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6" r:id="rId1"/>
  </p:sldMasterIdLst>
  <p:sldIdLst>
    <p:sldId id="260" r:id="rId2"/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64"/>
  </p:normalViewPr>
  <p:slideViewPr>
    <p:cSldViewPr snapToGrid="0" snapToObjects="1">
      <p:cViewPr>
        <p:scale>
          <a:sx n="106" d="100"/>
          <a:sy n="106" d="100"/>
        </p:scale>
        <p:origin x="235" y="3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63EA59A-7580-9841-8062-55F5A23F3AC7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0BB1834-CACA-5A4B-96ED-E5E329C7BA06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03341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A59A-7580-9841-8062-55F5A23F3AC7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834-CACA-5A4B-96ED-E5E329C7B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6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A59A-7580-9841-8062-55F5A23F3AC7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834-CACA-5A4B-96ED-E5E329C7B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05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A59A-7580-9841-8062-55F5A23F3AC7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834-CACA-5A4B-96ED-E5E329C7B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04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3EA59A-7580-9841-8062-55F5A23F3AC7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B1834-CACA-5A4B-96ED-E5E329C7BA06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7518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A59A-7580-9841-8062-55F5A23F3AC7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834-CACA-5A4B-96ED-E5E329C7B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11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A59A-7580-9841-8062-55F5A23F3AC7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834-CACA-5A4B-96ED-E5E329C7B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33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A59A-7580-9841-8062-55F5A23F3AC7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834-CACA-5A4B-96ED-E5E329C7B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79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A59A-7580-9841-8062-55F5A23F3AC7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834-CACA-5A4B-96ED-E5E329C7BA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96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3EA59A-7580-9841-8062-55F5A23F3AC7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B1834-CACA-5A4B-96ED-E5E329C7BA0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885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3EA59A-7580-9841-8062-55F5A23F3AC7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B1834-CACA-5A4B-96ED-E5E329C7BA0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470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63EA59A-7580-9841-8062-55F5A23F3AC7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0BB1834-CACA-5A4B-96ED-E5E329C7BA0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518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71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A44415-6335-004B-AEFB-59B41C292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IV - Le forfait « mobilités durables »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57B8703-2F3E-0A4C-A166-44578CBFC6C9}"/>
              </a:ext>
            </a:extLst>
          </p:cNvPr>
          <p:cNvSpPr txBox="1"/>
          <p:nvPr/>
        </p:nvSpPr>
        <p:spPr>
          <a:xfrm>
            <a:off x="1600200" y="2107033"/>
            <a:ext cx="1051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L’indemnité kilométrique vélo et forfaitaire covoiturage sont remplacées par le forfait » mobilités durables »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0D8991BB-1982-6644-8E9C-4BB4BA340D12}"/>
              </a:ext>
            </a:extLst>
          </p:cNvPr>
          <p:cNvSpPr txBox="1"/>
          <p:nvPr/>
        </p:nvSpPr>
        <p:spPr>
          <a:xfrm>
            <a:off x="1684421" y="2875483"/>
            <a:ext cx="432695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Si : 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Vélo</a:t>
            </a:r>
          </a:p>
          <a:p>
            <a:pPr marL="285750" indent="-285750">
              <a:buFontTx/>
              <a:buChar char="-"/>
            </a:pPr>
            <a:r>
              <a:rPr lang="fr-FR" dirty="0"/>
              <a:t>Covoiturage</a:t>
            </a:r>
          </a:p>
          <a:p>
            <a:pPr marL="285750" indent="-285750">
              <a:buFontTx/>
              <a:buChar char="-"/>
            </a:pPr>
            <a:r>
              <a:rPr lang="fr-FR" dirty="0"/>
              <a:t>Transport public</a:t>
            </a:r>
          </a:p>
          <a:p>
            <a:pPr marL="285750" indent="-285750">
              <a:buFontTx/>
              <a:buChar char="-"/>
            </a:pPr>
            <a:r>
              <a:rPr lang="fr-FR" dirty="0"/>
              <a:t>Service d’autopartage a faible émission</a:t>
            </a:r>
          </a:p>
          <a:p>
            <a:r>
              <a:rPr lang="fr-FR" dirty="0"/>
              <a:t>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A149545-4B30-AC41-AA60-A0355AF22559}"/>
              </a:ext>
            </a:extLst>
          </p:cNvPr>
          <p:cNvSpPr txBox="1"/>
          <p:nvPr/>
        </p:nvSpPr>
        <p:spPr>
          <a:xfrm>
            <a:off x="1600200" y="4936594"/>
            <a:ext cx="648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Prise en charge = paiement spécifique : modèle ticket restaurant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9485FEC-77BA-EC46-AF7B-3F3FE16FD6EC}"/>
              </a:ext>
            </a:extLst>
          </p:cNvPr>
          <p:cNvSpPr txBox="1"/>
          <p:nvPr/>
        </p:nvSpPr>
        <p:spPr>
          <a:xfrm>
            <a:off x="1600200" y="5754739"/>
            <a:ext cx="10045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Depuis le 25 août 2021, en cas de cumul : forfait « mobilités durables » + prise en charge obligatoire, </a:t>
            </a:r>
          </a:p>
          <a:p>
            <a:r>
              <a:rPr lang="fr-FR" dirty="0"/>
              <a:t>l’avantage fiscal &lt; 600</a:t>
            </a:r>
            <a:r>
              <a:rPr lang="fr-FR" baseline="30000" dirty="0"/>
              <a:t>e</a:t>
            </a:r>
            <a:r>
              <a:rPr lang="fr-FR" dirty="0"/>
              <a:t> / an </a:t>
            </a:r>
          </a:p>
        </p:txBody>
      </p:sp>
      <p:pic>
        <p:nvPicPr>
          <p:cNvPr id="9" name="Picture 2" descr="Flèche vers le bas - Icônes flèches gratuites">
            <a:extLst>
              <a:ext uri="{FF2B5EF4-FFF2-40B4-BE49-F238E27FC236}">
                <a16:creationId xmlns:a16="http://schemas.microsoft.com/office/drawing/2014/main" xmlns="" id="{CEC54141-6FF5-084F-9785-099BD8344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50926" y="2127091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lèche vers le bas - Icônes flèches gratuites">
            <a:extLst>
              <a:ext uri="{FF2B5EF4-FFF2-40B4-BE49-F238E27FC236}">
                <a16:creationId xmlns:a16="http://schemas.microsoft.com/office/drawing/2014/main" xmlns="" id="{B83F7A7E-FCC2-9E4D-9147-4932072AA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50926" y="2875483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lèche vers le bas - Icônes flèches gratuites">
            <a:extLst>
              <a:ext uri="{FF2B5EF4-FFF2-40B4-BE49-F238E27FC236}">
                <a16:creationId xmlns:a16="http://schemas.microsoft.com/office/drawing/2014/main" xmlns="" id="{6A8DF216-520C-9E4B-8801-0941964CA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93037" y="4906808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Flèche vers le bas - Icônes flèches gratuites">
            <a:extLst>
              <a:ext uri="{FF2B5EF4-FFF2-40B4-BE49-F238E27FC236}">
                <a16:creationId xmlns:a16="http://schemas.microsoft.com/office/drawing/2014/main" xmlns="" id="{BD7ADBB2-7572-E947-9692-F71D839D1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74990" y="5746901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5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39705C7-CECC-584B-8171-4FBD1839EDD5}"/>
              </a:ext>
            </a:extLst>
          </p:cNvPr>
          <p:cNvSpPr txBox="1"/>
          <p:nvPr/>
        </p:nvSpPr>
        <p:spPr>
          <a:xfrm>
            <a:off x="1330037" y="1033153"/>
            <a:ext cx="9142700" cy="17257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9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cap="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Prise</a:t>
            </a:r>
            <a:r>
              <a:rPr lang="en-US" sz="4800" b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cap="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4800" b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charge de la prime de transport</a:t>
            </a:r>
          </a:p>
        </p:txBody>
      </p:sp>
      <p:pic>
        <p:nvPicPr>
          <p:cNvPr id="10" name="Picture 6" descr="Ticket de bus - Icônes transport gratuites">
            <a:extLst>
              <a:ext uri="{FF2B5EF4-FFF2-40B4-BE49-F238E27FC236}">
                <a16:creationId xmlns:a16="http://schemas.microsoft.com/office/drawing/2014/main" xmlns="" id="{D0C54FED-FDD2-4E47-8F4C-E1A7AE6FA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60753" y="2758864"/>
            <a:ext cx="27527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3AE69F9-9D50-C54D-B35B-FEC837EDE18E}"/>
              </a:ext>
            </a:extLst>
          </p:cNvPr>
          <p:cNvSpPr txBox="1"/>
          <p:nvPr/>
        </p:nvSpPr>
        <p:spPr>
          <a:xfrm>
            <a:off x="1330037" y="4536374"/>
            <a:ext cx="1764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PETRUCCI Chloé</a:t>
            </a:r>
          </a:p>
          <a:p>
            <a:r>
              <a:rPr lang="fr-FR" dirty="0"/>
              <a:t>LAAFOU </a:t>
            </a:r>
            <a:r>
              <a:rPr lang="fr-FR" dirty="0" err="1"/>
              <a:t>Ilies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8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89F8D93-AA66-3E49-BDEB-FFB5F290F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0906"/>
            <a:ext cx="9667550" cy="62928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I - Les frais de transport public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71AAEFC8-FB8D-D241-B198-67C7C0BE304A}"/>
              </a:ext>
            </a:extLst>
          </p:cNvPr>
          <p:cNvSpPr txBox="1"/>
          <p:nvPr/>
        </p:nvSpPr>
        <p:spPr>
          <a:xfrm>
            <a:off x="3287254" y="2313059"/>
            <a:ext cx="2552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 du prix d’abonnement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1A223143-C20C-8047-ABA1-CAE9BBC41F13}"/>
              </a:ext>
            </a:extLst>
          </p:cNvPr>
          <p:cNvSpPr txBox="1"/>
          <p:nvPr/>
        </p:nvSpPr>
        <p:spPr>
          <a:xfrm>
            <a:off x="1969690" y="2314015"/>
            <a:ext cx="90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2009</a:t>
            </a:r>
            <a:r>
              <a:rPr lang="fr-FR" dirty="0"/>
              <a:t> :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8A1C8E60-ABF8-C842-B537-98F3E231DE70}"/>
              </a:ext>
            </a:extLst>
          </p:cNvPr>
          <p:cNvSpPr txBox="1"/>
          <p:nvPr/>
        </p:nvSpPr>
        <p:spPr>
          <a:xfrm>
            <a:off x="2583709" y="5216533"/>
            <a:ext cx="3329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Titres a l’unité : non remboursés</a:t>
            </a:r>
          </a:p>
        </p:txBody>
      </p:sp>
      <p:pic>
        <p:nvPicPr>
          <p:cNvPr id="2050" name="Picture 2" descr="Flèche vers le bas - Icônes flèches gratuites">
            <a:extLst>
              <a:ext uri="{FF2B5EF4-FFF2-40B4-BE49-F238E27FC236}">
                <a16:creationId xmlns:a16="http://schemas.microsoft.com/office/drawing/2014/main" xmlns="" id="{13DF76F9-D9D2-AD4F-9971-466404F13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57656" y="2339434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Flèche vers le bas - Icônes flèches gratuites">
            <a:extLst>
              <a:ext uri="{FF2B5EF4-FFF2-40B4-BE49-F238E27FC236}">
                <a16:creationId xmlns:a16="http://schemas.microsoft.com/office/drawing/2014/main" xmlns="" id="{EB4C26E4-9C67-4E4C-A94B-A3E66D6F3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57656" y="3241915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50 percent Icons - 255 free vector icons">
            <a:extLst>
              <a:ext uri="{FF2B5EF4-FFF2-40B4-BE49-F238E27FC236}">
                <a16:creationId xmlns:a16="http://schemas.microsoft.com/office/drawing/2014/main" xmlns="" id="{C428BB62-FD1E-9041-994E-0463585B3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943" y="2251866"/>
            <a:ext cx="534525" cy="53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Flèche vers le bas - Icônes flèches gratuites">
            <a:extLst>
              <a:ext uri="{FF2B5EF4-FFF2-40B4-BE49-F238E27FC236}">
                <a16:creationId xmlns:a16="http://schemas.microsoft.com/office/drawing/2014/main" xmlns="" id="{63A6D653-8824-884B-8C62-0D37FA18A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57656" y="4378813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Flèche vers le bas - Icônes flèches gratuites">
            <a:extLst>
              <a:ext uri="{FF2B5EF4-FFF2-40B4-BE49-F238E27FC236}">
                <a16:creationId xmlns:a16="http://schemas.microsoft.com/office/drawing/2014/main" xmlns="" id="{A83CB8AC-C07E-1B4B-8B8A-A0A148FAA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57656" y="5198535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Attention - Icônes panneaux gratuites">
            <a:extLst>
              <a:ext uri="{FF2B5EF4-FFF2-40B4-BE49-F238E27FC236}">
                <a16:creationId xmlns:a16="http://schemas.microsoft.com/office/drawing/2014/main" xmlns="" id="{AB24B8A2-F686-894E-80D8-9778A900D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930" y="5084782"/>
            <a:ext cx="576779" cy="57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EFF1823A-9BD0-8F4A-B7DA-A38926523705}"/>
              </a:ext>
            </a:extLst>
          </p:cNvPr>
          <p:cNvSpPr txBox="1"/>
          <p:nvPr/>
        </p:nvSpPr>
        <p:spPr>
          <a:xfrm>
            <a:off x="2006930" y="3241915"/>
            <a:ext cx="285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Abonnements multimodaux</a:t>
            </a:r>
          </a:p>
        </p:txBody>
      </p:sp>
      <p:pic>
        <p:nvPicPr>
          <p:cNvPr id="2056" name="Picture 8" descr="Train - Icônes transport gratuites">
            <a:extLst>
              <a:ext uri="{FF2B5EF4-FFF2-40B4-BE49-F238E27FC236}">
                <a16:creationId xmlns:a16="http://schemas.microsoft.com/office/drawing/2014/main" xmlns="" id="{FE0B4DAB-F39A-9F4C-B16E-9C9432D90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788" y="3348314"/>
            <a:ext cx="796130" cy="79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Vélo - Icônes transport gratuites">
            <a:extLst>
              <a:ext uri="{FF2B5EF4-FFF2-40B4-BE49-F238E27FC236}">
                <a16:creationId xmlns:a16="http://schemas.microsoft.com/office/drawing/2014/main" xmlns="" id="{DD754BA0-7028-634D-A8EB-8AA1A6B04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795" y="3068334"/>
            <a:ext cx="629286" cy="62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Tram - Icônes transport gratuites">
            <a:extLst>
              <a:ext uri="{FF2B5EF4-FFF2-40B4-BE49-F238E27FC236}">
                <a16:creationId xmlns:a16="http://schemas.microsoft.com/office/drawing/2014/main" xmlns="" id="{391384D1-5709-0C43-9CBE-6DA7B8DFD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813" y="2864291"/>
            <a:ext cx="589668" cy="58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012E0217-CE98-C64A-866B-DE49785FFCB9}"/>
              </a:ext>
            </a:extLst>
          </p:cNvPr>
          <p:cNvSpPr txBox="1"/>
          <p:nvPr/>
        </p:nvSpPr>
        <p:spPr>
          <a:xfrm>
            <a:off x="2004275" y="4349943"/>
            <a:ext cx="347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Cartes et abonnements mensuels</a:t>
            </a:r>
          </a:p>
        </p:txBody>
      </p:sp>
      <p:pic>
        <p:nvPicPr>
          <p:cNvPr id="2062" name="Picture 14" descr="Site officiel de la commune de Jasseron - COMMUNE DE JASSERON">
            <a:extLst>
              <a:ext uri="{FF2B5EF4-FFF2-40B4-BE49-F238E27FC236}">
                <a16:creationId xmlns:a16="http://schemas.microsoft.com/office/drawing/2014/main" xmlns="" id="{19EC521F-A2F1-B34C-9D7E-90B90DB1C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60" y="4202391"/>
            <a:ext cx="567318" cy="56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Bouée 21">
            <a:extLst>
              <a:ext uri="{FF2B5EF4-FFF2-40B4-BE49-F238E27FC236}">
                <a16:creationId xmlns:a16="http://schemas.microsoft.com/office/drawing/2014/main" xmlns="" id="{69621F9B-AD54-8044-BBB7-E9C5ED3D8FC6}"/>
              </a:ext>
            </a:extLst>
          </p:cNvPr>
          <p:cNvSpPr/>
          <p:nvPr/>
        </p:nvSpPr>
        <p:spPr>
          <a:xfrm>
            <a:off x="4862007" y="2817653"/>
            <a:ext cx="1343025" cy="1214438"/>
          </a:xfrm>
          <a:prstGeom prst="donut">
            <a:avLst>
              <a:gd name="adj" fmla="val 2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6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lèche vers le bas - Icônes flèches gratuites">
            <a:extLst>
              <a:ext uri="{FF2B5EF4-FFF2-40B4-BE49-F238E27FC236}">
                <a16:creationId xmlns:a16="http://schemas.microsoft.com/office/drawing/2014/main" xmlns="" id="{CC77D5A3-4E81-1348-88E4-33EDDD1F0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57656" y="2086771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76CEFDE-1FBD-9648-BC54-8B9E7122B466}"/>
              </a:ext>
            </a:extLst>
          </p:cNvPr>
          <p:cNvSpPr txBox="1"/>
          <p:nvPr/>
        </p:nvSpPr>
        <p:spPr>
          <a:xfrm>
            <a:off x="2006930" y="2086770"/>
            <a:ext cx="1937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Tarif de 2</a:t>
            </a:r>
            <a:r>
              <a:rPr lang="fr-FR" baseline="30000" dirty="0"/>
              <a:t>nd</a:t>
            </a:r>
            <a:r>
              <a:rPr lang="fr-FR" dirty="0"/>
              <a:t> classe</a:t>
            </a:r>
          </a:p>
        </p:txBody>
      </p:sp>
      <p:pic>
        <p:nvPicPr>
          <p:cNvPr id="6" name="Picture 2" descr="Flèche vers le bas - Icônes flèches gratuites">
            <a:extLst>
              <a:ext uri="{FF2B5EF4-FFF2-40B4-BE49-F238E27FC236}">
                <a16:creationId xmlns:a16="http://schemas.microsoft.com/office/drawing/2014/main" xmlns="" id="{92A07F04-082E-EB48-9136-3C58FD292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57656" y="2879094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E39A6279-A5E9-694C-A537-7A68EC209567}"/>
              </a:ext>
            </a:extLst>
          </p:cNvPr>
          <p:cNvSpPr txBox="1"/>
          <p:nvPr/>
        </p:nvSpPr>
        <p:spPr>
          <a:xfrm>
            <a:off x="2006930" y="2879094"/>
            <a:ext cx="369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Justificatif payés fin du mois suivant</a:t>
            </a:r>
          </a:p>
        </p:txBody>
      </p:sp>
      <p:pic>
        <p:nvPicPr>
          <p:cNvPr id="8" name="Picture 2" descr="Flèche vers le bas - Icônes flèches gratuites">
            <a:extLst>
              <a:ext uri="{FF2B5EF4-FFF2-40B4-BE49-F238E27FC236}">
                <a16:creationId xmlns:a16="http://schemas.microsoft.com/office/drawing/2014/main" xmlns="" id="{BD9EFFD4-B1AD-2143-AFDC-B383EA356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57656" y="3671418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E2F41305-4FF8-C24A-9A3A-5767FC2538AB}"/>
              </a:ext>
            </a:extLst>
          </p:cNvPr>
          <p:cNvSpPr txBox="1"/>
          <p:nvPr/>
        </p:nvSpPr>
        <p:spPr>
          <a:xfrm>
            <a:off x="2006930" y="3661389"/>
            <a:ext cx="4780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Abonnement annuel : remboursement mensuel</a:t>
            </a:r>
          </a:p>
        </p:txBody>
      </p:sp>
      <p:pic>
        <p:nvPicPr>
          <p:cNvPr id="10" name="Picture 2" descr="Flèche vers le bas - Icônes flèches gratuites">
            <a:extLst>
              <a:ext uri="{FF2B5EF4-FFF2-40B4-BE49-F238E27FC236}">
                <a16:creationId xmlns:a16="http://schemas.microsoft.com/office/drawing/2014/main" xmlns="" id="{D1BCD98D-2584-F64F-B9DD-3BD5096C4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03438" y="4451852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102A84B-B59F-E740-903E-73F82EF3F4F2}"/>
              </a:ext>
            </a:extLst>
          </p:cNvPr>
          <p:cNvSpPr txBox="1"/>
          <p:nvPr/>
        </p:nvSpPr>
        <p:spPr>
          <a:xfrm>
            <a:off x="2006930" y="4441823"/>
            <a:ext cx="3480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Doit figurer sur le bulletin de paie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5B8D08C2-5FEF-474C-8F06-0649A514267D}"/>
              </a:ext>
            </a:extLst>
          </p:cNvPr>
          <p:cNvSpPr txBox="1">
            <a:spLocks/>
          </p:cNvSpPr>
          <p:nvPr/>
        </p:nvSpPr>
        <p:spPr>
          <a:xfrm>
            <a:off x="0" y="680906"/>
            <a:ext cx="9667550" cy="6292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chemeClr val="tx1"/>
                </a:solidFill>
              </a:rPr>
              <a:t>Les </a:t>
            </a:r>
            <a:r>
              <a:rPr lang="en-US" sz="4000" dirty="0" err="1">
                <a:solidFill>
                  <a:schemeClr val="tx1"/>
                </a:solidFill>
              </a:rPr>
              <a:t>modalités</a:t>
            </a:r>
            <a:r>
              <a:rPr lang="en-US" sz="4000" dirty="0">
                <a:solidFill>
                  <a:schemeClr val="tx1"/>
                </a:solidFill>
              </a:rPr>
              <a:t> de </a:t>
            </a:r>
            <a:r>
              <a:rPr lang="en-US" sz="4000" dirty="0" err="1">
                <a:solidFill>
                  <a:schemeClr val="tx1"/>
                </a:solidFill>
              </a:rPr>
              <a:t>prise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en</a:t>
            </a:r>
            <a:r>
              <a:rPr lang="en-US" sz="4000" dirty="0">
                <a:solidFill>
                  <a:schemeClr val="tx1"/>
                </a:solidFill>
              </a:rPr>
              <a:t> charge</a:t>
            </a:r>
          </a:p>
        </p:txBody>
      </p:sp>
    </p:spTree>
    <p:extLst>
      <p:ext uri="{BB962C8B-B14F-4D97-AF65-F5344CB8AC3E}">
        <p14:creationId xmlns:p14="http://schemas.microsoft.com/office/powerpoint/2010/main" val="144936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xmlns="" id="{AA6EC888-B85F-410F-B430-06583E94BE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xmlns="" id="{69805AF4-7989-43AB-9A60-14E3F851FB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xmlns="" id="{E0036B63-B0EC-4AF3-95D3-2E2DCA25F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Une image contenant table&#10;&#10;Description générée automatiquement">
            <a:extLst>
              <a:ext uri="{FF2B5EF4-FFF2-40B4-BE49-F238E27FC236}">
                <a16:creationId xmlns:a16="http://schemas.microsoft.com/office/drawing/2014/main" xmlns="" id="{F5DA6D02-20DF-A04B-8872-D35D38B15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707" y="479684"/>
            <a:ext cx="9124283" cy="5862352"/>
          </a:xfrm>
          <a:prstGeom prst="rect">
            <a:avLst/>
          </a:prstGeom>
        </p:spPr>
      </p:pic>
      <p:sp>
        <p:nvSpPr>
          <p:cNvPr id="5" name="Cadre 4">
            <a:extLst>
              <a:ext uri="{FF2B5EF4-FFF2-40B4-BE49-F238E27FC236}">
                <a16:creationId xmlns:a16="http://schemas.microsoft.com/office/drawing/2014/main" xmlns="" id="{B7D30A49-06CD-EE46-B6A1-983355CC2242}"/>
              </a:ext>
            </a:extLst>
          </p:cNvPr>
          <p:cNvSpPr/>
          <p:nvPr/>
        </p:nvSpPr>
        <p:spPr>
          <a:xfrm>
            <a:off x="1183707" y="3693695"/>
            <a:ext cx="7021830" cy="312822"/>
          </a:xfrm>
          <a:prstGeom prst="fram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6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04995B9-660F-3B41-A56D-D92EC39A8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 – Les frais de transport individuels</a:t>
            </a:r>
          </a:p>
        </p:txBody>
      </p:sp>
      <p:pic>
        <p:nvPicPr>
          <p:cNvPr id="10" name="Picture 2" descr="Flèche vers le bas - Icônes flèches gratuites">
            <a:extLst>
              <a:ext uri="{FF2B5EF4-FFF2-40B4-BE49-F238E27FC236}">
                <a16:creationId xmlns:a16="http://schemas.microsoft.com/office/drawing/2014/main" xmlns="" id="{648A0BE3-1942-7A4B-913C-FB940AC6E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57656" y="2339434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98CF790E-2309-3F49-868C-4C9190F2111D}"/>
              </a:ext>
            </a:extLst>
          </p:cNvPr>
          <p:cNvSpPr txBox="1"/>
          <p:nvPr/>
        </p:nvSpPr>
        <p:spPr>
          <a:xfrm>
            <a:off x="2006930" y="2339433"/>
            <a:ext cx="2614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Indemnité kilométrique : </a:t>
            </a:r>
          </a:p>
        </p:txBody>
      </p:sp>
      <p:graphicFrame>
        <p:nvGraphicFramePr>
          <p:cNvPr id="13" name="Tableau 13">
            <a:extLst>
              <a:ext uri="{FF2B5EF4-FFF2-40B4-BE49-F238E27FC236}">
                <a16:creationId xmlns:a16="http://schemas.microsoft.com/office/drawing/2014/main" xmlns="" id="{9CDC5C90-FE25-5F47-A787-F608F4F44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898997"/>
              </p:ext>
            </p:extLst>
          </p:nvPr>
        </p:nvGraphicFramePr>
        <p:xfrm>
          <a:off x="2757904" y="2708765"/>
          <a:ext cx="2668337" cy="12852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668337">
                  <a:extLst>
                    <a:ext uri="{9D8B030D-6E8A-4147-A177-3AD203B41FA5}">
                      <a16:colId xmlns:a16="http://schemas.microsoft.com/office/drawing/2014/main" xmlns="" val="360958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Contraintes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7584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Prime exonérée de charges et d’impôts dans la limite du barème.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6990882"/>
                  </a:ext>
                </a:extLst>
              </a:tr>
            </a:tbl>
          </a:graphicData>
        </a:graphic>
      </p:graphicFrame>
      <p:graphicFrame>
        <p:nvGraphicFramePr>
          <p:cNvPr id="15" name="Tableau 15">
            <a:extLst>
              <a:ext uri="{FF2B5EF4-FFF2-40B4-BE49-F238E27FC236}">
                <a16:creationId xmlns:a16="http://schemas.microsoft.com/office/drawing/2014/main" xmlns="" id="{96099BE9-0BA4-D042-AE4B-287DFA67A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654609"/>
              </p:ext>
            </p:extLst>
          </p:nvPr>
        </p:nvGraphicFramePr>
        <p:xfrm>
          <a:off x="5426241" y="2708765"/>
          <a:ext cx="3513221" cy="12997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13221">
                  <a:extLst>
                    <a:ext uri="{9D8B030D-6E8A-4147-A177-3AD203B41FA5}">
                      <a16:colId xmlns:a16="http://schemas.microsoft.com/office/drawing/2014/main" xmlns="" val="2238153520"/>
                    </a:ext>
                  </a:extLst>
                </a:gridCol>
              </a:tblGrid>
              <a:tr h="351242">
                <a:tc>
                  <a:txBody>
                    <a:bodyPr/>
                    <a:lstStyle/>
                    <a:p>
                      <a:r>
                        <a:rPr lang="fr-FR" dirty="0"/>
                        <a:t>Convenances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8483044"/>
                  </a:ext>
                </a:extLst>
              </a:tr>
              <a:tr h="933998">
                <a:tc>
                  <a:txBody>
                    <a:bodyPr/>
                    <a:lstStyle/>
                    <a:p>
                      <a:r>
                        <a:rPr lang="fr-FR" dirty="0"/>
                        <a:t>Exonéré de charges sociales a concurrence du tarif du transport en commun le plus économique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8090934"/>
                  </a:ext>
                </a:extLst>
              </a:tr>
            </a:tbl>
          </a:graphicData>
        </a:graphic>
      </p:graphicFrame>
      <p:pic>
        <p:nvPicPr>
          <p:cNvPr id="16" name="Picture 2" descr="Flèche vers le bas - Icônes flèches gratuites">
            <a:extLst>
              <a:ext uri="{FF2B5EF4-FFF2-40B4-BE49-F238E27FC236}">
                <a16:creationId xmlns:a16="http://schemas.microsoft.com/office/drawing/2014/main" xmlns="" id="{E03F0BB5-6442-174F-9000-12B991CA5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57656" y="4717676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0D0E395E-3717-9747-A699-FA7C11E6C2E0}"/>
              </a:ext>
            </a:extLst>
          </p:cNvPr>
          <p:cNvSpPr txBox="1"/>
          <p:nvPr/>
        </p:nvSpPr>
        <p:spPr>
          <a:xfrm>
            <a:off x="2006930" y="4717676"/>
            <a:ext cx="72985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Résidence éloignée : </a:t>
            </a:r>
          </a:p>
          <a:p>
            <a:r>
              <a:rPr lang="fr-FR" dirty="0"/>
              <a:t>			</a:t>
            </a:r>
          </a:p>
          <a:p>
            <a:r>
              <a:rPr lang="fr-FR" dirty="0"/>
              <a:t>			- Eloignement non-volontaire : indemnité exonérée.</a:t>
            </a:r>
          </a:p>
          <a:p>
            <a:r>
              <a:rPr lang="fr-FR" dirty="0"/>
              <a:t>			- Eloignement volontaire : indemnité soumise à cotisations.</a:t>
            </a:r>
          </a:p>
        </p:txBody>
      </p:sp>
    </p:spTree>
    <p:extLst>
      <p:ext uri="{BB962C8B-B14F-4D97-AF65-F5344CB8AC3E}">
        <p14:creationId xmlns:p14="http://schemas.microsoft.com/office/powerpoint/2010/main" val="1889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A6EC888-B85F-410F-B430-06583E94BE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9805AF4-7989-43AB-9A60-14E3F851FB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0036B63-B0EC-4AF3-95D3-2E2DCA25F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 descr="Une image contenant table&#10;&#10;Description générée automatiquement">
            <a:extLst>
              <a:ext uri="{FF2B5EF4-FFF2-40B4-BE49-F238E27FC236}">
                <a16:creationId xmlns:a16="http://schemas.microsoft.com/office/drawing/2014/main" xmlns="" id="{3FC68D4B-EF77-874A-B1B4-7277785C08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3286" y="1370323"/>
            <a:ext cx="10625429" cy="411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46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3D37D1-F0B8-C947-B734-1D0D25AF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914021" cy="1485900"/>
          </a:xfrm>
        </p:spPr>
        <p:txBody>
          <a:bodyPr/>
          <a:lstStyle/>
          <a:p>
            <a:r>
              <a:rPr lang="fr-FR" dirty="0"/>
              <a:t>III – Versement d’une prime de transport</a:t>
            </a:r>
          </a:p>
        </p:txBody>
      </p:sp>
      <p:pic>
        <p:nvPicPr>
          <p:cNvPr id="4" name="Picture 2" descr="Flèche vers le bas - Icônes flèches gratuites">
            <a:extLst>
              <a:ext uri="{FF2B5EF4-FFF2-40B4-BE49-F238E27FC236}">
                <a16:creationId xmlns:a16="http://schemas.microsoft.com/office/drawing/2014/main" xmlns="" id="{C3B40C54-F0B4-E444-A4E0-A19714C32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57656" y="2339434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3579BF0E-6B8E-FF46-82C7-5A2A498CED6B}"/>
              </a:ext>
            </a:extLst>
          </p:cNvPr>
          <p:cNvSpPr txBox="1"/>
          <p:nvPr/>
        </p:nvSpPr>
        <p:spPr>
          <a:xfrm>
            <a:off x="2006930" y="2339433"/>
            <a:ext cx="530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Frais pour véhicule électrique hybride ou hydrogène  </a:t>
            </a:r>
          </a:p>
        </p:txBody>
      </p:sp>
      <p:pic>
        <p:nvPicPr>
          <p:cNvPr id="6" name="Picture 2" descr="Flèche vers le bas - Icônes flèches gratuites">
            <a:extLst>
              <a:ext uri="{FF2B5EF4-FFF2-40B4-BE49-F238E27FC236}">
                <a16:creationId xmlns:a16="http://schemas.microsoft.com/office/drawing/2014/main" xmlns="" id="{FDD7102D-0BF2-3641-9A8F-D4E1714CF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27502" y="2918259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89404E06-9680-364A-AA0E-294C34938791}"/>
              </a:ext>
            </a:extLst>
          </p:cNvPr>
          <p:cNvSpPr txBox="1"/>
          <p:nvPr/>
        </p:nvSpPr>
        <p:spPr>
          <a:xfrm>
            <a:off x="2076776" y="2921114"/>
            <a:ext cx="6365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Individu en dehors d’Ile de France et périmètre transport urbain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AEBE6BF1-D4A7-CF4C-8BB3-4682D9A6EDF4}"/>
              </a:ext>
            </a:extLst>
          </p:cNvPr>
          <p:cNvSpPr txBox="1"/>
          <p:nvPr/>
        </p:nvSpPr>
        <p:spPr>
          <a:xfrm>
            <a:off x="2076776" y="3612931"/>
            <a:ext cx="571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Véhicule personnel indispensable a cause des horaires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DCD53EBA-E07C-B049-95F9-1A94261EC47F}"/>
              </a:ext>
            </a:extLst>
          </p:cNvPr>
          <p:cNvSpPr txBox="1"/>
          <p:nvPr/>
        </p:nvSpPr>
        <p:spPr>
          <a:xfrm>
            <a:off x="2084120" y="4258658"/>
            <a:ext cx="6281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Communes non desservies par un service de transport régulier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3134625-7BF8-B940-8EF2-B6DD403ADCCC}"/>
              </a:ext>
            </a:extLst>
          </p:cNvPr>
          <p:cNvSpPr txBox="1"/>
          <p:nvPr/>
        </p:nvSpPr>
        <p:spPr>
          <a:xfrm>
            <a:off x="2076776" y="4920214"/>
            <a:ext cx="6173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Non inclus dans le périmètre d’un plan de mobilité obligatoire</a:t>
            </a:r>
          </a:p>
        </p:txBody>
      </p:sp>
      <p:pic>
        <p:nvPicPr>
          <p:cNvPr id="11" name="Picture 2" descr="Flèche vers le bas - Icônes flèches gratuites">
            <a:extLst>
              <a:ext uri="{FF2B5EF4-FFF2-40B4-BE49-F238E27FC236}">
                <a16:creationId xmlns:a16="http://schemas.microsoft.com/office/drawing/2014/main" xmlns="" id="{B84D3F8A-20AF-7443-A3AA-273ADC5B0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27502" y="3590468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Flèche vers le bas - Icônes flèches gratuites">
            <a:extLst>
              <a:ext uri="{FF2B5EF4-FFF2-40B4-BE49-F238E27FC236}">
                <a16:creationId xmlns:a16="http://schemas.microsoft.com/office/drawing/2014/main" xmlns="" id="{C02CCFF4-68DE-D643-AB72-E01791FED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34846" y="4265370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lèche vers le bas - Icônes flèches gratuites">
            <a:extLst>
              <a:ext uri="{FF2B5EF4-FFF2-40B4-BE49-F238E27FC236}">
                <a16:creationId xmlns:a16="http://schemas.microsoft.com/office/drawing/2014/main" xmlns="" id="{19D4FDEA-F724-D847-998B-467873BD0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27502" y="4940272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3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EC870C1-BDAF-BC4A-A760-9064EAB7A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modalités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06940E5-F77F-A345-BEB8-7ED0BE85F431}"/>
              </a:ext>
            </a:extLst>
          </p:cNvPr>
          <p:cNvSpPr txBox="1"/>
          <p:nvPr/>
        </p:nvSpPr>
        <p:spPr>
          <a:xfrm>
            <a:off x="1997242" y="2346158"/>
            <a:ext cx="363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Accords d’entreprise ou de branche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2248589-318D-5547-BF20-2279E36BBBB6}"/>
              </a:ext>
            </a:extLst>
          </p:cNvPr>
          <p:cNvSpPr txBox="1"/>
          <p:nvPr/>
        </p:nvSpPr>
        <p:spPr>
          <a:xfrm>
            <a:off x="2015110" y="3178169"/>
            <a:ext cx="807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Décision unilatérale de l’employeur ( consultation CSE ou délégués du personnel)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DE8C15DA-8A7A-7047-87F2-1A802292D268}"/>
              </a:ext>
            </a:extLst>
          </p:cNvPr>
          <p:cNvSpPr txBox="1"/>
          <p:nvPr/>
        </p:nvSpPr>
        <p:spPr>
          <a:xfrm>
            <a:off x="1997242" y="3968062"/>
            <a:ext cx="8482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Depuis 2021 : prime exonérée de charges sociales dans la limite de 500</a:t>
            </a:r>
            <a:r>
              <a:rPr lang="fr-FR" baseline="30000" dirty="0"/>
              <a:t>e</a:t>
            </a:r>
            <a:r>
              <a:rPr lang="fr-FR" dirty="0"/>
              <a:t> /an/salarié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2E7D0A72-77E3-254C-B9FF-7A5F922A7020}"/>
              </a:ext>
            </a:extLst>
          </p:cNvPr>
          <p:cNvSpPr txBox="1"/>
          <p:nvPr/>
        </p:nvSpPr>
        <p:spPr>
          <a:xfrm>
            <a:off x="2015110" y="4638998"/>
            <a:ext cx="4265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Frais de carburant a hauteur de 200</a:t>
            </a:r>
            <a:r>
              <a:rPr lang="fr-FR" baseline="30000" dirty="0"/>
              <a:t>e</a:t>
            </a:r>
            <a:r>
              <a:rPr lang="fr-FR" dirty="0"/>
              <a:t> / an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A3865034-433D-F449-8FFC-21203A438731}"/>
              </a:ext>
            </a:extLst>
          </p:cNvPr>
          <p:cNvSpPr txBox="1"/>
          <p:nvPr/>
        </p:nvSpPr>
        <p:spPr>
          <a:xfrm>
            <a:off x="2039173" y="5352053"/>
            <a:ext cx="5964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Frais d’alimentation électrique « mobilités durables » : 500</a:t>
            </a:r>
            <a:r>
              <a:rPr lang="fr-FR" baseline="30000" dirty="0"/>
              <a:t>e</a:t>
            </a:r>
            <a:r>
              <a:rPr lang="fr-FR" dirty="0"/>
              <a:t> </a:t>
            </a:r>
          </a:p>
        </p:txBody>
      </p:sp>
      <p:pic>
        <p:nvPicPr>
          <p:cNvPr id="9" name="Picture 2" descr="Flèche vers le bas - Icônes flèches gratuites">
            <a:extLst>
              <a:ext uri="{FF2B5EF4-FFF2-40B4-BE49-F238E27FC236}">
                <a16:creationId xmlns:a16="http://schemas.microsoft.com/office/drawing/2014/main" xmlns="" id="{97E0B386-3BEF-7F47-9DFA-C1F587C16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47968" y="2384902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lèche vers le bas - Icônes flèches gratuites">
            <a:extLst>
              <a:ext uri="{FF2B5EF4-FFF2-40B4-BE49-F238E27FC236}">
                <a16:creationId xmlns:a16="http://schemas.microsoft.com/office/drawing/2014/main" xmlns="" id="{2D71F241-40E9-EC4B-B972-ABA560F6F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65836" y="3156108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lèche vers le bas - Icônes flèches gratuites">
            <a:extLst>
              <a:ext uri="{FF2B5EF4-FFF2-40B4-BE49-F238E27FC236}">
                <a16:creationId xmlns:a16="http://schemas.microsoft.com/office/drawing/2014/main" xmlns="" id="{9CBEB689-8A94-AB4B-ADFB-4BA2199B3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65836" y="3946001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Flèche vers le bas - Icônes flèches gratuites">
            <a:extLst>
              <a:ext uri="{FF2B5EF4-FFF2-40B4-BE49-F238E27FC236}">
                <a16:creationId xmlns:a16="http://schemas.microsoft.com/office/drawing/2014/main" xmlns="" id="{38820790-43C9-FC4B-94E0-B047B9363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89899" y="4638998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lèche vers le bas - Icônes flèches gratuites">
            <a:extLst>
              <a:ext uri="{FF2B5EF4-FFF2-40B4-BE49-F238E27FC236}">
                <a16:creationId xmlns:a16="http://schemas.microsoft.com/office/drawing/2014/main" xmlns="" id="{BBB5A3B0-4D5D-C746-83FD-2B438156A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89899" y="5309934"/>
            <a:ext cx="349274" cy="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7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{CA6A39C0-35D8-3644-A1CA-1EB95D2FC1B0}tf10001072</Template>
  <TotalTime>304</TotalTime>
  <Words>255</Words>
  <Application>Microsoft Office PowerPoint</Application>
  <PresentationFormat>Personnalisé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Cadrage</vt:lpstr>
      <vt:lpstr>Présentation PowerPoint</vt:lpstr>
      <vt:lpstr>Présentation PowerPoint</vt:lpstr>
      <vt:lpstr>I - Les frais de transport public</vt:lpstr>
      <vt:lpstr>Présentation PowerPoint</vt:lpstr>
      <vt:lpstr>Présentation PowerPoint</vt:lpstr>
      <vt:lpstr>II – Les frais de transport individuels</vt:lpstr>
      <vt:lpstr>Présentation PowerPoint</vt:lpstr>
      <vt:lpstr>III – Versement d’une prime de transport</vt:lpstr>
      <vt:lpstr>Les modalités </vt:lpstr>
      <vt:lpstr>IV - Le forfait « mobilités durables 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Ilies LAAFOU</dc:creator>
  <cp:lastModifiedBy>FRANCOIS-HEUDE</cp:lastModifiedBy>
  <cp:revision>2</cp:revision>
  <dcterms:created xsi:type="dcterms:W3CDTF">2021-10-15T07:25:12Z</dcterms:created>
  <dcterms:modified xsi:type="dcterms:W3CDTF">2021-10-15T12:31:16Z</dcterms:modified>
</cp:coreProperties>
</file>