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89" r:id="rId4"/>
    <p:sldId id="292" r:id="rId5"/>
    <p:sldId id="293" r:id="rId6"/>
    <p:sldId id="278" r:id="rId7"/>
    <p:sldId id="291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lory Davoine" initials="MD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363"/>
    <a:srgbClr val="686868"/>
    <a:srgbClr val="0227CE"/>
    <a:srgbClr val="404040"/>
    <a:srgbClr val="595959"/>
    <a:srgbClr val="A6A6A6"/>
    <a:srgbClr val="7F7F7F"/>
    <a:srgbClr val="262626"/>
    <a:srgbClr val="0D0D0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79" autoAdjust="0"/>
    <p:restoredTop sz="94660"/>
  </p:normalViewPr>
  <p:slideViewPr>
    <p:cSldViewPr snapToGrid="0">
      <p:cViewPr>
        <p:scale>
          <a:sx n="93" d="100"/>
          <a:sy n="93" d="100"/>
        </p:scale>
        <p:origin x="-77" y="1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9CED96-068A-4274-8614-CE8858D45159}" type="datetimeFigureOut">
              <a:rPr lang="fr-FR" smtClean="0"/>
              <a:t>15/10/2021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DBC96-224C-4F47-B1D0-6020CB55D1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7521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0D23-B424-4355-8B83-32EAD5DD5503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05BE0-1A1F-48EA-8B2B-3DC8D9D1753F}" type="slidenum">
              <a:rPr lang="zh-CN" altLang="en-US" smtClean="0"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0D23-B424-4355-8B83-32EAD5DD5503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05BE0-1A1F-48EA-8B2B-3DC8D9D1753F}" type="slidenum">
              <a:rPr lang="zh-CN" altLang="en-US" smtClean="0"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0D23-B424-4355-8B83-32EAD5DD5503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05BE0-1A1F-48EA-8B2B-3DC8D9D1753F}" type="slidenum">
              <a:rPr lang="zh-CN" altLang="en-US" smtClean="0"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0D23-B424-4355-8B83-32EAD5DD5503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05BE0-1A1F-48EA-8B2B-3DC8D9D1753F}" type="slidenum">
              <a:rPr lang="zh-CN" altLang="en-US" smtClean="0"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0D23-B424-4355-8B83-32EAD5DD5503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05BE0-1A1F-48EA-8B2B-3DC8D9D1753F}" type="slidenum">
              <a:rPr lang="zh-CN" altLang="en-US" smtClean="0"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0D23-B424-4355-8B83-32EAD5DD5503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05BE0-1A1F-48EA-8B2B-3DC8D9D1753F}" type="slidenum">
              <a:rPr lang="zh-CN" altLang="en-US" smtClean="0"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0D23-B424-4355-8B83-32EAD5DD5503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05BE0-1A1F-48EA-8B2B-3DC8D9D1753F}" type="slidenum">
              <a:rPr lang="zh-CN" altLang="en-US" smtClean="0"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0D23-B424-4355-8B83-32EAD5DD5503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05BE0-1A1F-48EA-8B2B-3DC8D9D1753F}" type="slidenum">
              <a:rPr lang="zh-CN" altLang="en-US" smtClean="0"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0D23-B424-4355-8B83-32EAD5DD5503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05BE0-1A1F-48EA-8B2B-3DC8D9D1753F}" type="slidenum">
              <a:rPr lang="zh-CN" altLang="en-US" smtClean="0"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0D23-B424-4355-8B83-32EAD5DD5503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05BE0-1A1F-48EA-8B2B-3DC8D9D1753F}" type="slidenum">
              <a:rPr lang="zh-CN" altLang="en-US" smtClean="0"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20D23-B424-4355-8B83-32EAD5DD5503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05BE0-1A1F-48EA-8B2B-3DC8D9D1753F}" type="slidenum">
              <a:rPr lang="zh-CN" altLang="en-US" smtClean="0"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20D23-B424-4355-8B83-32EAD5DD5503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05BE0-1A1F-48EA-8B2B-3DC8D9D1753F}" type="slidenum">
              <a:rPr lang="zh-CN" altLang="en-US" smtClean="0"/>
              <a:t>‹N°›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mj.com/content/366/bmj.l240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slide" Target="slide4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slide" Target="slide5.xml"/><Relationship Id="rId4" Type="http://schemas.openxmlformats.org/officeDocument/2006/relationships/slide" Target="slide3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fif"/><Relationship Id="rId3" Type="http://schemas.microsoft.com/office/2007/relationships/hdphoto" Target="../media/hdphoto1.wdp"/><Relationship Id="rId7" Type="http://schemas.openxmlformats.org/officeDocument/2006/relationships/hyperlink" Target="http://www.flickr.com/photos/68751915@N05/6869765923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1.png"/><Relationship Id="rId5" Type="http://schemas.openxmlformats.org/officeDocument/2006/relationships/image" Target="../media/image8.jpeg"/><Relationship Id="rId10" Type="http://schemas.openxmlformats.org/officeDocument/2006/relationships/slide" Target="slide7.xml"/><Relationship Id="rId4" Type="http://schemas.openxmlformats.org/officeDocument/2006/relationships/hyperlink" Target="https://www.bmj.com/content/366/bmj.l2408" TargetMode="Externa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blog-sti.fr/consommation-electrique-menages-suisses/" TargetMode="External"/><Relationship Id="rId3" Type="http://schemas.microsoft.com/office/2007/relationships/hdphoto" Target="../media/hdphoto1.wdp"/><Relationship Id="rId7" Type="http://schemas.openxmlformats.org/officeDocument/2006/relationships/image" Target="../media/image1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mptoir-hardware.com/actus/cartes-graphiques/35558-hausses-des-prix-et-ruptures-de-stocks-temporaires-de-certains-gpu-a-lhorizon-.html" TargetMode="External"/><Relationship Id="rId5" Type="http://schemas.openxmlformats.org/officeDocument/2006/relationships/image" Target="../media/image12.jpg"/><Relationship Id="rId10" Type="http://schemas.openxmlformats.org/officeDocument/2006/relationships/hyperlink" Target="https://www.beart.fr/lifestyle/water-detox-solution-sante/attachment/detox-water-cocktail/" TargetMode="External"/><Relationship Id="rId4" Type="http://schemas.openxmlformats.org/officeDocument/2006/relationships/hyperlink" Target="https://www.bmj.com/content/366/bmj.l2408" TargetMode="External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ervice-public.fr/professionnels-entreprises/vosdroits/F32101" TargetMode="External"/><Relationship Id="rId3" Type="http://schemas.microsoft.com/office/2007/relationships/hdphoto" Target="../media/hdphoto1.wdp"/><Relationship Id="rId7" Type="http://schemas.openxmlformats.org/officeDocument/2006/relationships/hyperlink" Target="https://fr.wikipedia.org/wiki/Taxe_soda#Historiqu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ouane.gouv.fr/actualites/evolution-de-la-fiscalite-des-boissons-non-alcooliques-au-1er-juillet-2018" TargetMode="External"/><Relationship Id="rId5" Type="http://schemas.openxmlformats.org/officeDocument/2006/relationships/hyperlink" Target="https://plus.lapresse.ca/screens/cc585c9e-2fff-41b9-a348-7e9166c2d3ba|_0.html" TargetMode="External"/><Relationship Id="rId4" Type="http://schemas.openxmlformats.org/officeDocument/2006/relationships/hyperlink" Target="https://www.bmj.com/content/366/bmj.l240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mj.com/content/366/bmj.l2408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/3.0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489200" y="1947332"/>
            <a:ext cx="7196667" cy="3640667"/>
          </a:xfrm>
          <a:prstGeom prst="rect">
            <a:avLst/>
          </a:prstGeom>
          <a:solidFill>
            <a:schemeClr val="bg1">
              <a:alpha val="70000"/>
            </a:schemeClr>
          </a:solidFill>
          <a:ln w="1270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 descr="e7d195523061f1c0deeec63e560781cfd59afb0ea006f2a87ABB68BF51EA6619813959095094C18C62A12F549504892A4AAA8C1554C6663626E05CA27F281A14E6983772AFC3FB97135759321DEA3D7004FB075A8443E283A7673BBBDBFD88DFA513D62253E27B7E9FFF4379D8121322A85C7E16198ADF129F152EEF5340DE1ED504E252F53EAD1F847BC471C6326134"/>
          <p:cNvSpPr txBox="1"/>
          <p:nvPr/>
        </p:nvSpPr>
        <p:spPr>
          <a:xfrm flipH="1">
            <a:off x="2784982" y="2323346"/>
            <a:ext cx="662208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en-US" sz="5000" b="1" dirty="0">
                <a:solidFill>
                  <a:schemeClr val="tx1">
                    <a:lumMod val="65000"/>
                    <a:lumOff val="35000"/>
                  </a:schemeClr>
                </a:solidFill>
                <a:ea typeface="张海山锐线体2.0" panose="02000000000000000000" pitchFamily="2" charset="-122"/>
                <a:cs typeface="Aharoni" panose="02010803020104030203" pitchFamily="2" charset="-79"/>
              </a:rPr>
              <a:t>Analyse transversale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5823703" y="3354555"/>
            <a:ext cx="540000" cy="0"/>
          </a:xfrm>
          <a:prstGeom prst="line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4" descr="e7d195523061f1c0deeec63e560781cfd59afb0ea006f2a87ABB68BF51EA6619813959095094C18C62A12F549504892A4AAA8C1554C6663626E05CA27F281A14E6983772AFC3FB97135759321DEA3D7004FB075A8443E283A7673BBBDBFD88DFA513D62253E27B7E9FFF4379D8121322A85C7E16198ADF129F152EEF5340DE1ED504E252F53EAD1F847BC471C6326134"/>
          <p:cNvSpPr txBox="1"/>
          <p:nvPr/>
        </p:nvSpPr>
        <p:spPr>
          <a:xfrm flipH="1">
            <a:off x="2560954" y="3501127"/>
            <a:ext cx="71966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a typeface="张海山锐线体2.0" panose="02000000000000000000" pitchFamily="2" charset="-122"/>
                <a:cs typeface="Aharoni" panose="02010803020104030203" pitchFamily="2" charset="-79"/>
              </a:rPr>
              <a:t>La taxation des boissons sucrées </a:t>
            </a:r>
          </a:p>
          <a:p>
            <a:pPr algn="ctr"/>
            <a:r>
              <a:rPr lang="fr-FR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a typeface="张海山锐线体2.0" panose="02000000000000000000" pitchFamily="2" charset="-122"/>
                <a:cs typeface="Aharoni" panose="02010803020104030203" pitchFamily="2" charset="-79"/>
              </a:rPr>
              <a:t>(avec ou sans édulcorant)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r="50385"/>
          <a:stretch>
            <a:fillRect/>
          </a:stretch>
        </p:blipFill>
        <p:spPr>
          <a:xfrm>
            <a:off x="0" y="1"/>
            <a:ext cx="6049108" cy="685800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185008" y="1249159"/>
            <a:ext cx="3679092" cy="4359683"/>
          </a:xfrm>
          <a:prstGeom prst="rect">
            <a:avLst/>
          </a:prstGeom>
          <a:solidFill>
            <a:schemeClr val="bg1">
              <a:alpha val="70000"/>
            </a:schemeClr>
          </a:solidFill>
          <a:ln w="1270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 descr="e7d195523061f1c0deeec63e560781cfd59afb0ea006f2a87ABB68BF51EA6619813959095094C18C62A12F549504892A4AAA8C1554C6663626E05CA27F281A14E6983772AFC3FB97135759321DEA3D704CB8FFD9D2544D20427D00997056F5C96BEB36E87B176A9A2B0208D5F0253CAA64F289E16775627845AD05F6A8DA43D217D906D92F737DD9"/>
          <p:cNvSpPr txBox="1"/>
          <p:nvPr/>
        </p:nvSpPr>
        <p:spPr>
          <a:xfrm>
            <a:off x="1256714" y="2911844"/>
            <a:ext cx="3535680" cy="11079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altLang="en-US" sz="6600" b="1" dirty="0">
                <a:solidFill>
                  <a:schemeClr val="tx1">
                    <a:lumMod val="65000"/>
                    <a:lumOff val="35000"/>
                  </a:schemeClr>
                </a:solidFill>
                <a:ea typeface="张海山锐线体2.0" panose="02000000000000000000" pitchFamily="2" charset="-122"/>
                <a:cs typeface="Kartika" panose="02020503030404060203" pitchFamily="18" charset="0"/>
              </a:rPr>
              <a:t>Plan</a:t>
            </a:r>
            <a:endParaRPr lang="fr-FR" altLang="en-US" sz="2800" b="1" dirty="0">
              <a:solidFill>
                <a:schemeClr val="tx1">
                  <a:lumMod val="65000"/>
                  <a:lumOff val="35000"/>
                </a:schemeClr>
              </a:solidFill>
              <a:ea typeface="张海山锐线体2.0" panose="02000000000000000000" pitchFamily="2" charset="-122"/>
              <a:cs typeface="Kartika" panose="02020503030404060203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599603" y="1689418"/>
            <a:ext cx="756000" cy="756000"/>
          </a:xfrm>
          <a:prstGeom prst="rect">
            <a:avLst/>
          </a:prstGeom>
          <a:solidFill>
            <a:schemeClr val="bg1">
              <a:alpha val="70000"/>
            </a:schemeClr>
          </a:solidFill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6599603" y="2911844"/>
            <a:ext cx="756000" cy="756000"/>
          </a:xfrm>
          <a:prstGeom prst="rect">
            <a:avLst/>
          </a:prstGeom>
          <a:solidFill>
            <a:schemeClr val="bg1">
              <a:alpha val="70000"/>
            </a:schemeClr>
          </a:solidFill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6581188" y="4243490"/>
            <a:ext cx="756000" cy="756000"/>
          </a:xfrm>
          <a:prstGeom prst="rect">
            <a:avLst/>
          </a:prstGeom>
          <a:solidFill>
            <a:schemeClr val="bg1">
              <a:alpha val="70000"/>
            </a:schemeClr>
          </a:solidFill>
          <a:ln w="762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 descr="e7d195523061f1c0deeec63e560781cfd59afb0ea006f2a87ABB68BF51EA6619813959095094C18C62A12F549504892A4AAA8C1554C6663626E05CA27F281A14E6983772AFC3FB97135759321DEA3D704CB8FFD9D2544D20427D00997056F5C96BEB36E87B176A9A2B0208D5F0253CAA64F289E16775627845AD05F6A8DA43D217D906D92F737DD9"/>
          <p:cNvSpPr txBox="1"/>
          <p:nvPr/>
        </p:nvSpPr>
        <p:spPr>
          <a:xfrm>
            <a:off x="6603214" y="1755207"/>
            <a:ext cx="755336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  <a:cs typeface="Kartika" panose="02020503030404060203" pitchFamily="18" charset="0"/>
              </a:rPr>
              <a:t>01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张海山锐线体2.0" panose="02000000000000000000" pitchFamily="2" charset="-122"/>
              <a:ea typeface="张海山锐线体2.0" panose="02000000000000000000" pitchFamily="2" charset="-122"/>
              <a:cs typeface="Kartika" panose="02020503030404060203" pitchFamily="18" charset="0"/>
            </a:endParaRPr>
          </a:p>
        </p:txBody>
      </p:sp>
      <p:sp>
        <p:nvSpPr>
          <p:cNvPr id="24" name="文本框 23" descr="e7d195523061f1c0deeec63e560781cfd59afb0ea006f2a87ABB68BF51EA6619813959095094C18C62A12F549504892A4AAA8C1554C6663626E05CA27F281A14E6983772AFC3FB97135759321DEA3D704CB8FFD9D2544D20427D00997056F5C96BEB36E87B176A9A2B0208D5F0253CAA64F289E16775627845AD05F6A8DA43D217D906D92F737DD9"/>
          <p:cNvSpPr txBox="1"/>
          <p:nvPr/>
        </p:nvSpPr>
        <p:spPr>
          <a:xfrm>
            <a:off x="6599935" y="2981384"/>
            <a:ext cx="755336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  <a:cs typeface="Kartika" panose="02020503030404060203" pitchFamily="18" charset="0"/>
              </a:rPr>
              <a:t>02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张海山锐线体2.0" panose="02000000000000000000" pitchFamily="2" charset="-122"/>
              <a:ea typeface="张海山锐线体2.0" panose="02000000000000000000" pitchFamily="2" charset="-122"/>
              <a:cs typeface="Kartika" panose="02020503030404060203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630793" y="1805808"/>
            <a:ext cx="2559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Historique</a:t>
            </a:r>
          </a:p>
        </p:txBody>
      </p:sp>
      <p:sp>
        <p:nvSpPr>
          <p:cNvPr id="22" name="文本框 25" descr="e7d195523061f1c0deeec63e560781cfd59afb0ea006f2a87ABB68BF51EA6619813959095094C18C62A12F549504892A4AAA8C1554C6663626E05CA27F281A14E6983772AFC3FB97135759321DEA3D704CB8FFD9D2544D20427D00997056F5C96BEB36E87B176A9A2B0208D5F0253CAA64F289E16775627845AD05F6A8DA43D217D906D92F737DD9">
            <a:extLst>
              <a:ext uri="{FF2B5EF4-FFF2-40B4-BE49-F238E27FC236}">
                <a16:creationId xmlns:a16="http://schemas.microsoft.com/office/drawing/2014/main" xmlns="" id="{D01091A2-AB02-4D27-90C2-8D3DB393701B}"/>
              </a:ext>
            </a:extLst>
          </p:cNvPr>
          <p:cNvSpPr txBox="1"/>
          <p:nvPr/>
        </p:nvSpPr>
        <p:spPr>
          <a:xfrm>
            <a:off x="6581188" y="4317929"/>
            <a:ext cx="75533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  <a:cs typeface="Kartika" panose="02020503030404060203" pitchFamily="18" charset="0"/>
              </a:rPr>
              <a:t>03</a:t>
            </a:r>
            <a:endParaRPr lang="zh-CN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张海山锐线体2.0" panose="02000000000000000000" pitchFamily="2" charset="-122"/>
              <a:ea typeface="张海山锐线体2.0" panose="02000000000000000000" pitchFamily="2" charset="-122"/>
              <a:cs typeface="Kartika" panose="02020503030404060203" pitchFamily="18" charset="0"/>
            </a:endParaRPr>
          </a:p>
        </p:txBody>
      </p:sp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6" name="Zoom de diapositive 5">
                <a:extLst>
                  <a:ext uri="{FF2B5EF4-FFF2-40B4-BE49-F238E27FC236}">
                    <a16:creationId xmlns:a16="http://schemas.microsoft.com/office/drawing/2014/main" id="{901808AD-1D95-4AC0-BC64-933E4D145FB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17033983"/>
                  </p:ext>
                </p:extLst>
              </p:nvPr>
            </p:nvGraphicFramePr>
            <p:xfrm>
              <a:off x="6770201" y="1976230"/>
              <a:ext cx="377310" cy="212237"/>
            </p:xfrm>
            <a:graphic>
              <a:graphicData uri="http://schemas.microsoft.com/office/powerpoint/2016/slidezoom">
                <pslz:sldZm>
                  <pslz:sldZmObj sldId="289" cId="0">
                    <pslz:zmPr id="{A95E608B-34E7-451F-ADEA-179017BF4556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77310" cy="212237"/>
                        </a:xfrm>
                        <a:prstGeom prst="ellipse">
                          <a:avLst/>
                        </a:prstGeom>
                        <a:ln>
                          <a:noFill/>
                        </a:ln>
                        <a:effectLst>
                          <a:softEdge rad="112500"/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6" name="Zoom de diapositive 5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xmlns="" id="{901808AD-1D95-4AC0-BC64-933E4D145FB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70201" y="1976230"/>
                <a:ext cx="377310" cy="212237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mc:Fallback>
      </mc:AlternateContent>
      <p:sp>
        <p:nvSpPr>
          <p:cNvPr id="25" name="文本框 26">
            <a:extLst>
              <a:ext uri="{FF2B5EF4-FFF2-40B4-BE49-F238E27FC236}">
                <a16:creationId xmlns:a16="http://schemas.microsoft.com/office/drawing/2014/main" xmlns="" id="{D83FE157-4557-49A9-9949-4999B5A608FE}"/>
              </a:ext>
            </a:extLst>
          </p:cNvPr>
          <p:cNvSpPr txBox="1"/>
          <p:nvPr/>
        </p:nvSpPr>
        <p:spPr>
          <a:xfrm>
            <a:off x="7630792" y="3042938"/>
            <a:ext cx="2838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Conséquences</a:t>
            </a:r>
          </a:p>
        </p:txBody>
      </p:sp>
      <p:sp>
        <p:nvSpPr>
          <p:cNvPr id="31" name="文本框 26">
            <a:extLst>
              <a:ext uri="{FF2B5EF4-FFF2-40B4-BE49-F238E27FC236}">
                <a16:creationId xmlns:a16="http://schemas.microsoft.com/office/drawing/2014/main" xmlns="" id="{FD1B20AE-5498-4675-8A42-403701FBB285}"/>
              </a:ext>
            </a:extLst>
          </p:cNvPr>
          <p:cNvSpPr txBox="1"/>
          <p:nvPr/>
        </p:nvSpPr>
        <p:spPr>
          <a:xfrm>
            <a:off x="7630791" y="4359880"/>
            <a:ext cx="2754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</a:rPr>
              <a:t>Bibliographie</a:t>
            </a:r>
          </a:p>
        </p:txBody>
      </p:sp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3" name="Zoom de diapositive 2">
                <a:extLst>
                  <a:ext uri="{FF2B5EF4-FFF2-40B4-BE49-F238E27FC236}">
                    <a16:creationId xmlns:a16="http://schemas.microsoft.com/office/drawing/2014/main" id="{9E7F2440-AE85-4A27-A305-7CC562944A8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89071992"/>
                  </p:ext>
                </p:extLst>
              </p:nvPr>
            </p:nvGraphicFramePr>
            <p:xfrm>
              <a:off x="6867714" y="3242735"/>
              <a:ext cx="219778" cy="123625"/>
            </p:xfrm>
            <a:graphic>
              <a:graphicData uri="http://schemas.microsoft.com/office/powerpoint/2016/slidezoom">
                <pslz:sldZm>
                  <pslz:sldZmObj sldId="292" cId="620624254">
                    <pslz:zmPr id="{85E933FA-41A3-4850-A984-A6C7B7EF2835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9778" cy="123625"/>
                        </a:xfrm>
                        <a:prstGeom prst="ellipse">
                          <a:avLst/>
                        </a:prstGeom>
                        <a:ln>
                          <a:noFill/>
                        </a:ln>
                        <a:effectLst>
                          <a:softEdge rad="112500"/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" name="Zoom de diapositive 2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xmlns="" id="{9E7F2440-AE85-4A27-A305-7CC562944A8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67714" y="3242735"/>
                <a:ext cx="219778" cy="123625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9" name="Zoom de diapositive 8">
                <a:extLst>
                  <a:ext uri="{FF2B5EF4-FFF2-40B4-BE49-F238E27FC236}">
                    <a16:creationId xmlns:a16="http://schemas.microsoft.com/office/drawing/2014/main" id="{B1979610-A890-477A-8E65-45925B97FDF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35829105"/>
                  </p:ext>
                </p:extLst>
              </p:nvPr>
            </p:nvGraphicFramePr>
            <p:xfrm>
              <a:off x="6797999" y="4552681"/>
              <a:ext cx="349512" cy="196601"/>
            </p:xfrm>
            <a:graphic>
              <a:graphicData uri="http://schemas.microsoft.com/office/powerpoint/2016/slidezoom">
                <pslz:sldZm>
                  <pslz:sldZmObj sldId="293" cId="1359639495">
                    <pslz:zmPr id="{BBF8A4BE-889E-431A-8EAE-5A1F16081301}" returnToParent="0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49512" cy="196601"/>
                        </a:xfrm>
                        <a:prstGeom prst="ellipse">
                          <a:avLst/>
                        </a:prstGeom>
                        <a:ln>
                          <a:noFill/>
                        </a:ln>
                        <a:effectLst>
                          <a:softEdge rad="112500"/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9" name="Zoom de diapositive 8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xmlns="" id="{B1979610-A890-477A-8E65-45925B97FDF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97999" y="4552681"/>
                <a:ext cx="349512" cy="196601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23" grpId="0"/>
      <p:bldP spid="24" grpId="0"/>
      <p:bldP spid="27" grpId="0"/>
      <p:bldP spid="22" grpId="0" bldLvl="0" animBg="1"/>
      <p:bldP spid="25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2017154"/>
            <a:chOff x="0" y="0"/>
            <a:chExt cx="12192000" cy="2017154"/>
          </a:xfrm>
          <a:solidFill>
            <a:srgbClr val="686868"/>
          </a:solidFill>
        </p:grpSpPr>
        <p:sp>
          <p:nvSpPr>
            <p:cNvPr id="3" name="矩形 2"/>
            <p:cNvSpPr/>
            <p:nvPr/>
          </p:nvSpPr>
          <p:spPr>
            <a:xfrm>
              <a:off x="0" y="0"/>
              <a:ext cx="6963508" cy="20171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4"/>
                </a:ext>
              </a:extLst>
            </a:blip>
            <a:srcRect t="25866" b="25866"/>
            <a:stretch/>
          </p:blipFill>
          <p:spPr>
            <a:xfrm>
              <a:off x="5744308" y="0"/>
              <a:ext cx="6447692" cy="2017154"/>
            </a:xfrm>
            <a:prstGeom prst="rect">
              <a:avLst/>
            </a:prstGeom>
            <a:grpFill/>
          </p:spPr>
        </p:pic>
      </p:grpSp>
      <p:sp>
        <p:nvSpPr>
          <p:cNvPr id="5" name="文本框 4"/>
          <p:cNvSpPr txBox="1"/>
          <p:nvPr/>
        </p:nvSpPr>
        <p:spPr>
          <a:xfrm>
            <a:off x="396283" y="460692"/>
            <a:ext cx="54493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en-US" sz="6600" b="1" dirty="0">
                <a:solidFill>
                  <a:schemeClr val="bg1"/>
                </a:solidFill>
                <a:latin typeface="+mj-lt"/>
                <a:ea typeface="张海山锐线体2.0" panose="02000000000000000000" pitchFamily="2" charset="-122"/>
              </a:rPr>
              <a:t>L’historique</a:t>
            </a:r>
          </a:p>
        </p:txBody>
      </p:sp>
      <p:sp>
        <p:nvSpPr>
          <p:cNvPr id="6" name="矩形 5"/>
          <p:cNvSpPr>
            <a:spLocks noChangeAspect="1"/>
          </p:cNvSpPr>
          <p:nvPr/>
        </p:nvSpPr>
        <p:spPr>
          <a:xfrm>
            <a:off x="2024946" y="-1986901"/>
            <a:ext cx="1196725" cy="15550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>
            <a:spLocks noChangeAspect="1"/>
          </p:cNvSpPr>
          <p:nvPr/>
        </p:nvSpPr>
        <p:spPr>
          <a:xfrm>
            <a:off x="3223877" y="-2009447"/>
            <a:ext cx="1196725" cy="15550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>
            <a:spLocks noChangeAspect="1"/>
          </p:cNvSpPr>
          <p:nvPr/>
        </p:nvSpPr>
        <p:spPr>
          <a:xfrm>
            <a:off x="4420602" y="-2031993"/>
            <a:ext cx="1196725" cy="15550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>
            <a:spLocks noChangeAspect="1"/>
          </p:cNvSpPr>
          <p:nvPr/>
        </p:nvSpPr>
        <p:spPr>
          <a:xfrm>
            <a:off x="5619533" y="-2054539"/>
            <a:ext cx="1196725" cy="155503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>
            <a:spLocks noChangeAspect="1"/>
          </p:cNvSpPr>
          <p:nvPr/>
        </p:nvSpPr>
        <p:spPr>
          <a:xfrm>
            <a:off x="6751555" y="-2832055"/>
            <a:ext cx="1196725" cy="155503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>
            <a:spLocks noChangeAspect="1"/>
          </p:cNvSpPr>
          <p:nvPr/>
        </p:nvSpPr>
        <p:spPr>
          <a:xfrm>
            <a:off x="832633" y="-2878467"/>
            <a:ext cx="1196725" cy="15550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íṡľíḍè-Rectangle 4"/>
          <p:cNvSpPr/>
          <p:nvPr/>
        </p:nvSpPr>
        <p:spPr>
          <a:xfrm>
            <a:off x="4427597" y="2701512"/>
            <a:ext cx="3738262" cy="379609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1620000" anchor="t" anchorCtr="0">
            <a:normAutofit/>
          </a:bodyPr>
          <a:lstStyle/>
          <a:p>
            <a:pPr defTabSz="914400">
              <a:lnSpc>
                <a:spcPct val="120000"/>
              </a:lnSpc>
              <a:defRPr/>
            </a:pPr>
            <a:endParaRPr lang="zh-CN" altLang="en-US" sz="1200" dirty="0"/>
          </a:p>
        </p:txBody>
      </p:sp>
      <p:pic>
        <p:nvPicPr>
          <p:cNvPr id="43" name="图片占位符 23" descr="C:\Users\malor\Downloads\erasmus.jpgerasmus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374380" y="2700655"/>
            <a:ext cx="2703830" cy="1786890"/>
          </a:xfrm>
          <a:prstGeom prst="rect">
            <a:avLst/>
          </a:prstGeom>
        </p:spPr>
      </p:pic>
      <p:pic>
        <p:nvPicPr>
          <p:cNvPr id="44" name="图片占位符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rcRect/>
          <a:stretch/>
        </p:blipFill>
        <p:spPr>
          <a:xfrm>
            <a:off x="8377796" y="4687570"/>
            <a:ext cx="2697659" cy="1809115"/>
          </a:xfrm>
          <a:prstGeom prst="rect">
            <a:avLst/>
          </a:prstGeom>
        </p:spPr>
      </p:pic>
      <p:grpSp>
        <p:nvGrpSpPr>
          <p:cNvPr id="45" name="组合 44"/>
          <p:cNvGrpSpPr/>
          <p:nvPr/>
        </p:nvGrpSpPr>
        <p:grpSpPr bwMode="auto">
          <a:xfrm>
            <a:off x="4715165" y="2929818"/>
            <a:ext cx="3205121" cy="3060287"/>
            <a:chOff x="5057297" y="4258067"/>
            <a:chExt cx="3102432" cy="2784762"/>
          </a:xfrm>
        </p:grpSpPr>
        <p:sp>
          <p:nvSpPr>
            <p:cNvPr id="46" name="矩形 45"/>
            <p:cNvSpPr/>
            <p:nvPr/>
          </p:nvSpPr>
          <p:spPr>
            <a:xfrm>
              <a:off x="5057297" y="4942329"/>
              <a:ext cx="3102432" cy="21005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altLang="zh-CN" dirty="0">
                  <a:solidFill>
                    <a:schemeClr val="bg1"/>
                  </a:solidFill>
                  <a:ea typeface="+mn-ea"/>
                </a:rPr>
                <a:t>Proposée par le </a:t>
              </a:r>
              <a:r>
                <a:rPr lang="fr-FR" altLang="zh-CN" b="1" dirty="0">
                  <a:solidFill>
                    <a:schemeClr val="bg1"/>
                  </a:solidFill>
                  <a:ea typeface="+mn-ea"/>
                </a:rPr>
                <a:t>gouvernemen</a:t>
              </a:r>
              <a:r>
                <a:rPr lang="fr-FR" altLang="zh-CN" b="1" dirty="0">
                  <a:solidFill>
                    <a:schemeClr val="bg1"/>
                  </a:solidFill>
                </a:rPr>
                <a:t>t Fillon </a:t>
              </a:r>
              <a:r>
                <a:rPr lang="fr-FR" altLang="zh-CN" dirty="0">
                  <a:solidFill>
                    <a:schemeClr val="bg1"/>
                  </a:solidFill>
                </a:rPr>
                <a:t>dans son </a:t>
              </a:r>
              <a:r>
                <a:rPr lang="fr-FR" altLang="zh-CN" b="1" dirty="0">
                  <a:solidFill>
                    <a:schemeClr val="bg1"/>
                  </a:solidFill>
                </a:rPr>
                <a:t>projet de loi finances</a:t>
              </a:r>
              <a:r>
                <a:rPr lang="fr-FR" altLang="zh-CN" dirty="0">
                  <a:solidFill>
                    <a:schemeClr val="bg1"/>
                  </a:solidFill>
                </a:rPr>
                <a:t>, la taxe sur les boissons sucrées a été instaurée en </a:t>
              </a:r>
              <a:r>
                <a:rPr lang="fr-FR" altLang="zh-CN" b="1" dirty="0">
                  <a:solidFill>
                    <a:schemeClr val="bg1"/>
                  </a:solidFill>
                </a:rPr>
                <a:t>2012</a:t>
              </a:r>
              <a:r>
                <a:rPr lang="fr-FR" altLang="zh-CN" dirty="0">
                  <a:solidFill>
                    <a:schemeClr val="bg1"/>
                  </a:solidFill>
                </a:rPr>
                <a:t>. Son objectif est d’</a:t>
              </a:r>
              <a:r>
                <a:rPr lang="fr-FR" altLang="zh-CN" b="1" dirty="0">
                  <a:solidFill>
                    <a:schemeClr val="bg1"/>
                  </a:solidFill>
                </a:rPr>
                <a:t>augmenter le prix </a:t>
              </a:r>
              <a:r>
                <a:rPr lang="fr-FR" altLang="zh-CN" dirty="0">
                  <a:solidFill>
                    <a:schemeClr val="bg1"/>
                  </a:solidFill>
                </a:rPr>
                <a:t>des produits tout en </a:t>
              </a:r>
              <a:r>
                <a:rPr lang="fr-FR" altLang="zh-CN" b="1" dirty="0">
                  <a:solidFill>
                    <a:schemeClr val="bg1"/>
                  </a:solidFill>
                </a:rPr>
                <a:t>dissuadant le consommateur.</a:t>
              </a:r>
              <a:endParaRPr lang="fr-FR" altLang="zh-CN" dirty="0">
                <a:solidFill>
                  <a:schemeClr val="bg1"/>
                </a:solidFill>
                <a:ea typeface="+mn-ea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5074313" y="4258067"/>
              <a:ext cx="3085415" cy="47611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defRPr/>
              </a:pPr>
              <a:r>
                <a:rPr lang="en-US" altLang="zh-CN" sz="2800" b="1" dirty="0" err="1">
                  <a:solidFill>
                    <a:schemeClr val="bg1"/>
                  </a:solidFill>
                </a:rPr>
                <a:t>L’historique</a:t>
              </a:r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48" name="图片 4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6545" y="2700655"/>
            <a:ext cx="3099115" cy="379603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EB647BF3-A19D-4536-8226-73727C355A73}"/>
              </a:ext>
            </a:extLst>
          </p:cNvPr>
          <p:cNvSpPr txBox="1"/>
          <p:nvPr/>
        </p:nvSpPr>
        <p:spPr>
          <a:xfrm>
            <a:off x="8373745" y="2700655"/>
            <a:ext cx="2701710" cy="1809115"/>
          </a:xfrm>
          <a:prstGeom prst="rect">
            <a:avLst/>
          </a:prstGeom>
          <a:solidFill>
            <a:srgbClr val="404040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4" name="矩形 45">
            <a:extLst>
              <a:ext uri="{FF2B5EF4-FFF2-40B4-BE49-F238E27FC236}">
                <a16:creationId xmlns:a16="http://schemas.microsoft.com/office/drawing/2014/main" xmlns="" id="{7849803D-47B3-44B5-A645-7CFE986E6798}"/>
              </a:ext>
            </a:extLst>
          </p:cNvPr>
          <p:cNvSpPr/>
          <p:nvPr/>
        </p:nvSpPr>
        <p:spPr bwMode="auto">
          <a:xfrm>
            <a:off x="8370990" y="3045881"/>
            <a:ext cx="2704465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zh-CN" dirty="0">
                <a:solidFill>
                  <a:schemeClr val="bg1"/>
                </a:solidFill>
                <a:ea typeface="+mn-ea"/>
              </a:rPr>
              <a:t>Quelles sont les boissons concernées 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altLang="zh-CN" dirty="0">
              <a:solidFill>
                <a:schemeClr val="bg1"/>
              </a:solidFill>
              <a:ea typeface="+mn-ea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zh-CN" dirty="0">
                <a:solidFill>
                  <a:schemeClr val="bg1"/>
                </a:solidFill>
              </a:rPr>
              <a:t>De quelle manière ?</a:t>
            </a:r>
            <a:endParaRPr lang="fr-FR" altLang="zh-CN" dirty="0">
              <a:solidFill>
                <a:schemeClr val="bg1"/>
              </a:solidFill>
              <a:ea typeface="+mn-ea"/>
            </a:endParaRPr>
          </a:p>
        </p:txBody>
      </p:sp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18" name="Zoom de diapositive 17">
                <a:extLst>
                  <a:ext uri="{FF2B5EF4-FFF2-40B4-BE49-F238E27FC236}">
                    <a16:creationId xmlns:a16="http://schemas.microsoft.com/office/drawing/2014/main" id="{D0493E0B-B181-43B4-8064-6A468782C64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67341456"/>
                  </p:ext>
                </p:extLst>
              </p:nvPr>
            </p:nvGraphicFramePr>
            <p:xfrm>
              <a:off x="9541051" y="3642053"/>
              <a:ext cx="364341" cy="241334"/>
            </p:xfrm>
            <a:graphic>
              <a:graphicData uri="http://schemas.microsoft.com/office/powerpoint/2016/slidezoom">
                <pslz:sldZm>
                  <pslz:sldZmObj sldId="291" cId="824810524">
                    <pslz:zmPr id="{7C68793F-CFB9-41BE-AC84-C4D057932C4C}" returnToParent="0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64341" cy="241334"/>
                        </a:xfrm>
                        <a:prstGeom prst="ellipse">
                          <a:avLst/>
                        </a:prstGeom>
                        <a:ln>
                          <a:noFill/>
                        </a:ln>
                        <a:effectLst>
                          <a:softEdge rad="112500"/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8" name="Zoom de diapositive 17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xmlns="" id="{D0493E0B-B181-43B4-8064-6A468782C64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541051" y="3642053"/>
                <a:ext cx="364341" cy="24133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3640F07-11C2-4D4E-BFE7-33BCE3566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85BDE98-1D7C-4823-B98F-C7D679560369}"/>
              </a:ext>
            </a:extLst>
          </p:cNvPr>
          <p:cNvSpPr/>
          <p:nvPr/>
        </p:nvSpPr>
        <p:spPr>
          <a:xfrm>
            <a:off x="660306" y="2666231"/>
            <a:ext cx="2540000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>
              <a:ea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6" name="Straight Connector 23">
            <a:extLst>
              <a:ext uri="{FF2B5EF4-FFF2-40B4-BE49-F238E27FC236}">
                <a16:creationId xmlns:a16="http://schemas.microsoft.com/office/drawing/2014/main" xmlns="" id="{37555B15-A62D-4952-A7B2-997503EF47EE}"/>
              </a:ext>
            </a:extLst>
          </p:cNvPr>
          <p:cNvCxnSpPr>
            <a:cxnSpLocks/>
          </p:cNvCxnSpPr>
          <p:nvPr/>
        </p:nvCxnSpPr>
        <p:spPr>
          <a:xfrm>
            <a:off x="965106" y="5648984"/>
            <a:ext cx="1930400" cy="2117"/>
          </a:xfrm>
          <a:prstGeom prst="line">
            <a:avLst/>
          </a:prstGeom>
          <a:ln w="38100" cap="rnd">
            <a:solidFill>
              <a:srgbClr val="A6A6A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DA4C3A6-8471-4496-BD92-6AC03AE8B936}"/>
              </a:ext>
            </a:extLst>
          </p:cNvPr>
          <p:cNvSpPr/>
          <p:nvPr/>
        </p:nvSpPr>
        <p:spPr>
          <a:xfrm>
            <a:off x="4710393" y="2666231"/>
            <a:ext cx="2540000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>
              <a:ea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10" name="Straight Connector 13">
            <a:extLst>
              <a:ext uri="{FF2B5EF4-FFF2-40B4-BE49-F238E27FC236}">
                <a16:creationId xmlns:a16="http://schemas.microsoft.com/office/drawing/2014/main" xmlns="" id="{612EEB51-CE1B-497E-B385-F8D77F745EAF}"/>
              </a:ext>
            </a:extLst>
          </p:cNvPr>
          <p:cNvCxnSpPr>
            <a:cxnSpLocks/>
          </p:cNvCxnSpPr>
          <p:nvPr/>
        </p:nvCxnSpPr>
        <p:spPr>
          <a:xfrm>
            <a:off x="5008186" y="5646867"/>
            <a:ext cx="1930400" cy="2117"/>
          </a:xfrm>
          <a:prstGeom prst="line">
            <a:avLst/>
          </a:prstGeom>
          <a:ln w="38100" cap="rnd">
            <a:solidFill>
              <a:srgbClr val="59595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03A94F9-3946-4A62-9BF3-F856EA6EB598}"/>
              </a:ext>
            </a:extLst>
          </p:cNvPr>
          <p:cNvSpPr/>
          <p:nvPr/>
        </p:nvSpPr>
        <p:spPr>
          <a:xfrm>
            <a:off x="8813800" y="2667287"/>
            <a:ext cx="2540000" cy="365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>
              <a:ea typeface="Calibri" panose="020F0502020204030204" charset="0"/>
              <a:cs typeface="Calibri" panose="020F0502020204030204" charset="0"/>
            </a:endParaRPr>
          </a:p>
        </p:txBody>
      </p:sp>
      <p:cxnSp>
        <p:nvCxnSpPr>
          <p:cNvPr id="14" name="Straight Connector 39">
            <a:extLst>
              <a:ext uri="{FF2B5EF4-FFF2-40B4-BE49-F238E27FC236}">
                <a16:creationId xmlns:a16="http://schemas.microsoft.com/office/drawing/2014/main" xmlns="" id="{298F2399-20F5-499A-8F9F-D50F5EE93C14}"/>
              </a:ext>
            </a:extLst>
          </p:cNvPr>
          <p:cNvCxnSpPr>
            <a:cxnSpLocks/>
          </p:cNvCxnSpPr>
          <p:nvPr/>
        </p:nvCxnSpPr>
        <p:spPr>
          <a:xfrm>
            <a:off x="9112511" y="5644750"/>
            <a:ext cx="1930400" cy="2117"/>
          </a:xfrm>
          <a:prstGeom prst="line">
            <a:avLst/>
          </a:prstGeom>
          <a:ln w="38100" cap="rnd">
            <a:solidFill>
              <a:srgbClr val="A6A6A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">
            <a:extLst>
              <a:ext uri="{FF2B5EF4-FFF2-40B4-BE49-F238E27FC236}">
                <a16:creationId xmlns:a16="http://schemas.microsoft.com/office/drawing/2014/main" xmlns="" id="{30D3815D-87D8-46A2-BE6B-4EDDED031AAE}"/>
              </a:ext>
            </a:extLst>
          </p:cNvPr>
          <p:cNvGrpSpPr/>
          <p:nvPr/>
        </p:nvGrpSpPr>
        <p:grpSpPr>
          <a:xfrm>
            <a:off x="0" y="0"/>
            <a:ext cx="12192000" cy="2017154"/>
            <a:chOff x="0" y="0"/>
            <a:chExt cx="12192000" cy="2017154"/>
          </a:xfrm>
        </p:grpSpPr>
        <p:sp>
          <p:nvSpPr>
            <p:cNvPr id="38" name="矩形 2">
              <a:extLst>
                <a:ext uri="{FF2B5EF4-FFF2-40B4-BE49-F238E27FC236}">
                  <a16:creationId xmlns:a16="http://schemas.microsoft.com/office/drawing/2014/main" xmlns="" id="{C52A3B5A-33BC-4107-913C-3CF200E509A7}"/>
                </a:ext>
              </a:extLst>
            </p:cNvPr>
            <p:cNvSpPr/>
            <p:nvPr/>
          </p:nvSpPr>
          <p:spPr>
            <a:xfrm>
              <a:off x="0" y="0"/>
              <a:ext cx="6963508" cy="2017154"/>
            </a:xfrm>
            <a:prstGeom prst="rect">
              <a:avLst/>
            </a:prstGeom>
            <a:solidFill>
              <a:srgbClr val="6363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9" name="图片 1">
              <a:extLst>
                <a:ext uri="{FF2B5EF4-FFF2-40B4-BE49-F238E27FC236}">
                  <a16:creationId xmlns:a16="http://schemas.microsoft.com/office/drawing/2014/main" xmlns="" id="{5E44DD08-0B04-44D1-AF3E-B541E7BA3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4"/>
                </a:ext>
              </a:extLst>
            </a:blip>
            <a:srcRect t="25866" b="25866"/>
            <a:stretch/>
          </p:blipFill>
          <p:spPr>
            <a:xfrm>
              <a:off x="5744308" y="0"/>
              <a:ext cx="6447692" cy="2017154"/>
            </a:xfrm>
            <a:prstGeom prst="rect">
              <a:avLst/>
            </a:prstGeom>
          </p:spPr>
        </p:pic>
      </p:grpSp>
      <p:sp>
        <p:nvSpPr>
          <p:cNvPr id="40" name="文本框 41">
            <a:extLst>
              <a:ext uri="{FF2B5EF4-FFF2-40B4-BE49-F238E27FC236}">
                <a16:creationId xmlns:a16="http://schemas.microsoft.com/office/drawing/2014/main" xmlns="" id="{331F036E-7AD3-40C8-AB22-BEA20B52D757}"/>
              </a:ext>
            </a:extLst>
          </p:cNvPr>
          <p:cNvSpPr txBox="1"/>
          <p:nvPr/>
        </p:nvSpPr>
        <p:spPr>
          <a:xfrm>
            <a:off x="350494" y="619977"/>
            <a:ext cx="5622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z="4400" b="1" dirty="0">
                <a:solidFill>
                  <a:schemeClr val="bg1"/>
                </a:solidFill>
                <a:latin typeface="+mj-lt"/>
                <a:ea typeface="张海山锐线体2.0" panose="02000000000000000000" pitchFamily="2" charset="-122"/>
              </a:rPr>
              <a:t>Les conséquences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xmlns="" id="{C0C2E5D3-2983-438B-8546-517FB04650BA}"/>
              </a:ext>
            </a:extLst>
          </p:cNvPr>
          <p:cNvSpPr txBox="1"/>
          <p:nvPr/>
        </p:nvSpPr>
        <p:spPr>
          <a:xfrm>
            <a:off x="935289" y="5774936"/>
            <a:ext cx="193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Prix</a:t>
            </a:r>
            <a:endParaRPr lang="fr-FR" dirty="0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xmlns="" id="{7D2AE741-9B18-4A86-83E7-4836E815BAA7}"/>
              </a:ext>
            </a:extLst>
          </p:cNvPr>
          <p:cNvSpPr txBox="1"/>
          <p:nvPr/>
        </p:nvSpPr>
        <p:spPr>
          <a:xfrm>
            <a:off x="5008186" y="5774936"/>
            <a:ext cx="193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Consommation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xmlns="" id="{C0AB71BE-CC9E-4BFC-B295-F40C87586B71}"/>
              </a:ext>
            </a:extLst>
          </p:cNvPr>
          <p:cNvSpPr txBox="1"/>
          <p:nvPr/>
        </p:nvSpPr>
        <p:spPr>
          <a:xfrm>
            <a:off x="9112511" y="5774936"/>
            <a:ext cx="193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Santé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8EC4ABED-5D95-414C-9576-5B95D852DE57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948387" y="2961940"/>
            <a:ext cx="1955322" cy="2488458"/>
          </a:xfrm>
          <a:prstGeom prst="rect">
            <a:avLst/>
          </a:prstGeom>
        </p:spPr>
      </p:pic>
      <p:grpSp>
        <p:nvGrpSpPr>
          <p:cNvPr id="5" name="Group 22">
            <a:extLst>
              <a:ext uri="{FF2B5EF4-FFF2-40B4-BE49-F238E27FC236}">
                <a16:creationId xmlns:a16="http://schemas.microsoft.com/office/drawing/2014/main" xmlns="" id="{B328EE12-59C3-4885-B92D-5B823F78B097}"/>
              </a:ext>
            </a:extLst>
          </p:cNvPr>
          <p:cNvGrpSpPr/>
          <p:nvPr/>
        </p:nvGrpSpPr>
        <p:grpSpPr>
          <a:xfrm>
            <a:off x="1969734" y="2801699"/>
            <a:ext cx="1413927" cy="1473272"/>
            <a:chOff x="4204494" y="1809751"/>
            <a:chExt cx="1096958" cy="1143000"/>
          </a:xfrm>
          <a:solidFill>
            <a:srgbClr val="A6A6A6"/>
          </a:solidFill>
        </p:grpSpPr>
        <p:sp>
          <p:nvSpPr>
            <p:cNvPr id="35" name="Trapezoid 26">
              <a:extLst>
                <a:ext uri="{FF2B5EF4-FFF2-40B4-BE49-F238E27FC236}">
                  <a16:creationId xmlns:a16="http://schemas.microsoft.com/office/drawing/2014/main" xmlns="" id="{A9E1F44F-AB63-4143-9C75-B5D8114A3E20}"/>
                </a:ext>
              </a:extLst>
            </p:cNvPr>
            <p:cNvSpPr/>
            <p:nvPr/>
          </p:nvSpPr>
          <p:spPr>
            <a:xfrm rot="5400000">
              <a:off x="4658521" y="2310604"/>
              <a:ext cx="1143000" cy="141293"/>
            </a:xfrm>
            <a:prstGeom prst="trapezoid">
              <a:avLst>
                <a:gd name="adj" fmla="val 1015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>
                <a:ea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36" name="Isosceles Triangle 27">
              <a:extLst>
                <a:ext uri="{FF2B5EF4-FFF2-40B4-BE49-F238E27FC236}">
                  <a16:creationId xmlns:a16="http://schemas.microsoft.com/office/drawing/2014/main" xmlns="" id="{A03DA58E-AC0B-4529-A581-04737BDE2A48}"/>
                </a:ext>
              </a:extLst>
            </p:cNvPr>
            <p:cNvSpPr/>
            <p:nvPr/>
          </p:nvSpPr>
          <p:spPr>
            <a:xfrm rot="16200000">
              <a:off x="4321173" y="1832771"/>
              <a:ext cx="863600" cy="109695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none" bIns="243840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dirty="0">
                  <a:ea typeface="Calibri" panose="020F0502020204030204" charset="0"/>
                  <a:cs typeface="Calibri" panose="020F0502020204030204" charset="0"/>
                </a:rPr>
                <a:t>01</a:t>
              </a:r>
              <a:endParaRPr lang="en-US" sz="2400" b="1" dirty="0">
                <a:ea typeface="Calibri" panose="020F0502020204030204" charset="0"/>
                <a:cs typeface="Calibri" panose="020F0502020204030204" charset="0"/>
              </a:endParaRPr>
            </a:p>
          </p:txBody>
        </p:sp>
      </p:grpSp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B0B860CB-4A1D-478A-A631-AC21DA9137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5008186" y="2918120"/>
            <a:ext cx="1955322" cy="2476859"/>
          </a:xfrm>
          <a:prstGeom prst="rect">
            <a:avLst/>
          </a:prstGeom>
        </p:spPr>
      </p:pic>
      <p:grpSp>
        <p:nvGrpSpPr>
          <p:cNvPr id="9" name="Group 11">
            <a:extLst>
              <a:ext uri="{FF2B5EF4-FFF2-40B4-BE49-F238E27FC236}">
                <a16:creationId xmlns:a16="http://schemas.microsoft.com/office/drawing/2014/main" xmlns="" id="{5CF546B7-C690-40EB-96D1-4C8953B15F86}"/>
              </a:ext>
            </a:extLst>
          </p:cNvPr>
          <p:cNvGrpSpPr/>
          <p:nvPr/>
        </p:nvGrpSpPr>
        <p:grpSpPr>
          <a:xfrm>
            <a:off x="6016648" y="2801699"/>
            <a:ext cx="1413927" cy="1473272"/>
            <a:chOff x="4204495" y="1809751"/>
            <a:chExt cx="1096958" cy="1143000"/>
          </a:xfrm>
          <a:solidFill>
            <a:srgbClr val="404040"/>
          </a:solidFill>
        </p:grpSpPr>
        <p:sp>
          <p:nvSpPr>
            <p:cNvPr id="33" name="Trapezoid 9">
              <a:extLst>
                <a:ext uri="{FF2B5EF4-FFF2-40B4-BE49-F238E27FC236}">
                  <a16:creationId xmlns:a16="http://schemas.microsoft.com/office/drawing/2014/main" xmlns="" id="{74475175-18BE-44F8-90C8-7059F863BD56}"/>
                </a:ext>
              </a:extLst>
            </p:cNvPr>
            <p:cNvSpPr/>
            <p:nvPr/>
          </p:nvSpPr>
          <p:spPr>
            <a:xfrm rot="5400000">
              <a:off x="4658521" y="2310604"/>
              <a:ext cx="1143000" cy="141293"/>
            </a:xfrm>
            <a:prstGeom prst="trapezoid">
              <a:avLst>
                <a:gd name="adj" fmla="val 1015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>
                <a:ea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34" name="Isosceles Triangle 8">
              <a:extLst>
                <a:ext uri="{FF2B5EF4-FFF2-40B4-BE49-F238E27FC236}">
                  <a16:creationId xmlns:a16="http://schemas.microsoft.com/office/drawing/2014/main" xmlns="" id="{76167D5B-BA93-4137-AE21-DAF0562E173E}"/>
                </a:ext>
              </a:extLst>
            </p:cNvPr>
            <p:cNvSpPr/>
            <p:nvPr/>
          </p:nvSpPr>
          <p:spPr>
            <a:xfrm rot="16200000">
              <a:off x="4321174" y="1832771"/>
              <a:ext cx="863600" cy="109695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none" bIns="243840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3200" b="1" dirty="0">
                  <a:ea typeface="Calibri" panose="020F0502020204030204" charset="0"/>
                </a:rPr>
                <a:t>02</a:t>
              </a:r>
              <a:endParaRPr lang="en-US" sz="2400" b="1" dirty="0">
                <a:ea typeface="Calibri" panose="020F0502020204030204" charset="0"/>
                <a:cs typeface="Calibri" panose="020F0502020204030204" charset="0"/>
              </a:endParaRPr>
            </a:p>
          </p:txBody>
        </p:sp>
      </p:grpSp>
      <p:pic>
        <p:nvPicPr>
          <p:cNvPr id="20" name="Image 19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xmlns="" id="{F922B2C6-34C3-4B24-BDD2-47A95FE4B897}"/>
              </a:ext>
            </a:extLst>
          </p:cNvPr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9112511" y="2987716"/>
            <a:ext cx="1955322" cy="2472623"/>
          </a:xfrm>
          <a:prstGeom prst="rect">
            <a:avLst/>
          </a:prstGeom>
        </p:spPr>
      </p:pic>
      <p:grpSp>
        <p:nvGrpSpPr>
          <p:cNvPr id="13" name="Group 38">
            <a:extLst>
              <a:ext uri="{FF2B5EF4-FFF2-40B4-BE49-F238E27FC236}">
                <a16:creationId xmlns:a16="http://schemas.microsoft.com/office/drawing/2014/main" xmlns="" id="{0957E476-D432-4831-9A96-B6106998DBC2}"/>
              </a:ext>
            </a:extLst>
          </p:cNvPr>
          <p:cNvGrpSpPr/>
          <p:nvPr/>
        </p:nvGrpSpPr>
        <p:grpSpPr>
          <a:xfrm>
            <a:off x="10123229" y="2802755"/>
            <a:ext cx="1413927" cy="1473272"/>
            <a:chOff x="4204494" y="1809751"/>
            <a:chExt cx="1096958" cy="1143000"/>
          </a:xfrm>
          <a:solidFill>
            <a:srgbClr val="A6A6A6"/>
          </a:solidFill>
        </p:grpSpPr>
        <p:sp>
          <p:nvSpPr>
            <p:cNvPr id="31" name="Trapezoid 42">
              <a:extLst>
                <a:ext uri="{FF2B5EF4-FFF2-40B4-BE49-F238E27FC236}">
                  <a16:creationId xmlns:a16="http://schemas.microsoft.com/office/drawing/2014/main" xmlns="" id="{0CF71295-8DD4-4ECF-8F62-807571AB94D3}"/>
                </a:ext>
              </a:extLst>
            </p:cNvPr>
            <p:cNvSpPr/>
            <p:nvPr/>
          </p:nvSpPr>
          <p:spPr>
            <a:xfrm rot="5400000">
              <a:off x="4658521" y="2310604"/>
              <a:ext cx="1143000" cy="141293"/>
            </a:xfrm>
            <a:prstGeom prst="trapezoid">
              <a:avLst>
                <a:gd name="adj" fmla="val 10154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>
                <a:ea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32" name="Isosceles Triangle 43">
              <a:extLst>
                <a:ext uri="{FF2B5EF4-FFF2-40B4-BE49-F238E27FC236}">
                  <a16:creationId xmlns:a16="http://schemas.microsoft.com/office/drawing/2014/main" xmlns="" id="{0390F932-D380-415C-BA29-58316F022333}"/>
                </a:ext>
              </a:extLst>
            </p:cNvPr>
            <p:cNvSpPr/>
            <p:nvPr/>
          </p:nvSpPr>
          <p:spPr>
            <a:xfrm rot="16200000">
              <a:off x="4321173" y="1832771"/>
              <a:ext cx="863600" cy="109695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wrap="none" bIns="243840"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sz="3200" b="1" dirty="0">
                  <a:ea typeface="Calibri" panose="020F0502020204030204" charset="0"/>
                </a:rPr>
                <a:t>03</a:t>
              </a:r>
              <a:endParaRPr lang="en-US" sz="2400" b="1" dirty="0">
                <a:ea typeface="Calibri" panose="020F0502020204030204" charset="0"/>
                <a:cs typeface="Calibri" panose="020F050202020403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062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43640F07-11C2-4D4E-BFE7-33BCE3566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37" name="组合 3">
            <a:extLst>
              <a:ext uri="{FF2B5EF4-FFF2-40B4-BE49-F238E27FC236}">
                <a16:creationId xmlns:a16="http://schemas.microsoft.com/office/drawing/2014/main" xmlns="" id="{30D3815D-87D8-46A2-BE6B-4EDDED031AAE}"/>
              </a:ext>
            </a:extLst>
          </p:cNvPr>
          <p:cNvGrpSpPr/>
          <p:nvPr/>
        </p:nvGrpSpPr>
        <p:grpSpPr>
          <a:xfrm>
            <a:off x="0" y="0"/>
            <a:ext cx="12192000" cy="2017154"/>
            <a:chOff x="0" y="0"/>
            <a:chExt cx="12192000" cy="2017154"/>
          </a:xfrm>
        </p:grpSpPr>
        <p:sp>
          <p:nvSpPr>
            <p:cNvPr id="38" name="矩形 2">
              <a:extLst>
                <a:ext uri="{FF2B5EF4-FFF2-40B4-BE49-F238E27FC236}">
                  <a16:creationId xmlns:a16="http://schemas.microsoft.com/office/drawing/2014/main" xmlns="" id="{C52A3B5A-33BC-4107-913C-3CF200E509A7}"/>
                </a:ext>
              </a:extLst>
            </p:cNvPr>
            <p:cNvSpPr/>
            <p:nvPr/>
          </p:nvSpPr>
          <p:spPr>
            <a:xfrm>
              <a:off x="0" y="0"/>
              <a:ext cx="6963508" cy="2017154"/>
            </a:xfrm>
            <a:prstGeom prst="rect">
              <a:avLst/>
            </a:prstGeom>
            <a:solidFill>
              <a:srgbClr val="6363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9" name="图片 1">
              <a:extLst>
                <a:ext uri="{FF2B5EF4-FFF2-40B4-BE49-F238E27FC236}">
                  <a16:creationId xmlns:a16="http://schemas.microsoft.com/office/drawing/2014/main" xmlns="" id="{5E44DD08-0B04-44D1-AF3E-B541E7BA3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4"/>
                </a:ext>
              </a:extLst>
            </a:blip>
            <a:srcRect t="25866" b="25866"/>
            <a:stretch/>
          </p:blipFill>
          <p:spPr>
            <a:xfrm>
              <a:off x="5744308" y="0"/>
              <a:ext cx="6447692" cy="2017154"/>
            </a:xfrm>
            <a:prstGeom prst="rect">
              <a:avLst/>
            </a:prstGeom>
          </p:spPr>
        </p:pic>
      </p:grpSp>
      <p:sp>
        <p:nvSpPr>
          <p:cNvPr id="40" name="文本框 41">
            <a:extLst>
              <a:ext uri="{FF2B5EF4-FFF2-40B4-BE49-F238E27FC236}">
                <a16:creationId xmlns:a16="http://schemas.microsoft.com/office/drawing/2014/main" xmlns="" id="{331F036E-7AD3-40C8-AB22-BEA20B52D757}"/>
              </a:ext>
            </a:extLst>
          </p:cNvPr>
          <p:cNvSpPr txBox="1"/>
          <p:nvPr/>
        </p:nvSpPr>
        <p:spPr>
          <a:xfrm>
            <a:off x="350494" y="619977"/>
            <a:ext cx="5622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z="4400" b="1" dirty="0">
                <a:solidFill>
                  <a:schemeClr val="bg1"/>
                </a:solidFill>
                <a:latin typeface="+mj-lt"/>
                <a:ea typeface="张海山锐线体2.0" panose="02000000000000000000" pitchFamily="2" charset="-122"/>
              </a:rPr>
              <a:t>Bibliographie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C5F350F4-A860-4F12-9C6F-2E850C942443}"/>
              </a:ext>
            </a:extLst>
          </p:cNvPr>
          <p:cNvSpPr txBox="1"/>
          <p:nvPr/>
        </p:nvSpPr>
        <p:spPr>
          <a:xfrm>
            <a:off x="748243" y="2522557"/>
            <a:ext cx="104502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hlinkClick r:id="rId5"/>
              </a:rPr>
              <a:t>https://plus.lapresse.ca/screens/cc585c9e-2fff-41b9-a348-7e9166c2d3ba%7C_0.html</a:t>
            </a:r>
            <a:endParaRPr lang="fr-FR" sz="2400" dirty="0"/>
          </a:p>
          <a:p>
            <a:endParaRPr lang="fr-FR" sz="2400" dirty="0"/>
          </a:p>
          <a:p>
            <a:r>
              <a:rPr lang="fr-FR" sz="2400" dirty="0">
                <a:hlinkClick r:id="rId6"/>
              </a:rPr>
              <a:t>https://www.douane.gouv.fr/actualites/evolution-de-la-fiscalite-des-boissons-non-alcooliques-au-1er-juillet-2018</a:t>
            </a:r>
            <a:endParaRPr lang="fr-FR" sz="2400" dirty="0"/>
          </a:p>
          <a:p>
            <a:endParaRPr lang="fr-FR" sz="2400" dirty="0"/>
          </a:p>
          <a:p>
            <a:r>
              <a:rPr lang="fr-FR" sz="2400" dirty="0">
                <a:hlinkClick r:id="rId7"/>
              </a:rPr>
              <a:t>https://fr.wikipedia.org/wiki/Taxe_soda#Historique</a:t>
            </a:r>
            <a:endParaRPr lang="fr-FR" sz="2400" dirty="0"/>
          </a:p>
          <a:p>
            <a:endParaRPr lang="fr-FR" sz="2400" dirty="0"/>
          </a:p>
          <a:p>
            <a:r>
              <a:rPr lang="fr-FR" sz="2400" dirty="0">
                <a:hlinkClick r:id="rId8"/>
              </a:rPr>
              <a:t>https://www.service-public.fr/professionnels-entreprises/vosdroits/F32101</a:t>
            </a:r>
            <a:endParaRPr lang="fr-FR" sz="2400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963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489200" y="1947332"/>
            <a:ext cx="7196667" cy="3640667"/>
          </a:xfrm>
          <a:prstGeom prst="rect">
            <a:avLst/>
          </a:prstGeom>
          <a:solidFill>
            <a:schemeClr val="bg1">
              <a:alpha val="70000"/>
            </a:schemeClr>
          </a:solidFill>
          <a:ln w="1270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 descr="e7d195523061f1c0deeec63e560781cfd59afb0ea006f2a87ABB68BF51EA6619813959095094C18C62A12F549504892A4AAA8C1554C6663626E05CA27F281A14E6983772AFC3FB97135759321DEA3D7004FB075A8443E283A7673BBBDBFD88DFA513D62253E27B7E9FFF4379D8121322A85C7E16198ADF129F152EEF5340DE1ED504E252F53EAD1F847BC471C6326134"/>
          <p:cNvSpPr txBox="1"/>
          <p:nvPr/>
        </p:nvSpPr>
        <p:spPr>
          <a:xfrm flipH="1">
            <a:off x="2782662" y="3862858"/>
            <a:ext cx="66220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  <a:cs typeface="Aharoni" panose="02010803020104030203" pitchFamily="2" charset="-79"/>
              </a:rPr>
              <a:t>Merci de </a:t>
            </a:r>
            <a:r>
              <a:rPr lang="en-US" altLang="zh-CN" sz="4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  <a:cs typeface="Aharoni" panose="02010803020104030203" pitchFamily="2" charset="-79"/>
              </a:rPr>
              <a:t>votre</a:t>
            </a:r>
            <a:r>
              <a:rPr lang="en-US" altLang="zh-CN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  <a:cs typeface="Aharoni" panose="02010803020104030203" pitchFamily="2" charset="-79"/>
              </a:rPr>
              <a:t> attention</a:t>
            </a:r>
            <a:endParaRPr lang="zh-CN" altLang="en-US" sz="4800" b="1" dirty="0">
              <a:solidFill>
                <a:schemeClr val="tx1">
                  <a:lumMod val="65000"/>
                  <a:lumOff val="35000"/>
                </a:schemeClr>
              </a:solidFill>
              <a:latin typeface="张海山锐线体2.0" panose="02000000000000000000" pitchFamily="2" charset="-122"/>
              <a:ea typeface="张海山锐线体2.0" panose="02000000000000000000" pitchFamily="2" charset="-122"/>
              <a:cs typeface="Aharoni" panose="02010803020104030203" pitchFamily="2" charset="-79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5823703" y="3485186"/>
            <a:ext cx="540000" cy="0"/>
          </a:xfrm>
          <a:prstGeom prst="line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4" descr="e7d195523061f1c0deeec63e560781cfd59afb0ea006f2a87ABB68BF51EA6619813959095094C18C62A12F549504892A4AAA8C1554C6663626E05CA27F281A14E6983772AFC3FB97135759321DEA3D7004FB075A8443E283A7673BBBDBFD88DFA513D62253E27B7E9FFF4379D8121322A85C7E16198ADF129F152EEF5340DE1ED504E252F53EAD1F847BC471C6326134">
            <a:extLst>
              <a:ext uri="{FF2B5EF4-FFF2-40B4-BE49-F238E27FC236}">
                <a16:creationId xmlns:a16="http://schemas.microsoft.com/office/drawing/2014/main" xmlns="" id="{0A34895D-144F-43FC-AE5F-012B02147A4B}"/>
              </a:ext>
            </a:extLst>
          </p:cNvPr>
          <p:cNvSpPr txBox="1"/>
          <p:nvPr/>
        </p:nvSpPr>
        <p:spPr>
          <a:xfrm flipH="1">
            <a:off x="2776492" y="2105561"/>
            <a:ext cx="66220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  <a:cs typeface="Aharoni" panose="02010803020104030203" pitchFamily="2" charset="-79"/>
              </a:rPr>
              <a:t>Lisa CARBALLO</a:t>
            </a:r>
          </a:p>
          <a:p>
            <a:pPr algn="ctr"/>
            <a:r>
              <a:rPr lang="en-US" altLang="zh-CN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张海山锐线体2.0" panose="02000000000000000000" pitchFamily="2" charset="-122"/>
                <a:ea typeface="张海山锐线体2.0" panose="02000000000000000000" pitchFamily="2" charset="-122"/>
                <a:cs typeface="Aharoni" panose="02010803020104030203" pitchFamily="2" charset="-79"/>
              </a:rPr>
              <a:t>Malory DAVOINE</a:t>
            </a:r>
            <a:endParaRPr lang="zh-CN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张海山锐线体2.0" panose="02000000000000000000" pitchFamily="2" charset="-122"/>
              <a:ea typeface="张海山锐线体2.0" panose="02000000000000000000" pitchFamily="2" charset="-122"/>
              <a:cs typeface="Aharoni" panose="02010803020104030203" pitchFamily="2" charset="-79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704A4446-156C-4DB3-989B-539350892C6B}"/>
              </a:ext>
            </a:extLst>
          </p:cNvPr>
          <p:cNvSpPr txBox="1"/>
          <p:nvPr/>
        </p:nvSpPr>
        <p:spPr>
          <a:xfrm>
            <a:off x="805543" y="6858001"/>
            <a:ext cx="105809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>
                <a:hlinkClick r:id="rId3" tooltip="https://www.bmj.com/content/366/bmj.l2408"/>
              </a:rPr>
              <a:t>Cette photo</a:t>
            </a:r>
            <a:r>
              <a:rPr lang="fr-FR" sz="900"/>
              <a:t> par Auteur inconnu est soumise à la licence </a:t>
            </a:r>
            <a:r>
              <a:rPr lang="fr-FR" sz="900">
                <a:hlinkClick r:id="rId4" tooltip="https://creativecommons.org/licenses/by-nc/3.0/"/>
              </a:rPr>
              <a:t>CC BY-NC</a:t>
            </a:r>
            <a:endParaRPr lang="fr-FR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31E2C67B-E1F0-4817-8538-D7E741E8B7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1" b="5030"/>
          <a:stretch/>
        </p:blipFill>
        <p:spPr>
          <a:xfrm>
            <a:off x="6096001" y="-74645"/>
            <a:ext cx="6096000" cy="693264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8B317B7C-AFEB-4606-B681-2076D7E269BF}"/>
              </a:ext>
            </a:extLst>
          </p:cNvPr>
          <p:cNvSpPr txBox="1"/>
          <p:nvPr/>
        </p:nvSpPr>
        <p:spPr>
          <a:xfrm>
            <a:off x="130629" y="2551837"/>
            <a:ext cx="57569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Les boissons concernées par la taxe sont :</a:t>
            </a:r>
          </a:p>
          <a:p>
            <a:pPr marL="285750" indent="-285750" algn="just">
              <a:buFontTx/>
              <a:buChar char="-"/>
            </a:pPr>
            <a:r>
              <a:rPr lang="fr-FR" dirty="0"/>
              <a:t>Bouteilles, briques, canettes...</a:t>
            </a:r>
          </a:p>
          <a:p>
            <a:pPr marL="285750" indent="-285750" algn="just">
              <a:buFontTx/>
              <a:buChar char="-"/>
            </a:pPr>
            <a:r>
              <a:rPr lang="fr-FR" dirty="0"/>
              <a:t>Jus de fruits ou de légumes,</a:t>
            </a:r>
          </a:p>
          <a:p>
            <a:pPr marL="285750" indent="-285750" algn="just">
              <a:buFontTx/>
              <a:buChar char="-"/>
            </a:pPr>
            <a:r>
              <a:rPr lang="fr-FR" dirty="0"/>
              <a:t>Eaux minérales et gazéifiées additionnées de sucres/édulcorants,</a:t>
            </a:r>
          </a:p>
          <a:p>
            <a:pPr marL="285750" indent="-285750" algn="just">
              <a:buFontTx/>
              <a:buChar char="-"/>
            </a:pPr>
            <a:r>
              <a:rPr lang="fr-FR" dirty="0"/>
              <a:t>Boissons vendues par un professionnel,</a:t>
            </a:r>
          </a:p>
        </p:txBody>
      </p:sp>
    </p:spTree>
    <p:extLst>
      <p:ext uri="{BB962C8B-B14F-4D97-AF65-F5344CB8AC3E}">
        <p14:creationId xmlns:p14="http://schemas.microsoft.com/office/powerpoint/2010/main" val="824810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146</Words>
  <Application>Microsoft Office PowerPoint</Application>
  <PresentationFormat>Personnalisé</PresentationFormat>
  <Paragraphs>40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Office 主题​​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</dc:creator>
  <cp:lastModifiedBy>FRANCOIS-HEUDE</cp:lastModifiedBy>
  <cp:revision>117</cp:revision>
  <dcterms:created xsi:type="dcterms:W3CDTF">2019-01-11T06:14:00Z</dcterms:created>
  <dcterms:modified xsi:type="dcterms:W3CDTF">2021-10-15T12:32:01Z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1036-11.2.0.10132</vt:lpwstr>
  </property>
</Properties>
</file>