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27"/>
  </p:notesMasterIdLst>
  <p:handoutMasterIdLst>
    <p:handoutMasterId r:id="rId28"/>
  </p:handoutMasterIdLst>
  <p:sldIdLst>
    <p:sldId id="256" r:id="rId2"/>
    <p:sldId id="302" r:id="rId3"/>
    <p:sldId id="303" r:id="rId4"/>
    <p:sldId id="267" r:id="rId5"/>
    <p:sldId id="304" r:id="rId6"/>
    <p:sldId id="306" r:id="rId7"/>
    <p:sldId id="305" r:id="rId8"/>
    <p:sldId id="307" r:id="rId9"/>
    <p:sldId id="270" r:id="rId10"/>
    <p:sldId id="315" r:id="rId11"/>
    <p:sldId id="316" r:id="rId12"/>
    <p:sldId id="317" r:id="rId13"/>
    <p:sldId id="318" r:id="rId14"/>
    <p:sldId id="271" r:id="rId15"/>
    <p:sldId id="319" r:id="rId16"/>
    <p:sldId id="272" r:id="rId17"/>
    <p:sldId id="273" r:id="rId18"/>
    <p:sldId id="320" r:id="rId19"/>
    <p:sldId id="274" r:id="rId20"/>
    <p:sldId id="321" r:id="rId21"/>
    <p:sldId id="275" r:id="rId22"/>
    <p:sldId id="276" r:id="rId23"/>
    <p:sldId id="277" r:id="rId24"/>
    <p:sldId id="278" r:id="rId25"/>
    <p:sldId id="280" r:id="rId26"/>
  </p:sldIdLst>
  <p:sldSz cx="9144000" cy="6858000" type="screen4x3"/>
  <p:notesSz cx="9144000" cy="6858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127"/>
    <p:restoredTop sz="94268"/>
  </p:normalViewPr>
  <p:slideViewPr>
    <p:cSldViewPr>
      <p:cViewPr varScale="1">
        <p:scale>
          <a:sx n="74" d="100"/>
          <a:sy n="74" d="100"/>
        </p:scale>
        <p:origin x="13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10E3D1C-91DC-8E41-BB25-E78CC268D8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52A3D4-33BD-D248-AD65-A9A1A2682D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09ACBF3-02C8-7C4A-9F24-CE1C57352D28}" type="datetimeFigureOut">
              <a:rPr lang="fr-FR" altLang="fr-FR"/>
              <a:pPr>
                <a:defRPr/>
              </a:pPr>
              <a:t>21/09/2018</a:t>
            </a:fld>
            <a:endParaRPr lang="fr-FR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DC4D51-1B1C-0F48-BC15-58A5940860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F34BCD-9114-7842-8B79-BA1F994D38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ED087AA-6AFB-A549-A52A-9CFAF797FE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EB240F8-D242-E947-A328-24A76D5A56F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7BEE18B-6C68-1B4F-B0D3-6F8CD9384A7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1093C0AF-4001-5D41-B2F2-0C435224511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25B86AA3-9808-2744-A156-B5E35987B4F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32D2CE61-A0AE-5F4B-BE4D-6C8C19B550F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E91D4CFC-824C-B341-8838-F28BEDDE00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79ED679-09D1-C44A-A12F-D8DFF284AC9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3F16EE69-E2A7-F64B-BCC4-21BE145BBD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BC111D0-E706-064D-87F3-0537B86CDD1D}" type="slidenum">
              <a:rPr lang="fr-FR" altLang="fr-FR" sz="1200" smtClean="0"/>
              <a:pPr/>
              <a:t>1</a:t>
            </a:fld>
            <a:endParaRPr lang="fr-FR" altLang="fr-FR" sz="12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8729186-AFF4-9F41-8174-0C6A85AB58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B888881-260F-2243-BEDF-38F3DCC86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AD72FFA2-FEB3-C94C-9E96-73EAE773C5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1B43D26-8120-2645-9A4A-E45757976793}" type="slidenum">
              <a:rPr lang="fr-FR" altLang="fr-FR" sz="1200" smtClean="0"/>
              <a:pPr/>
              <a:t>16</a:t>
            </a:fld>
            <a:endParaRPr lang="fr-FR" altLang="fr-FR" sz="12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ABF935A2-C9B9-A34D-9705-A49BD8F1FB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1F376FC9-A778-3448-B067-22F83A226A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3BF26813-7856-6A48-A479-97BAAE3BEC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68190E3-FAF8-D74F-B769-19E59A0D227E}" type="slidenum">
              <a:rPr lang="fr-FR" altLang="fr-FR" sz="1200" smtClean="0"/>
              <a:pPr/>
              <a:t>17</a:t>
            </a:fld>
            <a:endParaRPr lang="fr-FR" altLang="fr-FR" sz="12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9046AA0C-3371-C841-B491-78026AA7A3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499D0D73-3C5E-A641-971E-9E0A0D034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15FB7E74-448F-924F-AD7E-978708A326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76BEF82-800B-D94C-BB49-466E1943614E}" type="slidenum">
              <a:rPr lang="fr-FR" altLang="fr-FR" sz="1200" smtClean="0"/>
              <a:pPr/>
              <a:t>18</a:t>
            </a:fld>
            <a:endParaRPr lang="fr-FR" altLang="fr-FR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A777EE26-9419-4147-950E-6F12367DB7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AB2A736B-6330-B84A-919E-648E17F5C6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92B8EB83-F6DD-4140-9A1D-209A2C6300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7A0B5C-DBF1-3A46-918B-89B027B751CD}" type="slidenum">
              <a:rPr lang="fr-FR" altLang="fr-FR" sz="1200" smtClean="0"/>
              <a:pPr/>
              <a:t>19</a:t>
            </a:fld>
            <a:endParaRPr lang="fr-FR" altLang="fr-FR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C80B11C0-7474-6A4D-91CB-0DFB0AC492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555D2B24-4003-8944-AF81-E54BAA7A2A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6E9099A0-B15D-A844-9322-F39D752D9A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1BBF3AF-CCBF-524F-90FB-A51C71CF1AF1}" type="slidenum">
              <a:rPr lang="fr-FR" altLang="fr-FR" sz="1200" smtClean="0"/>
              <a:pPr/>
              <a:t>20</a:t>
            </a:fld>
            <a:endParaRPr lang="fr-FR" altLang="fr-FR" sz="1200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CC54D2D9-6342-3341-B4AC-2190388B9A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F4E32098-06FE-6646-AD82-3076611300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26667F0E-93FB-AB4A-9B3E-4174449D5A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F7DC400-B3D9-D845-970A-31D1B4349199}" type="slidenum">
              <a:rPr lang="fr-FR" altLang="fr-FR" sz="1200" smtClean="0"/>
              <a:pPr/>
              <a:t>21</a:t>
            </a:fld>
            <a:endParaRPr lang="fr-FR" altLang="fr-FR" sz="1200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8FB443B1-D261-404A-8677-2A423D1960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6410B30B-A500-2A44-9F00-1B782A823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1FC77CC9-6EAF-034D-BF51-95FABFA809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25D64A9-3FF1-AA43-AE92-1125A70C7CB8}" type="slidenum">
              <a:rPr lang="fr-FR" altLang="fr-FR" sz="1200" smtClean="0"/>
              <a:pPr/>
              <a:t>22</a:t>
            </a:fld>
            <a:endParaRPr lang="fr-FR" altLang="fr-FR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999C0D30-8206-3442-8A80-1211BE981B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6321DD10-AC0D-3946-B012-B7BE3EF23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3CE7C5B5-CC1F-D547-B59A-A971E89FF1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514D0CE-BA59-7E42-AEA6-B16100EEDF9E}" type="slidenum">
              <a:rPr lang="fr-FR" altLang="fr-FR" sz="1200" smtClean="0"/>
              <a:pPr/>
              <a:t>23</a:t>
            </a:fld>
            <a:endParaRPr lang="fr-FR" altLang="fr-FR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5A1B8521-B305-BC4D-8367-8E5B7C1B2B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9AF6CED2-F4E5-9C4C-8D19-7DB64B8F92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D988CC7F-05EC-674A-9FAD-78E91D7CC0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BBE637A-DC02-DB46-B2DA-F6DD350D75C9}" type="slidenum">
              <a:rPr lang="fr-FR" altLang="fr-FR" sz="1200" smtClean="0"/>
              <a:pPr/>
              <a:t>24</a:t>
            </a:fld>
            <a:endParaRPr lang="fr-FR" altLang="fr-FR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006D75D3-B561-304D-B958-6B26EF6E32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8B80D757-A6A3-464F-AD2A-90E48B5E60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07A75553-77CB-1C4B-B21D-F3727A50A6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E1ECB1-CF3B-CB45-86F9-7A9779EC6870}" type="slidenum">
              <a:rPr lang="fr-FR" altLang="fr-FR" sz="1200" smtClean="0"/>
              <a:pPr/>
              <a:t>25</a:t>
            </a:fld>
            <a:endParaRPr lang="fr-FR" altLang="fr-FR" sz="1200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B69DB856-90B5-2648-A386-87E7173E40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0BBACDD6-BF67-9346-A17B-0DC806820B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9F4154EA-FA3C-CA4C-9BC3-CE0F9E9963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771E17-7D29-6E4A-9FBF-6E6EB9629B62}" type="slidenum">
              <a:rPr lang="fr-FR" altLang="fr-FR" sz="1200" smtClean="0"/>
              <a:pPr/>
              <a:t>4</a:t>
            </a:fld>
            <a:endParaRPr lang="fr-FR" altLang="fr-FR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D7D73C1B-3E1C-204D-9F8B-390C4F1C0F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3DDD4521-C4E6-5C4A-ACDF-1C2A56AB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77CE01E9-B319-7B49-BB11-78A2F7F60E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F6A5669-0B50-684E-9216-611912E0B261}" type="slidenum">
              <a:rPr lang="fr-FR" altLang="fr-FR" sz="1200" smtClean="0"/>
              <a:pPr/>
              <a:t>9</a:t>
            </a:fld>
            <a:endParaRPr lang="fr-FR" altLang="fr-FR" sz="120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668FB52C-BFF1-1D4C-96F0-427BAA28BF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F0E7500D-F954-9740-9C83-52AD9CC2F7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1804790E-35F5-D740-ABE5-A19BD411BC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A34539-AC27-0E41-BB8D-24C9EE82B85F}" type="slidenum">
              <a:rPr lang="fr-FR" altLang="fr-FR" sz="1200" smtClean="0"/>
              <a:pPr/>
              <a:t>10</a:t>
            </a:fld>
            <a:endParaRPr lang="fr-FR" altLang="fr-FR" sz="12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7DF89B4A-838F-F248-974F-1F508E937B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1C2833AE-A48F-3445-96FB-847CCF1015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0B4D1483-0E1C-244D-BE99-5993C075B0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91C79DD-08DB-2344-9F0C-4F974BD7C9E4}" type="slidenum">
              <a:rPr lang="fr-FR" altLang="fr-FR" sz="1200" smtClean="0"/>
              <a:pPr/>
              <a:t>11</a:t>
            </a:fld>
            <a:endParaRPr lang="fr-FR" altLang="fr-FR" sz="12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80B5D0C6-93D8-DA44-A8BA-D62A942B60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19E4437C-9F40-3840-9363-AF3DD074AF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99332415-9004-2040-AB39-9C352631EA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CF67CD6-BA38-C845-AE3F-3C8E36599C93}" type="slidenum">
              <a:rPr lang="fr-FR" altLang="fr-FR" sz="1200" smtClean="0"/>
              <a:pPr/>
              <a:t>12</a:t>
            </a:fld>
            <a:endParaRPr lang="fr-FR" altLang="fr-FR" sz="12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96887BE3-2F5D-0349-81B5-85C9558A28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901DED77-1F2B-894B-BC9E-6CBD148EEB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D56FB159-0077-8642-818D-C4638D5CFB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3C734CE-68DC-D246-BA0C-BA5FF6B19E55}" type="slidenum">
              <a:rPr lang="fr-FR" altLang="fr-FR" sz="1200" smtClean="0"/>
              <a:pPr/>
              <a:t>13</a:t>
            </a:fld>
            <a:endParaRPr lang="fr-FR" altLang="fr-FR" sz="1200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3DB4EC32-7EDD-5143-B305-27408CC501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B7C2606A-5915-3B4C-BF97-6FC73F9458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A7A978E5-5B53-0144-9447-FF5ABEC48C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D2AE5A-7AB5-E24C-9C01-DF8FF3BEE262}" type="slidenum">
              <a:rPr lang="fr-FR" altLang="fr-FR" sz="1200" smtClean="0"/>
              <a:pPr/>
              <a:t>14</a:t>
            </a:fld>
            <a:endParaRPr lang="fr-FR" altLang="fr-FR" sz="1200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D119CB8A-7E6B-0640-B3E8-55A3097A3A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9FA0B67D-614A-EA43-8506-FEFDE261A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FA7BD4BB-F439-5E41-ABBB-AFE21256A0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3F4B879-93AE-164C-966C-C69EB8F5AB74}" type="slidenum">
              <a:rPr lang="fr-FR" altLang="fr-FR" sz="1200" smtClean="0"/>
              <a:pPr/>
              <a:t>15</a:t>
            </a:fld>
            <a:endParaRPr lang="fr-FR" altLang="fr-FR" sz="1200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B020856C-6C81-B741-951B-95A250CA26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84FD5CE7-D66D-294F-8D22-6DE58AAC5E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421560-F83B-004D-8925-834E73407784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72491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29D11-8606-CD4A-A6FF-C5747F37C804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0759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74998-F029-4F49-8F67-13050AE2ACE8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9853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6D11E-67B3-C447-85AD-FF6406A9BDA8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3269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113D24F-21A7-7646-93EA-097435F3B888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71373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4829D7-D18B-1649-BD79-5C4BD8E7BB1E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0892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FB754-8A1C-A74F-B19A-55807FD12233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890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016C64-98BE-D14A-B680-2FF8130EE2DB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399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EF4EC-8CFB-B944-90EC-2D86C8EA2872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9107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36E5A5E-C8FC-5140-A63E-587F3097554C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862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F2BA285-B562-AA4F-B0AA-8D583049080E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199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113D24F-21A7-7646-93EA-097435F3B888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2238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image" Target="../media/image2.emf"/><Relationship Id="rId2" Type="http://schemas.microsoft.com/office/2007/relationships/media" Target="../media/media10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m4a"/><Relationship Id="rId7" Type="http://schemas.openxmlformats.org/officeDocument/2006/relationships/image" Target="../media/image2.emf"/><Relationship Id="rId2" Type="http://schemas.microsoft.com/office/2007/relationships/media" Target="../media/media11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2.emf"/><Relationship Id="rId2" Type="http://schemas.microsoft.com/office/2007/relationships/media" Target="../media/media12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2.emf"/><Relationship Id="rId2" Type="http://schemas.microsoft.com/office/2007/relationships/media" Target="../media/media13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3.emf"/><Relationship Id="rId2" Type="http://schemas.microsoft.com/office/2007/relationships/media" Target="../media/media14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5.m4a"/><Relationship Id="rId7" Type="http://schemas.openxmlformats.org/officeDocument/2006/relationships/image" Target="../media/image3.emf"/><Relationship Id="rId2" Type="http://schemas.microsoft.com/office/2007/relationships/media" Target="../media/media15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7.m4a"/><Relationship Id="rId7" Type="http://schemas.openxmlformats.org/officeDocument/2006/relationships/image" Target="../media/image4.emf"/><Relationship Id="rId2" Type="http://schemas.microsoft.com/office/2007/relationships/media" Target="../media/media17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8.m4a"/><Relationship Id="rId7" Type="http://schemas.openxmlformats.org/officeDocument/2006/relationships/image" Target="../media/image4.emf"/><Relationship Id="rId2" Type="http://schemas.microsoft.com/office/2007/relationships/media" Target="../media/media18.m4a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9.m4a"/><Relationship Id="rId7" Type="http://schemas.openxmlformats.org/officeDocument/2006/relationships/image" Target="../media/image5.emf"/><Relationship Id="rId2" Type="http://schemas.microsoft.com/office/2007/relationships/media" Target="../media/media19.m4a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0.m4a"/><Relationship Id="rId7" Type="http://schemas.openxmlformats.org/officeDocument/2006/relationships/image" Target="../media/image5.emf"/><Relationship Id="rId2" Type="http://schemas.microsoft.com/office/2007/relationships/media" Target="../media/media20.m4a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2.m4a"/><Relationship Id="rId7" Type="http://schemas.openxmlformats.org/officeDocument/2006/relationships/image" Target="../media/image6.emf"/><Relationship Id="rId2" Type="http://schemas.microsoft.com/office/2007/relationships/media" Target="../media/media22.m4a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3.m4a"/><Relationship Id="rId7" Type="http://schemas.openxmlformats.org/officeDocument/2006/relationships/image" Target="../media/image7.emf"/><Relationship Id="rId2" Type="http://schemas.microsoft.com/office/2007/relationships/media" Target="../media/media23.m4a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4.m4a"/><Relationship Id="rId7" Type="http://schemas.openxmlformats.org/officeDocument/2006/relationships/image" Target="../media/image8.emf"/><Relationship Id="rId2" Type="http://schemas.microsoft.com/office/2007/relationships/media" Target="../media/media24.m4a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5.m4a"/><Relationship Id="rId7" Type="http://schemas.openxmlformats.org/officeDocument/2006/relationships/image" Target="../media/image9.emf"/><Relationship Id="rId2" Type="http://schemas.microsoft.com/office/2007/relationships/media" Target="../media/media25.m4a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2.emf"/><Relationship Id="rId2" Type="http://schemas.microsoft.com/office/2007/relationships/media" Target="../media/media9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E779A83-F80A-DB44-94F0-6EF713DA57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fr-FR"/>
              <a:t>La méthode des centres d’analyse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60BAEB5-C478-9B45-9278-1C3D4A908D9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FR" altLang="fr-FR" dirty="0"/>
              <a:t>Méthode de coûts complets (suite)</a:t>
            </a:r>
          </a:p>
          <a:p>
            <a:pPr eaLnBrk="1" hangingPunct="1"/>
            <a:endParaRPr lang="fr-FR" altLang="fr-FR" dirty="0"/>
          </a:p>
        </p:txBody>
      </p:sp>
      <p:sp>
        <p:nvSpPr>
          <p:cNvPr id="16388" name="Espace réservé du pied de page 1">
            <a:extLst>
              <a:ext uri="{FF2B5EF4-FFF2-40B4-BE49-F238E27FC236}">
                <a16:creationId xmlns:a16="http://schemas.microsoft.com/office/drawing/2014/main" id="{F0CFAC15-C75F-4B44-8FB6-3EC58FED4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16385" name="Espace réservé du numéro de diapositive 5">
            <a:extLst>
              <a:ext uri="{FF2B5EF4-FFF2-40B4-BE49-F238E27FC236}">
                <a16:creationId xmlns:a16="http://schemas.microsoft.com/office/drawing/2014/main" id="{463894C2-D9AE-0841-B711-FBCCF212C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5E807C-5AF8-3240-B0DA-1AF14EF6F51D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BCDB3C-9AAA-0F47-B76E-50834FE1F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4"/>
    </mc:Choice>
    <mc:Fallback>
      <p:transition spd="slow" advTm="12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Espace réservé du pied de page 1">
            <a:extLst>
              <a:ext uri="{FF2B5EF4-FFF2-40B4-BE49-F238E27FC236}">
                <a16:creationId xmlns:a16="http://schemas.microsoft.com/office/drawing/2014/main" id="{8EEDAFC0-3B59-C74A-B1CE-9960E6F09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61441" name="Espace réservé du numéro de diapositive 3">
            <a:extLst>
              <a:ext uri="{FF2B5EF4-FFF2-40B4-BE49-F238E27FC236}">
                <a16:creationId xmlns:a16="http://schemas.microsoft.com/office/drawing/2014/main" id="{8D78988D-E525-AE4C-828F-62161921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A69534-19CD-E543-8B1F-219A9636CC1F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14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38ABFBE1-C3B2-0446-92E7-018FA4018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chemeClr val="tx2"/>
                </a:solidFill>
              </a:rPr>
              <a:t>1.3. Exemple : </a:t>
            </a:r>
            <a:r>
              <a:rPr lang="fr-FR" altLang="fr-FR">
                <a:solidFill>
                  <a:schemeClr val="tx2"/>
                </a:solidFill>
              </a:rPr>
              <a:t>étape 1 détermination des % de répartition</a:t>
            </a:r>
          </a:p>
        </p:txBody>
      </p:sp>
      <p:graphicFrame>
        <p:nvGraphicFramePr>
          <p:cNvPr id="61443" name="Object 3">
            <a:extLst>
              <a:ext uri="{FF2B5EF4-FFF2-40B4-BE49-F238E27FC236}">
                <a16:creationId xmlns:a16="http://schemas.microsoft.com/office/drawing/2014/main" id="{3E24109A-4094-2747-86C4-5FCF8DA935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438400"/>
          <a:ext cx="86868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6" name="Feuille de calcul" r:id="rId6" imgW="3968750" imgH="666750" progId="Excel.Sheet.8">
                  <p:embed/>
                </p:oleObj>
              </mc:Choice>
              <mc:Fallback>
                <p:oleObj name="Feuille de calcul" r:id="rId6" imgW="3968750" imgH="66675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438400"/>
                        <a:ext cx="86868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2823E850-513D-4D45-BFF1-A4C4A5E0D69D}"/>
              </a:ext>
            </a:extLst>
          </p:cNvPr>
          <p:cNvCxnSpPr/>
          <p:nvPr/>
        </p:nvCxnSpPr>
        <p:spPr bwMode="auto">
          <a:xfrm flipV="1">
            <a:off x="2555776" y="2836168"/>
            <a:ext cx="720080" cy="57606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glow rad="127000">
              <a:srgbClr val="C00000"/>
            </a:glow>
          </a:effectLst>
          <a:extLst>
            <a:ext uri="{AF507438-7753-43e0-B8FC-AC1667EBCBE1}"/>
          </a:extLst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CA3364-E83E-A44B-84D3-CFF2A060B8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5"/>
    </mc:Choice>
    <mc:Fallback>
      <p:transition spd="slow" advTm="4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Espace réservé du pied de page 1">
            <a:extLst>
              <a:ext uri="{FF2B5EF4-FFF2-40B4-BE49-F238E27FC236}">
                <a16:creationId xmlns:a16="http://schemas.microsoft.com/office/drawing/2014/main" id="{BD772A81-39D4-564D-BF4B-D1FCB9403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63489" name="Espace réservé du numéro de diapositive 3">
            <a:extLst>
              <a:ext uri="{FF2B5EF4-FFF2-40B4-BE49-F238E27FC236}">
                <a16:creationId xmlns:a16="http://schemas.microsoft.com/office/drawing/2014/main" id="{6EBC8720-FBFD-4147-B567-F2F9C5108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A1CE35-EB26-8141-9729-128255CC314F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14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556CCACA-4ADF-6746-BAA5-5A00F19ED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chemeClr val="tx2"/>
                </a:solidFill>
              </a:rPr>
              <a:t>1.3. Exemple : </a:t>
            </a:r>
            <a:r>
              <a:rPr lang="fr-FR" altLang="fr-FR">
                <a:solidFill>
                  <a:schemeClr val="tx2"/>
                </a:solidFill>
              </a:rPr>
              <a:t>étape 1 détermination des % de répartition</a:t>
            </a:r>
          </a:p>
        </p:txBody>
      </p:sp>
      <p:graphicFrame>
        <p:nvGraphicFramePr>
          <p:cNvPr id="63491" name="Object 3">
            <a:extLst>
              <a:ext uri="{FF2B5EF4-FFF2-40B4-BE49-F238E27FC236}">
                <a16:creationId xmlns:a16="http://schemas.microsoft.com/office/drawing/2014/main" id="{46EB94C2-B99E-724C-A9B5-ABDEBF6A40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438400"/>
          <a:ext cx="86868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4" name="Feuille de calcul" r:id="rId6" imgW="3968750" imgH="666750" progId="Excel.Sheet.8">
                  <p:embed/>
                </p:oleObj>
              </mc:Choice>
              <mc:Fallback>
                <p:oleObj name="Feuille de calcul" r:id="rId6" imgW="3968750" imgH="66675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438400"/>
                        <a:ext cx="86868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CC5C4F6D-0559-EC44-A139-9DF9B19BF4E2}"/>
              </a:ext>
            </a:extLst>
          </p:cNvPr>
          <p:cNvCxnSpPr/>
          <p:nvPr/>
        </p:nvCxnSpPr>
        <p:spPr bwMode="auto">
          <a:xfrm flipH="1">
            <a:off x="6019800" y="1752600"/>
            <a:ext cx="712440" cy="685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glow rad="127000">
              <a:srgbClr val="C00000"/>
            </a:glow>
          </a:effectLst>
          <a:extLst>
            <a:ext uri="{AF507438-7753-43e0-B8FC-AC1667EBCBE1}"/>
          </a:extLst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898630-DFE4-8D45-95C7-AE3926D91E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4"/>
    </mc:Choice>
    <mc:Fallback>
      <p:transition spd="slow" advTm="2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Espace réservé du pied de page 1">
            <a:extLst>
              <a:ext uri="{FF2B5EF4-FFF2-40B4-BE49-F238E27FC236}">
                <a16:creationId xmlns:a16="http://schemas.microsoft.com/office/drawing/2014/main" id="{1E670907-14A7-ED48-A6F4-4DB7D8D9F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65537" name="Espace réservé du numéro de diapositive 3">
            <a:extLst>
              <a:ext uri="{FF2B5EF4-FFF2-40B4-BE49-F238E27FC236}">
                <a16:creationId xmlns:a16="http://schemas.microsoft.com/office/drawing/2014/main" id="{ADB9857E-62A1-B448-9621-5FC04404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E24A16-BB70-5348-AA83-B34775773210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14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3C5F9FDE-416F-BC44-A2FC-5C3F9368C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chemeClr val="tx2"/>
                </a:solidFill>
              </a:rPr>
              <a:t>1.3. Exemple : </a:t>
            </a:r>
            <a:r>
              <a:rPr lang="fr-FR" altLang="fr-FR">
                <a:solidFill>
                  <a:schemeClr val="tx2"/>
                </a:solidFill>
              </a:rPr>
              <a:t>étape 1 détermination des % de répartition</a:t>
            </a:r>
          </a:p>
        </p:txBody>
      </p:sp>
      <p:graphicFrame>
        <p:nvGraphicFramePr>
          <p:cNvPr id="65539" name="Object 3">
            <a:extLst>
              <a:ext uri="{FF2B5EF4-FFF2-40B4-BE49-F238E27FC236}">
                <a16:creationId xmlns:a16="http://schemas.microsoft.com/office/drawing/2014/main" id="{0763EB1A-EAC3-9146-9F32-B3BBD7F834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420938"/>
          <a:ext cx="86868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3" name="Feuille de calcul" r:id="rId6" imgW="3968750" imgH="666750" progId="Excel.Sheet.8">
                  <p:embed/>
                </p:oleObj>
              </mc:Choice>
              <mc:Fallback>
                <p:oleObj name="Feuille de calcul" r:id="rId6" imgW="3968750" imgH="66675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420938"/>
                        <a:ext cx="86868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A775D3F5-552E-8A4E-A7C5-D7B1B7F0FA21}"/>
              </a:ext>
            </a:extLst>
          </p:cNvPr>
          <p:cNvCxnSpPr/>
          <p:nvPr/>
        </p:nvCxnSpPr>
        <p:spPr bwMode="auto">
          <a:xfrm flipH="1" flipV="1">
            <a:off x="1619672" y="5219700"/>
            <a:ext cx="648072" cy="87359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glow rad="127000">
              <a:srgbClr val="C00000"/>
            </a:glow>
          </a:effectLst>
          <a:extLst>
            <a:ext uri="{AF507438-7753-43e0-B8FC-AC1667EBCBE1}"/>
          </a:extLst>
        </p:spPr>
      </p:cxnSp>
      <p:sp>
        <p:nvSpPr>
          <p:cNvPr id="65542" name="Forme libre 3">
            <a:extLst>
              <a:ext uri="{FF2B5EF4-FFF2-40B4-BE49-F238E27FC236}">
                <a16:creationId xmlns:a16="http://schemas.microsoft.com/office/drawing/2014/main" id="{8247A1AA-98F8-8240-AE69-9FC98F89116E}"/>
              </a:ext>
            </a:extLst>
          </p:cNvPr>
          <p:cNvSpPr>
            <a:spLocks/>
          </p:cNvSpPr>
          <p:nvPr/>
        </p:nvSpPr>
        <p:spPr bwMode="auto">
          <a:xfrm>
            <a:off x="-41275" y="2905125"/>
            <a:ext cx="1625600" cy="2222500"/>
          </a:xfrm>
          <a:custGeom>
            <a:avLst/>
            <a:gdLst>
              <a:gd name="T0" fmla="*/ 542910 w 1625272"/>
              <a:gd name="T1" fmla="*/ 0 h 2223247"/>
              <a:gd name="T2" fmla="*/ 542910 w 1625272"/>
              <a:gd name="T3" fmla="*/ 0 h 2223247"/>
              <a:gd name="T4" fmla="*/ 345606 w 1625272"/>
              <a:gd name="T5" fmla="*/ 17917 h 2223247"/>
              <a:gd name="T6" fmla="*/ 255923 w 1625272"/>
              <a:gd name="T7" fmla="*/ 35835 h 2223247"/>
              <a:gd name="T8" fmla="*/ 202113 w 1625272"/>
              <a:gd name="T9" fmla="*/ 89587 h 2223247"/>
              <a:gd name="T10" fmla="*/ 130365 w 1625272"/>
              <a:gd name="T11" fmla="*/ 250843 h 2223247"/>
              <a:gd name="T12" fmla="*/ 112430 w 1625272"/>
              <a:gd name="T13" fmla="*/ 322513 h 2223247"/>
              <a:gd name="T14" fmla="*/ 58619 w 1625272"/>
              <a:gd name="T15" fmla="*/ 394182 h 2223247"/>
              <a:gd name="T16" fmla="*/ 76555 w 1625272"/>
              <a:gd name="T17" fmla="*/ 1576728 h 2223247"/>
              <a:gd name="T18" fmla="*/ 255923 w 1625272"/>
              <a:gd name="T19" fmla="*/ 1863406 h 2223247"/>
              <a:gd name="T20" fmla="*/ 399416 w 1625272"/>
              <a:gd name="T21" fmla="*/ 2006745 h 2223247"/>
              <a:gd name="T22" fmla="*/ 417352 w 1625272"/>
              <a:gd name="T23" fmla="*/ 2060496 h 2223247"/>
              <a:gd name="T24" fmla="*/ 471162 w 1625272"/>
              <a:gd name="T25" fmla="*/ 2078413 h 2223247"/>
              <a:gd name="T26" fmla="*/ 542910 w 1625272"/>
              <a:gd name="T27" fmla="*/ 2114248 h 2223247"/>
              <a:gd name="T28" fmla="*/ 650528 w 1625272"/>
              <a:gd name="T29" fmla="*/ 2185918 h 2223247"/>
              <a:gd name="T30" fmla="*/ 811959 w 1625272"/>
              <a:gd name="T31" fmla="*/ 2221753 h 2223247"/>
              <a:gd name="T32" fmla="*/ 1134818 w 1625272"/>
              <a:gd name="T33" fmla="*/ 2203835 h 2223247"/>
              <a:gd name="T34" fmla="*/ 1296248 w 1625272"/>
              <a:gd name="T35" fmla="*/ 2096331 h 2223247"/>
              <a:gd name="T36" fmla="*/ 1332122 w 1625272"/>
              <a:gd name="T37" fmla="*/ 2042579 h 2223247"/>
              <a:gd name="T38" fmla="*/ 1385932 w 1625272"/>
              <a:gd name="T39" fmla="*/ 1988827 h 2223247"/>
              <a:gd name="T40" fmla="*/ 1403867 w 1625272"/>
              <a:gd name="T41" fmla="*/ 1935075 h 2223247"/>
              <a:gd name="T42" fmla="*/ 1475615 w 1625272"/>
              <a:gd name="T43" fmla="*/ 1827572 h 2223247"/>
              <a:gd name="T44" fmla="*/ 1547361 w 1625272"/>
              <a:gd name="T45" fmla="*/ 1666315 h 2223247"/>
              <a:gd name="T46" fmla="*/ 1565298 w 1625272"/>
              <a:gd name="T47" fmla="*/ 1612563 h 2223247"/>
              <a:gd name="T48" fmla="*/ 1601171 w 1625272"/>
              <a:gd name="T49" fmla="*/ 1522976 h 2223247"/>
              <a:gd name="T50" fmla="*/ 1619108 w 1625272"/>
              <a:gd name="T51" fmla="*/ 1397554 h 2223247"/>
              <a:gd name="T52" fmla="*/ 1529425 w 1625272"/>
              <a:gd name="T53" fmla="*/ 627107 h 2223247"/>
              <a:gd name="T54" fmla="*/ 1493550 w 1625272"/>
              <a:gd name="T55" fmla="*/ 573355 h 2223247"/>
              <a:gd name="T56" fmla="*/ 1421805 w 1625272"/>
              <a:gd name="T57" fmla="*/ 519603 h 2223247"/>
              <a:gd name="T58" fmla="*/ 1385932 w 1625272"/>
              <a:gd name="T59" fmla="*/ 447933 h 2223247"/>
              <a:gd name="T60" fmla="*/ 1242439 w 1625272"/>
              <a:gd name="T61" fmla="*/ 340431 h 2223247"/>
              <a:gd name="T62" fmla="*/ 1170691 w 1625272"/>
              <a:gd name="T63" fmla="*/ 268761 h 2223247"/>
              <a:gd name="T64" fmla="*/ 1116881 w 1625272"/>
              <a:gd name="T65" fmla="*/ 232926 h 2223247"/>
              <a:gd name="T66" fmla="*/ 1045135 w 1625272"/>
              <a:gd name="T67" fmla="*/ 179174 h 2223247"/>
              <a:gd name="T68" fmla="*/ 973387 w 1625272"/>
              <a:gd name="T69" fmla="*/ 143339 h 2223247"/>
              <a:gd name="T70" fmla="*/ 794021 w 1625272"/>
              <a:gd name="T71" fmla="*/ 53752 h 2223247"/>
              <a:gd name="T72" fmla="*/ 740211 w 1625272"/>
              <a:gd name="T73" fmla="*/ 35835 h 2223247"/>
              <a:gd name="T74" fmla="*/ 542910 w 1625272"/>
              <a:gd name="T75" fmla="*/ 0 h 222324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625272" h="2223247">
                <a:moveTo>
                  <a:pt x="542690" y="0"/>
                </a:moveTo>
                <a:lnTo>
                  <a:pt x="542690" y="0"/>
                </a:lnTo>
                <a:cubicBezTo>
                  <a:pt x="476949" y="5976"/>
                  <a:pt x="410969" y="9741"/>
                  <a:pt x="345466" y="17929"/>
                </a:cubicBezTo>
                <a:cubicBezTo>
                  <a:pt x="315227" y="21709"/>
                  <a:pt x="283076" y="22230"/>
                  <a:pt x="255819" y="35859"/>
                </a:cubicBezTo>
                <a:cubicBezTo>
                  <a:pt x="233140" y="47199"/>
                  <a:pt x="216769" y="69014"/>
                  <a:pt x="202031" y="89647"/>
                </a:cubicBezTo>
                <a:cubicBezTo>
                  <a:pt x="182505" y="116983"/>
                  <a:pt x="139099" y="224654"/>
                  <a:pt x="130313" y="251011"/>
                </a:cubicBezTo>
                <a:cubicBezTo>
                  <a:pt x="122521" y="274388"/>
                  <a:pt x="123404" y="300689"/>
                  <a:pt x="112384" y="322729"/>
                </a:cubicBezTo>
                <a:cubicBezTo>
                  <a:pt x="99020" y="349457"/>
                  <a:pt x="76525" y="370541"/>
                  <a:pt x="58595" y="394447"/>
                </a:cubicBezTo>
                <a:cubicBezTo>
                  <a:pt x="28762" y="861836"/>
                  <a:pt x="-66102" y="1164170"/>
                  <a:pt x="76525" y="1577788"/>
                </a:cubicBezTo>
                <a:cubicBezTo>
                  <a:pt x="79625" y="1586779"/>
                  <a:pt x="223754" y="1827249"/>
                  <a:pt x="255819" y="1864659"/>
                </a:cubicBezTo>
                <a:cubicBezTo>
                  <a:pt x="299823" y="1915997"/>
                  <a:pt x="399254" y="2008094"/>
                  <a:pt x="399254" y="2008094"/>
                </a:cubicBezTo>
                <a:cubicBezTo>
                  <a:pt x="405231" y="2026023"/>
                  <a:pt x="403820" y="2048518"/>
                  <a:pt x="417184" y="2061882"/>
                </a:cubicBezTo>
                <a:cubicBezTo>
                  <a:pt x="430548" y="2075246"/>
                  <a:pt x="453601" y="2072366"/>
                  <a:pt x="470972" y="2079811"/>
                </a:cubicBezTo>
                <a:cubicBezTo>
                  <a:pt x="495539" y="2090340"/>
                  <a:pt x="519771" y="2101919"/>
                  <a:pt x="542690" y="2115670"/>
                </a:cubicBezTo>
                <a:cubicBezTo>
                  <a:pt x="579645" y="2137843"/>
                  <a:pt x="608456" y="2176936"/>
                  <a:pt x="650266" y="2187388"/>
                </a:cubicBezTo>
                <a:cubicBezTo>
                  <a:pt x="751548" y="2212708"/>
                  <a:pt x="697821" y="2200484"/>
                  <a:pt x="811631" y="2223247"/>
                </a:cubicBezTo>
                <a:cubicBezTo>
                  <a:pt x="919207" y="2217270"/>
                  <a:pt x="1027523" y="2219252"/>
                  <a:pt x="1134360" y="2205317"/>
                </a:cubicBezTo>
                <a:cubicBezTo>
                  <a:pt x="1209446" y="2195523"/>
                  <a:pt x="1249519" y="2151648"/>
                  <a:pt x="1295725" y="2097741"/>
                </a:cubicBezTo>
                <a:cubicBezTo>
                  <a:pt x="1309749" y="2081380"/>
                  <a:pt x="1317789" y="2060507"/>
                  <a:pt x="1331584" y="2043953"/>
                </a:cubicBezTo>
                <a:cubicBezTo>
                  <a:pt x="1347817" y="2024474"/>
                  <a:pt x="1367443" y="2008094"/>
                  <a:pt x="1385372" y="1990164"/>
                </a:cubicBezTo>
                <a:cubicBezTo>
                  <a:pt x="1391348" y="1972235"/>
                  <a:pt x="1394123" y="1952897"/>
                  <a:pt x="1403301" y="1936376"/>
                </a:cubicBezTo>
                <a:cubicBezTo>
                  <a:pt x="1424231" y="1898703"/>
                  <a:pt x="1475019" y="1828800"/>
                  <a:pt x="1475019" y="1828800"/>
                </a:cubicBezTo>
                <a:cubicBezTo>
                  <a:pt x="1517692" y="1700780"/>
                  <a:pt x="1489911" y="1752673"/>
                  <a:pt x="1546737" y="1667435"/>
                </a:cubicBezTo>
                <a:cubicBezTo>
                  <a:pt x="1552713" y="1649506"/>
                  <a:pt x="1558030" y="1631343"/>
                  <a:pt x="1564666" y="1613647"/>
                </a:cubicBezTo>
                <a:cubicBezTo>
                  <a:pt x="1575967" y="1583512"/>
                  <a:pt x="1592719" y="1555223"/>
                  <a:pt x="1600525" y="1524000"/>
                </a:cubicBezTo>
                <a:cubicBezTo>
                  <a:pt x="1610775" y="1483002"/>
                  <a:pt x="1612478" y="1440329"/>
                  <a:pt x="1618454" y="1398494"/>
                </a:cubicBezTo>
                <a:cubicBezTo>
                  <a:pt x="1585034" y="763526"/>
                  <a:pt x="1698947" y="899753"/>
                  <a:pt x="1528807" y="627529"/>
                </a:cubicBezTo>
                <a:cubicBezTo>
                  <a:pt x="1517386" y="609256"/>
                  <a:pt x="1508185" y="588978"/>
                  <a:pt x="1492948" y="573741"/>
                </a:cubicBezTo>
                <a:cubicBezTo>
                  <a:pt x="1471818" y="552611"/>
                  <a:pt x="1445137" y="537882"/>
                  <a:pt x="1421231" y="519953"/>
                </a:cubicBezTo>
                <a:cubicBezTo>
                  <a:pt x="1409278" y="496047"/>
                  <a:pt x="1402972" y="468350"/>
                  <a:pt x="1385372" y="448235"/>
                </a:cubicBezTo>
                <a:cubicBezTo>
                  <a:pt x="1305281" y="356702"/>
                  <a:pt x="1312711" y="401322"/>
                  <a:pt x="1241937" y="340659"/>
                </a:cubicBezTo>
                <a:cubicBezTo>
                  <a:pt x="1216268" y="318657"/>
                  <a:pt x="1195888" y="290943"/>
                  <a:pt x="1170219" y="268941"/>
                </a:cubicBezTo>
                <a:cubicBezTo>
                  <a:pt x="1153858" y="254917"/>
                  <a:pt x="1133966" y="245607"/>
                  <a:pt x="1116431" y="233082"/>
                </a:cubicBezTo>
                <a:cubicBezTo>
                  <a:pt x="1092115" y="215713"/>
                  <a:pt x="1070053" y="195132"/>
                  <a:pt x="1044713" y="179294"/>
                </a:cubicBezTo>
                <a:cubicBezTo>
                  <a:pt x="1022048" y="165128"/>
                  <a:pt x="995660" y="157601"/>
                  <a:pt x="972995" y="143435"/>
                </a:cubicBezTo>
                <a:cubicBezTo>
                  <a:pt x="827344" y="52403"/>
                  <a:pt x="984898" y="117520"/>
                  <a:pt x="793701" y="53788"/>
                </a:cubicBezTo>
                <a:cubicBezTo>
                  <a:pt x="775772" y="47812"/>
                  <a:pt x="758812" y="35859"/>
                  <a:pt x="739913" y="35859"/>
                </a:cubicBezTo>
                <a:lnTo>
                  <a:pt x="542690" y="0"/>
                </a:ln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2FF2BD-8DDF-3340-B3A7-94D7086895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4"/>
    </mc:Choice>
    <mc:Fallback>
      <p:transition spd="slow" advTm="9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Espace réservé du pied de page 1">
            <a:extLst>
              <a:ext uri="{FF2B5EF4-FFF2-40B4-BE49-F238E27FC236}">
                <a16:creationId xmlns:a16="http://schemas.microsoft.com/office/drawing/2014/main" id="{BB6E8FFF-C675-C94E-8FA8-9670716B0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67585" name="Espace réservé du numéro de diapositive 3">
            <a:extLst>
              <a:ext uri="{FF2B5EF4-FFF2-40B4-BE49-F238E27FC236}">
                <a16:creationId xmlns:a16="http://schemas.microsoft.com/office/drawing/2014/main" id="{EA9EE5E4-E149-D442-AEE5-80E7B617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0A6D64-725D-B640-96FB-BA9B121EAF17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14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EEA8828-29D5-D549-B07C-D530EA48B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chemeClr val="tx2"/>
                </a:solidFill>
              </a:rPr>
              <a:t>1.3. Exemple : </a:t>
            </a:r>
            <a:r>
              <a:rPr lang="fr-FR" altLang="fr-FR">
                <a:solidFill>
                  <a:schemeClr val="tx2"/>
                </a:solidFill>
              </a:rPr>
              <a:t>étape 1 détermination des % de répartition</a:t>
            </a:r>
          </a:p>
        </p:txBody>
      </p:sp>
      <p:graphicFrame>
        <p:nvGraphicFramePr>
          <p:cNvPr id="67587" name="Object 3">
            <a:extLst>
              <a:ext uri="{FF2B5EF4-FFF2-40B4-BE49-F238E27FC236}">
                <a16:creationId xmlns:a16="http://schemas.microsoft.com/office/drawing/2014/main" id="{178F2547-2779-FA45-B9F1-5811A40A0D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420938"/>
          <a:ext cx="86868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1" name="Feuille de calcul" r:id="rId6" imgW="3968750" imgH="666750" progId="Excel.Sheet.8">
                  <p:embed/>
                </p:oleObj>
              </mc:Choice>
              <mc:Fallback>
                <p:oleObj name="Feuille de calcul" r:id="rId6" imgW="3968750" imgH="66675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420938"/>
                        <a:ext cx="86868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504F608E-4839-424F-9E7B-40AA9027D93D}"/>
              </a:ext>
            </a:extLst>
          </p:cNvPr>
          <p:cNvCxnSpPr/>
          <p:nvPr/>
        </p:nvCxnSpPr>
        <p:spPr bwMode="auto">
          <a:xfrm flipV="1">
            <a:off x="2483768" y="4859288"/>
            <a:ext cx="1296144" cy="108999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glow rad="127000">
              <a:srgbClr val="C00000"/>
            </a:glow>
          </a:effectLst>
          <a:extLst>
            <a:ext uri="{AF507438-7753-43e0-B8FC-AC1667EBCBE1}"/>
          </a:extLst>
        </p:spPr>
      </p:cxnSp>
      <p:sp>
        <p:nvSpPr>
          <p:cNvPr id="67590" name="Forme libre 5">
            <a:extLst>
              <a:ext uri="{FF2B5EF4-FFF2-40B4-BE49-F238E27FC236}">
                <a16:creationId xmlns:a16="http://schemas.microsoft.com/office/drawing/2014/main" id="{49AAD422-151F-804C-BA5A-7FC3C511F0B6}"/>
              </a:ext>
            </a:extLst>
          </p:cNvPr>
          <p:cNvSpPr>
            <a:spLocks/>
          </p:cNvSpPr>
          <p:nvPr/>
        </p:nvSpPr>
        <p:spPr bwMode="auto">
          <a:xfrm>
            <a:off x="2949575" y="2811463"/>
            <a:ext cx="6159500" cy="2451100"/>
          </a:xfrm>
          <a:custGeom>
            <a:avLst/>
            <a:gdLst>
              <a:gd name="T0" fmla="*/ 293309 w 6159260"/>
              <a:gd name="T1" fmla="*/ 1777911 h 2449902"/>
              <a:gd name="T2" fmla="*/ 638380 w 6159260"/>
              <a:gd name="T3" fmla="*/ 1881479 h 2449902"/>
              <a:gd name="T4" fmla="*/ 931689 w 6159260"/>
              <a:gd name="T5" fmla="*/ 2019568 h 2449902"/>
              <a:gd name="T6" fmla="*/ 1155985 w 6159260"/>
              <a:gd name="T7" fmla="*/ 2192181 h 2449902"/>
              <a:gd name="T8" fmla="*/ 1397533 w 6159260"/>
              <a:gd name="T9" fmla="*/ 2278488 h 2449902"/>
              <a:gd name="T10" fmla="*/ 3140137 w 6159260"/>
              <a:gd name="T11" fmla="*/ 2313011 h 2449902"/>
              <a:gd name="T12" fmla="*/ 3951052 w 6159260"/>
              <a:gd name="T13" fmla="*/ 2209443 h 2449902"/>
              <a:gd name="T14" fmla="*/ 4382390 w 6159260"/>
              <a:gd name="T15" fmla="*/ 2243965 h 2449902"/>
              <a:gd name="T16" fmla="*/ 4658446 w 6159260"/>
              <a:gd name="T17" fmla="*/ 2364794 h 2449902"/>
              <a:gd name="T18" fmla="*/ 4865488 w 6159260"/>
              <a:gd name="T19" fmla="*/ 2416578 h 2449902"/>
              <a:gd name="T20" fmla="*/ 5038022 w 6159260"/>
              <a:gd name="T21" fmla="*/ 2451100 h 2449902"/>
              <a:gd name="T22" fmla="*/ 5607388 w 6159260"/>
              <a:gd name="T23" fmla="*/ 2399317 h 2449902"/>
              <a:gd name="T24" fmla="*/ 5779923 w 6159260"/>
              <a:gd name="T25" fmla="*/ 2243965 h 2449902"/>
              <a:gd name="T26" fmla="*/ 5969712 w 6159260"/>
              <a:gd name="T27" fmla="*/ 1985046 h 2449902"/>
              <a:gd name="T28" fmla="*/ 6055979 w 6159260"/>
              <a:gd name="T29" fmla="*/ 1812433 h 2449902"/>
              <a:gd name="T30" fmla="*/ 6142247 w 6159260"/>
              <a:gd name="T31" fmla="*/ 1605299 h 2449902"/>
              <a:gd name="T32" fmla="*/ 6142247 w 6159260"/>
              <a:gd name="T33" fmla="*/ 914847 h 2449902"/>
              <a:gd name="T34" fmla="*/ 6038726 w 6159260"/>
              <a:gd name="T35" fmla="*/ 690451 h 2449902"/>
              <a:gd name="T36" fmla="*/ 5848937 w 6159260"/>
              <a:gd name="T37" fmla="*/ 500577 h 2449902"/>
              <a:gd name="T38" fmla="*/ 5469360 w 6159260"/>
              <a:gd name="T39" fmla="*/ 276181 h 2449902"/>
              <a:gd name="T40" fmla="*/ 5072530 w 6159260"/>
              <a:gd name="T41" fmla="*/ 155352 h 2449902"/>
              <a:gd name="T42" fmla="*/ 4175348 w 6159260"/>
              <a:gd name="T43" fmla="*/ 17261 h 2449902"/>
              <a:gd name="T44" fmla="*/ 2156688 w 6159260"/>
              <a:gd name="T45" fmla="*/ 17261 h 2449902"/>
              <a:gd name="T46" fmla="*/ 1414787 w 6159260"/>
              <a:gd name="T47" fmla="*/ 207135 h 2449902"/>
              <a:gd name="T48" fmla="*/ 1017957 w 6159260"/>
              <a:gd name="T49" fmla="*/ 327964 h 2449902"/>
              <a:gd name="T50" fmla="*/ 672886 w 6159260"/>
              <a:gd name="T51" fmla="*/ 310703 h 2449902"/>
              <a:gd name="T52" fmla="*/ 172535 w 6159260"/>
              <a:gd name="T53" fmla="*/ 293441 h 2449902"/>
              <a:gd name="T54" fmla="*/ 69014 w 6159260"/>
              <a:gd name="T55" fmla="*/ 362487 h 2449902"/>
              <a:gd name="T56" fmla="*/ 0 w 6159260"/>
              <a:gd name="T57" fmla="*/ 724973 h 2449902"/>
              <a:gd name="T58" fmla="*/ 51760 w 6159260"/>
              <a:gd name="T59" fmla="*/ 1380902 h 2449902"/>
              <a:gd name="T60" fmla="*/ 224296 w 6159260"/>
              <a:gd name="T61" fmla="*/ 1605299 h 2449902"/>
              <a:gd name="T62" fmla="*/ 345070 w 6159260"/>
              <a:gd name="T63" fmla="*/ 1760650 h 2449902"/>
              <a:gd name="T64" fmla="*/ 431338 w 6159260"/>
              <a:gd name="T65" fmla="*/ 1846956 h 244990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159260" h="2449902">
                <a:moveTo>
                  <a:pt x="293298" y="1777042"/>
                </a:moveTo>
                <a:lnTo>
                  <a:pt x="293298" y="1777042"/>
                </a:lnTo>
                <a:cubicBezTo>
                  <a:pt x="373811" y="1794295"/>
                  <a:pt x="461190" y="1791976"/>
                  <a:pt x="534838" y="1828800"/>
                </a:cubicBezTo>
                <a:cubicBezTo>
                  <a:pt x="569344" y="1846053"/>
                  <a:pt x="603102" y="1864891"/>
                  <a:pt x="638355" y="1880559"/>
                </a:cubicBezTo>
                <a:cubicBezTo>
                  <a:pt x="715829" y="1914992"/>
                  <a:pt x="679468" y="1878479"/>
                  <a:pt x="776377" y="1932317"/>
                </a:cubicBezTo>
                <a:cubicBezTo>
                  <a:pt x="987398" y="2049550"/>
                  <a:pt x="692428" y="1922893"/>
                  <a:pt x="931653" y="2018581"/>
                </a:cubicBezTo>
                <a:cubicBezTo>
                  <a:pt x="1091112" y="2178043"/>
                  <a:pt x="851849" y="1952368"/>
                  <a:pt x="1069675" y="2104846"/>
                </a:cubicBezTo>
                <a:cubicBezTo>
                  <a:pt x="1102989" y="2128166"/>
                  <a:pt x="1123840" y="2166144"/>
                  <a:pt x="1155940" y="2191110"/>
                </a:cubicBezTo>
                <a:cubicBezTo>
                  <a:pt x="1192135" y="2219261"/>
                  <a:pt x="1292970" y="2249471"/>
                  <a:pt x="1328468" y="2260121"/>
                </a:cubicBezTo>
                <a:cubicBezTo>
                  <a:pt x="1351180" y="2266935"/>
                  <a:pt x="1375277" y="2269048"/>
                  <a:pt x="1397479" y="2277374"/>
                </a:cubicBezTo>
                <a:cubicBezTo>
                  <a:pt x="1560742" y="2338598"/>
                  <a:pt x="1363714" y="2291326"/>
                  <a:pt x="1552755" y="2329132"/>
                </a:cubicBezTo>
                <a:lnTo>
                  <a:pt x="3140015" y="2311880"/>
                </a:lnTo>
                <a:cubicBezTo>
                  <a:pt x="3697996" y="2301352"/>
                  <a:pt x="3113407" y="2309637"/>
                  <a:pt x="3554083" y="2242868"/>
                </a:cubicBezTo>
                <a:cubicBezTo>
                  <a:pt x="3685356" y="2222978"/>
                  <a:pt x="3950898" y="2208363"/>
                  <a:pt x="3950898" y="2208363"/>
                </a:cubicBezTo>
                <a:cubicBezTo>
                  <a:pt x="3968151" y="2202612"/>
                  <a:pt x="3984529" y="2189660"/>
                  <a:pt x="4002657" y="2191110"/>
                </a:cubicBezTo>
                <a:cubicBezTo>
                  <a:pt x="4129942" y="2201293"/>
                  <a:pt x="4257868" y="2213853"/>
                  <a:pt x="4382219" y="2242868"/>
                </a:cubicBezTo>
                <a:cubicBezTo>
                  <a:pt x="4432311" y="2254556"/>
                  <a:pt x="4473116" y="2291263"/>
                  <a:pt x="4520241" y="2311880"/>
                </a:cubicBezTo>
                <a:cubicBezTo>
                  <a:pt x="4565257" y="2331575"/>
                  <a:pt x="4611018" y="2350139"/>
                  <a:pt x="4658264" y="2363638"/>
                </a:cubicBezTo>
                <a:cubicBezTo>
                  <a:pt x="4691900" y="2373248"/>
                  <a:pt x="4727844" y="2372407"/>
                  <a:pt x="4761781" y="2380891"/>
                </a:cubicBezTo>
                <a:cubicBezTo>
                  <a:pt x="4797067" y="2389713"/>
                  <a:pt x="4830012" y="2406576"/>
                  <a:pt x="4865298" y="2415397"/>
                </a:cubicBezTo>
                <a:cubicBezTo>
                  <a:pt x="4899235" y="2423881"/>
                  <a:pt x="4934513" y="2425789"/>
                  <a:pt x="4968815" y="2432649"/>
                </a:cubicBezTo>
                <a:cubicBezTo>
                  <a:pt x="4992066" y="2437299"/>
                  <a:pt x="5014822" y="2444151"/>
                  <a:pt x="5037826" y="2449902"/>
                </a:cubicBezTo>
                <a:cubicBezTo>
                  <a:pt x="5204603" y="2438400"/>
                  <a:pt x="5371671" y="2430532"/>
                  <a:pt x="5538158" y="2415397"/>
                </a:cubicBezTo>
                <a:cubicBezTo>
                  <a:pt x="5561773" y="2413250"/>
                  <a:pt x="5586688" y="2410092"/>
                  <a:pt x="5607170" y="2398144"/>
                </a:cubicBezTo>
                <a:cubicBezTo>
                  <a:pt x="5656845" y="2369167"/>
                  <a:pt x="5745192" y="2294627"/>
                  <a:pt x="5745192" y="2294627"/>
                </a:cubicBezTo>
                <a:cubicBezTo>
                  <a:pt x="5756694" y="2277374"/>
                  <a:pt x="5766204" y="2258612"/>
                  <a:pt x="5779698" y="2242868"/>
                </a:cubicBezTo>
                <a:cubicBezTo>
                  <a:pt x="5909818" y="2091061"/>
                  <a:pt x="5793148" y="2255093"/>
                  <a:pt x="5900468" y="2104846"/>
                </a:cubicBezTo>
                <a:cubicBezTo>
                  <a:pt x="5954696" y="2028927"/>
                  <a:pt x="5918934" y="2075057"/>
                  <a:pt x="5969479" y="1984076"/>
                </a:cubicBezTo>
                <a:cubicBezTo>
                  <a:pt x="5985764" y="1954762"/>
                  <a:pt x="6006241" y="1927805"/>
                  <a:pt x="6021238" y="1897812"/>
                </a:cubicBezTo>
                <a:cubicBezTo>
                  <a:pt x="6035088" y="1870112"/>
                  <a:pt x="6043165" y="1839848"/>
                  <a:pt x="6055743" y="1811547"/>
                </a:cubicBezTo>
                <a:cubicBezTo>
                  <a:pt x="6066188" y="1788045"/>
                  <a:pt x="6079803" y="1766038"/>
                  <a:pt x="6090249" y="1742536"/>
                </a:cubicBezTo>
                <a:cubicBezTo>
                  <a:pt x="6104831" y="1709727"/>
                  <a:pt x="6130627" y="1644347"/>
                  <a:pt x="6142008" y="1604514"/>
                </a:cubicBezTo>
                <a:cubicBezTo>
                  <a:pt x="6148522" y="1581714"/>
                  <a:pt x="6153509" y="1558506"/>
                  <a:pt x="6159260" y="1535502"/>
                </a:cubicBezTo>
                <a:cubicBezTo>
                  <a:pt x="6153509" y="1328468"/>
                  <a:pt x="6152099" y="1121268"/>
                  <a:pt x="6142008" y="914400"/>
                </a:cubicBezTo>
                <a:cubicBezTo>
                  <a:pt x="6140579" y="885111"/>
                  <a:pt x="6133181" y="856223"/>
                  <a:pt x="6124755" y="828136"/>
                </a:cubicBezTo>
                <a:cubicBezTo>
                  <a:pt x="6089441" y="710423"/>
                  <a:pt x="6105646" y="770700"/>
                  <a:pt x="6038491" y="690114"/>
                </a:cubicBezTo>
                <a:cubicBezTo>
                  <a:pt x="6025216" y="674185"/>
                  <a:pt x="6017479" y="654099"/>
                  <a:pt x="6003985" y="638355"/>
                </a:cubicBezTo>
                <a:cubicBezTo>
                  <a:pt x="5968238" y="596650"/>
                  <a:pt x="5893251" y="529284"/>
                  <a:pt x="5848709" y="500332"/>
                </a:cubicBezTo>
                <a:cubicBezTo>
                  <a:pt x="5764361" y="445506"/>
                  <a:pt x="5676526" y="396235"/>
                  <a:pt x="5589917" y="345057"/>
                </a:cubicBezTo>
                <a:cubicBezTo>
                  <a:pt x="5550000" y="321470"/>
                  <a:pt x="5513133" y="290708"/>
                  <a:pt x="5469147" y="276046"/>
                </a:cubicBezTo>
                <a:cubicBezTo>
                  <a:pt x="5235403" y="198130"/>
                  <a:pt x="5523348" y="291986"/>
                  <a:pt x="5175849" y="189781"/>
                </a:cubicBezTo>
                <a:cubicBezTo>
                  <a:pt x="5140955" y="179518"/>
                  <a:pt x="5107305" y="165268"/>
                  <a:pt x="5072332" y="155276"/>
                </a:cubicBezTo>
                <a:cubicBezTo>
                  <a:pt x="4912119" y="109501"/>
                  <a:pt x="4913689" y="120157"/>
                  <a:pt x="4727275" y="86264"/>
                </a:cubicBezTo>
                <a:cubicBezTo>
                  <a:pt x="4378233" y="22802"/>
                  <a:pt x="4725662" y="65825"/>
                  <a:pt x="4175185" y="17253"/>
                </a:cubicBezTo>
                <a:lnTo>
                  <a:pt x="3968151" y="0"/>
                </a:lnTo>
                <a:lnTo>
                  <a:pt x="2156604" y="17253"/>
                </a:lnTo>
                <a:cubicBezTo>
                  <a:pt x="2008962" y="25203"/>
                  <a:pt x="1866904" y="78283"/>
                  <a:pt x="1725283" y="120770"/>
                </a:cubicBezTo>
                <a:cubicBezTo>
                  <a:pt x="1507332" y="186156"/>
                  <a:pt x="1611004" y="157967"/>
                  <a:pt x="1414732" y="207034"/>
                </a:cubicBezTo>
                <a:cubicBezTo>
                  <a:pt x="1182800" y="323001"/>
                  <a:pt x="1375017" y="246032"/>
                  <a:pt x="1138687" y="293298"/>
                </a:cubicBezTo>
                <a:cubicBezTo>
                  <a:pt x="1097632" y="301509"/>
                  <a:pt x="1057933" y="315491"/>
                  <a:pt x="1017917" y="327804"/>
                </a:cubicBezTo>
                <a:cubicBezTo>
                  <a:pt x="983153" y="338501"/>
                  <a:pt x="914400" y="362310"/>
                  <a:pt x="914400" y="362310"/>
                </a:cubicBezTo>
                <a:cubicBezTo>
                  <a:pt x="614924" y="324875"/>
                  <a:pt x="918705" y="372012"/>
                  <a:pt x="672860" y="310551"/>
                </a:cubicBezTo>
                <a:cubicBezTo>
                  <a:pt x="615963" y="296327"/>
                  <a:pt x="500332" y="276046"/>
                  <a:pt x="500332" y="276046"/>
                </a:cubicBezTo>
                <a:cubicBezTo>
                  <a:pt x="391064" y="281797"/>
                  <a:pt x="281498" y="283392"/>
                  <a:pt x="172528" y="293298"/>
                </a:cubicBezTo>
                <a:cubicBezTo>
                  <a:pt x="154417" y="294944"/>
                  <a:pt x="135902" y="300463"/>
                  <a:pt x="120770" y="310551"/>
                </a:cubicBezTo>
                <a:cubicBezTo>
                  <a:pt x="100469" y="324085"/>
                  <a:pt x="86264" y="345057"/>
                  <a:pt x="69011" y="362310"/>
                </a:cubicBezTo>
                <a:cubicBezTo>
                  <a:pt x="35434" y="463040"/>
                  <a:pt x="64869" y="365765"/>
                  <a:pt x="34506" y="517585"/>
                </a:cubicBezTo>
                <a:cubicBezTo>
                  <a:pt x="-3494" y="707587"/>
                  <a:pt x="38772" y="414444"/>
                  <a:pt x="0" y="724619"/>
                </a:cubicBezTo>
                <a:cubicBezTo>
                  <a:pt x="5751" y="920151"/>
                  <a:pt x="1858" y="1116205"/>
                  <a:pt x="17253" y="1311215"/>
                </a:cubicBezTo>
                <a:cubicBezTo>
                  <a:pt x="19277" y="1336854"/>
                  <a:pt x="41627" y="1356587"/>
                  <a:pt x="51758" y="1380227"/>
                </a:cubicBezTo>
                <a:cubicBezTo>
                  <a:pt x="76110" y="1437048"/>
                  <a:pt x="58306" y="1433509"/>
                  <a:pt x="103517" y="1483744"/>
                </a:cubicBezTo>
                <a:cubicBezTo>
                  <a:pt x="141602" y="1526061"/>
                  <a:pt x="192707" y="1557144"/>
                  <a:pt x="224287" y="1604514"/>
                </a:cubicBezTo>
                <a:cubicBezTo>
                  <a:pt x="309951" y="1733012"/>
                  <a:pt x="199856" y="1575198"/>
                  <a:pt x="310551" y="1708031"/>
                </a:cubicBezTo>
                <a:cubicBezTo>
                  <a:pt x="323825" y="1723960"/>
                  <a:pt x="331783" y="1743860"/>
                  <a:pt x="345057" y="1759789"/>
                </a:cubicBezTo>
                <a:cubicBezTo>
                  <a:pt x="360677" y="1778533"/>
                  <a:pt x="379562" y="1794294"/>
                  <a:pt x="396815" y="1811547"/>
                </a:cubicBezTo>
                <a:lnTo>
                  <a:pt x="431321" y="1846053"/>
                </a:lnTo>
                <a:lnTo>
                  <a:pt x="293298" y="1777042"/>
                </a:lnTo>
                <a:close/>
              </a:path>
            </a:pathLst>
          </a:custGeom>
          <a:noFill/>
          <a:ln w="317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B064EE-54B8-AF4E-8375-CAAA29AA68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84"/>
    </mc:Choice>
    <mc:Fallback>
      <p:transition spd="slow" advTm="38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Espace réservé du pied de page 1">
            <a:extLst>
              <a:ext uri="{FF2B5EF4-FFF2-40B4-BE49-F238E27FC236}">
                <a16:creationId xmlns:a16="http://schemas.microsoft.com/office/drawing/2014/main" id="{684694E3-5229-4347-A717-48DC1BAF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69633" name="Espace réservé du numéro de diapositive 3">
            <a:extLst>
              <a:ext uri="{FF2B5EF4-FFF2-40B4-BE49-F238E27FC236}">
                <a16:creationId xmlns:a16="http://schemas.microsoft.com/office/drawing/2014/main" id="{623A8EFF-1623-3442-A8DA-6E47E16F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FB90DF-4796-6A40-A599-BA78ABD2BDD6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140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84E96ABF-88BE-704E-89BE-5A35F9ABD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chemeClr val="tx2"/>
                </a:solidFill>
              </a:rPr>
              <a:t>Etape 2 : répartition primaire</a:t>
            </a:r>
          </a:p>
        </p:txBody>
      </p:sp>
      <p:graphicFrame>
        <p:nvGraphicFramePr>
          <p:cNvPr id="69635" name="Object 3">
            <a:extLst>
              <a:ext uri="{FF2B5EF4-FFF2-40B4-BE49-F238E27FC236}">
                <a16:creationId xmlns:a16="http://schemas.microsoft.com/office/drawing/2014/main" id="{43383012-E03A-9348-B194-6039CE0893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257425"/>
          <a:ext cx="86868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8" name="Feuille de calcul" r:id="rId6" imgW="3968750" imgH="914400" progId="Excel.Sheet.8">
                  <p:embed/>
                </p:oleObj>
              </mc:Choice>
              <mc:Fallback>
                <p:oleObj name="Feuille de calcul" r:id="rId6" imgW="3968750" imgH="9144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57425"/>
                        <a:ext cx="86868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8AB0DE3-BF1E-6446-9059-5EA25B6D3848}"/>
              </a:ext>
            </a:extLst>
          </p:cNvPr>
          <p:cNvCxnSpPr/>
          <p:nvPr/>
        </p:nvCxnSpPr>
        <p:spPr bwMode="auto">
          <a:xfrm flipV="1">
            <a:off x="2181731" y="5158408"/>
            <a:ext cx="1296144" cy="108999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glow rad="127000">
              <a:srgbClr val="C00000"/>
            </a:glow>
          </a:effectLst>
          <a:extLst>
            <a:ext uri="{AF507438-7753-43e0-B8FC-AC1667EBCBE1}"/>
          </a:extLst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9719BF-1163-CD4B-B40A-9F45790A67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98"/>
    </mc:Choice>
    <mc:Fallback>
      <p:transition spd="slow" advTm="27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Espace réservé du pied de page 1">
            <a:extLst>
              <a:ext uri="{FF2B5EF4-FFF2-40B4-BE49-F238E27FC236}">
                <a16:creationId xmlns:a16="http://schemas.microsoft.com/office/drawing/2014/main" id="{894F3B68-AF41-464E-83C9-0C209C6C4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71681" name="Espace réservé du numéro de diapositive 3">
            <a:extLst>
              <a:ext uri="{FF2B5EF4-FFF2-40B4-BE49-F238E27FC236}">
                <a16:creationId xmlns:a16="http://schemas.microsoft.com/office/drawing/2014/main" id="{AE254B69-1CF5-9644-AD23-D04ECE70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387D82-1E98-D24B-8888-D219BCAFE87F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14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DBE82965-77CD-7E44-A4D5-92B1D2C86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chemeClr val="tx2"/>
                </a:solidFill>
              </a:rPr>
              <a:t>Etape 2 : répartition primaire</a:t>
            </a:r>
          </a:p>
        </p:txBody>
      </p:sp>
      <p:graphicFrame>
        <p:nvGraphicFramePr>
          <p:cNvPr id="71683" name="Object 3">
            <a:extLst>
              <a:ext uri="{FF2B5EF4-FFF2-40B4-BE49-F238E27FC236}">
                <a16:creationId xmlns:a16="http://schemas.microsoft.com/office/drawing/2014/main" id="{AC0DCCD4-6784-F346-9522-00C72F1A20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257425"/>
          <a:ext cx="86868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8" name="Feuille de calcul" r:id="rId6" imgW="3968750" imgH="914400" progId="Excel.Sheet.8">
                  <p:embed/>
                </p:oleObj>
              </mc:Choice>
              <mc:Fallback>
                <p:oleObj name="Feuille de calcul" r:id="rId6" imgW="3968750" imgH="9144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57425"/>
                        <a:ext cx="86868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6411178-B453-D240-8912-0DFD59209C22}"/>
              </a:ext>
            </a:extLst>
          </p:cNvPr>
          <p:cNvCxnSpPr/>
          <p:nvPr/>
        </p:nvCxnSpPr>
        <p:spPr bwMode="auto">
          <a:xfrm flipV="1">
            <a:off x="3150522" y="5219533"/>
            <a:ext cx="1296144" cy="108999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glow rad="127000">
              <a:srgbClr val="C00000"/>
            </a:glow>
          </a:effectLst>
          <a:extLst>
            <a:ext uri="{AF507438-7753-43e0-B8FC-AC1667EBCBE1}"/>
          </a:extLst>
        </p:spPr>
      </p:cxnSp>
      <p:cxnSp>
        <p:nvCxnSpPr>
          <p:cNvPr id="71686" name="Connecteur en arc 2">
            <a:extLst>
              <a:ext uri="{FF2B5EF4-FFF2-40B4-BE49-F238E27FC236}">
                <a16:creationId xmlns:a16="http://schemas.microsoft.com/office/drawing/2014/main" id="{AC500CE6-7358-8D45-BFB5-EA0EB5C851A2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2540000" y="3675063"/>
            <a:ext cx="1222375" cy="641350"/>
          </a:xfrm>
          <a:prstGeom prst="curvedConnector3">
            <a:avLst>
              <a:gd name="adj1" fmla="val 50000"/>
            </a:avLst>
          </a:prstGeom>
          <a:noFill/>
          <a:ln w="349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1F4CAE23-5C69-E046-954A-A789FF1DDFBF}"/>
              </a:ext>
            </a:extLst>
          </p:cNvPr>
          <p:cNvSpPr/>
          <p:nvPr/>
        </p:nvSpPr>
        <p:spPr bwMode="auto">
          <a:xfrm>
            <a:off x="1835150" y="2781300"/>
            <a:ext cx="995363" cy="1674813"/>
          </a:xfrm>
          <a:prstGeom prst="round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5CB778-A2AA-404A-8B56-077B25D3D5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55"/>
    </mc:Choice>
    <mc:Fallback>
      <p:transition spd="slow" advTm="25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Espace réservé du pied de page 1">
            <a:extLst>
              <a:ext uri="{FF2B5EF4-FFF2-40B4-BE49-F238E27FC236}">
                <a16:creationId xmlns:a16="http://schemas.microsoft.com/office/drawing/2014/main" id="{F60FDBB2-68CA-7C49-ACF4-2C316E4B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73729" name="Espace réservé du numéro de diapositive 3">
            <a:extLst>
              <a:ext uri="{FF2B5EF4-FFF2-40B4-BE49-F238E27FC236}">
                <a16:creationId xmlns:a16="http://schemas.microsoft.com/office/drawing/2014/main" id="{AFECA41D-D882-CD45-B383-7CAC26B9E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E30C3C-9585-784F-B542-07F87FC3F54E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14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192EC4A3-7360-464C-BF43-76ED8E99A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chemeClr val="tx2"/>
                </a:solidFill>
              </a:rPr>
              <a:t>La répartition secondaire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45AD836C-AA16-5D45-B417-357349AD3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/>
              <a:t>On reverse les charges indirectes des centres auxiliaires au sein des centres principaux</a:t>
            </a:r>
          </a:p>
          <a:p>
            <a:pPr lvl="1" eaLnBrk="1" hangingPunct="1"/>
            <a:r>
              <a:rPr lang="fr-FR" altLang="fr-FR"/>
              <a:t>Une façon de prendre en compte le poids des activités support</a:t>
            </a:r>
          </a:p>
          <a:p>
            <a:pPr lvl="1" eaLnBrk="1" hangingPunct="1"/>
            <a:r>
              <a:rPr lang="fr-FR" altLang="fr-FR"/>
              <a:t>Les totaux issus de ce calcul serviront de base à l</a:t>
            </a:r>
            <a:r>
              <a:rPr lang="ja-JP" altLang="fr-FR"/>
              <a:t>’</a:t>
            </a:r>
            <a:r>
              <a:rPr lang="fr-FR" altLang="ja-JP"/>
              <a:t>imputation des charges indirectes sur les objets de coût</a:t>
            </a:r>
            <a:endParaRPr lang="fr-FR" alt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35110F-9B2B-2047-AA77-9046B78D1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50"/>
    </mc:Choice>
    <mc:Fallback>
      <p:transition spd="slow" advTm="2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Espace réservé du pied de page 1">
            <a:extLst>
              <a:ext uri="{FF2B5EF4-FFF2-40B4-BE49-F238E27FC236}">
                <a16:creationId xmlns:a16="http://schemas.microsoft.com/office/drawing/2014/main" id="{FB0320DE-C9C2-D84C-A9A7-64A99CE14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75777" name="Espace réservé du numéro de diapositive 3">
            <a:extLst>
              <a:ext uri="{FF2B5EF4-FFF2-40B4-BE49-F238E27FC236}">
                <a16:creationId xmlns:a16="http://schemas.microsoft.com/office/drawing/2014/main" id="{1E43D733-F091-764D-A4F9-16AAE552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88BBBD-7D3D-F84B-A0A0-FEDC2C3DBC1B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14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862304C4-FD71-684B-B0AA-040BA4549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chemeClr val="tx2"/>
                </a:solidFill>
              </a:rPr>
              <a:t>Suite du cas…</a:t>
            </a:r>
          </a:p>
        </p:txBody>
      </p:sp>
      <p:graphicFrame>
        <p:nvGraphicFramePr>
          <p:cNvPr id="75779" name="Object 3">
            <a:extLst>
              <a:ext uri="{FF2B5EF4-FFF2-40B4-BE49-F238E27FC236}">
                <a16:creationId xmlns:a16="http://schemas.microsoft.com/office/drawing/2014/main" id="{CA413F7F-1AE3-5F43-B134-98C89FDC99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362200"/>
          <a:ext cx="87630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2" name="Feuille de calcul" r:id="rId6" imgW="3968750" imgH="749300" progId="Excel.Sheet.8">
                  <p:embed/>
                </p:oleObj>
              </mc:Choice>
              <mc:Fallback>
                <p:oleObj name="Feuille de calcul" r:id="rId6" imgW="3968750" imgH="7493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62200"/>
                        <a:ext cx="87630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Connecteur en angle 2">
            <a:extLst>
              <a:ext uri="{FF2B5EF4-FFF2-40B4-BE49-F238E27FC236}">
                <a16:creationId xmlns:a16="http://schemas.microsoft.com/office/drawing/2014/main" id="{5BA1A6A7-A18E-7A4D-A092-F55A971AFDEB}"/>
              </a:ext>
            </a:extLst>
          </p:cNvPr>
          <p:cNvCxnSpPr/>
          <p:nvPr/>
        </p:nvCxnSpPr>
        <p:spPr bwMode="auto">
          <a:xfrm>
            <a:off x="3124200" y="3573463"/>
            <a:ext cx="942975" cy="431800"/>
          </a:xfrm>
          <a:prstGeom prst="bentConnector3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/>
          </a:extLst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04E9CA-E047-6C47-9A66-AA9DEE9263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46"/>
    </mc:Choice>
    <mc:Fallback>
      <p:transition spd="slow" advTm="24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Espace réservé du pied de page 1">
            <a:extLst>
              <a:ext uri="{FF2B5EF4-FFF2-40B4-BE49-F238E27FC236}">
                <a16:creationId xmlns:a16="http://schemas.microsoft.com/office/drawing/2014/main" id="{53965FB2-70C8-8F41-986D-6958CC80F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77825" name="Espace réservé du numéro de diapositive 3">
            <a:extLst>
              <a:ext uri="{FF2B5EF4-FFF2-40B4-BE49-F238E27FC236}">
                <a16:creationId xmlns:a16="http://schemas.microsoft.com/office/drawing/2014/main" id="{09E1BBD1-BD7D-764D-84B0-666B0C23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B8A0D4-3D66-FD4C-B3C0-A75A00B0417D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140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5A260755-9D70-AD47-9D8B-FA0EB9465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chemeClr val="tx2"/>
                </a:solidFill>
              </a:rPr>
              <a:t>Suite du cas…</a:t>
            </a:r>
          </a:p>
        </p:txBody>
      </p:sp>
      <p:graphicFrame>
        <p:nvGraphicFramePr>
          <p:cNvPr id="77827" name="Object 3">
            <a:extLst>
              <a:ext uri="{FF2B5EF4-FFF2-40B4-BE49-F238E27FC236}">
                <a16:creationId xmlns:a16="http://schemas.microsoft.com/office/drawing/2014/main" id="{D2E68575-03D1-9549-AB96-6B96544C27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362200"/>
          <a:ext cx="87630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0" name="Feuille de calcul" r:id="rId6" imgW="3968750" imgH="749300" progId="Excel.Sheet.8">
                  <p:embed/>
                </p:oleObj>
              </mc:Choice>
              <mc:Fallback>
                <p:oleObj name="Feuille de calcul" r:id="rId6" imgW="3968750" imgH="7493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62200"/>
                        <a:ext cx="87630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Connecteur en angle 2">
            <a:extLst>
              <a:ext uri="{FF2B5EF4-FFF2-40B4-BE49-F238E27FC236}">
                <a16:creationId xmlns:a16="http://schemas.microsoft.com/office/drawing/2014/main" id="{F4039411-A02C-7B49-A209-24D10A09A0B4}"/>
              </a:ext>
            </a:extLst>
          </p:cNvPr>
          <p:cNvCxnSpPr/>
          <p:nvPr/>
        </p:nvCxnSpPr>
        <p:spPr bwMode="auto">
          <a:xfrm>
            <a:off x="4011613" y="3571875"/>
            <a:ext cx="1120775" cy="623888"/>
          </a:xfrm>
          <a:prstGeom prst="bentConnector3">
            <a:avLst/>
          </a:prstGeom>
          <a:solidFill>
            <a:schemeClr val="accent1"/>
          </a:solidFill>
          <a:ln w="476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/>
          </a:extLst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D8A604-F197-7249-93FD-4AF04FFF52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43"/>
    </mc:Choice>
    <mc:Fallback>
      <p:transition spd="slow" advTm="13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Espace réservé du pied de page 1">
            <a:extLst>
              <a:ext uri="{FF2B5EF4-FFF2-40B4-BE49-F238E27FC236}">
                <a16:creationId xmlns:a16="http://schemas.microsoft.com/office/drawing/2014/main" id="{A0BC7705-1B98-5444-AF1A-24B551032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79873" name="Espace réservé du numéro de diapositive 3">
            <a:extLst>
              <a:ext uri="{FF2B5EF4-FFF2-40B4-BE49-F238E27FC236}">
                <a16:creationId xmlns:a16="http://schemas.microsoft.com/office/drawing/2014/main" id="{0D46D183-8FC0-4B47-AD26-50558ABE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403EFE-75ED-E84F-AD0C-F0E0EBC2D710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1400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3ED5F750-3B31-3E48-9373-2E327E06D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chemeClr val="tx2"/>
                </a:solidFill>
              </a:rPr>
              <a:t>Ce qui donne la répartition secondaire suivante…</a:t>
            </a:r>
            <a:endParaRPr lang="fr-FR" altLang="fr-FR" sz="4400">
              <a:solidFill>
                <a:schemeClr val="tx2"/>
              </a:solidFill>
            </a:endParaRPr>
          </a:p>
        </p:txBody>
      </p:sp>
      <p:graphicFrame>
        <p:nvGraphicFramePr>
          <p:cNvPr id="79875" name="Object 3">
            <a:extLst>
              <a:ext uri="{FF2B5EF4-FFF2-40B4-BE49-F238E27FC236}">
                <a16:creationId xmlns:a16="http://schemas.microsoft.com/office/drawing/2014/main" id="{53DFA0AA-25B2-4D4F-B4EE-E857DDEAF7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514600"/>
          <a:ext cx="87630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7" name="Feuille de calcul" r:id="rId6" imgW="3968750" imgH="914400" progId="Excel.Sheet.8">
                  <p:embed/>
                </p:oleObj>
              </mc:Choice>
              <mc:Fallback>
                <p:oleObj name="Feuille de calcul" r:id="rId6" imgW="3968750" imgH="9144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14600"/>
                        <a:ext cx="87630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D52BE5-4156-834D-86F7-653DAE717A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3"/>
    </mc:Choice>
    <mc:Fallback>
      <p:transition spd="slow" advTm="6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re 1">
            <a:extLst>
              <a:ext uri="{FF2B5EF4-FFF2-40B4-BE49-F238E27FC236}">
                <a16:creationId xmlns:a16="http://schemas.microsoft.com/office/drawing/2014/main" id="{ED16DA9A-B0B3-DC47-B5BE-6AAB0228A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altLang="fr-FR" sz="4000"/>
              <a:t>Comment mesurer l’activité de ces centres d’analyse ? ex. UFR science</a:t>
            </a:r>
          </a:p>
        </p:txBody>
      </p:sp>
      <p:sp>
        <p:nvSpPr>
          <p:cNvPr id="51202" name="Espace réservé du contenu 2">
            <a:extLst>
              <a:ext uri="{FF2B5EF4-FFF2-40B4-BE49-F238E27FC236}">
                <a16:creationId xmlns:a16="http://schemas.microsoft.com/office/drawing/2014/main" id="{4065E75F-E785-0345-9327-61CA26D69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/>
              <a:t>Centre d’analyse « laboratoire »</a:t>
            </a:r>
          </a:p>
          <a:p>
            <a:pPr lvl="1"/>
            <a:r>
              <a:rPr lang="fr-FR" altLang="fr-FR"/>
              <a:t>Nombre d’expériences réalisées</a:t>
            </a:r>
          </a:p>
          <a:p>
            <a:pPr lvl="1"/>
            <a:r>
              <a:rPr lang="fr-FR" altLang="fr-FR"/>
              <a:t>Nombre d’heures de cours</a:t>
            </a:r>
          </a:p>
          <a:p>
            <a:pPr lvl="1"/>
            <a:r>
              <a:rPr lang="fr-FR" altLang="fr-FR"/>
              <a:t>Durée d’utilisation des appareils d’analyse…</a:t>
            </a:r>
          </a:p>
          <a:p>
            <a:pPr lvl="1">
              <a:buFontTx/>
              <a:buNone/>
            </a:pPr>
            <a:endParaRPr lang="fr-FR" altLang="fr-FR"/>
          </a:p>
          <a:p>
            <a:pPr lvl="1">
              <a:buFontTx/>
              <a:buNone/>
            </a:pPr>
            <a:r>
              <a:rPr lang="fr-FR" altLang="fr-FR"/>
              <a:t>On parle </a:t>
            </a:r>
            <a:r>
              <a:rPr lang="fr-FR" altLang="fr-FR" b="1">
                <a:solidFill>
                  <a:srgbClr val="000090"/>
                </a:solidFill>
              </a:rPr>
              <a:t>d’unités d’œuvre (centres opérationnels)</a:t>
            </a:r>
          </a:p>
        </p:txBody>
      </p:sp>
      <p:sp>
        <p:nvSpPr>
          <p:cNvPr id="51204" name="Espace réservé du pied de page 1">
            <a:extLst>
              <a:ext uri="{FF2B5EF4-FFF2-40B4-BE49-F238E27FC236}">
                <a16:creationId xmlns:a16="http://schemas.microsoft.com/office/drawing/2014/main" id="{2B81DE45-CA71-CC44-9160-DEDECCA2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51203" name="Espace réservé du numéro de diapositive 3">
            <a:extLst>
              <a:ext uri="{FF2B5EF4-FFF2-40B4-BE49-F238E27FC236}">
                <a16:creationId xmlns:a16="http://schemas.microsoft.com/office/drawing/2014/main" id="{7A0A61FD-576C-1C4E-A538-324497C2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AAF597-4EF5-794D-BA2E-F34C7DB37C9C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A7C82E-81B7-8948-8ED0-8A024B8DB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00"/>
    </mc:Choice>
    <mc:Fallback>
      <p:transition spd="slow" advTm="54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Espace réservé du pied de page 1">
            <a:extLst>
              <a:ext uri="{FF2B5EF4-FFF2-40B4-BE49-F238E27FC236}">
                <a16:creationId xmlns:a16="http://schemas.microsoft.com/office/drawing/2014/main" id="{E58B89FF-0711-1A49-B851-DAC3C6B05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81921" name="Espace réservé du numéro de diapositive 3">
            <a:extLst>
              <a:ext uri="{FF2B5EF4-FFF2-40B4-BE49-F238E27FC236}">
                <a16:creationId xmlns:a16="http://schemas.microsoft.com/office/drawing/2014/main" id="{292F2695-489D-5249-84D8-A138B9D1D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C081640-C2DC-B848-BA67-D59A1486A544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1400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9D058911-D5AB-8B47-8884-98E227FCC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chemeClr val="tx2"/>
                </a:solidFill>
              </a:rPr>
              <a:t>Ce qui donne la répartition secondaire suivante…</a:t>
            </a:r>
            <a:endParaRPr lang="fr-FR" altLang="fr-FR" sz="4400">
              <a:solidFill>
                <a:schemeClr val="tx2"/>
              </a:solidFill>
            </a:endParaRPr>
          </a:p>
        </p:txBody>
      </p:sp>
      <p:graphicFrame>
        <p:nvGraphicFramePr>
          <p:cNvPr id="81923" name="Object 3">
            <a:extLst>
              <a:ext uri="{FF2B5EF4-FFF2-40B4-BE49-F238E27FC236}">
                <a16:creationId xmlns:a16="http://schemas.microsoft.com/office/drawing/2014/main" id="{CAEB374C-3584-864E-846A-6E860C3B1A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514600"/>
          <a:ext cx="87630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8" name="Feuille de calcul" r:id="rId6" imgW="3968750" imgH="914400" progId="Excel.Sheet.8">
                  <p:embed/>
                </p:oleObj>
              </mc:Choice>
              <mc:Fallback>
                <p:oleObj name="Feuille de calcul" r:id="rId6" imgW="3968750" imgH="9144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14600"/>
                        <a:ext cx="87630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1925" name="Connecteur droit 2">
            <a:extLst>
              <a:ext uri="{FF2B5EF4-FFF2-40B4-BE49-F238E27FC236}">
                <a16:creationId xmlns:a16="http://schemas.microsoft.com/office/drawing/2014/main" id="{AD7D069F-0A7D-A44D-8117-58BAAC3ADF5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71775" y="3141663"/>
            <a:ext cx="1871663" cy="1655762"/>
          </a:xfrm>
          <a:prstGeom prst="line">
            <a:avLst/>
          </a:prstGeom>
          <a:noFill/>
          <a:ln w="47625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26" name="Connecteur droit 8">
            <a:extLst>
              <a:ext uri="{FF2B5EF4-FFF2-40B4-BE49-F238E27FC236}">
                <a16:creationId xmlns:a16="http://schemas.microsoft.com/office/drawing/2014/main" id="{8064A985-32C9-8B45-8EB7-160CCA7EE4D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3141663"/>
            <a:ext cx="1609725" cy="1655762"/>
          </a:xfrm>
          <a:prstGeom prst="line">
            <a:avLst/>
          </a:prstGeom>
          <a:noFill/>
          <a:ln w="47625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27" name="Forme libre 6">
            <a:extLst>
              <a:ext uri="{FF2B5EF4-FFF2-40B4-BE49-F238E27FC236}">
                <a16:creationId xmlns:a16="http://schemas.microsoft.com/office/drawing/2014/main" id="{18EEA046-F09C-F549-9713-14F588783E03}"/>
              </a:ext>
            </a:extLst>
          </p:cNvPr>
          <p:cNvSpPr>
            <a:spLocks/>
          </p:cNvSpPr>
          <p:nvPr/>
        </p:nvSpPr>
        <p:spPr bwMode="auto">
          <a:xfrm>
            <a:off x="4951413" y="4244975"/>
            <a:ext cx="4021137" cy="1035050"/>
          </a:xfrm>
          <a:custGeom>
            <a:avLst/>
            <a:gdLst>
              <a:gd name="T0" fmla="*/ 155280 w 4021073"/>
              <a:gd name="T1" fmla="*/ 206986 h 1035170"/>
              <a:gd name="T2" fmla="*/ 155280 w 4021073"/>
              <a:gd name="T3" fmla="*/ 206986 h 1035170"/>
              <a:gd name="T4" fmla="*/ 86266 w 4021073"/>
              <a:gd name="T5" fmla="*/ 362226 h 1035170"/>
              <a:gd name="T6" fmla="*/ 51761 w 4021073"/>
              <a:gd name="T7" fmla="*/ 482967 h 1035170"/>
              <a:gd name="T8" fmla="*/ 17253 w 4021073"/>
              <a:gd name="T9" fmla="*/ 534714 h 1035170"/>
              <a:gd name="T10" fmla="*/ 51761 w 4021073"/>
              <a:gd name="T11" fmla="*/ 827944 h 1035170"/>
              <a:gd name="T12" fmla="*/ 103521 w 4021073"/>
              <a:gd name="T13" fmla="*/ 862442 h 1035170"/>
              <a:gd name="T14" fmla="*/ 189787 w 4021073"/>
              <a:gd name="T15" fmla="*/ 914188 h 1035170"/>
              <a:gd name="T16" fmla="*/ 241548 w 4021073"/>
              <a:gd name="T17" fmla="*/ 948686 h 1035170"/>
              <a:gd name="T18" fmla="*/ 327814 w 4021073"/>
              <a:gd name="T19" fmla="*/ 965935 h 1035170"/>
              <a:gd name="T20" fmla="*/ 379575 w 4021073"/>
              <a:gd name="T21" fmla="*/ 983184 h 1035170"/>
              <a:gd name="T22" fmla="*/ 690135 w 4021073"/>
              <a:gd name="T23" fmla="*/ 1017681 h 1035170"/>
              <a:gd name="T24" fmla="*/ 966189 w 4021073"/>
              <a:gd name="T25" fmla="*/ 1034930 h 1035170"/>
              <a:gd name="T26" fmla="*/ 2570754 w 4021073"/>
              <a:gd name="T27" fmla="*/ 948686 h 1035170"/>
              <a:gd name="T28" fmla="*/ 3416169 w 4021073"/>
              <a:gd name="T29" fmla="*/ 931437 h 1035170"/>
              <a:gd name="T30" fmla="*/ 3485182 w 4021073"/>
              <a:gd name="T31" fmla="*/ 896939 h 1035170"/>
              <a:gd name="T32" fmla="*/ 3536942 w 4021073"/>
              <a:gd name="T33" fmla="*/ 879691 h 1035170"/>
              <a:gd name="T34" fmla="*/ 3674969 w 4021073"/>
              <a:gd name="T35" fmla="*/ 810695 h 1035170"/>
              <a:gd name="T36" fmla="*/ 3726730 w 4021073"/>
              <a:gd name="T37" fmla="*/ 758949 h 1035170"/>
              <a:gd name="T38" fmla="*/ 3761237 w 4021073"/>
              <a:gd name="T39" fmla="*/ 707202 h 1035170"/>
              <a:gd name="T40" fmla="*/ 3830251 w 4021073"/>
              <a:gd name="T41" fmla="*/ 672705 h 1035170"/>
              <a:gd name="T42" fmla="*/ 3985530 w 4021073"/>
              <a:gd name="T43" fmla="*/ 586460 h 1035170"/>
              <a:gd name="T44" fmla="*/ 4020038 w 4021073"/>
              <a:gd name="T45" fmla="*/ 534714 h 1035170"/>
              <a:gd name="T46" fmla="*/ 3951024 w 4021073"/>
              <a:gd name="T47" fmla="*/ 396723 h 1035170"/>
              <a:gd name="T48" fmla="*/ 3864758 w 4021073"/>
              <a:gd name="T49" fmla="*/ 362226 h 1035170"/>
              <a:gd name="T50" fmla="*/ 3795743 w 4021073"/>
              <a:gd name="T51" fmla="*/ 344977 h 1035170"/>
              <a:gd name="T52" fmla="*/ 3657716 w 4021073"/>
              <a:gd name="T53" fmla="*/ 293230 h 1035170"/>
              <a:gd name="T54" fmla="*/ 3381663 w 4021073"/>
              <a:gd name="T55" fmla="*/ 258733 h 1035170"/>
              <a:gd name="T56" fmla="*/ 3226382 w 4021073"/>
              <a:gd name="T57" fmla="*/ 241484 h 1035170"/>
              <a:gd name="T58" fmla="*/ 3140115 w 4021073"/>
              <a:gd name="T59" fmla="*/ 224235 h 1035170"/>
              <a:gd name="T60" fmla="*/ 2432727 w 4021073"/>
              <a:gd name="T61" fmla="*/ 206986 h 1035170"/>
              <a:gd name="T62" fmla="*/ 2329206 w 4021073"/>
              <a:gd name="T63" fmla="*/ 172489 h 1035170"/>
              <a:gd name="T64" fmla="*/ 2191180 w 4021073"/>
              <a:gd name="T65" fmla="*/ 155240 h 1035170"/>
              <a:gd name="T66" fmla="*/ 1656324 w 4021073"/>
              <a:gd name="T67" fmla="*/ 137991 h 1035170"/>
              <a:gd name="T68" fmla="*/ 1345763 w 4021073"/>
              <a:gd name="T69" fmla="*/ 68996 h 1035170"/>
              <a:gd name="T70" fmla="*/ 1155976 w 4021073"/>
              <a:gd name="T71" fmla="*/ 34498 h 1035170"/>
              <a:gd name="T72" fmla="*/ 1000696 w 4021073"/>
              <a:gd name="T73" fmla="*/ 0 h 1035170"/>
              <a:gd name="T74" fmla="*/ 569362 w 4021073"/>
              <a:gd name="T75" fmla="*/ 17249 h 1035170"/>
              <a:gd name="T76" fmla="*/ 517601 w 4021073"/>
              <a:gd name="T77" fmla="*/ 51747 h 1035170"/>
              <a:gd name="T78" fmla="*/ 465841 w 4021073"/>
              <a:gd name="T79" fmla="*/ 68996 h 1035170"/>
              <a:gd name="T80" fmla="*/ 396827 w 4021073"/>
              <a:gd name="T81" fmla="*/ 103493 h 1035170"/>
              <a:gd name="T82" fmla="*/ 345067 w 4021073"/>
              <a:gd name="T83" fmla="*/ 155240 h 1035170"/>
              <a:gd name="T84" fmla="*/ 327814 w 4021073"/>
              <a:gd name="T85" fmla="*/ 206986 h 1035170"/>
              <a:gd name="T86" fmla="*/ 224295 w 4021073"/>
              <a:gd name="T87" fmla="*/ 275982 h 1035170"/>
              <a:gd name="T88" fmla="*/ 138027 w 4021073"/>
              <a:gd name="T89" fmla="*/ 344977 h 1035170"/>
              <a:gd name="T90" fmla="*/ 103521 w 4021073"/>
              <a:gd name="T91" fmla="*/ 396723 h 1035170"/>
              <a:gd name="T92" fmla="*/ 51761 w 4021073"/>
              <a:gd name="T93" fmla="*/ 413972 h 1035170"/>
              <a:gd name="T94" fmla="*/ 17253 w 4021073"/>
              <a:gd name="T95" fmla="*/ 431221 h 1035170"/>
              <a:gd name="T96" fmla="*/ 17253 w 4021073"/>
              <a:gd name="T97" fmla="*/ 431221 h 1035170"/>
              <a:gd name="T98" fmla="*/ 17253 w 4021073"/>
              <a:gd name="T99" fmla="*/ 431221 h 1035170"/>
              <a:gd name="T100" fmla="*/ 17253 w 4021073"/>
              <a:gd name="T101" fmla="*/ 431221 h 1035170"/>
              <a:gd name="T102" fmla="*/ 17253 w 4021073"/>
              <a:gd name="T103" fmla="*/ 431221 h 1035170"/>
              <a:gd name="T104" fmla="*/ 17253 w 4021073"/>
              <a:gd name="T105" fmla="*/ 431221 h 1035170"/>
              <a:gd name="T106" fmla="*/ 0 w 4021073"/>
              <a:gd name="T107" fmla="*/ 431221 h 103517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021073" h="1035170">
                <a:moveTo>
                  <a:pt x="155276" y="207034"/>
                </a:moveTo>
                <a:lnTo>
                  <a:pt x="155276" y="207034"/>
                </a:lnTo>
                <a:cubicBezTo>
                  <a:pt x="132272" y="258793"/>
                  <a:pt x="106597" y="309445"/>
                  <a:pt x="86264" y="362310"/>
                </a:cubicBezTo>
                <a:cubicBezTo>
                  <a:pt x="67834" y="410229"/>
                  <a:pt x="74031" y="438535"/>
                  <a:pt x="51759" y="483079"/>
                </a:cubicBezTo>
                <a:cubicBezTo>
                  <a:pt x="42486" y="501625"/>
                  <a:pt x="28755" y="517585"/>
                  <a:pt x="17253" y="534838"/>
                </a:cubicBezTo>
                <a:cubicBezTo>
                  <a:pt x="28755" y="632604"/>
                  <a:pt x="26707" y="732937"/>
                  <a:pt x="51759" y="828136"/>
                </a:cubicBezTo>
                <a:cubicBezTo>
                  <a:pt x="57036" y="848189"/>
                  <a:pt x="85934" y="851652"/>
                  <a:pt x="103517" y="862642"/>
                </a:cubicBezTo>
                <a:cubicBezTo>
                  <a:pt x="131953" y="880415"/>
                  <a:pt x="161345" y="896627"/>
                  <a:pt x="189781" y="914400"/>
                </a:cubicBezTo>
                <a:cubicBezTo>
                  <a:pt x="207365" y="925390"/>
                  <a:pt x="222125" y="941625"/>
                  <a:pt x="241540" y="948906"/>
                </a:cubicBezTo>
                <a:cubicBezTo>
                  <a:pt x="268997" y="959202"/>
                  <a:pt x="299355" y="959047"/>
                  <a:pt x="327804" y="966159"/>
                </a:cubicBezTo>
                <a:cubicBezTo>
                  <a:pt x="345447" y="970570"/>
                  <a:pt x="361560" y="980840"/>
                  <a:pt x="379563" y="983412"/>
                </a:cubicBezTo>
                <a:cubicBezTo>
                  <a:pt x="482670" y="998141"/>
                  <a:pt x="586362" y="1008763"/>
                  <a:pt x="690113" y="1017917"/>
                </a:cubicBezTo>
                <a:cubicBezTo>
                  <a:pt x="781951" y="1026020"/>
                  <a:pt x="874144" y="1029419"/>
                  <a:pt x="966159" y="1035170"/>
                </a:cubicBezTo>
                <a:lnTo>
                  <a:pt x="2570672" y="948906"/>
                </a:lnTo>
                <a:cubicBezTo>
                  <a:pt x="2852276" y="937007"/>
                  <a:pt x="3134656" y="947582"/>
                  <a:pt x="3416061" y="931653"/>
                </a:cubicBezTo>
                <a:cubicBezTo>
                  <a:pt x="3441739" y="930200"/>
                  <a:pt x="3461433" y="907278"/>
                  <a:pt x="3485072" y="897147"/>
                </a:cubicBezTo>
                <a:cubicBezTo>
                  <a:pt x="3501787" y="889983"/>
                  <a:pt x="3519802" y="886280"/>
                  <a:pt x="3536830" y="879895"/>
                </a:cubicBezTo>
                <a:cubicBezTo>
                  <a:pt x="3594488" y="858274"/>
                  <a:pt x="3629369" y="848786"/>
                  <a:pt x="3674853" y="810883"/>
                </a:cubicBezTo>
                <a:cubicBezTo>
                  <a:pt x="3693597" y="795263"/>
                  <a:pt x="3710992" y="777869"/>
                  <a:pt x="3726612" y="759125"/>
                </a:cubicBezTo>
                <a:cubicBezTo>
                  <a:pt x="3739886" y="743196"/>
                  <a:pt x="3745188" y="720640"/>
                  <a:pt x="3761117" y="707366"/>
                </a:cubicBezTo>
                <a:cubicBezTo>
                  <a:pt x="3780875" y="690901"/>
                  <a:pt x="3808075" y="686093"/>
                  <a:pt x="3830129" y="672861"/>
                </a:cubicBezTo>
                <a:cubicBezTo>
                  <a:pt x="3978445" y="583872"/>
                  <a:pt x="3881294" y="621300"/>
                  <a:pt x="3985404" y="586596"/>
                </a:cubicBezTo>
                <a:cubicBezTo>
                  <a:pt x="3996906" y="569343"/>
                  <a:pt x="4017338" y="555413"/>
                  <a:pt x="4019910" y="534838"/>
                </a:cubicBezTo>
                <a:cubicBezTo>
                  <a:pt x="4027301" y="475714"/>
                  <a:pt x="3998906" y="426820"/>
                  <a:pt x="3950898" y="396815"/>
                </a:cubicBezTo>
                <a:cubicBezTo>
                  <a:pt x="3924636" y="380401"/>
                  <a:pt x="3894014" y="372103"/>
                  <a:pt x="3864634" y="362310"/>
                </a:cubicBezTo>
                <a:cubicBezTo>
                  <a:pt x="3842139" y="354812"/>
                  <a:pt x="3817825" y="353383"/>
                  <a:pt x="3795623" y="345057"/>
                </a:cubicBezTo>
                <a:cubicBezTo>
                  <a:pt x="3700578" y="309414"/>
                  <a:pt x="3756012" y="308060"/>
                  <a:pt x="3657600" y="293298"/>
                </a:cubicBezTo>
                <a:cubicBezTo>
                  <a:pt x="3565895" y="279542"/>
                  <a:pt x="3473719" y="269034"/>
                  <a:pt x="3381555" y="258793"/>
                </a:cubicBezTo>
                <a:cubicBezTo>
                  <a:pt x="3329797" y="253042"/>
                  <a:pt x="3277833" y="248905"/>
                  <a:pt x="3226280" y="241540"/>
                </a:cubicBezTo>
                <a:cubicBezTo>
                  <a:pt x="3197250" y="237393"/>
                  <a:pt x="3169312" y="225561"/>
                  <a:pt x="3140015" y="224287"/>
                </a:cubicBezTo>
                <a:cubicBezTo>
                  <a:pt x="2904379" y="214042"/>
                  <a:pt x="2668438" y="212785"/>
                  <a:pt x="2432649" y="207034"/>
                </a:cubicBezTo>
                <a:cubicBezTo>
                  <a:pt x="2398143" y="195532"/>
                  <a:pt x="2364697" y="180150"/>
                  <a:pt x="2329132" y="172529"/>
                </a:cubicBezTo>
                <a:cubicBezTo>
                  <a:pt x="2283796" y="162814"/>
                  <a:pt x="2237415" y="157651"/>
                  <a:pt x="2191110" y="155276"/>
                </a:cubicBezTo>
                <a:cubicBezTo>
                  <a:pt x="2012972" y="146141"/>
                  <a:pt x="1834551" y="143774"/>
                  <a:pt x="1656272" y="138023"/>
                </a:cubicBezTo>
                <a:cubicBezTo>
                  <a:pt x="1489680" y="96375"/>
                  <a:pt x="1529719" y="104059"/>
                  <a:pt x="1345721" y="69012"/>
                </a:cubicBezTo>
                <a:cubicBezTo>
                  <a:pt x="1282559" y="56981"/>
                  <a:pt x="1216938" y="54839"/>
                  <a:pt x="1155940" y="34506"/>
                </a:cubicBezTo>
                <a:cubicBezTo>
                  <a:pt x="1070995" y="6191"/>
                  <a:pt x="1122120" y="20243"/>
                  <a:pt x="1000664" y="0"/>
                </a:cubicBezTo>
                <a:cubicBezTo>
                  <a:pt x="856891" y="5751"/>
                  <a:pt x="712413" y="1924"/>
                  <a:pt x="569344" y="17253"/>
                </a:cubicBezTo>
                <a:cubicBezTo>
                  <a:pt x="548726" y="19462"/>
                  <a:pt x="536131" y="42486"/>
                  <a:pt x="517585" y="51759"/>
                </a:cubicBezTo>
                <a:cubicBezTo>
                  <a:pt x="501319" y="59892"/>
                  <a:pt x="482543" y="61848"/>
                  <a:pt x="465827" y="69012"/>
                </a:cubicBezTo>
                <a:cubicBezTo>
                  <a:pt x="442187" y="79143"/>
                  <a:pt x="419819" y="92015"/>
                  <a:pt x="396815" y="103517"/>
                </a:cubicBezTo>
                <a:cubicBezTo>
                  <a:pt x="379562" y="120770"/>
                  <a:pt x="358591" y="134975"/>
                  <a:pt x="345057" y="155276"/>
                </a:cubicBezTo>
                <a:cubicBezTo>
                  <a:pt x="334969" y="170408"/>
                  <a:pt x="340663" y="194175"/>
                  <a:pt x="327804" y="207034"/>
                </a:cubicBezTo>
                <a:cubicBezTo>
                  <a:pt x="298480" y="236358"/>
                  <a:pt x="224287" y="276046"/>
                  <a:pt x="224287" y="276046"/>
                </a:cubicBezTo>
                <a:cubicBezTo>
                  <a:pt x="125397" y="424378"/>
                  <a:pt x="257072" y="249818"/>
                  <a:pt x="138023" y="345057"/>
                </a:cubicBezTo>
                <a:cubicBezTo>
                  <a:pt x="121831" y="358010"/>
                  <a:pt x="119709" y="383862"/>
                  <a:pt x="103517" y="396815"/>
                </a:cubicBezTo>
                <a:cubicBezTo>
                  <a:pt x="89316" y="408176"/>
                  <a:pt x="68644" y="407314"/>
                  <a:pt x="51759" y="414068"/>
                </a:cubicBezTo>
                <a:cubicBezTo>
                  <a:pt x="39819" y="418844"/>
                  <a:pt x="28755" y="425570"/>
                  <a:pt x="17253" y="431321"/>
                </a:cubicBezTo>
                <a:lnTo>
                  <a:pt x="0" y="431321"/>
                </a:lnTo>
              </a:path>
            </a:pathLst>
          </a:custGeom>
          <a:noFill/>
          <a:ln w="3492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EA5A38-EAB2-9742-A51A-37CF84211B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81"/>
    </mc:Choice>
    <mc:Fallback>
      <p:transition spd="slow" advTm="13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Espace réservé du pied de page 1">
            <a:extLst>
              <a:ext uri="{FF2B5EF4-FFF2-40B4-BE49-F238E27FC236}">
                <a16:creationId xmlns:a16="http://schemas.microsoft.com/office/drawing/2014/main" id="{3E27C292-3EFE-7547-BC4C-2ABE1CCA6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83969" name="Espace réservé du numéro de diapositive 3">
            <a:extLst>
              <a:ext uri="{FF2B5EF4-FFF2-40B4-BE49-F238E27FC236}">
                <a16:creationId xmlns:a16="http://schemas.microsoft.com/office/drawing/2014/main" id="{17CE476F-A21C-6D45-97CA-AEF1C7D8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F8D353-FFCB-F44D-9BEF-31ADA1374605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1400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10E0BF30-7140-FA40-9465-D31ACBEEA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chemeClr val="tx2"/>
                </a:solidFill>
              </a:rPr>
              <a:t>Enfin, affectation aux objets de co</a:t>
            </a:r>
            <a:r>
              <a:rPr lang="fr-FR" altLang="ja-JP" sz="3600">
                <a:solidFill>
                  <a:schemeClr val="tx2"/>
                </a:solidFill>
              </a:rPr>
              <a:t>ût</a:t>
            </a:r>
            <a:endParaRPr lang="fr-FR" altLang="fr-FR" sz="4400">
              <a:solidFill>
                <a:schemeClr val="tx2"/>
              </a:solidFill>
            </a:endParaRP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A922A2C6-DF94-904C-85FA-373F84CAA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/>
              <a:t>Pour cela il faut « encore » une étape intermédiaire</a:t>
            </a:r>
          </a:p>
          <a:p>
            <a:pPr lvl="1" eaLnBrk="1" hangingPunct="1"/>
            <a:r>
              <a:rPr lang="fr-FR" altLang="fr-FR" sz="2000"/>
              <a:t>L</a:t>
            </a:r>
            <a:r>
              <a:rPr lang="ja-JP" altLang="fr-FR" sz="2000"/>
              <a:t>’</a:t>
            </a:r>
            <a:r>
              <a:rPr lang="fr-FR" altLang="ja-JP" sz="2000"/>
              <a:t>évaluation du coût d’une unité d’œuvre par centre d’analyse</a:t>
            </a:r>
          </a:p>
          <a:p>
            <a:pPr lvl="1" eaLnBrk="1" hangingPunct="1"/>
            <a:r>
              <a:rPr lang="fr-FR" altLang="ja-JP" sz="2000"/>
              <a:t>Une unité d’œuvre mesure le niveau d’activité d’un centre d’analyse, il s’agit d’une mesure physique</a:t>
            </a:r>
          </a:p>
          <a:p>
            <a:pPr lvl="2" eaLnBrk="1" hangingPunct="1"/>
            <a:r>
              <a:rPr lang="fr-FR" altLang="fr-FR" sz="1800"/>
              <a:t>Heures de main d</a:t>
            </a:r>
            <a:r>
              <a:rPr lang="ja-JP" altLang="fr-FR" sz="1800"/>
              <a:t>’</a:t>
            </a:r>
            <a:r>
              <a:rPr lang="fr-FR" altLang="ja-JP" sz="1800"/>
              <a:t>œuvre, nombre de commandes traitées, tonnes de matières achetées…</a:t>
            </a:r>
            <a:endParaRPr lang="fr-FR" altLang="fr-FR" sz="1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FFD055-3DE1-C74A-8FC3-B169FCCF1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23"/>
    </mc:Choice>
    <mc:Fallback>
      <p:transition spd="slow" advTm="25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Espace réservé du pied de page 1">
            <a:extLst>
              <a:ext uri="{FF2B5EF4-FFF2-40B4-BE49-F238E27FC236}">
                <a16:creationId xmlns:a16="http://schemas.microsoft.com/office/drawing/2014/main" id="{193BD9BF-E634-3C48-9A58-F2D3795CD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86017" name="Espace réservé du numéro de diapositive 3">
            <a:extLst>
              <a:ext uri="{FF2B5EF4-FFF2-40B4-BE49-F238E27FC236}">
                <a16:creationId xmlns:a16="http://schemas.microsoft.com/office/drawing/2014/main" id="{614719D9-9F19-2F43-B123-430FDCFA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FD998F-B87A-9744-9972-D559F8D1070D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140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2F75D361-88BE-4345-ABE3-550F72DAA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chemeClr val="tx2"/>
                </a:solidFill>
              </a:rPr>
              <a:t>Illustration </a:t>
            </a:r>
            <a:r>
              <a:rPr lang="fr-FR" altLang="fr-FR" sz="2800" i="1">
                <a:solidFill>
                  <a:schemeClr val="tx2"/>
                </a:solidFill>
              </a:rPr>
              <a:t>(suite et presque… fin)</a:t>
            </a:r>
            <a:endParaRPr lang="fr-FR" altLang="fr-FR" sz="4400">
              <a:solidFill>
                <a:schemeClr val="tx2"/>
              </a:solidFill>
            </a:endParaRPr>
          </a:p>
        </p:txBody>
      </p:sp>
      <p:graphicFrame>
        <p:nvGraphicFramePr>
          <p:cNvPr id="86019" name="Object 3">
            <a:extLst>
              <a:ext uri="{FF2B5EF4-FFF2-40B4-BE49-F238E27FC236}">
                <a16:creationId xmlns:a16="http://schemas.microsoft.com/office/drawing/2014/main" id="{1365798D-9602-4348-AB73-0283FD00D8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2209800"/>
          <a:ext cx="79248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1" name="Feuille de calcul" r:id="rId6" imgW="3022600" imgH="914400" progId="Excel.Sheet.8">
                  <p:embed/>
                </p:oleObj>
              </mc:Choice>
              <mc:Fallback>
                <p:oleObj name="Feuille de calcul" r:id="rId6" imgW="3022600" imgH="9144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209800"/>
                        <a:ext cx="792480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D57BBE-0896-F640-9719-4037D626ED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85"/>
    </mc:Choice>
    <mc:Fallback>
      <p:transition spd="slow" advTm="87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Espace réservé du pied de page 1">
            <a:extLst>
              <a:ext uri="{FF2B5EF4-FFF2-40B4-BE49-F238E27FC236}">
                <a16:creationId xmlns:a16="http://schemas.microsoft.com/office/drawing/2014/main" id="{E77679E9-068C-2043-8693-D7856366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88065" name="Espace réservé du numéro de diapositive 3">
            <a:extLst>
              <a:ext uri="{FF2B5EF4-FFF2-40B4-BE49-F238E27FC236}">
                <a16:creationId xmlns:a16="http://schemas.microsoft.com/office/drawing/2014/main" id="{F19F4320-52CC-BC4A-8816-C5224EC88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C0A38F-6183-BE4E-912A-8E8B0B73F396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1400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A1985E16-AEAB-2B47-80CB-1D402703F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chemeClr val="tx2"/>
                </a:solidFill>
              </a:rPr>
              <a:t>Répartition des UO par produit fabriqué</a:t>
            </a:r>
            <a:endParaRPr lang="fr-FR" altLang="fr-FR" sz="4400">
              <a:solidFill>
                <a:schemeClr val="tx2"/>
              </a:solidFill>
            </a:endParaRPr>
          </a:p>
        </p:txBody>
      </p:sp>
      <p:graphicFrame>
        <p:nvGraphicFramePr>
          <p:cNvPr id="88067" name="Object 3">
            <a:extLst>
              <a:ext uri="{FF2B5EF4-FFF2-40B4-BE49-F238E27FC236}">
                <a16:creationId xmlns:a16="http://schemas.microsoft.com/office/drawing/2014/main" id="{57D713DC-FCCA-9941-A92D-69B4EED724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2438400"/>
          <a:ext cx="76200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9" name="Feuille de calcul" r:id="rId6" imgW="3022600" imgH="501650" progId="Excel.Sheet.8">
                  <p:embed/>
                </p:oleObj>
              </mc:Choice>
              <mc:Fallback>
                <p:oleObj name="Feuille de calcul" r:id="rId6" imgW="3022600" imgH="50165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438400"/>
                        <a:ext cx="76200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A658A5-6B38-754B-8890-759BFC5A11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28"/>
    </mc:Choice>
    <mc:Fallback>
      <p:transition spd="slow" advTm="34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Espace réservé du pied de page 1">
            <a:extLst>
              <a:ext uri="{FF2B5EF4-FFF2-40B4-BE49-F238E27FC236}">
                <a16:creationId xmlns:a16="http://schemas.microsoft.com/office/drawing/2014/main" id="{B45DC356-A991-304C-A853-FB980A838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90113" name="Espace réservé du numéro de diapositive 3">
            <a:extLst>
              <a:ext uri="{FF2B5EF4-FFF2-40B4-BE49-F238E27FC236}">
                <a16:creationId xmlns:a16="http://schemas.microsoft.com/office/drawing/2014/main" id="{6A79CDAF-5316-F342-9D07-449B576C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7B9D1C-9B68-EB49-AA2F-994EBE20E1D5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1400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22CF3184-F852-2E40-9497-66EAF04EF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chemeClr val="tx2"/>
                </a:solidFill>
              </a:rPr>
              <a:t>Répartition des UO par produit fabriqué (suite)</a:t>
            </a:r>
            <a:endParaRPr lang="fr-FR" altLang="fr-FR" sz="4400">
              <a:solidFill>
                <a:schemeClr val="tx2"/>
              </a:solidFill>
            </a:endParaRPr>
          </a:p>
        </p:txBody>
      </p:sp>
      <p:graphicFrame>
        <p:nvGraphicFramePr>
          <p:cNvPr id="90115" name="Object 3">
            <a:extLst>
              <a:ext uri="{FF2B5EF4-FFF2-40B4-BE49-F238E27FC236}">
                <a16:creationId xmlns:a16="http://schemas.microsoft.com/office/drawing/2014/main" id="{E2D4FF5E-EFAB-494E-9114-BBA6E01809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2438400"/>
          <a:ext cx="81534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7" name="Feuille de calcul" r:id="rId6" imgW="2546350" imgH="666750" progId="Excel.Sheet.8">
                  <p:embed/>
                </p:oleObj>
              </mc:Choice>
              <mc:Fallback>
                <p:oleObj name="Feuille de calcul" r:id="rId6" imgW="2546350" imgH="66675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438400"/>
                        <a:ext cx="81534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C8F4E9-DB44-7D4D-A9B4-0A8432357E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20"/>
    </mc:Choice>
    <mc:Fallback>
      <p:transition spd="slow" advTm="16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Espace réservé du pied de page 1">
            <a:extLst>
              <a:ext uri="{FF2B5EF4-FFF2-40B4-BE49-F238E27FC236}">
                <a16:creationId xmlns:a16="http://schemas.microsoft.com/office/drawing/2014/main" id="{FEA9F63F-DE64-FC44-A192-07DD414A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92161" name="Espace réservé du numéro de diapositive 3">
            <a:extLst>
              <a:ext uri="{FF2B5EF4-FFF2-40B4-BE49-F238E27FC236}">
                <a16:creationId xmlns:a16="http://schemas.microsoft.com/office/drawing/2014/main" id="{E60EB32B-B580-6E4D-B031-F090E1837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86BC5D-FF50-AC4C-926A-163511DB66B3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1400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9157EFE4-9438-7749-8944-2E581D0A2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chemeClr val="tx2"/>
                </a:solidFill>
              </a:rPr>
              <a:t>Répartition des UO par produit fabriqué (suite)</a:t>
            </a:r>
            <a:endParaRPr lang="fr-FR" altLang="fr-FR" sz="4400">
              <a:solidFill>
                <a:schemeClr val="tx2"/>
              </a:solidFill>
            </a:endParaRPr>
          </a:p>
        </p:txBody>
      </p:sp>
      <p:graphicFrame>
        <p:nvGraphicFramePr>
          <p:cNvPr id="92163" name="Object 3">
            <a:extLst>
              <a:ext uri="{FF2B5EF4-FFF2-40B4-BE49-F238E27FC236}">
                <a16:creationId xmlns:a16="http://schemas.microsoft.com/office/drawing/2014/main" id="{36773AF6-7B11-CB4A-9B5C-2711F8918D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2438400"/>
          <a:ext cx="81534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5" name="Feuille de calcul" r:id="rId6" imgW="2546350" imgH="666750" progId="Excel.Sheet.8">
                  <p:embed/>
                </p:oleObj>
              </mc:Choice>
              <mc:Fallback>
                <p:oleObj name="Feuille de calcul" r:id="rId6" imgW="2546350" imgH="66675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438400"/>
                        <a:ext cx="81534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E85C6C-2797-634D-B479-246B88CBCB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49"/>
    </mc:Choice>
    <mc:Fallback>
      <p:transition spd="slow" advTm="16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re 1">
            <a:extLst>
              <a:ext uri="{FF2B5EF4-FFF2-40B4-BE49-F238E27FC236}">
                <a16:creationId xmlns:a16="http://schemas.microsoft.com/office/drawing/2014/main" id="{35C794A7-B8B0-5B45-97D6-DBEA7F539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Comment mesurer l’activité de ces centres d’analyse?</a:t>
            </a:r>
          </a:p>
        </p:txBody>
      </p:sp>
      <p:sp>
        <p:nvSpPr>
          <p:cNvPr id="52226" name="Espace réservé du contenu 2">
            <a:extLst>
              <a:ext uri="{FF2B5EF4-FFF2-40B4-BE49-F238E27FC236}">
                <a16:creationId xmlns:a16="http://schemas.microsoft.com/office/drawing/2014/main" id="{7A691891-4B22-6744-B4E8-552754685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/>
              <a:t>Centre d’analyse « accueil/administratif »</a:t>
            </a:r>
          </a:p>
          <a:p>
            <a:pPr lvl="1"/>
            <a:r>
              <a:rPr lang="fr-FR" altLang="fr-FR"/>
              <a:t>Difficile de faire le point : renseignements, volet pédagogique, lien avec les intervenants, planning, logistique)</a:t>
            </a:r>
          </a:p>
          <a:p>
            <a:pPr lvl="1">
              <a:buFontTx/>
              <a:buNone/>
            </a:pPr>
            <a:endParaRPr lang="fr-FR" altLang="fr-FR"/>
          </a:p>
          <a:p>
            <a:pPr lvl="1">
              <a:buFontTx/>
              <a:buNone/>
            </a:pPr>
            <a:r>
              <a:rPr lang="fr-FR" altLang="fr-FR"/>
              <a:t>Utilisation </a:t>
            </a:r>
            <a:r>
              <a:rPr lang="fr-FR" altLang="fr-FR" b="1">
                <a:solidFill>
                  <a:srgbClr val="000090"/>
                </a:solidFill>
              </a:rPr>
              <a:t>d’assiettes de répartition </a:t>
            </a:r>
            <a:r>
              <a:rPr lang="fr-FR" altLang="fr-FR" sz="2400"/>
              <a:t>(en fonction nb d’étudiants, nb de dossiers, nb d’UE…)</a:t>
            </a:r>
          </a:p>
        </p:txBody>
      </p:sp>
      <p:sp>
        <p:nvSpPr>
          <p:cNvPr id="52228" name="Espace réservé du pied de page 1">
            <a:extLst>
              <a:ext uri="{FF2B5EF4-FFF2-40B4-BE49-F238E27FC236}">
                <a16:creationId xmlns:a16="http://schemas.microsoft.com/office/drawing/2014/main" id="{74E053EE-EDF1-5C4C-86F0-E16158782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52227" name="Espace réservé du numéro de diapositive 3">
            <a:extLst>
              <a:ext uri="{FF2B5EF4-FFF2-40B4-BE49-F238E27FC236}">
                <a16:creationId xmlns:a16="http://schemas.microsoft.com/office/drawing/2014/main" id="{F555D97F-F2AA-C742-9B13-7E15FB7A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890171-9CD2-2A4B-A7A6-4ECB88BADEB6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B86A56-ED27-2F40-9151-20AA74D17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89"/>
    </mc:Choice>
    <mc:Fallback>
      <p:transition spd="slow" advTm="45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Espace réservé du pied de page 1">
            <a:extLst>
              <a:ext uri="{FF2B5EF4-FFF2-40B4-BE49-F238E27FC236}">
                <a16:creationId xmlns:a16="http://schemas.microsoft.com/office/drawing/2014/main" id="{7F93D3F2-4C80-4449-AC0C-1CCCF40A7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53249" name="Espace réservé du numéro de diapositive 3">
            <a:extLst>
              <a:ext uri="{FF2B5EF4-FFF2-40B4-BE49-F238E27FC236}">
                <a16:creationId xmlns:a16="http://schemas.microsoft.com/office/drawing/2014/main" id="{E8DB20E7-F173-F14C-B9D9-90099E33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B9C563-2EE0-6849-AD41-B315B12F1370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4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9238031-870D-0241-B94E-F50BBA9A8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chemeClr val="tx2"/>
                </a:solidFill>
              </a:rPr>
              <a:t>1.2. Le traitement des charges indirectes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75E107A-A3C4-A54F-BD4C-59D394B82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2800"/>
              <a:t>Les charges indirectes concernent simultanément plusieurs objets de co</a:t>
            </a:r>
            <a:r>
              <a:rPr lang="fr-FR" altLang="ja-JP" sz="2800"/>
              <a:t>ût, d’où la nécessité de </a:t>
            </a:r>
            <a:r>
              <a:rPr lang="fr-FR" altLang="ja-JP" sz="2800" b="1"/>
              <a:t>calculs intermédiaires</a:t>
            </a:r>
            <a:endParaRPr lang="fr-FR" altLang="ja-JP" sz="2800"/>
          </a:p>
          <a:p>
            <a:pPr lvl="1" eaLnBrk="1" hangingPunct="1">
              <a:lnSpc>
                <a:spcPct val="90000"/>
              </a:lnSpc>
            </a:pPr>
            <a:r>
              <a:rPr lang="fr-FR" altLang="fr-FR" sz="2400"/>
              <a:t>Affectation des charges indirectes sur des centres d</a:t>
            </a:r>
            <a:r>
              <a:rPr lang="ja-JP" altLang="fr-FR" sz="2400"/>
              <a:t>’</a:t>
            </a:r>
            <a:r>
              <a:rPr lang="fr-FR" altLang="ja-JP" sz="2400"/>
              <a:t>analyse (répartition primaire)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/>
              <a:t>Retraitement des charges au sein des centres d</a:t>
            </a:r>
            <a:r>
              <a:rPr lang="ja-JP" altLang="fr-FR" sz="2400"/>
              <a:t>’</a:t>
            </a:r>
            <a:r>
              <a:rPr lang="fr-FR" altLang="ja-JP" sz="2400"/>
              <a:t>analyse (répartition secondaire)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/>
              <a:t>Imputation des charges des centres d</a:t>
            </a:r>
            <a:r>
              <a:rPr lang="ja-JP" altLang="fr-FR" sz="2400"/>
              <a:t>’</a:t>
            </a:r>
            <a:r>
              <a:rPr lang="fr-FR" altLang="ja-JP" sz="2400"/>
              <a:t>analyse sur les </a:t>
            </a:r>
            <a:r>
              <a:rPr lang="fr-FR" altLang="ja-JP" sz="2400" b="1"/>
              <a:t>objets de coût (synthèse des étapes précédentes).</a:t>
            </a:r>
            <a:endParaRPr lang="fr-FR" altLang="fr-FR" sz="2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48F1E9-080C-294E-B3D1-DB597B3BF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74"/>
    </mc:Choice>
    <mc:Fallback>
      <p:transition spd="slow" advTm="39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re 1">
            <a:extLst>
              <a:ext uri="{FF2B5EF4-FFF2-40B4-BE49-F238E27FC236}">
                <a16:creationId xmlns:a16="http://schemas.microsoft.com/office/drawing/2014/main" id="{04C579D1-5830-274A-86DB-19C5E0D72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Schéma général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5C282FFA-9C27-6C4A-AC74-72FA00313BE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8700" y="2286000"/>
          <a:ext cx="7200900" cy="2560640"/>
        </p:xfrm>
        <a:graphic>
          <a:graphicData uri="http://schemas.openxmlformats.org/drawingml/2006/table">
            <a:tbl>
              <a:tblPr/>
              <a:tblGrid>
                <a:gridCol w="180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16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1" i="0" u="none" strike="noStrike" cap="none" normalizeH="0" baseline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4716" marR="8471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4716" marR="8471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Centres auxiliaires</a:t>
                      </a:r>
                    </a:p>
                  </a:txBody>
                  <a:tcPr marL="84716" marR="8471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Centres principaux</a:t>
                      </a:r>
                    </a:p>
                  </a:txBody>
                  <a:tcPr marL="84716" marR="8471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16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Répartition</a:t>
                      </a:r>
                    </a:p>
                  </a:txBody>
                  <a:tcPr marL="84716" marR="8471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Charges demi directes</a:t>
                      </a:r>
                    </a:p>
                  </a:txBody>
                  <a:tcPr marL="84716" marR="8471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Affectation</a:t>
                      </a:r>
                    </a:p>
                  </a:txBody>
                  <a:tcPr marL="84716" marR="8471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Affectation</a:t>
                      </a:r>
                    </a:p>
                  </a:txBody>
                  <a:tcPr marL="84716" marR="8471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6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primaire</a:t>
                      </a:r>
                    </a:p>
                  </a:txBody>
                  <a:tcPr marL="84716" marR="8471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Charges indirectes</a:t>
                      </a:r>
                    </a:p>
                  </a:txBody>
                  <a:tcPr marL="84716" marR="8471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Répartition</a:t>
                      </a:r>
                    </a:p>
                  </a:txBody>
                  <a:tcPr marL="84716" marR="8471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Répartition</a:t>
                      </a:r>
                    </a:p>
                  </a:txBody>
                  <a:tcPr marL="84716" marR="8471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6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Répartition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secondaire</a:t>
                      </a:r>
                    </a:p>
                  </a:txBody>
                  <a:tcPr marL="84716" marR="8471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4716" marR="8471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Cessions entre centres</a:t>
                      </a:r>
                    </a:p>
                  </a:txBody>
                  <a:tcPr marL="84716" marR="8471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Cessions entre centres</a:t>
                      </a:r>
                    </a:p>
                  </a:txBody>
                  <a:tcPr marL="84716" marR="8471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5326" name="Espace réservé du pied de page 1">
            <a:extLst>
              <a:ext uri="{FF2B5EF4-FFF2-40B4-BE49-F238E27FC236}">
                <a16:creationId xmlns:a16="http://schemas.microsoft.com/office/drawing/2014/main" id="{BD8AF201-BDE8-BE45-AEC9-F4F8A8FBF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55298" name="Espace réservé du numéro de diapositive 3">
            <a:extLst>
              <a:ext uri="{FF2B5EF4-FFF2-40B4-BE49-F238E27FC236}">
                <a16:creationId xmlns:a16="http://schemas.microsoft.com/office/drawing/2014/main" id="{091C9036-F055-CF4B-8911-42C08AE5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C1066E-AC0D-BD41-8554-76E3183712D4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C33DBB-E408-2F47-B566-BB880924A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94"/>
    </mc:Choice>
    <mc:Fallback>
      <p:transition spd="slow" advTm="14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re 1">
            <a:extLst>
              <a:ext uri="{FF2B5EF4-FFF2-40B4-BE49-F238E27FC236}">
                <a16:creationId xmlns:a16="http://schemas.microsoft.com/office/drawing/2014/main" id="{203BD172-E0CF-C340-89BD-E149B5A21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Schéma général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D05E672C-7927-8A4B-B91C-60F354B018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8700" y="2286000"/>
          <a:ext cx="7200900" cy="3109425"/>
        </p:xfrm>
        <a:graphic>
          <a:graphicData uri="http://schemas.openxmlformats.org/drawingml/2006/table">
            <a:tbl>
              <a:tblPr/>
              <a:tblGrid>
                <a:gridCol w="180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60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1" i="0" u="none" strike="noStrike" cap="none" normalizeH="0" baseline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4716" marR="84716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4716" marR="84716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Centres auxiliaires (support)</a:t>
                      </a:r>
                    </a:p>
                  </a:txBody>
                  <a:tcPr marL="84716" marR="84716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Centres principaux (enseignement)</a:t>
                      </a:r>
                    </a:p>
                  </a:txBody>
                  <a:tcPr marL="84716" marR="84716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2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1" i="0" u="none" strike="noStrike" cap="none" normalizeH="0" baseline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4716" marR="84716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Charges   directes</a:t>
                      </a:r>
                    </a:p>
                  </a:txBody>
                  <a:tcPr marL="84716" marR="84716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Affectation</a:t>
                      </a:r>
                    </a:p>
                  </a:txBody>
                  <a:tcPr marL="84716" marR="84716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Affectation</a:t>
                      </a:r>
                    </a:p>
                  </a:txBody>
                  <a:tcPr marL="84716" marR="84716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22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Répartition primaire</a:t>
                      </a:r>
                    </a:p>
                  </a:txBody>
                  <a:tcPr marL="84716" marR="84716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Charges indirectes</a:t>
                      </a:r>
                    </a:p>
                  </a:txBody>
                  <a:tcPr marL="84716" marR="84716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Répartition</a:t>
                      </a:r>
                    </a:p>
                  </a:txBody>
                  <a:tcPr marL="84716" marR="84716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Répartition</a:t>
                      </a:r>
                    </a:p>
                  </a:txBody>
                  <a:tcPr marL="84716" marR="84716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22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Répartition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secondaire</a:t>
                      </a:r>
                    </a:p>
                  </a:txBody>
                  <a:tcPr marL="84716" marR="84716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4716" marR="84716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Cessions entre centres</a:t>
                      </a:r>
                    </a:p>
                  </a:txBody>
                  <a:tcPr marL="84716" marR="84716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Cessions entre centres</a:t>
                      </a:r>
                    </a:p>
                  </a:txBody>
                  <a:tcPr marL="84716" marR="84716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350" name="Espace réservé du pied de page 1">
            <a:extLst>
              <a:ext uri="{FF2B5EF4-FFF2-40B4-BE49-F238E27FC236}">
                <a16:creationId xmlns:a16="http://schemas.microsoft.com/office/drawing/2014/main" id="{77FD62D6-EFA3-DE42-8934-15542D6D9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56322" name="Espace réservé du numéro de diapositive 3">
            <a:extLst>
              <a:ext uri="{FF2B5EF4-FFF2-40B4-BE49-F238E27FC236}">
                <a16:creationId xmlns:a16="http://schemas.microsoft.com/office/drawing/2014/main" id="{01875227-B233-E041-9D20-EDB34130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9A59D0-0294-2042-8AD6-114097D573E5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2283D7-20E8-7546-B5B9-C8F94FDF8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27"/>
    </mc:Choice>
    <mc:Fallback>
      <p:transition spd="slow" advTm="27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re 1">
            <a:extLst>
              <a:ext uri="{FF2B5EF4-FFF2-40B4-BE49-F238E27FC236}">
                <a16:creationId xmlns:a16="http://schemas.microsoft.com/office/drawing/2014/main" id="{1D5929D0-359A-F046-9647-934D7EDB9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20713"/>
            <a:ext cx="7772400" cy="1143000"/>
          </a:xfrm>
        </p:spPr>
        <p:txBody>
          <a:bodyPr/>
          <a:lstStyle/>
          <a:p>
            <a:r>
              <a:rPr lang="fr-FR" altLang="fr-FR"/>
              <a:t>L’objectif suivi</a:t>
            </a:r>
          </a:p>
        </p:txBody>
      </p:sp>
      <p:sp>
        <p:nvSpPr>
          <p:cNvPr id="57346" name="Espace réservé du contenu 2">
            <a:extLst>
              <a:ext uri="{FF2B5EF4-FFF2-40B4-BE49-F238E27FC236}">
                <a16:creationId xmlns:a16="http://schemas.microsoft.com/office/drawing/2014/main" id="{EB96B0F6-DAF5-E14A-89E6-C7F8CF57D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73238"/>
            <a:ext cx="7772400" cy="4322762"/>
          </a:xfrm>
        </p:spPr>
        <p:txBody>
          <a:bodyPr/>
          <a:lstStyle/>
          <a:p>
            <a:r>
              <a:rPr lang="fr-FR" altLang="fr-FR"/>
              <a:t>Mesurer la consommation de ressources de chaque centre</a:t>
            </a:r>
          </a:p>
          <a:p>
            <a:r>
              <a:rPr lang="fr-FR" altLang="fr-FR"/>
              <a:t>Affecter  (imputer) cette consommation à l’objet de coût que l’on souhaite connaître</a:t>
            </a:r>
          </a:p>
          <a:p>
            <a:pPr lvl="1"/>
            <a:r>
              <a:rPr lang="fr-FR" altLang="fr-FR"/>
              <a:t>Exemple le service distribution consomme 50 000 euros</a:t>
            </a:r>
          </a:p>
          <a:p>
            <a:pPr lvl="1"/>
            <a:r>
              <a:rPr lang="fr-FR" altLang="fr-FR"/>
              <a:t>J’expédie 50 000 articles du produit Y, ce produit consomme donc 1 à chaque envoi.</a:t>
            </a:r>
          </a:p>
          <a:p>
            <a:endParaRPr lang="fr-FR" altLang="fr-FR"/>
          </a:p>
        </p:txBody>
      </p:sp>
      <p:sp>
        <p:nvSpPr>
          <p:cNvPr id="57348" name="Espace réservé du pied de page 1">
            <a:extLst>
              <a:ext uri="{FF2B5EF4-FFF2-40B4-BE49-F238E27FC236}">
                <a16:creationId xmlns:a16="http://schemas.microsoft.com/office/drawing/2014/main" id="{1015E1F8-21EB-074B-8761-E4C1D9FC8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57347" name="Espace réservé du numéro de diapositive 3">
            <a:extLst>
              <a:ext uri="{FF2B5EF4-FFF2-40B4-BE49-F238E27FC236}">
                <a16:creationId xmlns:a16="http://schemas.microsoft.com/office/drawing/2014/main" id="{AAB963B7-B675-F544-9B64-8B24E340D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6A6B8F-5F1E-F841-9F3C-514BA8200D08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A482DE-DE1D-1845-8D6F-07774A876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89"/>
    </mc:Choice>
    <mc:Fallback>
      <p:transition spd="slow" advTm="44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re 1">
            <a:extLst>
              <a:ext uri="{FF2B5EF4-FFF2-40B4-BE49-F238E27FC236}">
                <a16:creationId xmlns:a16="http://schemas.microsoft.com/office/drawing/2014/main" id="{2D5848D2-D4F9-7743-A0C4-92D132FA8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20713"/>
            <a:ext cx="7772400" cy="1143000"/>
          </a:xfrm>
        </p:spPr>
        <p:txBody>
          <a:bodyPr/>
          <a:lstStyle/>
          <a:p>
            <a:r>
              <a:rPr lang="fr-FR" altLang="fr-FR"/>
              <a:t>L’objectif suivi</a:t>
            </a:r>
          </a:p>
        </p:txBody>
      </p:sp>
      <p:sp>
        <p:nvSpPr>
          <p:cNvPr id="50178" name="Espace réservé du contenu 2">
            <a:extLst>
              <a:ext uri="{FF2B5EF4-FFF2-40B4-BE49-F238E27FC236}">
                <a16:creationId xmlns:a16="http://schemas.microsoft.com/office/drawing/2014/main" id="{99B6789C-06ED-9448-8DBB-51CC8D0CB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73238"/>
            <a:ext cx="7772400" cy="4322762"/>
          </a:xfrm>
        </p:spPr>
        <p:txBody>
          <a:bodyPr/>
          <a:lstStyle/>
          <a:p>
            <a:pPr>
              <a:defRPr/>
            </a:pPr>
            <a:r>
              <a:rPr lang="fr-FR" altLang="fr-FR" dirty="0"/>
              <a:t>Mesurer la consommation de ressources de chaque centre</a:t>
            </a:r>
          </a:p>
          <a:p>
            <a:pPr>
              <a:defRPr/>
            </a:pPr>
            <a:r>
              <a:rPr lang="fr-FR" altLang="fr-FR" dirty="0"/>
              <a:t>Illustration dans le cas d’une entreprise industrielle.</a:t>
            </a:r>
          </a:p>
          <a:p>
            <a:pPr lvl="1">
              <a:defRPr/>
            </a:pPr>
            <a:r>
              <a:rPr lang="fr-FR" altLang="fr-FR" dirty="0"/>
              <a:t>Fabrication de deux produits</a:t>
            </a:r>
          </a:p>
          <a:p>
            <a:pPr marL="0" indent="0">
              <a:buFontTx/>
              <a:buNone/>
              <a:defRPr/>
            </a:pPr>
            <a:r>
              <a:rPr lang="fr-FR" altLang="fr-FR" dirty="0"/>
              <a:t>Approvisionnement </a:t>
            </a:r>
            <a:r>
              <a:rPr lang="fr-FR" altLang="fr-FR" b="1" dirty="0">
                <a:solidFill>
                  <a:srgbClr val="7030A0"/>
                </a:solidFill>
              </a:rPr>
              <a:t>=&gt;</a:t>
            </a:r>
            <a:r>
              <a:rPr lang="fr-FR" altLang="fr-FR" dirty="0"/>
              <a:t> Atelier 1 </a:t>
            </a:r>
            <a:r>
              <a:rPr lang="fr-FR" altLang="fr-FR" b="1" dirty="0">
                <a:solidFill>
                  <a:srgbClr val="7030A0"/>
                </a:solidFill>
              </a:rPr>
              <a:t>=&gt;</a:t>
            </a:r>
            <a:r>
              <a:rPr lang="fr-FR" altLang="fr-FR" dirty="0"/>
              <a:t> Atelier 2 </a:t>
            </a:r>
            <a:r>
              <a:rPr lang="fr-FR" altLang="fr-FR" b="1" dirty="0">
                <a:solidFill>
                  <a:srgbClr val="7030A0"/>
                </a:solidFill>
              </a:rPr>
              <a:t>=&gt;</a:t>
            </a:r>
            <a:r>
              <a:rPr lang="fr-FR" altLang="fr-FR" dirty="0"/>
              <a:t> Distribution</a:t>
            </a:r>
          </a:p>
          <a:p>
            <a:pPr>
              <a:defRPr/>
            </a:pPr>
            <a:endParaRPr lang="fr-FR" altLang="fr-FR" dirty="0"/>
          </a:p>
        </p:txBody>
      </p:sp>
      <p:sp>
        <p:nvSpPr>
          <p:cNvPr id="58372" name="Espace réservé du pied de page 1">
            <a:extLst>
              <a:ext uri="{FF2B5EF4-FFF2-40B4-BE49-F238E27FC236}">
                <a16:creationId xmlns:a16="http://schemas.microsoft.com/office/drawing/2014/main" id="{1908F90B-B9F3-C943-A7D4-528C07767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58371" name="Espace réservé du numéro de diapositive 3">
            <a:extLst>
              <a:ext uri="{FF2B5EF4-FFF2-40B4-BE49-F238E27FC236}">
                <a16:creationId xmlns:a16="http://schemas.microsoft.com/office/drawing/2014/main" id="{7A4B9408-E6DC-7942-A3C4-0AF227246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B00406-E738-1D45-BD88-40D710CE6795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185C68-C947-614B-A703-5B90A807F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17"/>
    </mc:Choice>
    <mc:Fallback>
      <p:transition spd="slow" advTm="25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Espace réservé du pied de page 1">
            <a:extLst>
              <a:ext uri="{FF2B5EF4-FFF2-40B4-BE49-F238E27FC236}">
                <a16:creationId xmlns:a16="http://schemas.microsoft.com/office/drawing/2014/main" id="{D92FF725-D882-BD4F-BD94-C4C2992E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59393" name="Espace réservé du numéro de diapositive 3">
            <a:extLst>
              <a:ext uri="{FF2B5EF4-FFF2-40B4-BE49-F238E27FC236}">
                <a16:creationId xmlns:a16="http://schemas.microsoft.com/office/drawing/2014/main" id="{2220FF3E-2ACD-5340-BCF6-A8938063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E1C4EF-6129-6549-9507-B1666119D6F1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4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1D7D122D-AD2F-5648-9255-2AFA802FF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chemeClr val="tx2"/>
                </a:solidFill>
              </a:rPr>
              <a:t>1.3. Exemple : </a:t>
            </a:r>
            <a:r>
              <a:rPr lang="fr-FR" altLang="fr-FR">
                <a:solidFill>
                  <a:schemeClr val="tx2"/>
                </a:solidFill>
              </a:rPr>
              <a:t>étape 1 détermination des % de répartition</a:t>
            </a:r>
          </a:p>
        </p:txBody>
      </p:sp>
      <p:graphicFrame>
        <p:nvGraphicFramePr>
          <p:cNvPr id="59395" name="Object 3">
            <a:extLst>
              <a:ext uri="{FF2B5EF4-FFF2-40B4-BE49-F238E27FC236}">
                <a16:creationId xmlns:a16="http://schemas.microsoft.com/office/drawing/2014/main" id="{52191232-B873-344C-8911-A7F7D6C055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438400"/>
          <a:ext cx="86868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7" name="Feuille de calcul" r:id="rId6" imgW="3968750" imgH="666750" progId="Excel.Sheet.8">
                  <p:embed/>
                </p:oleObj>
              </mc:Choice>
              <mc:Fallback>
                <p:oleObj name="Feuille de calcul" r:id="rId6" imgW="3968750" imgH="66675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438400"/>
                        <a:ext cx="86868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84EA9F-A5CE-8E4D-825F-DD7EA37072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8"/>
    </mc:Choice>
    <mc:Fallback>
      <p:transition spd="slow" advTm="60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ognage">
  <a:themeElements>
    <a:clrScheme name="Rognag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ognag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ogna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{7D5722F4-C877-8F4A-8151-500434E2C1E3}tf10001072</Template>
  <TotalTime>1267</TotalTime>
  <Words>643</Words>
  <Application>Microsoft Macintosh PowerPoint</Application>
  <PresentationFormat>Affichage à l'écran (4:3)</PresentationFormat>
  <Paragraphs>151</Paragraphs>
  <Slides>25</Slides>
  <Notes>19</Notes>
  <HiddenSlides>0</HiddenSlides>
  <MMClips>25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ＭＳ Ｐゴシック</vt:lpstr>
      <vt:lpstr>Arial</vt:lpstr>
      <vt:lpstr>Franklin Gothic Book</vt:lpstr>
      <vt:lpstr>Rognage</vt:lpstr>
      <vt:lpstr>Feuille de calcul</vt:lpstr>
      <vt:lpstr>La méthode des centres d’analyse</vt:lpstr>
      <vt:lpstr>Comment mesurer l’activité de ces centres d’analyse ? ex. UFR science</vt:lpstr>
      <vt:lpstr>Comment mesurer l’activité de ces centres d’analyse?</vt:lpstr>
      <vt:lpstr>Présentation PowerPoint</vt:lpstr>
      <vt:lpstr>Schéma général</vt:lpstr>
      <vt:lpstr>Schéma général</vt:lpstr>
      <vt:lpstr>L’objectif suivi</vt:lpstr>
      <vt:lpstr>L’objectif suivi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IAE de Dijon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Contrôle de gestion (1)</dc:title>
  <dc:creator>christine marsal</dc:creator>
  <cp:lastModifiedBy>Utilisateur Microsoft Office</cp:lastModifiedBy>
  <cp:revision>106</cp:revision>
  <cp:lastPrinted>2017-09-25T10:42:40Z</cp:lastPrinted>
  <dcterms:created xsi:type="dcterms:W3CDTF">2011-11-07T15:10:39Z</dcterms:created>
  <dcterms:modified xsi:type="dcterms:W3CDTF">2018-09-21T16:31:21Z</dcterms:modified>
</cp:coreProperties>
</file>