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5" r:id="rId18"/>
    <p:sldId id="277" r:id="rId19"/>
    <p:sldId id="274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CC4"/>
    <a:srgbClr val="A23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78F4C-C153-4F8D-AE33-1870ED204CC0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D50E-44B0-4546-B0EE-FB234781B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8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D50E-44B0-4546-B0EE-FB234781BF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43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67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5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53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1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58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4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5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63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1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00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E5C4-3DF3-4B8E-A89A-95CD46E93ACB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2E7E-A0EC-40A2-943D-3DF881ED1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56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5.jpg"/><Relationship Id="rId5" Type="http://schemas.openxmlformats.org/officeDocument/2006/relationships/image" Target="../media/image21.jpeg"/><Relationship Id="rId10" Type="http://schemas.openxmlformats.org/officeDocument/2006/relationships/image" Target="../media/image1.jpeg"/><Relationship Id="rId4" Type="http://schemas.openxmlformats.org/officeDocument/2006/relationships/image" Target="../media/image20.jp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4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gif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5656" y="2713218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 </a:t>
            </a:r>
            <a:r>
              <a:rPr lang="fr-FR" sz="6600" dirty="0" err="1" smtClean="0">
                <a:latin typeface="Comic Sans MS" panose="030F0702030302020204" pitchFamily="66" charset="0"/>
              </a:rPr>
              <a:t>UniverlaCité</a:t>
            </a:r>
            <a:r>
              <a:rPr lang="fr-FR" sz="6600" dirty="0" smtClean="0">
                <a:latin typeface="Comic Sans MS" panose="030F0702030302020204" pitchFamily="66" charset="0"/>
              </a:rPr>
              <a:t> ? </a:t>
            </a:r>
            <a:endParaRPr lang="fr-FR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19672" y="54867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UE </a:t>
            </a:r>
            <a:r>
              <a:rPr lang="fr-FR" sz="3600" b="1" dirty="0" err="1" smtClean="0">
                <a:solidFill>
                  <a:schemeClr val="bg1"/>
                </a:solidFill>
              </a:rPr>
              <a:t>UniverlaCité</a:t>
            </a:r>
            <a:r>
              <a:rPr lang="fr-FR" sz="3600" b="1" dirty="0" smtClean="0">
                <a:solidFill>
                  <a:schemeClr val="bg1"/>
                </a:solidFill>
              </a:rPr>
              <a:t> L2 CME 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3997" y="1628800"/>
            <a:ext cx="92634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bg1"/>
                </a:solidFill>
              </a:rPr>
              <a:t>Découverte de l’Education </a:t>
            </a:r>
            <a:r>
              <a:rPr lang="fr-FR" sz="2800" b="1" dirty="0">
                <a:solidFill>
                  <a:schemeClr val="bg1"/>
                </a:solidFill>
              </a:rPr>
              <a:t>P</a:t>
            </a:r>
            <a:r>
              <a:rPr lang="fr-FR" sz="2800" b="1" dirty="0" smtClean="0">
                <a:solidFill>
                  <a:schemeClr val="bg1"/>
                </a:solidFill>
              </a:rPr>
              <a:t>rioritaire.</a:t>
            </a:r>
          </a:p>
          <a:p>
            <a:pPr marL="457200" indent="-457200">
              <a:buFont typeface="Wingdings" pitchFamily="2" charset="2"/>
              <a:buChar char="v"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bg1"/>
                </a:solidFill>
              </a:rPr>
              <a:t>Mise en situation dans une classe.</a:t>
            </a:r>
          </a:p>
          <a:p>
            <a:pPr marL="457200" indent="-457200">
              <a:buFont typeface="Wingdings" pitchFamily="2" charset="2"/>
              <a:buChar char="v"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bg1"/>
                </a:solidFill>
              </a:rPr>
              <a:t>Rencontre avec des enseignants de l’E.N. en REP+.</a:t>
            </a:r>
          </a:p>
          <a:p>
            <a:pPr marL="457200" indent="-457200">
              <a:buFont typeface="Wingdings" pitchFamily="2" charset="2"/>
              <a:buChar char="v"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bg1"/>
                </a:solidFill>
              </a:rPr>
              <a:t>Rencontres de partenaires des collectivités territoriales.</a:t>
            </a:r>
          </a:p>
          <a:p>
            <a:pPr marL="457200" indent="-457200">
              <a:buFont typeface="Wingdings" pitchFamily="2" charset="2"/>
              <a:buChar char="v"/>
            </a:pPr>
            <a:endParaRPr lang="fr-F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bg1"/>
                </a:solidFill>
              </a:rPr>
              <a:t>Education Populaire, réseau associatif.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58" y="10025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89961" y="225512"/>
            <a:ext cx="568863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Interventions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8848" y="1253006"/>
            <a:ext cx="5907579" cy="523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3 établissements REP+ de Montpellier </a:t>
            </a:r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1823276" y="1876730"/>
            <a:ext cx="750109" cy="617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710589" y="3202728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Julie </a:t>
            </a:r>
            <a:r>
              <a:rPr lang="fr-FR" b="1" dirty="0" err="1" smtClean="0">
                <a:solidFill>
                  <a:schemeClr val="bg1"/>
                </a:solidFill>
              </a:rPr>
              <a:t>Daubié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95667" y="3306128"/>
            <a:ext cx="151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Joseph Delteil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6294934" y="3108270"/>
            <a:ext cx="20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Heidelberg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3" y="3570483"/>
            <a:ext cx="2143125" cy="21431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86" y="3738403"/>
            <a:ext cx="1256504" cy="19363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87" y="3490794"/>
            <a:ext cx="2840783" cy="213058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99026" y="5775269"/>
            <a:ext cx="23584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Première femme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</a:rPr>
              <a:t>yant  obtenu le BAC en 1861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(1824-1874)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918378" y="5882991"/>
            <a:ext cx="266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Ecrivain et Poète Français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(1894-1978)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252983" y="5621381"/>
            <a:ext cx="21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Ville d’ Allemagne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 jumelée avec Montpellier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211851" y="1933369"/>
            <a:ext cx="13112" cy="46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156176" y="1922397"/>
            <a:ext cx="720080" cy="571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1" y="2342539"/>
            <a:ext cx="881735" cy="88173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50" y="2493954"/>
            <a:ext cx="881735" cy="88173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20993"/>
            <a:ext cx="881735" cy="881735"/>
          </a:xfrm>
          <a:prstGeom prst="rect">
            <a:avLst/>
          </a:prstGeom>
        </p:spPr>
      </p:pic>
      <p:pic>
        <p:nvPicPr>
          <p:cNvPr id="43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55" y="6896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27" y="1"/>
            <a:ext cx="9205551" cy="67413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07207" y="148478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Julie </a:t>
            </a:r>
            <a:r>
              <a:rPr lang="fr-FR" b="1" dirty="0" err="1" smtClean="0">
                <a:solidFill>
                  <a:schemeClr val="bg1"/>
                </a:solidFill>
              </a:rPr>
              <a:t>Daubié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07" y="98992"/>
            <a:ext cx="1385791" cy="138579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32515" y="5695890"/>
            <a:ext cx="607788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Développement Durable</a:t>
            </a:r>
            <a:endParaRPr lang="fr-F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3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" y="-24474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1" y="476672"/>
            <a:ext cx="8882719" cy="53285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9955" y="6165304"/>
            <a:ext cx="7905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Les 3 piliers du Développement Durable 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9" y="0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8" y="-30088"/>
            <a:ext cx="9144000" cy="6741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3178"/>
            <a:ext cx="1529806" cy="15298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51487" y="1539915"/>
            <a:ext cx="151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Joseph Delteil</a:t>
            </a:r>
            <a:endParaRPr lang="fr-FR" b="1" dirty="0"/>
          </a:p>
        </p:txBody>
      </p:sp>
      <p:pic>
        <p:nvPicPr>
          <p:cNvPr id="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54" y="5598939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3178"/>
            <a:ext cx="1529806" cy="15298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51487" y="1539915"/>
            <a:ext cx="151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Joseph Delteil</a:t>
            </a:r>
            <a:endParaRPr lang="fr-FR" b="1" dirty="0"/>
          </a:p>
        </p:txBody>
      </p:sp>
      <p:pic>
        <p:nvPicPr>
          <p:cNvPr id="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54" y="5598939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2204864"/>
            <a:ext cx="841871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Les Océans: les Abysses, Courants </a:t>
            </a:r>
            <a:r>
              <a:rPr lang="fr-FR" sz="3200" b="1" dirty="0">
                <a:solidFill>
                  <a:schemeClr val="bg1"/>
                </a:solidFill>
              </a:rPr>
              <a:t>M</a:t>
            </a:r>
            <a:r>
              <a:rPr lang="fr-FR" sz="3200" b="1" dirty="0" smtClean="0">
                <a:solidFill>
                  <a:schemeClr val="bg1"/>
                </a:solidFill>
              </a:rPr>
              <a:t>aritimes,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 les Marées…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Météorologie: les climats, Ouragans, Tempêtes…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L’orientation: du Sextant au GPS…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La mer en tant que ressource…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La navigation et les défis technologiques…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La vie dans les Océans…</a:t>
            </a:r>
          </a:p>
          <a:p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" y="0"/>
            <a:ext cx="2405329" cy="28980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99792" y="120880"/>
            <a:ext cx="4893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Les Grandes Découvertes Scientifiques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94" y="2630519"/>
            <a:ext cx="3570421" cy="24546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52" y="1020693"/>
            <a:ext cx="3737942" cy="15121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41" y="2957684"/>
            <a:ext cx="1800335" cy="18003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15" y="5229200"/>
            <a:ext cx="2132757" cy="16114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" y="3058226"/>
            <a:ext cx="1583973" cy="21709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" y="5299382"/>
            <a:ext cx="2312805" cy="15058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60" y="63403"/>
            <a:ext cx="1385614" cy="138561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 flipH="1">
            <a:off x="7789812" y="1372126"/>
            <a:ext cx="129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Heidelberg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27" y="5715571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4634"/>
            <a:ext cx="1526074" cy="15260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67" y="5009554"/>
            <a:ext cx="2197849" cy="16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73" y="-17377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2697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024" y="980728"/>
            <a:ext cx="893000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02 février :  salle 26-05 « Présentation des séances»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09 février :  salle 26-05  « Ateliers de finalisation des activités pédagogiques »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23 février : Ecole Julie </a:t>
            </a:r>
            <a:r>
              <a:rPr lang="fr-FR" sz="1600" b="1" dirty="0" err="1" smtClean="0">
                <a:solidFill>
                  <a:schemeClr val="bg1"/>
                </a:solidFill>
              </a:rPr>
              <a:t>Daubié</a:t>
            </a:r>
            <a:r>
              <a:rPr lang="fr-FR" sz="1600" b="1" dirty="0" smtClean="0">
                <a:solidFill>
                  <a:schemeClr val="bg1"/>
                </a:solidFill>
              </a:rPr>
              <a:t> « Développement Durable » 14h/16h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02 mars : Ecole  Heidelberg « Les Grandes Découvertes Scientifiques »  14h/16h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09 mars : Ecole Joseph DELTEIL « Vendée Globe » 14h/16h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16 mars : Ecole Joseph DELTEIL « Vendée Globe » 14h/16h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23 mars : Ecole Heidelberg « Les Grandes Découvertes Scientifiques » 14h/16h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30 mars : Ecole Julie </a:t>
            </a:r>
            <a:r>
              <a:rPr lang="fr-FR" sz="1600" b="1" dirty="0" err="1" smtClean="0">
                <a:solidFill>
                  <a:schemeClr val="bg1"/>
                </a:solidFill>
              </a:rPr>
              <a:t>Daubié</a:t>
            </a:r>
            <a:r>
              <a:rPr lang="fr-FR" sz="1600" b="1" dirty="0" smtClean="0">
                <a:solidFill>
                  <a:schemeClr val="bg1"/>
                </a:solidFill>
              </a:rPr>
              <a:t> « Développement Durable » 14h/16h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20 avril : Philippe </a:t>
            </a:r>
            <a:r>
              <a:rPr lang="fr-FR" sz="1600" b="1" dirty="0" err="1" smtClean="0">
                <a:solidFill>
                  <a:schemeClr val="bg1"/>
                </a:solidFill>
              </a:rPr>
              <a:t>Mahuziés</a:t>
            </a:r>
            <a:r>
              <a:rPr lang="fr-FR" sz="1600" b="1" dirty="0" smtClean="0">
                <a:solidFill>
                  <a:schemeClr val="bg1"/>
                </a:solidFill>
              </a:rPr>
              <a:t> « Citoyenneté et Développement Durable » salle  26-05 13h15/16h15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27 avril : Philippe Quentin « Education Populaire » 13h15/16h15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04 mai : Intervention de Michel Ramos ou accueil d’une classe à la fac salle 26-05 13h15/16h15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Jeudi 11 mai : Analyse de l’UE + moment de convivialité 13h15…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11760" y="199894"/>
            <a:ext cx="324036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Festivités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73" y="-17377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2697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83"/>
            <a:ext cx="1385614" cy="13856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5447"/>
            <a:ext cx="1800200" cy="13434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24" y="2021092"/>
            <a:ext cx="18049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78" y="2021091"/>
            <a:ext cx="18049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4438749" y="1320821"/>
            <a:ext cx="1" cy="700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403648" y="1320822"/>
            <a:ext cx="2808313" cy="700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572000" y="1340768"/>
            <a:ext cx="2995371" cy="680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92707" y="4603322"/>
            <a:ext cx="738494" cy="55387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16" y="5407960"/>
            <a:ext cx="488076" cy="75217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" y="3583324"/>
            <a:ext cx="91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               E1/E2                                                 E3/E4                                              E5/E6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       E2/E1                                                 E4/E3                                              E6/E5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93" y="3577534"/>
            <a:ext cx="639521" cy="639521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2035" y="3570724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23/02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30/03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24" y="3606784"/>
            <a:ext cx="639521" cy="63952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21" y="3581169"/>
            <a:ext cx="639521" cy="639521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8507" y="448456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02/03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23/03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8230" y="4510861"/>
            <a:ext cx="908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              E1/E3                                                 E2/E5                                              E4/E6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      E3/E1                                                 E5/E2                                              E6/E4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09439" y="4557091"/>
            <a:ext cx="738494" cy="55387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11537" y="4530790"/>
            <a:ext cx="738494" cy="55387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34491" y="5460882"/>
            <a:ext cx="898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            E1/E6                                                  E3/E5                                              E2/E4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    E6/E1                                                  E5/E3                                              E4/E2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62" y="5351917"/>
            <a:ext cx="488076" cy="75217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45" y="5351918"/>
            <a:ext cx="488076" cy="752173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22121" y="545776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09/03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16/03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02" y="3603271"/>
            <a:ext cx="793696" cy="58123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9" y="3665069"/>
            <a:ext cx="793696" cy="58123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21" y="3635926"/>
            <a:ext cx="793696" cy="58123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37" y="4652760"/>
            <a:ext cx="377639" cy="45499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77" y="4615882"/>
            <a:ext cx="377639" cy="45499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49" y="4580228"/>
            <a:ext cx="377639" cy="45499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93" y="5607999"/>
            <a:ext cx="445326" cy="32831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86" y="5563846"/>
            <a:ext cx="445326" cy="32831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49" y="5616766"/>
            <a:ext cx="445326" cy="3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27" y="5715571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88246"/>
              </p:ext>
            </p:extLst>
          </p:nvPr>
        </p:nvGraphicFramePr>
        <p:xfrm>
          <a:off x="457200" y="190056"/>
          <a:ext cx="8229600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268"/>
                <a:gridCol w="1370199"/>
                <a:gridCol w="1370199"/>
                <a:gridCol w="4572934"/>
              </a:tblGrid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21501646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Manon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Berna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manon.berna@etu.umontpellier.fr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21301945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Brice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Bonnec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brice.bonnec@etu.umontpellier.fr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21610760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Marysol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Brunel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marysol.brunel@etu.umontpellier.fr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21612390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Laura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Cahuzac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laura.cahuzac@etu.umontpellier.fr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20136494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Amaury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Candillier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amaury.candillier@etu.umontpellier.fr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21605065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Philippe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Chouvier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philippe.chouvier@etu.umontpellier.fr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21501768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Camille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Cuq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camille.cuq@etu.umontpellier.fr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21509811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Julie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Dubois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julie.dubois@etu.umontpellier.fr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20104050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Joy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Fifi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joy.fifi@etu.umontpellier.fr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21502585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Willem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Gautier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willem.gautier@etu.umontpellier.fr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21509974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Wilfried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Haie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wilfried.haie@etu.umontpellier.fr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21504380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Adeline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Jaeger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adeline.jaeger@etu.umontpellier.fr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21502240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Laury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Platiau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laury.platiau@etu.umontpellier.fr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20123035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Romain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Pujol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romain.pujol@etu.umontpellier.fr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21300963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Justine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Rouveix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justine.rouveix@etu.umontpellier.fr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21504328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Benoit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Simonetta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benoit.simonetta@etu.umontpellier.fr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21502379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Jeremie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Valadier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jeremie.valadier@etu.umontpellier.fr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21509578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Léa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Xavier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lea.xavier01@etu.umontpellier.fr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  <a:tr h="11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21503580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Farah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Ben Lahbib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farah.ben-lahbib@etu.umontpellier.fr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21" marR="29421" marT="0" marB="0" anchor="b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2697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39752" y="5451321"/>
            <a:ext cx="4160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L2 CME 2016/2017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- Une initiative universitaire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7523" y="3212976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dirty="0" smtClean="0"/>
              <a:t>Un engagement sociétal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7523" y="4437112"/>
            <a:ext cx="781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- Un « redimensionnement » de l’Université</a:t>
            </a:r>
            <a:endParaRPr lang="fr-FR" sz="3200" dirty="0"/>
          </a:p>
        </p:txBody>
      </p:sp>
      <p:pic>
        <p:nvPicPr>
          <p:cNvPr id="6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82"/>
            <a:ext cx="2448175" cy="17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27" y="5715571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2697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5992"/>
              </p:ext>
            </p:extLst>
          </p:nvPr>
        </p:nvGraphicFramePr>
        <p:xfrm>
          <a:off x="1206226" y="1844824"/>
          <a:ext cx="636036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  <a:gridCol w="1080120"/>
                <a:gridCol w="1008112"/>
                <a:gridCol w="1008112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CUQ Camille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Xavier Léa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Pujol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Romain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PLATIAU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Laury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Cahuzac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Laura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Gautier </a:t>
                      </a:r>
                    </a:p>
                    <a:p>
                      <a:r>
                        <a:rPr lang="fr-FR" dirty="0" smtClean="0"/>
                        <a:t>Willem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HAIE</a:t>
                      </a:r>
                      <a:r>
                        <a:rPr lang="fr-FR" baseline="0" dirty="0" smtClean="0"/>
                        <a:t> Wilfried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Rouveix</a:t>
                      </a:r>
                      <a:r>
                        <a:rPr lang="fr-FR" baseline="0" dirty="0" smtClean="0"/>
                        <a:t> Justine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Valadier</a:t>
                      </a:r>
                      <a:r>
                        <a:rPr lang="fr-FR" dirty="0" smtClean="0"/>
                        <a:t> Jérémie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BRUNEL </a:t>
                      </a:r>
                      <a:r>
                        <a:rPr lang="fr-FR" dirty="0" err="1" smtClean="0"/>
                        <a:t>Marysol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Chouvier</a:t>
                      </a:r>
                      <a:endParaRPr lang="fr-FR" sz="1600" dirty="0" smtClean="0"/>
                    </a:p>
                    <a:p>
                      <a:r>
                        <a:rPr lang="fr-FR" sz="1600" dirty="0" smtClean="0"/>
                        <a:t>Philippe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Berna</a:t>
                      </a:r>
                    </a:p>
                    <a:p>
                      <a:r>
                        <a:rPr lang="fr-FR" dirty="0" smtClean="0"/>
                        <a:t>Manon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Simonetta</a:t>
                      </a:r>
                      <a:r>
                        <a:rPr lang="fr-FR" baseline="0" dirty="0" smtClean="0"/>
                        <a:t> Benoit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Candillier</a:t>
                      </a:r>
                      <a:r>
                        <a:rPr lang="fr-FR" baseline="0" dirty="0" smtClean="0"/>
                        <a:t> Amaury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Bonnec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Brice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JAEGER Adeline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FIFI</a:t>
                      </a:r>
                    </a:p>
                    <a:p>
                      <a:r>
                        <a:rPr lang="fr-FR" dirty="0" smtClean="0"/>
                        <a:t>Joy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Dubois </a:t>
                      </a:r>
                    </a:p>
                    <a:p>
                      <a:r>
                        <a:rPr lang="fr-FR" dirty="0" smtClean="0"/>
                        <a:t>Julie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63901" y="404663"/>
            <a:ext cx="6244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Equipes pédagogiques étudiantes</a:t>
            </a:r>
            <a:r>
              <a:rPr lang="fr-FR" sz="3200" b="1" dirty="0" smtClean="0"/>
              <a:t> </a:t>
            </a:r>
            <a:r>
              <a:rPr lang="fr-FR" dirty="0" smtClean="0"/>
              <a:t>Pédagogiques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8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erry Noell\AppData\Local\Temp\logo HD pixel quadri univerlacité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8" y="332656"/>
            <a:ext cx="846522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27056" y="510577"/>
            <a:ext cx="297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Les Acteurs ?</a:t>
            </a:r>
            <a:endParaRPr lang="fr-FR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579509"/>
            <a:ext cx="88661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Etudiants volontaires ,UE optionnelle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UE CME L2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Personnels de l’Université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Enseignants du premier et du second degré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Inspection d’académie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Collectivités territoriales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Réseau associatif local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Education Spécialisée (ITEP)</a:t>
            </a:r>
          </a:p>
        </p:txBody>
      </p:sp>
      <p:pic>
        <p:nvPicPr>
          <p:cNvPr id="6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54" y="5397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67744" y="11663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COMMENT ?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3140968"/>
            <a:ext cx="6537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Projets pédagogiques avec des écoles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31908" y="3867145"/>
            <a:ext cx="5593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Exemple du « Triptyque »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71615" y="4731241"/>
            <a:ext cx="428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Sortie sur le terrain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C:\Users\Thierry Noell\Documents\UNIVERLACITE Nouveau dossier\Communication\Logos\Logos UniverlaCité et UM 2015\Universite-Montpellier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54" y="5707175"/>
            <a:ext cx="1557088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Thierry Noell\Documents\UNIVERLACITE Nouveau dossier\Année 2015 2016 Fotos\Oct 2015 Maguelone Sandrine Arnal\DSCN0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hierry Noell\AppData\Local\Temp\logo HD pixel quadri univerlacité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2" y="8934"/>
            <a:ext cx="3167996" cy="23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08978" cy="66067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56" y="116631"/>
            <a:ext cx="2299489" cy="17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95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79912" y="4797152"/>
            <a:ext cx="330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Retour en classe</a:t>
            </a:r>
            <a:endParaRPr lang="fr-FR" sz="36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50" y="25187"/>
            <a:ext cx="2303900" cy="17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936" cy="29969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30" y="908720"/>
            <a:ext cx="3779912" cy="28349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" y="3928365"/>
            <a:ext cx="3816424" cy="28623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4" y="116632"/>
            <a:ext cx="418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Accueil à l’Université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30" y="3915054"/>
            <a:ext cx="3779912" cy="2834934"/>
          </a:xfrm>
          <a:prstGeom prst="rect">
            <a:avLst/>
          </a:prstGeom>
        </p:spPr>
      </p:pic>
      <p:pic>
        <p:nvPicPr>
          <p:cNvPr id="7" name="Picture 2" descr="C:\Users\Thierry Noell\AppData\Local\Temp\logo HD pixel quadri univerlacité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21059"/>
            <a:ext cx="2356656" cy="17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1120</TotalTime>
  <Words>375</Words>
  <Application>Microsoft Office PowerPoint</Application>
  <PresentationFormat>Affichage à l'écran (4:3)</PresentationFormat>
  <Paragraphs>210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Noell</dc:creator>
  <cp:lastModifiedBy>Simone</cp:lastModifiedBy>
  <cp:revision>77</cp:revision>
  <dcterms:created xsi:type="dcterms:W3CDTF">2016-12-20T07:06:09Z</dcterms:created>
  <dcterms:modified xsi:type="dcterms:W3CDTF">2017-01-20T12:42:31Z</dcterms:modified>
</cp:coreProperties>
</file>