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omments/modernComment_103_0.xml" ContentType="application/vnd.ms-powerpoint.comment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85" r:id="rId2"/>
    <p:sldId id="259" r:id="rId3"/>
    <p:sldId id="280" r:id="rId4"/>
    <p:sldId id="289" r:id="rId5"/>
    <p:sldId id="286" r:id="rId6"/>
    <p:sldId id="290" r:id="rId7"/>
    <p:sldId id="291" r:id="rId8"/>
    <p:sldId id="292" r:id="rId9"/>
    <p:sldId id="287" r:id="rId10"/>
    <p:sldId id="288" r:id="rId11"/>
    <p:sldId id="293" r:id="rId12"/>
    <p:sldId id="294" r:id="rId13"/>
    <p:sldId id="295" r:id="rId14"/>
    <p:sldId id="296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BE2391F-0E99-E836-1F86-E8AD5FD9CA57}" name="thibault datry (inrae)" initials="t(" userId="S::thibault.datry_inrae.fr#ext#@brgm365.onmicrosoft.com::8fb58328-e7fc-4d02-ae30-a883d6898e50" providerId="AD"/>
  <p188:author id="{52867487-E067-A381-17C3-D83277AFF479}" name="rym.abderrahmani" initials="ry" userId="S::rym.abderrahmani_cnrs.fr#ext#@brgm365.onmicrosoft.com::68c55c50-187c-4d37-a8ff-6fcc4c5ddbe1" providerId="AD"/>
  <p188:author id="{C041539A-206B-F4E1-0B57-6FA832C1D6BC}" name="Darmendrail Dominique" initials="DD" userId="S::d.darmendrail@brgm.fr::32b21599-b5c2-4797-8e57-4dc5a2cd55e7" providerId="AD"/>
  <p188:author id="{030091E5-F52E-028E-B09A-DA1031B9381F}" name="Veronique Leonardi" initials="VL" userId="S::veronique.leonardi@umontpellier.fr::7c39461d-b031-4979-abbc-fc55d4a3989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00D0"/>
    <a:srgbClr val="D652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97" autoAdjust="0"/>
    <p:restoredTop sz="72442" autoAdjust="0"/>
  </p:normalViewPr>
  <p:slideViewPr>
    <p:cSldViewPr snapToGrid="0">
      <p:cViewPr>
        <p:scale>
          <a:sx n="70" d="100"/>
          <a:sy n="70" d="100"/>
        </p:scale>
        <p:origin x="1452" y="6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modernComment_103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1FEBFD4-1455-48B9-8074-953C3171CEF6}" authorId="{030091E5-F52E-028E-B09A-DA1031B9381F}" created="2023-12-13T17:09:35.826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59"/>
      <ac:spMk id="32" creationId="{4ABAADE7-C5AD-16F6-0D2E-1BFC09017C44}"/>
      <ac:txMk cp="0" len="9">
        <ac:context len="10" hash="2032281893"/>
      </ac:txMk>
    </ac:txMkLst>
    <p188:pos x="1610496" y="1253845"/>
    <p188:txBody>
      <a:bodyPr/>
      <a:lstStyle/>
      <a:p>
        <a:r>
          <a:rPr lang="en-GB"/>
          <a:t>A quels défis réponds ce WP ? Voir texte du projet, en particulier page 6 et 7; ainsi que le tableau de la page 20 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F23707-8F4C-45F1-A28A-C577BE588197}" type="datetimeFigureOut">
              <a:rPr lang="fr-FR" smtClean="0"/>
              <a:t>10/09/2026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3C3706-CC4B-4060-A240-D5EF900A5E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0943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 smtClean="0"/>
              <a:t>Défi 1 – Anticipation</a:t>
            </a:r>
            <a:r>
              <a:rPr lang="fr-FR" dirty="0" smtClean="0"/>
              <a:t> </a:t>
            </a:r>
          </a:p>
          <a:p>
            <a:r>
              <a:rPr lang="fr-FR" b="1" dirty="0" smtClean="0"/>
              <a:t>Défi 2 - Empreinte eau</a:t>
            </a:r>
            <a:r>
              <a:rPr lang="fr-FR" dirty="0" smtClean="0"/>
              <a:t> </a:t>
            </a:r>
          </a:p>
          <a:p>
            <a:r>
              <a:rPr lang="fr-FR" b="1" dirty="0" smtClean="0"/>
              <a:t>Défi 3 - Eau sentinelle</a:t>
            </a:r>
            <a:r>
              <a:rPr lang="fr-FR" dirty="0" smtClean="0"/>
              <a:t> </a:t>
            </a:r>
          </a:p>
          <a:p>
            <a:r>
              <a:rPr lang="fr-FR" b="1" dirty="0" smtClean="0"/>
              <a:t>Défi 4 - Adaptabilité et résilience</a:t>
            </a:r>
            <a:r>
              <a:rPr lang="fr-FR" dirty="0" smtClean="0"/>
              <a:t> </a:t>
            </a:r>
          </a:p>
          <a:p>
            <a:r>
              <a:rPr lang="fr-FR" b="1" dirty="0" smtClean="0"/>
              <a:t>Défi 5 - Transitions socio-écologiques</a:t>
            </a:r>
            <a:r>
              <a:rPr lang="fr-FR" dirty="0" smtClean="0"/>
              <a:t> </a:t>
            </a:r>
          </a:p>
          <a:p>
            <a:r>
              <a:rPr lang="fr-FR" b="1" dirty="0" smtClean="0"/>
              <a:t>Défi 6 - Partage des données sur l’eau</a:t>
            </a:r>
            <a:r>
              <a:rPr lang="fr-FR" dirty="0" smtClean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3C3706-CC4B-4060-A240-D5EF900A5E20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2518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main methodological contribution of this study is the use of a Within-Between Random Effects model.</a:t>
            </a:r>
          </a:p>
          <a:p>
            <a:r>
              <a:rPr lang="en-US" dirty="0" smtClean="0"/>
              <a:t>Why do we use this approach?</a:t>
            </a:r>
          </a:p>
          <a:p>
            <a:r>
              <a:rPr lang="en-US" dirty="0" smtClean="0"/>
              <a:t>A standard fixed-effects model would eliminate time-invariant variables such as borehole costs.</a:t>
            </a:r>
          </a:p>
          <a:p>
            <a:r>
              <a:rPr lang="en-US" dirty="0" smtClean="0"/>
              <a:t>Conversely, a standard random-effects model assumes that within and between effects are identical, which is a restrictive assumption.</a:t>
            </a:r>
          </a:p>
          <a:p>
            <a:endParaRPr lang="en-US" dirty="0" smtClean="0"/>
          </a:p>
          <a:p>
            <a:r>
              <a:rPr lang="en-US" dirty="0" smtClean="0"/>
              <a:t>The WBRE model overcomes this limitation by separating two dimensions</a:t>
            </a:r>
            <a:r>
              <a:rPr lang="en-US" baseline="0" dirty="0" smtClean="0"/>
              <a:t> : time and space</a:t>
            </a:r>
            <a:endParaRPr lang="en-US" dirty="0" smtClean="0"/>
          </a:p>
          <a:p>
            <a:r>
              <a:rPr lang="en-US" dirty="0" smtClean="0"/>
              <a:t>The within effect measures how consumption changes over time inside a municipality.</a:t>
            </a:r>
          </a:p>
          <a:p>
            <a:r>
              <a:rPr lang="en-US" dirty="0" smtClean="0"/>
              <a:t>For example, what happens when prices increase or restrictions are introduced?</a:t>
            </a:r>
          </a:p>
          <a:p>
            <a:endParaRPr lang="en-US" dirty="0" smtClean="0"/>
          </a:p>
          <a:p>
            <a:r>
              <a:rPr lang="en-US" dirty="0" smtClean="0"/>
              <a:t>The between effect measures structural differences across municipalities.</a:t>
            </a:r>
          </a:p>
          <a:p>
            <a:r>
              <a:rPr lang="en-US" dirty="0" smtClean="0"/>
              <a:t>For example, why do some municipalities systematically consume more water than others?</a:t>
            </a:r>
          </a:p>
          <a:p>
            <a:endParaRPr lang="en-US" dirty="0" smtClean="0"/>
          </a:p>
          <a:p>
            <a:r>
              <a:rPr lang="en-US" dirty="0" smtClean="0"/>
              <a:t>This distinction provides a much clearer interpretation of water demand drivers.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4067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Let us now turn to the results.</a:t>
            </a:r>
          </a:p>
          <a:p>
            <a:r>
              <a:rPr lang="en-US" dirty="0" smtClean="0"/>
              <a:t>First, regarding water prices.</a:t>
            </a:r>
          </a:p>
          <a:p>
            <a:r>
              <a:rPr lang="en-US" dirty="0" smtClean="0"/>
              <a:t>We find that an increase of one euro per cubic meter reduces consumption by approximately 6 cubic meters per inhabitant per year.</a:t>
            </a:r>
          </a:p>
          <a:p>
            <a:r>
              <a:rPr lang="en-US" dirty="0" smtClean="0"/>
              <a:t>This corresponds to a price elasticity of about minus 0.3.</a:t>
            </a:r>
          </a:p>
          <a:p>
            <a:endParaRPr lang="en-US" dirty="0" smtClean="0"/>
          </a:p>
          <a:p>
            <a:r>
              <a:rPr lang="en-US" dirty="0" smtClean="0"/>
              <a:t>Therefore, households do respond to price changes, although demand remains relatively inelastic.</a:t>
            </a:r>
          </a:p>
          <a:p>
            <a:r>
              <a:rPr lang="en-US" dirty="0" smtClean="0"/>
              <a:t>Second, climatic conditions matter.</a:t>
            </a:r>
          </a:p>
          <a:p>
            <a:r>
              <a:rPr lang="en-US" dirty="0" smtClean="0"/>
              <a:t>Each additional rainy day during summer reduces water consumption by about 0.26 cubic meters per inhabitant.</a:t>
            </a:r>
          </a:p>
          <a:p>
            <a:r>
              <a:rPr lang="en-US" dirty="0" smtClean="0"/>
              <a:t>No statistically significant effect of heatwaves is detected.</a:t>
            </a:r>
          </a:p>
          <a:p>
            <a:r>
              <a:rPr lang="en-US" dirty="0" smtClean="0"/>
              <a:t>Finally, drought restrictions.</a:t>
            </a:r>
          </a:p>
          <a:p>
            <a:r>
              <a:rPr lang="en-US" dirty="0" smtClean="0"/>
              <a:t>We find that only crisis-level restrictions significantly reduce water demand.</a:t>
            </a:r>
          </a:p>
          <a:p>
            <a:r>
              <a:rPr lang="en-US" dirty="0" smtClean="0"/>
              <a:t>These measures reduce consumption by approximately 5.5 cubic meters per inhabitant per year.</a:t>
            </a:r>
          </a:p>
          <a:p>
            <a:r>
              <a:rPr lang="en-US" dirty="0" smtClean="0"/>
              <a:t>Lower restriction levels show no significant effect.</a:t>
            </a:r>
          </a:p>
          <a:p>
            <a:r>
              <a:rPr lang="en-US" dirty="0" smtClean="0"/>
              <a:t>This suggests that voluntary measures are often insufficient and that stronger restrictions are needed to change </a:t>
            </a:r>
            <a:r>
              <a:rPr lang="en-US" dirty="0" err="1" smtClean="0"/>
              <a:t>behaviour</a:t>
            </a:r>
            <a:r>
              <a:rPr lang="en-US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2431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Let us now examine structural differences across municipalities.</a:t>
            </a:r>
          </a:p>
          <a:p>
            <a:r>
              <a:rPr lang="en-US" dirty="0" smtClean="0"/>
              <a:t>Income has a strong positive effect.</a:t>
            </a:r>
          </a:p>
          <a:p>
            <a:r>
              <a:rPr lang="en-US" dirty="0" smtClean="0"/>
              <a:t>Wealthier municipalities consume more water, confirming that water behaves as a normal good.</a:t>
            </a:r>
          </a:p>
          <a:p>
            <a:r>
              <a:rPr lang="en-US" dirty="0" smtClean="0"/>
              <a:t>Second homes are also important.</a:t>
            </a:r>
          </a:p>
          <a:p>
            <a:r>
              <a:rPr lang="en-US" dirty="0" smtClean="0"/>
              <a:t>Municipalities with a larger share of second homes exhibit significantly higher consumption levels, reflecting tourism pressure.</a:t>
            </a:r>
          </a:p>
          <a:p>
            <a:r>
              <a:rPr lang="en-US" dirty="0" smtClean="0"/>
              <a:t>Employment density also increases water demand, indicating the influence of local economic activity.</a:t>
            </a:r>
          </a:p>
          <a:p>
            <a:r>
              <a:rPr lang="en-US" dirty="0" smtClean="0"/>
              <a:t>Finally, we find evidence of substitution effects linked to raw water systems.</a:t>
            </a:r>
          </a:p>
          <a:p>
            <a:r>
              <a:rPr lang="en-US" dirty="0" smtClean="0"/>
              <a:t>Municipalities connected to raw water networks rely less on potable water supplied through the public network.</a:t>
            </a:r>
          </a:p>
          <a:p>
            <a:r>
              <a:rPr lang="en-US" dirty="0" smtClean="0"/>
              <a:t>However, this substitution is only partial.</a:t>
            </a:r>
          </a:p>
          <a:p>
            <a:r>
              <a:rPr lang="en-US" dirty="0" smtClean="0"/>
              <a:t>An additional cubic meter of raw water reduces potable water consumption by about 0.3 cubic meters.</a:t>
            </a:r>
          </a:p>
          <a:p>
            <a:r>
              <a:rPr lang="en-US" dirty="0" smtClean="0"/>
              <a:t>This suggests that raw water not only replaces part of potable water use but also enables additional water uses, particularly for outdoor activities such as irrigation.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505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8C311B-2CE9-0153-1F24-17E99222AA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6A1FDF0-9663-8303-8615-05BB59D752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FB39558-A0EA-173F-E8F2-5BA4E334E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501A-7C9C-45B3-9391-99A8DFFF42F9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CD3035-01AE-EEEE-36CD-EA81F66B7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F0B3589-A5FE-9932-CF7A-D1D8092B4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4B11E-FF18-446F-9EF8-1941EDDA61FB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3825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8B7705-1E0F-DEF5-251D-EB31813BD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5E9E9F-AB7D-62FD-8162-B0565684F4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FDFA2D-8CC7-8ED6-AC8E-903F50EC8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501A-7C9C-45B3-9391-99A8DFFF42F9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15169B0-0A9E-B0DD-183E-19BB13AA1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E147634-56F5-28BF-1649-C16F257E3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4B11E-FF18-446F-9EF8-1941EDDA61FB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3188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E7F843-748A-D8DC-0F3C-010B508B7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A6F140E-75D9-328F-7ACE-545CC89DB9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FB4E736-1B5F-1D90-6BBC-548CEDDF4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501A-7C9C-45B3-9391-99A8DFFF42F9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8CAF07-EF9C-6021-F442-792D5BFD7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1822A53-7E6F-1644-1968-F835FF23C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4B11E-FF18-446F-9EF8-1941EDDA61FB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1061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6BCF25-8A0C-8B52-6127-4C00CADB6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F29235C-7D7B-6C19-290B-26373748DF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A212870-C664-4FAC-4F42-8EBB560B79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7FEE5E1-72AC-6AEC-4BA9-ADE4546EF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501A-7C9C-45B3-9391-99A8DFFF42F9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03BDCF8-928E-D0B3-B28F-24C7ACBE0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B026C38-DFEE-39E4-7026-BA1AF03BA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4B11E-FF18-446F-9EF8-1941EDDA61FB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6340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809C70-21BB-AE60-A3CF-B7AFF3463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7760D3A-CD59-AE65-D022-609CAD1256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B3E53BB-8CAF-58C1-26ED-FB9F75410B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94548C9-81E0-0227-B2D0-49DC99C2D8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15E8A0D-7063-F9AB-2A26-0FBB452F62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69A0303-06E5-6178-650E-E9CF208A7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501A-7C9C-45B3-9391-99A8DFFF42F9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3C5F397-E98A-6BA1-30BC-2980EF2CB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2CD3642-1D53-87E7-5178-8394EEB6F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4B11E-FF18-446F-9EF8-1941EDDA61FB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9562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4B3CDF-91D9-78D4-8D2E-AC57B9517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80ACB06-D4DA-BBBD-0FDA-D3F490F06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501A-7C9C-45B3-9391-99A8DFFF42F9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12CF877-11F1-EF3C-5A1C-B3CCC7A29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4B7692B-2E06-8C28-D6AB-AC0CE91AB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4B11E-FF18-446F-9EF8-1941EDDA61FB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824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80F7684-5B6F-C357-07F3-7FA01A9F3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501A-7C9C-45B3-9391-99A8DFFF42F9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18EAB3D-E2D8-8CD0-2C64-D12BEAC0C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2DBEA37-BDE8-9552-89CB-7ED0992F0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4B11E-FF18-446F-9EF8-1941EDDA61FB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3326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B5518A-A22B-5942-224B-E256D7421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90DE530-B09B-E6EA-7D20-67F56022E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6A25A83-1649-8CDE-21D5-A1F19C0808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E1FBB47-DFEE-CA76-F319-AE0E463CF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501A-7C9C-45B3-9391-99A8DFFF42F9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DE9344C-AC32-D88F-006C-6948634A5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9CAF452-E2EA-9C36-A5E6-B39CBC371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4B11E-FF18-446F-9EF8-1941EDDA61FB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371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53D687-BFF4-30E5-3FEA-D29525B57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B7E57F9-C64D-6D33-8A1D-2C872DB125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536EA06-71F6-0DA9-F407-C48EAAA5D8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1E7FFB-20A0-7E38-E9B0-9226881F5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501A-7C9C-45B3-9391-99A8DFFF42F9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4BFC387-AA26-3011-A324-3A53A0403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1CA49FC-2404-85B9-5DAC-765995189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4B11E-FF18-446F-9EF8-1941EDDA61FB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8185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3E7322-D0A5-E367-5A77-A85B729FF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66C1C64-08C5-564E-7F2D-F9786B6C28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E0EA3C-CCF1-5082-8EC1-EA1BEFF43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501A-7C9C-45B3-9391-99A8DFFF42F9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D0C60AD-C56C-21DF-8852-DCD09B1EC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2BD31DE-51E5-B20B-7D5A-EE5946546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4B11E-FF18-446F-9EF8-1941EDDA61FB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2562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04DC11F-C81F-FDAA-AEE8-62018C8CDC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1DFC70E-EAD4-DEE5-8A04-DA93B07EF2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00CC007-4679-2032-7413-7F163AD3A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501A-7C9C-45B3-9391-99A8DFFF42F9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6C3D1B-ACF3-9E4B-8329-A6D6731B9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5D165FB-EA40-1926-F456-C6044B891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4B11E-FF18-446F-9EF8-1941EDDA61FB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7645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0C23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5574" y="6459321"/>
            <a:ext cx="1429124" cy="34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0872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0C23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5574" y="6459321"/>
            <a:ext cx="1429124" cy="34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7904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0C23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5574" y="6459321"/>
            <a:ext cx="1429124" cy="34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728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6586B98-F064-D2CE-B61B-0A9553A5D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2DFFBCD-362A-2D30-CFB1-5B23D7DB84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D5C4E25-1586-011A-7635-F191DDE0C7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C7501A-7C9C-45B3-9391-99A8DFFF42F9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E178E0-655F-D7FF-7F09-FCD6015020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775512C-8F04-A80D-8C99-0B1F1001C0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4B11E-FF18-446F-9EF8-1941EDDA61FB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5211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microsoft.com/office/2018/10/relationships/comments" Target="../comments/modernComment_103_0.xml"/><Relationship Id="rId5" Type="http://schemas.openxmlformats.org/officeDocument/2006/relationships/image" Target="../media/image7.png"/><Relationship Id="rId10" Type="http://schemas.openxmlformats.org/officeDocument/2006/relationships/image" Target="../media/image12.jp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microsoft.com/office/2018/10/relationships/comments" Target="../comments/modernComment_103_0.xml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microsoft.com/office/2018/10/relationships/comments" Target="../comments/modernComment_103_0.xml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7.png"/><Relationship Id="rId4" Type="http://schemas.openxmlformats.org/officeDocument/2006/relationships/image" Target="../media/image7.png"/><Relationship Id="rId9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microsoft.com/office/2018/10/relationships/comments" Target="../comments/modernComment_103_0.xml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microsoft.com/office/2018/10/relationships/comments" Target="../comments/modernComment_103_0.xml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hyperlink" Target="https://www.cieau.com/barometre-kantar-cieau-les-francais-et-leau-28eme-edition/" TargetMode="External"/><Relationship Id="rId5" Type="http://schemas.openxmlformats.org/officeDocument/2006/relationships/image" Target="../media/image8.png"/><Relationship Id="rId10" Type="http://schemas.openxmlformats.org/officeDocument/2006/relationships/image" Target="../media/image19.png"/><Relationship Id="rId4" Type="http://schemas.openxmlformats.org/officeDocument/2006/relationships/image" Target="../media/image7.png"/><Relationship Id="rId9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microsoft.com/office/2018/10/relationships/comments" Target="../comments/modernComment_103_0.xml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21.png"/><Relationship Id="rId4" Type="http://schemas.openxmlformats.org/officeDocument/2006/relationships/image" Target="../media/image7.png"/><Relationship Id="rId9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microsoft.com/office/2018/10/relationships/comments" Target="../comments/modernComment_103_0.xml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microsoft.com/office/2018/10/relationships/comments" Target="../comments/modernComment_103_0.xml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microsoft.com/office/2018/10/relationships/comments" Target="../comments/modernComment_103_0.xml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1041AE87-DD14-5590-2BE5-5B85B8A9E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304" y="84210"/>
            <a:ext cx="2381250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Google Shape;106;p1"/>
          <p:cNvSpPr txBox="1">
            <a:spLocks/>
          </p:cNvSpPr>
          <p:nvPr/>
        </p:nvSpPr>
        <p:spPr>
          <a:xfrm>
            <a:off x="2004060" y="2192103"/>
            <a:ext cx="8456159" cy="283709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Clr>
                <a:schemeClr val="dk1"/>
              </a:buClr>
            </a:pPr>
            <a:r>
              <a:rPr lang="fr-FR" sz="4800" dirty="0" smtClean="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br>
              <a:rPr lang="fr-FR" sz="4800" dirty="0" smtClean="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</a:br>
            <a:r>
              <a:rPr lang="fr-FR" sz="4800" dirty="0" smtClean="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Projet Interdisciplinaire – projet alternant</a:t>
            </a:r>
            <a:br>
              <a:rPr lang="fr-FR" sz="4800" dirty="0" smtClean="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</a:br>
            <a:r>
              <a:rPr lang="fr-FR" sz="2400" dirty="0" smtClean="0">
                <a:solidFill>
                  <a:srgbClr val="F99D01"/>
                </a:solidFill>
              </a:rPr>
              <a:t>HAO937T9/HAO016T9 – HAO933TA/HAO014TA</a:t>
            </a:r>
          </a:p>
          <a:p>
            <a:pPr algn="ctr">
              <a:buClr>
                <a:schemeClr val="dk1"/>
              </a:buClr>
            </a:pPr>
            <a:endParaRPr lang="fr-FR" sz="2400" dirty="0" smtClean="0">
              <a:solidFill>
                <a:srgbClr val="F99D01"/>
              </a:solidFill>
            </a:endParaRPr>
          </a:p>
          <a:p>
            <a:pPr algn="ctr">
              <a:buClr>
                <a:schemeClr val="dk1"/>
              </a:buClr>
            </a:pPr>
            <a:r>
              <a:rPr lang="fr-FR" sz="3400" dirty="0">
                <a:latin typeface="Calibri" panose="020F0502020204030204" pitchFamily="34" charset="0"/>
              </a:rPr>
              <a:t>Perception et connaissance de la gestion de l’eau potable sur le territoire du Lez par ses </a:t>
            </a:r>
            <a:r>
              <a:rPr lang="fr-FR" sz="3400" dirty="0" smtClean="0">
                <a:latin typeface="Calibri" panose="020F0502020204030204" pitchFamily="34" charset="0"/>
              </a:rPr>
              <a:t>habitants</a:t>
            </a:r>
          </a:p>
          <a:p>
            <a:pPr algn="ctr">
              <a:buClr>
                <a:schemeClr val="dk1"/>
              </a:buClr>
            </a:pPr>
            <a:endParaRPr lang="fr-FR" sz="3400" dirty="0">
              <a:latin typeface="Calibri" panose="020F0502020204030204" pitchFamily="34" charset="0"/>
            </a:endParaRPr>
          </a:p>
          <a:p>
            <a:pPr algn="ctr">
              <a:buClr>
                <a:schemeClr val="dk1"/>
              </a:buClr>
            </a:pPr>
            <a:r>
              <a:rPr lang="fr-FR" sz="3400" dirty="0" smtClean="0">
                <a:latin typeface="Calibri" panose="020F0502020204030204" pitchFamily="34" charset="0"/>
              </a:rPr>
              <a:t>Marielle Montginoul, Walid Guenbib, Noémie Neverre</a:t>
            </a:r>
            <a:endParaRPr lang="fr-FR" sz="3400" dirty="0">
              <a:latin typeface="Calibri" panose="020F0502020204030204" pitchFamily="34" charset="0"/>
            </a:endParaRPr>
          </a:p>
          <a:p>
            <a:pPr algn="ctr">
              <a:buClr>
                <a:schemeClr val="dk1"/>
              </a:buClr>
            </a:pPr>
            <a:endParaRPr lang="fr-FR" sz="2400" dirty="0">
              <a:solidFill>
                <a:srgbClr val="F99D0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983D0F-9B94-37AD-825C-902D8BDF30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234" y="5708672"/>
            <a:ext cx="1934707" cy="793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438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1509823" y="1173396"/>
            <a:ext cx="9620775" cy="13643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fr-FR" sz="3266" dirty="0" smtClean="0">
                <a:solidFill>
                  <a:srgbClr val="7030A0"/>
                </a:solidFill>
                <a:latin typeface="Montserrat Classic Bold"/>
              </a:rPr>
              <a:t>Projet K3</a:t>
            </a:r>
            <a:endParaRPr lang="fr-FR" sz="3266" dirty="0" smtClean="0">
              <a:solidFill>
                <a:srgbClr val="7030A0"/>
              </a:solidFill>
              <a:latin typeface="Montserrat Classic Bold"/>
            </a:endParaRPr>
          </a:p>
          <a:p>
            <a:pPr algn="ctr">
              <a:spcBef>
                <a:spcPct val="0"/>
              </a:spcBef>
            </a:pPr>
            <a:r>
              <a:rPr lang="fr-FR" sz="2800" dirty="0" smtClean="0">
                <a:solidFill>
                  <a:srgbClr val="7030A0"/>
                </a:solidFill>
                <a:latin typeface="Montserrat Classic Bold"/>
              </a:rPr>
              <a:t>WP </a:t>
            </a:r>
            <a:r>
              <a:rPr lang="fr-FR" sz="2800" dirty="0" smtClean="0">
                <a:solidFill>
                  <a:srgbClr val="7030A0"/>
                </a:solidFill>
                <a:latin typeface="Montserrat Classic Bold"/>
              </a:rPr>
              <a:t>5 – Gestion concertée de la ressource en eau impliquant la communauté scientifique</a:t>
            </a:r>
            <a:endParaRPr lang="fr-FR" sz="2800" dirty="0">
              <a:solidFill>
                <a:srgbClr val="7030A0"/>
              </a:solidFill>
              <a:latin typeface="Montserrat Classic Bold"/>
            </a:endParaRPr>
          </a:p>
        </p:txBody>
      </p:sp>
      <p:sp>
        <p:nvSpPr>
          <p:cNvPr id="21" name="Freeform 21"/>
          <p:cNvSpPr/>
          <p:nvPr/>
        </p:nvSpPr>
        <p:spPr>
          <a:xfrm>
            <a:off x="10476413" y="6338427"/>
            <a:ext cx="1757739" cy="457012"/>
          </a:xfrm>
          <a:custGeom>
            <a:avLst/>
            <a:gdLst/>
            <a:ahLst/>
            <a:cxnLst/>
            <a:rect l="l" t="t" r="r" b="b"/>
            <a:pathLst>
              <a:path w="2636608" h="685518">
                <a:moveTo>
                  <a:pt x="0" y="0"/>
                </a:moveTo>
                <a:lnTo>
                  <a:pt x="2636609" y="0"/>
                </a:lnTo>
                <a:lnTo>
                  <a:pt x="2636609" y="685518"/>
                </a:lnTo>
                <a:lnTo>
                  <a:pt x="0" y="6855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 sz="1200" dirty="0"/>
          </a:p>
        </p:txBody>
      </p:sp>
      <p:pic>
        <p:nvPicPr>
          <p:cNvPr id="26" name="Picture 13">
            <a:extLst>
              <a:ext uri="{FF2B5EF4-FFF2-40B4-BE49-F238E27FC236}">
                <a16:creationId xmlns:a16="http://schemas.microsoft.com/office/drawing/2014/main" id="{93AC7445-C142-F935-92B5-57B39B295F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6487" y="6331744"/>
            <a:ext cx="574558" cy="236126"/>
          </a:xfrm>
          <a:prstGeom prst="rect">
            <a:avLst/>
          </a:prstGeom>
        </p:spPr>
      </p:pic>
      <p:pic>
        <p:nvPicPr>
          <p:cNvPr id="27" name="Picture 18">
            <a:extLst>
              <a:ext uri="{FF2B5EF4-FFF2-40B4-BE49-F238E27FC236}">
                <a16:creationId xmlns:a16="http://schemas.microsoft.com/office/drawing/2014/main" id="{901B3176-A137-AA6C-2036-01CF19A482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531" y="6220538"/>
            <a:ext cx="673571" cy="549158"/>
          </a:xfrm>
          <a:prstGeom prst="rect">
            <a:avLst/>
          </a:prstGeom>
        </p:spPr>
      </p:pic>
      <p:pic>
        <p:nvPicPr>
          <p:cNvPr id="28" name="Picture 22">
            <a:extLst>
              <a:ext uri="{FF2B5EF4-FFF2-40B4-BE49-F238E27FC236}">
                <a16:creationId xmlns:a16="http://schemas.microsoft.com/office/drawing/2014/main" id="{725715FF-22A3-5518-7B05-4158A80AB1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7178" y="6196129"/>
            <a:ext cx="558566" cy="568135"/>
          </a:xfrm>
          <a:prstGeom prst="rect">
            <a:avLst/>
          </a:prstGeom>
        </p:spPr>
      </p:pic>
      <p:pic>
        <p:nvPicPr>
          <p:cNvPr id="29" name="Picture 23">
            <a:extLst>
              <a:ext uri="{FF2B5EF4-FFF2-40B4-BE49-F238E27FC236}">
                <a16:creationId xmlns:a16="http://schemas.microsoft.com/office/drawing/2014/main" id="{F3473AD3-56EA-76B3-0039-E2348D4B89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52425" y="6220538"/>
            <a:ext cx="1264121" cy="491537"/>
          </a:xfrm>
          <a:prstGeom prst="rect">
            <a:avLst/>
          </a:prstGeom>
        </p:spPr>
      </p:pic>
      <p:pic>
        <p:nvPicPr>
          <p:cNvPr id="30" name="Picture 24">
            <a:extLst>
              <a:ext uri="{FF2B5EF4-FFF2-40B4-BE49-F238E27FC236}">
                <a16:creationId xmlns:a16="http://schemas.microsoft.com/office/drawing/2014/main" id="{7F8AAC21-8933-B476-5EA8-42A1CFF372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28036" y="6378312"/>
            <a:ext cx="870222" cy="228426"/>
          </a:xfrm>
          <a:prstGeom prst="rect">
            <a:avLst/>
          </a:prstGeom>
        </p:spPr>
      </p:pic>
      <p:pic>
        <p:nvPicPr>
          <p:cNvPr id="31" name="Image 30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41" y="6074941"/>
            <a:ext cx="1462146" cy="810511"/>
          </a:xfrm>
          <a:prstGeom prst="rect">
            <a:avLst/>
          </a:prstGeom>
        </p:spPr>
      </p:pic>
      <p:grpSp>
        <p:nvGrpSpPr>
          <p:cNvPr id="24" name="Group 16">
            <a:extLst>
              <a:ext uri="{FF2B5EF4-FFF2-40B4-BE49-F238E27FC236}">
                <a16:creationId xmlns:a16="http://schemas.microsoft.com/office/drawing/2014/main" id="{BAEEC90F-E088-B2E8-64E4-42D134E0FAB9}"/>
              </a:ext>
            </a:extLst>
          </p:cNvPr>
          <p:cNvGrpSpPr/>
          <p:nvPr/>
        </p:nvGrpSpPr>
        <p:grpSpPr>
          <a:xfrm>
            <a:off x="9448801" y="-401229"/>
            <a:ext cx="2057399" cy="2177949"/>
            <a:chOff x="-44937" y="10336"/>
            <a:chExt cx="812800" cy="860425"/>
          </a:xfrm>
        </p:grpSpPr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2C43FDB2-6F74-94D7-BA53-C41B8819E688}"/>
                </a:ext>
              </a:extLst>
            </p:cNvPr>
            <p:cNvSpPr/>
            <p:nvPr/>
          </p:nvSpPr>
          <p:spPr>
            <a:xfrm>
              <a:off x="111658" y="326960"/>
              <a:ext cx="552991" cy="225640"/>
            </a:xfrm>
            <a:custGeom>
              <a:avLst/>
              <a:gdLst/>
              <a:ahLst/>
              <a:cxnLst/>
              <a:rect l="l" t="t" r="r" b="b"/>
              <a:pathLst>
                <a:path w="507818" h="225640">
                  <a:moveTo>
                    <a:pt x="0" y="0"/>
                  </a:moveTo>
                  <a:lnTo>
                    <a:pt x="507818" y="0"/>
                  </a:lnTo>
                  <a:lnTo>
                    <a:pt x="507818" y="225640"/>
                  </a:lnTo>
                  <a:lnTo>
                    <a:pt x="0" y="225640"/>
                  </a:lnTo>
                  <a:close/>
                </a:path>
              </a:pathLst>
            </a:custGeom>
            <a:solidFill>
              <a:srgbClr val="75C8AD"/>
            </a:solidFill>
          </p:spPr>
          <p:txBody>
            <a:bodyPr/>
            <a:lstStyle/>
            <a:p>
              <a:pPr algn="ctr"/>
              <a:endParaRPr lang="fr-FR" sz="1200" dirty="0"/>
            </a:p>
          </p:txBody>
        </p:sp>
        <p:sp>
          <p:nvSpPr>
            <p:cNvPr id="32" name="TextBox 18">
              <a:extLst>
                <a:ext uri="{FF2B5EF4-FFF2-40B4-BE49-F238E27FC236}">
                  <a16:creationId xmlns:a16="http://schemas.microsoft.com/office/drawing/2014/main" id="{4ABAADE7-C5AD-16F6-0D2E-1BFC09017C44}"/>
                </a:ext>
              </a:extLst>
            </p:cNvPr>
            <p:cNvSpPr txBox="1"/>
            <p:nvPr/>
          </p:nvSpPr>
          <p:spPr>
            <a:xfrm>
              <a:off x="-44937" y="10336"/>
              <a:ext cx="812800" cy="8604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333"/>
                </a:lnSpc>
              </a:pPr>
              <a:r>
                <a:rPr lang="fr-FR" sz="1666" dirty="0" smtClean="0">
                  <a:solidFill>
                    <a:srgbClr val="FFFFFF"/>
                  </a:solidFill>
                  <a:latin typeface="Montserrat Classic Bold"/>
                </a:rPr>
                <a:t>DÉFIS 1, 4, 5</a:t>
              </a:r>
              <a:endParaRPr lang="fr-FR" sz="1666" dirty="0">
                <a:solidFill>
                  <a:srgbClr val="FFFFFF"/>
                </a:solidFill>
                <a:latin typeface="Montserrat Classic Bold"/>
              </a:endParaRPr>
            </a:p>
          </p:txBody>
        </p:sp>
      </p:grpSp>
      <p:sp>
        <p:nvSpPr>
          <p:cNvPr id="17" name="AutoShape 7"/>
          <p:cNvSpPr/>
          <p:nvPr/>
        </p:nvSpPr>
        <p:spPr>
          <a:xfrm>
            <a:off x="0" y="685802"/>
            <a:ext cx="685800" cy="115432"/>
          </a:xfrm>
          <a:prstGeom prst="rect">
            <a:avLst/>
          </a:prstGeom>
          <a:solidFill>
            <a:srgbClr val="228AC9"/>
          </a:solidFill>
        </p:spPr>
        <p:txBody>
          <a:bodyPr/>
          <a:lstStyle/>
          <a:p>
            <a:endParaRPr lang="fr-FR" sz="1200" dirty="0"/>
          </a:p>
        </p:txBody>
      </p:sp>
      <p:sp>
        <p:nvSpPr>
          <p:cNvPr id="18" name="AutoShape 8"/>
          <p:cNvSpPr/>
          <p:nvPr/>
        </p:nvSpPr>
        <p:spPr>
          <a:xfrm>
            <a:off x="11506200" y="685802"/>
            <a:ext cx="685800" cy="115432"/>
          </a:xfrm>
          <a:prstGeom prst="rect">
            <a:avLst/>
          </a:prstGeom>
          <a:solidFill>
            <a:srgbClr val="67BCE6"/>
          </a:solidFill>
        </p:spPr>
        <p:txBody>
          <a:bodyPr/>
          <a:lstStyle/>
          <a:p>
            <a:endParaRPr lang="fr-FR" sz="1200" dirty="0"/>
          </a:p>
        </p:txBody>
      </p:sp>
      <p:pic>
        <p:nvPicPr>
          <p:cNvPr id="34" name="Image 3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542" y="477585"/>
            <a:ext cx="1311338" cy="540834"/>
          </a:xfrm>
          <a:prstGeom prst="rect">
            <a:avLst/>
          </a:prstGeom>
        </p:spPr>
      </p:pic>
      <p:sp>
        <p:nvSpPr>
          <p:cNvPr id="41" name="TextBox 15">
            <a:extLst>
              <a:ext uri="{FF2B5EF4-FFF2-40B4-BE49-F238E27FC236}">
                <a16:creationId xmlns:a16="http://schemas.microsoft.com/office/drawing/2014/main" id="{DCD2DFD3-79F8-9D12-9ACF-0828DC676444}"/>
              </a:ext>
            </a:extLst>
          </p:cNvPr>
          <p:cNvSpPr txBox="1"/>
          <p:nvPr/>
        </p:nvSpPr>
        <p:spPr>
          <a:xfrm>
            <a:off x="1535295" y="3108558"/>
            <a:ext cx="10313805" cy="2769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707"/>
              </a:lnSpc>
            </a:pPr>
            <a:r>
              <a:rPr lang="fr-FR" sz="1933" b="1" dirty="0" smtClean="0">
                <a:solidFill>
                  <a:srgbClr val="053D57"/>
                </a:solidFill>
                <a:latin typeface="Montserrat Light Bold"/>
              </a:rPr>
              <a:t>Objectifs</a:t>
            </a:r>
            <a:r>
              <a:rPr lang="fr-FR" sz="1933" dirty="0" smtClean="0">
                <a:solidFill>
                  <a:srgbClr val="053D57"/>
                </a:solidFill>
                <a:latin typeface="Montserrat Light Bold"/>
              </a:rPr>
              <a:t> : </a:t>
            </a:r>
            <a:endParaRPr lang="fr-FR" dirty="0" smtClean="0">
              <a:solidFill>
                <a:srgbClr val="053D57"/>
              </a:solidFill>
              <a:latin typeface="Montserrat Light"/>
            </a:endParaRPr>
          </a:p>
          <a:p>
            <a:pPr marL="285750" indent="-285750">
              <a:lnSpc>
                <a:spcPts val="2707"/>
              </a:lnSpc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053D57"/>
                </a:solidFill>
                <a:latin typeface="Montserrat Light"/>
              </a:rPr>
              <a:t>Fournir un support pour une gestion collaborative de long terme impliquant les parties prenantes </a:t>
            </a:r>
            <a:r>
              <a:rPr lang="fr-FR" i="1" dirty="0" smtClean="0">
                <a:solidFill>
                  <a:srgbClr val="053D57"/>
                </a:solidFill>
                <a:latin typeface="Montserrat Light"/>
              </a:rPr>
              <a:t>(acteurs institutionnels, gestionnaires des infrastructures liées à l’eau, usagers de la ressource en eau et des territoires) </a:t>
            </a:r>
            <a:r>
              <a:rPr lang="fr-FR" dirty="0" smtClean="0">
                <a:solidFill>
                  <a:srgbClr val="053D57"/>
                </a:solidFill>
                <a:latin typeface="Montserrat Light"/>
              </a:rPr>
              <a:t>et la communauté scientifique</a:t>
            </a:r>
          </a:p>
          <a:p>
            <a:pPr marL="285750" indent="-285750">
              <a:lnSpc>
                <a:spcPts val="2707"/>
              </a:lnSpc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053D57"/>
                </a:solidFill>
                <a:latin typeface="Montserrat Light"/>
              </a:rPr>
              <a:t>Fournir des rendus concernant les enseignements scientifiques du projet aux parties prenantes dans des formats qui leur permettent de mieux décider</a:t>
            </a:r>
          </a:p>
          <a:p>
            <a:pPr marL="285750" indent="-285750">
              <a:lnSpc>
                <a:spcPts val="2707"/>
              </a:lnSpc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053D57"/>
                </a:solidFill>
                <a:latin typeface="Montserrat Light"/>
              </a:rPr>
              <a:t>Identifier les chemins et les outils de gestion qui aident les parties prenantes à gérer durablement la ressource en eau quantitativement et qualitativement.</a:t>
            </a:r>
            <a:endParaRPr lang="fr-FR" dirty="0">
              <a:solidFill>
                <a:srgbClr val="053D57"/>
              </a:solidFill>
              <a:latin typeface="Montserrat Light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692197" y="5957745"/>
            <a:ext cx="50962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olidFill>
                  <a:srgbClr val="00B050"/>
                </a:solidFill>
                <a:latin typeface="Montserrat Light"/>
              </a:rPr>
              <a:t>Lez </a:t>
            </a:r>
            <a:r>
              <a:rPr lang="fr-FR" dirty="0">
                <a:solidFill>
                  <a:srgbClr val="00B050"/>
                </a:solidFill>
                <a:latin typeface="Montserrat Light"/>
              </a:rPr>
              <a:t>: 3M, Régie 3M, Régie CCGPSL, EPTB </a:t>
            </a:r>
            <a:r>
              <a:rPr lang="fr-FR" dirty="0" smtClean="0">
                <a:solidFill>
                  <a:srgbClr val="00B050"/>
                </a:solidFill>
                <a:latin typeface="Montserrat Light"/>
              </a:rPr>
              <a:t>Lez</a:t>
            </a:r>
          </a:p>
          <a:p>
            <a:r>
              <a:rPr lang="fr-FR" dirty="0" smtClean="0">
                <a:solidFill>
                  <a:srgbClr val="00B050"/>
                </a:solidFill>
                <a:latin typeface="Montserrat Light"/>
              </a:rPr>
              <a:t>FDV : SMBS </a:t>
            </a:r>
            <a:endParaRPr lang="fr-FR" dirty="0"/>
          </a:p>
        </p:txBody>
      </p:sp>
    </p:spTree>
  </p:cSld>
  <p:clrMapOvr>
    <a:masterClrMapping/>
  </p:clrMapOvr>
  <p:extLst mod="1">
    <p:ext uri="{6950BFC3-D8DA-4A85-94F7-54DA5524770B}">
      <p188:commentRel xmlns="" xmlns:p188="http://schemas.microsoft.com/office/powerpoint/2018/8/main" r:id="rId11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1387903" y="468681"/>
            <a:ext cx="9620775" cy="502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3266" dirty="0" smtClean="0">
                <a:solidFill>
                  <a:srgbClr val="7030A0"/>
                </a:solidFill>
                <a:latin typeface="Montserrat Classic Bold"/>
              </a:rPr>
              <a:t>Le </a:t>
            </a:r>
            <a:r>
              <a:rPr lang="en-US" sz="3266" dirty="0" err="1" smtClean="0">
                <a:solidFill>
                  <a:srgbClr val="7030A0"/>
                </a:solidFill>
                <a:latin typeface="Montserrat Classic Bold"/>
              </a:rPr>
              <a:t>périmètre</a:t>
            </a:r>
            <a:r>
              <a:rPr lang="en-US" sz="3266" dirty="0" smtClean="0">
                <a:solidFill>
                  <a:srgbClr val="7030A0"/>
                </a:solidFill>
                <a:latin typeface="Montserrat Classic Bold"/>
              </a:rPr>
              <a:t> </a:t>
            </a:r>
            <a:r>
              <a:rPr lang="en-US" sz="3266" dirty="0" err="1" smtClean="0">
                <a:solidFill>
                  <a:srgbClr val="7030A0"/>
                </a:solidFill>
                <a:latin typeface="Montserrat Classic Bold"/>
              </a:rPr>
              <a:t>d’étude</a:t>
            </a:r>
            <a:endParaRPr lang="en-US" sz="3266" dirty="0">
              <a:solidFill>
                <a:srgbClr val="7030A0"/>
              </a:solidFill>
              <a:latin typeface="Montserrat Classic Bold"/>
            </a:endParaRPr>
          </a:p>
        </p:txBody>
      </p:sp>
      <p:sp>
        <p:nvSpPr>
          <p:cNvPr id="21" name="Freeform 21"/>
          <p:cNvSpPr/>
          <p:nvPr/>
        </p:nvSpPr>
        <p:spPr>
          <a:xfrm>
            <a:off x="10476413" y="6338427"/>
            <a:ext cx="1757739" cy="457012"/>
          </a:xfrm>
          <a:custGeom>
            <a:avLst/>
            <a:gdLst/>
            <a:ahLst/>
            <a:cxnLst/>
            <a:rect l="l" t="t" r="r" b="b"/>
            <a:pathLst>
              <a:path w="2636608" h="685518">
                <a:moveTo>
                  <a:pt x="0" y="0"/>
                </a:moveTo>
                <a:lnTo>
                  <a:pt x="2636609" y="0"/>
                </a:lnTo>
                <a:lnTo>
                  <a:pt x="2636609" y="685518"/>
                </a:lnTo>
                <a:lnTo>
                  <a:pt x="0" y="6855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pic>
        <p:nvPicPr>
          <p:cNvPr id="26" name="Picture 13">
            <a:extLst>
              <a:ext uri="{FF2B5EF4-FFF2-40B4-BE49-F238E27FC236}">
                <a16:creationId xmlns:a16="http://schemas.microsoft.com/office/drawing/2014/main" id="{93AC7445-C142-F935-92B5-57B39B295F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6487" y="6331744"/>
            <a:ext cx="574558" cy="236126"/>
          </a:xfrm>
          <a:prstGeom prst="rect">
            <a:avLst/>
          </a:prstGeom>
        </p:spPr>
      </p:pic>
      <p:pic>
        <p:nvPicPr>
          <p:cNvPr id="27" name="Picture 18">
            <a:extLst>
              <a:ext uri="{FF2B5EF4-FFF2-40B4-BE49-F238E27FC236}">
                <a16:creationId xmlns:a16="http://schemas.microsoft.com/office/drawing/2014/main" id="{901B3176-A137-AA6C-2036-01CF19A482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531" y="6220538"/>
            <a:ext cx="673571" cy="549158"/>
          </a:xfrm>
          <a:prstGeom prst="rect">
            <a:avLst/>
          </a:prstGeom>
        </p:spPr>
      </p:pic>
      <p:pic>
        <p:nvPicPr>
          <p:cNvPr id="28" name="Picture 22">
            <a:extLst>
              <a:ext uri="{FF2B5EF4-FFF2-40B4-BE49-F238E27FC236}">
                <a16:creationId xmlns:a16="http://schemas.microsoft.com/office/drawing/2014/main" id="{725715FF-22A3-5518-7B05-4158A80AB1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7178" y="6196129"/>
            <a:ext cx="558566" cy="568135"/>
          </a:xfrm>
          <a:prstGeom prst="rect">
            <a:avLst/>
          </a:prstGeom>
        </p:spPr>
      </p:pic>
      <p:pic>
        <p:nvPicPr>
          <p:cNvPr id="29" name="Picture 23">
            <a:extLst>
              <a:ext uri="{FF2B5EF4-FFF2-40B4-BE49-F238E27FC236}">
                <a16:creationId xmlns:a16="http://schemas.microsoft.com/office/drawing/2014/main" id="{F3473AD3-56EA-76B3-0039-E2348D4B89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2425" y="6220538"/>
            <a:ext cx="1264121" cy="491537"/>
          </a:xfrm>
          <a:prstGeom prst="rect">
            <a:avLst/>
          </a:prstGeom>
        </p:spPr>
      </p:pic>
      <p:pic>
        <p:nvPicPr>
          <p:cNvPr id="30" name="Picture 24">
            <a:extLst>
              <a:ext uri="{FF2B5EF4-FFF2-40B4-BE49-F238E27FC236}">
                <a16:creationId xmlns:a16="http://schemas.microsoft.com/office/drawing/2014/main" id="{7F8AAC21-8933-B476-5EA8-42A1CFF372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28036" y="6378312"/>
            <a:ext cx="870222" cy="228426"/>
          </a:xfrm>
          <a:prstGeom prst="rect">
            <a:avLst/>
          </a:prstGeom>
        </p:spPr>
      </p:pic>
      <p:pic>
        <p:nvPicPr>
          <p:cNvPr id="31" name="Image 30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41" y="6074941"/>
            <a:ext cx="1462146" cy="810511"/>
          </a:xfrm>
          <a:prstGeom prst="rect">
            <a:avLst/>
          </a:prstGeom>
        </p:spPr>
      </p:pic>
      <p:sp>
        <p:nvSpPr>
          <p:cNvPr id="32" name="TextBox 18">
            <a:extLst>
              <a:ext uri="{FF2B5EF4-FFF2-40B4-BE49-F238E27FC236}">
                <a16:creationId xmlns:a16="http://schemas.microsoft.com/office/drawing/2014/main" id="{4ABAADE7-C5AD-16F6-0D2E-1BFC09017C44}"/>
              </a:ext>
            </a:extLst>
          </p:cNvPr>
          <p:cNvSpPr txBox="1"/>
          <p:nvPr/>
        </p:nvSpPr>
        <p:spPr>
          <a:xfrm>
            <a:off x="9448801" y="-401229"/>
            <a:ext cx="2057399" cy="2177949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2333"/>
              </a:lnSpc>
            </a:pPr>
            <a:r>
              <a:rPr lang="en-US" sz="1666" dirty="0">
                <a:solidFill>
                  <a:srgbClr val="FFFFFF"/>
                </a:solidFill>
                <a:latin typeface="Montserrat Classic Bold"/>
              </a:rPr>
              <a:t>DÉFI(S) X</a:t>
            </a:r>
          </a:p>
        </p:txBody>
      </p:sp>
      <p:sp>
        <p:nvSpPr>
          <p:cNvPr id="17" name="AutoShape 7"/>
          <p:cNvSpPr/>
          <p:nvPr/>
        </p:nvSpPr>
        <p:spPr>
          <a:xfrm>
            <a:off x="0" y="685802"/>
            <a:ext cx="685800" cy="115432"/>
          </a:xfrm>
          <a:prstGeom prst="rect">
            <a:avLst/>
          </a:prstGeom>
          <a:solidFill>
            <a:srgbClr val="228AC9"/>
          </a:solidFill>
        </p:spPr>
        <p:txBody>
          <a:bodyPr/>
          <a:lstStyle/>
          <a:p>
            <a:endParaRPr lang="en-GB" sz="1200"/>
          </a:p>
        </p:txBody>
      </p:sp>
      <p:sp>
        <p:nvSpPr>
          <p:cNvPr id="18" name="AutoShape 8"/>
          <p:cNvSpPr/>
          <p:nvPr/>
        </p:nvSpPr>
        <p:spPr>
          <a:xfrm>
            <a:off x="11506200" y="685802"/>
            <a:ext cx="685800" cy="115432"/>
          </a:xfrm>
          <a:prstGeom prst="rect">
            <a:avLst/>
          </a:prstGeom>
          <a:solidFill>
            <a:srgbClr val="67BCE6"/>
          </a:solidFill>
        </p:spPr>
        <p:txBody>
          <a:bodyPr/>
          <a:lstStyle/>
          <a:p>
            <a:endParaRPr lang="en-GB" sz="1200"/>
          </a:p>
        </p:txBody>
      </p:sp>
      <p:pic>
        <p:nvPicPr>
          <p:cNvPr id="34" name="Image 3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542" y="477585"/>
            <a:ext cx="1311338" cy="540834"/>
          </a:xfrm>
          <a:prstGeom prst="rect">
            <a:avLst/>
          </a:prstGeom>
        </p:spPr>
      </p:pic>
      <p:pic>
        <p:nvPicPr>
          <p:cNvPr id="33" name="Image 32" descr="Une image contenant carte, texte, atlas, diagramme&#10;&#10;Description générée automatiquement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78" y="1175688"/>
            <a:ext cx="6431280" cy="4892040"/>
          </a:xfrm>
          <a:prstGeom prst="rect">
            <a:avLst/>
          </a:prstGeom>
        </p:spPr>
      </p:pic>
      <p:pic>
        <p:nvPicPr>
          <p:cNvPr id="39" name="Image 38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3" t="9018" r="42004" b="5343"/>
          <a:stretch/>
        </p:blipFill>
        <p:spPr>
          <a:xfrm>
            <a:off x="6777593" y="1268459"/>
            <a:ext cx="4577689" cy="4706497"/>
          </a:xfrm>
          <a:prstGeom prst="rect">
            <a:avLst/>
          </a:prstGeom>
        </p:spPr>
      </p:pic>
      <p:pic>
        <p:nvPicPr>
          <p:cNvPr id="41" name="Image 40"/>
          <p:cNvPicPr>
            <a:picLocks noChangeAspect="1"/>
          </p:cNvPicPr>
          <p:nvPr/>
        </p:nvPicPr>
        <p:blipFill rotWithShape="1">
          <a:blip r:embed="rId12"/>
          <a:srcRect t="15015"/>
          <a:stretch/>
        </p:blipFill>
        <p:spPr>
          <a:xfrm>
            <a:off x="9984021" y="4516263"/>
            <a:ext cx="2133900" cy="2279176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15622227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6950BFC3-D8DA-4A85-94F7-54DA5524770B}">
      <p188:commentRel xmlns="" xmlns:p188="http://schemas.microsoft.com/office/powerpoint/2018/8/main" r:id="rId13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F949C2E-B5AD-5E4C-A0D6-CBFB138C291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1148139" y="2775564"/>
            <a:ext cx="104386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NB : Les volumes indiqués pour les forages du CCGPSL correspondent aux volumes </a:t>
            </a:r>
            <a:r>
              <a:rPr lang="fr-FR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distribués (traités), </a:t>
            </a:r>
            <a:r>
              <a:rPr lang="fr-FR" sz="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non aux volumes </a:t>
            </a:r>
            <a:r>
              <a:rPr lang="fr-FR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prélevés (brutes) </a:t>
            </a:r>
            <a:r>
              <a:rPr lang="fr-FR" sz="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comme c’est le cas pour les autres forages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7083188" y="-4207"/>
            <a:ext cx="1713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 smtClean="0">
                <a:solidFill>
                  <a:srgbClr val="7030A0"/>
                </a:solidFill>
              </a:rPr>
              <a:t>(Guenbib, 2025)</a:t>
            </a:r>
            <a:endParaRPr lang="fr-FR" b="1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96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1"/>
          <p:cNvSpPr/>
          <p:nvPr/>
        </p:nvSpPr>
        <p:spPr>
          <a:xfrm>
            <a:off x="10476413" y="6338427"/>
            <a:ext cx="1757739" cy="457012"/>
          </a:xfrm>
          <a:custGeom>
            <a:avLst/>
            <a:gdLst/>
            <a:ahLst/>
            <a:cxnLst/>
            <a:rect l="l" t="t" r="r" b="b"/>
            <a:pathLst>
              <a:path w="2636608" h="685518">
                <a:moveTo>
                  <a:pt x="0" y="0"/>
                </a:moveTo>
                <a:lnTo>
                  <a:pt x="2636609" y="0"/>
                </a:lnTo>
                <a:lnTo>
                  <a:pt x="2636609" y="685518"/>
                </a:lnTo>
                <a:lnTo>
                  <a:pt x="0" y="6855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pic>
        <p:nvPicPr>
          <p:cNvPr id="26" name="Picture 13">
            <a:extLst>
              <a:ext uri="{FF2B5EF4-FFF2-40B4-BE49-F238E27FC236}">
                <a16:creationId xmlns:a16="http://schemas.microsoft.com/office/drawing/2014/main" id="{93AC7445-C142-F935-92B5-57B39B295F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6487" y="6331744"/>
            <a:ext cx="574558" cy="236126"/>
          </a:xfrm>
          <a:prstGeom prst="rect">
            <a:avLst/>
          </a:prstGeom>
        </p:spPr>
      </p:pic>
      <p:pic>
        <p:nvPicPr>
          <p:cNvPr id="27" name="Picture 18">
            <a:extLst>
              <a:ext uri="{FF2B5EF4-FFF2-40B4-BE49-F238E27FC236}">
                <a16:creationId xmlns:a16="http://schemas.microsoft.com/office/drawing/2014/main" id="{901B3176-A137-AA6C-2036-01CF19A482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531" y="6220538"/>
            <a:ext cx="673571" cy="549158"/>
          </a:xfrm>
          <a:prstGeom prst="rect">
            <a:avLst/>
          </a:prstGeom>
        </p:spPr>
      </p:pic>
      <p:pic>
        <p:nvPicPr>
          <p:cNvPr id="28" name="Picture 22">
            <a:extLst>
              <a:ext uri="{FF2B5EF4-FFF2-40B4-BE49-F238E27FC236}">
                <a16:creationId xmlns:a16="http://schemas.microsoft.com/office/drawing/2014/main" id="{725715FF-22A3-5518-7B05-4158A80AB1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7178" y="6196129"/>
            <a:ext cx="558566" cy="568135"/>
          </a:xfrm>
          <a:prstGeom prst="rect">
            <a:avLst/>
          </a:prstGeom>
        </p:spPr>
      </p:pic>
      <p:pic>
        <p:nvPicPr>
          <p:cNvPr id="29" name="Picture 23">
            <a:extLst>
              <a:ext uri="{FF2B5EF4-FFF2-40B4-BE49-F238E27FC236}">
                <a16:creationId xmlns:a16="http://schemas.microsoft.com/office/drawing/2014/main" id="{F3473AD3-56EA-76B3-0039-E2348D4B89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2425" y="6220538"/>
            <a:ext cx="1264121" cy="491537"/>
          </a:xfrm>
          <a:prstGeom prst="rect">
            <a:avLst/>
          </a:prstGeom>
        </p:spPr>
      </p:pic>
      <p:pic>
        <p:nvPicPr>
          <p:cNvPr id="30" name="Picture 24">
            <a:extLst>
              <a:ext uri="{FF2B5EF4-FFF2-40B4-BE49-F238E27FC236}">
                <a16:creationId xmlns:a16="http://schemas.microsoft.com/office/drawing/2014/main" id="{7F8AAC21-8933-B476-5EA8-42A1CFF372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28036" y="6378312"/>
            <a:ext cx="870222" cy="228426"/>
          </a:xfrm>
          <a:prstGeom prst="rect">
            <a:avLst/>
          </a:prstGeom>
        </p:spPr>
      </p:pic>
      <p:pic>
        <p:nvPicPr>
          <p:cNvPr id="31" name="Image 30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41" y="6074941"/>
            <a:ext cx="1462146" cy="810511"/>
          </a:xfrm>
          <a:prstGeom prst="rect">
            <a:avLst/>
          </a:prstGeom>
        </p:spPr>
      </p:pic>
      <p:sp>
        <p:nvSpPr>
          <p:cNvPr id="32" name="TextBox 18">
            <a:extLst>
              <a:ext uri="{FF2B5EF4-FFF2-40B4-BE49-F238E27FC236}">
                <a16:creationId xmlns:a16="http://schemas.microsoft.com/office/drawing/2014/main" id="{4ABAADE7-C5AD-16F6-0D2E-1BFC09017C44}"/>
              </a:ext>
            </a:extLst>
          </p:cNvPr>
          <p:cNvSpPr txBox="1"/>
          <p:nvPr/>
        </p:nvSpPr>
        <p:spPr>
          <a:xfrm>
            <a:off x="9448801" y="-401229"/>
            <a:ext cx="2057399" cy="2177949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2333"/>
              </a:lnSpc>
            </a:pPr>
            <a:r>
              <a:rPr lang="en-US" sz="1666" dirty="0">
                <a:solidFill>
                  <a:srgbClr val="FFFFFF"/>
                </a:solidFill>
                <a:latin typeface="Montserrat Classic Bold"/>
              </a:rPr>
              <a:t>DÉFI(S) X</a:t>
            </a:r>
          </a:p>
        </p:txBody>
      </p:sp>
      <p:sp>
        <p:nvSpPr>
          <p:cNvPr id="17" name="AutoShape 7"/>
          <p:cNvSpPr/>
          <p:nvPr/>
        </p:nvSpPr>
        <p:spPr>
          <a:xfrm>
            <a:off x="0" y="685802"/>
            <a:ext cx="685800" cy="115432"/>
          </a:xfrm>
          <a:prstGeom prst="rect">
            <a:avLst/>
          </a:prstGeom>
          <a:solidFill>
            <a:srgbClr val="228AC9"/>
          </a:solidFill>
        </p:spPr>
        <p:txBody>
          <a:bodyPr/>
          <a:lstStyle/>
          <a:p>
            <a:endParaRPr lang="en-GB" sz="1200"/>
          </a:p>
        </p:txBody>
      </p:sp>
      <p:sp>
        <p:nvSpPr>
          <p:cNvPr id="18" name="AutoShape 8"/>
          <p:cNvSpPr/>
          <p:nvPr/>
        </p:nvSpPr>
        <p:spPr>
          <a:xfrm>
            <a:off x="11506200" y="685802"/>
            <a:ext cx="685800" cy="115432"/>
          </a:xfrm>
          <a:prstGeom prst="rect">
            <a:avLst/>
          </a:prstGeom>
          <a:solidFill>
            <a:srgbClr val="67BCE6"/>
          </a:solidFill>
        </p:spPr>
        <p:txBody>
          <a:bodyPr/>
          <a:lstStyle/>
          <a:p>
            <a:endParaRPr lang="en-GB" sz="1200"/>
          </a:p>
        </p:txBody>
      </p:sp>
      <p:pic>
        <p:nvPicPr>
          <p:cNvPr id="34" name="Image 3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542" y="477585"/>
            <a:ext cx="1311338" cy="540834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622" y="310391"/>
            <a:ext cx="8828608" cy="5885738"/>
          </a:xfrm>
          <a:prstGeom prst="rect">
            <a:avLst/>
          </a:prstGeom>
        </p:spPr>
      </p:pic>
      <p:sp>
        <p:nvSpPr>
          <p:cNvPr id="20" name="ZoneTexte 19"/>
          <p:cNvSpPr txBox="1"/>
          <p:nvPr/>
        </p:nvSpPr>
        <p:spPr>
          <a:xfrm>
            <a:off x="8591835" y="6395915"/>
            <a:ext cx="1713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 smtClean="0">
                <a:solidFill>
                  <a:srgbClr val="7030A0"/>
                </a:solidFill>
              </a:rPr>
              <a:t>(Guenbib, 2026)</a:t>
            </a:r>
            <a:endParaRPr lang="fr-FR" b="1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19651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6950BFC3-D8DA-4A85-94F7-54DA5524770B}">
      <p188:commentRel xmlns="" xmlns:p188="http://schemas.microsoft.com/office/powerpoint/2018/8/main" r:id="rId13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455798" y="115660"/>
            <a:ext cx="10200481" cy="446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80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Methodology: Within–Between Random Effects (WBRE)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794139" y="861060"/>
            <a:ext cx="2395537" cy="2232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40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Why WBRE?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2767014" y="745264"/>
            <a:ext cx="8396199" cy="5724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19000"/>
              </a:lnSpc>
            </a:pPr>
            <a:r>
              <a:rPr lang="en-US" sz="12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A standard fixed-effects model would absorb time-invariant variables (e.g., borehole costs). A standard random-effects model assumes within- and between-effects are identical — a restrictive assumption rejected by the Mundlak test.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94140" y="1605642"/>
            <a:ext cx="2395537" cy="2232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40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What It </a:t>
            </a:r>
            <a:r>
              <a:rPr lang="en-US" sz="1400" dirty="0" smtClean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Does ? 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2767014" y="1485389"/>
            <a:ext cx="8396199" cy="463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19000"/>
              </a:lnSpc>
            </a:pPr>
            <a:r>
              <a:rPr lang="en-US" sz="12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The WBRE model (Bell et al. 2019) decomposes time-varying covariates into </a:t>
            </a:r>
            <a:r>
              <a:rPr lang="en-US" sz="12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within-municipality</a:t>
            </a:r>
            <a:r>
              <a:rPr lang="en-US" sz="12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(temporal changes) and </a:t>
            </a:r>
            <a:r>
              <a:rPr lang="en-US" sz="12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between-municipality</a:t>
            </a:r>
            <a:r>
              <a:rPr lang="en-US" sz="12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(structural differences) components, while retaining time-invariant regressors.</a:t>
            </a:r>
            <a:endParaRPr lang="en-US" sz="1200" dirty="0"/>
          </a:p>
        </p:txBody>
      </p:sp>
      <p:sp>
        <p:nvSpPr>
          <p:cNvPr id="19" name="Rectangle 18"/>
          <p:cNvSpPr/>
          <p:nvPr/>
        </p:nvSpPr>
        <p:spPr>
          <a:xfrm>
            <a:off x="10754139" y="6500191"/>
            <a:ext cx="1331844" cy="268357"/>
          </a:xfrm>
          <a:prstGeom prst="rect">
            <a:avLst/>
          </a:prstGeom>
          <a:solidFill>
            <a:srgbClr val="2A00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5</a:t>
            </a: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63" b="10351"/>
          <a:stretch/>
        </p:blipFill>
        <p:spPr>
          <a:xfrm>
            <a:off x="1352753" y="2236565"/>
            <a:ext cx="9138784" cy="4531983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10491537" y="6130859"/>
            <a:ext cx="1713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 smtClean="0">
                <a:solidFill>
                  <a:schemeClr val="bg1"/>
                </a:solidFill>
              </a:rPr>
              <a:t>(Guenbib, 2026)</a:t>
            </a:r>
            <a:endParaRPr lang="fr-FR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555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0031" y="695425"/>
            <a:ext cx="9813131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360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WBRE Results: Within-Municipality Effects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20031" y="1678384"/>
            <a:ext cx="11361539" cy="329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33000"/>
              </a:lnSpc>
            </a:pPr>
            <a:r>
              <a:rPr lang="en-US" sz="16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How consumption </a:t>
            </a:r>
            <a:r>
              <a:rPr lang="en-US" sz="1600" i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changes over time</a:t>
            </a:r>
            <a:r>
              <a:rPr lang="en-US" sz="16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</a:t>
            </a:r>
            <a:r>
              <a:rPr lang="en-US" sz="1600" dirty="0" smtClean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within municipalities ?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720031" y="2238971"/>
            <a:ext cx="5273080" cy="1858963"/>
          </a:xfrm>
          <a:prstGeom prst="roundRect">
            <a:avLst>
              <a:gd name="adj" fmla="val 6558"/>
            </a:avLst>
          </a:prstGeom>
          <a:solidFill>
            <a:srgbClr val="0B0C23">
              <a:alpha val="95000"/>
            </a:srgbClr>
          </a:solidFill>
          <a:ln w="19050">
            <a:solidFill>
              <a:srgbClr val="6D456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94631" y="2238971"/>
            <a:ext cx="101600" cy="1858963"/>
          </a:xfrm>
          <a:prstGeom prst="roundRect">
            <a:avLst>
              <a:gd name="adj" fmla="val 85050"/>
            </a:avLst>
          </a:prstGeom>
          <a:solidFill>
            <a:srgbClr val="A95B95"/>
          </a:solidFill>
          <a:ln/>
        </p:spPr>
      </p:sp>
      <p:sp>
        <p:nvSpPr>
          <p:cNvPr id="6" name="Text 4"/>
          <p:cNvSpPr/>
          <p:nvPr/>
        </p:nvSpPr>
        <p:spPr>
          <a:xfrm>
            <a:off x="1027311" y="2470051"/>
            <a:ext cx="2286000" cy="2857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dirty="0">
                <a:solidFill>
                  <a:srgbClr val="000000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💧</a:t>
            </a:r>
            <a:r>
              <a:rPr lang="en-US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 Water Price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27311" y="2879229"/>
            <a:ext cx="4734719" cy="987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33000"/>
              </a:lnSpc>
            </a:pPr>
            <a:r>
              <a:rPr lang="en-US" sz="16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+1 €/m³ → </a:t>
            </a:r>
            <a:r>
              <a:rPr lang="en-US" sz="16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-</a:t>
            </a:r>
            <a:r>
              <a:rPr lang="en-US" sz="1600" b="1" dirty="0" smtClean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6 </a:t>
            </a:r>
            <a:r>
              <a:rPr lang="en-US" sz="16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m³/inhab./yr</a:t>
            </a:r>
            <a:r>
              <a:rPr lang="en-US" sz="16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(elasticity </a:t>
            </a:r>
            <a:r>
              <a:rPr lang="en-US" sz="1600" dirty="0" smtClean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≈ −0.3</a:t>
            </a:r>
            <a:r>
              <a:rPr lang="en-US" sz="16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). Households adjust use in response to price changes over time.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198791" y="2238971"/>
            <a:ext cx="5675883" cy="1858963"/>
          </a:xfrm>
          <a:prstGeom prst="roundRect">
            <a:avLst>
              <a:gd name="adj" fmla="val 6558"/>
            </a:avLst>
          </a:prstGeom>
          <a:solidFill>
            <a:srgbClr val="0B0C23">
              <a:alpha val="95000"/>
            </a:srgbClr>
          </a:solidFill>
          <a:ln w="19050">
            <a:solidFill>
              <a:srgbClr val="6D4562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173391" y="2238971"/>
            <a:ext cx="101600" cy="1858963"/>
          </a:xfrm>
          <a:prstGeom prst="roundRect">
            <a:avLst>
              <a:gd name="adj" fmla="val 85050"/>
            </a:avLst>
          </a:prstGeom>
          <a:solidFill>
            <a:srgbClr val="A95B95"/>
          </a:solidFill>
          <a:ln/>
        </p:spPr>
      </p:sp>
      <p:sp>
        <p:nvSpPr>
          <p:cNvPr id="10" name="Text 8"/>
          <p:cNvSpPr/>
          <p:nvPr/>
        </p:nvSpPr>
        <p:spPr>
          <a:xfrm>
            <a:off x="6506071" y="2470051"/>
            <a:ext cx="2286000" cy="2857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dirty="0" smtClean="0">
                <a:solidFill>
                  <a:srgbClr val="000000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🌧️</a:t>
            </a:r>
            <a:r>
              <a:rPr lang="en-US" dirty="0" smtClean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 </a:t>
            </a:r>
            <a:r>
              <a:rPr lang="en-US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Rainy Days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506071" y="2879229"/>
            <a:ext cx="5143133" cy="987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33000"/>
              </a:lnSpc>
            </a:pPr>
            <a:r>
              <a:rPr lang="en-US" sz="16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Each additional rainy summer day → </a:t>
            </a:r>
            <a:r>
              <a:rPr lang="en-US" sz="16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-</a:t>
            </a:r>
            <a:r>
              <a:rPr lang="en-US" sz="1600" b="1" dirty="0" smtClean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0.26 </a:t>
            </a:r>
            <a:r>
              <a:rPr lang="en-US" sz="16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m³/inhab./yr</a:t>
            </a:r>
            <a:r>
              <a:rPr lang="en-US" sz="16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. </a:t>
            </a:r>
            <a:r>
              <a:rPr lang="en-US" sz="1600" dirty="0" smtClean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No statistically significant effect of heatwaves is observed.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3638451" y="4329014"/>
            <a:ext cx="5273080" cy="1858963"/>
          </a:xfrm>
          <a:prstGeom prst="roundRect">
            <a:avLst>
              <a:gd name="adj" fmla="val 6558"/>
            </a:avLst>
          </a:prstGeom>
          <a:solidFill>
            <a:srgbClr val="0B0C23">
              <a:alpha val="95000"/>
            </a:srgbClr>
          </a:solidFill>
          <a:ln w="19050">
            <a:solidFill>
              <a:srgbClr val="6D456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613051" y="4329014"/>
            <a:ext cx="101600" cy="1858963"/>
          </a:xfrm>
          <a:prstGeom prst="roundRect">
            <a:avLst>
              <a:gd name="adj" fmla="val 85050"/>
            </a:avLst>
          </a:prstGeom>
          <a:solidFill>
            <a:srgbClr val="A95B95"/>
          </a:solidFill>
          <a:ln/>
        </p:spPr>
      </p:sp>
      <p:sp>
        <p:nvSpPr>
          <p:cNvPr id="14" name="Text 12"/>
          <p:cNvSpPr/>
          <p:nvPr/>
        </p:nvSpPr>
        <p:spPr>
          <a:xfrm>
            <a:off x="3945731" y="4560095"/>
            <a:ext cx="2347813" cy="2857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dirty="0">
                <a:solidFill>
                  <a:srgbClr val="000000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🚨</a:t>
            </a:r>
            <a:r>
              <a:rPr lang="en-US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 Crisis Restrictions</a:t>
            </a: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945731" y="4969273"/>
            <a:ext cx="4734719" cy="987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33000"/>
              </a:lnSpc>
            </a:pPr>
            <a:r>
              <a:rPr lang="en-US" sz="16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Crisis-level drought decrees → </a:t>
            </a:r>
            <a:r>
              <a:rPr lang="en-US" sz="16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-</a:t>
            </a:r>
            <a:r>
              <a:rPr lang="en-US" sz="1600" b="1" dirty="0" smtClean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5.5 </a:t>
            </a:r>
            <a:r>
              <a:rPr lang="en-US" sz="16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m³/inhab./yr</a:t>
            </a:r>
            <a:r>
              <a:rPr lang="en-US" sz="16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. Vigilance, alert, and reinforced alert show no significant within-effects.</a:t>
            </a:r>
            <a:endParaRPr lang="en-US" sz="1600" dirty="0"/>
          </a:p>
        </p:txBody>
      </p:sp>
      <p:sp>
        <p:nvSpPr>
          <p:cNvPr id="20" name="Rectangle 19"/>
          <p:cNvSpPr/>
          <p:nvPr/>
        </p:nvSpPr>
        <p:spPr>
          <a:xfrm>
            <a:off x="10754139" y="6500191"/>
            <a:ext cx="1331844" cy="268357"/>
          </a:xfrm>
          <a:prstGeom prst="rect">
            <a:avLst/>
          </a:prstGeom>
          <a:solidFill>
            <a:srgbClr val="2A00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7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10491537" y="6130859"/>
            <a:ext cx="1713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 smtClean="0">
                <a:solidFill>
                  <a:schemeClr val="bg1"/>
                </a:solidFill>
              </a:rPr>
              <a:t>(Guenbib, 2026)</a:t>
            </a:r>
            <a:endParaRPr lang="fr-FR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94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"/>
          <p:cNvSpPr/>
          <p:nvPr/>
        </p:nvSpPr>
        <p:spPr>
          <a:xfrm>
            <a:off x="6097231" y="4273589"/>
            <a:ext cx="4212353" cy="1858963"/>
          </a:xfrm>
          <a:prstGeom prst="roundRect">
            <a:avLst>
              <a:gd name="adj" fmla="val 6558"/>
            </a:avLst>
          </a:prstGeom>
          <a:solidFill>
            <a:srgbClr val="0B0C23">
              <a:alpha val="95000"/>
            </a:srgbClr>
          </a:solidFill>
          <a:ln w="19050">
            <a:solidFill>
              <a:srgbClr val="6D4562"/>
            </a:solidFill>
            <a:prstDash val="solid"/>
          </a:ln>
        </p:spPr>
      </p:sp>
      <p:sp>
        <p:nvSpPr>
          <p:cNvPr id="27" name="Shape 3"/>
          <p:cNvSpPr/>
          <p:nvPr/>
        </p:nvSpPr>
        <p:spPr>
          <a:xfrm>
            <a:off x="6071831" y="4273589"/>
            <a:ext cx="93419" cy="1858963"/>
          </a:xfrm>
          <a:prstGeom prst="roundRect">
            <a:avLst>
              <a:gd name="adj" fmla="val 85050"/>
            </a:avLst>
          </a:prstGeom>
          <a:solidFill>
            <a:srgbClr val="A95B95"/>
          </a:solidFill>
          <a:ln/>
        </p:spPr>
      </p:sp>
      <p:sp>
        <p:nvSpPr>
          <p:cNvPr id="24" name="Shape 2"/>
          <p:cNvSpPr/>
          <p:nvPr/>
        </p:nvSpPr>
        <p:spPr>
          <a:xfrm>
            <a:off x="1267670" y="4273589"/>
            <a:ext cx="4212353" cy="1858963"/>
          </a:xfrm>
          <a:prstGeom prst="roundRect">
            <a:avLst>
              <a:gd name="adj" fmla="val 6558"/>
            </a:avLst>
          </a:prstGeom>
          <a:solidFill>
            <a:srgbClr val="0B0C23">
              <a:alpha val="95000"/>
            </a:srgbClr>
          </a:solidFill>
          <a:ln w="19050">
            <a:solidFill>
              <a:srgbClr val="6D4562"/>
            </a:solidFill>
            <a:prstDash val="solid"/>
          </a:ln>
        </p:spPr>
      </p:sp>
      <p:sp>
        <p:nvSpPr>
          <p:cNvPr id="25" name="Shape 3"/>
          <p:cNvSpPr/>
          <p:nvPr/>
        </p:nvSpPr>
        <p:spPr>
          <a:xfrm>
            <a:off x="1242270" y="4273589"/>
            <a:ext cx="93419" cy="1858963"/>
          </a:xfrm>
          <a:prstGeom prst="roundRect">
            <a:avLst>
              <a:gd name="adj" fmla="val 85050"/>
            </a:avLst>
          </a:prstGeom>
          <a:solidFill>
            <a:srgbClr val="A95B95"/>
          </a:solidFill>
          <a:ln/>
        </p:spPr>
      </p:sp>
      <p:sp>
        <p:nvSpPr>
          <p:cNvPr id="22" name="Shape 2"/>
          <p:cNvSpPr/>
          <p:nvPr/>
        </p:nvSpPr>
        <p:spPr>
          <a:xfrm>
            <a:off x="6097231" y="1924641"/>
            <a:ext cx="4212353" cy="1858963"/>
          </a:xfrm>
          <a:prstGeom prst="roundRect">
            <a:avLst>
              <a:gd name="adj" fmla="val 6558"/>
            </a:avLst>
          </a:prstGeom>
          <a:solidFill>
            <a:srgbClr val="0B0C23">
              <a:alpha val="95000"/>
            </a:srgbClr>
          </a:solidFill>
          <a:ln w="19050">
            <a:solidFill>
              <a:srgbClr val="6D4562"/>
            </a:solidFill>
            <a:prstDash val="solid"/>
          </a:ln>
        </p:spPr>
      </p:sp>
      <p:sp>
        <p:nvSpPr>
          <p:cNvPr id="23" name="Shape 3"/>
          <p:cNvSpPr/>
          <p:nvPr/>
        </p:nvSpPr>
        <p:spPr>
          <a:xfrm>
            <a:off x="6071831" y="1924641"/>
            <a:ext cx="93419" cy="1858963"/>
          </a:xfrm>
          <a:prstGeom prst="roundRect">
            <a:avLst>
              <a:gd name="adj" fmla="val 85050"/>
            </a:avLst>
          </a:prstGeom>
          <a:solidFill>
            <a:srgbClr val="A95B95"/>
          </a:solidFill>
          <a:ln/>
        </p:spPr>
      </p:sp>
      <p:sp>
        <p:nvSpPr>
          <p:cNvPr id="2" name="Text 0"/>
          <p:cNvSpPr/>
          <p:nvPr/>
        </p:nvSpPr>
        <p:spPr>
          <a:xfrm>
            <a:off x="1758355" y="405607"/>
            <a:ext cx="7303195" cy="3929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467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WBRE Results: Between-Municipality Effects</a:t>
            </a:r>
            <a:endParaRPr lang="en-US" sz="2467" dirty="0"/>
          </a:p>
        </p:txBody>
      </p:sp>
      <p:sp>
        <p:nvSpPr>
          <p:cNvPr id="3" name="Text 1"/>
          <p:cNvSpPr/>
          <p:nvPr/>
        </p:nvSpPr>
        <p:spPr>
          <a:xfrm>
            <a:off x="1758355" y="992982"/>
            <a:ext cx="9284891" cy="328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13000"/>
              </a:lnSpc>
            </a:pPr>
            <a:r>
              <a:rPr lang="en-US" sz="1400" dirty="0" smtClean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How persistent are </a:t>
            </a:r>
            <a:r>
              <a:rPr lang="en-US" sz="1400" i="1" dirty="0" smtClean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structural </a:t>
            </a:r>
            <a:r>
              <a:rPr lang="en-US" sz="1400" i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differences</a:t>
            </a:r>
            <a:r>
              <a:rPr lang="en-US" sz="14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 across </a:t>
            </a:r>
            <a:r>
              <a:rPr lang="en-US" sz="1400" dirty="0" smtClean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municipalities ?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2652431" y="4533989"/>
            <a:ext cx="1571625" cy="1964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ct val="104000"/>
              </a:lnSpc>
            </a:pPr>
            <a:r>
              <a:rPr lang="en-US" sz="1400" b="1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Second Homes</a:t>
            </a:r>
            <a:endParaRPr lang="en-US" sz="1400" b="1" dirty="0"/>
          </a:p>
        </p:txBody>
      </p:sp>
      <p:sp>
        <p:nvSpPr>
          <p:cNvPr id="9" name="Text 7"/>
          <p:cNvSpPr/>
          <p:nvPr/>
        </p:nvSpPr>
        <p:spPr>
          <a:xfrm>
            <a:off x="1758356" y="5073661"/>
            <a:ext cx="3126238" cy="5729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13000"/>
              </a:lnSpc>
            </a:pPr>
            <a:r>
              <a:rPr lang="en-US" sz="14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+1% share → </a:t>
            </a:r>
            <a:r>
              <a:rPr lang="en-US" sz="14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+0.73 to +0.86 m³/yr</a:t>
            </a:r>
            <a:r>
              <a:rPr lang="en-US" sz="14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. Tourism and seasonal pressure drive structurally higher demand.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417594" y="2089052"/>
            <a:ext cx="1571625" cy="1964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400" b="1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Employment Density</a:t>
            </a:r>
            <a:endParaRPr lang="en-US" sz="1400" b="1" dirty="0"/>
          </a:p>
        </p:txBody>
      </p:sp>
      <p:sp>
        <p:nvSpPr>
          <p:cNvPr id="12" name="Text 10"/>
          <p:cNvSpPr/>
          <p:nvPr/>
        </p:nvSpPr>
        <p:spPr>
          <a:xfrm>
            <a:off x="6400800" y="2748060"/>
            <a:ext cx="3720230" cy="5729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13000"/>
              </a:lnSpc>
            </a:pPr>
            <a:r>
              <a:rPr lang="en-US" sz="14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+100 employees/1000 inhab. → </a:t>
            </a:r>
            <a:r>
              <a:rPr lang="en-US" sz="14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+2 m³/yr</a:t>
            </a:r>
            <a:r>
              <a:rPr lang="en-US" sz="14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. Local economic activity raises billed volumes.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451604" y="4575399"/>
            <a:ext cx="1571625" cy="1964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400" b="1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Raw Water Access</a:t>
            </a:r>
            <a:endParaRPr lang="en-US" sz="1400" b="1" dirty="0"/>
          </a:p>
        </p:txBody>
      </p:sp>
      <p:sp>
        <p:nvSpPr>
          <p:cNvPr id="15" name="Text 13"/>
          <p:cNvSpPr/>
          <p:nvPr/>
        </p:nvSpPr>
        <p:spPr>
          <a:xfrm>
            <a:off x="6400800" y="5068426"/>
            <a:ext cx="3446755" cy="5729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13000"/>
              </a:lnSpc>
            </a:pPr>
            <a:r>
              <a:rPr lang="en-US" sz="1400" b="1" dirty="0" smtClean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+1 m³/capita </a:t>
            </a:r>
            <a:r>
              <a:rPr lang="en-US" sz="1400" dirty="0" smtClean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of raw water consumption → </a:t>
            </a:r>
            <a:r>
              <a:rPr lang="en-US" sz="1400" b="1" dirty="0" smtClean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-0.2 m³/capita </a:t>
            </a:r>
            <a:r>
              <a:rPr lang="en-US" sz="1400" dirty="0" smtClean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of drinking water consumption. Substitution </a:t>
            </a:r>
            <a:r>
              <a:rPr lang="en-US" sz="14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effect confirmed.</a:t>
            </a:r>
            <a:endParaRPr lang="en-US" sz="1400" dirty="0"/>
          </a:p>
        </p:txBody>
      </p:sp>
      <p:sp>
        <p:nvSpPr>
          <p:cNvPr id="17" name="Rectangle 16"/>
          <p:cNvSpPr/>
          <p:nvPr/>
        </p:nvSpPr>
        <p:spPr>
          <a:xfrm>
            <a:off x="10754139" y="6500191"/>
            <a:ext cx="1331844" cy="268357"/>
          </a:xfrm>
          <a:prstGeom prst="rect">
            <a:avLst/>
          </a:prstGeom>
          <a:solidFill>
            <a:srgbClr val="2A00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8</a:t>
            </a:r>
          </a:p>
        </p:txBody>
      </p:sp>
      <p:sp>
        <p:nvSpPr>
          <p:cNvPr id="18" name="Shape 2"/>
          <p:cNvSpPr/>
          <p:nvPr/>
        </p:nvSpPr>
        <p:spPr>
          <a:xfrm>
            <a:off x="1244230" y="1924641"/>
            <a:ext cx="4212353" cy="1858963"/>
          </a:xfrm>
          <a:prstGeom prst="roundRect">
            <a:avLst>
              <a:gd name="adj" fmla="val 6558"/>
            </a:avLst>
          </a:prstGeom>
          <a:solidFill>
            <a:srgbClr val="0B0C23">
              <a:alpha val="95000"/>
            </a:srgbClr>
          </a:solidFill>
          <a:ln w="19050">
            <a:solidFill>
              <a:srgbClr val="6D4562"/>
            </a:solidFill>
            <a:prstDash val="solid"/>
          </a:ln>
        </p:spPr>
      </p:sp>
      <p:sp>
        <p:nvSpPr>
          <p:cNvPr id="19" name="Shape 3"/>
          <p:cNvSpPr/>
          <p:nvPr/>
        </p:nvSpPr>
        <p:spPr>
          <a:xfrm>
            <a:off x="1218830" y="1924641"/>
            <a:ext cx="93419" cy="1858963"/>
          </a:xfrm>
          <a:prstGeom prst="roundRect">
            <a:avLst>
              <a:gd name="adj" fmla="val 85050"/>
            </a:avLst>
          </a:prstGeom>
          <a:solidFill>
            <a:srgbClr val="A95B95"/>
          </a:solidFill>
          <a:ln/>
        </p:spPr>
      </p:sp>
      <p:sp>
        <p:nvSpPr>
          <p:cNvPr id="6" name="Text 4"/>
          <p:cNvSpPr/>
          <p:nvPr/>
        </p:nvSpPr>
        <p:spPr>
          <a:xfrm>
            <a:off x="1927497" y="2623529"/>
            <a:ext cx="3021495" cy="5729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13000"/>
              </a:lnSpc>
            </a:pPr>
            <a:r>
              <a:rPr lang="en-US" sz="14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+1 k€/inhab. → </a:t>
            </a:r>
            <a:r>
              <a:rPr lang="en-US" sz="1400" b="1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+2.5 to +3.3 m³/yr</a:t>
            </a:r>
            <a:r>
              <a:rPr lang="en-US" sz="14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. Wealthier municipalities consume more — water is a normal good.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2564593" y="2089052"/>
            <a:ext cx="1571625" cy="1964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ct val="104000"/>
              </a:lnSpc>
            </a:pPr>
            <a:r>
              <a:rPr lang="en-US" sz="1400" b="1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Income</a:t>
            </a:r>
            <a:endParaRPr lang="en-US" sz="1400" b="1" dirty="0"/>
          </a:p>
        </p:txBody>
      </p:sp>
      <p:sp>
        <p:nvSpPr>
          <p:cNvPr id="21" name="ZoneTexte 20"/>
          <p:cNvSpPr txBox="1"/>
          <p:nvPr/>
        </p:nvSpPr>
        <p:spPr>
          <a:xfrm>
            <a:off x="10491537" y="6130859"/>
            <a:ext cx="1713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 smtClean="0">
                <a:solidFill>
                  <a:schemeClr val="bg1"/>
                </a:solidFill>
              </a:rPr>
              <a:t>(Guenbib, 2026)</a:t>
            </a:r>
            <a:endParaRPr lang="fr-FR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847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1816742" y="240944"/>
            <a:ext cx="10417410" cy="10051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3266" dirty="0" smtClean="0">
                <a:solidFill>
                  <a:srgbClr val="7030A0"/>
                </a:solidFill>
                <a:latin typeface="Montserrat Classic Bold"/>
              </a:rPr>
              <a:t>Etude : </a:t>
            </a:r>
            <a:r>
              <a:rPr lang="fr-FR" sz="3266" dirty="0">
                <a:solidFill>
                  <a:srgbClr val="7030A0"/>
                </a:solidFill>
                <a:latin typeface="Montserrat Classic Bold"/>
              </a:rPr>
              <a:t>Perception et connaissance de la gestion de l’eau potable sur le territoire du Lez par ses habitants</a:t>
            </a:r>
            <a:endParaRPr lang="en-US" sz="3266" dirty="0">
              <a:solidFill>
                <a:srgbClr val="7030A0"/>
              </a:solidFill>
              <a:latin typeface="Montserrat Classic Bold"/>
            </a:endParaRPr>
          </a:p>
        </p:txBody>
      </p:sp>
      <p:sp>
        <p:nvSpPr>
          <p:cNvPr id="21" name="Freeform 21"/>
          <p:cNvSpPr/>
          <p:nvPr/>
        </p:nvSpPr>
        <p:spPr>
          <a:xfrm>
            <a:off x="10476413" y="6338427"/>
            <a:ext cx="1757739" cy="457012"/>
          </a:xfrm>
          <a:custGeom>
            <a:avLst/>
            <a:gdLst/>
            <a:ahLst/>
            <a:cxnLst/>
            <a:rect l="l" t="t" r="r" b="b"/>
            <a:pathLst>
              <a:path w="2636608" h="685518">
                <a:moveTo>
                  <a:pt x="0" y="0"/>
                </a:moveTo>
                <a:lnTo>
                  <a:pt x="2636609" y="0"/>
                </a:lnTo>
                <a:lnTo>
                  <a:pt x="2636609" y="685518"/>
                </a:lnTo>
                <a:lnTo>
                  <a:pt x="0" y="6855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pic>
        <p:nvPicPr>
          <p:cNvPr id="26" name="Picture 13">
            <a:extLst>
              <a:ext uri="{FF2B5EF4-FFF2-40B4-BE49-F238E27FC236}">
                <a16:creationId xmlns:a16="http://schemas.microsoft.com/office/drawing/2014/main" id="{93AC7445-C142-F935-92B5-57B39B295F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6487" y="6331744"/>
            <a:ext cx="574558" cy="236126"/>
          </a:xfrm>
          <a:prstGeom prst="rect">
            <a:avLst/>
          </a:prstGeom>
        </p:spPr>
      </p:pic>
      <p:pic>
        <p:nvPicPr>
          <p:cNvPr id="27" name="Picture 18">
            <a:extLst>
              <a:ext uri="{FF2B5EF4-FFF2-40B4-BE49-F238E27FC236}">
                <a16:creationId xmlns:a16="http://schemas.microsoft.com/office/drawing/2014/main" id="{901B3176-A137-AA6C-2036-01CF19A482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531" y="6220538"/>
            <a:ext cx="673571" cy="549158"/>
          </a:xfrm>
          <a:prstGeom prst="rect">
            <a:avLst/>
          </a:prstGeom>
        </p:spPr>
      </p:pic>
      <p:pic>
        <p:nvPicPr>
          <p:cNvPr id="28" name="Picture 22">
            <a:extLst>
              <a:ext uri="{FF2B5EF4-FFF2-40B4-BE49-F238E27FC236}">
                <a16:creationId xmlns:a16="http://schemas.microsoft.com/office/drawing/2014/main" id="{725715FF-22A3-5518-7B05-4158A80AB1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7178" y="6196129"/>
            <a:ext cx="558566" cy="568135"/>
          </a:xfrm>
          <a:prstGeom prst="rect">
            <a:avLst/>
          </a:prstGeom>
        </p:spPr>
      </p:pic>
      <p:pic>
        <p:nvPicPr>
          <p:cNvPr id="29" name="Picture 23">
            <a:extLst>
              <a:ext uri="{FF2B5EF4-FFF2-40B4-BE49-F238E27FC236}">
                <a16:creationId xmlns:a16="http://schemas.microsoft.com/office/drawing/2014/main" id="{F3473AD3-56EA-76B3-0039-E2348D4B89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2425" y="6220538"/>
            <a:ext cx="1264121" cy="491537"/>
          </a:xfrm>
          <a:prstGeom prst="rect">
            <a:avLst/>
          </a:prstGeom>
        </p:spPr>
      </p:pic>
      <p:pic>
        <p:nvPicPr>
          <p:cNvPr id="30" name="Picture 24">
            <a:extLst>
              <a:ext uri="{FF2B5EF4-FFF2-40B4-BE49-F238E27FC236}">
                <a16:creationId xmlns:a16="http://schemas.microsoft.com/office/drawing/2014/main" id="{7F8AAC21-8933-B476-5EA8-42A1CFF372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28036" y="6378312"/>
            <a:ext cx="870222" cy="228426"/>
          </a:xfrm>
          <a:prstGeom prst="rect">
            <a:avLst/>
          </a:prstGeom>
        </p:spPr>
      </p:pic>
      <p:pic>
        <p:nvPicPr>
          <p:cNvPr id="31" name="Image 30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41" y="6074941"/>
            <a:ext cx="1462146" cy="810511"/>
          </a:xfrm>
          <a:prstGeom prst="rect">
            <a:avLst/>
          </a:prstGeom>
        </p:spPr>
      </p:pic>
      <p:sp>
        <p:nvSpPr>
          <p:cNvPr id="32" name="TextBox 18">
            <a:extLst>
              <a:ext uri="{FF2B5EF4-FFF2-40B4-BE49-F238E27FC236}">
                <a16:creationId xmlns:a16="http://schemas.microsoft.com/office/drawing/2014/main" id="{4ABAADE7-C5AD-16F6-0D2E-1BFC09017C44}"/>
              </a:ext>
            </a:extLst>
          </p:cNvPr>
          <p:cNvSpPr txBox="1"/>
          <p:nvPr/>
        </p:nvSpPr>
        <p:spPr>
          <a:xfrm>
            <a:off x="9448801" y="-401229"/>
            <a:ext cx="2057399" cy="2177949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2333"/>
              </a:lnSpc>
            </a:pPr>
            <a:r>
              <a:rPr lang="en-US" sz="1666" dirty="0">
                <a:solidFill>
                  <a:srgbClr val="FFFFFF"/>
                </a:solidFill>
                <a:latin typeface="Montserrat Classic Bold"/>
              </a:rPr>
              <a:t>DÉFI(S) X</a:t>
            </a:r>
          </a:p>
        </p:txBody>
      </p:sp>
      <p:sp>
        <p:nvSpPr>
          <p:cNvPr id="17" name="AutoShape 7"/>
          <p:cNvSpPr/>
          <p:nvPr/>
        </p:nvSpPr>
        <p:spPr>
          <a:xfrm>
            <a:off x="0" y="685802"/>
            <a:ext cx="685800" cy="115432"/>
          </a:xfrm>
          <a:prstGeom prst="rect">
            <a:avLst/>
          </a:prstGeom>
          <a:solidFill>
            <a:srgbClr val="228AC9"/>
          </a:solidFill>
        </p:spPr>
        <p:txBody>
          <a:bodyPr/>
          <a:lstStyle/>
          <a:p>
            <a:endParaRPr lang="en-GB" sz="1200"/>
          </a:p>
        </p:txBody>
      </p:sp>
      <p:sp>
        <p:nvSpPr>
          <p:cNvPr id="18" name="AutoShape 8"/>
          <p:cNvSpPr/>
          <p:nvPr/>
        </p:nvSpPr>
        <p:spPr>
          <a:xfrm>
            <a:off x="11506200" y="685802"/>
            <a:ext cx="685800" cy="115432"/>
          </a:xfrm>
          <a:prstGeom prst="rect">
            <a:avLst/>
          </a:prstGeom>
          <a:solidFill>
            <a:srgbClr val="67BCE6"/>
          </a:solidFill>
        </p:spPr>
        <p:txBody>
          <a:bodyPr/>
          <a:lstStyle/>
          <a:p>
            <a:endParaRPr lang="en-GB" sz="1200"/>
          </a:p>
        </p:txBody>
      </p:sp>
      <p:pic>
        <p:nvPicPr>
          <p:cNvPr id="34" name="Image 3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542" y="477585"/>
            <a:ext cx="1311338" cy="54083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816742" y="2590707"/>
            <a:ext cx="939032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20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Dresser </a:t>
            </a:r>
            <a:r>
              <a:rPr lang="fr-FR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un tableau des connaissances et de la perception de la gestion de l’eau potable et de ses outils (dont la tarification) sur le territoire </a:t>
            </a:r>
            <a:r>
              <a:rPr lang="fr-FR" sz="20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étendu.</a:t>
            </a:r>
            <a:endParaRPr lang="fr-FR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fr-FR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P</a:t>
            </a:r>
            <a:r>
              <a:rPr lang="fr-FR" sz="20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roposer </a:t>
            </a:r>
            <a:r>
              <a:rPr lang="fr-FR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Verdana" panose="020B0604030504040204" pitchFamily="34" charset="0"/>
              </a:rPr>
              <a:t>aux élus du territoire des supports de communication en vue de mieux diffuser l’information concernant la gestion de l’eau potable.</a:t>
            </a:r>
            <a:endParaRPr lang="fr-FR" dirty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378918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6950BFC3-D8DA-4A85-94F7-54DA5524770B}">
      <p188:commentRel xmlns="" xmlns:p188="http://schemas.microsoft.com/office/powerpoint/2018/8/main" r:id="rId13"/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1387903" y="468681"/>
            <a:ext cx="9620775" cy="502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3266" dirty="0" smtClean="0">
                <a:solidFill>
                  <a:srgbClr val="7030A0"/>
                </a:solidFill>
                <a:latin typeface="Montserrat Classic Bold"/>
              </a:rPr>
              <a:t>Les </a:t>
            </a:r>
            <a:r>
              <a:rPr lang="en-US" sz="3266" dirty="0" err="1" smtClean="0">
                <a:solidFill>
                  <a:srgbClr val="7030A0"/>
                </a:solidFill>
                <a:latin typeface="Montserrat Classic Bold"/>
              </a:rPr>
              <a:t>Français</a:t>
            </a:r>
            <a:r>
              <a:rPr lang="en-US" sz="3266" dirty="0" smtClean="0">
                <a:solidFill>
                  <a:srgbClr val="7030A0"/>
                </a:solidFill>
                <a:latin typeface="Montserrat Classic Bold"/>
              </a:rPr>
              <a:t> et </a:t>
            </a:r>
            <a:r>
              <a:rPr lang="en-US" sz="3266" dirty="0" err="1" smtClean="0">
                <a:solidFill>
                  <a:srgbClr val="7030A0"/>
                </a:solidFill>
                <a:latin typeface="Montserrat Classic Bold"/>
              </a:rPr>
              <a:t>l’eau</a:t>
            </a:r>
            <a:endParaRPr lang="en-US" sz="3266" dirty="0">
              <a:solidFill>
                <a:srgbClr val="7030A0"/>
              </a:solidFill>
              <a:latin typeface="Montserrat Classic Bold"/>
            </a:endParaRPr>
          </a:p>
        </p:txBody>
      </p:sp>
      <p:sp>
        <p:nvSpPr>
          <p:cNvPr id="21" name="Freeform 21"/>
          <p:cNvSpPr/>
          <p:nvPr/>
        </p:nvSpPr>
        <p:spPr>
          <a:xfrm>
            <a:off x="10476413" y="6338427"/>
            <a:ext cx="1757739" cy="457012"/>
          </a:xfrm>
          <a:custGeom>
            <a:avLst/>
            <a:gdLst/>
            <a:ahLst/>
            <a:cxnLst/>
            <a:rect l="l" t="t" r="r" b="b"/>
            <a:pathLst>
              <a:path w="2636608" h="685518">
                <a:moveTo>
                  <a:pt x="0" y="0"/>
                </a:moveTo>
                <a:lnTo>
                  <a:pt x="2636609" y="0"/>
                </a:lnTo>
                <a:lnTo>
                  <a:pt x="2636609" y="685518"/>
                </a:lnTo>
                <a:lnTo>
                  <a:pt x="0" y="6855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pic>
        <p:nvPicPr>
          <p:cNvPr id="26" name="Picture 13">
            <a:extLst>
              <a:ext uri="{FF2B5EF4-FFF2-40B4-BE49-F238E27FC236}">
                <a16:creationId xmlns:a16="http://schemas.microsoft.com/office/drawing/2014/main" id="{93AC7445-C142-F935-92B5-57B39B295F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6487" y="6331744"/>
            <a:ext cx="574558" cy="236126"/>
          </a:xfrm>
          <a:prstGeom prst="rect">
            <a:avLst/>
          </a:prstGeom>
        </p:spPr>
      </p:pic>
      <p:pic>
        <p:nvPicPr>
          <p:cNvPr id="27" name="Picture 18">
            <a:extLst>
              <a:ext uri="{FF2B5EF4-FFF2-40B4-BE49-F238E27FC236}">
                <a16:creationId xmlns:a16="http://schemas.microsoft.com/office/drawing/2014/main" id="{901B3176-A137-AA6C-2036-01CF19A482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531" y="6220538"/>
            <a:ext cx="673571" cy="549158"/>
          </a:xfrm>
          <a:prstGeom prst="rect">
            <a:avLst/>
          </a:prstGeom>
        </p:spPr>
      </p:pic>
      <p:pic>
        <p:nvPicPr>
          <p:cNvPr id="28" name="Picture 22">
            <a:extLst>
              <a:ext uri="{FF2B5EF4-FFF2-40B4-BE49-F238E27FC236}">
                <a16:creationId xmlns:a16="http://schemas.microsoft.com/office/drawing/2014/main" id="{725715FF-22A3-5518-7B05-4158A80AB1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7178" y="6196129"/>
            <a:ext cx="558566" cy="568135"/>
          </a:xfrm>
          <a:prstGeom prst="rect">
            <a:avLst/>
          </a:prstGeom>
        </p:spPr>
      </p:pic>
      <p:pic>
        <p:nvPicPr>
          <p:cNvPr id="29" name="Picture 23">
            <a:extLst>
              <a:ext uri="{FF2B5EF4-FFF2-40B4-BE49-F238E27FC236}">
                <a16:creationId xmlns:a16="http://schemas.microsoft.com/office/drawing/2014/main" id="{F3473AD3-56EA-76B3-0039-E2348D4B89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2425" y="6220538"/>
            <a:ext cx="1264121" cy="491537"/>
          </a:xfrm>
          <a:prstGeom prst="rect">
            <a:avLst/>
          </a:prstGeom>
        </p:spPr>
      </p:pic>
      <p:pic>
        <p:nvPicPr>
          <p:cNvPr id="30" name="Picture 24">
            <a:extLst>
              <a:ext uri="{FF2B5EF4-FFF2-40B4-BE49-F238E27FC236}">
                <a16:creationId xmlns:a16="http://schemas.microsoft.com/office/drawing/2014/main" id="{7F8AAC21-8933-B476-5EA8-42A1CFF372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28036" y="6378312"/>
            <a:ext cx="870222" cy="228426"/>
          </a:xfrm>
          <a:prstGeom prst="rect">
            <a:avLst/>
          </a:prstGeom>
        </p:spPr>
      </p:pic>
      <p:pic>
        <p:nvPicPr>
          <p:cNvPr id="31" name="Image 30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41" y="6074941"/>
            <a:ext cx="1462146" cy="810511"/>
          </a:xfrm>
          <a:prstGeom prst="rect">
            <a:avLst/>
          </a:prstGeom>
        </p:spPr>
      </p:pic>
      <p:sp>
        <p:nvSpPr>
          <p:cNvPr id="32" name="TextBox 18">
            <a:extLst>
              <a:ext uri="{FF2B5EF4-FFF2-40B4-BE49-F238E27FC236}">
                <a16:creationId xmlns:a16="http://schemas.microsoft.com/office/drawing/2014/main" id="{4ABAADE7-C5AD-16F6-0D2E-1BFC09017C44}"/>
              </a:ext>
            </a:extLst>
          </p:cNvPr>
          <p:cNvSpPr txBox="1"/>
          <p:nvPr/>
        </p:nvSpPr>
        <p:spPr>
          <a:xfrm>
            <a:off x="9448801" y="-401229"/>
            <a:ext cx="2057399" cy="2177949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2333"/>
              </a:lnSpc>
            </a:pPr>
            <a:r>
              <a:rPr lang="en-US" sz="1666" dirty="0">
                <a:solidFill>
                  <a:srgbClr val="FFFFFF"/>
                </a:solidFill>
                <a:latin typeface="Montserrat Classic Bold"/>
              </a:rPr>
              <a:t>DÉFI(S) X</a:t>
            </a:r>
          </a:p>
        </p:txBody>
      </p:sp>
      <p:sp>
        <p:nvSpPr>
          <p:cNvPr id="17" name="AutoShape 7"/>
          <p:cNvSpPr/>
          <p:nvPr/>
        </p:nvSpPr>
        <p:spPr>
          <a:xfrm>
            <a:off x="0" y="685802"/>
            <a:ext cx="685800" cy="115432"/>
          </a:xfrm>
          <a:prstGeom prst="rect">
            <a:avLst/>
          </a:prstGeom>
          <a:solidFill>
            <a:srgbClr val="228AC9"/>
          </a:solidFill>
        </p:spPr>
        <p:txBody>
          <a:bodyPr/>
          <a:lstStyle/>
          <a:p>
            <a:endParaRPr lang="en-GB" sz="1200"/>
          </a:p>
        </p:txBody>
      </p:sp>
      <p:sp>
        <p:nvSpPr>
          <p:cNvPr id="18" name="AutoShape 8"/>
          <p:cNvSpPr/>
          <p:nvPr/>
        </p:nvSpPr>
        <p:spPr>
          <a:xfrm>
            <a:off x="11506200" y="685802"/>
            <a:ext cx="685800" cy="115432"/>
          </a:xfrm>
          <a:prstGeom prst="rect">
            <a:avLst/>
          </a:prstGeom>
          <a:solidFill>
            <a:srgbClr val="67BCE6"/>
          </a:solidFill>
        </p:spPr>
        <p:txBody>
          <a:bodyPr/>
          <a:lstStyle/>
          <a:p>
            <a:endParaRPr lang="en-GB" sz="1200"/>
          </a:p>
        </p:txBody>
      </p:sp>
      <p:pic>
        <p:nvPicPr>
          <p:cNvPr id="34" name="Image 3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542" y="477585"/>
            <a:ext cx="1311338" cy="540834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4531" y="1440897"/>
            <a:ext cx="6690651" cy="4634044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8194904" y="6469603"/>
            <a:ext cx="2382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Baromètre CIEAU, 2025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5862390" y="601526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>
                <a:hlinkClick r:id="rId11"/>
              </a:rPr>
              <a:t>https://www.cieau.com/barometre-kantar-cieau-les-francais-et-leau-28eme-edition</a:t>
            </a:r>
            <a:r>
              <a:rPr lang="fr-FR" dirty="0" smtClean="0">
                <a:hlinkClick r:id="rId11"/>
              </a:rPr>
              <a:t>/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21771" y="1688065"/>
            <a:ext cx="4636619" cy="4033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27712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6950BFC3-D8DA-4A85-94F7-54DA5524770B}">
      <p188:commentRel xmlns="" xmlns:p188="http://schemas.microsoft.com/office/powerpoint/2018/8/main" r:id="rId13"/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1387903" y="468681"/>
            <a:ext cx="9620775" cy="502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3266" dirty="0">
                <a:solidFill>
                  <a:srgbClr val="7030A0"/>
                </a:solidFill>
                <a:latin typeface="Montserrat Classic Bold"/>
              </a:rPr>
              <a:t>Les </a:t>
            </a:r>
            <a:r>
              <a:rPr lang="en-US" sz="3266" dirty="0" err="1">
                <a:solidFill>
                  <a:srgbClr val="7030A0"/>
                </a:solidFill>
                <a:latin typeface="Montserrat Classic Bold"/>
              </a:rPr>
              <a:t>Français</a:t>
            </a:r>
            <a:r>
              <a:rPr lang="en-US" sz="3266" dirty="0">
                <a:solidFill>
                  <a:srgbClr val="7030A0"/>
                </a:solidFill>
                <a:latin typeface="Montserrat Classic Bold"/>
              </a:rPr>
              <a:t> et </a:t>
            </a:r>
            <a:r>
              <a:rPr lang="en-US" sz="3266" dirty="0" err="1">
                <a:solidFill>
                  <a:srgbClr val="7030A0"/>
                </a:solidFill>
                <a:latin typeface="Montserrat Classic Bold"/>
              </a:rPr>
              <a:t>l’eau</a:t>
            </a:r>
            <a:endParaRPr lang="en-US" sz="3266" dirty="0">
              <a:solidFill>
                <a:srgbClr val="7030A0"/>
              </a:solidFill>
              <a:latin typeface="Montserrat Classic Bold"/>
            </a:endParaRPr>
          </a:p>
        </p:txBody>
      </p:sp>
      <p:sp>
        <p:nvSpPr>
          <p:cNvPr id="21" name="Freeform 21"/>
          <p:cNvSpPr/>
          <p:nvPr/>
        </p:nvSpPr>
        <p:spPr>
          <a:xfrm>
            <a:off x="10476413" y="6338427"/>
            <a:ext cx="1757739" cy="457012"/>
          </a:xfrm>
          <a:custGeom>
            <a:avLst/>
            <a:gdLst/>
            <a:ahLst/>
            <a:cxnLst/>
            <a:rect l="l" t="t" r="r" b="b"/>
            <a:pathLst>
              <a:path w="2636608" h="685518">
                <a:moveTo>
                  <a:pt x="0" y="0"/>
                </a:moveTo>
                <a:lnTo>
                  <a:pt x="2636609" y="0"/>
                </a:lnTo>
                <a:lnTo>
                  <a:pt x="2636609" y="685518"/>
                </a:lnTo>
                <a:lnTo>
                  <a:pt x="0" y="6855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pic>
        <p:nvPicPr>
          <p:cNvPr id="26" name="Picture 13">
            <a:extLst>
              <a:ext uri="{FF2B5EF4-FFF2-40B4-BE49-F238E27FC236}">
                <a16:creationId xmlns:a16="http://schemas.microsoft.com/office/drawing/2014/main" id="{93AC7445-C142-F935-92B5-57B39B295F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6487" y="6331744"/>
            <a:ext cx="574558" cy="236126"/>
          </a:xfrm>
          <a:prstGeom prst="rect">
            <a:avLst/>
          </a:prstGeom>
        </p:spPr>
      </p:pic>
      <p:pic>
        <p:nvPicPr>
          <p:cNvPr id="27" name="Picture 18">
            <a:extLst>
              <a:ext uri="{FF2B5EF4-FFF2-40B4-BE49-F238E27FC236}">
                <a16:creationId xmlns:a16="http://schemas.microsoft.com/office/drawing/2014/main" id="{901B3176-A137-AA6C-2036-01CF19A482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531" y="6220538"/>
            <a:ext cx="673571" cy="549158"/>
          </a:xfrm>
          <a:prstGeom prst="rect">
            <a:avLst/>
          </a:prstGeom>
        </p:spPr>
      </p:pic>
      <p:pic>
        <p:nvPicPr>
          <p:cNvPr id="28" name="Picture 22">
            <a:extLst>
              <a:ext uri="{FF2B5EF4-FFF2-40B4-BE49-F238E27FC236}">
                <a16:creationId xmlns:a16="http://schemas.microsoft.com/office/drawing/2014/main" id="{725715FF-22A3-5518-7B05-4158A80AB1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7178" y="6196129"/>
            <a:ext cx="558566" cy="568135"/>
          </a:xfrm>
          <a:prstGeom prst="rect">
            <a:avLst/>
          </a:prstGeom>
        </p:spPr>
      </p:pic>
      <p:pic>
        <p:nvPicPr>
          <p:cNvPr id="29" name="Picture 23">
            <a:extLst>
              <a:ext uri="{FF2B5EF4-FFF2-40B4-BE49-F238E27FC236}">
                <a16:creationId xmlns:a16="http://schemas.microsoft.com/office/drawing/2014/main" id="{F3473AD3-56EA-76B3-0039-E2348D4B89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2425" y="6220538"/>
            <a:ext cx="1264121" cy="491537"/>
          </a:xfrm>
          <a:prstGeom prst="rect">
            <a:avLst/>
          </a:prstGeom>
        </p:spPr>
      </p:pic>
      <p:pic>
        <p:nvPicPr>
          <p:cNvPr id="30" name="Picture 24">
            <a:extLst>
              <a:ext uri="{FF2B5EF4-FFF2-40B4-BE49-F238E27FC236}">
                <a16:creationId xmlns:a16="http://schemas.microsoft.com/office/drawing/2014/main" id="{7F8AAC21-8933-B476-5EA8-42A1CFF372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28036" y="6378312"/>
            <a:ext cx="870222" cy="228426"/>
          </a:xfrm>
          <a:prstGeom prst="rect">
            <a:avLst/>
          </a:prstGeom>
        </p:spPr>
      </p:pic>
      <p:pic>
        <p:nvPicPr>
          <p:cNvPr id="31" name="Image 30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41" y="6074941"/>
            <a:ext cx="1462146" cy="810511"/>
          </a:xfrm>
          <a:prstGeom prst="rect">
            <a:avLst/>
          </a:prstGeom>
        </p:spPr>
      </p:pic>
      <p:sp>
        <p:nvSpPr>
          <p:cNvPr id="32" name="TextBox 18">
            <a:extLst>
              <a:ext uri="{FF2B5EF4-FFF2-40B4-BE49-F238E27FC236}">
                <a16:creationId xmlns:a16="http://schemas.microsoft.com/office/drawing/2014/main" id="{4ABAADE7-C5AD-16F6-0D2E-1BFC09017C44}"/>
              </a:ext>
            </a:extLst>
          </p:cNvPr>
          <p:cNvSpPr txBox="1"/>
          <p:nvPr/>
        </p:nvSpPr>
        <p:spPr>
          <a:xfrm>
            <a:off x="9448801" y="-401229"/>
            <a:ext cx="2057399" cy="2177949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2333"/>
              </a:lnSpc>
            </a:pPr>
            <a:r>
              <a:rPr lang="en-US" sz="1666" dirty="0">
                <a:solidFill>
                  <a:srgbClr val="FFFFFF"/>
                </a:solidFill>
                <a:latin typeface="Montserrat Classic Bold"/>
              </a:rPr>
              <a:t>DÉFI(S) X</a:t>
            </a:r>
          </a:p>
        </p:txBody>
      </p:sp>
      <p:sp>
        <p:nvSpPr>
          <p:cNvPr id="17" name="AutoShape 7"/>
          <p:cNvSpPr/>
          <p:nvPr/>
        </p:nvSpPr>
        <p:spPr>
          <a:xfrm>
            <a:off x="0" y="685802"/>
            <a:ext cx="685800" cy="115432"/>
          </a:xfrm>
          <a:prstGeom prst="rect">
            <a:avLst/>
          </a:prstGeom>
          <a:solidFill>
            <a:srgbClr val="228AC9"/>
          </a:solidFill>
        </p:spPr>
        <p:txBody>
          <a:bodyPr/>
          <a:lstStyle/>
          <a:p>
            <a:endParaRPr lang="en-GB" sz="1200"/>
          </a:p>
        </p:txBody>
      </p:sp>
      <p:sp>
        <p:nvSpPr>
          <p:cNvPr id="18" name="AutoShape 8"/>
          <p:cNvSpPr/>
          <p:nvPr/>
        </p:nvSpPr>
        <p:spPr>
          <a:xfrm>
            <a:off x="11506200" y="685802"/>
            <a:ext cx="685800" cy="115432"/>
          </a:xfrm>
          <a:prstGeom prst="rect">
            <a:avLst/>
          </a:prstGeom>
          <a:solidFill>
            <a:srgbClr val="67BCE6"/>
          </a:solidFill>
        </p:spPr>
        <p:txBody>
          <a:bodyPr/>
          <a:lstStyle/>
          <a:p>
            <a:endParaRPr lang="en-GB" sz="1200"/>
          </a:p>
        </p:txBody>
      </p:sp>
      <p:pic>
        <p:nvPicPr>
          <p:cNvPr id="34" name="Image 3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542" y="477585"/>
            <a:ext cx="1311338" cy="54083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2240" y="2105818"/>
            <a:ext cx="7622131" cy="3751938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8194904" y="6469603"/>
            <a:ext cx="2382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Baromètre CIEAU, 2025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1569096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6950BFC3-D8DA-4A85-94F7-54DA5524770B}">
      <p188:commentRel xmlns="" xmlns:p188="http://schemas.microsoft.com/office/powerpoint/2018/8/main" r:id="rId13"/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1387903" y="468681"/>
            <a:ext cx="9620775" cy="502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3266" dirty="0" smtClean="0">
                <a:solidFill>
                  <a:srgbClr val="7030A0"/>
                </a:solidFill>
                <a:latin typeface="Montserrat Classic Bold"/>
              </a:rPr>
              <a:t>Le </a:t>
            </a:r>
            <a:r>
              <a:rPr lang="en-US" sz="3266" dirty="0" err="1" smtClean="0">
                <a:solidFill>
                  <a:srgbClr val="7030A0"/>
                </a:solidFill>
                <a:latin typeface="Montserrat Classic Bold"/>
              </a:rPr>
              <a:t>périmètre</a:t>
            </a:r>
            <a:r>
              <a:rPr lang="en-US" sz="3266" dirty="0" smtClean="0">
                <a:solidFill>
                  <a:srgbClr val="7030A0"/>
                </a:solidFill>
                <a:latin typeface="Montserrat Classic Bold"/>
              </a:rPr>
              <a:t> </a:t>
            </a:r>
            <a:r>
              <a:rPr lang="en-US" sz="3266" dirty="0" err="1" smtClean="0">
                <a:solidFill>
                  <a:srgbClr val="7030A0"/>
                </a:solidFill>
                <a:latin typeface="Montserrat Classic Bold"/>
              </a:rPr>
              <a:t>d’étude</a:t>
            </a:r>
            <a:endParaRPr lang="en-US" sz="3266" dirty="0">
              <a:solidFill>
                <a:srgbClr val="7030A0"/>
              </a:solidFill>
              <a:latin typeface="Montserrat Classic Bold"/>
            </a:endParaRPr>
          </a:p>
        </p:txBody>
      </p:sp>
      <p:sp>
        <p:nvSpPr>
          <p:cNvPr id="21" name="Freeform 21"/>
          <p:cNvSpPr/>
          <p:nvPr/>
        </p:nvSpPr>
        <p:spPr>
          <a:xfrm>
            <a:off x="10476413" y="6338427"/>
            <a:ext cx="1757739" cy="457012"/>
          </a:xfrm>
          <a:custGeom>
            <a:avLst/>
            <a:gdLst/>
            <a:ahLst/>
            <a:cxnLst/>
            <a:rect l="l" t="t" r="r" b="b"/>
            <a:pathLst>
              <a:path w="2636608" h="685518">
                <a:moveTo>
                  <a:pt x="0" y="0"/>
                </a:moveTo>
                <a:lnTo>
                  <a:pt x="2636609" y="0"/>
                </a:lnTo>
                <a:lnTo>
                  <a:pt x="2636609" y="685518"/>
                </a:lnTo>
                <a:lnTo>
                  <a:pt x="0" y="6855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pic>
        <p:nvPicPr>
          <p:cNvPr id="26" name="Picture 13">
            <a:extLst>
              <a:ext uri="{FF2B5EF4-FFF2-40B4-BE49-F238E27FC236}">
                <a16:creationId xmlns:a16="http://schemas.microsoft.com/office/drawing/2014/main" id="{93AC7445-C142-F935-92B5-57B39B295F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6487" y="6331744"/>
            <a:ext cx="574558" cy="236126"/>
          </a:xfrm>
          <a:prstGeom prst="rect">
            <a:avLst/>
          </a:prstGeom>
        </p:spPr>
      </p:pic>
      <p:pic>
        <p:nvPicPr>
          <p:cNvPr id="27" name="Picture 18">
            <a:extLst>
              <a:ext uri="{FF2B5EF4-FFF2-40B4-BE49-F238E27FC236}">
                <a16:creationId xmlns:a16="http://schemas.microsoft.com/office/drawing/2014/main" id="{901B3176-A137-AA6C-2036-01CF19A482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531" y="6220538"/>
            <a:ext cx="673571" cy="549158"/>
          </a:xfrm>
          <a:prstGeom prst="rect">
            <a:avLst/>
          </a:prstGeom>
        </p:spPr>
      </p:pic>
      <p:pic>
        <p:nvPicPr>
          <p:cNvPr id="28" name="Picture 22">
            <a:extLst>
              <a:ext uri="{FF2B5EF4-FFF2-40B4-BE49-F238E27FC236}">
                <a16:creationId xmlns:a16="http://schemas.microsoft.com/office/drawing/2014/main" id="{725715FF-22A3-5518-7B05-4158A80AB1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7178" y="6196129"/>
            <a:ext cx="558566" cy="568135"/>
          </a:xfrm>
          <a:prstGeom prst="rect">
            <a:avLst/>
          </a:prstGeom>
        </p:spPr>
      </p:pic>
      <p:pic>
        <p:nvPicPr>
          <p:cNvPr id="29" name="Picture 23">
            <a:extLst>
              <a:ext uri="{FF2B5EF4-FFF2-40B4-BE49-F238E27FC236}">
                <a16:creationId xmlns:a16="http://schemas.microsoft.com/office/drawing/2014/main" id="{F3473AD3-56EA-76B3-0039-E2348D4B89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2425" y="6220538"/>
            <a:ext cx="1264121" cy="491537"/>
          </a:xfrm>
          <a:prstGeom prst="rect">
            <a:avLst/>
          </a:prstGeom>
        </p:spPr>
      </p:pic>
      <p:pic>
        <p:nvPicPr>
          <p:cNvPr id="30" name="Picture 24">
            <a:extLst>
              <a:ext uri="{FF2B5EF4-FFF2-40B4-BE49-F238E27FC236}">
                <a16:creationId xmlns:a16="http://schemas.microsoft.com/office/drawing/2014/main" id="{7F8AAC21-8933-B476-5EA8-42A1CFF372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28036" y="6378312"/>
            <a:ext cx="870222" cy="228426"/>
          </a:xfrm>
          <a:prstGeom prst="rect">
            <a:avLst/>
          </a:prstGeom>
        </p:spPr>
      </p:pic>
      <p:pic>
        <p:nvPicPr>
          <p:cNvPr id="31" name="Image 30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41" y="6074941"/>
            <a:ext cx="1462146" cy="810511"/>
          </a:xfrm>
          <a:prstGeom prst="rect">
            <a:avLst/>
          </a:prstGeom>
        </p:spPr>
      </p:pic>
      <p:sp>
        <p:nvSpPr>
          <p:cNvPr id="32" name="TextBox 18">
            <a:extLst>
              <a:ext uri="{FF2B5EF4-FFF2-40B4-BE49-F238E27FC236}">
                <a16:creationId xmlns:a16="http://schemas.microsoft.com/office/drawing/2014/main" id="{4ABAADE7-C5AD-16F6-0D2E-1BFC09017C44}"/>
              </a:ext>
            </a:extLst>
          </p:cNvPr>
          <p:cNvSpPr txBox="1"/>
          <p:nvPr/>
        </p:nvSpPr>
        <p:spPr>
          <a:xfrm>
            <a:off x="9448801" y="-401229"/>
            <a:ext cx="2057399" cy="2177949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2333"/>
              </a:lnSpc>
            </a:pPr>
            <a:r>
              <a:rPr lang="en-US" sz="1666" dirty="0">
                <a:solidFill>
                  <a:srgbClr val="FFFFFF"/>
                </a:solidFill>
                <a:latin typeface="Montserrat Classic Bold"/>
              </a:rPr>
              <a:t>DÉFI(S) X</a:t>
            </a:r>
          </a:p>
        </p:txBody>
      </p:sp>
      <p:sp>
        <p:nvSpPr>
          <p:cNvPr id="17" name="AutoShape 7"/>
          <p:cNvSpPr/>
          <p:nvPr/>
        </p:nvSpPr>
        <p:spPr>
          <a:xfrm>
            <a:off x="0" y="685802"/>
            <a:ext cx="685800" cy="115432"/>
          </a:xfrm>
          <a:prstGeom prst="rect">
            <a:avLst/>
          </a:prstGeom>
          <a:solidFill>
            <a:srgbClr val="228AC9"/>
          </a:solidFill>
        </p:spPr>
        <p:txBody>
          <a:bodyPr/>
          <a:lstStyle/>
          <a:p>
            <a:endParaRPr lang="en-GB" sz="1200"/>
          </a:p>
        </p:txBody>
      </p:sp>
      <p:sp>
        <p:nvSpPr>
          <p:cNvPr id="18" name="AutoShape 8"/>
          <p:cNvSpPr/>
          <p:nvPr/>
        </p:nvSpPr>
        <p:spPr>
          <a:xfrm>
            <a:off x="11506200" y="685802"/>
            <a:ext cx="685800" cy="115432"/>
          </a:xfrm>
          <a:prstGeom prst="rect">
            <a:avLst/>
          </a:prstGeom>
          <a:solidFill>
            <a:srgbClr val="67BCE6"/>
          </a:solidFill>
        </p:spPr>
        <p:txBody>
          <a:bodyPr/>
          <a:lstStyle/>
          <a:p>
            <a:endParaRPr lang="en-GB" sz="1200"/>
          </a:p>
        </p:txBody>
      </p:sp>
      <p:pic>
        <p:nvPicPr>
          <p:cNvPr id="34" name="Image 3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542" y="477585"/>
            <a:ext cx="1311338" cy="540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66780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6950BFC3-D8DA-4A85-94F7-54DA5524770B}">
      <p188:commentRel xmlns="" xmlns:p188="http://schemas.microsoft.com/office/powerpoint/2018/8/main" r:id="rId13"/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1387903" y="468681"/>
            <a:ext cx="9620775" cy="502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3266" dirty="0" smtClean="0">
                <a:solidFill>
                  <a:srgbClr val="7030A0"/>
                </a:solidFill>
                <a:latin typeface="Montserrat Classic Bold"/>
              </a:rPr>
              <a:t>Le </a:t>
            </a:r>
            <a:r>
              <a:rPr lang="en-US" sz="3266" dirty="0" err="1" smtClean="0">
                <a:solidFill>
                  <a:srgbClr val="7030A0"/>
                </a:solidFill>
                <a:latin typeface="Montserrat Classic Bold"/>
              </a:rPr>
              <a:t>périmètre</a:t>
            </a:r>
            <a:r>
              <a:rPr lang="en-US" sz="3266" dirty="0" smtClean="0">
                <a:solidFill>
                  <a:srgbClr val="7030A0"/>
                </a:solidFill>
                <a:latin typeface="Montserrat Classic Bold"/>
              </a:rPr>
              <a:t> </a:t>
            </a:r>
            <a:r>
              <a:rPr lang="en-US" sz="3266" dirty="0" err="1" smtClean="0">
                <a:solidFill>
                  <a:srgbClr val="7030A0"/>
                </a:solidFill>
                <a:latin typeface="Montserrat Classic Bold"/>
              </a:rPr>
              <a:t>d’étude</a:t>
            </a:r>
            <a:endParaRPr lang="en-US" sz="3266" dirty="0">
              <a:solidFill>
                <a:srgbClr val="7030A0"/>
              </a:solidFill>
              <a:latin typeface="Montserrat Classic Bold"/>
            </a:endParaRPr>
          </a:p>
        </p:txBody>
      </p:sp>
      <p:sp>
        <p:nvSpPr>
          <p:cNvPr id="21" name="Freeform 21"/>
          <p:cNvSpPr/>
          <p:nvPr/>
        </p:nvSpPr>
        <p:spPr>
          <a:xfrm>
            <a:off x="10476413" y="6338427"/>
            <a:ext cx="1757739" cy="457012"/>
          </a:xfrm>
          <a:custGeom>
            <a:avLst/>
            <a:gdLst/>
            <a:ahLst/>
            <a:cxnLst/>
            <a:rect l="l" t="t" r="r" b="b"/>
            <a:pathLst>
              <a:path w="2636608" h="685518">
                <a:moveTo>
                  <a:pt x="0" y="0"/>
                </a:moveTo>
                <a:lnTo>
                  <a:pt x="2636609" y="0"/>
                </a:lnTo>
                <a:lnTo>
                  <a:pt x="2636609" y="685518"/>
                </a:lnTo>
                <a:lnTo>
                  <a:pt x="0" y="6855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pic>
        <p:nvPicPr>
          <p:cNvPr id="26" name="Picture 13">
            <a:extLst>
              <a:ext uri="{FF2B5EF4-FFF2-40B4-BE49-F238E27FC236}">
                <a16:creationId xmlns:a16="http://schemas.microsoft.com/office/drawing/2014/main" id="{93AC7445-C142-F935-92B5-57B39B295F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6487" y="6331744"/>
            <a:ext cx="574558" cy="236126"/>
          </a:xfrm>
          <a:prstGeom prst="rect">
            <a:avLst/>
          </a:prstGeom>
        </p:spPr>
      </p:pic>
      <p:pic>
        <p:nvPicPr>
          <p:cNvPr id="27" name="Picture 18">
            <a:extLst>
              <a:ext uri="{FF2B5EF4-FFF2-40B4-BE49-F238E27FC236}">
                <a16:creationId xmlns:a16="http://schemas.microsoft.com/office/drawing/2014/main" id="{901B3176-A137-AA6C-2036-01CF19A482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531" y="6220538"/>
            <a:ext cx="673571" cy="549158"/>
          </a:xfrm>
          <a:prstGeom prst="rect">
            <a:avLst/>
          </a:prstGeom>
        </p:spPr>
      </p:pic>
      <p:pic>
        <p:nvPicPr>
          <p:cNvPr id="28" name="Picture 22">
            <a:extLst>
              <a:ext uri="{FF2B5EF4-FFF2-40B4-BE49-F238E27FC236}">
                <a16:creationId xmlns:a16="http://schemas.microsoft.com/office/drawing/2014/main" id="{725715FF-22A3-5518-7B05-4158A80AB1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7178" y="6196129"/>
            <a:ext cx="558566" cy="568135"/>
          </a:xfrm>
          <a:prstGeom prst="rect">
            <a:avLst/>
          </a:prstGeom>
        </p:spPr>
      </p:pic>
      <p:pic>
        <p:nvPicPr>
          <p:cNvPr id="29" name="Picture 23">
            <a:extLst>
              <a:ext uri="{FF2B5EF4-FFF2-40B4-BE49-F238E27FC236}">
                <a16:creationId xmlns:a16="http://schemas.microsoft.com/office/drawing/2014/main" id="{F3473AD3-56EA-76B3-0039-E2348D4B89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2425" y="6220538"/>
            <a:ext cx="1264121" cy="491537"/>
          </a:xfrm>
          <a:prstGeom prst="rect">
            <a:avLst/>
          </a:prstGeom>
        </p:spPr>
      </p:pic>
      <p:pic>
        <p:nvPicPr>
          <p:cNvPr id="30" name="Picture 24">
            <a:extLst>
              <a:ext uri="{FF2B5EF4-FFF2-40B4-BE49-F238E27FC236}">
                <a16:creationId xmlns:a16="http://schemas.microsoft.com/office/drawing/2014/main" id="{7F8AAC21-8933-B476-5EA8-42A1CFF372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28036" y="6378312"/>
            <a:ext cx="870222" cy="228426"/>
          </a:xfrm>
          <a:prstGeom prst="rect">
            <a:avLst/>
          </a:prstGeom>
        </p:spPr>
      </p:pic>
      <p:pic>
        <p:nvPicPr>
          <p:cNvPr id="31" name="Image 30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41" y="6074941"/>
            <a:ext cx="1462146" cy="810511"/>
          </a:xfrm>
          <a:prstGeom prst="rect">
            <a:avLst/>
          </a:prstGeom>
        </p:spPr>
      </p:pic>
      <p:sp>
        <p:nvSpPr>
          <p:cNvPr id="32" name="TextBox 18">
            <a:extLst>
              <a:ext uri="{FF2B5EF4-FFF2-40B4-BE49-F238E27FC236}">
                <a16:creationId xmlns:a16="http://schemas.microsoft.com/office/drawing/2014/main" id="{4ABAADE7-C5AD-16F6-0D2E-1BFC09017C44}"/>
              </a:ext>
            </a:extLst>
          </p:cNvPr>
          <p:cNvSpPr txBox="1"/>
          <p:nvPr/>
        </p:nvSpPr>
        <p:spPr>
          <a:xfrm>
            <a:off x="9448801" y="-401229"/>
            <a:ext cx="2057399" cy="2177949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2333"/>
              </a:lnSpc>
            </a:pPr>
            <a:r>
              <a:rPr lang="en-US" sz="1666" dirty="0">
                <a:solidFill>
                  <a:srgbClr val="FFFFFF"/>
                </a:solidFill>
                <a:latin typeface="Montserrat Classic Bold"/>
              </a:rPr>
              <a:t>DÉFI(S) X</a:t>
            </a:r>
          </a:p>
        </p:txBody>
      </p:sp>
      <p:sp>
        <p:nvSpPr>
          <p:cNvPr id="17" name="AutoShape 7"/>
          <p:cNvSpPr/>
          <p:nvPr/>
        </p:nvSpPr>
        <p:spPr>
          <a:xfrm>
            <a:off x="0" y="685802"/>
            <a:ext cx="685800" cy="115432"/>
          </a:xfrm>
          <a:prstGeom prst="rect">
            <a:avLst/>
          </a:prstGeom>
          <a:solidFill>
            <a:srgbClr val="228AC9"/>
          </a:solidFill>
        </p:spPr>
        <p:txBody>
          <a:bodyPr/>
          <a:lstStyle/>
          <a:p>
            <a:endParaRPr lang="en-GB" sz="1200"/>
          </a:p>
        </p:txBody>
      </p:sp>
      <p:sp>
        <p:nvSpPr>
          <p:cNvPr id="18" name="AutoShape 8"/>
          <p:cNvSpPr/>
          <p:nvPr/>
        </p:nvSpPr>
        <p:spPr>
          <a:xfrm>
            <a:off x="11506200" y="685802"/>
            <a:ext cx="685800" cy="115432"/>
          </a:xfrm>
          <a:prstGeom prst="rect">
            <a:avLst/>
          </a:prstGeom>
          <a:solidFill>
            <a:srgbClr val="67BCE6"/>
          </a:solidFill>
        </p:spPr>
        <p:txBody>
          <a:bodyPr/>
          <a:lstStyle/>
          <a:p>
            <a:endParaRPr lang="en-GB" sz="1200"/>
          </a:p>
        </p:txBody>
      </p:sp>
      <p:pic>
        <p:nvPicPr>
          <p:cNvPr id="34" name="Image 3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542" y="477585"/>
            <a:ext cx="1311338" cy="540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82480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6950BFC3-D8DA-4A85-94F7-54DA5524770B}">
      <p188:commentRel xmlns="" xmlns:p188="http://schemas.microsoft.com/office/powerpoint/2018/8/main" r:id="rId13"/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1387903" y="468681"/>
            <a:ext cx="9620775" cy="502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3266" dirty="0" smtClean="0">
                <a:solidFill>
                  <a:srgbClr val="7030A0"/>
                </a:solidFill>
                <a:latin typeface="Montserrat Classic Bold"/>
              </a:rPr>
              <a:t>Le </a:t>
            </a:r>
            <a:r>
              <a:rPr lang="en-US" sz="3266" dirty="0" err="1" smtClean="0">
                <a:solidFill>
                  <a:srgbClr val="7030A0"/>
                </a:solidFill>
                <a:latin typeface="Montserrat Classic Bold"/>
              </a:rPr>
              <a:t>périmètre</a:t>
            </a:r>
            <a:r>
              <a:rPr lang="en-US" sz="3266" dirty="0" smtClean="0">
                <a:solidFill>
                  <a:srgbClr val="7030A0"/>
                </a:solidFill>
                <a:latin typeface="Montserrat Classic Bold"/>
              </a:rPr>
              <a:t> </a:t>
            </a:r>
            <a:r>
              <a:rPr lang="en-US" sz="3266" dirty="0" err="1" smtClean="0">
                <a:solidFill>
                  <a:srgbClr val="7030A0"/>
                </a:solidFill>
                <a:latin typeface="Montserrat Classic Bold"/>
              </a:rPr>
              <a:t>d’étude</a:t>
            </a:r>
            <a:endParaRPr lang="en-US" sz="3266" dirty="0">
              <a:solidFill>
                <a:srgbClr val="7030A0"/>
              </a:solidFill>
              <a:latin typeface="Montserrat Classic Bold"/>
            </a:endParaRPr>
          </a:p>
        </p:txBody>
      </p:sp>
      <p:sp>
        <p:nvSpPr>
          <p:cNvPr id="21" name="Freeform 21"/>
          <p:cNvSpPr/>
          <p:nvPr/>
        </p:nvSpPr>
        <p:spPr>
          <a:xfrm>
            <a:off x="10476413" y="6338427"/>
            <a:ext cx="1757739" cy="457012"/>
          </a:xfrm>
          <a:custGeom>
            <a:avLst/>
            <a:gdLst/>
            <a:ahLst/>
            <a:cxnLst/>
            <a:rect l="l" t="t" r="r" b="b"/>
            <a:pathLst>
              <a:path w="2636608" h="685518">
                <a:moveTo>
                  <a:pt x="0" y="0"/>
                </a:moveTo>
                <a:lnTo>
                  <a:pt x="2636609" y="0"/>
                </a:lnTo>
                <a:lnTo>
                  <a:pt x="2636609" y="685518"/>
                </a:lnTo>
                <a:lnTo>
                  <a:pt x="0" y="6855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/>
          </a:p>
        </p:txBody>
      </p:sp>
      <p:pic>
        <p:nvPicPr>
          <p:cNvPr id="26" name="Picture 13">
            <a:extLst>
              <a:ext uri="{FF2B5EF4-FFF2-40B4-BE49-F238E27FC236}">
                <a16:creationId xmlns:a16="http://schemas.microsoft.com/office/drawing/2014/main" id="{93AC7445-C142-F935-92B5-57B39B295F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6487" y="6331744"/>
            <a:ext cx="574558" cy="236126"/>
          </a:xfrm>
          <a:prstGeom prst="rect">
            <a:avLst/>
          </a:prstGeom>
        </p:spPr>
      </p:pic>
      <p:pic>
        <p:nvPicPr>
          <p:cNvPr id="27" name="Picture 18">
            <a:extLst>
              <a:ext uri="{FF2B5EF4-FFF2-40B4-BE49-F238E27FC236}">
                <a16:creationId xmlns:a16="http://schemas.microsoft.com/office/drawing/2014/main" id="{901B3176-A137-AA6C-2036-01CF19A482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531" y="6220538"/>
            <a:ext cx="673571" cy="549158"/>
          </a:xfrm>
          <a:prstGeom prst="rect">
            <a:avLst/>
          </a:prstGeom>
        </p:spPr>
      </p:pic>
      <p:pic>
        <p:nvPicPr>
          <p:cNvPr id="28" name="Picture 22">
            <a:extLst>
              <a:ext uri="{FF2B5EF4-FFF2-40B4-BE49-F238E27FC236}">
                <a16:creationId xmlns:a16="http://schemas.microsoft.com/office/drawing/2014/main" id="{725715FF-22A3-5518-7B05-4158A80AB1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7178" y="6196129"/>
            <a:ext cx="558566" cy="568135"/>
          </a:xfrm>
          <a:prstGeom prst="rect">
            <a:avLst/>
          </a:prstGeom>
        </p:spPr>
      </p:pic>
      <p:pic>
        <p:nvPicPr>
          <p:cNvPr id="29" name="Picture 23">
            <a:extLst>
              <a:ext uri="{FF2B5EF4-FFF2-40B4-BE49-F238E27FC236}">
                <a16:creationId xmlns:a16="http://schemas.microsoft.com/office/drawing/2014/main" id="{F3473AD3-56EA-76B3-0039-E2348D4B89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2425" y="6220538"/>
            <a:ext cx="1264121" cy="491537"/>
          </a:xfrm>
          <a:prstGeom prst="rect">
            <a:avLst/>
          </a:prstGeom>
        </p:spPr>
      </p:pic>
      <p:pic>
        <p:nvPicPr>
          <p:cNvPr id="30" name="Picture 24">
            <a:extLst>
              <a:ext uri="{FF2B5EF4-FFF2-40B4-BE49-F238E27FC236}">
                <a16:creationId xmlns:a16="http://schemas.microsoft.com/office/drawing/2014/main" id="{7F8AAC21-8933-B476-5EA8-42A1CFF372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28036" y="6378312"/>
            <a:ext cx="870222" cy="228426"/>
          </a:xfrm>
          <a:prstGeom prst="rect">
            <a:avLst/>
          </a:prstGeom>
        </p:spPr>
      </p:pic>
      <p:pic>
        <p:nvPicPr>
          <p:cNvPr id="31" name="Image 30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41" y="6074941"/>
            <a:ext cx="1462146" cy="810511"/>
          </a:xfrm>
          <a:prstGeom prst="rect">
            <a:avLst/>
          </a:prstGeom>
        </p:spPr>
      </p:pic>
      <p:sp>
        <p:nvSpPr>
          <p:cNvPr id="32" name="TextBox 18">
            <a:extLst>
              <a:ext uri="{FF2B5EF4-FFF2-40B4-BE49-F238E27FC236}">
                <a16:creationId xmlns:a16="http://schemas.microsoft.com/office/drawing/2014/main" id="{4ABAADE7-C5AD-16F6-0D2E-1BFC09017C44}"/>
              </a:ext>
            </a:extLst>
          </p:cNvPr>
          <p:cNvSpPr txBox="1"/>
          <p:nvPr/>
        </p:nvSpPr>
        <p:spPr>
          <a:xfrm>
            <a:off x="9448801" y="-401229"/>
            <a:ext cx="2057399" cy="2177949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2333"/>
              </a:lnSpc>
            </a:pPr>
            <a:r>
              <a:rPr lang="en-US" sz="1666" dirty="0">
                <a:solidFill>
                  <a:srgbClr val="FFFFFF"/>
                </a:solidFill>
                <a:latin typeface="Montserrat Classic Bold"/>
              </a:rPr>
              <a:t>DÉFI(S) X</a:t>
            </a:r>
          </a:p>
        </p:txBody>
      </p:sp>
      <p:sp>
        <p:nvSpPr>
          <p:cNvPr id="17" name="AutoShape 7"/>
          <p:cNvSpPr/>
          <p:nvPr/>
        </p:nvSpPr>
        <p:spPr>
          <a:xfrm>
            <a:off x="0" y="685802"/>
            <a:ext cx="685800" cy="115432"/>
          </a:xfrm>
          <a:prstGeom prst="rect">
            <a:avLst/>
          </a:prstGeom>
          <a:solidFill>
            <a:srgbClr val="228AC9"/>
          </a:solidFill>
        </p:spPr>
        <p:txBody>
          <a:bodyPr/>
          <a:lstStyle/>
          <a:p>
            <a:endParaRPr lang="en-GB" sz="1200"/>
          </a:p>
        </p:txBody>
      </p:sp>
      <p:sp>
        <p:nvSpPr>
          <p:cNvPr id="18" name="AutoShape 8"/>
          <p:cNvSpPr/>
          <p:nvPr/>
        </p:nvSpPr>
        <p:spPr>
          <a:xfrm>
            <a:off x="11506200" y="685802"/>
            <a:ext cx="685800" cy="115432"/>
          </a:xfrm>
          <a:prstGeom prst="rect">
            <a:avLst/>
          </a:prstGeom>
          <a:solidFill>
            <a:srgbClr val="67BCE6"/>
          </a:solidFill>
        </p:spPr>
        <p:txBody>
          <a:bodyPr/>
          <a:lstStyle/>
          <a:p>
            <a:endParaRPr lang="en-GB" sz="1200"/>
          </a:p>
        </p:txBody>
      </p:sp>
      <p:pic>
        <p:nvPicPr>
          <p:cNvPr id="34" name="Image 3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542" y="477585"/>
            <a:ext cx="1311338" cy="540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43351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6950BFC3-D8DA-4A85-94F7-54DA5524770B}">
      <p188:commentRel xmlns="" xmlns:p188="http://schemas.microsoft.com/office/powerpoint/2018/8/main" r:id="rId13"/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9116</TotalTime>
  <Words>1101</Words>
  <Application>Microsoft Office PowerPoint</Application>
  <PresentationFormat>Grand écran</PresentationFormat>
  <Paragraphs>115</Paragraphs>
  <Slides>14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6" baseType="lpstr">
      <vt:lpstr>Arial</vt:lpstr>
      <vt:lpstr>Arial Narrow</vt:lpstr>
      <vt:lpstr>Calibri</vt:lpstr>
      <vt:lpstr>Calibri Light</vt:lpstr>
      <vt:lpstr>Montserrat Classic Bold</vt:lpstr>
      <vt:lpstr>Montserrat Light</vt:lpstr>
      <vt:lpstr>Montserrat Light Bold</vt:lpstr>
      <vt:lpstr>Mukta Light</vt:lpstr>
      <vt:lpstr>Prompt Medium</vt:lpstr>
      <vt:lpstr>Times New Roman</vt:lpstr>
      <vt:lpstr>Verdana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Ci-dessous un exemplaire par WP à remplir AVANT 11 Janvier 2024 et renvoyer à : - Responsable projet K3 : veronique.leonardi@umontpellier.fr</dc:title>
  <dc:creator>Veronique Leonardi</dc:creator>
  <cp:lastModifiedBy>Marielle Montginoul</cp:lastModifiedBy>
  <cp:revision>102</cp:revision>
  <dcterms:created xsi:type="dcterms:W3CDTF">2023-12-07T17:04:53Z</dcterms:created>
  <dcterms:modified xsi:type="dcterms:W3CDTF">2026-09-10T19:43:11Z</dcterms:modified>
</cp:coreProperties>
</file>