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2"/>
  </p:notesMasterIdLst>
  <p:sldIdLst>
    <p:sldId id="256" r:id="rId2"/>
    <p:sldId id="257" r:id="rId3"/>
    <p:sldId id="258" r:id="rId4"/>
    <p:sldId id="264" r:id="rId5"/>
    <p:sldId id="265" r:id="rId6"/>
    <p:sldId id="262" r:id="rId7"/>
    <p:sldId id="263" r:id="rId8"/>
    <p:sldId id="261" r:id="rId9"/>
    <p:sldId id="259" r:id="rId10"/>
    <p:sldId id="260" r:id="rId11"/>
  </p:sldIdLst>
  <p:sldSz cx="12192000" cy="6858000"/>
  <p:notesSz cx="6858000" cy="12192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CB"/>
    <a:srgbClr val="FFF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1142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BD438C-CC94-FB87-B5C8-8B4899496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B65E7FF-1C0E-E47B-8B77-03D29FAFD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95D6C1-1C5C-8C90-0DDF-E8DE6107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5E795-1FF3-6D71-F419-445F755AA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997EE2-7216-496C-2633-DDD14FBF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14176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98772C-773A-62F0-4F7A-C7FD7B330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C952FD-7D2C-CC49-A1BA-EC8CE99D7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B7426A-0231-A6D9-E18D-92FECCF8F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EA35EA-CCC5-8F68-614A-F9D3F7EDC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F9704D-9693-6C63-7014-F43288AF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8808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E1A929-487E-8D64-43E7-C5B8A171C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61DEC-D56F-5890-D964-6504A06AF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BD5A16-5AA4-27E4-E3C5-3674AACB3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987600-DBAF-1939-4756-0A55E008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8AB4F3-42C0-E2B7-943F-4136A8637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367460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85CDF-DADA-E612-09B3-8B5E327DD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ED18B3-2756-72A5-AFFB-598F98736F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DEDA43-CE3F-22F7-7C6D-6C8F208CA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FE20DB-B1DC-3337-7F63-581C0A148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91D9D1-E8C9-9CB3-4531-B9FE6DBD9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988B3C-9317-8943-CB94-412FF16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37313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078C51-96F3-AF08-EEFC-15C36460E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0636EE-564A-5C93-ABAE-0615A2E52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5AD2EE-AD27-C35B-BF86-54C114A55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23425E7-8B1C-B670-6530-382C676B6C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542052-E26E-A68E-C002-CA8EBB8A7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D16109F-D05E-9E1B-4467-653FD886A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90D322B-2572-D28F-03B8-216F28041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FD80A9-3BB3-246B-CF4B-75F66C1DF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5944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F4820-EC0D-0E8F-1A6A-674089A7E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0B7FA8-5EA0-8AFD-BAB4-3731FD861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A753B6-6721-F5E4-9C82-D5893B84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EF0073-BC72-A960-80DD-3D2D55395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656506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C49283-9ECA-DEC4-2257-4AB8E078E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4AB1761-49F2-13F2-45BA-37A67BEEB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2D2DF1-CAB4-C5F4-55DA-487367A0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38366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7018AF-48F3-58EE-D4F6-6A4B5A2C0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65332E-DF06-4B53-757E-A24FBA139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D717E6-53D0-5F4B-96DE-FB4963E00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2F65C9D-8122-E8DB-30AA-E2DBC9AAE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8647B98-240D-2E89-3A37-22CC0016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D00EC5-7B05-FF55-46A5-72931448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83058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EF782C-E1AB-A93F-9E96-CBC569277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8FF216F-7A8A-8B1D-8817-1193200BC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24D6415-AB7F-A704-3236-83B21A06B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0F3F13-BC1B-0B0D-FBA5-51EFDFF13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8C5811-F209-96A2-3030-77B18AAB7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835734-529F-2E0F-ED8F-4C308744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1180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05BFB-338C-47A1-02F9-DD62A5E71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14B629B-6B87-1E15-7531-7B20F9809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CBA71-3565-5144-FA8A-A01CDCC23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5A07A0-B90C-64A7-D038-C51DD6542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A6E22D-27AC-AF49-7007-62008C43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72606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810FF30-0593-7F06-59DC-7DC99FE990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052E6C-8791-F884-AB63-A84A58724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30E51D-7012-088E-9C20-5EFA9D2A3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E7C9FA-A814-3399-3366-82678E4E9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6E6C6A-E2BA-53C3-E6B9-4FB960311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47515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265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0B3576F-DA86-61CA-2A57-E0CE61D9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C97EDD-95AD-8573-2CE0-918FE2F1F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D98255-3844-90BB-B724-9BEBF2D753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C9C40-321D-B348-A8A9-DD48112E8121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C92914-F705-CBF1-E12A-5E84705FE3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143B0B-3611-1824-7E05-33DF71110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25595-EF48-BC4B-B126-E151AE5C62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155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3200400"/>
            <a:ext cx="4754880" cy="4754880"/>
          </a:xfrm>
          <a:prstGeom prst="ellipse">
            <a:avLst/>
          </a:prstGeom>
          <a:ln w="19050">
            <a:solidFill>
              <a:srgbClr val="1C729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052560" y="4023360"/>
            <a:ext cx="3108960" cy="3108960"/>
          </a:xfrm>
          <a:prstGeom prst="ellipse">
            <a:avLst/>
          </a:prstGeom>
          <a:ln w="19050">
            <a:solidFill>
              <a:srgbClr val="7FB06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875520" y="4846320"/>
            <a:ext cx="1463040" cy="14630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2148840"/>
            <a:ext cx="8778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Parcours de l'eau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063240"/>
            <a:ext cx="8778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9FD8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Grand Parc du Lunaret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868680" y="3977640"/>
            <a:ext cx="2011680" cy="0"/>
          </a:xfrm>
          <a:prstGeom prst="line">
            <a:avLst/>
          </a:prstGeom>
          <a:noFill/>
          <a:ln w="25400">
            <a:solidFill>
              <a:srgbClr val="7FB06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E4EE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 interdisciplinaire M2 Sciences de l'Eau — parcours Eau et Société · 2026-2027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4526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E4EE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Encadrement scientifique UMR G-EAU</a:t>
            </a:r>
            <a:endParaRPr lang="en-US" sz="15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538614-50FC-7708-536A-9FD17C64D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886" y="400628"/>
            <a:ext cx="2963652" cy="12224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4F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commande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3447288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353312"/>
            <a:ext cx="502920" cy="502920"/>
          </a:xfrm>
          <a:prstGeom prst="ellipse">
            <a:avLst/>
          </a:prstGeom>
          <a:solidFill>
            <a:srgbClr val="0B4F6C"/>
          </a:solidFill>
          <a:ln/>
        </p:spPr>
      </p:sp>
      <p:pic>
        <p:nvPicPr>
          <p:cNvPr id="5" name="Image 0" descr="/home/claude/slides/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02" y="1463954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335024"/>
            <a:ext cx="24871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Commanditaire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1920240"/>
            <a:ext cx="3081528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Laure Maton</a:t>
            </a: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Ville de Montpellier / Montpellier Méditerranée Métropole (3M)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343400" y="1188720"/>
            <a:ext cx="3447288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26280" y="1353312"/>
            <a:ext cx="502920" cy="502920"/>
          </a:xfrm>
          <a:prstGeom prst="ellipse">
            <a:avLst/>
          </a:prstGeom>
          <a:solidFill>
            <a:srgbClr val="7FB069"/>
          </a:solidFill>
          <a:ln/>
        </p:spPr>
      </p:sp>
      <p:pic>
        <p:nvPicPr>
          <p:cNvPr id="10" name="Image 1" descr="/home/claude/slides/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922" y="1463954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166360" y="1335024"/>
            <a:ext cx="24871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Encadrement scientifique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4526280" y="1920240"/>
            <a:ext cx="3081528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UMR G-EAU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Angelina Canevet, Géraldine Abrami — encadrement principal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Marcel Kuper — coordination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8046720" y="1188720"/>
            <a:ext cx="3447288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0" y="1353312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5" name="Image 2" descr="/home/claude/slides/icons/wa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0242" y="1463954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869680" y="1335024"/>
            <a:ext cx="24871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Territoire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8229600" y="1920240"/>
            <a:ext cx="3081528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Périmètre</a:t>
            </a: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Grand </a:t>
            </a:r>
            <a:r>
              <a:rPr lang="en-US" sz="105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Lunaret</a:t>
            </a: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un </a:t>
            </a:r>
            <a:r>
              <a:rPr lang="en-US" sz="105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territoire</a:t>
            </a: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Méditerranéen</a:t>
            </a:r>
            <a:endParaRPr lang="en-US" sz="1050" dirty="0">
              <a:solidFill>
                <a:srgbClr val="5B6B73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05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S’appuyer</a:t>
            </a: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 le déjà-</a:t>
            </a:r>
            <a:r>
              <a:rPr lang="en-US" sz="105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là</a:t>
            </a:r>
            <a:r>
              <a:rPr lang="en-US" sz="10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640080" y="3172968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8A9BA3">
                <a:alpha val="25000"/>
              </a:srgbClr>
            </a:outerShdw>
          </a:effectLst>
        </p:spPr>
      </p:sp>
      <p:sp>
        <p:nvSpPr>
          <p:cNvPr id="19" name="Text 14"/>
          <p:cNvSpPr txBox="1"/>
          <p:nvPr/>
        </p:nvSpPr>
        <p:spPr>
          <a:xfrm>
            <a:off x="914400" y="3282696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: 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concevoir des « parcours de l'eau » — pédagogiques, vivants, sensibles — accessibles au grand public, aux étudiants, aux délégations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internationales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des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: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sensibiliser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aux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thématiques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liées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l’eau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donner à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voir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recherche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scientifique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faite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dans le </a:t>
            </a:r>
            <a:r>
              <a:rPr lang="en-US" sz="1400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périmètre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640080" y="4425696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E9F2EC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914400" y="4562856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Rendus attendus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4928616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propositions de </a:t>
            </a:r>
            <a:r>
              <a:rPr lang="en-US" sz="1400" b="1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—fond </a:t>
            </a:r>
            <a:r>
              <a:rPr lang="en-US" sz="1400" i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</a:t>
            </a:r>
            <a:r>
              <a:rPr lang="en-US" sz="1400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formats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914400" y="5340096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</a:t>
            </a:r>
            <a:r>
              <a:rPr lang="en-US" sz="1300" b="1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écrit</a:t>
            </a:r>
            <a:r>
              <a:rPr lang="en-US" sz="130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réduit</a:t>
            </a:r>
            <a:r>
              <a:rPr lang="en-US" sz="130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centré</a:t>
            </a:r>
            <a:r>
              <a:rPr lang="en-US" sz="1300" b="1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 </a:t>
            </a:r>
            <a:r>
              <a:rPr lang="en-US" sz="130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</a:t>
            </a:r>
            <a:r>
              <a:rPr lang="en-US" sz="13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méthode, analyse critique, conclusions  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de l'eau — Grand Parc du Lunaret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4F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Thématiques pressenties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24871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32588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5" name="Image 0" descr="/home/claude/slides/icons/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02" y="143652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17320" y="1289304"/>
            <a:ext cx="15727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Inondations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822960" y="2057400"/>
            <a:ext cx="2121408" cy="0"/>
          </a:xfrm>
          <a:prstGeom prst="line">
            <a:avLst/>
          </a:prstGeom>
          <a:noFill/>
          <a:ln w="12700">
            <a:solidFill>
              <a:srgbClr val="DCE6E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2112264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7FB0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ressources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313432"/>
            <a:ext cx="2121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Frans Brouwers,</a:t>
            </a:r>
            <a:endParaRPr lang="en-US" sz="10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Pierre Balzergues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73552" y="1143000"/>
            <a:ext cx="24871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456432" y="132588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2" name="Image 1" descr="/home/claude/slides/icons/su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7074" y="1436522"/>
            <a:ext cx="281635" cy="28163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050792" y="1289304"/>
            <a:ext cx="15727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Sécheresse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3456432" y="2057400"/>
            <a:ext cx="2121408" cy="0"/>
          </a:xfrm>
          <a:prstGeom prst="line">
            <a:avLst/>
          </a:prstGeom>
          <a:noFill/>
          <a:ln w="12700">
            <a:solidFill>
              <a:srgbClr val="DCE6E2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3456432" y="2112264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7FB0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ressources</a:t>
            </a:r>
            <a:endParaRPr lang="en-US" sz="800" dirty="0"/>
          </a:p>
        </p:txBody>
      </p:sp>
      <p:sp>
        <p:nvSpPr>
          <p:cNvPr id="16" name="Text 12"/>
          <p:cNvSpPr txBox="1"/>
          <p:nvPr/>
        </p:nvSpPr>
        <p:spPr>
          <a:xfrm>
            <a:off x="3456432" y="2313432"/>
            <a:ext cx="2121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Gilles Belaud,</a:t>
            </a:r>
            <a:endParaRPr lang="en-US" sz="10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Sébastien Loubier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5907024" y="1143000"/>
            <a:ext cx="24871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6089904" y="132588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9" name="Image 2" descr="/home/claude/slides/icons/land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546" y="1436522"/>
            <a:ext cx="281635" cy="28163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684264" y="1289304"/>
            <a:ext cx="15727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Patrimoine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089904" y="2057400"/>
            <a:ext cx="2121408" cy="0"/>
          </a:xfrm>
          <a:prstGeom prst="line">
            <a:avLst/>
          </a:prstGeom>
          <a:noFill/>
          <a:ln w="12700">
            <a:solidFill>
              <a:srgbClr val="DCE6E2"/>
            </a:solidFill>
            <a:prstDash val="solid"/>
          </a:ln>
        </p:spPr>
      </p:sp>
      <p:sp>
        <p:nvSpPr>
          <p:cNvPr id="22" name="Text 17"/>
          <p:cNvSpPr txBox="1"/>
          <p:nvPr/>
        </p:nvSpPr>
        <p:spPr>
          <a:xfrm>
            <a:off x="6089904" y="2112264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7FB0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ressources</a:t>
            </a:r>
            <a:endParaRPr lang="en-US" sz="800" dirty="0"/>
          </a:p>
        </p:txBody>
      </p:sp>
      <p:sp>
        <p:nvSpPr>
          <p:cNvPr id="23" name="Text 18"/>
          <p:cNvSpPr txBox="1"/>
          <p:nvPr/>
        </p:nvSpPr>
        <p:spPr>
          <a:xfrm>
            <a:off x="6089904" y="2313432"/>
            <a:ext cx="2121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identifier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640080" y="3035808"/>
            <a:ext cx="24871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22960" y="321868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26" name="Image 3" descr="/home/claude/slides/icons/seedl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602" y="3329330"/>
            <a:ext cx="281635" cy="28163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417320" y="3182112"/>
            <a:ext cx="15727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Alimentation /</a:t>
            </a:r>
            <a:endParaRPr lang="en-US" sz="12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Agroécologie</a:t>
            </a: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eau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822960" y="3950208"/>
            <a:ext cx="2121408" cy="0"/>
          </a:xfrm>
          <a:prstGeom prst="line">
            <a:avLst/>
          </a:prstGeom>
          <a:noFill/>
          <a:ln w="12700">
            <a:solidFill>
              <a:srgbClr val="DCE6E2"/>
            </a:solidFill>
            <a:prstDash val="solid"/>
          </a:ln>
        </p:spPr>
      </p:sp>
      <p:sp>
        <p:nvSpPr>
          <p:cNvPr id="29" name="Text 23"/>
          <p:cNvSpPr txBox="1"/>
          <p:nvPr/>
        </p:nvSpPr>
        <p:spPr>
          <a:xfrm>
            <a:off x="822960" y="4005072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7FB0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ressources</a:t>
            </a:r>
            <a:endParaRPr lang="en-US" sz="800" dirty="0"/>
          </a:p>
        </p:txBody>
      </p:sp>
      <p:sp>
        <p:nvSpPr>
          <p:cNvPr id="30" name="Text 24"/>
          <p:cNvSpPr txBox="1"/>
          <p:nvPr/>
        </p:nvSpPr>
        <p:spPr>
          <a:xfrm>
            <a:off x="822960" y="4206240"/>
            <a:ext cx="2121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Claire Wittling</a:t>
            </a:r>
          </a:p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Olivier Lepiller (UMR MoISA)</a:t>
            </a:r>
            <a:endParaRPr lang="en-US" sz="1000" dirty="0"/>
          </a:p>
        </p:txBody>
      </p:sp>
      <p:sp>
        <p:nvSpPr>
          <p:cNvPr id="31" name="Shape 25"/>
          <p:cNvSpPr/>
          <p:nvPr/>
        </p:nvSpPr>
        <p:spPr>
          <a:xfrm>
            <a:off x="3273552" y="3035808"/>
            <a:ext cx="24871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3456432" y="321868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33" name="Image 4" descr="/home/claude/slides/icons/ti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074" y="3329330"/>
            <a:ext cx="281635" cy="281635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4050792" y="3182112"/>
            <a:ext cx="15727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potable</a:t>
            </a:r>
            <a:endParaRPr lang="en-US" sz="1200" dirty="0"/>
          </a:p>
        </p:txBody>
      </p:sp>
      <p:sp>
        <p:nvSpPr>
          <p:cNvPr id="35" name="Shape 28"/>
          <p:cNvSpPr/>
          <p:nvPr/>
        </p:nvSpPr>
        <p:spPr>
          <a:xfrm>
            <a:off x="3456432" y="3950208"/>
            <a:ext cx="2121408" cy="0"/>
          </a:xfrm>
          <a:prstGeom prst="line">
            <a:avLst/>
          </a:prstGeom>
          <a:noFill/>
          <a:ln w="12700">
            <a:solidFill>
              <a:srgbClr val="DCE6E2"/>
            </a:solidFill>
            <a:prstDash val="solid"/>
          </a:ln>
        </p:spPr>
      </p:sp>
      <p:sp>
        <p:nvSpPr>
          <p:cNvPr id="36" name="Text 29"/>
          <p:cNvSpPr txBox="1"/>
          <p:nvPr/>
        </p:nvSpPr>
        <p:spPr>
          <a:xfrm>
            <a:off x="3456432" y="4005072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7FB0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ressources</a:t>
            </a:r>
            <a:endParaRPr lang="en-US" sz="800" dirty="0"/>
          </a:p>
        </p:txBody>
      </p:sp>
      <p:sp>
        <p:nvSpPr>
          <p:cNvPr id="37" name="Text 30"/>
          <p:cNvSpPr txBox="1"/>
          <p:nvPr/>
        </p:nvSpPr>
        <p:spPr>
          <a:xfrm>
            <a:off x="3456432" y="4206240"/>
            <a:ext cx="2121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Marielle Montginoul</a:t>
            </a:r>
            <a:endParaRPr lang="en-US" sz="1000" dirty="0"/>
          </a:p>
        </p:txBody>
      </p:sp>
      <p:sp>
        <p:nvSpPr>
          <p:cNvPr id="38" name="Shape 31"/>
          <p:cNvSpPr/>
          <p:nvPr/>
        </p:nvSpPr>
        <p:spPr>
          <a:xfrm>
            <a:off x="5907024" y="3035808"/>
            <a:ext cx="24871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8A9BA3">
                <a:alpha val="20000"/>
              </a:srgbClr>
            </a:outerShdw>
          </a:effectLst>
        </p:spPr>
      </p:sp>
      <p:sp>
        <p:nvSpPr>
          <p:cNvPr id="39" name="Shape 32"/>
          <p:cNvSpPr/>
          <p:nvPr/>
        </p:nvSpPr>
        <p:spPr>
          <a:xfrm>
            <a:off x="6089904" y="321868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40" name="Image 5" descr="/home/claude/slides/icons/layer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0546" y="3329330"/>
            <a:ext cx="281635" cy="281635"/>
          </a:xfrm>
          <a:prstGeom prst="rect">
            <a:avLst/>
          </a:prstGeom>
        </p:spPr>
      </p:pic>
      <p:sp>
        <p:nvSpPr>
          <p:cNvPr id="41" name="Text 33"/>
          <p:cNvSpPr txBox="1"/>
          <p:nvPr/>
        </p:nvSpPr>
        <p:spPr>
          <a:xfrm>
            <a:off x="6684264" y="3182112"/>
            <a:ext cx="157276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Eaux souterraines</a:t>
            </a:r>
            <a:endParaRPr lang="en-US" sz="12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1E2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(piézomètres)</a:t>
            </a:r>
            <a:endParaRPr lang="en-US" sz="1200" dirty="0"/>
          </a:p>
        </p:txBody>
      </p:sp>
      <p:sp>
        <p:nvSpPr>
          <p:cNvPr id="42" name="Shape 34"/>
          <p:cNvSpPr/>
          <p:nvPr/>
        </p:nvSpPr>
        <p:spPr>
          <a:xfrm>
            <a:off x="6089904" y="3950208"/>
            <a:ext cx="2121408" cy="0"/>
          </a:xfrm>
          <a:prstGeom prst="line">
            <a:avLst/>
          </a:prstGeom>
          <a:noFill/>
          <a:ln w="12700">
            <a:solidFill>
              <a:srgbClr val="DCE6E2"/>
            </a:solidFill>
            <a:prstDash val="solid"/>
          </a:ln>
        </p:spPr>
      </p:sp>
      <p:sp>
        <p:nvSpPr>
          <p:cNvPr id="43" name="Text 35"/>
          <p:cNvSpPr txBox="1"/>
          <p:nvPr/>
        </p:nvSpPr>
        <p:spPr>
          <a:xfrm>
            <a:off x="6089904" y="4005072"/>
            <a:ext cx="2121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7FB0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ressources</a:t>
            </a:r>
            <a:endParaRPr lang="en-US" sz="800" dirty="0"/>
          </a:p>
        </p:txBody>
      </p:sp>
      <p:sp>
        <p:nvSpPr>
          <p:cNvPr id="44" name="Text 36"/>
          <p:cNvSpPr txBox="1"/>
          <p:nvPr/>
        </p:nvSpPr>
        <p:spPr>
          <a:xfrm>
            <a:off x="6089904" y="4206240"/>
            <a:ext cx="21214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Sylvain Massuel</a:t>
            </a:r>
            <a:endParaRPr lang="en-US" sz="1000" dirty="0"/>
          </a:p>
        </p:txBody>
      </p:sp>
      <p:sp>
        <p:nvSpPr>
          <p:cNvPr id="45" name="Shape 37"/>
          <p:cNvSpPr/>
          <p:nvPr/>
        </p:nvSpPr>
        <p:spPr>
          <a:xfrm>
            <a:off x="8668512" y="1143000"/>
            <a:ext cx="2852928" cy="3584448"/>
          </a:xfrm>
          <a:prstGeom prst="roundRect">
            <a:avLst>
              <a:gd name="adj" fmla="val 2564"/>
            </a:avLst>
          </a:prstGeom>
          <a:solidFill>
            <a:srgbClr val="E4EEEA"/>
          </a:solidFill>
          <a:ln/>
        </p:spPr>
      </p:sp>
      <p:sp>
        <p:nvSpPr>
          <p:cNvPr id="46" name="Shape 38"/>
          <p:cNvSpPr/>
          <p:nvPr/>
        </p:nvSpPr>
        <p:spPr>
          <a:xfrm>
            <a:off x="8924544" y="1417320"/>
            <a:ext cx="640080" cy="640080"/>
          </a:xfrm>
          <a:prstGeom prst="ellipse">
            <a:avLst/>
          </a:prstGeom>
          <a:solidFill>
            <a:srgbClr val="4F8A73"/>
          </a:solidFill>
          <a:ln/>
        </p:spPr>
      </p:sp>
      <p:pic>
        <p:nvPicPr>
          <p:cNvPr id="47" name="Image 6" descr="/home/claude/slides/icons/pa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5362" y="1558138"/>
            <a:ext cx="358445" cy="358445"/>
          </a:xfrm>
          <a:prstGeom prst="rect">
            <a:avLst/>
          </a:prstGeom>
        </p:spPr>
      </p:pic>
      <p:sp>
        <p:nvSpPr>
          <p:cNvPr id="48" name="Text 39"/>
          <p:cNvSpPr txBox="1"/>
          <p:nvPr/>
        </p:nvSpPr>
        <p:spPr>
          <a:xfrm>
            <a:off x="9720072" y="1435608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4F8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</a:t>
            </a:r>
            <a:endParaRPr lang="en-US" sz="1000" dirty="0"/>
          </a:p>
        </p:txBody>
      </p:sp>
      <p:sp>
        <p:nvSpPr>
          <p:cNvPr id="49" name="Text 40"/>
          <p:cNvSpPr txBox="1"/>
          <p:nvPr/>
        </p:nvSpPr>
        <p:spPr>
          <a:xfrm>
            <a:off x="9720072" y="1691640"/>
            <a:ext cx="1618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F4A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Dimensions sensibles</a:t>
            </a:r>
            <a:endParaRPr lang="en-US" sz="13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F4A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 point de vue</a:t>
            </a:r>
            <a:endParaRPr lang="en-US" sz="13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F4A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 non-humains</a:t>
            </a:r>
            <a:endParaRPr lang="en-US" sz="1300" dirty="0"/>
          </a:p>
        </p:txBody>
      </p:sp>
      <p:sp>
        <p:nvSpPr>
          <p:cNvPr id="50" name="Text 41"/>
          <p:cNvSpPr txBox="1"/>
          <p:nvPr/>
        </p:nvSpPr>
        <p:spPr>
          <a:xfrm>
            <a:off x="8924544" y="2834640"/>
            <a:ext cx="23408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3D66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intégrer dans la thématique choisie, quelle qu'elle soit — pas une thématique à part.</a:t>
            </a:r>
          </a:p>
        </p:txBody>
      </p:sp>
      <p:sp>
        <p:nvSpPr>
          <p:cNvPr id="51" name="Shape 42"/>
          <p:cNvSpPr/>
          <p:nvPr/>
        </p:nvSpPr>
        <p:spPr>
          <a:xfrm>
            <a:off x="8924544" y="3630168"/>
            <a:ext cx="2340864" cy="0"/>
          </a:xfrm>
          <a:prstGeom prst="line">
            <a:avLst/>
          </a:prstGeom>
          <a:noFill/>
          <a:ln w="12700">
            <a:solidFill>
              <a:srgbClr val="C6DAD2"/>
            </a:solidFill>
            <a:prstDash val="solid"/>
          </a:ln>
        </p:spPr>
      </p:sp>
      <p:sp>
        <p:nvSpPr>
          <p:cNvPr id="52" name="Text 43"/>
          <p:cNvSpPr txBox="1"/>
          <p:nvPr/>
        </p:nvSpPr>
        <p:spPr>
          <a:xfrm>
            <a:off x="8924544" y="3685032"/>
            <a:ext cx="2340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4F8A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 ressources</a:t>
            </a:r>
            <a:endParaRPr lang="en-US" sz="800" dirty="0"/>
          </a:p>
        </p:txBody>
      </p:sp>
      <p:sp>
        <p:nvSpPr>
          <p:cNvPr id="53" name="Text 44"/>
          <p:cNvSpPr txBox="1"/>
          <p:nvPr/>
        </p:nvSpPr>
        <p:spPr>
          <a:xfrm>
            <a:off x="8924544" y="3886200"/>
            <a:ext cx="23408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3D66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Angelina Canevet,</a:t>
            </a:r>
            <a:endParaRPr lang="en-US" sz="10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3D66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Romain </a:t>
            </a:r>
            <a:r>
              <a:rPr lang="en-US" sz="1000" dirty="0" err="1">
                <a:solidFill>
                  <a:srgbClr val="3D66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Valadaud</a:t>
            </a:r>
            <a:endParaRPr lang="en-US" sz="1000" dirty="0">
              <a:solidFill>
                <a:srgbClr val="3D6659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95000"/>
              </a:lnSpc>
              <a:buNone/>
            </a:pPr>
            <a:r>
              <a:rPr lang="en-US" sz="1000" dirty="0">
                <a:solidFill>
                  <a:srgbClr val="3D6659"/>
                </a:solidFill>
                <a:latin typeface="Calibri" pitchFamily="34" charset="0"/>
                <a:cs typeface="Calibri" pitchFamily="34" charset="-120"/>
              </a:rPr>
              <a:t>BIPOLAR</a:t>
            </a:r>
            <a:endParaRPr lang="en-US" sz="1000" dirty="0"/>
          </a:p>
        </p:txBody>
      </p:sp>
      <p:sp>
        <p:nvSpPr>
          <p:cNvPr id="55" name="Text 4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de l'eau — Grand Parc du Lunaret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509716-76F6-35F9-914D-A1E8556A8A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Quelques éléments de cadrage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D56DA4-1E2E-6CC5-5CD0-4D3679313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Source : mémoire de fin d’études « Etude des relations des habitants à la rivière. Angelina </a:t>
            </a:r>
            <a:r>
              <a:rPr lang="fr-FR" dirty="0" err="1"/>
              <a:t>Canevet</a:t>
            </a:r>
            <a:r>
              <a:rPr lang="fr-FR" dirty="0"/>
              <a:t>. 2026</a:t>
            </a:r>
          </a:p>
        </p:txBody>
      </p:sp>
    </p:spTree>
    <p:extLst>
      <p:ext uri="{BB962C8B-B14F-4D97-AF65-F5344CB8AC3E}">
        <p14:creationId xmlns:p14="http://schemas.microsoft.com/office/powerpoint/2010/main" val="321510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C22A9A-69DB-883E-08C8-7998F6B0F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660" y="365125"/>
            <a:ext cx="6607139" cy="1325563"/>
          </a:xfrm>
        </p:spPr>
        <p:txBody>
          <a:bodyPr/>
          <a:lstStyle/>
          <a:p>
            <a:r>
              <a:rPr lang="fr-FR" dirty="0"/>
              <a:t>Restaurer la rivière, réparer les liens à l’eau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F625ED-CD96-C863-B650-F09CCA6C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86" y="3614206"/>
            <a:ext cx="2316089" cy="28255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B489962-F7B9-E130-3ED7-845EA4EC9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503" y="80952"/>
            <a:ext cx="2457876" cy="29807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BD4C87-F54A-8B38-4201-1ADD8F1E5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7115" y="3605345"/>
            <a:ext cx="2332529" cy="283441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B030146-504E-6022-FAAD-910207501B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4235" y="3614206"/>
            <a:ext cx="2313785" cy="282555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A29CA78-0A62-E96B-E85E-1513DD90C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2611" y="3605344"/>
            <a:ext cx="2313785" cy="282835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57FCC65-3A90-930A-88CA-46D486BDFE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3654" y="3605344"/>
            <a:ext cx="2318032" cy="2828359"/>
          </a:xfrm>
          <a:prstGeom prst="rect">
            <a:avLst/>
          </a:prstGeom>
        </p:spPr>
      </p:pic>
      <p:sp>
        <p:nvSpPr>
          <p:cNvPr id="16" name="Flèche vers le bas 15">
            <a:extLst>
              <a:ext uri="{FF2B5EF4-FFF2-40B4-BE49-F238E27FC236}">
                <a16:creationId xmlns:a16="http://schemas.microsoft.com/office/drawing/2014/main" id="{9F8CF20D-BA87-DE99-642B-A7DF3C5BE5F2}"/>
              </a:ext>
            </a:extLst>
          </p:cNvPr>
          <p:cNvSpPr/>
          <p:nvPr/>
        </p:nvSpPr>
        <p:spPr>
          <a:xfrm>
            <a:off x="2496618" y="3123343"/>
            <a:ext cx="195209" cy="84248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675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636179-6CA0-E81F-0041-BCB1A53D7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38"/>
            <a:ext cx="12192000" cy="686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3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A73F2D0-9023-4A54-4D0B-6A88EA974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5"/>
            <a:ext cx="12192000" cy="685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329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573132E-356B-77D0-8C78-B663FB25A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3"/>
            <a:ext cx="12192000" cy="685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10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9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20040"/>
            <a:ext cx="9144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4F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Méthode et calendrier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93776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82803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14/09</a:t>
            </a:r>
            <a:endParaRPr lang="en-US" sz="850" dirty="0"/>
          </a:p>
        </p:txBody>
      </p:sp>
      <p:sp>
        <p:nvSpPr>
          <p:cNvPr id="5" name="Text 3"/>
          <p:cNvSpPr txBox="1"/>
          <p:nvPr/>
        </p:nvSpPr>
        <p:spPr>
          <a:xfrm>
            <a:off x="566928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55955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19/10</a:t>
            </a:r>
            <a:endParaRPr lang="en-US" sz="850" dirty="0"/>
          </a:p>
        </p:txBody>
      </p:sp>
      <p:sp>
        <p:nvSpPr>
          <p:cNvPr id="7" name="Shape 5"/>
          <p:cNvSpPr/>
          <p:nvPr/>
        </p:nvSpPr>
        <p:spPr>
          <a:xfrm>
            <a:off x="5989320" y="1554480"/>
            <a:ext cx="91440" cy="914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8" name="Shape 6"/>
          <p:cNvSpPr/>
          <p:nvPr/>
        </p:nvSpPr>
        <p:spPr>
          <a:xfrm>
            <a:off x="6135624" y="1536192"/>
            <a:ext cx="128016" cy="128016"/>
          </a:xfrm>
          <a:prstGeom prst="diamond">
            <a:avLst/>
          </a:prstGeom>
          <a:solidFill>
            <a:srgbClr val="0B4F6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29107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02/11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6720840" y="1554480"/>
            <a:ext cx="91440" cy="914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13232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02259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23/11</a:t>
            </a:r>
            <a:endParaRPr lang="en-US" sz="850" dirty="0"/>
          </a:p>
        </p:txBody>
      </p:sp>
      <p:sp>
        <p:nvSpPr>
          <p:cNvPr id="14" name="Text 12"/>
          <p:cNvSpPr txBox="1"/>
          <p:nvPr/>
        </p:nvSpPr>
        <p:spPr>
          <a:xfrm>
            <a:off x="786384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S5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75411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14/12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8183880" y="1554480"/>
            <a:ext cx="91440" cy="914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59536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S6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848563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04/01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932688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S7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921715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11/01</a:t>
            </a:r>
            <a:endParaRPr lang="en-US" sz="850" dirty="0"/>
          </a:p>
        </p:txBody>
      </p:sp>
      <p:sp>
        <p:nvSpPr>
          <p:cNvPr id="21" name="Text 19"/>
          <p:cNvSpPr txBox="1"/>
          <p:nvPr/>
        </p:nvSpPr>
        <p:spPr>
          <a:xfrm>
            <a:off x="1005840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S8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994867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25/01</a:t>
            </a:r>
            <a:endParaRPr lang="en-US" sz="850" dirty="0"/>
          </a:p>
        </p:txBody>
      </p:sp>
      <p:sp>
        <p:nvSpPr>
          <p:cNvPr id="23" name="Text 21"/>
          <p:cNvSpPr txBox="1"/>
          <p:nvPr/>
        </p:nvSpPr>
        <p:spPr>
          <a:xfrm>
            <a:off x="10789920" y="105156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S9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0680192" y="1307592"/>
            <a:ext cx="9509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ou 15/02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93776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66928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13232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86384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9536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2688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05840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78992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521440" y="1709928"/>
            <a:ext cx="0" cy="3273552"/>
          </a:xfrm>
          <a:prstGeom prst="line">
            <a:avLst/>
          </a:prstGeom>
          <a:noFill/>
          <a:ln w="9525">
            <a:solidFill>
              <a:srgbClr val="E2D9CC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40080" y="1801368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640080" y="2093976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Inventaire et prise de connaissance de </a:t>
            </a:r>
            <a:r>
              <a:rPr lang="en-US" sz="100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l'existant</a:t>
            </a: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00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acteurs</a:t>
            </a: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00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littérature</a:t>
            </a: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 le </a:t>
            </a:r>
            <a:r>
              <a:rPr lang="en-US" sz="100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territoire</a:t>
            </a: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000" dirty="0" err="1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littérature</a:t>
            </a: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 les themes) · pré-sélection de thèmes · identification des personnes à contacter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992624" y="1984248"/>
            <a:ext cx="1353312" cy="420624"/>
          </a:xfrm>
          <a:prstGeom prst="roundRect">
            <a:avLst>
              <a:gd name="adj" fmla="val 76087"/>
            </a:avLst>
          </a:prstGeom>
          <a:solidFill>
            <a:srgbClr val="0B4F6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4992624" y="1984248"/>
            <a:ext cx="13533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S1–S2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640080" y="2642616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Préparation</a:t>
            </a:r>
            <a:endParaRPr lang="en-US" sz="1500" dirty="0"/>
          </a:p>
        </p:txBody>
      </p:sp>
      <p:sp>
        <p:nvSpPr>
          <p:cNvPr id="40" name="Text 38"/>
          <p:cNvSpPr txBox="1"/>
          <p:nvPr/>
        </p:nvSpPr>
        <p:spPr>
          <a:xfrm>
            <a:off x="640080" y="2935224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des guides d'entretien · préfiguration des sorties et des ateliers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724144" y="2825496"/>
            <a:ext cx="1353312" cy="420624"/>
          </a:xfrm>
          <a:prstGeom prst="roundRect">
            <a:avLst>
              <a:gd name="adj" fmla="val 76087"/>
            </a:avLst>
          </a:prstGeom>
          <a:solidFill>
            <a:srgbClr val="1C7293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5724144" y="2825496"/>
            <a:ext cx="13533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S2–S3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640080" y="3483864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FB0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Conception</a:t>
            </a:r>
            <a:endParaRPr lang="en-US" sz="1500" dirty="0"/>
          </a:p>
        </p:txBody>
      </p:sp>
      <p:sp>
        <p:nvSpPr>
          <p:cNvPr id="44" name="Text 42"/>
          <p:cNvSpPr txBox="1"/>
          <p:nvPr/>
        </p:nvSpPr>
        <p:spPr>
          <a:xfrm>
            <a:off x="640080" y="3776472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 des parcours · rencontre avec les acteurs concernés · ateliers si pertinent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6455664" y="3666744"/>
            <a:ext cx="3547872" cy="420624"/>
          </a:xfrm>
          <a:prstGeom prst="roundRect">
            <a:avLst>
              <a:gd name="adj" fmla="val 76087"/>
            </a:avLst>
          </a:prstGeom>
          <a:solidFill>
            <a:srgbClr val="7FB069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455664" y="3666744"/>
            <a:ext cx="35478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S3–S7</a:t>
            </a:r>
            <a:endParaRPr lang="en-US" sz="1050" dirty="0"/>
          </a:p>
        </p:txBody>
      </p:sp>
      <p:sp>
        <p:nvSpPr>
          <p:cNvPr id="47" name="Text 45"/>
          <p:cNvSpPr txBox="1"/>
          <p:nvPr/>
        </p:nvSpPr>
        <p:spPr>
          <a:xfrm>
            <a:off x="640080" y="4325112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Finalisation</a:t>
            </a:r>
            <a:endParaRPr lang="en-US" sz="1500" dirty="0"/>
          </a:p>
        </p:txBody>
      </p:sp>
      <p:sp>
        <p:nvSpPr>
          <p:cNvPr id="48" name="Text 46"/>
          <p:cNvSpPr txBox="1"/>
          <p:nvPr/>
        </p:nvSpPr>
        <p:spPr>
          <a:xfrm>
            <a:off x="640080" y="4617720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Finalisation des différents rendus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10113264" y="4507992"/>
            <a:ext cx="1353312" cy="420624"/>
          </a:xfrm>
          <a:prstGeom prst="roundRect">
            <a:avLst>
              <a:gd name="adj" fmla="val 76087"/>
            </a:avLst>
          </a:prstGeom>
          <a:solidFill>
            <a:srgbClr val="B85042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10113264" y="4507992"/>
            <a:ext cx="13533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S8–S9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4937760" y="5193792"/>
            <a:ext cx="91440" cy="914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5120640" y="512978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semaine sans les alternants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7452360" y="5175504"/>
            <a:ext cx="128016" cy="128016"/>
          </a:xfrm>
          <a:prstGeom prst="diamond">
            <a:avLst/>
          </a:prstGeom>
          <a:solidFill>
            <a:srgbClr val="0B4F6C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7671816" y="5129784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 — rencontre avec Laure Maton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640080" y="5449824"/>
            <a:ext cx="5349240" cy="777240"/>
          </a:xfrm>
          <a:prstGeom prst="roundRect">
            <a:avLst>
              <a:gd name="adj" fmla="val 9412"/>
            </a:avLst>
          </a:prstGeom>
          <a:solidFill>
            <a:srgbClr val="F3E6DE"/>
          </a:solidFill>
          <a:ln/>
        </p:spPr>
      </p:sp>
      <p:sp>
        <p:nvSpPr>
          <p:cNvPr id="56" name="Text 54"/>
          <p:cNvSpPr txBox="1"/>
          <p:nvPr/>
        </p:nvSpPr>
        <p:spPr>
          <a:xfrm>
            <a:off x="868680" y="5449824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7A3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Acteurs du territoire : </a:t>
            </a:r>
            <a:r>
              <a:rPr lang="en-US" sz="1050" dirty="0">
                <a:solidFill>
                  <a:srgbClr val="7A3B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 sont très sollicités — on se prépare avant tout contact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050" dirty="0" err="1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Mairie</a:t>
            </a:r>
            <a:r>
              <a:rPr lang="en-US" sz="1050" dirty="0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, </a:t>
            </a:r>
            <a:r>
              <a:rPr lang="en-US" sz="1050" dirty="0" err="1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maîtrise</a:t>
            </a:r>
            <a:r>
              <a:rPr lang="en-US" sz="1050" dirty="0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 d’oeuvre Grand </a:t>
            </a:r>
            <a:r>
              <a:rPr lang="en-US" sz="1050" dirty="0" err="1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Lunaret</a:t>
            </a:r>
            <a:r>
              <a:rPr lang="en-US" sz="1050" dirty="0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, GEMAPI, </a:t>
            </a:r>
            <a:r>
              <a:rPr lang="en-US" sz="1050" dirty="0" err="1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Régie</a:t>
            </a:r>
            <a:r>
              <a:rPr lang="en-US" sz="1050" dirty="0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 de </a:t>
            </a:r>
            <a:r>
              <a:rPr lang="en-US" sz="1050" dirty="0" err="1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l’eau</a:t>
            </a:r>
            <a:r>
              <a:rPr lang="en-US" sz="1050" dirty="0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, EPTB, les </a:t>
            </a:r>
            <a:r>
              <a:rPr lang="en-US" sz="1050" dirty="0" err="1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différentes</a:t>
            </a:r>
            <a:r>
              <a:rPr lang="en-US" sz="1050" dirty="0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 associations </a:t>
            </a:r>
            <a:r>
              <a:rPr lang="en-US" sz="1050" dirty="0" err="1">
                <a:solidFill>
                  <a:srgbClr val="7A3B1D"/>
                </a:solidFill>
                <a:latin typeface="Calibri" pitchFamily="34" charset="0"/>
                <a:cs typeface="Calibri" pitchFamily="34" charset="-120"/>
              </a:rPr>
              <a:t>impliquées</a:t>
            </a:r>
            <a:endParaRPr lang="en-US" sz="1050" dirty="0"/>
          </a:p>
        </p:txBody>
      </p:sp>
      <p:sp>
        <p:nvSpPr>
          <p:cNvPr id="57" name="Shape 55"/>
          <p:cNvSpPr/>
          <p:nvPr/>
        </p:nvSpPr>
        <p:spPr>
          <a:xfrm>
            <a:off x="6172200" y="5449824"/>
            <a:ext cx="5349240" cy="777240"/>
          </a:xfrm>
          <a:prstGeom prst="roundRect">
            <a:avLst>
              <a:gd name="adj" fmla="val 9412"/>
            </a:avLst>
          </a:prstGeom>
          <a:solidFill>
            <a:srgbClr val="E9F2EC"/>
          </a:solidFill>
          <a:ln/>
        </p:spPr>
      </p:sp>
      <p:sp>
        <p:nvSpPr>
          <p:cNvPr id="58" name="Text 56"/>
          <p:cNvSpPr txBox="1"/>
          <p:nvPr/>
        </p:nvSpPr>
        <p:spPr>
          <a:xfrm>
            <a:off x="6400800" y="5449824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2E59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Étudiants UPV : </a:t>
            </a:r>
            <a:r>
              <a:rPr lang="en-US" sz="1050" dirty="0">
                <a:solidFill>
                  <a:srgbClr val="2E59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points de rencontre avec le Master VMP sont à prévoir en cours de route.</a:t>
            </a:r>
            <a:endParaRPr lang="en-US" sz="1050" dirty="0"/>
          </a:p>
        </p:txBody>
      </p:sp>
      <p:sp>
        <p:nvSpPr>
          <p:cNvPr id="59" name="Text 57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de l'eau — Grand Parc du Lunaret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Cette semaine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21792" y="1243584"/>
            <a:ext cx="100584" cy="100584"/>
          </a:xfrm>
          <a:prstGeom prst="ellipse">
            <a:avLst/>
          </a:prstGeom>
          <a:solidFill>
            <a:srgbClr val="7FB069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41248" y="114300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9FD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Lundi matin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2788920" y="1143000"/>
            <a:ext cx="8732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Prise de connaissance des documents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746504"/>
            <a:ext cx="11155680" cy="1389888"/>
          </a:xfrm>
          <a:prstGeom prst="roundRect">
            <a:avLst>
              <a:gd name="adj" fmla="val 5263"/>
            </a:avLst>
          </a:prstGeom>
          <a:solidFill>
            <a:srgbClr val="0E3A4F"/>
          </a:solidFill>
          <a:ln/>
        </p:spPr>
      </p:sp>
      <p:sp>
        <p:nvSpPr>
          <p:cNvPr id="7" name="Shape 5"/>
          <p:cNvSpPr/>
          <p:nvPr/>
        </p:nvSpPr>
        <p:spPr>
          <a:xfrm>
            <a:off x="621792" y="1920240"/>
            <a:ext cx="100584" cy="100584"/>
          </a:xfrm>
          <a:prstGeom prst="ellipse">
            <a:avLst/>
          </a:prstGeom>
          <a:solidFill>
            <a:srgbClr val="7FB06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41248" y="1819656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9FD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Lundi après-midi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788920" y="1819656"/>
            <a:ext cx="8732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Agropol'Eat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788920" y="2148840"/>
            <a:ext cx="8732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Le Grand Lunaret, grandeur nature » — Médiation #1 : faire découvrir, aimer et protéger la ripisylve du Lez</a:t>
            </a: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14h-17h, rendez-vous à la station de tram </a:t>
            </a:r>
            <a:r>
              <a:rPr lang="en-US" sz="1150" dirty="0" err="1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Agropolis</a:t>
            </a:r>
            <a:endParaRPr lang="en-US" sz="1150" dirty="0">
              <a:solidFill>
                <a:srgbClr val="C9D6D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15000"/>
              </a:lnSpc>
              <a:buNone/>
            </a:pPr>
            <a:endParaRPr lang="en-US" sz="11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50" dirty="0" err="1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Présence</a:t>
            </a:r>
            <a:r>
              <a:rPr lang="en-US" sz="1150" dirty="0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150" dirty="0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tant </a:t>
            </a:r>
            <a:r>
              <a:rPr lang="en-US" sz="1150" dirty="0" err="1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qu’observateurs</a:t>
            </a:r>
            <a:r>
              <a:rPr lang="en-US" sz="1150" dirty="0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1792" y="3401568"/>
            <a:ext cx="100584" cy="100584"/>
          </a:xfrm>
          <a:prstGeom prst="ellipse">
            <a:avLst/>
          </a:prstGeom>
          <a:solidFill>
            <a:srgbClr val="7FB06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" y="3300984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9FD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Mardi matin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788920" y="3300984"/>
            <a:ext cx="8732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Préparation du débrief et des questions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1792" y="4078224"/>
            <a:ext cx="100584" cy="100584"/>
          </a:xfrm>
          <a:prstGeom prst="ellipse">
            <a:avLst/>
          </a:prstGeom>
          <a:solidFill>
            <a:srgbClr val="7FB06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41248" y="397764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9FD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Mardi après-midi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788920" y="3977640"/>
            <a:ext cx="8732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Débrief et cadrage avec les encadrants scientifiques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1792" y="4846320"/>
            <a:ext cx="100584" cy="100584"/>
          </a:xfrm>
          <a:prstGeom prst="ellipse">
            <a:avLst/>
          </a:prstGeom>
          <a:solidFill>
            <a:srgbClr val="7FB06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1248" y="4745736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9FD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Mercredi-vendredi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2788920" y="4745736"/>
            <a:ext cx="8732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Suite de la prise de connaissance des documents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2788920" y="5074920"/>
            <a:ext cx="8732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des thématiques prioritaires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40080" y="5532120"/>
            <a:ext cx="10881360" cy="685800"/>
          </a:xfrm>
          <a:prstGeom prst="roundRect">
            <a:avLst>
              <a:gd name="adj" fmla="val 10667"/>
            </a:avLst>
          </a:prstGeom>
          <a:solidFill>
            <a:srgbClr val="0E3A4F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9D6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de l'eau — Grand Parc du Lunaret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538</Words>
  <Application>Microsoft Macintosh PowerPoint</Application>
  <PresentationFormat>Grand écran</PresentationFormat>
  <Paragraphs>116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Thème Office</vt:lpstr>
      <vt:lpstr>Présentation PowerPoint</vt:lpstr>
      <vt:lpstr>Présentation PowerPoint</vt:lpstr>
      <vt:lpstr>Présentation PowerPoint</vt:lpstr>
      <vt:lpstr>Quelques éléments de cadrage</vt:lpstr>
      <vt:lpstr>Restaurer la rivière, réparer les liens à l’eau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Editeur</cp:lastModifiedBy>
  <cp:revision>24</cp:revision>
  <dcterms:created xsi:type="dcterms:W3CDTF">2026-09-10T10:50:21Z</dcterms:created>
  <dcterms:modified xsi:type="dcterms:W3CDTF">2026-09-11T10:00:14Z</dcterms:modified>
</cp:coreProperties>
</file>