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5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x="18288000" cy="10287000"/>
  <p:notesSz cx="6858000" cy="9144000"/>
  <p:embeddedFontLst>
    <p:embeddedFont>
      <p:font typeface="Oswald Bold" charset="1" panose="00000800000000000000"/>
      <p:regular r:id="rId55"/>
    </p:embeddedFont>
    <p:embeddedFont>
      <p:font typeface="Open Sans 1" charset="1" panose="020B0606030504020204"/>
      <p:regular r:id="rId56"/>
    </p:embeddedFont>
    <p:embeddedFont>
      <p:font typeface="Open Sans 2" charset="1" panose="00000000000000000000"/>
      <p:regular r:id="rId57"/>
    </p:embeddedFont>
    <p:embeddedFont>
      <p:font typeface="Open Sans 2 Bold" charset="1" panose="00000000000000000000"/>
      <p:regular r:id="rId58"/>
    </p:embeddedFont>
    <p:embeddedFont>
      <p:font typeface="Oswald" charset="1" panose="00000500000000000000"/>
      <p:regular r:id="rId59"/>
    </p:embeddedFont>
    <p:embeddedFont>
      <p:font typeface="Open Sans 1 Bold" charset="1" panose="020B0806030504020204"/>
      <p:regular r:id="rId60"/>
    </p:embeddedFont>
    <p:embeddedFont>
      <p:font typeface="Open Sans 1 Italics" charset="1" panose="020B0606030504020204"/>
      <p:regular r:id="rId61"/>
    </p:embeddedFont>
    <p:embeddedFont>
      <p:font typeface="Open Sans 1 Bold Italics" charset="1" panose="020B0806030504020204"/>
      <p:regular r:id="rId62"/>
    </p:embeddedFont>
    <p:embeddedFont>
      <p:font typeface="Open Sans 2 Italics" charset="1" panose="00000000000000000000"/>
      <p:regular r:id="rId63"/>
    </p:embeddedFont>
    <p:embeddedFont>
      <p:font typeface="Open Sans 2 Bold Italics" charset="1" panose="00000000000000000000"/>
      <p:regular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notesMasters/notesMaster1.xml" Type="http://schemas.openxmlformats.org/officeDocument/2006/relationships/notesMaster"/><Relationship Id="rId53" Target="theme/theme2.xml" Type="http://schemas.openxmlformats.org/officeDocument/2006/relationships/theme"/><Relationship Id="rId54" Target="notesSlides/notesSlide1.xml" Type="http://schemas.openxmlformats.org/officeDocument/2006/relationships/notesSlide"/><Relationship Id="rId55" Target="fonts/font55.fntdata" Type="http://schemas.openxmlformats.org/officeDocument/2006/relationships/font"/><Relationship Id="rId56" Target="fonts/font56.fntdata" Type="http://schemas.openxmlformats.org/officeDocument/2006/relationships/font"/><Relationship Id="rId57" Target="fonts/font57.fntdata" Type="http://schemas.openxmlformats.org/officeDocument/2006/relationships/font"/><Relationship Id="rId58" Target="fonts/font58.fntdata" Type="http://schemas.openxmlformats.org/officeDocument/2006/relationships/font"/><Relationship Id="rId59" Target="fonts/font59.fntdata" Type="http://schemas.openxmlformats.org/officeDocument/2006/relationships/font"/><Relationship Id="rId6" Target="slides/slide1.xml" Type="http://schemas.openxmlformats.org/officeDocument/2006/relationships/slide"/><Relationship Id="rId60" Target="fonts/font60.fntdata" Type="http://schemas.openxmlformats.org/officeDocument/2006/relationships/font"/><Relationship Id="rId61" Target="fonts/font61.fntdata" Type="http://schemas.openxmlformats.org/officeDocument/2006/relationships/font"/><Relationship Id="rId62" Target="fonts/font62.fntdata" Type="http://schemas.openxmlformats.org/officeDocument/2006/relationships/font"/><Relationship Id="rId63" Target="fonts/font63.fntdata" Type="http://schemas.openxmlformats.org/officeDocument/2006/relationships/font"/><Relationship Id="rId64" Target="fonts/font64.fntdata" Type="http://schemas.openxmlformats.org/officeDocument/2006/relationships/font"/><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Pas de vidéo</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17" Target="../media/image18.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svg" Type="http://schemas.openxmlformats.org/officeDocument/2006/relationships/image"/><Relationship Id="rId11" Target="../media/image13.png" Type="http://schemas.openxmlformats.org/officeDocument/2006/relationships/image"/><Relationship Id="rId12" Target="../media/image14.svg" Type="http://schemas.openxmlformats.org/officeDocument/2006/relationships/image"/><Relationship Id="rId13" Target="../media/image15.png" Type="http://schemas.openxmlformats.org/officeDocument/2006/relationships/image"/><Relationship Id="rId14" Target="../media/image16.svg" Type="http://schemas.openxmlformats.org/officeDocument/2006/relationships/image"/><Relationship Id="rId15" Target="../media/image32.png" Type="http://schemas.openxmlformats.org/officeDocument/2006/relationships/image"/><Relationship Id="rId2" Target="../media/image3.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1.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17" Target="../media/image33.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svg" Type="http://schemas.openxmlformats.org/officeDocument/2006/relationships/image"/><Relationship Id="rId11" Target="../media/image13.png" Type="http://schemas.openxmlformats.org/officeDocument/2006/relationships/image"/><Relationship Id="rId12" Target="../media/image14.svg" Type="http://schemas.openxmlformats.org/officeDocument/2006/relationships/image"/><Relationship Id="rId13" Target="../media/image15.png" Type="http://schemas.openxmlformats.org/officeDocument/2006/relationships/image"/><Relationship Id="rId14" Target="../media/image16.svg" Type="http://schemas.openxmlformats.org/officeDocument/2006/relationships/image"/><Relationship Id="rId15" Target="../media/image17.png" Type="http://schemas.openxmlformats.org/officeDocument/2006/relationships/image"/><Relationship Id="rId16" Target="../media/image34.png" Type="http://schemas.openxmlformats.org/officeDocument/2006/relationships/image"/><Relationship Id="rId2" Target="../media/image3.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2" Target="../media/image4.png" Type="http://schemas.openxmlformats.org/officeDocument/2006/relationships/image"/><Relationship Id="rId3" Target="../media/image17.png" Type="http://schemas.openxmlformats.org/officeDocument/2006/relationships/image"/><Relationship Id="rId4" Target="../media/image19.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12" Target="../media/image12.svg" Type="http://schemas.openxmlformats.org/officeDocument/2006/relationships/image"/><Relationship Id="rId13" Target="../media/image13.png" Type="http://schemas.openxmlformats.org/officeDocument/2006/relationships/image"/><Relationship Id="rId14" Target="../media/image14.svg" Type="http://schemas.openxmlformats.org/officeDocument/2006/relationships/image"/><Relationship Id="rId15" Target="../media/image15.png" Type="http://schemas.openxmlformats.org/officeDocument/2006/relationships/image"/><Relationship Id="rId16" Target="../media/image16.svg" Type="http://schemas.openxmlformats.org/officeDocument/2006/relationships/image"/><Relationship Id="rId2" Target="../media/image17.png" Type="http://schemas.openxmlformats.org/officeDocument/2006/relationships/image"/><Relationship Id="rId3" Target="../media/image34.png" Type="http://schemas.openxmlformats.org/officeDocument/2006/relationships/image"/><Relationship Id="rId4" Target="../media/image3.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svg" Type="http://schemas.openxmlformats.org/officeDocument/2006/relationships/image"/><Relationship Id="rId11" Target="../media/image13.png" Type="http://schemas.openxmlformats.org/officeDocument/2006/relationships/image"/><Relationship Id="rId12" Target="../media/image14.svg" Type="http://schemas.openxmlformats.org/officeDocument/2006/relationships/image"/><Relationship Id="rId13" Target="../media/image15.png" Type="http://schemas.openxmlformats.org/officeDocument/2006/relationships/image"/><Relationship Id="rId14" Target="../media/image16.svg" Type="http://schemas.openxmlformats.org/officeDocument/2006/relationships/image"/><Relationship Id="rId15" Target="../media/image17.png" Type="http://schemas.openxmlformats.org/officeDocument/2006/relationships/image"/><Relationship Id="rId16" Target="../media/image34.png" Type="http://schemas.openxmlformats.org/officeDocument/2006/relationships/image"/><Relationship Id="rId2" Target="../media/image3.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1.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svg" Type="http://schemas.openxmlformats.org/officeDocument/2006/relationships/image"/><Relationship Id="rId11" Target="../media/image13.png" Type="http://schemas.openxmlformats.org/officeDocument/2006/relationships/image"/><Relationship Id="rId12" Target="../media/image14.svg" Type="http://schemas.openxmlformats.org/officeDocument/2006/relationships/image"/><Relationship Id="rId13" Target="../media/image15.png" Type="http://schemas.openxmlformats.org/officeDocument/2006/relationships/image"/><Relationship Id="rId14" Target="../media/image16.svg" Type="http://schemas.openxmlformats.org/officeDocument/2006/relationships/image"/><Relationship Id="rId15" Target="../media/image17.png" Type="http://schemas.openxmlformats.org/officeDocument/2006/relationships/image"/><Relationship Id="rId16" Target="../media/image34.png" Type="http://schemas.openxmlformats.org/officeDocument/2006/relationships/image"/><Relationship Id="rId2" Target="../media/image3.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1.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4816593" cy="2709333"/>
          </a:xfrm>
        </p:grpSpPr>
        <p:sp>
          <p:nvSpPr>
            <p:cNvPr name="Freeform 3" id="3"/>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000000"/>
            </a:solidFill>
          </p:spPr>
        </p:sp>
        <p:sp>
          <p:nvSpPr>
            <p:cNvPr name="TextBox 4" id="4"/>
            <p:cNvSpPr txBox="true"/>
            <p:nvPr/>
          </p:nvSpPr>
          <p:spPr>
            <a:xfrm>
              <a:off x="0" y="-28575"/>
              <a:ext cx="4816593" cy="2737908"/>
            </a:xfrm>
            <a:prstGeom prst="rect">
              <a:avLst/>
            </a:prstGeom>
          </p:spPr>
          <p:txBody>
            <a:bodyPr anchor="ctr" rtlCol="false" tIns="50800" lIns="50800" bIns="50800" rIns="50800"/>
            <a:lstStyle/>
            <a:p>
              <a:pPr algn="ctr">
                <a:lnSpc>
                  <a:spcPts val="1959"/>
                </a:lnSpc>
              </a:pPr>
            </a:p>
          </p:txBody>
        </p:sp>
      </p:grpSp>
      <p:sp>
        <p:nvSpPr>
          <p:cNvPr name="Freeform 5" id="5"/>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alphaModFix amt="30000"/>
            </a:blip>
            <a:stretch>
              <a:fillRect l="0" t="-31064" r="-16523" b="-6950"/>
            </a:stretch>
          </a:blipFill>
        </p:spPr>
      </p:sp>
      <p:sp>
        <p:nvSpPr>
          <p:cNvPr name="Freeform 6" id="6"/>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4"/>
            <a:stretch>
              <a:fillRect l="0" t="0" r="0" b="0"/>
            </a:stretch>
          </a:blipFill>
        </p:spPr>
      </p:sp>
      <p:grpSp>
        <p:nvGrpSpPr>
          <p:cNvPr name="Group 7" id="7"/>
          <p:cNvGrpSpPr/>
          <p:nvPr/>
        </p:nvGrpSpPr>
        <p:grpSpPr>
          <a:xfrm rot="0">
            <a:off x="1028700" y="2568341"/>
            <a:ext cx="14837730" cy="3212526"/>
            <a:chOff x="0" y="0"/>
            <a:chExt cx="19783641" cy="4283368"/>
          </a:xfrm>
        </p:grpSpPr>
        <p:sp>
          <p:nvSpPr>
            <p:cNvPr name="AutoShape 8" id="8"/>
            <p:cNvSpPr/>
            <p:nvPr/>
          </p:nvSpPr>
          <p:spPr>
            <a:xfrm>
              <a:off x="0" y="4188118"/>
              <a:ext cx="5147701" cy="0"/>
            </a:xfrm>
            <a:prstGeom prst="line">
              <a:avLst/>
            </a:prstGeom>
            <a:ln cap="flat" w="190500">
              <a:solidFill>
                <a:srgbClr val="00B8BA"/>
              </a:solidFill>
              <a:prstDash val="solid"/>
              <a:headEnd type="none" len="sm" w="sm"/>
              <a:tailEnd type="none" len="sm" w="sm"/>
            </a:ln>
          </p:spPr>
        </p:sp>
        <p:sp>
          <p:nvSpPr>
            <p:cNvPr name="TextBox 9" id="9"/>
            <p:cNvSpPr txBox="true"/>
            <p:nvPr/>
          </p:nvSpPr>
          <p:spPr>
            <a:xfrm rot="0">
              <a:off x="0" y="190500"/>
              <a:ext cx="19783641" cy="3526366"/>
            </a:xfrm>
            <a:prstGeom prst="rect">
              <a:avLst/>
            </a:prstGeom>
          </p:spPr>
          <p:txBody>
            <a:bodyPr anchor="t" rtlCol="false" tIns="0" lIns="0" bIns="0" rIns="0">
              <a:spAutoFit/>
            </a:bodyPr>
            <a:lstStyle/>
            <a:p>
              <a:pPr algn="l">
                <a:lnSpc>
                  <a:spcPts val="9999"/>
                </a:lnSpc>
              </a:pPr>
              <a:r>
                <a:rPr lang="en-US" sz="9999" b="true">
                  <a:solidFill>
                    <a:srgbClr val="FFFFFF"/>
                  </a:solidFill>
                  <a:latin typeface="Oswald Bold"/>
                  <a:ea typeface="Oswald Bold"/>
                  <a:cs typeface="Oswald Bold"/>
                  <a:sym typeface="Oswald Bold"/>
                </a:rPr>
                <a:t>RÉSULTATS ET ÉVALUATION DU MODÈLE</a:t>
              </a:r>
            </a:p>
          </p:txBody>
        </p:sp>
      </p:grpSp>
      <p:sp>
        <p:nvSpPr>
          <p:cNvPr name="TextBox 10" id="10"/>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52</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61</a:t>
            </a:r>
          </a:p>
        </p:txBody>
      </p:sp>
      <p:sp>
        <p:nvSpPr>
          <p:cNvPr name="TextBox 3" id="3"/>
          <p:cNvSpPr txBox="true"/>
          <p:nvPr/>
        </p:nvSpPr>
        <p:spPr>
          <a:xfrm rot="0">
            <a:off x="1028700" y="2667461"/>
            <a:ext cx="8254124" cy="361315"/>
          </a:xfrm>
          <a:prstGeom prst="rect">
            <a:avLst/>
          </a:prstGeom>
        </p:spPr>
        <p:txBody>
          <a:bodyPr anchor="t" rtlCol="false" tIns="0" lIns="0" bIns="0" rIns="0">
            <a:spAutoFit/>
          </a:bodyPr>
          <a:lstStyle/>
          <a:p>
            <a:pPr algn="l">
              <a:lnSpc>
                <a:spcPts val="2990"/>
              </a:lnSpc>
            </a:pPr>
            <a:r>
              <a:rPr lang="en-US" sz="2300">
                <a:solidFill>
                  <a:srgbClr val="000000"/>
                </a:solidFill>
                <a:latin typeface="Open Sans 1"/>
                <a:ea typeface="Open Sans 1"/>
                <a:cs typeface="Open Sans 1"/>
                <a:sym typeface="Open Sans 1"/>
              </a:rPr>
              <a:t>Si on fait le jeu des 7 erreurs entre les deux images :</a:t>
            </a:r>
          </a:p>
        </p:txBody>
      </p:sp>
      <p:sp>
        <p:nvSpPr>
          <p:cNvPr name="Freeform 4" id="4"/>
          <p:cNvSpPr/>
          <p:nvPr/>
        </p:nvSpPr>
        <p:spPr>
          <a:xfrm flipH="false" flipV="false" rot="5400000">
            <a:off x="900837" y="3895551"/>
            <a:ext cx="5362749" cy="5362749"/>
          </a:xfrm>
          <a:custGeom>
            <a:avLst/>
            <a:gdLst/>
            <a:ahLst/>
            <a:cxnLst/>
            <a:rect r="r" b="b" t="t" l="l"/>
            <a:pathLst>
              <a:path h="5362749" w="5362749">
                <a:moveTo>
                  <a:pt x="0" y="0"/>
                </a:moveTo>
                <a:lnTo>
                  <a:pt x="5362749" y="0"/>
                </a:lnTo>
                <a:lnTo>
                  <a:pt x="5362749" y="5362749"/>
                </a:lnTo>
                <a:lnTo>
                  <a:pt x="0" y="5362749"/>
                </a:lnTo>
                <a:lnTo>
                  <a:pt x="0" y="0"/>
                </a:lnTo>
                <a:close/>
              </a:path>
            </a:pathLst>
          </a:custGeom>
          <a:blipFill>
            <a:blip r:embed="rId2"/>
            <a:stretch>
              <a:fillRect l="0" t="0" r="0" b="0"/>
            </a:stretch>
          </a:blipFill>
        </p:spPr>
      </p:sp>
      <p:sp>
        <p:nvSpPr>
          <p:cNvPr name="Freeform 5" id="5"/>
          <p:cNvSpPr/>
          <p:nvPr/>
        </p:nvSpPr>
        <p:spPr>
          <a:xfrm flipH="false" flipV="false" rot="5400000">
            <a:off x="12024439" y="3895551"/>
            <a:ext cx="5362749" cy="5362749"/>
          </a:xfrm>
          <a:custGeom>
            <a:avLst/>
            <a:gdLst/>
            <a:ahLst/>
            <a:cxnLst/>
            <a:rect r="r" b="b" t="t" l="l"/>
            <a:pathLst>
              <a:path h="5362749" w="5362749">
                <a:moveTo>
                  <a:pt x="0" y="0"/>
                </a:moveTo>
                <a:lnTo>
                  <a:pt x="5362749" y="0"/>
                </a:lnTo>
                <a:lnTo>
                  <a:pt x="5362749" y="5362749"/>
                </a:lnTo>
                <a:lnTo>
                  <a:pt x="0" y="5362749"/>
                </a:lnTo>
                <a:lnTo>
                  <a:pt x="0" y="0"/>
                </a:lnTo>
                <a:close/>
              </a:path>
            </a:pathLst>
          </a:custGeom>
          <a:blipFill>
            <a:blip r:embed="rId2"/>
            <a:stretch>
              <a:fillRect l="0" t="0" r="0" b="0"/>
            </a:stretch>
          </a:blipFill>
        </p:spPr>
      </p:sp>
      <p:grpSp>
        <p:nvGrpSpPr>
          <p:cNvPr name="Group 6" id="6"/>
          <p:cNvGrpSpPr/>
          <p:nvPr/>
        </p:nvGrpSpPr>
        <p:grpSpPr>
          <a:xfrm rot="0">
            <a:off x="2183440" y="7106418"/>
            <a:ext cx="723329" cy="596103"/>
            <a:chOff x="0" y="0"/>
            <a:chExt cx="190506" cy="156998"/>
          </a:xfrm>
        </p:grpSpPr>
        <p:sp>
          <p:nvSpPr>
            <p:cNvPr name="Freeform 7" id="7"/>
            <p:cNvSpPr/>
            <p:nvPr/>
          </p:nvSpPr>
          <p:spPr>
            <a:xfrm flipH="false" flipV="false" rot="0">
              <a:off x="0" y="0"/>
              <a:ext cx="190506" cy="156998"/>
            </a:xfrm>
            <a:custGeom>
              <a:avLst/>
              <a:gdLst/>
              <a:ahLst/>
              <a:cxnLst/>
              <a:rect r="r" b="b" t="t" l="l"/>
              <a:pathLst>
                <a:path h="156998" w="190506">
                  <a:moveTo>
                    <a:pt x="0" y="0"/>
                  </a:moveTo>
                  <a:lnTo>
                    <a:pt x="190506" y="0"/>
                  </a:lnTo>
                  <a:lnTo>
                    <a:pt x="190506" y="156998"/>
                  </a:lnTo>
                  <a:lnTo>
                    <a:pt x="0" y="156998"/>
                  </a:lnTo>
                  <a:close/>
                </a:path>
              </a:pathLst>
            </a:custGeom>
            <a:ln w="38100" cap="sq">
              <a:solidFill>
                <a:srgbClr val="FFFFFF"/>
              </a:solidFill>
              <a:prstDash val="solid"/>
              <a:miter/>
            </a:ln>
          </p:spPr>
        </p:sp>
        <p:sp>
          <p:nvSpPr>
            <p:cNvPr name="TextBox 8" id="8"/>
            <p:cNvSpPr txBox="true"/>
            <p:nvPr/>
          </p:nvSpPr>
          <p:spPr>
            <a:xfrm>
              <a:off x="0" y="-28575"/>
              <a:ext cx="190506" cy="185573"/>
            </a:xfrm>
            <a:prstGeom prst="rect">
              <a:avLst/>
            </a:prstGeom>
          </p:spPr>
          <p:txBody>
            <a:bodyPr anchor="ctr" rtlCol="false" tIns="50800" lIns="50800" bIns="50800" rIns="50800"/>
            <a:lstStyle/>
            <a:p>
              <a:pPr algn="ctr">
                <a:lnSpc>
                  <a:spcPts val="2380"/>
                </a:lnSpc>
              </a:pPr>
            </a:p>
          </p:txBody>
        </p:sp>
      </p:grpSp>
      <p:grpSp>
        <p:nvGrpSpPr>
          <p:cNvPr name="Group 9" id="9"/>
          <p:cNvGrpSpPr/>
          <p:nvPr/>
        </p:nvGrpSpPr>
        <p:grpSpPr>
          <a:xfrm rot="0">
            <a:off x="2906769" y="6337944"/>
            <a:ext cx="729968" cy="614278"/>
            <a:chOff x="0" y="0"/>
            <a:chExt cx="192255" cy="161785"/>
          </a:xfrm>
        </p:grpSpPr>
        <p:sp>
          <p:nvSpPr>
            <p:cNvPr name="Freeform 10" id="10"/>
            <p:cNvSpPr/>
            <p:nvPr/>
          </p:nvSpPr>
          <p:spPr>
            <a:xfrm flipH="false" flipV="false" rot="0">
              <a:off x="0" y="0"/>
              <a:ext cx="192255" cy="161785"/>
            </a:xfrm>
            <a:custGeom>
              <a:avLst/>
              <a:gdLst/>
              <a:ahLst/>
              <a:cxnLst/>
              <a:rect r="r" b="b" t="t" l="l"/>
              <a:pathLst>
                <a:path h="161785" w="192255">
                  <a:moveTo>
                    <a:pt x="0" y="0"/>
                  </a:moveTo>
                  <a:lnTo>
                    <a:pt x="192255" y="0"/>
                  </a:lnTo>
                  <a:lnTo>
                    <a:pt x="192255" y="161785"/>
                  </a:lnTo>
                  <a:lnTo>
                    <a:pt x="0" y="161785"/>
                  </a:lnTo>
                  <a:close/>
                </a:path>
              </a:pathLst>
            </a:custGeom>
            <a:ln w="38100" cap="sq">
              <a:solidFill>
                <a:srgbClr val="FFFFFF"/>
              </a:solidFill>
              <a:prstDash val="solid"/>
              <a:miter/>
            </a:ln>
          </p:spPr>
        </p:sp>
        <p:sp>
          <p:nvSpPr>
            <p:cNvPr name="TextBox 11" id="11"/>
            <p:cNvSpPr txBox="true"/>
            <p:nvPr/>
          </p:nvSpPr>
          <p:spPr>
            <a:xfrm>
              <a:off x="0" y="-28575"/>
              <a:ext cx="192255" cy="190360"/>
            </a:xfrm>
            <a:prstGeom prst="rect">
              <a:avLst/>
            </a:prstGeom>
          </p:spPr>
          <p:txBody>
            <a:bodyPr anchor="ctr" rtlCol="false" tIns="50800" lIns="50800" bIns="50800" rIns="50800"/>
            <a:lstStyle/>
            <a:p>
              <a:pPr algn="ctr">
                <a:lnSpc>
                  <a:spcPts val="2380"/>
                </a:lnSpc>
              </a:pPr>
            </a:p>
          </p:txBody>
        </p:sp>
      </p:grpSp>
      <p:grpSp>
        <p:nvGrpSpPr>
          <p:cNvPr name="Group 12" id="12"/>
          <p:cNvGrpSpPr/>
          <p:nvPr/>
        </p:nvGrpSpPr>
        <p:grpSpPr>
          <a:xfrm rot="10920">
            <a:off x="13308032" y="7124647"/>
            <a:ext cx="714519" cy="596103"/>
            <a:chOff x="0" y="0"/>
            <a:chExt cx="188186" cy="156998"/>
          </a:xfrm>
        </p:grpSpPr>
        <p:sp>
          <p:nvSpPr>
            <p:cNvPr name="Freeform 13" id="13"/>
            <p:cNvSpPr/>
            <p:nvPr/>
          </p:nvSpPr>
          <p:spPr>
            <a:xfrm flipH="false" flipV="false" rot="0">
              <a:off x="0" y="0"/>
              <a:ext cx="188186" cy="156998"/>
            </a:xfrm>
            <a:custGeom>
              <a:avLst/>
              <a:gdLst/>
              <a:ahLst/>
              <a:cxnLst/>
              <a:rect r="r" b="b" t="t" l="l"/>
              <a:pathLst>
                <a:path h="156998" w="188186">
                  <a:moveTo>
                    <a:pt x="0" y="0"/>
                  </a:moveTo>
                  <a:lnTo>
                    <a:pt x="188186" y="0"/>
                  </a:lnTo>
                  <a:lnTo>
                    <a:pt x="188186" y="156998"/>
                  </a:lnTo>
                  <a:lnTo>
                    <a:pt x="0" y="156998"/>
                  </a:lnTo>
                  <a:close/>
                </a:path>
              </a:pathLst>
            </a:custGeom>
            <a:ln w="38100" cap="sq">
              <a:solidFill>
                <a:srgbClr val="FFFFFF"/>
              </a:solidFill>
              <a:prstDash val="solid"/>
              <a:miter/>
            </a:ln>
          </p:spPr>
        </p:sp>
        <p:sp>
          <p:nvSpPr>
            <p:cNvPr name="TextBox 14" id="14"/>
            <p:cNvSpPr txBox="true"/>
            <p:nvPr/>
          </p:nvSpPr>
          <p:spPr>
            <a:xfrm>
              <a:off x="0" y="-28575"/>
              <a:ext cx="188186" cy="185573"/>
            </a:xfrm>
            <a:prstGeom prst="rect">
              <a:avLst/>
            </a:prstGeom>
          </p:spPr>
          <p:txBody>
            <a:bodyPr anchor="ctr" rtlCol="false" tIns="50800" lIns="50800" bIns="50800" rIns="50800"/>
            <a:lstStyle/>
            <a:p>
              <a:pPr algn="ctr">
                <a:lnSpc>
                  <a:spcPts val="2380"/>
                </a:lnSpc>
              </a:pPr>
            </a:p>
          </p:txBody>
        </p:sp>
      </p:grpSp>
      <p:grpSp>
        <p:nvGrpSpPr>
          <p:cNvPr name="Group 15" id="15"/>
          <p:cNvGrpSpPr/>
          <p:nvPr/>
        </p:nvGrpSpPr>
        <p:grpSpPr>
          <a:xfrm rot="0">
            <a:off x="13444894" y="4699790"/>
            <a:ext cx="621464" cy="510802"/>
            <a:chOff x="0" y="0"/>
            <a:chExt cx="163678" cy="134532"/>
          </a:xfrm>
        </p:grpSpPr>
        <p:sp>
          <p:nvSpPr>
            <p:cNvPr name="Freeform 16" id="16"/>
            <p:cNvSpPr/>
            <p:nvPr/>
          </p:nvSpPr>
          <p:spPr>
            <a:xfrm flipH="false" flipV="false" rot="0">
              <a:off x="0" y="0"/>
              <a:ext cx="163678" cy="134532"/>
            </a:xfrm>
            <a:custGeom>
              <a:avLst/>
              <a:gdLst/>
              <a:ahLst/>
              <a:cxnLst/>
              <a:rect r="r" b="b" t="t" l="l"/>
              <a:pathLst>
                <a:path h="134532" w="163678">
                  <a:moveTo>
                    <a:pt x="0" y="0"/>
                  </a:moveTo>
                  <a:lnTo>
                    <a:pt x="163678" y="0"/>
                  </a:lnTo>
                  <a:lnTo>
                    <a:pt x="163678" y="134532"/>
                  </a:lnTo>
                  <a:lnTo>
                    <a:pt x="0" y="134532"/>
                  </a:lnTo>
                  <a:close/>
                </a:path>
              </a:pathLst>
            </a:custGeom>
            <a:ln w="38100" cap="sq">
              <a:solidFill>
                <a:srgbClr val="FFFFFF"/>
              </a:solidFill>
              <a:prstDash val="solid"/>
              <a:miter/>
            </a:ln>
          </p:spPr>
        </p:sp>
        <p:sp>
          <p:nvSpPr>
            <p:cNvPr name="TextBox 17" id="17"/>
            <p:cNvSpPr txBox="true"/>
            <p:nvPr/>
          </p:nvSpPr>
          <p:spPr>
            <a:xfrm>
              <a:off x="0" y="-28575"/>
              <a:ext cx="163678" cy="163107"/>
            </a:xfrm>
            <a:prstGeom prst="rect">
              <a:avLst/>
            </a:prstGeom>
          </p:spPr>
          <p:txBody>
            <a:bodyPr anchor="ctr" rtlCol="false" tIns="50800" lIns="50800" bIns="50800" rIns="50800"/>
            <a:lstStyle/>
            <a:p>
              <a:pPr algn="ctr">
                <a:lnSpc>
                  <a:spcPts val="2380"/>
                </a:lnSpc>
              </a:pPr>
            </a:p>
          </p:txBody>
        </p:sp>
      </p:grpSp>
      <p:grpSp>
        <p:nvGrpSpPr>
          <p:cNvPr name="Group 18" id="18"/>
          <p:cNvGrpSpPr/>
          <p:nvPr/>
        </p:nvGrpSpPr>
        <p:grpSpPr>
          <a:xfrm rot="0">
            <a:off x="2906769" y="6059572"/>
            <a:ext cx="729968" cy="278371"/>
            <a:chOff x="0" y="0"/>
            <a:chExt cx="192255" cy="73316"/>
          </a:xfrm>
        </p:grpSpPr>
        <p:sp>
          <p:nvSpPr>
            <p:cNvPr name="Freeform 19" id="19"/>
            <p:cNvSpPr/>
            <p:nvPr/>
          </p:nvSpPr>
          <p:spPr>
            <a:xfrm flipH="false" flipV="false" rot="0">
              <a:off x="0" y="0"/>
              <a:ext cx="192255" cy="73316"/>
            </a:xfrm>
            <a:custGeom>
              <a:avLst/>
              <a:gdLst/>
              <a:ahLst/>
              <a:cxnLst/>
              <a:rect r="r" b="b" t="t" l="l"/>
              <a:pathLst>
                <a:path h="73316" w="192255">
                  <a:moveTo>
                    <a:pt x="0" y="0"/>
                  </a:moveTo>
                  <a:lnTo>
                    <a:pt x="192255" y="0"/>
                  </a:lnTo>
                  <a:lnTo>
                    <a:pt x="192255" y="73316"/>
                  </a:lnTo>
                  <a:lnTo>
                    <a:pt x="0" y="73316"/>
                  </a:lnTo>
                  <a:close/>
                </a:path>
              </a:pathLst>
            </a:custGeom>
            <a:solidFill>
              <a:srgbClr val="FFFFFF"/>
            </a:solidFill>
          </p:spPr>
        </p:sp>
        <p:sp>
          <p:nvSpPr>
            <p:cNvPr name="TextBox 20" id="20"/>
            <p:cNvSpPr txBox="true"/>
            <p:nvPr/>
          </p:nvSpPr>
          <p:spPr>
            <a:xfrm>
              <a:off x="0" y="-28575"/>
              <a:ext cx="192255" cy="101891"/>
            </a:xfrm>
            <a:prstGeom prst="rect">
              <a:avLst/>
            </a:prstGeom>
          </p:spPr>
          <p:txBody>
            <a:bodyPr anchor="ctr" rtlCol="false" tIns="50800" lIns="50800" bIns="50800" rIns="50800"/>
            <a:lstStyle/>
            <a:p>
              <a:pPr algn="ctr">
                <a:lnSpc>
                  <a:spcPts val="1400"/>
                </a:lnSpc>
              </a:pPr>
              <a:r>
                <a:rPr lang="en-US" b="true" sz="1000">
                  <a:solidFill>
                    <a:srgbClr val="000000"/>
                  </a:solidFill>
                  <a:latin typeface="Open Sans 1 Bold"/>
                  <a:ea typeface="Open Sans 1 Bold"/>
                  <a:cs typeface="Open Sans 1 Bold"/>
                  <a:sym typeface="Open Sans 1 Bold"/>
                </a:rPr>
                <a:t>PENNY</a:t>
              </a:r>
            </a:p>
          </p:txBody>
        </p:sp>
      </p:grpSp>
      <p:grpSp>
        <p:nvGrpSpPr>
          <p:cNvPr name="Group 21" id="21"/>
          <p:cNvGrpSpPr/>
          <p:nvPr/>
        </p:nvGrpSpPr>
        <p:grpSpPr>
          <a:xfrm rot="0">
            <a:off x="2183440" y="6828046"/>
            <a:ext cx="723329" cy="278371"/>
            <a:chOff x="0" y="0"/>
            <a:chExt cx="190506" cy="73316"/>
          </a:xfrm>
        </p:grpSpPr>
        <p:sp>
          <p:nvSpPr>
            <p:cNvPr name="Freeform 22" id="22"/>
            <p:cNvSpPr/>
            <p:nvPr/>
          </p:nvSpPr>
          <p:spPr>
            <a:xfrm flipH="false" flipV="false" rot="0">
              <a:off x="0" y="0"/>
              <a:ext cx="190506" cy="73316"/>
            </a:xfrm>
            <a:custGeom>
              <a:avLst/>
              <a:gdLst/>
              <a:ahLst/>
              <a:cxnLst/>
              <a:rect r="r" b="b" t="t" l="l"/>
              <a:pathLst>
                <a:path h="73316" w="190506">
                  <a:moveTo>
                    <a:pt x="0" y="0"/>
                  </a:moveTo>
                  <a:lnTo>
                    <a:pt x="190506" y="0"/>
                  </a:lnTo>
                  <a:lnTo>
                    <a:pt x="190506" y="73316"/>
                  </a:lnTo>
                  <a:lnTo>
                    <a:pt x="0" y="73316"/>
                  </a:lnTo>
                  <a:close/>
                </a:path>
              </a:pathLst>
            </a:custGeom>
            <a:solidFill>
              <a:srgbClr val="FFFFFF"/>
            </a:solidFill>
          </p:spPr>
        </p:sp>
        <p:sp>
          <p:nvSpPr>
            <p:cNvPr name="TextBox 23" id="23"/>
            <p:cNvSpPr txBox="true"/>
            <p:nvPr/>
          </p:nvSpPr>
          <p:spPr>
            <a:xfrm>
              <a:off x="0" y="-28575"/>
              <a:ext cx="190506" cy="101891"/>
            </a:xfrm>
            <a:prstGeom prst="rect">
              <a:avLst/>
            </a:prstGeom>
          </p:spPr>
          <p:txBody>
            <a:bodyPr anchor="ctr" rtlCol="false" tIns="50800" lIns="50800" bIns="50800" rIns="50800"/>
            <a:lstStyle/>
            <a:p>
              <a:pPr algn="ctr">
                <a:lnSpc>
                  <a:spcPts val="1400"/>
                </a:lnSpc>
              </a:pPr>
              <a:r>
                <a:rPr lang="en-US" b="true" sz="1000">
                  <a:solidFill>
                    <a:srgbClr val="000000"/>
                  </a:solidFill>
                  <a:latin typeface="Open Sans 1 Bold"/>
                  <a:ea typeface="Open Sans 1 Bold"/>
                  <a:cs typeface="Open Sans 1 Bold"/>
                  <a:sym typeface="Open Sans 1 Bold"/>
                </a:rPr>
                <a:t>PENNY</a:t>
              </a:r>
            </a:p>
          </p:txBody>
        </p:sp>
      </p:grpSp>
      <p:grpSp>
        <p:nvGrpSpPr>
          <p:cNvPr name="Group 24" id="24"/>
          <p:cNvGrpSpPr/>
          <p:nvPr/>
        </p:nvGrpSpPr>
        <p:grpSpPr>
          <a:xfrm rot="0">
            <a:off x="13308003" y="6852928"/>
            <a:ext cx="714519" cy="278371"/>
            <a:chOff x="0" y="0"/>
            <a:chExt cx="188186" cy="73316"/>
          </a:xfrm>
        </p:grpSpPr>
        <p:sp>
          <p:nvSpPr>
            <p:cNvPr name="Freeform 25" id="25"/>
            <p:cNvSpPr/>
            <p:nvPr/>
          </p:nvSpPr>
          <p:spPr>
            <a:xfrm flipH="false" flipV="false" rot="0">
              <a:off x="0" y="0"/>
              <a:ext cx="188186" cy="73316"/>
            </a:xfrm>
            <a:custGeom>
              <a:avLst/>
              <a:gdLst/>
              <a:ahLst/>
              <a:cxnLst/>
              <a:rect r="r" b="b" t="t" l="l"/>
              <a:pathLst>
                <a:path h="73316" w="188186">
                  <a:moveTo>
                    <a:pt x="0" y="0"/>
                  </a:moveTo>
                  <a:lnTo>
                    <a:pt x="188186" y="0"/>
                  </a:lnTo>
                  <a:lnTo>
                    <a:pt x="188186" y="73316"/>
                  </a:lnTo>
                  <a:lnTo>
                    <a:pt x="0" y="73316"/>
                  </a:lnTo>
                  <a:close/>
                </a:path>
              </a:pathLst>
            </a:custGeom>
            <a:solidFill>
              <a:srgbClr val="FFFFFF"/>
            </a:solidFill>
          </p:spPr>
        </p:sp>
        <p:sp>
          <p:nvSpPr>
            <p:cNvPr name="TextBox 26" id="26"/>
            <p:cNvSpPr txBox="true"/>
            <p:nvPr/>
          </p:nvSpPr>
          <p:spPr>
            <a:xfrm>
              <a:off x="0" y="-28575"/>
              <a:ext cx="188186" cy="101891"/>
            </a:xfrm>
            <a:prstGeom prst="rect">
              <a:avLst/>
            </a:prstGeom>
          </p:spPr>
          <p:txBody>
            <a:bodyPr anchor="ctr" rtlCol="false" tIns="50800" lIns="50800" bIns="50800" rIns="50800"/>
            <a:lstStyle/>
            <a:p>
              <a:pPr algn="ctr">
                <a:lnSpc>
                  <a:spcPts val="1400"/>
                </a:lnSpc>
              </a:pPr>
              <a:r>
                <a:rPr lang="en-US" b="true" sz="1000">
                  <a:solidFill>
                    <a:srgbClr val="000000"/>
                  </a:solidFill>
                  <a:latin typeface="Open Sans 1 Bold"/>
                  <a:ea typeface="Open Sans 1 Bold"/>
                  <a:cs typeface="Open Sans 1 Bold"/>
                  <a:sym typeface="Open Sans 1 Bold"/>
                </a:rPr>
                <a:t>PENNY</a:t>
              </a:r>
            </a:p>
          </p:txBody>
        </p:sp>
      </p:grpSp>
      <p:grpSp>
        <p:nvGrpSpPr>
          <p:cNvPr name="Group 27" id="27"/>
          <p:cNvGrpSpPr/>
          <p:nvPr/>
        </p:nvGrpSpPr>
        <p:grpSpPr>
          <a:xfrm rot="0">
            <a:off x="13444894" y="4421418"/>
            <a:ext cx="621464" cy="278371"/>
            <a:chOff x="0" y="0"/>
            <a:chExt cx="163678" cy="73316"/>
          </a:xfrm>
        </p:grpSpPr>
        <p:sp>
          <p:nvSpPr>
            <p:cNvPr name="Freeform 28" id="28"/>
            <p:cNvSpPr/>
            <p:nvPr/>
          </p:nvSpPr>
          <p:spPr>
            <a:xfrm flipH="false" flipV="false" rot="0">
              <a:off x="0" y="0"/>
              <a:ext cx="163678" cy="73316"/>
            </a:xfrm>
            <a:custGeom>
              <a:avLst/>
              <a:gdLst/>
              <a:ahLst/>
              <a:cxnLst/>
              <a:rect r="r" b="b" t="t" l="l"/>
              <a:pathLst>
                <a:path h="73316" w="163678">
                  <a:moveTo>
                    <a:pt x="0" y="0"/>
                  </a:moveTo>
                  <a:lnTo>
                    <a:pt x="163678" y="0"/>
                  </a:lnTo>
                  <a:lnTo>
                    <a:pt x="163678" y="73316"/>
                  </a:lnTo>
                  <a:lnTo>
                    <a:pt x="0" y="73316"/>
                  </a:lnTo>
                  <a:close/>
                </a:path>
              </a:pathLst>
            </a:custGeom>
            <a:solidFill>
              <a:srgbClr val="FFFFFF"/>
            </a:solidFill>
          </p:spPr>
        </p:sp>
        <p:sp>
          <p:nvSpPr>
            <p:cNvPr name="TextBox 29" id="29"/>
            <p:cNvSpPr txBox="true"/>
            <p:nvPr/>
          </p:nvSpPr>
          <p:spPr>
            <a:xfrm>
              <a:off x="0" y="-28575"/>
              <a:ext cx="163678" cy="101891"/>
            </a:xfrm>
            <a:prstGeom prst="rect">
              <a:avLst/>
            </a:prstGeom>
          </p:spPr>
          <p:txBody>
            <a:bodyPr anchor="ctr" rtlCol="false" tIns="50800" lIns="50800" bIns="50800" rIns="50800"/>
            <a:lstStyle/>
            <a:p>
              <a:pPr algn="ctr">
                <a:lnSpc>
                  <a:spcPts val="1400"/>
                </a:lnSpc>
              </a:pPr>
              <a:r>
                <a:rPr lang="en-US" b="true" sz="1000">
                  <a:solidFill>
                    <a:srgbClr val="000000"/>
                  </a:solidFill>
                  <a:latin typeface="Open Sans 1 Bold"/>
                  <a:ea typeface="Open Sans 1 Bold"/>
                  <a:cs typeface="Open Sans 1 Bold"/>
                  <a:sym typeface="Open Sans 1 Bold"/>
                </a:rPr>
                <a:t>PENNY</a:t>
              </a:r>
            </a:p>
          </p:txBody>
        </p:sp>
      </p:grpSp>
      <p:sp>
        <p:nvSpPr>
          <p:cNvPr name="AutoShape 30" id="30"/>
          <p:cNvSpPr/>
          <p:nvPr/>
        </p:nvSpPr>
        <p:spPr>
          <a:xfrm flipV="true">
            <a:off x="2545077" y="7422698"/>
            <a:ext cx="10762953" cy="0"/>
          </a:xfrm>
          <a:prstGeom prst="line">
            <a:avLst/>
          </a:prstGeom>
          <a:ln cap="flat" w="38100">
            <a:solidFill>
              <a:srgbClr val="00BF63"/>
            </a:solidFill>
            <a:prstDash val="solid"/>
            <a:headEnd type="none" len="sm" w="sm"/>
            <a:tailEnd type="arrow" len="sm" w="med"/>
          </a:ln>
        </p:spPr>
      </p:sp>
      <p:sp>
        <p:nvSpPr>
          <p:cNvPr name="TextBox 31" id="31"/>
          <p:cNvSpPr txBox="true"/>
          <p:nvPr/>
        </p:nvSpPr>
        <p:spPr>
          <a:xfrm rot="0">
            <a:off x="7419568" y="7106418"/>
            <a:ext cx="3614103" cy="280670"/>
          </a:xfrm>
          <a:prstGeom prst="rect">
            <a:avLst/>
          </a:prstGeom>
        </p:spPr>
        <p:txBody>
          <a:bodyPr anchor="t" rtlCol="false" tIns="0" lIns="0" bIns="0" rIns="0">
            <a:spAutoFit/>
          </a:bodyPr>
          <a:lstStyle/>
          <a:p>
            <a:pPr algn="ctr">
              <a:lnSpc>
                <a:spcPts val="2380"/>
              </a:lnSpc>
            </a:pPr>
            <a:r>
              <a:rPr lang="en-US" sz="1700">
                <a:solidFill>
                  <a:srgbClr val="000000"/>
                </a:solidFill>
                <a:latin typeface="Open Sans 1"/>
                <a:ea typeface="Open Sans 1"/>
                <a:cs typeface="Open Sans 1"/>
                <a:sym typeface="Open Sans 1"/>
              </a:rPr>
              <a:t>a bien été détecté comme un penny</a:t>
            </a:r>
          </a:p>
        </p:txBody>
      </p:sp>
      <p:sp>
        <p:nvSpPr>
          <p:cNvPr name="TextBox 32" id="32"/>
          <p:cNvSpPr txBox="true"/>
          <p:nvPr/>
        </p:nvSpPr>
        <p:spPr>
          <a:xfrm rot="0">
            <a:off x="8573443" y="7430267"/>
            <a:ext cx="1306354" cy="280670"/>
          </a:xfrm>
          <a:prstGeom prst="rect">
            <a:avLst/>
          </a:prstGeom>
        </p:spPr>
        <p:txBody>
          <a:bodyPr anchor="t" rtlCol="false" tIns="0" lIns="0" bIns="0" rIns="0">
            <a:spAutoFit/>
          </a:bodyPr>
          <a:lstStyle/>
          <a:p>
            <a:pPr algn="ctr">
              <a:lnSpc>
                <a:spcPts val="2380"/>
              </a:lnSpc>
            </a:pPr>
            <a:r>
              <a:rPr lang="en-US" sz="1700" b="true">
                <a:solidFill>
                  <a:srgbClr val="00BF63"/>
                </a:solidFill>
                <a:latin typeface="Open Sans 1 Bold"/>
                <a:ea typeface="Open Sans 1 Bold"/>
                <a:cs typeface="Open Sans 1 Bold"/>
                <a:sym typeface="Open Sans 1 Bold"/>
              </a:rPr>
              <a:t>(vrai positif)</a:t>
            </a:r>
          </a:p>
        </p:txBody>
      </p:sp>
      <p:sp>
        <p:nvSpPr>
          <p:cNvPr name="AutoShape 33" id="33"/>
          <p:cNvSpPr/>
          <p:nvPr/>
        </p:nvSpPr>
        <p:spPr>
          <a:xfrm flipV="true">
            <a:off x="3370747" y="6590038"/>
            <a:ext cx="10946349" cy="24765"/>
          </a:xfrm>
          <a:prstGeom prst="line">
            <a:avLst/>
          </a:prstGeom>
          <a:ln cap="flat" w="38100">
            <a:solidFill>
              <a:srgbClr val="FFDE59"/>
            </a:solidFill>
            <a:prstDash val="solid"/>
            <a:headEnd type="none" len="sm" w="sm"/>
            <a:tailEnd type="arrow" len="sm" w="med"/>
          </a:ln>
        </p:spPr>
      </p:sp>
      <p:sp>
        <p:nvSpPr>
          <p:cNvPr name="TextBox 34" id="34"/>
          <p:cNvSpPr txBox="true"/>
          <p:nvPr/>
        </p:nvSpPr>
        <p:spPr>
          <a:xfrm rot="0">
            <a:off x="7538155" y="6309369"/>
            <a:ext cx="3376930" cy="280670"/>
          </a:xfrm>
          <a:prstGeom prst="rect">
            <a:avLst/>
          </a:prstGeom>
        </p:spPr>
        <p:txBody>
          <a:bodyPr anchor="t" rtlCol="false" tIns="0" lIns="0" bIns="0" rIns="0">
            <a:spAutoFit/>
          </a:bodyPr>
          <a:lstStyle/>
          <a:p>
            <a:pPr algn="ctr">
              <a:lnSpc>
                <a:spcPts val="2380"/>
              </a:lnSpc>
            </a:pPr>
            <a:r>
              <a:rPr lang="en-US" sz="1700">
                <a:solidFill>
                  <a:srgbClr val="000000"/>
                </a:solidFill>
                <a:latin typeface="Open Sans 1"/>
                <a:ea typeface="Open Sans 1"/>
                <a:cs typeface="Open Sans 1"/>
                <a:sym typeface="Open Sans 1"/>
              </a:rPr>
              <a:t>n’a pas été détecté comme penny</a:t>
            </a:r>
          </a:p>
        </p:txBody>
      </p:sp>
      <p:sp>
        <p:nvSpPr>
          <p:cNvPr name="TextBox 35" id="35"/>
          <p:cNvSpPr txBox="true"/>
          <p:nvPr/>
        </p:nvSpPr>
        <p:spPr>
          <a:xfrm rot="0">
            <a:off x="8502561" y="6610994"/>
            <a:ext cx="1448118" cy="280670"/>
          </a:xfrm>
          <a:prstGeom prst="rect">
            <a:avLst/>
          </a:prstGeom>
        </p:spPr>
        <p:txBody>
          <a:bodyPr anchor="t" rtlCol="false" tIns="0" lIns="0" bIns="0" rIns="0">
            <a:spAutoFit/>
          </a:bodyPr>
          <a:lstStyle/>
          <a:p>
            <a:pPr algn="ctr">
              <a:lnSpc>
                <a:spcPts val="2380"/>
              </a:lnSpc>
            </a:pPr>
            <a:r>
              <a:rPr lang="en-US" sz="1700" b="true">
                <a:solidFill>
                  <a:srgbClr val="FFDE59"/>
                </a:solidFill>
                <a:latin typeface="Open Sans 1 Bold"/>
                <a:ea typeface="Open Sans 1 Bold"/>
                <a:cs typeface="Open Sans 1 Bold"/>
                <a:sym typeface="Open Sans 1 Bold"/>
              </a:rPr>
              <a:t>(faux négatif)</a:t>
            </a:r>
          </a:p>
        </p:txBody>
      </p:sp>
      <p:sp>
        <p:nvSpPr>
          <p:cNvPr name="AutoShape 36" id="36"/>
          <p:cNvSpPr/>
          <p:nvPr/>
        </p:nvSpPr>
        <p:spPr>
          <a:xfrm>
            <a:off x="2787294" y="4939951"/>
            <a:ext cx="11048885" cy="15240"/>
          </a:xfrm>
          <a:prstGeom prst="line">
            <a:avLst/>
          </a:prstGeom>
          <a:ln cap="flat" w="38100">
            <a:solidFill>
              <a:srgbClr val="0CC0DF"/>
            </a:solidFill>
            <a:prstDash val="solid"/>
            <a:headEnd type="none" len="sm" w="sm"/>
            <a:tailEnd type="arrow" len="sm" w="med"/>
          </a:ln>
        </p:spPr>
      </p:sp>
      <p:sp>
        <p:nvSpPr>
          <p:cNvPr name="TextBox 37" id="37"/>
          <p:cNvSpPr txBox="true"/>
          <p:nvPr/>
        </p:nvSpPr>
        <p:spPr>
          <a:xfrm rot="0">
            <a:off x="6678682" y="4634516"/>
            <a:ext cx="5095875" cy="280670"/>
          </a:xfrm>
          <a:prstGeom prst="rect">
            <a:avLst/>
          </a:prstGeom>
        </p:spPr>
        <p:txBody>
          <a:bodyPr anchor="t" rtlCol="false" tIns="0" lIns="0" bIns="0" rIns="0">
            <a:spAutoFit/>
          </a:bodyPr>
          <a:lstStyle/>
          <a:p>
            <a:pPr algn="ctr">
              <a:lnSpc>
                <a:spcPts val="2380"/>
              </a:lnSpc>
            </a:pPr>
            <a:r>
              <a:rPr lang="en-US" sz="1700">
                <a:solidFill>
                  <a:srgbClr val="000000"/>
                </a:solidFill>
                <a:latin typeface="Open Sans 1"/>
                <a:ea typeface="Open Sans 1"/>
                <a:cs typeface="Open Sans 1"/>
                <a:sym typeface="Open Sans 1"/>
              </a:rPr>
              <a:t>n’était pas un penny mais a été pris pour un penny</a:t>
            </a:r>
          </a:p>
        </p:txBody>
      </p:sp>
      <p:sp>
        <p:nvSpPr>
          <p:cNvPr name="TextBox 38" id="38"/>
          <p:cNvSpPr txBox="true"/>
          <p:nvPr/>
        </p:nvSpPr>
        <p:spPr>
          <a:xfrm rot="0">
            <a:off x="8541693" y="4936141"/>
            <a:ext cx="1369854" cy="280670"/>
          </a:xfrm>
          <a:prstGeom prst="rect">
            <a:avLst/>
          </a:prstGeom>
        </p:spPr>
        <p:txBody>
          <a:bodyPr anchor="t" rtlCol="false" tIns="0" lIns="0" bIns="0" rIns="0">
            <a:spAutoFit/>
          </a:bodyPr>
          <a:lstStyle/>
          <a:p>
            <a:pPr algn="ctr">
              <a:lnSpc>
                <a:spcPts val="2380"/>
              </a:lnSpc>
            </a:pPr>
            <a:r>
              <a:rPr lang="en-US" sz="1700" b="true">
                <a:solidFill>
                  <a:srgbClr val="0CC0DF"/>
                </a:solidFill>
                <a:latin typeface="Open Sans 1 Bold"/>
                <a:ea typeface="Open Sans 1 Bold"/>
                <a:cs typeface="Open Sans 1 Bold"/>
                <a:sym typeface="Open Sans 1 Bold"/>
              </a:rPr>
              <a:t>(faux positif)</a:t>
            </a:r>
          </a:p>
        </p:txBody>
      </p:sp>
      <p:sp>
        <p:nvSpPr>
          <p:cNvPr name="AutoShape 39" id="39"/>
          <p:cNvSpPr/>
          <p:nvPr/>
        </p:nvSpPr>
        <p:spPr>
          <a:xfrm flipV="true">
            <a:off x="4518481" y="8177662"/>
            <a:ext cx="11107706" cy="0"/>
          </a:xfrm>
          <a:prstGeom prst="line">
            <a:avLst/>
          </a:prstGeom>
          <a:ln cap="flat" w="38100">
            <a:solidFill>
              <a:srgbClr val="FF66C4"/>
            </a:solidFill>
            <a:prstDash val="solid"/>
            <a:headEnd type="none" len="sm" w="sm"/>
            <a:tailEnd type="arrow" len="sm" w="med"/>
          </a:ln>
        </p:spPr>
      </p:sp>
      <p:sp>
        <p:nvSpPr>
          <p:cNvPr name="TextBox 40" id="40"/>
          <p:cNvSpPr txBox="true"/>
          <p:nvPr/>
        </p:nvSpPr>
        <p:spPr>
          <a:xfrm rot="0">
            <a:off x="6533982" y="7844287"/>
            <a:ext cx="5385276" cy="264160"/>
          </a:xfrm>
          <a:prstGeom prst="rect">
            <a:avLst/>
          </a:prstGeom>
        </p:spPr>
        <p:txBody>
          <a:bodyPr anchor="t" rtlCol="false" tIns="0" lIns="0" bIns="0" rIns="0">
            <a:spAutoFit/>
          </a:bodyPr>
          <a:lstStyle/>
          <a:p>
            <a:pPr algn="ctr">
              <a:lnSpc>
                <a:spcPts val="2240"/>
              </a:lnSpc>
            </a:pPr>
            <a:r>
              <a:rPr lang="en-US" sz="1600">
                <a:solidFill>
                  <a:srgbClr val="000000"/>
                </a:solidFill>
                <a:latin typeface="Open Sans 1"/>
                <a:ea typeface="Open Sans 1"/>
                <a:cs typeface="Open Sans 1"/>
                <a:sym typeface="Open Sans 1"/>
              </a:rPr>
              <a:t>n’était pas un penny et n’a pas été détecté comme penny</a:t>
            </a:r>
          </a:p>
        </p:txBody>
      </p:sp>
      <p:sp>
        <p:nvSpPr>
          <p:cNvPr name="TextBox 41" id="41"/>
          <p:cNvSpPr txBox="true"/>
          <p:nvPr/>
        </p:nvSpPr>
        <p:spPr>
          <a:xfrm rot="0">
            <a:off x="8534311" y="8145912"/>
            <a:ext cx="1384618" cy="280670"/>
          </a:xfrm>
          <a:prstGeom prst="rect">
            <a:avLst/>
          </a:prstGeom>
        </p:spPr>
        <p:txBody>
          <a:bodyPr anchor="t" rtlCol="false" tIns="0" lIns="0" bIns="0" rIns="0">
            <a:spAutoFit/>
          </a:bodyPr>
          <a:lstStyle/>
          <a:p>
            <a:pPr algn="ctr">
              <a:lnSpc>
                <a:spcPts val="2380"/>
              </a:lnSpc>
            </a:pPr>
            <a:r>
              <a:rPr lang="en-US" b="true" sz="1700">
                <a:solidFill>
                  <a:srgbClr val="FF66C4"/>
                </a:solidFill>
                <a:latin typeface="Open Sans 1 Bold"/>
                <a:ea typeface="Open Sans 1 Bold"/>
                <a:cs typeface="Open Sans 1 Bold"/>
                <a:sym typeface="Open Sans 1 Bold"/>
              </a:rPr>
              <a:t>(vrai négatif)</a:t>
            </a:r>
          </a:p>
        </p:txBody>
      </p:sp>
      <p:sp>
        <p:nvSpPr>
          <p:cNvPr name="TextBox 42" id="42"/>
          <p:cNvSpPr txBox="true"/>
          <p:nvPr/>
        </p:nvSpPr>
        <p:spPr>
          <a:xfrm rot="0">
            <a:off x="1028700" y="1657350"/>
            <a:ext cx="877827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Approche théorique</a:t>
            </a:r>
          </a:p>
        </p:txBody>
      </p:sp>
      <p:sp>
        <p:nvSpPr>
          <p:cNvPr name="TextBox 43" id="43"/>
          <p:cNvSpPr txBox="true"/>
          <p:nvPr/>
        </p:nvSpPr>
        <p:spPr>
          <a:xfrm rot="0">
            <a:off x="1028700" y="923925"/>
            <a:ext cx="9715774"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MATRICE DE CONFUSION</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923925"/>
            <a:ext cx="16619987"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LES VALEURS QUI EN DÉCOULENT</a:t>
            </a:r>
          </a:p>
        </p:txBody>
      </p:sp>
      <p:sp>
        <p:nvSpPr>
          <p:cNvPr name="TextBox 3" id="3"/>
          <p:cNvSpPr txBox="true"/>
          <p:nvPr/>
        </p:nvSpPr>
        <p:spPr>
          <a:xfrm rot="0">
            <a:off x="1028700" y="1929063"/>
            <a:ext cx="16230600" cy="11893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À partir de cette matrice, on peut tirer plusieurs métriques pour caractériser notre modèle. Yolo nous sort 4 courbes :   </a:t>
            </a:r>
            <a:r>
              <a:rPr lang="en-US" sz="2300" i="true">
                <a:solidFill>
                  <a:srgbClr val="000000"/>
                </a:solidFill>
                <a:latin typeface="Open Sans 1 Italics"/>
                <a:ea typeface="Open Sans 1 Italics"/>
                <a:cs typeface="Open Sans 1 Italics"/>
                <a:sym typeface="Open Sans 1 Italics"/>
              </a:rPr>
              <a:t>précision-confiance, rappel-confiance, précision-rappel et score F1</a:t>
            </a:r>
            <a:r>
              <a:rPr lang="en-US" sz="2300">
                <a:solidFill>
                  <a:srgbClr val="000000"/>
                </a:solidFill>
                <a:latin typeface="Open Sans 1"/>
                <a:ea typeface="Open Sans 1"/>
                <a:cs typeface="Open Sans 1"/>
                <a:sym typeface="Open Sans 1"/>
              </a:rPr>
              <a:t>. On va voir comment les interprêter. </a:t>
            </a:r>
          </a:p>
          <a:p>
            <a:pPr algn="just">
              <a:lnSpc>
                <a:spcPts val="3220"/>
              </a:lnSpc>
            </a:pPr>
            <a:r>
              <a:rPr lang="en-US" sz="2300" b="true">
                <a:solidFill>
                  <a:srgbClr val="000000"/>
                </a:solidFill>
                <a:latin typeface="Open Sans 1 Bold"/>
                <a:ea typeface="Open Sans 1 Bold"/>
                <a:cs typeface="Open Sans 1 Bold"/>
                <a:sym typeface="Open Sans 1 Bold"/>
              </a:rPr>
              <a:t>D’abord, définissons la confiance :</a:t>
            </a:r>
          </a:p>
        </p:txBody>
      </p:sp>
      <p:sp>
        <p:nvSpPr>
          <p:cNvPr name="TextBox 4" id="4"/>
          <p:cNvSpPr txBox="true"/>
          <p:nvPr/>
        </p:nvSpPr>
        <p:spPr>
          <a:xfrm rot="0">
            <a:off x="1008337" y="3554095"/>
            <a:ext cx="16250963" cy="15894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Lorsque le modèle fait une prédiction ce n’est pas binaire comme on pourrait le croire, c’est-à-dire soit c’est un penny soit c’est rien. Le modèle est rarement sûr de lui donc il fourni avec sa détection </a:t>
            </a:r>
            <a:r>
              <a:rPr lang="en-US" sz="2300" b="true">
                <a:solidFill>
                  <a:srgbClr val="000000"/>
                </a:solidFill>
                <a:latin typeface="Open Sans 1 Bold"/>
                <a:ea typeface="Open Sans 1 Bold"/>
                <a:cs typeface="Open Sans 1 Bold"/>
                <a:sym typeface="Open Sans 1 Bold"/>
              </a:rPr>
              <a:t>une valeur traduisant la certitude de sa prédiction, une probabilité</a:t>
            </a:r>
            <a:r>
              <a:rPr lang="en-US" sz="2300">
                <a:solidFill>
                  <a:srgbClr val="000000"/>
                </a:solidFill>
                <a:latin typeface="Open Sans 1"/>
                <a:ea typeface="Open Sans 1"/>
                <a:cs typeface="Open Sans 1"/>
                <a:sym typeface="Open Sans 1"/>
              </a:rPr>
              <a:t>. Cette valeur, comprise entre 0 et 1 est ce qu’on appelle la </a:t>
            </a:r>
            <a:r>
              <a:rPr lang="en-US" sz="2300" i="true">
                <a:solidFill>
                  <a:srgbClr val="000000"/>
                </a:solidFill>
                <a:latin typeface="Open Sans 1 Italics"/>
                <a:ea typeface="Open Sans 1 Italics"/>
                <a:cs typeface="Open Sans 1 Italics"/>
                <a:sym typeface="Open Sans 1 Italics"/>
              </a:rPr>
              <a:t>confiance </a:t>
            </a:r>
            <a:r>
              <a:rPr lang="en-US" sz="2300">
                <a:solidFill>
                  <a:srgbClr val="000000"/>
                </a:solidFill>
                <a:latin typeface="Open Sans 1"/>
                <a:ea typeface="Open Sans 1"/>
                <a:cs typeface="Open Sans 1"/>
                <a:sym typeface="Open Sans 1"/>
              </a:rPr>
              <a:t>(1 étant la certitude absolue).</a:t>
            </a:r>
          </a:p>
        </p:txBody>
      </p:sp>
      <p:sp>
        <p:nvSpPr>
          <p:cNvPr name="TextBox 5" id="5"/>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62</a:t>
            </a:r>
          </a:p>
        </p:txBody>
      </p:sp>
      <p:sp>
        <p:nvSpPr>
          <p:cNvPr name="TextBox 6" id="6"/>
          <p:cNvSpPr txBox="true"/>
          <p:nvPr/>
        </p:nvSpPr>
        <p:spPr>
          <a:xfrm rot="0">
            <a:off x="1008337" y="7558697"/>
            <a:ext cx="16250963" cy="15894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Il y a donc une nécessité de choisir une </a:t>
            </a:r>
            <a:r>
              <a:rPr lang="en-US" sz="2300" b="true">
                <a:solidFill>
                  <a:srgbClr val="000000"/>
                </a:solidFill>
                <a:latin typeface="Open Sans 1 Bold"/>
                <a:ea typeface="Open Sans 1 Bold"/>
                <a:cs typeface="Open Sans 1 Bold"/>
                <a:sym typeface="Open Sans 1 Bold"/>
              </a:rPr>
              <a:t>valeur de rupture</a:t>
            </a:r>
            <a:r>
              <a:rPr lang="en-US" sz="2300">
                <a:solidFill>
                  <a:srgbClr val="000000"/>
                </a:solidFill>
                <a:latin typeface="Open Sans 1"/>
                <a:ea typeface="Open Sans 1"/>
                <a:cs typeface="Open Sans 1"/>
                <a:sym typeface="Open Sans 1"/>
              </a:rPr>
              <a:t> pour permettre au modèle de trancher. Comme ci-dessus, si on voit la confiance comme une probabilité, un objet qui a 0.1 de probabilité d’être un penny, n’en est probablement pas un. Donc </a:t>
            </a:r>
            <a:r>
              <a:rPr lang="en-US" sz="2300" b="true">
                <a:solidFill>
                  <a:srgbClr val="000000"/>
                </a:solidFill>
                <a:latin typeface="Open Sans 1 Bold"/>
                <a:ea typeface="Open Sans 1 Bold"/>
                <a:cs typeface="Open Sans 1 Bold"/>
                <a:sym typeface="Open Sans 1 Bold"/>
              </a:rPr>
              <a:t>il faut fournir au modèle une valeur seuil</a:t>
            </a:r>
            <a:r>
              <a:rPr lang="en-US" sz="2300">
                <a:solidFill>
                  <a:srgbClr val="000000"/>
                </a:solidFill>
                <a:latin typeface="Open Sans 1"/>
                <a:ea typeface="Open Sans 1"/>
                <a:cs typeface="Open Sans 1"/>
                <a:sym typeface="Open Sans 1"/>
              </a:rPr>
              <a:t> pour que si la confiance de sa détection est supérieure, la détection est acceptée (l’objet est labellisé “penny”), sinon, elle est rejeté (l’objet est labellisé “background”).</a:t>
            </a:r>
          </a:p>
        </p:txBody>
      </p:sp>
      <p:grpSp>
        <p:nvGrpSpPr>
          <p:cNvPr name="Group 7" id="7"/>
          <p:cNvGrpSpPr/>
          <p:nvPr/>
        </p:nvGrpSpPr>
        <p:grpSpPr>
          <a:xfrm rot="0">
            <a:off x="1008337" y="5794521"/>
            <a:ext cx="16250963" cy="1160780"/>
            <a:chOff x="0" y="0"/>
            <a:chExt cx="21667951" cy="1547706"/>
          </a:xfrm>
        </p:grpSpPr>
        <p:sp>
          <p:nvSpPr>
            <p:cNvPr name="TextBox 8" id="8"/>
            <p:cNvSpPr txBox="true"/>
            <p:nvPr/>
          </p:nvSpPr>
          <p:spPr>
            <a:xfrm rot="0">
              <a:off x="0" y="-19050"/>
              <a:ext cx="21667951" cy="970703"/>
            </a:xfrm>
            <a:prstGeom prst="rect">
              <a:avLst/>
            </a:prstGeom>
          </p:spPr>
          <p:txBody>
            <a:bodyPr anchor="t" rtlCol="false" tIns="0" lIns="0" bIns="0" rIns="0">
              <a:spAutoFit/>
            </a:bodyPr>
            <a:lstStyle/>
            <a:p>
              <a:pPr algn="just">
                <a:lnSpc>
                  <a:spcPts val="2990"/>
                </a:lnSpc>
              </a:pPr>
              <a:r>
                <a:rPr lang="en-US" sz="2300">
                  <a:solidFill>
                    <a:srgbClr val="000000"/>
                  </a:solidFill>
                  <a:latin typeface="Open Sans 1"/>
                  <a:ea typeface="Open Sans 1"/>
                  <a:cs typeface="Open Sans 1"/>
                  <a:sym typeface="Open Sans 1"/>
                </a:rPr>
                <a:t>Par exemple, cela pourrait se traduire en langage humain par : “</a:t>
              </a:r>
              <a:r>
                <a:rPr lang="en-US" sz="2300" b="true">
                  <a:solidFill>
                    <a:srgbClr val="000000"/>
                  </a:solidFill>
                  <a:latin typeface="Open Sans 1 Bold"/>
                  <a:ea typeface="Open Sans 1 Bold"/>
                  <a:cs typeface="Open Sans 1 Bold"/>
                  <a:sym typeface="Open Sans 1 Bold"/>
                </a:rPr>
                <a:t>je pense que cet objet est un penny à 0.75 de confiance</a:t>
              </a:r>
              <a:r>
                <a:rPr lang="en-US" sz="2300">
                  <a:solidFill>
                    <a:srgbClr val="000000"/>
                  </a:solidFill>
                  <a:latin typeface="Open Sans 1"/>
                  <a:ea typeface="Open Sans 1"/>
                  <a:cs typeface="Open Sans 1"/>
                  <a:sym typeface="Open Sans 1"/>
                </a:rPr>
                <a:t>”.</a:t>
              </a:r>
            </a:p>
          </p:txBody>
        </p:sp>
        <p:sp>
          <p:nvSpPr>
            <p:cNvPr name="TextBox 9" id="9"/>
            <p:cNvSpPr txBox="true"/>
            <p:nvPr/>
          </p:nvSpPr>
          <p:spPr>
            <a:xfrm rot="0">
              <a:off x="0" y="1072303"/>
              <a:ext cx="21667951" cy="475403"/>
            </a:xfrm>
            <a:prstGeom prst="rect">
              <a:avLst/>
            </a:prstGeom>
          </p:spPr>
          <p:txBody>
            <a:bodyPr anchor="t" rtlCol="false" tIns="0" lIns="0" bIns="0" rIns="0">
              <a:spAutoFit/>
            </a:bodyPr>
            <a:lstStyle/>
            <a:p>
              <a:pPr algn="just">
                <a:lnSpc>
                  <a:spcPts val="2990"/>
                </a:lnSpc>
              </a:pPr>
              <a:r>
                <a:rPr lang="en-US" sz="2300">
                  <a:solidFill>
                    <a:srgbClr val="000000"/>
                  </a:solidFill>
                  <a:latin typeface="Open Sans 1"/>
                  <a:ea typeface="Open Sans 1"/>
                  <a:cs typeface="Open Sans 1"/>
                  <a:sym typeface="Open Sans 1"/>
                </a:rPr>
                <a:t>Mais aussi : “je pense que cet objet est un penny à 0.1 de confiance”.</a:t>
              </a:r>
            </a:p>
          </p:txBody>
        </p:sp>
      </p:gr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923925"/>
            <a:ext cx="16619987"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CONFIANCE</a:t>
            </a:r>
          </a:p>
        </p:txBody>
      </p:sp>
      <p:sp>
        <p:nvSpPr>
          <p:cNvPr name="TextBox 3" id="3"/>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63</a:t>
            </a:r>
          </a:p>
        </p:txBody>
      </p:sp>
      <p:sp>
        <p:nvSpPr>
          <p:cNvPr name="TextBox 4" id="4"/>
          <p:cNvSpPr txBox="true"/>
          <p:nvPr/>
        </p:nvSpPr>
        <p:spPr>
          <a:xfrm rot="0">
            <a:off x="7700754" y="2616984"/>
            <a:ext cx="9558546" cy="361315"/>
          </a:xfrm>
          <a:prstGeom prst="rect">
            <a:avLst/>
          </a:prstGeom>
        </p:spPr>
        <p:txBody>
          <a:bodyPr anchor="t" rtlCol="false" tIns="0" lIns="0" bIns="0" rIns="0">
            <a:spAutoFit/>
          </a:bodyPr>
          <a:lstStyle/>
          <a:p>
            <a:pPr algn="just">
              <a:lnSpc>
                <a:spcPts val="2990"/>
              </a:lnSpc>
            </a:pPr>
            <a:r>
              <a:rPr lang="en-US" sz="2300">
                <a:solidFill>
                  <a:srgbClr val="000000"/>
                </a:solidFill>
                <a:latin typeface="Open Sans 1"/>
                <a:ea typeface="Open Sans 1"/>
                <a:cs typeface="Open Sans 1"/>
                <a:sym typeface="Open Sans 1"/>
              </a:rPr>
              <a:t>Prenons le graphique ci-contre comme exemple. </a:t>
            </a:r>
          </a:p>
        </p:txBody>
      </p:sp>
      <p:sp>
        <p:nvSpPr>
          <p:cNvPr name="TextBox 5" id="5"/>
          <p:cNvSpPr txBox="true"/>
          <p:nvPr/>
        </p:nvSpPr>
        <p:spPr>
          <a:xfrm rot="0">
            <a:off x="1028700" y="1657350"/>
            <a:ext cx="877827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Comprendre l’impact de la valeur du seuil de confiance</a:t>
            </a:r>
          </a:p>
        </p:txBody>
      </p:sp>
      <p:sp>
        <p:nvSpPr>
          <p:cNvPr name="TextBox 6" id="6"/>
          <p:cNvSpPr txBox="true"/>
          <p:nvPr/>
        </p:nvSpPr>
        <p:spPr>
          <a:xfrm rot="0">
            <a:off x="7700754" y="3498588"/>
            <a:ext cx="9558546" cy="732790"/>
          </a:xfrm>
          <a:prstGeom prst="rect">
            <a:avLst/>
          </a:prstGeom>
        </p:spPr>
        <p:txBody>
          <a:bodyPr anchor="t" rtlCol="false" tIns="0" lIns="0" bIns="0" rIns="0">
            <a:spAutoFit/>
          </a:bodyPr>
          <a:lstStyle/>
          <a:p>
            <a:pPr algn="l" marL="496572" indent="-248286" lvl="1">
              <a:lnSpc>
                <a:spcPts val="2990"/>
              </a:lnSpc>
              <a:buFont typeface="Arial"/>
              <a:buChar char="•"/>
            </a:pPr>
            <a:r>
              <a:rPr lang="en-US" sz="2300">
                <a:solidFill>
                  <a:srgbClr val="000000"/>
                </a:solidFill>
                <a:latin typeface="Open Sans 1"/>
                <a:ea typeface="Open Sans 1"/>
                <a:cs typeface="Open Sans 1"/>
                <a:sym typeface="Open Sans 1"/>
              </a:rPr>
              <a:t>en abcisse on a des images numérotées de 1 à 5 contenant ou non des “penny” </a:t>
            </a:r>
          </a:p>
        </p:txBody>
      </p:sp>
      <p:sp>
        <p:nvSpPr>
          <p:cNvPr name="TextBox 7" id="7"/>
          <p:cNvSpPr txBox="true"/>
          <p:nvPr/>
        </p:nvSpPr>
        <p:spPr>
          <a:xfrm rot="0">
            <a:off x="7700754" y="5633272"/>
            <a:ext cx="9558546" cy="1475740"/>
          </a:xfrm>
          <a:prstGeom prst="rect">
            <a:avLst/>
          </a:prstGeom>
        </p:spPr>
        <p:txBody>
          <a:bodyPr anchor="t" rtlCol="false" tIns="0" lIns="0" bIns="0" rIns="0">
            <a:spAutoFit/>
          </a:bodyPr>
          <a:lstStyle/>
          <a:p>
            <a:pPr algn="just" marL="496572" indent="-248286" lvl="1">
              <a:lnSpc>
                <a:spcPts val="2990"/>
              </a:lnSpc>
              <a:buFont typeface="Arial"/>
              <a:buChar char="•"/>
            </a:pPr>
            <a:r>
              <a:rPr lang="en-US" sz="2300">
                <a:solidFill>
                  <a:srgbClr val="000000"/>
                </a:solidFill>
                <a:latin typeface="Open Sans 1"/>
                <a:ea typeface="Open Sans 1"/>
                <a:cs typeface="Open Sans 1"/>
                <a:sym typeface="Open Sans 1"/>
              </a:rPr>
              <a:t>les données du graphiques (les points verts et rouges) correspondent aux détections du modèle sur les images. Si le point est vert, c’est que l’image contient un penny, s’il est rouge c’est qu’il n’en contient pas.</a:t>
            </a:r>
          </a:p>
        </p:txBody>
      </p:sp>
      <p:sp>
        <p:nvSpPr>
          <p:cNvPr name="TextBox 8" id="8"/>
          <p:cNvSpPr txBox="true"/>
          <p:nvPr/>
        </p:nvSpPr>
        <p:spPr>
          <a:xfrm rot="0">
            <a:off x="7700754" y="4751667"/>
            <a:ext cx="9558546" cy="361315"/>
          </a:xfrm>
          <a:prstGeom prst="rect">
            <a:avLst/>
          </a:prstGeom>
        </p:spPr>
        <p:txBody>
          <a:bodyPr anchor="t" rtlCol="false" tIns="0" lIns="0" bIns="0" rIns="0">
            <a:spAutoFit/>
          </a:bodyPr>
          <a:lstStyle/>
          <a:p>
            <a:pPr algn="l" marL="496572" indent="-248286" lvl="1">
              <a:lnSpc>
                <a:spcPts val="2990"/>
              </a:lnSpc>
              <a:buFont typeface="Arial"/>
              <a:buChar char="•"/>
            </a:pPr>
            <a:r>
              <a:rPr lang="en-US" sz="2300">
                <a:solidFill>
                  <a:srgbClr val="000000"/>
                </a:solidFill>
                <a:latin typeface="Open Sans 1"/>
                <a:ea typeface="Open Sans 1"/>
                <a:cs typeface="Open Sans 1"/>
                <a:sym typeface="Open Sans 1"/>
              </a:rPr>
              <a:t>en ordonnée on a la confiance accordée aux prédictions </a:t>
            </a:r>
          </a:p>
        </p:txBody>
      </p:sp>
      <p:grpSp>
        <p:nvGrpSpPr>
          <p:cNvPr name="Group 9" id="9"/>
          <p:cNvGrpSpPr/>
          <p:nvPr/>
        </p:nvGrpSpPr>
        <p:grpSpPr>
          <a:xfrm rot="0">
            <a:off x="1028700" y="2636034"/>
            <a:ext cx="5849783" cy="4424257"/>
            <a:chOff x="0" y="0"/>
            <a:chExt cx="7799710" cy="5899009"/>
          </a:xfrm>
        </p:grpSpPr>
        <p:grpSp>
          <p:nvGrpSpPr>
            <p:cNvPr name="Group 10" id="10"/>
            <p:cNvGrpSpPr/>
            <p:nvPr/>
          </p:nvGrpSpPr>
          <p:grpSpPr>
            <a:xfrm rot="0">
              <a:off x="0" y="0"/>
              <a:ext cx="7799710" cy="5899009"/>
              <a:chOff x="0" y="0"/>
              <a:chExt cx="1522850" cy="1151749"/>
            </a:xfrm>
          </p:grpSpPr>
          <p:sp>
            <p:nvSpPr>
              <p:cNvPr name="Freeform 11" id="11"/>
              <p:cNvSpPr/>
              <p:nvPr/>
            </p:nvSpPr>
            <p:spPr>
              <a:xfrm flipH="false" flipV="false" rot="0">
                <a:off x="0" y="0"/>
                <a:ext cx="1522850" cy="1151749"/>
              </a:xfrm>
              <a:custGeom>
                <a:avLst/>
                <a:gdLst/>
                <a:ahLst/>
                <a:cxnLst/>
                <a:rect r="r" b="b" t="t" l="l"/>
                <a:pathLst>
                  <a:path h="1151749" w="1522850">
                    <a:moveTo>
                      <a:pt x="0" y="0"/>
                    </a:moveTo>
                    <a:lnTo>
                      <a:pt x="1522850" y="0"/>
                    </a:lnTo>
                    <a:lnTo>
                      <a:pt x="1522850" y="1151749"/>
                    </a:lnTo>
                    <a:lnTo>
                      <a:pt x="0" y="1151749"/>
                    </a:lnTo>
                    <a:close/>
                  </a:path>
                </a:pathLst>
              </a:custGeom>
              <a:ln w="19050" cap="sq">
                <a:solidFill>
                  <a:srgbClr val="000000"/>
                </a:solidFill>
                <a:prstDash val="solid"/>
                <a:miter/>
              </a:ln>
            </p:spPr>
          </p:sp>
          <p:sp>
            <p:nvSpPr>
              <p:cNvPr name="TextBox 12" id="12"/>
              <p:cNvSpPr txBox="true"/>
              <p:nvPr/>
            </p:nvSpPr>
            <p:spPr>
              <a:xfrm>
                <a:off x="0" y="-47625"/>
                <a:ext cx="1522850" cy="1199374"/>
              </a:xfrm>
              <a:prstGeom prst="rect">
                <a:avLst/>
              </a:prstGeom>
            </p:spPr>
            <p:txBody>
              <a:bodyPr anchor="ctr" rtlCol="false" tIns="48562" lIns="48562" bIns="48562" rIns="48562"/>
              <a:lstStyle/>
              <a:p>
                <a:pPr algn="ctr">
                  <a:lnSpc>
                    <a:spcPts val="3220"/>
                  </a:lnSpc>
                </a:pPr>
              </a:p>
            </p:txBody>
          </p:sp>
        </p:grpSp>
        <p:sp>
          <p:nvSpPr>
            <p:cNvPr name="AutoShape 13" id="13"/>
            <p:cNvSpPr/>
            <p:nvPr/>
          </p:nvSpPr>
          <p:spPr>
            <a:xfrm flipH="true" flipV="true">
              <a:off x="989791" y="684680"/>
              <a:ext cx="0" cy="4464603"/>
            </a:xfrm>
            <a:prstGeom prst="line">
              <a:avLst/>
            </a:prstGeom>
            <a:ln cap="flat" w="26882">
              <a:solidFill>
                <a:srgbClr val="000000"/>
              </a:solidFill>
              <a:prstDash val="solid"/>
              <a:headEnd type="none" len="sm" w="sm"/>
              <a:tailEnd type="arrow" len="sm" w="med"/>
            </a:ln>
          </p:spPr>
        </p:sp>
        <p:sp>
          <p:nvSpPr>
            <p:cNvPr name="AutoShape 14" id="14"/>
            <p:cNvSpPr/>
            <p:nvPr/>
          </p:nvSpPr>
          <p:spPr>
            <a:xfrm>
              <a:off x="989761" y="5136435"/>
              <a:ext cx="5419855" cy="0"/>
            </a:xfrm>
            <a:prstGeom prst="line">
              <a:avLst/>
            </a:prstGeom>
            <a:ln cap="flat" w="26882">
              <a:solidFill>
                <a:srgbClr val="000000"/>
              </a:solidFill>
              <a:prstDash val="solid"/>
              <a:headEnd type="none" len="sm" w="sm"/>
              <a:tailEnd type="arrow" len="sm" w="med"/>
            </a:ln>
          </p:spPr>
        </p:sp>
        <p:sp>
          <p:nvSpPr>
            <p:cNvPr name="AutoShape 15" id="15"/>
            <p:cNvSpPr/>
            <p:nvPr/>
          </p:nvSpPr>
          <p:spPr>
            <a:xfrm flipV="true">
              <a:off x="1967057" y="4949024"/>
              <a:ext cx="0" cy="349125"/>
            </a:xfrm>
            <a:prstGeom prst="line">
              <a:avLst/>
            </a:prstGeom>
            <a:ln cap="flat" w="26882">
              <a:solidFill>
                <a:srgbClr val="000000"/>
              </a:solidFill>
              <a:prstDash val="solid"/>
              <a:headEnd type="none" len="sm" w="sm"/>
              <a:tailEnd type="none" len="sm" w="sm"/>
            </a:ln>
          </p:spPr>
        </p:sp>
        <p:grpSp>
          <p:nvGrpSpPr>
            <p:cNvPr name="Group 16" id="16"/>
            <p:cNvGrpSpPr/>
            <p:nvPr/>
          </p:nvGrpSpPr>
          <p:grpSpPr>
            <a:xfrm rot="0">
              <a:off x="1866680" y="2728222"/>
              <a:ext cx="200754" cy="200754"/>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a:ln cap="sq">
                <a:noFill/>
                <a:prstDash val="solid"/>
                <a:miter/>
              </a:ln>
            </p:spPr>
          </p:sp>
          <p:sp>
            <p:nvSpPr>
              <p:cNvPr name="TextBox 18" id="18"/>
              <p:cNvSpPr txBox="true"/>
              <p:nvPr/>
            </p:nvSpPr>
            <p:spPr>
              <a:xfrm>
                <a:off x="76200" y="28575"/>
                <a:ext cx="660400" cy="708025"/>
              </a:xfrm>
              <a:prstGeom prst="rect">
                <a:avLst/>
              </a:prstGeom>
            </p:spPr>
            <p:txBody>
              <a:bodyPr anchor="ctr" rtlCol="false" tIns="48562" lIns="48562" bIns="48562" rIns="48562"/>
              <a:lstStyle/>
              <a:p>
                <a:pPr algn="ctr">
                  <a:lnSpc>
                    <a:spcPts val="3220"/>
                  </a:lnSpc>
                </a:pPr>
              </a:p>
            </p:txBody>
          </p:sp>
        </p:grpSp>
        <p:sp>
          <p:nvSpPr>
            <p:cNvPr name="TextBox 19" id="19"/>
            <p:cNvSpPr txBox="true"/>
            <p:nvPr/>
          </p:nvSpPr>
          <p:spPr>
            <a:xfrm rot="0">
              <a:off x="1741562" y="5358627"/>
              <a:ext cx="450990" cy="336944"/>
            </a:xfrm>
            <a:prstGeom prst="rect">
              <a:avLst/>
            </a:prstGeom>
          </p:spPr>
          <p:txBody>
            <a:bodyPr anchor="t" rtlCol="false" tIns="0" lIns="0" bIns="0" rIns="0">
              <a:spAutoFit/>
            </a:bodyPr>
            <a:lstStyle/>
            <a:p>
              <a:pPr algn="ctr">
                <a:lnSpc>
                  <a:spcPts val="2124"/>
                </a:lnSpc>
              </a:pPr>
              <a:r>
                <a:rPr lang="en-US" sz="1517">
                  <a:solidFill>
                    <a:srgbClr val="000000"/>
                  </a:solidFill>
                  <a:latin typeface="Open Sans 1"/>
                  <a:ea typeface="Open Sans 1"/>
                  <a:cs typeface="Open Sans 1"/>
                  <a:sym typeface="Open Sans 1"/>
                </a:rPr>
                <a:t>im1</a:t>
              </a:r>
            </a:p>
          </p:txBody>
        </p:sp>
        <p:sp>
          <p:nvSpPr>
            <p:cNvPr name="AutoShape 20" id="20"/>
            <p:cNvSpPr/>
            <p:nvPr/>
          </p:nvSpPr>
          <p:spPr>
            <a:xfrm flipV="true">
              <a:off x="5374752" y="4949024"/>
              <a:ext cx="0" cy="349125"/>
            </a:xfrm>
            <a:prstGeom prst="line">
              <a:avLst/>
            </a:prstGeom>
            <a:ln cap="flat" w="26882">
              <a:solidFill>
                <a:srgbClr val="000000"/>
              </a:solidFill>
              <a:prstDash val="solid"/>
              <a:headEnd type="none" len="sm" w="sm"/>
              <a:tailEnd type="none" len="sm" w="sm"/>
            </a:ln>
          </p:spPr>
        </p:sp>
        <p:sp>
          <p:nvSpPr>
            <p:cNvPr name="TextBox 21" id="21"/>
            <p:cNvSpPr txBox="true"/>
            <p:nvPr/>
          </p:nvSpPr>
          <p:spPr>
            <a:xfrm rot="0">
              <a:off x="5149257" y="5358627"/>
              <a:ext cx="450990" cy="336944"/>
            </a:xfrm>
            <a:prstGeom prst="rect">
              <a:avLst/>
            </a:prstGeom>
          </p:spPr>
          <p:txBody>
            <a:bodyPr anchor="t" rtlCol="false" tIns="0" lIns="0" bIns="0" rIns="0">
              <a:spAutoFit/>
            </a:bodyPr>
            <a:lstStyle/>
            <a:p>
              <a:pPr algn="ctr">
                <a:lnSpc>
                  <a:spcPts val="2124"/>
                </a:lnSpc>
              </a:pPr>
              <a:r>
                <a:rPr lang="en-US" sz="1517">
                  <a:solidFill>
                    <a:srgbClr val="000000"/>
                  </a:solidFill>
                  <a:latin typeface="Open Sans 1"/>
                  <a:ea typeface="Open Sans 1"/>
                  <a:cs typeface="Open Sans 1"/>
                  <a:sym typeface="Open Sans 1"/>
                </a:rPr>
                <a:t>im5</a:t>
              </a:r>
            </a:p>
          </p:txBody>
        </p:sp>
        <p:grpSp>
          <p:nvGrpSpPr>
            <p:cNvPr name="Group 22" id="22"/>
            <p:cNvGrpSpPr/>
            <p:nvPr/>
          </p:nvGrpSpPr>
          <p:grpSpPr>
            <a:xfrm rot="0">
              <a:off x="5274375" y="1465343"/>
              <a:ext cx="200754" cy="200754"/>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a:ln cap="sq">
                <a:noFill/>
                <a:prstDash val="solid"/>
                <a:miter/>
              </a:ln>
            </p:spPr>
          </p:sp>
          <p:sp>
            <p:nvSpPr>
              <p:cNvPr name="TextBox 24" id="24"/>
              <p:cNvSpPr txBox="true"/>
              <p:nvPr/>
            </p:nvSpPr>
            <p:spPr>
              <a:xfrm>
                <a:off x="76200" y="28575"/>
                <a:ext cx="660400" cy="708025"/>
              </a:xfrm>
              <a:prstGeom prst="rect">
                <a:avLst/>
              </a:prstGeom>
            </p:spPr>
            <p:txBody>
              <a:bodyPr anchor="ctr" rtlCol="false" tIns="48562" lIns="48562" bIns="48562" rIns="48562"/>
              <a:lstStyle/>
              <a:p>
                <a:pPr algn="ctr">
                  <a:lnSpc>
                    <a:spcPts val="3220"/>
                  </a:lnSpc>
                </a:pPr>
              </a:p>
            </p:txBody>
          </p:sp>
        </p:grpSp>
        <p:sp>
          <p:nvSpPr>
            <p:cNvPr name="AutoShape 25" id="25"/>
            <p:cNvSpPr/>
            <p:nvPr/>
          </p:nvSpPr>
          <p:spPr>
            <a:xfrm flipV="true">
              <a:off x="3665778" y="4949024"/>
              <a:ext cx="0" cy="349125"/>
            </a:xfrm>
            <a:prstGeom prst="line">
              <a:avLst/>
            </a:prstGeom>
            <a:ln cap="flat" w="26882">
              <a:solidFill>
                <a:srgbClr val="000000"/>
              </a:solidFill>
              <a:prstDash val="solid"/>
              <a:headEnd type="none" len="sm" w="sm"/>
              <a:tailEnd type="none" len="sm" w="sm"/>
            </a:ln>
          </p:spPr>
        </p:sp>
        <p:sp>
          <p:nvSpPr>
            <p:cNvPr name="TextBox 26" id="26"/>
            <p:cNvSpPr txBox="true"/>
            <p:nvPr/>
          </p:nvSpPr>
          <p:spPr>
            <a:xfrm rot="0">
              <a:off x="3445410" y="5358627"/>
              <a:ext cx="450990" cy="336944"/>
            </a:xfrm>
            <a:prstGeom prst="rect">
              <a:avLst/>
            </a:prstGeom>
          </p:spPr>
          <p:txBody>
            <a:bodyPr anchor="t" rtlCol="false" tIns="0" lIns="0" bIns="0" rIns="0">
              <a:spAutoFit/>
            </a:bodyPr>
            <a:lstStyle/>
            <a:p>
              <a:pPr algn="ctr">
                <a:lnSpc>
                  <a:spcPts val="2124"/>
                </a:lnSpc>
              </a:pPr>
              <a:r>
                <a:rPr lang="en-US" sz="1517">
                  <a:solidFill>
                    <a:srgbClr val="000000"/>
                  </a:solidFill>
                  <a:latin typeface="Open Sans 1"/>
                  <a:ea typeface="Open Sans 1"/>
                  <a:cs typeface="Open Sans 1"/>
                  <a:sym typeface="Open Sans 1"/>
                </a:rPr>
                <a:t>im3</a:t>
              </a:r>
            </a:p>
          </p:txBody>
        </p:sp>
        <p:grpSp>
          <p:nvGrpSpPr>
            <p:cNvPr name="Group 27" id="27"/>
            <p:cNvGrpSpPr/>
            <p:nvPr/>
          </p:nvGrpSpPr>
          <p:grpSpPr>
            <a:xfrm rot="0">
              <a:off x="3565401" y="3055050"/>
              <a:ext cx="200754" cy="20075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a:ln cap="sq">
                <a:noFill/>
                <a:prstDash val="solid"/>
                <a:miter/>
              </a:ln>
            </p:spPr>
          </p:sp>
          <p:sp>
            <p:nvSpPr>
              <p:cNvPr name="TextBox 29" id="29"/>
              <p:cNvSpPr txBox="true"/>
              <p:nvPr/>
            </p:nvSpPr>
            <p:spPr>
              <a:xfrm>
                <a:off x="76200" y="28575"/>
                <a:ext cx="660400" cy="708025"/>
              </a:xfrm>
              <a:prstGeom prst="rect">
                <a:avLst/>
              </a:prstGeom>
            </p:spPr>
            <p:txBody>
              <a:bodyPr anchor="ctr" rtlCol="false" tIns="48562" lIns="48562" bIns="48562" rIns="48562"/>
              <a:lstStyle/>
              <a:p>
                <a:pPr algn="ctr">
                  <a:lnSpc>
                    <a:spcPts val="3220"/>
                  </a:lnSpc>
                </a:pPr>
              </a:p>
            </p:txBody>
          </p:sp>
        </p:grpSp>
        <p:sp>
          <p:nvSpPr>
            <p:cNvPr name="AutoShape 30" id="30"/>
            <p:cNvSpPr/>
            <p:nvPr/>
          </p:nvSpPr>
          <p:spPr>
            <a:xfrm flipV="true">
              <a:off x="2818981" y="4949024"/>
              <a:ext cx="0" cy="349125"/>
            </a:xfrm>
            <a:prstGeom prst="line">
              <a:avLst/>
            </a:prstGeom>
            <a:ln cap="flat" w="26882">
              <a:solidFill>
                <a:srgbClr val="000000"/>
              </a:solidFill>
              <a:prstDash val="solid"/>
              <a:headEnd type="none" len="sm" w="sm"/>
              <a:tailEnd type="none" len="sm" w="sm"/>
            </a:ln>
          </p:spPr>
        </p:sp>
        <p:sp>
          <p:nvSpPr>
            <p:cNvPr name="TextBox 31" id="31"/>
            <p:cNvSpPr txBox="true"/>
            <p:nvPr/>
          </p:nvSpPr>
          <p:spPr>
            <a:xfrm rot="0">
              <a:off x="2593486" y="5358627"/>
              <a:ext cx="450990" cy="336944"/>
            </a:xfrm>
            <a:prstGeom prst="rect">
              <a:avLst/>
            </a:prstGeom>
          </p:spPr>
          <p:txBody>
            <a:bodyPr anchor="t" rtlCol="false" tIns="0" lIns="0" bIns="0" rIns="0">
              <a:spAutoFit/>
            </a:bodyPr>
            <a:lstStyle/>
            <a:p>
              <a:pPr algn="ctr">
                <a:lnSpc>
                  <a:spcPts val="2124"/>
                </a:lnSpc>
              </a:pPr>
              <a:r>
                <a:rPr lang="en-US" sz="1517">
                  <a:solidFill>
                    <a:srgbClr val="000000"/>
                  </a:solidFill>
                  <a:latin typeface="Open Sans 1"/>
                  <a:ea typeface="Open Sans 1"/>
                  <a:cs typeface="Open Sans 1"/>
                  <a:sym typeface="Open Sans 1"/>
                </a:rPr>
                <a:t>im2</a:t>
              </a:r>
            </a:p>
          </p:txBody>
        </p:sp>
        <p:grpSp>
          <p:nvGrpSpPr>
            <p:cNvPr name="Group 32" id="32"/>
            <p:cNvGrpSpPr/>
            <p:nvPr/>
          </p:nvGrpSpPr>
          <p:grpSpPr>
            <a:xfrm rot="0">
              <a:off x="2718604" y="2534549"/>
              <a:ext cx="200754" cy="20075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cap="sq">
                <a:noFill/>
                <a:prstDash val="solid"/>
                <a:miter/>
              </a:ln>
            </p:spPr>
          </p:sp>
          <p:sp>
            <p:nvSpPr>
              <p:cNvPr name="TextBox 34" id="34"/>
              <p:cNvSpPr txBox="true"/>
              <p:nvPr/>
            </p:nvSpPr>
            <p:spPr>
              <a:xfrm>
                <a:off x="76200" y="28575"/>
                <a:ext cx="660400" cy="708025"/>
              </a:xfrm>
              <a:prstGeom prst="rect">
                <a:avLst/>
              </a:prstGeom>
            </p:spPr>
            <p:txBody>
              <a:bodyPr anchor="ctr" rtlCol="false" tIns="48562" lIns="48562" bIns="48562" rIns="48562"/>
              <a:lstStyle/>
              <a:p>
                <a:pPr algn="ctr">
                  <a:lnSpc>
                    <a:spcPts val="3220"/>
                  </a:lnSpc>
                </a:pPr>
              </a:p>
            </p:txBody>
          </p:sp>
        </p:grpSp>
        <p:sp>
          <p:nvSpPr>
            <p:cNvPr name="AutoShape 35" id="35"/>
            <p:cNvSpPr/>
            <p:nvPr/>
          </p:nvSpPr>
          <p:spPr>
            <a:xfrm flipV="true">
              <a:off x="4522829" y="4949024"/>
              <a:ext cx="0" cy="349125"/>
            </a:xfrm>
            <a:prstGeom prst="line">
              <a:avLst/>
            </a:prstGeom>
            <a:ln cap="flat" w="26882">
              <a:solidFill>
                <a:srgbClr val="000000"/>
              </a:solidFill>
              <a:prstDash val="solid"/>
              <a:headEnd type="none" len="sm" w="sm"/>
              <a:tailEnd type="none" len="sm" w="sm"/>
            </a:ln>
          </p:spPr>
        </p:sp>
        <p:sp>
          <p:nvSpPr>
            <p:cNvPr name="TextBox 36" id="36"/>
            <p:cNvSpPr txBox="true"/>
            <p:nvPr/>
          </p:nvSpPr>
          <p:spPr>
            <a:xfrm rot="0">
              <a:off x="4297333" y="5358627"/>
              <a:ext cx="450990" cy="336944"/>
            </a:xfrm>
            <a:prstGeom prst="rect">
              <a:avLst/>
            </a:prstGeom>
          </p:spPr>
          <p:txBody>
            <a:bodyPr anchor="t" rtlCol="false" tIns="0" lIns="0" bIns="0" rIns="0">
              <a:spAutoFit/>
            </a:bodyPr>
            <a:lstStyle/>
            <a:p>
              <a:pPr algn="ctr">
                <a:lnSpc>
                  <a:spcPts val="2124"/>
                </a:lnSpc>
              </a:pPr>
              <a:r>
                <a:rPr lang="en-US" sz="1517">
                  <a:solidFill>
                    <a:srgbClr val="000000"/>
                  </a:solidFill>
                  <a:latin typeface="Open Sans 1"/>
                  <a:ea typeface="Open Sans 1"/>
                  <a:cs typeface="Open Sans 1"/>
                  <a:sym typeface="Open Sans 1"/>
                </a:rPr>
                <a:t>im4</a:t>
              </a:r>
            </a:p>
          </p:txBody>
        </p:sp>
        <p:grpSp>
          <p:nvGrpSpPr>
            <p:cNvPr name="Group 37" id="37"/>
            <p:cNvGrpSpPr/>
            <p:nvPr/>
          </p:nvGrpSpPr>
          <p:grpSpPr>
            <a:xfrm rot="0">
              <a:off x="4422452" y="3906262"/>
              <a:ext cx="200754" cy="200754"/>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cap="sq">
                <a:noFill/>
                <a:prstDash val="solid"/>
                <a:miter/>
              </a:ln>
            </p:spPr>
          </p:sp>
          <p:sp>
            <p:nvSpPr>
              <p:cNvPr name="TextBox 39" id="39"/>
              <p:cNvSpPr txBox="true"/>
              <p:nvPr/>
            </p:nvSpPr>
            <p:spPr>
              <a:xfrm>
                <a:off x="76200" y="28575"/>
                <a:ext cx="660400" cy="708025"/>
              </a:xfrm>
              <a:prstGeom prst="rect">
                <a:avLst/>
              </a:prstGeom>
            </p:spPr>
            <p:txBody>
              <a:bodyPr anchor="ctr" rtlCol="false" tIns="48562" lIns="48562" bIns="48562" rIns="48562"/>
              <a:lstStyle/>
              <a:p>
                <a:pPr algn="ctr">
                  <a:lnSpc>
                    <a:spcPts val="3220"/>
                  </a:lnSpc>
                </a:pPr>
              </a:p>
            </p:txBody>
          </p:sp>
        </p:grpSp>
        <p:sp>
          <p:nvSpPr>
            <p:cNvPr name="AutoShape 40" id="40"/>
            <p:cNvSpPr/>
            <p:nvPr/>
          </p:nvSpPr>
          <p:spPr>
            <a:xfrm>
              <a:off x="815229" y="2954673"/>
              <a:ext cx="349125" cy="0"/>
            </a:xfrm>
            <a:prstGeom prst="line">
              <a:avLst/>
            </a:prstGeom>
            <a:ln cap="flat" w="26882">
              <a:solidFill>
                <a:srgbClr val="000000"/>
              </a:solidFill>
              <a:prstDash val="solid"/>
              <a:headEnd type="none" len="sm" w="sm"/>
              <a:tailEnd type="none" len="sm" w="sm"/>
            </a:ln>
          </p:spPr>
        </p:sp>
        <p:sp>
          <p:nvSpPr>
            <p:cNvPr name="AutoShape 41" id="41"/>
            <p:cNvSpPr/>
            <p:nvPr/>
          </p:nvSpPr>
          <p:spPr>
            <a:xfrm>
              <a:off x="815229" y="1258642"/>
              <a:ext cx="349125" cy="0"/>
            </a:xfrm>
            <a:prstGeom prst="line">
              <a:avLst/>
            </a:prstGeom>
            <a:ln cap="flat" w="26882">
              <a:solidFill>
                <a:srgbClr val="000000"/>
              </a:solidFill>
              <a:prstDash val="solid"/>
              <a:headEnd type="none" len="sm" w="sm"/>
              <a:tailEnd type="none" len="sm" w="sm"/>
            </a:ln>
          </p:spPr>
        </p:sp>
        <p:sp>
          <p:nvSpPr>
            <p:cNvPr name="TextBox 42" id="42"/>
            <p:cNvSpPr txBox="true"/>
            <p:nvPr/>
          </p:nvSpPr>
          <p:spPr>
            <a:xfrm rot="0">
              <a:off x="392540" y="236321"/>
              <a:ext cx="1194503" cy="336944"/>
            </a:xfrm>
            <a:prstGeom prst="rect">
              <a:avLst/>
            </a:prstGeom>
          </p:spPr>
          <p:txBody>
            <a:bodyPr anchor="t" rtlCol="false" tIns="0" lIns="0" bIns="0" rIns="0">
              <a:spAutoFit/>
            </a:bodyPr>
            <a:lstStyle/>
            <a:p>
              <a:pPr algn="ctr">
                <a:lnSpc>
                  <a:spcPts val="2124"/>
                </a:lnSpc>
              </a:pPr>
              <a:r>
                <a:rPr lang="en-US" sz="1517">
                  <a:solidFill>
                    <a:srgbClr val="000000"/>
                  </a:solidFill>
                  <a:latin typeface="Open Sans 1"/>
                  <a:ea typeface="Open Sans 1"/>
                  <a:cs typeface="Open Sans 1"/>
                  <a:sym typeface="Open Sans 1"/>
                </a:rPr>
                <a:t>Confiance</a:t>
              </a:r>
            </a:p>
          </p:txBody>
        </p:sp>
        <p:sp>
          <p:nvSpPr>
            <p:cNvPr name="TextBox 43" id="43"/>
            <p:cNvSpPr txBox="true"/>
            <p:nvPr/>
          </p:nvSpPr>
          <p:spPr>
            <a:xfrm rot="0">
              <a:off x="6532329" y="4953676"/>
              <a:ext cx="1066444" cy="336944"/>
            </a:xfrm>
            <a:prstGeom prst="rect">
              <a:avLst/>
            </a:prstGeom>
          </p:spPr>
          <p:txBody>
            <a:bodyPr anchor="t" rtlCol="false" tIns="0" lIns="0" bIns="0" rIns="0">
              <a:spAutoFit/>
            </a:bodyPr>
            <a:lstStyle/>
            <a:p>
              <a:pPr algn="ctr">
                <a:lnSpc>
                  <a:spcPts val="2124"/>
                </a:lnSpc>
              </a:pPr>
              <a:r>
                <a:rPr lang="en-US" sz="1517">
                  <a:solidFill>
                    <a:srgbClr val="000000"/>
                  </a:solidFill>
                  <a:latin typeface="Open Sans 1"/>
                  <a:ea typeface="Open Sans 1"/>
                  <a:cs typeface="Open Sans 1"/>
                  <a:sym typeface="Open Sans 1"/>
                </a:rPr>
                <a:t>n° image</a:t>
              </a:r>
            </a:p>
          </p:txBody>
        </p:sp>
        <p:sp>
          <p:nvSpPr>
            <p:cNvPr name="TextBox 44" id="44"/>
            <p:cNvSpPr txBox="true"/>
            <p:nvPr/>
          </p:nvSpPr>
          <p:spPr>
            <a:xfrm rot="0">
              <a:off x="211480" y="2780368"/>
              <a:ext cx="362120" cy="336944"/>
            </a:xfrm>
            <a:prstGeom prst="rect">
              <a:avLst/>
            </a:prstGeom>
          </p:spPr>
          <p:txBody>
            <a:bodyPr anchor="t" rtlCol="false" tIns="0" lIns="0" bIns="0" rIns="0">
              <a:spAutoFit/>
            </a:bodyPr>
            <a:lstStyle/>
            <a:p>
              <a:pPr algn="ctr">
                <a:lnSpc>
                  <a:spcPts val="2124"/>
                </a:lnSpc>
              </a:pPr>
              <a:r>
                <a:rPr lang="en-US" sz="1517">
                  <a:solidFill>
                    <a:srgbClr val="000000"/>
                  </a:solidFill>
                  <a:latin typeface="Open Sans 1"/>
                  <a:ea typeface="Open Sans 1"/>
                  <a:cs typeface="Open Sans 1"/>
                  <a:sym typeface="Open Sans 1"/>
                </a:rPr>
                <a:t>0.5</a:t>
              </a:r>
            </a:p>
          </p:txBody>
        </p:sp>
        <p:sp>
          <p:nvSpPr>
            <p:cNvPr name="TextBox 45" id="45"/>
            <p:cNvSpPr txBox="true"/>
            <p:nvPr/>
          </p:nvSpPr>
          <p:spPr>
            <a:xfrm rot="0">
              <a:off x="319088" y="1084336"/>
              <a:ext cx="146904" cy="336944"/>
            </a:xfrm>
            <a:prstGeom prst="rect">
              <a:avLst/>
            </a:prstGeom>
          </p:spPr>
          <p:txBody>
            <a:bodyPr anchor="t" rtlCol="false" tIns="0" lIns="0" bIns="0" rIns="0">
              <a:spAutoFit/>
            </a:bodyPr>
            <a:lstStyle/>
            <a:p>
              <a:pPr algn="ctr">
                <a:lnSpc>
                  <a:spcPts val="2124"/>
                </a:lnSpc>
              </a:pPr>
              <a:r>
                <a:rPr lang="en-US" sz="1517">
                  <a:solidFill>
                    <a:srgbClr val="000000"/>
                  </a:solidFill>
                  <a:latin typeface="Open Sans 1"/>
                  <a:ea typeface="Open Sans 1"/>
                  <a:cs typeface="Open Sans 1"/>
                  <a:sym typeface="Open Sans 1"/>
                </a:rPr>
                <a:t>1</a:t>
              </a:r>
            </a:p>
          </p:txBody>
        </p:sp>
        <p:sp>
          <p:nvSpPr>
            <p:cNvPr name="TextBox 46" id="46"/>
            <p:cNvSpPr txBox="true"/>
            <p:nvPr/>
          </p:nvSpPr>
          <p:spPr>
            <a:xfrm rot="0">
              <a:off x="1893605" y="2297982"/>
              <a:ext cx="146904" cy="336944"/>
            </a:xfrm>
            <a:prstGeom prst="rect">
              <a:avLst/>
            </a:prstGeom>
          </p:spPr>
          <p:txBody>
            <a:bodyPr anchor="t" rtlCol="false" tIns="0" lIns="0" bIns="0" rIns="0">
              <a:spAutoFit/>
            </a:bodyPr>
            <a:lstStyle/>
            <a:p>
              <a:pPr algn="ctr">
                <a:lnSpc>
                  <a:spcPts val="2124"/>
                </a:lnSpc>
              </a:pPr>
              <a:r>
                <a:rPr lang="en-US" sz="1517">
                  <a:solidFill>
                    <a:srgbClr val="000000"/>
                  </a:solidFill>
                  <a:latin typeface="Open Sans 1"/>
                  <a:ea typeface="Open Sans 1"/>
                  <a:cs typeface="Open Sans 1"/>
                  <a:sym typeface="Open Sans 1"/>
                </a:rPr>
                <a:t>1</a:t>
              </a:r>
            </a:p>
          </p:txBody>
        </p:sp>
        <p:sp>
          <p:nvSpPr>
            <p:cNvPr name="TextBox 47" id="47"/>
            <p:cNvSpPr txBox="true"/>
            <p:nvPr/>
          </p:nvSpPr>
          <p:spPr>
            <a:xfrm rot="0">
              <a:off x="2745529" y="2134588"/>
              <a:ext cx="146904" cy="336944"/>
            </a:xfrm>
            <a:prstGeom prst="rect">
              <a:avLst/>
            </a:prstGeom>
          </p:spPr>
          <p:txBody>
            <a:bodyPr anchor="t" rtlCol="false" tIns="0" lIns="0" bIns="0" rIns="0">
              <a:spAutoFit/>
            </a:bodyPr>
            <a:lstStyle/>
            <a:p>
              <a:pPr algn="ctr">
                <a:lnSpc>
                  <a:spcPts val="2124"/>
                </a:lnSpc>
              </a:pPr>
              <a:r>
                <a:rPr lang="en-US" sz="1517">
                  <a:solidFill>
                    <a:srgbClr val="000000"/>
                  </a:solidFill>
                  <a:latin typeface="Open Sans 1"/>
                  <a:ea typeface="Open Sans 1"/>
                  <a:cs typeface="Open Sans 1"/>
                  <a:sym typeface="Open Sans 1"/>
                </a:rPr>
                <a:t>2</a:t>
              </a:r>
            </a:p>
          </p:txBody>
        </p:sp>
        <p:sp>
          <p:nvSpPr>
            <p:cNvPr name="TextBox 48" id="48"/>
            <p:cNvSpPr txBox="true"/>
            <p:nvPr/>
          </p:nvSpPr>
          <p:spPr>
            <a:xfrm rot="0">
              <a:off x="4449377" y="3542436"/>
              <a:ext cx="146904" cy="336944"/>
            </a:xfrm>
            <a:prstGeom prst="rect">
              <a:avLst/>
            </a:prstGeom>
          </p:spPr>
          <p:txBody>
            <a:bodyPr anchor="t" rtlCol="false" tIns="0" lIns="0" bIns="0" rIns="0">
              <a:spAutoFit/>
            </a:bodyPr>
            <a:lstStyle/>
            <a:p>
              <a:pPr algn="ctr">
                <a:lnSpc>
                  <a:spcPts val="2124"/>
                </a:lnSpc>
              </a:pPr>
              <a:r>
                <a:rPr lang="en-US" sz="1517">
                  <a:solidFill>
                    <a:srgbClr val="000000"/>
                  </a:solidFill>
                  <a:latin typeface="Open Sans 1"/>
                  <a:ea typeface="Open Sans 1"/>
                  <a:cs typeface="Open Sans 1"/>
                  <a:sym typeface="Open Sans 1"/>
                </a:rPr>
                <a:t>4</a:t>
              </a:r>
            </a:p>
          </p:txBody>
        </p:sp>
        <p:sp>
          <p:nvSpPr>
            <p:cNvPr name="TextBox 49" id="49"/>
            <p:cNvSpPr txBox="true"/>
            <p:nvPr/>
          </p:nvSpPr>
          <p:spPr>
            <a:xfrm rot="0">
              <a:off x="3592326" y="3295947"/>
              <a:ext cx="146904" cy="336944"/>
            </a:xfrm>
            <a:prstGeom prst="rect">
              <a:avLst/>
            </a:prstGeom>
          </p:spPr>
          <p:txBody>
            <a:bodyPr anchor="t" rtlCol="false" tIns="0" lIns="0" bIns="0" rIns="0">
              <a:spAutoFit/>
            </a:bodyPr>
            <a:lstStyle/>
            <a:p>
              <a:pPr algn="ctr">
                <a:lnSpc>
                  <a:spcPts val="2124"/>
                </a:lnSpc>
              </a:pPr>
              <a:r>
                <a:rPr lang="en-US" sz="1517">
                  <a:solidFill>
                    <a:srgbClr val="000000"/>
                  </a:solidFill>
                  <a:latin typeface="Open Sans 1"/>
                  <a:ea typeface="Open Sans 1"/>
                  <a:cs typeface="Open Sans 1"/>
                  <a:sym typeface="Open Sans 1"/>
                </a:rPr>
                <a:t>3</a:t>
              </a:r>
            </a:p>
          </p:txBody>
        </p:sp>
        <p:sp>
          <p:nvSpPr>
            <p:cNvPr name="TextBox 50" id="50"/>
            <p:cNvSpPr txBox="true"/>
            <p:nvPr/>
          </p:nvSpPr>
          <p:spPr>
            <a:xfrm rot="0">
              <a:off x="5301300" y="1075882"/>
              <a:ext cx="146904" cy="336944"/>
            </a:xfrm>
            <a:prstGeom prst="rect">
              <a:avLst/>
            </a:prstGeom>
          </p:spPr>
          <p:txBody>
            <a:bodyPr anchor="t" rtlCol="false" tIns="0" lIns="0" bIns="0" rIns="0">
              <a:spAutoFit/>
            </a:bodyPr>
            <a:lstStyle/>
            <a:p>
              <a:pPr algn="ctr">
                <a:lnSpc>
                  <a:spcPts val="2124"/>
                </a:lnSpc>
              </a:pPr>
              <a:r>
                <a:rPr lang="en-US" sz="1517">
                  <a:solidFill>
                    <a:srgbClr val="000000"/>
                  </a:solidFill>
                  <a:latin typeface="Open Sans 1"/>
                  <a:ea typeface="Open Sans 1"/>
                  <a:cs typeface="Open Sans 1"/>
                  <a:sym typeface="Open Sans 1"/>
                </a:rPr>
                <a:t>5</a:t>
              </a:r>
            </a:p>
          </p:txBody>
        </p:sp>
      </p:grpSp>
      <p:sp>
        <p:nvSpPr>
          <p:cNvPr name="TextBox 51" id="51"/>
          <p:cNvSpPr txBox="true"/>
          <p:nvPr/>
        </p:nvSpPr>
        <p:spPr>
          <a:xfrm rot="0">
            <a:off x="1028700" y="7629301"/>
            <a:ext cx="16230600" cy="732790"/>
          </a:xfrm>
          <a:prstGeom prst="rect">
            <a:avLst/>
          </a:prstGeom>
        </p:spPr>
        <p:txBody>
          <a:bodyPr anchor="t" rtlCol="false" tIns="0" lIns="0" bIns="0" rIns="0">
            <a:spAutoFit/>
          </a:bodyPr>
          <a:lstStyle/>
          <a:p>
            <a:pPr algn="just">
              <a:lnSpc>
                <a:spcPts val="2990"/>
              </a:lnSpc>
            </a:pPr>
            <a:r>
              <a:rPr lang="en-US" b="true" sz="2300" i="true">
                <a:solidFill>
                  <a:srgbClr val="000000"/>
                </a:solidFill>
                <a:latin typeface="Open Sans 1 Bold Italics"/>
                <a:ea typeface="Open Sans 1 Bold Italics"/>
                <a:cs typeface="Open Sans 1 Bold Italics"/>
                <a:sym typeface="Open Sans 1 Bold Italics"/>
              </a:rPr>
              <a:t>Par exemple</a:t>
            </a:r>
            <a:r>
              <a:rPr lang="en-US" sz="2300">
                <a:solidFill>
                  <a:srgbClr val="000000"/>
                </a:solidFill>
                <a:latin typeface="Open Sans 1"/>
                <a:ea typeface="Open Sans 1"/>
                <a:cs typeface="Open Sans 1"/>
                <a:sym typeface="Open Sans 1"/>
              </a:rPr>
              <a:t> : le point “1” correspond à la prédiction faite sur l’image 1. Le point est vert donc sur l’image il y a un penny et on peut lire en ordonnée, que le modèle détecte la présence d’un penny avec une confiance d’environ 0.55.</a:t>
            </a:r>
          </a:p>
        </p:txBody>
      </p:sp>
      <p:sp>
        <p:nvSpPr>
          <p:cNvPr name="TextBox 52" id="52"/>
          <p:cNvSpPr txBox="true"/>
          <p:nvPr/>
        </p:nvSpPr>
        <p:spPr>
          <a:xfrm rot="0">
            <a:off x="1038452" y="8882380"/>
            <a:ext cx="16220848" cy="732790"/>
          </a:xfrm>
          <a:prstGeom prst="rect">
            <a:avLst/>
          </a:prstGeom>
        </p:spPr>
        <p:txBody>
          <a:bodyPr anchor="t" rtlCol="false" tIns="0" lIns="0" bIns="0" rIns="0">
            <a:spAutoFit/>
          </a:bodyPr>
          <a:lstStyle/>
          <a:p>
            <a:pPr algn="just">
              <a:lnSpc>
                <a:spcPts val="2990"/>
              </a:lnSpc>
            </a:pPr>
            <a:r>
              <a:rPr lang="en-US" b="true" sz="2300" i="true">
                <a:solidFill>
                  <a:srgbClr val="000000"/>
                </a:solidFill>
                <a:latin typeface="Open Sans 1 Bold Italics"/>
                <a:ea typeface="Open Sans 1 Bold Italics"/>
                <a:cs typeface="Open Sans 1 Bold Italics"/>
                <a:sym typeface="Open Sans 1 Bold Italics"/>
              </a:rPr>
              <a:t>Autre exemple</a:t>
            </a:r>
            <a:r>
              <a:rPr lang="en-US" sz="2300">
                <a:solidFill>
                  <a:srgbClr val="000000"/>
                </a:solidFill>
                <a:latin typeface="Open Sans 1"/>
                <a:ea typeface="Open Sans 1"/>
                <a:cs typeface="Open Sans 1"/>
                <a:sym typeface="Open Sans 1"/>
              </a:rPr>
              <a:t> : le point “2” correspond à la prédiction faite sur l’image 2. Le point est rouge donc sur l’image il n’y a pas de penny et on peut lire en ordonnée, que le modèle détecte la présence d’un penny avec une confiance d’environ 0.6.</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923925"/>
            <a:ext cx="3752259"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CONFIANCE</a:t>
            </a:r>
          </a:p>
        </p:txBody>
      </p:sp>
      <p:sp>
        <p:nvSpPr>
          <p:cNvPr name="TextBox 3" id="3"/>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64</a:t>
            </a:r>
          </a:p>
        </p:txBody>
      </p:sp>
      <p:sp>
        <p:nvSpPr>
          <p:cNvPr name="TextBox 4" id="4"/>
          <p:cNvSpPr txBox="true"/>
          <p:nvPr/>
        </p:nvSpPr>
        <p:spPr>
          <a:xfrm rot="0">
            <a:off x="6508836" y="2792321"/>
            <a:ext cx="10750464" cy="1076960"/>
          </a:xfrm>
          <a:prstGeom prst="rect">
            <a:avLst/>
          </a:prstGeom>
        </p:spPr>
        <p:txBody>
          <a:bodyPr anchor="t" rtlCol="false" tIns="0" lIns="0" bIns="0" rIns="0">
            <a:spAutoFit/>
          </a:bodyPr>
          <a:lstStyle/>
          <a:p>
            <a:pPr algn="just">
              <a:lnSpc>
                <a:spcPts val="2860"/>
              </a:lnSpc>
            </a:pPr>
            <a:r>
              <a:rPr lang="en-US" sz="2200">
                <a:solidFill>
                  <a:srgbClr val="000000"/>
                </a:solidFill>
                <a:latin typeface="Open Sans 1"/>
                <a:ea typeface="Open Sans 1"/>
                <a:cs typeface="Open Sans 1"/>
                <a:sym typeface="Open Sans 1"/>
              </a:rPr>
              <a:t>Choisissons arbitrairement un seuil à </a:t>
            </a:r>
            <a:r>
              <a:rPr lang="en-US" sz="2200" b="true">
                <a:solidFill>
                  <a:srgbClr val="000000"/>
                </a:solidFill>
                <a:latin typeface="Open Sans 1 Bold"/>
                <a:ea typeface="Open Sans 1 Bold"/>
                <a:cs typeface="Open Sans 1 Bold"/>
                <a:sym typeface="Open Sans 1 Bold"/>
              </a:rPr>
              <a:t>0.5</a:t>
            </a:r>
            <a:r>
              <a:rPr lang="en-US" sz="2200">
                <a:solidFill>
                  <a:srgbClr val="000000"/>
                </a:solidFill>
                <a:latin typeface="Open Sans 1"/>
                <a:ea typeface="Open Sans 1"/>
                <a:cs typeface="Open Sans 1"/>
                <a:sym typeface="Open Sans 1"/>
              </a:rPr>
              <a:t>. Visuellement, cela revient à tracer un </a:t>
            </a:r>
            <a:r>
              <a:rPr lang="en-US" sz="2200" b="true">
                <a:solidFill>
                  <a:srgbClr val="000000"/>
                </a:solidFill>
                <a:latin typeface="Open Sans 1 Bold"/>
                <a:ea typeface="Open Sans 1 Bold"/>
                <a:cs typeface="Open Sans 1 Bold"/>
                <a:sym typeface="Open Sans 1 Bold"/>
              </a:rPr>
              <a:t>trait horizontal</a:t>
            </a:r>
            <a:r>
              <a:rPr lang="en-US" sz="2200">
                <a:solidFill>
                  <a:srgbClr val="000000"/>
                </a:solidFill>
                <a:latin typeface="Open Sans 1"/>
                <a:ea typeface="Open Sans 1"/>
                <a:cs typeface="Open Sans 1"/>
                <a:sym typeface="Open Sans 1"/>
              </a:rPr>
              <a:t>  là où la confiance vaut 0.5, puis on “accepte” tous les points au dessus et on “rejète” tous les points en dessous.</a:t>
            </a:r>
          </a:p>
        </p:txBody>
      </p:sp>
      <p:sp>
        <p:nvSpPr>
          <p:cNvPr name="TextBox 5" id="5"/>
          <p:cNvSpPr txBox="true"/>
          <p:nvPr/>
        </p:nvSpPr>
        <p:spPr>
          <a:xfrm rot="0">
            <a:off x="1028700" y="1657350"/>
            <a:ext cx="793047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Comprendre l’impact de la valeur du seuil de confiance</a:t>
            </a:r>
          </a:p>
        </p:txBody>
      </p:sp>
      <p:grpSp>
        <p:nvGrpSpPr>
          <p:cNvPr name="Group 6" id="6"/>
          <p:cNvGrpSpPr/>
          <p:nvPr/>
        </p:nvGrpSpPr>
        <p:grpSpPr>
          <a:xfrm rot="0">
            <a:off x="1028700" y="2552340"/>
            <a:ext cx="5081124" cy="3842912"/>
            <a:chOff x="0" y="0"/>
            <a:chExt cx="6774833" cy="5123883"/>
          </a:xfrm>
        </p:grpSpPr>
        <p:grpSp>
          <p:nvGrpSpPr>
            <p:cNvPr name="Group 7" id="7"/>
            <p:cNvGrpSpPr/>
            <p:nvPr/>
          </p:nvGrpSpPr>
          <p:grpSpPr>
            <a:xfrm rot="0">
              <a:off x="0" y="0"/>
              <a:ext cx="6774833" cy="5123883"/>
              <a:chOff x="0" y="0"/>
              <a:chExt cx="1522850" cy="1151749"/>
            </a:xfrm>
          </p:grpSpPr>
          <p:sp>
            <p:nvSpPr>
              <p:cNvPr name="Freeform 8" id="8"/>
              <p:cNvSpPr/>
              <p:nvPr/>
            </p:nvSpPr>
            <p:spPr>
              <a:xfrm flipH="false" flipV="false" rot="0">
                <a:off x="0" y="0"/>
                <a:ext cx="1522850" cy="1151749"/>
              </a:xfrm>
              <a:custGeom>
                <a:avLst/>
                <a:gdLst/>
                <a:ahLst/>
                <a:cxnLst/>
                <a:rect r="r" b="b" t="t" l="l"/>
                <a:pathLst>
                  <a:path h="1151749" w="1522850">
                    <a:moveTo>
                      <a:pt x="0" y="0"/>
                    </a:moveTo>
                    <a:lnTo>
                      <a:pt x="1522850" y="0"/>
                    </a:lnTo>
                    <a:lnTo>
                      <a:pt x="1522850" y="1151749"/>
                    </a:lnTo>
                    <a:lnTo>
                      <a:pt x="0" y="1151749"/>
                    </a:lnTo>
                    <a:close/>
                  </a:path>
                </a:pathLst>
              </a:custGeom>
              <a:ln w="19050" cap="sq">
                <a:solidFill>
                  <a:srgbClr val="000000"/>
                </a:solidFill>
                <a:prstDash val="solid"/>
                <a:miter/>
              </a:ln>
            </p:spPr>
          </p:sp>
          <p:sp>
            <p:nvSpPr>
              <p:cNvPr name="TextBox 9" id="9"/>
              <p:cNvSpPr txBox="true"/>
              <p:nvPr/>
            </p:nvSpPr>
            <p:spPr>
              <a:xfrm>
                <a:off x="0" y="-47625"/>
                <a:ext cx="1522850" cy="1199374"/>
              </a:xfrm>
              <a:prstGeom prst="rect">
                <a:avLst/>
              </a:prstGeom>
            </p:spPr>
            <p:txBody>
              <a:bodyPr anchor="ctr" rtlCol="false" tIns="48562" lIns="48562" bIns="48562" rIns="48562"/>
              <a:lstStyle/>
              <a:p>
                <a:pPr algn="ctr">
                  <a:lnSpc>
                    <a:spcPts val="3220"/>
                  </a:lnSpc>
                </a:pPr>
              </a:p>
            </p:txBody>
          </p:sp>
        </p:grpSp>
        <p:sp>
          <p:nvSpPr>
            <p:cNvPr name="AutoShape 10" id="10"/>
            <p:cNvSpPr/>
            <p:nvPr/>
          </p:nvSpPr>
          <p:spPr>
            <a:xfrm flipH="true" flipV="true">
              <a:off x="859733" y="594714"/>
              <a:ext cx="0" cy="3877957"/>
            </a:xfrm>
            <a:prstGeom prst="line">
              <a:avLst/>
            </a:prstGeom>
            <a:ln cap="flat" w="23350">
              <a:solidFill>
                <a:srgbClr val="000000"/>
              </a:solidFill>
              <a:prstDash val="solid"/>
              <a:headEnd type="none" len="sm" w="sm"/>
              <a:tailEnd type="arrow" len="sm" w="med"/>
            </a:ln>
          </p:spPr>
        </p:sp>
        <p:sp>
          <p:nvSpPr>
            <p:cNvPr name="AutoShape 11" id="11"/>
            <p:cNvSpPr/>
            <p:nvPr/>
          </p:nvSpPr>
          <p:spPr>
            <a:xfrm>
              <a:off x="859707" y="4461510"/>
              <a:ext cx="4707689" cy="0"/>
            </a:xfrm>
            <a:prstGeom prst="line">
              <a:avLst/>
            </a:prstGeom>
            <a:ln cap="flat" w="23350">
              <a:solidFill>
                <a:srgbClr val="000000"/>
              </a:solidFill>
              <a:prstDash val="solid"/>
              <a:headEnd type="none" len="sm" w="sm"/>
              <a:tailEnd type="arrow" len="sm" w="med"/>
            </a:ln>
          </p:spPr>
        </p:sp>
        <p:sp>
          <p:nvSpPr>
            <p:cNvPr name="AutoShape 12" id="12"/>
            <p:cNvSpPr/>
            <p:nvPr/>
          </p:nvSpPr>
          <p:spPr>
            <a:xfrm flipV="true">
              <a:off x="1708587" y="4298725"/>
              <a:ext cx="0" cy="303250"/>
            </a:xfrm>
            <a:prstGeom prst="line">
              <a:avLst/>
            </a:prstGeom>
            <a:ln cap="flat" w="23350">
              <a:solidFill>
                <a:srgbClr val="000000"/>
              </a:solidFill>
              <a:prstDash val="solid"/>
              <a:headEnd type="none" len="sm" w="sm"/>
              <a:tailEnd type="none" len="sm" w="sm"/>
            </a:ln>
          </p:spPr>
        </p:sp>
        <p:grpSp>
          <p:nvGrpSpPr>
            <p:cNvPr name="Group 13" id="13"/>
            <p:cNvGrpSpPr/>
            <p:nvPr/>
          </p:nvGrpSpPr>
          <p:grpSpPr>
            <a:xfrm rot="0">
              <a:off x="1621400" y="2369736"/>
              <a:ext cx="174375" cy="174375"/>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a:ln cap="sq">
                <a:noFill/>
                <a:prstDash val="solid"/>
                <a:miter/>
              </a:ln>
            </p:spPr>
          </p:sp>
          <p:sp>
            <p:nvSpPr>
              <p:cNvPr name="TextBox 15" id="15"/>
              <p:cNvSpPr txBox="true"/>
              <p:nvPr/>
            </p:nvSpPr>
            <p:spPr>
              <a:xfrm>
                <a:off x="76200" y="28575"/>
                <a:ext cx="660400" cy="708025"/>
              </a:xfrm>
              <a:prstGeom prst="rect">
                <a:avLst/>
              </a:prstGeom>
            </p:spPr>
            <p:txBody>
              <a:bodyPr anchor="ctr" rtlCol="false" tIns="48562" lIns="48562" bIns="48562" rIns="48562"/>
              <a:lstStyle/>
              <a:p>
                <a:pPr algn="ctr">
                  <a:lnSpc>
                    <a:spcPts val="3220"/>
                  </a:lnSpc>
                </a:pPr>
              </a:p>
            </p:txBody>
          </p:sp>
        </p:grpSp>
        <p:sp>
          <p:nvSpPr>
            <p:cNvPr name="TextBox 16" id="16"/>
            <p:cNvSpPr txBox="true"/>
            <p:nvPr/>
          </p:nvSpPr>
          <p:spPr>
            <a:xfrm rot="0">
              <a:off x="1512722" y="4650752"/>
              <a:ext cx="391730" cy="296424"/>
            </a:xfrm>
            <a:prstGeom prst="rect">
              <a:avLst/>
            </a:prstGeom>
          </p:spPr>
          <p:txBody>
            <a:bodyPr anchor="t" rtlCol="false" tIns="0" lIns="0" bIns="0" rIns="0">
              <a:spAutoFit/>
            </a:bodyPr>
            <a:lstStyle/>
            <a:p>
              <a:pPr algn="ctr">
                <a:lnSpc>
                  <a:spcPts val="1845"/>
                </a:lnSpc>
              </a:pPr>
              <a:r>
                <a:rPr lang="en-US" sz="1318">
                  <a:solidFill>
                    <a:srgbClr val="000000"/>
                  </a:solidFill>
                  <a:latin typeface="Open Sans 1"/>
                  <a:ea typeface="Open Sans 1"/>
                  <a:cs typeface="Open Sans 1"/>
                  <a:sym typeface="Open Sans 1"/>
                </a:rPr>
                <a:t>im1</a:t>
              </a:r>
            </a:p>
          </p:txBody>
        </p:sp>
        <p:sp>
          <p:nvSpPr>
            <p:cNvPr name="AutoShape 17" id="17"/>
            <p:cNvSpPr/>
            <p:nvPr/>
          </p:nvSpPr>
          <p:spPr>
            <a:xfrm flipV="true">
              <a:off x="4668513" y="4298725"/>
              <a:ext cx="0" cy="303250"/>
            </a:xfrm>
            <a:prstGeom prst="line">
              <a:avLst/>
            </a:prstGeom>
            <a:ln cap="flat" w="23350">
              <a:solidFill>
                <a:srgbClr val="000000"/>
              </a:solidFill>
              <a:prstDash val="solid"/>
              <a:headEnd type="none" len="sm" w="sm"/>
              <a:tailEnd type="none" len="sm" w="sm"/>
            </a:ln>
          </p:spPr>
        </p:sp>
        <p:sp>
          <p:nvSpPr>
            <p:cNvPr name="TextBox 18" id="18"/>
            <p:cNvSpPr txBox="true"/>
            <p:nvPr/>
          </p:nvSpPr>
          <p:spPr>
            <a:xfrm rot="0">
              <a:off x="4472648" y="4650752"/>
              <a:ext cx="391730" cy="296424"/>
            </a:xfrm>
            <a:prstGeom prst="rect">
              <a:avLst/>
            </a:prstGeom>
          </p:spPr>
          <p:txBody>
            <a:bodyPr anchor="t" rtlCol="false" tIns="0" lIns="0" bIns="0" rIns="0">
              <a:spAutoFit/>
            </a:bodyPr>
            <a:lstStyle/>
            <a:p>
              <a:pPr algn="ctr">
                <a:lnSpc>
                  <a:spcPts val="1845"/>
                </a:lnSpc>
              </a:pPr>
              <a:r>
                <a:rPr lang="en-US" sz="1318">
                  <a:solidFill>
                    <a:srgbClr val="000000"/>
                  </a:solidFill>
                  <a:latin typeface="Open Sans 1"/>
                  <a:ea typeface="Open Sans 1"/>
                  <a:cs typeface="Open Sans 1"/>
                  <a:sym typeface="Open Sans 1"/>
                </a:rPr>
                <a:t>im5</a:t>
              </a:r>
            </a:p>
          </p:txBody>
        </p:sp>
        <p:grpSp>
          <p:nvGrpSpPr>
            <p:cNvPr name="Group 19" id="19"/>
            <p:cNvGrpSpPr/>
            <p:nvPr/>
          </p:nvGrpSpPr>
          <p:grpSpPr>
            <a:xfrm rot="0">
              <a:off x="4581326" y="1272797"/>
              <a:ext cx="174375" cy="174375"/>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a:ln cap="sq">
                <a:noFill/>
                <a:prstDash val="solid"/>
                <a:miter/>
              </a:ln>
            </p:spPr>
          </p:sp>
          <p:sp>
            <p:nvSpPr>
              <p:cNvPr name="TextBox 21" id="21"/>
              <p:cNvSpPr txBox="true"/>
              <p:nvPr/>
            </p:nvSpPr>
            <p:spPr>
              <a:xfrm>
                <a:off x="76200" y="28575"/>
                <a:ext cx="660400" cy="708025"/>
              </a:xfrm>
              <a:prstGeom prst="rect">
                <a:avLst/>
              </a:prstGeom>
            </p:spPr>
            <p:txBody>
              <a:bodyPr anchor="ctr" rtlCol="false" tIns="48562" lIns="48562" bIns="48562" rIns="48562"/>
              <a:lstStyle/>
              <a:p>
                <a:pPr algn="ctr">
                  <a:lnSpc>
                    <a:spcPts val="3220"/>
                  </a:lnSpc>
                </a:pPr>
              </a:p>
            </p:txBody>
          </p:sp>
        </p:grpSp>
        <p:sp>
          <p:nvSpPr>
            <p:cNvPr name="AutoShape 22" id="22"/>
            <p:cNvSpPr/>
            <p:nvPr/>
          </p:nvSpPr>
          <p:spPr>
            <a:xfrm flipV="true">
              <a:off x="3184097" y="4298725"/>
              <a:ext cx="0" cy="303250"/>
            </a:xfrm>
            <a:prstGeom prst="line">
              <a:avLst/>
            </a:prstGeom>
            <a:ln cap="flat" w="23350">
              <a:solidFill>
                <a:srgbClr val="000000"/>
              </a:solidFill>
              <a:prstDash val="solid"/>
              <a:headEnd type="none" len="sm" w="sm"/>
              <a:tailEnd type="none" len="sm" w="sm"/>
            </a:ln>
          </p:spPr>
        </p:sp>
        <p:sp>
          <p:nvSpPr>
            <p:cNvPr name="TextBox 23" id="23"/>
            <p:cNvSpPr txBox="true"/>
            <p:nvPr/>
          </p:nvSpPr>
          <p:spPr>
            <a:xfrm rot="0">
              <a:off x="2992685" y="4650752"/>
              <a:ext cx="391730" cy="296424"/>
            </a:xfrm>
            <a:prstGeom prst="rect">
              <a:avLst/>
            </a:prstGeom>
          </p:spPr>
          <p:txBody>
            <a:bodyPr anchor="t" rtlCol="false" tIns="0" lIns="0" bIns="0" rIns="0">
              <a:spAutoFit/>
            </a:bodyPr>
            <a:lstStyle/>
            <a:p>
              <a:pPr algn="ctr">
                <a:lnSpc>
                  <a:spcPts val="1845"/>
                </a:lnSpc>
              </a:pPr>
              <a:r>
                <a:rPr lang="en-US" sz="1318">
                  <a:solidFill>
                    <a:srgbClr val="000000"/>
                  </a:solidFill>
                  <a:latin typeface="Open Sans 1"/>
                  <a:ea typeface="Open Sans 1"/>
                  <a:cs typeface="Open Sans 1"/>
                  <a:sym typeface="Open Sans 1"/>
                </a:rPr>
                <a:t>im3</a:t>
              </a:r>
            </a:p>
          </p:txBody>
        </p:sp>
        <p:grpSp>
          <p:nvGrpSpPr>
            <p:cNvPr name="Group 24" id="24"/>
            <p:cNvGrpSpPr/>
            <p:nvPr/>
          </p:nvGrpSpPr>
          <p:grpSpPr>
            <a:xfrm rot="0">
              <a:off x="3096909" y="2653618"/>
              <a:ext cx="174375" cy="174375"/>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a:ln cap="sq">
                <a:noFill/>
                <a:prstDash val="solid"/>
                <a:miter/>
              </a:ln>
            </p:spPr>
          </p:sp>
          <p:sp>
            <p:nvSpPr>
              <p:cNvPr name="TextBox 26" id="26"/>
              <p:cNvSpPr txBox="true"/>
              <p:nvPr/>
            </p:nvSpPr>
            <p:spPr>
              <a:xfrm>
                <a:off x="76200" y="28575"/>
                <a:ext cx="660400" cy="708025"/>
              </a:xfrm>
              <a:prstGeom prst="rect">
                <a:avLst/>
              </a:prstGeom>
            </p:spPr>
            <p:txBody>
              <a:bodyPr anchor="ctr" rtlCol="false" tIns="48562" lIns="48562" bIns="48562" rIns="48562"/>
              <a:lstStyle/>
              <a:p>
                <a:pPr algn="ctr">
                  <a:lnSpc>
                    <a:spcPts val="3220"/>
                  </a:lnSpc>
                </a:pPr>
              </a:p>
            </p:txBody>
          </p:sp>
        </p:grpSp>
        <p:sp>
          <p:nvSpPr>
            <p:cNvPr name="AutoShape 27" id="27"/>
            <p:cNvSpPr/>
            <p:nvPr/>
          </p:nvSpPr>
          <p:spPr>
            <a:xfrm flipV="true">
              <a:off x="2448568" y="4298725"/>
              <a:ext cx="0" cy="303250"/>
            </a:xfrm>
            <a:prstGeom prst="line">
              <a:avLst/>
            </a:prstGeom>
            <a:ln cap="flat" w="23350">
              <a:solidFill>
                <a:srgbClr val="000000"/>
              </a:solidFill>
              <a:prstDash val="solid"/>
              <a:headEnd type="none" len="sm" w="sm"/>
              <a:tailEnd type="none" len="sm" w="sm"/>
            </a:ln>
          </p:spPr>
        </p:sp>
        <p:sp>
          <p:nvSpPr>
            <p:cNvPr name="TextBox 28" id="28"/>
            <p:cNvSpPr txBox="true"/>
            <p:nvPr/>
          </p:nvSpPr>
          <p:spPr>
            <a:xfrm rot="0">
              <a:off x="2252703" y="4650752"/>
              <a:ext cx="391730" cy="296424"/>
            </a:xfrm>
            <a:prstGeom prst="rect">
              <a:avLst/>
            </a:prstGeom>
          </p:spPr>
          <p:txBody>
            <a:bodyPr anchor="t" rtlCol="false" tIns="0" lIns="0" bIns="0" rIns="0">
              <a:spAutoFit/>
            </a:bodyPr>
            <a:lstStyle/>
            <a:p>
              <a:pPr algn="ctr">
                <a:lnSpc>
                  <a:spcPts val="1845"/>
                </a:lnSpc>
              </a:pPr>
              <a:r>
                <a:rPr lang="en-US" sz="1318">
                  <a:solidFill>
                    <a:srgbClr val="000000"/>
                  </a:solidFill>
                  <a:latin typeface="Open Sans 1"/>
                  <a:ea typeface="Open Sans 1"/>
                  <a:cs typeface="Open Sans 1"/>
                  <a:sym typeface="Open Sans 1"/>
                </a:rPr>
                <a:t>im2</a:t>
              </a:r>
            </a:p>
          </p:txBody>
        </p:sp>
        <p:grpSp>
          <p:nvGrpSpPr>
            <p:cNvPr name="Group 29" id="29"/>
            <p:cNvGrpSpPr/>
            <p:nvPr/>
          </p:nvGrpSpPr>
          <p:grpSpPr>
            <a:xfrm rot="0">
              <a:off x="2361381" y="2201511"/>
              <a:ext cx="174375" cy="174375"/>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cap="sq">
                <a:noFill/>
                <a:prstDash val="solid"/>
                <a:miter/>
              </a:ln>
            </p:spPr>
          </p:sp>
          <p:sp>
            <p:nvSpPr>
              <p:cNvPr name="TextBox 31" id="31"/>
              <p:cNvSpPr txBox="true"/>
              <p:nvPr/>
            </p:nvSpPr>
            <p:spPr>
              <a:xfrm>
                <a:off x="76200" y="28575"/>
                <a:ext cx="660400" cy="708025"/>
              </a:xfrm>
              <a:prstGeom prst="rect">
                <a:avLst/>
              </a:prstGeom>
            </p:spPr>
            <p:txBody>
              <a:bodyPr anchor="ctr" rtlCol="false" tIns="48562" lIns="48562" bIns="48562" rIns="48562"/>
              <a:lstStyle/>
              <a:p>
                <a:pPr algn="ctr">
                  <a:lnSpc>
                    <a:spcPts val="3220"/>
                  </a:lnSpc>
                </a:pPr>
              </a:p>
            </p:txBody>
          </p:sp>
        </p:grpSp>
        <p:sp>
          <p:nvSpPr>
            <p:cNvPr name="AutoShape 32" id="32"/>
            <p:cNvSpPr/>
            <p:nvPr/>
          </p:nvSpPr>
          <p:spPr>
            <a:xfrm flipV="true">
              <a:off x="3928531" y="4298725"/>
              <a:ext cx="0" cy="303250"/>
            </a:xfrm>
            <a:prstGeom prst="line">
              <a:avLst/>
            </a:prstGeom>
            <a:ln cap="flat" w="23350">
              <a:solidFill>
                <a:srgbClr val="000000"/>
              </a:solidFill>
              <a:prstDash val="solid"/>
              <a:headEnd type="none" len="sm" w="sm"/>
              <a:tailEnd type="none" len="sm" w="sm"/>
            </a:ln>
          </p:spPr>
        </p:sp>
        <p:sp>
          <p:nvSpPr>
            <p:cNvPr name="TextBox 33" id="33"/>
            <p:cNvSpPr txBox="true"/>
            <p:nvPr/>
          </p:nvSpPr>
          <p:spPr>
            <a:xfrm rot="0">
              <a:off x="3732666" y="4650752"/>
              <a:ext cx="391730" cy="296424"/>
            </a:xfrm>
            <a:prstGeom prst="rect">
              <a:avLst/>
            </a:prstGeom>
          </p:spPr>
          <p:txBody>
            <a:bodyPr anchor="t" rtlCol="false" tIns="0" lIns="0" bIns="0" rIns="0">
              <a:spAutoFit/>
            </a:bodyPr>
            <a:lstStyle/>
            <a:p>
              <a:pPr algn="ctr">
                <a:lnSpc>
                  <a:spcPts val="1845"/>
                </a:lnSpc>
              </a:pPr>
              <a:r>
                <a:rPr lang="en-US" sz="1318">
                  <a:solidFill>
                    <a:srgbClr val="000000"/>
                  </a:solidFill>
                  <a:latin typeface="Open Sans 1"/>
                  <a:ea typeface="Open Sans 1"/>
                  <a:cs typeface="Open Sans 1"/>
                  <a:sym typeface="Open Sans 1"/>
                </a:rPr>
                <a:t>im4</a:t>
              </a:r>
            </a:p>
          </p:txBody>
        </p:sp>
        <p:grpSp>
          <p:nvGrpSpPr>
            <p:cNvPr name="Group 34" id="34"/>
            <p:cNvGrpSpPr/>
            <p:nvPr/>
          </p:nvGrpSpPr>
          <p:grpSpPr>
            <a:xfrm rot="0">
              <a:off x="3841344" y="3392981"/>
              <a:ext cx="174375" cy="174375"/>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cap="sq">
                <a:noFill/>
                <a:prstDash val="solid"/>
                <a:miter/>
              </a:ln>
            </p:spPr>
          </p:sp>
          <p:sp>
            <p:nvSpPr>
              <p:cNvPr name="TextBox 36" id="36"/>
              <p:cNvSpPr txBox="true"/>
              <p:nvPr/>
            </p:nvSpPr>
            <p:spPr>
              <a:xfrm>
                <a:off x="76200" y="28575"/>
                <a:ext cx="660400" cy="708025"/>
              </a:xfrm>
              <a:prstGeom prst="rect">
                <a:avLst/>
              </a:prstGeom>
            </p:spPr>
            <p:txBody>
              <a:bodyPr anchor="ctr" rtlCol="false" tIns="48562" lIns="48562" bIns="48562" rIns="48562"/>
              <a:lstStyle/>
              <a:p>
                <a:pPr algn="ctr">
                  <a:lnSpc>
                    <a:spcPts val="3220"/>
                  </a:lnSpc>
                </a:pPr>
              </a:p>
            </p:txBody>
          </p:sp>
        </p:grpSp>
        <p:sp>
          <p:nvSpPr>
            <p:cNvPr name="AutoShape 37" id="37"/>
            <p:cNvSpPr/>
            <p:nvPr/>
          </p:nvSpPr>
          <p:spPr>
            <a:xfrm>
              <a:off x="708108" y="2566431"/>
              <a:ext cx="303250" cy="0"/>
            </a:xfrm>
            <a:prstGeom prst="line">
              <a:avLst/>
            </a:prstGeom>
            <a:ln cap="flat" w="23350">
              <a:solidFill>
                <a:srgbClr val="000000"/>
              </a:solidFill>
              <a:prstDash val="solid"/>
              <a:headEnd type="none" len="sm" w="sm"/>
              <a:tailEnd type="none" len="sm" w="sm"/>
            </a:ln>
          </p:spPr>
        </p:sp>
        <p:sp>
          <p:nvSpPr>
            <p:cNvPr name="AutoShape 38" id="38"/>
            <p:cNvSpPr/>
            <p:nvPr/>
          </p:nvSpPr>
          <p:spPr>
            <a:xfrm>
              <a:off x="708108" y="1093257"/>
              <a:ext cx="303250" cy="0"/>
            </a:xfrm>
            <a:prstGeom prst="line">
              <a:avLst/>
            </a:prstGeom>
            <a:ln cap="flat" w="23350">
              <a:solidFill>
                <a:srgbClr val="000000"/>
              </a:solidFill>
              <a:prstDash val="solid"/>
              <a:headEnd type="none" len="sm" w="sm"/>
              <a:tailEnd type="none" len="sm" w="sm"/>
            </a:ln>
          </p:spPr>
        </p:sp>
        <p:sp>
          <p:nvSpPr>
            <p:cNvPr name="AutoShape 39" id="39"/>
            <p:cNvSpPr/>
            <p:nvPr/>
          </p:nvSpPr>
          <p:spPr>
            <a:xfrm>
              <a:off x="859707" y="2566431"/>
              <a:ext cx="4245157" cy="0"/>
            </a:xfrm>
            <a:prstGeom prst="line">
              <a:avLst/>
            </a:prstGeom>
            <a:ln cap="flat" w="46699">
              <a:solidFill>
                <a:srgbClr val="0CC0DF"/>
              </a:solidFill>
              <a:prstDash val="sysDot"/>
              <a:headEnd type="none" len="sm" w="sm"/>
              <a:tailEnd type="none" len="sm" w="sm"/>
            </a:ln>
          </p:spPr>
        </p:sp>
        <p:sp>
          <p:nvSpPr>
            <p:cNvPr name="TextBox 40" id="40"/>
            <p:cNvSpPr txBox="true"/>
            <p:nvPr/>
          </p:nvSpPr>
          <p:spPr>
            <a:xfrm rot="0">
              <a:off x="340960" y="201514"/>
              <a:ext cx="1037546" cy="296424"/>
            </a:xfrm>
            <a:prstGeom prst="rect">
              <a:avLst/>
            </a:prstGeom>
          </p:spPr>
          <p:txBody>
            <a:bodyPr anchor="t" rtlCol="false" tIns="0" lIns="0" bIns="0" rIns="0">
              <a:spAutoFit/>
            </a:bodyPr>
            <a:lstStyle/>
            <a:p>
              <a:pPr algn="ctr">
                <a:lnSpc>
                  <a:spcPts val="1845"/>
                </a:lnSpc>
              </a:pPr>
              <a:r>
                <a:rPr lang="en-US" sz="1318">
                  <a:solidFill>
                    <a:srgbClr val="000000"/>
                  </a:solidFill>
                  <a:latin typeface="Open Sans 1"/>
                  <a:ea typeface="Open Sans 1"/>
                  <a:cs typeface="Open Sans 1"/>
                  <a:sym typeface="Open Sans 1"/>
                </a:rPr>
                <a:t>Confiance</a:t>
              </a:r>
            </a:p>
          </p:txBody>
        </p:sp>
        <p:sp>
          <p:nvSpPr>
            <p:cNvPr name="TextBox 41" id="41"/>
            <p:cNvSpPr txBox="true"/>
            <p:nvPr/>
          </p:nvSpPr>
          <p:spPr>
            <a:xfrm rot="0">
              <a:off x="5673984" y="4299011"/>
              <a:ext cx="926314" cy="296424"/>
            </a:xfrm>
            <a:prstGeom prst="rect">
              <a:avLst/>
            </a:prstGeom>
          </p:spPr>
          <p:txBody>
            <a:bodyPr anchor="t" rtlCol="false" tIns="0" lIns="0" bIns="0" rIns="0">
              <a:spAutoFit/>
            </a:bodyPr>
            <a:lstStyle/>
            <a:p>
              <a:pPr algn="ctr">
                <a:lnSpc>
                  <a:spcPts val="1845"/>
                </a:lnSpc>
              </a:pPr>
              <a:r>
                <a:rPr lang="en-US" sz="1318">
                  <a:solidFill>
                    <a:srgbClr val="000000"/>
                  </a:solidFill>
                  <a:latin typeface="Open Sans 1"/>
                  <a:ea typeface="Open Sans 1"/>
                  <a:cs typeface="Open Sans 1"/>
                  <a:sym typeface="Open Sans 1"/>
                </a:rPr>
                <a:t>n° image</a:t>
              </a:r>
            </a:p>
          </p:txBody>
        </p:sp>
        <p:sp>
          <p:nvSpPr>
            <p:cNvPr name="TextBox 42" id="42"/>
            <p:cNvSpPr txBox="true"/>
            <p:nvPr/>
          </p:nvSpPr>
          <p:spPr>
            <a:xfrm rot="0">
              <a:off x="183691" y="2411274"/>
              <a:ext cx="314538" cy="296424"/>
            </a:xfrm>
            <a:prstGeom prst="rect">
              <a:avLst/>
            </a:prstGeom>
          </p:spPr>
          <p:txBody>
            <a:bodyPr anchor="t" rtlCol="false" tIns="0" lIns="0" bIns="0" rIns="0">
              <a:spAutoFit/>
            </a:bodyPr>
            <a:lstStyle/>
            <a:p>
              <a:pPr algn="ctr">
                <a:lnSpc>
                  <a:spcPts val="1845"/>
                </a:lnSpc>
              </a:pPr>
              <a:r>
                <a:rPr lang="en-US" sz="1318">
                  <a:solidFill>
                    <a:srgbClr val="000000"/>
                  </a:solidFill>
                  <a:latin typeface="Open Sans 1"/>
                  <a:ea typeface="Open Sans 1"/>
                  <a:cs typeface="Open Sans 1"/>
                  <a:sym typeface="Open Sans 1"/>
                </a:rPr>
                <a:t>0.5</a:t>
              </a:r>
            </a:p>
          </p:txBody>
        </p:sp>
        <p:sp>
          <p:nvSpPr>
            <p:cNvPr name="TextBox 43" id="43"/>
            <p:cNvSpPr txBox="true"/>
            <p:nvPr/>
          </p:nvSpPr>
          <p:spPr>
            <a:xfrm rot="0">
              <a:off x="277160" y="938100"/>
              <a:ext cx="127601" cy="296424"/>
            </a:xfrm>
            <a:prstGeom prst="rect">
              <a:avLst/>
            </a:prstGeom>
          </p:spPr>
          <p:txBody>
            <a:bodyPr anchor="t" rtlCol="false" tIns="0" lIns="0" bIns="0" rIns="0">
              <a:spAutoFit/>
            </a:bodyPr>
            <a:lstStyle/>
            <a:p>
              <a:pPr algn="ctr">
                <a:lnSpc>
                  <a:spcPts val="1845"/>
                </a:lnSpc>
              </a:pPr>
              <a:r>
                <a:rPr lang="en-US" sz="1318">
                  <a:solidFill>
                    <a:srgbClr val="000000"/>
                  </a:solidFill>
                  <a:latin typeface="Open Sans 1"/>
                  <a:ea typeface="Open Sans 1"/>
                  <a:cs typeface="Open Sans 1"/>
                  <a:sym typeface="Open Sans 1"/>
                </a:rPr>
                <a:t>1</a:t>
              </a:r>
            </a:p>
          </p:txBody>
        </p:sp>
        <p:sp>
          <p:nvSpPr>
            <p:cNvPr name="TextBox 44" id="44"/>
            <p:cNvSpPr txBox="true"/>
            <p:nvPr/>
          </p:nvSpPr>
          <p:spPr>
            <a:xfrm rot="0">
              <a:off x="1644787" y="1992274"/>
              <a:ext cx="127601" cy="296424"/>
            </a:xfrm>
            <a:prstGeom prst="rect">
              <a:avLst/>
            </a:prstGeom>
          </p:spPr>
          <p:txBody>
            <a:bodyPr anchor="t" rtlCol="false" tIns="0" lIns="0" bIns="0" rIns="0">
              <a:spAutoFit/>
            </a:bodyPr>
            <a:lstStyle/>
            <a:p>
              <a:pPr algn="ctr">
                <a:lnSpc>
                  <a:spcPts val="1845"/>
                </a:lnSpc>
              </a:pPr>
              <a:r>
                <a:rPr lang="en-US" sz="1318">
                  <a:solidFill>
                    <a:srgbClr val="000000"/>
                  </a:solidFill>
                  <a:latin typeface="Open Sans 1"/>
                  <a:ea typeface="Open Sans 1"/>
                  <a:cs typeface="Open Sans 1"/>
                  <a:sym typeface="Open Sans 1"/>
                </a:rPr>
                <a:t>1</a:t>
              </a:r>
            </a:p>
          </p:txBody>
        </p:sp>
        <p:sp>
          <p:nvSpPr>
            <p:cNvPr name="TextBox 45" id="45"/>
            <p:cNvSpPr txBox="true"/>
            <p:nvPr/>
          </p:nvSpPr>
          <p:spPr>
            <a:xfrm rot="0">
              <a:off x="2384768" y="1850350"/>
              <a:ext cx="127601" cy="296424"/>
            </a:xfrm>
            <a:prstGeom prst="rect">
              <a:avLst/>
            </a:prstGeom>
          </p:spPr>
          <p:txBody>
            <a:bodyPr anchor="t" rtlCol="false" tIns="0" lIns="0" bIns="0" rIns="0">
              <a:spAutoFit/>
            </a:bodyPr>
            <a:lstStyle/>
            <a:p>
              <a:pPr algn="ctr">
                <a:lnSpc>
                  <a:spcPts val="1845"/>
                </a:lnSpc>
              </a:pPr>
              <a:r>
                <a:rPr lang="en-US" sz="1318">
                  <a:solidFill>
                    <a:srgbClr val="000000"/>
                  </a:solidFill>
                  <a:latin typeface="Open Sans 1"/>
                  <a:ea typeface="Open Sans 1"/>
                  <a:cs typeface="Open Sans 1"/>
                  <a:sym typeface="Open Sans 1"/>
                </a:rPr>
                <a:t>2</a:t>
              </a:r>
            </a:p>
          </p:txBody>
        </p:sp>
        <p:sp>
          <p:nvSpPr>
            <p:cNvPr name="TextBox 46" id="46"/>
            <p:cNvSpPr txBox="true"/>
            <p:nvPr/>
          </p:nvSpPr>
          <p:spPr>
            <a:xfrm rot="0">
              <a:off x="3864731" y="3073207"/>
              <a:ext cx="127601" cy="296424"/>
            </a:xfrm>
            <a:prstGeom prst="rect">
              <a:avLst/>
            </a:prstGeom>
          </p:spPr>
          <p:txBody>
            <a:bodyPr anchor="t" rtlCol="false" tIns="0" lIns="0" bIns="0" rIns="0">
              <a:spAutoFit/>
            </a:bodyPr>
            <a:lstStyle/>
            <a:p>
              <a:pPr algn="ctr">
                <a:lnSpc>
                  <a:spcPts val="1845"/>
                </a:lnSpc>
              </a:pPr>
              <a:r>
                <a:rPr lang="en-US" sz="1318">
                  <a:solidFill>
                    <a:srgbClr val="000000"/>
                  </a:solidFill>
                  <a:latin typeface="Open Sans 1"/>
                  <a:ea typeface="Open Sans 1"/>
                  <a:cs typeface="Open Sans 1"/>
                  <a:sym typeface="Open Sans 1"/>
                </a:rPr>
                <a:t>4</a:t>
              </a:r>
            </a:p>
          </p:txBody>
        </p:sp>
        <p:sp>
          <p:nvSpPr>
            <p:cNvPr name="TextBox 47" id="47"/>
            <p:cNvSpPr txBox="true"/>
            <p:nvPr/>
          </p:nvSpPr>
          <p:spPr>
            <a:xfrm rot="0">
              <a:off x="3120296" y="2859106"/>
              <a:ext cx="127601" cy="296424"/>
            </a:xfrm>
            <a:prstGeom prst="rect">
              <a:avLst/>
            </a:prstGeom>
          </p:spPr>
          <p:txBody>
            <a:bodyPr anchor="t" rtlCol="false" tIns="0" lIns="0" bIns="0" rIns="0">
              <a:spAutoFit/>
            </a:bodyPr>
            <a:lstStyle/>
            <a:p>
              <a:pPr algn="ctr">
                <a:lnSpc>
                  <a:spcPts val="1845"/>
                </a:lnSpc>
              </a:pPr>
              <a:r>
                <a:rPr lang="en-US" sz="1318">
                  <a:solidFill>
                    <a:srgbClr val="000000"/>
                  </a:solidFill>
                  <a:latin typeface="Open Sans 1"/>
                  <a:ea typeface="Open Sans 1"/>
                  <a:cs typeface="Open Sans 1"/>
                  <a:sym typeface="Open Sans 1"/>
                </a:rPr>
                <a:t>3</a:t>
              </a:r>
            </a:p>
          </p:txBody>
        </p:sp>
        <p:sp>
          <p:nvSpPr>
            <p:cNvPr name="TextBox 48" id="48"/>
            <p:cNvSpPr txBox="true"/>
            <p:nvPr/>
          </p:nvSpPr>
          <p:spPr>
            <a:xfrm rot="0">
              <a:off x="4604713" y="930757"/>
              <a:ext cx="127601" cy="296424"/>
            </a:xfrm>
            <a:prstGeom prst="rect">
              <a:avLst/>
            </a:prstGeom>
          </p:spPr>
          <p:txBody>
            <a:bodyPr anchor="t" rtlCol="false" tIns="0" lIns="0" bIns="0" rIns="0">
              <a:spAutoFit/>
            </a:bodyPr>
            <a:lstStyle/>
            <a:p>
              <a:pPr algn="ctr">
                <a:lnSpc>
                  <a:spcPts val="1845"/>
                </a:lnSpc>
              </a:pPr>
              <a:r>
                <a:rPr lang="en-US" sz="1318">
                  <a:solidFill>
                    <a:srgbClr val="000000"/>
                  </a:solidFill>
                  <a:latin typeface="Open Sans 1"/>
                  <a:ea typeface="Open Sans 1"/>
                  <a:cs typeface="Open Sans 1"/>
                  <a:sym typeface="Open Sans 1"/>
                </a:rPr>
                <a:t>5</a:t>
              </a:r>
            </a:p>
          </p:txBody>
        </p:sp>
      </p:grpSp>
      <p:sp>
        <p:nvSpPr>
          <p:cNvPr name="TextBox 49" id="49"/>
          <p:cNvSpPr txBox="true"/>
          <p:nvPr/>
        </p:nvSpPr>
        <p:spPr>
          <a:xfrm rot="0">
            <a:off x="1028700" y="7004852"/>
            <a:ext cx="10184822" cy="1076960"/>
          </a:xfrm>
          <a:prstGeom prst="rect">
            <a:avLst/>
          </a:prstGeom>
        </p:spPr>
        <p:txBody>
          <a:bodyPr anchor="t" rtlCol="false" tIns="0" lIns="0" bIns="0" rIns="0">
            <a:spAutoFit/>
          </a:bodyPr>
          <a:lstStyle/>
          <a:p>
            <a:pPr algn="just">
              <a:lnSpc>
                <a:spcPts val="2860"/>
              </a:lnSpc>
            </a:pPr>
            <a:r>
              <a:rPr lang="en-US" sz="2200">
                <a:solidFill>
                  <a:srgbClr val="000000"/>
                </a:solidFill>
                <a:latin typeface="Open Sans 1"/>
                <a:ea typeface="Open Sans 1"/>
                <a:cs typeface="Open Sans 1"/>
                <a:sym typeface="Open Sans 1"/>
              </a:rPr>
              <a:t>Donc maintenant </a:t>
            </a:r>
            <a:r>
              <a:rPr lang="en-US" sz="2200" b="true">
                <a:solidFill>
                  <a:srgbClr val="000000"/>
                </a:solidFill>
                <a:latin typeface="Open Sans 1 Bold"/>
                <a:ea typeface="Open Sans 1 Bold"/>
                <a:cs typeface="Open Sans 1 Bold"/>
                <a:sym typeface="Open Sans 1 Bold"/>
              </a:rPr>
              <a:t>on est capable de remplir la matrice de confusion</a:t>
            </a:r>
            <a:r>
              <a:rPr lang="en-US" sz="2200">
                <a:solidFill>
                  <a:srgbClr val="000000"/>
                </a:solidFill>
                <a:latin typeface="Open Sans 1"/>
                <a:ea typeface="Open Sans 1"/>
                <a:cs typeface="Open Sans 1"/>
                <a:sym typeface="Open Sans 1"/>
              </a:rPr>
              <a:t> car on a toutes les infos dont on a besoin : la vérité terrain (le point est soit vert soit rouge) et la confiance que le modèle accorde à chacune de ses prédictions.</a:t>
            </a:r>
          </a:p>
        </p:txBody>
      </p:sp>
      <p:graphicFrame>
        <p:nvGraphicFramePr>
          <p:cNvPr name="Table 50" id="50"/>
          <p:cNvGraphicFramePr>
            <a:graphicFrameLocks noGrp="true"/>
          </p:cNvGraphicFramePr>
          <p:nvPr/>
        </p:nvGraphicFramePr>
        <p:xfrm>
          <a:off x="11651498" y="4514850"/>
          <a:ext cx="5607802" cy="4743450"/>
        </p:xfrm>
        <a:graphic>
          <a:graphicData uri="http://schemas.openxmlformats.org/drawingml/2006/table">
            <a:tbl>
              <a:tblPr/>
              <a:tblGrid>
                <a:gridCol w="1315238"/>
                <a:gridCol w="711521"/>
                <a:gridCol w="1753205"/>
                <a:gridCol w="1827839"/>
              </a:tblGrid>
              <a:tr h="1805200">
                <a:tc row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Open Sans 1"/>
                          <a:ea typeface="Open Sans 1"/>
                          <a:cs typeface="Open Sans 1"/>
                          <a:sym typeface="Open Sans 1"/>
                        </a:rPr>
                        <a:t>?</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00BF63"/>
                    </a:solidFill>
                  </a:tcPr>
                </a:tc>
                <a:tc>
                  <a:txBody>
                    <a:bodyPr anchor="t" rtlCol="false"/>
                    <a:lstStyle/>
                    <a:p>
                      <a:pPr algn="ctr">
                        <a:lnSpc>
                          <a:spcPts val="2800"/>
                        </a:lnSpc>
                        <a:defRPr/>
                      </a:pPr>
                      <a:r>
                        <a:rPr lang="en-US" sz="2000">
                          <a:solidFill>
                            <a:srgbClr val="000000"/>
                          </a:solidFill>
                          <a:latin typeface="Open Sans 1"/>
                          <a:ea typeface="Open Sans 1"/>
                          <a:cs typeface="Open Sans 1"/>
                          <a:sym typeface="Open Sans 1"/>
                        </a:rPr>
                        <a:t>?</a:t>
                      </a:r>
                      <a:endParaRPr lang="en-US" sz="1100"/>
                    </a:p>
                  </a:txBody>
                  <a:tcPr marL="0" marR="0" marT="0" marB="0" anchor="ctr">
                    <a:lnL cmpd="sng" algn="ctr" cap="flat" w="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0CC0DF"/>
                    </a:solidFill>
                  </a:tcPr>
                </a:tc>
                <a:tc>
                  <a:txBody>
                    <a:bodyPr anchor="t" rtlCol="false"/>
                    <a:lstStyle/>
                    <a:p>
                      <a:pPr algn="ctr">
                        <a:lnSpc>
                          <a:spcPts val="1619"/>
                        </a:lnSpc>
                        <a:defRPr/>
                      </a:pPr>
                      <a:r>
                        <a:rPr lang="en-US" sz="1799">
                          <a:solidFill>
                            <a:srgbClr val="000000"/>
                          </a:solidFill>
                          <a:latin typeface="Open Sans 1"/>
                          <a:ea typeface="Open Sans 1"/>
                          <a:cs typeface="Open Sans 1"/>
                          <a:sym typeface="Open Sans 1"/>
                        </a:rPr>
                        <a:t>P</a:t>
                      </a:r>
                      <a:endParaRPr lang="en-US" sz="1100"/>
                    </a:p>
                    <a:p>
                      <a:pPr algn="ctr">
                        <a:lnSpc>
                          <a:spcPts val="1619"/>
                        </a:lnSpc>
                      </a:pPr>
                      <a:r>
                        <a:rPr lang="en-US" sz="1799">
                          <a:solidFill>
                            <a:srgbClr val="000000"/>
                          </a:solidFill>
                          <a:latin typeface="Open Sans 1"/>
                          <a:ea typeface="Open Sans 1"/>
                          <a:cs typeface="Open Sans 1"/>
                          <a:sym typeface="Open Sans 1"/>
                        </a:rPr>
                        <a:t>o</a:t>
                      </a:r>
                    </a:p>
                    <a:p>
                      <a:pPr algn="ctr">
                        <a:lnSpc>
                          <a:spcPts val="1619"/>
                        </a:lnSpc>
                      </a:pPr>
                      <a:r>
                        <a:rPr lang="en-US" sz="1799">
                          <a:solidFill>
                            <a:srgbClr val="000000"/>
                          </a:solidFill>
                          <a:latin typeface="Open Sans 1"/>
                          <a:ea typeface="Open Sans 1"/>
                          <a:cs typeface="Open Sans 1"/>
                          <a:sym typeface="Open Sans 1"/>
                        </a:rPr>
                        <a:t>s</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t</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v</a:t>
                      </a:r>
                    </a:p>
                    <a:p>
                      <a:pPr algn="ctr">
                        <a:lnSpc>
                          <a:spcPts val="1619"/>
                        </a:lnSpc>
                      </a:pPr>
                      <a:r>
                        <a:rPr lang="en-US" sz="1799">
                          <a:solidFill>
                            <a:srgbClr val="000000"/>
                          </a:solidFill>
                          <a:latin typeface="Open Sans 1"/>
                          <a:ea typeface="Open Sans 1"/>
                          <a:cs typeface="Open Sans 1"/>
                          <a:sym typeface="Open Sans 1"/>
                        </a:rPr>
                        <a:t>e</a:t>
                      </a:r>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805200">
                <a:tc v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Open Sans 1"/>
                          <a:ea typeface="Open Sans 1"/>
                          <a:cs typeface="Open Sans 1"/>
                          <a:sym typeface="Open Sans 1"/>
                        </a:rPr>
                        <a:t>?</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FFDE59"/>
                    </a:solidFill>
                  </a:tcPr>
                </a:tc>
                <a:tc>
                  <a:txBody>
                    <a:bodyPr anchor="t" rtlCol="false"/>
                    <a:lstStyle/>
                    <a:p>
                      <a:pPr algn="ctr">
                        <a:lnSpc>
                          <a:spcPts val="2799"/>
                        </a:lnSpc>
                        <a:defRPr/>
                      </a:pPr>
                      <a:r>
                        <a:rPr lang="en-US" sz="1999">
                          <a:solidFill>
                            <a:srgbClr val="000000"/>
                          </a:solidFill>
                          <a:latin typeface="Open Sans 1"/>
                          <a:ea typeface="Open Sans 1"/>
                          <a:cs typeface="Open Sans 1"/>
                          <a:sym typeface="Open Sans 1"/>
                        </a:rPr>
                        <a:t>?</a:t>
                      </a:r>
                      <a:endParaRPr lang="en-US" sz="1100"/>
                    </a:p>
                  </a:txBody>
                  <a:tcPr marL="0" marR="0" marT="0" marB="0" anchor="ctr">
                    <a:lnL cmpd="sng" algn="ctr" cap="flat" w="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FF66C4"/>
                    </a:solidFill>
                  </a:tcPr>
                </a:tc>
                <a:tc>
                  <a:txBody>
                    <a:bodyPr anchor="t" rtlCol="false"/>
                    <a:lstStyle/>
                    <a:p>
                      <a:pPr algn="ctr">
                        <a:lnSpc>
                          <a:spcPts val="1620"/>
                        </a:lnSpc>
                        <a:defRPr/>
                      </a:pPr>
                      <a:r>
                        <a:rPr lang="en-US" sz="1800">
                          <a:solidFill>
                            <a:srgbClr val="000000"/>
                          </a:solidFill>
                          <a:latin typeface="Open Sans 1"/>
                          <a:ea typeface="Open Sans 1"/>
                          <a:cs typeface="Open Sans 1"/>
                          <a:sym typeface="Open Sans 1"/>
                        </a:rPr>
                        <a:t>N</a:t>
                      </a:r>
                      <a:endParaRPr lang="en-US" sz="1100"/>
                    </a:p>
                    <a:p>
                      <a:pPr algn="ctr">
                        <a:lnSpc>
                          <a:spcPts val="1620"/>
                        </a:lnSpc>
                      </a:pPr>
                      <a:r>
                        <a:rPr lang="en-US" sz="1800">
                          <a:solidFill>
                            <a:srgbClr val="000000"/>
                          </a:solidFill>
                          <a:latin typeface="Open Sans 1"/>
                          <a:ea typeface="Open Sans 1"/>
                          <a:cs typeface="Open Sans 1"/>
                          <a:sym typeface="Open Sans 1"/>
                        </a:rPr>
                        <a:t>e</a:t>
                      </a:r>
                    </a:p>
                    <a:p>
                      <a:pPr algn="ctr">
                        <a:lnSpc>
                          <a:spcPts val="1620"/>
                        </a:lnSpc>
                      </a:pPr>
                      <a:r>
                        <a:rPr lang="en-US" sz="1800">
                          <a:solidFill>
                            <a:srgbClr val="000000"/>
                          </a:solidFill>
                          <a:latin typeface="Open Sans 1"/>
                          <a:ea typeface="Open Sans 1"/>
                          <a:cs typeface="Open Sans 1"/>
                          <a:sym typeface="Open Sans 1"/>
                        </a:rPr>
                        <a:t>g</a:t>
                      </a:r>
                    </a:p>
                    <a:p>
                      <a:pPr algn="ctr">
                        <a:lnSpc>
                          <a:spcPts val="1620"/>
                        </a:lnSpc>
                      </a:pPr>
                      <a:r>
                        <a:rPr lang="en-US" sz="1800">
                          <a:solidFill>
                            <a:srgbClr val="000000"/>
                          </a:solidFill>
                          <a:latin typeface="Open Sans 1"/>
                          <a:ea typeface="Open Sans 1"/>
                          <a:cs typeface="Open Sans 1"/>
                          <a:sym typeface="Open Sans 1"/>
                        </a:rPr>
                        <a:t>a</a:t>
                      </a:r>
                    </a:p>
                    <a:p>
                      <a:pPr algn="ctr">
                        <a:lnSpc>
                          <a:spcPts val="1620"/>
                        </a:lnSpc>
                      </a:pPr>
                      <a:r>
                        <a:rPr lang="en-US" sz="1800">
                          <a:solidFill>
                            <a:srgbClr val="000000"/>
                          </a:solidFill>
                          <a:latin typeface="Open Sans 1"/>
                          <a:ea typeface="Open Sans 1"/>
                          <a:cs typeface="Open Sans 1"/>
                          <a:sym typeface="Open Sans 1"/>
                        </a:rPr>
                        <a:t>t</a:t>
                      </a:r>
                    </a:p>
                    <a:p>
                      <a:pPr algn="ctr">
                        <a:lnSpc>
                          <a:spcPts val="1620"/>
                        </a:lnSpc>
                      </a:pPr>
                      <a:r>
                        <a:rPr lang="en-US" sz="1800">
                          <a:solidFill>
                            <a:srgbClr val="000000"/>
                          </a:solidFill>
                          <a:latin typeface="Open Sans 1"/>
                          <a:ea typeface="Open Sans 1"/>
                          <a:cs typeface="Open Sans 1"/>
                          <a:sym typeface="Open Sans 1"/>
                        </a:rPr>
                        <a:t>i</a:t>
                      </a:r>
                    </a:p>
                    <a:p>
                      <a:pPr algn="ctr">
                        <a:lnSpc>
                          <a:spcPts val="1620"/>
                        </a:lnSpc>
                      </a:pPr>
                      <a:r>
                        <a:rPr lang="en-US" sz="1800">
                          <a:solidFill>
                            <a:srgbClr val="000000"/>
                          </a:solidFill>
                          <a:latin typeface="Open Sans 1"/>
                          <a:ea typeface="Open Sans 1"/>
                          <a:cs typeface="Open Sans 1"/>
                          <a:sym typeface="Open Sans 1"/>
                        </a:rPr>
                        <a:t>v</a:t>
                      </a:r>
                    </a:p>
                    <a:p>
                      <a:pPr algn="ctr">
                        <a:lnSpc>
                          <a:spcPts val="1620"/>
                        </a:lnSpc>
                      </a:pPr>
                      <a:r>
                        <a:rPr lang="en-US" sz="1800">
                          <a:solidFill>
                            <a:srgbClr val="000000"/>
                          </a:solidFill>
                          <a:latin typeface="Open Sans 1"/>
                          <a:ea typeface="Open Sans 1"/>
                          <a:cs typeface="Open Sans 1"/>
                          <a:sym typeface="Open Sans 1"/>
                        </a:rPr>
                        <a:t>e</a:t>
                      </a:r>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6525">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Positive</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Negative</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1905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566525">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grid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h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923925"/>
            <a:ext cx="3752259"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CONFIANCE</a:t>
            </a:r>
          </a:p>
        </p:txBody>
      </p:sp>
      <p:sp>
        <p:nvSpPr>
          <p:cNvPr name="TextBox 3" id="3"/>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65</a:t>
            </a:r>
          </a:p>
        </p:txBody>
      </p:sp>
      <p:sp>
        <p:nvSpPr>
          <p:cNvPr name="TextBox 4" id="4"/>
          <p:cNvSpPr txBox="true"/>
          <p:nvPr/>
        </p:nvSpPr>
        <p:spPr>
          <a:xfrm rot="0">
            <a:off x="1028700" y="1657350"/>
            <a:ext cx="793047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Comprendre l’impact de la valeur du seuil de confiance</a:t>
            </a:r>
          </a:p>
        </p:txBody>
      </p:sp>
      <p:grpSp>
        <p:nvGrpSpPr>
          <p:cNvPr name="Group 5" id="5"/>
          <p:cNvGrpSpPr/>
          <p:nvPr/>
        </p:nvGrpSpPr>
        <p:grpSpPr>
          <a:xfrm rot="0">
            <a:off x="1028700" y="2552340"/>
            <a:ext cx="5751091" cy="4349615"/>
            <a:chOff x="0" y="0"/>
            <a:chExt cx="7668121" cy="5799487"/>
          </a:xfrm>
        </p:grpSpPr>
        <p:grpSp>
          <p:nvGrpSpPr>
            <p:cNvPr name="Group 6" id="6"/>
            <p:cNvGrpSpPr/>
            <p:nvPr/>
          </p:nvGrpSpPr>
          <p:grpSpPr>
            <a:xfrm rot="0">
              <a:off x="0" y="0"/>
              <a:ext cx="7668121" cy="5799487"/>
              <a:chOff x="0" y="0"/>
              <a:chExt cx="1522850" cy="1151749"/>
            </a:xfrm>
          </p:grpSpPr>
          <p:sp>
            <p:nvSpPr>
              <p:cNvPr name="Freeform 7" id="7"/>
              <p:cNvSpPr/>
              <p:nvPr/>
            </p:nvSpPr>
            <p:spPr>
              <a:xfrm flipH="false" flipV="false" rot="0">
                <a:off x="0" y="0"/>
                <a:ext cx="1522850" cy="1151749"/>
              </a:xfrm>
              <a:custGeom>
                <a:avLst/>
                <a:gdLst/>
                <a:ahLst/>
                <a:cxnLst/>
                <a:rect r="r" b="b" t="t" l="l"/>
                <a:pathLst>
                  <a:path h="1151749" w="1522850">
                    <a:moveTo>
                      <a:pt x="0" y="0"/>
                    </a:moveTo>
                    <a:lnTo>
                      <a:pt x="1522850" y="0"/>
                    </a:lnTo>
                    <a:lnTo>
                      <a:pt x="1522850" y="1151749"/>
                    </a:lnTo>
                    <a:lnTo>
                      <a:pt x="0" y="1151749"/>
                    </a:lnTo>
                    <a:close/>
                  </a:path>
                </a:pathLst>
              </a:custGeom>
              <a:ln w="19050" cap="sq">
                <a:solidFill>
                  <a:srgbClr val="000000"/>
                </a:solidFill>
                <a:prstDash val="solid"/>
                <a:miter/>
              </a:ln>
            </p:spPr>
          </p:sp>
          <p:sp>
            <p:nvSpPr>
              <p:cNvPr name="TextBox 8" id="8"/>
              <p:cNvSpPr txBox="true"/>
              <p:nvPr/>
            </p:nvSpPr>
            <p:spPr>
              <a:xfrm>
                <a:off x="0" y="-47625"/>
                <a:ext cx="1522850" cy="1199374"/>
              </a:xfrm>
              <a:prstGeom prst="rect">
                <a:avLst/>
              </a:prstGeom>
            </p:spPr>
            <p:txBody>
              <a:bodyPr anchor="ctr" rtlCol="false" tIns="48562" lIns="48562" bIns="48562" rIns="48562"/>
              <a:lstStyle/>
              <a:p>
                <a:pPr algn="ctr">
                  <a:lnSpc>
                    <a:spcPts val="3220"/>
                  </a:lnSpc>
                </a:pPr>
              </a:p>
            </p:txBody>
          </p:sp>
        </p:grpSp>
        <p:sp>
          <p:nvSpPr>
            <p:cNvPr name="AutoShape 9" id="9"/>
            <p:cNvSpPr/>
            <p:nvPr/>
          </p:nvSpPr>
          <p:spPr>
            <a:xfrm flipH="true" flipV="true">
              <a:off x="973092" y="673129"/>
              <a:ext cx="0" cy="4389281"/>
            </a:xfrm>
            <a:prstGeom prst="line">
              <a:avLst/>
            </a:prstGeom>
            <a:ln cap="flat" w="26428">
              <a:solidFill>
                <a:srgbClr val="000000"/>
              </a:solidFill>
              <a:prstDash val="solid"/>
              <a:headEnd type="none" len="sm" w="sm"/>
              <a:tailEnd type="arrow" len="sm" w="med"/>
            </a:ln>
          </p:spPr>
        </p:sp>
        <p:sp>
          <p:nvSpPr>
            <p:cNvPr name="AutoShape 10" id="10"/>
            <p:cNvSpPr/>
            <p:nvPr/>
          </p:nvSpPr>
          <p:spPr>
            <a:xfrm>
              <a:off x="973062" y="5049778"/>
              <a:ext cx="5328416" cy="0"/>
            </a:xfrm>
            <a:prstGeom prst="line">
              <a:avLst/>
            </a:prstGeom>
            <a:ln cap="flat" w="26428">
              <a:solidFill>
                <a:srgbClr val="000000"/>
              </a:solidFill>
              <a:prstDash val="solid"/>
              <a:headEnd type="none" len="sm" w="sm"/>
              <a:tailEnd type="arrow" len="sm" w="med"/>
            </a:ln>
          </p:spPr>
        </p:sp>
        <p:sp>
          <p:nvSpPr>
            <p:cNvPr name="AutoShape 11" id="11"/>
            <p:cNvSpPr/>
            <p:nvPr/>
          </p:nvSpPr>
          <p:spPr>
            <a:xfrm flipV="true">
              <a:off x="1933871" y="4865529"/>
              <a:ext cx="0" cy="343234"/>
            </a:xfrm>
            <a:prstGeom prst="line">
              <a:avLst/>
            </a:prstGeom>
            <a:ln cap="flat" w="26428">
              <a:solidFill>
                <a:srgbClr val="000000"/>
              </a:solidFill>
              <a:prstDash val="solid"/>
              <a:headEnd type="none" len="sm" w="sm"/>
              <a:tailEnd type="none" len="sm" w="sm"/>
            </a:ln>
          </p:spPr>
        </p:sp>
        <p:grpSp>
          <p:nvGrpSpPr>
            <p:cNvPr name="Group 12" id="12"/>
            <p:cNvGrpSpPr/>
            <p:nvPr/>
          </p:nvGrpSpPr>
          <p:grpSpPr>
            <a:xfrm rot="0">
              <a:off x="1835188" y="2682194"/>
              <a:ext cx="197367" cy="197367"/>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a:ln cap="sq">
                <a:noFill/>
                <a:prstDash val="solid"/>
                <a:miter/>
              </a:ln>
            </p:spPr>
          </p:sp>
          <p:sp>
            <p:nvSpPr>
              <p:cNvPr name="TextBox 14" id="14"/>
              <p:cNvSpPr txBox="true"/>
              <p:nvPr/>
            </p:nvSpPr>
            <p:spPr>
              <a:xfrm>
                <a:off x="76200" y="28575"/>
                <a:ext cx="660400" cy="708025"/>
              </a:xfrm>
              <a:prstGeom prst="rect">
                <a:avLst/>
              </a:prstGeom>
            </p:spPr>
            <p:txBody>
              <a:bodyPr anchor="ctr" rtlCol="false" tIns="48562" lIns="48562" bIns="48562" rIns="48562"/>
              <a:lstStyle/>
              <a:p>
                <a:pPr algn="ctr">
                  <a:lnSpc>
                    <a:spcPts val="3220"/>
                  </a:lnSpc>
                </a:pPr>
              </a:p>
            </p:txBody>
          </p:sp>
        </p:grpSp>
        <p:sp>
          <p:nvSpPr>
            <p:cNvPr name="TextBox 15" id="15"/>
            <p:cNvSpPr txBox="true"/>
            <p:nvPr/>
          </p:nvSpPr>
          <p:spPr>
            <a:xfrm rot="0">
              <a:off x="1712180" y="5267739"/>
              <a:ext cx="443382" cy="331741"/>
            </a:xfrm>
            <a:prstGeom prst="rect">
              <a:avLst/>
            </a:prstGeom>
          </p:spPr>
          <p:txBody>
            <a:bodyPr anchor="t" rtlCol="false" tIns="0" lIns="0" bIns="0" rIns="0">
              <a:spAutoFit/>
            </a:bodyPr>
            <a:lstStyle/>
            <a:p>
              <a:pPr algn="ctr">
                <a:lnSpc>
                  <a:spcPts val="2088"/>
                </a:lnSpc>
              </a:pPr>
              <a:r>
                <a:rPr lang="en-US" sz="1491">
                  <a:solidFill>
                    <a:srgbClr val="000000"/>
                  </a:solidFill>
                  <a:latin typeface="Open Sans 1"/>
                  <a:ea typeface="Open Sans 1"/>
                  <a:cs typeface="Open Sans 1"/>
                  <a:sym typeface="Open Sans 1"/>
                </a:rPr>
                <a:t>im1</a:t>
              </a:r>
            </a:p>
          </p:txBody>
        </p:sp>
        <p:sp>
          <p:nvSpPr>
            <p:cNvPr name="AutoShape 16" id="16"/>
            <p:cNvSpPr/>
            <p:nvPr/>
          </p:nvSpPr>
          <p:spPr>
            <a:xfrm flipV="true">
              <a:off x="5284075" y="4865529"/>
              <a:ext cx="0" cy="343234"/>
            </a:xfrm>
            <a:prstGeom prst="line">
              <a:avLst/>
            </a:prstGeom>
            <a:ln cap="flat" w="26428">
              <a:solidFill>
                <a:srgbClr val="000000"/>
              </a:solidFill>
              <a:prstDash val="solid"/>
              <a:headEnd type="none" len="sm" w="sm"/>
              <a:tailEnd type="none" len="sm" w="sm"/>
            </a:ln>
          </p:spPr>
        </p:sp>
        <p:sp>
          <p:nvSpPr>
            <p:cNvPr name="TextBox 17" id="17"/>
            <p:cNvSpPr txBox="true"/>
            <p:nvPr/>
          </p:nvSpPr>
          <p:spPr>
            <a:xfrm rot="0">
              <a:off x="5062384" y="5267739"/>
              <a:ext cx="443382" cy="331741"/>
            </a:xfrm>
            <a:prstGeom prst="rect">
              <a:avLst/>
            </a:prstGeom>
          </p:spPr>
          <p:txBody>
            <a:bodyPr anchor="t" rtlCol="false" tIns="0" lIns="0" bIns="0" rIns="0">
              <a:spAutoFit/>
            </a:bodyPr>
            <a:lstStyle/>
            <a:p>
              <a:pPr algn="ctr">
                <a:lnSpc>
                  <a:spcPts val="2088"/>
                </a:lnSpc>
              </a:pPr>
              <a:r>
                <a:rPr lang="en-US" sz="1491">
                  <a:solidFill>
                    <a:srgbClr val="000000"/>
                  </a:solidFill>
                  <a:latin typeface="Open Sans 1"/>
                  <a:ea typeface="Open Sans 1"/>
                  <a:cs typeface="Open Sans 1"/>
                  <a:sym typeface="Open Sans 1"/>
                </a:rPr>
                <a:t>im5</a:t>
              </a:r>
            </a:p>
          </p:txBody>
        </p:sp>
        <p:grpSp>
          <p:nvGrpSpPr>
            <p:cNvPr name="Group 18" id="18"/>
            <p:cNvGrpSpPr/>
            <p:nvPr/>
          </p:nvGrpSpPr>
          <p:grpSpPr>
            <a:xfrm rot="0">
              <a:off x="5185391" y="1440621"/>
              <a:ext cx="197367" cy="197367"/>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a:ln cap="sq">
                <a:noFill/>
                <a:prstDash val="solid"/>
                <a:miter/>
              </a:ln>
            </p:spPr>
          </p:sp>
          <p:sp>
            <p:nvSpPr>
              <p:cNvPr name="TextBox 20" id="20"/>
              <p:cNvSpPr txBox="true"/>
              <p:nvPr/>
            </p:nvSpPr>
            <p:spPr>
              <a:xfrm>
                <a:off x="76200" y="28575"/>
                <a:ext cx="660400" cy="708025"/>
              </a:xfrm>
              <a:prstGeom prst="rect">
                <a:avLst/>
              </a:prstGeom>
            </p:spPr>
            <p:txBody>
              <a:bodyPr anchor="ctr" rtlCol="false" tIns="48562" lIns="48562" bIns="48562" rIns="48562"/>
              <a:lstStyle/>
              <a:p>
                <a:pPr algn="ctr">
                  <a:lnSpc>
                    <a:spcPts val="3220"/>
                  </a:lnSpc>
                </a:pPr>
              </a:p>
            </p:txBody>
          </p:sp>
        </p:grpSp>
        <p:sp>
          <p:nvSpPr>
            <p:cNvPr name="AutoShape 21" id="21"/>
            <p:cNvSpPr/>
            <p:nvPr/>
          </p:nvSpPr>
          <p:spPr>
            <a:xfrm flipV="true">
              <a:off x="3603932" y="4865529"/>
              <a:ext cx="0" cy="343234"/>
            </a:xfrm>
            <a:prstGeom prst="line">
              <a:avLst/>
            </a:prstGeom>
            <a:ln cap="flat" w="26428">
              <a:solidFill>
                <a:srgbClr val="000000"/>
              </a:solidFill>
              <a:prstDash val="solid"/>
              <a:headEnd type="none" len="sm" w="sm"/>
              <a:tailEnd type="none" len="sm" w="sm"/>
            </a:ln>
          </p:spPr>
        </p:sp>
        <p:sp>
          <p:nvSpPr>
            <p:cNvPr name="TextBox 22" id="22"/>
            <p:cNvSpPr txBox="true"/>
            <p:nvPr/>
          </p:nvSpPr>
          <p:spPr>
            <a:xfrm rot="0">
              <a:off x="3387282" y="5267739"/>
              <a:ext cx="443382" cy="331741"/>
            </a:xfrm>
            <a:prstGeom prst="rect">
              <a:avLst/>
            </a:prstGeom>
          </p:spPr>
          <p:txBody>
            <a:bodyPr anchor="t" rtlCol="false" tIns="0" lIns="0" bIns="0" rIns="0">
              <a:spAutoFit/>
            </a:bodyPr>
            <a:lstStyle/>
            <a:p>
              <a:pPr algn="ctr">
                <a:lnSpc>
                  <a:spcPts val="2088"/>
                </a:lnSpc>
              </a:pPr>
              <a:r>
                <a:rPr lang="en-US" sz="1491">
                  <a:solidFill>
                    <a:srgbClr val="000000"/>
                  </a:solidFill>
                  <a:latin typeface="Open Sans 1"/>
                  <a:ea typeface="Open Sans 1"/>
                  <a:cs typeface="Open Sans 1"/>
                  <a:sym typeface="Open Sans 1"/>
                </a:rPr>
                <a:t>im3</a:t>
              </a:r>
            </a:p>
          </p:txBody>
        </p:sp>
        <p:grpSp>
          <p:nvGrpSpPr>
            <p:cNvPr name="Group 23" id="23"/>
            <p:cNvGrpSpPr/>
            <p:nvPr/>
          </p:nvGrpSpPr>
          <p:grpSpPr>
            <a:xfrm rot="0">
              <a:off x="3505249" y="3003508"/>
              <a:ext cx="197367" cy="197367"/>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a:ln cap="sq">
                <a:noFill/>
                <a:prstDash val="solid"/>
                <a:miter/>
              </a:ln>
            </p:spPr>
          </p:sp>
          <p:sp>
            <p:nvSpPr>
              <p:cNvPr name="TextBox 25" id="25"/>
              <p:cNvSpPr txBox="true"/>
              <p:nvPr/>
            </p:nvSpPr>
            <p:spPr>
              <a:xfrm>
                <a:off x="76200" y="28575"/>
                <a:ext cx="660400" cy="708025"/>
              </a:xfrm>
              <a:prstGeom prst="rect">
                <a:avLst/>
              </a:prstGeom>
            </p:spPr>
            <p:txBody>
              <a:bodyPr anchor="ctr" rtlCol="false" tIns="48562" lIns="48562" bIns="48562" rIns="48562"/>
              <a:lstStyle/>
              <a:p>
                <a:pPr algn="ctr">
                  <a:lnSpc>
                    <a:spcPts val="3220"/>
                  </a:lnSpc>
                </a:pPr>
              </a:p>
            </p:txBody>
          </p:sp>
        </p:grpSp>
        <p:sp>
          <p:nvSpPr>
            <p:cNvPr name="AutoShape 26" id="26"/>
            <p:cNvSpPr/>
            <p:nvPr/>
          </p:nvSpPr>
          <p:spPr>
            <a:xfrm flipV="true">
              <a:off x="2771422" y="4865529"/>
              <a:ext cx="0" cy="343234"/>
            </a:xfrm>
            <a:prstGeom prst="line">
              <a:avLst/>
            </a:prstGeom>
            <a:ln cap="flat" w="26428">
              <a:solidFill>
                <a:srgbClr val="000000"/>
              </a:solidFill>
              <a:prstDash val="solid"/>
              <a:headEnd type="none" len="sm" w="sm"/>
              <a:tailEnd type="none" len="sm" w="sm"/>
            </a:ln>
          </p:spPr>
        </p:sp>
        <p:sp>
          <p:nvSpPr>
            <p:cNvPr name="TextBox 27" id="27"/>
            <p:cNvSpPr txBox="true"/>
            <p:nvPr/>
          </p:nvSpPr>
          <p:spPr>
            <a:xfrm rot="0">
              <a:off x="2549731" y="5267739"/>
              <a:ext cx="443382" cy="331741"/>
            </a:xfrm>
            <a:prstGeom prst="rect">
              <a:avLst/>
            </a:prstGeom>
          </p:spPr>
          <p:txBody>
            <a:bodyPr anchor="t" rtlCol="false" tIns="0" lIns="0" bIns="0" rIns="0">
              <a:spAutoFit/>
            </a:bodyPr>
            <a:lstStyle/>
            <a:p>
              <a:pPr algn="ctr">
                <a:lnSpc>
                  <a:spcPts val="2088"/>
                </a:lnSpc>
              </a:pPr>
              <a:r>
                <a:rPr lang="en-US" sz="1491">
                  <a:solidFill>
                    <a:srgbClr val="000000"/>
                  </a:solidFill>
                  <a:latin typeface="Open Sans 1"/>
                  <a:ea typeface="Open Sans 1"/>
                  <a:cs typeface="Open Sans 1"/>
                  <a:sym typeface="Open Sans 1"/>
                </a:rPr>
                <a:t>im2</a:t>
              </a:r>
            </a:p>
          </p:txBody>
        </p:sp>
        <p:grpSp>
          <p:nvGrpSpPr>
            <p:cNvPr name="Group 28" id="28"/>
            <p:cNvGrpSpPr/>
            <p:nvPr/>
          </p:nvGrpSpPr>
          <p:grpSpPr>
            <a:xfrm rot="0">
              <a:off x="2672738" y="2491789"/>
              <a:ext cx="197367" cy="197367"/>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cap="sq">
                <a:noFill/>
                <a:prstDash val="solid"/>
                <a:miter/>
              </a:ln>
            </p:spPr>
          </p:sp>
          <p:sp>
            <p:nvSpPr>
              <p:cNvPr name="TextBox 30" id="30"/>
              <p:cNvSpPr txBox="true"/>
              <p:nvPr/>
            </p:nvSpPr>
            <p:spPr>
              <a:xfrm>
                <a:off x="76200" y="28575"/>
                <a:ext cx="660400" cy="708025"/>
              </a:xfrm>
              <a:prstGeom prst="rect">
                <a:avLst/>
              </a:prstGeom>
            </p:spPr>
            <p:txBody>
              <a:bodyPr anchor="ctr" rtlCol="false" tIns="48562" lIns="48562" bIns="48562" rIns="48562"/>
              <a:lstStyle/>
              <a:p>
                <a:pPr algn="ctr">
                  <a:lnSpc>
                    <a:spcPts val="3220"/>
                  </a:lnSpc>
                </a:pPr>
              </a:p>
            </p:txBody>
          </p:sp>
        </p:grpSp>
        <p:sp>
          <p:nvSpPr>
            <p:cNvPr name="AutoShape 31" id="31"/>
            <p:cNvSpPr/>
            <p:nvPr/>
          </p:nvSpPr>
          <p:spPr>
            <a:xfrm flipV="true">
              <a:off x="4446524" y="4865529"/>
              <a:ext cx="0" cy="343234"/>
            </a:xfrm>
            <a:prstGeom prst="line">
              <a:avLst/>
            </a:prstGeom>
            <a:ln cap="flat" w="26428">
              <a:solidFill>
                <a:srgbClr val="000000"/>
              </a:solidFill>
              <a:prstDash val="solid"/>
              <a:headEnd type="none" len="sm" w="sm"/>
              <a:tailEnd type="none" len="sm" w="sm"/>
            </a:ln>
          </p:spPr>
        </p:sp>
        <p:sp>
          <p:nvSpPr>
            <p:cNvPr name="TextBox 32" id="32"/>
            <p:cNvSpPr txBox="true"/>
            <p:nvPr/>
          </p:nvSpPr>
          <p:spPr>
            <a:xfrm rot="0">
              <a:off x="4224833" y="5267739"/>
              <a:ext cx="443382" cy="331741"/>
            </a:xfrm>
            <a:prstGeom prst="rect">
              <a:avLst/>
            </a:prstGeom>
          </p:spPr>
          <p:txBody>
            <a:bodyPr anchor="t" rtlCol="false" tIns="0" lIns="0" bIns="0" rIns="0">
              <a:spAutoFit/>
            </a:bodyPr>
            <a:lstStyle/>
            <a:p>
              <a:pPr algn="ctr">
                <a:lnSpc>
                  <a:spcPts val="2088"/>
                </a:lnSpc>
              </a:pPr>
              <a:r>
                <a:rPr lang="en-US" sz="1491">
                  <a:solidFill>
                    <a:srgbClr val="000000"/>
                  </a:solidFill>
                  <a:latin typeface="Open Sans 1"/>
                  <a:ea typeface="Open Sans 1"/>
                  <a:cs typeface="Open Sans 1"/>
                  <a:sym typeface="Open Sans 1"/>
                </a:rPr>
                <a:t>im4</a:t>
              </a:r>
            </a:p>
          </p:txBody>
        </p:sp>
        <p:grpSp>
          <p:nvGrpSpPr>
            <p:cNvPr name="Group 33" id="33"/>
            <p:cNvGrpSpPr/>
            <p:nvPr/>
          </p:nvGrpSpPr>
          <p:grpSpPr>
            <a:xfrm rot="0">
              <a:off x="4347840" y="3840359"/>
              <a:ext cx="197367" cy="197367"/>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cap="sq">
                <a:noFill/>
                <a:prstDash val="solid"/>
                <a:miter/>
              </a:ln>
            </p:spPr>
          </p:sp>
          <p:sp>
            <p:nvSpPr>
              <p:cNvPr name="TextBox 35" id="35"/>
              <p:cNvSpPr txBox="true"/>
              <p:nvPr/>
            </p:nvSpPr>
            <p:spPr>
              <a:xfrm>
                <a:off x="76200" y="28575"/>
                <a:ext cx="660400" cy="708025"/>
              </a:xfrm>
              <a:prstGeom prst="rect">
                <a:avLst/>
              </a:prstGeom>
            </p:spPr>
            <p:txBody>
              <a:bodyPr anchor="ctr" rtlCol="false" tIns="48562" lIns="48562" bIns="48562" rIns="48562"/>
              <a:lstStyle/>
              <a:p>
                <a:pPr algn="ctr">
                  <a:lnSpc>
                    <a:spcPts val="3220"/>
                  </a:lnSpc>
                </a:pPr>
              </a:p>
            </p:txBody>
          </p:sp>
        </p:grpSp>
        <p:sp>
          <p:nvSpPr>
            <p:cNvPr name="AutoShape 36" id="36"/>
            <p:cNvSpPr/>
            <p:nvPr/>
          </p:nvSpPr>
          <p:spPr>
            <a:xfrm>
              <a:off x="801475" y="2904825"/>
              <a:ext cx="343234" cy="0"/>
            </a:xfrm>
            <a:prstGeom prst="line">
              <a:avLst/>
            </a:prstGeom>
            <a:ln cap="flat" w="26428">
              <a:solidFill>
                <a:srgbClr val="000000"/>
              </a:solidFill>
              <a:prstDash val="solid"/>
              <a:headEnd type="none" len="sm" w="sm"/>
              <a:tailEnd type="none" len="sm" w="sm"/>
            </a:ln>
          </p:spPr>
        </p:sp>
        <p:sp>
          <p:nvSpPr>
            <p:cNvPr name="AutoShape 37" id="37"/>
            <p:cNvSpPr/>
            <p:nvPr/>
          </p:nvSpPr>
          <p:spPr>
            <a:xfrm>
              <a:off x="801475" y="1237407"/>
              <a:ext cx="343234" cy="0"/>
            </a:xfrm>
            <a:prstGeom prst="line">
              <a:avLst/>
            </a:prstGeom>
            <a:ln cap="flat" w="26428">
              <a:solidFill>
                <a:srgbClr val="000000"/>
              </a:solidFill>
              <a:prstDash val="solid"/>
              <a:headEnd type="none" len="sm" w="sm"/>
              <a:tailEnd type="none" len="sm" w="sm"/>
            </a:ln>
          </p:spPr>
        </p:sp>
        <p:sp>
          <p:nvSpPr>
            <p:cNvPr name="AutoShape 38" id="38"/>
            <p:cNvSpPr/>
            <p:nvPr/>
          </p:nvSpPr>
          <p:spPr>
            <a:xfrm>
              <a:off x="973062" y="2904825"/>
              <a:ext cx="4804898" cy="0"/>
            </a:xfrm>
            <a:prstGeom prst="line">
              <a:avLst/>
            </a:prstGeom>
            <a:ln cap="flat" w="52857">
              <a:solidFill>
                <a:srgbClr val="0CC0DF"/>
              </a:solidFill>
              <a:prstDash val="sysDot"/>
              <a:headEnd type="none" len="sm" w="sm"/>
              <a:tailEnd type="none" len="sm" w="sm"/>
            </a:ln>
          </p:spPr>
        </p:sp>
        <p:sp>
          <p:nvSpPr>
            <p:cNvPr name="TextBox 39" id="39"/>
            <p:cNvSpPr txBox="true"/>
            <p:nvPr/>
          </p:nvSpPr>
          <p:spPr>
            <a:xfrm rot="0">
              <a:off x="385917" y="231852"/>
              <a:ext cx="1174351" cy="331741"/>
            </a:xfrm>
            <a:prstGeom prst="rect">
              <a:avLst/>
            </a:prstGeom>
          </p:spPr>
          <p:txBody>
            <a:bodyPr anchor="t" rtlCol="false" tIns="0" lIns="0" bIns="0" rIns="0">
              <a:spAutoFit/>
            </a:bodyPr>
            <a:lstStyle/>
            <a:p>
              <a:pPr algn="ctr">
                <a:lnSpc>
                  <a:spcPts val="2088"/>
                </a:lnSpc>
              </a:pPr>
              <a:r>
                <a:rPr lang="en-US" sz="1491">
                  <a:solidFill>
                    <a:srgbClr val="000000"/>
                  </a:solidFill>
                  <a:latin typeface="Open Sans 1"/>
                  <a:ea typeface="Open Sans 1"/>
                  <a:cs typeface="Open Sans 1"/>
                  <a:sym typeface="Open Sans 1"/>
                </a:rPr>
                <a:t>Confiance</a:t>
              </a:r>
            </a:p>
          </p:txBody>
        </p:sp>
        <p:sp>
          <p:nvSpPr>
            <p:cNvPr name="TextBox 40" id="40"/>
            <p:cNvSpPr txBox="true"/>
            <p:nvPr/>
          </p:nvSpPr>
          <p:spPr>
            <a:xfrm rot="0">
              <a:off x="6422121" y="4869620"/>
              <a:ext cx="1048452" cy="331741"/>
            </a:xfrm>
            <a:prstGeom prst="rect">
              <a:avLst/>
            </a:prstGeom>
          </p:spPr>
          <p:txBody>
            <a:bodyPr anchor="t" rtlCol="false" tIns="0" lIns="0" bIns="0" rIns="0">
              <a:spAutoFit/>
            </a:bodyPr>
            <a:lstStyle/>
            <a:p>
              <a:pPr algn="ctr">
                <a:lnSpc>
                  <a:spcPts val="2088"/>
                </a:lnSpc>
              </a:pPr>
              <a:r>
                <a:rPr lang="en-US" sz="1491">
                  <a:solidFill>
                    <a:srgbClr val="000000"/>
                  </a:solidFill>
                  <a:latin typeface="Open Sans 1"/>
                  <a:ea typeface="Open Sans 1"/>
                  <a:cs typeface="Open Sans 1"/>
                  <a:sym typeface="Open Sans 1"/>
                </a:rPr>
                <a:t>n° image</a:t>
              </a:r>
            </a:p>
          </p:txBody>
        </p:sp>
        <p:sp>
          <p:nvSpPr>
            <p:cNvPr name="TextBox 41" id="41"/>
            <p:cNvSpPr txBox="true"/>
            <p:nvPr/>
          </p:nvSpPr>
          <p:spPr>
            <a:xfrm rot="0">
              <a:off x="207912" y="2732978"/>
              <a:ext cx="356011" cy="331741"/>
            </a:xfrm>
            <a:prstGeom prst="rect">
              <a:avLst/>
            </a:prstGeom>
          </p:spPr>
          <p:txBody>
            <a:bodyPr anchor="t" rtlCol="false" tIns="0" lIns="0" bIns="0" rIns="0">
              <a:spAutoFit/>
            </a:bodyPr>
            <a:lstStyle/>
            <a:p>
              <a:pPr algn="ctr">
                <a:lnSpc>
                  <a:spcPts val="2088"/>
                </a:lnSpc>
              </a:pPr>
              <a:r>
                <a:rPr lang="en-US" sz="1491">
                  <a:solidFill>
                    <a:srgbClr val="000000"/>
                  </a:solidFill>
                  <a:latin typeface="Open Sans 1"/>
                  <a:ea typeface="Open Sans 1"/>
                  <a:cs typeface="Open Sans 1"/>
                  <a:sym typeface="Open Sans 1"/>
                </a:rPr>
                <a:t>0.5</a:t>
              </a:r>
            </a:p>
          </p:txBody>
        </p:sp>
        <p:sp>
          <p:nvSpPr>
            <p:cNvPr name="TextBox 42" id="42"/>
            <p:cNvSpPr txBox="true"/>
            <p:nvPr/>
          </p:nvSpPr>
          <p:spPr>
            <a:xfrm rot="0">
              <a:off x="313704" y="1065560"/>
              <a:ext cx="144425" cy="331741"/>
            </a:xfrm>
            <a:prstGeom prst="rect">
              <a:avLst/>
            </a:prstGeom>
          </p:spPr>
          <p:txBody>
            <a:bodyPr anchor="t" rtlCol="false" tIns="0" lIns="0" bIns="0" rIns="0">
              <a:spAutoFit/>
            </a:bodyPr>
            <a:lstStyle/>
            <a:p>
              <a:pPr algn="ctr">
                <a:lnSpc>
                  <a:spcPts val="2088"/>
                </a:lnSpc>
              </a:pPr>
              <a:r>
                <a:rPr lang="en-US" sz="1491">
                  <a:solidFill>
                    <a:srgbClr val="000000"/>
                  </a:solidFill>
                  <a:latin typeface="Open Sans 1"/>
                  <a:ea typeface="Open Sans 1"/>
                  <a:cs typeface="Open Sans 1"/>
                  <a:sym typeface="Open Sans 1"/>
                </a:rPr>
                <a:t>1</a:t>
              </a:r>
            </a:p>
          </p:txBody>
        </p:sp>
        <p:sp>
          <p:nvSpPr>
            <p:cNvPr name="TextBox 43" id="43"/>
            <p:cNvSpPr txBox="true"/>
            <p:nvPr/>
          </p:nvSpPr>
          <p:spPr>
            <a:xfrm rot="0">
              <a:off x="1861658" y="2258731"/>
              <a:ext cx="144425" cy="331741"/>
            </a:xfrm>
            <a:prstGeom prst="rect">
              <a:avLst/>
            </a:prstGeom>
          </p:spPr>
          <p:txBody>
            <a:bodyPr anchor="t" rtlCol="false" tIns="0" lIns="0" bIns="0" rIns="0">
              <a:spAutoFit/>
            </a:bodyPr>
            <a:lstStyle/>
            <a:p>
              <a:pPr algn="ctr">
                <a:lnSpc>
                  <a:spcPts val="2088"/>
                </a:lnSpc>
              </a:pPr>
              <a:r>
                <a:rPr lang="en-US" sz="1491">
                  <a:solidFill>
                    <a:srgbClr val="000000"/>
                  </a:solidFill>
                  <a:latin typeface="Open Sans 1"/>
                  <a:ea typeface="Open Sans 1"/>
                  <a:cs typeface="Open Sans 1"/>
                  <a:sym typeface="Open Sans 1"/>
                </a:rPr>
                <a:t>1</a:t>
              </a:r>
            </a:p>
          </p:txBody>
        </p:sp>
        <p:sp>
          <p:nvSpPr>
            <p:cNvPr name="TextBox 44" id="44"/>
            <p:cNvSpPr txBox="true"/>
            <p:nvPr/>
          </p:nvSpPr>
          <p:spPr>
            <a:xfrm rot="0">
              <a:off x="2699209" y="2098094"/>
              <a:ext cx="144425" cy="331741"/>
            </a:xfrm>
            <a:prstGeom prst="rect">
              <a:avLst/>
            </a:prstGeom>
          </p:spPr>
          <p:txBody>
            <a:bodyPr anchor="t" rtlCol="false" tIns="0" lIns="0" bIns="0" rIns="0">
              <a:spAutoFit/>
            </a:bodyPr>
            <a:lstStyle/>
            <a:p>
              <a:pPr algn="ctr">
                <a:lnSpc>
                  <a:spcPts val="2088"/>
                </a:lnSpc>
              </a:pPr>
              <a:r>
                <a:rPr lang="en-US" sz="1491">
                  <a:solidFill>
                    <a:srgbClr val="000000"/>
                  </a:solidFill>
                  <a:latin typeface="Open Sans 1"/>
                  <a:ea typeface="Open Sans 1"/>
                  <a:cs typeface="Open Sans 1"/>
                  <a:sym typeface="Open Sans 1"/>
                </a:rPr>
                <a:t>2</a:t>
              </a:r>
            </a:p>
          </p:txBody>
        </p:sp>
        <p:sp>
          <p:nvSpPr>
            <p:cNvPr name="TextBox 45" id="45"/>
            <p:cNvSpPr txBox="true"/>
            <p:nvPr/>
          </p:nvSpPr>
          <p:spPr>
            <a:xfrm rot="0">
              <a:off x="4374311" y="3482189"/>
              <a:ext cx="144425" cy="331741"/>
            </a:xfrm>
            <a:prstGeom prst="rect">
              <a:avLst/>
            </a:prstGeom>
          </p:spPr>
          <p:txBody>
            <a:bodyPr anchor="t" rtlCol="false" tIns="0" lIns="0" bIns="0" rIns="0">
              <a:spAutoFit/>
            </a:bodyPr>
            <a:lstStyle/>
            <a:p>
              <a:pPr algn="ctr">
                <a:lnSpc>
                  <a:spcPts val="2088"/>
                </a:lnSpc>
              </a:pPr>
              <a:r>
                <a:rPr lang="en-US" sz="1491">
                  <a:solidFill>
                    <a:srgbClr val="000000"/>
                  </a:solidFill>
                  <a:latin typeface="Open Sans 1"/>
                  <a:ea typeface="Open Sans 1"/>
                  <a:cs typeface="Open Sans 1"/>
                  <a:sym typeface="Open Sans 1"/>
                </a:rPr>
                <a:t>4</a:t>
              </a:r>
            </a:p>
          </p:txBody>
        </p:sp>
        <p:sp>
          <p:nvSpPr>
            <p:cNvPr name="TextBox 46" id="46"/>
            <p:cNvSpPr txBox="true"/>
            <p:nvPr/>
          </p:nvSpPr>
          <p:spPr>
            <a:xfrm rot="0">
              <a:off x="3531720" y="3239858"/>
              <a:ext cx="144425" cy="331741"/>
            </a:xfrm>
            <a:prstGeom prst="rect">
              <a:avLst/>
            </a:prstGeom>
          </p:spPr>
          <p:txBody>
            <a:bodyPr anchor="t" rtlCol="false" tIns="0" lIns="0" bIns="0" rIns="0">
              <a:spAutoFit/>
            </a:bodyPr>
            <a:lstStyle/>
            <a:p>
              <a:pPr algn="ctr">
                <a:lnSpc>
                  <a:spcPts val="2088"/>
                </a:lnSpc>
              </a:pPr>
              <a:r>
                <a:rPr lang="en-US" sz="1491">
                  <a:solidFill>
                    <a:srgbClr val="000000"/>
                  </a:solidFill>
                  <a:latin typeface="Open Sans 1"/>
                  <a:ea typeface="Open Sans 1"/>
                  <a:cs typeface="Open Sans 1"/>
                  <a:sym typeface="Open Sans 1"/>
                </a:rPr>
                <a:t>3</a:t>
              </a:r>
            </a:p>
          </p:txBody>
        </p:sp>
        <p:sp>
          <p:nvSpPr>
            <p:cNvPr name="TextBox 47" id="47"/>
            <p:cNvSpPr txBox="true"/>
            <p:nvPr/>
          </p:nvSpPr>
          <p:spPr>
            <a:xfrm rot="0">
              <a:off x="5211862" y="1057249"/>
              <a:ext cx="144425" cy="331741"/>
            </a:xfrm>
            <a:prstGeom prst="rect">
              <a:avLst/>
            </a:prstGeom>
          </p:spPr>
          <p:txBody>
            <a:bodyPr anchor="t" rtlCol="false" tIns="0" lIns="0" bIns="0" rIns="0">
              <a:spAutoFit/>
            </a:bodyPr>
            <a:lstStyle/>
            <a:p>
              <a:pPr algn="ctr">
                <a:lnSpc>
                  <a:spcPts val="2088"/>
                </a:lnSpc>
              </a:pPr>
              <a:r>
                <a:rPr lang="en-US" sz="1491">
                  <a:solidFill>
                    <a:srgbClr val="000000"/>
                  </a:solidFill>
                  <a:latin typeface="Open Sans 1"/>
                  <a:ea typeface="Open Sans 1"/>
                  <a:cs typeface="Open Sans 1"/>
                  <a:sym typeface="Open Sans 1"/>
                </a:rPr>
                <a:t>5</a:t>
              </a:r>
            </a:p>
          </p:txBody>
        </p:sp>
      </p:grpSp>
      <p:graphicFrame>
        <p:nvGraphicFramePr>
          <p:cNvPr name="Table 48" id="48"/>
          <p:cNvGraphicFramePr>
            <a:graphicFrameLocks noGrp="true"/>
          </p:cNvGraphicFramePr>
          <p:nvPr/>
        </p:nvGraphicFramePr>
        <p:xfrm>
          <a:off x="10745333" y="2181225"/>
          <a:ext cx="5823945" cy="5088461"/>
        </p:xfrm>
        <a:graphic>
          <a:graphicData uri="http://schemas.openxmlformats.org/drawingml/2006/table">
            <a:tbl>
              <a:tblPr/>
              <a:tblGrid>
                <a:gridCol w="1365931"/>
                <a:gridCol w="738945"/>
                <a:gridCol w="1820779"/>
                <a:gridCol w="1898290"/>
              </a:tblGrid>
              <a:tr h="1936499">
                <a:tc row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Open Sans 1"/>
                          <a:ea typeface="Open Sans 1"/>
                          <a:cs typeface="Open Sans 1"/>
                          <a:sym typeface="Open Sans 1"/>
                        </a:rPr>
                        <a:t>im1, im5</a:t>
                      </a:r>
                      <a:endParaRPr lang="en-US" sz="1100"/>
                    </a:p>
                    <a:p>
                      <a:pPr algn="ctr">
                        <a:lnSpc>
                          <a:spcPts val="2799"/>
                        </a:lnSpc>
                      </a:pPr>
                      <a:r>
                        <a:rPr lang="en-US" sz="1999">
                          <a:solidFill>
                            <a:srgbClr val="000000"/>
                          </a:solidFill>
                          <a:latin typeface="Open Sans 1"/>
                          <a:ea typeface="Open Sans 1"/>
                          <a:cs typeface="Open Sans 1"/>
                          <a:sym typeface="Open Sans 1"/>
                        </a:rPr>
                        <a:t>=</a:t>
                      </a:r>
                    </a:p>
                    <a:p>
                      <a:pPr algn="ctr">
                        <a:lnSpc>
                          <a:spcPts val="2799"/>
                        </a:lnSpc>
                      </a:pPr>
                      <a:r>
                        <a:rPr lang="en-US" sz="1999">
                          <a:solidFill>
                            <a:srgbClr val="000000"/>
                          </a:solidFill>
                          <a:latin typeface="Open Sans 1"/>
                          <a:ea typeface="Open Sans 1"/>
                          <a:cs typeface="Open Sans 1"/>
                          <a:sym typeface="Open Sans 1"/>
                        </a:rPr>
                        <a:t>2</a:t>
                      </a:r>
                    </a:p>
                  </a:txBody>
                  <a:tcPr marL="0" marR="0" marT="0" marB="0" anchor="ctr">
                    <a:lnL cmpd="sng" algn="ctr" cap="flat" w="1905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00BF63"/>
                    </a:solidFill>
                  </a:tcPr>
                </a:tc>
                <a:tc>
                  <a:txBody>
                    <a:bodyPr anchor="t" rtlCol="false"/>
                    <a:lstStyle/>
                    <a:p>
                      <a:pPr algn="ctr">
                        <a:lnSpc>
                          <a:spcPts val="2800"/>
                        </a:lnSpc>
                        <a:defRPr/>
                      </a:pPr>
                      <a:r>
                        <a:rPr lang="en-US" sz="2000">
                          <a:solidFill>
                            <a:srgbClr val="000000"/>
                          </a:solidFill>
                          <a:latin typeface="Open Sans 1"/>
                          <a:ea typeface="Open Sans 1"/>
                          <a:cs typeface="Open Sans 1"/>
                          <a:sym typeface="Open Sans 1"/>
                        </a:rPr>
                        <a:t>im2</a:t>
                      </a:r>
                      <a:endParaRPr lang="en-US" sz="1100"/>
                    </a:p>
                    <a:p>
                      <a:pPr algn="ctr">
                        <a:lnSpc>
                          <a:spcPts val="2800"/>
                        </a:lnSpc>
                      </a:pPr>
                      <a:r>
                        <a:rPr lang="en-US" sz="2000">
                          <a:solidFill>
                            <a:srgbClr val="000000"/>
                          </a:solidFill>
                          <a:latin typeface="Open Sans 1"/>
                          <a:ea typeface="Open Sans 1"/>
                          <a:cs typeface="Open Sans 1"/>
                          <a:sym typeface="Open Sans 1"/>
                        </a:rPr>
                        <a:t>=</a:t>
                      </a:r>
                    </a:p>
                    <a:p>
                      <a:pPr algn="ctr">
                        <a:lnSpc>
                          <a:spcPts val="2800"/>
                        </a:lnSpc>
                      </a:pPr>
                      <a:r>
                        <a:rPr lang="en-US" sz="2000">
                          <a:solidFill>
                            <a:srgbClr val="000000"/>
                          </a:solidFill>
                          <a:latin typeface="Open Sans 1"/>
                          <a:ea typeface="Open Sans 1"/>
                          <a:cs typeface="Open Sans 1"/>
                          <a:sym typeface="Open Sans 1"/>
                        </a:rPr>
                        <a:t>1</a:t>
                      </a:r>
                    </a:p>
                  </a:txBody>
                  <a:tcPr marL="0" marR="0" marT="0" marB="0" anchor="ctr">
                    <a:lnL cmpd="sng" algn="ctr" cap="flat" w="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0CC0DF"/>
                    </a:solidFill>
                  </a:tcPr>
                </a:tc>
                <a:tc>
                  <a:txBody>
                    <a:bodyPr anchor="t" rtlCol="false"/>
                    <a:lstStyle/>
                    <a:p>
                      <a:pPr algn="ctr">
                        <a:lnSpc>
                          <a:spcPts val="1619"/>
                        </a:lnSpc>
                        <a:defRPr/>
                      </a:pPr>
                      <a:r>
                        <a:rPr lang="en-US" sz="1799">
                          <a:solidFill>
                            <a:srgbClr val="000000"/>
                          </a:solidFill>
                          <a:latin typeface="Open Sans 1"/>
                          <a:ea typeface="Open Sans 1"/>
                          <a:cs typeface="Open Sans 1"/>
                          <a:sym typeface="Open Sans 1"/>
                        </a:rPr>
                        <a:t>P</a:t>
                      </a:r>
                      <a:endParaRPr lang="en-US" sz="1100"/>
                    </a:p>
                    <a:p>
                      <a:pPr algn="ctr">
                        <a:lnSpc>
                          <a:spcPts val="1619"/>
                        </a:lnSpc>
                      </a:pPr>
                      <a:r>
                        <a:rPr lang="en-US" sz="1799">
                          <a:solidFill>
                            <a:srgbClr val="000000"/>
                          </a:solidFill>
                          <a:latin typeface="Open Sans 1"/>
                          <a:ea typeface="Open Sans 1"/>
                          <a:cs typeface="Open Sans 1"/>
                          <a:sym typeface="Open Sans 1"/>
                        </a:rPr>
                        <a:t>o</a:t>
                      </a:r>
                    </a:p>
                    <a:p>
                      <a:pPr algn="ctr">
                        <a:lnSpc>
                          <a:spcPts val="1619"/>
                        </a:lnSpc>
                      </a:pPr>
                      <a:r>
                        <a:rPr lang="en-US" sz="1799">
                          <a:solidFill>
                            <a:srgbClr val="000000"/>
                          </a:solidFill>
                          <a:latin typeface="Open Sans 1"/>
                          <a:ea typeface="Open Sans 1"/>
                          <a:cs typeface="Open Sans 1"/>
                          <a:sym typeface="Open Sans 1"/>
                        </a:rPr>
                        <a:t>s</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t</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v</a:t>
                      </a:r>
                    </a:p>
                    <a:p>
                      <a:pPr algn="ctr">
                        <a:lnSpc>
                          <a:spcPts val="1619"/>
                        </a:lnSpc>
                      </a:pPr>
                      <a:r>
                        <a:rPr lang="en-US" sz="1799">
                          <a:solidFill>
                            <a:srgbClr val="000000"/>
                          </a:solidFill>
                          <a:latin typeface="Open Sans 1"/>
                          <a:ea typeface="Open Sans 1"/>
                          <a:cs typeface="Open Sans 1"/>
                          <a:sym typeface="Open Sans 1"/>
                        </a:rPr>
                        <a:t>e</a:t>
                      </a:r>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936499">
                <a:tc v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Open Sans 1"/>
                          <a:ea typeface="Open Sans 1"/>
                          <a:cs typeface="Open Sans 1"/>
                          <a:sym typeface="Open Sans 1"/>
                        </a:rPr>
                        <a:t>im3</a:t>
                      </a:r>
                      <a:endParaRPr lang="en-US" sz="1100"/>
                    </a:p>
                    <a:p>
                      <a:pPr algn="ctr">
                        <a:lnSpc>
                          <a:spcPts val="2799"/>
                        </a:lnSpc>
                      </a:pPr>
                      <a:r>
                        <a:rPr lang="en-US" sz="1999">
                          <a:solidFill>
                            <a:srgbClr val="000000"/>
                          </a:solidFill>
                          <a:latin typeface="Open Sans 1"/>
                          <a:ea typeface="Open Sans 1"/>
                          <a:cs typeface="Open Sans 1"/>
                          <a:sym typeface="Open Sans 1"/>
                        </a:rPr>
                        <a:t>=</a:t>
                      </a:r>
                    </a:p>
                    <a:p>
                      <a:pPr algn="ctr">
                        <a:lnSpc>
                          <a:spcPts val="2799"/>
                        </a:lnSpc>
                      </a:pPr>
                      <a:r>
                        <a:rPr lang="en-US" sz="1999">
                          <a:solidFill>
                            <a:srgbClr val="000000"/>
                          </a:solidFill>
                          <a:latin typeface="Open Sans 1"/>
                          <a:ea typeface="Open Sans 1"/>
                          <a:cs typeface="Open Sans 1"/>
                          <a:sym typeface="Open Sans 1"/>
                        </a:rPr>
                        <a:t>1</a:t>
                      </a:r>
                    </a:p>
                  </a:txBody>
                  <a:tcPr marL="0" marR="0" marT="0" marB="0" anchor="ctr">
                    <a:lnL cmpd="sng" algn="ctr" cap="flat" w="1905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FFDE59"/>
                    </a:solidFill>
                  </a:tcPr>
                </a:tc>
                <a:tc>
                  <a:txBody>
                    <a:bodyPr anchor="t" rtlCol="false"/>
                    <a:lstStyle/>
                    <a:p>
                      <a:pPr algn="ctr">
                        <a:lnSpc>
                          <a:spcPts val="2799"/>
                        </a:lnSpc>
                        <a:defRPr/>
                      </a:pPr>
                      <a:r>
                        <a:rPr lang="en-US" sz="1999">
                          <a:solidFill>
                            <a:srgbClr val="000000"/>
                          </a:solidFill>
                          <a:latin typeface="Open Sans 1"/>
                          <a:ea typeface="Open Sans 1"/>
                          <a:cs typeface="Open Sans 1"/>
                          <a:sym typeface="Open Sans 1"/>
                        </a:rPr>
                        <a:t>im4</a:t>
                      </a:r>
                      <a:endParaRPr lang="en-US" sz="1100"/>
                    </a:p>
                    <a:p>
                      <a:pPr algn="ctr">
                        <a:lnSpc>
                          <a:spcPts val="2799"/>
                        </a:lnSpc>
                      </a:pPr>
                      <a:r>
                        <a:rPr lang="en-US" sz="1999">
                          <a:solidFill>
                            <a:srgbClr val="000000"/>
                          </a:solidFill>
                          <a:latin typeface="Open Sans 1"/>
                          <a:ea typeface="Open Sans 1"/>
                          <a:cs typeface="Open Sans 1"/>
                          <a:sym typeface="Open Sans 1"/>
                        </a:rPr>
                        <a:t>=</a:t>
                      </a:r>
                    </a:p>
                    <a:p>
                      <a:pPr algn="ctr">
                        <a:lnSpc>
                          <a:spcPts val="2799"/>
                        </a:lnSpc>
                      </a:pPr>
                      <a:r>
                        <a:rPr lang="en-US" sz="1999">
                          <a:solidFill>
                            <a:srgbClr val="000000"/>
                          </a:solidFill>
                          <a:latin typeface="Open Sans 1"/>
                          <a:ea typeface="Open Sans 1"/>
                          <a:cs typeface="Open Sans 1"/>
                          <a:sym typeface="Open Sans 1"/>
                        </a:rPr>
                        <a:t>1</a:t>
                      </a:r>
                    </a:p>
                  </a:txBody>
                  <a:tcPr marL="0" marR="0" marT="0" marB="0" anchor="ctr">
                    <a:lnL cmpd="sng" algn="ctr" cap="flat" w="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FF66C4"/>
                    </a:solidFill>
                  </a:tcPr>
                </a:tc>
                <a:tc>
                  <a:txBody>
                    <a:bodyPr anchor="t" rtlCol="false"/>
                    <a:lstStyle/>
                    <a:p>
                      <a:pPr algn="ctr">
                        <a:lnSpc>
                          <a:spcPts val="1620"/>
                        </a:lnSpc>
                        <a:defRPr/>
                      </a:pPr>
                      <a:r>
                        <a:rPr lang="en-US" sz="1800">
                          <a:solidFill>
                            <a:srgbClr val="000000"/>
                          </a:solidFill>
                          <a:latin typeface="Open Sans 1"/>
                          <a:ea typeface="Open Sans 1"/>
                          <a:cs typeface="Open Sans 1"/>
                          <a:sym typeface="Open Sans 1"/>
                        </a:rPr>
                        <a:t>N</a:t>
                      </a:r>
                      <a:endParaRPr lang="en-US" sz="1100"/>
                    </a:p>
                    <a:p>
                      <a:pPr algn="ctr">
                        <a:lnSpc>
                          <a:spcPts val="1620"/>
                        </a:lnSpc>
                      </a:pPr>
                      <a:r>
                        <a:rPr lang="en-US" sz="1800">
                          <a:solidFill>
                            <a:srgbClr val="000000"/>
                          </a:solidFill>
                          <a:latin typeface="Open Sans 1"/>
                          <a:ea typeface="Open Sans 1"/>
                          <a:cs typeface="Open Sans 1"/>
                          <a:sym typeface="Open Sans 1"/>
                        </a:rPr>
                        <a:t>e</a:t>
                      </a:r>
                    </a:p>
                    <a:p>
                      <a:pPr algn="ctr">
                        <a:lnSpc>
                          <a:spcPts val="1620"/>
                        </a:lnSpc>
                      </a:pPr>
                      <a:r>
                        <a:rPr lang="en-US" sz="1800">
                          <a:solidFill>
                            <a:srgbClr val="000000"/>
                          </a:solidFill>
                          <a:latin typeface="Open Sans 1"/>
                          <a:ea typeface="Open Sans 1"/>
                          <a:cs typeface="Open Sans 1"/>
                          <a:sym typeface="Open Sans 1"/>
                        </a:rPr>
                        <a:t>g</a:t>
                      </a:r>
                    </a:p>
                    <a:p>
                      <a:pPr algn="ctr">
                        <a:lnSpc>
                          <a:spcPts val="1620"/>
                        </a:lnSpc>
                      </a:pPr>
                      <a:r>
                        <a:rPr lang="en-US" sz="1800">
                          <a:solidFill>
                            <a:srgbClr val="000000"/>
                          </a:solidFill>
                          <a:latin typeface="Open Sans 1"/>
                          <a:ea typeface="Open Sans 1"/>
                          <a:cs typeface="Open Sans 1"/>
                          <a:sym typeface="Open Sans 1"/>
                        </a:rPr>
                        <a:t>a</a:t>
                      </a:r>
                    </a:p>
                    <a:p>
                      <a:pPr algn="ctr">
                        <a:lnSpc>
                          <a:spcPts val="1620"/>
                        </a:lnSpc>
                      </a:pPr>
                      <a:r>
                        <a:rPr lang="en-US" sz="1800">
                          <a:solidFill>
                            <a:srgbClr val="000000"/>
                          </a:solidFill>
                          <a:latin typeface="Open Sans 1"/>
                          <a:ea typeface="Open Sans 1"/>
                          <a:cs typeface="Open Sans 1"/>
                          <a:sym typeface="Open Sans 1"/>
                        </a:rPr>
                        <a:t>t</a:t>
                      </a:r>
                    </a:p>
                    <a:p>
                      <a:pPr algn="ctr">
                        <a:lnSpc>
                          <a:spcPts val="1620"/>
                        </a:lnSpc>
                      </a:pPr>
                      <a:r>
                        <a:rPr lang="en-US" sz="1800">
                          <a:solidFill>
                            <a:srgbClr val="000000"/>
                          </a:solidFill>
                          <a:latin typeface="Open Sans 1"/>
                          <a:ea typeface="Open Sans 1"/>
                          <a:cs typeface="Open Sans 1"/>
                          <a:sym typeface="Open Sans 1"/>
                        </a:rPr>
                        <a:t>i</a:t>
                      </a:r>
                    </a:p>
                    <a:p>
                      <a:pPr algn="ctr">
                        <a:lnSpc>
                          <a:spcPts val="1620"/>
                        </a:lnSpc>
                      </a:pPr>
                      <a:r>
                        <a:rPr lang="en-US" sz="1800">
                          <a:solidFill>
                            <a:srgbClr val="000000"/>
                          </a:solidFill>
                          <a:latin typeface="Open Sans 1"/>
                          <a:ea typeface="Open Sans 1"/>
                          <a:cs typeface="Open Sans 1"/>
                          <a:sym typeface="Open Sans 1"/>
                        </a:rPr>
                        <a:t>v</a:t>
                      </a:r>
                    </a:p>
                    <a:p>
                      <a:pPr algn="ctr">
                        <a:lnSpc>
                          <a:spcPts val="1620"/>
                        </a:lnSpc>
                      </a:pPr>
                      <a:r>
                        <a:rPr lang="en-US" sz="1800">
                          <a:solidFill>
                            <a:srgbClr val="000000"/>
                          </a:solidFill>
                          <a:latin typeface="Open Sans 1"/>
                          <a:ea typeface="Open Sans 1"/>
                          <a:cs typeface="Open Sans 1"/>
                          <a:sym typeface="Open Sans 1"/>
                        </a:rPr>
                        <a:t>e</a:t>
                      </a:r>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607731">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Positive</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Negative</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1905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607731">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grid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h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r>
            </a:tbl>
          </a:graphicData>
        </a:graphic>
      </p:graphicFrame>
      <p:sp>
        <p:nvSpPr>
          <p:cNvPr name="TextBox 49" id="49"/>
          <p:cNvSpPr txBox="true"/>
          <p:nvPr/>
        </p:nvSpPr>
        <p:spPr>
          <a:xfrm rot="0">
            <a:off x="16901" y="7201529"/>
            <a:ext cx="18254199" cy="2682875"/>
          </a:xfrm>
          <a:prstGeom prst="rect">
            <a:avLst/>
          </a:prstGeom>
        </p:spPr>
        <p:txBody>
          <a:bodyPr anchor="t" rtlCol="false" tIns="0" lIns="0" bIns="0" rIns="0">
            <a:spAutoFit/>
          </a:bodyPr>
          <a:lstStyle/>
          <a:p>
            <a:pPr algn="just" marL="377824" indent="-188912" lvl="1">
              <a:lnSpc>
                <a:spcPts val="4374"/>
              </a:lnSpc>
              <a:buFont typeface="Arial"/>
              <a:buChar char="•"/>
            </a:pPr>
            <a:r>
              <a:rPr lang="en-US" sz="1749">
                <a:solidFill>
                  <a:srgbClr val="000000"/>
                </a:solidFill>
                <a:latin typeface="Open Sans 1"/>
                <a:ea typeface="Open Sans 1"/>
                <a:cs typeface="Open Sans 1"/>
                <a:sym typeface="Open Sans 1"/>
              </a:rPr>
              <a:t>le </a:t>
            </a:r>
            <a:r>
              <a:rPr lang="en-US" b="true" sz="1749">
                <a:solidFill>
                  <a:srgbClr val="000000"/>
                </a:solidFill>
                <a:latin typeface="Open Sans 1 Bold"/>
                <a:ea typeface="Open Sans 1 Bold"/>
                <a:cs typeface="Open Sans 1 Bold"/>
                <a:sym typeface="Open Sans 1 Bold"/>
              </a:rPr>
              <a:t>point “1”</a:t>
            </a:r>
            <a:r>
              <a:rPr lang="en-US" sz="1749">
                <a:solidFill>
                  <a:srgbClr val="000000"/>
                </a:solidFill>
                <a:latin typeface="Open Sans 1"/>
                <a:ea typeface="Open Sans 1"/>
                <a:cs typeface="Open Sans 1"/>
                <a:sym typeface="Open Sans 1"/>
              </a:rPr>
              <a:t> est au dessus du seuil de confiance donc prédit positif (contenant un penny) et est vert (contient bien un penny) → </a:t>
            </a:r>
            <a:r>
              <a:rPr lang="en-US" sz="1749">
                <a:solidFill>
                  <a:srgbClr val="00BF63"/>
                </a:solidFill>
                <a:latin typeface="Open Sans 1"/>
                <a:ea typeface="Open Sans 1"/>
                <a:cs typeface="Open Sans 1"/>
                <a:sym typeface="Open Sans 1"/>
              </a:rPr>
              <a:t>vrai positif (True Positive, TP)</a:t>
            </a:r>
          </a:p>
          <a:p>
            <a:pPr algn="just" marL="377824" indent="-188912" lvl="1">
              <a:lnSpc>
                <a:spcPts val="4374"/>
              </a:lnSpc>
              <a:buFont typeface="Arial"/>
              <a:buChar char="•"/>
            </a:pPr>
            <a:r>
              <a:rPr lang="en-US" sz="1749">
                <a:solidFill>
                  <a:srgbClr val="000000"/>
                </a:solidFill>
                <a:latin typeface="Open Sans 1"/>
                <a:ea typeface="Open Sans 1"/>
                <a:cs typeface="Open Sans 1"/>
                <a:sym typeface="Open Sans 1"/>
              </a:rPr>
              <a:t>le </a:t>
            </a:r>
            <a:r>
              <a:rPr lang="en-US" b="true" sz="1749">
                <a:solidFill>
                  <a:srgbClr val="000000"/>
                </a:solidFill>
                <a:latin typeface="Open Sans 1 Bold"/>
                <a:ea typeface="Open Sans 1 Bold"/>
                <a:cs typeface="Open Sans 1 Bold"/>
                <a:sym typeface="Open Sans 1 Bold"/>
              </a:rPr>
              <a:t>point “2”</a:t>
            </a:r>
            <a:r>
              <a:rPr lang="en-US" sz="1749">
                <a:solidFill>
                  <a:srgbClr val="000000"/>
                </a:solidFill>
                <a:latin typeface="Open Sans 1"/>
                <a:ea typeface="Open Sans 1"/>
                <a:cs typeface="Open Sans 1"/>
                <a:sym typeface="Open Sans 1"/>
              </a:rPr>
              <a:t> est au dessus du seuil de confiance donc prédit positif (contenant un penny) et est rouge (ne contient pas de penny) → </a:t>
            </a:r>
            <a:r>
              <a:rPr lang="en-US" sz="1749">
                <a:solidFill>
                  <a:srgbClr val="0CC0DF"/>
                </a:solidFill>
                <a:latin typeface="Open Sans 1"/>
                <a:ea typeface="Open Sans 1"/>
                <a:cs typeface="Open Sans 1"/>
                <a:sym typeface="Open Sans 1"/>
              </a:rPr>
              <a:t>faux positif (False Positive, FP)</a:t>
            </a:r>
          </a:p>
          <a:p>
            <a:pPr algn="just" marL="377824" indent="-188912" lvl="1">
              <a:lnSpc>
                <a:spcPts val="4374"/>
              </a:lnSpc>
              <a:buFont typeface="Arial"/>
              <a:buChar char="•"/>
            </a:pPr>
            <a:r>
              <a:rPr lang="en-US" sz="1749">
                <a:solidFill>
                  <a:srgbClr val="000000"/>
                </a:solidFill>
                <a:latin typeface="Open Sans 1"/>
                <a:ea typeface="Open Sans 1"/>
                <a:cs typeface="Open Sans 1"/>
                <a:sym typeface="Open Sans 1"/>
              </a:rPr>
              <a:t>le </a:t>
            </a:r>
            <a:r>
              <a:rPr lang="en-US" b="true" sz="1749">
                <a:solidFill>
                  <a:srgbClr val="000000"/>
                </a:solidFill>
                <a:latin typeface="Open Sans 1 Bold"/>
                <a:ea typeface="Open Sans 1 Bold"/>
                <a:cs typeface="Open Sans 1 Bold"/>
                <a:sym typeface="Open Sans 1 Bold"/>
              </a:rPr>
              <a:t>point “3”</a:t>
            </a:r>
            <a:r>
              <a:rPr lang="en-US" sz="1749">
                <a:solidFill>
                  <a:srgbClr val="000000"/>
                </a:solidFill>
                <a:latin typeface="Open Sans 1"/>
                <a:ea typeface="Open Sans 1"/>
                <a:cs typeface="Open Sans 1"/>
                <a:sym typeface="Open Sans 1"/>
              </a:rPr>
              <a:t> est en dessous du seuil de confiance donc prédit négatif (ne contenant pas de penny) et est vert (contient bien un penny) → </a:t>
            </a:r>
            <a:r>
              <a:rPr lang="en-US" sz="1749">
                <a:solidFill>
                  <a:srgbClr val="FFDE59"/>
                </a:solidFill>
                <a:latin typeface="Open Sans 1"/>
                <a:ea typeface="Open Sans 1"/>
                <a:cs typeface="Open Sans 1"/>
                <a:sym typeface="Open Sans 1"/>
              </a:rPr>
              <a:t>faux négatif (False Negative, FN)</a:t>
            </a:r>
          </a:p>
          <a:p>
            <a:pPr algn="just" marL="377824" indent="-188912" lvl="1">
              <a:lnSpc>
                <a:spcPts val="4374"/>
              </a:lnSpc>
              <a:buFont typeface="Arial"/>
              <a:buChar char="•"/>
            </a:pPr>
            <a:r>
              <a:rPr lang="en-US" sz="1749">
                <a:solidFill>
                  <a:srgbClr val="000000"/>
                </a:solidFill>
                <a:latin typeface="Open Sans 1"/>
                <a:ea typeface="Open Sans 1"/>
                <a:cs typeface="Open Sans 1"/>
                <a:sym typeface="Open Sans 1"/>
              </a:rPr>
              <a:t>le </a:t>
            </a:r>
            <a:r>
              <a:rPr lang="en-US" b="true" sz="1749">
                <a:solidFill>
                  <a:srgbClr val="000000"/>
                </a:solidFill>
                <a:latin typeface="Open Sans 1 Bold"/>
                <a:ea typeface="Open Sans 1 Bold"/>
                <a:cs typeface="Open Sans 1 Bold"/>
                <a:sym typeface="Open Sans 1 Bold"/>
              </a:rPr>
              <a:t>point “4”</a:t>
            </a:r>
            <a:r>
              <a:rPr lang="en-US" sz="1749">
                <a:solidFill>
                  <a:srgbClr val="000000"/>
                </a:solidFill>
                <a:latin typeface="Open Sans 1"/>
                <a:ea typeface="Open Sans 1"/>
                <a:cs typeface="Open Sans 1"/>
                <a:sym typeface="Open Sans 1"/>
              </a:rPr>
              <a:t> est en dessous du seuil de confiance donc prédit négatif (ne contenant pas de penny) et est rouge (ne contient pas de penny) → </a:t>
            </a:r>
            <a:r>
              <a:rPr lang="en-US" sz="1749">
                <a:solidFill>
                  <a:srgbClr val="FF66C4"/>
                </a:solidFill>
                <a:latin typeface="Open Sans 1"/>
                <a:ea typeface="Open Sans 1"/>
                <a:cs typeface="Open Sans 1"/>
                <a:sym typeface="Open Sans 1"/>
              </a:rPr>
              <a:t>vrai négatif (True Negative, TN)</a:t>
            </a:r>
          </a:p>
          <a:p>
            <a:pPr algn="just" marL="377824" indent="-188912" lvl="1">
              <a:lnSpc>
                <a:spcPts val="4374"/>
              </a:lnSpc>
              <a:buFont typeface="Arial"/>
              <a:buChar char="•"/>
            </a:pPr>
            <a:r>
              <a:rPr lang="en-US" sz="1749">
                <a:solidFill>
                  <a:srgbClr val="000000"/>
                </a:solidFill>
                <a:latin typeface="Open Sans 1"/>
                <a:ea typeface="Open Sans 1"/>
                <a:cs typeface="Open Sans 1"/>
                <a:sym typeface="Open Sans 1"/>
              </a:rPr>
              <a:t>le </a:t>
            </a:r>
            <a:r>
              <a:rPr lang="en-US" b="true" sz="1749">
                <a:solidFill>
                  <a:srgbClr val="000000"/>
                </a:solidFill>
                <a:latin typeface="Open Sans 1 Bold"/>
                <a:ea typeface="Open Sans 1 Bold"/>
                <a:cs typeface="Open Sans 1 Bold"/>
                <a:sym typeface="Open Sans 1 Bold"/>
              </a:rPr>
              <a:t>point “5”</a:t>
            </a:r>
            <a:r>
              <a:rPr lang="en-US" sz="1749">
                <a:solidFill>
                  <a:srgbClr val="000000"/>
                </a:solidFill>
                <a:latin typeface="Open Sans 1"/>
                <a:ea typeface="Open Sans 1"/>
                <a:cs typeface="Open Sans 1"/>
                <a:sym typeface="Open Sans 1"/>
              </a:rPr>
              <a:t> est au dessus du seuil de confiance donc prédit positive (contenant un penny) et est vert (contient bien un penny) → </a:t>
            </a:r>
            <a:r>
              <a:rPr lang="en-US" sz="1749">
                <a:solidFill>
                  <a:srgbClr val="00BF63"/>
                </a:solidFill>
                <a:latin typeface="Open Sans 1"/>
                <a:ea typeface="Open Sans 1"/>
                <a:cs typeface="Open Sans 1"/>
                <a:sym typeface="Open Sans 1"/>
              </a:rPr>
              <a:t>vrai positif (True Positive, TP)</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66</a:t>
            </a:r>
          </a:p>
        </p:txBody>
      </p:sp>
      <p:sp>
        <p:nvSpPr>
          <p:cNvPr name="TextBox 3" id="3"/>
          <p:cNvSpPr txBox="true"/>
          <p:nvPr/>
        </p:nvSpPr>
        <p:spPr>
          <a:xfrm rot="0">
            <a:off x="1028700" y="1009650"/>
            <a:ext cx="7522552" cy="353060"/>
          </a:xfrm>
          <a:prstGeom prst="rect">
            <a:avLst/>
          </a:prstGeom>
        </p:spPr>
        <p:txBody>
          <a:bodyPr anchor="t" rtlCol="false" tIns="0" lIns="0" bIns="0" rIns="0">
            <a:spAutoFit/>
          </a:bodyPr>
          <a:lstStyle/>
          <a:p>
            <a:pPr algn="just">
              <a:lnSpc>
                <a:spcPts val="2860"/>
              </a:lnSpc>
            </a:pPr>
            <a:r>
              <a:rPr lang="en-US" sz="2200" b="true">
                <a:solidFill>
                  <a:srgbClr val="000000"/>
                </a:solidFill>
                <a:latin typeface="Open Sans 1 Bold"/>
                <a:ea typeface="Open Sans 1 Bold"/>
                <a:cs typeface="Open Sans 1 Bold"/>
                <a:sym typeface="Open Sans 1 Bold"/>
              </a:rPr>
              <a:t>Maintenant prenons un seuil plus haut, vers 0.75</a:t>
            </a:r>
            <a:r>
              <a:rPr lang="en-US" sz="2200">
                <a:solidFill>
                  <a:srgbClr val="000000"/>
                </a:solidFill>
                <a:latin typeface="Open Sans 1"/>
                <a:ea typeface="Open Sans 1"/>
                <a:cs typeface="Open Sans 1"/>
                <a:sym typeface="Open Sans 1"/>
              </a:rPr>
              <a:t>.</a:t>
            </a:r>
          </a:p>
        </p:txBody>
      </p:sp>
      <p:grpSp>
        <p:nvGrpSpPr>
          <p:cNvPr name="Group 4" id="4"/>
          <p:cNvGrpSpPr/>
          <p:nvPr/>
        </p:nvGrpSpPr>
        <p:grpSpPr>
          <a:xfrm rot="0">
            <a:off x="3221451" y="2027004"/>
            <a:ext cx="5751195" cy="4349694"/>
            <a:chOff x="0" y="0"/>
            <a:chExt cx="7668260" cy="5799592"/>
          </a:xfrm>
        </p:grpSpPr>
        <p:grpSp>
          <p:nvGrpSpPr>
            <p:cNvPr name="Group 5" id="5"/>
            <p:cNvGrpSpPr/>
            <p:nvPr/>
          </p:nvGrpSpPr>
          <p:grpSpPr>
            <a:xfrm rot="0">
              <a:off x="0" y="0"/>
              <a:ext cx="7668260" cy="5799592"/>
              <a:chOff x="0" y="0"/>
              <a:chExt cx="1522850" cy="1151749"/>
            </a:xfrm>
          </p:grpSpPr>
          <p:sp>
            <p:nvSpPr>
              <p:cNvPr name="Freeform 6" id="6"/>
              <p:cNvSpPr/>
              <p:nvPr/>
            </p:nvSpPr>
            <p:spPr>
              <a:xfrm flipH="false" flipV="false" rot="0">
                <a:off x="0" y="0"/>
                <a:ext cx="1522850" cy="1151749"/>
              </a:xfrm>
              <a:custGeom>
                <a:avLst/>
                <a:gdLst/>
                <a:ahLst/>
                <a:cxnLst/>
                <a:rect r="r" b="b" t="t" l="l"/>
                <a:pathLst>
                  <a:path h="1151749" w="1522850">
                    <a:moveTo>
                      <a:pt x="0" y="0"/>
                    </a:moveTo>
                    <a:lnTo>
                      <a:pt x="1522850" y="0"/>
                    </a:lnTo>
                    <a:lnTo>
                      <a:pt x="1522850" y="1151749"/>
                    </a:lnTo>
                    <a:lnTo>
                      <a:pt x="0" y="1151749"/>
                    </a:lnTo>
                    <a:close/>
                  </a:path>
                </a:pathLst>
              </a:custGeom>
              <a:ln w="19050" cap="sq">
                <a:solidFill>
                  <a:srgbClr val="000000"/>
                </a:solidFill>
                <a:prstDash val="solid"/>
                <a:miter/>
              </a:ln>
            </p:spPr>
          </p:sp>
          <p:sp>
            <p:nvSpPr>
              <p:cNvPr name="TextBox 7" id="7"/>
              <p:cNvSpPr txBox="true"/>
              <p:nvPr/>
            </p:nvSpPr>
            <p:spPr>
              <a:xfrm>
                <a:off x="0" y="-47625"/>
                <a:ext cx="1522850" cy="1199374"/>
              </a:xfrm>
              <a:prstGeom prst="rect">
                <a:avLst/>
              </a:prstGeom>
            </p:spPr>
            <p:txBody>
              <a:bodyPr anchor="ctr" rtlCol="false" tIns="44642" lIns="44642" bIns="44642" rIns="44642"/>
              <a:lstStyle/>
              <a:p>
                <a:pPr algn="ctr">
                  <a:lnSpc>
                    <a:spcPts val="3220"/>
                  </a:lnSpc>
                </a:pPr>
              </a:p>
            </p:txBody>
          </p:sp>
        </p:grpSp>
        <p:sp>
          <p:nvSpPr>
            <p:cNvPr name="AutoShape 8" id="8"/>
            <p:cNvSpPr/>
            <p:nvPr/>
          </p:nvSpPr>
          <p:spPr>
            <a:xfrm flipH="true" flipV="true">
              <a:off x="973110" y="673141"/>
              <a:ext cx="0" cy="4389361"/>
            </a:xfrm>
            <a:prstGeom prst="line">
              <a:avLst/>
            </a:prstGeom>
            <a:ln cap="flat" w="28750">
              <a:solidFill>
                <a:srgbClr val="000000"/>
              </a:solidFill>
              <a:prstDash val="solid"/>
              <a:headEnd type="none" len="sm" w="sm"/>
              <a:tailEnd type="arrow" len="sm" w="med"/>
            </a:ln>
          </p:spPr>
        </p:sp>
        <p:sp>
          <p:nvSpPr>
            <p:cNvPr name="AutoShape 9" id="9"/>
            <p:cNvSpPr/>
            <p:nvPr/>
          </p:nvSpPr>
          <p:spPr>
            <a:xfrm>
              <a:off x="973080" y="5049870"/>
              <a:ext cx="5328513" cy="0"/>
            </a:xfrm>
            <a:prstGeom prst="line">
              <a:avLst/>
            </a:prstGeom>
            <a:ln cap="flat" w="28750">
              <a:solidFill>
                <a:srgbClr val="000000"/>
              </a:solidFill>
              <a:prstDash val="solid"/>
              <a:headEnd type="none" len="sm" w="sm"/>
              <a:tailEnd type="arrow" len="sm" w="med"/>
            </a:ln>
          </p:spPr>
        </p:sp>
        <p:sp>
          <p:nvSpPr>
            <p:cNvPr name="AutoShape 10" id="10"/>
            <p:cNvSpPr/>
            <p:nvPr/>
          </p:nvSpPr>
          <p:spPr>
            <a:xfrm flipV="true">
              <a:off x="1933906" y="4865617"/>
              <a:ext cx="0" cy="343241"/>
            </a:xfrm>
            <a:prstGeom prst="line">
              <a:avLst/>
            </a:prstGeom>
            <a:ln cap="flat" w="28750">
              <a:solidFill>
                <a:srgbClr val="000000"/>
              </a:solidFill>
              <a:prstDash val="solid"/>
              <a:headEnd type="none" len="sm" w="sm"/>
              <a:tailEnd type="none" len="sm" w="sm"/>
            </a:ln>
          </p:spPr>
        </p:sp>
        <p:grpSp>
          <p:nvGrpSpPr>
            <p:cNvPr name="Group 11" id="11"/>
            <p:cNvGrpSpPr/>
            <p:nvPr/>
          </p:nvGrpSpPr>
          <p:grpSpPr>
            <a:xfrm rot="0">
              <a:off x="1835221" y="2682243"/>
              <a:ext cx="197370" cy="197370"/>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a:ln cap="sq">
                <a:noFill/>
                <a:prstDash val="solid"/>
                <a:miter/>
              </a:ln>
            </p:spPr>
          </p:sp>
          <p:sp>
            <p:nvSpPr>
              <p:cNvPr name="TextBox 13" id="13"/>
              <p:cNvSpPr txBox="true"/>
              <p:nvPr/>
            </p:nvSpPr>
            <p:spPr>
              <a:xfrm>
                <a:off x="76200" y="28575"/>
                <a:ext cx="660400" cy="708025"/>
              </a:xfrm>
              <a:prstGeom prst="rect">
                <a:avLst/>
              </a:prstGeom>
            </p:spPr>
            <p:txBody>
              <a:bodyPr anchor="ctr" rtlCol="false" tIns="44642" lIns="44642" bIns="44642" rIns="44642"/>
              <a:lstStyle/>
              <a:p>
                <a:pPr algn="ctr">
                  <a:lnSpc>
                    <a:spcPts val="3220"/>
                  </a:lnSpc>
                </a:pPr>
              </a:p>
            </p:txBody>
          </p:sp>
        </p:grpSp>
        <p:sp>
          <p:nvSpPr>
            <p:cNvPr name="TextBox 14" id="14"/>
            <p:cNvSpPr txBox="true"/>
            <p:nvPr/>
          </p:nvSpPr>
          <p:spPr>
            <a:xfrm rot="0">
              <a:off x="1712211" y="5267836"/>
              <a:ext cx="443390"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im1</a:t>
              </a:r>
            </a:p>
          </p:txBody>
        </p:sp>
        <p:sp>
          <p:nvSpPr>
            <p:cNvPr name="AutoShape 15" id="15"/>
            <p:cNvSpPr/>
            <p:nvPr/>
          </p:nvSpPr>
          <p:spPr>
            <a:xfrm flipV="true">
              <a:off x="5284171" y="4865617"/>
              <a:ext cx="0" cy="343241"/>
            </a:xfrm>
            <a:prstGeom prst="line">
              <a:avLst/>
            </a:prstGeom>
            <a:ln cap="flat" w="28750">
              <a:solidFill>
                <a:srgbClr val="000000"/>
              </a:solidFill>
              <a:prstDash val="solid"/>
              <a:headEnd type="none" len="sm" w="sm"/>
              <a:tailEnd type="none" len="sm" w="sm"/>
            </a:ln>
          </p:spPr>
        </p:sp>
        <p:sp>
          <p:nvSpPr>
            <p:cNvPr name="TextBox 16" id="16"/>
            <p:cNvSpPr txBox="true"/>
            <p:nvPr/>
          </p:nvSpPr>
          <p:spPr>
            <a:xfrm rot="0">
              <a:off x="5062476" y="5267836"/>
              <a:ext cx="443390"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im5</a:t>
              </a:r>
            </a:p>
          </p:txBody>
        </p:sp>
        <p:grpSp>
          <p:nvGrpSpPr>
            <p:cNvPr name="Group 17" id="17"/>
            <p:cNvGrpSpPr/>
            <p:nvPr/>
          </p:nvGrpSpPr>
          <p:grpSpPr>
            <a:xfrm rot="0">
              <a:off x="5185485" y="1440647"/>
              <a:ext cx="197370" cy="197370"/>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a:ln cap="sq">
                <a:noFill/>
                <a:prstDash val="solid"/>
                <a:miter/>
              </a:ln>
            </p:spPr>
          </p:sp>
          <p:sp>
            <p:nvSpPr>
              <p:cNvPr name="TextBox 19" id="19"/>
              <p:cNvSpPr txBox="true"/>
              <p:nvPr/>
            </p:nvSpPr>
            <p:spPr>
              <a:xfrm>
                <a:off x="76200" y="28575"/>
                <a:ext cx="660400" cy="708025"/>
              </a:xfrm>
              <a:prstGeom prst="rect">
                <a:avLst/>
              </a:prstGeom>
            </p:spPr>
            <p:txBody>
              <a:bodyPr anchor="ctr" rtlCol="false" tIns="44642" lIns="44642" bIns="44642" rIns="44642"/>
              <a:lstStyle/>
              <a:p>
                <a:pPr algn="ctr">
                  <a:lnSpc>
                    <a:spcPts val="3220"/>
                  </a:lnSpc>
                </a:pPr>
              </a:p>
            </p:txBody>
          </p:sp>
        </p:grpSp>
        <p:sp>
          <p:nvSpPr>
            <p:cNvPr name="AutoShape 20" id="20"/>
            <p:cNvSpPr/>
            <p:nvPr/>
          </p:nvSpPr>
          <p:spPr>
            <a:xfrm flipV="true">
              <a:off x="3603998" y="4865617"/>
              <a:ext cx="0" cy="343241"/>
            </a:xfrm>
            <a:prstGeom prst="line">
              <a:avLst/>
            </a:prstGeom>
            <a:ln cap="flat" w="28750">
              <a:solidFill>
                <a:srgbClr val="000000"/>
              </a:solidFill>
              <a:prstDash val="solid"/>
              <a:headEnd type="none" len="sm" w="sm"/>
              <a:tailEnd type="none" len="sm" w="sm"/>
            </a:ln>
          </p:spPr>
        </p:sp>
        <p:sp>
          <p:nvSpPr>
            <p:cNvPr name="TextBox 21" id="21"/>
            <p:cNvSpPr txBox="true"/>
            <p:nvPr/>
          </p:nvSpPr>
          <p:spPr>
            <a:xfrm rot="0">
              <a:off x="3387343" y="5267836"/>
              <a:ext cx="443390"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im3</a:t>
              </a:r>
            </a:p>
          </p:txBody>
        </p:sp>
        <p:grpSp>
          <p:nvGrpSpPr>
            <p:cNvPr name="Group 22" id="22"/>
            <p:cNvGrpSpPr/>
            <p:nvPr/>
          </p:nvGrpSpPr>
          <p:grpSpPr>
            <a:xfrm rot="0">
              <a:off x="3505313" y="3003563"/>
              <a:ext cx="197370" cy="197370"/>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a:ln cap="sq">
                <a:noFill/>
                <a:prstDash val="solid"/>
                <a:miter/>
              </a:ln>
            </p:spPr>
          </p:sp>
          <p:sp>
            <p:nvSpPr>
              <p:cNvPr name="TextBox 24" id="24"/>
              <p:cNvSpPr txBox="true"/>
              <p:nvPr/>
            </p:nvSpPr>
            <p:spPr>
              <a:xfrm>
                <a:off x="76200" y="28575"/>
                <a:ext cx="660400" cy="708025"/>
              </a:xfrm>
              <a:prstGeom prst="rect">
                <a:avLst/>
              </a:prstGeom>
            </p:spPr>
            <p:txBody>
              <a:bodyPr anchor="ctr" rtlCol="false" tIns="44642" lIns="44642" bIns="44642" rIns="44642"/>
              <a:lstStyle/>
              <a:p>
                <a:pPr algn="ctr">
                  <a:lnSpc>
                    <a:spcPts val="3220"/>
                  </a:lnSpc>
                </a:pPr>
              </a:p>
            </p:txBody>
          </p:sp>
        </p:grpSp>
        <p:sp>
          <p:nvSpPr>
            <p:cNvPr name="AutoShape 25" id="25"/>
            <p:cNvSpPr/>
            <p:nvPr/>
          </p:nvSpPr>
          <p:spPr>
            <a:xfrm flipV="true">
              <a:off x="2771472" y="4865617"/>
              <a:ext cx="0" cy="343241"/>
            </a:xfrm>
            <a:prstGeom prst="line">
              <a:avLst/>
            </a:prstGeom>
            <a:ln cap="flat" w="28750">
              <a:solidFill>
                <a:srgbClr val="000000"/>
              </a:solidFill>
              <a:prstDash val="solid"/>
              <a:headEnd type="none" len="sm" w="sm"/>
              <a:tailEnd type="none" len="sm" w="sm"/>
            </a:ln>
          </p:spPr>
        </p:sp>
        <p:sp>
          <p:nvSpPr>
            <p:cNvPr name="TextBox 26" id="26"/>
            <p:cNvSpPr txBox="true"/>
            <p:nvPr/>
          </p:nvSpPr>
          <p:spPr>
            <a:xfrm rot="0">
              <a:off x="2549777" y="5267836"/>
              <a:ext cx="443390"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im2</a:t>
              </a:r>
            </a:p>
          </p:txBody>
        </p:sp>
        <p:grpSp>
          <p:nvGrpSpPr>
            <p:cNvPr name="Group 27" id="27"/>
            <p:cNvGrpSpPr/>
            <p:nvPr/>
          </p:nvGrpSpPr>
          <p:grpSpPr>
            <a:xfrm rot="0">
              <a:off x="2672787" y="2491834"/>
              <a:ext cx="197370" cy="197370"/>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cap="sq">
                <a:noFill/>
                <a:prstDash val="solid"/>
                <a:miter/>
              </a:ln>
            </p:spPr>
          </p:sp>
          <p:sp>
            <p:nvSpPr>
              <p:cNvPr name="TextBox 29" id="29"/>
              <p:cNvSpPr txBox="true"/>
              <p:nvPr/>
            </p:nvSpPr>
            <p:spPr>
              <a:xfrm>
                <a:off x="76200" y="28575"/>
                <a:ext cx="660400" cy="708025"/>
              </a:xfrm>
              <a:prstGeom prst="rect">
                <a:avLst/>
              </a:prstGeom>
            </p:spPr>
            <p:txBody>
              <a:bodyPr anchor="ctr" rtlCol="false" tIns="44642" lIns="44642" bIns="44642" rIns="44642"/>
              <a:lstStyle/>
              <a:p>
                <a:pPr algn="ctr">
                  <a:lnSpc>
                    <a:spcPts val="3220"/>
                  </a:lnSpc>
                </a:pPr>
              </a:p>
            </p:txBody>
          </p:sp>
        </p:grpSp>
        <p:sp>
          <p:nvSpPr>
            <p:cNvPr name="AutoShape 30" id="30"/>
            <p:cNvSpPr/>
            <p:nvPr/>
          </p:nvSpPr>
          <p:spPr>
            <a:xfrm flipV="true">
              <a:off x="4446604" y="4865617"/>
              <a:ext cx="0" cy="343241"/>
            </a:xfrm>
            <a:prstGeom prst="line">
              <a:avLst/>
            </a:prstGeom>
            <a:ln cap="flat" w="28750">
              <a:solidFill>
                <a:srgbClr val="000000"/>
              </a:solidFill>
              <a:prstDash val="solid"/>
              <a:headEnd type="none" len="sm" w="sm"/>
              <a:tailEnd type="none" len="sm" w="sm"/>
            </a:ln>
          </p:spPr>
        </p:sp>
        <p:sp>
          <p:nvSpPr>
            <p:cNvPr name="TextBox 31" id="31"/>
            <p:cNvSpPr txBox="true"/>
            <p:nvPr/>
          </p:nvSpPr>
          <p:spPr>
            <a:xfrm rot="0">
              <a:off x="4224910" y="5267836"/>
              <a:ext cx="443390"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im4</a:t>
              </a:r>
            </a:p>
          </p:txBody>
        </p:sp>
        <p:grpSp>
          <p:nvGrpSpPr>
            <p:cNvPr name="Group 32" id="32"/>
            <p:cNvGrpSpPr/>
            <p:nvPr/>
          </p:nvGrpSpPr>
          <p:grpSpPr>
            <a:xfrm rot="0">
              <a:off x="4347919" y="3840429"/>
              <a:ext cx="197370" cy="197370"/>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cap="sq">
                <a:noFill/>
                <a:prstDash val="solid"/>
                <a:miter/>
              </a:ln>
            </p:spPr>
          </p:sp>
          <p:sp>
            <p:nvSpPr>
              <p:cNvPr name="TextBox 34" id="34"/>
              <p:cNvSpPr txBox="true"/>
              <p:nvPr/>
            </p:nvSpPr>
            <p:spPr>
              <a:xfrm>
                <a:off x="76200" y="28575"/>
                <a:ext cx="660400" cy="708025"/>
              </a:xfrm>
              <a:prstGeom prst="rect">
                <a:avLst/>
              </a:prstGeom>
            </p:spPr>
            <p:txBody>
              <a:bodyPr anchor="ctr" rtlCol="false" tIns="44642" lIns="44642" bIns="44642" rIns="44642"/>
              <a:lstStyle/>
              <a:p>
                <a:pPr algn="ctr">
                  <a:lnSpc>
                    <a:spcPts val="3220"/>
                  </a:lnSpc>
                </a:pPr>
              </a:p>
            </p:txBody>
          </p:sp>
        </p:grpSp>
        <p:sp>
          <p:nvSpPr>
            <p:cNvPr name="AutoShape 35" id="35"/>
            <p:cNvSpPr/>
            <p:nvPr/>
          </p:nvSpPr>
          <p:spPr>
            <a:xfrm>
              <a:off x="801490" y="2904878"/>
              <a:ext cx="343241" cy="0"/>
            </a:xfrm>
            <a:prstGeom prst="line">
              <a:avLst/>
            </a:prstGeom>
            <a:ln cap="flat" w="28750">
              <a:solidFill>
                <a:srgbClr val="000000"/>
              </a:solidFill>
              <a:prstDash val="solid"/>
              <a:headEnd type="none" len="sm" w="sm"/>
              <a:tailEnd type="none" len="sm" w="sm"/>
            </a:ln>
          </p:spPr>
        </p:sp>
        <p:sp>
          <p:nvSpPr>
            <p:cNvPr name="AutoShape 36" id="36"/>
            <p:cNvSpPr/>
            <p:nvPr/>
          </p:nvSpPr>
          <p:spPr>
            <a:xfrm>
              <a:off x="801490" y="1237430"/>
              <a:ext cx="343241" cy="0"/>
            </a:xfrm>
            <a:prstGeom prst="line">
              <a:avLst/>
            </a:prstGeom>
            <a:ln cap="flat" w="28750">
              <a:solidFill>
                <a:srgbClr val="000000"/>
              </a:solidFill>
              <a:prstDash val="solid"/>
              <a:headEnd type="none" len="sm" w="sm"/>
              <a:tailEnd type="none" len="sm" w="sm"/>
            </a:ln>
          </p:spPr>
        </p:sp>
        <p:sp>
          <p:nvSpPr>
            <p:cNvPr name="AutoShape 37" id="37"/>
            <p:cNvSpPr/>
            <p:nvPr/>
          </p:nvSpPr>
          <p:spPr>
            <a:xfrm>
              <a:off x="973080" y="2071154"/>
              <a:ext cx="4804985" cy="0"/>
            </a:xfrm>
            <a:prstGeom prst="line">
              <a:avLst/>
            </a:prstGeom>
            <a:ln cap="flat" w="57499">
              <a:solidFill>
                <a:srgbClr val="0CC0DF"/>
              </a:solidFill>
              <a:prstDash val="sysDot"/>
              <a:headEnd type="none" len="sm" w="sm"/>
              <a:tailEnd type="none" len="sm" w="sm"/>
            </a:ln>
          </p:spPr>
        </p:sp>
        <p:sp>
          <p:nvSpPr>
            <p:cNvPr name="TextBox 38" id="38"/>
            <p:cNvSpPr txBox="true"/>
            <p:nvPr/>
          </p:nvSpPr>
          <p:spPr>
            <a:xfrm rot="0">
              <a:off x="385924" y="231856"/>
              <a:ext cx="1174372"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Confiance</a:t>
              </a:r>
            </a:p>
          </p:txBody>
        </p:sp>
        <p:sp>
          <p:nvSpPr>
            <p:cNvPr name="TextBox 39" id="39"/>
            <p:cNvSpPr txBox="true"/>
            <p:nvPr/>
          </p:nvSpPr>
          <p:spPr>
            <a:xfrm rot="0">
              <a:off x="6422238" y="4869709"/>
              <a:ext cx="1048471"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n° image</a:t>
              </a:r>
            </a:p>
          </p:txBody>
        </p:sp>
        <p:sp>
          <p:nvSpPr>
            <p:cNvPr name="TextBox 40" id="40"/>
            <p:cNvSpPr txBox="true"/>
            <p:nvPr/>
          </p:nvSpPr>
          <p:spPr>
            <a:xfrm rot="0">
              <a:off x="207916" y="2733028"/>
              <a:ext cx="356017"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0.5</a:t>
              </a:r>
            </a:p>
          </p:txBody>
        </p:sp>
        <p:sp>
          <p:nvSpPr>
            <p:cNvPr name="TextBox 41" id="41"/>
            <p:cNvSpPr txBox="true"/>
            <p:nvPr/>
          </p:nvSpPr>
          <p:spPr>
            <a:xfrm rot="0">
              <a:off x="313710" y="1065580"/>
              <a:ext cx="144428"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1</a:t>
              </a:r>
            </a:p>
          </p:txBody>
        </p:sp>
        <p:sp>
          <p:nvSpPr>
            <p:cNvPr name="TextBox 42" id="42"/>
            <p:cNvSpPr txBox="true"/>
            <p:nvPr/>
          </p:nvSpPr>
          <p:spPr>
            <a:xfrm rot="0">
              <a:off x="1861692" y="2258772"/>
              <a:ext cx="144428"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1</a:t>
              </a:r>
            </a:p>
          </p:txBody>
        </p:sp>
        <p:sp>
          <p:nvSpPr>
            <p:cNvPr name="TextBox 43" id="43"/>
            <p:cNvSpPr txBox="true"/>
            <p:nvPr/>
          </p:nvSpPr>
          <p:spPr>
            <a:xfrm rot="0">
              <a:off x="2699258" y="2098132"/>
              <a:ext cx="144428"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2</a:t>
              </a:r>
            </a:p>
          </p:txBody>
        </p:sp>
        <p:sp>
          <p:nvSpPr>
            <p:cNvPr name="TextBox 44" id="44"/>
            <p:cNvSpPr txBox="true"/>
            <p:nvPr/>
          </p:nvSpPr>
          <p:spPr>
            <a:xfrm rot="0">
              <a:off x="4374390" y="3482253"/>
              <a:ext cx="144428"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4</a:t>
              </a:r>
            </a:p>
          </p:txBody>
        </p:sp>
        <p:sp>
          <p:nvSpPr>
            <p:cNvPr name="TextBox 45" id="45"/>
            <p:cNvSpPr txBox="true"/>
            <p:nvPr/>
          </p:nvSpPr>
          <p:spPr>
            <a:xfrm rot="0">
              <a:off x="3531784" y="3239918"/>
              <a:ext cx="144428"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3</a:t>
              </a:r>
            </a:p>
          </p:txBody>
        </p:sp>
        <p:sp>
          <p:nvSpPr>
            <p:cNvPr name="TextBox 46" id="46"/>
            <p:cNvSpPr txBox="true"/>
            <p:nvPr/>
          </p:nvSpPr>
          <p:spPr>
            <a:xfrm rot="0">
              <a:off x="5211957" y="1057269"/>
              <a:ext cx="144428"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5</a:t>
              </a:r>
            </a:p>
          </p:txBody>
        </p:sp>
      </p:grpSp>
      <p:graphicFrame>
        <p:nvGraphicFramePr>
          <p:cNvPr name="Table 47" id="47"/>
          <p:cNvGraphicFramePr>
            <a:graphicFrameLocks noGrp="true"/>
          </p:cNvGraphicFramePr>
          <p:nvPr/>
        </p:nvGraphicFramePr>
        <p:xfrm>
          <a:off x="9333396" y="2027004"/>
          <a:ext cx="5733153" cy="4743450"/>
        </p:xfrm>
        <a:graphic>
          <a:graphicData uri="http://schemas.openxmlformats.org/drawingml/2006/table">
            <a:tbl>
              <a:tblPr/>
              <a:tblGrid>
                <a:gridCol w="1344637"/>
                <a:gridCol w="727425"/>
                <a:gridCol w="1792394"/>
                <a:gridCol w="1868697"/>
              </a:tblGrid>
              <a:tr h="1805200">
                <a:tc row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Open Sans 1"/>
                          <a:ea typeface="Open Sans 1"/>
                          <a:cs typeface="Open Sans 1"/>
                          <a:sym typeface="Open Sans 1"/>
                        </a:rPr>
                        <a:t>im5</a:t>
                      </a:r>
                      <a:endParaRPr lang="en-US" sz="1100"/>
                    </a:p>
                    <a:p>
                      <a:pPr algn="ctr">
                        <a:lnSpc>
                          <a:spcPts val="2799"/>
                        </a:lnSpc>
                      </a:pPr>
                      <a:r>
                        <a:rPr lang="en-US" sz="1999">
                          <a:solidFill>
                            <a:srgbClr val="000000"/>
                          </a:solidFill>
                          <a:latin typeface="Open Sans 1"/>
                          <a:ea typeface="Open Sans 1"/>
                          <a:cs typeface="Open Sans 1"/>
                          <a:sym typeface="Open Sans 1"/>
                        </a:rPr>
                        <a:t>=</a:t>
                      </a:r>
                    </a:p>
                    <a:p>
                      <a:pPr algn="ctr">
                        <a:lnSpc>
                          <a:spcPts val="2799"/>
                        </a:lnSpc>
                      </a:pPr>
                      <a:r>
                        <a:rPr lang="en-US" sz="1999">
                          <a:solidFill>
                            <a:srgbClr val="000000"/>
                          </a:solidFill>
                          <a:latin typeface="Open Sans 1"/>
                          <a:ea typeface="Open Sans 1"/>
                          <a:cs typeface="Open Sans 1"/>
                          <a:sym typeface="Open Sans 1"/>
                        </a:rPr>
                        <a:t>1</a:t>
                      </a:r>
                    </a:p>
                  </a:txBody>
                  <a:tcPr marL="0" marR="0" marT="0" marB="0" anchor="ctr">
                    <a:lnL cmpd="sng" algn="ctr" cap="flat" w="1905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00BF63"/>
                    </a:solidFill>
                  </a:tcPr>
                </a:tc>
                <a:tc>
                  <a:txBody>
                    <a:bodyPr anchor="t" rtlCol="false"/>
                    <a:lstStyle/>
                    <a:p>
                      <a:pPr algn="ctr">
                        <a:lnSpc>
                          <a:spcPts val="2800"/>
                        </a:lnSpc>
                        <a:defRPr/>
                      </a:pPr>
                      <a:r>
                        <a:rPr lang="en-US" sz="2000">
                          <a:solidFill>
                            <a:srgbClr val="000000"/>
                          </a:solidFill>
                          <a:latin typeface="Open Sans 1"/>
                          <a:ea typeface="Open Sans 1"/>
                          <a:cs typeface="Open Sans 1"/>
                          <a:sym typeface="Open Sans 1"/>
                        </a:rPr>
                        <a:t>0</a:t>
                      </a:r>
                      <a:endParaRPr lang="en-US" sz="1100"/>
                    </a:p>
                  </a:txBody>
                  <a:tcPr marL="0" marR="0" marT="0" marB="0" anchor="ctr">
                    <a:lnL cmpd="sng" algn="ctr" cap="flat" w="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0CC0DF"/>
                    </a:solidFill>
                  </a:tcPr>
                </a:tc>
                <a:tc>
                  <a:txBody>
                    <a:bodyPr anchor="t" rtlCol="false"/>
                    <a:lstStyle/>
                    <a:p>
                      <a:pPr algn="ctr">
                        <a:lnSpc>
                          <a:spcPts val="1619"/>
                        </a:lnSpc>
                        <a:defRPr/>
                      </a:pPr>
                      <a:r>
                        <a:rPr lang="en-US" sz="1799">
                          <a:solidFill>
                            <a:srgbClr val="000000"/>
                          </a:solidFill>
                          <a:latin typeface="Open Sans 1"/>
                          <a:ea typeface="Open Sans 1"/>
                          <a:cs typeface="Open Sans 1"/>
                          <a:sym typeface="Open Sans 1"/>
                        </a:rPr>
                        <a:t>P</a:t>
                      </a:r>
                      <a:endParaRPr lang="en-US" sz="1100"/>
                    </a:p>
                    <a:p>
                      <a:pPr algn="ctr">
                        <a:lnSpc>
                          <a:spcPts val="1619"/>
                        </a:lnSpc>
                      </a:pPr>
                      <a:r>
                        <a:rPr lang="en-US" sz="1799">
                          <a:solidFill>
                            <a:srgbClr val="000000"/>
                          </a:solidFill>
                          <a:latin typeface="Open Sans 1"/>
                          <a:ea typeface="Open Sans 1"/>
                          <a:cs typeface="Open Sans 1"/>
                          <a:sym typeface="Open Sans 1"/>
                        </a:rPr>
                        <a:t>o</a:t>
                      </a:r>
                    </a:p>
                    <a:p>
                      <a:pPr algn="ctr">
                        <a:lnSpc>
                          <a:spcPts val="1619"/>
                        </a:lnSpc>
                      </a:pPr>
                      <a:r>
                        <a:rPr lang="en-US" sz="1799">
                          <a:solidFill>
                            <a:srgbClr val="000000"/>
                          </a:solidFill>
                          <a:latin typeface="Open Sans 1"/>
                          <a:ea typeface="Open Sans 1"/>
                          <a:cs typeface="Open Sans 1"/>
                          <a:sym typeface="Open Sans 1"/>
                        </a:rPr>
                        <a:t>s</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t</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v</a:t>
                      </a:r>
                    </a:p>
                    <a:p>
                      <a:pPr algn="ctr">
                        <a:lnSpc>
                          <a:spcPts val="1619"/>
                        </a:lnSpc>
                      </a:pPr>
                      <a:r>
                        <a:rPr lang="en-US" sz="1799">
                          <a:solidFill>
                            <a:srgbClr val="000000"/>
                          </a:solidFill>
                          <a:latin typeface="Open Sans 1"/>
                          <a:ea typeface="Open Sans 1"/>
                          <a:cs typeface="Open Sans 1"/>
                          <a:sym typeface="Open Sans 1"/>
                        </a:rPr>
                        <a:t>e</a:t>
                      </a:r>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805200">
                <a:tc v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Open Sans 1"/>
                          <a:ea typeface="Open Sans 1"/>
                          <a:cs typeface="Open Sans 1"/>
                          <a:sym typeface="Open Sans 1"/>
                        </a:rPr>
                        <a:t>im1, im3</a:t>
                      </a:r>
                      <a:endParaRPr lang="en-US" sz="1100"/>
                    </a:p>
                    <a:p>
                      <a:pPr algn="ctr">
                        <a:lnSpc>
                          <a:spcPts val="2799"/>
                        </a:lnSpc>
                      </a:pPr>
                      <a:r>
                        <a:rPr lang="en-US" sz="1999">
                          <a:solidFill>
                            <a:srgbClr val="000000"/>
                          </a:solidFill>
                          <a:latin typeface="Open Sans 1"/>
                          <a:ea typeface="Open Sans 1"/>
                          <a:cs typeface="Open Sans 1"/>
                          <a:sym typeface="Open Sans 1"/>
                        </a:rPr>
                        <a:t>=</a:t>
                      </a:r>
                    </a:p>
                    <a:p>
                      <a:pPr algn="ctr">
                        <a:lnSpc>
                          <a:spcPts val="2799"/>
                        </a:lnSpc>
                      </a:pPr>
                      <a:r>
                        <a:rPr lang="en-US" sz="1999">
                          <a:solidFill>
                            <a:srgbClr val="000000"/>
                          </a:solidFill>
                          <a:latin typeface="Open Sans 1"/>
                          <a:ea typeface="Open Sans 1"/>
                          <a:cs typeface="Open Sans 1"/>
                          <a:sym typeface="Open Sans 1"/>
                        </a:rPr>
                        <a:t>2</a:t>
                      </a:r>
                    </a:p>
                  </a:txBody>
                  <a:tcPr marL="0" marR="0" marT="0" marB="0" anchor="ctr">
                    <a:lnL cmpd="sng" algn="ctr" cap="flat" w="1905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FFDE59"/>
                    </a:solidFill>
                  </a:tcPr>
                </a:tc>
                <a:tc>
                  <a:txBody>
                    <a:bodyPr anchor="t" rtlCol="false"/>
                    <a:lstStyle/>
                    <a:p>
                      <a:pPr algn="ctr">
                        <a:lnSpc>
                          <a:spcPts val="2799"/>
                        </a:lnSpc>
                        <a:defRPr/>
                      </a:pPr>
                      <a:r>
                        <a:rPr lang="en-US" sz="1999">
                          <a:solidFill>
                            <a:srgbClr val="000000"/>
                          </a:solidFill>
                          <a:latin typeface="Open Sans 1"/>
                          <a:ea typeface="Open Sans 1"/>
                          <a:cs typeface="Open Sans 1"/>
                          <a:sym typeface="Open Sans 1"/>
                        </a:rPr>
                        <a:t>im2, im4</a:t>
                      </a:r>
                      <a:endParaRPr lang="en-US" sz="1100"/>
                    </a:p>
                    <a:p>
                      <a:pPr algn="ctr">
                        <a:lnSpc>
                          <a:spcPts val="2799"/>
                        </a:lnSpc>
                      </a:pPr>
                      <a:r>
                        <a:rPr lang="en-US" sz="1999">
                          <a:solidFill>
                            <a:srgbClr val="000000"/>
                          </a:solidFill>
                          <a:latin typeface="Open Sans 1"/>
                          <a:ea typeface="Open Sans 1"/>
                          <a:cs typeface="Open Sans 1"/>
                          <a:sym typeface="Open Sans 1"/>
                        </a:rPr>
                        <a:t>=</a:t>
                      </a:r>
                    </a:p>
                    <a:p>
                      <a:pPr algn="ctr">
                        <a:lnSpc>
                          <a:spcPts val="2799"/>
                        </a:lnSpc>
                      </a:pPr>
                      <a:r>
                        <a:rPr lang="en-US" sz="1999">
                          <a:solidFill>
                            <a:srgbClr val="000000"/>
                          </a:solidFill>
                          <a:latin typeface="Open Sans 1"/>
                          <a:ea typeface="Open Sans 1"/>
                          <a:cs typeface="Open Sans 1"/>
                          <a:sym typeface="Open Sans 1"/>
                        </a:rPr>
                        <a:t>2</a:t>
                      </a:r>
                    </a:p>
                  </a:txBody>
                  <a:tcPr marL="0" marR="0" marT="0" marB="0" anchor="ctr">
                    <a:lnL cmpd="sng" algn="ctr" cap="flat" w="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FF66C4"/>
                    </a:solidFill>
                  </a:tcPr>
                </a:tc>
                <a:tc>
                  <a:txBody>
                    <a:bodyPr anchor="t" rtlCol="false"/>
                    <a:lstStyle/>
                    <a:p>
                      <a:pPr algn="ctr">
                        <a:lnSpc>
                          <a:spcPts val="1620"/>
                        </a:lnSpc>
                        <a:defRPr/>
                      </a:pPr>
                      <a:r>
                        <a:rPr lang="en-US" sz="1800">
                          <a:solidFill>
                            <a:srgbClr val="000000"/>
                          </a:solidFill>
                          <a:latin typeface="Open Sans 1"/>
                          <a:ea typeface="Open Sans 1"/>
                          <a:cs typeface="Open Sans 1"/>
                          <a:sym typeface="Open Sans 1"/>
                        </a:rPr>
                        <a:t>N</a:t>
                      </a:r>
                      <a:endParaRPr lang="en-US" sz="1100"/>
                    </a:p>
                    <a:p>
                      <a:pPr algn="ctr">
                        <a:lnSpc>
                          <a:spcPts val="1620"/>
                        </a:lnSpc>
                      </a:pPr>
                      <a:r>
                        <a:rPr lang="en-US" sz="1800">
                          <a:solidFill>
                            <a:srgbClr val="000000"/>
                          </a:solidFill>
                          <a:latin typeface="Open Sans 1"/>
                          <a:ea typeface="Open Sans 1"/>
                          <a:cs typeface="Open Sans 1"/>
                          <a:sym typeface="Open Sans 1"/>
                        </a:rPr>
                        <a:t>e</a:t>
                      </a:r>
                    </a:p>
                    <a:p>
                      <a:pPr algn="ctr">
                        <a:lnSpc>
                          <a:spcPts val="1620"/>
                        </a:lnSpc>
                      </a:pPr>
                      <a:r>
                        <a:rPr lang="en-US" sz="1800">
                          <a:solidFill>
                            <a:srgbClr val="000000"/>
                          </a:solidFill>
                          <a:latin typeface="Open Sans 1"/>
                          <a:ea typeface="Open Sans 1"/>
                          <a:cs typeface="Open Sans 1"/>
                          <a:sym typeface="Open Sans 1"/>
                        </a:rPr>
                        <a:t>g</a:t>
                      </a:r>
                    </a:p>
                    <a:p>
                      <a:pPr algn="ctr">
                        <a:lnSpc>
                          <a:spcPts val="1620"/>
                        </a:lnSpc>
                      </a:pPr>
                      <a:r>
                        <a:rPr lang="en-US" sz="1800">
                          <a:solidFill>
                            <a:srgbClr val="000000"/>
                          </a:solidFill>
                          <a:latin typeface="Open Sans 1"/>
                          <a:ea typeface="Open Sans 1"/>
                          <a:cs typeface="Open Sans 1"/>
                          <a:sym typeface="Open Sans 1"/>
                        </a:rPr>
                        <a:t>a</a:t>
                      </a:r>
                    </a:p>
                    <a:p>
                      <a:pPr algn="ctr">
                        <a:lnSpc>
                          <a:spcPts val="1620"/>
                        </a:lnSpc>
                      </a:pPr>
                      <a:r>
                        <a:rPr lang="en-US" sz="1800">
                          <a:solidFill>
                            <a:srgbClr val="000000"/>
                          </a:solidFill>
                          <a:latin typeface="Open Sans 1"/>
                          <a:ea typeface="Open Sans 1"/>
                          <a:cs typeface="Open Sans 1"/>
                          <a:sym typeface="Open Sans 1"/>
                        </a:rPr>
                        <a:t>t</a:t>
                      </a:r>
                    </a:p>
                    <a:p>
                      <a:pPr algn="ctr">
                        <a:lnSpc>
                          <a:spcPts val="1620"/>
                        </a:lnSpc>
                      </a:pPr>
                      <a:r>
                        <a:rPr lang="en-US" sz="1800">
                          <a:solidFill>
                            <a:srgbClr val="000000"/>
                          </a:solidFill>
                          <a:latin typeface="Open Sans 1"/>
                          <a:ea typeface="Open Sans 1"/>
                          <a:cs typeface="Open Sans 1"/>
                          <a:sym typeface="Open Sans 1"/>
                        </a:rPr>
                        <a:t>i</a:t>
                      </a:r>
                    </a:p>
                    <a:p>
                      <a:pPr algn="ctr">
                        <a:lnSpc>
                          <a:spcPts val="1620"/>
                        </a:lnSpc>
                      </a:pPr>
                      <a:r>
                        <a:rPr lang="en-US" sz="1800">
                          <a:solidFill>
                            <a:srgbClr val="000000"/>
                          </a:solidFill>
                          <a:latin typeface="Open Sans 1"/>
                          <a:ea typeface="Open Sans 1"/>
                          <a:cs typeface="Open Sans 1"/>
                          <a:sym typeface="Open Sans 1"/>
                        </a:rPr>
                        <a:t>v</a:t>
                      </a:r>
                    </a:p>
                    <a:p>
                      <a:pPr algn="ctr">
                        <a:lnSpc>
                          <a:spcPts val="1620"/>
                        </a:lnSpc>
                      </a:pPr>
                      <a:r>
                        <a:rPr lang="en-US" sz="1800">
                          <a:solidFill>
                            <a:srgbClr val="000000"/>
                          </a:solidFill>
                          <a:latin typeface="Open Sans 1"/>
                          <a:ea typeface="Open Sans 1"/>
                          <a:cs typeface="Open Sans 1"/>
                          <a:sym typeface="Open Sans 1"/>
                        </a:rPr>
                        <a:t>e</a:t>
                      </a:r>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6525">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Positive</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Negative</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1905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566525">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grid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h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r>
            </a:tbl>
          </a:graphicData>
        </a:graphic>
      </p:graphicFrame>
      <p:sp>
        <p:nvSpPr>
          <p:cNvPr name="TextBox 48" id="48"/>
          <p:cNvSpPr txBox="true"/>
          <p:nvPr/>
        </p:nvSpPr>
        <p:spPr>
          <a:xfrm rot="0">
            <a:off x="1522516" y="6771405"/>
            <a:ext cx="15242968" cy="2852419"/>
          </a:xfrm>
          <a:prstGeom prst="rect">
            <a:avLst/>
          </a:prstGeom>
        </p:spPr>
        <p:txBody>
          <a:bodyPr anchor="t" rtlCol="false" tIns="0" lIns="0" bIns="0" rIns="0">
            <a:spAutoFit/>
          </a:bodyPr>
          <a:lstStyle/>
          <a:p>
            <a:pPr algn="just" marL="496572" indent="-248286" lvl="1">
              <a:lnSpc>
                <a:spcPts val="4600"/>
              </a:lnSpc>
              <a:buFont typeface="Arial"/>
              <a:buChar char="•"/>
            </a:pPr>
            <a:r>
              <a:rPr lang="en-US" sz="2300">
                <a:solidFill>
                  <a:srgbClr val="000000"/>
                </a:solidFill>
                <a:latin typeface="Open Sans 1"/>
                <a:ea typeface="Open Sans 1"/>
                <a:cs typeface="Open Sans 1"/>
                <a:sym typeface="Open Sans 1"/>
              </a:rPr>
              <a:t>le </a:t>
            </a:r>
            <a:r>
              <a:rPr lang="en-US" b="true" sz="2300">
                <a:solidFill>
                  <a:srgbClr val="000000"/>
                </a:solidFill>
                <a:latin typeface="Open Sans 1 Bold"/>
                <a:ea typeface="Open Sans 1 Bold"/>
                <a:cs typeface="Open Sans 1 Bold"/>
                <a:sym typeface="Open Sans 1 Bold"/>
              </a:rPr>
              <a:t>point “1”</a:t>
            </a:r>
            <a:r>
              <a:rPr lang="en-US" sz="2300">
                <a:solidFill>
                  <a:srgbClr val="000000"/>
                </a:solidFill>
                <a:latin typeface="Open Sans 1"/>
                <a:ea typeface="Open Sans 1"/>
                <a:cs typeface="Open Sans 1"/>
                <a:sym typeface="Open Sans 1"/>
              </a:rPr>
              <a:t> est en dessous du seuil donc prédit négatif mais vert →  </a:t>
            </a:r>
            <a:r>
              <a:rPr lang="en-US" sz="2300">
                <a:solidFill>
                  <a:srgbClr val="FFDE59"/>
                </a:solidFill>
                <a:latin typeface="Open Sans 1"/>
                <a:ea typeface="Open Sans 1"/>
                <a:cs typeface="Open Sans 1"/>
                <a:sym typeface="Open Sans 1"/>
              </a:rPr>
              <a:t>faux négatif (False Negative, FN)</a:t>
            </a:r>
          </a:p>
          <a:p>
            <a:pPr algn="just" marL="496572" indent="-248286" lvl="1">
              <a:lnSpc>
                <a:spcPts val="4600"/>
              </a:lnSpc>
              <a:buFont typeface="Arial"/>
              <a:buChar char="•"/>
            </a:pPr>
            <a:r>
              <a:rPr lang="en-US" sz="2300">
                <a:solidFill>
                  <a:srgbClr val="000000"/>
                </a:solidFill>
                <a:latin typeface="Open Sans 1"/>
                <a:ea typeface="Open Sans 1"/>
                <a:cs typeface="Open Sans 1"/>
                <a:sym typeface="Open Sans 1"/>
              </a:rPr>
              <a:t>le </a:t>
            </a:r>
            <a:r>
              <a:rPr lang="en-US" b="true" sz="2300">
                <a:solidFill>
                  <a:srgbClr val="000000"/>
                </a:solidFill>
                <a:latin typeface="Open Sans 1 Bold"/>
                <a:ea typeface="Open Sans 1 Bold"/>
                <a:cs typeface="Open Sans 1 Bold"/>
                <a:sym typeface="Open Sans 1 Bold"/>
              </a:rPr>
              <a:t>point “2”</a:t>
            </a:r>
            <a:r>
              <a:rPr lang="en-US" sz="2300">
                <a:solidFill>
                  <a:srgbClr val="000000"/>
                </a:solidFill>
                <a:latin typeface="Open Sans 1"/>
                <a:ea typeface="Open Sans 1"/>
                <a:cs typeface="Open Sans 1"/>
                <a:sym typeface="Open Sans 1"/>
              </a:rPr>
              <a:t> est en dessous du seuil donc prédit négatif et est rouge → </a:t>
            </a:r>
            <a:r>
              <a:rPr lang="en-US" sz="2300">
                <a:solidFill>
                  <a:srgbClr val="FF66C4"/>
                </a:solidFill>
                <a:latin typeface="Open Sans 1"/>
                <a:ea typeface="Open Sans 1"/>
                <a:cs typeface="Open Sans 1"/>
                <a:sym typeface="Open Sans 1"/>
              </a:rPr>
              <a:t>vrai négatif (True Negative, TN)</a:t>
            </a:r>
          </a:p>
          <a:p>
            <a:pPr algn="just" marL="496572" indent="-248286" lvl="1">
              <a:lnSpc>
                <a:spcPts val="4600"/>
              </a:lnSpc>
              <a:buFont typeface="Arial"/>
              <a:buChar char="•"/>
            </a:pPr>
            <a:r>
              <a:rPr lang="en-US" sz="2300">
                <a:solidFill>
                  <a:srgbClr val="000000"/>
                </a:solidFill>
                <a:latin typeface="Open Sans 1"/>
                <a:ea typeface="Open Sans 1"/>
                <a:cs typeface="Open Sans 1"/>
                <a:sym typeface="Open Sans 1"/>
              </a:rPr>
              <a:t>le </a:t>
            </a:r>
            <a:r>
              <a:rPr lang="en-US" b="true" sz="2300">
                <a:solidFill>
                  <a:srgbClr val="000000"/>
                </a:solidFill>
                <a:latin typeface="Open Sans 1 Bold"/>
                <a:ea typeface="Open Sans 1 Bold"/>
                <a:cs typeface="Open Sans 1 Bold"/>
                <a:sym typeface="Open Sans 1 Bold"/>
              </a:rPr>
              <a:t>point “3”</a:t>
            </a:r>
            <a:r>
              <a:rPr lang="en-US" sz="2300">
                <a:solidFill>
                  <a:srgbClr val="000000"/>
                </a:solidFill>
                <a:latin typeface="Open Sans 1"/>
                <a:ea typeface="Open Sans 1"/>
                <a:cs typeface="Open Sans 1"/>
                <a:sym typeface="Open Sans 1"/>
              </a:rPr>
              <a:t> est en dessous du seuil donc prédit négatifmais mais est vert → </a:t>
            </a:r>
            <a:r>
              <a:rPr lang="en-US" sz="2300">
                <a:solidFill>
                  <a:srgbClr val="FFDE59"/>
                </a:solidFill>
                <a:latin typeface="Open Sans 1"/>
                <a:ea typeface="Open Sans 1"/>
                <a:cs typeface="Open Sans 1"/>
                <a:sym typeface="Open Sans 1"/>
              </a:rPr>
              <a:t>faux négatif (False Negative, FN)</a:t>
            </a:r>
          </a:p>
          <a:p>
            <a:pPr algn="just" marL="496572" indent="-248286" lvl="1">
              <a:lnSpc>
                <a:spcPts val="4600"/>
              </a:lnSpc>
              <a:buFont typeface="Arial"/>
              <a:buChar char="•"/>
            </a:pPr>
            <a:r>
              <a:rPr lang="en-US" sz="2300">
                <a:solidFill>
                  <a:srgbClr val="000000"/>
                </a:solidFill>
                <a:latin typeface="Open Sans 1"/>
                <a:ea typeface="Open Sans 1"/>
                <a:cs typeface="Open Sans 1"/>
                <a:sym typeface="Open Sans 1"/>
              </a:rPr>
              <a:t>le </a:t>
            </a:r>
            <a:r>
              <a:rPr lang="en-US" b="true" sz="2300">
                <a:solidFill>
                  <a:srgbClr val="000000"/>
                </a:solidFill>
                <a:latin typeface="Open Sans 1 Bold"/>
                <a:ea typeface="Open Sans 1 Bold"/>
                <a:cs typeface="Open Sans 1 Bold"/>
                <a:sym typeface="Open Sans 1 Bold"/>
              </a:rPr>
              <a:t>point “4”</a:t>
            </a:r>
            <a:r>
              <a:rPr lang="en-US" sz="2300">
                <a:solidFill>
                  <a:srgbClr val="000000"/>
                </a:solidFill>
                <a:latin typeface="Open Sans 1"/>
                <a:ea typeface="Open Sans 1"/>
                <a:cs typeface="Open Sans 1"/>
                <a:sym typeface="Open Sans 1"/>
              </a:rPr>
              <a:t> est en dessous du seuil donc prédit négatif et est rouge → </a:t>
            </a:r>
            <a:r>
              <a:rPr lang="en-US" sz="2300">
                <a:solidFill>
                  <a:srgbClr val="FF66C4"/>
                </a:solidFill>
                <a:latin typeface="Open Sans 1"/>
                <a:ea typeface="Open Sans 1"/>
                <a:cs typeface="Open Sans 1"/>
                <a:sym typeface="Open Sans 1"/>
              </a:rPr>
              <a:t>vrai négatif (True Negative, TN)</a:t>
            </a:r>
          </a:p>
          <a:p>
            <a:pPr algn="just" marL="496572" indent="-248286" lvl="1">
              <a:lnSpc>
                <a:spcPts val="4600"/>
              </a:lnSpc>
              <a:buFont typeface="Arial"/>
              <a:buChar char="•"/>
            </a:pPr>
            <a:r>
              <a:rPr lang="en-US" sz="2300">
                <a:solidFill>
                  <a:srgbClr val="000000"/>
                </a:solidFill>
                <a:latin typeface="Open Sans 1"/>
                <a:ea typeface="Open Sans 1"/>
                <a:cs typeface="Open Sans 1"/>
                <a:sym typeface="Open Sans 1"/>
              </a:rPr>
              <a:t>le </a:t>
            </a:r>
            <a:r>
              <a:rPr lang="en-US" b="true" sz="2300">
                <a:solidFill>
                  <a:srgbClr val="000000"/>
                </a:solidFill>
                <a:latin typeface="Open Sans 1 Bold"/>
                <a:ea typeface="Open Sans 1 Bold"/>
                <a:cs typeface="Open Sans 1 Bold"/>
                <a:sym typeface="Open Sans 1 Bold"/>
              </a:rPr>
              <a:t>point “5”</a:t>
            </a:r>
            <a:r>
              <a:rPr lang="en-US" sz="2300">
                <a:solidFill>
                  <a:srgbClr val="000000"/>
                </a:solidFill>
                <a:latin typeface="Open Sans 1"/>
                <a:ea typeface="Open Sans 1"/>
                <a:cs typeface="Open Sans 1"/>
                <a:sym typeface="Open Sans 1"/>
              </a:rPr>
              <a:t> est au dessus du seuil donc prédit positive et est vert → </a:t>
            </a:r>
            <a:r>
              <a:rPr lang="en-US" sz="2300">
                <a:solidFill>
                  <a:srgbClr val="00BF63"/>
                </a:solidFill>
                <a:latin typeface="Open Sans 1"/>
                <a:ea typeface="Open Sans 1"/>
                <a:cs typeface="Open Sans 1"/>
                <a:sym typeface="Open Sans 1"/>
              </a:rPr>
              <a:t>vrai positif (True Positive, TP)</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67</a:t>
            </a:r>
          </a:p>
        </p:txBody>
      </p:sp>
      <p:grpSp>
        <p:nvGrpSpPr>
          <p:cNvPr name="Group 3" id="3"/>
          <p:cNvGrpSpPr/>
          <p:nvPr/>
        </p:nvGrpSpPr>
        <p:grpSpPr>
          <a:xfrm rot="0">
            <a:off x="3165797" y="2053876"/>
            <a:ext cx="5751195" cy="4349694"/>
            <a:chOff x="0" y="0"/>
            <a:chExt cx="7668260" cy="5799592"/>
          </a:xfrm>
        </p:grpSpPr>
        <p:grpSp>
          <p:nvGrpSpPr>
            <p:cNvPr name="Group 4" id="4"/>
            <p:cNvGrpSpPr/>
            <p:nvPr/>
          </p:nvGrpSpPr>
          <p:grpSpPr>
            <a:xfrm rot="0">
              <a:off x="0" y="0"/>
              <a:ext cx="7668260" cy="5799592"/>
              <a:chOff x="0" y="0"/>
              <a:chExt cx="1522850" cy="1151749"/>
            </a:xfrm>
          </p:grpSpPr>
          <p:sp>
            <p:nvSpPr>
              <p:cNvPr name="Freeform 5" id="5"/>
              <p:cNvSpPr/>
              <p:nvPr/>
            </p:nvSpPr>
            <p:spPr>
              <a:xfrm flipH="false" flipV="false" rot="0">
                <a:off x="0" y="0"/>
                <a:ext cx="1522850" cy="1151749"/>
              </a:xfrm>
              <a:custGeom>
                <a:avLst/>
                <a:gdLst/>
                <a:ahLst/>
                <a:cxnLst/>
                <a:rect r="r" b="b" t="t" l="l"/>
                <a:pathLst>
                  <a:path h="1151749" w="1522850">
                    <a:moveTo>
                      <a:pt x="0" y="0"/>
                    </a:moveTo>
                    <a:lnTo>
                      <a:pt x="1522850" y="0"/>
                    </a:lnTo>
                    <a:lnTo>
                      <a:pt x="1522850" y="1151749"/>
                    </a:lnTo>
                    <a:lnTo>
                      <a:pt x="0" y="1151749"/>
                    </a:lnTo>
                    <a:close/>
                  </a:path>
                </a:pathLst>
              </a:custGeom>
              <a:ln w="19050" cap="sq">
                <a:solidFill>
                  <a:srgbClr val="000000"/>
                </a:solidFill>
                <a:prstDash val="solid"/>
                <a:miter/>
              </a:ln>
            </p:spPr>
          </p:sp>
          <p:sp>
            <p:nvSpPr>
              <p:cNvPr name="TextBox 6" id="6"/>
              <p:cNvSpPr txBox="true"/>
              <p:nvPr/>
            </p:nvSpPr>
            <p:spPr>
              <a:xfrm>
                <a:off x="0" y="-47625"/>
                <a:ext cx="1522850" cy="1199374"/>
              </a:xfrm>
              <a:prstGeom prst="rect">
                <a:avLst/>
              </a:prstGeom>
            </p:spPr>
            <p:txBody>
              <a:bodyPr anchor="ctr" rtlCol="false" tIns="44642" lIns="44642" bIns="44642" rIns="44642"/>
              <a:lstStyle/>
              <a:p>
                <a:pPr algn="ctr">
                  <a:lnSpc>
                    <a:spcPts val="3220"/>
                  </a:lnSpc>
                </a:pPr>
              </a:p>
            </p:txBody>
          </p:sp>
        </p:grpSp>
        <p:sp>
          <p:nvSpPr>
            <p:cNvPr name="AutoShape 7" id="7"/>
            <p:cNvSpPr/>
            <p:nvPr/>
          </p:nvSpPr>
          <p:spPr>
            <a:xfrm flipH="true" flipV="true">
              <a:off x="973110" y="673141"/>
              <a:ext cx="0" cy="4389361"/>
            </a:xfrm>
            <a:prstGeom prst="line">
              <a:avLst/>
            </a:prstGeom>
            <a:ln cap="flat" w="28750">
              <a:solidFill>
                <a:srgbClr val="000000"/>
              </a:solidFill>
              <a:prstDash val="solid"/>
              <a:headEnd type="none" len="sm" w="sm"/>
              <a:tailEnd type="arrow" len="sm" w="med"/>
            </a:ln>
          </p:spPr>
        </p:sp>
        <p:sp>
          <p:nvSpPr>
            <p:cNvPr name="AutoShape 8" id="8"/>
            <p:cNvSpPr/>
            <p:nvPr/>
          </p:nvSpPr>
          <p:spPr>
            <a:xfrm>
              <a:off x="973080" y="5049870"/>
              <a:ext cx="5328513" cy="0"/>
            </a:xfrm>
            <a:prstGeom prst="line">
              <a:avLst/>
            </a:prstGeom>
            <a:ln cap="flat" w="28750">
              <a:solidFill>
                <a:srgbClr val="000000"/>
              </a:solidFill>
              <a:prstDash val="solid"/>
              <a:headEnd type="none" len="sm" w="sm"/>
              <a:tailEnd type="arrow" len="sm" w="med"/>
            </a:ln>
          </p:spPr>
        </p:sp>
        <p:sp>
          <p:nvSpPr>
            <p:cNvPr name="AutoShape 9" id="9"/>
            <p:cNvSpPr/>
            <p:nvPr/>
          </p:nvSpPr>
          <p:spPr>
            <a:xfrm flipV="true">
              <a:off x="1933906" y="4865617"/>
              <a:ext cx="0" cy="343241"/>
            </a:xfrm>
            <a:prstGeom prst="line">
              <a:avLst/>
            </a:prstGeom>
            <a:ln cap="flat" w="28750">
              <a:solidFill>
                <a:srgbClr val="000000"/>
              </a:solidFill>
              <a:prstDash val="solid"/>
              <a:headEnd type="none" len="sm" w="sm"/>
              <a:tailEnd type="none" len="sm" w="sm"/>
            </a:ln>
          </p:spPr>
        </p:sp>
        <p:grpSp>
          <p:nvGrpSpPr>
            <p:cNvPr name="Group 10" id="10"/>
            <p:cNvGrpSpPr/>
            <p:nvPr/>
          </p:nvGrpSpPr>
          <p:grpSpPr>
            <a:xfrm rot="0">
              <a:off x="1835221" y="2682243"/>
              <a:ext cx="197370" cy="197370"/>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a:ln cap="sq">
                <a:noFill/>
                <a:prstDash val="solid"/>
                <a:miter/>
              </a:ln>
            </p:spPr>
          </p:sp>
          <p:sp>
            <p:nvSpPr>
              <p:cNvPr name="TextBox 12" id="12"/>
              <p:cNvSpPr txBox="true"/>
              <p:nvPr/>
            </p:nvSpPr>
            <p:spPr>
              <a:xfrm>
                <a:off x="76200" y="28575"/>
                <a:ext cx="660400" cy="708025"/>
              </a:xfrm>
              <a:prstGeom prst="rect">
                <a:avLst/>
              </a:prstGeom>
            </p:spPr>
            <p:txBody>
              <a:bodyPr anchor="ctr" rtlCol="false" tIns="44642" lIns="44642" bIns="44642" rIns="44642"/>
              <a:lstStyle/>
              <a:p>
                <a:pPr algn="ctr">
                  <a:lnSpc>
                    <a:spcPts val="3220"/>
                  </a:lnSpc>
                </a:pPr>
              </a:p>
            </p:txBody>
          </p:sp>
        </p:grpSp>
        <p:sp>
          <p:nvSpPr>
            <p:cNvPr name="TextBox 13" id="13"/>
            <p:cNvSpPr txBox="true"/>
            <p:nvPr/>
          </p:nvSpPr>
          <p:spPr>
            <a:xfrm rot="0">
              <a:off x="1712211" y="5267836"/>
              <a:ext cx="443390"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im1</a:t>
              </a:r>
            </a:p>
          </p:txBody>
        </p:sp>
        <p:sp>
          <p:nvSpPr>
            <p:cNvPr name="AutoShape 14" id="14"/>
            <p:cNvSpPr/>
            <p:nvPr/>
          </p:nvSpPr>
          <p:spPr>
            <a:xfrm flipV="true">
              <a:off x="5284171" y="4865617"/>
              <a:ext cx="0" cy="343241"/>
            </a:xfrm>
            <a:prstGeom prst="line">
              <a:avLst/>
            </a:prstGeom>
            <a:ln cap="flat" w="28750">
              <a:solidFill>
                <a:srgbClr val="000000"/>
              </a:solidFill>
              <a:prstDash val="solid"/>
              <a:headEnd type="none" len="sm" w="sm"/>
              <a:tailEnd type="none" len="sm" w="sm"/>
            </a:ln>
          </p:spPr>
        </p:sp>
        <p:sp>
          <p:nvSpPr>
            <p:cNvPr name="TextBox 15" id="15"/>
            <p:cNvSpPr txBox="true"/>
            <p:nvPr/>
          </p:nvSpPr>
          <p:spPr>
            <a:xfrm rot="0">
              <a:off x="5062476" y="5267836"/>
              <a:ext cx="443390"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im5</a:t>
              </a:r>
            </a:p>
          </p:txBody>
        </p:sp>
        <p:grpSp>
          <p:nvGrpSpPr>
            <p:cNvPr name="Group 16" id="16"/>
            <p:cNvGrpSpPr/>
            <p:nvPr/>
          </p:nvGrpSpPr>
          <p:grpSpPr>
            <a:xfrm rot="0">
              <a:off x="5185485" y="1440647"/>
              <a:ext cx="197370" cy="197370"/>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a:ln cap="sq">
                <a:noFill/>
                <a:prstDash val="solid"/>
                <a:miter/>
              </a:ln>
            </p:spPr>
          </p:sp>
          <p:sp>
            <p:nvSpPr>
              <p:cNvPr name="TextBox 18" id="18"/>
              <p:cNvSpPr txBox="true"/>
              <p:nvPr/>
            </p:nvSpPr>
            <p:spPr>
              <a:xfrm>
                <a:off x="76200" y="28575"/>
                <a:ext cx="660400" cy="708025"/>
              </a:xfrm>
              <a:prstGeom prst="rect">
                <a:avLst/>
              </a:prstGeom>
            </p:spPr>
            <p:txBody>
              <a:bodyPr anchor="ctr" rtlCol="false" tIns="44642" lIns="44642" bIns="44642" rIns="44642"/>
              <a:lstStyle/>
              <a:p>
                <a:pPr algn="ctr">
                  <a:lnSpc>
                    <a:spcPts val="3220"/>
                  </a:lnSpc>
                </a:pPr>
              </a:p>
            </p:txBody>
          </p:sp>
        </p:grpSp>
        <p:sp>
          <p:nvSpPr>
            <p:cNvPr name="AutoShape 19" id="19"/>
            <p:cNvSpPr/>
            <p:nvPr/>
          </p:nvSpPr>
          <p:spPr>
            <a:xfrm flipV="true">
              <a:off x="3603998" y="4865617"/>
              <a:ext cx="0" cy="343241"/>
            </a:xfrm>
            <a:prstGeom prst="line">
              <a:avLst/>
            </a:prstGeom>
            <a:ln cap="flat" w="28750">
              <a:solidFill>
                <a:srgbClr val="000000"/>
              </a:solidFill>
              <a:prstDash val="solid"/>
              <a:headEnd type="none" len="sm" w="sm"/>
              <a:tailEnd type="none" len="sm" w="sm"/>
            </a:ln>
          </p:spPr>
        </p:sp>
        <p:sp>
          <p:nvSpPr>
            <p:cNvPr name="TextBox 20" id="20"/>
            <p:cNvSpPr txBox="true"/>
            <p:nvPr/>
          </p:nvSpPr>
          <p:spPr>
            <a:xfrm rot="0">
              <a:off x="3387343" y="5267836"/>
              <a:ext cx="443390"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im3</a:t>
              </a:r>
            </a:p>
          </p:txBody>
        </p:sp>
        <p:grpSp>
          <p:nvGrpSpPr>
            <p:cNvPr name="Group 21" id="21"/>
            <p:cNvGrpSpPr/>
            <p:nvPr/>
          </p:nvGrpSpPr>
          <p:grpSpPr>
            <a:xfrm rot="0">
              <a:off x="3505313" y="3003563"/>
              <a:ext cx="197370" cy="197370"/>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a:ln cap="sq">
                <a:noFill/>
                <a:prstDash val="solid"/>
                <a:miter/>
              </a:ln>
            </p:spPr>
          </p:sp>
          <p:sp>
            <p:nvSpPr>
              <p:cNvPr name="TextBox 23" id="23"/>
              <p:cNvSpPr txBox="true"/>
              <p:nvPr/>
            </p:nvSpPr>
            <p:spPr>
              <a:xfrm>
                <a:off x="76200" y="28575"/>
                <a:ext cx="660400" cy="708025"/>
              </a:xfrm>
              <a:prstGeom prst="rect">
                <a:avLst/>
              </a:prstGeom>
            </p:spPr>
            <p:txBody>
              <a:bodyPr anchor="ctr" rtlCol="false" tIns="44642" lIns="44642" bIns="44642" rIns="44642"/>
              <a:lstStyle/>
              <a:p>
                <a:pPr algn="ctr">
                  <a:lnSpc>
                    <a:spcPts val="3220"/>
                  </a:lnSpc>
                </a:pPr>
              </a:p>
            </p:txBody>
          </p:sp>
        </p:grpSp>
        <p:sp>
          <p:nvSpPr>
            <p:cNvPr name="AutoShape 24" id="24"/>
            <p:cNvSpPr/>
            <p:nvPr/>
          </p:nvSpPr>
          <p:spPr>
            <a:xfrm flipV="true">
              <a:off x="2771472" y="4865617"/>
              <a:ext cx="0" cy="343241"/>
            </a:xfrm>
            <a:prstGeom prst="line">
              <a:avLst/>
            </a:prstGeom>
            <a:ln cap="flat" w="28750">
              <a:solidFill>
                <a:srgbClr val="000000"/>
              </a:solidFill>
              <a:prstDash val="solid"/>
              <a:headEnd type="none" len="sm" w="sm"/>
              <a:tailEnd type="none" len="sm" w="sm"/>
            </a:ln>
          </p:spPr>
        </p:sp>
        <p:sp>
          <p:nvSpPr>
            <p:cNvPr name="TextBox 25" id="25"/>
            <p:cNvSpPr txBox="true"/>
            <p:nvPr/>
          </p:nvSpPr>
          <p:spPr>
            <a:xfrm rot="0">
              <a:off x="2549777" y="5267836"/>
              <a:ext cx="443390"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im2</a:t>
              </a:r>
            </a:p>
          </p:txBody>
        </p:sp>
        <p:grpSp>
          <p:nvGrpSpPr>
            <p:cNvPr name="Group 26" id="26"/>
            <p:cNvGrpSpPr/>
            <p:nvPr/>
          </p:nvGrpSpPr>
          <p:grpSpPr>
            <a:xfrm rot="0">
              <a:off x="2672787" y="2491834"/>
              <a:ext cx="197370" cy="197370"/>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cap="sq">
                <a:noFill/>
                <a:prstDash val="solid"/>
                <a:miter/>
              </a:ln>
            </p:spPr>
          </p:sp>
          <p:sp>
            <p:nvSpPr>
              <p:cNvPr name="TextBox 28" id="28"/>
              <p:cNvSpPr txBox="true"/>
              <p:nvPr/>
            </p:nvSpPr>
            <p:spPr>
              <a:xfrm>
                <a:off x="76200" y="28575"/>
                <a:ext cx="660400" cy="708025"/>
              </a:xfrm>
              <a:prstGeom prst="rect">
                <a:avLst/>
              </a:prstGeom>
            </p:spPr>
            <p:txBody>
              <a:bodyPr anchor="ctr" rtlCol="false" tIns="44642" lIns="44642" bIns="44642" rIns="44642"/>
              <a:lstStyle/>
              <a:p>
                <a:pPr algn="ctr">
                  <a:lnSpc>
                    <a:spcPts val="3220"/>
                  </a:lnSpc>
                </a:pPr>
              </a:p>
            </p:txBody>
          </p:sp>
        </p:grpSp>
        <p:sp>
          <p:nvSpPr>
            <p:cNvPr name="AutoShape 29" id="29"/>
            <p:cNvSpPr/>
            <p:nvPr/>
          </p:nvSpPr>
          <p:spPr>
            <a:xfrm flipV="true">
              <a:off x="4446604" y="4865617"/>
              <a:ext cx="0" cy="343241"/>
            </a:xfrm>
            <a:prstGeom prst="line">
              <a:avLst/>
            </a:prstGeom>
            <a:ln cap="flat" w="28750">
              <a:solidFill>
                <a:srgbClr val="000000"/>
              </a:solidFill>
              <a:prstDash val="solid"/>
              <a:headEnd type="none" len="sm" w="sm"/>
              <a:tailEnd type="none" len="sm" w="sm"/>
            </a:ln>
          </p:spPr>
        </p:sp>
        <p:sp>
          <p:nvSpPr>
            <p:cNvPr name="TextBox 30" id="30"/>
            <p:cNvSpPr txBox="true"/>
            <p:nvPr/>
          </p:nvSpPr>
          <p:spPr>
            <a:xfrm rot="0">
              <a:off x="4224910" y="5267836"/>
              <a:ext cx="443390"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im4</a:t>
              </a:r>
            </a:p>
          </p:txBody>
        </p:sp>
        <p:grpSp>
          <p:nvGrpSpPr>
            <p:cNvPr name="Group 31" id="31"/>
            <p:cNvGrpSpPr/>
            <p:nvPr/>
          </p:nvGrpSpPr>
          <p:grpSpPr>
            <a:xfrm rot="0">
              <a:off x="4347919" y="3840429"/>
              <a:ext cx="197370" cy="197370"/>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cap="sq">
                <a:noFill/>
                <a:prstDash val="solid"/>
                <a:miter/>
              </a:ln>
            </p:spPr>
          </p:sp>
          <p:sp>
            <p:nvSpPr>
              <p:cNvPr name="TextBox 33" id="33"/>
              <p:cNvSpPr txBox="true"/>
              <p:nvPr/>
            </p:nvSpPr>
            <p:spPr>
              <a:xfrm>
                <a:off x="76200" y="28575"/>
                <a:ext cx="660400" cy="708025"/>
              </a:xfrm>
              <a:prstGeom prst="rect">
                <a:avLst/>
              </a:prstGeom>
            </p:spPr>
            <p:txBody>
              <a:bodyPr anchor="ctr" rtlCol="false" tIns="44642" lIns="44642" bIns="44642" rIns="44642"/>
              <a:lstStyle/>
              <a:p>
                <a:pPr algn="ctr">
                  <a:lnSpc>
                    <a:spcPts val="3220"/>
                  </a:lnSpc>
                </a:pPr>
              </a:p>
            </p:txBody>
          </p:sp>
        </p:grpSp>
        <p:sp>
          <p:nvSpPr>
            <p:cNvPr name="AutoShape 34" id="34"/>
            <p:cNvSpPr/>
            <p:nvPr/>
          </p:nvSpPr>
          <p:spPr>
            <a:xfrm>
              <a:off x="801490" y="2904878"/>
              <a:ext cx="343241" cy="0"/>
            </a:xfrm>
            <a:prstGeom prst="line">
              <a:avLst/>
            </a:prstGeom>
            <a:ln cap="flat" w="28750">
              <a:solidFill>
                <a:srgbClr val="000000"/>
              </a:solidFill>
              <a:prstDash val="solid"/>
              <a:headEnd type="none" len="sm" w="sm"/>
              <a:tailEnd type="none" len="sm" w="sm"/>
            </a:ln>
          </p:spPr>
        </p:sp>
        <p:sp>
          <p:nvSpPr>
            <p:cNvPr name="AutoShape 35" id="35"/>
            <p:cNvSpPr/>
            <p:nvPr/>
          </p:nvSpPr>
          <p:spPr>
            <a:xfrm>
              <a:off x="801490" y="1237430"/>
              <a:ext cx="343241" cy="0"/>
            </a:xfrm>
            <a:prstGeom prst="line">
              <a:avLst/>
            </a:prstGeom>
            <a:ln cap="flat" w="28750">
              <a:solidFill>
                <a:srgbClr val="000000"/>
              </a:solidFill>
              <a:prstDash val="solid"/>
              <a:headEnd type="none" len="sm" w="sm"/>
              <a:tailEnd type="none" len="sm" w="sm"/>
            </a:ln>
          </p:spPr>
        </p:sp>
        <p:sp>
          <p:nvSpPr>
            <p:cNvPr name="AutoShape 36" id="36"/>
            <p:cNvSpPr/>
            <p:nvPr/>
          </p:nvSpPr>
          <p:spPr>
            <a:xfrm>
              <a:off x="973080" y="3581682"/>
              <a:ext cx="4804985" cy="0"/>
            </a:xfrm>
            <a:prstGeom prst="line">
              <a:avLst/>
            </a:prstGeom>
            <a:ln cap="flat" w="57499">
              <a:solidFill>
                <a:srgbClr val="0CC0DF"/>
              </a:solidFill>
              <a:prstDash val="sysDot"/>
              <a:headEnd type="none" len="sm" w="sm"/>
              <a:tailEnd type="none" len="sm" w="sm"/>
            </a:ln>
          </p:spPr>
        </p:sp>
        <p:sp>
          <p:nvSpPr>
            <p:cNvPr name="TextBox 37" id="37"/>
            <p:cNvSpPr txBox="true"/>
            <p:nvPr/>
          </p:nvSpPr>
          <p:spPr>
            <a:xfrm rot="0">
              <a:off x="385924" y="231856"/>
              <a:ext cx="1174372"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Confiance</a:t>
              </a:r>
            </a:p>
          </p:txBody>
        </p:sp>
        <p:sp>
          <p:nvSpPr>
            <p:cNvPr name="TextBox 38" id="38"/>
            <p:cNvSpPr txBox="true"/>
            <p:nvPr/>
          </p:nvSpPr>
          <p:spPr>
            <a:xfrm rot="0">
              <a:off x="6422238" y="4869709"/>
              <a:ext cx="1048471"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n° image</a:t>
              </a:r>
            </a:p>
          </p:txBody>
        </p:sp>
        <p:sp>
          <p:nvSpPr>
            <p:cNvPr name="TextBox 39" id="39"/>
            <p:cNvSpPr txBox="true"/>
            <p:nvPr/>
          </p:nvSpPr>
          <p:spPr>
            <a:xfrm rot="0">
              <a:off x="207916" y="2733028"/>
              <a:ext cx="356017"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0.5</a:t>
              </a:r>
            </a:p>
          </p:txBody>
        </p:sp>
        <p:sp>
          <p:nvSpPr>
            <p:cNvPr name="TextBox 40" id="40"/>
            <p:cNvSpPr txBox="true"/>
            <p:nvPr/>
          </p:nvSpPr>
          <p:spPr>
            <a:xfrm rot="0">
              <a:off x="313710" y="1065580"/>
              <a:ext cx="144428"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1</a:t>
              </a:r>
            </a:p>
          </p:txBody>
        </p:sp>
        <p:sp>
          <p:nvSpPr>
            <p:cNvPr name="TextBox 41" id="41"/>
            <p:cNvSpPr txBox="true"/>
            <p:nvPr/>
          </p:nvSpPr>
          <p:spPr>
            <a:xfrm rot="0">
              <a:off x="1861692" y="2258772"/>
              <a:ext cx="144428"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1</a:t>
              </a:r>
            </a:p>
          </p:txBody>
        </p:sp>
        <p:sp>
          <p:nvSpPr>
            <p:cNvPr name="TextBox 42" id="42"/>
            <p:cNvSpPr txBox="true"/>
            <p:nvPr/>
          </p:nvSpPr>
          <p:spPr>
            <a:xfrm rot="0">
              <a:off x="2699258" y="2098132"/>
              <a:ext cx="144428"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2</a:t>
              </a:r>
            </a:p>
          </p:txBody>
        </p:sp>
        <p:sp>
          <p:nvSpPr>
            <p:cNvPr name="TextBox 43" id="43"/>
            <p:cNvSpPr txBox="true"/>
            <p:nvPr/>
          </p:nvSpPr>
          <p:spPr>
            <a:xfrm rot="0">
              <a:off x="4374390" y="3482253"/>
              <a:ext cx="144428"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4</a:t>
              </a:r>
            </a:p>
          </p:txBody>
        </p:sp>
        <p:sp>
          <p:nvSpPr>
            <p:cNvPr name="TextBox 44" id="44"/>
            <p:cNvSpPr txBox="true"/>
            <p:nvPr/>
          </p:nvSpPr>
          <p:spPr>
            <a:xfrm rot="0">
              <a:off x="3531784" y="3239918"/>
              <a:ext cx="144428"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3</a:t>
              </a:r>
            </a:p>
          </p:txBody>
        </p:sp>
        <p:sp>
          <p:nvSpPr>
            <p:cNvPr name="TextBox 45" id="45"/>
            <p:cNvSpPr txBox="true"/>
            <p:nvPr/>
          </p:nvSpPr>
          <p:spPr>
            <a:xfrm rot="0">
              <a:off x="5211957" y="1057269"/>
              <a:ext cx="144428" cy="331747"/>
            </a:xfrm>
            <a:prstGeom prst="rect">
              <a:avLst/>
            </a:prstGeom>
          </p:spPr>
          <p:txBody>
            <a:bodyPr anchor="t" rtlCol="false" tIns="0" lIns="0" bIns="0" rIns="0">
              <a:spAutoFit/>
            </a:bodyPr>
            <a:lstStyle/>
            <a:p>
              <a:pPr algn="ctr">
                <a:lnSpc>
                  <a:spcPts val="2088"/>
                </a:lnSpc>
              </a:pPr>
              <a:r>
                <a:rPr lang="en-US" sz="1492">
                  <a:solidFill>
                    <a:srgbClr val="000000"/>
                  </a:solidFill>
                  <a:latin typeface="Open Sans 1"/>
                  <a:ea typeface="Open Sans 1"/>
                  <a:cs typeface="Open Sans 1"/>
                  <a:sym typeface="Open Sans 1"/>
                </a:rPr>
                <a:t>5</a:t>
              </a:r>
            </a:p>
          </p:txBody>
        </p:sp>
      </p:grpSp>
      <p:graphicFrame>
        <p:nvGraphicFramePr>
          <p:cNvPr name="Table 46" id="46"/>
          <p:cNvGraphicFramePr>
            <a:graphicFrameLocks noGrp="true"/>
          </p:cNvGraphicFramePr>
          <p:nvPr/>
        </p:nvGraphicFramePr>
        <p:xfrm>
          <a:off x="9389050" y="2053876"/>
          <a:ext cx="5733153" cy="4743450"/>
        </p:xfrm>
        <a:graphic>
          <a:graphicData uri="http://schemas.openxmlformats.org/drawingml/2006/table">
            <a:tbl>
              <a:tblPr/>
              <a:tblGrid>
                <a:gridCol w="1344637"/>
                <a:gridCol w="727425"/>
                <a:gridCol w="1792394"/>
                <a:gridCol w="1868697"/>
              </a:tblGrid>
              <a:tr h="1805200">
                <a:tc row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Open Sans 1"/>
                          <a:ea typeface="Open Sans 1"/>
                          <a:cs typeface="Open Sans 1"/>
                          <a:sym typeface="Open Sans 1"/>
                        </a:rPr>
                        <a:t>im1, im3, im5</a:t>
                      </a:r>
                      <a:endParaRPr lang="en-US" sz="1100"/>
                    </a:p>
                    <a:p>
                      <a:pPr algn="ctr">
                        <a:lnSpc>
                          <a:spcPts val="2799"/>
                        </a:lnSpc>
                      </a:pPr>
                      <a:r>
                        <a:rPr lang="en-US" sz="1999">
                          <a:solidFill>
                            <a:srgbClr val="000000"/>
                          </a:solidFill>
                          <a:latin typeface="Open Sans 1"/>
                          <a:ea typeface="Open Sans 1"/>
                          <a:cs typeface="Open Sans 1"/>
                          <a:sym typeface="Open Sans 1"/>
                        </a:rPr>
                        <a:t>=</a:t>
                      </a:r>
                    </a:p>
                    <a:p>
                      <a:pPr algn="ctr">
                        <a:lnSpc>
                          <a:spcPts val="2799"/>
                        </a:lnSpc>
                      </a:pPr>
                      <a:r>
                        <a:rPr lang="en-US" sz="1999">
                          <a:solidFill>
                            <a:srgbClr val="000000"/>
                          </a:solidFill>
                          <a:latin typeface="Open Sans 1"/>
                          <a:ea typeface="Open Sans 1"/>
                          <a:cs typeface="Open Sans 1"/>
                          <a:sym typeface="Open Sans 1"/>
                        </a:rPr>
                        <a:t>3</a:t>
                      </a:r>
                    </a:p>
                  </a:txBody>
                  <a:tcPr marL="0" marR="0" marT="0" marB="0" anchor="ctr">
                    <a:lnL cmpd="sng" algn="ctr" cap="flat" w="1905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00BF63"/>
                    </a:solidFill>
                  </a:tcPr>
                </a:tc>
                <a:tc>
                  <a:txBody>
                    <a:bodyPr anchor="t" rtlCol="false"/>
                    <a:lstStyle/>
                    <a:p>
                      <a:pPr algn="ctr">
                        <a:lnSpc>
                          <a:spcPts val="2800"/>
                        </a:lnSpc>
                        <a:defRPr/>
                      </a:pPr>
                      <a:r>
                        <a:rPr lang="en-US" sz="2000">
                          <a:solidFill>
                            <a:srgbClr val="000000"/>
                          </a:solidFill>
                          <a:latin typeface="Open Sans 1"/>
                          <a:ea typeface="Open Sans 1"/>
                          <a:cs typeface="Open Sans 1"/>
                          <a:sym typeface="Open Sans 1"/>
                        </a:rPr>
                        <a:t>im2</a:t>
                      </a:r>
                      <a:endParaRPr lang="en-US" sz="1100"/>
                    </a:p>
                    <a:p>
                      <a:pPr algn="ctr">
                        <a:lnSpc>
                          <a:spcPts val="2800"/>
                        </a:lnSpc>
                      </a:pPr>
                      <a:r>
                        <a:rPr lang="en-US" sz="2000">
                          <a:solidFill>
                            <a:srgbClr val="000000"/>
                          </a:solidFill>
                          <a:latin typeface="Open Sans 1"/>
                          <a:ea typeface="Open Sans 1"/>
                          <a:cs typeface="Open Sans 1"/>
                          <a:sym typeface="Open Sans 1"/>
                        </a:rPr>
                        <a:t>=</a:t>
                      </a:r>
                    </a:p>
                    <a:p>
                      <a:pPr algn="ctr">
                        <a:lnSpc>
                          <a:spcPts val="2800"/>
                        </a:lnSpc>
                      </a:pPr>
                      <a:r>
                        <a:rPr lang="en-US" sz="2000">
                          <a:solidFill>
                            <a:srgbClr val="000000"/>
                          </a:solidFill>
                          <a:latin typeface="Open Sans 1"/>
                          <a:ea typeface="Open Sans 1"/>
                          <a:cs typeface="Open Sans 1"/>
                          <a:sym typeface="Open Sans 1"/>
                        </a:rPr>
                        <a:t>1</a:t>
                      </a:r>
                    </a:p>
                  </a:txBody>
                  <a:tcPr marL="0" marR="0" marT="0" marB="0" anchor="ctr">
                    <a:lnL cmpd="sng" algn="ctr" cap="flat" w="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0CC0DF"/>
                    </a:solidFill>
                  </a:tcPr>
                </a:tc>
                <a:tc>
                  <a:txBody>
                    <a:bodyPr anchor="t" rtlCol="false"/>
                    <a:lstStyle/>
                    <a:p>
                      <a:pPr algn="ctr">
                        <a:lnSpc>
                          <a:spcPts val="1619"/>
                        </a:lnSpc>
                        <a:defRPr/>
                      </a:pPr>
                      <a:r>
                        <a:rPr lang="en-US" sz="1799">
                          <a:solidFill>
                            <a:srgbClr val="000000"/>
                          </a:solidFill>
                          <a:latin typeface="Open Sans 1"/>
                          <a:ea typeface="Open Sans 1"/>
                          <a:cs typeface="Open Sans 1"/>
                          <a:sym typeface="Open Sans 1"/>
                        </a:rPr>
                        <a:t>P</a:t>
                      </a:r>
                      <a:endParaRPr lang="en-US" sz="1100"/>
                    </a:p>
                    <a:p>
                      <a:pPr algn="ctr">
                        <a:lnSpc>
                          <a:spcPts val="1619"/>
                        </a:lnSpc>
                      </a:pPr>
                      <a:r>
                        <a:rPr lang="en-US" sz="1799">
                          <a:solidFill>
                            <a:srgbClr val="000000"/>
                          </a:solidFill>
                          <a:latin typeface="Open Sans 1"/>
                          <a:ea typeface="Open Sans 1"/>
                          <a:cs typeface="Open Sans 1"/>
                          <a:sym typeface="Open Sans 1"/>
                        </a:rPr>
                        <a:t>o</a:t>
                      </a:r>
                    </a:p>
                    <a:p>
                      <a:pPr algn="ctr">
                        <a:lnSpc>
                          <a:spcPts val="1619"/>
                        </a:lnSpc>
                      </a:pPr>
                      <a:r>
                        <a:rPr lang="en-US" sz="1799">
                          <a:solidFill>
                            <a:srgbClr val="000000"/>
                          </a:solidFill>
                          <a:latin typeface="Open Sans 1"/>
                          <a:ea typeface="Open Sans 1"/>
                          <a:cs typeface="Open Sans 1"/>
                          <a:sym typeface="Open Sans 1"/>
                        </a:rPr>
                        <a:t>s</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t</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v</a:t>
                      </a:r>
                    </a:p>
                    <a:p>
                      <a:pPr algn="ctr">
                        <a:lnSpc>
                          <a:spcPts val="1619"/>
                        </a:lnSpc>
                      </a:pPr>
                      <a:r>
                        <a:rPr lang="en-US" sz="1799">
                          <a:solidFill>
                            <a:srgbClr val="000000"/>
                          </a:solidFill>
                          <a:latin typeface="Open Sans 1"/>
                          <a:ea typeface="Open Sans 1"/>
                          <a:cs typeface="Open Sans 1"/>
                          <a:sym typeface="Open Sans 1"/>
                        </a:rPr>
                        <a:t>e</a:t>
                      </a:r>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805200">
                <a:tc v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Open Sans 1"/>
                          <a:ea typeface="Open Sans 1"/>
                          <a:cs typeface="Open Sans 1"/>
                          <a:sym typeface="Open Sans 1"/>
                        </a:rPr>
                        <a:t>0</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FFDE59"/>
                    </a:solidFill>
                  </a:tcPr>
                </a:tc>
                <a:tc>
                  <a:txBody>
                    <a:bodyPr anchor="t" rtlCol="false"/>
                    <a:lstStyle/>
                    <a:p>
                      <a:pPr algn="ctr">
                        <a:lnSpc>
                          <a:spcPts val="2799"/>
                        </a:lnSpc>
                        <a:defRPr/>
                      </a:pPr>
                      <a:r>
                        <a:rPr lang="en-US" sz="1999">
                          <a:solidFill>
                            <a:srgbClr val="000000"/>
                          </a:solidFill>
                          <a:latin typeface="Open Sans 1"/>
                          <a:ea typeface="Open Sans 1"/>
                          <a:cs typeface="Open Sans 1"/>
                          <a:sym typeface="Open Sans 1"/>
                        </a:rPr>
                        <a:t>im4</a:t>
                      </a:r>
                      <a:endParaRPr lang="en-US" sz="1100"/>
                    </a:p>
                    <a:p>
                      <a:pPr algn="ctr">
                        <a:lnSpc>
                          <a:spcPts val="2799"/>
                        </a:lnSpc>
                      </a:pPr>
                      <a:r>
                        <a:rPr lang="en-US" sz="1999">
                          <a:solidFill>
                            <a:srgbClr val="000000"/>
                          </a:solidFill>
                          <a:latin typeface="Open Sans 1"/>
                          <a:ea typeface="Open Sans 1"/>
                          <a:cs typeface="Open Sans 1"/>
                          <a:sym typeface="Open Sans 1"/>
                        </a:rPr>
                        <a:t>=</a:t>
                      </a:r>
                    </a:p>
                    <a:p>
                      <a:pPr algn="ctr">
                        <a:lnSpc>
                          <a:spcPts val="2799"/>
                        </a:lnSpc>
                      </a:pPr>
                      <a:r>
                        <a:rPr lang="en-US" sz="1999">
                          <a:solidFill>
                            <a:srgbClr val="000000"/>
                          </a:solidFill>
                          <a:latin typeface="Open Sans 1"/>
                          <a:ea typeface="Open Sans 1"/>
                          <a:cs typeface="Open Sans 1"/>
                          <a:sym typeface="Open Sans 1"/>
                        </a:rPr>
                        <a:t>1</a:t>
                      </a:r>
                    </a:p>
                  </a:txBody>
                  <a:tcPr marL="0" marR="0" marT="0" marB="0" anchor="ctr">
                    <a:lnL cmpd="sng" algn="ctr" cap="flat" w="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FF66C4"/>
                    </a:solidFill>
                  </a:tcPr>
                </a:tc>
                <a:tc>
                  <a:txBody>
                    <a:bodyPr anchor="t" rtlCol="false"/>
                    <a:lstStyle/>
                    <a:p>
                      <a:pPr algn="ctr">
                        <a:lnSpc>
                          <a:spcPts val="1620"/>
                        </a:lnSpc>
                        <a:defRPr/>
                      </a:pPr>
                      <a:r>
                        <a:rPr lang="en-US" sz="1800">
                          <a:solidFill>
                            <a:srgbClr val="000000"/>
                          </a:solidFill>
                          <a:latin typeface="Open Sans 1"/>
                          <a:ea typeface="Open Sans 1"/>
                          <a:cs typeface="Open Sans 1"/>
                          <a:sym typeface="Open Sans 1"/>
                        </a:rPr>
                        <a:t>N</a:t>
                      </a:r>
                      <a:endParaRPr lang="en-US" sz="1100"/>
                    </a:p>
                    <a:p>
                      <a:pPr algn="ctr">
                        <a:lnSpc>
                          <a:spcPts val="1620"/>
                        </a:lnSpc>
                      </a:pPr>
                      <a:r>
                        <a:rPr lang="en-US" sz="1800">
                          <a:solidFill>
                            <a:srgbClr val="000000"/>
                          </a:solidFill>
                          <a:latin typeface="Open Sans 1"/>
                          <a:ea typeface="Open Sans 1"/>
                          <a:cs typeface="Open Sans 1"/>
                          <a:sym typeface="Open Sans 1"/>
                        </a:rPr>
                        <a:t>e</a:t>
                      </a:r>
                    </a:p>
                    <a:p>
                      <a:pPr algn="ctr">
                        <a:lnSpc>
                          <a:spcPts val="1620"/>
                        </a:lnSpc>
                      </a:pPr>
                      <a:r>
                        <a:rPr lang="en-US" sz="1800">
                          <a:solidFill>
                            <a:srgbClr val="000000"/>
                          </a:solidFill>
                          <a:latin typeface="Open Sans 1"/>
                          <a:ea typeface="Open Sans 1"/>
                          <a:cs typeface="Open Sans 1"/>
                          <a:sym typeface="Open Sans 1"/>
                        </a:rPr>
                        <a:t>g</a:t>
                      </a:r>
                    </a:p>
                    <a:p>
                      <a:pPr algn="ctr">
                        <a:lnSpc>
                          <a:spcPts val="1620"/>
                        </a:lnSpc>
                      </a:pPr>
                      <a:r>
                        <a:rPr lang="en-US" sz="1800">
                          <a:solidFill>
                            <a:srgbClr val="000000"/>
                          </a:solidFill>
                          <a:latin typeface="Open Sans 1"/>
                          <a:ea typeface="Open Sans 1"/>
                          <a:cs typeface="Open Sans 1"/>
                          <a:sym typeface="Open Sans 1"/>
                        </a:rPr>
                        <a:t>a</a:t>
                      </a:r>
                    </a:p>
                    <a:p>
                      <a:pPr algn="ctr">
                        <a:lnSpc>
                          <a:spcPts val="1620"/>
                        </a:lnSpc>
                      </a:pPr>
                      <a:r>
                        <a:rPr lang="en-US" sz="1800">
                          <a:solidFill>
                            <a:srgbClr val="000000"/>
                          </a:solidFill>
                          <a:latin typeface="Open Sans 1"/>
                          <a:ea typeface="Open Sans 1"/>
                          <a:cs typeface="Open Sans 1"/>
                          <a:sym typeface="Open Sans 1"/>
                        </a:rPr>
                        <a:t>t</a:t>
                      </a:r>
                    </a:p>
                    <a:p>
                      <a:pPr algn="ctr">
                        <a:lnSpc>
                          <a:spcPts val="1620"/>
                        </a:lnSpc>
                      </a:pPr>
                      <a:r>
                        <a:rPr lang="en-US" sz="1800">
                          <a:solidFill>
                            <a:srgbClr val="000000"/>
                          </a:solidFill>
                          <a:latin typeface="Open Sans 1"/>
                          <a:ea typeface="Open Sans 1"/>
                          <a:cs typeface="Open Sans 1"/>
                          <a:sym typeface="Open Sans 1"/>
                        </a:rPr>
                        <a:t>i</a:t>
                      </a:r>
                    </a:p>
                    <a:p>
                      <a:pPr algn="ctr">
                        <a:lnSpc>
                          <a:spcPts val="1620"/>
                        </a:lnSpc>
                      </a:pPr>
                      <a:r>
                        <a:rPr lang="en-US" sz="1800">
                          <a:solidFill>
                            <a:srgbClr val="000000"/>
                          </a:solidFill>
                          <a:latin typeface="Open Sans 1"/>
                          <a:ea typeface="Open Sans 1"/>
                          <a:cs typeface="Open Sans 1"/>
                          <a:sym typeface="Open Sans 1"/>
                        </a:rPr>
                        <a:t>v</a:t>
                      </a:r>
                    </a:p>
                    <a:p>
                      <a:pPr algn="ctr">
                        <a:lnSpc>
                          <a:spcPts val="1620"/>
                        </a:lnSpc>
                      </a:pPr>
                      <a:r>
                        <a:rPr lang="en-US" sz="1800">
                          <a:solidFill>
                            <a:srgbClr val="000000"/>
                          </a:solidFill>
                          <a:latin typeface="Open Sans 1"/>
                          <a:ea typeface="Open Sans 1"/>
                          <a:cs typeface="Open Sans 1"/>
                          <a:sym typeface="Open Sans 1"/>
                        </a:rPr>
                        <a:t>e</a:t>
                      </a:r>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6525">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Positive</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Negative</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1905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566525">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grid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h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r>
            </a:tbl>
          </a:graphicData>
        </a:graphic>
      </p:graphicFrame>
      <p:sp>
        <p:nvSpPr>
          <p:cNvPr name="TextBox 47" id="47"/>
          <p:cNvSpPr txBox="true"/>
          <p:nvPr/>
        </p:nvSpPr>
        <p:spPr>
          <a:xfrm rot="0">
            <a:off x="1984812" y="6802127"/>
            <a:ext cx="14318377" cy="2852419"/>
          </a:xfrm>
          <a:prstGeom prst="rect">
            <a:avLst/>
          </a:prstGeom>
        </p:spPr>
        <p:txBody>
          <a:bodyPr anchor="t" rtlCol="false" tIns="0" lIns="0" bIns="0" rIns="0">
            <a:spAutoFit/>
          </a:bodyPr>
          <a:lstStyle/>
          <a:p>
            <a:pPr algn="just" marL="496572" indent="-248286" lvl="1">
              <a:lnSpc>
                <a:spcPts val="4600"/>
              </a:lnSpc>
              <a:buFont typeface="Arial"/>
              <a:buChar char="•"/>
            </a:pPr>
            <a:r>
              <a:rPr lang="en-US" sz="2300">
                <a:solidFill>
                  <a:srgbClr val="000000"/>
                </a:solidFill>
                <a:latin typeface="Open Sans 1"/>
                <a:ea typeface="Open Sans 1"/>
                <a:cs typeface="Open Sans 1"/>
                <a:sym typeface="Open Sans 1"/>
              </a:rPr>
              <a:t>le </a:t>
            </a:r>
            <a:r>
              <a:rPr lang="en-US" b="true" sz="2300">
                <a:solidFill>
                  <a:srgbClr val="000000"/>
                </a:solidFill>
                <a:latin typeface="Open Sans 1 Bold"/>
                <a:ea typeface="Open Sans 1 Bold"/>
                <a:cs typeface="Open Sans 1 Bold"/>
                <a:sym typeface="Open Sans 1 Bold"/>
              </a:rPr>
              <a:t>point “1”</a:t>
            </a:r>
            <a:r>
              <a:rPr lang="en-US" sz="2300">
                <a:solidFill>
                  <a:srgbClr val="000000"/>
                </a:solidFill>
                <a:latin typeface="Open Sans 1"/>
                <a:ea typeface="Open Sans 1"/>
                <a:cs typeface="Open Sans 1"/>
                <a:sym typeface="Open Sans 1"/>
              </a:rPr>
              <a:t> est au dessus du seuil donc prédit positif et est vert → </a:t>
            </a:r>
            <a:r>
              <a:rPr lang="en-US" sz="2300">
                <a:solidFill>
                  <a:srgbClr val="00BF63"/>
                </a:solidFill>
                <a:latin typeface="Open Sans 1"/>
                <a:ea typeface="Open Sans 1"/>
                <a:cs typeface="Open Sans 1"/>
                <a:sym typeface="Open Sans 1"/>
              </a:rPr>
              <a:t>vrai positif (True Positive, TP)</a:t>
            </a:r>
          </a:p>
          <a:p>
            <a:pPr algn="just" marL="496572" indent="-248286" lvl="1">
              <a:lnSpc>
                <a:spcPts val="4600"/>
              </a:lnSpc>
              <a:buFont typeface="Arial"/>
              <a:buChar char="•"/>
            </a:pPr>
            <a:r>
              <a:rPr lang="en-US" sz="2300">
                <a:solidFill>
                  <a:srgbClr val="000000"/>
                </a:solidFill>
                <a:latin typeface="Open Sans 1"/>
                <a:ea typeface="Open Sans 1"/>
                <a:cs typeface="Open Sans 1"/>
                <a:sym typeface="Open Sans 1"/>
              </a:rPr>
              <a:t>le </a:t>
            </a:r>
            <a:r>
              <a:rPr lang="en-US" b="true" sz="2300">
                <a:solidFill>
                  <a:srgbClr val="000000"/>
                </a:solidFill>
                <a:latin typeface="Open Sans 1 Bold"/>
                <a:ea typeface="Open Sans 1 Bold"/>
                <a:cs typeface="Open Sans 1 Bold"/>
                <a:sym typeface="Open Sans 1 Bold"/>
              </a:rPr>
              <a:t>point “2”</a:t>
            </a:r>
            <a:r>
              <a:rPr lang="en-US" sz="2300">
                <a:solidFill>
                  <a:srgbClr val="000000"/>
                </a:solidFill>
                <a:latin typeface="Open Sans 1"/>
                <a:ea typeface="Open Sans 1"/>
                <a:cs typeface="Open Sans 1"/>
                <a:sym typeface="Open Sans 1"/>
              </a:rPr>
              <a:t> est au dessus du seuil donc prédit positif mais est rouge → </a:t>
            </a:r>
            <a:r>
              <a:rPr lang="en-US" sz="2300">
                <a:solidFill>
                  <a:srgbClr val="0CC0DF"/>
                </a:solidFill>
                <a:latin typeface="Open Sans 1"/>
                <a:ea typeface="Open Sans 1"/>
                <a:cs typeface="Open Sans 1"/>
                <a:sym typeface="Open Sans 1"/>
              </a:rPr>
              <a:t>faux positif (False Positive, FP)</a:t>
            </a:r>
          </a:p>
          <a:p>
            <a:pPr algn="just" marL="496572" indent="-248286" lvl="1">
              <a:lnSpc>
                <a:spcPts val="4600"/>
              </a:lnSpc>
              <a:buFont typeface="Arial"/>
              <a:buChar char="•"/>
            </a:pPr>
            <a:r>
              <a:rPr lang="en-US" sz="2300">
                <a:solidFill>
                  <a:srgbClr val="000000"/>
                </a:solidFill>
                <a:latin typeface="Open Sans 1"/>
                <a:ea typeface="Open Sans 1"/>
                <a:cs typeface="Open Sans 1"/>
                <a:sym typeface="Open Sans 1"/>
              </a:rPr>
              <a:t>le </a:t>
            </a:r>
            <a:r>
              <a:rPr lang="en-US" b="true" sz="2300">
                <a:solidFill>
                  <a:srgbClr val="000000"/>
                </a:solidFill>
                <a:latin typeface="Open Sans 1 Bold"/>
                <a:ea typeface="Open Sans 1 Bold"/>
                <a:cs typeface="Open Sans 1 Bold"/>
                <a:sym typeface="Open Sans 1 Bold"/>
              </a:rPr>
              <a:t>point “3”</a:t>
            </a:r>
            <a:r>
              <a:rPr lang="en-US" sz="2300">
                <a:solidFill>
                  <a:srgbClr val="000000"/>
                </a:solidFill>
                <a:latin typeface="Open Sans 1"/>
                <a:ea typeface="Open Sans 1"/>
                <a:cs typeface="Open Sans 1"/>
                <a:sym typeface="Open Sans 1"/>
              </a:rPr>
              <a:t> est au dessus du seuil donc prédit positif et est vert → </a:t>
            </a:r>
            <a:r>
              <a:rPr lang="en-US" sz="2300">
                <a:solidFill>
                  <a:srgbClr val="00BF63"/>
                </a:solidFill>
                <a:latin typeface="Open Sans 1"/>
                <a:ea typeface="Open Sans 1"/>
                <a:cs typeface="Open Sans 1"/>
                <a:sym typeface="Open Sans 1"/>
              </a:rPr>
              <a:t>vrai positif (True Positive, TP)</a:t>
            </a:r>
          </a:p>
          <a:p>
            <a:pPr algn="just" marL="496572" indent="-248286" lvl="1">
              <a:lnSpc>
                <a:spcPts val="4600"/>
              </a:lnSpc>
              <a:buFont typeface="Arial"/>
              <a:buChar char="•"/>
            </a:pPr>
            <a:r>
              <a:rPr lang="en-US" sz="2300">
                <a:solidFill>
                  <a:srgbClr val="000000"/>
                </a:solidFill>
                <a:latin typeface="Open Sans 1"/>
                <a:ea typeface="Open Sans 1"/>
                <a:cs typeface="Open Sans 1"/>
                <a:sym typeface="Open Sans 1"/>
              </a:rPr>
              <a:t>le </a:t>
            </a:r>
            <a:r>
              <a:rPr lang="en-US" b="true" sz="2300">
                <a:solidFill>
                  <a:srgbClr val="000000"/>
                </a:solidFill>
                <a:latin typeface="Open Sans 1 Bold"/>
                <a:ea typeface="Open Sans 1 Bold"/>
                <a:cs typeface="Open Sans 1 Bold"/>
                <a:sym typeface="Open Sans 1 Bold"/>
              </a:rPr>
              <a:t>point “4”</a:t>
            </a:r>
            <a:r>
              <a:rPr lang="en-US" sz="2300">
                <a:solidFill>
                  <a:srgbClr val="000000"/>
                </a:solidFill>
                <a:latin typeface="Open Sans 1"/>
                <a:ea typeface="Open Sans 1"/>
                <a:cs typeface="Open Sans 1"/>
                <a:sym typeface="Open Sans 1"/>
              </a:rPr>
              <a:t> est en dessous du seuil donc prédit négatif et est rouge → </a:t>
            </a:r>
            <a:r>
              <a:rPr lang="en-US" sz="2300">
                <a:solidFill>
                  <a:srgbClr val="FF66C4"/>
                </a:solidFill>
                <a:latin typeface="Open Sans 1"/>
                <a:ea typeface="Open Sans 1"/>
                <a:cs typeface="Open Sans 1"/>
                <a:sym typeface="Open Sans 1"/>
              </a:rPr>
              <a:t>vrai négatif (True Negative, TN)</a:t>
            </a:r>
          </a:p>
          <a:p>
            <a:pPr algn="just" marL="496572" indent="-248286" lvl="1">
              <a:lnSpc>
                <a:spcPts val="4600"/>
              </a:lnSpc>
              <a:buFont typeface="Arial"/>
              <a:buChar char="•"/>
            </a:pPr>
            <a:r>
              <a:rPr lang="en-US" sz="2300">
                <a:solidFill>
                  <a:srgbClr val="000000"/>
                </a:solidFill>
                <a:latin typeface="Open Sans 1"/>
                <a:ea typeface="Open Sans 1"/>
                <a:cs typeface="Open Sans 1"/>
                <a:sym typeface="Open Sans 1"/>
              </a:rPr>
              <a:t>le </a:t>
            </a:r>
            <a:r>
              <a:rPr lang="en-US" b="true" sz="2300">
                <a:solidFill>
                  <a:srgbClr val="000000"/>
                </a:solidFill>
                <a:latin typeface="Open Sans 1 Bold"/>
                <a:ea typeface="Open Sans 1 Bold"/>
                <a:cs typeface="Open Sans 1 Bold"/>
                <a:sym typeface="Open Sans 1 Bold"/>
              </a:rPr>
              <a:t>point “5”</a:t>
            </a:r>
            <a:r>
              <a:rPr lang="en-US" sz="2300">
                <a:solidFill>
                  <a:srgbClr val="000000"/>
                </a:solidFill>
                <a:latin typeface="Open Sans 1"/>
                <a:ea typeface="Open Sans 1"/>
                <a:cs typeface="Open Sans 1"/>
                <a:sym typeface="Open Sans 1"/>
              </a:rPr>
              <a:t> est au dessus du seuil donc prédit positive et est vert → </a:t>
            </a:r>
            <a:r>
              <a:rPr lang="en-US" sz="2300">
                <a:solidFill>
                  <a:srgbClr val="00BF63"/>
                </a:solidFill>
                <a:latin typeface="Open Sans 1"/>
                <a:ea typeface="Open Sans 1"/>
                <a:cs typeface="Open Sans 1"/>
                <a:sym typeface="Open Sans 1"/>
              </a:rPr>
              <a:t>vrai positif (True Positive, TP)</a:t>
            </a:r>
          </a:p>
        </p:txBody>
      </p:sp>
      <p:sp>
        <p:nvSpPr>
          <p:cNvPr name="TextBox 48" id="48"/>
          <p:cNvSpPr txBox="true"/>
          <p:nvPr/>
        </p:nvSpPr>
        <p:spPr>
          <a:xfrm rot="0">
            <a:off x="1028700" y="1037230"/>
            <a:ext cx="7392972" cy="353060"/>
          </a:xfrm>
          <a:prstGeom prst="rect">
            <a:avLst/>
          </a:prstGeom>
        </p:spPr>
        <p:txBody>
          <a:bodyPr anchor="t" rtlCol="false" tIns="0" lIns="0" bIns="0" rIns="0">
            <a:spAutoFit/>
          </a:bodyPr>
          <a:lstStyle/>
          <a:p>
            <a:pPr algn="just">
              <a:lnSpc>
                <a:spcPts val="2860"/>
              </a:lnSpc>
            </a:pPr>
            <a:r>
              <a:rPr lang="en-US" sz="2200" b="true">
                <a:solidFill>
                  <a:srgbClr val="000000"/>
                </a:solidFill>
                <a:latin typeface="Open Sans 1 Bold"/>
                <a:ea typeface="Open Sans 1 Bold"/>
                <a:cs typeface="Open Sans 1 Bold"/>
                <a:sym typeface="Open Sans 1 Bold"/>
              </a:rPr>
              <a:t>Enfin, prenons un seuil plus bas, vers 0.35.</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68</a:t>
            </a:r>
          </a:p>
        </p:txBody>
      </p:sp>
      <p:graphicFrame>
        <p:nvGraphicFramePr>
          <p:cNvPr name="Table 3" id="3"/>
          <p:cNvGraphicFramePr>
            <a:graphicFrameLocks noGrp="true"/>
          </p:cNvGraphicFramePr>
          <p:nvPr/>
        </p:nvGraphicFramePr>
        <p:xfrm>
          <a:off x="185198" y="3595211"/>
          <a:ext cx="5315508" cy="4743450"/>
        </p:xfrm>
        <a:graphic>
          <a:graphicData uri="http://schemas.openxmlformats.org/drawingml/2006/table">
            <a:tbl>
              <a:tblPr/>
              <a:tblGrid>
                <a:gridCol w="1246684"/>
                <a:gridCol w="674434"/>
                <a:gridCol w="1661823"/>
                <a:gridCol w="1732567"/>
              </a:tblGrid>
              <a:tr h="1805200">
                <a:tc row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Open Sans 1"/>
                          <a:ea typeface="Open Sans 1"/>
                          <a:cs typeface="Open Sans 1"/>
                          <a:sym typeface="Open Sans 1"/>
                        </a:rPr>
                        <a:t>2</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00BF63"/>
                    </a:solidFill>
                  </a:tcPr>
                </a:tc>
                <a:tc>
                  <a:txBody>
                    <a:bodyPr anchor="t" rtlCol="false"/>
                    <a:lstStyle/>
                    <a:p>
                      <a:pPr algn="ctr">
                        <a:lnSpc>
                          <a:spcPts val="4199"/>
                        </a:lnSpc>
                        <a:defRPr/>
                      </a:pPr>
                      <a:r>
                        <a:rPr lang="en-US" sz="2999">
                          <a:solidFill>
                            <a:srgbClr val="000000"/>
                          </a:solidFill>
                          <a:latin typeface="Open Sans 1"/>
                          <a:ea typeface="Open Sans 1"/>
                          <a:cs typeface="Open Sans 1"/>
                          <a:sym typeface="Open Sans 1"/>
                        </a:rPr>
                        <a:t>1</a:t>
                      </a:r>
                      <a:endParaRPr lang="en-US" sz="1100"/>
                    </a:p>
                  </a:txBody>
                  <a:tcPr marL="0" marR="0" marT="0" marB="0" anchor="ctr">
                    <a:lnL cmpd="sng" algn="ctr" cap="flat" w="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0CC0DF"/>
                    </a:solidFill>
                  </a:tcPr>
                </a:tc>
                <a:tc>
                  <a:txBody>
                    <a:bodyPr anchor="t" rtlCol="false"/>
                    <a:lstStyle/>
                    <a:p>
                      <a:pPr algn="ctr">
                        <a:lnSpc>
                          <a:spcPts val="1619"/>
                        </a:lnSpc>
                        <a:defRPr/>
                      </a:pPr>
                      <a:r>
                        <a:rPr lang="en-US" sz="1799">
                          <a:solidFill>
                            <a:srgbClr val="000000"/>
                          </a:solidFill>
                          <a:latin typeface="Open Sans 1"/>
                          <a:ea typeface="Open Sans 1"/>
                          <a:cs typeface="Open Sans 1"/>
                          <a:sym typeface="Open Sans 1"/>
                        </a:rPr>
                        <a:t>P</a:t>
                      </a:r>
                      <a:endParaRPr lang="en-US" sz="1100"/>
                    </a:p>
                    <a:p>
                      <a:pPr algn="ctr">
                        <a:lnSpc>
                          <a:spcPts val="1619"/>
                        </a:lnSpc>
                      </a:pPr>
                      <a:r>
                        <a:rPr lang="en-US" sz="1799">
                          <a:solidFill>
                            <a:srgbClr val="000000"/>
                          </a:solidFill>
                          <a:latin typeface="Open Sans 1"/>
                          <a:ea typeface="Open Sans 1"/>
                          <a:cs typeface="Open Sans 1"/>
                          <a:sym typeface="Open Sans 1"/>
                        </a:rPr>
                        <a:t>o</a:t>
                      </a:r>
                    </a:p>
                    <a:p>
                      <a:pPr algn="ctr">
                        <a:lnSpc>
                          <a:spcPts val="1619"/>
                        </a:lnSpc>
                      </a:pPr>
                      <a:r>
                        <a:rPr lang="en-US" sz="1799">
                          <a:solidFill>
                            <a:srgbClr val="000000"/>
                          </a:solidFill>
                          <a:latin typeface="Open Sans 1"/>
                          <a:ea typeface="Open Sans 1"/>
                          <a:cs typeface="Open Sans 1"/>
                          <a:sym typeface="Open Sans 1"/>
                        </a:rPr>
                        <a:t>s</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t</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v</a:t>
                      </a:r>
                    </a:p>
                    <a:p>
                      <a:pPr algn="ctr">
                        <a:lnSpc>
                          <a:spcPts val="1619"/>
                        </a:lnSpc>
                      </a:pPr>
                      <a:r>
                        <a:rPr lang="en-US" sz="1799">
                          <a:solidFill>
                            <a:srgbClr val="000000"/>
                          </a:solidFill>
                          <a:latin typeface="Open Sans 1"/>
                          <a:ea typeface="Open Sans 1"/>
                          <a:cs typeface="Open Sans 1"/>
                          <a:sym typeface="Open Sans 1"/>
                        </a:rPr>
                        <a:t>e</a:t>
                      </a:r>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805200">
                <a:tc v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Open Sans 1"/>
                          <a:ea typeface="Open Sans 1"/>
                          <a:cs typeface="Open Sans 1"/>
                          <a:sym typeface="Open Sans 1"/>
                        </a:rPr>
                        <a:t>1</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FFDE59"/>
                    </a:solidFill>
                  </a:tcPr>
                </a:tc>
                <a:tc>
                  <a:txBody>
                    <a:bodyPr anchor="t" rtlCol="false"/>
                    <a:lstStyle/>
                    <a:p>
                      <a:pPr algn="ctr">
                        <a:lnSpc>
                          <a:spcPts val="4199"/>
                        </a:lnSpc>
                        <a:defRPr/>
                      </a:pPr>
                      <a:r>
                        <a:rPr lang="en-US" sz="2999">
                          <a:solidFill>
                            <a:srgbClr val="000000"/>
                          </a:solidFill>
                          <a:latin typeface="Open Sans 1"/>
                          <a:ea typeface="Open Sans 1"/>
                          <a:cs typeface="Open Sans 1"/>
                          <a:sym typeface="Open Sans 1"/>
                        </a:rPr>
                        <a:t>1</a:t>
                      </a:r>
                      <a:endParaRPr lang="en-US" sz="1100"/>
                    </a:p>
                  </a:txBody>
                  <a:tcPr marL="0" marR="0" marT="0" marB="0" anchor="ctr">
                    <a:lnL cmpd="sng" algn="ctr" cap="flat" w="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FF66C4"/>
                    </a:solidFill>
                  </a:tcPr>
                </a:tc>
                <a:tc>
                  <a:txBody>
                    <a:bodyPr anchor="t" rtlCol="false"/>
                    <a:lstStyle/>
                    <a:p>
                      <a:pPr algn="ctr">
                        <a:lnSpc>
                          <a:spcPts val="1620"/>
                        </a:lnSpc>
                        <a:defRPr/>
                      </a:pPr>
                      <a:r>
                        <a:rPr lang="en-US" sz="1800">
                          <a:solidFill>
                            <a:srgbClr val="000000"/>
                          </a:solidFill>
                          <a:latin typeface="Open Sans 1"/>
                          <a:ea typeface="Open Sans 1"/>
                          <a:cs typeface="Open Sans 1"/>
                          <a:sym typeface="Open Sans 1"/>
                        </a:rPr>
                        <a:t>N</a:t>
                      </a:r>
                      <a:endParaRPr lang="en-US" sz="1100"/>
                    </a:p>
                    <a:p>
                      <a:pPr algn="ctr">
                        <a:lnSpc>
                          <a:spcPts val="1620"/>
                        </a:lnSpc>
                      </a:pPr>
                      <a:r>
                        <a:rPr lang="en-US" sz="1800">
                          <a:solidFill>
                            <a:srgbClr val="000000"/>
                          </a:solidFill>
                          <a:latin typeface="Open Sans 1"/>
                          <a:ea typeface="Open Sans 1"/>
                          <a:cs typeface="Open Sans 1"/>
                          <a:sym typeface="Open Sans 1"/>
                        </a:rPr>
                        <a:t>e</a:t>
                      </a:r>
                    </a:p>
                    <a:p>
                      <a:pPr algn="ctr">
                        <a:lnSpc>
                          <a:spcPts val="1620"/>
                        </a:lnSpc>
                      </a:pPr>
                      <a:r>
                        <a:rPr lang="en-US" sz="1800">
                          <a:solidFill>
                            <a:srgbClr val="000000"/>
                          </a:solidFill>
                          <a:latin typeface="Open Sans 1"/>
                          <a:ea typeface="Open Sans 1"/>
                          <a:cs typeface="Open Sans 1"/>
                          <a:sym typeface="Open Sans 1"/>
                        </a:rPr>
                        <a:t>g</a:t>
                      </a:r>
                    </a:p>
                    <a:p>
                      <a:pPr algn="ctr">
                        <a:lnSpc>
                          <a:spcPts val="1620"/>
                        </a:lnSpc>
                      </a:pPr>
                      <a:r>
                        <a:rPr lang="en-US" sz="1800">
                          <a:solidFill>
                            <a:srgbClr val="000000"/>
                          </a:solidFill>
                          <a:latin typeface="Open Sans 1"/>
                          <a:ea typeface="Open Sans 1"/>
                          <a:cs typeface="Open Sans 1"/>
                          <a:sym typeface="Open Sans 1"/>
                        </a:rPr>
                        <a:t>a</a:t>
                      </a:r>
                    </a:p>
                    <a:p>
                      <a:pPr algn="ctr">
                        <a:lnSpc>
                          <a:spcPts val="1620"/>
                        </a:lnSpc>
                      </a:pPr>
                      <a:r>
                        <a:rPr lang="en-US" sz="1800">
                          <a:solidFill>
                            <a:srgbClr val="000000"/>
                          </a:solidFill>
                          <a:latin typeface="Open Sans 1"/>
                          <a:ea typeface="Open Sans 1"/>
                          <a:cs typeface="Open Sans 1"/>
                          <a:sym typeface="Open Sans 1"/>
                        </a:rPr>
                        <a:t>t</a:t>
                      </a:r>
                    </a:p>
                    <a:p>
                      <a:pPr algn="ctr">
                        <a:lnSpc>
                          <a:spcPts val="1620"/>
                        </a:lnSpc>
                      </a:pPr>
                      <a:r>
                        <a:rPr lang="en-US" sz="1800">
                          <a:solidFill>
                            <a:srgbClr val="000000"/>
                          </a:solidFill>
                          <a:latin typeface="Open Sans 1"/>
                          <a:ea typeface="Open Sans 1"/>
                          <a:cs typeface="Open Sans 1"/>
                          <a:sym typeface="Open Sans 1"/>
                        </a:rPr>
                        <a:t>i</a:t>
                      </a:r>
                    </a:p>
                    <a:p>
                      <a:pPr algn="ctr">
                        <a:lnSpc>
                          <a:spcPts val="1620"/>
                        </a:lnSpc>
                      </a:pPr>
                      <a:r>
                        <a:rPr lang="en-US" sz="1800">
                          <a:solidFill>
                            <a:srgbClr val="000000"/>
                          </a:solidFill>
                          <a:latin typeface="Open Sans 1"/>
                          <a:ea typeface="Open Sans 1"/>
                          <a:cs typeface="Open Sans 1"/>
                          <a:sym typeface="Open Sans 1"/>
                        </a:rPr>
                        <a:t>v</a:t>
                      </a:r>
                    </a:p>
                    <a:p>
                      <a:pPr algn="ctr">
                        <a:lnSpc>
                          <a:spcPts val="1620"/>
                        </a:lnSpc>
                      </a:pPr>
                      <a:r>
                        <a:rPr lang="en-US" sz="1800">
                          <a:solidFill>
                            <a:srgbClr val="000000"/>
                          </a:solidFill>
                          <a:latin typeface="Open Sans 1"/>
                          <a:ea typeface="Open Sans 1"/>
                          <a:cs typeface="Open Sans 1"/>
                          <a:sym typeface="Open Sans 1"/>
                        </a:rPr>
                        <a:t>e</a:t>
                      </a:r>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6525">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Positive</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Negative</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1905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566525">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grid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h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r>
            </a:tbl>
          </a:graphicData>
        </a:graphic>
      </p:graphicFrame>
      <p:graphicFrame>
        <p:nvGraphicFramePr>
          <p:cNvPr name="Table 4" id="4"/>
          <p:cNvGraphicFramePr>
            <a:graphicFrameLocks noGrp="true"/>
          </p:cNvGraphicFramePr>
          <p:nvPr/>
        </p:nvGraphicFramePr>
        <p:xfrm>
          <a:off x="5943970" y="3595211"/>
          <a:ext cx="5261033" cy="4743450"/>
        </p:xfrm>
        <a:graphic>
          <a:graphicData uri="http://schemas.openxmlformats.org/drawingml/2006/table">
            <a:tbl>
              <a:tblPr/>
              <a:tblGrid>
                <a:gridCol w="1233907"/>
                <a:gridCol w="667522"/>
                <a:gridCol w="1644792"/>
                <a:gridCol w="1714811"/>
              </a:tblGrid>
              <a:tr h="1805200">
                <a:tc row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4200"/>
                        </a:lnSpc>
                        <a:defRPr/>
                      </a:pPr>
                      <a:r>
                        <a:rPr lang="en-US" sz="3000">
                          <a:solidFill>
                            <a:srgbClr val="000000"/>
                          </a:solidFill>
                          <a:latin typeface="Open Sans 1"/>
                          <a:ea typeface="Open Sans 1"/>
                          <a:cs typeface="Open Sans 1"/>
                          <a:sym typeface="Open Sans 1"/>
                        </a:rPr>
                        <a:t>1</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00BF63"/>
                    </a:solidFill>
                  </a:tcPr>
                </a:tc>
                <a:tc>
                  <a:txBody>
                    <a:bodyPr anchor="t" rtlCol="false"/>
                    <a:lstStyle/>
                    <a:p>
                      <a:pPr algn="ctr">
                        <a:lnSpc>
                          <a:spcPts val="4200"/>
                        </a:lnSpc>
                        <a:defRPr/>
                      </a:pPr>
                      <a:r>
                        <a:rPr lang="en-US" sz="3000">
                          <a:solidFill>
                            <a:srgbClr val="000000"/>
                          </a:solidFill>
                          <a:latin typeface="Open Sans 1"/>
                          <a:ea typeface="Open Sans 1"/>
                          <a:cs typeface="Open Sans 1"/>
                          <a:sym typeface="Open Sans 1"/>
                        </a:rPr>
                        <a:t>0</a:t>
                      </a:r>
                      <a:endParaRPr lang="en-US" sz="1100"/>
                    </a:p>
                  </a:txBody>
                  <a:tcPr marL="0" marR="0" marT="0" marB="0" anchor="ctr">
                    <a:lnL cmpd="sng" algn="ctr" cap="flat" w="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0CC0DF"/>
                    </a:solidFill>
                  </a:tcPr>
                </a:tc>
                <a:tc>
                  <a:txBody>
                    <a:bodyPr anchor="t" rtlCol="false"/>
                    <a:lstStyle/>
                    <a:p>
                      <a:pPr algn="ctr">
                        <a:lnSpc>
                          <a:spcPts val="1619"/>
                        </a:lnSpc>
                        <a:defRPr/>
                      </a:pPr>
                      <a:r>
                        <a:rPr lang="en-US" sz="1799">
                          <a:solidFill>
                            <a:srgbClr val="000000"/>
                          </a:solidFill>
                          <a:latin typeface="Open Sans 1"/>
                          <a:ea typeface="Open Sans 1"/>
                          <a:cs typeface="Open Sans 1"/>
                          <a:sym typeface="Open Sans 1"/>
                        </a:rPr>
                        <a:t>P</a:t>
                      </a:r>
                      <a:endParaRPr lang="en-US" sz="1100"/>
                    </a:p>
                    <a:p>
                      <a:pPr algn="ctr">
                        <a:lnSpc>
                          <a:spcPts val="1619"/>
                        </a:lnSpc>
                      </a:pPr>
                      <a:r>
                        <a:rPr lang="en-US" sz="1799">
                          <a:solidFill>
                            <a:srgbClr val="000000"/>
                          </a:solidFill>
                          <a:latin typeface="Open Sans 1"/>
                          <a:ea typeface="Open Sans 1"/>
                          <a:cs typeface="Open Sans 1"/>
                          <a:sym typeface="Open Sans 1"/>
                        </a:rPr>
                        <a:t>o</a:t>
                      </a:r>
                    </a:p>
                    <a:p>
                      <a:pPr algn="ctr">
                        <a:lnSpc>
                          <a:spcPts val="1619"/>
                        </a:lnSpc>
                      </a:pPr>
                      <a:r>
                        <a:rPr lang="en-US" sz="1799">
                          <a:solidFill>
                            <a:srgbClr val="000000"/>
                          </a:solidFill>
                          <a:latin typeface="Open Sans 1"/>
                          <a:ea typeface="Open Sans 1"/>
                          <a:cs typeface="Open Sans 1"/>
                          <a:sym typeface="Open Sans 1"/>
                        </a:rPr>
                        <a:t>s</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t</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v</a:t>
                      </a:r>
                    </a:p>
                    <a:p>
                      <a:pPr algn="ctr">
                        <a:lnSpc>
                          <a:spcPts val="1619"/>
                        </a:lnSpc>
                      </a:pPr>
                      <a:r>
                        <a:rPr lang="en-US" sz="1799">
                          <a:solidFill>
                            <a:srgbClr val="000000"/>
                          </a:solidFill>
                          <a:latin typeface="Open Sans 1"/>
                          <a:ea typeface="Open Sans 1"/>
                          <a:cs typeface="Open Sans 1"/>
                          <a:sym typeface="Open Sans 1"/>
                        </a:rPr>
                        <a:t>e</a:t>
                      </a:r>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805200">
                <a:tc v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4200"/>
                        </a:lnSpc>
                        <a:defRPr/>
                      </a:pPr>
                      <a:r>
                        <a:rPr lang="en-US" sz="3000">
                          <a:solidFill>
                            <a:srgbClr val="000000"/>
                          </a:solidFill>
                          <a:latin typeface="Open Sans 1"/>
                          <a:ea typeface="Open Sans 1"/>
                          <a:cs typeface="Open Sans 1"/>
                          <a:sym typeface="Open Sans 1"/>
                        </a:rPr>
                        <a:t>2</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FFDE59"/>
                    </a:solidFill>
                  </a:tcPr>
                </a:tc>
                <a:tc>
                  <a:txBody>
                    <a:bodyPr anchor="t" rtlCol="false"/>
                    <a:lstStyle/>
                    <a:p>
                      <a:pPr algn="ctr">
                        <a:lnSpc>
                          <a:spcPts val="4200"/>
                        </a:lnSpc>
                        <a:defRPr/>
                      </a:pPr>
                      <a:r>
                        <a:rPr lang="en-US" sz="3000">
                          <a:solidFill>
                            <a:srgbClr val="000000"/>
                          </a:solidFill>
                          <a:latin typeface="Open Sans 1"/>
                          <a:ea typeface="Open Sans 1"/>
                          <a:cs typeface="Open Sans 1"/>
                          <a:sym typeface="Open Sans 1"/>
                        </a:rPr>
                        <a:t>2</a:t>
                      </a:r>
                      <a:endParaRPr lang="en-US" sz="1100"/>
                    </a:p>
                  </a:txBody>
                  <a:tcPr marL="0" marR="0" marT="0" marB="0" anchor="ctr">
                    <a:lnL cmpd="sng" algn="ctr" cap="flat" w="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FF66C4"/>
                    </a:solidFill>
                  </a:tcPr>
                </a:tc>
                <a:tc>
                  <a:txBody>
                    <a:bodyPr anchor="t" rtlCol="false"/>
                    <a:lstStyle/>
                    <a:p>
                      <a:pPr algn="ctr">
                        <a:lnSpc>
                          <a:spcPts val="1620"/>
                        </a:lnSpc>
                        <a:defRPr/>
                      </a:pPr>
                      <a:r>
                        <a:rPr lang="en-US" sz="1800">
                          <a:solidFill>
                            <a:srgbClr val="000000"/>
                          </a:solidFill>
                          <a:latin typeface="Open Sans 1"/>
                          <a:ea typeface="Open Sans 1"/>
                          <a:cs typeface="Open Sans 1"/>
                          <a:sym typeface="Open Sans 1"/>
                        </a:rPr>
                        <a:t>N</a:t>
                      </a:r>
                      <a:endParaRPr lang="en-US" sz="1100"/>
                    </a:p>
                    <a:p>
                      <a:pPr algn="ctr">
                        <a:lnSpc>
                          <a:spcPts val="1620"/>
                        </a:lnSpc>
                      </a:pPr>
                      <a:r>
                        <a:rPr lang="en-US" sz="1800">
                          <a:solidFill>
                            <a:srgbClr val="000000"/>
                          </a:solidFill>
                          <a:latin typeface="Open Sans 1"/>
                          <a:ea typeface="Open Sans 1"/>
                          <a:cs typeface="Open Sans 1"/>
                          <a:sym typeface="Open Sans 1"/>
                        </a:rPr>
                        <a:t>e</a:t>
                      </a:r>
                    </a:p>
                    <a:p>
                      <a:pPr algn="ctr">
                        <a:lnSpc>
                          <a:spcPts val="1620"/>
                        </a:lnSpc>
                      </a:pPr>
                      <a:r>
                        <a:rPr lang="en-US" sz="1800">
                          <a:solidFill>
                            <a:srgbClr val="000000"/>
                          </a:solidFill>
                          <a:latin typeface="Open Sans 1"/>
                          <a:ea typeface="Open Sans 1"/>
                          <a:cs typeface="Open Sans 1"/>
                          <a:sym typeface="Open Sans 1"/>
                        </a:rPr>
                        <a:t>g</a:t>
                      </a:r>
                    </a:p>
                    <a:p>
                      <a:pPr algn="ctr">
                        <a:lnSpc>
                          <a:spcPts val="1620"/>
                        </a:lnSpc>
                      </a:pPr>
                      <a:r>
                        <a:rPr lang="en-US" sz="1800">
                          <a:solidFill>
                            <a:srgbClr val="000000"/>
                          </a:solidFill>
                          <a:latin typeface="Open Sans 1"/>
                          <a:ea typeface="Open Sans 1"/>
                          <a:cs typeface="Open Sans 1"/>
                          <a:sym typeface="Open Sans 1"/>
                        </a:rPr>
                        <a:t>a</a:t>
                      </a:r>
                    </a:p>
                    <a:p>
                      <a:pPr algn="ctr">
                        <a:lnSpc>
                          <a:spcPts val="1620"/>
                        </a:lnSpc>
                      </a:pPr>
                      <a:r>
                        <a:rPr lang="en-US" sz="1800">
                          <a:solidFill>
                            <a:srgbClr val="000000"/>
                          </a:solidFill>
                          <a:latin typeface="Open Sans 1"/>
                          <a:ea typeface="Open Sans 1"/>
                          <a:cs typeface="Open Sans 1"/>
                          <a:sym typeface="Open Sans 1"/>
                        </a:rPr>
                        <a:t>t</a:t>
                      </a:r>
                    </a:p>
                    <a:p>
                      <a:pPr algn="ctr">
                        <a:lnSpc>
                          <a:spcPts val="1620"/>
                        </a:lnSpc>
                      </a:pPr>
                      <a:r>
                        <a:rPr lang="en-US" sz="1800">
                          <a:solidFill>
                            <a:srgbClr val="000000"/>
                          </a:solidFill>
                          <a:latin typeface="Open Sans 1"/>
                          <a:ea typeface="Open Sans 1"/>
                          <a:cs typeface="Open Sans 1"/>
                          <a:sym typeface="Open Sans 1"/>
                        </a:rPr>
                        <a:t>i</a:t>
                      </a:r>
                    </a:p>
                    <a:p>
                      <a:pPr algn="ctr">
                        <a:lnSpc>
                          <a:spcPts val="1620"/>
                        </a:lnSpc>
                      </a:pPr>
                      <a:r>
                        <a:rPr lang="en-US" sz="1800">
                          <a:solidFill>
                            <a:srgbClr val="000000"/>
                          </a:solidFill>
                          <a:latin typeface="Open Sans 1"/>
                          <a:ea typeface="Open Sans 1"/>
                          <a:cs typeface="Open Sans 1"/>
                          <a:sym typeface="Open Sans 1"/>
                        </a:rPr>
                        <a:t>v</a:t>
                      </a:r>
                    </a:p>
                    <a:p>
                      <a:pPr algn="ctr">
                        <a:lnSpc>
                          <a:spcPts val="1620"/>
                        </a:lnSpc>
                      </a:pPr>
                      <a:r>
                        <a:rPr lang="en-US" sz="1800">
                          <a:solidFill>
                            <a:srgbClr val="000000"/>
                          </a:solidFill>
                          <a:latin typeface="Open Sans 1"/>
                          <a:ea typeface="Open Sans 1"/>
                          <a:cs typeface="Open Sans 1"/>
                          <a:sym typeface="Open Sans 1"/>
                        </a:rPr>
                        <a:t>e</a:t>
                      </a:r>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6525">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Positive</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Negative</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1905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566525">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grid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h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r>
            </a:tbl>
          </a:graphicData>
        </a:graphic>
      </p:graphicFrame>
      <p:graphicFrame>
        <p:nvGraphicFramePr>
          <p:cNvPr name="Table 5" id="5"/>
          <p:cNvGraphicFramePr>
            <a:graphicFrameLocks noGrp="true"/>
          </p:cNvGraphicFramePr>
          <p:nvPr/>
        </p:nvGraphicFramePr>
        <p:xfrm>
          <a:off x="11816659" y="3595211"/>
          <a:ext cx="5442641" cy="4743450"/>
        </p:xfrm>
        <a:graphic>
          <a:graphicData uri="http://schemas.openxmlformats.org/drawingml/2006/table">
            <a:tbl>
              <a:tblPr/>
              <a:tblGrid>
                <a:gridCol w="1276501"/>
                <a:gridCol w="690565"/>
                <a:gridCol w="1701569"/>
                <a:gridCol w="1774005"/>
              </a:tblGrid>
              <a:tr h="1805200">
                <a:tc row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4200"/>
                        </a:lnSpc>
                        <a:defRPr/>
                      </a:pPr>
                      <a:r>
                        <a:rPr lang="en-US" sz="3000">
                          <a:solidFill>
                            <a:srgbClr val="000000"/>
                          </a:solidFill>
                          <a:latin typeface="Open Sans 1"/>
                          <a:ea typeface="Open Sans 1"/>
                          <a:cs typeface="Open Sans 1"/>
                          <a:sym typeface="Open Sans 1"/>
                        </a:rPr>
                        <a:t>3</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00BF63"/>
                    </a:solidFill>
                  </a:tcPr>
                </a:tc>
                <a:tc>
                  <a:txBody>
                    <a:bodyPr anchor="t" rtlCol="false"/>
                    <a:lstStyle/>
                    <a:p>
                      <a:pPr algn="ctr">
                        <a:lnSpc>
                          <a:spcPts val="4200"/>
                        </a:lnSpc>
                        <a:defRPr/>
                      </a:pPr>
                      <a:r>
                        <a:rPr lang="en-US" sz="3000">
                          <a:solidFill>
                            <a:srgbClr val="000000"/>
                          </a:solidFill>
                          <a:latin typeface="Open Sans 1"/>
                          <a:ea typeface="Open Sans 1"/>
                          <a:cs typeface="Open Sans 1"/>
                          <a:sym typeface="Open Sans 1"/>
                        </a:rPr>
                        <a:t>1</a:t>
                      </a:r>
                      <a:endParaRPr lang="en-US" sz="1100"/>
                    </a:p>
                  </a:txBody>
                  <a:tcPr marL="0" marR="0" marT="0" marB="0" anchor="ctr">
                    <a:lnL cmpd="sng" algn="ctr" cap="flat" w="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0CC0DF"/>
                    </a:solidFill>
                  </a:tcPr>
                </a:tc>
                <a:tc>
                  <a:txBody>
                    <a:bodyPr anchor="t" rtlCol="false"/>
                    <a:lstStyle/>
                    <a:p>
                      <a:pPr algn="ctr">
                        <a:lnSpc>
                          <a:spcPts val="1619"/>
                        </a:lnSpc>
                        <a:defRPr/>
                      </a:pPr>
                      <a:r>
                        <a:rPr lang="en-US" sz="1799">
                          <a:solidFill>
                            <a:srgbClr val="000000"/>
                          </a:solidFill>
                          <a:latin typeface="Open Sans 1"/>
                          <a:ea typeface="Open Sans 1"/>
                          <a:cs typeface="Open Sans 1"/>
                          <a:sym typeface="Open Sans 1"/>
                        </a:rPr>
                        <a:t>P</a:t>
                      </a:r>
                      <a:endParaRPr lang="en-US" sz="1100"/>
                    </a:p>
                    <a:p>
                      <a:pPr algn="ctr">
                        <a:lnSpc>
                          <a:spcPts val="1619"/>
                        </a:lnSpc>
                      </a:pPr>
                      <a:r>
                        <a:rPr lang="en-US" sz="1799">
                          <a:solidFill>
                            <a:srgbClr val="000000"/>
                          </a:solidFill>
                          <a:latin typeface="Open Sans 1"/>
                          <a:ea typeface="Open Sans 1"/>
                          <a:cs typeface="Open Sans 1"/>
                          <a:sym typeface="Open Sans 1"/>
                        </a:rPr>
                        <a:t>o</a:t>
                      </a:r>
                    </a:p>
                    <a:p>
                      <a:pPr algn="ctr">
                        <a:lnSpc>
                          <a:spcPts val="1619"/>
                        </a:lnSpc>
                      </a:pPr>
                      <a:r>
                        <a:rPr lang="en-US" sz="1799">
                          <a:solidFill>
                            <a:srgbClr val="000000"/>
                          </a:solidFill>
                          <a:latin typeface="Open Sans 1"/>
                          <a:ea typeface="Open Sans 1"/>
                          <a:cs typeface="Open Sans 1"/>
                          <a:sym typeface="Open Sans 1"/>
                        </a:rPr>
                        <a:t>s</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t</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v</a:t>
                      </a:r>
                    </a:p>
                    <a:p>
                      <a:pPr algn="ctr">
                        <a:lnSpc>
                          <a:spcPts val="1619"/>
                        </a:lnSpc>
                      </a:pPr>
                      <a:r>
                        <a:rPr lang="en-US" sz="1799">
                          <a:solidFill>
                            <a:srgbClr val="000000"/>
                          </a:solidFill>
                          <a:latin typeface="Open Sans 1"/>
                          <a:ea typeface="Open Sans 1"/>
                          <a:cs typeface="Open Sans 1"/>
                          <a:sym typeface="Open Sans 1"/>
                        </a:rPr>
                        <a:t>e</a:t>
                      </a:r>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805200">
                <a:tc v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4200"/>
                        </a:lnSpc>
                        <a:defRPr/>
                      </a:pPr>
                      <a:r>
                        <a:rPr lang="en-US" sz="3000">
                          <a:solidFill>
                            <a:srgbClr val="000000"/>
                          </a:solidFill>
                          <a:latin typeface="Open Sans 1"/>
                          <a:ea typeface="Open Sans 1"/>
                          <a:cs typeface="Open Sans 1"/>
                          <a:sym typeface="Open Sans 1"/>
                        </a:rPr>
                        <a:t>0</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FFDE59"/>
                    </a:solidFill>
                  </a:tcPr>
                </a:tc>
                <a:tc>
                  <a:txBody>
                    <a:bodyPr anchor="t" rtlCol="false"/>
                    <a:lstStyle/>
                    <a:p>
                      <a:pPr algn="ctr">
                        <a:lnSpc>
                          <a:spcPts val="4200"/>
                        </a:lnSpc>
                        <a:defRPr/>
                      </a:pPr>
                      <a:r>
                        <a:rPr lang="en-US" sz="3000">
                          <a:solidFill>
                            <a:srgbClr val="000000"/>
                          </a:solidFill>
                          <a:latin typeface="Open Sans 1"/>
                          <a:ea typeface="Open Sans 1"/>
                          <a:cs typeface="Open Sans 1"/>
                          <a:sym typeface="Open Sans 1"/>
                        </a:rPr>
                        <a:t>1</a:t>
                      </a:r>
                      <a:endParaRPr lang="en-US" sz="1100"/>
                    </a:p>
                  </a:txBody>
                  <a:tcPr marL="0" marR="0" marT="0" marB="0" anchor="ctr">
                    <a:lnL cmpd="sng" algn="ctr" cap="flat" w="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FF66C4"/>
                    </a:solidFill>
                  </a:tcPr>
                </a:tc>
                <a:tc>
                  <a:txBody>
                    <a:bodyPr anchor="t" rtlCol="false"/>
                    <a:lstStyle/>
                    <a:p>
                      <a:pPr algn="ctr">
                        <a:lnSpc>
                          <a:spcPts val="1620"/>
                        </a:lnSpc>
                        <a:defRPr/>
                      </a:pPr>
                      <a:r>
                        <a:rPr lang="en-US" sz="1800">
                          <a:solidFill>
                            <a:srgbClr val="000000"/>
                          </a:solidFill>
                          <a:latin typeface="Open Sans 1"/>
                          <a:ea typeface="Open Sans 1"/>
                          <a:cs typeface="Open Sans 1"/>
                          <a:sym typeface="Open Sans 1"/>
                        </a:rPr>
                        <a:t>N</a:t>
                      </a:r>
                      <a:endParaRPr lang="en-US" sz="1100"/>
                    </a:p>
                    <a:p>
                      <a:pPr algn="ctr">
                        <a:lnSpc>
                          <a:spcPts val="1620"/>
                        </a:lnSpc>
                      </a:pPr>
                      <a:r>
                        <a:rPr lang="en-US" sz="1800">
                          <a:solidFill>
                            <a:srgbClr val="000000"/>
                          </a:solidFill>
                          <a:latin typeface="Open Sans 1"/>
                          <a:ea typeface="Open Sans 1"/>
                          <a:cs typeface="Open Sans 1"/>
                          <a:sym typeface="Open Sans 1"/>
                        </a:rPr>
                        <a:t>e</a:t>
                      </a:r>
                    </a:p>
                    <a:p>
                      <a:pPr algn="ctr">
                        <a:lnSpc>
                          <a:spcPts val="1620"/>
                        </a:lnSpc>
                      </a:pPr>
                      <a:r>
                        <a:rPr lang="en-US" sz="1800">
                          <a:solidFill>
                            <a:srgbClr val="000000"/>
                          </a:solidFill>
                          <a:latin typeface="Open Sans 1"/>
                          <a:ea typeface="Open Sans 1"/>
                          <a:cs typeface="Open Sans 1"/>
                          <a:sym typeface="Open Sans 1"/>
                        </a:rPr>
                        <a:t>g</a:t>
                      </a:r>
                    </a:p>
                    <a:p>
                      <a:pPr algn="ctr">
                        <a:lnSpc>
                          <a:spcPts val="1620"/>
                        </a:lnSpc>
                      </a:pPr>
                      <a:r>
                        <a:rPr lang="en-US" sz="1800">
                          <a:solidFill>
                            <a:srgbClr val="000000"/>
                          </a:solidFill>
                          <a:latin typeface="Open Sans 1"/>
                          <a:ea typeface="Open Sans 1"/>
                          <a:cs typeface="Open Sans 1"/>
                          <a:sym typeface="Open Sans 1"/>
                        </a:rPr>
                        <a:t>a</a:t>
                      </a:r>
                    </a:p>
                    <a:p>
                      <a:pPr algn="ctr">
                        <a:lnSpc>
                          <a:spcPts val="1620"/>
                        </a:lnSpc>
                      </a:pPr>
                      <a:r>
                        <a:rPr lang="en-US" sz="1800">
                          <a:solidFill>
                            <a:srgbClr val="000000"/>
                          </a:solidFill>
                          <a:latin typeface="Open Sans 1"/>
                          <a:ea typeface="Open Sans 1"/>
                          <a:cs typeface="Open Sans 1"/>
                          <a:sym typeface="Open Sans 1"/>
                        </a:rPr>
                        <a:t>t</a:t>
                      </a:r>
                    </a:p>
                    <a:p>
                      <a:pPr algn="ctr">
                        <a:lnSpc>
                          <a:spcPts val="1620"/>
                        </a:lnSpc>
                      </a:pPr>
                      <a:r>
                        <a:rPr lang="en-US" sz="1800">
                          <a:solidFill>
                            <a:srgbClr val="000000"/>
                          </a:solidFill>
                          <a:latin typeface="Open Sans 1"/>
                          <a:ea typeface="Open Sans 1"/>
                          <a:cs typeface="Open Sans 1"/>
                          <a:sym typeface="Open Sans 1"/>
                        </a:rPr>
                        <a:t>i</a:t>
                      </a:r>
                    </a:p>
                    <a:p>
                      <a:pPr algn="ctr">
                        <a:lnSpc>
                          <a:spcPts val="1620"/>
                        </a:lnSpc>
                      </a:pPr>
                      <a:r>
                        <a:rPr lang="en-US" sz="1800">
                          <a:solidFill>
                            <a:srgbClr val="000000"/>
                          </a:solidFill>
                          <a:latin typeface="Open Sans 1"/>
                          <a:ea typeface="Open Sans 1"/>
                          <a:cs typeface="Open Sans 1"/>
                          <a:sym typeface="Open Sans 1"/>
                        </a:rPr>
                        <a:t>v</a:t>
                      </a:r>
                    </a:p>
                    <a:p>
                      <a:pPr algn="ctr">
                        <a:lnSpc>
                          <a:spcPts val="1620"/>
                        </a:lnSpc>
                      </a:pPr>
                      <a:r>
                        <a:rPr lang="en-US" sz="1800">
                          <a:solidFill>
                            <a:srgbClr val="000000"/>
                          </a:solidFill>
                          <a:latin typeface="Open Sans 1"/>
                          <a:ea typeface="Open Sans 1"/>
                          <a:cs typeface="Open Sans 1"/>
                          <a:sym typeface="Open Sans 1"/>
                        </a:rPr>
                        <a:t>e</a:t>
                      </a:r>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6525">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Positive</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Negative</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1905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566525">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grid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h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r>
            </a:tbl>
          </a:graphicData>
        </a:graphic>
      </p:graphicFrame>
      <p:sp>
        <p:nvSpPr>
          <p:cNvPr name="TextBox 6" id="6"/>
          <p:cNvSpPr txBox="true"/>
          <p:nvPr/>
        </p:nvSpPr>
        <p:spPr>
          <a:xfrm rot="0">
            <a:off x="1028700" y="2413476"/>
            <a:ext cx="16230600" cy="715010"/>
          </a:xfrm>
          <a:prstGeom prst="rect">
            <a:avLst/>
          </a:prstGeom>
        </p:spPr>
        <p:txBody>
          <a:bodyPr anchor="t" rtlCol="false" tIns="0" lIns="0" bIns="0" rIns="0">
            <a:spAutoFit/>
          </a:bodyPr>
          <a:lstStyle/>
          <a:p>
            <a:pPr algn="just">
              <a:lnSpc>
                <a:spcPts val="2860"/>
              </a:lnSpc>
            </a:pPr>
            <a:r>
              <a:rPr lang="en-US" sz="2200">
                <a:solidFill>
                  <a:srgbClr val="000000"/>
                </a:solidFill>
                <a:latin typeface="Open Sans 1"/>
                <a:ea typeface="Open Sans 1"/>
                <a:cs typeface="Open Sans 1"/>
                <a:sym typeface="Open Sans 1"/>
              </a:rPr>
              <a:t>Pour un même modèle, on peut donc voir qu’il y a </a:t>
            </a:r>
            <a:r>
              <a:rPr lang="en-US" sz="2200" b="true">
                <a:solidFill>
                  <a:srgbClr val="000000"/>
                </a:solidFill>
                <a:latin typeface="Open Sans 1 Bold"/>
                <a:ea typeface="Open Sans 1 Bold"/>
                <a:cs typeface="Open Sans 1 Bold"/>
                <a:sym typeface="Open Sans 1 Bold"/>
              </a:rPr>
              <a:t>plusieurs matrices de confusion possibles</a:t>
            </a:r>
            <a:r>
              <a:rPr lang="en-US" sz="2200">
                <a:solidFill>
                  <a:srgbClr val="000000"/>
                </a:solidFill>
                <a:latin typeface="Open Sans 1"/>
                <a:ea typeface="Open Sans 1"/>
                <a:cs typeface="Open Sans 1"/>
                <a:sym typeface="Open Sans 1"/>
              </a:rPr>
              <a:t>, directement liées à la valeur du seuil de confiance choisi.</a:t>
            </a:r>
          </a:p>
        </p:txBody>
      </p:sp>
      <p:sp>
        <p:nvSpPr>
          <p:cNvPr name="TextBox 7" id="7"/>
          <p:cNvSpPr txBox="true"/>
          <p:nvPr/>
        </p:nvSpPr>
        <p:spPr>
          <a:xfrm rot="0">
            <a:off x="2111259" y="8470424"/>
            <a:ext cx="3213542" cy="353060"/>
          </a:xfrm>
          <a:prstGeom prst="rect">
            <a:avLst/>
          </a:prstGeom>
        </p:spPr>
        <p:txBody>
          <a:bodyPr anchor="t" rtlCol="false" tIns="0" lIns="0" bIns="0" rIns="0">
            <a:spAutoFit/>
          </a:bodyPr>
          <a:lstStyle/>
          <a:p>
            <a:pPr algn="ctr">
              <a:lnSpc>
                <a:spcPts val="2860"/>
              </a:lnSpc>
            </a:pPr>
            <a:r>
              <a:rPr lang="en-US" sz="2200">
                <a:solidFill>
                  <a:srgbClr val="000000"/>
                </a:solidFill>
                <a:latin typeface="Open Sans 1"/>
                <a:ea typeface="Open Sans 1"/>
                <a:cs typeface="Open Sans 1"/>
                <a:sym typeface="Open Sans 1"/>
              </a:rPr>
              <a:t>seuil de confiance = 0.5</a:t>
            </a:r>
          </a:p>
        </p:txBody>
      </p:sp>
      <p:sp>
        <p:nvSpPr>
          <p:cNvPr name="TextBox 8" id="8"/>
          <p:cNvSpPr txBox="true"/>
          <p:nvPr/>
        </p:nvSpPr>
        <p:spPr>
          <a:xfrm rot="0">
            <a:off x="7843091" y="8470424"/>
            <a:ext cx="3213542" cy="353060"/>
          </a:xfrm>
          <a:prstGeom prst="rect">
            <a:avLst/>
          </a:prstGeom>
        </p:spPr>
        <p:txBody>
          <a:bodyPr anchor="t" rtlCol="false" tIns="0" lIns="0" bIns="0" rIns="0">
            <a:spAutoFit/>
          </a:bodyPr>
          <a:lstStyle/>
          <a:p>
            <a:pPr algn="ctr">
              <a:lnSpc>
                <a:spcPts val="2860"/>
              </a:lnSpc>
            </a:pPr>
            <a:r>
              <a:rPr lang="en-US" sz="2200">
                <a:solidFill>
                  <a:srgbClr val="000000"/>
                </a:solidFill>
                <a:latin typeface="Open Sans 1"/>
                <a:ea typeface="Open Sans 1"/>
                <a:cs typeface="Open Sans 1"/>
                <a:sym typeface="Open Sans 1"/>
              </a:rPr>
              <a:t>seuil de confiance = 0.75</a:t>
            </a:r>
          </a:p>
        </p:txBody>
      </p:sp>
      <p:sp>
        <p:nvSpPr>
          <p:cNvPr name="TextBox 9" id="9"/>
          <p:cNvSpPr txBox="true"/>
          <p:nvPr/>
        </p:nvSpPr>
        <p:spPr>
          <a:xfrm rot="0">
            <a:off x="14045758" y="8470424"/>
            <a:ext cx="3213542" cy="353060"/>
          </a:xfrm>
          <a:prstGeom prst="rect">
            <a:avLst/>
          </a:prstGeom>
        </p:spPr>
        <p:txBody>
          <a:bodyPr anchor="t" rtlCol="false" tIns="0" lIns="0" bIns="0" rIns="0">
            <a:spAutoFit/>
          </a:bodyPr>
          <a:lstStyle/>
          <a:p>
            <a:pPr algn="ctr">
              <a:lnSpc>
                <a:spcPts val="2860"/>
              </a:lnSpc>
            </a:pPr>
            <a:r>
              <a:rPr lang="en-US" sz="2200">
                <a:solidFill>
                  <a:srgbClr val="000000"/>
                </a:solidFill>
                <a:latin typeface="Open Sans 1"/>
                <a:ea typeface="Open Sans 1"/>
                <a:cs typeface="Open Sans 1"/>
                <a:sym typeface="Open Sans 1"/>
              </a:rPr>
              <a:t>seuil de confiance = 0.35</a:t>
            </a:r>
          </a:p>
        </p:txBody>
      </p:sp>
      <p:sp>
        <p:nvSpPr>
          <p:cNvPr name="TextBox 10" id="10"/>
          <p:cNvSpPr txBox="true"/>
          <p:nvPr/>
        </p:nvSpPr>
        <p:spPr>
          <a:xfrm rot="0">
            <a:off x="1028700" y="9271158"/>
            <a:ext cx="16230600" cy="715010"/>
          </a:xfrm>
          <a:prstGeom prst="rect">
            <a:avLst/>
          </a:prstGeom>
        </p:spPr>
        <p:txBody>
          <a:bodyPr anchor="t" rtlCol="false" tIns="0" lIns="0" bIns="0" rIns="0">
            <a:spAutoFit/>
          </a:bodyPr>
          <a:lstStyle/>
          <a:p>
            <a:pPr algn="just">
              <a:lnSpc>
                <a:spcPts val="2860"/>
              </a:lnSpc>
            </a:pPr>
            <a:r>
              <a:rPr lang="en-US" sz="2200">
                <a:solidFill>
                  <a:srgbClr val="000000"/>
                </a:solidFill>
                <a:latin typeface="Open Sans 1"/>
                <a:ea typeface="Open Sans 1"/>
                <a:cs typeface="Open Sans 1"/>
                <a:sym typeface="Open Sans 1"/>
              </a:rPr>
              <a:t>Pour pousser la logique jusqu’au bout, on a un nombre infini de matrice de confusion car on en a autant qu’il y a de nombres décimaux entre 0 et 1 (mais pour des seuils très proches, les matrices ne devraient pas tellement changer).</a:t>
            </a:r>
          </a:p>
        </p:txBody>
      </p:sp>
      <p:sp>
        <p:nvSpPr>
          <p:cNvPr name="TextBox 11" id="11"/>
          <p:cNvSpPr txBox="true"/>
          <p:nvPr/>
        </p:nvSpPr>
        <p:spPr>
          <a:xfrm rot="0">
            <a:off x="1028700" y="923925"/>
            <a:ext cx="3752259"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CONFIANCE</a:t>
            </a:r>
          </a:p>
        </p:txBody>
      </p:sp>
      <p:sp>
        <p:nvSpPr>
          <p:cNvPr name="TextBox 12" id="12"/>
          <p:cNvSpPr txBox="true"/>
          <p:nvPr/>
        </p:nvSpPr>
        <p:spPr>
          <a:xfrm rot="0">
            <a:off x="1028700" y="1657350"/>
            <a:ext cx="793047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Comprendre l’impact de la valeur du seuil de confiance</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1657350"/>
            <a:ext cx="877827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À quoi sert-elle concrètement ?</a:t>
            </a:r>
          </a:p>
        </p:txBody>
      </p:sp>
      <p:sp>
        <p:nvSpPr>
          <p:cNvPr name="TextBox 3" id="3"/>
          <p:cNvSpPr txBox="true"/>
          <p:nvPr/>
        </p:nvSpPr>
        <p:spPr>
          <a:xfrm rot="0">
            <a:off x="1028700" y="923925"/>
            <a:ext cx="9715774"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MATRICE DE CONFUSION</a:t>
            </a:r>
          </a:p>
        </p:txBody>
      </p:sp>
      <p:sp>
        <p:nvSpPr>
          <p:cNvPr name="TextBox 4" id="4"/>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69</a:t>
            </a:r>
          </a:p>
        </p:txBody>
      </p:sp>
      <p:graphicFrame>
        <p:nvGraphicFramePr>
          <p:cNvPr name="Table 5" id="5"/>
          <p:cNvGraphicFramePr>
            <a:graphicFrameLocks noGrp="true"/>
          </p:cNvGraphicFramePr>
          <p:nvPr/>
        </p:nvGraphicFramePr>
        <p:xfrm>
          <a:off x="471622" y="4999934"/>
          <a:ext cx="5733153" cy="4743450"/>
        </p:xfrm>
        <a:graphic>
          <a:graphicData uri="http://schemas.openxmlformats.org/drawingml/2006/table">
            <a:tbl>
              <a:tblPr/>
              <a:tblGrid>
                <a:gridCol w="1344637"/>
                <a:gridCol w="727425"/>
                <a:gridCol w="1792394"/>
                <a:gridCol w="1868697"/>
              </a:tblGrid>
              <a:tr h="1805200">
                <a:tc row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799"/>
                        </a:lnSpc>
                        <a:defRPr/>
                      </a:pPr>
                      <a:endParaRPr lang="en-US" sz="1100"/>
                    </a:p>
                  </a:txBody>
                  <a:tcPr marL="0" marR="0" marT="0" marB="0" anchor="ctr">
                    <a:lnL cmpd="sng" algn="ctr" cap="flat" w="1905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00BF63"/>
                    </a:solidFill>
                  </a:tcPr>
                </a:tc>
                <a:tc>
                  <a:txBody>
                    <a:bodyPr anchor="t" rtlCol="false"/>
                    <a:lstStyle/>
                    <a:p>
                      <a:pPr algn="ctr">
                        <a:lnSpc>
                          <a:spcPts val="2800"/>
                        </a:lnSpc>
                        <a:defRPr/>
                      </a:pPr>
                      <a:endParaRPr lang="en-US" sz="1100"/>
                    </a:p>
                  </a:txBody>
                  <a:tcPr marL="0" marR="0" marT="0" marB="0" anchor="ctr">
                    <a:lnL cmpd="sng" algn="ctr" cap="flat" w="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F3131"/>
                    </a:solidFill>
                  </a:tcPr>
                </a:tc>
                <a:tc>
                  <a:txBody>
                    <a:bodyPr anchor="t" rtlCol="false"/>
                    <a:lstStyle/>
                    <a:p>
                      <a:pPr algn="ctr">
                        <a:lnSpc>
                          <a:spcPts val="1619"/>
                        </a:lnSpc>
                        <a:defRPr/>
                      </a:pPr>
                      <a:r>
                        <a:rPr lang="en-US" sz="1799">
                          <a:solidFill>
                            <a:srgbClr val="000000"/>
                          </a:solidFill>
                          <a:latin typeface="Open Sans 1"/>
                          <a:ea typeface="Open Sans 1"/>
                          <a:cs typeface="Open Sans 1"/>
                          <a:sym typeface="Open Sans 1"/>
                        </a:rPr>
                        <a:t>P</a:t>
                      </a:r>
                      <a:endParaRPr lang="en-US" sz="1100"/>
                    </a:p>
                    <a:p>
                      <a:pPr algn="ctr">
                        <a:lnSpc>
                          <a:spcPts val="1619"/>
                        </a:lnSpc>
                      </a:pPr>
                      <a:r>
                        <a:rPr lang="en-US" sz="1799">
                          <a:solidFill>
                            <a:srgbClr val="000000"/>
                          </a:solidFill>
                          <a:latin typeface="Open Sans 1"/>
                          <a:ea typeface="Open Sans 1"/>
                          <a:cs typeface="Open Sans 1"/>
                          <a:sym typeface="Open Sans 1"/>
                        </a:rPr>
                        <a:t>o</a:t>
                      </a:r>
                    </a:p>
                    <a:p>
                      <a:pPr algn="ctr">
                        <a:lnSpc>
                          <a:spcPts val="1619"/>
                        </a:lnSpc>
                      </a:pPr>
                      <a:r>
                        <a:rPr lang="en-US" sz="1799">
                          <a:solidFill>
                            <a:srgbClr val="000000"/>
                          </a:solidFill>
                          <a:latin typeface="Open Sans 1"/>
                          <a:ea typeface="Open Sans 1"/>
                          <a:cs typeface="Open Sans 1"/>
                          <a:sym typeface="Open Sans 1"/>
                        </a:rPr>
                        <a:t>s</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t</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v</a:t>
                      </a:r>
                    </a:p>
                    <a:p>
                      <a:pPr algn="ctr">
                        <a:lnSpc>
                          <a:spcPts val="1619"/>
                        </a:lnSpc>
                      </a:pPr>
                      <a:r>
                        <a:rPr lang="en-US" sz="1799">
                          <a:solidFill>
                            <a:srgbClr val="000000"/>
                          </a:solidFill>
                          <a:latin typeface="Open Sans 1"/>
                          <a:ea typeface="Open Sans 1"/>
                          <a:cs typeface="Open Sans 1"/>
                          <a:sym typeface="Open Sans 1"/>
                        </a:rPr>
                        <a:t>e</a:t>
                      </a:r>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805200">
                <a:tc v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799"/>
                        </a:lnSpc>
                        <a:defRPr/>
                      </a:pPr>
                      <a:endParaRPr lang="en-US" sz="1100"/>
                    </a:p>
                  </a:txBody>
                  <a:tcPr marL="0" marR="0" marT="0" marB="0" anchor="ctr">
                    <a:lnL cmpd="sng" algn="ctr" cap="flat" w="1905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FF3131"/>
                    </a:solidFill>
                  </a:tcPr>
                </a:tc>
                <a:tc>
                  <a:txBody>
                    <a:bodyPr anchor="t" rtlCol="false"/>
                    <a:lstStyle/>
                    <a:p>
                      <a:pPr algn="ctr">
                        <a:lnSpc>
                          <a:spcPts val="2799"/>
                        </a:lnSpc>
                        <a:defRPr/>
                      </a:pPr>
                      <a:endParaRPr lang="en-US" sz="1100"/>
                    </a:p>
                  </a:txBody>
                  <a:tcPr marL="0" marR="0" marT="0" marB="0" anchor="ctr">
                    <a:lnL cmpd="sng" algn="ctr" cap="flat" w="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00BF63"/>
                    </a:solidFill>
                  </a:tcPr>
                </a:tc>
                <a:tc>
                  <a:txBody>
                    <a:bodyPr anchor="t" rtlCol="false"/>
                    <a:lstStyle/>
                    <a:p>
                      <a:pPr algn="ctr">
                        <a:lnSpc>
                          <a:spcPts val="1620"/>
                        </a:lnSpc>
                        <a:defRPr/>
                      </a:pPr>
                      <a:r>
                        <a:rPr lang="en-US" sz="1800">
                          <a:solidFill>
                            <a:srgbClr val="000000"/>
                          </a:solidFill>
                          <a:latin typeface="Open Sans 1"/>
                          <a:ea typeface="Open Sans 1"/>
                          <a:cs typeface="Open Sans 1"/>
                          <a:sym typeface="Open Sans 1"/>
                        </a:rPr>
                        <a:t>N</a:t>
                      </a:r>
                      <a:endParaRPr lang="en-US" sz="1100"/>
                    </a:p>
                    <a:p>
                      <a:pPr algn="ctr">
                        <a:lnSpc>
                          <a:spcPts val="1620"/>
                        </a:lnSpc>
                      </a:pPr>
                      <a:r>
                        <a:rPr lang="en-US" sz="1800">
                          <a:solidFill>
                            <a:srgbClr val="000000"/>
                          </a:solidFill>
                          <a:latin typeface="Open Sans 1"/>
                          <a:ea typeface="Open Sans 1"/>
                          <a:cs typeface="Open Sans 1"/>
                          <a:sym typeface="Open Sans 1"/>
                        </a:rPr>
                        <a:t>e</a:t>
                      </a:r>
                    </a:p>
                    <a:p>
                      <a:pPr algn="ctr">
                        <a:lnSpc>
                          <a:spcPts val="1620"/>
                        </a:lnSpc>
                      </a:pPr>
                      <a:r>
                        <a:rPr lang="en-US" sz="1800">
                          <a:solidFill>
                            <a:srgbClr val="000000"/>
                          </a:solidFill>
                          <a:latin typeface="Open Sans 1"/>
                          <a:ea typeface="Open Sans 1"/>
                          <a:cs typeface="Open Sans 1"/>
                          <a:sym typeface="Open Sans 1"/>
                        </a:rPr>
                        <a:t>g</a:t>
                      </a:r>
                    </a:p>
                    <a:p>
                      <a:pPr algn="ctr">
                        <a:lnSpc>
                          <a:spcPts val="1620"/>
                        </a:lnSpc>
                      </a:pPr>
                      <a:r>
                        <a:rPr lang="en-US" sz="1800">
                          <a:solidFill>
                            <a:srgbClr val="000000"/>
                          </a:solidFill>
                          <a:latin typeface="Open Sans 1"/>
                          <a:ea typeface="Open Sans 1"/>
                          <a:cs typeface="Open Sans 1"/>
                          <a:sym typeface="Open Sans 1"/>
                        </a:rPr>
                        <a:t>a</a:t>
                      </a:r>
                    </a:p>
                    <a:p>
                      <a:pPr algn="ctr">
                        <a:lnSpc>
                          <a:spcPts val="1620"/>
                        </a:lnSpc>
                      </a:pPr>
                      <a:r>
                        <a:rPr lang="en-US" sz="1800">
                          <a:solidFill>
                            <a:srgbClr val="000000"/>
                          </a:solidFill>
                          <a:latin typeface="Open Sans 1"/>
                          <a:ea typeface="Open Sans 1"/>
                          <a:cs typeface="Open Sans 1"/>
                          <a:sym typeface="Open Sans 1"/>
                        </a:rPr>
                        <a:t>t</a:t>
                      </a:r>
                    </a:p>
                    <a:p>
                      <a:pPr algn="ctr">
                        <a:lnSpc>
                          <a:spcPts val="1620"/>
                        </a:lnSpc>
                      </a:pPr>
                      <a:r>
                        <a:rPr lang="en-US" sz="1800">
                          <a:solidFill>
                            <a:srgbClr val="000000"/>
                          </a:solidFill>
                          <a:latin typeface="Open Sans 1"/>
                          <a:ea typeface="Open Sans 1"/>
                          <a:cs typeface="Open Sans 1"/>
                          <a:sym typeface="Open Sans 1"/>
                        </a:rPr>
                        <a:t>i</a:t>
                      </a:r>
                    </a:p>
                    <a:p>
                      <a:pPr algn="ctr">
                        <a:lnSpc>
                          <a:spcPts val="1620"/>
                        </a:lnSpc>
                      </a:pPr>
                      <a:r>
                        <a:rPr lang="en-US" sz="1800">
                          <a:solidFill>
                            <a:srgbClr val="000000"/>
                          </a:solidFill>
                          <a:latin typeface="Open Sans 1"/>
                          <a:ea typeface="Open Sans 1"/>
                          <a:cs typeface="Open Sans 1"/>
                          <a:sym typeface="Open Sans 1"/>
                        </a:rPr>
                        <a:t>v</a:t>
                      </a:r>
                    </a:p>
                    <a:p>
                      <a:pPr algn="ctr">
                        <a:lnSpc>
                          <a:spcPts val="1620"/>
                        </a:lnSpc>
                      </a:pPr>
                      <a:r>
                        <a:rPr lang="en-US" sz="1800">
                          <a:solidFill>
                            <a:srgbClr val="000000"/>
                          </a:solidFill>
                          <a:latin typeface="Open Sans 1"/>
                          <a:ea typeface="Open Sans 1"/>
                          <a:cs typeface="Open Sans 1"/>
                          <a:sym typeface="Open Sans 1"/>
                        </a:rPr>
                        <a:t>e</a:t>
                      </a:r>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6525">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Positive</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Negative</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1905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566525">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grid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h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r>
            </a:tbl>
          </a:graphicData>
        </a:graphic>
      </p:graphicFrame>
      <p:grpSp>
        <p:nvGrpSpPr>
          <p:cNvPr name="Group 6" id="6"/>
          <p:cNvGrpSpPr/>
          <p:nvPr/>
        </p:nvGrpSpPr>
        <p:grpSpPr>
          <a:xfrm rot="0">
            <a:off x="6679770" y="4834609"/>
            <a:ext cx="10594588" cy="799316"/>
            <a:chOff x="0" y="0"/>
            <a:chExt cx="14126117" cy="1065755"/>
          </a:xfrm>
        </p:grpSpPr>
        <p:sp>
          <p:nvSpPr>
            <p:cNvPr name="TextBox 7" id="7"/>
            <p:cNvSpPr txBox="true"/>
            <p:nvPr/>
          </p:nvSpPr>
          <p:spPr>
            <a:xfrm rot="0">
              <a:off x="0" y="-19050"/>
              <a:ext cx="14126117" cy="475403"/>
            </a:xfrm>
            <a:prstGeom prst="rect">
              <a:avLst/>
            </a:prstGeom>
          </p:spPr>
          <p:txBody>
            <a:bodyPr anchor="t" rtlCol="false" tIns="0" lIns="0" bIns="0" rIns="0">
              <a:spAutoFit/>
            </a:bodyPr>
            <a:lstStyle/>
            <a:p>
              <a:pPr algn="just">
                <a:lnSpc>
                  <a:spcPts val="2990"/>
                </a:lnSpc>
              </a:pPr>
              <a:r>
                <a:rPr lang="en-US" sz="2300">
                  <a:solidFill>
                    <a:srgbClr val="000000"/>
                  </a:solidFill>
                  <a:latin typeface="Open Sans 1"/>
                  <a:ea typeface="Open Sans 1"/>
                  <a:cs typeface="Open Sans 1"/>
                  <a:sym typeface="Open Sans 1"/>
                </a:rPr>
                <a:t>La </a:t>
              </a:r>
              <a:r>
                <a:rPr lang="en-US" sz="2300" i="true">
                  <a:solidFill>
                    <a:srgbClr val="00BF63"/>
                  </a:solidFill>
                  <a:latin typeface="Open Sans 1 Italics"/>
                  <a:ea typeface="Open Sans 1 Italics"/>
                  <a:cs typeface="Open Sans 1 Italics"/>
                  <a:sym typeface="Open Sans 1 Italics"/>
                </a:rPr>
                <a:t>bonne diagonale</a:t>
              </a:r>
              <a:r>
                <a:rPr lang="en-US" sz="2300" i="true">
                  <a:solidFill>
                    <a:srgbClr val="000000"/>
                  </a:solidFill>
                  <a:latin typeface="Open Sans 1 Italics"/>
                  <a:ea typeface="Open Sans 1 Italics"/>
                  <a:cs typeface="Open Sans 1 Italics"/>
                  <a:sym typeface="Open Sans 1 Italics"/>
                </a:rPr>
                <a:t> </a:t>
              </a:r>
              <a:r>
                <a:rPr lang="en-US" sz="2300">
                  <a:solidFill>
                    <a:srgbClr val="000000"/>
                  </a:solidFill>
                  <a:latin typeface="Open Sans 1"/>
                  <a:ea typeface="Open Sans 1"/>
                  <a:cs typeface="Open Sans 1"/>
                  <a:sym typeface="Open Sans 1"/>
                </a:rPr>
                <a:t>: la classe prédite est identique à la vraie classe.</a:t>
              </a:r>
            </a:p>
          </p:txBody>
        </p:sp>
        <p:sp>
          <p:nvSpPr>
            <p:cNvPr name="TextBox 8" id="8"/>
            <p:cNvSpPr txBox="true"/>
            <p:nvPr/>
          </p:nvSpPr>
          <p:spPr>
            <a:xfrm rot="0">
              <a:off x="0" y="590352"/>
              <a:ext cx="14126117" cy="475403"/>
            </a:xfrm>
            <a:prstGeom prst="rect">
              <a:avLst/>
            </a:prstGeom>
          </p:spPr>
          <p:txBody>
            <a:bodyPr anchor="t" rtlCol="false" tIns="0" lIns="0" bIns="0" rIns="0">
              <a:spAutoFit/>
            </a:bodyPr>
            <a:lstStyle/>
            <a:p>
              <a:pPr algn="just">
                <a:lnSpc>
                  <a:spcPts val="2990"/>
                </a:lnSpc>
              </a:pPr>
              <a:r>
                <a:rPr lang="en-US" sz="2300">
                  <a:solidFill>
                    <a:srgbClr val="000000"/>
                  </a:solidFill>
                  <a:latin typeface="Open Sans 1"/>
                  <a:ea typeface="Open Sans 1"/>
                  <a:cs typeface="Open Sans 1"/>
                  <a:sym typeface="Open Sans 1"/>
                </a:rPr>
                <a:t>La </a:t>
              </a:r>
              <a:r>
                <a:rPr lang="en-US" sz="2300" i="true">
                  <a:solidFill>
                    <a:srgbClr val="FF3131"/>
                  </a:solidFill>
                  <a:latin typeface="Open Sans 1 Italics"/>
                  <a:ea typeface="Open Sans 1 Italics"/>
                  <a:cs typeface="Open Sans 1 Italics"/>
                  <a:sym typeface="Open Sans 1 Italics"/>
                </a:rPr>
                <a:t>mauvaise diagonale</a:t>
              </a:r>
              <a:r>
                <a:rPr lang="en-US" sz="2300" i="true">
                  <a:solidFill>
                    <a:srgbClr val="000000"/>
                  </a:solidFill>
                  <a:latin typeface="Open Sans 1 Italics"/>
                  <a:ea typeface="Open Sans 1 Italics"/>
                  <a:cs typeface="Open Sans 1 Italics"/>
                  <a:sym typeface="Open Sans 1 Italics"/>
                </a:rPr>
                <a:t> </a:t>
              </a:r>
              <a:r>
                <a:rPr lang="en-US" sz="2300">
                  <a:solidFill>
                    <a:srgbClr val="000000"/>
                  </a:solidFill>
                  <a:latin typeface="Open Sans 1"/>
                  <a:ea typeface="Open Sans 1"/>
                  <a:cs typeface="Open Sans 1"/>
                  <a:sym typeface="Open Sans 1"/>
                </a:rPr>
                <a:t>: la classe prédite est différente de la vraie classe.</a:t>
              </a:r>
            </a:p>
          </p:txBody>
        </p:sp>
      </p:grpSp>
      <p:sp>
        <p:nvSpPr>
          <p:cNvPr name="TextBox 9" id="9"/>
          <p:cNvSpPr txBox="true"/>
          <p:nvPr/>
        </p:nvSpPr>
        <p:spPr>
          <a:xfrm rot="0">
            <a:off x="6679770" y="5997783"/>
            <a:ext cx="10594588" cy="13639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Intuitivement, on comprend qu</a:t>
            </a:r>
            <a:r>
              <a:rPr lang="en-US" sz="2100" b="true">
                <a:solidFill>
                  <a:srgbClr val="000000"/>
                </a:solidFill>
                <a:latin typeface="Open Sans 1 Bold"/>
                <a:ea typeface="Open Sans 1 Bold"/>
                <a:cs typeface="Open Sans 1 Bold"/>
                <a:sym typeface="Open Sans 1 Bold"/>
              </a:rPr>
              <a:t>’il faut faire en sorte de baisser les valeurs de la mauvaise diagonale</a:t>
            </a:r>
            <a:r>
              <a:rPr lang="en-US" sz="2100">
                <a:solidFill>
                  <a:srgbClr val="000000"/>
                </a:solidFill>
                <a:latin typeface="Open Sans 1"/>
                <a:ea typeface="Open Sans 1"/>
                <a:cs typeface="Open Sans 1"/>
                <a:sym typeface="Open Sans 1"/>
              </a:rPr>
              <a:t>, mais si vous regardez les matrices de la page précédente, vous pouvez observer que ce n’est pas évidement de mettre les deux cases à 0 simultanément.</a:t>
            </a:r>
          </a:p>
        </p:txBody>
      </p:sp>
      <p:sp>
        <p:nvSpPr>
          <p:cNvPr name="TextBox 10" id="10"/>
          <p:cNvSpPr txBox="true"/>
          <p:nvPr/>
        </p:nvSpPr>
        <p:spPr>
          <a:xfrm rot="0">
            <a:off x="6679770" y="7725619"/>
            <a:ext cx="10594588" cy="17068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Alors des fois il faut choisir lequel des deux facteurs est le plus important et “délaisser” l’autre : </a:t>
            </a:r>
            <a:r>
              <a:rPr lang="en-US" sz="2100" b="true">
                <a:solidFill>
                  <a:srgbClr val="000000"/>
                </a:solidFill>
                <a:latin typeface="Open Sans 1 Bold"/>
                <a:ea typeface="Open Sans 1 Bold"/>
                <a:cs typeface="Open Sans 1 Bold"/>
                <a:sym typeface="Open Sans 1 Bold"/>
              </a:rPr>
              <a:t>en médecine, on ne veut surtout pas de faux négatifs (ne pas détecter un cancer bien présent) </a:t>
            </a:r>
            <a:r>
              <a:rPr lang="en-US" sz="2100">
                <a:solidFill>
                  <a:srgbClr val="000000"/>
                </a:solidFill>
                <a:latin typeface="Open Sans 1"/>
                <a:ea typeface="Open Sans 1"/>
                <a:cs typeface="Open Sans 1"/>
                <a:sym typeface="Open Sans 1"/>
              </a:rPr>
              <a:t>donc on va minimiser au maximum les faux négatifs aux dépens des faux positifs qui sont moins graves (détecter un cancer alors qu’il n’y a rien).</a:t>
            </a:r>
          </a:p>
        </p:txBody>
      </p:sp>
      <p:sp>
        <p:nvSpPr>
          <p:cNvPr name="TextBox 11" id="11"/>
          <p:cNvSpPr txBox="true"/>
          <p:nvPr/>
        </p:nvSpPr>
        <p:spPr>
          <a:xfrm rot="0">
            <a:off x="1058815" y="3773522"/>
            <a:ext cx="16215543" cy="6781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Mais comment savoir si on a une bonne ou une mauvaise matrice de confusion ? Grossièrement, si on veut simplifier la compréhension de la matrice, on peut la voir de manière binaire : il y a la </a:t>
            </a:r>
            <a:r>
              <a:rPr lang="en-US" sz="2100" i="true">
                <a:solidFill>
                  <a:srgbClr val="00BF63"/>
                </a:solidFill>
                <a:latin typeface="Open Sans 1 Italics"/>
                <a:ea typeface="Open Sans 1 Italics"/>
                <a:cs typeface="Open Sans 1 Italics"/>
                <a:sym typeface="Open Sans 1 Italics"/>
              </a:rPr>
              <a:t>bonne diagonale</a:t>
            </a:r>
            <a:r>
              <a:rPr lang="en-US" sz="2100">
                <a:solidFill>
                  <a:srgbClr val="000000"/>
                </a:solidFill>
                <a:latin typeface="Open Sans 1"/>
                <a:ea typeface="Open Sans 1"/>
                <a:cs typeface="Open Sans 1"/>
                <a:sym typeface="Open Sans 1"/>
              </a:rPr>
              <a:t> et la </a:t>
            </a:r>
            <a:r>
              <a:rPr lang="en-US" sz="2100" i="true">
                <a:solidFill>
                  <a:srgbClr val="FF3131"/>
                </a:solidFill>
                <a:latin typeface="Open Sans 1 Italics"/>
                <a:ea typeface="Open Sans 1 Italics"/>
                <a:cs typeface="Open Sans 1 Italics"/>
                <a:sym typeface="Open Sans 1 Italics"/>
              </a:rPr>
              <a:t>mauvaise diagonale</a:t>
            </a:r>
            <a:r>
              <a:rPr lang="en-US" sz="2100">
                <a:solidFill>
                  <a:srgbClr val="000000"/>
                </a:solidFill>
                <a:latin typeface="Open Sans 1"/>
                <a:ea typeface="Open Sans 1"/>
                <a:cs typeface="Open Sans 1"/>
                <a:sym typeface="Open Sans 1"/>
              </a:rPr>
              <a:t> :</a:t>
            </a:r>
          </a:p>
        </p:txBody>
      </p:sp>
      <p:grpSp>
        <p:nvGrpSpPr>
          <p:cNvPr name="Group 12" id="12"/>
          <p:cNvGrpSpPr/>
          <p:nvPr/>
        </p:nvGrpSpPr>
        <p:grpSpPr>
          <a:xfrm rot="0">
            <a:off x="1043757" y="2400666"/>
            <a:ext cx="16230600" cy="1008999"/>
            <a:chOff x="0" y="0"/>
            <a:chExt cx="4274726" cy="265745"/>
          </a:xfrm>
        </p:grpSpPr>
        <p:sp>
          <p:nvSpPr>
            <p:cNvPr name="Freeform 13" id="13"/>
            <p:cNvSpPr/>
            <p:nvPr/>
          </p:nvSpPr>
          <p:spPr>
            <a:xfrm flipH="false" flipV="false" rot="0">
              <a:off x="0" y="0"/>
              <a:ext cx="4274726" cy="265745"/>
            </a:xfrm>
            <a:custGeom>
              <a:avLst/>
              <a:gdLst/>
              <a:ahLst/>
              <a:cxnLst/>
              <a:rect r="r" b="b" t="t" l="l"/>
              <a:pathLst>
                <a:path h="265745" w="4274726">
                  <a:moveTo>
                    <a:pt x="9540" y="0"/>
                  </a:moveTo>
                  <a:lnTo>
                    <a:pt x="4265186" y="0"/>
                  </a:lnTo>
                  <a:cubicBezTo>
                    <a:pt x="4270455" y="0"/>
                    <a:pt x="4274726" y="4271"/>
                    <a:pt x="4274726" y="9540"/>
                  </a:cubicBezTo>
                  <a:lnTo>
                    <a:pt x="4274726" y="256205"/>
                  </a:lnTo>
                  <a:cubicBezTo>
                    <a:pt x="4274726" y="261473"/>
                    <a:pt x="4270455" y="265745"/>
                    <a:pt x="4265186" y="265745"/>
                  </a:cubicBezTo>
                  <a:lnTo>
                    <a:pt x="9540" y="265745"/>
                  </a:lnTo>
                  <a:cubicBezTo>
                    <a:pt x="7010" y="265745"/>
                    <a:pt x="4583" y="264740"/>
                    <a:pt x="2794" y="262950"/>
                  </a:cubicBezTo>
                  <a:cubicBezTo>
                    <a:pt x="1005" y="261161"/>
                    <a:pt x="0" y="258735"/>
                    <a:pt x="0" y="256205"/>
                  </a:cubicBezTo>
                  <a:lnTo>
                    <a:pt x="0" y="9540"/>
                  </a:lnTo>
                  <a:cubicBezTo>
                    <a:pt x="0" y="4271"/>
                    <a:pt x="4271" y="0"/>
                    <a:pt x="9540" y="0"/>
                  </a:cubicBezTo>
                  <a:close/>
                </a:path>
              </a:pathLst>
            </a:custGeom>
            <a:solidFill>
              <a:srgbClr val="004F7E"/>
            </a:solidFill>
          </p:spPr>
        </p:sp>
        <p:sp>
          <p:nvSpPr>
            <p:cNvPr name="TextBox 14" id="14"/>
            <p:cNvSpPr txBox="true"/>
            <p:nvPr/>
          </p:nvSpPr>
          <p:spPr>
            <a:xfrm>
              <a:off x="0" y="-38100"/>
              <a:ext cx="4274726" cy="303845"/>
            </a:xfrm>
            <a:prstGeom prst="rect">
              <a:avLst/>
            </a:prstGeom>
          </p:spPr>
          <p:txBody>
            <a:bodyPr anchor="ctr" rtlCol="false" tIns="50800" lIns="50800" bIns="50800" rIns="50800"/>
            <a:lstStyle/>
            <a:p>
              <a:pPr algn="ctr">
                <a:lnSpc>
                  <a:spcPts val="2940"/>
                </a:lnSpc>
              </a:pPr>
              <a:r>
                <a:rPr lang="en-US" sz="2100">
                  <a:solidFill>
                    <a:srgbClr val="FFFFFF"/>
                  </a:solidFill>
                  <a:latin typeface="Open Sans 1"/>
                  <a:ea typeface="Open Sans 1"/>
                  <a:cs typeface="Open Sans 1"/>
                  <a:sym typeface="Open Sans 1"/>
                </a:rPr>
                <a:t>Cette matrice est un </a:t>
              </a:r>
              <a:r>
                <a:rPr lang="en-US" b="true" sz="2100">
                  <a:solidFill>
                    <a:srgbClr val="FFFFFF"/>
                  </a:solidFill>
                  <a:latin typeface="Open Sans 1 Bold"/>
                  <a:ea typeface="Open Sans 1 Bold"/>
                  <a:cs typeface="Open Sans 1 Bold"/>
                  <a:sym typeface="Open Sans 1 Bold"/>
                </a:rPr>
                <a:t>indicateur de la qualité du seuil de confiance</a:t>
              </a:r>
              <a:r>
                <a:rPr lang="en-US" sz="2100">
                  <a:solidFill>
                    <a:srgbClr val="FFFFFF"/>
                  </a:solidFill>
                  <a:latin typeface="Open Sans 1"/>
                  <a:ea typeface="Open Sans 1"/>
                  <a:cs typeface="Open Sans 1"/>
                  <a:sym typeface="Open Sans 1"/>
                </a:rPr>
                <a:t> choisi. Car un des enjeux à la fin de l’entrainement de notre modèle est de </a:t>
              </a:r>
              <a:r>
                <a:rPr lang="en-US" b="true" sz="2100">
                  <a:solidFill>
                    <a:srgbClr val="FFFFFF"/>
                  </a:solidFill>
                  <a:latin typeface="Open Sans 1 Bold"/>
                  <a:ea typeface="Open Sans 1 Bold"/>
                  <a:cs typeface="Open Sans 1 Bold"/>
                  <a:sym typeface="Open Sans 1 Bold"/>
                </a:rPr>
                <a:t>choisir le meilleur seuil de confiance</a:t>
              </a:r>
              <a:r>
                <a:rPr lang="en-US" sz="2100">
                  <a:solidFill>
                    <a:srgbClr val="FFFFFF"/>
                  </a:solidFill>
                  <a:latin typeface="Open Sans 1"/>
                  <a:ea typeface="Open Sans 1"/>
                  <a:cs typeface="Open Sans 1"/>
                  <a:sym typeface="Open Sans 1"/>
                </a:rPr>
                <a:t> pour déployer le modèle.</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220372" y="9757866"/>
            <a:ext cx="4722750" cy="327025"/>
          </a:xfrm>
          <a:prstGeom prst="rect">
            <a:avLst/>
          </a:prstGeom>
        </p:spPr>
        <p:txBody>
          <a:bodyPr anchor="t" rtlCol="false" tIns="0" lIns="0" bIns="0" rIns="0">
            <a:spAutoFit/>
          </a:bodyPr>
          <a:lstStyle/>
          <a:p>
            <a:pPr algn="just">
              <a:lnSpc>
                <a:spcPts val="2600"/>
              </a:lnSpc>
            </a:pPr>
            <a:r>
              <a:rPr lang="en-US" sz="2000" i="true">
                <a:solidFill>
                  <a:srgbClr val="000000"/>
                </a:solidFill>
                <a:latin typeface="Open Sans 1 Italics"/>
                <a:ea typeface="Open Sans 1 Italics"/>
                <a:cs typeface="Open Sans 1 Italics"/>
                <a:sym typeface="Open Sans 1 Italics"/>
              </a:rPr>
              <a:t>Cliquez pour faire apparaître un schéma.</a:t>
            </a:r>
          </a:p>
        </p:txBody>
      </p:sp>
      <p:grpSp>
        <p:nvGrpSpPr>
          <p:cNvPr name="Group 3" id="3"/>
          <p:cNvGrpSpPr/>
          <p:nvPr/>
        </p:nvGrpSpPr>
        <p:grpSpPr>
          <a:xfrm rot="0">
            <a:off x="6220372" y="4746252"/>
            <a:ext cx="11039136" cy="960712"/>
            <a:chOff x="0" y="0"/>
            <a:chExt cx="14718848" cy="1280949"/>
          </a:xfrm>
        </p:grpSpPr>
        <p:grpSp>
          <p:nvGrpSpPr>
            <p:cNvPr name="Group 4" id="4"/>
            <p:cNvGrpSpPr/>
            <p:nvPr/>
          </p:nvGrpSpPr>
          <p:grpSpPr>
            <a:xfrm rot="0">
              <a:off x="0" y="0"/>
              <a:ext cx="14718848" cy="1280949"/>
              <a:chOff x="0" y="0"/>
              <a:chExt cx="3024703" cy="263233"/>
            </a:xfrm>
          </p:grpSpPr>
          <p:sp>
            <p:nvSpPr>
              <p:cNvPr name="Freeform 5" id="5"/>
              <p:cNvSpPr/>
              <p:nvPr/>
            </p:nvSpPr>
            <p:spPr>
              <a:xfrm flipH="false" flipV="false" rot="0">
                <a:off x="0" y="0"/>
                <a:ext cx="3024703" cy="263233"/>
              </a:xfrm>
              <a:custGeom>
                <a:avLst/>
                <a:gdLst/>
                <a:ahLst/>
                <a:cxnLst/>
                <a:rect r="r" b="b" t="t" l="l"/>
                <a:pathLst>
                  <a:path h="263233" w="3024703">
                    <a:moveTo>
                      <a:pt x="10520" y="0"/>
                    </a:moveTo>
                    <a:lnTo>
                      <a:pt x="3014183" y="0"/>
                    </a:lnTo>
                    <a:cubicBezTo>
                      <a:pt x="3019993" y="0"/>
                      <a:pt x="3024703" y="4710"/>
                      <a:pt x="3024703" y="10520"/>
                    </a:cubicBezTo>
                    <a:lnTo>
                      <a:pt x="3024703" y="252714"/>
                    </a:lnTo>
                    <a:cubicBezTo>
                      <a:pt x="3024703" y="258523"/>
                      <a:pt x="3019993" y="263233"/>
                      <a:pt x="3014183" y="263233"/>
                    </a:cubicBezTo>
                    <a:lnTo>
                      <a:pt x="10520" y="263233"/>
                    </a:lnTo>
                    <a:cubicBezTo>
                      <a:pt x="4710" y="263233"/>
                      <a:pt x="0" y="258523"/>
                      <a:pt x="0" y="252714"/>
                    </a:cubicBezTo>
                    <a:lnTo>
                      <a:pt x="0" y="10520"/>
                    </a:lnTo>
                    <a:cubicBezTo>
                      <a:pt x="0" y="4710"/>
                      <a:pt x="4710" y="0"/>
                      <a:pt x="10520" y="0"/>
                    </a:cubicBezTo>
                    <a:close/>
                  </a:path>
                </a:pathLst>
              </a:custGeom>
              <a:solidFill>
                <a:srgbClr val="FF5757"/>
              </a:solidFill>
              <a:ln w="9525" cap="sq">
                <a:solidFill>
                  <a:srgbClr val="FF5757"/>
                </a:solidFill>
                <a:prstDash val="solid"/>
                <a:miter/>
              </a:ln>
            </p:spPr>
          </p:sp>
          <p:sp>
            <p:nvSpPr>
              <p:cNvPr name="TextBox 6" id="6"/>
              <p:cNvSpPr txBox="true"/>
              <p:nvPr/>
            </p:nvSpPr>
            <p:spPr>
              <a:xfrm>
                <a:off x="0" y="-38100"/>
                <a:ext cx="3024703" cy="301333"/>
              </a:xfrm>
              <a:prstGeom prst="rect">
                <a:avLst/>
              </a:prstGeom>
            </p:spPr>
            <p:txBody>
              <a:bodyPr anchor="ctr" rtlCol="false" tIns="48830" lIns="48830" bIns="48830" rIns="48830"/>
              <a:lstStyle/>
              <a:p>
                <a:pPr algn="ctr">
                  <a:lnSpc>
                    <a:spcPts val="1819"/>
                  </a:lnSpc>
                </a:pPr>
                <a:r>
                  <a:rPr lang="en-US" sz="1299">
                    <a:solidFill>
                      <a:srgbClr val="FFFFFF"/>
                    </a:solidFill>
                    <a:latin typeface="Open Sans 1"/>
                    <a:ea typeface="Open Sans 1"/>
                    <a:cs typeface="Open Sans 1"/>
                    <a:sym typeface="Open Sans 1"/>
                  </a:rPr>
                  <a:t>       </a:t>
                </a:r>
              </a:p>
            </p:txBody>
          </p:sp>
        </p:grpSp>
        <p:sp>
          <p:nvSpPr>
            <p:cNvPr name="TextBox 7" id="7"/>
            <p:cNvSpPr txBox="true"/>
            <p:nvPr/>
          </p:nvSpPr>
          <p:spPr>
            <a:xfrm rot="0">
              <a:off x="9905463" y="656236"/>
              <a:ext cx="4217431" cy="461782"/>
            </a:xfrm>
            <a:prstGeom prst="rect">
              <a:avLst/>
            </a:prstGeom>
          </p:spPr>
          <p:txBody>
            <a:bodyPr anchor="t" rtlCol="false" tIns="0" lIns="0" bIns="0" rIns="0">
              <a:spAutoFit/>
            </a:bodyPr>
            <a:lstStyle/>
            <a:p>
              <a:pPr algn="ctr">
                <a:lnSpc>
                  <a:spcPts val="2960"/>
                </a:lnSpc>
              </a:pPr>
              <a:r>
                <a:rPr lang="en-US" sz="2114">
                  <a:solidFill>
                    <a:srgbClr val="FFFFFF"/>
                  </a:solidFill>
                  <a:latin typeface="Open Sans 1"/>
                  <a:ea typeface="Open Sans 1"/>
                  <a:cs typeface="Open Sans 1"/>
                  <a:sym typeface="Open Sans 1"/>
                </a:rPr>
                <a:t>vrai positif +</a:t>
              </a:r>
              <a:r>
                <a:rPr lang="en-US" b="true" sz="2114">
                  <a:solidFill>
                    <a:srgbClr val="FFFFFF"/>
                  </a:solidFill>
                  <a:latin typeface="Open Sans 1 Bold"/>
                  <a:ea typeface="Open Sans 1 Bold"/>
                  <a:cs typeface="Open Sans 1 Bold"/>
                  <a:sym typeface="Open Sans 1 Bold"/>
                </a:rPr>
                <a:t> faux </a:t>
              </a:r>
              <a:r>
                <a:rPr lang="en-US" b="true" sz="2114" i="true">
                  <a:solidFill>
                    <a:srgbClr val="FFFFFF"/>
                  </a:solidFill>
                  <a:latin typeface="Open Sans 1 Bold Italics"/>
                  <a:ea typeface="Open Sans 1 Bold Italics"/>
                  <a:cs typeface="Open Sans 1 Bold Italics"/>
                  <a:sym typeface="Open Sans 1 Bold Italics"/>
                </a:rPr>
                <a:t>positif</a:t>
              </a:r>
            </a:p>
          </p:txBody>
        </p:sp>
        <p:sp>
          <p:nvSpPr>
            <p:cNvPr name="AutoShape 8" id="8"/>
            <p:cNvSpPr/>
            <p:nvPr/>
          </p:nvSpPr>
          <p:spPr>
            <a:xfrm flipV="true">
              <a:off x="9905443" y="692098"/>
              <a:ext cx="4217431" cy="4476"/>
            </a:xfrm>
            <a:prstGeom prst="line">
              <a:avLst/>
            </a:prstGeom>
            <a:ln cap="flat" w="38100">
              <a:solidFill>
                <a:srgbClr val="FFFFFF"/>
              </a:solidFill>
              <a:prstDash val="solid"/>
              <a:headEnd type="none" len="sm" w="sm"/>
              <a:tailEnd type="none" len="sm" w="sm"/>
            </a:ln>
          </p:spPr>
        </p:sp>
        <p:sp>
          <p:nvSpPr>
            <p:cNvPr name="TextBox 9" id="9"/>
            <p:cNvSpPr txBox="true"/>
            <p:nvPr/>
          </p:nvSpPr>
          <p:spPr>
            <a:xfrm rot="0">
              <a:off x="10948646" y="123192"/>
              <a:ext cx="2131065" cy="466993"/>
            </a:xfrm>
            <a:prstGeom prst="rect">
              <a:avLst/>
            </a:prstGeom>
          </p:spPr>
          <p:txBody>
            <a:bodyPr anchor="t" rtlCol="false" tIns="0" lIns="0" bIns="0" rIns="0">
              <a:spAutoFit/>
            </a:bodyPr>
            <a:lstStyle/>
            <a:p>
              <a:pPr algn="ctr">
                <a:lnSpc>
                  <a:spcPts val="2960"/>
                </a:lnSpc>
              </a:pPr>
              <a:r>
                <a:rPr lang="en-US" sz="2114">
                  <a:solidFill>
                    <a:srgbClr val="FFFFFF"/>
                  </a:solidFill>
                  <a:latin typeface="Open Sans 1"/>
                  <a:ea typeface="Open Sans 1"/>
                  <a:cs typeface="Open Sans 1"/>
                  <a:sym typeface="Open Sans 1"/>
                </a:rPr>
                <a:t>vrai positif </a:t>
              </a:r>
            </a:p>
          </p:txBody>
        </p:sp>
        <p:sp>
          <p:nvSpPr>
            <p:cNvPr name="TextBox 10" id="10"/>
            <p:cNvSpPr txBox="true"/>
            <p:nvPr/>
          </p:nvSpPr>
          <p:spPr>
            <a:xfrm rot="0">
              <a:off x="320549" y="390534"/>
              <a:ext cx="2222512" cy="466993"/>
            </a:xfrm>
            <a:prstGeom prst="rect">
              <a:avLst/>
            </a:prstGeom>
          </p:spPr>
          <p:txBody>
            <a:bodyPr anchor="t" rtlCol="false" tIns="0" lIns="0" bIns="0" rIns="0">
              <a:spAutoFit/>
            </a:bodyPr>
            <a:lstStyle/>
            <a:p>
              <a:pPr algn="ctr">
                <a:lnSpc>
                  <a:spcPts val="2960"/>
                </a:lnSpc>
              </a:pPr>
              <a:r>
                <a:rPr lang="en-US" b="true" sz="2114">
                  <a:solidFill>
                    <a:srgbClr val="FFFFFF"/>
                  </a:solidFill>
                  <a:latin typeface="Open Sans 1 Bold"/>
                  <a:ea typeface="Open Sans 1 Bold"/>
                  <a:cs typeface="Open Sans 1 Bold"/>
                  <a:sym typeface="Open Sans 1 Bold"/>
                </a:rPr>
                <a:t>précision = </a:t>
              </a:r>
            </a:p>
          </p:txBody>
        </p:sp>
        <p:sp>
          <p:nvSpPr>
            <p:cNvPr name="TextBox 11" id="11"/>
            <p:cNvSpPr txBox="true"/>
            <p:nvPr/>
          </p:nvSpPr>
          <p:spPr>
            <a:xfrm rot="0">
              <a:off x="2621808" y="668331"/>
              <a:ext cx="6321616" cy="442802"/>
            </a:xfrm>
            <a:prstGeom prst="rect">
              <a:avLst/>
            </a:prstGeom>
          </p:spPr>
          <p:txBody>
            <a:bodyPr anchor="t" rtlCol="false" tIns="0" lIns="0" bIns="0" rIns="0">
              <a:spAutoFit/>
            </a:bodyPr>
            <a:lstStyle/>
            <a:p>
              <a:pPr algn="ctr">
                <a:lnSpc>
                  <a:spcPts val="2793"/>
                </a:lnSpc>
              </a:pPr>
              <a:r>
                <a:rPr lang="en-US" sz="1995">
                  <a:solidFill>
                    <a:srgbClr val="FFFFFF"/>
                  </a:solidFill>
                  <a:latin typeface="Open Sans 1"/>
                  <a:ea typeface="Open Sans 1"/>
                  <a:cs typeface="Open Sans 1"/>
                  <a:sym typeface="Open Sans 1"/>
                </a:rPr>
                <a:t>vrai penny détecté + faux penny détecté</a:t>
              </a:r>
            </a:p>
          </p:txBody>
        </p:sp>
        <p:sp>
          <p:nvSpPr>
            <p:cNvPr name="AutoShape 12" id="12"/>
            <p:cNvSpPr/>
            <p:nvPr/>
          </p:nvSpPr>
          <p:spPr>
            <a:xfrm>
              <a:off x="2593841" y="706431"/>
              <a:ext cx="6352109" cy="0"/>
            </a:xfrm>
            <a:prstGeom prst="line">
              <a:avLst/>
            </a:prstGeom>
            <a:ln cap="flat" w="38100">
              <a:solidFill>
                <a:srgbClr val="FFFFFF"/>
              </a:solidFill>
              <a:prstDash val="solid"/>
              <a:headEnd type="none" len="sm" w="sm"/>
              <a:tailEnd type="none" len="sm" w="sm"/>
            </a:ln>
          </p:spPr>
        </p:sp>
        <p:sp>
          <p:nvSpPr>
            <p:cNvPr name="TextBox 13" id="13"/>
            <p:cNvSpPr txBox="true"/>
            <p:nvPr/>
          </p:nvSpPr>
          <p:spPr>
            <a:xfrm rot="0">
              <a:off x="4042242" y="123192"/>
              <a:ext cx="3480748" cy="466993"/>
            </a:xfrm>
            <a:prstGeom prst="rect">
              <a:avLst/>
            </a:prstGeom>
          </p:spPr>
          <p:txBody>
            <a:bodyPr anchor="t" rtlCol="false" tIns="0" lIns="0" bIns="0" rIns="0">
              <a:spAutoFit/>
            </a:bodyPr>
            <a:lstStyle/>
            <a:p>
              <a:pPr algn="ctr">
                <a:lnSpc>
                  <a:spcPts val="2960"/>
                </a:lnSpc>
              </a:pPr>
              <a:r>
                <a:rPr lang="en-US" sz="2114">
                  <a:solidFill>
                    <a:srgbClr val="FFFFFF"/>
                  </a:solidFill>
                  <a:latin typeface="Open Sans 1"/>
                  <a:ea typeface="Open Sans 1"/>
                  <a:cs typeface="Open Sans 1"/>
                  <a:sym typeface="Open Sans 1"/>
                </a:rPr>
                <a:t>vrai penny détecté</a:t>
              </a:r>
            </a:p>
          </p:txBody>
        </p:sp>
        <p:sp>
          <p:nvSpPr>
            <p:cNvPr name="TextBox 14" id="14"/>
            <p:cNvSpPr txBox="true"/>
            <p:nvPr/>
          </p:nvSpPr>
          <p:spPr>
            <a:xfrm rot="0">
              <a:off x="9136450" y="441789"/>
              <a:ext cx="573108" cy="466993"/>
            </a:xfrm>
            <a:prstGeom prst="rect">
              <a:avLst/>
            </a:prstGeom>
          </p:spPr>
          <p:txBody>
            <a:bodyPr anchor="t" rtlCol="false" tIns="0" lIns="0" bIns="0" rIns="0">
              <a:spAutoFit/>
            </a:bodyPr>
            <a:lstStyle/>
            <a:p>
              <a:pPr algn="ctr">
                <a:lnSpc>
                  <a:spcPts val="2960"/>
                </a:lnSpc>
              </a:pPr>
              <a:r>
                <a:rPr lang="en-US" sz="2114">
                  <a:solidFill>
                    <a:srgbClr val="FFFFFF"/>
                  </a:solidFill>
                  <a:latin typeface="Open Sans 1"/>
                  <a:ea typeface="Open Sans 1"/>
                  <a:cs typeface="Open Sans 1"/>
                  <a:sym typeface="Open Sans 1"/>
                </a:rPr>
                <a:t>=</a:t>
              </a:r>
            </a:p>
          </p:txBody>
        </p:sp>
      </p:grpSp>
      <p:sp>
        <p:nvSpPr>
          <p:cNvPr name="TextBox 15" id="15"/>
          <p:cNvSpPr txBox="true"/>
          <p:nvPr/>
        </p:nvSpPr>
        <p:spPr>
          <a:xfrm rot="0">
            <a:off x="6220372" y="3674889"/>
            <a:ext cx="6377059"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Précision</a:t>
            </a:r>
          </a:p>
        </p:txBody>
      </p:sp>
      <p:sp>
        <p:nvSpPr>
          <p:cNvPr name="TextBox 16" id="16"/>
          <p:cNvSpPr txBox="true"/>
          <p:nvPr/>
        </p:nvSpPr>
        <p:spPr>
          <a:xfrm rot="0">
            <a:off x="6232366" y="6471884"/>
            <a:ext cx="6342742"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Rappel (ou sensibilité)</a:t>
            </a:r>
          </a:p>
        </p:txBody>
      </p:sp>
      <p:sp>
        <p:nvSpPr>
          <p:cNvPr name="TextBox 17" id="17"/>
          <p:cNvSpPr txBox="true"/>
          <p:nvPr/>
        </p:nvSpPr>
        <p:spPr>
          <a:xfrm rot="0">
            <a:off x="1028700" y="923925"/>
            <a:ext cx="10383344"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LES MESURES D’ÉVALUATION</a:t>
            </a:r>
          </a:p>
        </p:txBody>
      </p:sp>
      <p:sp>
        <p:nvSpPr>
          <p:cNvPr name="TextBox 18" id="18"/>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70</a:t>
            </a:r>
          </a:p>
        </p:txBody>
      </p:sp>
      <p:sp>
        <p:nvSpPr>
          <p:cNvPr name="TextBox 19" id="19"/>
          <p:cNvSpPr txBox="true"/>
          <p:nvPr/>
        </p:nvSpPr>
        <p:spPr>
          <a:xfrm rot="0">
            <a:off x="6275109" y="2194541"/>
            <a:ext cx="10984191" cy="715010"/>
          </a:xfrm>
          <a:prstGeom prst="rect">
            <a:avLst/>
          </a:prstGeom>
        </p:spPr>
        <p:txBody>
          <a:bodyPr anchor="t" rtlCol="false" tIns="0" lIns="0" bIns="0" rIns="0">
            <a:spAutoFit/>
          </a:bodyPr>
          <a:lstStyle/>
          <a:p>
            <a:pPr algn="just">
              <a:lnSpc>
                <a:spcPts val="2859"/>
              </a:lnSpc>
            </a:pPr>
            <a:r>
              <a:rPr lang="en-US" sz="2199">
                <a:solidFill>
                  <a:srgbClr val="000000"/>
                </a:solidFill>
                <a:latin typeface="Open Sans 1"/>
                <a:ea typeface="Open Sans 1"/>
                <a:cs typeface="Open Sans 1"/>
                <a:sym typeface="Open Sans 1"/>
              </a:rPr>
              <a:t>Sachant qu’</a:t>
            </a:r>
            <a:r>
              <a:rPr lang="en-US" b="true" sz="2199">
                <a:solidFill>
                  <a:srgbClr val="000000"/>
                </a:solidFill>
                <a:latin typeface="Open Sans 1 Bold"/>
                <a:ea typeface="Open Sans 1 Bold"/>
                <a:cs typeface="Open Sans 1 Bold"/>
                <a:sym typeface="Open Sans 1 Bold"/>
              </a:rPr>
              <a:t>une matrice est propre à un seuil de confiance</a:t>
            </a:r>
            <a:r>
              <a:rPr lang="en-US" sz="2199">
                <a:solidFill>
                  <a:srgbClr val="000000"/>
                </a:solidFill>
                <a:latin typeface="Open Sans 1"/>
                <a:ea typeface="Open Sans 1"/>
                <a:cs typeface="Open Sans 1"/>
                <a:sym typeface="Open Sans 1"/>
              </a:rPr>
              <a:t>, comment savoir quel seuil de confiance est le meilleur ? On va utiliser des mesures pour pouvoir savoir !</a:t>
            </a:r>
          </a:p>
        </p:txBody>
      </p:sp>
      <p:grpSp>
        <p:nvGrpSpPr>
          <p:cNvPr name="Group 20" id="20"/>
          <p:cNvGrpSpPr/>
          <p:nvPr/>
        </p:nvGrpSpPr>
        <p:grpSpPr>
          <a:xfrm rot="0">
            <a:off x="6232366" y="7609804"/>
            <a:ext cx="11026934" cy="1031710"/>
            <a:chOff x="0" y="0"/>
            <a:chExt cx="14702579" cy="1375613"/>
          </a:xfrm>
        </p:grpSpPr>
        <p:grpSp>
          <p:nvGrpSpPr>
            <p:cNvPr name="Group 21" id="21"/>
            <p:cNvGrpSpPr/>
            <p:nvPr/>
          </p:nvGrpSpPr>
          <p:grpSpPr>
            <a:xfrm rot="0">
              <a:off x="0" y="0"/>
              <a:ext cx="14702579" cy="1375613"/>
              <a:chOff x="0" y="0"/>
              <a:chExt cx="3031829" cy="283666"/>
            </a:xfrm>
          </p:grpSpPr>
          <p:sp>
            <p:nvSpPr>
              <p:cNvPr name="Freeform 22" id="22"/>
              <p:cNvSpPr/>
              <p:nvPr/>
            </p:nvSpPr>
            <p:spPr>
              <a:xfrm flipH="false" flipV="false" rot="0">
                <a:off x="0" y="0"/>
                <a:ext cx="3031829" cy="283666"/>
              </a:xfrm>
              <a:custGeom>
                <a:avLst/>
                <a:gdLst/>
                <a:ahLst/>
                <a:cxnLst/>
                <a:rect r="r" b="b" t="t" l="l"/>
                <a:pathLst>
                  <a:path h="283666" w="3031829">
                    <a:moveTo>
                      <a:pt x="10531" y="0"/>
                    </a:moveTo>
                    <a:lnTo>
                      <a:pt x="3021297" y="0"/>
                    </a:lnTo>
                    <a:cubicBezTo>
                      <a:pt x="3024090" y="0"/>
                      <a:pt x="3026769" y="1110"/>
                      <a:pt x="3028744" y="3085"/>
                    </a:cubicBezTo>
                    <a:cubicBezTo>
                      <a:pt x="3030719" y="5060"/>
                      <a:pt x="3031829" y="7738"/>
                      <a:pt x="3031829" y="10531"/>
                    </a:cubicBezTo>
                    <a:lnTo>
                      <a:pt x="3031829" y="273135"/>
                    </a:lnTo>
                    <a:cubicBezTo>
                      <a:pt x="3031829" y="275928"/>
                      <a:pt x="3030719" y="278606"/>
                      <a:pt x="3028744" y="280581"/>
                    </a:cubicBezTo>
                    <a:cubicBezTo>
                      <a:pt x="3026769" y="282556"/>
                      <a:pt x="3024090" y="283666"/>
                      <a:pt x="3021297" y="283666"/>
                    </a:cubicBezTo>
                    <a:lnTo>
                      <a:pt x="10531" y="283666"/>
                    </a:lnTo>
                    <a:cubicBezTo>
                      <a:pt x="7738" y="283666"/>
                      <a:pt x="5060" y="282556"/>
                      <a:pt x="3085" y="280581"/>
                    </a:cubicBezTo>
                    <a:cubicBezTo>
                      <a:pt x="1110" y="278606"/>
                      <a:pt x="0" y="275928"/>
                      <a:pt x="0" y="273135"/>
                    </a:cubicBezTo>
                    <a:lnTo>
                      <a:pt x="0" y="10531"/>
                    </a:lnTo>
                    <a:cubicBezTo>
                      <a:pt x="0" y="7738"/>
                      <a:pt x="1110" y="5060"/>
                      <a:pt x="3085" y="3085"/>
                    </a:cubicBezTo>
                    <a:cubicBezTo>
                      <a:pt x="5060" y="1110"/>
                      <a:pt x="7738" y="0"/>
                      <a:pt x="10531" y="0"/>
                    </a:cubicBezTo>
                    <a:close/>
                  </a:path>
                </a:pathLst>
              </a:custGeom>
              <a:solidFill>
                <a:srgbClr val="FF5757"/>
              </a:solidFill>
              <a:ln w="19050" cap="sq">
                <a:solidFill>
                  <a:srgbClr val="FF5757"/>
                </a:solidFill>
                <a:prstDash val="solid"/>
                <a:miter/>
              </a:ln>
            </p:spPr>
          </p:sp>
          <p:sp>
            <p:nvSpPr>
              <p:cNvPr name="TextBox 23" id="23"/>
              <p:cNvSpPr txBox="true"/>
              <p:nvPr/>
            </p:nvSpPr>
            <p:spPr>
              <a:xfrm>
                <a:off x="0" y="-38100"/>
                <a:ext cx="3031829" cy="321766"/>
              </a:xfrm>
              <a:prstGeom prst="rect">
                <a:avLst/>
              </a:prstGeom>
            </p:spPr>
            <p:txBody>
              <a:bodyPr anchor="ctr" rtlCol="false" tIns="48662" lIns="48662" bIns="48662" rIns="48662"/>
              <a:lstStyle/>
              <a:p>
                <a:pPr algn="ctr">
                  <a:lnSpc>
                    <a:spcPts val="1819"/>
                  </a:lnSpc>
                </a:pPr>
                <a:r>
                  <a:rPr lang="en-US" sz="1299">
                    <a:solidFill>
                      <a:srgbClr val="FFFFFF"/>
                    </a:solidFill>
                    <a:latin typeface="Open Sans 1"/>
                    <a:ea typeface="Open Sans 1"/>
                    <a:cs typeface="Open Sans 1"/>
                    <a:sym typeface="Open Sans 1"/>
                  </a:rPr>
                  <a:t>       </a:t>
                </a:r>
              </a:p>
            </p:txBody>
          </p:sp>
        </p:grpSp>
        <p:sp>
          <p:nvSpPr>
            <p:cNvPr name="TextBox 24" id="24"/>
            <p:cNvSpPr txBox="true"/>
            <p:nvPr/>
          </p:nvSpPr>
          <p:spPr>
            <a:xfrm rot="0">
              <a:off x="9655134" y="696865"/>
              <a:ext cx="4852769" cy="462029"/>
            </a:xfrm>
            <a:prstGeom prst="rect">
              <a:avLst/>
            </a:prstGeom>
          </p:spPr>
          <p:txBody>
            <a:bodyPr anchor="t" rtlCol="false" tIns="0" lIns="0" bIns="0" rIns="0">
              <a:spAutoFit/>
            </a:bodyPr>
            <a:lstStyle/>
            <a:p>
              <a:pPr algn="ctr">
                <a:lnSpc>
                  <a:spcPts val="2950"/>
                </a:lnSpc>
              </a:pPr>
              <a:r>
                <a:rPr lang="en-US" sz="2107">
                  <a:solidFill>
                    <a:srgbClr val="FFFFFF"/>
                  </a:solidFill>
                  <a:latin typeface="Open Sans 1"/>
                  <a:ea typeface="Open Sans 1"/>
                  <a:cs typeface="Open Sans 1"/>
                  <a:sym typeface="Open Sans 1"/>
                </a:rPr>
                <a:t>vrai positif + </a:t>
              </a:r>
              <a:r>
                <a:rPr lang="en-US" b="true" sz="2107">
                  <a:solidFill>
                    <a:srgbClr val="FFFFFF"/>
                  </a:solidFill>
                  <a:latin typeface="Open Sans 1 Bold"/>
                  <a:ea typeface="Open Sans 1 Bold"/>
                  <a:cs typeface="Open Sans 1 Bold"/>
                  <a:sym typeface="Open Sans 1 Bold"/>
                </a:rPr>
                <a:t>faux </a:t>
              </a:r>
              <a:r>
                <a:rPr lang="en-US" b="true" sz="2107" i="true">
                  <a:solidFill>
                    <a:srgbClr val="FFFFFF"/>
                  </a:solidFill>
                  <a:latin typeface="Open Sans 1 Bold Italics"/>
                  <a:ea typeface="Open Sans 1 Bold Italics"/>
                  <a:cs typeface="Open Sans 1 Bold Italics"/>
                  <a:sym typeface="Open Sans 1 Bold Italics"/>
                </a:rPr>
                <a:t>négatif</a:t>
              </a:r>
            </a:p>
          </p:txBody>
        </p:sp>
        <p:sp>
          <p:nvSpPr>
            <p:cNvPr name="AutoShape 25" id="25"/>
            <p:cNvSpPr/>
            <p:nvPr/>
          </p:nvSpPr>
          <p:spPr>
            <a:xfrm>
              <a:off x="9774311" y="689548"/>
              <a:ext cx="4614414" cy="0"/>
            </a:xfrm>
            <a:prstGeom prst="line">
              <a:avLst/>
            </a:prstGeom>
            <a:ln cap="flat" w="38100">
              <a:solidFill>
                <a:srgbClr val="FFFFFF"/>
              </a:solidFill>
              <a:prstDash val="solid"/>
              <a:headEnd type="none" len="sm" w="sm"/>
              <a:tailEnd type="none" len="sm" w="sm"/>
            </a:ln>
          </p:spPr>
        </p:sp>
        <p:sp>
          <p:nvSpPr>
            <p:cNvPr name="TextBox 26" id="26"/>
            <p:cNvSpPr txBox="true"/>
            <p:nvPr/>
          </p:nvSpPr>
          <p:spPr>
            <a:xfrm rot="0">
              <a:off x="11007500" y="187539"/>
              <a:ext cx="2123706" cy="465512"/>
            </a:xfrm>
            <a:prstGeom prst="rect">
              <a:avLst/>
            </a:prstGeom>
          </p:spPr>
          <p:txBody>
            <a:bodyPr anchor="t" rtlCol="false" tIns="0" lIns="0" bIns="0" rIns="0">
              <a:spAutoFit/>
            </a:bodyPr>
            <a:lstStyle/>
            <a:p>
              <a:pPr algn="ctr">
                <a:lnSpc>
                  <a:spcPts val="2950"/>
                </a:lnSpc>
              </a:pPr>
              <a:r>
                <a:rPr lang="en-US" sz="2107">
                  <a:solidFill>
                    <a:srgbClr val="FFFFFF"/>
                  </a:solidFill>
                  <a:latin typeface="Open Sans 1"/>
                  <a:ea typeface="Open Sans 1"/>
                  <a:cs typeface="Open Sans 1"/>
                  <a:sym typeface="Open Sans 1"/>
                </a:rPr>
                <a:t>vrai positif </a:t>
              </a:r>
            </a:p>
          </p:txBody>
        </p:sp>
        <p:sp>
          <p:nvSpPr>
            <p:cNvPr name="TextBox 27" id="27"/>
            <p:cNvSpPr txBox="true"/>
            <p:nvPr/>
          </p:nvSpPr>
          <p:spPr>
            <a:xfrm rot="0">
              <a:off x="238355" y="437742"/>
              <a:ext cx="1551854" cy="465512"/>
            </a:xfrm>
            <a:prstGeom prst="rect">
              <a:avLst/>
            </a:prstGeom>
          </p:spPr>
          <p:txBody>
            <a:bodyPr anchor="t" rtlCol="false" tIns="0" lIns="0" bIns="0" rIns="0">
              <a:spAutoFit/>
            </a:bodyPr>
            <a:lstStyle/>
            <a:p>
              <a:pPr algn="ctr">
                <a:lnSpc>
                  <a:spcPts val="2950"/>
                </a:lnSpc>
              </a:pPr>
              <a:r>
                <a:rPr lang="en-US" b="true" sz="2107">
                  <a:solidFill>
                    <a:srgbClr val="FFFFFF"/>
                  </a:solidFill>
                  <a:latin typeface="Open Sans 1 Bold"/>
                  <a:ea typeface="Open Sans 1 Bold"/>
                  <a:cs typeface="Open Sans 1 Bold"/>
                  <a:sym typeface="Open Sans 1 Bold"/>
                </a:rPr>
                <a:t>rappel = </a:t>
              </a:r>
            </a:p>
          </p:txBody>
        </p:sp>
        <p:sp>
          <p:nvSpPr>
            <p:cNvPr name="TextBox 28" id="28"/>
            <p:cNvSpPr txBox="true"/>
            <p:nvPr/>
          </p:nvSpPr>
          <p:spPr>
            <a:xfrm rot="0">
              <a:off x="1682317" y="692405"/>
              <a:ext cx="7880920" cy="462029"/>
            </a:xfrm>
            <a:prstGeom prst="rect">
              <a:avLst/>
            </a:prstGeom>
          </p:spPr>
          <p:txBody>
            <a:bodyPr anchor="t" rtlCol="false" tIns="0" lIns="0" bIns="0" rIns="0">
              <a:spAutoFit/>
            </a:bodyPr>
            <a:lstStyle/>
            <a:p>
              <a:pPr algn="ctr">
                <a:lnSpc>
                  <a:spcPts val="2950"/>
                </a:lnSpc>
              </a:pPr>
              <a:r>
                <a:rPr lang="en-US" sz="2107">
                  <a:solidFill>
                    <a:srgbClr val="FFFFFF"/>
                  </a:solidFill>
                  <a:latin typeface="Open Sans 1"/>
                  <a:ea typeface="Open Sans 1"/>
                  <a:cs typeface="Open Sans 1"/>
                  <a:sym typeface="Open Sans 1"/>
                </a:rPr>
                <a:t>vrai penny détecté + vrai penny </a:t>
              </a:r>
              <a:r>
                <a:rPr lang="en-US" b="true" sz="2107" i="true">
                  <a:solidFill>
                    <a:srgbClr val="FFFFFF"/>
                  </a:solidFill>
                  <a:latin typeface="Open Sans 1 Bold Italics"/>
                  <a:ea typeface="Open Sans 1 Bold Italics"/>
                  <a:cs typeface="Open Sans 1 Bold Italics"/>
                  <a:sym typeface="Open Sans 1 Bold Italics"/>
                </a:rPr>
                <a:t>non </a:t>
              </a:r>
              <a:r>
                <a:rPr lang="en-US" sz="2107">
                  <a:solidFill>
                    <a:srgbClr val="FFFFFF"/>
                  </a:solidFill>
                  <a:latin typeface="Open Sans 1"/>
                  <a:ea typeface="Open Sans 1"/>
                  <a:cs typeface="Open Sans 1"/>
                  <a:sym typeface="Open Sans 1"/>
                </a:rPr>
                <a:t>détecté</a:t>
              </a:r>
            </a:p>
          </p:txBody>
        </p:sp>
        <p:sp>
          <p:nvSpPr>
            <p:cNvPr name="AutoShape 29" id="29"/>
            <p:cNvSpPr/>
            <p:nvPr/>
          </p:nvSpPr>
          <p:spPr>
            <a:xfrm>
              <a:off x="2088121" y="689548"/>
              <a:ext cx="7069311" cy="0"/>
            </a:xfrm>
            <a:prstGeom prst="line">
              <a:avLst/>
            </a:prstGeom>
            <a:ln cap="flat" w="38100">
              <a:solidFill>
                <a:srgbClr val="FFFFFF"/>
              </a:solidFill>
              <a:prstDash val="solid"/>
              <a:headEnd type="none" len="sm" w="sm"/>
              <a:tailEnd type="none" len="sm" w="sm"/>
            </a:ln>
          </p:spPr>
        </p:sp>
        <p:sp>
          <p:nvSpPr>
            <p:cNvPr name="TextBox 30" id="30"/>
            <p:cNvSpPr txBox="true"/>
            <p:nvPr/>
          </p:nvSpPr>
          <p:spPr>
            <a:xfrm rot="0">
              <a:off x="3888412" y="183079"/>
              <a:ext cx="3468729" cy="465512"/>
            </a:xfrm>
            <a:prstGeom prst="rect">
              <a:avLst/>
            </a:prstGeom>
          </p:spPr>
          <p:txBody>
            <a:bodyPr anchor="t" rtlCol="false" tIns="0" lIns="0" bIns="0" rIns="0">
              <a:spAutoFit/>
            </a:bodyPr>
            <a:lstStyle/>
            <a:p>
              <a:pPr algn="ctr">
                <a:lnSpc>
                  <a:spcPts val="2950"/>
                </a:lnSpc>
              </a:pPr>
              <a:r>
                <a:rPr lang="en-US" sz="2107">
                  <a:solidFill>
                    <a:srgbClr val="FFFFFF"/>
                  </a:solidFill>
                  <a:latin typeface="Open Sans 1"/>
                  <a:ea typeface="Open Sans 1"/>
                  <a:cs typeface="Open Sans 1"/>
                  <a:sym typeface="Open Sans 1"/>
                </a:rPr>
                <a:t>vrai penny détecté</a:t>
              </a:r>
            </a:p>
          </p:txBody>
        </p:sp>
        <p:sp>
          <p:nvSpPr>
            <p:cNvPr name="TextBox 31" id="31"/>
            <p:cNvSpPr txBox="true"/>
            <p:nvPr/>
          </p:nvSpPr>
          <p:spPr>
            <a:xfrm rot="0">
              <a:off x="9180307" y="437742"/>
              <a:ext cx="571129" cy="465512"/>
            </a:xfrm>
            <a:prstGeom prst="rect">
              <a:avLst/>
            </a:prstGeom>
          </p:spPr>
          <p:txBody>
            <a:bodyPr anchor="t" rtlCol="false" tIns="0" lIns="0" bIns="0" rIns="0">
              <a:spAutoFit/>
            </a:bodyPr>
            <a:lstStyle/>
            <a:p>
              <a:pPr algn="ctr">
                <a:lnSpc>
                  <a:spcPts val="2950"/>
                </a:lnSpc>
              </a:pPr>
              <a:r>
                <a:rPr lang="en-US" sz="2107">
                  <a:solidFill>
                    <a:srgbClr val="FFFFFF"/>
                  </a:solidFill>
                  <a:latin typeface="Open Sans 1"/>
                  <a:ea typeface="Open Sans 1"/>
                  <a:cs typeface="Open Sans 1"/>
                  <a:sym typeface="Open Sans 1"/>
                </a:rPr>
                <a:t>=</a:t>
              </a:r>
            </a:p>
          </p:txBody>
        </p:sp>
      </p:grpSp>
      <p:sp>
        <p:nvSpPr>
          <p:cNvPr name="TextBox 32" id="32"/>
          <p:cNvSpPr txBox="true"/>
          <p:nvPr/>
        </p:nvSpPr>
        <p:spPr>
          <a:xfrm rot="0">
            <a:off x="6220372" y="4280162"/>
            <a:ext cx="11038928" cy="361315"/>
          </a:xfrm>
          <a:prstGeom prst="rect">
            <a:avLst/>
          </a:prstGeom>
        </p:spPr>
        <p:txBody>
          <a:bodyPr anchor="t" rtlCol="false" tIns="0" lIns="0" bIns="0" rIns="0">
            <a:spAutoFit/>
          </a:bodyPr>
          <a:lstStyle/>
          <a:p>
            <a:pPr algn="just">
              <a:lnSpc>
                <a:spcPts val="2990"/>
              </a:lnSpc>
            </a:pPr>
            <a:r>
              <a:rPr lang="en-US" sz="2300">
                <a:solidFill>
                  <a:srgbClr val="000000"/>
                </a:solidFill>
                <a:latin typeface="Open Sans 1"/>
                <a:ea typeface="Open Sans 1"/>
                <a:cs typeface="Open Sans 1"/>
                <a:sym typeface="Open Sans 1"/>
              </a:rPr>
              <a:t>Désigne la </a:t>
            </a:r>
            <a:r>
              <a:rPr lang="en-US" sz="2300" i="true">
                <a:solidFill>
                  <a:srgbClr val="000000"/>
                </a:solidFill>
                <a:latin typeface="Open Sans 1 Italics"/>
                <a:ea typeface="Open Sans 1 Italics"/>
                <a:cs typeface="Open Sans 1 Italics"/>
                <a:sym typeface="Open Sans 1 Italics"/>
              </a:rPr>
              <a:t>qualité </a:t>
            </a:r>
            <a:r>
              <a:rPr lang="en-US" sz="2300">
                <a:solidFill>
                  <a:srgbClr val="000000"/>
                </a:solidFill>
                <a:latin typeface="Open Sans 1"/>
                <a:ea typeface="Open Sans 1"/>
                <a:cs typeface="Open Sans 1"/>
                <a:sym typeface="Open Sans 1"/>
              </a:rPr>
              <a:t>des prédictions.</a:t>
            </a:r>
          </a:p>
        </p:txBody>
      </p:sp>
      <p:sp>
        <p:nvSpPr>
          <p:cNvPr name="TextBox 33" id="33"/>
          <p:cNvSpPr txBox="true"/>
          <p:nvPr/>
        </p:nvSpPr>
        <p:spPr>
          <a:xfrm rot="0">
            <a:off x="6232366" y="7112599"/>
            <a:ext cx="11026934" cy="361315"/>
          </a:xfrm>
          <a:prstGeom prst="rect">
            <a:avLst/>
          </a:prstGeom>
        </p:spPr>
        <p:txBody>
          <a:bodyPr anchor="t" rtlCol="false" tIns="0" lIns="0" bIns="0" rIns="0">
            <a:spAutoFit/>
          </a:bodyPr>
          <a:lstStyle/>
          <a:p>
            <a:pPr algn="just">
              <a:lnSpc>
                <a:spcPts val="2990"/>
              </a:lnSpc>
            </a:pPr>
            <a:r>
              <a:rPr lang="en-US" sz="2300">
                <a:solidFill>
                  <a:srgbClr val="000000"/>
                </a:solidFill>
                <a:latin typeface="Open Sans 1"/>
                <a:ea typeface="Open Sans 1"/>
                <a:cs typeface="Open Sans 1"/>
                <a:sym typeface="Open Sans 1"/>
              </a:rPr>
              <a:t>Désigne la </a:t>
            </a:r>
            <a:r>
              <a:rPr lang="en-US" sz="2300" i="true">
                <a:solidFill>
                  <a:srgbClr val="000000"/>
                </a:solidFill>
                <a:latin typeface="Open Sans 1 Italics"/>
                <a:ea typeface="Open Sans 1 Italics"/>
                <a:cs typeface="Open Sans 1 Italics"/>
                <a:sym typeface="Open Sans 1 Italics"/>
              </a:rPr>
              <a:t>quantité </a:t>
            </a:r>
            <a:r>
              <a:rPr lang="en-US" sz="2300">
                <a:solidFill>
                  <a:srgbClr val="000000"/>
                </a:solidFill>
                <a:latin typeface="Open Sans 1"/>
                <a:ea typeface="Open Sans 1"/>
                <a:cs typeface="Open Sans 1"/>
                <a:sym typeface="Open Sans 1"/>
              </a:rPr>
              <a:t>des prédictions.</a:t>
            </a:r>
          </a:p>
        </p:txBody>
      </p:sp>
      <p:grpSp>
        <p:nvGrpSpPr>
          <p:cNvPr name="Group 34" id="34"/>
          <p:cNvGrpSpPr/>
          <p:nvPr/>
        </p:nvGrpSpPr>
        <p:grpSpPr>
          <a:xfrm rot="0">
            <a:off x="1028700" y="1724025"/>
            <a:ext cx="4724249" cy="8364041"/>
            <a:chOff x="0" y="0"/>
            <a:chExt cx="6298998" cy="11152054"/>
          </a:xfrm>
        </p:grpSpPr>
        <p:sp>
          <p:nvSpPr>
            <p:cNvPr name="Freeform 35" id="35"/>
            <p:cNvSpPr/>
            <p:nvPr/>
          </p:nvSpPr>
          <p:spPr>
            <a:xfrm flipH="false" flipV="false" rot="0">
              <a:off x="0" y="0"/>
              <a:ext cx="6298998" cy="11152054"/>
            </a:xfrm>
            <a:custGeom>
              <a:avLst/>
              <a:gdLst/>
              <a:ahLst/>
              <a:cxnLst/>
              <a:rect r="r" b="b" t="t" l="l"/>
              <a:pathLst>
                <a:path h="11152054" w="6298998">
                  <a:moveTo>
                    <a:pt x="0" y="0"/>
                  </a:moveTo>
                  <a:lnTo>
                    <a:pt x="6298998" y="0"/>
                  </a:lnTo>
                  <a:lnTo>
                    <a:pt x="6298998" y="11152054"/>
                  </a:lnTo>
                  <a:lnTo>
                    <a:pt x="0" y="11152054"/>
                  </a:lnTo>
                  <a:lnTo>
                    <a:pt x="0" y="0"/>
                  </a:lnTo>
                  <a:close/>
                </a:path>
              </a:pathLst>
            </a:custGeom>
            <a:blipFill>
              <a:blip r:embed="rId2"/>
              <a:stretch>
                <a:fillRect l="0" t="-879" r="0" b="-1816"/>
              </a:stretch>
            </a:blipFill>
            <a:ln w="19050" cap="sq">
              <a:solidFill>
                <a:srgbClr val="000000"/>
              </a:solidFill>
              <a:prstDash val="solid"/>
              <a:miter/>
            </a:ln>
          </p:spPr>
        </p:sp>
        <p:grpSp>
          <p:nvGrpSpPr>
            <p:cNvPr name="Group 36" id="36"/>
            <p:cNvGrpSpPr/>
            <p:nvPr/>
          </p:nvGrpSpPr>
          <p:grpSpPr>
            <a:xfrm rot="0">
              <a:off x="352726" y="108078"/>
              <a:ext cx="2841413" cy="329451"/>
              <a:chOff x="0" y="0"/>
              <a:chExt cx="559737" cy="64899"/>
            </a:xfrm>
          </p:grpSpPr>
          <p:sp>
            <p:nvSpPr>
              <p:cNvPr name="Freeform 37" id="37"/>
              <p:cNvSpPr/>
              <p:nvPr/>
            </p:nvSpPr>
            <p:spPr>
              <a:xfrm flipH="false" flipV="false" rot="0">
                <a:off x="0" y="0"/>
                <a:ext cx="559737" cy="64899"/>
              </a:xfrm>
              <a:custGeom>
                <a:avLst/>
                <a:gdLst/>
                <a:ahLst/>
                <a:cxnLst/>
                <a:rect r="r" b="b" t="t" l="l"/>
                <a:pathLst>
                  <a:path h="64899" w="559737">
                    <a:moveTo>
                      <a:pt x="0" y="0"/>
                    </a:moveTo>
                    <a:lnTo>
                      <a:pt x="559737" y="0"/>
                    </a:lnTo>
                    <a:lnTo>
                      <a:pt x="559737" y="64899"/>
                    </a:lnTo>
                    <a:lnTo>
                      <a:pt x="0" y="64899"/>
                    </a:lnTo>
                    <a:close/>
                  </a:path>
                </a:pathLst>
              </a:custGeom>
              <a:solidFill>
                <a:srgbClr val="FFFFFF"/>
              </a:solidFill>
            </p:spPr>
          </p:sp>
          <p:sp>
            <p:nvSpPr>
              <p:cNvPr name="TextBox 38" id="38"/>
              <p:cNvSpPr txBox="true"/>
              <p:nvPr/>
            </p:nvSpPr>
            <p:spPr>
              <a:xfrm>
                <a:off x="0" y="-19050"/>
                <a:ext cx="559737" cy="83949"/>
              </a:xfrm>
              <a:prstGeom prst="rect">
                <a:avLst/>
              </a:prstGeom>
            </p:spPr>
            <p:txBody>
              <a:bodyPr anchor="ctr" rtlCol="false" tIns="0" lIns="0" bIns="0" rIns="0"/>
              <a:lstStyle/>
              <a:p>
                <a:pPr algn="ctr">
                  <a:lnSpc>
                    <a:spcPts val="1679"/>
                  </a:lnSpc>
                </a:pPr>
                <a:r>
                  <a:rPr lang="en-US" sz="1199">
                    <a:solidFill>
                      <a:srgbClr val="000000"/>
                    </a:solidFill>
                    <a:latin typeface="Open Sans 1"/>
                    <a:ea typeface="Open Sans 1"/>
                    <a:cs typeface="Open Sans 1"/>
                    <a:sym typeface="Open Sans 1"/>
                  </a:rPr>
                  <a:t>images contenant des pennys</a:t>
                </a:r>
              </a:p>
            </p:txBody>
          </p:sp>
        </p:grpSp>
        <p:grpSp>
          <p:nvGrpSpPr>
            <p:cNvPr name="Group 39" id="39"/>
            <p:cNvGrpSpPr/>
            <p:nvPr/>
          </p:nvGrpSpPr>
          <p:grpSpPr>
            <a:xfrm rot="0">
              <a:off x="562785" y="7062477"/>
              <a:ext cx="3510018" cy="609614"/>
              <a:chOff x="0" y="0"/>
              <a:chExt cx="691448" cy="120089"/>
            </a:xfrm>
          </p:grpSpPr>
          <p:sp>
            <p:nvSpPr>
              <p:cNvPr name="Freeform 40" id="40"/>
              <p:cNvSpPr/>
              <p:nvPr/>
            </p:nvSpPr>
            <p:spPr>
              <a:xfrm flipH="false" flipV="false" rot="0">
                <a:off x="0" y="0"/>
                <a:ext cx="691448" cy="120089"/>
              </a:xfrm>
              <a:custGeom>
                <a:avLst/>
                <a:gdLst/>
                <a:ahLst/>
                <a:cxnLst/>
                <a:rect r="r" b="b" t="t" l="l"/>
                <a:pathLst>
                  <a:path h="120089" w="691448">
                    <a:moveTo>
                      <a:pt x="0" y="0"/>
                    </a:moveTo>
                    <a:lnTo>
                      <a:pt x="691448" y="0"/>
                    </a:lnTo>
                    <a:lnTo>
                      <a:pt x="691448" y="120089"/>
                    </a:lnTo>
                    <a:lnTo>
                      <a:pt x="0" y="120089"/>
                    </a:lnTo>
                    <a:close/>
                  </a:path>
                </a:pathLst>
              </a:custGeom>
              <a:solidFill>
                <a:srgbClr val="FFFFFF"/>
              </a:solidFill>
            </p:spPr>
          </p:sp>
          <p:sp>
            <p:nvSpPr>
              <p:cNvPr name="TextBox 41" id="41"/>
              <p:cNvSpPr txBox="true"/>
              <p:nvPr/>
            </p:nvSpPr>
            <p:spPr>
              <a:xfrm>
                <a:off x="0" y="-19050"/>
                <a:ext cx="691448" cy="139139"/>
              </a:xfrm>
              <a:prstGeom prst="rect">
                <a:avLst/>
              </a:prstGeom>
            </p:spPr>
            <p:txBody>
              <a:bodyPr anchor="ctr" rtlCol="false" tIns="0" lIns="0" bIns="0" rIns="0"/>
              <a:lstStyle/>
              <a:p>
                <a:pPr algn="ctr">
                  <a:lnSpc>
                    <a:spcPts val="1679"/>
                  </a:lnSpc>
                </a:pPr>
                <a:r>
                  <a:rPr lang="en-US" sz="1199">
                    <a:solidFill>
                      <a:srgbClr val="000000"/>
                    </a:solidFill>
                    <a:latin typeface="Open Sans 1"/>
                    <a:ea typeface="Open Sans 1"/>
                    <a:cs typeface="Open Sans 1"/>
                    <a:sym typeface="Open Sans 1"/>
                  </a:rPr>
                  <a:t>images détectées par le système comme contenant un penny</a:t>
                </a:r>
              </a:p>
            </p:txBody>
          </p:sp>
        </p:gr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grpSp>
        <p:nvGrpSpPr>
          <p:cNvPr name="Group 4" id="4"/>
          <p:cNvGrpSpPr/>
          <p:nvPr/>
        </p:nvGrpSpPr>
        <p:grpSpPr>
          <a:xfrm rot="0">
            <a:off x="1095375" y="9183080"/>
            <a:ext cx="1859303" cy="908415"/>
            <a:chOff x="0" y="0"/>
            <a:chExt cx="2479070" cy="1211220"/>
          </a:xfrm>
        </p:grpSpPr>
        <p:sp>
          <p:nvSpPr>
            <p:cNvPr name="Freeform 5" id="5"/>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a:grpSpLocks noChangeAspect="true"/>
            </p:cNvGrpSpPr>
            <p:nvPr/>
          </p:nvGrpSpPr>
          <p:grpSpPr>
            <a:xfrm rot="0">
              <a:off x="4482" y="1163648"/>
              <a:ext cx="1701915" cy="3645"/>
              <a:chOff x="0" y="0"/>
              <a:chExt cx="5928627" cy="12700"/>
            </a:xfrm>
          </p:grpSpPr>
          <p:sp>
            <p:nvSpPr>
              <p:cNvPr name="Freeform 8" id="8"/>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9" id="9"/>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Freeform 13" id="13"/>
          <p:cNvSpPr/>
          <p:nvPr/>
        </p:nvSpPr>
        <p:spPr>
          <a:xfrm flipH="false" flipV="false" rot="0">
            <a:off x="14054547" y="349580"/>
            <a:ext cx="3848595" cy="9298430"/>
          </a:xfrm>
          <a:custGeom>
            <a:avLst/>
            <a:gdLst/>
            <a:ahLst/>
            <a:cxnLst/>
            <a:rect r="r" b="b" t="t" l="l"/>
            <a:pathLst>
              <a:path h="9298430" w="3848595">
                <a:moveTo>
                  <a:pt x="0" y="0"/>
                </a:moveTo>
                <a:lnTo>
                  <a:pt x="3848595" y="0"/>
                </a:lnTo>
                <a:lnTo>
                  <a:pt x="3848595" y="9298430"/>
                </a:lnTo>
                <a:lnTo>
                  <a:pt x="0" y="9298430"/>
                </a:lnTo>
                <a:lnTo>
                  <a:pt x="0" y="0"/>
                </a:lnTo>
                <a:close/>
              </a:path>
            </a:pathLst>
          </a:custGeom>
          <a:blipFill>
            <a:blip r:embed="rId16"/>
            <a:stretch>
              <a:fillRect l="0" t="0" r="0" b="0"/>
            </a:stretch>
          </a:blipFill>
        </p:spPr>
      </p:sp>
      <p:sp>
        <p:nvSpPr>
          <p:cNvPr name="TextBox 14" id="14"/>
          <p:cNvSpPr txBox="true"/>
          <p:nvPr/>
        </p:nvSpPr>
        <p:spPr>
          <a:xfrm rot="0">
            <a:off x="1028700" y="923925"/>
            <a:ext cx="7630816"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DOSSIER DE RÉSULTATS</a:t>
            </a:r>
          </a:p>
        </p:txBody>
      </p:sp>
      <p:sp>
        <p:nvSpPr>
          <p:cNvPr name="TextBox 15" id="15"/>
          <p:cNvSpPr txBox="true"/>
          <p:nvPr/>
        </p:nvSpPr>
        <p:spPr>
          <a:xfrm rot="0">
            <a:off x="1028700" y="2944570"/>
            <a:ext cx="12274723" cy="11893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Une fois l’entrainement terminé, </a:t>
            </a:r>
            <a:r>
              <a:rPr lang="en-US" sz="2300" b="true">
                <a:solidFill>
                  <a:srgbClr val="000000"/>
                </a:solidFill>
                <a:latin typeface="Open Sans 2 Bold"/>
                <a:ea typeface="Open Sans 2 Bold"/>
                <a:cs typeface="Open Sans 2 Bold"/>
                <a:sym typeface="Open Sans 2 Bold"/>
              </a:rPr>
              <a:t>vous pourrez retrouver vos résultats dans le dossier “runs/detect/train”</a:t>
            </a:r>
            <a:r>
              <a:rPr lang="en-US" sz="2300">
                <a:solidFill>
                  <a:srgbClr val="000000"/>
                </a:solidFill>
                <a:latin typeface="Open Sans 2"/>
                <a:ea typeface="Open Sans 2"/>
                <a:cs typeface="Open Sans 2"/>
                <a:sym typeface="Open Sans 2"/>
              </a:rPr>
              <a:t> (à part si vous aviez configuré un autre nom pour votre dossier de résultats).</a:t>
            </a:r>
          </a:p>
        </p:txBody>
      </p:sp>
      <p:sp>
        <p:nvSpPr>
          <p:cNvPr name="TextBox 16" id="16"/>
          <p:cNvSpPr txBox="true"/>
          <p:nvPr/>
        </p:nvSpPr>
        <p:spPr>
          <a:xfrm rot="0">
            <a:off x="1028700" y="4795595"/>
            <a:ext cx="9625462"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Dans ce dossier on retrouve toutes les choses ci-contre (peut varier) :</a:t>
            </a:r>
          </a:p>
        </p:txBody>
      </p:sp>
      <p:sp>
        <p:nvSpPr>
          <p:cNvPr name="TextBox 17" id="17"/>
          <p:cNvSpPr txBox="true"/>
          <p:nvPr/>
        </p:nvSpPr>
        <p:spPr>
          <a:xfrm rot="0">
            <a:off x="1028700" y="5770320"/>
            <a:ext cx="7630816" cy="389255"/>
          </a:xfrm>
          <a:prstGeom prst="rect">
            <a:avLst/>
          </a:prstGeom>
        </p:spPr>
        <p:txBody>
          <a:bodyPr anchor="t" rtlCol="false" tIns="0" lIns="0" bIns="0" rIns="0">
            <a:spAutoFit/>
          </a:bodyPr>
          <a:lstStyle/>
          <a:p>
            <a:pPr algn="just">
              <a:lnSpc>
                <a:spcPts val="3220"/>
              </a:lnSpc>
            </a:pPr>
            <a:r>
              <a:rPr lang="en-US" sz="2300" b="true">
                <a:solidFill>
                  <a:srgbClr val="000000"/>
                </a:solidFill>
                <a:latin typeface="Open Sans 2 Bold"/>
                <a:ea typeface="Open Sans 2 Bold"/>
                <a:cs typeface="Open Sans 2 Bold"/>
                <a:sym typeface="Open Sans 2 Bold"/>
              </a:rPr>
              <a:t>On va voir ce qu’est chaque élément un a un.</a:t>
            </a:r>
          </a:p>
        </p:txBody>
      </p:sp>
      <p:sp>
        <p:nvSpPr>
          <p:cNvPr name="TextBox 18" id="18"/>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53</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142365" y="2347867"/>
            <a:ext cx="6016009" cy="1078524"/>
            <a:chOff x="0" y="0"/>
            <a:chExt cx="8021345" cy="1438032"/>
          </a:xfrm>
        </p:grpSpPr>
        <p:grpSp>
          <p:nvGrpSpPr>
            <p:cNvPr name="Group 3" id="3"/>
            <p:cNvGrpSpPr/>
            <p:nvPr/>
          </p:nvGrpSpPr>
          <p:grpSpPr>
            <a:xfrm rot="0">
              <a:off x="0" y="0"/>
              <a:ext cx="8021345" cy="1438032"/>
              <a:chOff x="0" y="0"/>
              <a:chExt cx="1584463" cy="284056"/>
            </a:xfrm>
          </p:grpSpPr>
          <p:sp>
            <p:nvSpPr>
              <p:cNvPr name="Freeform 4" id="4"/>
              <p:cNvSpPr/>
              <p:nvPr/>
            </p:nvSpPr>
            <p:spPr>
              <a:xfrm flipH="false" flipV="false" rot="0">
                <a:off x="0" y="0"/>
                <a:ext cx="1584463" cy="284056"/>
              </a:xfrm>
              <a:custGeom>
                <a:avLst/>
                <a:gdLst/>
                <a:ahLst/>
                <a:cxnLst/>
                <a:rect r="r" b="b" t="t" l="l"/>
                <a:pathLst>
                  <a:path h="284056" w="1584463">
                    <a:moveTo>
                      <a:pt x="19303" y="0"/>
                    </a:moveTo>
                    <a:lnTo>
                      <a:pt x="1565160" y="0"/>
                    </a:lnTo>
                    <a:cubicBezTo>
                      <a:pt x="1575821" y="0"/>
                      <a:pt x="1584463" y="8642"/>
                      <a:pt x="1584463" y="19303"/>
                    </a:cubicBezTo>
                    <a:lnTo>
                      <a:pt x="1584463" y="264752"/>
                    </a:lnTo>
                    <a:cubicBezTo>
                      <a:pt x="1584463" y="275413"/>
                      <a:pt x="1575821" y="284056"/>
                      <a:pt x="1565160" y="284056"/>
                    </a:cubicBezTo>
                    <a:lnTo>
                      <a:pt x="19303" y="284056"/>
                    </a:lnTo>
                    <a:cubicBezTo>
                      <a:pt x="8642" y="284056"/>
                      <a:pt x="0" y="275413"/>
                      <a:pt x="0" y="264752"/>
                    </a:cubicBezTo>
                    <a:lnTo>
                      <a:pt x="0" y="19303"/>
                    </a:lnTo>
                    <a:cubicBezTo>
                      <a:pt x="0" y="8642"/>
                      <a:pt x="8642" y="0"/>
                      <a:pt x="19303" y="0"/>
                    </a:cubicBezTo>
                    <a:close/>
                  </a:path>
                </a:pathLst>
              </a:custGeom>
              <a:solidFill>
                <a:srgbClr val="FF5757"/>
              </a:solidFill>
              <a:ln w="19050" cap="sq">
                <a:solidFill>
                  <a:srgbClr val="FF5757"/>
                </a:solidFill>
                <a:prstDash val="solid"/>
                <a:miter/>
              </a:ln>
            </p:spPr>
          </p:sp>
          <p:sp>
            <p:nvSpPr>
              <p:cNvPr name="TextBox 5" id="5"/>
              <p:cNvSpPr txBox="true"/>
              <p:nvPr/>
            </p:nvSpPr>
            <p:spPr>
              <a:xfrm>
                <a:off x="0" y="-28575"/>
                <a:ext cx="1584463" cy="312631"/>
              </a:xfrm>
              <a:prstGeom prst="rect">
                <a:avLst/>
              </a:prstGeom>
            </p:spPr>
            <p:txBody>
              <a:bodyPr anchor="ctr" rtlCol="false" tIns="50800" lIns="50800" bIns="50800" rIns="50800"/>
              <a:lstStyle/>
              <a:p>
                <a:pPr algn="ctr">
                  <a:lnSpc>
                    <a:spcPts val="1959"/>
                  </a:lnSpc>
                </a:pPr>
                <a:r>
                  <a:rPr lang="en-US" b="true" sz="1399">
                    <a:solidFill>
                      <a:srgbClr val="FFFFFF"/>
                    </a:solidFill>
                    <a:latin typeface="Open Sans 1 Bold"/>
                    <a:ea typeface="Open Sans 1 Bold"/>
                    <a:cs typeface="Open Sans 1 Bold"/>
                    <a:sym typeface="Open Sans 1 Bold"/>
                  </a:rPr>
                  <a:t>       </a:t>
                </a:r>
              </a:p>
            </p:txBody>
          </p:sp>
        </p:grpSp>
        <p:sp>
          <p:nvSpPr>
            <p:cNvPr name="TextBox 6" id="6"/>
            <p:cNvSpPr txBox="true"/>
            <p:nvPr/>
          </p:nvSpPr>
          <p:spPr>
            <a:xfrm rot="0">
              <a:off x="119784" y="397228"/>
              <a:ext cx="2458883" cy="503132"/>
            </a:xfrm>
            <a:prstGeom prst="rect">
              <a:avLst/>
            </a:prstGeom>
          </p:spPr>
          <p:txBody>
            <a:bodyPr anchor="t" rtlCol="false" tIns="0" lIns="0" bIns="0" rIns="0">
              <a:spAutoFit/>
            </a:bodyPr>
            <a:lstStyle/>
            <a:p>
              <a:pPr algn="ctr">
                <a:lnSpc>
                  <a:spcPts val="3220"/>
                </a:lnSpc>
              </a:pPr>
              <a:r>
                <a:rPr lang="en-US" b="true" sz="2300">
                  <a:solidFill>
                    <a:srgbClr val="FFFFFF"/>
                  </a:solidFill>
                  <a:latin typeface="Open Sans 1 Bold"/>
                  <a:ea typeface="Open Sans 1 Bold"/>
                  <a:cs typeface="Open Sans 1 Bold"/>
                  <a:sym typeface="Open Sans 1 Bold"/>
                </a:rPr>
                <a:t>précision = </a:t>
              </a:r>
            </a:p>
          </p:txBody>
        </p:sp>
        <p:sp>
          <p:nvSpPr>
            <p:cNvPr name="AutoShape 7" id="7"/>
            <p:cNvSpPr/>
            <p:nvPr/>
          </p:nvSpPr>
          <p:spPr>
            <a:xfrm>
              <a:off x="2578667" y="672606"/>
              <a:ext cx="5122861" cy="0"/>
            </a:xfrm>
            <a:prstGeom prst="line">
              <a:avLst/>
            </a:prstGeom>
            <a:ln cap="flat" w="50800">
              <a:solidFill>
                <a:srgbClr val="FFFFFF"/>
              </a:solidFill>
              <a:prstDash val="solid"/>
              <a:headEnd type="none" len="sm" w="sm"/>
              <a:tailEnd type="none" len="sm" w="sm"/>
            </a:ln>
          </p:spPr>
        </p:sp>
        <p:sp>
          <p:nvSpPr>
            <p:cNvPr name="TextBox 8" id="8"/>
            <p:cNvSpPr txBox="true"/>
            <p:nvPr/>
          </p:nvSpPr>
          <p:spPr>
            <a:xfrm rot="0">
              <a:off x="3961118" y="112325"/>
              <a:ext cx="2357960" cy="503132"/>
            </a:xfrm>
            <a:prstGeom prst="rect">
              <a:avLst/>
            </a:prstGeom>
          </p:spPr>
          <p:txBody>
            <a:bodyPr anchor="t" rtlCol="false" tIns="0" lIns="0" bIns="0" rIns="0">
              <a:spAutoFit/>
            </a:bodyPr>
            <a:lstStyle/>
            <a:p>
              <a:pPr algn="ctr">
                <a:lnSpc>
                  <a:spcPts val="3220"/>
                </a:lnSpc>
                <a:spcBef>
                  <a:spcPct val="0"/>
                </a:spcBef>
              </a:pPr>
              <a:r>
                <a:rPr lang="en-US" sz="2300">
                  <a:solidFill>
                    <a:srgbClr val="FFFFFF"/>
                  </a:solidFill>
                  <a:latin typeface="Open Sans 1"/>
                  <a:ea typeface="Open Sans 1"/>
                  <a:cs typeface="Open Sans 1"/>
                  <a:sym typeface="Open Sans 1"/>
                </a:rPr>
                <a:t>vrai positif </a:t>
              </a:r>
            </a:p>
          </p:txBody>
        </p:sp>
        <p:sp>
          <p:nvSpPr>
            <p:cNvPr name="TextBox 9" id="9"/>
            <p:cNvSpPr txBox="true"/>
            <p:nvPr/>
          </p:nvSpPr>
          <p:spPr>
            <a:xfrm rot="0">
              <a:off x="2502100" y="675357"/>
              <a:ext cx="5275995" cy="503132"/>
            </a:xfrm>
            <a:prstGeom prst="rect">
              <a:avLst/>
            </a:prstGeom>
          </p:spPr>
          <p:txBody>
            <a:bodyPr anchor="t" rtlCol="false" tIns="0" lIns="0" bIns="0" rIns="0">
              <a:spAutoFit/>
            </a:bodyPr>
            <a:lstStyle/>
            <a:p>
              <a:pPr algn="ctr">
                <a:lnSpc>
                  <a:spcPts val="3220"/>
                </a:lnSpc>
                <a:spcBef>
                  <a:spcPct val="0"/>
                </a:spcBef>
              </a:pPr>
              <a:r>
                <a:rPr lang="en-US" sz="2300">
                  <a:solidFill>
                    <a:srgbClr val="FFFFFF"/>
                  </a:solidFill>
                  <a:latin typeface="Open Sans 1"/>
                  <a:ea typeface="Open Sans 1"/>
                  <a:cs typeface="Open Sans 1"/>
                  <a:sym typeface="Open Sans 1"/>
                </a:rPr>
                <a:t>vrai positif + </a:t>
              </a:r>
              <a:r>
                <a:rPr lang="en-US" b="true" sz="2300">
                  <a:solidFill>
                    <a:srgbClr val="FFFFFF"/>
                  </a:solidFill>
                  <a:latin typeface="Open Sans 1 Bold"/>
                  <a:ea typeface="Open Sans 1 Bold"/>
                  <a:cs typeface="Open Sans 1 Bold"/>
                  <a:sym typeface="Open Sans 1 Bold"/>
                </a:rPr>
                <a:t>faux positif</a:t>
              </a:r>
            </a:p>
          </p:txBody>
        </p:sp>
      </p:grpSp>
      <p:grpSp>
        <p:nvGrpSpPr>
          <p:cNvPr name="Group 10" id="10"/>
          <p:cNvGrpSpPr/>
          <p:nvPr/>
        </p:nvGrpSpPr>
        <p:grpSpPr>
          <a:xfrm rot="0">
            <a:off x="1028700" y="2407996"/>
            <a:ext cx="7172325" cy="6850304"/>
            <a:chOff x="0" y="0"/>
            <a:chExt cx="9563100" cy="9133738"/>
          </a:xfrm>
        </p:grpSpPr>
        <p:sp>
          <p:nvSpPr>
            <p:cNvPr name="Freeform 11" id="11"/>
            <p:cNvSpPr/>
            <p:nvPr/>
          </p:nvSpPr>
          <p:spPr>
            <a:xfrm flipH="false" flipV="false" rot="0">
              <a:off x="0" y="0"/>
              <a:ext cx="9563100" cy="9133738"/>
            </a:xfrm>
            <a:custGeom>
              <a:avLst/>
              <a:gdLst/>
              <a:ahLst/>
              <a:cxnLst/>
              <a:rect r="r" b="b" t="t" l="l"/>
              <a:pathLst>
                <a:path h="9133738" w="9563100">
                  <a:moveTo>
                    <a:pt x="0" y="0"/>
                  </a:moveTo>
                  <a:lnTo>
                    <a:pt x="9563100" y="0"/>
                  </a:lnTo>
                  <a:lnTo>
                    <a:pt x="9563100" y="9133738"/>
                  </a:lnTo>
                  <a:lnTo>
                    <a:pt x="0" y="9133738"/>
                  </a:lnTo>
                  <a:lnTo>
                    <a:pt x="0" y="0"/>
                  </a:lnTo>
                  <a:close/>
                </a:path>
              </a:pathLst>
            </a:custGeom>
            <a:blipFill>
              <a:blip r:embed="rId2"/>
              <a:stretch>
                <a:fillRect l="0" t="0" r="-43354" b="0"/>
              </a:stretch>
            </a:blipFill>
            <a:ln w="19050" cap="sq">
              <a:solidFill>
                <a:srgbClr val="000000"/>
              </a:solidFill>
              <a:prstDash val="solid"/>
              <a:miter/>
            </a:ln>
          </p:spPr>
        </p:sp>
        <p:sp>
          <p:nvSpPr>
            <p:cNvPr name="Freeform 12" id="12"/>
            <p:cNvSpPr/>
            <p:nvPr/>
          </p:nvSpPr>
          <p:spPr>
            <a:xfrm flipH="false" flipV="false" rot="0">
              <a:off x="5276578" y="7148134"/>
              <a:ext cx="3880741" cy="967283"/>
            </a:xfrm>
            <a:custGeom>
              <a:avLst/>
              <a:gdLst/>
              <a:ahLst/>
              <a:cxnLst/>
              <a:rect r="r" b="b" t="t" l="l"/>
              <a:pathLst>
                <a:path h="967283" w="3880741">
                  <a:moveTo>
                    <a:pt x="0" y="0"/>
                  </a:moveTo>
                  <a:lnTo>
                    <a:pt x="3880741" y="0"/>
                  </a:lnTo>
                  <a:lnTo>
                    <a:pt x="3880741" y="967284"/>
                  </a:lnTo>
                  <a:lnTo>
                    <a:pt x="0" y="967284"/>
                  </a:lnTo>
                  <a:lnTo>
                    <a:pt x="0" y="0"/>
                  </a:lnTo>
                  <a:close/>
                </a:path>
              </a:pathLst>
            </a:custGeom>
            <a:blipFill>
              <a:blip r:embed="rId2"/>
              <a:stretch>
                <a:fillRect l="-229909" t="-50562" r="-3051" b="-739440"/>
              </a:stretch>
            </a:blipFill>
            <a:ln cap="sq">
              <a:noFill/>
              <a:prstDash val="solid"/>
              <a:miter/>
            </a:ln>
          </p:spPr>
        </p:sp>
        <p:sp>
          <p:nvSpPr>
            <p:cNvPr name="AutoShape 13" id="13"/>
            <p:cNvSpPr/>
            <p:nvPr/>
          </p:nvSpPr>
          <p:spPr>
            <a:xfrm>
              <a:off x="4331293" y="1074959"/>
              <a:ext cx="0" cy="7236309"/>
            </a:xfrm>
            <a:prstGeom prst="line">
              <a:avLst/>
            </a:prstGeom>
            <a:ln cap="flat" w="70010">
              <a:solidFill>
                <a:srgbClr val="FF66C4"/>
              </a:solidFill>
              <a:prstDash val="sysDot"/>
              <a:headEnd type="none" len="sm" w="sm"/>
              <a:tailEnd type="none" len="sm" w="sm"/>
            </a:ln>
          </p:spPr>
        </p:sp>
        <p:sp>
          <p:nvSpPr>
            <p:cNvPr name="AutoShape 14" id="14"/>
            <p:cNvSpPr/>
            <p:nvPr/>
          </p:nvSpPr>
          <p:spPr>
            <a:xfrm flipH="true">
              <a:off x="1068216" y="1101213"/>
              <a:ext cx="3298200" cy="0"/>
            </a:xfrm>
            <a:prstGeom prst="line">
              <a:avLst/>
            </a:prstGeom>
            <a:ln cap="flat" w="70010">
              <a:solidFill>
                <a:srgbClr val="FF66C4"/>
              </a:solidFill>
              <a:prstDash val="sysDot"/>
              <a:headEnd type="none" len="sm" w="sm"/>
              <a:tailEnd type="none" len="sm" w="sm"/>
            </a:ln>
          </p:spPr>
        </p:sp>
        <p:sp>
          <p:nvSpPr>
            <p:cNvPr name="TextBox 15" id="15"/>
            <p:cNvSpPr txBox="true"/>
            <p:nvPr/>
          </p:nvSpPr>
          <p:spPr>
            <a:xfrm rot="0">
              <a:off x="470262" y="899164"/>
              <a:ext cx="835156" cy="309202"/>
            </a:xfrm>
            <a:prstGeom prst="rect">
              <a:avLst/>
            </a:prstGeom>
          </p:spPr>
          <p:txBody>
            <a:bodyPr anchor="t" rtlCol="false" tIns="0" lIns="0" bIns="0" rIns="0">
              <a:spAutoFit/>
            </a:bodyPr>
            <a:lstStyle/>
            <a:p>
              <a:pPr algn="just">
                <a:lnSpc>
                  <a:spcPts val="1911"/>
                </a:lnSpc>
              </a:pPr>
              <a:r>
                <a:rPr lang="en-US" sz="1470" b="true">
                  <a:solidFill>
                    <a:srgbClr val="FF66C4"/>
                  </a:solidFill>
                  <a:latin typeface="Open Sans 1 Bold"/>
                  <a:ea typeface="Open Sans 1 Bold"/>
                  <a:cs typeface="Open Sans 1 Bold"/>
                  <a:sym typeface="Open Sans 1 Bold"/>
                </a:rPr>
                <a:t>0.92</a:t>
              </a:r>
            </a:p>
          </p:txBody>
        </p:sp>
      </p:grpSp>
      <p:grpSp>
        <p:nvGrpSpPr>
          <p:cNvPr name="Group 16" id="16"/>
          <p:cNvGrpSpPr/>
          <p:nvPr/>
        </p:nvGrpSpPr>
        <p:grpSpPr>
          <a:xfrm rot="0">
            <a:off x="9041439" y="8847918"/>
            <a:ext cx="8217861" cy="727272"/>
            <a:chOff x="0" y="0"/>
            <a:chExt cx="2164375" cy="191545"/>
          </a:xfrm>
        </p:grpSpPr>
        <p:sp>
          <p:nvSpPr>
            <p:cNvPr name="Freeform 17" id="17"/>
            <p:cNvSpPr/>
            <p:nvPr/>
          </p:nvSpPr>
          <p:spPr>
            <a:xfrm flipH="false" flipV="false" rot="0">
              <a:off x="0" y="0"/>
              <a:ext cx="2164375" cy="191545"/>
            </a:xfrm>
            <a:custGeom>
              <a:avLst/>
              <a:gdLst/>
              <a:ahLst/>
              <a:cxnLst/>
              <a:rect r="r" b="b" t="t" l="l"/>
              <a:pathLst>
                <a:path h="191545" w="2164375">
                  <a:moveTo>
                    <a:pt x="18842" y="0"/>
                  </a:moveTo>
                  <a:lnTo>
                    <a:pt x="2145533" y="0"/>
                  </a:lnTo>
                  <a:cubicBezTo>
                    <a:pt x="2155939" y="0"/>
                    <a:pt x="2164375" y="8436"/>
                    <a:pt x="2164375" y="18842"/>
                  </a:cubicBezTo>
                  <a:lnTo>
                    <a:pt x="2164375" y="172703"/>
                  </a:lnTo>
                  <a:cubicBezTo>
                    <a:pt x="2164375" y="177700"/>
                    <a:pt x="2162390" y="182493"/>
                    <a:pt x="2158856" y="186026"/>
                  </a:cubicBezTo>
                  <a:cubicBezTo>
                    <a:pt x="2155323" y="189560"/>
                    <a:pt x="2150531" y="191545"/>
                    <a:pt x="2145533" y="191545"/>
                  </a:cubicBezTo>
                  <a:lnTo>
                    <a:pt x="18842" y="191545"/>
                  </a:lnTo>
                  <a:cubicBezTo>
                    <a:pt x="13845" y="191545"/>
                    <a:pt x="9052" y="189560"/>
                    <a:pt x="5519" y="186026"/>
                  </a:cubicBezTo>
                  <a:cubicBezTo>
                    <a:pt x="1985" y="182493"/>
                    <a:pt x="0" y="177700"/>
                    <a:pt x="0" y="172703"/>
                  </a:cubicBezTo>
                  <a:lnTo>
                    <a:pt x="0" y="18842"/>
                  </a:lnTo>
                  <a:cubicBezTo>
                    <a:pt x="0" y="13845"/>
                    <a:pt x="1985" y="9052"/>
                    <a:pt x="5519" y="5519"/>
                  </a:cubicBezTo>
                  <a:cubicBezTo>
                    <a:pt x="9052" y="1985"/>
                    <a:pt x="13845" y="0"/>
                    <a:pt x="18842" y="0"/>
                  </a:cubicBezTo>
                  <a:close/>
                </a:path>
              </a:pathLst>
            </a:custGeom>
            <a:solidFill>
              <a:srgbClr val="004F7E"/>
            </a:solidFill>
          </p:spPr>
        </p:sp>
        <p:sp>
          <p:nvSpPr>
            <p:cNvPr name="TextBox 18" id="18"/>
            <p:cNvSpPr txBox="true"/>
            <p:nvPr/>
          </p:nvSpPr>
          <p:spPr>
            <a:xfrm>
              <a:off x="0" y="-38100"/>
              <a:ext cx="2164375" cy="229645"/>
            </a:xfrm>
            <a:prstGeom prst="rect">
              <a:avLst/>
            </a:prstGeom>
          </p:spPr>
          <p:txBody>
            <a:bodyPr anchor="ctr" rtlCol="false" tIns="50800" lIns="50800" bIns="50800" rIns="50800"/>
            <a:lstStyle/>
            <a:p>
              <a:pPr algn="ctr">
                <a:lnSpc>
                  <a:spcPts val="2940"/>
                </a:lnSpc>
              </a:pPr>
              <a:r>
                <a:rPr lang="en-US" b="true" sz="2100">
                  <a:solidFill>
                    <a:srgbClr val="FFFFFF"/>
                  </a:solidFill>
                  <a:latin typeface="Open Sans 1 Bold"/>
                  <a:ea typeface="Open Sans 1 Bold"/>
                  <a:cs typeface="Open Sans 1 Bold"/>
                  <a:sym typeface="Open Sans 1 Bold"/>
                </a:rPr>
                <a:t>À retenir : plus la courbe est haute, meilleur est le modèle.</a:t>
              </a:r>
            </a:p>
          </p:txBody>
        </p:sp>
      </p:grpSp>
      <p:sp>
        <p:nvSpPr>
          <p:cNvPr name="TextBox 19" id="19"/>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71</a:t>
            </a:r>
          </a:p>
        </p:txBody>
      </p:sp>
      <p:sp>
        <p:nvSpPr>
          <p:cNvPr name="TextBox 20" id="20"/>
          <p:cNvSpPr txBox="true"/>
          <p:nvPr/>
        </p:nvSpPr>
        <p:spPr>
          <a:xfrm rot="0">
            <a:off x="1028700" y="923925"/>
            <a:ext cx="7416491"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PRÉCISION-CONFIANCE</a:t>
            </a:r>
          </a:p>
        </p:txBody>
      </p:sp>
      <p:sp>
        <p:nvSpPr>
          <p:cNvPr name="TextBox 21" id="21"/>
          <p:cNvSpPr txBox="true"/>
          <p:nvPr/>
        </p:nvSpPr>
        <p:spPr>
          <a:xfrm rot="0">
            <a:off x="9041439" y="3833640"/>
            <a:ext cx="3431300"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Comment la construire ?</a:t>
            </a:r>
          </a:p>
        </p:txBody>
      </p:sp>
      <p:sp>
        <p:nvSpPr>
          <p:cNvPr name="TextBox 22" id="22"/>
          <p:cNvSpPr txBox="true"/>
          <p:nvPr/>
        </p:nvSpPr>
        <p:spPr>
          <a:xfrm rot="0">
            <a:off x="9041439" y="7410914"/>
            <a:ext cx="8217861" cy="10210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Par exemple, pour un seuil de confiance de 0.4, on lit une précision de 0.92, on en déduit que pour un tel seuil on a assez peu de faux positifs.</a:t>
            </a:r>
          </a:p>
        </p:txBody>
      </p:sp>
      <p:sp>
        <p:nvSpPr>
          <p:cNvPr name="TextBox 23" id="23"/>
          <p:cNvSpPr txBox="true"/>
          <p:nvPr/>
        </p:nvSpPr>
        <p:spPr>
          <a:xfrm rot="0">
            <a:off x="9041439" y="4491358"/>
            <a:ext cx="8217861" cy="17068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Pour tous les seuils de confiance compris entre 0 et 1 : </a:t>
            </a:r>
          </a:p>
          <a:p>
            <a:pPr algn="l" marL="453393" indent="-226697" lvl="1">
              <a:lnSpc>
                <a:spcPts val="2730"/>
              </a:lnSpc>
              <a:buFont typeface="Arial"/>
              <a:buChar char="•"/>
            </a:pPr>
            <a:r>
              <a:rPr lang="en-US" sz="2100">
                <a:solidFill>
                  <a:srgbClr val="000000"/>
                </a:solidFill>
                <a:latin typeface="Open Sans 1"/>
                <a:ea typeface="Open Sans 1"/>
                <a:cs typeface="Open Sans 1"/>
                <a:sym typeface="Open Sans 1"/>
              </a:rPr>
              <a:t>on établit la matrice de confusion pour ce seuil</a:t>
            </a:r>
          </a:p>
          <a:p>
            <a:pPr algn="l" marL="453393" indent="-226697" lvl="1">
              <a:lnSpc>
                <a:spcPts val="2730"/>
              </a:lnSpc>
              <a:buFont typeface="Arial"/>
              <a:buChar char="•"/>
            </a:pPr>
            <a:r>
              <a:rPr lang="en-US" sz="2100">
                <a:solidFill>
                  <a:srgbClr val="000000"/>
                </a:solidFill>
                <a:latin typeface="Open Sans 1"/>
                <a:ea typeface="Open Sans 1"/>
                <a:cs typeface="Open Sans 1"/>
                <a:sym typeface="Open Sans 1"/>
              </a:rPr>
              <a:t>on calcule la précision associée à cette matrice spécifique</a:t>
            </a:r>
          </a:p>
          <a:p>
            <a:pPr algn="l" marL="453393" indent="-226697" lvl="1">
              <a:lnSpc>
                <a:spcPts val="2730"/>
              </a:lnSpc>
              <a:buFont typeface="Arial"/>
              <a:buChar char="•"/>
            </a:pPr>
            <a:r>
              <a:rPr lang="en-US" sz="2100">
                <a:solidFill>
                  <a:srgbClr val="000000"/>
                </a:solidFill>
                <a:latin typeface="Open Sans 1"/>
                <a:ea typeface="Open Sans 1"/>
                <a:cs typeface="Open Sans 1"/>
                <a:sym typeface="Open Sans 1"/>
              </a:rPr>
              <a:t>on place le point dans le graphique</a:t>
            </a:r>
          </a:p>
          <a:p>
            <a:pPr algn="l">
              <a:lnSpc>
                <a:spcPts val="2730"/>
              </a:lnSpc>
            </a:pPr>
            <a:r>
              <a:rPr lang="en-US" sz="2100">
                <a:solidFill>
                  <a:srgbClr val="000000"/>
                </a:solidFill>
                <a:latin typeface="Open Sans 1"/>
                <a:ea typeface="Open Sans 1"/>
                <a:cs typeface="Open Sans 1"/>
                <a:sym typeface="Open Sans 1"/>
              </a:rPr>
              <a:t>Une fois tous les points placés, on les relie.</a:t>
            </a:r>
          </a:p>
        </p:txBody>
      </p:sp>
      <p:sp>
        <p:nvSpPr>
          <p:cNvPr name="TextBox 24" id="24"/>
          <p:cNvSpPr txBox="true"/>
          <p:nvPr/>
        </p:nvSpPr>
        <p:spPr>
          <a:xfrm rot="0">
            <a:off x="9041439" y="6763854"/>
            <a:ext cx="570036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À l’inverse, comment la lire ?</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72</a:t>
            </a:r>
          </a:p>
        </p:txBody>
      </p:sp>
      <p:sp>
        <p:nvSpPr>
          <p:cNvPr name="TextBox 3" id="3"/>
          <p:cNvSpPr txBox="true"/>
          <p:nvPr/>
        </p:nvSpPr>
        <p:spPr>
          <a:xfrm rot="0">
            <a:off x="1028700" y="923925"/>
            <a:ext cx="7416491"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PRÉCISION-CONFIANCE</a:t>
            </a:r>
          </a:p>
        </p:txBody>
      </p:sp>
      <p:sp>
        <p:nvSpPr>
          <p:cNvPr name="TextBox 4" id="4"/>
          <p:cNvSpPr txBox="true"/>
          <p:nvPr/>
        </p:nvSpPr>
        <p:spPr>
          <a:xfrm rot="0">
            <a:off x="8445191" y="4229251"/>
            <a:ext cx="8409492"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Pour aller plus loin (vous pouvez passer si vous le souhaitez)</a:t>
            </a:r>
          </a:p>
        </p:txBody>
      </p:sp>
      <p:sp>
        <p:nvSpPr>
          <p:cNvPr name="TextBox 5" id="5"/>
          <p:cNvSpPr txBox="true"/>
          <p:nvPr/>
        </p:nvSpPr>
        <p:spPr>
          <a:xfrm rot="0">
            <a:off x="8445191" y="7796143"/>
            <a:ext cx="8814109" cy="1363980"/>
          </a:xfrm>
          <a:prstGeom prst="rect">
            <a:avLst/>
          </a:prstGeom>
        </p:spPr>
        <p:txBody>
          <a:bodyPr anchor="t" rtlCol="false" tIns="0" lIns="0" bIns="0" rIns="0">
            <a:spAutoFit/>
          </a:bodyPr>
          <a:lstStyle/>
          <a:p>
            <a:pPr algn="just" marL="0" indent="0" lvl="0">
              <a:lnSpc>
                <a:spcPts val="2730"/>
              </a:lnSpc>
              <a:spcBef>
                <a:spcPct val="0"/>
              </a:spcBef>
            </a:pPr>
            <a:r>
              <a:rPr lang="en-US" sz="2100">
                <a:solidFill>
                  <a:srgbClr val="000000"/>
                </a:solidFill>
                <a:latin typeface="Open Sans 1"/>
                <a:ea typeface="Open Sans 1"/>
                <a:cs typeface="Open Sans 1"/>
                <a:sym typeface="Open Sans 1"/>
              </a:rPr>
              <a:t>Cela s’explique car le modèle n’accepte quasiment plus rien, donc si il ne détecte que un vrai positif avec 98% de confiance et c’est tout, il aura donc 100% de précision. Mais dans ce cas, plein de “vrais positifs”, jugé négatifs car sous le seuil, seront oubliés.</a:t>
            </a:r>
          </a:p>
        </p:txBody>
      </p:sp>
      <p:grpSp>
        <p:nvGrpSpPr>
          <p:cNvPr name="Group 6" id="6"/>
          <p:cNvGrpSpPr/>
          <p:nvPr/>
        </p:nvGrpSpPr>
        <p:grpSpPr>
          <a:xfrm rot="0">
            <a:off x="9844241" y="2407921"/>
            <a:ext cx="6016009" cy="1078524"/>
            <a:chOff x="0" y="0"/>
            <a:chExt cx="8021345" cy="1438032"/>
          </a:xfrm>
        </p:grpSpPr>
        <p:grpSp>
          <p:nvGrpSpPr>
            <p:cNvPr name="Group 7" id="7"/>
            <p:cNvGrpSpPr/>
            <p:nvPr/>
          </p:nvGrpSpPr>
          <p:grpSpPr>
            <a:xfrm rot="0">
              <a:off x="0" y="0"/>
              <a:ext cx="8021345" cy="1438032"/>
              <a:chOff x="0" y="0"/>
              <a:chExt cx="1584463" cy="284056"/>
            </a:xfrm>
          </p:grpSpPr>
          <p:sp>
            <p:nvSpPr>
              <p:cNvPr name="Freeform 8" id="8"/>
              <p:cNvSpPr/>
              <p:nvPr/>
            </p:nvSpPr>
            <p:spPr>
              <a:xfrm flipH="false" flipV="false" rot="0">
                <a:off x="0" y="0"/>
                <a:ext cx="1584463" cy="284056"/>
              </a:xfrm>
              <a:custGeom>
                <a:avLst/>
                <a:gdLst/>
                <a:ahLst/>
                <a:cxnLst/>
                <a:rect r="r" b="b" t="t" l="l"/>
                <a:pathLst>
                  <a:path h="284056" w="1584463">
                    <a:moveTo>
                      <a:pt x="19303" y="0"/>
                    </a:moveTo>
                    <a:lnTo>
                      <a:pt x="1565160" y="0"/>
                    </a:lnTo>
                    <a:cubicBezTo>
                      <a:pt x="1575821" y="0"/>
                      <a:pt x="1584463" y="8642"/>
                      <a:pt x="1584463" y="19303"/>
                    </a:cubicBezTo>
                    <a:lnTo>
                      <a:pt x="1584463" y="264752"/>
                    </a:lnTo>
                    <a:cubicBezTo>
                      <a:pt x="1584463" y="275413"/>
                      <a:pt x="1575821" y="284056"/>
                      <a:pt x="1565160" y="284056"/>
                    </a:cubicBezTo>
                    <a:lnTo>
                      <a:pt x="19303" y="284056"/>
                    </a:lnTo>
                    <a:cubicBezTo>
                      <a:pt x="8642" y="284056"/>
                      <a:pt x="0" y="275413"/>
                      <a:pt x="0" y="264752"/>
                    </a:cubicBezTo>
                    <a:lnTo>
                      <a:pt x="0" y="19303"/>
                    </a:lnTo>
                    <a:cubicBezTo>
                      <a:pt x="0" y="8642"/>
                      <a:pt x="8642" y="0"/>
                      <a:pt x="19303" y="0"/>
                    </a:cubicBezTo>
                    <a:close/>
                  </a:path>
                </a:pathLst>
              </a:custGeom>
              <a:solidFill>
                <a:srgbClr val="FF5757"/>
              </a:solidFill>
              <a:ln w="19050" cap="sq">
                <a:solidFill>
                  <a:srgbClr val="FF5757"/>
                </a:solidFill>
                <a:prstDash val="solid"/>
                <a:miter/>
              </a:ln>
            </p:spPr>
          </p:sp>
          <p:sp>
            <p:nvSpPr>
              <p:cNvPr name="TextBox 9" id="9"/>
              <p:cNvSpPr txBox="true"/>
              <p:nvPr/>
            </p:nvSpPr>
            <p:spPr>
              <a:xfrm>
                <a:off x="0" y="-28575"/>
                <a:ext cx="1584463" cy="312631"/>
              </a:xfrm>
              <a:prstGeom prst="rect">
                <a:avLst/>
              </a:prstGeom>
            </p:spPr>
            <p:txBody>
              <a:bodyPr anchor="ctr" rtlCol="false" tIns="50800" lIns="50800" bIns="50800" rIns="50800"/>
              <a:lstStyle/>
              <a:p>
                <a:pPr algn="ctr">
                  <a:lnSpc>
                    <a:spcPts val="1959"/>
                  </a:lnSpc>
                </a:pPr>
                <a:r>
                  <a:rPr lang="en-US" b="true" sz="1399">
                    <a:solidFill>
                      <a:srgbClr val="FFFFFF"/>
                    </a:solidFill>
                    <a:latin typeface="Open Sans 1 Bold"/>
                    <a:ea typeface="Open Sans 1 Bold"/>
                    <a:cs typeface="Open Sans 1 Bold"/>
                    <a:sym typeface="Open Sans 1 Bold"/>
                  </a:rPr>
                  <a:t>       </a:t>
                </a:r>
              </a:p>
            </p:txBody>
          </p:sp>
        </p:grpSp>
        <p:sp>
          <p:nvSpPr>
            <p:cNvPr name="TextBox 10" id="10"/>
            <p:cNvSpPr txBox="true"/>
            <p:nvPr/>
          </p:nvSpPr>
          <p:spPr>
            <a:xfrm rot="0">
              <a:off x="119784" y="397228"/>
              <a:ext cx="2458883" cy="503132"/>
            </a:xfrm>
            <a:prstGeom prst="rect">
              <a:avLst/>
            </a:prstGeom>
          </p:spPr>
          <p:txBody>
            <a:bodyPr anchor="t" rtlCol="false" tIns="0" lIns="0" bIns="0" rIns="0">
              <a:spAutoFit/>
            </a:bodyPr>
            <a:lstStyle/>
            <a:p>
              <a:pPr algn="ctr">
                <a:lnSpc>
                  <a:spcPts val="3220"/>
                </a:lnSpc>
              </a:pPr>
              <a:r>
                <a:rPr lang="en-US" b="true" sz="2300">
                  <a:solidFill>
                    <a:srgbClr val="FFFFFF"/>
                  </a:solidFill>
                  <a:latin typeface="Open Sans 1 Bold"/>
                  <a:ea typeface="Open Sans 1 Bold"/>
                  <a:cs typeface="Open Sans 1 Bold"/>
                  <a:sym typeface="Open Sans 1 Bold"/>
                </a:rPr>
                <a:t>précision = </a:t>
              </a:r>
            </a:p>
          </p:txBody>
        </p:sp>
        <p:sp>
          <p:nvSpPr>
            <p:cNvPr name="AutoShape 11" id="11"/>
            <p:cNvSpPr/>
            <p:nvPr/>
          </p:nvSpPr>
          <p:spPr>
            <a:xfrm>
              <a:off x="2578667" y="672606"/>
              <a:ext cx="5122861" cy="0"/>
            </a:xfrm>
            <a:prstGeom prst="line">
              <a:avLst/>
            </a:prstGeom>
            <a:ln cap="flat" w="50800">
              <a:solidFill>
                <a:srgbClr val="FFFFFF"/>
              </a:solidFill>
              <a:prstDash val="solid"/>
              <a:headEnd type="none" len="sm" w="sm"/>
              <a:tailEnd type="none" len="sm" w="sm"/>
            </a:ln>
          </p:spPr>
        </p:sp>
        <p:sp>
          <p:nvSpPr>
            <p:cNvPr name="TextBox 12" id="12"/>
            <p:cNvSpPr txBox="true"/>
            <p:nvPr/>
          </p:nvSpPr>
          <p:spPr>
            <a:xfrm rot="0">
              <a:off x="3961118" y="112325"/>
              <a:ext cx="2357960" cy="503132"/>
            </a:xfrm>
            <a:prstGeom prst="rect">
              <a:avLst/>
            </a:prstGeom>
          </p:spPr>
          <p:txBody>
            <a:bodyPr anchor="t" rtlCol="false" tIns="0" lIns="0" bIns="0" rIns="0">
              <a:spAutoFit/>
            </a:bodyPr>
            <a:lstStyle/>
            <a:p>
              <a:pPr algn="ctr">
                <a:lnSpc>
                  <a:spcPts val="3220"/>
                </a:lnSpc>
                <a:spcBef>
                  <a:spcPct val="0"/>
                </a:spcBef>
              </a:pPr>
              <a:r>
                <a:rPr lang="en-US" sz="2300">
                  <a:solidFill>
                    <a:srgbClr val="FFFFFF"/>
                  </a:solidFill>
                  <a:latin typeface="Open Sans 1"/>
                  <a:ea typeface="Open Sans 1"/>
                  <a:cs typeface="Open Sans 1"/>
                  <a:sym typeface="Open Sans 1"/>
                </a:rPr>
                <a:t>vrai positif </a:t>
              </a:r>
            </a:p>
          </p:txBody>
        </p:sp>
        <p:sp>
          <p:nvSpPr>
            <p:cNvPr name="TextBox 13" id="13"/>
            <p:cNvSpPr txBox="true"/>
            <p:nvPr/>
          </p:nvSpPr>
          <p:spPr>
            <a:xfrm rot="0">
              <a:off x="2502100" y="675357"/>
              <a:ext cx="5275995" cy="503132"/>
            </a:xfrm>
            <a:prstGeom prst="rect">
              <a:avLst/>
            </a:prstGeom>
          </p:spPr>
          <p:txBody>
            <a:bodyPr anchor="t" rtlCol="false" tIns="0" lIns="0" bIns="0" rIns="0">
              <a:spAutoFit/>
            </a:bodyPr>
            <a:lstStyle/>
            <a:p>
              <a:pPr algn="ctr">
                <a:lnSpc>
                  <a:spcPts val="3220"/>
                </a:lnSpc>
                <a:spcBef>
                  <a:spcPct val="0"/>
                </a:spcBef>
              </a:pPr>
              <a:r>
                <a:rPr lang="en-US" sz="2300">
                  <a:solidFill>
                    <a:srgbClr val="FFFFFF"/>
                  </a:solidFill>
                  <a:latin typeface="Open Sans 1"/>
                  <a:ea typeface="Open Sans 1"/>
                  <a:cs typeface="Open Sans 1"/>
                  <a:sym typeface="Open Sans 1"/>
                </a:rPr>
                <a:t>vrai positif + </a:t>
              </a:r>
              <a:r>
                <a:rPr lang="en-US" b="true" sz="2300">
                  <a:solidFill>
                    <a:srgbClr val="FFFFFF"/>
                  </a:solidFill>
                  <a:latin typeface="Open Sans 1 Bold"/>
                  <a:ea typeface="Open Sans 1 Bold"/>
                  <a:cs typeface="Open Sans 1 Bold"/>
                  <a:sym typeface="Open Sans 1 Bold"/>
                </a:rPr>
                <a:t>faux positif</a:t>
              </a:r>
            </a:p>
          </p:txBody>
        </p:sp>
      </p:grpSp>
      <p:grpSp>
        <p:nvGrpSpPr>
          <p:cNvPr name="Group 14" id="14"/>
          <p:cNvGrpSpPr/>
          <p:nvPr/>
        </p:nvGrpSpPr>
        <p:grpSpPr>
          <a:xfrm rot="0">
            <a:off x="1028700" y="2407921"/>
            <a:ext cx="7172403" cy="6850379"/>
            <a:chOff x="0" y="0"/>
            <a:chExt cx="9563204" cy="9133838"/>
          </a:xfrm>
        </p:grpSpPr>
        <p:sp>
          <p:nvSpPr>
            <p:cNvPr name="Freeform 15" id="15"/>
            <p:cNvSpPr/>
            <p:nvPr/>
          </p:nvSpPr>
          <p:spPr>
            <a:xfrm flipH="false" flipV="false" rot="0">
              <a:off x="0" y="0"/>
              <a:ext cx="9563204" cy="9133838"/>
            </a:xfrm>
            <a:custGeom>
              <a:avLst/>
              <a:gdLst/>
              <a:ahLst/>
              <a:cxnLst/>
              <a:rect r="r" b="b" t="t" l="l"/>
              <a:pathLst>
                <a:path h="9133838" w="9563204">
                  <a:moveTo>
                    <a:pt x="0" y="0"/>
                  </a:moveTo>
                  <a:lnTo>
                    <a:pt x="9563204" y="0"/>
                  </a:lnTo>
                  <a:lnTo>
                    <a:pt x="9563204" y="9133838"/>
                  </a:lnTo>
                  <a:lnTo>
                    <a:pt x="0" y="9133838"/>
                  </a:lnTo>
                  <a:lnTo>
                    <a:pt x="0" y="0"/>
                  </a:lnTo>
                  <a:close/>
                </a:path>
              </a:pathLst>
            </a:custGeom>
            <a:blipFill>
              <a:blip r:embed="rId2"/>
              <a:stretch>
                <a:fillRect l="0" t="0" r="-43354" b="0"/>
              </a:stretch>
            </a:blipFill>
            <a:ln w="19050" cap="sq">
              <a:solidFill>
                <a:srgbClr val="000000"/>
              </a:solidFill>
              <a:prstDash val="solid"/>
              <a:miter/>
            </a:ln>
          </p:spPr>
        </p:sp>
        <p:sp>
          <p:nvSpPr>
            <p:cNvPr name="Freeform 16" id="16"/>
            <p:cNvSpPr/>
            <p:nvPr/>
          </p:nvSpPr>
          <p:spPr>
            <a:xfrm flipH="false" flipV="false" rot="0">
              <a:off x="5276636" y="7148212"/>
              <a:ext cx="3880784" cy="967294"/>
            </a:xfrm>
            <a:custGeom>
              <a:avLst/>
              <a:gdLst/>
              <a:ahLst/>
              <a:cxnLst/>
              <a:rect r="r" b="b" t="t" l="l"/>
              <a:pathLst>
                <a:path h="967294" w="3880784">
                  <a:moveTo>
                    <a:pt x="0" y="0"/>
                  </a:moveTo>
                  <a:lnTo>
                    <a:pt x="3880783" y="0"/>
                  </a:lnTo>
                  <a:lnTo>
                    <a:pt x="3880783" y="967294"/>
                  </a:lnTo>
                  <a:lnTo>
                    <a:pt x="0" y="967294"/>
                  </a:lnTo>
                  <a:lnTo>
                    <a:pt x="0" y="0"/>
                  </a:lnTo>
                  <a:close/>
                </a:path>
              </a:pathLst>
            </a:custGeom>
            <a:blipFill>
              <a:blip r:embed="rId2"/>
              <a:stretch>
                <a:fillRect l="-229909" t="-50562" r="-3051" b="-739440"/>
              </a:stretch>
            </a:blipFill>
            <a:ln cap="sq">
              <a:noFill/>
              <a:prstDash val="solid"/>
              <a:miter/>
            </a:ln>
          </p:spPr>
        </p:sp>
        <p:sp>
          <p:nvSpPr>
            <p:cNvPr name="AutoShape 17" id="17"/>
            <p:cNvSpPr/>
            <p:nvPr/>
          </p:nvSpPr>
          <p:spPr>
            <a:xfrm>
              <a:off x="4331340" y="1074971"/>
              <a:ext cx="0" cy="7236388"/>
            </a:xfrm>
            <a:prstGeom prst="line">
              <a:avLst/>
            </a:prstGeom>
            <a:ln cap="flat" w="70011">
              <a:solidFill>
                <a:srgbClr val="FF66C4"/>
              </a:solidFill>
              <a:prstDash val="sysDot"/>
              <a:headEnd type="none" len="sm" w="sm"/>
              <a:tailEnd type="none" len="sm" w="sm"/>
            </a:ln>
          </p:spPr>
        </p:sp>
        <p:sp>
          <p:nvSpPr>
            <p:cNvPr name="AutoShape 18" id="18"/>
            <p:cNvSpPr/>
            <p:nvPr/>
          </p:nvSpPr>
          <p:spPr>
            <a:xfrm flipH="true">
              <a:off x="1068228" y="1101225"/>
              <a:ext cx="3298236" cy="0"/>
            </a:xfrm>
            <a:prstGeom prst="line">
              <a:avLst/>
            </a:prstGeom>
            <a:ln cap="flat" w="70011">
              <a:solidFill>
                <a:srgbClr val="FF66C4"/>
              </a:solidFill>
              <a:prstDash val="sysDot"/>
              <a:headEnd type="none" len="sm" w="sm"/>
              <a:tailEnd type="none" len="sm" w="sm"/>
            </a:ln>
          </p:spPr>
        </p:sp>
        <p:sp>
          <p:nvSpPr>
            <p:cNvPr name="TextBox 19" id="19"/>
            <p:cNvSpPr txBox="true"/>
            <p:nvPr/>
          </p:nvSpPr>
          <p:spPr>
            <a:xfrm rot="0">
              <a:off x="470267" y="899174"/>
              <a:ext cx="835166" cy="309206"/>
            </a:xfrm>
            <a:prstGeom prst="rect">
              <a:avLst/>
            </a:prstGeom>
          </p:spPr>
          <p:txBody>
            <a:bodyPr anchor="t" rtlCol="false" tIns="0" lIns="0" bIns="0" rIns="0">
              <a:spAutoFit/>
            </a:bodyPr>
            <a:lstStyle/>
            <a:p>
              <a:pPr algn="just">
                <a:lnSpc>
                  <a:spcPts val="1911"/>
                </a:lnSpc>
              </a:pPr>
              <a:r>
                <a:rPr lang="en-US" sz="1470" b="true">
                  <a:solidFill>
                    <a:srgbClr val="FF66C4"/>
                  </a:solidFill>
                  <a:latin typeface="Open Sans 1 Bold"/>
                  <a:ea typeface="Open Sans 1 Bold"/>
                  <a:cs typeface="Open Sans 1 Bold"/>
                  <a:sym typeface="Open Sans 1 Bold"/>
                </a:rPr>
                <a:t>0.92</a:t>
              </a:r>
            </a:p>
          </p:txBody>
        </p:sp>
      </p:grpSp>
      <p:sp>
        <p:nvSpPr>
          <p:cNvPr name="TextBox 20" id="20"/>
          <p:cNvSpPr txBox="true"/>
          <p:nvPr/>
        </p:nvSpPr>
        <p:spPr>
          <a:xfrm rot="0">
            <a:off x="8445191" y="5543556"/>
            <a:ext cx="8814109" cy="1363980"/>
          </a:xfrm>
          <a:prstGeom prst="rect">
            <a:avLst/>
          </a:prstGeom>
        </p:spPr>
        <p:txBody>
          <a:bodyPr anchor="t" rtlCol="false" tIns="0" lIns="0" bIns="0" rIns="0">
            <a:spAutoFit/>
          </a:bodyPr>
          <a:lstStyle/>
          <a:p>
            <a:pPr algn="just" marL="0" indent="0" lvl="0">
              <a:lnSpc>
                <a:spcPts val="2730"/>
              </a:lnSpc>
              <a:spcBef>
                <a:spcPct val="0"/>
              </a:spcBef>
            </a:pPr>
            <a:r>
              <a:rPr lang="en-US" sz="2100">
                <a:solidFill>
                  <a:srgbClr val="000000"/>
                </a:solidFill>
                <a:latin typeface="Open Sans 1"/>
                <a:ea typeface="Open Sans 1"/>
                <a:cs typeface="Open Sans 1"/>
                <a:sym typeface="Open Sans 1"/>
              </a:rPr>
              <a:t>Il faut faire attention avec cette courbe car elle ne prend pas du tout en compte les faux négatifs, mais surtout, plus le seuil monte, de moins en moins de valeur sont prises en compte donc la montée de la précision est “artificielle”.</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815496" y="2407920"/>
            <a:ext cx="6016009" cy="1078524"/>
            <a:chOff x="0" y="0"/>
            <a:chExt cx="8021345" cy="1438032"/>
          </a:xfrm>
        </p:grpSpPr>
        <p:grpSp>
          <p:nvGrpSpPr>
            <p:cNvPr name="Group 3" id="3"/>
            <p:cNvGrpSpPr/>
            <p:nvPr/>
          </p:nvGrpSpPr>
          <p:grpSpPr>
            <a:xfrm rot="0">
              <a:off x="0" y="0"/>
              <a:ext cx="8021345" cy="1438032"/>
              <a:chOff x="0" y="0"/>
              <a:chExt cx="1584463" cy="284056"/>
            </a:xfrm>
          </p:grpSpPr>
          <p:sp>
            <p:nvSpPr>
              <p:cNvPr name="Freeform 4" id="4"/>
              <p:cNvSpPr/>
              <p:nvPr/>
            </p:nvSpPr>
            <p:spPr>
              <a:xfrm flipH="false" flipV="false" rot="0">
                <a:off x="0" y="0"/>
                <a:ext cx="1584463" cy="284056"/>
              </a:xfrm>
              <a:custGeom>
                <a:avLst/>
                <a:gdLst/>
                <a:ahLst/>
                <a:cxnLst/>
                <a:rect r="r" b="b" t="t" l="l"/>
                <a:pathLst>
                  <a:path h="284056" w="1584463">
                    <a:moveTo>
                      <a:pt x="19303" y="0"/>
                    </a:moveTo>
                    <a:lnTo>
                      <a:pt x="1565160" y="0"/>
                    </a:lnTo>
                    <a:cubicBezTo>
                      <a:pt x="1575821" y="0"/>
                      <a:pt x="1584463" y="8642"/>
                      <a:pt x="1584463" y="19303"/>
                    </a:cubicBezTo>
                    <a:lnTo>
                      <a:pt x="1584463" y="264752"/>
                    </a:lnTo>
                    <a:cubicBezTo>
                      <a:pt x="1584463" y="275413"/>
                      <a:pt x="1575821" y="284056"/>
                      <a:pt x="1565160" y="284056"/>
                    </a:cubicBezTo>
                    <a:lnTo>
                      <a:pt x="19303" y="284056"/>
                    </a:lnTo>
                    <a:cubicBezTo>
                      <a:pt x="8642" y="284056"/>
                      <a:pt x="0" y="275413"/>
                      <a:pt x="0" y="264752"/>
                    </a:cubicBezTo>
                    <a:lnTo>
                      <a:pt x="0" y="19303"/>
                    </a:lnTo>
                    <a:cubicBezTo>
                      <a:pt x="0" y="8642"/>
                      <a:pt x="8642" y="0"/>
                      <a:pt x="19303" y="0"/>
                    </a:cubicBezTo>
                    <a:close/>
                  </a:path>
                </a:pathLst>
              </a:custGeom>
              <a:solidFill>
                <a:srgbClr val="FF5757"/>
              </a:solidFill>
              <a:ln w="19050" cap="sq">
                <a:solidFill>
                  <a:srgbClr val="FF5757"/>
                </a:solidFill>
                <a:prstDash val="solid"/>
                <a:miter/>
              </a:ln>
            </p:spPr>
          </p:sp>
          <p:sp>
            <p:nvSpPr>
              <p:cNvPr name="TextBox 5" id="5"/>
              <p:cNvSpPr txBox="true"/>
              <p:nvPr/>
            </p:nvSpPr>
            <p:spPr>
              <a:xfrm>
                <a:off x="0" y="-28575"/>
                <a:ext cx="1584463" cy="312631"/>
              </a:xfrm>
              <a:prstGeom prst="rect">
                <a:avLst/>
              </a:prstGeom>
            </p:spPr>
            <p:txBody>
              <a:bodyPr anchor="ctr" rtlCol="false" tIns="50800" lIns="50800" bIns="50800" rIns="50800"/>
              <a:lstStyle/>
              <a:p>
                <a:pPr algn="ctr">
                  <a:lnSpc>
                    <a:spcPts val="1959"/>
                  </a:lnSpc>
                </a:pPr>
                <a:r>
                  <a:rPr lang="en-US" b="true" sz="1399">
                    <a:solidFill>
                      <a:srgbClr val="FFFFFF"/>
                    </a:solidFill>
                    <a:latin typeface="Open Sans 1 Bold"/>
                    <a:ea typeface="Open Sans 1 Bold"/>
                    <a:cs typeface="Open Sans 1 Bold"/>
                    <a:sym typeface="Open Sans 1 Bold"/>
                  </a:rPr>
                  <a:t>       </a:t>
                </a:r>
              </a:p>
            </p:txBody>
          </p:sp>
        </p:grpSp>
        <p:sp>
          <p:nvSpPr>
            <p:cNvPr name="TextBox 6" id="6"/>
            <p:cNvSpPr txBox="true"/>
            <p:nvPr/>
          </p:nvSpPr>
          <p:spPr>
            <a:xfrm rot="0">
              <a:off x="119784" y="397228"/>
              <a:ext cx="2458883" cy="503132"/>
            </a:xfrm>
            <a:prstGeom prst="rect">
              <a:avLst/>
            </a:prstGeom>
          </p:spPr>
          <p:txBody>
            <a:bodyPr anchor="t" rtlCol="false" tIns="0" lIns="0" bIns="0" rIns="0">
              <a:spAutoFit/>
            </a:bodyPr>
            <a:lstStyle/>
            <a:p>
              <a:pPr algn="ctr">
                <a:lnSpc>
                  <a:spcPts val="3220"/>
                </a:lnSpc>
              </a:pPr>
              <a:r>
                <a:rPr lang="en-US" b="true" sz="2300">
                  <a:solidFill>
                    <a:srgbClr val="FFFFFF"/>
                  </a:solidFill>
                  <a:latin typeface="Open Sans 1 Bold"/>
                  <a:ea typeface="Open Sans 1 Bold"/>
                  <a:cs typeface="Open Sans 1 Bold"/>
                  <a:sym typeface="Open Sans 1 Bold"/>
                </a:rPr>
                <a:t>précision = </a:t>
              </a:r>
            </a:p>
          </p:txBody>
        </p:sp>
        <p:sp>
          <p:nvSpPr>
            <p:cNvPr name="AutoShape 7" id="7"/>
            <p:cNvSpPr/>
            <p:nvPr/>
          </p:nvSpPr>
          <p:spPr>
            <a:xfrm>
              <a:off x="2578667" y="672606"/>
              <a:ext cx="5122861" cy="0"/>
            </a:xfrm>
            <a:prstGeom prst="line">
              <a:avLst/>
            </a:prstGeom>
            <a:ln cap="flat" w="50800">
              <a:solidFill>
                <a:srgbClr val="FFFFFF"/>
              </a:solidFill>
              <a:prstDash val="solid"/>
              <a:headEnd type="none" len="sm" w="sm"/>
              <a:tailEnd type="none" len="sm" w="sm"/>
            </a:ln>
          </p:spPr>
        </p:sp>
        <p:sp>
          <p:nvSpPr>
            <p:cNvPr name="TextBox 8" id="8"/>
            <p:cNvSpPr txBox="true"/>
            <p:nvPr/>
          </p:nvSpPr>
          <p:spPr>
            <a:xfrm rot="0">
              <a:off x="3961118" y="112325"/>
              <a:ext cx="2357960" cy="503132"/>
            </a:xfrm>
            <a:prstGeom prst="rect">
              <a:avLst/>
            </a:prstGeom>
          </p:spPr>
          <p:txBody>
            <a:bodyPr anchor="t" rtlCol="false" tIns="0" lIns="0" bIns="0" rIns="0">
              <a:spAutoFit/>
            </a:bodyPr>
            <a:lstStyle/>
            <a:p>
              <a:pPr algn="ctr">
                <a:lnSpc>
                  <a:spcPts val="3220"/>
                </a:lnSpc>
                <a:spcBef>
                  <a:spcPct val="0"/>
                </a:spcBef>
              </a:pPr>
              <a:r>
                <a:rPr lang="en-US" sz="2300">
                  <a:solidFill>
                    <a:srgbClr val="FFFFFF"/>
                  </a:solidFill>
                  <a:latin typeface="Open Sans 1"/>
                  <a:ea typeface="Open Sans 1"/>
                  <a:cs typeface="Open Sans 1"/>
                  <a:sym typeface="Open Sans 1"/>
                </a:rPr>
                <a:t>vrai positif </a:t>
              </a:r>
            </a:p>
          </p:txBody>
        </p:sp>
        <p:sp>
          <p:nvSpPr>
            <p:cNvPr name="TextBox 9" id="9"/>
            <p:cNvSpPr txBox="true"/>
            <p:nvPr/>
          </p:nvSpPr>
          <p:spPr>
            <a:xfrm rot="0">
              <a:off x="2502100" y="675357"/>
              <a:ext cx="5275995" cy="503132"/>
            </a:xfrm>
            <a:prstGeom prst="rect">
              <a:avLst/>
            </a:prstGeom>
          </p:spPr>
          <p:txBody>
            <a:bodyPr anchor="t" rtlCol="false" tIns="0" lIns="0" bIns="0" rIns="0">
              <a:spAutoFit/>
            </a:bodyPr>
            <a:lstStyle/>
            <a:p>
              <a:pPr algn="ctr">
                <a:lnSpc>
                  <a:spcPts val="3220"/>
                </a:lnSpc>
                <a:spcBef>
                  <a:spcPct val="0"/>
                </a:spcBef>
              </a:pPr>
              <a:r>
                <a:rPr lang="en-US" sz="2300">
                  <a:solidFill>
                    <a:srgbClr val="FFFFFF"/>
                  </a:solidFill>
                  <a:latin typeface="Open Sans 1"/>
                  <a:ea typeface="Open Sans 1"/>
                  <a:cs typeface="Open Sans 1"/>
                  <a:sym typeface="Open Sans 1"/>
                </a:rPr>
                <a:t>vrai positif + </a:t>
              </a:r>
              <a:r>
                <a:rPr lang="en-US" b="true" sz="2300">
                  <a:solidFill>
                    <a:srgbClr val="FFFFFF"/>
                  </a:solidFill>
                  <a:latin typeface="Open Sans 1 Bold"/>
                  <a:ea typeface="Open Sans 1 Bold"/>
                  <a:cs typeface="Open Sans 1 Bold"/>
                  <a:sym typeface="Open Sans 1 Bold"/>
                </a:rPr>
                <a:t>faux négatif</a:t>
              </a:r>
            </a:p>
          </p:txBody>
        </p:sp>
      </p:grpSp>
      <p:grpSp>
        <p:nvGrpSpPr>
          <p:cNvPr name="Group 10" id="10"/>
          <p:cNvGrpSpPr/>
          <p:nvPr/>
        </p:nvGrpSpPr>
        <p:grpSpPr>
          <a:xfrm rot="0">
            <a:off x="9101599" y="8249301"/>
            <a:ext cx="7443804" cy="1008999"/>
            <a:chOff x="0" y="0"/>
            <a:chExt cx="1960508" cy="265745"/>
          </a:xfrm>
        </p:grpSpPr>
        <p:sp>
          <p:nvSpPr>
            <p:cNvPr name="Freeform 11" id="11"/>
            <p:cNvSpPr/>
            <p:nvPr/>
          </p:nvSpPr>
          <p:spPr>
            <a:xfrm flipH="false" flipV="false" rot="0">
              <a:off x="0" y="0"/>
              <a:ext cx="1960508" cy="265745"/>
            </a:xfrm>
            <a:custGeom>
              <a:avLst/>
              <a:gdLst/>
              <a:ahLst/>
              <a:cxnLst/>
              <a:rect r="r" b="b" t="t" l="l"/>
              <a:pathLst>
                <a:path h="265745" w="1960508">
                  <a:moveTo>
                    <a:pt x="20801" y="0"/>
                  </a:moveTo>
                  <a:lnTo>
                    <a:pt x="1939707" y="0"/>
                  </a:lnTo>
                  <a:cubicBezTo>
                    <a:pt x="1951195" y="0"/>
                    <a:pt x="1960508" y="9313"/>
                    <a:pt x="1960508" y="20801"/>
                  </a:cubicBezTo>
                  <a:lnTo>
                    <a:pt x="1960508" y="244944"/>
                  </a:lnTo>
                  <a:cubicBezTo>
                    <a:pt x="1960508" y="256432"/>
                    <a:pt x="1951195" y="265745"/>
                    <a:pt x="1939707" y="265745"/>
                  </a:cubicBezTo>
                  <a:lnTo>
                    <a:pt x="20801" y="265745"/>
                  </a:lnTo>
                  <a:cubicBezTo>
                    <a:pt x="15284" y="265745"/>
                    <a:pt x="9993" y="263553"/>
                    <a:pt x="6092" y="259652"/>
                  </a:cubicBezTo>
                  <a:cubicBezTo>
                    <a:pt x="2192" y="255751"/>
                    <a:pt x="0" y="250460"/>
                    <a:pt x="0" y="244944"/>
                  </a:cubicBezTo>
                  <a:lnTo>
                    <a:pt x="0" y="20801"/>
                  </a:lnTo>
                  <a:cubicBezTo>
                    <a:pt x="0" y="15284"/>
                    <a:pt x="2192" y="9993"/>
                    <a:pt x="6092" y="6092"/>
                  </a:cubicBezTo>
                  <a:cubicBezTo>
                    <a:pt x="9993" y="2192"/>
                    <a:pt x="15284" y="0"/>
                    <a:pt x="20801" y="0"/>
                  </a:cubicBezTo>
                  <a:close/>
                </a:path>
              </a:pathLst>
            </a:custGeom>
            <a:solidFill>
              <a:srgbClr val="004F7E"/>
            </a:solidFill>
          </p:spPr>
        </p:sp>
        <p:sp>
          <p:nvSpPr>
            <p:cNvPr name="TextBox 12" id="12"/>
            <p:cNvSpPr txBox="true"/>
            <p:nvPr/>
          </p:nvSpPr>
          <p:spPr>
            <a:xfrm>
              <a:off x="0" y="-38100"/>
              <a:ext cx="1960508" cy="303845"/>
            </a:xfrm>
            <a:prstGeom prst="rect">
              <a:avLst/>
            </a:prstGeom>
          </p:spPr>
          <p:txBody>
            <a:bodyPr anchor="ctr" rtlCol="false" tIns="50800" lIns="50800" bIns="50800" rIns="50800"/>
            <a:lstStyle/>
            <a:p>
              <a:pPr algn="ctr">
                <a:lnSpc>
                  <a:spcPts val="2940"/>
                </a:lnSpc>
              </a:pPr>
              <a:r>
                <a:rPr lang="en-US" b="true" sz="2100">
                  <a:solidFill>
                    <a:srgbClr val="FFFFFF"/>
                  </a:solidFill>
                  <a:latin typeface="Open Sans 1 Bold"/>
                  <a:ea typeface="Open Sans 1 Bold"/>
                  <a:cs typeface="Open Sans 1 Bold"/>
                  <a:sym typeface="Open Sans 1 Bold"/>
                </a:rPr>
                <a:t>À retenir : plus la courbe est haute et met du temps à descendre, meilleur est le modèle.</a:t>
              </a:r>
            </a:p>
          </p:txBody>
        </p:sp>
      </p:grpSp>
      <p:grpSp>
        <p:nvGrpSpPr>
          <p:cNvPr name="Group 13" id="13"/>
          <p:cNvGrpSpPr/>
          <p:nvPr/>
        </p:nvGrpSpPr>
        <p:grpSpPr>
          <a:xfrm rot="0">
            <a:off x="1028700" y="2371203"/>
            <a:ext cx="7172325" cy="6887097"/>
            <a:chOff x="0" y="0"/>
            <a:chExt cx="9563100" cy="9182796"/>
          </a:xfrm>
        </p:grpSpPr>
        <p:sp>
          <p:nvSpPr>
            <p:cNvPr name="Freeform 14" id="14"/>
            <p:cNvSpPr/>
            <p:nvPr/>
          </p:nvSpPr>
          <p:spPr>
            <a:xfrm flipH="false" flipV="false" rot="0">
              <a:off x="0" y="0"/>
              <a:ext cx="9563100" cy="9182796"/>
            </a:xfrm>
            <a:custGeom>
              <a:avLst/>
              <a:gdLst/>
              <a:ahLst/>
              <a:cxnLst/>
              <a:rect r="r" b="b" t="t" l="l"/>
              <a:pathLst>
                <a:path h="9182796" w="9563100">
                  <a:moveTo>
                    <a:pt x="0" y="0"/>
                  </a:moveTo>
                  <a:lnTo>
                    <a:pt x="9563100" y="0"/>
                  </a:lnTo>
                  <a:lnTo>
                    <a:pt x="9563100" y="9182796"/>
                  </a:lnTo>
                  <a:lnTo>
                    <a:pt x="0" y="9182796"/>
                  </a:lnTo>
                  <a:lnTo>
                    <a:pt x="0" y="0"/>
                  </a:lnTo>
                  <a:close/>
                </a:path>
              </a:pathLst>
            </a:custGeom>
            <a:blipFill>
              <a:blip r:embed="rId2"/>
              <a:stretch>
                <a:fillRect l="0" t="0" r="-44124" b="0"/>
              </a:stretch>
            </a:blipFill>
            <a:ln w="19050" cap="sq">
              <a:solidFill>
                <a:srgbClr val="000000"/>
              </a:solidFill>
              <a:prstDash val="solid"/>
              <a:miter/>
            </a:ln>
          </p:spPr>
        </p:sp>
        <p:sp>
          <p:nvSpPr>
            <p:cNvPr name="AutoShape 15" id="15"/>
            <p:cNvSpPr/>
            <p:nvPr/>
          </p:nvSpPr>
          <p:spPr>
            <a:xfrm>
              <a:off x="7661957" y="2273013"/>
              <a:ext cx="0" cy="5974406"/>
            </a:xfrm>
            <a:prstGeom prst="line">
              <a:avLst/>
            </a:prstGeom>
            <a:ln cap="flat" w="76608">
              <a:solidFill>
                <a:srgbClr val="FF66C4"/>
              </a:solidFill>
              <a:prstDash val="sysDot"/>
              <a:headEnd type="none" len="sm" w="sm"/>
              <a:tailEnd type="none" len="sm" w="sm"/>
            </a:ln>
          </p:spPr>
        </p:sp>
        <p:sp>
          <p:nvSpPr>
            <p:cNvPr name="Freeform 16" id="16"/>
            <p:cNvSpPr/>
            <p:nvPr/>
          </p:nvSpPr>
          <p:spPr>
            <a:xfrm flipH="false" flipV="false" rot="0">
              <a:off x="5937937" y="677792"/>
              <a:ext cx="3243751" cy="830388"/>
            </a:xfrm>
            <a:custGeom>
              <a:avLst/>
              <a:gdLst/>
              <a:ahLst/>
              <a:cxnLst/>
              <a:rect r="r" b="b" t="t" l="l"/>
              <a:pathLst>
                <a:path h="830388" w="3243751">
                  <a:moveTo>
                    <a:pt x="0" y="0"/>
                  </a:moveTo>
                  <a:lnTo>
                    <a:pt x="3243751" y="0"/>
                  </a:lnTo>
                  <a:lnTo>
                    <a:pt x="3243751" y="830388"/>
                  </a:lnTo>
                  <a:lnTo>
                    <a:pt x="0" y="830388"/>
                  </a:lnTo>
                  <a:lnTo>
                    <a:pt x="0" y="0"/>
                  </a:lnTo>
                  <a:close/>
                </a:path>
              </a:pathLst>
            </a:custGeom>
            <a:blipFill>
              <a:blip r:embed="rId2"/>
              <a:stretch>
                <a:fillRect l="-254190" t="-65899" r="-7137" b="-774484"/>
              </a:stretch>
            </a:blipFill>
          </p:spPr>
        </p:sp>
        <p:sp>
          <p:nvSpPr>
            <p:cNvPr name="TextBox 17" id="17"/>
            <p:cNvSpPr txBox="true"/>
            <p:nvPr/>
          </p:nvSpPr>
          <p:spPr>
            <a:xfrm rot="-34147">
              <a:off x="572069" y="2158252"/>
              <a:ext cx="526037" cy="277816"/>
            </a:xfrm>
            <a:prstGeom prst="rect">
              <a:avLst/>
            </a:prstGeom>
          </p:spPr>
          <p:txBody>
            <a:bodyPr anchor="t" rtlCol="false" tIns="0" lIns="0" bIns="0" rIns="0">
              <a:spAutoFit/>
            </a:bodyPr>
            <a:lstStyle/>
            <a:p>
              <a:pPr algn="just">
                <a:lnSpc>
                  <a:spcPts val="1699"/>
                </a:lnSpc>
              </a:pPr>
              <a:r>
                <a:rPr lang="en-US" sz="1306" b="true">
                  <a:solidFill>
                    <a:srgbClr val="FF66C4"/>
                  </a:solidFill>
                  <a:latin typeface="Open Sans 1 Bold"/>
                  <a:ea typeface="Open Sans 1 Bold"/>
                  <a:cs typeface="Open Sans 1 Bold"/>
                  <a:sym typeface="Open Sans 1 Bold"/>
                </a:rPr>
                <a:t>0.78</a:t>
              </a:r>
            </a:p>
          </p:txBody>
        </p:sp>
        <p:sp>
          <p:nvSpPr>
            <p:cNvPr name="AutoShape 18" id="18"/>
            <p:cNvSpPr/>
            <p:nvPr/>
          </p:nvSpPr>
          <p:spPr>
            <a:xfrm flipH="true">
              <a:off x="1099473" y="2311317"/>
              <a:ext cx="6562484" cy="2613"/>
            </a:xfrm>
            <a:prstGeom prst="line">
              <a:avLst/>
            </a:prstGeom>
            <a:ln cap="flat" w="76608">
              <a:solidFill>
                <a:srgbClr val="FF66C4"/>
              </a:solidFill>
              <a:prstDash val="sysDot"/>
              <a:headEnd type="none" len="sm" w="sm"/>
              <a:tailEnd type="none" len="sm" w="sm"/>
            </a:ln>
          </p:spPr>
        </p:sp>
      </p:grpSp>
      <p:sp>
        <p:nvSpPr>
          <p:cNvPr name="TextBox 19" id="19"/>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73</a:t>
            </a:r>
          </a:p>
        </p:txBody>
      </p:sp>
      <p:sp>
        <p:nvSpPr>
          <p:cNvPr name="TextBox 20" id="20"/>
          <p:cNvSpPr txBox="true"/>
          <p:nvPr/>
        </p:nvSpPr>
        <p:spPr>
          <a:xfrm rot="0">
            <a:off x="1028700" y="923925"/>
            <a:ext cx="7416491"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RAPPEL-CONFIANCE</a:t>
            </a:r>
          </a:p>
        </p:txBody>
      </p:sp>
      <p:grpSp>
        <p:nvGrpSpPr>
          <p:cNvPr name="Group 21" id="21"/>
          <p:cNvGrpSpPr/>
          <p:nvPr/>
        </p:nvGrpSpPr>
        <p:grpSpPr>
          <a:xfrm rot="0">
            <a:off x="8540868" y="3823079"/>
            <a:ext cx="8718432" cy="2236572"/>
            <a:chOff x="0" y="0"/>
            <a:chExt cx="11624576" cy="2982096"/>
          </a:xfrm>
        </p:grpSpPr>
        <p:sp>
          <p:nvSpPr>
            <p:cNvPr name="TextBox 22" id="22"/>
            <p:cNvSpPr txBox="true"/>
            <p:nvPr/>
          </p:nvSpPr>
          <p:spPr>
            <a:xfrm rot="0">
              <a:off x="0" y="-66675"/>
              <a:ext cx="5147767" cy="6762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Comment la construire ?</a:t>
              </a:r>
            </a:p>
          </p:txBody>
        </p:sp>
        <p:sp>
          <p:nvSpPr>
            <p:cNvPr name="TextBox 23" id="23"/>
            <p:cNvSpPr txBox="true"/>
            <p:nvPr/>
          </p:nvSpPr>
          <p:spPr>
            <a:xfrm rot="0">
              <a:off x="0" y="712606"/>
              <a:ext cx="11624576" cy="226949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Pour tous les seuils de confiance compris entre 0 et 1 : </a:t>
              </a:r>
            </a:p>
            <a:p>
              <a:pPr algn="l" marL="453393" indent="-226697" lvl="1">
                <a:lnSpc>
                  <a:spcPts val="2730"/>
                </a:lnSpc>
                <a:buFont typeface="Arial"/>
                <a:buChar char="•"/>
              </a:pPr>
              <a:r>
                <a:rPr lang="en-US" sz="2100">
                  <a:solidFill>
                    <a:srgbClr val="000000"/>
                  </a:solidFill>
                  <a:latin typeface="Open Sans 1"/>
                  <a:ea typeface="Open Sans 1"/>
                  <a:cs typeface="Open Sans 1"/>
                  <a:sym typeface="Open Sans 1"/>
                </a:rPr>
                <a:t>on établit la matrice de confusion pour ce seuil</a:t>
              </a:r>
            </a:p>
            <a:p>
              <a:pPr algn="l" marL="453393" indent="-226697" lvl="1">
                <a:lnSpc>
                  <a:spcPts val="2730"/>
                </a:lnSpc>
                <a:buFont typeface="Arial"/>
                <a:buChar char="•"/>
              </a:pPr>
              <a:r>
                <a:rPr lang="en-US" sz="2100">
                  <a:solidFill>
                    <a:srgbClr val="000000"/>
                  </a:solidFill>
                  <a:latin typeface="Open Sans 1"/>
                  <a:ea typeface="Open Sans 1"/>
                  <a:cs typeface="Open Sans 1"/>
                  <a:sym typeface="Open Sans 1"/>
                </a:rPr>
                <a:t>on calcule le rappel associé à cette matrice spécifique</a:t>
              </a:r>
            </a:p>
            <a:p>
              <a:pPr algn="l" marL="453393" indent="-226697" lvl="1">
                <a:lnSpc>
                  <a:spcPts val="2730"/>
                </a:lnSpc>
                <a:buFont typeface="Arial"/>
                <a:buChar char="•"/>
              </a:pPr>
              <a:r>
                <a:rPr lang="en-US" sz="2100">
                  <a:solidFill>
                    <a:srgbClr val="000000"/>
                  </a:solidFill>
                  <a:latin typeface="Open Sans 1"/>
                  <a:ea typeface="Open Sans 1"/>
                  <a:cs typeface="Open Sans 1"/>
                  <a:sym typeface="Open Sans 1"/>
                </a:rPr>
                <a:t>on place le point dans le graphique</a:t>
              </a:r>
            </a:p>
            <a:p>
              <a:pPr algn="l">
                <a:lnSpc>
                  <a:spcPts val="2730"/>
                </a:lnSpc>
              </a:pPr>
              <a:r>
                <a:rPr lang="en-US" sz="2100">
                  <a:solidFill>
                    <a:srgbClr val="000000"/>
                  </a:solidFill>
                  <a:latin typeface="Open Sans 1"/>
                  <a:ea typeface="Open Sans 1"/>
                  <a:cs typeface="Open Sans 1"/>
                  <a:sym typeface="Open Sans 1"/>
                </a:rPr>
                <a:t>Une fois tous les points placés, on les relie.</a:t>
              </a:r>
            </a:p>
          </p:txBody>
        </p:sp>
      </p:grpSp>
      <p:grpSp>
        <p:nvGrpSpPr>
          <p:cNvPr name="Group 24" id="24"/>
          <p:cNvGrpSpPr/>
          <p:nvPr/>
        </p:nvGrpSpPr>
        <p:grpSpPr>
          <a:xfrm rot="0">
            <a:off x="8540868" y="6396286"/>
            <a:ext cx="8718432" cy="1516380"/>
            <a:chOff x="0" y="0"/>
            <a:chExt cx="11624576" cy="2021840"/>
          </a:xfrm>
        </p:grpSpPr>
        <p:sp>
          <p:nvSpPr>
            <p:cNvPr name="TextBox 25" id="25"/>
            <p:cNvSpPr txBox="true"/>
            <p:nvPr/>
          </p:nvSpPr>
          <p:spPr>
            <a:xfrm rot="0">
              <a:off x="0" y="666750"/>
              <a:ext cx="11624576" cy="135509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Par exemple, pour un seuil de confiance de 0.8, on lit un rappel de 0.78, on en déduit que pour un tel seuil on a beaucoup de faux négatifs.</a:t>
              </a:r>
            </a:p>
          </p:txBody>
        </p:sp>
        <p:sp>
          <p:nvSpPr>
            <p:cNvPr name="TextBox 26" id="26"/>
            <p:cNvSpPr txBox="true"/>
            <p:nvPr/>
          </p:nvSpPr>
          <p:spPr>
            <a:xfrm rot="0">
              <a:off x="0" y="-66675"/>
              <a:ext cx="5550919" cy="6762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À l’inverse, comment la lire ?</a:t>
              </a: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787702" y="2371203"/>
            <a:ext cx="6016009" cy="1078524"/>
            <a:chOff x="0" y="0"/>
            <a:chExt cx="8021345" cy="1438032"/>
          </a:xfrm>
        </p:grpSpPr>
        <p:grpSp>
          <p:nvGrpSpPr>
            <p:cNvPr name="Group 3" id="3"/>
            <p:cNvGrpSpPr/>
            <p:nvPr/>
          </p:nvGrpSpPr>
          <p:grpSpPr>
            <a:xfrm rot="0">
              <a:off x="0" y="0"/>
              <a:ext cx="8021345" cy="1438032"/>
              <a:chOff x="0" y="0"/>
              <a:chExt cx="1584463" cy="284056"/>
            </a:xfrm>
          </p:grpSpPr>
          <p:sp>
            <p:nvSpPr>
              <p:cNvPr name="Freeform 4" id="4"/>
              <p:cNvSpPr/>
              <p:nvPr/>
            </p:nvSpPr>
            <p:spPr>
              <a:xfrm flipH="false" flipV="false" rot="0">
                <a:off x="0" y="0"/>
                <a:ext cx="1584463" cy="284056"/>
              </a:xfrm>
              <a:custGeom>
                <a:avLst/>
                <a:gdLst/>
                <a:ahLst/>
                <a:cxnLst/>
                <a:rect r="r" b="b" t="t" l="l"/>
                <a:pathLst>
                  <a:path h="284056" w="1584463">
                    <a:moveTo>
                      <a:pt x="19303" y="0"/>
                    </a:moveTo>
                    <a:lnTo>
                      <a:pt x="1565160" y="0"/>
                    </a:lnTo>
                    <a:cubicBezTo>
                      <a:pt x="1575821" y="0"/>
                      <a:pt x="1584463" y="8642"/>
                      <a:pt x="1584463" y="19303"/>
                    </a:cubicBezTo>
                    <a:lnTo>
                      <a:pt x="1584463" y="264752"/>
                    </a:lnTo>
                    <a:cubicBezTo>
                      <a:pt x="1584463" y="275413"/>
                      <a:pt x="1575821" y="284056"/>
                      <a:pt x="1565160" y="284056"/>
                    </a:cubicBezTo>
                    <a:lnTo>
                      <a:pt x="19303" y="284056"/>
                    </a:lnTo>
                    <a:cubicBezTo>
                      <a:pt x="8642" y="284056"/>
                      <a:pt x="0" y="275413"/>
                      <a:pt x="0" y="264752"/>
                    </a:cubicBezTo>
                    <a:lnTo>
                      <a:pt x="0" y="19303"/>
                    </a:lnTo>
                    <a:cubicBezTo>
                      <a:pt x="0" y="8642"/>
                      <a:pt x="8642" y="0"/>
                      <a:pt x="19303" y="0"/>
                    </a:cubicBezTo>
                    <a:close/>
                  </a:path>
                </a:pathLst>
              </a:custGeom>
              <a:solidFill>
                <a:srgbClr val="FF5757"/>
              </a:solidFill>
              <a:ln w="19050" cap="sq">
                <a:solidFill>
                  <a:srgbClr val="FF5757"/>
                </a:solidFill>
                <a:prstDash val="solid"/>
                <a:miter/>
              </a:ln>
            </p:spPr>
          </p:sp>
          <p:sp>
            <p:nvSpPr>
              <p:cNvPr name="TextBox 5" id="5"/>
              <p:cNvSpPr txBox="true"/>
              <p:nvPr/>
            </p:nvSpPr>
            <p:spPr>
              <a:xfrm>
                <a:off x="0" y="-28575"/>
                <a:ext cx="1584463" cy="312631"/>
              </a:xfrm>
              <a:prstGeom prst="rect">
                <a:avLst/>
              </a:prstGeom>
            </p:spPr>
            <p:txBody>
              <a:bodyPr anchor="ctr" rtlCol="false" tIns="50800" lIns="50800" bIns="50800" rIns="50800"/>
              <a:lstStyle/>
              <a:p>
                <a:pPr algn="ctr">
                  <a:lnSpc>
                    <a:spcPts val="1959"/>
                  </a:lnSpc>
                </a:pPr>
                <a:r>
                  <a:rPr lang="en-US" b="true" sz="1399">
                    <a:solidFill>
                      <a:srgbClr val="FFFFFF"/>
                    </a:solidFill>
                    <a:latin typeface="Open Sans 1 Bold"/>
                    <a:ea typeface="Open Sans 1 Bold"/>
                    <a:cs typeface="Open Sans 1 Bold"/>
                    <a:sym typeface="Open Sans 1 Bold"/>
                  </a:rPr>
                  <a:t>       </a:t>
                </a:r>
              </a:p>
            </p:txBody>
          </p:sp>
        </p:grpSp>
        <p:sp>
          <p:nvSpPr>
            <p:cNvPr name="TextBox 6" id="6"/>
            <p:cNvSpPr txBox="true"/>
            <p:nvPr/>
          </p:nvSpPr>
          <p:spPr>
            <a:xfrm rot="0">
              <a:off x="119784" y="397228"/>
              <a:ext cx="2458883" cy="503132"/>
            </a:xfrm>
            <a:prstGeom prst="rect">
              <a:avLst/>
            </a:prstGeom>
          </p:spPr>
          <p:txBody>
            <a:bodyPr anchor="t" rtlCol="false" tIns="0" lIns="0" bIns="0" rIns="0">
              <a:spAutoFit/>
            </a:bodyPr>
            <a:lstStyle/>
            <a:p>
              <a:pPr algn="ctr">
                <a:lnSpc>
                  <a:spcPts val="3220"/>
                </a:lnSpc>
              </a:pPr>
              <a:r>
                <a:rPr lang="en-US" b="true" sz="2300">
                  <a:solidFill>
                    <a:srgbClr val="FFFFFF"/>
                  </a:solidFill>
                  <a:latin typeface="Open Sans 1 Bold"/>
                  <a:ea typeface="Open Sans 1 Bold"/>
                  <a:cs typeface="Open Sans 1 Bold"/>
                  <a:sym typeface="Open Sans 1 Bold"/>
                </a:rPr>
                <a:t>précision = </a:t>
              </a:r>
            </a:p>
          </p:txBody>
        </p:sp>
        <p:sp>
          <p:nvSpPr>
            <p:cNvPr name="AutoShape 7" id="7"/>
            <p:cNvSpPr/>
            <p:nvPr/>
          </p:nvSpPr>
          <p:spPr>
            <a:xfrm>
              <a:off x="2578667" y="672606"/>
              <a:ext cx="5122861" cy="0"/>
            </a:xfrm>
            <a:prstGeom prst="line">
              <a:avLst/>
            </a:prstGeom>
            <a:ln cap="flat" w="50800">
              <a:solidFill>
                <a:srgbClr val="FFFFFF"/>
              </a:solidFill>
              <a:prstDash val="solid"/>
              <a:headEnd type="none" len="sm" w="sm"/>
              <a:tailEnd type="none" len="sm" w="sm"/>
            </a:ln>
          </p:spPr>
        </p:sp>
        <p:sp>
          <p:nvSpPr>
            <p:cNvPr name="TextBox 8" id="8"/>
            <p:cNvSpPr txBox="true"/>
            <p:nvPr/>
          </p:nvSpPr>
          <p:spPr>
            <a:xfrm rot="0">
              <a:off x="3961118" y="112325"/>
              <a:ext cx="2357960" cy="503132"/>
            </a:xfrm>
            <a:prstGeom prst="rect">
              <a:avLst/>
            </a:prstGeom>
          </p:spPr>
          <p:txBody>
            <a:bodyPr anchor="t" rtlCol="false" tIns="0" lIns="0" bIns="0" rIns="0">
              <a:spAutoFit/>
            </a:bodyPr>
            <a:lstStyle/>
            <a:p>
              <a:pPr algn="ctr">
                <a:lnSpc>
                  <a:spcPts val="3220"/>
                </a:lnSpc>
                <a:spcBef>
                  <a:spcPct val="0"/>
                </a:spcBef>
              </a:pPr>
              <a:r>
                <a:rPr lang="en-US" sz="2300">
                  <a:solidFill>
                    <a:srgbClr val="FFFFFF"/>
                  </a:solidFill>
                  <a:latin typeface="Open Sans 1"/>
                  <a:ea typeface="Open Sans 1"/>
                  <a:cs typeface="Open Sans 1"/>
                  <a:sym typeface="Open Sans 1"/>
                </a:rPr>
                <a:t>vrai positif </a:t>
              </a:r>
            </a:p>
          </p:txBody>
        </p:sp>
        <p:sp>
          <p:nvSpPr>
            <p:cNvPr name="TextBox 9" id="9"/>
            <p:cNvSpPr txBox="true"/>
            <p:nvPr/>
          </p:nvSpPr>
          <p:spPr>
            <a:xfrm rot="0">
              <a:off x="2502100" y="675357"/>
              <a:ext cx="5275995" cy="503132"/>
            </a:xfrm>
            <a:prstGeom prst="rect">
              <a:avLst/>
            </a:prstGeom>
          </p:spPr>
          <p:txBody>
            <a:bodyPr anchor="t" rtlCol="false" tIns="0" lIns="0" bIns="0" rIns="0">
              <a:spAutoFit/>
            </a:bodyPr>
            <a:lstStyle/>
            <a:p>
              <a:pPr algn="ctr">
                <a:lnSpc>
                  <a:spcPts val="3220"/>
                </a:lnSpc>
                <a:spcBef>
                  <a:spcPct val="0"/>
                </a:spcBef>
              </a:pPr>
              <a:r>
                <a:rPr lang="en-US" sz="2300">
                  <a:solidFill>
                    <a:srgbClr val="FFFFFF"/>
                  </a:solidFill>
                  <a:latin typeface="Open Sans 1"/>
                  <a:ea typeface="Open Sans 1"/>
                  <a:cs typeface="Open Sans 1"/>
                  <a:sym typeface="Open Sans 1"/>
                </a:rPr>
                <a:t>vrai positif + </a:t>
              </a:r>
              <a:r>
                <a:rPr lang="en-US" b="true" sz="2300">
                  <a:solidFill>
                    <a:srgbClr val="FFFFFF"/>
                  </a:solidFill>
                  <a:latin typeface="Open Sans 1 Bold"/>
                  <a:ea typeface="Open Sans 1 Bold"/>
                  <a:cs typeface="Open Sans 1 Bold"/>
                  <a:sym typeface="Open Sans 1 Bold"/>
                </a:rPr>
                <a:t>faux négatif</a:t>
              </a:r>
            </a:p>
          </p:txBody>
        </p:sp>
      </p:grpSp>
      <p:grpSp>
        <p:nvGrpSpPr>
          <p:cNvPr name="Group 10" id="10"/>
          <p:cNvGrpSpPr/>
          <p:nvPr/>
        </p:nvGrpSpPr>
        <p:grpSpPr>
          <a:xfrm rot="0">
            <a:off x="1028700" y="2371203"/>
            <a:ext cx="7172325" cy="6887097"/>
            <a:chOff x="0" y="0"/>
            <a:chExt cx="9563100" cy="9182796"/>
          </a:xfrm>
        </p:grpSpPr>
        <p:sp>
          <p:nvSpPr>
            <p:cNvPr name="Freeform 11" id="11"/>
            <p:cNvSpPr/>
            <p:nvPr/>
          </p:nvSpPr>
          <p:spPr>
            <a:xfrm flipH="false" flipV="false" rot="0">
              <a:off x="0" y="0"/>
              <a:ext cx="9563100" cy="9182796"/>
            </a:xfrm>
            <a:custGeom>
              <a:avLst/>
              <a:gdLst/>
              <a:ahLst/>
              <a:cxnLst/>
              <a:rect r="r" b="b" t="t" l="l"/>
              <a:pathLst>
                <a:path h="9182796" w="9563100">
                  <a:moveTo>
                    <a:pt x="0" y="0"/>
                  </a:moveTo>
                  <a:lnTo>
                    <a:pt x="9563100" y="0"/>
                  </a:lnTo>
                  <a:lnTo>
                    <a:pt x="9563100" y="9182796"/>
                  </a:lnTo>
                  <a:lnTo>
                    <a:pt x="0" y="9182796"/>
                  </a:lnTo>
                  <a:lnTo>
                    <a:pt x="0" y="0"/>
                  </a:lnTo>
                  <a:close/>
                </a:path>
              </a:pathLst>
            </a:custGeom>
            <a:blipFill>
              <a:blip r:embed="rId2"/>
              <a:stretch>
                <a:fillRect l="0" t="0" r="-44124" b="0"/>
              </a:stretch>
            </a:blipFill>
            <a:ln w="19050" cap="sq">
              <a:solidFill>
                <a:srgbClr val="000000"/>
              </a:solidFill>
              <a:prstDash val="solid"/>
              <a:miter/>
            </a:ln>
          </p:spPr>
        </p:sp>
        <p:sp>
          <p:nvSpPr>
            <p:cNvPr name="AutoShape 12" id="12"/>
            <p:cNvSpPr/>
            <p:nvPr/>
          </p:nvSpPr>
          <p:spPr>
            <a:xfrm>
              <a:off x="7661957" y="2273013"/>
              <a:ext cx="0" cy="5974406"/>
            </a:xfrm>
            <a:prstGeom prst="line">
              <a:avLst/>
            </a:prstGeom>
            <a:ln cap="flat" w="76608">
              <a:solidFill>
                <a:srgbClr val="FF66C4"/>
              </a:solidFill>
              <a:prstDash val="sysDot"/>
              <a:headEnd type="none" len="sm" w="sm"/>
              <a:tailEnd type="none" len="sm" w="sm"/>
            </a:ln>
          </p:spPr>
        </p:sp>
        <p:sp>
          <p:nvSpPr>
            <p:cNvPr name="Freeform 13" id="13"/>
            <p:cNvSpPr/>
            <p:nvPr/>
          </p:nvSpPr>
          <p:spPr>
            <a:xfrm flipH="false" flipV="false" rot="0">
              <a:off x="5937937" y="677792"/>
              <a:ext cx="3243751" cy="830388"/>
            </a:xfrm>
            <a:custGeom>
              <a:avLst/>
              <a:gdLst/>
              <a:ahLst/>
              <a:cxnLst/>
              <a:rect r="r" b="b" t="t" l="l"/>
              <a:pathLst>
                <a:path h="830388" w="3243751">
                  <a:moveTo>
                    <a:pt x="0" y="0"/>
                  </a:moveTo>
                  <a:lnTo>
                    <a:pt x="3243751" y="0"/>
                  </a:lnTo>
                  <a:lnTo>
                    <a:pt x="3243751" y="830388"/>
                  </a:lnTo>
                  <a:lnTo>
                    <a:pt x="0" y="830388"/>
                  </a:lnTo>
                  <a:lnTo>
                    <a:pt x="0" y="0"/>
                  </a:lnTo>
                  <a:close/>
                </a:path>
              </a:pathLst>
            </a:custGeom>
            <a:blipFill>
              <a:blip r:embed="rId2"/>
              <a:stretch>
                <a:fillRect l="-254190" t="-65899" r="-7137" b="-774484"/>
              </a:stretch>
            </a:blipFill>
          </p:spPr>
        </p:sp>
        <p:sp>
          <p:nvSpPr>
            <p:cNvPr name="TextBox 14" id="14"/>
            <p:cNvSpPr txBox="true"/>
            <p:nvPr/>
          </p:nvSpPr>
          <p:spPr>
            <a:xfrm rot="-34147">
              <a:off x="572069" y="2158252"/>
              <a:ext cx="526037" cy="277816"/>
            </a:xfrm>
            <a:prstGeom prst="rect">
              <a:avLst/>
            </a:prstGeom>
          </p:spPr>
          <p:txBody>
            <a:bodyPr anchor="t" rtlCol="false" tIns="0" lIns="0" bIns="0" rIns="0">
              <a:spAutoFit/>
            </a:bodyPr>
            <a:lstStyle/>
            <a:p>
              <a:pPr algn="just">
                <a:lnSpc>
                  <a:spcPts val="1699"/>
                </a:lnSpc>
              </a:pPr>
              <a:r>
                <a:rPr lang="en-US" sz="1306" b="true">
                  <a:solidFill>
                    <a:srgbClr val="FF66C4"/>
                  </a:solidFill>
                  <a:latin typeface="Open Sans 1 Bold"/>
                  <a:ea typeface="Open Sans 1 Bold"/>
                  <a:cs typeface="Open Sans 1 Bold"/>
                  <a:sym typeface="Open Sans 1 Bold"/>
                </a:rPr>
                <a:t>0.78</a:t>
              </a:r>
            </a:p>
          </p:txBody>
        </p:sp>
        <p:sp>
          <p:nvSpPr>
            <p:cNvPr name="AutoShape 15" id="15"/>
            <p:cNvSpPr/>
            <p:nvPr/>
          </p:nvSpPr>
          <p:spPr>
            <a:xfrm flipH="true">
              <a:off x="1099473" y="2311317"/>
              <a:ext cx="6562484" cy="2613"/>
            </a:xfrm>
            <a:prstGeom prst="line">
              <a:avLst/>
            </a:prstGeom>
            <a:ln cap="flat" w="76608">
              <a:solidFill>
                <a:srgbClr val="FF66C4"/>
              </a:solidFill>
              <a:prstDash val="sysDot"/>
              <a:headEnd type="none" len="sm" w="sm"/>
              <a:tailEnd type="none" len="sm" w="sm"/>
            </a:ln>
          </p:spPr>
        </p:sp>
      </p:grpSp>
      <p:sp>
        <p:nvSpPr>
          <p:cNvPr name="TextBox 16" id="16"/>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74</a:t>
            </a:r>
          </a:p>
        </p:txBody>
      </p:sp>
      <p:sp>
        <p:nvSpPr>
          <p:cNvPr name="TextBox 17" id="17"/>
          <p:cNvSpPr txBox="true"/>
          <p:nvPr/>
        </p:nvSpPr>
        <p:spPr>
          <a:xfrm rot="0">
            <a:off x="1028700" y="923925"/>
            <a:ext cx="7416491"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RAPPEL-CONFIANCE</a:t>
            </a:r>
          </a:p>
        </p:txBody>
      </p:sp>
      <p:sp>
        <p:nvSpPr>
          <p:cNvPr name="TextBox 18" id="18"/>
          <p:cNvSpPr txBox="true"/>
          <p:nvPr/>
        </p:nvSpPr>
        <p:spPr>
          <a:xfrm rot="0">
            <a:off x="8540868" y="4437541"/>
            <a:ext cx="8509676"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Pour aller plus loin (vous pouvez passer si vous le souhaitez)</a:t>
            </a:r>
          </a:p>
        </p:txBody>
      </p:sp>
      <p:sp>
        <p:nvSpPr>
          <p:cNvPr name="TextBox 19" id="19"/>
          <p:cNvSpPr txBox="true"/>
          <p:nvPr/>
        </p:nvSpPr>
        <p:spPr>
          <a:xfrm rot="0">
            <a:off x="8540868" y="5156417"/>
            <a:ext cx="8718432" cy="1706880"/>
          </a:xfrm>
          <a:prstGeom prst="rect">
            <a:avLst/>
          </a:prstGeom>
        </p:spPr>
        <p:txBody>
          <a:bodyPr anchor="t" rtlCol="false" tIns="0" lIns="0" bIns="0" rIns="0">
            <a:spAutoFit/>
          </a:bodyPr>
          <a:lstStyle/>
          <a:p>
            <a:pPr algn="just" marL="0" indent="0" lvl="0">
              <a:lnSpc>
                <a:spcPts val="2730"/>
              </a:lnSpc>
              <a:spcBef>
                <a:spcPct val="0"/>
              </a:spcBef>
            </a:pPr>
            <a:r>
              <a:rPr lang="en-US" sz="2100">
                <a:solidFill>
                  <a:srgbClr val="000000"/>
                </a:solidFill>
                <a:latin typeface="Open Sans 1"/>
                <a:ea typeface="Open Sans 1"/>
                <a:cs typeface="Open Sans 1"/>
                <a:sym typeface="Open Sans 1"/>
              </a:rPr>
              <a:t>La courbe finira nécessairement à 0 car plus on augmente le seuil de confiance, plus le modèle est “strict”, il n’accepte que des prédiction dont il est sur, donc beaucoup d’images posititives finissent négatives donc beaucoup de faux négatifs apparaissent ce qui annule la fraction.</a:t>
            </a:r>
          </a:p>
        </p:txBody>
      </p:sp>
    </p:spTree>
  </p:cSld>
  <p:clrMapOvr>
    <a:masterClrMapping/>
  </p:clrMapOvr>
</p:sld>
</file>

<file path=ppt/slides/slide2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75</a:t>
            </a:r>
          </a:p>
        </p:txBody>
      </p:sp>
      <p:grpSp>
        <p:nvGrpSpPr>
          <p:cNvPr name="Group 3" id="3"/>
          <p:cNvGrpSpPr/>
          <p:nvPr/>
        </p:nvGrpSpPr>
        <p:grpSpPr>
          <a:xfrm rot="0">
            <a:off x="1028700" y="6331997"/>
            <a:ext cx="16230600" cy="1273551"/>
            <a:chOff x="0" y="0"/>
            <a:chExt cx="21640800" cy="1698068"/>
          </a:xfrm>
        </p:grpSpPr>
        <p:sp>
          <p:nvSpPr>
            <p:cNvPr name="TextBox 4" id="4"/>
            <p:cNvSpPr txBox="true"/>
            <p:nvPr/>
          </p:nvSpPr>
          <p:spPr>
            <a:xfrm rot="0">
              <a:off x="0" y="800179"/>
              <a:ext cx="21640800" cy="89789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Le F1-score est la moyenne harmonique de la précision et du rappel. Cette courbe est utilisée pour trouver le seuil de confiance optimal (le pic de la courbe) pour déployer votre modèle.</a:t>
              </a:r>
            </a:p>
          </p:txBody>
        </p:sp>
        <p:sp>
          <p:nvSpPr>
            <p:cNvPr name="TextBox 5" id="5"/>
            <p:cNvSpPr txBox="true"/>
            <p:nvPr/>
          </p:nvSpPr>
          <p:spPr>
            <a:xfrm rot="0">
              <a:off x="0" y="-66675"/>
              <a:ext cx="11129077" cy="6762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F1-score</a:t>
              </a:r>
            </a:p>
          </p:txBody>
        </p:sp>
      </p:grpSp>
      <p:grpSp>
        <p:nvGrpSpPr>
          <p:cNvPr name="Group 6" id="6"/>
          <p:cNvGrpSpPr/>
          <p:nvPr/>
        </p:nvGrpSpPr>
        <p:grpSpPr>
          <a:xfrm rot="0">
            <a:off x="3100640" y="8319924"/>
            <a:ext cx="12086720" cy="1081240"/>
            <a:chOff x="0" y="0"/>
            <a:chExt cx="16115627" cy="1441654"/>
          </a:xfrm>
        </p:grpSpPr>
        <p:grpSp>
          <p:nvGrpSpPr>
            <p:cNvPr name="Group 7" id="7"/>
            <p:cNvGrpSpPr/>
            <p:nvPr/>
          </p:nvGrpSpPr>
          <p:grpSpPr>
            <a:xfrm rot="0">
              <a:off x="0" y="0"/>
              <a:ext cx="16115627" cy="1441654"/>
              <a:chOff x="0" y="0"/>
              <a:chExt cx="3183334" cy="284771"/>
            </a:xfrm>
          </p:grpSpPr>
          <p:sp>
            <p:nvSpPr>
              <p:cNvPr name="Freeform 8" id="8"/>
              <p:cNvSpPr/>
              <p:nvPr/>
            </p:nvSpPr>
            <p:spPr>
              <a:xfrm flipH="false" flipV="false" rot="0">
                <a:off x="0" y="0"/>
                <a:ext cx="3183334" cy="284771"/>
              </a:xfrm>
              <a:custGeom>
                <a:avLst/>
                <a:gdLst/>
                <a:ahLst/>
                <a:cxnLst/>
                <a:rect r="r" b="b" t="t" l="l"/>
                <a:pathLst>
                  <a:path h="284771" w="3183334">
                    <a:moveTo>
                      <a:pt x="9608" y="0"/>
                    </a:moveTo>
                    <a:lnTo>
                      <a:pt x="3173726" y="0"/>
                    </a:lnTo>
                    <a:cubicBezTo>
                      <a:pt x="3179032" y="0"/>
                      <a:pt x="3183334" y="4302"/>
                      <a:pt x="3183334" y="9608"/>
                    </a:cubicBezTo>
                    <a:lnTo>
                      <a:pt x="3183334" y="275163"/>
                    </a:lnTo>
                    <a:cubicBezTo>
                      <a:pt x="3183334" y="277711"/>
                      <a:pt x="3182321" y="280155"/>
                      <a:pt x="3180519" y="281957"/>
                    </a:cubicBezTo>
                    <a:cubicBezTo>
                      <a:pt x="3178718" y="283759"/>
                      <a:pt x="3176274" y="284771"/>
                      <a:pt x="3173726" y="284771"/>
                    </a:cubicBezTo>
                    <a:lnTo>
                      <a:pt x="9608" y="284771"/>
                    </a:lnTo>
                    <a:cubicBezTo>
                      <a:pt x="7060" y="284771"/>
                      <a:pt x="4616" y="283759"/>
                      <a:pt x="2814" y="281957"/>
                    </a:cubicBezTo>
                    <a:cubicBezTo>
                      <a:pt x="1012" y="280155"/>
                      <a:pt x="0" y="277711"/>
                      <a:pt x="0" y="275163"/>
                    </a:cubicBezTo>
                    <a:lnTo>
                      <a:pt x="0" y="9608"/>
                    </a:lnTo>
                    <a:cubicBezTo>
                      <a:pt x="0" y="7060"/>
                      <a:pt x="1012" y="4616"/>
                      <a:pt x="2814" y="2814"/>
                    </a:cubicBezTo>
                    <a:cubicBezTo>
                      <a:pt x="4616" y="1012"/>
                      <a:pt x="7060" y="0"/>
                      <a:pt x="9608" y="0"/>
                    </a:cubicBezTo>
                    <a:close/>
                  </a:path>
                </a:pathLst>
              </a:custGeom>
              <a:solidFill>
                <a:srgbClr val="FF5757"/>
              </a:solidFill>
              <a:ln w="28575" cap="sq">
                <a:solidFill>
                  <a:srgbClr val="FF5757"/>
                </a:solidFill>
                <a:prstDash val="solid"/>
                <a:miter/>
              </a:ln>
            </p:spPr>
          </p:sp>
          <p:sp>
            <p:nvSpPr>
              <p:cNvPr name="TextBox 9" id="9"/>
              <p:cNvSpPr txBox="true"/>
              <p:nvPr/>
            </p:nvSpPr>
            <p:spPr>
              <a:xfrm>
                <a:off x="0" y="-28575"/>
                <a:ext cx="3183334" cy="313346"/>
              </a:xfrm>
              <a:prstGeom prst="rect">
                <a:avLst/>
              </a:prstGeom>
            </p:spPr>
            <p:txBody>
              <a:bodyPr anchor="ctr" rtlCol="false" tIns="50800" lIns="50800" bIns="50800" rIns="50800"/>
              <a:lstStyle/>
              <a:p>
                <a:pPr algn="ctr">
                  <a:lnSpc>
                    <a:spcPts val="1959"/>
                  </a:lnSpc>
                </a:pPr>
              </a:p>
            </p:txBody>
          </p:sp>
        </p:grpSp>
        <p:sp>
          <p:nvSpPr>
            <p:cNvPr name="TextBox 10" id="10"/>
            <p:cNvSpPr txBox="true"/>
            <p:nvPr/>
          </p:nvSpPr>
          <p:spPr>
            <a:xfrm rot="0">
              <a:off x="231128" y="407349"/>
              <a:ext cx="2998593" cy="503132"/>
            </a:xfrm>
            <a:prstGeom prst="rect">
              <a:avLst/>
            </a:prstGeom>
          </p:spPr>
          <p:txBody>
            <a:bodyPr anchor="t" rtlCol="false" tIns="0" lIns="0" bIns="0" rIns="0">
              <a:spAutoFit/>
            </a:bodyPr>
            <a:lstStyle/>
            <a:p>
              <a:pPr algn="ctr">
                <a:lnSpc>
                  <a:spcPts val="3220"/>
                </a:lnSpc>
              </a:pPr>
              <a:r>
                <a:rPr lang="en-US" b="true" sz="2300">
                  <a:solidFill>
                    <a:srgbClr val="FFFFFF"/>
                  </a:solidFill>
                  <a:latin typeface="Open Sans 1 Bold"/>
                  <a:ea typeface="Open Sans 1 Bold"/>
                  <a:cs typeface="Open Sans 1 Bold"/>
                  <a:sym typeface="Open Sans 1 Bold"/>
                </a:rPr>
                <a:t>F1-score = </a:t>
              </a:r>
              <a:r>
                <a:rPr lang="en-US" sz="2300">
                  <a:solidFill>
                    <a:srgbClr val="FFFFFF"/>
                  </a:solidFill>
                  <a:latin typeface="Open Sans 1"/>
                  <a:ea typeface="Open Sans 1"/>
                  <a:cs typeface="Open Sans 1"/>
                  <a:sym typeface="Open Sans 1"/>
                </a:rPr>
                <a:t>  2  x</a:t>
              </a:r>
            </a:p>
          </p:txBody>
        </p:sp>
        <p:sp>
          <p:nvSpPr>
            <p:cNvPr name="TextBox 11" id="11"/>
            <p:cNvSpPr txBox="true"/>
            <p:nvPr/>
          </p:nvSpPr>
          <p:spPr>
            <a:xfrm rot="0">
              <a:off x="3387506" y="738078"/>
              <a:ext cx="3269779" cy="503132"/>
            </a:xfrm>
            <a:prstGeom prst="rect">
              <a:avLst/>
            </a:prstGeom>
          </p:spPr>
          <p:txBody>
            <a:bodyPr anchor="t" rtlCol="false" tIns="0" lIns="0" bIns="0" rIns="0">
              <a:spAutoFit/>
            </a:bodyPr>
            <a:lstStyle/>
            <a:p>
              <a:pPr algn="ctr">
                <a:lnSpc>
                  <a:spcPts val="3220"/>
                </a:lnSpc>
              </a:pPr>
              <a:r>
                <a:rPr lang="en-US" sz="2300">
                  <a:solidFill>
                    <a:srgbClr val="FFFFFF"/>
                  </a:solidFill>
                  <a:latin typeface="Open Sans 1"/>
                  <a:ea typeface="Open Sans 1"/>
                  <a:cs typeface="Open Sans 1"/>
                  <a:sym typeface="Open Sans 1"/>
                </a:rPr>
                <a:t>précision + rappel</a:t>
              </a:r>
            </a:p>
          </p:txBody>
        </p:sp>
        <p:sp>
          <p:nvSpPr>
            <p:cNvPr name="TextBox 12" id="12"/>
            <p:cNvSpPr txBox="true"/>
            <p:nvPr/>
          </p:nvSpPr>
          <p:spPr>
            <a:xfrm rot="0">
              <a:off x="3404214" y="152820"/>
              <a:ext cx="3236362" cy="503132"/>
            </a:xfrm>
            <a:prstGeom prst="rect">
              <a:avLst/>
            </a:prstGeom>
          </p:spPr>
          <p:txBody>
            <a:bodyPr anchor="t" rtlCol="false" tIns="0" lIns="0" bIns="0" rIns="0">
              <a:spAutoFit/>
            </a:bodyPr>
            <a:lstStyle/>
            <a:p>
              <a:pPr algn="ctr">
                <a:lnSpc>
                  <a:spcPts val="3220"/>
                </a:lnSpc>
              </a:pPr>
              <a:r>
                <a:rPr lang="en-US" sz="2300">
                  <a:solidFill>
                    <a:srgbClr val="FFFFFF"/>
                  </a:solidFill>
                  <a:latin typeface="Open Sans 1"/>
                  <a:ea typeface="Open Sans 1"/>
                  <a:cs typeface="Open Sans 1"/>
                  <a:sym typeface="Open Sans 1"/>
                </a:rPr>
                <a:t>précision x rappel</a:t>
              </a:r>
            </a:p>
          </p:txBody>
        </p:sp>
        <p:sp>
          <p:nvSpPr>
            <p:cNvPr name="AutoShape 13" id="13"/>
            <p:cNvSpPr/>
            <p:nvPr/>
          </p:nvSpPr>
          <p:spPr>
            <a:xfrm>
              <a:off x="3331321" y="720208"/>
              <a:ext cx="3382148" cy="1238"/>
            </a:xfrm>
            <a:prstGeom prst="line">
              <a:avLst/>
            </a:prstGeom>
            <a:ln cap="flat" w="38100">
              <a:solidFill>
                <a:srgbClr val="FFFFFF"/>
              </a:solidFill>
              <a:prstDash val="solid"/>
              <a:headEnd type="none" len="sm" w="sm"/>
              <a:tailEnd type="none" len="sm" w="sm"/>
            </a:ln>
          </p:spPr>
        </p:sp>
        <p:sp>
          <p:nvSpPr>
            <p:cNvPr name="TextBox 14" id="14"/>
            <p:cNvSpPr txBox="true"/>
            <p:nvPr/>
          </p:nvSpPr>
          <p:spPr>
            <a:xfrm rot="0">
              <a:off x="10053058" y="152820"/>
              <a:ext cx="3024717" cy="503132"/>
            </a:xfrm>
            <a:prstGeom prst="rect">
              <a:avLst/>
            </a:prstGeom>
          </p:spPr>
          <p:txBody>
            <a:bodyPr anchor="t" rtlCol="false" tIns="0" lIns="0" bIns="0" rIns="0">
              <a:spAutoFit/>
            </a:bodyPr>
            <a:lstStyle/>
            <a:p>
              <a:pPr algn="ctr">
                <a:lnSpc>
                  <a:spcPts val="3220"/>
                </a:lnSpc>
                <a:spcBef>
                  <a:spcPct val="0"/>
                </a:spcBef>
              </a:pPr>
              <a:r>
                <a:rPr lang="en-US" sz="2300">
                  <a:solidFill>
                    <a:srgbClr val="FFFFFF"/>
                  </a:solidFill>
                  <a:latin typeface="Open Sans 1"/>
                  <a:ea typeface="Open Sans 1"/>
                  <a:cs typeface="Open Sans 1"/>
                  <a:sym typeface="Open Sans 1"/>
                </a:rPr>
                <a:t>2 x (</a:t>
              </a:r>
              <a:r>
                <a:rPr lang="en-US" sz="2300">
                  <a:solidFill>
                    <a:srgbClr val="FFFFFF"/>
                  </a:solidFill>
                  <a:latin typeface="Open Sans 1"/>
                  <a:ea typeface="Open Sans 1"/>
                  <a:cs typeface="Open Sans 1"/>
                  <a:sym typeface="Open Sans 1"/>
                </a:rPr>
                <a:t>vrai positif) </a:t>
              </a:r>
            </a:p>
          </p:txBody>
        </p:sp>
        <p:sp>
          <p:nvSpPr>
            <p:cNvPr name="AutoShape 15" id="15"/>
            <p:cNvSpPr/>
            <p:nvPr/>
          </p:nvSpPr>
          <p:spPr>
            <a:xfrm>
              <a:off x="7531459" y="720827"/>
              <a:ext cx="8067916" cy="0"/>
            </a:xfrm>
            <a:prstGeom prst="line">
              <a:avLst/>
            </a:prstGeom>
            <a:ln cap="flat" w="38100">
              <a:solidFill>
                <a:srgbClr val="FFFFFF"/>
              </a:solidFill>
              <a:prstDash val="solid"/>
              <a:headEnd type="none" len="sm" w="sm"/>
              <a:tailEnd type="none" len="sm" w="sm"/>
            </a:ln>
          </p:spPr>
        </p:sp>
        <p:sp>
          <p:nvSpPr>
            <p:cNvPr name="TextBox 16" id="16"/>
            <p:cNvSpPr txBox="true"/>
            <p:nvPr/>
          </p:nvSpPr>
          <p:spPr>
            <a:xfrm rot="0">
              <a:off x="7461741" y="738078"/>
              <a:ext cx="8207352" cy="503132"/>
            </a:xfrm>
            <a:prstGeom prst="rect">
              <a:avLst/>
            </a:prstGeom>
          </p:spPr>
          <p:txBody>
            <a:bodyPr anchor="t" rtlCol="false" tIns="0" lIns="0" bIns="0" rIns="0">
              <a:spAutoFit/>
            </a:bodyPr>
            <a:lstStyle/>
            <a:p>
              <a:pPr algn="ctr">
                <a:lnSpc>
                  <a:spcPts val="3220"/>
                </a:lnSpc>
                <a:spcBef>
                  <a:spcPct val="0"/>
                </a:spcBef>
              </a:pPr>
              <a:r>
                <a:rPr lang="en-US" sz="2300">
                  <a:solidFill>
                    <a:srgbClr val="FFFFFF"/>
                  </a:solidFill>
                  <a:latin typeface="Open Sans 1"/>
                  <a:ea typeface="Open Sans 1"/>
                  <a:cs typeface="Open Sans 1"/>
                  <a:sym typeface="Open Sans 1"/>
                </a:rPr>
                <a:t>2 x (</a:t>
              </a:r>
              <a:r>
                <a:rPr lang="en-US" sz="2300">
                  <a:solidFill>
                    <a:srgbClr val="FFFFFF"/>
                  </a:solidFill>
                  <a:latin typeface="Open Sans 1"/>
                  <a:ea typeface="Open Sans 1"/>
                  <a:cs typeface="Open Sans 1"/>
                  <a:sym typeface="Open Sans 1"/>
                </a:rPr>
                <a:t>vrai positif) + </a:t>
              </a:r>
              <a:r>
                <a:rPr lang="en-US" b="true" sz="2300">
                  <a:solidFill>
                    <a:srgbClr val="FFFFFF"/>
                  </a:solidFill>
                  <a:latin typeface="Open Sans 1 Bold"/>
                  <a:ea typeface="Open Sans 1 Bold"/>
                  <a:cs typeface="Open Sans 1 Bold"/>
                  <a:sym typeface="Open Sans 1 Bold"/>
                </a:rPr>
                <a:t>faux positif + faux négatif</a:t>
              </a:r>
            </a:p>
          </p:txBody>
        </p:sp>
        <p:sp>
          <p:nvSpPr>
            <p:cNvPr name="TextBox 17" id="17"/>
            <p:cNvSpPr txBox="true"/>
            <p:nvPr/>
          </p:nvSpPr>
          <p:spPr>
            <a:xfrm rot="0">
              <a:off x="7046203" y="445449"/>
              <a:ext cx="222250" cy="503132"/>
            </a:xfrm>
            <a:prstGeom prst="rect">
              <a:avLst/>
            </a:prstGeom>
          </p:spPr>
          <p:txBody>
            <a:bodyPr anchor="t" rtlCol="false" tIns="0" lIns="0" bIns="0" rIns="0">
              <a:spAutoFit/>
            </a:bodyPr>
            <a:lstStyle/>
            <a:p>
              <a:pPr algn="ctr">
                <a:lnSpc>
                  <a:spcPts val="3220"/>
                </a:lnSpc>
              </a:pPr>
              <a:r>
                <a:rPr lang="en-US" b="true" sz="2300">
                  <a:solidFill>
                    <a:srgbClr val="FFFFFF"/>
                  </a:solidFill>
                  <a:latin typeface="Open Sans 1 Bold"/>
                  <a:ea typeface="Open Sans 1 Bold"/>
                  <a:cs typeface="Open Sans 1 Bold"/>
                  <a:sym typeface="Open Sans 1 Bold"/>
                </a:rPr>
                <a:t>=</a:t>
              </a:r>
            </a:p>
          </p:txBody>
        </p:sp>
      </p:grpSp>
      <p:grpSp>
        <p:nvGrpSpPr>
          <p:cNvPr name="Group 18" id="18"/>
          <p:cNvGrpSpPr/>
          <p:nvPr/>
        </p:nvGrpSpPr>
        <p:grpSpPr>
          <a:xfrm rot="0">
            <a:off x="1028700" y="4343718"/>
            <a:ext cx="16230600" cy="1273551"/>
            <a:chOff x="0" y="0"/>
            <a:chExt cx="21640800" cy="1698068"/>
          </a:xfrm>
        </p:grpSpPr>
        <p:sp>
          <p:nvSpPr>
            <p:cNvPr name="TextBox 19" id="19"/>
            <p:cNvSpPr txBox="true"/>
            <p:nvPr/>
          </p:nvSpPr>
          <p:spPr>
            <a:xfrm rot="0">
              <a:off x="0" y="800179"/>
              <a:ext cx="21640800" cy="89789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Cette courbe permet de voir l’évolution simultanément de la précison et du rappel selon la confiance. Elle est construite de manière très spéciale, on verra ça juste après.</a:t>
              </a:r>
            </a:p>
          </p:txBody>
        </p:sp>
        <p:sp>
          <p:nvSpPr>
            <p:cNvPr name="TextBox 20" id="20"/>
            <p:cNvSpPr txBox="true"/>
            <p:nvPr/>
          </p:nvSpPr>
          <p:spPr>
            <a:xfrm rot="0">
              <a:off x="0" y="-66675"/>
              <a:ext cx="11129077" cy="6762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Précision-rappel</a:t>
              </a:r>
            </a:p>
          </p:txBody>
        </p:sp>
      </p:grpSp>
      <p:sp>
        <p:nvSpPr>
          <p:cNvPr name="TextBox 21" id="21"/>
          <p:cNvSpPr txBox="true"/>
          <p:nvPr/>
        </p:nvSpPr>
        <p:spPr>
          <a:xfrm rot="0">
            <a:off x="1028700" y="923925"/>
            <a:ext cx="10383344"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LES MESURES D’ÉVALUATION</a:t>
            </a:r>
          </a:p>
        </p:txBody>
      </p:sp>
      <p:sp>
        <p:nvSpPr>
          <p:cNvPr name="TextBox 22" id="22"/>
          <p:cNvSpPr txBox="true"/>
          <p:nvPr/>
        </p:nvSpPr>
        <p:spPr>
          <a:xfrm rot="0">
            <a:off x="1028700" y="2322737"/>
            <a:ext cx="16230600" cy="6781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La précision et le rappel sont deux métriques intéressantes mais sont complémentaires, c’est à dire que pour avoir une vision globale du modèle </a:t>
            </a:r>
            <a:r>
              <a:rPr lang="en-US" sz="2100" b="true">
                <a:solidFill>
                  <a:srgbClr val="000000"/>
                </a:solidFill>
                <a:latin typeface="Open Sans 1 Bold"/>
                <a:ea typeface="Open Sans 1 Bold"/>
                <a:cs typeface="Open Sans 1 Bold"/>
                <a:sym typeface="Open Sans 1 Bold"/>
              </a:rPr>
              <a:t>il faut regarder les deux en même temps</a:t>
            </a:r>
            <a:r>
              <a:rPr lang="en-US" sz="2100">
                <a:solidFill>
                  <a:srgbClr val="000000"/>
                </a:solidFill>
                <a:latin typeface="Open Sans 1"/>
                <a:ea typeface="Open Sans 1"/>
                <a:cs typeface="Open Sans 1"/>
                <a:sym typeface="Open Sans 1"/>
              </a:rPr>
              <a:t> mais surtout voir comment l’une évolue par rapport à l’autre.</a:t>
            </a:r>
          </a:p>
        </p:txBody>
      </p:sp>
      <p:sp>
        <p:nvSpPr>
          <p:cNvPr name="TextBox 23" id="23"/>
          <p:cNvSpPr txBox="true"/>
          <p:nvPr/>
        </p:nvSpPr>
        <p:spPr>
          <a:xfrm rot="0">
            <a:off x="1028700" y="3322285"/>
            <a:ext cx="16230600" cy="3352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Pour éviter de faire des va-et-viens entre les deux graphiques, </a:t>
            </a:r>
            <a:r>
              <a:rPr lang="en-US" sz="2100" b="true">
                <a:solidFill>
                  <a:srgbClr val="000000"/>
                </a:solidFill>
                <a:latin typeface="Open Sans 1 Bold"/>
                <a:ea typeface="Open Sans 1 Bold"/>
                <a:cs typeface="Open Sans 1 Bold"/>
                <a:sym typeface="Open Sans 1 Bold"/>
              </a:rPr>
              <a:t>des métriques les combinent directement</a:t>
            </a:r>
            <a:r>
              <a:rPr lang="en-US" sz="2100">
                <a:solidFill>
                  <a:srgbClr val="000000"/>
                </a:solidFill>
                <a:latin typeface="Open Sans 1"/>
                <a:ea typeface="Open Sans 1"/>
                <a:cs typeface="Open Sans 1"/>
                <a:sym typeface="Open Sans 1"/>
              </a:rPr>
              <a:t>, donc on introduit :</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2588346"/>
            <a:ext cx="6680861" cy="6658251"/>
            <a:chOff x="0" y="0"/>
            <a:chExt cx="8907815" cy="8877668"/>
          </a:xfrm>
        </p:grpSpPr>
        <p:sp>
          <p:nvSpPr>
            <p:cNvPr name="Freeform 3" id="3"/>
            <p:cNvSpPr/>
            <p:nvPr/>
          </p:nvSpPr>
          <p:spPr>
            <a:xfrm flipH="false" flipV="false" rot="0">
              <a:off x="0" y="0"/>
              <a:ext cx="8907815" cy="8877668"/>
            </a:xfrm>
            <a:custGeom>
              <a:avLst/>
              <a:gdLst/>
              <a:ahLst/>
              <a:cxnLst/>
              <a:rect r="r" b="b" t="t" l="l"/>
              <a:pathLst>
                <a:path h="8877668" w="8907815">
                  <a:moveTo>
                    <a:pt x="0" y="0"/>
                  </a:moveTo>
                  <a:lnTo>
                    <a:pt x="8907815" y="0"/>
                  </a:lnTo>
                  <a:lnTo>
                    <a:pt x="8907815" y="8877668"/>
                  </a:lnTo>
                  <a:lnTo>
                    <a:pt x="0" y="8877668"/>
                  </a:lnTo>
                  <a:lnTo>
                    <a:pt x="0" y="0"/>
                  </a:lnTo>
                  <a:close/>
                </a:path>
              </a:pathLst>
            </a:custGeom>
            <a:blipFill>
              <a:blip r:embed="rId2"/>
              <a:stretch>
                <a:fillRect l="0" t="0" r="-49585" b="0"/>
              </a:stretch>
            </a:blipFill>
            <a:ln w="19050" cap="sq">
              <a:solidFill>
                <a:srgbClr val="000000"/>
              </a:solidFill>
              <a:prstDash val="solid"/>
              <a:miter/>
            </a:ln>
          </p:spPr>
        </p:sp>
        <p:sp>
          <p:nvSpPr>
            <p:cNvPr name="Freeform 4" id="4"/>
            <p:cNvSpPr/>
            <p:nvPr/>
          </p:nvSpPr>
          <p:spPr>
            <a:xfrm flipH="false" flipV="false" rot="0">
              <a:off x="4453908" y="684698"/>
              <a:ext cx="3981144" cy="921378"/>
            </a:xfrm>
            <a:custGeom>
              <a:avLst/>
              <a:gdLst/>
              <a:ahLst/>
              <a:cxnLst/>
              <a:rect r="r" b="b" t="t" l="l"/>
              <a:pathLst>
                <a:path h="921378" w="3981144">
                  <a:moveTo>
                    <a:pt x="0" y="0"/>
                  </a:moveTo>
                  <a:lnTo>
                    <a:pt x="3981144" y="0"/>
                  </a:lnTo>
                  <a:lnTo>
                    <a:pt x="3981144" y="921378"/>
                  </a:lnTo>
                  <a:lnTo>
                    <a:pt x="0" y="921378"/>
                  </a:lnTo>
                  <a:lnTo>
                    <a:pt x="0" y="0"/>
                  </a:lnTo>
                  <a:close/>
                </a:path>
              </a:pathLst>
            </a:custGeom>
            <a:blipFill>
              <a:blip r:embed="rId2"/>
              <a:stretch>
                <a:fillRect l="-227586" t="-61460" r="-7112" b="-802060"/>
              </a:stretch>
            </a:blipFill>
          </p:spPr>
        </p:sp>
        <p:sp>
          <p:nvSpPr>
            <p:cNvPr name="AutoShape 5" id="5"/>
            <p:cNvSpPr/>
            <p:nvPr/>
          </p:nvSpPr>
          <p:spPr>
            <a:xfrm>
              <a:off x="5640555" y="2775989"/>
              <a:ext cx="0" cy="5301136"/>
            </a:xfrm>
            <a:prstGeom prst="line">
              <a:avLst/>
            </a:prstGeom>
            <a:ln cap="flat" w="72578">
              <a:solidFill>
                <a:srgbClr val="FF66C4"/>
              </a:solidFill>
              <a:prstDash val="sysDot"/>
              <a:headEnd type="none" len="sm" w="sm"/>
              <a:tailEnd type="none" len="sm" w="sm"/>
            </a:ln>
          </p:spPr>
        </p:sp>
        <p:sp>
          <p:nvSpPr>
            <p:cNvPr name="AutoShape 6" id="6"/>
            <p:cNvSpPr/>
            <p:nvPr/>
          </p:nvSpPr>
          <p:spPr>
            <a:xfrm flipH="true">
              <a:off x="1010091" y="2776620"/>
              <a:ext cx="4548986" cy="35193"/>
            </a:xfrm>
            <a:prstGeom prst="line">
              <a:avLst/>
            </a:prstGeom>
            <a:ln cap="flat" w="72578">
              <a:solidFill>
                <a:srgbClr val="FF66C4"/>
              </a:solidFill>
              <a:prstDash val="sysDot"/>
              <a:headEnd type="none" len="sm" w="sm"/>
              <a:tailEnd type="none" len="sm" w="sm"/>
            </a:ln>
          </p:spPr>
        </p:sp>
        <p:grpSp>
          <p:nvGrpSpPr>
            <p:cNvPr name="Group 7" id="7"/>
            <p:cNvGrpSpPr/>
            <p:nvPr/>
          </p:nvGrpSpPr>
          <p:grpSpPr>
            <a:xfrm rot="0">
              <a:off x="5341534" y="2459717"/>
              <a:ext cx="598042" cy="632544"/>
              <a:chOff x="0" y="0"/>
              <a:chExt cx="660400" cy="698500"/>
            </a:xfrm>
          </p:grpSpPr>
          <p:sp>
            <p:nvSpPr>
              <p:cNvPr name="Freeform 8" id="8"/>
              <p:cNvSpPr/>
              <p:nvPr/>
            </p:nvSpPr>
            <p:spPr>
              <a:xfrm flipH="false" flipV="false" rot="0">
                <a:off x="0" y="0"/>
                <a:ext cx="660400" cy="694690"/>
              </a:xfrm>
              <a:custGeom>
                <a:avLst/>
                <a:gdLst/>
                <a:ahLst/>
                <a:cxnLst/>
                <a:rect r="r" b="b" t="t" l="l"/>
                <a:pathLst>
                  <a:path h="694690" w="660400">
                    <a:moveTo>
                      <a:pt x="330200" y="0"/>
                    </a:moveTo>
                    <a:lnTo>
                      <a:pt x="355600" y="267970"/>
                    </a:lnTo>
                    <a:lnTo>
                      <a:pt x="534670" y="66040"/>
                    </a:lnTo>
                    <a:lnTo>
                      <a:pt x="397510" y="298450"/>
                    </a:lnTo>
                    <a:lnTo>
                      <a:pt x="660400" y="240030"/>
                    </a:lnTo>
                    <a:lnTo>
                      <a:pt x="412750" y="346710"/>
                    </a:lnTo>
                    <a:lnTo>
                      <a:pt x="660400" y="454660"/>
                    </a:lnTo>
                    <a:lnTo>
                      <a:pt x="397510" y="396240"/>
                    </a:lnTo>
                    <a:lnTo>
                      <a:pt x="534670" y="628650"/>
                    </a:lnTo>
                    <a:lnTo>
                      <a:pt x="355600" y="425450"/>
                    </a:lnTo>
                    <a:lnTo>
                      <a:pt x="330200" y="694690"/>
                    </a:lnTo>
                    <a:lnTo>
                      <a:pt x="304800" y="425450"/>
                    </a:lnTo>
                    <a:lnTo>
                      <a:pt x="125730" y="628650"/>
                    </a:lnTo>
                    <a:lnTo>
                      <a:pt x="262890" y="396240"/>
                    </a:lnTo>
                    <a:lnTo>
                      <a:pt x="0" y="454660"/>
                    </a:lnTo>
                    <a:lnTo>
                      <a:pt x="247650" y="346710"/>
                    </a:lnTo>
                    <a:lnTo>
                      <a:pt x="0" y="240030"/>
                    </a:lnTo>
                    <a:lnTo>
                      <a:pt x="262890" y="298450"/>
                    </a:lnTo>
                    <a:lnTo>
                      <a:pt x="125730" y="66040"/>
                    </a:lnTo>
                    <a:lnTo>
                      <a:pt x="304800" y="267970"/>
                    </a:lnTo>
                    <a:close/>
                  </a:path>
                </a:pathLst>
              </a:custGeom>
              <a:solidFill>
                <a:srgbClr val="00BF63"/>
              </a:solidFill>
            </p:spPr>
          </p:sp>
          <p:sp>
            <p:nvSpPr>
              <p:cNvPr name="TextBox 9" id="9"/>
              <p:cNvSpPr txBox="true"/>
              <p:nvPr/>
            </p:nvSpPr>
            <p:spPr>
              <a:xfrm>
                <a:off x="241300" y="219075"/>
                <a:ext cx="165100" cy="200025"/>
              </a:xfrm>
              <a:prstGeom prst="rect">
                <a:avLst/>
              </a:prstGeom>
            </p:spPr>
            <p:txBody>
              <a:bodyPr anchor="ctr" rtlCol="false" tIns="41790" lIns="41790" bIns="41790" rIns="41790"/>
              <a:lstStyle/>
              <a:p>
                <a:pPr algn="ctr">
                  <a:lnSpc>
                    <a:spcPts val="3220"/>
                  </a:lnSpc>
                </a:pPr>
              </a:p>
            </p:txBody>
          </p:sp>
        </p:grpSp>
        <p:sp>
          <p:nvSpPr>
            <p:cNvPr name="TextBox 10" id="10"/>
            <p:cNvSpPr txBox="true"/>
            <p:nvPr/>
          </p:nvSpPr>
          <p:spPr>
            <a:xfrm rot="-34147">
              <a:off x="684557" y="2690808"/>
              <a:ext cx="367770" cy="242010"/>
            </a:xfrm>
            <a:prstGeom prst="rect">
              <a:avLst/>
            </a:prstGeom>
          </p:spPr>
          <p:txBody>
            <a:bodyPr anchor="t" rtlCol="false" tIns="0" lIns="0" bIns="0" rIns="0">
              <a:spAutoFit/>
            </a:bodyPr>
            <a:lstStyle/>
            <a:p>
              <a:pPr algn="just">
                <a:lnSpc>
                  <a:spcPts val="1589"/>
                </a:lnSpc>
              </a:pPr>
              <a:r>
                <a:rPr lang="en-US" sz="1222" b="true">
                  <a:solidFill>
                    <a:srgbClr val="FF66C4"/>
                  </a:solidFill>
                  <a:latin typeface="Open Sans 1 Bold"/>
                  <a:ea typeface="Open Sans 1 Bold"/>
                  <a:cs typeface="Open Sans 1 Bold"/>
                  <a:sym typeface="Open Sans 1 Bold"/>
                </a:rPr>
                <a:t>0.7</a:t>
              </a:r>
            </a:p>
          </p:txBody>
        </p:sp>
        <p:sp>
          <p:nvSpPr>
            <p:cNvPr name="TextBox 11" id="11"/>
            <p:cNvSpPr txBox="true"/>
            <p:nvPr/>
          </p:nvSpPr>
          <p:spPr>
            <a:xfrm rot="-34147">
              <a:off x="5430333" y="2286669"/>
              <a:ext cx="2854310" cy="242010"/>
            </a:xfrm>
            <a:prstGeom prst="rect">
              <a:avLst/>
            </a:prstGeom>
          </p:spPr>
          <p:txBody>
            <a:bodyPr anchor="t" rtlCol="false" tIns="0" lIns="0" bIns="0" rIns="0">
              <a:spAutoFit/>
            </a:bodyPr>
            <a:lstStyle/>
            <a:p>
              <a:pPr algn="just">
                <a:lnSpc>
                  <a:spcPts val="1589"/>
                </a:lnSpc>
              </a:pPr>
              <a:r>
                <a:rPr lang="en-US" b="true" sz="1222">
                  <a:solidFill>
                    <a:srgbClr val="00BF63"/>
                  </a:solidFill>
                  <a:latin typeface="Open Sans 1 Bold"/>
                  <a:ea typeface="Open Sans 1 Bold"/>
                  <a:cs typeface="Open Sans 1 Bold"/>
                  <a:sym typeface="Open Sans 1 Bold"/>
                </a:rPr>
                <a:t>seuil = 0.5 (approximatif)</a:t>
              </a:r>
            </a:p>
          </p:txBody>
        </p:sp>
      </p:grpSp>
      <p:sp>
        <p:nvSpPr>
          <p:cNvPr name="TextBox 12" id="12"/>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76</a:t>
            </a:r>
          </a:p>
        </p:txBody>
      </p:sp>
      <p:sp>
        <p:nvSpPr>
          <p:cNvPr name="TextBox 13" id="13"/>
          <p:cNvSpPr txBox="true"/>
          <p:nvPr/>
        </p:nvSpPr>
        <p:spPr>
          <a:xfrm rot="0">
            <a:off x="1028700" y="923925"/>
            <a:ext cx="10383344"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PRÉCISION-RAPPEL</a:t>
            </a:r>
          </a:p>
        </p:txBody>
      </p:sp>
      <p:sp>
        <p:nvSpPr>
          <p:cNvPr name="TextBox 14" id="14"/>
          <p:cNvSpPr txBox="true"/>
          <p:nvPr/>
        </p:nvSpPr>
        <p:spPr>
          <a:xfrm rot="0">
            <a:off x="8227840" y="2702182"/>
            <a:ext cx="8782749" cy="6781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Cette courbe est construite point par point car une troisième dimension est cachée, la </a:t>
            </a:r>
            <a:r>
              <a:rPr lang="en-US" sz="2100" b="true">
                <a:solidFill>
                  <a:srgbClr val="000000"/>
                </a:solidFill>
                <a:latin typeface="Open Sans 1 Bold"/>
                <a:ea typeface="Open Sans 1 Bold"/>
                <a:cs typeface="Open Sans 1 Bold"/>
                <a:sym typeface="Open Sans 1 Bold"/>
              </a:rPr>
              <a:t>confiance</a:t>
            </a:r>
            <a:r>
              <a:rPr lang="en-US" sz="2100">
                <a:solidFill>
                  <a:srgbClr val="000000"/>
                </a:solidFill>
                <a:latin typeface="Open Sans 1"/>
                <a:ea typeface="Open Sans 1"/>
                <a:cs typeface="Open Sans 1"/>
                <a:sym typeface="Open Sans 1"/>
              </a:rPr>
              <a:t>.</a:t>
            </a:r>
          </a:p>
        </p:txBody>
      </p:sp>
      <p:sp>
        <p:nvSpPr>
          <p:cNvPr name="TextBox 15" id="15"/>
          <p:cNvSpPr txBox="true"/>
          <p:nvPr/>
        </p:nvSpPr>
        <p:spPr>
          <a:xfrm rot="0">
            <a:off x="8227840" y="3608497"/>
            <a:ext cx="8782749" cy="6781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On commence par le point le plus à gauche : ce point correspond à la valeur de la précision et du rappel lorsque le seuil de confiance est à 1. </a:t>
            </a:r>
          </a:p>
        </p:txBody>
      </p:sp>
      <p:sp>
        <p:nvSpPr>
          <p:cNvPr name="TextBox 16" id="16"/>
          <p:cNvSpPr txBox="true"/>
          <p:nvPr/>
        </p:nvSpPr>
        <p:spPr>
          <a:xfrm rot="0">
            <a:off x="8227840" y="4514812"/>
            <a:ext cx="8782749" cy="6781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On trace ensuite celui juste à sa droite : on prend le seuil 0.99 et on calcule la précison et le rappel depuis la matrice de confusion.</a:t>
            </a:r>
          </a:p>
        </p:txBody>
      </p:sp>
      <p:sp>
        <p:nvSpPr>
          <p:cNvPr name="TextBox 17" id="17"/>
          <p:cNvSpPr txBox="true"/>
          <p:nvPr/>
        </p:nvSpPr>
        <p:spPr>
          <a:xfrm rot="0">
            <a:off x="8227840" y="5421126"/>
            <a:ext cx="8782749" cy="3352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Et ainsi de suite.</a:t>
            </a:r>
          </a:p>
        </p:txBody>
      </p:sp>
      <p:sp>
        <p:nvSpPr>
          <p:cNvPr name="TextBox 18" id="18"/>
          <p:cNvSpPr txBox="true"/>
          <p:nvPr/>
        </p:nvSpPr>
        <p:spPr>
          <a:xfrm rot="0">
            <a:off x="8227840" y="6556506"/>
            <a:ext cx="8782749" cy="13639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Prenons le point où le seuil de confiance est à 0.5 (si on prend la courbe à ses extrémités avec nos doigts et qu’on la tend, ce sera le milieu), on peut lire qu’à ce seuil, la précision est de 0.7 et le rappel à 0.6.</a:t>
            </a:r>
          </a:p>
        </p:txBody>
      </p:sp>
      <p:grpSp>
        <p:nvGrpSpPr>
          <p:cNvPr name="Group 19" id="19"/>
          <p:cNvGrpSpPr/>
          <p:nvPr/>
        </p:nvGrpSpPr>
        <p:grpSpPr>
          <a:xfrm rot="0">
            <a:off x="9087684" y="8249301"/>
            <a:ext cx="6606690" cy="1008999"/>
            <a:chOff x="0" y="0"/>
            <a:chExt cx="1740034" cy="265745"/>
          </a:xfrm>
        </p:grpSpPr>
        <p:sp>
          <p:nvSpPr>
            <p:cNvPr name="Freeform 20" id="20"/>
            <p:cNvSpPr/>
            <p:nvPr/>
          </p:nvSpPr>
          <p:spPr>
            <a:xfrm flipH="false" flipV="false" rot="0">
              <a:off x="0" y="0"/>
              <a:ext cx="1740034" cy="265745"/>
            </a:xfrm>
            <a:custGeom>
              <a:avLst/>
              <a:gdLst/>
              <a:ahLst/>
              <a:cxnLst/>
              <a:rect r="r" b="b" t="t" l="l"/>
              <a:pathLst>
                <a:path h="265745" w="1740034">
                  <a:moveTo>
                    <a:pt x="23437" y="0"/>
                  </a:moveTo>
                  <a:lnTo>
                    <a:pt x="1716597" y="0"/>
                  </a:lnTo>
                  <a:cubicBezTo>
                    <a:pt x="1729541" y="0"/>
                    <a:pt x="1740034" y="10493"/>
                    <a:pt x="1740034" y="23437"/>
                  </a:cubicBezTo>
                  <a:lnTo>
                    <a:pt x="1740034" y="242308"/>
                  </a:lnTo>
                  <a:cubicBezTo>
                    <a:pt x="1740034" y="255252"/>
                    <a:pt x="1729541" y="265745"/>
                    <a:pt x="1716597" y="265745"/>
                  </a:cubicBezTo>
                  <a:lnTo>
                    <a:pt x="23437" y="265745"/>
                  </a:lnTo>
                  <a:cubicBezTo>
                    <a:pt x="10493" y="265745"/>
                    <a:pt x="0" y="255252"/>
                    <a:pt x="0" y="242308"/>
                  </a:cubicBezTo>
                  <a:lnTo>
                    <a:pt x="0" y="23437"/>
                  </a:lnTo>
                  <a:cubicBezTo>
                    <a:pt x="0" y="10493"/>
                    <a:pt x="10493" y="0"/>
                    <a:pt x="23437" y="0"/>
                  </a:cubicBezTo>
                  <a:close/>
                </a:path>
              </a:pathLst>
            </a:custGeom>
            <a:solidFill>
              <a:srgbClr val="004F7E"/>
            </a:solidFill>
          </p:spPr>
        </p:sp>
        <p:sp>
          <p:nvSpPr>
            <p:cNvPr name="TextBox 21" id="21"/>
            <p:cNvSpPr txBox="true"/>
            <p:nvPr/>
          </p:nvSpPr>
          <p:spPr>
            <a:xfrm>
              <a:off x="0" y="-38100"/>
              <a:ext cx="1740034" cy="303845"/>
            </a:xfrm>
            <a:prstGeom prst="rect">
              <a:avLst/>
            </a:prstGeom>
          </p:spPr>
          <p:txBody>
            <a:bodyPr anchor="ctr" rtlCol="false" tIns="50800" lIns="50800" bIns="50800" rIns="50800"/>
            <a:lstStyle/>
            <a:p>
              <a:pPr algn="ctr">
                <a:lnSpc>
                  <a:spcPts val="2940"/>
                </a:lnSpc>
              </a:pPr>
              <a:r>
                <a:rPr lang="en-US" b="true" sz="2100">
                  <a:solidFill>
                    <a:srgbClr val="FFFFFF"/>
                  </a:solidFill>
                  <a:latin typeface="Open Sans 1 Bold"/>
                  <a:ea typeface="Open Sans 1 Bold"/>
                  <a:cs typeface="Open Sans 1 Bold"/>
                  <a:sym typeface="Open Sans 1 Bold"/>
                </a:rPr>
                <a:t>À retenir : plus la courbe monte dans le coin en haut à droite, meilleur est le modèle.</a:t>
              </a:r>
            </a:p>
          </p:txBody>
        </p:sp>
      </p:grpSp>
      <p:sp>
        <p:nvSpPr>
          <p:cNvPr name="TextBox 22" id="22"/>
          <p:cNvSpPr txBox="true"/>
          <p:nvPr/>
        </p:nvSpPr>
        <p:spPr>
          <a:xfrm rot="0">
            <a:off x="8227840" y="2092582"/>
            <a:ext cx="3860825"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Comment la construire ?</a:t>
            </a:r>
          </a:p>
        </p:txBody>
      </p:sp>
      <p:sp>
        <p:nvSpPr>
          <p:cNvPr name="TextBox 23" id="23"/>
          <p:cNvSpPr txBox="true"/>
          <p:nvPr/>
        </p:nvSpPr>
        <p:spPr>
          <a:xfrm rot="0">
            <a:off x="8227840" y="5937381"/>
            <a:ext cx="4163189"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À l’inverse, comment la lire ?</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373083" y="2224036"/>
            <a:ext cx="3047587" cy="661087"/>
          </a:xfrm>
          <a:custGeom>
            <a:avLst/>
            <a:gdLst/>
            <a:ahLst/>
            <a:cxnLst/>
            <a:rect r="r" b="b" t="t" l="l"/>
            <a:pathLst>
              <a:path h="661087" w="3047587">
                <a:moveTo>
                  <a:pt x="0" y="0"/>
                </a:moveTo>
                <a:lnTo>
                  <a:pt x="3047587" y="0"/>
                </a:lnTo>
                <a:lnTo>
                  <a:pt x="3047587" y="661087"/>
                </a:lnTo>
                <a:lnTo>
                  <a:pt x="0" y="661087"/>
                </a:lnTo>
                <a:lnTo>
                  <a:pt x="0" y="0"/>
                </a:lnTo>
                <a:close/>
              </a:path>
            </a:pathLst>
          </a:custGeom>
          <a:blipFill>
            <a:blip r:embed="rId2"/>
            <a:stretch>
              <a:fillRect l="-227586" t="-72263" r="-7112" b="-855724"/>
            </a:stretch>
          </a:blipFill>
        </p:spPr>
      </p:sp>
      <p:sp>
        <p:nvSpPr>
          <p:cNvPr name="TextBox 3" id="3"/>
          <p:cNvSpPr txBox="true"/>
          <p:nvPr/>
        </p:nvSpPr>
        <p:spPr>
          <a:xfrm rot="0">
            <a:off x="1028700" y="923925"/>
            <a:ext cx="10383344"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AVERAGE PRECISION</a:t>
            </a:r>
          </a:p>
        </p:txBody>
      </p:sp>
      <p:sp>
        <p:nvSpPr>
          <p:cNvPr name="TextBox 4" id="4"/>
          <p:cNvSpPr txBox="true"/>
          <p:nvPr/>
        </p:nvSpPr>
        <p:spPr>
          <a:xfrm rot="0">
            <a:off x="1028700" y="1657350"/>
            <a:ext cx="8509676" cy="523875"/>
          </a:xfrm>
          <a:prstGeom prst="rect">
            <a:avLst/>
          </a:prstGeom>
        </p:spPr>
        <p:txBody>
          <a:bodyPr anchor="t" rtlCol="false" tIns="0" lIns="0" bIns="0" rIns="0">
            <a:spAutoFit/>
          </a:bodyPr>
          <a:lstStyle/>
          <a:p>
            <a:pPr algn="l">
              <a:lnSpc>
                <a:spcPts val="4200"/>
              </a:lnSpc>
            </a:pPr>
            <a:r>
              <a:rPr lang="en-US" sz="3000">
                <a:solidFill>
                  <a:srgbClr val="FF3131"/>
                </a:solidFill>
                <a:latin typeface="Oswald"/>
                <a:ea typeface="Oswald"/>
                <a:cs typeface="Oswald"/>
                <a:sym typeface="Oswald"/>
              </a:rPr>
              <a:t>Pour aller plus loin (vous pouvez passer si vous le souhaitez)</a:t>
            </a:r>
          </a:p>
        </p:txBody>
      </p:sp>
      <p:sp>
        <p:nvSpPr>
          <p:cNvPr name="TextBox 5" id="5"/>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77</a:t>
            </a:r>
          </a:p>
        </p:txBody>
      </p:sp>
      <p:sp>
        <p:nvSpPr>
          <p:cNvPr name="TextBox 6" id="6"/>
          <p:cNvSpPr txBox="true"/>
          <p:nvPr/>
        </p:nvSpPr>
        <p:spPr>
          <a:xfrm rot="0">
            <a:off x="1028700" y="3318246"/>
            <a:ext cx="16230600" cy="1021080"/>
          </a:xfrm>
          <a:prstGeom prst="rect">
            <a:avLst/>
          </a:prstGeom>
        </p:spPr>
        <p:txBody>
          <a:bodyPr anchor="t" rtlCol="false" tIns="0" lIns="0" bIns="0" rIns="0">
            <a:spAutoFit/>
          </a:bodyPr>
          <a:lstStyle/>
          <a:p>
            <a:pPr algn="just" marL="0" indent="0" lvl="0">
              <a:lnSpc>
                <a:spcPts val="2730"/>
              </a:lnSpc>
              <a:spcBef>
                <a:spcPct val="0"/>
              </a:spcBef>
            </a:pPr>
            <a:r>
              <a:rPr lang="en-US" sz="2100">
                <a:solidFill>
                  <a:srgbClr val="000000"/>
                </a:solidFill>
                <a:latin typeface="Open Sans 1"/>
                <a:ea typeface="Open Sans 1"/>
                <a:cs typeface="Open Sans 1"/>
                <a:sym typeface="Open Sans 1"/>
              </a:rPr>
              <a:t>Cette courbe est utilisée pour calculer une autre métrique que vous retrouverez plus loin dans les résultats : </a:t>
            </a:r>
            <a:r>
              <a:rPr lang="en-US" b="true" sz="2100">
                <a:solidFill>
                  <a:srgbClr val="000000"/>
                </a:solidFill>
                <a:latin typeface="Open Sans 1 Bold"/>
                <a:ea typeface="Open Sans 1 Bold"/>
                <a:cs typeface="Open Sans 1 Bold"/>
                <a:sym typeface="Open Sans 1 Bold"/>
              </a:rPr>
              <a:t>Average Precision (AP)</a:t>
            </a:r>
            <a:r>
              <a:rPr lang="en-US" sz="2100">
                <a:solidFill>
                  <a:srgbClr val="000000"/>
                </a:solidFill>
                <a:latin typeface="Open Sans 1"/>
                <a:ea typeface="Open Sans 1"/>
                <a:cs typeface="Open Sans 1"/>
                <a:sym typeface="Open Sans 1"/>
              </a:rPr>
              <a:t>. Cette métrique correspond à l’</a:t>
            </a:r>
            <a:r>
              <a:rPr lang="en-US" b="true" sz="2100">
                <a:solidFill>
                  <a:srgbClr val="000000"/>
                </a:solidFill>
                <a:latin typeface="Open Sans 1 Bold"/>
                <a:ea typeface="Open Sans 1 Bold"/>
                <a:cs typeface="Open Sans 1 Bold"/>
                <a:sym typeface="Open Sans 1 Bold"/>
              </a:rPr>
              <a:t>aire sous la courbe de précision-rappel</a:t>
            </a:r>
            <a:r>
              <a:rPr lang="en-US" sz="2100">
                <a:solidFill>
                  <a:srgbClr val="000000"/>
                </a:solidFill>
                <a:latin typeface="Open Sans 1"/>
                <a:ea typeface="Open Sans 1"/>
                <a:cs typeface="Open Sans 1"/>
                <a:sym typeface="Open Sans 1"/>
              </a:rPr>
              <a:t>. C’est la valeur décimal que l’on peut lire à côté du nom de la classe dans la légende.</a:t>
            </a:r>
          </a:p>
        </p:txBody>
      </p:sp>
      <p:sp>
        <p:nvSpPr>
          <p:cNvPr name="Freeform 7" id="7"/>
          <p:cNvSpPr/>
          <p:nvPr/>
        </p:nvSpPr>
        <p:spPr>
          <a:xfrm flipH="false" flipV="true" rot="6372160">
            <a:off x="14112597" y="391938"/>
            <a:ext cx="2484560" cy="2059926"/>
          </a:xfrm>
          <a:custGeom>
            <a:avLst/>
            <a:gdLst/>
            <a:ahLst/>
            <a:cxnLst/>
            <a:rect r="r" b="b" t="t" l="l"/>
            <a:pathLst>
              <a:path h="2059926" w="2484560">
                <a:moveTo>
                  <a:pt x="0" y="2059926"/>
                </a:moveTo>
                <a:lnTo>
                  <a:pt x="2484560" y="2059926"/>
                </a:lnTo>
                <a:lnTo>
                  <a:pt x="2484560" y="0"/>
                </a:lnTo>
                <a:lnTo>
                  <a:pt x="0" y="0"/>
                </a:lnTo>
                <a:lnTo>
                  <a:pt x="0" y="2059926"/>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028700" y="5236009"/>
            <a:ext cx="16230600" cy="678180"/>
          </a:xfrm>
          <a:prstGeom prst="rect">
            <a:avLst/>
          </a:prstGeom>
        </p:spPr>
        <p:txBody>
          <a:bodyPr anchor="t" rtlCol="false" tIns="0" lIns="0" bIns="0" rIns="0">
            <a:spAutoFit/>
          </a:bodyPr>
          <a:lstStyle/>
          <a:p>
            <a:pPr algn="just" marL="0" indent="0" lvl="0">
              <a:lnSpc>
                <a:spcPts val="2730"/>
              </a:lnSpc>
              <a:spcBef>
                <a:spcPct val="0"/>
              </a:spcBef>
            </a:pPr>
            <a:r>
              <a:rPr lang="en-US" sz="2100">
                <a:solidFill>
                  <a:srgbClr val="000000"/>
                </a:solidFill>
                <a:latin typeface="Open Sans 1"/>
                <a:ea typeface="Open Sans 1"/>
                <a:cs typeface="Open Sans 1"/>
                <a:sym typeface="Open Sans 1"/>
              </a:rPr>
              <a:t>Par extension la </a:t>
            </a:r>
            <a:r>
              <a:rPr lang="en-US" b="true" sz="2100">
                <a:solidFill>
                  <a:srgbClr val="000000"/>
                </a:solidFill>
                <a:latin typeface="Open Sans 1 Bold"/>
                <a:ea typeface="Open Sans 1 Bold"/>
                <a:cs typeface="Open Sans 1 Bold"/>
                <a:sym typeface="Open Sans 1 Bold"/>
              </a:rPr>
              <a:t>mAP correspond à la </a:t>
            </a:r>
            <a:r>
              <a:rPr lang="en-US" b="true" sz="2100" i="true">
                <a:solidFill>
                  <a:srgbClr val="000000"/>
                </a:solidFill>
                <a:latin typeface="Open Sans 1 Bold Italics"/>
                <a:ea typeface="Open Sans 1 Bold Italics"/>
                <a:cs typeface="Open Sans 1 Bold Italics"/>
                <a:sym typeface="Open Sans 1 Bold Italics"/>
              </a:rPr>
              <a:t>mean </a:t>
            </a:r>
            <a:r>
              <a:rPr lang="en-US" b="true" sz="2100">
                <a:solidFill>
                  <a:srgbClr val="000000"/>
                </a:solidFill>
                <a:latin typeface="Open Sans 1 Bold"/>
                <a:ea typeface="Open Sans 1 Bold"/>
                <a:cs typeface="Open Sans 1 Bold"/>
                <a:sym typeface="Open Sans 1 Bold"/>
              </a:rPr>
              <a:t>Average Precision</a:t>
            </a:r>
            <a:r>
              <a:rPr lang="en-US" sz="2100">
                <a:solidFill>
                  <a:srgbClr val="000000"/>
                </a:solidFill>
                <a:latin typeface="Open Sans 1"/>
                <a:ea typeface="Open Sans 1"/>
                <a:cs typeface="Open Sans 1"/>
                <a:sym typeface="Open Sans 1"/>
              </a:rPr>
              <a:t> donc à la moyenne des AP quand on a plusieurs classes (on verra après).</a:t>
            </a:r>
          </a:p>
        </p:txBody>
      </p:sp>
      <p:sp>
        <p:nvSpPr>
          <p:cNvPr name="TextBox 9" id="9"/>
          <p:cNvSpPr txBox="true"/>
          <p:nvPr/>
        </p:nvSpPr>
        <p:spPr>
          <a:xfrm rot="0">
            <a:off x="1028700" y="6810873"/>
            <a:ext cx="16230600" cy="335280"/>
          </a:xfrm>
          <a:prstGeom prst="rect">
            <a:avLst/>
          </a:prstGeom>
        </p:spPr>
        <p:txBody>
          <a:bodyPr anchor="t" rtlCol="false" tIns="0" lIns="0" bIns="0" rIns="0">
            <a:spAutoFit/>
          </a:bodyPr>
          <a:lstStyle/>
          <a:p>
            <a:pPr algn="just" marL="0" indent="0" lvl="0">
              <a:lnSpc>
                <a:spcPts val="2730"/>
              </a:lnSpc>
              <a:spcBef>
                <a:spcPct val="0"/>
              </a:spcBef>
            </a:pPr>
            <a:r>
              <a:rPr lang="en-US" sz="2100">
                <a:solidFill>
                  <a:srgbClr val="000000"/>
                </a:solidFill>
                <a:latin typeface="Open Sans 1"/>
                <a:ea typeface="Open Sans 1"/>
                <a:cs typeface="Open Sans 1"/>
                <a:sym typeface="Open Sans 1"/>
              </a:rPr>
              <a:t>Juste après “mAP”, vous pouvez lire “@0.5” ce qui correspond à la valeur seuil pour “l’</a:t>
            </a:r>
            <a:r>
              <a:rPr lang="en-US" b="true" sz="2100">
                <a:solidFill>
                  <a:srgbClr val="000000"/>
                </a:solidFill>
                <a:latin typeface="Open Sans 1 Bold"/>
                <a:ea typeface="Open Sans 1 Bold"/>
                <a:cs typeface="Open Sans 1 Bold"/>
                <a:sym typeface="Open Sans 1 Bold"/>
              </a:rPr>
              <a:t>Intersection over Union</a:t>
            </a:r>
            <a:r>
              <a:rPr lang="en-US" sz="2100">
                <a:solidFill>
                  <a:srgbClr val="000000"/>
                </a:solidFill>
                <a:latin typeface="Open Sans 1"/>
                <a:ea typeface="Open Sans 1"/>
                <a:cs typeface="Open Sans 1"/>
                <a:sym typeface="Open Sans 1"/>
              </a:rPr>
              <a:t>” (IoU). </a:t>
            </a:r>
          </a:p>
        </p:txBody>
      </p:sp>
      <p:sp>
        <p:nvSpPr>
          <p:cNvPr name="TextBox 10" id="10"/>
          <p:cNvSpPr txBox="true"/>
          <p:nvPr/>
        </p:nvSpPr>
        <p:spPr>
          <a:xfrm rot="0">
            <a:off x="1028700" y="8042837"/>
            <a:ext cx="16230600" cy="1021080"/>
          </a:xfrm>
          <a:prstGeom prst="rect">
            <a:avLst/>
          </a:prstGeom>
        </p:spPr>
        <p:txBody>
          <a:bodyPr anchor="t" rtlCol="false" tIns="0" lIns="0" bIns="0" rIns="0">
            <a:spAutoFit/>
          </a:bodyPr>
          <a:lstStyle/>
          <a:p>
            <a:pPr algn="just" marL="0" indent="0" lvl="0">
              <a:lnSpc>
                <a:spcPts val="2730"/>
              </a:lnSpc>
              <a:spcBef>
                <a:spcPct val="0"/>
              </a:spcBef>
            </a:pPr>
            <a:r>
              <a:rPr lang="en-US" sz="2100">
                <a:solidFill>
                  <a:srgbClr val="000000"/>
                </a:solidFill>
                <a:latin typeface="Open Sans 1"/>
                <a:ea typeface="Open Sans 1"/>
                <a:cs typeface="Open Sans 1"/>
                <a:sym typeface="Open Sans 1"/>
              </a:rPr>
              <a:t>Pour comprendre rapidement ce que c’est, il faut le voir comme l’</a:t>
            </a:r>
            <a:r>
              <a:rPr lang="en-US" b="true" sz="2100">
                <a:solidFill>
                  <a:srgbClr val="000000"/>
                </a:solidFill>
                <a:latin typeface="Open Sans 1 Bold"/>
                <a:ea typeface="Open Sans 1 Bold"/>
                <a:cs typeface="Open Sans 1 Bold"/>
                <a:sym typeface="Open Sans 1 Bold"/>
              </a:rPr>
              <a:t>outil de vérification du modèle</a:t>
            </a:r>
            <a:r>
              <a:rPr lang="en-US" sz="2100">
                <a:solidFill>
                  <a:srgbClr val="000000"/>
                </a:solidFill>
                <a:latin typeface="Open Sans 1"/>
                <a:ea typeface="Open Sans 1"/>
                <a:cs typeface="Open Sans 1"/>
                <a:sym typeface="Open Sans 1"/>
              </a:rPr>
              <a:t> : le modèle prédit une boite pour englober un objet et d’autre part, il a la boite de vérité terrain. Mais il a besoin de </a:t>
            </a:r>
            <a:r>
              <a:rPr lang="en-US" b="true" sz="2100">
                <a:solidFill>
                  <a:srgbClr val="000000"/>
                </a:solidFill>
                <a:latin typeface="Open Sans 1 Bold"/>
                <a:ea typeface="Open Sans 1 Bold"/>
                <a:cs typeface="Open Sans 1 Bold"/>
                <a:sym typeface="Open Sans 1 Bold"/>
              </a:rPr>
              <a:t>quantifier si sa boite à lui est bien placée par rapport à l’endroit exacte où elle devait être</a:t>
            </a:r>
            <a:r>
              <a:rPr lang="en-US" sz="2100">
                <a:solidFill>
                  <a:srgbClr val="000000"/>
                </a:solidFill>
                <a:latin typeface="Open Sans 1"/>
                <a:ea typeface="Open Sans 1"/>
                <a:cs typeface="Open Sans 1"/>
                <a:sym typeface="Open Sans 1"/>
              </a:rPr>
              <a:t> donc on introduit un nouvel outil que l’on va expliquer : IoU.</a:t>
            </a:r>
          </a:p>
        </p:txBody>
      </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8189793" y="2542102"/>
            <a:ext cx="1590874" cy="159087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ln w="38100" cap="sq">
              <a:solidFill>
                <a:srgbClr val="FF751F"/>
              </a:solidFill>
              <a:prstDash val="solid"/>
              <a:miter/>
            </a:ln>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8507333" y="2542102"/>
            <a:ext cx="1590874" cy="159087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ln w="38100" cap="sq">
              <a:solidFill>
                <a:srgbClr val="00BF63"/>
              </a:solidFill>
              <a:prstDash val="solid"/>
              <a:miter/>
            </a:ln>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1028700" y="923925"/>
            <a:ext cx="10383344"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INTERSECTION OVER UNION</a:t>
            </a:r>
          </a:p>
        </p:txBody>
      </p:sp>
      <p:sp>
        <p:nvSpPr>
          <p:cNvPr name="TextBox 9" id="9"/>
          <p:cNvSpPr txBox="true"/>
          <p:nvPr/>
        </p:nvSpPr>
        <p:spPr>
          <a:xfrm rot="0">
            <a:off x="1028700" y="1657350"/>
            <a:ext cx="8509676" cy="523875"/>
          </a:xfrm>
          <a:prstGeom prst="rect">
            <a:avLst/>
          </a:prstGeom>
        </p:spPr>
        <p:txBody>
          <a:bodyPr anchor="t" rtlCol="false" tIns="0" lIns="0" bIns="0" rIns="0">
            <a:spAutoFit/>
          </a:bodyPr>
          <a:lstStyle/>
          <a:p>
            <a:pPr algn="l">
              <a:lnSpc>
                <a:spcPts val="4200"/>
              </a:lnSpc>
            </a:pPr>
            <a:r>
              <a:rPr lang="en-US" sz="3000">
                <a:solidFill>
                  <a:srgbClr val="FF3131"/>
                </a:solidFill>
                <a:latin typeface="Oswald"/>
                <a:ea typeface="Oswald"/>
                <a:cs typeface="Oswald"/>
                <a:sym typeface="Oswald"/>
              </a:rPr>
              <a:t>Pour aller plus loin (vous pouvez passer si vous le souhaitez)</a:t>
            </a:r>
          </a:p>
        </p:txBody>
      </p:sp>
      <p:sp>
        <p:nvSpPr>
          <p:cNvPr name="TextBox 10" id="10"/>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78</a:t>
            </a:r>
          </a:p>
        </p:txBody>
      </p:sp>
      <p:sp>
        <p:nvSpPr>
          <p:cNvPr name="TextBox 11" id="11"/>
          <p:cNvSpPr txBox="true"/>
          <p:nvPr/>
        </p:nvSpPr>
        <p:spPr>
          <a:xfrm rot="0">
            <a:off x="1028700" y="4437776"/>
            <a:ext cx="16230600" cy="678180"/>
          </a:xfrm>
          <a:prstGeom prst="rect">
            <a:avLst/>
          </a:prstGeom>
        </p:spPr>
        <p:txBody>
          <a:bodyPr anchor="t" rtlCol="false" tIns="0" lIns="0" bIns="0" rIns="0">
            <a:spAutoFit/>
          </a:bodyPr>
          <a:lstStyle/>
          <a:p>
            <a:pPr algn="just" marL="0" indent="0" lvl="0">
              <a:lnSpc>
                <a:spcPts val="2730"/>
              </a:lnSpc>
              <a:spcBef>
                <a:spcPct val="0"/>
              </a:spcBef>
            </a:pPr>
            <a:r>
              <a:rPr lang="en-US" sz="2100">
                <a:solidFill>
                  <a:srgbClr val="000000"/>
                </a:solidFill>
                <a:latin typeface="Open Sans 1"/>
                <a:ea typeface="Open Sans 1"/>
                <a:cs typeface="Open Sans 1"/>
                <a:sym typeface="Open Sans 1"/>
              </a:rPr>
              <a:t>Prenons ces deux boites : </a:t>
            </a:r>
            <a:r>
              <a:rPr lang="en-US" b="true" sz="2100">
                <a:solidFill>
                  <a:srgbClr val="00BF63"/>
                </a:solidFill>
                <a:latin typeface="Open Sans 1 Bold"/>
                <a:ea typeface="Open Sans 1 Bold"/>
                <a:cs typeface="Open Sans 1 Bold"/>
                <a:sym typeface="Open Sans 1 Bold"/>
              </a:rPr>
              <a:t>la boite verte</a:t>
            </a:r>
            <a:r>
              <a:rPr lang="en-US" sz="2100">
                <a:solidFill>
                  <a:srgbClr val="000000"/>
                </a:solidFill>
                <a:latin typeface="Open Sans 1"/>
                <a:ea typeface="Open Sans 1"/>
                <a:cs typeface="Open Sans 1"/>
                <a:sym typeface="Open Sans 1"/>
              </a:rPr>
              <a:t> correspond à la vérité terrain et </a:t>
            </a:r>
            <a:r>
              <a:rPr lang="en-US" b="true" sz="2100">
                <a:solidFill>
                  <a:srgbClr val="FF751F"/>
                </a:solidFill>
                <a:latin typeface="Open Sans 1 Bold"/>
                <a:ea typeface="Open Sans 1 Bold"/>
                <a:cs typeface="Open Sans 1 Bold"/>
                <a:sym typeface="Open Sans 1 Bold"/>
              </a:rPr>
              <a:t>la boite orange</a:t>
            </a:r>
            <a:r>
              <a:rPr lang="en-US" sz="2100">
                <a:solidFill>
                  <a:srgbClr val="000000"/>
                </a:solidFill>
                <a:latin typeface="Open Sans 1"/>
                <a:ea typeface="Open Sans 1"/>
                <a:cs typeface="Open Sans 1"/>
                <a:sym typeface="Open Sans 1"/>
              </a:rPr>
              <a:t> a la prédiction du modèle. Elle n’est pas placée idéalement pourtant elle semble quand même englober le même objet. </a:t>
            </a:r>
          </a:p>
        </p:txBody>
      </p:sp>
      <p:sp>
        <p:nvSpPr>
          <p:cNvPr name="TextBox 12" id="12"/>
          <p:cNvSpPr txBox="true"/>
          <p:nvPr/>
        </p:nvSpPr>
        <p:spPr>
          <a:xfrm rot="0">
            <a:off x="1028700" y="5823148"/>
            <a:ext cx="9584243" cy="1021080"/>
          </a:xfrm>
          <a:prstGeom prst="rect">
            <a:avLst/>
          </a:prstGeom>
        </p:spPr>
        <p:txBody>
          <a:bodyPr anchor="t" rtlCol="false" tIns="0" lIns="0" bIns="0" rIns="0">
            <a:spAutoFit/>
          </a:bodyPr>
          <a:lstStyle/>
          <a:p>
            <a:pPr algn="just" marL="0" indent="0" lvl="0">
              <a:lnSpc>
                <a:spcPts val="2730"/>
              </a:lnSpc>
              <a:spcBef>
                <a:spcPct val="0"/>
              </a:spcBef>
            </a:pPr>
            <a:r>
              <a:rPr lang="en-US" sz="2100">
                <a:solidFill>
                  <a:srgbClr val="000000"/>
                </a:solidFill>
                <a:latin typeface="Open Sans 1"/>
                <a:ea typeface="Open Sans 1"/>
                <a:cs typeface="Open Sans 1"/>
                <a:sym typeface="Open Sans 1"/>
              </a:rPr>
              <a:t>Donc pour avoir une valeur attestant de la précision du placement de la boite, on va calculer le rapport entre l’intersection des deux boites et leur union, comme vous pouvez le visualiser ci-contre :</a:t>
            </a:r>
          </a:p>
        </p:txBody>
      </p:sp>
      <p:sp>
        <p:nvSpPr>
          <p:cNvPr name="TextBox 13" id="13"/>
          <p:cNvSpPr txBox="true"/>
          <p:nvPr/>
        </p:nvSpPr>
        <p:spPr>
          <a:xfrm rot="0">
            <a:off x="1028700" y="7551420"/>
            <a:ext cx="9584243" cy="1706880"/>
          </a:xfrm>
          <a:prstGeom prst="rect">
            <a:avLst/>
          </a:prstGeom>
        </p:spPr>
        <p:txBody>
          <a:bodyPr anchor="t" rtlCol="false" tIns="0" lIns="0" bIns="0" rIns="0">
            <a:spAutoFit/>
          </a:bodyPr>
          <a:lstStyle/>
          <a:p>
            <a:pPr algn="just" marL="0" indent="0" lvl="0">
              <a:lnSpc>
                <a:spcPts val="2730"/>
              </a:lnSpc>
              <a:spcBef>
                <a:spcPct val="0"/>
              </a:spcBef>
            </a:pPr>
            <a:r>
              <a:rPr lang="en-US" sz="2100">
                <a:solidFill>
                  <a:srgbClr val="000000"/>
                </a:solidFill>
                <a:latin typeface="Open Sans 1"/>
                <a:ea typeface="Open Sans 1"/>
                <a:cs typeface="Open Sans 1"/>
                <a:sym typeface="Open Sans 1"/>
              </a:rPr>
              <a:t>Maintenant, ce rapport est à titre indicatif et donc comme la confiance, il faut choisir un seuil qui permet de rejeter ou garder une prédiction. Dans le cas précédent où on avait un seuil à 0.5, cela revient à dire que si une boîte de prédiction ne recouvre pas la boite vérité terrain à au moins 50%, c’est qu’elle est mal placée donc non acceptée.</a:t>
            </a:r>
          </a:p>
        </p:txBody>
      </p:sp>
      <p:grpSp>
        <p:nvGrpSpPr>
          <p:cNvPr name="Group 14" id="14"/>
          <p:cNvGrpSpPr/>
          <p:nvPr/>
        </p:nvGrpSpPr>
        <p:grpSpPr>
          <a:xfrm rot="0">
            <a:off x="12467178" y="5512610"/>
            <a:ext cx="3560221" cy="3511313"/>
            <a:chOff x="0" y="0"/>
            <a:chExt cx="4746962" cy="4681751"/>
          </a:xfrm>
        </p:grpSpPr>
        <p:sp>
          <p:nvSpPr>
            <p:cNvPr name="AutoShape 15" id="15"/>
            <p:cNvSpPr/>
            <p:nvPr/>
          </p:nvSpPr>
          <p:spPr>
            <a:xfrm flipV="true">
              <a:off x="1569036" y="2340875"/>
              <a:ext cx="3177926" cy="0"/>
            </a:xfrm>
            <a:prstGeom prst="line">
              <a:avLst/>
            </a:prstGeom>
            <a:ln cap="flat" w="50800">
              <a:solidFill>
                <a:srgbClr val="000000"/>
              </a:solidFill>
              <a:prstDash val="solid"/>
              <a:headEnd type="none" len="sm" w="sm"/>
              <a:tailEnd type="none" len="sm" w="sm"/>
            </a:ln>
          </p:spPr>
        </p:sp>
        <p:grpSp>
          <p:nvGrpSpPr>
            <p:cNvPr name="Group 16" id="16"/>
            <p:cNvGrpSpPr/>
            <p:nvPr/>
          </p:nvGrpSpPr>
          <p:grpSpPr>
            <a:xfrm rot="0">
              <a:off x="1885723" y="0"/>
              <a:ext cx="2121165" cy="2121165"/>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ln w="38100" cap="sq">
                <a:solidFill>
                  <a:srgbClr val="FF751F"/>
                </a:solidFill>
                <a:prstDash val="solid"/>
                <a:miter/>
              </a:ln>
            </p:spPr>
          </p:sp>
          <p:sp>
            <p:nvSpPr>
              <p:cNvPr name="TextBox 18" id="18"/>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grpSp>
          <p:nvGrpSpPr>
            <p:cNvPr name="Group 19" id="19"/>
            <p:cNvGrpSpPr/>
            <p:nvPr/>
          </p:nvGrpSpPr>
          <p:grpSpPr>
            <a:xfrm rot="0">
              <a:off x="2309109" y="0"/>
              <a:ext cx="2121165" cy="2121165"/>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ln w="38100" cap="sq">
                <a:solidFill>
                  <a:srgbClr val="00BF63"/>
                </a:solidFill>
                <a:prstDash val="solid"/>
                <a:miter/>
              </a:ln>
            </p:spPr>
          </p:sp>
          <p:sp>
            <p:nvSpPr>
              <p:cNvPr name="TextBox 21" id="21"/>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AutoShape 22" id="22"/>
            <p:cNvSpPr/>
            <p:nvPr/>
          </p:nvSpPr>
          <p:spPr>
            <a:xfrm>
              <a:off x="3590764" y="43757"/>
              <a:ext cx="363354" cy="323750"/>
            </a:xfrm>
            <a:prstGeom prst="line">
              <a:avLst/>
            </a:prstGeom>
            <a:ln cap="flat" w="12700">
              <a:solidFill>
                <a:srgbClr val="000000"/>
              </a:solidFill>
              <a:prstDash val="solid"/>
              <a:headEnd type="none" len="sm" w="sm"/>
              <a:tailEnd type="none" len="sm" w="sm"/>
            </a:ln>
          </p:spPr>
        </p:sp>
        <p:sp>
          <p:nvSpPr>
            <p:cNvPr name="AutoShape 23" id="23"/>
            <p:cNvSpPr/>
            <p:nvPr/>
          </p:nvSpPr>
          <p:spPr>
            <a:xfrm>
              <a:off x="3409087" y="48498"/>
              <a:ext cx="545030" cy="472006"/>
            </a:xfrm>
            <a:prstGeom prst="line">
              <a:avLst/>
            </a:prstGeom>
            <a:ln cap="flat" w="12700">
              <a:solidFill>
                <a:srgbClr val="000000"/>
              </a:solidFill>
              <a:prstDash val="solid"/>
              <a:headEnd type="none" len="sm" w="sm"/>
              <a:tailEnd type="none" len="sm" w="sm"/>
            </a:ln>
          </p:spPr>
        </p:sp>
        <p:sp>
          <p:nvSpPr>
            <p:cNvPr name="AutoShape 24" id="24"/>
            <p:cNvSpPr/>
            <p:nvPr/>
          </p:nvSpPr>
          <p:spPr>
            <a:xfrm>
              <a:off x="3006353" y="58402"/>
              <a:ext cx="947764" cy="851283"/>
            </a:xfrm>
            <a:prstGeom prst="line">
              <a:avLst/>
            </a:prstGeom>
            <a:ln cap="flat" w="12700">
              <a:solidFill>
                <a:srgbClr val="000000"/>
              </a:solidFill>
              <a:prstDash val="solid"/>
              <a:headEnd type="none" len="sm" w="sm"/>
              <a:tailEnd type="none" len="sm" w="sm"/>
            </a:ln>
          </p:spPr>
        </p:sp>
        <p:sp>
          <p:nvSpPr>
            <p:cNvPr name="AutoShape 25" id="25"/>
            <p:cNvSpPr/>
            <p:nvPr/>
          </p:nvSpPr>
          <p:spPr>
            <a:xfrm>
              <a:off x="3221718" y="58402"/>
              <a:ext cx="732399" cy="648406"/>
            </a:xfrm>
            <a:prstGeom prst="line">
              <a:avLst/>
            </a:prstGeom>
            <a:ln cap="flat" w="12700">
              <a:solidFill>
                <a:srgbClr val="000000"/>
              </a:solidFill>
              <a:prstDash val="solid"/>
              <a:headEnd type="none" len="sm" w="sm"/>
              <a:tailEnd type="none" len="sm" w="sm"/>
            </a:ln>
          </p:spPr>
        </p:sp>
        <p:sp>
          <p:nvSpPr>
            <p:cNvPr name="AutoShape 26" id="26"/>
            <p:cNvSpPr/>
            <p:nvPr/>
          </p:nvSpPr>
          <p:spPr>
            <a:xfrm>
              <a:off x="2551578" y="58402"/>
              <a:ext cx="1402539" cy="1244032"/>
            </a:xfrm>
            <a:prstGeom prst="line">
              <a:avLst/>
            </a:prstGeom>
            <a:ln cap="flat" w="12700">
              <a:solidFill>
                <a:srgbClr val="000000"/>
              </a:solidFill>
              <a:prstDash val="solid"/>
              <a:headEnd type="none" len="sm" w="sm"/>
              <a:tailEnd type="none" len="sm" w="sm"/>
            </a:ln>
          </p:spPr>
        </p:sp>
        <p:sp>
          <p:nvSpPr>
            <p:cNvPr name="AutoShape 27" id="27"/>
            <p:cNvSpPr/>
            <p:nvPr/>
          </p:nvSpPr>
          <p:spPr>
            <a:xfrm>
              <a:off x="2792244" y="68117"/>
              <a:ext cx="1161873" cy="1035953"/>
            </a:xfrm>
            <a:prstGeom prst="line">
              <a:avLst/>
            </a:prstGeom>
            <a:ln cap="flat" w="12700">
              <a:solidFill>
                <a:srgbClr val="000000"/>
              </a:solidFill>
              <a:prstDash val="solid"/>
              <a:headEnd type="none" len="sm" w="sm"/>
              <a:tailEnd type="none" len="sm" w="sm"/>
            </a:ln>
          </p:spPr>
        </p:sp>
        <p:sp>
          <p:nvSpPr>
            <p:cNvPr name="AutoShape 28" id="28"/>
            <p:cNvSpPr/>
            <p:nvPr/>
          </p:nvSpPr>
          <p:spPr>
            <a:xfrm>
              <a:off x="2369901" y="1745685"/>
              <a:ext cx="363354" cy="323750"/>
            </a:xfrm>
            <a:prstGeom prst="line">
              <a:avLst/>
            </a:prstGeom>
            <a:ln cap="flat" w="12700">
              <a:solidFill>
                <a:srgbClr val="000000"/>
              </a:solidFill>
              <a:prstDash val="solid"/>
              <a:headEnd type="none" len="sm" w="sm"/>
              <a:tailEnd type="none" len="sm" w="sm"/>
            </a:ln>
          </p:spPr>
        </p:sp>
        <p:sp>
          <p:nvSpPr>
            <p:cNvPr name="AutoShape 29" id="29"/>
            <p:cNvSpPr/>
            <p:nvPr/>
          </p:nvSpPr>
          <p:spPr>
            <a:xfrm>
              <a:off x="2361358" y="1592628"/>
              <a:ext cx="545030" cy="472006"/>
            </a:xfrm>
            <a:prstGeom prst="line">
              <a:avLst/>
            </a:prstGeom>
            <a:ln cap="flat" w="12700">
              <a:solidFill>
                <a:srgbClr val="000000"/>
              </a:solidFill>
              <a:prstDash val="solid"/>
              <a:headEnd type="none" len="sm" w="sm"/>
              <a:tailEnd type="none" len="sm" w="sm"/>
            </a:ln>
          </p:spPr>
        </p:sp>
        <p:sp>
          <p:nvSpPr>
            <p:cNvPr name="AutoShape 30" id="30"/>
            <p:cNvSpPr/>
            <p:nvPr/>
          </p:nvSpPr>
          <p:spPr>
            <a:xfrm>
              <a:off x="2369811" y="1208627"/>
              <a:ext cx="947764" cy="851283"/>
            </a:xfrm>
            <a:prstGeom prst="line">
              <a:avLst/>
            </a:prstGeom>
            <a:ln cap="flat" w="12700">
              <a:solidFill>
                <a:srgbClr val="000000"/>
              </a:solidFill>
              <a:prstDash val="solid"/>
              <a:headEnd type="none" len="sm" w="sm"/>
              <a:tailEnd type="none" len="sm" w="sm"/>
            </a:ln>
          </p:spPr>
        </p:sp>
        <p:sp>
          <p:nvSpPr>
            <p:cNvPr name="AutoShape 31" id="31"/>
            <p:cNvSpPr/>
            <p:nvPr/>
          </p:nvSpPr>
          <p:spPr>
            <a:xfrm>
              <a:off x="2365568" y="1411474"/>
              <a:ext cx="732399" cy="648406"/>
            </a:xfrm>
            <a:prstGeom prst="line">
              <a:avLst/>
            </a:prstGeom>
            <a:ln cap="flat" w="12700">
              <a:solidFill>
                <a:srgbClr val="000000"/>
              </a:solidFill>
              <a:prstDash val="solid"/>
              <a:headEnd type="none" len="sm" w="sm"/>
              <a:tailEnd type="none" len="sm" w="sm"/>
            </a:ln>
          </p:spPr>
        </p:sp>
        <p:sp>
          <p:nvSpPr>
            <p:cNvPr name="AutoShape 32" id="32"/>
            <p:cNvSpPr/>
            <p:nvPr/>
          </p:nvSpPr>
          <p:spPr>
            <a:xfrm>
              <a:off x="2365572" y="811097"/>
              <a:ext cx="1402539" cy="1244032"/>
            </a:xfrm>
            <a:prstGeom prst="line">
              <a:avLst/>
            </a:prstGeom>
            <a:ln cap="flat" w="12700">
              <a:solidFill>
                <a:srgbClr val="000000"/>
              </a:solidFill>
              <a:prstDash val="solid"/>
              <a:headEnd type="none" len="sm" w="sm"/>
              <a:tailEnd type="none" len="sm" w="sm"/>
            </a:ln>
          </p:spPr>
        </p:sp>
        <p:sp>
          <p:nvSpPr>
            <p:cNvPr name="AutoShape 33" id="33"/>
            <p:cNvSpPr/>
            <p:nvPr/>
          </p:nvSpPr>
          <p:spPr>
            <a:xfrm>
              <a:off x="2369798" y="1028742"/>
              <a:ext cx="1161873" cy="1035953"/>
            </a:xfrm>
            <a:prstGeom prst="line">
              <a:avLst/>
            </a:prstGeom>
            <a:ln cap="flat" w="12700">
              <a:solidFill>
                <a:srgbClr val="000000"/>
              </a:solidFill>
              <a:prstDash val="solid"/>
              <a:headEnd type="none" len="sm" w="sm"/>
              <a:tailEnd type="none" len="sm" w="sm"/>
            </a:ln>
          </p:spPr>
        </p:sp>
        <p:sp>
          <p:nvSpPr>
            <p:cNvPr name="AutoShape 34" id="34"/>
            <p:cNvSpPr/>
            <p:nvPr/>
          </p:nvSpPr>
          <p:spPr>
            <a:xfrm>
              <a:off x="2374012" y="624330"/>
              <a:ext cx="1580105" cy="1377036"/>
            </a:xfrm>
            <a:prstGeom prst="line">
              <a:avLst/>
            </a:prstGeom>
            <a:ln cap="flat" w="12700">
              <a:solidFill>
                <a:srgbClr val="000000"/>
              </a:solidFill>
              <a:prstDash val="solid"/>
              <a:headEnd type="none" len="sm" w="sm"/>
              <a:tailEnd type="none" len="sm" w="sm"/>
            </a:ln>
          </p:spPr>
        </p:sp>
        <p:sp>
          <p:nvSpPr>
            <p:cNvPr name="AutoShape 35" id="35"/>
            <p:cNvSpPr/>
            <p:nvPr/>
          </p:nvSpPr>
          <p:spPr>
            <a:xfrm>
              <a:off x="2396697" y="406726"/>
              <a:ext cx="1557420" cy="1401781"/>
            </a:xfrm>
            <a:prstGeom prst="line">
              <a:avLst/>
            </a:prstGeom>
            <a:ln cap="flat" w="12700">
              <a:solidFill>
                <a:srgbClr val="000000"/>
              </a:solidFill>
              <a:prstDash val="solid"/>
              <a:headEnd type="none" len="sm" w="sm"/>
              <a:tailEnd type="none" len="sm" w="sm"/>
            </a:ln>
          </p:spPr>
        </p:sp>
        <p:sp>
          <p:nvSpPr>
            <p:cNvPr name="AutoShape 36" id="36"/>
            <p:cNvSpPr/>
            <p:nvPr/>
          </p:nvSpPr>
          <p:spPr>
            <a:xfrm>
              <a:off x="2392449" y="152145"/>
              <a:ext cx="1557420" cy="1401781"/>
            </a:xfrm>
            <a:prstGeom prst="line">
              <a:avLst/>
            </a:prstGeom>
            <a:ln cap="flat" w="12700">
              <a:solidFill>
                <a:srgbClr val="000000"/>
              </a:solidFill>
              <a:prstDash val="solid"/>
              <a:headEnd type="none" len="sm" w="sm"/>
              <a:tailEnd type="none" len="sm" w="sm"/>
            </a:ln>
          </p:spPr>
        </p:sp>
        <p:grpSp>
          <p:nvGrpSpPr>
            <p:cNvPr name="Group 37" id="37"/>
            <p:cNvGrpSpPr/>
            <p:nvPr/>
          </p:nvGrpSpPr>
          <p:grpSpPr>
            <a:xfrm rot="0">
              <a:off x="1885723" y="2560585"/>
              <a:ext cx="2121165" cy="2121165"/>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ln w="38100" cap="sq">
                <a:solidFill>
                  <a:srgbClr val="FF751F"/>
                </a:solidFill>
                <a:prstDash val="solid"/>
                <a:miter/>
              </a:ln>
            </p:spPr>
          </p:sp>
          <p:sp>
            <p:nvSpPr>
              <p:cNvPr name="TextBox 39" id="39"/>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grpSp>
          <p:nvGrpSpPr>
            <p:cNvPr name="Group 40" id="40"/>
            <p:cNvGrpSpPr/>
            <p:nvPr/>
          </p:nvGrpSpPr>
          <p:grpSpPr>
            <a:xfrm rot="0">
              <a:off x="2309109" y="2560585"/>
              <a:ext cx="2121165" cy="2121165"/>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ln w="38100" cap="sq">
                <a:solidFill>
                  <a:srgbClr val="00BF63"/>
                </a:solidFill>
                <a:prstDash val="solid"/>
                <a:miter/>
              </a:ln>
            </p:spPr>
          </p:sp>
          <p:sp>
            <p:nvSpPr>
              <p:cNvPr name="TextBox 42" id="42"/>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sp>
          <p:nvSpPr>
            <p:cNvPr name="AutoShape 43" id="43"/>
            <p:cNvSpPr/>
            <p:nvPr/>
          </p:nvSpPr>
          <p:spPr>
            <a:xfrm>
              <a:off x="4011113" y="2617811"/>
              <a:ext cx="363354" cy="281461"/>
            </a:xfrm>
            <a:prstGeom prst="line">
              <a:avLst/>
            </a:prstGeom>
            <a:ln cap="flat" w="12700">
              <a:solidFill>
                <a:srgbClr val="000000"/>
              </a:solidFill>
              <a:prstDash val="solid"/>
              <a:headEnd type="none" len="sm" w="sm"/>
              <a:tailEnd type="none" len="sm" w="sm"/>
            </a:ln>
          </p:spPr>
        </p:sp>
        <p:sp>
          <p:nvSpPr>
            <p:cNvPr name="AutoShape 44" id="44"/>
            <p:cNvSpPr/>
            <p:nvPr/>
          </p:nvSpPr>
          <p:spPr>
            <a:xfrm>
              <a:off x="3797952" y="2627774"/>
              <a:ext cx="576515" cy="478047"/>
            </a:xfrm>
            <a:prstGeom prst="line">
              <a:avLst/>
            </a:prstGeom>
            <a:ln cap="flat" w="12700">
              <a:solidFill>
                <a:srgbClr val="000000"/>
              </a:solidFill>
              <a:prstDash val="solid"/>
              <a:headEnd type="none" len="sm" w="sm"/>
              <a:tailEnd type="none" len="sm" w="sm"/>
            </a:ln>
          </p:spPr>
        </p:sp>
        <p:sp>
          <p:nvSpPr>
            <p:cNvPr name="AutoShape 45" id="45"/>
            <p:cNvSpPr/>
            <p:nvPr/>
          </p:nvSpPr>
          <p:spPr>
            <a:xfrm>
              <a:off x="3324069" y="2612299"/>
              <a:ext cx="1050397" cy="860345"/>
            </a:xfrm>
            <a:prstGeom prst="line">
              <a:avLst/>
            </a:prstGeom>
            <a:ln cap="flat" w="12700">
              <a:solidFill>
                <a:srgbClr val="000000"/>
              </a:solidFill>
              <a:prstDash val="solid"/>
              <a:headEnd type="none" len="sm" w="sm"/>
              <a:tailEnd type="none" len="sm" w="sm"/>
            </a:ln>
          </p:spPr>
        </p:sp>
        <p:sp>
          <p:nvSpPr>
            <p:cNvPr name="AutoShape 46" id="46"/>
            <p:cNvSpPr/>
            <p:nvPr/>
          </p:nvSpPr>
          <p:spPr>
            <a:xfrm>
              <a:off x="3606374" y="2632529"/>
              <a:ext cx="768092" cy="663509"/>
            </a:xfrm>
            <a:prstGeom prst="line">
              <a:avLst/>
            </a:prstGeom>
            <a:ln cap="flat" w="12700">
              <a:solidFill>
                <a:srgbClr val="000000"/>
              </a:solidFill>
              <a:prstDash val="solid"/>
              <a:headEnd type="none" len="sm" w="sm"/>
              <a:tailEnd type="none" len="sm" w="sm"/>
            </a:ln>
          </p:spPr>
        </p:sp>
        <p:sp>
          <p:nvSpPr>
            <p:cNvPr name="AutoShape 47" id="47"/>
            <p:cNvSpPr/>
            <p:nvPr/>
          </p:nvSpPr>
          <p:spPr>
            <a:xfrm>
              <a:off x="2707817" y="2617050"/>
              <a:ext cx="1666649" cy="1358996"/>
            </a:xfrm>
            <a:prstGeom prst="line">
              <a:avLst/>
            </a:prstGeom>
            <a:ln cap="flat" w="12700">
              <a:solidFill>
                <a:srgbClr val="000000"/>
              </a:solidFill>
              <a:prstDash val="solid"/>
              <a:headEnd type="none" len="sm" w="sm"/>
              <a:tailEnd type="none" len="sm" w="sm"/>
            </a:ln>
          </p:spPr>
        </p:sp>
        <p:sp>
          <p:nvSpPr>
            <p:cNvPr name="AutoShape 48" id="48"/>
            <p:cNvSpPr/>
            <p:nvPr/>
          </p:nvSpPr>
          <p:spPr>
            <a:xfrm>
              <a:off x="3025437" y="2622551"/>
              <a:ext cx="1349029" cy="1081262"/>
            </a:xfrm>
            <a:prstGeom prst="line">
              <a:avLst/>
            </a:prstGeom>
            <a:ln cap="flat" w="12700">
              <a:solidFill>
                <a:srgbClr val="000000"/>
              </a:solidFill>
              <a:prstDash val="solid"/>
              <a:headEnd type="none" len="sm" w="sm"/>
              <a:tailEnd type="none" len="sm" w="sm"/>
            </a:ln>
          </p:spPr>
        </p:sp>
        <p:sp>
          <p:nvSpPr>
            <p:cNvPr name="AutoShape 49" id="49"/>
            <p:cNvSpPr/>
            <p:nvPr/>
          </p:nvSpPr>
          <p:spPr>
            <a:xfrm>
              <a:off x="1938878" y="4351926"/>
              <a:ext cx="337477" cy="277342"/>
            </a:xfrm>
            <a:prstGeom prst="line">
              <a:avLst/>
            </a:prstGeom>
            <a:ln cap="flat" w="12700">
              <a:solidFill>
                <a:srgbClr val="000000"/>
              </a:solidFill>
              <a:prstDash val="solid"/>
              <a:headEnd type="none" len="sm" w="sm"/>
              <a:tailEnd type="none" len="sm" w="sm"/>
            </a:ln>
          </p:spPr>
        </p:sp>
        <p:sp>
          <p:nvSpPr>
            <p:cNvPr name="AutoShape 50" id="50"/>
            <p:cNvSpPr/>
            <p:nvPr/>
          </p:nvSpPr>
          <p:spPr>
            <a:xfrm>
              <a:off x="1938677" y="4183717"/>
              <a:ext cx="541018" cy="445490"/>
            </a:xfrm>
            <a:prstGeom prst="line">
              <a:avLst/>
            </a:prstGeom>
            <a:ln cap="flat" w="12700">
              <a:solidFill>
                <a:srgbClr val="000000"/>
              </a:solidFill>
              <a:prstDash val="solid"/>
              <a:headEnd type="none" len="sm" w="sm"/>
              <a:tailEnd type="none" len="sm" w="sm"/>
            </a:ln>
          </p:spPr>
        </p:sp>
        <p:sp>
          <p:nvSpPr>
            <p:cNvPr name="AutoShape 51" id="51"/>
            <p:cNvSpPr/>
            <p:nvPr/>
          </p:nvSpPr>
          <p:spPr>
            <a:xfrm>
              <a:off x="1938677" y="3803504"/>
              <a:ext cx="952204" cy="820979"/>
            </a:xfrm>
            <a:prstGeom prst="line">
              <a:avLst/>
            </a:prstGeom>
            <a:ln cap="flat" w="12700">
              <a:solidFill>
                <a:srgbClr val="000000"/>
              </a:solidFill>
              <a:prstDash val="solid"/>
              <a:headEnd type="none" len="sm" w="sm"/>
              <a:tailEnd type="none" len="sm" w="sm"/>
            </a:ln>
          </p:spPr>
        </p:sp>
        <p:sp>
          <p:nvSpPr>
            <p:cNvPr name="AutoShape 52" id="52"/>
            <p:cNvSpPr/>
            <p:nvPr/>
          </p:nvSpPr>
          <p:spPr>
            <a:xfrm>
              <a:off x="1938677" y="4017715"/>
              <a:ext cx="732595" cy="606737"/>
            </a:xfrm>
            <a:prstGeom prst="line">
              <a:avLst/>
            </a:prstGeom>
            <a:ln cap="flat" w="12700">
              <a:solidFill>
                <a:srgbClr val="000000"/>
              </a:solidFill>
              <a:prstDash val="solid"/>
              <a:headEnd type="none" len="sm" w="sm"/>
              <a:tailEnd type="none" len="sm" w="sm"/>
            </a:ln>
          </p:spPr>
        </p:sp>
        <p:sp>
          <p:nvSpPr>
            <p:cNvPr name="AutoShape 53" id="53"/>
            <p:cNvSpPr/>
            <p:nvPr/>
          </p:nvSpPr>
          <p:spPr>
            <a:xfrm>
              <a:off x="1938878" y="3421126"/>
              <a:ext cx="1402539" cy="1198576"/>
            </a:xfrm>
            <a:prstGeom prst="line">
              <a:avLst/>
            </a:prstGeom>
            <a:ln cap="flat" w="12700">
              <a:solidFill>
                <a:srgbClr val="000000"/>
              </a:solidFill>
              <a:prstDash val="solid"/>
              <a:headEnd type="none" len="sm" w="sm"/>
              <a:tailEnd type="none" len="sm" w="sm"/>
            </a:ln>
          </p:spPr>
        </p:sp>
        <p:sp>
          <p:nvSpPr>
            <p:cNvPr name="AutoShape 54" id="54"/>
            <p:cNvSpPr/>
            <p:nvPr/>
          </p:nvSpPr>
          <p:spPr>
            <a:xfrm>
              <a:off x="1943104" y="3593314"/>
              <a:ext cx="1161873" cy="1035953"/>
            </a:xfrm>
            <a:prstGeom prst="line">
              <a:avLst/>
            </a:prstGeom>
            <a:ln cap="flat" w="12700">
              <a:solidFill>
                <a:srgbClr val="000000"/>
              </a:solidFill>
              <a:prstDash val="solid"/>
              <a:headEnd type="none" len="sm" w="sm"/>
              <a:tailEnd type="none" len="sm" w="sm"/>
            </a:ln>
          </p:spPr>
        </p:sp>
        <p:sp>
          <p:nvSpPr>
            <p:cNvPr name="AutoShape 55" id="55"/>
            <p:cNvSpPr/>
            <p:nvPr/>
          </p:nvSpPr>
          <p:spPr>
            <a:xfrm>
              <a:off x="1938836" y="2617082"/>
              <a:ext cx="2435630" cy="2012185"/>
            </a:xfrm>
            <a:prstGeom prst="line">
              <a:avLst/>
            </a:prstGeom>
            <a:ln cap="flat" w="12700">
              <a:solidFill>
                <a:srgbClr val="000000"/>
              </a:solidFill>
              <a:prstDash val="solid"/>
              <a:headEnd type="none" len="sm" w="sm"/>
              <a:tailEnd type="none" len="sm" w="sm"/>
            </a:ln>
          </p:spPr>
        </p:sp>
        <p:sp>
          <p:nvSpPr>
            <p:cNvPr name="AutoShape 56" id="56"/>
            <p:cNvSpPr/>
            <p:nvPr/>
          </p:nvSpPr>
          <p:spPr>
            <a:xfrm>
              <a:off x="2112171" y="2617019"/>
              <a:ext cx="2262295" cy="1857977"/>
            </a:xfrm>
            <a:prstGeom prst="line">
              <a:avLst/>
            </a:prstGeom>
            <a:ln cap="flat" w="12700">
              <a:solidFill>
                <a:srgbClr val="000000"/>
              </a:solidFill>
              <a:prstDash val="solid"/>
              <a:headEnd type="none" len="sm" w="sm"/>
              <a:tailEnd type="none" len="sm" w="sm"/>
            </a:ln>
          </p:spPr>
        </p:sp>
        <p:sp>
          <p:nvSpPr>
            <p:cNvPr name="AutoShape 57" id="57"/>
            <p:cNvSpPr/>
            <p:nvPr/>
          </p:nvSpPr>
          <p:spPr>
            <a:xfrm>
              <a:off x="2400945" y="2612295"/>
              <a:ext cx="1973521" cy="1620899"/>
            </a:xfrm>
            <a:prstGeom prst="line">
              <a:avLst/>
            </a:prstGeom>
            <a:ln cap="flat" w="12700">
              <a:solidFill>
                <a:srgbClr val="000000"/>
              </a:solidFill>
              <a:prstDash val="solid"/>
              <a:headEnd type="none" len="sm" w="sm"/>
              <a:tailEnd type="none" len="sm" w="sm"/>
            </a:ln>
          </p:spPr>
        </p:sp>
        <p:sp>
          <p:nvSpPr>
            <p:cNvPr name="AutoShape 58" id="58"/>
            <p:cNvSpPr/>
            <p:nvPr/>
          </p:nvSpPr>
          <p:spPr>
            <a:xfrm>
              <a:off x="1938677" y="3229268"/>
              <a:ext cx="1666649" cy="1385512"/>
            </a:xfrm>
            <a:prstGeom prst="line">
              <a:avLst/>
            </a:prstGeom>
            <a:ln cap="flat" w="12700">
              <a:solidFill>
                <a:srgbClr val="000000"/>
              </a:solidFill>
              <a:prstDash val="solid"/>
              <a:headEnd type="none" len="sm" w="sm"/>
              <a:tailEnd type="none" len="sm" w="sm"/>
            </a:ln>
          </p:spPr>
        </p:sp>
        <p:sp>
          <p:nvSpPr>
            <p:cNvPr name="AutoShape 59" id="59"/>
            <p:cNvSpPr/>
            <p:nvPr/>
          </p:nvSpPr>
          <p:spPr>
            <a:xfrm>
              <a:off x="1938695" y="2798878"/>
              <a:ext cx="2231991" cy="1830389"/>
            </a:xfrm>
            <a:prstGeom prst="line">
              <a:avLst/>
            </a:prstGeom>
            <a:ln cap="flat" w="12700">
              <a:solidFill>
                <a:srgbClr val="000000"/>
              </a:solidFill>
              <a:prstDash val="solid"/>
              <a:headEnd type="none" len="sm" w="sm"/>
              <a:tailEnd type="none" len="sm" w="sm"/>
            </a:ln>
          </p:spPr>
        </p:sp>
        <p:sp>
          <p:nvSpPr>
            <p:cNvPr name="AutoShape 60" id="60"/>
            <p:cNvSpPr/>
            <p:nvPr/>
          </p:nvSpPr>
          <p:spPr>
            <a:xfrm>
              <a:off x="1938695" y="3006182"/>
              <a:ext cx="1973521" cy="1620899"/>
            </a:xfrm>
            <a:prstGeom prst="line">
              <a:avLst/>
            </a:prstGeom>
            <a:ln cap="flat" w="12700">
              <a:solidFill>
                <a:srgbClr val="000000"/>
              </a:solidFill>
              <a:prstDash val="solid"/>
              <a:headEnd type="none" len="sm" w="sm"/>
              <a:tailEnd type="none" len="sm" w="sm"/>
            </a:ln>
          </p:spPr>
        </p:sp>
        <p:sp>
          <p:nvSpPr>
            <p:cNvPr name="TextBox 61" id="61"/>
            <p:cNvSpPr txBox="true"/>
            <p:nvPr/>
          </p:nvSpPr>
          <p:spPr>
            <a:xfrm rot="0">
              <a:off x="0" y="2111005"/>
              <a:ext cx="1250555" cy="440690"/>
            </a:xfrm>
            <a:prstGeom prst="rect">
              <a:avLst/>
            </a:prstGeom>
          </p:spPr>
          <p:txBody>
            <a:bodyPr anchor="t" rtlCol="false" tIns="0" lIns="0" bIns="0" rIns="0">
              <a:spAutoFit/>
            </a:bodyPr>
            <a:lstStyle/>
            <a:p>
              <a:pPr algn="just" marL="0" indent="0" lvl="0">
                <a:lnSpc>
                  <a:spcPts val="2730"/>
                </a:lnSpc>
                <a:spcBef>
                  <a:spcPct val="0"/>
                </a:spcBef>
              </a:pPr>
              <a:r>
                <a:rPr lang="en-US" b="true" sz="2100">
                  <a:solidFill>
                    <a:srgbClr val="000000"/>
                  </a:solidFill>
                  <a:latin typeface="Open Sans 1 Bold"/>
                  <a:ea typeface="Open Sans 1 Bold"/>
                  <a:cs typeface="Open Sans 1 Bold"/>
                  <a:sym typeface="Open Sans 1 Bold"/>
                </a:rPr>
                <a:t>IoU =</a:t>
              </a:r>
            </a:p>
          </p:txBody>
        </p:sp>
      </p:grpSp>
    </p:spTree>
  </p:cSld>
  <p:clrMapOvr>
    <a:masterClrMapping/>
  </p:clrMapOvr>
</p:sld>
</file>

<file path=ppt/slides/slide2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79</a:t>
            </a:r>
          </a:p>
        </p:txBody>
      </p:sp>
      <p:sp>
        <p:nvSpPr>
          <p:cNvPr name="TextBox 3" id="3"/>
          <p:cNvSpPr txBox="true"/>
          <p:nvPr/>
        </p:nvSpPr>
        <p:spPr>
          <a:xfrm rot="0">
            <a:off x="1028700" y="923925"/>
            <a:ext cx="16230600"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CONFIANCE - IOU - MAP : LE LIEN ?</a:t>
            </a:r>
          </a:p>
        </p:txBody>
      </p:sp>
      <p:sp>
        <p:nvSpPr>
          <p:cNvPr name="TextBox 4" id="4"/>
          <p:cNvSpPr txBox="true"/>
          <p:nvPr/>
        </p:nvSpPr>
        <p:spPr>
          <a:xfrm rot="0">
            <a:off x="1028700" y="1657350"/>
            <a:ext cx="8509676" cy="523875"/>
          </a:xfrm>
          <a:prstGeom prst="rect">
            <a:avLst/>
          </a:prstGeom>
        </p:spPr>
        <p:txBody>
          <a:bodyPr anchor="t" rtlCol="false" tIns="0" lIns="0" bIns="0" rIns="0">
            <a:spAutoFit/>
          </a:bodyPr>
          <a:lstStyle/>
          <a:p>
            <a:pPr algn="l">
              <a:lnSpc>
                <a:spcPts val="4200"/>
              </a:lnSpc>
            </a:pPr>
            <a:r>
              <a:rPr lang="en-US" sz="3000">
                <a:solidFill>
                  <a:srgbClr val="FF3131"/>
                </a:solidFill>
                <a:latin typeface="Oswald"/>
                <a:ea typeface="Oswald"/>
                <a:cs typeface="Oswald"/>
                <a:sym typeface="Oswald"/>
              </a:rPr>
              <a:t>Pour aller plus loin (vous pouvez passer si vous le souhaitez)</a:t>
            </a:r>
          </a:p>
        </p:txBody>
      </p:sp>
      <p:sp>
        <p:nvSpPr>
          <p:cNvPr name="TextBox 5" id="5"/>
          <p:cNvSpPr txBox="true"/>
          <p:nvPr/>
        </p:nvSpPr>
        <p:spPr>
          <a:xfrm rot="0">
            <a:off x="1028700" y="2593479"/>
            <a:ext cx="16230600" cy="281940"/>
          </a:xfrm>
          <a:prstGeom prst="rect">
            <a:avLst/>
          </a:prstGeom>
        </p:spPr>
        <p:txBody>
          <a:bodyPr anchor="t" rtlCol="false" tIns="0" lIns="0" bIns="0" rIns="0">
            <a:spAutoFit/>
          </a:bodyPr>
          <a:lstStyle/>
          <a:p>
            <a:pPr algn="just" marL="0" indent="0" lvl="0">
              <a:lnSpc>
                <a:spcPts val="2340"/>
              </a:lnSpc>
              <a:spcBef>
                <a:spcPct val="0"/>
              </a:spcBef>
            </a:pPr>
            <a:r>
              <a:rPr lang="en-US" sz="1800">
                <a:solidFill>
                  <a:srgbClr val="000000"/>
                </a:solidFill>
                <a:latin typeface="Open Sans 1"/>
                <a:ea typeface="Open Sans 1"/>
                <a:cs typeface="Open Sans 1"/>
                <a:sym typeface="Open Sans 1"/>
              </a:rPr>
              <a:t>Il y a plusieurs notion qui semble s’entrecroiser donc on va faire une frise chronologique pour bien comprendre comme ça marche.</a:t>
            </a:r>
          </a:p>
        </p:txBody>
      </p:sp>
      <p:sp>
        <p:nvSpPr>
          <p:cNvPr name="TextBox 6" id="6"/>
          <p:cNvSpPr txBox="true"/>
          <p:nvPr/>
        </p:nvSpPr>
        <p:spPr>
          <a:xfrm rot="0">
            <a:off x="1028700" y="3216111"/>
            <a:ext cx="16230600" cy="872490"/>
          </a:xfrm>
          <a:prstGeom prst="rect">
            <a:avLst/>
          </a:prstGeom>
        </p:spPr>
        <p:txBody>
          <a:bodyPr anchor="t" rtlCol="false" tIns="0" lIns="0" bIns="0" rIns="0">
            <a:spAutoFit/>
          </a:bodyPr>
          <a:lstStyle/>
          <a:p>
            <a:pPr algn="just">
              <a:lnSpc>
                <a:spcPts val="2340"/>
              </a:lnSpc>
            </a:pPr>
            <a:r>
              <a:rPr lang="en-US" sz="1800" b="true">
                <a:solidFill>
                  <a:srgbClr val="000000"/>
                </a:solidFill>
                <a:latin typeface="Open Sans 1 Bold"/>
                <a:ea typeface="Open Sans 1 Bold"/>
                <a:cs typeface="Open Sans 1 Bold"/>
                <a:sym typeface="Open Sans 1 Bold"/>
              </a:rPr>
              <a:t>Étape 1</a:t>
            </a:r>
            <a:r>
              <a:rPr lang="en-US" sz="1800">
                <a:solidFill>
                  <a:srgbClr val="000000"/>
                </a:solidFill>
                <a:latin typeface="Open Sans 1"/>
                <a:ea typeface="Open Sans 1"/>
                <a:cs typeface="Open Sans 1"/>
                <a:sym typeface="Open Sans 1"/>
              </a:rPr>
              <a:t> : choix des valeurs des seuils de confiance et de IoU donc si on prend les valeurs par défault de YOLOv26, on a :</a:t>
            </a:r>
          </a:p>
          <a:p>
            <a:pPr algn="l" marL="388622" indent="-194311" lvl="1">
              <a:lnSpc>
                <a:spcPts val="2340"/>
              </a:lnSpc>
              <a:buFont typeface="Arial"/>
              <a:buChar char="•"/>
            </a:pPr>
            <a:r>
              <a:rPr lang="en-US" sz="1800">
                <a:solidFill>
                  <a:srgbClr val="000000"/>
                </a:solidFill>
                <a:latin typeface="Open Sans 1"/>
                <a:ea typeface="Open Sans 1"/>
                <a:cs typeface="Open Sans 1"/>
                <a:sym typeface="Open Sans 1"/>
              </a:rPr>
              <a:t>seuil de confiance = 0.25</a:t>
            </a:r>
          </a:p>
          <a:p>
            <a:pPr algn="l" marL="388622" indent="-194311" lvl="1">
              <a:lnSpc>
                <a:spcPts val="2340"/>
              </a:lnSpc>
              <a:spcBef>
                <a:spcPct val="0"/>
              </a:spcBef>
              <a:buFont typeface="Arial"/>
              <a:buChar char="•"/>
            </a:pPr>
            <a:r>
              <a:rPr lang="en-US" sz="1800">
                <a:solidFill>
                  <a:srgbClr val="000000"/>
                </a:solidFill>
                <a:latin typeface="Open Sans 1"/>
                <a:ea typeface="Open Sans 1"/>
                <a:cs typeface="Open Sans 1"/>
                <a:sym typeface="Open Sans 1"/>
              </a:rPr>
              <a:t>seuil d’IoU = 0.5</a:t>
            </a:r>
          </a:p>
        </p:txBody>
      </p:sp>
      <p:sp>
        <p:nvSpPr>
          <p:cNvPr name="TextBox 7" id="7"/>
          <p:cNvSpPr txBox="true"/>
          <p:nvPr/>
        </p:nvSpPr>
        <p:spPr>
          <a:xfrm rot="0">
            <a:off x="1028700" y="4429292"/>
            <a:ext cx="16230600" cy="281940"/>
          </a:xfrm>
          <a:prstGeom prst="rect">
            <a:avLst/>
          </a:prstGeom>
        </p:spPr>
        <p:txBody>
          <a:bodyPr anchor="t" rtlCol="false" tIns="0" lIns="0" bIns="0" rIns="0">
            <a:spAutoFit/>
          </a:bodyPr>
          <a:lstStyle/>
          <a:p>
            <a:pPr algn="just">
              <a:lnSpc>
                <a:spcPts val="2340"/>
              </a:lnSpc>
              <a:spcBef>
                <a:spcPct val="0"/>
              </a:spcBef>
            </a:pPr>
            <a:r>
              <a:rPr lang="en-US" b="true" sz="1800">
                <a:solidFill>
                  <a:srgbClr val="000000"/>
                </a:solidFill>
                <a:latin typeface="Open Sans 1 Bold"/>
                <a:ea typeface="Open Sans 1 Bold"/>
                <a:cs typeface="Open Sans 1 Bold"/>
                <a:sym typeface="Open Sans 1 Bold"/>
              </a:rPr>
              <a:t>Étape 2</a:t>
            </a:r>
            <a:r>
              <a:rPr lang="en-US" sz="1800">
                <a:solidFill>
                  <a:srgbClr val="000000"/>
                </a:solidFill>
                <a:latin typeface="Open Sans 1"/>
                <a:ea typeface="Open Sans 1"/>
                <a:cs typeface="Open Sans 1"/>
                <a:sym typeface="Open Sans 1"/>
              </a:rPr>
              <a:t> : le modèle commence à s’entrainer, donc il regarde une image, puis fait des prédictions qui sont accompagnées chacune d’une confiance.</a:t>
            </a:r>
          </a:p>
        </p:txBody>
      </p:sp>
      <p:sp>
        <p:nvSpPr>
          <p:cNvPr name="TextBox 8" id="8"/>
          <p:cNvSpPr txBox="true"/>
          <p:nvPr/>
        </p:nvSpPr>
        <p:spPr>
          <a:xfrm rot="0">
            <a:off x="1028700" y="5051923"/>
            <a:ext cx="16230600" cy="281940"/>
          </a:xfrm>
          <a:prstGeom prst="rect">
            <a:avLst/>
          </a:prstGeom>
        </p:spPr>
        <p:txBody>
          <a:bodyPr anchor="t" rtlCol="false" tIns="0" lIns="0" bIns="0" rIns="0">
            <a:spAutoFit/>
          </a:bodyPr>
          <a:lstStyle/>
          <a:p>
            <a:pPr algn="just">
              <a:lnSpc>
                <a:spcPts val="2340"/>
              </a:lnSpc>
              <a:spcBef>
                <a:spcPct val="0"/>
              </a:spcBef>
            </a:pPr>
            <a:r>
              <a:rPr lang="en-US" b="true" sz="1800">
                <a:solidFill>
                  <a:srgbClr val="000000"/>
                </a:solidFill>
                <a:latin typeface="Open Sans 1 Bold"/>
                <a:ea typeface="Open Sans 1 Bold"/>
                <a:cs typeface="Open Sans 1 Bold"/>
                <a:sym typeface="Open Sans 1 Bold"/>
              </a:rPr>
              <a:t>Étape 3</a:t>
            </a:r>
            <a:r>
              <a:rPr lang="en-US" sz="1800">
                <a:solidFill>
                  <a:srgbClr val="000000"/>
                </a:solidFill>
                <a:latin typeface="Open Sans 1"/>
                <a:ea typeface="Open Sans 1"/>
                <a:cs typeface="Open Sans 1"/>
                <a:sym typeface="Open Sans 1"/>
              </a:rPr>
              <a:t> : d’après le seuil de confiance donné (0.25), </a:t>
            </a:r>
            <a:r>
              <a:rPr lang="en-US" b="true" sz="1800">
                <a:solidFill>
                  <a:srgbClr val="000000"/>
                </a:solidFill>
                <a:latin typeface="Open Sans 1 Bold"/>
                <a:ea typeface="Open Sans 1 Bold"/>
                <a:cs typeface="Open Sans 1 Bold"/>
                <a:sym typeface="Open Sans 1 Bold"/>
              </a:rPr>
              <a:t>le modèle accepte toutes les prédictions dont la confiance est supérieure et rejette les autres.</a:t>
            </a:r>
          </a:p>
        </p:txBody>
      </p:sp>
      <p:sp>
        <p:nvSpPr>
          <p:cNvPr name="TextBox 9" id="9"/>
          <p:cNvSpPr txBox="true"/>
          <p:nvPr/>
        </p:nvSpPr>
        <p:spPr>
          <a:xfrm rot="0">
            <a:off x="1028700" y="5674554"/>
            <a:ext cx="16230600" cy="1167765"/>
          </a:xfrm>
          <a:prstGeom prst="rect">
            <a:avLst/>
          </a:prstGeom>
        </p:spPr>
        <p:txBody>
          <a:bodyPr anchor="t" rtlCol="false" tIns="0" lIns="0" bIns="0" rIns="0">
            <a:spAutoFit/>
          </a:bodyPr>
          <a:lstStyle/>
          <a:p>
            <a:pPr algn="just">
              <a:lnSpc>
                <a:spcPts val="2340"/>
              </a:lnSpc>
              <a:spcBef>
                <a:spcPct val="0"/>
              </a:spcBef>
            </a:pPr>
            <a:r>
              <a:rPr lang="en-US" b="true" sz="1800">
                <a:solidFill>
                  <a:srgbClr val="000000"/>
                </a:solidFill>
                <a:latin typeface="Open Sans 1 Bold"/>
                <a:ea typeface="Open Sans 1 Bold"/>
                <a:cs typeface="Open Sans 1 Bold"/>
                <a:sym typeface="Open Sans 1 Bold"/>
              </a:rPr>
              <a:t>Étape 4</a:t>
            </a:r>
            <a:r>
              <a:rPr lang="en-US" sz="1800">
                <a:solidFill>
                  <a:srgbClr val="000000"/>
                </a:solidFill>
                <a:latin typeface="Open Sans 1"/>
                <a:ea typeface="Open Sans 1"/>
                <a:cs typeface="Open Sans 1"/>
                <a:sym typeface="Open Sans 1"/>
              </a:rPr>
              <a:t> : vient la vérification des boîtes, donc comme pour le jeu des 7 erreurs de tout à l’heure, le modèle prend l’image avec les prédiction d’un côté et l’image avec la vérité terrain de l’autre puis compare. Chacune des boites prédites est comparée via l’IoU aux boites de vérité terrain, et </a:t>
            </a:r>
            <a:r>
              <a:rPr lang="en-US" b="true" sz="1800">
                <a:solidFill>
                  <a:srgbClr val="000000"/>
                </a:solidFill>
                <a:latin typeface="Open Sans 1 Bold"/>
                <a:ea typeface="Open Sans 1 Bold"/>
                <a:cs typeface="Open Sans 1 Bold"/>
                <a:sym typeface="Open Sans 1 Bold"/>
              </a:rPr>
              <a:t>si le ratio dépasse le seuil (0.5), alors la boite est validée</a:t>
            </a:r>
            <a:r>
              <a:rPr lang="en-US" sz="1800">
                <a:solidFill>
                  <a:srgbClr val="000000"/>
                </a:solidFill>
                <a:latin typeface="Open Sans 1"/>
                <a:ea typeface="Open Sans 1"/>
                <a:cs typeface="Open Sans 1"/>
                <a:sym typeface="Open Sans 1"/>
              </a:rPr>
              <a:t> en tant que “vrai positif”. Sinon, </a:t>
            </a:r>
            <a:r>
              <a:rPr lang="en-US" b="true" sz="1800">
                <a:solidFill>
                  <a:srgbClr val="000000"/>
                </a:solidFill>
                <a:latin typeface="Open Sans 1 Bold"/>
                <a:ea typeface="Open Sans 1 Bold"/>
                <a:cs typeface="Open Sans 1 Bold"/>
                <a:sym typeface="Open Sans 1 Bold"/>
              </a:rPr>
              <a:t>si l’IoU est inférieur, la boite est rejeté</a:t>
            </a:r>
            <a:r>
              <a:rPr lang="en-US" sz="1800">
                <a:solidFill>
                  <a:srgbClr val="000000"/>
                </a:solidFill>
                <a:latin typeface="Open Sans 1"/>
                <a:ea typeface="Open Sans 1"/>
                <a:cs typeface="Open Sans 1"/>
                <a:sym typeface="Open Sans 1"/>
              </a:rPr>
              <a:t> mais comme </a:t>
            </a:r>
            <a:r>
              <a:rPr lang="en-US" b="true" sz="1800">
                <a:solidFill>
                  <a:srgbClr val="000000"/>
                </a:solidFill>
                <a:latin typeface="Open Sans 1 Bold"/>
                <a:ea typeface="Open Sans 1 Bold"/>
                <a:cs typeface="Open Sans 1 Bold"/>
                <a:sym typeface="Open Sans 1 Bold"/>
              </a:rPr>
              <a:t>elle avait passé le test de confiance</a:t>
            </a:r>
            <a:r>
              <a:rPr lang="en-US" sz="1800">
                <a:solidFill>
                  <a:srgbClr val="000000"/>
                </a:solidFill>
                <a:latin typeface="Open Sans 1"/>
                <a:ea typeface="Open Sans 1"/>
                <a:cs typeface="Open Sans 1"/>
                <a:sym typeface="Open Sans 1"/>
              </a:rPr>
              <a:t>, alors c’est une fausse alerte donc “faux positif”.</a:t>
            </a:r>
          </a:p>
        </p:txBody>
      </p:sp>
      <p:sp>
        <p:nvSpPr>
          <p:cNvPr name="TextBox 10" id="10"/>
          <p:cNvSpPr txBox="true"/>
          <p:nvPr/>
        </p:nvSpPr>
        <p:spPr>
          <a:xfrm rot="0">
            <a:off x="1028700" y="7183010"/>
            <a:ext cx="16230600" cy="281940"/>
          </a:xfrm>
          <a:prstGeom prst="rect">
            <a:avLst/>
          </a:prstGeom>
        </p:spPr>
        <p:txBody>
          <a:bodyPr anchor="t" rtlCol="false" tIns="0" lIns="0" bIns="0" rIns="0">
            <a:spAutoFit/>
          </a:bodyPr>
          <a:lstStyle/>
          <a:p>
            <a:pPr algn="just">
              <a:lnSpc>
                <a:spcPts val="2340"/>
              </a:lnSpc>
              <a:spcBef>
                <a:spcPct val="0"/>
              </a:spcBef>
            </a:pPr>
            <a:r>
              <a:rPr lang="en-US" b="true" sz="1800">
                <a:solidFill>
                  <a:srgbClr val="000000"/>
                </a:solidFill>
                <a:latin typeface="Open Sans 1 Bold"/>
                <a:ea typeface="Open Sans 1 Bold"/>
                <a:cs typeface="Open Sans 1 Bold"/>
                <a:sym typeface="Open Sans 1 Bold"/>
              </a:rPr>
              <a:t>Étape 5</a:t>
            </a:r>
            <a:r>
              <a:rPr lang="en-US" sz="1800">
                <a:solidFill>
                  <a:srgbClr val="000000"/>
                </a:solidFill>
                <a:latin typeface="Open Sans 1"/>
                <a:ea typeface="Open Sans 1"/>
                <a:cs typeface="Open Sans 1"/>
                <a:sym typeface="Open Sans 1"/>
              </a:rPr>
              <a:t> : enfin, une fois que tout est vérifié, les boites de la vérité terrain qui n’ont pas trouvé détection à leur pied se retrouve dans les “faux négatifs”.</a:t>
            </a:r>
          </a:p>
        </p:txBody>
      </p:sp>
      <p:sp>
        <p:nvSpPr>
          <p:cNvPr name="TextBox 11" id="11"/>
          <p:cNvSpPr txBox="true"/>
          <p:nvPr/>
        </p:nvSpPr>
        <p:spPr>
          <a:xfrm rot="0">
            <a:off x="1028700" y="7805642"/>
            <a:ext cx="16230600" cy="281940"/>
          </a:xfrm>
          <a:prstGeom prst="rect">
            <a:avLst/>
          </a:prstGeom>
        </p:spPr>
        <p:txBody>
          <a:bodyPr anchor="t" rtlCol="false" tIns="0" lIns="0" bIns="0" rIns="0">
            <a:spAutoFit/>
          </a:bodyPr>
          <a:lstStyle/>
          <a:p>
            <a:pPr algn="just" marL="0" indent="0" lvl="0">
              <a:lnSpc>
                <a:spcPts val="2340"/>
              </a:lnSpc>
              <a:spcBef>
                <a:spcPct val="0"/>
              </a:spcBef>
            </a:pPr>
            <a:r>
              <a:rPr lang="en-US" sz="1800">
                <a:solidFill>
                  <a:srgbClr val="000000"/>
                </a:solidFill>
                <a:latin typeface="Open Sans 1"/>
                <a:ea typeface="Open Sans 1"/>
                <a:cs typeface="Open Sans 1"/>
                <a:sym typeface="Open Sans 1"/>
              </a:rPr>
              <a:t>Donc une </a:t>
            </a:r>
            <a:r>
              <a:rPr lang="en-US" b="true" sz="1800">
                <a:solidFill>
                  <a:srgbClr val="000000"/>
                </a:solidFill>
                <a:latin typeface="Open Sans 1 Bold"/>
                <a:ea typeface="Open Sans 1 Bold"/>
                <a:cs typeface="Open Sans 1 Bold"/>
                <a:sym typeface="Open Sans 1 Bold"/>
              </a:rPr>
              <a:t>matrice de confusion dépend du seuil de confiance mais aussi du seuil de l’IoU.</a:t>
            </a:r>
          </a:p>
        </p:txBody>
      </p:sp>
      <p:sp>
        <p:nvSpPr>
          <p:cNvPr name="TextBox 12" id="12"/>
          <p:cNvSpPr txBox="true"/>
          <p:nvPr/>
        </p:nvSpPr>
        <p:spPr>
          <a:xfrm rot="0">
            <a:off x="1028700" y="8428273"/>
            <a:ext cx="16230600" cy="1167765"/>
          </a:xfrm>
          <a:prstGeom prst="rect">
            <a:avLst/>
          </a:prstGeom>
        </p:spPr>
        <p:txBody>
          <a:bodyPr anchor="t" rtlCol="false" tIns="0" lIns="0" bIns="0" rIns="0">
            <a:spAutoFit/>
          </a:bodyPr>
          <a:lstStyle/>
          <a:p>
            <a:pPr algn="just">
              <a:lnSpc>
                <a:spcPts val="2340"/>
              </a:lnSpc>
            </a:pPr>
            <a:r>
              <a:rPr lang="en-US" sz="1800">
                <a:solidFill>
                  <a:srgbClr val="000000"/>
                </a:solidFill>
                <a:latin typeface="Open Sans 1"/>
                <a:ea typeface="Open Sans 1"/>
                <a:cs typeface="Open Sans 1"/>
                <a:sym typeface="Open Sans 1"/>
              </a:rPr>
              <a:t>Enfin, il existe une dernière métrique que vous pourrez observer plus tard : la </a:t>
            </a:r>
            <a:r>
              <a:rPr lang="en-US" sz="1800" b="true">
                <a:solidFill>
                  <a:srgbClr val="000000"/>
                </a:solidFill>
                <a:latin typeface="Open Sans 1 Bold"/>
                <a:ea typeface="Open Sans 1 Bold"/>
                <a:cs typeface="Open Sans 1 Bold"/>
                <a:sym typeface="Open Sans 1 Bold"/>
              </a:rPr>
              <a:t>mAP50-95</a:t>
            </a:r>
            <a:r>
              <a:rPr lang="en-US" sz="1800">
                <a:solidFill>
                  <a:srgbClr val="000000"/>
                </a:solidFill>
                <a:latin typeface="Open Sans 1"/>
                <a:ea typeface="Open Sans 1"/>
                <a:cs typeface="Open Sans 1"/>
                <a:sym typeface="Open Sans 1"/>
              </a:rPr>
              <a:t>. Elle consiste à calculer la mAP pour des valeurs de seuils d’IoU entre 0.5 et 0.95 avec un pas de 0.05 (0.5, 0.55, 0.6, ..., 0.9, 0.95) et à en faire la moyenne. </a:t>
            </a:r>
          </a:p>
          <a:p>
            <a:pPr algn="just" marL="0" indent="0" lvl="0">
              <a:lnSpc>
                <a:spcPts val="2340"/>
              </a:lnSpc>
              <a:spcBef>
                <a:spcPct val="0"/>
              </a:spcBef>
            </a:pPr>
            <a:r>
              <a:rPr lang="en-US" sz="1800">
                <a:solidFill>
                  <a:srgbClr val="000000"/>
                </a:solidFill>
                <a:latin typeface="Open Sans 1"/>
                <a:ea typeface="Open Sans 1"/>
                <a:cs typeface="Open Sans 1"/>
                <a:sym typeface="Open Sans 1"/>
              </a:rPr>
              <a:t>Cette métrique est particulièrement intéressante car elle est exigeante en termes de précision de placement de la boite donc en regardant l’évolution de cette valeur, on peut voir si notre modèle englobe correctement. C’est une métrique très commune dans l’industrie.</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80</a:t>
            </a:r>
          </a:p>
        </p:txBody>
      </p:sp>
      <p:sp>
        <p:nvSpPr>
          <p:cNvPr name="TextBox 3" id="3"/>
          <p:cNvSpPr txBox="true"/>
          <p:nvPr/>
        </p:nvSpPr>
        <p:spPr>
          <a:xfrm rot="0">
            <a:off x="1028700" y="923925"/>
            <a:ext cx="6775536"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F1SCORE-CONFIANCE</a:t>
            </a:r>
          </a:p>
        </p:txBody>
      </p:sp>
      <p:sp>
        <p:nvSpPr>
          <p:cNvPr name="TextBox 4" id="4"/>
          <p:cNvSpPr txBox="true"/>
          <p:nvPr/>
        </p:nvSpPr>
        <p:spPr>
          <a:xfrm rot="0">
            <a:off x="8472402" y="4033937"/>
            <a:ext cx="8786898" cy="6781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Cette courbe est la moyenne harmonique de la précision et du rappel en fonction du seuil de confiance.</a:t>
            </a:r>
          </a:p>
        </p:txBody>
      </p:sp>
      <p:sp>
        <p:nvSpPr>
          <p:cNvPr name="TextBox 5" id="5"/>
          <p:cNvSpPr txBox="true"/>
          <p:nvPr/>
        </p:nvSpPr>
        <p:spPr>
          <a:xfrm rot="0">
            <a:off x="8472402" y="5090990"/>
            <a:ext cx="8786898" cy="1363980"/>
          </a:xfrm>
          <a:prstGeom prst="rect">
            <a:avLst/>
          </a:prstGeom>
        </p:spPr>
        <p:txBody>
          <a:bodyPr anchor="t" rtlCol="false" tIns="0" lIns="0" bIns="0" rIns="0">
            <a:spAutoFit/>
          </a:bodyPr>
          <a:lstStyle/>
          <a:p>
            <a:pPr algn="just">
              <a:lnSpc>
                <a:spcPts val="2730"/>
              </a:lnSpc>
            </a:pPr>
            <a:r>
              <a:rPr lang="en-US" sz="2100" b="true">
                <a:solidFill>
                  <a:srgbClr val="000000"/>
                </a:solidFill>
                <a:latin typeface="Open Sans 1 Bold"/>
                <a:ea typeface="Open Sans 1 Bold"/>
                <a:cs typeface="Open Sans 1 Bold"/>
                <a:sym typeface="Open Sans 1 Bold"/>
              </a:rPr>
              <a:t>Cette courbe sert à trouver quel seuil optimal</a:t>
            </a:r>
            <a:r>
              <a:rPr lang="en-US" sz="2100">
                <a:solidFill>
                  <a:srgbClr val="000000"/>
                </a:solidFill>
                <a:latin typeface="Open Sans 1"/>
                <a:ea typeface="Open Sans 1"/>
                <a:cs typeface="Open Sans 1"/>
                <a:sym typeface="Open Sans 1"/>
              </a:rPr>
              <a:t>, c’est-à-dire celui qui permet de maximiser la précision et le rappel en même temps. </a:t>
            </a:r>
            <a:r>
              <a:rPr lang="en-US" sz="2100" b="true">
                <a:solidFill>
                  <a:srgbClr val="000000"/>
                </a:solidFill>
                <a:latin typeface="Open Sans 1 Bold"/>
                <a:ea typeface="Open Sans 1 Bold"/>
                <a:cs typeface="Open Sans 1 Bold"/>
                <a:sym typeface="Open Sans 1 Bold"/>
              </a:rPr>
              <a:t>Ce seuil est l’abcisse du maximum de la courbe</a:t>
            </a:r>
            <a:r>
              <a:rPr lang="en-US" sz="2100">
                <a:solidFill>
                  <a:srgbClr val="000000"/>
                </a:solidFill>
                <a:latin typeface="Open Sans 1"/>
                <a:ea typeface="Open Sans 1"/>
                <a:cs typeface="Open Sans 1"/>
                <a:sym typeface="Open Sans 1"/>
              </a:rPr>
              <a:t> comme dessiné sur la courbe ci-contre.</a:t>
            </a:r>
          </a:p>
        </p:txBody>
      </p:sp>
      <p:grpSp>
        <p:nvGrpSpPr>
          <p:cNvPr name="Group 6" id="6"/>
          <p:cNvGrpSpPr/>
          <p:nvPr/>
        </p:nvGrpSpPr>
        <p:grpSpPr>
          <a:xfrm rot="0">
            <a:off x="9160346" y="8252846"/>
            <a:ext cx="7411010" cy="1008999"/>
            <a:chOff x="0" y="0"/>
            <a:chExt cx="1951871" cy="265745"/>
          </a:xfrm>
        </p:grpSpPr>
        <p:sp>
          <p:nvSpPr>
            <p:cNvPr name="Freeform 7" id="7"/>
            <p:cNvSpPr/>
            <p:nvPr/>
          </p:nvSpPr>
          <p:spPr>
            <a:xfrm flipH="false" flipV="false" rot="0">
              <a:off x="0" y="0"/>
              <a:ext cx="1951871" cy="265745"/>
            </a:xfrm>
            <a:custGeom>
              <a:avLst/>
              <a:gdLst/>
              <a:ahLst/>
              <a:cxnLst/>
              <a:rect r="r" b="b" t="t" l="l"/>
              <a:pathLst>
                <a:path h="265745" w="1951871">
                  <a:moveTo>
                    <a:pt x="20893" y="0"/>
                  </a:moveTo>
                  <a:lnTo>
                    <a:pt x="1930978" y="0"/>
                  </a:lnTo>
                  <a:cubicBezTo>
                    <a:pt x="1942517" y="0"/>
                    <a:pt x="1951871" y="9354"/>
                    <a:pt x="1951871" y="20893"/>
                  </a:cubicBezTo>
                  <a:lnTo>
                    <a:pt x="1951871" y="244852"/>
                  </a:lnTo>
                  <a:cubicBezTo>
                    <a:pt x="1951871" y="256390"/>
                    <a:pt x="1942517" y="265745"/>
                    <a:pt x="1930978" y="265745"/>
                  </a:cubicBezTo>
                  <a:lnTo>
                    <a:pt x="20893" y="265745"/>
                  </a:lnTo>
                  <a:cubicBezTo>
                    <a:pt x="9354" y="265745"/>
                    <a:pt x="0" y="256390"/>
                    <a:pt x="0" y="244852"/>
                  </a:cubicBezTo>
                  <a:lnTo>
                    <a:pt x="0" y="20893"/>
                  </a:lnTo>
                  <a:cubicBezTo>
                    <a:pt x="0" y="9354"/>
                    <a:pt x="9354" y="0"/>
                    <a:pt x="20893" y="0"/>
                  </a:cubicBezTo>
                  <a:close/>
                </a:path>
              </a:pathLst>
            </a:custGeom>
            <a:solidFill>
              <a:srgbClr val="004F7E"/>
            </a:solidFill>
          </p:spPr>
        </p:sp>
        <p:sp>
          <p:nvSpPr>
            <p:cNvPr name="TextBox 8" id="8"/>
            <p:cNvSpPr txBox="true"/>
            <p:nvPr/>
          </p:nvSpPr>
          <p:spPr>
            <a:xfrm>
              <a:off x="0" y="-38100"/>
              <a:ext cx="1951871" cy="303845"/>
            </a:xfrm>
            <a:prstGeom prst="rect">
              <a:avLst/>
            </a:prstGeom>
          </p:spPr>
          <p:txBody>
            <a:bodyPr anchor="ctr" rtlCol="false" tIns="50800" lIns="50800" bIns="50800" rIns="50800"/>
            <a:lstStyle/>
            <a:p>
              <a:pPr algn="ctr">
                <a:lnSpc>
                  <a:spcPts val="2940"/>
                </a:lnSpc>
              </a:pPr>
              <a:r>
                <a:rPr lang="en-US" b="true" sz="2100">
                  <a:solidFill>
                    <a:srgbClr val="FFFFFF"/>
                  </a:solidFill>
                  <a:latin typeface="Open Sans 1 Bold"/>
                  <a:ea typeface="Open Sans 1 Bold"/>
                  <a:cs typeface="Open Sans 1 Bold"/>
                  <a:sym typeface="Open Sans 1 Bold"/>
                </a:rPr>
                <a:t>À retenir : prendre le point le plus haut, meilleur sera le seuil de confiance, meilleur sera le modèle.</a:t>
              </a:r>
            </a:p>
          </p:txBody>
        </p:sp>
      </p:grpSp>
      <p:grpSp>
        <p:nvGrpSpPr>
          <p:cNvPr name="Group 9" id="9"/>
          <p:cNvGrpSpPr/>
          <p:nvPr/>
        </p:nvGrpSpPr>
        <p:grpSpPr>
          <a:xfrm rot="0">
            <a:off x="10177354" y="2573824"/>
            <a:ext cx="5376995" cy="1081240"/>
            <a:chOff x="0" y="0"/>
            <a:chExt cx="7169327" cy="1441654"/>
          </a:xfrm>
        </p:grpSpPr>
        <p:grpSp>
          <p:nvGrpSpPr>
            <p:cNvPr name="Group 10" id="10"/>
            <p:cNvGrpSpPr/>
            <p:nvPr/>
          </p:nvGrpSpPr>
          <p:grpSpPr>
            <a:xfrm rot="0">
              <a:off x="0" y="0"/>
              <a:ext cx="7169327" cy="1441654"/>
              <a:chOff x="0" y="0"/>
              <a:chExt cx="1416163" cy="284771"/>
            </a:xfrm>
          </p:grpSpPr>
          <p:sp>
            <p:nvSpPr>
              <p:cNvPr name="Freeform 11" id="11"/>
              <p:cNvSpPr/>
              <p:nvPr/>
            </p:nvSpPr>
            <p:spPr>
              <a:xfrm flipH="false" flipV="false" rot="0">
                <a:off x="0" y="0"/>
                <a:ext cx="1416163" cy="284771"/>
              </a:xfrm>
              <a:custGeom>
                <a:avLst/>
                <a:gdLst/>
                <a:ahLst/>
                <a:cxnLst/>
                <a:rect r="r" b="b" t="t" l="l"/>
                <a:pathLst>
                  <a:path h="284771" w="1416163">
                    <a:moveTo>
                      <a:pt x="21597" y="0"/>
                    </a:moveTo>
                    <a:lnTo>
                      <a:pt x="1394566" y="0"/>
                    </a:lnTo>
                    <a:cubicBezTo>
                      <a:pt x="1406494" y="0"/>
                      <a:pt x="1416163" y="9669"/>
                      <a:pt x="1416163" y="21597"/>
                    </a:cubicBezTo>
                    <a:lnTo>
                      <a:pt x="1416163" y="263174"/>
                    </a:lnTo>
                    <a:cubicBezTo>
                      <a:pt x="1416163" y="275102"/>
                      <a:pt x="1406494" y="284771"/>
                      <a:pt x="1394566" y="284771"/>
                    </a:cubicBezTo>
                    <a:lnTo>
                      <a:pt x="21597" y="284771"/>
                    </a:lnTo>
                    <a:cubicBezTo>
                      <a:pt x="15869" y="284771"/>
                      <a:pt x="10376" y="282496"/>
                      <a:pt x="6326" y="278445"/>
                    </a:cubicBezTo>
                    <a:cubicBezTo>
                      <a:pt x="2275" y="274395"/>
                      <a:pt x="0" y="268902"/>
                      <a:pt x="0" y="263174"/>
                    </a:cubicBezTo>
                    <a:lnTo>
                      <a:pt x="0" y="21597"/>
                    </a:lnTo>
                    <a:cubicBezTo>
                      <a:pt x="0" y="9669"/>
                      <a:pt x="9669" y="0"/>
                      <a:pt x="21597" y="0"/>
                    </a:cubicBezTo>
                    <a:close/>
                  </a:path>
                </a:pathLst>
              </a:custGeom>
              <a:solidFill>
                <a:srgbClr val="FF5757"/>
              </a:solidFill>
              <a:ln w="28575" cap="sq">
                <a:solidFill>
                  <a:srgbClr val="FF5757"/>
                </a:solidFill>
                <a:prstDash val="solid"/>
                <a:miter/>
              </a:ln>
            </p:spPr>
          </p:sp>
          <p:sp>
            <p:nvSpPr>
              <p:cNvPr name="TextBox 12" id="12"/>
              <p:cNvSpPr txBox="true"/>
              <p:nvPr/>
            </p:nvSpPr>
            <p:spPr>
              <a:xfrm>
                <a:off x="0" y="-28575"/>
                <a:ext cx="1416163" cy="313346"/>
              </a:xfrm>
              <a:prstGeom prst="rect">
                <a:avLst/>
              </a:prstGeom>
            </p:spPr>
            <p:txBody>
              <a:bodyPr anchor="ctr" rtlCol="false" tIns="50800" lIns="50800" bIns="50800" rIns="50800"/>
              <a:lstStyle/>
              <a:p>
                <a:pPr algn="ctr">
                  <a:lnSpc>
                    <a:spcPts val="1959"/>
                  </a:lnSpc>
                </a:pPr>
              </a:p>
            </p:txBody>
          </p:sp>
        </p:grpSp>
        <p:sp>
          <p:nvSpPr>
            <p:cNvPr name="TextBox 13" id="13"/>
            <p:cNvSpPr txBox="true"/>
            <p:nvPr/>
          </p:nvSpPr>
          <p:spPr>
            <a:xfrm rot="0">
              <a:off x="3387506" y="711302"/>
              <a:ext cx="3269779" cy="503132"/>
            </a:xfrm>
            <a:prstGeom prst="rect">
              <a:avLst/>
            </a:prstGeom>
          </p:spPr>
          <p:txBody>
            <a:bodyPr anchor="t" rtlCol="false" tIns="0" lIns="0" bIns="0" rIns="0">
              <a:spAutoFit/>
            </a:bodyPr>
            <a:lstStyle/>
            <a:p>
              <a:pPr algn="ctr">
                <a:lnSpc>
                  <a:spcPts val="3220"/>
                </a:lnSpc>
              </a:pPr>
              <a:r>
                <a:rPr lang="en-US" sz="2300">
                  <a:solidFill>
                    <a:srgbClr val="FFFFFF"/>
                  </a:solidFill>
                  <a:latin typeface="Open Sans 1"/>
                  <a:ea typeface="Open Sans 1"/>
                  <a:cs typeface="Open Sans 1"/>
                  <a:sym typeface="Open Sans 1"/>
                </a:rPr>
                <a:t>précision + rappel</a:t>
              </a:r>
            </a:p>
          </p:txBody>
        </p:sp>
        <p:sp>
          <p:nvSpPr>
            <p:cNvPr name="TextBox 14" id="14"/>
            <p:cNvSpPr txBox="true"/>
            <p:nvPr/>
          </p:nvSpPr>
          <p:spPr>
            <a:xfrm rot="0">
              <a:off x="3404214" y="179595"/>
              <a:ext cx="3236362" cy="503132"/>
            </a:xfrm>
            <a:prstGeom prst="rect">
              <a:avLst/>
            </a:prstGeom>
          </p:spPr>
          <p:txBody>
            <a:bodyPr anchor="t" rtlCol="false" tIns="0" lIns="0" bIns="0" rIns="0">
              <a:spAutoFit/>
            </a:bodyPr>
            <a:lstStyle/>
            <a:p>
              <a:pPr algn="ctr">
                <a:lnSpc>
                  <a:spcPts val="3220"/>
                </a:lnSpc>
              </a:pPr>
              <a:r>
                <a:rPr lang="en-US" sz="2300">
                  <a:solidFill>
                    <a:srgbClr val="FFFFFF"/>
                  </a:solidFill>
                  <a:latin typeface="Open Sans 1"/>
                  <a:ea typeface="Open Sans 1"/>
                  <a:cs typeface="Open Sans 1"/>
                  <a:sym typeface="Open Sans 1"/>
                </a:rPr>
                <a:t>précision x rappel</a:t>
              </a:r>
            </a:p>
          </p:txBody>
        </p:sp>
        <p:sp>
          <p:nvSpPr>
            <p:cNvPr name="TextBox 15" id="15"/>
            <p:cNvSpPr txBox="true"/>
            <p:nvPr/>
          </p:nvSpPr>
          <p:spPr>
            <a:xfrm rot="0">
              <a:off x="332728" y="420049"/>
              <a:ext cx="2998593" cy="503132"/>
            </a:xfrm>
            <a:prstGeom prst="rect">
              <a:avLst/>
            </a:prstGeom>
          </p:spPr>
          <p:txBody>
            <a:bodyPr anchor="t" rtlCol="false" tIns="0" lIns="0" bIns="0" rIns="0">
              <a:spAutoFit/>
            </a:bodyPr>
            <a:lstStyle/>
            <a:p>
              <a:pPr algn="ctr">
                <a:lnSpc>
                  <a:spcPts val="3220"/>
                </a:lnSpc>
              </a:pPr>
              <a:r>
                <a:rPr lang="en-US" b="true" sz="2300">
                  <a:solidFill>
                    <a:srgbClr val="FFFFFF"/>
                  </a:solidFill>
                  <a:latin typeface="Open Sans 1 Bold"/>
                  <a:ea typeface="Open Sans 1 Bold"/>
                  <a:cs typeface="Open Sans 1 Bold"/>
                  <a:sym typeface="Open Sans 1 Bold"/>
                </a:rPr>
                <a:t>F1-score = </a:t>
              </a:r>
              <a:r>
                <a:rPr lang="en-US" sz="2300">
                  <a:solidFill>
                    <a:srgbClr val="FFFFFF"/>
                  </a:solidFill>
                  <a:latin typeface="Open Sans 1"/>
                  <a:ea typeface="Open Sans 1"/>
                  <a:cs typeface="Open Sans 1"/>
                  <a:sym typeface="Open Sans 1"/>
                </a:rPr>
                <a:t>  2  x</a:t>
              </a:r>
            </a:p>
          </p:txBody>
        </p:sp>
        <p:sp>
          <p:nvSpPr>
            <p:cNvPr name="AutoShape 16" id="16"/>
            <p:cNvSpPr/>
            <p:nvPr/>
          </p:nvSpPr>
          <p:spPr>
            <a:xfrm>
              <a:off x="3331321" y="744989"/>
              <a:ext cx="3382148" cy="1238"/>
            </a:xfrm>
            <a:prstGeom prst="line">
              <a:avLst/>
            </a:prstGeom>
            <a:ln cap="flat" w="38100">
              <a:solidFill>
                <a:srgbClr val="FFFFFF"/>
              </a:solidFill>
              <a:prstDash val="solid"/>
              <a:headEnd type="none" len="sm" w="sm"/>
              <a:tailEnd type="none" len="sm" w="sm"/>
            </a:ln>
          </p:spPr>
        </p:sp>
      </p:grpSp>
      <p:grpSp>
        <p:nvGrpSpPr>
          <p:cNvPr name="Group 17" id="17"/>
          <p:cNvGrpSpPr/>
          <p:nvPr/>
        </p:nvGrpSpPr>
        <p:grpSpPr>
          <a:xfrm rot="0">
            <a:off x="1028700" y="2573824"/>
            <a:ext cx="6958441" cy="6684476"/>
            <a:chOff x="0" y="0"/>
            <a:chExt cx="9277922" cy="8912635"/>
          </a:xfrm>
        </p:grpSpPr>
        <p:sp>
          <p:nvSpPr>
            <p:cNvPr name="Freeform 18" id="18"/>
            <p:cNvSpPr/>
            <p:nvPr/>
          </p:nvSpPr>
          <p:spPr>
            <a:xfrm flipH="false" flipV="false" rot="0">
              <a:off x="0" y="0"/>
              <a:ext cx="9277922" cy="8912635"/>
            </a:xfrm>
            <a:custGeom>
              <a:avLst/>
              <a:gdLst/>
              <a:ahLst/>
              <a:cxnLst/>
              <a:rect r="r" b="b" t="t" l="l"/>
              <a:pathLst>
                <a:path h="8912635" w="9277922">
                  <a:moveTo>
                    <a:pt x="0" y="0"/>
                  </a:moveTo>
                  <a:lnTo>
                    <a:pt x="9277922" y="0"/>
                  </a:lnTo>
                  <a:lnTo>
                    <a:pt x="9277922" y="8912635"/>
                  </a:lnTo>
                  <a:lnTo>
                    <a:pt x="0" y="8912635"/>
                  </a:lnTo>
                  <a:lnTo>
                    <a:pt x="0" y="0"/>
                  </a:lnTo>
                  <a:close/>
                </a:path>
              </a:pathLst>
            </a:custGeom>
            <a:blipFill>
              <a:blip r:embed="rId2"/>
              <a:stretch>
                <a:fillRect l="-1752" t="-1303" r="-44310" b="0"/>
              </a:stretch>
            </a:blipFill>
            <a:ln w="19050" cap="sq">
              <a:solidFill>
                <a:srgbClr val="000000"/>
              </a:solidFill>
              <a:prstDash val="solid"/>
              <a:miter/>
            </a:ln>
          </p:spPr>
        </p:sp>
        <p:sp>
          <p:nvSpPr>
            <p:cNvPr name="AutoShape 19" id="19"/>
            <p:cNvSpPr/>
            <p:nvPr/>
          </p:nvSpPr>
          <p:spPr>
            <a:xfrm>
              <a:off x="1736412" y="3082629"/>
              <a:ext cx="0" cy="4923779"/>
            </a:xfrm>
            <a:prstGeom prst="line">
              <a:avLst/>
            </a:prstGeom>
            <a:ln cap="flat" w="74621">
              <a:solidFill>
                <a:srgbClr val="FF66C4"/>
              </a:solidFill>
              <a:prstDash val="sysDot"/>
              <a:headEnd type="none" len="sm" w="sm"/>
              <a:tailEnd type="none" len="sm" w="sm"/>
            </a:ln>
          </p:spPr>
        </p:sp>
        <p:sp>
          <p:nvSpPr>
            <p:cNvPr name="AutoShape 20" id="20"/>
            <p:cNvSpPr/>
            <p:nvPr/>
          </p:nvSpPr>
          <p:spPr>
            <a:xfrm flipH="true">
              <a:off x="904350" y="3067248"/>
              <a:ext cx="8058311" cy="0"/>
            </a:xfrm>
            <a:prstGeom prst="line">
              <a:avLst/>
            </a:prstGeom>
            <a:ln cap="flat" w="24874">
              <a:solidFill>
                <a:srgbClr val="FF3131"/>
              </a:solidFill>
              <a:prstDash val="solid"/>
              <a:headEnd type="none" len="sm" w="sm"/>
              <a:tailEnd type="none" len="sm" w="sm"/>
            </a:ln>
          </p:spPr>
        </p:sp>
        <p:sp>
          <p:nvSpPr>
            <p:cNvPr name="TextBox 21" id="21"/>
            <p:cNvSpPr txBox="true"/>
            <p:nvPr/>
          </p:nvSpPr>
          <p:spPr>
            <a:xfrm rot="0">
              <a:off x="2150051" y="2807307"/>
              <a:ext cx="1183386" cy="204369"/>
            </a:xfrm>
            <a:prstGeom prst="rect">
              <a:avLst/>
            </a:prstGeom>
          </p:spPr>
          <p:txBody>
            <a:bodyPr anchor="t" rtlCol="false" tIns="0" lIns="0" bIns="0" rIns="0">
              <a:spAutoFit/>
            </a:bodyPr>
            <a:lstStyle/>
            <a:p>
              <a:pPr algn="ctr">
                <a:lnSpc>
                  <a:spcPts val="1273"/>
                </a:lnSpc>
              </a:pPr>
              <a:r>
                <a:rPr lang="en-US" sz="979" b="true">
                  <a:solidFill>
                    <a:srgbClr val="FF3131"/>
                  </a:solidFill>
                  <a:latin typeface="Open Sans 1 Bold"/>
                  <a:ea typeface="Open Sans 1 Bold"/>
                  <a:cs typeface="Open Sans 1 Bold"/>
                  <a:sym typeface="Open Sans 1 Bold"/>
                </a:rPr>
                <a:t>maximum</a:t>
              </a:r>
            </a:p>
          </p:txBody>
        </p:sp>
        <p:sp>
          <p:nvSpPr>
            <p:cNvPr name="TextBox 22" id="22"/>
            <p:cNvSpPr txBox="true"/>
            <p:nvPr/>
          </p:nvSpPr>
          <p:spPr>
            <a:xfrm rot="0">
              <a:off x="1544895" y="7989255"/>
              <a:ext cx="383034" cy="271104"/>
            </a:xfrm>
            <a:prstGeom prst="rect">
              <a:avLst/>
            </a:prstGeom>
          </p:spPr>
          <p:txBody>
            <a:bodyPr anchor="t" rtlCol="false" tIns="0" lIns="0" bIns="0" rIns="0">
              <a:spAutoFit/>
            </a:bodyPr>
            <a:lstStyle/>
            <a:p>
              <a:pPr algn="just">
                <a:lnSpc>
                  <a:spcPts val="1654"/>
                </a:lnSpc>
              </a:pPr>
              <a:r>
                <a:rPr lang="en-US" sz="1273" b="true">
                  <a:solidFill>
                    <a:srgbClr val="FF66C4"/>
                  </a:solidFill>
                  <a:latin typeface="Open Sans 1 Bold"/>
                  <a:ea typeface="Open Sans 1 Bold"/>
                  <a:cs typeface="Open Sans 1 Bold"/>
                  <a:sym typeface="Open Sans 1 Bold"/>
                </a:rPr>
                <a:t>0.1</a:t>
              </a:r>
            </a:p>
          </p:txBody>
        </p:sp>
      </p:grpSp>
      <p:sp>
        <p:nvSpPr>
          <p:cNvPr name="TextBox 23" id="23"/>
          <p:cNvSpPr txBox="true"/>
          <p:nvPr/>
        </p:nvSpPr>
        <p:spPr>
          <a:xfrm rot="0">
            <a:off x="8472402" y="6833843"/>
            <a:ext cx="8786898" cy="10210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On trouve donc ici qu’un seuil de 0.1 de confiance serait optimal pour maximiser rappel et précision en même temps. (C’est un très mauvais modèle car c’est juste pour l’exemple!)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grpSp>
        <p:nvGrpSpPr>
          <p:cNvPr name="Group 4" id="4"/>
          <p:cNvGrpSpPr/>
          <p:nvPr/>
        </p:nvGrpSpPr>
        <p:grpSpPr>
          <a:xfrm rot="0">
            <a:off x="1095375" y="9183080"/>
            <a:ext cx="1859303" cy="908415"/>
            <a:chOff x="0" y="0"/>
            <a:chExt cx="2479070" cy="1211220"/>
          </a:xfrm>
        </p:grpSpPr>
        <p:sp>
          <p:nvSpPr>
            <p:cNvPr name="Freeform 5" id="5"/>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a:grpSpLocks noChangeAspect="true"/>
            </p:cNvGrpSpPr>
            <p:nvPr/>
          </p:nvGrpSpPr>
          <p:grpSpPr>
            <a:xfrm rot="0">
              <a:off x="4482" y="1163648"/>
              <a:ext cx="1701915" cy="3645"/>
              <a:chOff x="0" y="0"/>
              <a:chExt cx="5928627" cy="12700"/>
            </a:xfrm>
          </p:grpSpPr>
          <p:sp>
            <p:nvSpPr>
              <p:cNvPr name="Freeform 8" id="8"/>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9" id="9"/>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Freeform 13" id="13"/>
          <p:cNvSpPr/>
          <p:nvPr/>
        </p:nvSpPr>
        <p:spPr>
          <a:xfrm flipH="false" flipV="false" rot="0">
            <a:off x="14027407" y="901747"/>
            <a:ext cx="2591666" cy="969707"/>
          </a:xfrm>
          <a:custGeom>
            <a:avLst/>
            <a:gdLst/>
            <a:ahLst/>
            <a:cxnLst/>
            <a:rect r="r" b="b" t="t" l="l"/>
            <a:pathLst>
              <a:path h="969707" w="2591666">
                <a:moveTo>
                  <a:pt x="0" y="0"/>
                </a:moveTo>
                <a:lnTo>
                  <a:pt x="2591665" y="0"/>
                </a:lnTo>
                <a:lnTo>
                  <a:pt x="2591665" y="969706"/>
                </a:lnTo>
                <a:lnTo>
                  <a:pt x="0" y="969706"/>
                </a:lnTo>
                <a:lnTo>
                  <a:pt x="0" y="0"/>
                </a:lnTo>
                <a:close/>
              </a:path>
            </a:pathLst>
          </a:custGeom>
          <a:blipFill>
            <a:blip r:embed="rId16"/>
            <a:stretch>
              <a:fillRect l="0" t="-12953" r="-183765" b="-1719387"/>
            </a:stretch>
          </a:blipFill>
        </p:spPr>
      </p:sp>
      <p:sp>
        <p:nvSpPr>
          <p:cNvPr name="Freeform 14" id="14"/>
          <p:cNvSpPr/>
          <p:nvPr/>
        </p:nvSpPr>
        <p:spPr>
          <a:xfrm flipH="false" flipV="false" rot="0">
            <a:off x="14027407" y="4457190"/>
            <a:ext cx="2591666" cy="2190192"/>
          </a:xfrm>
          <a:custGeom>
            <a:avLst/>
            <a:gdLst/>
            <a:ahLst/>
            <a:cxnLst/>
            <a:rect r="r" b="b" t="t" l="l"/>
            <a:pathLst>
              <a:path h="2190192" w="2591666">
                <a:moveTo>
                  <a:pt x="0" y="0"/>
                </a:moveTo>
                <a:lnTo>
                  <a:pt x="2591665" y="0"/>
                </a:lnTo>
                <a:lnTo>
                  <a:pt x="2591665" y="2190192"/>
                </a:lnTo>
                <a:lnTo>
                  <a:pt x="0" y="2190192"/>
                </a:lnTo>
                <a:lnTo>
                  <a:pt x="0" y="0"/>
                </a:lnTo>
                <a:close/>
              </a:path>
            </a:pathLst>
          </a:custGeom>
          <a:blipFill>
            <a:blip r:embed="rId17"/>
            <a:stretch>
              <a:fillRect l="0" t="-10046" r="-24703" b="0"/>
            </a:stretch>
          </a:blipFill>
        </p:spPr>
      </p:sp>
      <p:sp>
        <p:nvSpPr>
          <p:cNvPr name="TextBox 15" id="15"/>
          <p:cNvSpPr txBox="true"/>
          <p:nvPr/>
        </p:nvSpPr>
        <p:spPr>
          <a:xfrm rot="0">
            <a:off x="1028700" y="923925"/>
            <a:ext cx="9383606"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DOSSIER DE RÉSULTATS</a:t>
            </a:r>
          </a:p>
        </p:txBody>
      </p:sp>
      <p:sp>
        <p:nvSpPr>
          <p:cNvPr name="TextBox 16" id="16"/>
          <p:cNvSpPr txBox="true"/>
          <p:nvPr/>
        </p:nvSpPr>
        <p:spPr>
          <a:xfrm rot="0">
            <a:off x="1028700" y="2990805"/>
            <a:ext cx="16230600" cy="763270"/>
          </a:xfrm>
          <a:prstGeom prst="rect">
            <a:avLst/>
          </a:prstGeom>
        </p:spPr>
        <p:txBody>
          <a:bodyPr anchor="t" rtlCol="false" tIns="0" lIns="0" bIns="0" rIns="0">
            <a:spAutoFit/>
          </a:bodyPr>
          <a:lstStyle/>
          <a:p>
            <a:pPr algn="just">
              <a:lnSpc>
                <a:spcPts val="3080"/>
              </a:lnSpc>
            </a:pPr>
            <a:r>
              <a:rPr lang="en-US" sz="2200">
                <a:solidFill>
                  <a:srgbClr val="000000"/>
                </a:solidFill>
                <a:latin typeface="Open Sans 2"/>
                <a:ea typeface="Open Sans 2"/>
                <a:cs typeface="Open Sans 2"/>
                <a:sym typeface="Open Sans 2"/>
              </a:rPr>
              <a:t>Le dossier “Weights” correspond au </a:t>
            </a:r>
            <a:r>
              <a:rPr lang="en-US" sz="2200" b="true">
                <a:solidFill>
                  <a:srgbClr val="000000"/>
                </a:solidFill>
                <a:latin typeface="Open Sans 2 Bold"/>
                <a:ea typeface="Open Sans 2 Bold"/>
                <a:cs typeface="Open Sans 2 Bold"/>
                <a:sym typeface="Open Sans 2 Bold"/>
              </a:rPr>
              <a:t>fruit de votre labeur</a:t>
            </a:r>
            <a:r>
              <a:rPr lang="en-US" sz="2200">
                <a:solidFill>
                  <a:srgbClr val="000000"/>
                </a:solidFill>
                <a:latin typeface="Open Sans 2"/>
                <a:ea typeface="Open Sans 2"/>
                <a:cs typeface="Open Sans 2"/>
                <a:sym typeface="Open Sans 2"/>
              </a:rPr>
              <a:t> car dedans il y a les poids attribués aux neurones lors de l’entraînement. </a:t>
            </a:r>
            <a:r>
              <a:rPr lang="en-US" sz="2200" b="true">
                <a:solidFill>
                  <a:srgbClr val="000000"/>
                </a:solidFill>
                <a:latin typeface="Open Sans 2 Bold"/>
                <a:ea typeface="Open Sans 2 Bold"/>
                <a:cs typeface="Open Sans 2 Bold"/>
                <a:sym typeface="Open Sans 2 Bold"/>
              </a:rPr>
              <a:t>Ce sont les neurones de votre modèle dans un fichier</a:t>
            </a:r>
            <a:r>
              <a:rPr lang="en-US" sz="2200">
                <a:solidFill>
                  <a:srgbClr val="000000"/>
                </a:solidFill>
                <a:latin typeface="Open Sans 2"/>
                <a:ea typeface="Open Sans 2"/>
                <a:cs typeface="Open Sans 2"/>
                <a:sym typeface="Open Sans 2"/>
              </a:rPr>
              <a:t>.</a:t>
            </a:r>
          </a:p>
        </p:txBody>
      </p:sp>
      <p:sp>
        <p:nvSpPr>
          <p:cNvPr name="TextBox 17" id="17"/>
          <p:cNvSpPr txBox="true"/>
          <p:nvPr/>
        </p:nvSpPr>
        <p:spPr>
          <a:xfrm rot="0">
            <a:off x="1028700" y="4956339"/>
            <a:ext cx="12211447" cy="1153795"/>
          </a:xfrm>
          <a:prstGeom prst="rect">
            <a:avLst/>
          </a:prstGeom>
        </p:spPr>
        <p:txBody>
          <a:bodyPr anchor="t" rtlCol="false" tIns="0" lIns="0" bIns="0" rIns="0">
            <a:spAutoFit/>
          </a:bodyPr>
          <a:lstStyle/>
          <a:p>
            <a:pPr algn="just">
              <a:lnSpc>
                <a:spcPts val="3080"/>
              </a:lnSpc>
            </a:pPr>
            <a:r>
              <a:rPr lang="en-US" sz="2200">
                <a:solidFill>
                  <a:srgbClr val="000000"/>
                </a:solidFill>
                <a:latin typeface="Open Sans 2"/>
                <a:ea typeface="Open Sans 2"/>
                <a:cs typeface="Open Sans 2"/>
                <a:sym typeface="Open Sans 2"/>
              </a:rPr>
              <a:t>Il y a deux fichiers dedans : “best.pt” et “last.pt”. Cela se comprend de la manière suivante : les poids des neurones changent de manière régulière lors de l’entrainement et la qualité des poids est évaluée grâce à une fonction spécifique. </a:t>
            </a:r>
          </a:p>
        </p:txBody>
      </p:sp>
      <p:sp>
        <p:nvSpPr>
          <p:cNvPr name="TextBox 18" id="18"/>
          <p:cNvSpPr txBox="true"/>
          <p:nvPr/>
        </p:nvSpPr>
        <p:spPr>
          <a:xfrm rot="0">
            <a:off x="1095375" y="1657350"/>
            <a:ext cx="1380219"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Weights</a:t>
            </a:r>
          </a:p>
        </p:txBody>
      </p:sp>
      <p:sp>
        <p:nvSpPr>
          <p:cNvPr name="TextBox 19" id="19"/>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54</a:t>
            </a:r>
          </a:p>
        </p:txBody>
      </p:sp>
      <p:sp>
        <p:nvSpPr>
          <p:cNvPr name="TextBox 20" id="20"/>
          <p:cNvSpPr txBox="true"/>
          <p:nvPr/>
        </p:nvSpPr>
        <p:spPr>
          <a:xfrm rot="0">
            <a:off x="1028700" y="7312398"/>
            <a:ext cx="16230600" cy="1153795"/>
          </a:xfrm>
          <a:prstGeom prst="rect">
            <a:avLst/>
          </a:prstGeom>
        </p:spPr>
        <p:txBody>
          <a:bodyPr anchor="t" rtlCol="false" tIns="0" lIns="0" bIns="0" rIns="0">
            <a:spAutoFit/>
          </a:bodyPr>
          <a:lstStyle/>
          <a:p>
            <a:pPr algn="just">
              <a:lnSpc>
                <a:spcPts val="3080"/>
              </a:lnSpc>
            </a:pPr>
            <a:r>
              <a:rPr lang="en-US" sz="2200">
                <a:solidFill>
                  <a:srgbClr val="000000"/>
                </a:solidFill>
                <a:latin typeface="Open Sans 2"/>
                <a:ea typeface="Open Sans 2"/>
                <a:cs typeface="Open Sans 2"/>
                <a:sym typeface="Open Sans 2"/>
              </a:rPr>
              <a:t>Donc </a:t>
            </a:r>
            <a:r>
              <a:rPr lang="en-US" sz="2200" b="true">
                <a:solidFill>
                  <a:srgbClr val="000000"/>
                </a:solidFill>
                <a:latin typeface="Open Sans 2 Bold"/>
                <a:ea typeface="Open Sans 2 Bold"/>
                <a:cs typeface="Open Sans 2 Bold"/>
                <a:sym typeface="Open Sans 2 Bold"/>
              </a:rPr>
              <a:t>last.pt correspond aux derniers poids en date et best.pt correspond aux meilleurs poids qu’il y a eu de tout l’entrainement</a:t>
            </a:r>
            <a:r>
              <a:rPr lang="en-US" sz="2200">
                <a:solidFill>
                  <a:srgbClr val="000000"/>
                </a:solidFill>
                <a:latin typeface="Open Sans 2"/>
                <a:ea typeface="Open Sans 2"/>
                <a:cs typeface="Open Sans 2"/>
                <a:sym typeface="Open Sans 2"/>
              </a:rPr>
              <a:t>. Ils ne sont pas forcément similaires mais ça peut arriver et s’il sont similaires, c’est probablement un signe que votre modèle devrait s’entrainer plus longtemps.</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81</a:t>
            </a:r>
          </a:p>
        </p:txBody>
      </p:sp>
      <p:sp>
        <p:nvSpPr>
          <p:cNvPr name="TextBox 3" id="3"/>
          <p:cNvSpPr txBox="true"/>
          <p:nvPr/>
        </p:nvSpPr>
        <p:spPr>
          <a:xfrm rot="0">
            <a:off x="8724377" y="4266060"/>
            <a:ext cx="8534923" cy="1406525"/>
          </a:xfrm>
          <a:prstGeom prst="rect">
            <a:avLst/>
          </a:prstGeom>
        </p:spPr>
        <p:txBody>
          <a:bodyPr anchor="t" rtlCol="false" tIns="0" lIns="0" bIns="0" rIns="0">
            <a:spAutoFit/>
          </a:bodyPr>
          <a:lstStyle/>
          <a:p>
            <a:pPr algn="just">
              <a:lnSpc>
                <a:spcPts val="2800"/>
              </a:lnSpc>
              <a:spcBef>
                <a:spcPct val="0"/>
              </a:spcBef>
            </a:pPr>
            <a:r>
              <a:rPr lang="en-US" b="true" sz="2000" i="true">
                <a:solidFill>
                  <a:srgbClr val="000000"/>
                </a:solidFill>
                <a:latin typeface="Open Sans 1 Bold Italics"/>
                <a:ea typeface="Open Sans 1 Bold Italics"/>
                <a:cs typeface="Open Sans 1 Bold Italics"/>
                <a:sym typeface="Open Sans 1 Bold Italics"/>
              </a:rPr>
              <a:t>Priorité à la précision (éviter les faux positifs)</a:t>
            </a:r>
            <a:r>
              <a:rPr lang="en-US" sz="2000">
                <a:solidFill>
                  <a:srgbClr val="000000"/>
                </a:solidFill>
                <a:latin typeface="Open Sans 1"/>
                <a:ea typeface="Open Sans 1"/>
                <a:cs typeface="Open Sans 1"/>
                <a:sym typeface="Open Sans 1"/>
              </a:rPr>
              <a:t> : choisissez la valeur à l'extrémité droite du plateau (seuil plus élevé). Cela garantit que le modèle ne prédit que lorsqu'il est très sûr, minimisant les erreurs de détection.</a:t>
            </a:r>
          </a:p>
        </p:txBody>
      </p:sp>
      <p:sp>
        <p:nvSpPr>
          <p:cNvPr name="TextBox 4" id="4"/>
          <p:cNvSpPr txBox="true"/>
          <p:nvPr/>
        </p:nvSpPr>
        <p:spPr>
          <a:xfrm rot="0">
            <a:off x="1028700" y="923925"/>
            <a:ext cx="10383344"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F1SCORE-CONFIANCE</a:t>
            </a:r>
          </a:p>
        </p:txBody>
      </p:sp>
      <p:grpSp>
        <p:nvGrpSpPr>
          <p:cNvPr name="Group 5" id="5"/>
          <p:cNvGrpSpPr/>
          <p:nvPr/>
        </p:nvGrpSpPr>
        <p:grpSpPr>
          <a:xfrm rot="0">
            <a:off x="1028700" y="3045764"/>
            <a:ext cx="7228179" cy="5550649"/>
            <a:chOff x="0" y="0"/>
            <a:chExt cx="9637571" cy="7400865"/>
          </a:xfrm>
        </p:grpSpPr>
        <p:sp>
          <p:nvSpPr>
            <p:cNvPr name="Freeform 6" id="6"/>
            <p:cNvSpPr/>
            <p:nvPr/>
          </p:nvSpPr>
          <p:spPr>
            <a:xfrm flipH="false" flipV="false" rot="0">
              <a:off x="0" y="0"/>
              <a:ext cx="9637571" cy="7400865"/>
            </a:xfrm>
            <a:custGeom>
              <a:avLst/>
              <a:gdLst/>
              <a:ahLst/>
              <a:cxnLst/>
              <a:rect r="r" b="b" t="t" l="l"/>
              <a:pathLst>
                <a:path h="7400865" w="9637571">
                  <a:moveTo>
                    <a:pt x="0" y="0"/>
                  </a:moveTo>
                  <a:lnTo>
                    <a:pt x="9637571" y="0"/>
                  </a:lnTo>
                  <a:lnTo>
                    <a:pt x="9637571" y="7400865"/>
                  </a:lnTo>
                  <a:lnTo>
                    <a:pt x="0" y="7400865"/>
                  </a:lnTo>
                  <a:lnTo>
                    <a:pt x="0" y="0"/>
                  </a:lnTo>
                  <a:close/>
                </a:path>
              </a:pathLst>
            </a:custGeom>
            <a:blipFill>
              <a:blip r:embed="rId2"/>
              <a:stretch>
                <a:fillRect l="0" t="0" r="0" b="0"/>
              </a:stretch>
            </a:blipFill>
            <a:ln w="19050" cap="sq">
              <a:solidFill>
                <a:srgbClr val="000000"/>
              </a:solidFill>
              <a:prstDash val="solid"/>
              <a:miter/>
            </a:ln>
          </p:spPr>
        </p:sp>
        <p:grpSp>
          <p:nvGrpSpPr>
            <p:cNvPr name="Group 7" id="7"/>
            <p:cNvGrpSpPr/>
            <p:nvPr/>
          </p:nvGrpSpPr>
          <p:grpSpPr>
            <a:xfrm rot="0">
              <a:off x="774840" y="25400"/>
              <a:ext cx="8500300" cy="358050"/>
              <a:chOff x="0" y="0"/>
              <a:chExt cx="1679072" cy="70726"/>
            </a:xfrm>
          </p:grpSpPr>
          <p:sp>
            <p:nvSpPr>
              <p:cNvPr name="Freeform 8" id="8"/>
              <p:cNvSpPr/>
              <p:nvPr/>
            </p:nvSpPr>
            <p:spPr>
              <a:xfrm flipH="false" flipV="false" rot="0">
                <a:off x="0" y="0"/>
                <a:ext cx="1679072" cy="70726"/>
              </a:xfrm>
              <a:custGeom>
                <a:avLst/>
                <a:gdLst/>
                <a:ahLst/>
                <a:cxnLst/>
                <a:rect r="r" b="b" t="t" l="l"/>
                <a:pathLst>
                  <a:path h="70726" w="1679072">
                    <a:moveTo>
                      <a:pt x="0" y="0"/>
                    </a:moveTo>
                    <a:lnTo>
                      <a:pt x="1679072" y="0"/>
                    </a:lnTo>
                    <a:lnTo>
                      <a:pt x="1679072" y="70726"/>
                    </a:lnTo>
                    <a:lnTo>
                      <a:pt x="0" y="70726"/>
                    </a:lnTo>
                    <a:close/>
                  </a:path>
                </a:pathLst>
              </a:custGeom>
              <a:solidFill>
                <a:srgbClr val="FFFFFF"/>
              </a:solidFill>
            </p:spPr>
          </p:sp>
          <p:sp>
            <p:nvSpPr>
              <p:cNvPr name="TextBox 9" id="9"/>
              <p:cNvSpPr txBox="true"/>
              <p:nvPr/>
            </p:nvSpPr>
            <p:spPr>
              <a:xfrm>
                <a:off x="0" y="-38100"/>
                <a:ext cx="1679072" cy="108826"/>
              </a:xfrm>
              <a:prstGeom prst="rect">
                <a:avLst/>
              </a:prstGeom>
            </p:spPr>
            <p:txBody>
              <a:bodyPr anchor="ctr" rtlCol="false" tIns="0" lIns="0" bIns="0" rIns="0"/>
              <a:lstStyle/>
              <a:p>
                <a:pPr algn="ctr">
                  <a:lnSpc>
                    <a:spcPts val="1820"/>
                  </a:lnSpc>
                </a:pPr>
                <a:r>
                  <a:rPr lang="en-US" b="true" sz="1300">
                    <a:solidFill>
                      <a:srgbClr val="000000"/>
                    </a:solidFill>
                    <a:latin typeface="Open Sans 1 Bold"/>
                    <a:ea typeface="Open Sans 1 Bold"/>
                    <a:cs typeface="Open Sans 1 Bold"/>
                    <a:sym typeface="Open Sans 1 Bold"/>
                  </a:rPr>
                  <a:t>F1-Confidence Curve</a:t>
                </a:r>
              </a:p>
            </p:txBody>
          </p:sp>
        </p:grpSp>
        <p:grpSp>
          <p:nvGrpSpPr>
            <p:cNvPr name="Group 10" id="10"/>
            <p:cNvGrpSpPr/>
            <p:nvPr/>
          </p:nvGrpSpPr>
          <p:grpSpPr>
            <a:xfrm rot="0">
              <a:off x="894191" y="6979366"/>
              <a:ext cx="8500300" cy="358050"/>
              <a:chOff x="0" y="0"/>
              <a:chExt cx="1679072" cy="70726"/>
            </a:xfrm>
          </p:grpSpPr>
          <p:sp>
            <p:nvSpPr>
              <p:cNvPr name="Freeform 11" id="11"/>
              <p:cNvSpPr/>
              <p:nvPr/>
            </p:nvSpPr>
            <p:spPr>
              <a:xfrm flipH="false" flipV="false" rot="0">
                <a:off x="0" y="0"/>
                <a:ext cx="1679072" cy="70726"/>
              </a:xfrm>
              <a:custGeom>
                <a:avLst/>
                <a:gdLst/>
                <a:ahLst/>
                <a:cxnLst/>
                <a:rect r="r" b="b" t="t" l="l"/>
                <a:pathLst>
                  <a:path h="70726" w="1679072">
                    <a:moveTo>
                      <a:pt x="0" y="0"/>
                    </a:moveTo>
                    <a:lnTo>
                      <a:pt x="1679072" y="0"/>
                    </a:lnTo>
                    <a:lnTo>
                      <a:pt x="1679072" y="70726"/>
                    </a:lnTo>
                    <a:lnTo>
                      <a:pt x="0" y="70726"/>
                    </a:lnTo>
                    <a:close/>
                  </a:path>
                </a:pathLst>
              </a:custGeom>
              <a:solidFill>
                <a:srgbClr val="FFFFFF"/>
              </a:solidFill>
            </p:spPr>
          </p:sp>
          <p:sp>
            <p:nvSpPr>
              <p:cNvPr name="TextBox 12" id="12"/>
              <p:cNvSpPr txBox="true"/>
              <p:nvPr/>
            </p:nvSpPr>
            <p:spPr>
              <a:xfrm>
                <a:off x="0" y="-38100"/>
                <a:ext cx="1679072" cy="108826"/>
              </a:xfrm>
              <a:prstGeom prst="rect">
                <a:avLst/>
              </a:prstGeom>
            </p:spPr>
            <p:txBody>
              <a:bodyPr anchor="ctr" rtlCol="false" tIns="0" lIns="0" bIns="0" rIns="0"/>
              <a:lstStyle/>
              <a:p>
                <a:pPr algn="ctr">
                  <a:lnSpc>
                    <a:spcPts val="1820"/>
                  </a:lnSpc>
                </a:pPr>
                <a:r>
                  <a:rPr lang="en-US" b="true" sz="1300">
                    <a:solidFill>
                      <a:srgbClr val="000000"/>
                    </a:solidFill>
                    <a:latin typeface="Open Sans 1 Bold"/>
                    <a:ea typeface="Open Sans 1 Bold"/>
                    <a:cs typeface="Open Sans 1 Bold"/>
                    <a:sym typeface="Open Sans 1 Bold"/>
                  </a:rPr>
                  <a:t>Confidence</a:t>
                </a:r>
              </a:p>
            </p:txBody>
          </p:sp>
        </p:grpSp>
      </p:grpSp>
      <p:sp>
        <p:nvSpPr>
          <p:cNvPr name="TextBox 13" id="13"/>
          <p:cNvSpPr txBox="true"/>
          <p:nvPr/>
        </p:nvSpPr>
        <p:spPr>
          <a:xfrm rot="0">
            <a:off x="8724377" y="2998139"/>
            <a:ext cx="8534923" cy="701675"/>
          </a:xfrm>
          <a:prstGeom prst="rect">
            <a:avLst/>
          </a:prstGeom>
        </p:spPr>
        <p:txBody>
          <a:bodyPr anchor="t" rtlCol="false" tIns="0" lIns="0" bIns="0" rIns="0">
            <a:spAutoFit/>
          </a:bodyPr>
          <a:lstStyle/>
          <a:p>
            <a:pPr algn="just">
              <a:lnSpc>
                <a:spcPts val="2800"/>
              </a:lnSpc>
              <a:spcBef>
                <a:spcPct val="0"/>
              </a:spcBef>
            </a:pPr>
            <a:r>
              <a:rPr lang="en-US" b="true" sz="2000">
                <a:solidFill>
                  <a:srgbClr val="000000"/>
                </a:solidFill>
                <a:latin typeface="Open Sans 1 Bold"/>
                <a:ea typeface="Open Sans 1 Bold"/>
                <a:cs typeface="Open Sans 1 Bold"/>
                <a:sym typeface="Open Sans 1 Bold"/>
              </a:rPr>
              <a:t>Lorsque la courbe F1 présente un plateau</a:t>
            </a:r>
            <a:r>
              <a:rPr lang="en-US" sz="2000">
                <a:solidFill>
                  <a:srgbClr val="000000"/>
                </a:solidFill>
                <a:latin typeface="Open Sans 1"/>
                <a:ea typeface="Open Sans 1"/>
                <a:cs typeface="Open Sans 1"/>
                <a:sym typeface="Open Sans 1"/>
              </a:rPr>
              <a:t> plutôt qu'un pic unique, le choix du seuil de confiance idéal dépend de vos objectifs spécifiques :</a:t>
            </a:r>
          </a:p>
        </p:txBody>
      </p:sp>
      <p:sp>
        <p:nvSpPr>
          <p:cNvPr name="TextBox 14" id="14"/>
          <p:cNvSpPr txBox="true"/>
          <p:nvPr/>
        </p:nvSpPr>
        <p:spPr>
          <a:xfrm rot="0">
            <a:off x="8724377" y="7859178"/>
            <a:ext cx="8534923" cy="701675"/>
          </a:xfrm>
          <a:prstGeom prst="rect">
            <a:avLst/>
          </a:prstGeom>
        </p:spPr>
        <p:txBody>
          <a:bodyPr anchor="t" rtlCol="false" tIns="0" lIns="0" bIns="0" rIns="0">
            <a:spAutoFit/>
          </a:bodyPr>
          <a:lstStyle/>
          <a:p>
            <a:pPr algn="just">
              <a:lnSpc>
                <a:spcPts val="2800"/>
              </a:lnSpc>
              <a:spcBef>
                <a:spcPct val="0"/>
              </a:spcBef>
            </a:pPr>
            <a:r>
              <a:rPr lang="en-US" b="true" sz="2000" i="true">
                <a:solidFill>
                  <a:srgbClr val="000000"/>
                </a:solidFill>
                <a:latin typeface="Open Sans 1 Bold Italics"/>
                <a:ea typeface="Open Sans 1 Bold Italics"/>
                <a:cs typeface="Open Sans 1 Bold Italics"/>
                <a:sym typeface="Open Sans 1 Bold Italics"/>
              </a:rPr>
              <a:t>Équilibre </a:t>
            </a:r>
            <a:r>
              <a:rPr lang="en-US" sz="2000">
                <a:solidFill>
                  <a:srgbClr val="000000"/>
                </a:solidFill>
                <a:latin typeface="Open Sans 1"/>
                <a:ea typeface="Open Sans 1"/>
                <a:cs typeface="Open Sans 1"/>
                <a:sym typeface="Open Sans 1"/>
              </a:rPr>
              <a:t>: Si aucune contrainte ne prévaut, le centre du plateau est souvent un choix robuste.</a:t>
            </a:r>
          </a:p>
        </p:txBody>
      </p:sp>
      <p:sp>
        <p:nvSpPr>
          <p:cNvPr name="TextBox 15" id="15"/>
          <p:cNvSpPr txBox="true"/>
          <p:nvPr/>
        </p:nvSpPr>
        <p:spPr>
          <a:xfrm rot="0">
            <a:off x="8724377" y="6238832"/>
            <a:ext cx="8534923" cy="1054100"/>
          </a:xfrm>
          <a:prstGeom prst="rect">
            <a:avLst/>
          </a:prstGeom>
        </p:spPr>
        <p:txBody>
          <a:bodyPr anchor="t" rtlCol="false" tIns="0" lIns="0" bIns="0" rIns="0">
            <a:spAutoFit/>
          </a:bodyPr>
          <a:lstStyle/>
          <a:p>
            <a:pPr algn="just">
              <a:lnSpc>
                <a:spcPts val="2800"/>
              </a:lnSpc>
              <a:spcBef>
                <a:spcPct val="0"/>
              </a:spcBef>
            </a:pPr>
            <a:r>
              <a:rPr lang="en-US" b="true" sz="2000" i="true">
                <a:solidFill>
                  <a:srgbClr val="000000"/>
                </a:solidFill>
                <a:latin typeface="Open Sans 1 Bold Italics"/>
                <a:ea typeface="Open Sans 1 Bold Italics"/>
                <a:cs typeface="Open Sans 1 Bold Italics"/>
                <a:sym typeface="Open Sans 1 Bold Italics"/>
              </a:rPr>
              <a:t>Priorité au rappel (éviter les faux négatifs)</a:t>
            </a:r>
            <a:r>
              <a:rPr lang="en-US" sz="2000">
                <a:solidFill>
                  <a:srgbClr val="000000"/>
                </a:solidFill>
                <a:latin typeface="Open Sans 1"/>
                <a:ea typeface="Open Sans 1"/>
                <a:cs typeface="Open Sans 1"/>
                <a:sym typeface="Open Sans 1"/>
              </a:rPr>
              <a:t> : choisissez la valeur à l'extrémité gauche du plateau (seuil plus bas). Cela permet de capturer un maximum d'objets réels, quitte à accepter quelques fausses alertes.</a:t>
            </a:r>
          </a:p>
        </p:txBody>
      </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82</a:t>
            </a:r>
          </a:p>
        </p:txBody>
      </p:sp>
      <p:grpSp>
        <p:nvGrpSpPr>
          <p:cNvPr name="Group 3" id="3"/>
          <p:cNvGrpSpPr/>
          <p:nvPr/>
        </p:nvGrpSpPr>
        <p:grpSpPr>
          <a:xfrm rot="0">
            <a:off x="1028700" y="4193243"/>
            <a:ext cx="5368478" cy="950257"/>
            <a:chOff x="0" y="0"/>
            <a:chExt cx="7157971" cy="1267009"/>
          </a:xfrm>
        </p:grpSpPr>
        <p:grpSp>
          <p:nvGrpSpPr>
            <p:cNvPr name="Group 4" id="4"/>
            <p:cNvGrpSpPr/>
            <p:nvPr/>
          </p:nvGrpSpPr>
          <p:grpSpPr>
            <a:xfrm rot="726950">
              <a:off x="5702283" y="413150"/>
              <a:ext cx="1396170" cy="715306"/>
              <a:chOff x="0" y="0"/>
              <a:chExt cx="859663" cy="440435"/>
            </a:xfrm>
          </p:grpSpPr>
          <p:sp>
            <p:nvSpPr>
              <p:cNvPr name="Freeform 5" id="5"/>
              <p:cNvSpPr/>
              <p:nvPr/>
            </p:nvSpPr>
            <p:spPr>
              <a:xfrm flipH="false" flipV="false" rot="0">
                <a:off x="0" y="0"/>
                <a:ext cx="859663" cy="440435"/>
              </a:xfrm>
              <a:custGeom>
                <a:avLst/>
                <a:gdLst/>
                <a:ahLst/>
                <a:cxnLst/>
                <a:rect r="r" b="b" t="t" l="l"/>
                <a:pathLst>
                  <a:path h="440435" w="859663">
                    <a:moveTo>
                      <a:pt x="859663" y="440435"/>
                    </a:moveTo>
                    <a:lnTo>
                      <a:pt x="0" y="440435"/>
                    </a:lnTo>
                    <a:lnTo>
                      <a:pt x="0" y="0"/>
                    </a:lnTo>
                    <a:lnTo>
                      <a:pt x="859663" y="440435"/>
                    </a:lnTo>
                    <a:close/>
                  </a:path>
                </a:pathLst>
              </a:custGeom>
              <a:solidFill>
                <a:srgbClr val="004F7E"/>
              </a:solidFill>
            </p:spPr>
          </p:sp>
          <p:sp>
            <p:nvSpPr>
              <p:cNvPr name="TextBox 6" id="6"/>
              <p:cNvSpPr txBox="true"/>
              <p:nvPr/>
            </p:nvSpPr>
            <p:spPr>
              <a:xfrm>
                <a:off x="0" y="172592"/>
                <a:ext cx="429832" cy="266905"/>
              </a:xfrm>
              <a:prstGeom prst="rect">
                <a:avLst/>
              </a:prstGeom>
            </p:spPr>
            <p:txBody>
              <a:bodyPr anchor="ctr" rtlCol="false" tIns="50800" lIns="50800" bIns="50800" rIns="50800"/>
              <a:lstStyle/>
              <a:p>
                <a:pPr algn="ctr">
                  <a:lnSpc>
                    <a:spcPts val="2800"/>
                  </a:lnSpc>
                </a:pPr>
              </a:p>
            </p:txBody>
          </p:sp>
        </p:grpSp>
        <p:grpSp>
          <p:nvGrpSpPr>
            <p:cNvPr name="Group 7" id="7"/>
            <p:cNvGrpSpPr/>
            <p:nvPr/>
          </p:nvGrpSpPr>
          <p:grpSpPr>
            <a:xfrm rot="0">
              <a:off x="0" y="0"/>
              <a:ext cx="6400368" cy="1048726"/>
              <a:chOff x="0" y="0"/>
              <a:chExt cx="1264270" cy="207156"/>
            </a:xfrm>
          </p:grpSpPr>
          <p:sp>
            <p:nvSpPr>
              <p:cNvPr name="Freeform 8" id="8"/>
              <p:cNvSpPr/>
              <p:nvPr/>
            </p:nvSpPr>
            <p:spPr>
              <a:xfrm flipH="false" flipV="false" rot="0">
                <a:off x="0" y="0"/>
                <a:ext cx="1264270" cy="207156"/>
              </a:xfrm>
              <a:custGeom>
                <a:avLst/>
                <a:gdLst/>
                <a:ahLst/>
                <a:cxnLst/>
                <a:rect r="r" b="b" t="t" l="l"/>
                <a:pathLst>
                  <a:path h="207156" w="1264270">
                    <a:moveTo>
                      <a:pt x="24192" y="0"/>
                    </a:moveTo>
                    <a:lnTo>
                      <a:pt x="1240078" y="0"/>
                    </a:lnTo>
                    <a:cubicBezTo>
                      <a:pt x="1253439" y="0"/>
                      <a:pt x="1264270" y="10831"/>
                      <a:pt x="1264270" y="24192"/>
                    </a:cubicBezTo>
                    <a:lnTo>
                      <a:pt x="1264270" y="182964"/>
                    </a:lnTo>
                    <a:cubicBezTo>
                      <a:pt x="1264270" y="196325"/>
                      <a:pt x="1253439" y="207156"/>
                      <a:pt x="1240078" y="207156"/>
                    </a:cubicBezTo>
                    <a:lnTo>
                      <a:pt x="24192" y="207156"/>
                    </a:lnTo>
                    <a:cubicBezTo>
                      <a:pt x="10831" y="207156"/>
                      <a:pt x="0" y="196325"/>
                      <a:pt x="0" y="182964"/>
                    </a:cubicBezTo>
                    <a:lnTo>
                      <a:pt x="0" y="24192"/>
                    </a:lnTo>
                    <a:cubicBezTo>
                      <a:pt x="0" y="10831"/>
                      <a:pt x="10831" y="0"/>
                      <a:pt x="24192" y="0"/>
                    </a:cubicBezTo>
                    <a:close/>
                  </a:path>
                </a:pathLst>
              </a:custGeom>
              <a:solidFill>
                <a:srgbClr val="004F7E"/>
              </a:solidFill>
            </p:spPr>
          </p:sp>
          <p:sp>
            <p:nvSpPr>
              <p:cNvPr name="TextBox 9" id="9"/>
              <p:cNvSpPr txBox="true"/>
              <p:nvPr/>
            </p:nvSpPr>
            <p:spPr>
              <a:xfrm>
                <a:off x="0" y="-47625"/>
                <a:ext cx="1264270" cy="254781"/>
              </a:xfrm>
              <a:prstGeom prst="rect">
                <a:avLst/>
              </a:prstGeom>
            </p:spPr>
            <p:txBody>
              <a:bodyPr anchor="ctr" rtlCol="false" tIns="50800" lIns="50800" bIns="50800" rIns="50800"/>
              <a:lstStyle/>
              <a:p>
                <a:pPr algn="ctr">
                  <a:lnSpc>
                    <a:spcPts val="2800"/>
                  </a:lnSpc>
                </a:pPr>
              </a:p>
            </p:txBody>
          </p:sp>
        </p:grpSp>
        <p:sp>
          <p:nvSpPr>
            <p:cNvPr name="TextBox 10" id="10"/>
            <p:cNvSpPr txBox="true"/>
            <p:nvPr/>
          </p:nvSpPr>
          <p:spPr>
            <a:xfrm rot="0">
              <a:off x="325650" y="226971"/>
              <a:ext cx="5821644" cy="547158"/>
            </a:xfrm>
            <a:prstGeom prst="rect">
              <a:avLst/>
            </a:prstGeom>
          </p:spPr>
          <p:txBody>
            <a:bodyPr anchor="t" rtlCol="false" tIns="0" lIns="0" bIns="0" rIns="0">
              <a:spAutoFit/>
            </a:bodyPr>
            <a:lstStyle/>
            <a:p>
              <a:pPr algn="just">
                <a:lnSpc>
                  <a:spcPts val="3499"/>
                </a:lnSpc>
                <a:spcBef>
                  <a:spcPct val="0"/>
                </a:spcBef>
              </a:pPr>
              <a:r>
                <a:rPr lang="en-US" sz="2499">
                  <a:solidFill>
                    <a:srgbClr val="FFFFFF"/>
                  </a:solidFill>
                  <a:latin typeface="Open Sans 1"/>
                  <a:ea typeface="Open Sans 1"/>
                  <a:cs typeface="Open Sans 1"/>
                  <a:sym typeface="Open Sans 1"/>
                </a:rPr>
                <a:t>Qu’est-ce que le multiclasse ?</a:t>
              </a:r>
            </a:p>
          </p:txBody>
        </p:sp>
      </p:grpSp>
      <p:sp>
        <p:nvSpPr>
          <p:cNvPr name="TextBox 11" id="11"/>
          <p:cNvSpPr txBox="true"/>
          <p:nvPr/>
        </p:nvSpPr>
        <p:spPr>
          <a:xfrm rot="0">
            <a:off x="1028700" y="2345998"/>
            <a:ext cx="16230600" cy="789305"/>
          </a:xfrm>
          <a:prstGeom prst="rect">
            <a:avLst/>
          </a:prstGeom>
        </p:spPr>
        <p:txBody>
          <a:bodyPr anchor="t" rtlCol="false" tIns="0" lIns="0" bIns="0" rIns="0">
            <a:spAutoFit/>
          </a:bodyPr>
          <a:lstStyle/>
          <a:p>
            <a:pPr algn="just">
              <a:lnSpc>
                <a:spcPts val="3220"/>
              </a:lnSpc>
              <a:spcBef>
                <a:spcPct val="0"/>
              </a:spcBef>
            </a:pPr>
            <a:r>
              <a:rPr lang="en-US" sz="2300">
                <a:solidFill>
                  <a:srgbClr val="000000"/>
                </a:solidFill>
                <a:latin typeface="Open Sans 1"/>
                <a:ea typeface="Open Sans 1"/>
                <a:cs typeface="Open Sans 1"/>
                <a:sym typeface="Open Sans 1"/>
              </a:rPr>
              <a:t>On a vu toute la théorie, maintenant quelques subtilités qui peuvent arriver dans vos entrainements, notamment le multiclasse.</a:t>
            </a:r>
          </a:p>
        </p:txBody>
      </p:sp>
      <p:sp>
        <p:nvSpPr>
          <p:cNvPr name="TextBox 12" id="12"/>
          <p:cNvSpPr txBox="true"/>
          <p:nvPr/>
        </p:nvSpPr>
        <p:spPr>
          <a:xfrm rot="0">
            <a:off x="1025673" y="6795131"/>
            <a:ext cx="16230600" cy="789305"/>
          </a:xfrm>
          <a:prstGeom prst="rect">
            <a:avLst/>
          </a:prstGeom>
        </p:spPr>
        <p:txBody>
          <a:bodyPr anchor="t" rtlCol="false" tIns="0" lIns="0" bIns="0" rIns="0">
            <a:spAutoFit/>
          </a:bodyPr>
          <a:lstStyle/>
          <a:p>
            <a:pPr algn="just">
              <a:lnSpc>
                <a:spcPts val="3220"/>
              </a:lnSpc>
              <a:spcBef>
                <a:spcPct val="0"/>
              </a:spcBef>
            </a:pPr>
            <a:r>
              <a:rPr lang="en-US" sz="2300">
                <a:solidFill>
                  <a:srgbClr val="000000"/>
                </a:solidFill>
                <a:latin typeface="Open Sans 1"/>
                <a:ea typeface="Open Sans 1"/>
                <a:cs typeface="Open Sans 1"/>
                <a:sym typeface="Open Sans 1"/>
              </a:rPr>
              <a:t>Dans votre matrice de confusion, vous aurez donc</a:t>
            </a:r>
            <a:r>
              <a:rPr lang="en-US" b="true" sz="2300">
                <a:solidFill>
                  <a:srgbClr val="000000"/>
                </a:solidFill>
                <a:latin typeface="Open Sans 1 Bold"/>
                <a:ea typeface="Open Sans 1 Bold"/>
                <a:cs typeface="Open Sans 1 Bold"/>
                <a:sym typeface="Open Sans 1 Bold"/>
              </a:rPr>
              <a:t> autant de ligne et de colonne que de classe</a:t>
            </a:r>
            <a:r>
              <a:rPr lang="en-US" sz="2300">
                <a:solidFill>
                  <a:srgbClr val="000000"/>
                </a:solidFill>
                <a:latin typeface="Open Sans 1"/>
                <a:ea typeface="Open Sans 1"/>
                <a:cs typeface="Open Sans 1"/>
                <a:sym typeface="Open Sans 1"/>
              </a:rPr>
              <a:t>, auxquelles on rajoute la ligne et la colonne “negative” (”background”) qui correspond à l’absence de classe.</a:t>
            </a:r>
          </a:p>
        </p:txBody>
      </p:sp>
      <p:grpSp>
        <p:nvGrpSpPr>
          <p:cNvPr name="Group 13" id="13"/>
          <p:cNvGrpSpPr/>
          <p:nvPr/>
        </p:nvGrpSpPr>
        <p:grpSpPr>
          <a:xfrm rot="0">
            <a:off x="5955619" y="4533941"/>
            <a:ext cx="11303681" cy="1274697"/>
            <a:chOff x="0" y="0"/>
            <a:chExt cx="15071574" cy="1699595"/>
          </a:xfrm>
        </p:grpSpPr>
        <p:grpSp>
          <p:nvGrpSpPr>
            <p:cNvPr name="Group 14" id="14"/>
            <p:cNvGrpSpPr/>
            <p:nvPr/>
          </p:nvGrpSpPr>
          <p:grpSpPr>
            <a:xfrm rot="0">
              <a:off x="833881" y="0"/>
              <a:ext cx="14237693" cy="1473768"/>
              <a:chOff x="0" y="0"/>
              <a:chExt cx="2812384" cy="291115"/>
            </a:xfrm>
          </p:grpSpPr>
          <p:sp>
            <p:nvSpPr>
              <p:cNvPr name="Freeform 15" id="15"/>
              <p:cNvSpPr/>
              <p:nvPr/>
            </p:nvSpPr>
            <p:spPr>
              <a:xfrm flipH="false" flipV="false" rot="0">
                <a:off x="0" y="0"/>
                <a:ext cx="2812384" cy="291115"/>
              </a:xfrm>
              <a:custGeom>
                <a:avLst/>
                <a:gdLst/>
                <a:ahLst/>
                <a:cxnLst/>
                <a:rect r="r" b="b" t="t" l="l"/>
                <a:pathLst>
                  <a:path h="291115" w="2812384">
                    <a:moveTo>
                      <a:pt x="10875" y="0"/>
                    </a:moveTo>
                    <a:lnTo>
                      <a:pt x="2801509" y="0"/>
                    </a:lnTo>
                    <a:cubicBezTo>
                      <a:pt x="2807515" y="0"/>
                      <a:pt x="2812384" y="4869"/>
                      <a:pt x="2812384" y="10875"/>
                    </a:cubicBezTo>
                    <a:lnTo>
                      <a:pt x="2812384" y="280239"/>
                    </a:lnTo>
                    <a:cubicBezTo>
                      <a:pt x="2812384" y="286246"/>
                      <a:pt x="2807515" y="291115"/>
                      <a:pt x="2801509" y="291115"/>
                    </a:cubicBezTo>
                    <a:lnTo>
                      <a:pt x="10875" y="291115"/>
                    </a:lnTo>
                    <a:cubicBezTo>
                      <a:pt x="4869" y="291115"/>
                      <a:pt x="0" y="286246"/>
                      <a:pt x="0" y="280239"/>
                    </a:cubicBezTo>
                    <a:lnTo>
                      <a:pt x="0" y="10875"/>
                    </a:lnTo>
                    <a:cubicBezTo>
                      <a:pt x="0" y="4869"/>
                      <a:pt x="4869" y="0"/>
                      <a:pt x="10875" y="0"/>
                    </a:cubicBezTo>
                    <a:close/>
                  </a:path>
                </a:pathLst>
              </a:custGeom>
              <a:solidFill>
                <a:srgbClr val="8C52FF"/>
              </a:solidFill>
            </p:spPr>
          </p:sp>
          <p:sp>
            <p:nvSpPr>
              <p:cNvPr name="TextBox 16" id="16"/>
              <p:cNvSpPr txBox="true"/>
              <p:nvPr/>
            </p:nvSpPr>
            <p:spPr>
              <a:xfrm>
                <a:off x="0" y="-47625"/>
                <a:ext cx="2812384" cy="338740"/>
              </a:xfrm>
              <a:prstGeom prst="rect">
                <a:avLst/>
              </a:prstGeom>
            </p:spPr>
            <p:txBody>
              <a:bodyPr anchor="ctr" rtlCol="false" tIns="50800" lIns="50800" bIns="50800" rIns="50800"/>
              <a:lstStyle/>
              <a:p>
                <a:pPr algn="ctr">
                  <a:lnSpc>
                    <a:spcPts val="2800"/>
                  </a:lnSpc>
                </a:pPr>
              </a:p>
            </p:txBody>
          </p:sp>
        </p:grpSp>
        <p:grpSp>
          <p:nvGrpSpPr>
            <p:cNvPr name="Group 17" id="17"/>
            <p:cNvGrpSpPr/>
            <p:nvPr/>
          </p:nvGrpSpPr>
          <p:grpSpPr>
            <a:xfrm rot="-6658382">
              <a:off x="555798" y="34884"/>
              <a:ext cx="917192" cy="1821152"/>
              <a:chOff x="0" y="0"/>
              <a:chExt cx="392685" cy="779704"/>
            </a:xfrm>
          </p:grpSpPr>
          <p:sp>
            <p:nvSpPr>
              <p:cNvPr name="Freeform 18" id="18"/>
              <p:cNvSpPr/>
              <p:nvPr/>
            </p:nvSpPr>
            <p:spPr>
              <a:xfrm flipH="false" flipV="false" rot="0">
                <a:off x="0" y="0"/>
                <a:ext cx="392685" cy="779704"/>
              </a:xfrm>
              <a:custGeom>
                <a:avLst/>
                <a:gdLst/>
                <a:ahLst/>
                <a:cxnLst/>
                <a:rect r="r" b="b" t="t" l="l"/>
                <a:pathLst>
                  <a:path h="779704" w="392685">
                    <a:moveTo>
                      <a:pt x="392685" y="779704"/>
                    </a:moveTo>
                    <a:lnTo>
                      <a:pt x="0" y="779704"/>
                    </a:lnTo>
                    <a:lnTo>
                      <a:pt x="0" y="0"/>
                    </a:lnTo>
                    <a:lnTo>
                      <a:pt x="392685" y="779704"/>
                    </a:lnTo>
                    <a:close/>
                  </a:path>
                </a:pathLst>
              </a:custGeom>
              <a:solidFill>
                <a:srgbClr val="8C52FF"/>
              </a:solidFill>
            </p:spPr>
          </p:sp>
          <p:sp>
            <p:nvSpPr>
              <p:cNvPr name="TextBox 19" id="19"/>
              <p:cNvSpPr txBox="true"/>
              <p:nvPr/>
            </p:nvSpPr>
            <p:spPr>
              <a:xfrm>
                <a:off x="0" y="342227"/>
                <a:ext cx="196342" cy="435818"/>
              </a:xfrm>
              <a:prstGeom prst="rect">
                <a:avLst/>
              </a:prstGeom>
            </p:spPr>
            <p:txBody>
              <a:bodyPr anchor="ctr" rtlCol="false" tIns="50800" lIns="50800" bIns="50800" rIns="50800"/>
              <a:lstStyle/>
              <a:p>
                <a:pPr algn="ctr">
                  <a:lnSpc>
                    <a:spcPts val="2800"/>
                  </a:lnSpc>
                </a:pPr>
              </a:p>
            </p:txBody>
          </p:sp>
        </p:grpSp>
        <p:sp>
          <p:nvSpPr>
            <p:cNvPr name="TextBox 20" id="20"/>
            <p:cNvSpPr txBox="true"/>
            <p:nvPr/>
          </p:nvSpPr>
          <p:spPr>
            <a:xfrm rot="0">
              <a:off x="833881" y="143701"/>
              <a:ext cx="13976150" cy="1131358"/>
            </a:xfrm>
            <a:prstGeom prst="rect">
              <a:avLst/>
            </a:prstGeom>
          </p:spPr>
          <p:txBody>
            <a:bodyPr anchor="t" rtlCol="false" tIns="0" lIns="0" bIns="0" rIns="0">
              <a:spAutoFit/>
            </a:bodyPr>
            <a:lstStyle/>
            <a:p>
              <a:pPr algn="r">
                <a:lnSpc>
                  <a:spcPts val="3499"/>
                </a:lnSpc>
                <a:spcBef>
                  <a:spcPct val="0"/>
                </a:spcBef>
              </a:pPr>
              <a:r>
                <a:rPr lang="en-US" sz="2499">
                  <a:solidFill>
                    <a:srgbClr val="FFFFFF"/>
                  </a:solidFill>
                  <a:latin typeface="Open Sans 1"/>
                  <a:ea typeface="Open Sans 1"/>
                  <a:cs typeface="Open Sans 1"/>
                  <a:sym typeface="Open Sans 1"/>
                </a:rPr>
                <a:t>C’est quand vous avez plus d’une classe à détecter, par exemple vous avez chat, chien et lapin.</a:t>
              </a:r>
            </a:p>
          </p:txBody>
        </p:sp>
      </p:grpSp>
      <p:sp>
        <p:nvSpPr>
          <p:cNvPr name="TextBox 21" id="21"/>
          <p:cNvSpPr txBox="true"/>
          <p:nvPr/>
        </p:nvSpPr>
        <p:spPr>
          <a:xfrm rot="0">
            <a:off x="1028700" y="923925"/>
            <a:ext cx="13774022"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MATRICE DE CONFUSION MULTICLASSE</a:t>
            </a:r>
          </a:p>
        </p:txBody>
      </p:sp>
      <p:sp>
        <p:nvSpPr>
          <p:cNvPr name="TextBox 22" id="22"/>
          <p:cNvSpPr txBox="true"/>
          <p:nvPr/>
        </p:nvSpPr>
        <p:spPr>
          <a:xfrm rot="0">
            <a:off x="1028700" y="8056128"/>
            <a:ext cx="15363767" cy="389255"/>
          </a:xfrm>
          <a:prstGeom prst="rect">
            <a:avLst/>
          </a:prstGeom>
        </p:spPr>
        <p:txBody>
          <a:bodyPr anchor="t" rtlCol="false" tIns="0" lIns="0" bIns="0" rIns="0">
            <a:spAutoFit/>
          </a:bodyPr>
          <a:lstStyle/>
          <a:p>
            <a:pPr algn="just">
              <a:lnSpc>
                <a:spcPts val="3220"/>
              </a:lnSpc>
              <a:spcBef>
                <a:spcPct val="0"/>
              </a:spcBef>
            </a:pPr>
            <a:r>
              <a:rPr lang="en-US" sz="2300">
                <a:solidFill>
                  <a:srgbClr val="000000"/>
                </a:solidFill>
                <a:latin typeface="Open Sans 1"/>
                <a:ea typeface="Open Sans 1"/>
                <a:cs typeface="Open Sans 1"/>
                <a:sym typeface="Open Sans 1"/>
              </a:rPr>
              <a:t>Voyons à quoi elle ressemble et comment s’en servir pour calculer précision et rappel :</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23925"/>
            <a:ext cx="9715774" cy="800101"/>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MATRICE DE CONFUSION</a:t>
            </a:r>
          </a:p>
        </p:txBody>
      </p:sp>
      <p:sp>
        <p:nvSpPr>
          <p:cNvPr name="TextBox 3" id="3"/>
          <p:cNvSpPr txBox="true"/>
          <p:nvPr/>
        </p:nvSpPr>
        <p:spPr>
          <a:xfrm rot="0">
            <a:off x="8242008" y="7782560"/>
            <a:ext cx="9017292" cy="1475740"/>
          </a:xfrm>
          <a:prstGeom prst="rect">
            <a:avLst/>
          </a:prstGeom>
        </p:spPr>
        <p:txBody>
          <a:bodyPr anchor="t" rtlCol="false" tIns="0" lIns="0" bIns="0" rIns="0">
            <a:spAutoFit/>
          </a:bodyPr>
          <a:lstStyle/>
          <a:p>
            <a:pPr algn="just">
              <a:lnSpc>
                <a:spcPts val="2990"/>
              </a:lnSpc>
            </a:pPr>
            <a:r>
              <a:rPr lang="en-US" sz="2300">
                <a:solidFill>
                  <a:srgbClr val="000000"/>
                </a:solidFill>
                <a:latin typeface="Open Sans 1"/>
                <a:ea typeface="Open Sans 1"/>
                <a:cs typeface="Open Sans 1"/>
                <a:sym typeface="Open Sans 1"/>
              </a:rPr>
              <a:t>La colonne tout à droite correspond aux objets qui ont été détecté mais faisaient en fait partie du fond. Inversement, la dernière ligne correspond aux choses non détectés qui faisaient en fait partie d’une classe.</a:t>
            </a:r>
          </a:p>
        </p:txBody>
      </p:sp>
      <p:sp>
        <p:nvSpPr>
          <p:cNvPr name="TextBox 4" id="4"/>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83</a:t>
            </a:r>
          </a:p>
        </p:txBody>
      </p:sp>
      <p:sp>
        <p:nvSpPr>
          <p:cNvPr name="TextBox 5" id="5"/>
          <p:cNvSpPr txBox="true"/>
          <p:nvPr/>
        </p:nvSpPr>
        <p:spPr>
          <a:xfrm rot="0">
            <a:off x="1028700" y="1657351"/>
            <a:ext cx="877827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La subtilité du multiclasse</a:t>
            </a:r>
          </a:p>
        </p:txBody>
      </p:sp>
      <p:grpSp>
        <p:nvGrpSpPr>
          <p:cNvPr name="Group 6" id="6"/>
          <p:cNvGrpSpPr/>
          <p:nvPr/>
        </p:nvGrpSpPr>
        <p:grpSpPr>
          <a:xfrm rot="0">
            <a:off x="1028700" y="3124974"/>
            <a:ext cx="6710506" cy="6133326"/>
            <a:chOff x="0" y="0"/>
            <a:chExt cx="8947342" cy="8177768"/>
          </a:xfrm>
        </p:grpSpPr>
        <p:sp>
          <p:nvSpPr>
            <p:cNvPr name="Freeform 7" id="7"/>
            <p:cNvSpPr/>
            <p:nvPr/>
          </p:nvSpPr>
          <p:spPr>
            <a:xfrm flipH="false" flipV="false" rot="0">
              <a:off x="0" y="0"/>
              <a:ext cx="8947342" cy="8177768"/>
            </a:xfrm>
            <a:custGeom>
              <a:avLst/>
              <a:gdLst/>
              <a:ahLst/>
              <a:cxnLst/>
              <a:rect r="r" b="b" t="t" l="l"/>
              <a:pathLst>
                <a:path h="8177768" w="8947342">
                  <a:moveTo>
                    <a:pt x="0" y="0"/>
                  </a:moveTo>
                  <a:lnTo>
                    <a:pt x="8947342" y="0"/>
                  </a:lnTo>
                  <a:lnTo>
                    <a:pt x="8947342" y="8177768"/>
                  </a:lnTo>
                  <a:lnTo>
                    <a:pt x="0" y="8177768"/>
                  </a:lnTo>
                  <a:lnTo>
                    <a:pt x="0" y="0"/>
                  </a:lnTo>
                  <a:close/>
                </a:path>
              </a:pathLst>
            </a:custGeom>
            <a:blipFill>
              <a:blip r:embed="rId2"/>
              <a:stretch>
                <a:fillRect l="-12925" t="0" r="-15833" b="-5656"/>
              </a:stretch>
            </a:blipFill>
            <a:ln w="28575" cap="sq">
              <a:solidFill>
                <a:srgbClr val="000000"/>
              </a:solidFill>
              <a:prstDash val="solid"/>
              <a:miter/>
            </a:ln>
          </p:spPr>
        </p:sp>
        <p:sp>
          <p:nvSpPr>
            <p:cNvPr name="Freeform 8" id="8"/>
            <p:cNvSpPr/>
            <p:nvPr/>
          </p:nvSpPr>
          <p:spPr>
            <a:xfrm flipH="false" flipV="false" rot="0">
              <a:off x="1536352" y="518297"/>
              <a:ext cx="6132256" cy="6060318"/>
            </a:xfrm>
            <a:custGeom>
              <a:avLst/>
              <a:gdLst/>
              <a:ahLst/>
              <a:cxnLst/>
              <a:rect r="r" b="b" t="t" l="l"/>
              <a:pathLst>
                <a:path h="6060318" w="6132256">
                  <a:moveTo>
                    <a:pt x="0" y="0"/>
                  </a:moveTo>
                  <a:lnTo>
                    <a:pt x="6132256" y="0"/>
                  </a:lnTo>
                  <a:lnTo>
                    <a:pt x="6132256" y="6060318"/>
                  </a:lnTo>
                  <a:lnTo>
                    <a:pt x="0" y="6060318"/>
                  </a:lnTo>
                  <a:lnTo>
                    <a:pt x="0" y="0"/>
                  </a:lnTo>
                  <a:close/>
                </a:path>
              </a:pathLst>
            </a:custGeom>
            <a:blipFill>
              <a:blip r:embed="rId3"/>
              <a:stretch>
                <a:fillRect l="-44194" t="-8403" r="-43672" b="-34169"/>
              </a:stretch>
            </a:blipFill>
            <a:ln cap="sq">
              <a:noFill/>
              <a:prstDash val="solid"/>
              <a:miter/>
            </a:ln>
          </p:spPr>
        </p:sp>
        <p:sp>
          <p:nvSpPr>
            <p:cNvPr name="AutoShape 9" id="9"/>
            <p:cNvSpPr/>
            <p:nvPr/>
          </p:nvSpPr>
          <p:spPr>
            <a:xfrm>
              <a:off x="1788911" y="775425"/>
              <a:ext cx="4996004" cy="4996004"/>
            </a:xfrm>
            <a:prstGeom prst="line">
              <a:avLst/>
            </a:prstGeom>
            <a:ln cap="flat" w="65984">
              <a:solidFill>
                <a:srgbClr val="00BF63"/>
              </a:solidFill>
              <a:prstDash val="solid"/>
              <a:headEnd type="none" len="sm" w="sm"/>
              <a:tailEnd type="none" len="sm" w="sm"/>
            </a:ln>
          </p:spPr>
        </p:sp>
      </p:grpSp>
      <p:sp>
        <p:nvSpPr>
          <p:cNvPr name="TextBox 10" id="10"/>
          <p:cNvSpPr txBox="true"/>
          <p:nvPr/>
        </p:nvSpPr>
        <p:spPr>
          <a:xfrm rot="0">
            <a:off x="8242008" y="3105924"/>
            <a:ext cx="9017292" cy="732790"/>
          </a:xfrm>
          <a:prstGeom prst="rect">
            <a:avLst/>
          </a:prstGeom>
        </p:spPr>
        <p:txBody>
          <a:bodyPr anchor="t" rtlCol="false" tIns="0" lIns="0" bIns="0" rIns="0">
            <a:spAutoFit/>
          </a:bodyPr>
          <a:lstStyle/>
          <a:p>
            <a:pPr algn="just">
              <a:lnSpc>
                <a:spcPts val="2990"/>
              </a:lnSpc>
            </a:pPr>
            <a:r>
              <a:rPr lang="en-US" sz="2300">
                <a:solidFill>
                  <a:srgbClr val="000000"/>
                </a:solidFill>
                <a:latin typeface="Open Sans 1"/>
                <a:ea typeface="Open Sans 1"/>
                <a:cs typeface="Open Sans 1"/>
                <a:sym typeface="Open Sans 1"/>
              </a:rPr>
              <a:t>Les lignes correspondent aux prédictions et les colonnes à la vérité terrain.</a:t>
            </a:r>
          </a:p>
        </p:txBody>
      </p:sp>
      <p:sp>
        <p:nvSpPr>
          <p:cNvPr name="TextBox 11" id="11"/>
          <p:cNvSpPr txBox="true"/>
          <p:nvPr/>
        </p:nvSpPr>
        <p:spPr>
          <a:xfrm rot="0">
            <a:off x="8242008" y="4540978"/>
            <a:ext cx="9017292" cy="1104265"/>
          </a:xfrm>
          <a:prstGeom prst="rect">
            <a:avLst/>
          </a:prstGeom>
        </p:spPr>
        <p:txBody>
          <a:bodyPr anchor="t" rtlCol="false" tIns="0" lIns="0" bIns="0" rIns="0">
            <a:spAutoFit/>
          </a:bodyPr>
          <a:lstStyle/>
          <a:p>
            <a:pPr algn="just">
              <a:lnSpc>
                <a:spcPts val="2990"/>
              </a:lnSpc>
            </a:pPr>
            <a:r>
              <a:rPr lang="en-US" sz="2300">
                <a:solidFill>
                  <a:srgbClr val="000000"/>
                </a:solidFill>
                <a:latin typeface="Open Sans 1"/>
                <a:ea typeface="Open Sans 1"/>
                <a:cs typeface="Open Sans 1"/>
                <a:sym typeface="Open Sans 1"/>
              </a:rPr>
              <a:t>On retrouve bien la </a:t>
            </a:r>
            <a:r>
              <a:rPr lang="en-US" sz="2300" i="true">
                <a:solidFill>
                  <a:srgbClr val="00BF63"/>
                </a:solidFill>
                <a:latin typeface="Open Sans 1 Italics"/>
                <a:ea typeface="Open Sans 1 Italics"/>
                <a:cs typeface="Open Sans 1 Italics"/>
                <a:sym typeface="Open Sans 1 Italics"/>
              </a:rPr>
              <a:t>bonne diagonale</a:t>
            </a:r>
            <a:r>
              <a:rPr lang="en-US" sz="2300" i="true">
                <a:solidFill>
                  <a:srgbClr val="000000"/>
                </a:solidFill>
                <a:latin typeface="Open Sans 1 Italics"/>
                <a:ea typeface="Open Sans 1 Italics"/>
                <a:cs typeface="Open Sans 1 Italics"/>
                <a:sym typeface="Open Sans 1 Italics"/>
              </a:rPr>
              <a:t> </a:t>
            </a:r>
            <a:r>
              <a:rPr lang="en-US" sz="2300">
                <a:solidFill>
                  <a:srgbClr val="000000"/>
                </a:solidFill>
                <a:latin typeface="Open Sans 1"/>
                <a:ea typeface="Open Sans 1"/>
                <a:cs typeface="Open Sans 1"/>
                <a:sym typeface="Open Sans 1"/>
              </a:rPr>
              <a:t>qui correspond toujours au fait que la classe de la prédiction est la même classe que la vérité terrain.</a:t>
            </a:r>
          </a:p>
        </p:txBody>
      </p:sp>
      <p:sp>
        <p:nvSpPr>
          <p:cNvPr name="TextBox 12" id="12"/>
          <p:cNvSpPr txBox="true"/>
          <p:nvPr/>
        </p:nvSpPr>
        <p:spPr>
          <a:xfrm rot="0">
            <a:off x="8242008" y="6347506"/>
            <a:ext cx="9017292" cy="732790"/>
          </a:xfrm>
          <a:prstGeom prst="rect">
            <a:avLst/>
          </a:prstGeom>
        </p:spPr>
        <p:txBody>
          <a:bodyPr anchor="t" rtlCol="false" tIns="0" lIns="0" bIns="0" rIns="0">
            <a:spAutoFit/>
          </a:bodyPr>
          <a:lstStyle/>
          <a:p>
            <a:pPr algn="just">
              <a:lnSpc>
                <a:spcPts val="2990"/>
              </a:lnSpc>
            </a:pPr>
            <a:r>
              <a:rPr lang="en-US" sz="2300">
                <a:solidFill>
                  <a:srgbClr val="000000"/>
                </a:solidFill>
                <a:latin typeface="Open Sans 1"/>
                <a:ea typeface="Open Sans 1"/>
                <a:cs typeface="Open Sans 1"/>
                <a:sym typeface="Open Sans 1"/>
              </a:rPr>
              <a:t>Mais il n’y a plus de </a:t>
            </a:r>
            <a:r>
              <a:rPr lang="en-US" sz="2300" i="true">
                <a:solidFill>
                  <a:srgbClr val="000000"/>
                </a:solidFill>
                <a:latin typeface="Open Sans 1 Italics"/>
                <a:ea typeface="Open Sans 1 Italics"/>
                <a:cs typeface="Open Sans 1 Italics"/>
                <a:sym typeface="Open Sans 1 Italics"/>
              </a:rPr>
              <a:t>mauvaise diagonale. </a:t>
            </a:r>
            <a:r>
              <a:rPr lang="en-US" sz="2300">
                <a:solidFill>
                  <a:srgbClr val="000000"/>
                </a:solidFill>
                <a:latin typeface="Open Sans 1"/>
                <a:ea typeface="Open Sans 1"/>
                <a:cs typeface="Open Sans 1"/>
                <a:sym typeface="Open Sans 1"/>
              </a:rPr>
              <a:t>Les mauvaises prédictions couvrent maintenant le reste des cases de la matrice.</a:t>
            </a:r>
          </a:p>
        </p:txBody>
      </p:sp>
    </p:spTree>
  </p:cSld>
  <p:clrMapOvr>
    <a:masterClrMapping/>
  </p:clrMapOvr>
</p:sld>
</file>

<file path=ppt/slides/slide3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84</a:t>
            </a:r>
          </a:p>
        </p:txBody>
      </p:sp>
      <p:sp>
        <p:nvSpPr>
          <p:cNvPr name="TextBox 3" id="3"/>
          <p:cNvSpPr txBox="true"/>
          <p:nvPr/>
        </p:nvSpPr>
        <p:spPr>
          <a:xfrm rot="0">
            <a:off x="1028700" y="923925"/>
            <a:ext cx="9715774" cy="800101"/>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MATRICE DE CONFUSION</a:t>
            </a:r>
          </a:p>
        </p:txBody>
      </p:sp>
      <p:sp>
        <p:nvSpPr>
          <p:cNvPr name="TextBox 4" id="4"/>
          <p:cNvSpPr txBox="true"/>
          <p:nvPr/>
        </p:nvSpPr>
        <p:spPr>
          <a:xfrm rot="0">
            <a:off x="1028700" y="1657351"/>
            <a:ext cx="877827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La subtilité du multiclasse</a:t>
            </a:r>
          </a:p>
        </p:txBody>
      </p:sp>
      <p:sp>
        <p:nvSpPr>
          <p:cNvPr name="TextBox 5" id="5"/>
          <p:cNvSpPr txBox="true"/>
          <p:nvPr/>
        </p:nvSpPr>
        <p:spPr>
          <a:xfrm rot="0">
            <a:off x="1028700" y="2902595"/>
            <a:ext cx="16230600" cy="10210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Avec la nouvelle forme de matrice de confusion que nous venons de voir, il va être nécessaire de </a:t>
            </a:r>
            <a:r>
              <a:rPr lang="en-US" sz="2100" b="true">
                <a:solidFill>
                  <a:srgbClr val="000000"/>
                </a:solidFill>
                <a:latin typeface="Open Sans 1 Bold"/>
                <a:ea typeface="Open Sans 1 Bold"/>
                <a:cs typeface="Open Sans 1 Bold"/>
                <a:sym typeface="Open Sans 1 Bold"/>
              </a:rPr>
              <a:t>définir </a:t>
            </a:r>
            <a:r>
              <a:rPr lang="en-US" sz="2100">
                <a:solidFill>
                  <a:srgbClr val="000000"/>
                </a:solidFill>
                <a:latin typeface="Open Sans 1"/>
                <a:ea typeface="Open Sans 1"/>
                <a:cs typeface="Open Sans 1"/>
                <a:sym typeface="Open Sans 1"/>
              </a:rPr>
              <a:t>qui sont les</a:t>
            </a:r>
            <a:r>
              <a:rPr lang="en-US" sz="2100" b="true">
                <a:solidFill>
                  <a:srgbClr val="000000"/>
                </a:solidFill>
                <a:latin typeface="Open Sans 1 Bold"/>
                <a:ea typeface="Open Sans 1 Bold"/>
                <a:cs typeface="Open Sans 1 Bold"/>
                <a:sym typeface="Open Sans 1 Bold"/>
              </a:rPr>
              <a:t> vrais positifs, vrais négatifs, faux positifs </a:t>
            </a:r>
            <a:r>
              <a:rPr lang="en-US" sz="2100">
                <a:solidFill>
                  <a:srgbClr val="000000"/>
                </a:solidFill>
                <a:latin typeface="Open Sans 1"/>
                <a:ea typeface="Open Sans 1"/>
                <a:cs typeface="Open Sans 1"/>
                <a:sym typeface="Open Sans 1"/>
              </a:rPr>
              <a:t>et </a:t>
            </a:r>
            <a:r>
              <a:rPr lang="en-US" sz="2100" b="true">
                <a:solidFill>
                  <a:srgbClr val="000000"/>
                </a:solidFill>
                <a:latin typeface="Open Sans 1 Bold"/>
                <a:ea typeface="Open Sans 1 Bold"/>
                <a:cs typeface="Open Sans 1 Bold"/>
                <a:sym typeface="Open Sans 1 Bold"/>
              </a:rPr>
              <a:t>faux négatifs </a:t>
            </a:r>
            <a:r>
              <a:rPr lang="en-US" sz="2100">
                <a:solidFill>
                  <a:srgbClr val="000000"/>
                </a:solidFill>
                <a:latin typeface="Open Sans 1"/>
                <a:ea typeface="Open Sans 1"/>
                <a:cs typeface="Open Sans 1"/>
                <a:sym typeface="Open Sans 1"/>
              </a:rPr>
              <a:t>comme vu précédemment, pour pouvoir en sortir les calculs de</a:t>
            </a:r>
            <a:r>
              <a:rPr lang="en-US" sz="2100" b="true">
                <a:solidFill>
                  <a:srgbClr val="000000"/>
                </a:solidFill>
                <a:latin typeface="Open Sans 1 Bold"/>
                <a:ea typeface="Open Sans 1 Bold"/>
                <a:cs typeface="Open Sans 1 Bold"/>
                <a:sym typeface="Open Sans 1 Bold"/>
              </a:rPr>
              <a:t> précision, rappel et F1-score </a:t>
            </a:r>
            <a:r>
              <a:rPr lang="en-US" sz="2100">
                <a:solidFill>
                  <a:srgbClr val="000000"/>
                </a:solidFill>
                <a:latin typeface="Open Sans 1"/>
                <a:ea typeface="Open Sans 1"/>
                <a:cs typeface="Open Sans 1"/>
                <a:sym typeface="Open Sans 1"/>
              </a:rPr>
              <a:t>pour trouver le </a:t>
            </a:r>
            <a:r>
              <a:rPr lang="en-US" sz="2100" b="true">
                <a:solidFill>
                  <a:srgbClr val="000000"/>
                </a:solidFill>
                <a:latin typeface="Open Sans 1 Bold"/>
                <a:ea typeface="Open Sans 1 Bold"/>
                <a:cs typeface="Open Sans 1 Bold"/>
                <a:sym typeface="Open Sans 1 Bold"/>
              </a:rPr>
              <a:t>meilleur seuil </a:t>
            </a:r>
            <a:r>
              <a:rPr lang="en-US" sz="2100">
                <a:solidFill>
                  <a:srgbClr val="000000"/>
                </a:solidFill>
                <a:latin typeface="Open Sans 1"/>
                <a:ea typeface="Open Sans 1"/>
                <a:cs typeface="Open Sans 1"/>
                <a:sym typeface="Open Sans 1"/>
              </a:rPr>
              <a:t>pour le déploiement de notre modèle.</a:t>
            </a:r>
          </a:p>
        </p:txBody>
      </p:sp>
      <p:sp>
        <p:nvSpPr>
          <p:cNvPr name="TextBox 6" id="6"/>
          <p:cNvSpPr txBox="true"/>
          <p:nvPr/>
        </p:nvSpPr>
        <p:spPr>
          <a:xfrm rot="0">
            <a:off x="1028700" y="6646389"/>
            <a:ext cx="16230600" cy="1706880"/>
          </a:xfrm>
          <a:prstGeom prst="rect">
            <a:avLst/>
          </a:prstGeom>
        </p:spPr>
        <p:txBody>
          <a:bodyPr anchor="t" rtlCol="false" tIns="0" lIns="0" bIns="0" rIns="0">
            <a:spAutoFit/>
          </a:bodyPr>
          <a:lstStyle/>
          <a:p>
            <a:pPr algn="just">
              <a:lnSpc>
                <a:spcPts val="2730"/>
              </a:lnSpc>
            </a:pPr>
            <a:r>
              <a:rPr lang="en-US" sz="2100" b="true">
                <a:solidFill>
                  <a:srgbClr val="000000"/>
                </a:solidFill>
                <a:latin typeface="Open Sans 1 Bold"/>
                <a:ea typeface="Open Sans 1 Bold"/>
                <a:cs typeface="Open Sans 1 Bold"/>
                <a:sym typeface="Open Sans 1 Bold"/>
              </a:rPr>
              <a:t>Déjà, nous n’avons pas besoin des vrais négatifs</a:t>
            </a:r>
            <a:r>
              <a:rPr lang="en-US" sz="2100">
                <a:solidFill>
                  <a:srgbClr val="000000"/>
                </a:solidFill>
                <a:latin typeface="Open Sans 1"/>
                <a:ea typeface="Open Sans 1"/>
                <a:cs typeface="Open Sans 1"/>
                <a:sym typeface="Open Sans 1"/>
              </a:rPr>
              <a:t>. En effet, vous l’aurez peut-être remarqué (ou non), mais les vrais négatifs (true negative) ne sont dans aucune formule. </a:t>
            </a:r>
          </a:p>
          <a:p>
            <a:pPr algn="just">
              <a:lnSpc>
                <a:spcPts val="2730"/>
              </a:lnSpc>
            </a:pPr>
            <a:r>
              <a:rPr lang="en-US" sz="2100">
                <a:solidFill>
                  <a:srgbClr val="000000"/>
                </a:solidFill>
                <a:latin typeface="Open Sans 1"/>
                <a:ea typeface="Open Sans 1"/>
                <a:cs typeface="Open Sans 1"/>
                <a:sym typeface="Open Sans 1"/>
              </a:rPr>
              <a:t>En effet, pour de la détection, un vrai négatif n’a pas vraiment de sens, ça revient à dire : il n’y avait rien à détecter et rien n’a été détecté, mais à l’échelle d’une image, cela se transforme vite en </a:t>
            </a:r>
            <a:r>
              <a:rPr lang="en-US" sz="2100" i="true">
                <a:solidFill>
                  <a:srgbClr val="000000"/>
                </a:solidFill>
                <a:latin typeface="Open Sans 1 Italics"/>
                <a:ea typeface="Open Sans 1 Italics"/>
                <a:cs typeface="Open Sans 1 Italics"/>
                <a:sym typeface="Open Sans 1 Italics"/>
              </a:rPr>
              <a:t>bruit</a:t>
            </a:r>
            <a:r>
              <a:rPr lang="en-US" sz="2100">
                <a:solidFill>
                  <a:srgbClr val="000000"/>
                </a:solidFill>
                <a:latin typeface="Open Sans 1"/>
                <a:ea typeface="Open Sans 1"/>
                <a:cs typeface="Open Sans 1"/>
                <a:sym typeface="Open Sans 1"/>
              </a:rPr>
              <a:t>, c’est-à-dire que chaque pixel pourrait être un vrai négatif avec cette définition, donc on ne les prend pas en compte.</a:t>
            </a:r>
          </a:p>
        </p:txBody>
      </p:sp>
      <p:sp>
        <p:nvSpPr>
          <p:cNvPr name="TextBox 7" id="7"/>
          <p:cNvSpPr txBox="true"/>
          <p:nvPr/>
        </p:nvSpPr>
        <p:spPr>
          <a:xfrm rot="0">
            <a:off x="1028700" y="8923020"/>
            <a:ext cx="16230600" cy="3352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Un fois qu’on a dit ça, on a éliminé une case ! Voyons comment trouver les trois restantes page suivante.</a:t>
            </a:r>
          </a:p>
        </p:txBody>
      </p:sp>
      <p:sp>
        <p:nvSpPr>
          <p:cNvPr name="TextBox 8" id="8"/>
          <p:cNvSpPr txBox="true"/>
          <p:nvPr/>
        </p:nvSpPr>
        <p:spPr>
          <a:xfrm rot="0">
            <a:off x="1028700" y="4493426"/>
            <a:ext cx="16230600" cy="6781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Pour ramener une matrice multiclasse à une matrice 2x2, </a:t>
            </a:r>
            <a:r>
              <a:rPr lang="en-US" sz="2100" b="true">
                <a:solidFill>
                  <a:srgbClr val="000000"/>
                </a:solidFill>
                <a:latin typeface="Open Sans 1 Bold"/>
                <a:ea typeface="Open Sans 1 Bold"/>
                <a:cs typeface="Open Sans 1 Bold"/>
                <a:sym typeface="Open Sans 1 Bold"/>
              </a:rPr>
              <a:t>on va fonctionner classe par classe</a:t>
            </a:r>
            <a:r>
              <a:rPr lang="en-US" sz="2100">
                <a:solidFill>
                  <a:srgbClr val="000000"/>
                </a:solidFill>
                <a:latin typeface="Open Sans 1"/>
                <a:ea typeface="Open Sans 1"/>
                <a:cs typeface="Open Sans 1"/>
                <a:sym typeface="Open Sans 1"/>
              </a:rPr>
              <a:t>. À la fin on devrait avoir autant de matrice de confusion 2x2 que de classe à détecter.</a:t>
            </a:r>
          </a:p>
        </p:txBody>
      </p:sp>
      <p:sp>
        <p:nvSpPr>
          <p:cNvPr name="TextBox 9" id="9"/>
          <p:cNvSpPr txBox="true"/>
          <p:nvPr/>
        </p:nvSpPr>
        <p:spPr>
          <a:xfrm rot="0">
            <a:off x="1028700" y="5741358"/>
            <a:ext cx="16230600" cy="3352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Pour les remplir, on va voir ensemble comment déterminer qui est quoi.</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512756"/>
            <a:ext cx="1848479" cy="273685"/>
          </a:xfrm>
          <a:prstGeom prst="rect">
            <a:avLst/>
          </a:prstGeom>
        </p:spPr>
        <p:txBody>
          <a:bodyPr anchor="t" rtlCol="false" tIns="0" lIns="0" bIns="0" rIns="0">
            <a:spAutoFit/>
          </a:bodyPr>
          <a:lstStyle/>
          <a:p>
            <a:pPr algn="ctr">
              <a:lnSpc>
                <a:spcPts val="2210"/>
              </a:lnSpc>
            </a:pPr>
            <a:r>
              <a:rPr lang="en-US" sz="1700" b="true">
                <a:solidFill>
                  <a:srgbClr val="00BF63"/>
                </a:solidFill>
                <a:latin typeface="Open Sans 1 Bold"/>
                <a:ea typeface="Open Sans 1 Bold"/>
                <a:cs typeface="Open Sans 1 Bold"/>
                <a:sym typeface="Open Sans 1 Bold"/>
              </a:rPr>
              <a:t>TP : True Positive</a:t>
            </a:r>
          </a:p>
        </p:txBody>
      </p:sp>
      <p:sp>
        <p:nvSpPr>
          <p:cNvPr name="TextBox 3" id="3"/>
          <p:cNvSpPr txBox="true"/>
          <p:nvPr/>
        </p:nvSpPr>
        <p:spPr>
          <a:xfrm rot="0">
            <a:off x="1028700" y="923925"/>
            <a:ext cx="9715774"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MATRICE DE CONFUSION</a:t>
            </a:r>
          </a:p>
        </p:txBody>
      </p:sp>
      <p:sp>
        <p:nvSpPr>
          <p:cNvPr name="TextBox 4" id="4"/>
          <p:cNvSpPr txBox="true"/>
          <p:nvPr/>
        </p:nvSpPr>
        <p:spPr>
          <a:xfrm rot="0">
            <a:off x="3156776" y="9512756"/>
            <a:ext cx="1983546" cy="273685"/>
          </a:xfrm>
          <a:prstGeom prst="rect">
            <a:avLst/>
          </a:prstGeom>
        </p:spPr>
        <p:txBody>
          <a:bodyPr anchor="t" rtlCol="false" tIns="0" lIns="0" bIns="0" rIns="0">
            <a:spAutoFit/>
          </a:bodyPr>
          <a:lstStyle/>
          <a:p>
            <a:pPr algn="ctr">
              <a:lnSpc>
                <a:spcPts val="2210"/>
              </a:lnSpc>
            </a:pPr>
            <a:r>
              <a:rPr lang="en-US" b="true" sz="1700">
                <a:solidFill>
                  <a:srgbClr val="0CC0DF"/>
                </a:solidFill>
                <a:latin typeface="Open Sans 1 Bold"/>
                <a:ea typeface="Open Sans 1 Bold"/>
                <a:cs typeface="Open Sans 1 Bold"/>
                <a:sym typeface="Open Sans 1 Bold"/>
              </a:rPr>
              <a:t>FP : False Positive</a:t>
            </a:r>
          </a:p>
        </p:txBody>
      </p:sp>
      <p:sp>
        <p:nvSpPr>
          <p:cNvPr name="TextBox 5" id="5"/>
          <p:cNvSpPr txBox="true"/>
          <p:nvPr/>
        </p:nvSpPr>
        <p:spPr>
          <a:xfrm rot="0">
            <a:off x="5419919" y="9512756"/>
            <a:ext cx="2043643" cy="273685"/>
          </a:xfrm>
          <a:prstGeom prst="rect">
            <a:avLst/>
          </a:prstGeom>
        </p:spPr>
        <p:txBody>
          <a:bodyPr anchor="t" rtlCol="false" tIns="0" lIns="0" bIns="0" rIns="0">
            <a:spAutoFit/>
          </a:bodyPr>
          <a:lstStyle/>
          <a:p>
            <a:pPr algn="ctr">
              <a:lnSpc>
                <a:spcPts val="2210"/>
              </a:lnSpc>
            </a:pPr>
            <a:r>
              <a:rPr lang="en-US" sz="1700" b="true">
                <a:solidFill>
                  <a:srgbClr val="FFDE59"/>
                </a:solidFill>
                <a:latin typeface="Open Sans 1 Bold"/>
                <a:ea typeface="Open Sans 1 Bold"/>
                <a:cs typeface="Open Sans 1 Bold"/>
                <a:sym typeface="Open Sans 1 Bold"/>
              </a:rPr>
              <a:t>FN : False Negative</a:t>
            </a:r>
          </a:p>
        </p:txBody>
      </p:sp>
      <p:sp>
        <p:nvSpPr>
          <p:cNvPr name="TextBox 6" id="6"/>
          <p:cNvSpPr txBox="true"/>
          <p:nvPr/>
        </p:nvSpPr>
        <p:spPr>
          <a:xfrm rot="0">
            <a:off x="1028700" y="1657350"/>
            <a:ext cx="877827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La subtilité du multiclasse</a:t>
            </a:r>
          </a:p>
        </p:txBody>
      </p:sp>
      <p:sp>
        <p:nvSpPr>
          <p:cNvPr name="TextBox 7" id="7"/>
          <p:cNvSpPr txBox="true"/>
          <p:nvPr/>
        </p:nvSpPr>
        <p:spPr>
          <a:xfrm rot="0">
            <a:off x="7874943" y="2624844"/>
            <a:ext cx="9384357" cy="361315"/>
          </a:xfrm>
          <a:prstGeom prst="rect">
            <a:avLst/>
          </a:prstGeom>
        </p:spPr>
        <p:txBody>
          <a:bodyPr anchor="t" rtlCol="false" tIns="0" lIns="0" bIns="0" rIns="0">
            <a:spAutoFit/>
          </a:bodyPr>
          <a:lstStyle/>
          <a:p>
            <a:pPr algn="just">
              <a:lnSpc>
                <a:spcPts val="2990"/>
              </a:lnSpc>
            </a:pPr>
            <a:r>
              <a:rPr lang="en-US" sz="2300">
                <a:solidFill>
                  <a:srgbClr val="000000"/>
                </a:solidFill>
                <a:latin typeface="Open Sans 1"/>
                <a:ea typeface="Open Sans 1"/>
                <a:cs typeface="Open Sans 1"/>
                <a:sym typeface="Open Sans 1"/>
              </a:rPr>
              <a:t>Prenons encore une fois la classe “Penny” comme exemple.</a:t>
            </a:r>
          </a:p>
        </p:txBody>
      </p:sp>
      <p:sp>
        <p:nvSpPr>
          <p:cNvPr name="TextBox 8" id="8"/>
          <p:cNvSpPr txBox="true"/>
          <p:nvPr/>
        </p:nvSpPr>
        <p:spPr>
          <a:xfrm rot="0">
            <a:off x="7874943" y="3556450"/>
            <a:ext cx="9384357" cy="732790"/>
          </a:xfrm>
          <a:prstGeom prst="rect">
            <a:avLst/>
          </a:prstGeom>
        </p:spPr>
        <p:txBody>
          <a:bodyPr anchor="t" rtlCol="false" tIns="0" lIns="0" bIns="0" rIns="0">
            <a:spAutoFit/>
          </a:bodyPr>
          <a:lstStyle/>
          <a:p>
            <a:pPr algn="just">
              <a:lnSpc>
                <a:spcPts val="2990"/>
              </a:lnSpc>
            </a:pPr>
            <a:r>
              <a:rPr lang="en-US" sz="2300">
                <a:solidFill>
                  <a:srgbClr val="000000"/>
                </a:solidFill>
                <a:latin typeface="Open Sans 1"/>
                <a:ea typeface="Open Sans 1"/>
                <a:cs typeface="Open Sans 1"/>
                <a:sym typeface="Open Sans 1"/>
              </a:rPr>
              <a:t>Les </a:t>
            </a:r>
            <a:r>
              <a:rPr lang="en-US" sz="2300" b="true">
                <a:solidFill>
                  <a:srgbClr val="00BF63"/>
                </a:solidFill>
                <a:latin typeface="Open Sans 1 Bold"/>
                <a:ea typeface="Open Sans 1 Bold"/>
                <a:cs typeface="Open Sans 1 Bold"/>
                <a:sym typeface="Open Sans 1 Bold"/>
              </a:rPr>
              <a:t>vrais positifs</a:t>
            </a:r>
            <a:r>
              <a:rPr lang="en-US" sz="2300">
                <a:solidFill>
                  <a:srgbClr val="000000"/>
                </a:solidFill>
                <a:latin typeface="Open Sans 1"/>
                <a:ea typeface="Open Sans 1"/>
                <a:cs typeface="Open Sans 1"/>
                <a:sym typeface="Open Sans 1"/>
              </a:rPr>
              <a:t> sont ceux prédit “penny” qui en était bien donc on a qu’une seule case, celle qui est verte.</a:t>
            </a:r>
          </a:p>
        </p:txBody>
      </p:sp>
      <p:sp>
        <p:nvSpPr>
          <p:cNvPr name="TextBox 9" id="9"/>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85</a:t>
            </a:r>
          </a:p>
        </p:txBody>
      </p:sp>
      <p:grpSp>
        <p:nvGrpSpPr>
          <p:cNvPr name="Group 10" id="10"/>
          <p:cNvGrpSpPr/>
          <p:nvPr/>
        </p:nvGrpSpPr>
        <p:grpSpPr>
          <a:xfrm rot="0">
            <a:off x="1028700" y="2643894"/>
            <a:ext cx="6434861" cy="6614406"/>
            <a:chOff x="0" y="0"/>
            <a:chExt cx="8579815" cy="8819208"/>
          </a:xfrm>
        </p:grpSpPr>
        <p:sp>
          <p:nvSpPr>
            <p:cNvPr name="Freeform 11" id="11"/>
            <p:cNvSpPr/>
            <p:nvPr/>
          </p:nvSpPr>
          <p:spPr>
            <a:xfrm flipH="false" flipV="false" rot="0">
              <a:off x="0" y="0"/>
              <a:ext cx="8579815" cy="8819208"/>
            </a:xfrm>
            <a:custGeom>
              <a:avLst/>
              <a:gdLst/>
              <a:ahLst/>
              <a:cxnLst/>
              <a:rect r="r" b="b" t="t" l="l"/>
              <a:pathLst>
                <a:path h="8819208" w="8579815">
                  <a:moveTo>
                    <a:pt x="0" y="0"/>
                  </a:moveTo>
                  <a:lnTo>
                    <a:pt x="8579815" y="0"/>
                  </a:lnTo>
                  <a:lnTo>
                    <a:pt x="8579815" y="8819208"/>
                  </a:lnTo>
                  <a:lnTo>
                    <a:pt x="0" y="8819208"/>
                  </a:lnTo>
                  <a:lnTo>
                    <a:pt x="0" y="0"/>
                  </a:lnTo>
                  <a:close/>
                </a:path>
              </a:pathLst>
            </a:custGeom>
            <a:blipFill>
              <a:blip r:embed="rId2"/>
              <a:stretch>
                <a:fillRect l="-14536" t="0" r="-30270" b="-5656"/>
              </a:stretch>
            </a:blipFill>
            <a:ln w="28575" cap="sq">
              <a:solidFill>
                <a:srgbClr val="000000"/>
              </a:solidFill>
              <a:prstDash val="solid"/>
              <a:miter/>
            </a:ln>
          </p:spPr>
        </p:sp>
        <p:grpSp>
          <p:nvGrpSpPr>
            <p:cNvPr name="Group 12" id="12"/>
            <p:cNvGrpSpPr/>
            <p:nvPr/>
          </p:nvGrpSpPr>
          <p:grpSpPr>
            <a:xfrm rot="0">
              <a:off x="2835426" y="1737445"/>
              <a:ext cx="599799" cy="599280"/>
              <a:chOff x="0" y="0"/>
              <a:chExt cx="139089" cy="138969"/>
            </a:xfrm>
          </p:grpSpPr>
          <p:sp>
            <p:nvSpPr>
              <p:cNvPr name="Freeform 13" id="13"/>
              <p:cNvSpPr/>
              <p:nvPr/>
            </p:nvSpPr>
            <p:spPr>
              <a:xfrm flipH="false" flipV="false" rot="0">
                <a:off x="0" y="0"/>
                <a:ext cx="139089" cy="138969"/>
              </a:xfrm>
              <a:custGeom>
                <a:avLst/>
                <a:gdLst/>
                <a:ahLst/>
                <a:cxnLst/>
                <a:rect r="r" b="b" t="t" l="l"/>
                <a:pathLst>
                  <a:path h="138969" w="139089">
                    <a:moveTo>
                      <a:pt x="0" y="0"/>
                    </a:moveTo>
                    <a:lnTo>
                      <a:pt x="139089" y="0"/>
                    </a:lnTo>
                    <a:lnTo>
                      <a:pt x="139089" y="138969"/>
                    </a:lnTo>
                    <a:lnTo>
                      <a:pt x="0" y="138969"/>
                    </a:lnTo>
                    <a:close/>
                  </a:path>
                </a:pathLst>
              </a:custGeom>
              <a:solidFill>
                <a:srgbClr val="00BF63"/>
              </a:solidFill>
              <a:ln cap="sq">
                <a:noFill/>
                <a:prstDash val="solid"/>
                <a:miter/>
              </a:ln>
            </p:spPr>
          </p:sp>
          <p:sp>
            <p:nvSpPr>
              <p:cNvPr name="TextBox 14" id="14"/>
              <p:cNvSpPr txBox="true"/>
              <p:nvPr/>
            </p:nvSpPr>
            <p:spPr>
              <a:xfrm>
                <a:off x="0" y="-28575"/>
                <a:ext cx="139089" cy="167544"/>
              </a:xfrm>
              <a:prstGeom prst="rect">
                <a:avLst/>
              </a:prstGeom>
            </p:spPr>
            <p:txBody>
              <a:bodyPr anchor="ctr" rtlCol="false" tIns="50800" lIns="50800" bIns="50800" rIns="50800"/>
              <a:lstStyle/>
              <a:p>
                <a:pPr algn="ctr">
                  <a:lnSpc>
                    <a:spcPts val="1959"/>
                  </a:lnSpc>
                </a:pPr>
              </a:p>
            </p:txBody>
          </p:sp>
        </p:grpSp>
        <p:grpSp>
          <p:nvGrpSpPr>
            <p:cNvPr name="Group 15" id="15"/>
            <p:cNvGrpSpPr/>
            <p:nvPr/>
          </p:nvGrpSpPr>
          <p:grpSpPr>
            <a:xfrm rot="0">
              <a:off x="2835426" y="559458"/>
              <a:ext cx="599799" cy="1177987"/>
              <a:chOff x="0" y="0"/>
              <a:chExt cx="139089" cy="273167"/>
            </a:xfrm>
          </p:grpSpPr>
          <p:sp>
            <p:nvSpPr>
              <p:cNvPr name="Freeform 16" id="16"/>
              <p:cNvSpPr/>
              <p:nvPr/>
            </p:nvSpPr>
            <p:spPr>
              <a:xfrm flipH="false" flipV="false" rot="0">
                <a:off x="0" y="0"/>
                <a:ext cx="139089" cy="273167"/>
              </a:xfrm>
              <a:custGeom>
                <a:avLst/>
                <a:gdLst/>
                <a:ahLst/>
                <a:cxnLst/>
                <a:rect r="r" b="b" t="t" l="l"/>
                <a:pathLst>
                  <a:path h="273167" w="139089">
                    <a:moveTo>
                      <a:pt x="0" y="0"/>
                    </a:moveTo>
                    <a:lnTo>
                      <a:pt x="139089" y="0"/>
                    </a:lnTo>
                    <a:lnTo>
                      <a:pt x="139089" y="273167"/>
                    </a:lnTo>
                    <a:lnTo>
                      <a:pt x="0" y="273167"/>
                    </a:lnTo>
                    <a:close/>
                  </a:path>
                </a:pathLst>
              </a:custGeom>
              <a:solidFill>
                <a:srgbClr val="FFDE59"/>
              </a:solidFill>
              <a:ln cap="sq">
                <a:noFill/>
                <a:prstDash val="solid"/>
                <a:miter/>
              </a:ln>
            </p:spPr>
          </p:sp>
          <p:sp>
            <p:nvSpPr>
              <p:cNvPr name="TextBox 17" id="17"/>
              <p:cNvSpPr txBox="true"/>
              <p:nvPr/>
            </p:nvSpPr>
            <p:spPr>
              <a:xfrm>
                <a:off x="0" y="-28575"/>
                <a:ext cx="139089" cy="301742"/>
              </a:xfrm>
              <a:prstGeom prst="rect">
                <a:avLst/>
              </a:prstGeom>
            </p:spPr>
            <p:txBody>
              <a:bodyPr anchor="ctr" rtlCol="false" tIns="50800" lIns="50800" bIns="50800" rIns="50800"/>
              <a:lstStyle/>
              <a:p>
                <a:pPr algn="ctr">
                  <a:lnSpc>
                    <a:spcPts val="1959"/>
                  </a:lnSpc>
                </a:pPr>
              </a:p>
            </p:txBody>
          </p:sp>
        </p:grpSp>
        <p:grpSp>
          <p:nvGrpSpPr>
            <p:cNvPr name="Group 18" id="18"/>
            <p:cNvGrpSpPr/>
            <p:nvPr/>
          </p:nvGrpSpPr>
          <p:grpSpPr>
            <a:xfrm rot="0">
              <a:off x="1653265" y="1737445"/>
              <a:ext cx="1182161" cy="599280"/>
              <a:chOff x="0" y="0"/>
              <a:chExt cx="274135" cy="138969"/>
            </a:xfrm>
          </p:grpSpPr>
          <p:sp>
            <p:nvSpPr>
              <p:cNvPr name="Freeform 19" id="19"/>
              <p:cNvSpPr/>
              <p:nvPr/>
            </p:nvSpPr>
            <p:spPr>
              <a:xfrm flipH="false" flipV="false" rot="0">
                <a:off x="0" y="0"/>
                <a:ext cx="274135" cy="138969"/>
              </a:xfrm>
              <a:custGeom>
                <a:avLst/>
                <a:gdLst/>
                <a:ahLst/>
                <a:cxnLst/>
                <a:rect r="r" b="b" t="t" l="l"/>
                <a:pathLst>
                  <a:path h="138969" w="274135">
                    <a:moveTo>
                      <a:pt x="0" y="0"/>
                    </a:moveTo>
                    <a:lnTo>
                      <a:pt x="274135" y="0"/>
                    </a:lnTo>
                    <a:lnTo>
                      <a:pt x="274135" y="138969"/>
                    </a:lnTo>
                    <a:lnTo>
                      <a:pt x="0" y="138969"/>
                    </a:lnTo>
                    <a:close/>
                  </a:path>
                </a:pathLst>
              </a:custGeom>
              <a:solidFill>
                <a:srgbClr val="0CC0DF"/>
              </a:solidFill>
              <a:ln cap="sq">
                <a:noFill/>
                <a:prstDash val="solid"/>
                <a:miter/>
              </a:ln>
            </p:spPr>
          </p:sp>
          <p:sp>
            <p:nvSpPr>
              <p:cNvPr name="TextBox 20" id="20"/>
              <p:cNvSpPr txBox="true"/>
              <p:nvPr/>
            </p:nvSpPr>
            <p:spPr>
              <a:xfrm>
                <a:off x="0" y="-28575"/>
                <a:ext cx="274135" cy="167544"/>
              </a:xfrm>
              <a:prstGeom prst="rect">
                <a:avLst/>
              </a:prstGeom>
            </p:spPr>
            <p:txBody>
              <a:bodyPr anchor="ctr" rtlCol="false" tIns="50800" lIns="50800" bIns="50800" rIns="50800"/>
              <a:lstStyle/>
              <a:p>
                <a:pPr algn="ctr">
                  <a:lnSpc>
                    <a:spcPts val="1959"/>
                  </a:lnSpc>
                </a:pPr>
              </a:p>
            </p:txBody>
          </p:sp>
        </p:grpSp>
        <p:grpSp>
          <p:nvGrpSpPr>
            <p:cNvPr name="Group 21" id="21"/>
            <p:cNvGrpSpPr/>
            <p:nvPr/>
          </p:nvGrpSpPr>
          <p:grpSpPr>
            <a:xfrm rot="0">
              <a:off x="3434525" y="1737445"/>
              <a:ext cx="4753453" cy="599280"/>
              <a:chOff x="0" y="0"/>
              <a:chExt cx="1102291" cy="138969"/>
            </a:xfrm>
          </p:grpSpPr>
          <p:sp>
            <p:nvSpPr>
              <p:cNvPr name="Freeform 22" id="22"/>
              <p:cNvSpPr/>
              <p:nvPr/>
            </p:nvSpPr>
            <p:spPr>
              <a:xfrm flipH="false" flipV="false" rot="0">
                <a:off x="0" y="0"/>
                <a:ext cx="1102291" cy="138969"/>
              </a:xfrm>
              <a:custGeom>
                <a:avLst/>
                <a:gdLst/>
                <a:ahLst/>
                <a:cxnLst/>
                <a:rect r="r" b="b" t="t" l="l"/>
                <a:pathLst>
                  <a:path h="138969" w="1102291">
                    <a:moveTo>
                      <a:pt x="0" y="0"/>
                    </a:moveTo>
                    <a:lnTo>
                      <a:pt x="1102291" y="0"/>
                    </a:lnTo>
                    <a:lnTo>
                      <a:pt x="1102291" y="138969"/>
                    </a:lnTo>
                    <a:lnTo>
                      <a:pt x="0" y="138969"/>
                    </a:lnTo>
                    <a:close/>
                  </a:path>
                </a:pathLst>
              </a:custGeom>
              <a:solidFill>
                <a:srgbClr val="0CC0DF"/>
              </a:solidFill>
              <a:ln cap="sq">
                <a:noFill/>
                <a:prstDash val="solid"/>
                <a:miter/>
              </a:ln>
            </p:spPr>
          </p:sp>
          <p:sp>
            <p:nvSpPr>
              <p:cNvPr name="TextBox 23" id="23"/>
              <p:cNvSpPr txBox="true"/>
              <p:nvPr/>
            </p:nvSpPr>
            <p:spPr>
              <a:xfrm>
                <a:off x="0" y="-28575"/>
                <a:ext cx="1102291" cy="167544"/>
              </a:xfrm>
              <a:prstGeom prst="rect">
                <a:avLst/>
              </a:prstGeom>
            </p:spPr>
            <p:txBody>
              <a:bodyPr anchor="ctr" rtlCol="false" tIns="50800" lIns="50800" bIns="50800" rIns="50800"/>
              <a:lstStyle/>
              <a:p>
                <a:pPr algn="ctr">
                  <a:lnSpc>
                    <a:spcPts val="1959"/>
                  </a:lnSpc>
                </a:pPr>
              </a:p>
            </p:txBody>
          </p:sp>
        </p:grpSp>
        <p:grpSp>
          <p:nvGrpSpPr>
            <p:cNvPr name="Group 24" id="24"/>
            <p:cNvGrpSpPr/>
            <p:nvPr/>
          </p:nvGrpSpPr>
          <p:grpSpPr>
            <a:xfrm rot="0">
              <a:off x="3434525" y="2336725"/>
              <a:ext cx="4753453" cy="4750546"/>
              <a:chOff x="0" y="0"/>
              <a:chExt cx="1102291" cy="1101617"/>
            </a:xfrm>
          </p:grpSpPr>
          <p:sp>
            <p:nvSpPr>
              <p:cNvPr name="Freeform 25" id="25"/>
              <p:cNvSpPr/>
              <p:nvPr/>
            </p:nvSpPr>
            <p:spPr>
              <a:xfrm flipH="false" flipV="false" rot="0">
                <a:off x="0" y="0"/>
                <a:ext cx="1102291" cy="1101617"/>
              </a:xfrm>
              <a:custGeom>
                <a:avLst/>
                <a:gdLst/>
                <a:ahLst/>
                <a:cxnLst/>
                <a:rect r="r" b="b" t="t" l="l"/>
                <a:pathLst>
                  <a:path h="1101617" w="1102291">
                    <a:moveTo>
                      <a:pt x="0" y="0"/>
                    </a:moveTo>
                    <a:lnTo>
                      <a:pt x="1102291" y="0"/>
                    </a:lnTo>
                    <a:lnTo>
                      <a:pt x="1102291" y="1101617"/>
                    </a:lnTo>
                    <a:lnTo>
                      <a:pt x="0" y="1101617"/>
                    </a:lnTo>
                    <a:close/>
                  </a:path>
                </a:pathLst>
              </a:custGeom>
              <a:solidFill>
                <a:srgbClr val="FFFFFF"/>
              </a:solidFill>
              <a:ln cap="sq">
                <a:noFill/>
                <a:prstDash val="solid"/>
                <a:miter/>
              </a:ln>
            </p:spPr>
          </p:sp>
          <p:sp>
            <p:nvSpPr>
              <p:cNvPr name="TextBox 26" id="26"/>
              <p:cNvSpPr txBox="true"/>
              <p:nvPr/>
            </p:nvSpPr>
            <p:spPr>
              <a:xfrm>
                <a:off x="0" y="-28575"/>
                <a:ext cx="1102291" cy="1130192"/>
              </a:xfrm>
              <a:prstGeom prst="rect">
                <a:avLst/>
              </a:prstGeom>
            </p:spPr>
            <p:txBody>
              <a:bodyPr anchor="ctr" rtlCol="false" tIns="50800" lIns="50800" bIns="50800" rIns="50800"/>
              <a:lstStyle/>
              <a:p>
                <a:pPr algn="ctr">
                  <a:lnSpc>
                    <a:spcPts val="1959"/>
                  </a:lnSpc>
                </a:pPr>
              </a:p>
            </p:txBody>
          </p:sp>
        </p:grpSp>
        <p:grpSp>
          <p:nvGrpSpPr>
            <p:cNvPr name="Group 27" id="27"/>
            <p:cNvGrpSpPr/>
            <p:nvPr/>
          </p:nvGrpSpPr>
          <p:grpSpPr>
            <a:xfrm rot="0">
              <a:off x="1653265" y="2336725"/>
              <a:ext cx="1208044" cy="4750546"/>
              <a:chOff x="0" y="0"/>
              <a:chExt cx="280137" cy="1101617"/>
            </a:xfrm>
          </p:grpSpPr>
          <p:sp>
            <p:nvSpPr>
              <p:cNvPr name="Freeform 28" id="28"/>
              <p:cNvSpPr/>
              <p:nvPr/>
            </p:nvSpPr>
            <p:spPr>
              <a:xfrm flipH="false" flipV="false" rot="0">
                <a:off x="0" y="0"/>
                <a:ext cx="280137" cy="1101617"/>
              </a:xfrm>
              <a:custGeom>
                <a:avLst/>
                <a:gdLst/>
                <a:ahLst/>
                <a:cxnLst/>
                <a:rect r="r" b="b" t="t" l="l"/>
                <a:pathLst>
                  <a:path h="1101617" w="280137">
                    <a:moveTo>
                      <a:pt x="0" y="0"/>
                    </a:moveTo>
                    <a:lnTo>
                      <a:pt x="280137" y="0"/>
                    </a:lnTo>
                    <a:lnTo>
                      <a:pt x="280137" y="1101617"/>
                    </a:lnTo>
                    <a:lnTo>
                      <a:pt x="0" y="1101617"/>
                    </a:lnTo>
                    <a:close/>
                  </a:path>
                </a:pathLst>
              </a:custGeom>
              <a:solidFill>
                <a:srgbClr val="FFFFFF"/>
              </a:solidFill>
              <a:ln cap="sq">
                <a:noFill/>
                <a:prstDash val="solid"/>
                <a:miter/>
              </a:ln>
            </p:spPr>
          </p:sp>
          <p:sp>
            <p:nvSpPr>
              <p:cNvPr name="TextBox 29" id="29"/>
              <p:cNvSpPr txBox="true"/>
              <p:nvPr/>
            </p:nvSpPr>
            <p:spPr>
              <a:xfrm>
                <a:off x="0" y="-28575"/>
                <a:ext cx="280137" cy="1130192"/>
              </a:xfrm>
              <a:prstGeom prst="rect">
                <a:avLst/>
              </a:prstGeom>
            </p:spPr>
            <p:txBody>
              <a:bodyPr anchor="ctr" rtlCol="false" tIns="50800" lIns="50800" bIns="50800" rIns="50800"/>
              <a:lstStyle/>
              <a:p>
                <a:pPr algn="ctr">
                  <a:lnSpc>
                    <a:spcPts val="1959"/>
                  </a:lnSpc>
                </a:pPr>
              </a:p>
            </p:txBody>
          </p:sp>
        </p:grpSp>
        <p:grpSp>
          <p:nvGrpSpPr>
            <p:cNvPr name="Group 30" id="30"/>
            <p:cNvGrpSpPr/>
            <p:nvPr/>
          </p:nvGrpSpPr>
          <p:grpSpPr>
            <a:xfrm rot="0">
              <a:off x="2835426" y="2336725"/>
              <a:ext cx="599099" cy="4750546"/>
              <a:chOff x="0" y="0"/>
              <a:chExt cx="138927" cy="1101617"/>
            </a:xfrm>
          </p:grpSpPr>
          <p:sp>
            <p:nvSpPr>
              <p:cNvPr name="Freeform 31" id="31"/>
              <p:cNvSpPr/>
              <p:nvPr/>
            </p:nvSpPr>
            <p:spPr>
              <a:xfrm flipH="false" flipV="false" rot="0">
                <a:off x="0" y="0"/>
                <a:ext cx="138927" cy="1101617"/>
              </a:xfrm>
              <a:custGeom>
                <a:avLst/>
                <a:gdLst/>
                <a:ahLst/>
                <a:cxnLst/>
                <a:rect r="r" b="b" t="t" l="l"/>
                <a:pathLst>
                  <a:path h="1101617" w="138927">
                    <a:moveTo>
                      <a:pt x="0" y="0"/>
                    </a:moveTo>
                    <a:lnTo>
                      <a:pt x="138927" y="0"/>
                    </a:lnTo>
                    <a:lnTo>
                      <a:pt x="138927" y="1101617"/>
                    </a:lnTo>
                    <a:lnTo>
                      <a:pt x="0" y="1101617"/>
                    </a:lnTo>
                    <a:close/>
                  </a:path>
                </a:pathLst>
              </a:custGeom>
              <a:solidFill>
                <a:srgbClr val="FFDE59"/>
              </a:solidFill>
              <a:ln cap="sq">
                <a:noFill/>
                <a:prstDash val="solid"/>
                <a:miter/>
              </a:ln>
            </p:spPr>
          </p:sp>
          <p:sp>
            <p:nvSpPr>
              <p:cNvPr name="TextBox 32" id="32"/>
              <p:cNvSpPr txBox="true"/>
              <p:nvPr/>
            </p:nvSpPr>
            <p:spPr>
              <a:xfrm>
                <a:off x="0" y="-28575"/>
                <a:ext cx="138927" cy="1130192"/>
              </a:xfrm>
              <a:prstGeom prst="rect">
                <a:avLst/>
              </a:prstGeom>
            </p:spPr>
            <p:txBody>
              <a:bodyPr anchor="ctr" rtlCol="false" tIns="50800" lIns="50800" bIns="50800" rIns="50800"/>
              <a:lstStyle/>
              <a:p>
                <a:pPr algn="ctr">
                  <a:lnSpc>
                    <a:spcPts val="1959"/>
                  </a:lnSpc>
                </a:pPr>
              </a:p>
            </p:txBody>
          </p:sp>
        </p:grpSp>
        <p:grpSp>
          <p:nvGrpSpPr>
            <p:cNvPr name="Group 33" id="33"/>
            <p:cNvGrpSpPr/>
            <p:nvPr/>
          </p:nvGrpSpPr>
          <p:grpSpPr>
            <a:xfrm rot="0">
              <a:off x="1653265" y="559458"/>
              <a:ext cx="1182161" cy="1177987"/>
              <a:chOff x="0" y="0"/>
              <a:chExt cx="274135" cy="273167"/>
            </a:xfrm>
          </p:grpSpPr>
          <p:sp>
            <p:nvSpPr>
              <p:cNvPr name="Freeform 34" id="34"/>
              <p:cNvSpPr/>
              <p:nvPr/>
            </p:nvSpPr>
            <p:spPr>
              <a:xfrm flipH="false" flipV="false" rot="0">
                <a:off x="0" y="0"/>
                <a:ext cx="274135" cy="273167"/>
              </a:xfrm>
              <a:custGeom>
                <a:avLst/>
                <a:gdLst/>
                <a:ahLst/>
                <a:cxnLst/>
                <a:rect r="r" b="b" t="t" l="l"/>
                <a:pathLst>
                  <a:path h="273167" w="274135">
                    <a:moveTo>
                      <a:pt x="0" y="0"/>
                    </a:moveTo>
                    <a:lnTo>
                      <a:pt x="274135" y="0"/>
                    </a:lnTo>
                    <a:lnTo>
                      <a:pt x="274135" y="273167"/>
                    </a:lnTo>
                    <a:lnTo>
                      <a:pt x="0" y="273167"/>
                    </a:lnTo>
                    <a:close/>
                  </a:path>
                </a:pathLst>
              </a:custGeom>
              <a:solidFill>
                <a:srgbClr val="FFFFFF"/>
              </a:solidFill>
              <a:ln cap="sq">
                <a:noFill/>
                <a:prstDash val="solid"/>
                <a:miter/>
              </a:ln>
            </p:spPr>
          </p:sp>
          <p:sp>
            <p:nvSpPr>
              <p:cNvPr name="TextBox 35" id="35"/>
              <p:cNvSpPr txBox="true"/>
              <p:nvPr/>
            </p:nvSpPr>
            <p:spPr>
              <a:xfrm>
                <a:off x="0" y="-28575"/>
                <a:ext cx="274135" cy="301742"/>
              </a:xfrm>
              <a:prstGeom prst="rect">
                <a:avLst/>
              </a:prstGeom>
            </p:spPr>
            <p:txBody>
              <a:bodyPr anchor="ctr" rtlCol="false" tIns="50800" lIns="50800" bIns="50800" rIns="50800"/>
              <a:lstStyle/>
              <a:p>
                <a:pPr algn="ctr">
                  <a:lnSpc>
                    <a:spcPts val="1959"/>
                  </a:lnSpc>
                </a:pPr>
              </a:p>
            </p:txBody>
          </p:sp>
        </p:grpSp>
        <p:grpSp>
          <p:nvGrpSpPr>
            <p:cNvPr name="Group 36" id="36"/>
            <p:cNvGrpSpPr/>
            <p:nvPr/>
          </p:nvGrpSpPr>
          <p:grpSpPr>
            <a:xfrm rot="0">
              <a:off x="3434525" y="559458"/>
              <a:ext cx="4899868" cy="1177987"/>
              <a:chOff x="0" y="0"/>
              <a:chExt cx="1136243" cy="273167"/>
            </a:xfrm>
          </p:grpSpPr>
          <p:sp>
            <p:nvSpPr>
              <p:cNvPr name="Freeform 37" id="37"/>
              <p:cNvSpPr/>
              <p:nvPr/>
            </p:nvSpPr>
            <p:spPr>
              <a:xfrm flipH="false" flipV="false" rot="0">
                <a:off x="0" y="0"/>
                <a:ext cx="1136243" cy="273167"/>
              </a:xfrm>
              <a:custGeom>
                <a:avLst/>
                <a:gdLst/>
                <a:ahLst/>
                <a:cxnLst/>
                <a:rect r="r" b="b" t="t" l="l"/>
                <a:pathLst>
                  <a:path h="273167" w="1136243">
                    <a:moveTo>
                      <a:pt x="0" y="0"/>
                    </a:moveTo>
                    <a:lnTo>
                      <a:pt x="1136243" y="0"/>
                    </a:lnTo>
                    <a:lnTo>
                      <a:pt x="1136243" y="273167"/>
                    </a:lnTo>
                    <a:lnTo>
                      <a:pt x="0" y="273167"/>
                    </a:lnTo>
                    <a:close/>
                  </a:path>
                </a:pathLst>
              </a:custGeom>
              <a:solidFill>
                <a:srgbClr val="FFFFFF"/>
              </a:solidFill>
              <a:ln cap="sq">
                <a:noFill/>
                <a:prstDash val="solid"/>
                <a:miter/>
              </a:ln>
            </p:spPr>
          </p:sp>
          <p:sp>
            <p:nvSpPr>
              <p:cNvPr name="TextBox 38" id="38"/>
              <p:cNvSpPr txBox="true"/>
              <p:nvPr/>
            </p:nvSpPr>
            <p:spPr>
              <a:xfrm>
                <a:off x="0" y="-28575"/>
                <a:ext cx="1136243" cy="301742"/>
              </a:xfrm>
              <a:prstGeom prst="rect">
                <a:avLst/>
              </a:prstGeom>
            </p:spPr>
            <p:txBody>
              <a:bodyPr anchor="ctr" rtlCol="false" tIns="50800" lIns="50800" bIns="50800" rIns="50800"/>
              <a:lstStyle/>
              <a:p>
                <a:pPr algn="ctr">
                  <a:lnSpc>
                    <a:spcPts val="1959"/>
                  </a:lnSpc>
                </a:pPr>
              </a:p>
            </p:txBody>
          </p:sp>
        </p:grpSp>
      </p:grpSp>
      <p:sp>
        <p:nvSpPr>
          <p:cNvPr name="TextBox 39" id="39"/>
          <p:cNvSpPr txBox="true"/>
          <p:nvPr/>
        </p:nvSpPr>
        <p:spPr>
          <a:xfrm rot="0">
            <a:off x="7874943" y="4859532"/>
            <a:ext cx="9384357" cy="1104265"/>
          </a:xfrm>
          <a:prstGeom prst="rect">
            <a:avLst/>
          </a:prstGeom>
        </p:spPr>
        <p:txBody>
          <a:bodyPr anchor="t" rtlCol="false" tIns="0" lIns="0" bIns="0" rIns="0">
            <a:spAutoFit/>
          </a:bodyPr>
          <a:lstStyle/>
          <a:p>
            <a:pPr algn="just">
              <a:lnSpc>
                <a:spcPts val="2990"/>
              </a:lnSpc>
            </a:pPr>
            <a:r>
              <a:rPr lang="en-US" sz="2300">
                <a:solidFill>
                  <a:srgbClr val="000000"/>
                </a:solidFill>
                <a:latin typeface="Open Sans 1"/>
                <a:ea typeface="Open Sans 1"/>
                <a:cs typeface="Open Sans 1"/>
                <a:sym typeface="Open Sans 1"/>
              </a:rPr>
              <a:t>Ensuite, les cases de la même ligne correspondent aux objets que le modèle a prédit comme “penny” mais qui n’en était pas donc les </a:t>
            </a:r>
            <a:r>
              <a:rPr lang="en-US" sz="2300" b="true">
                <a:solidFill>
                  <a:srgbClr val="0CC0DF"/>
                </a:solidFill>
                <a:latin typeface="Open Sans 1 Bold"/>
                <a:ea typeface="Open Sans 1 Bold"/>
                <a:cs typeface="Open Sans 1 Bold"/>
                <a:sym typeface="Open Sans 1 Bold"/>
              </a:rPr>
              <a:t>faux positifs</a:t>
            </a:r>
            <a:r>
              <a:rPr lang="en-US" sz="2300">
                <a:solidFill>
                  <a:srgbClr val="000000"/>
                </a:solidFill>
                <a:latin typeface="Open Sans 1"/>
                <a:ea typeface="Open Sans 1"/>
                <a:cs typeface="Open Sans 1"/>
                <a:sym typeface="Open Sans 1"/>
              </a:rPr>
              <a:t> (les cases sur la même ligne que la case verte).</a:t>
            </a:r>
          </a:p>
        </p:txBody>
      </p:sp>
      <p:sp>
        <p:nvSpPr>
          <p:cNvPr name="TextBox 40" id="40"/>
          <p:cNvSpPr txBox="true"/>
          <p:nvPr/>
        </p:nvSpPr>
        <p:spPr>
          <a:xfrm rot="0">
            <a:off x="7874943" y="6534089"/>
            <a:ext cx="9384357" cy="1475740"/>
          </a:xfrm>
          <a:prstGeom prst="rect">
            <a:avLst/>
          </a:prstGeom>
        </p:spPr>
        <p:txBody>
          <a:bodyPr anchor="t" rtlCol="false" tIns="0" lIns="0" bIns="0" rIns="0">
            <a:spAutoFit/>
          </a:bodyPr>
          <a:lstStyle/>
          <a:p>
            <a:pPr algn="just">
              <a:lnSpc>
                <a:spcPts val="2990"/>
              </a:lnSpc>
            </a:pPr>
            <a:r>
              <a:rPr lang="en-US" sz="2300">
                <a:solidFill>
                  <a:srgbClr val="000000"/>
                </a:solidFill>
                <a:latin typeface="Open Sans 1"/>
                <a:ea typeface="Open Sans 1"/>
                <a:cs typeface="Open Sans 1"/>
                <a:sym typeface="Open Sans 1"/>
              </a:rPr>
              <a:t>Enfin, les cases de la même colonne correspondent aux objets que le modèle a prédit comme tout sauf “penny” mais qui était bien un “penny” donc les </a:t>
            </a:r>
            <a:r>
              <a:rPr lang="en-US" sz="2300" b="true">
                <a:solidFill>
                  <a:srgbClr val="FFDE59"/>
                </a:solidFill>
                <a:latin typeface="Open Sans 1 Bold"/>
                <a:ea typeface="Open Sans 1 Bold"/>
                <a:cs typeface="Open Sans 1 Bold"/>
                <a:sym typeface="Open Sans 1 Bold"/>
              </a:rPr>
              <a:t>faux négatifs </a:t>
            </a:r>
            <a:r>
              <a:rPr lang="en-US" sz="2300">
                <a:solidFill>
                  <a:srgbClr val="000000"/>
                </a:solidFill>
                <a:latin typeface="Open Sans 1"/>
                <a:ea typeface="Open Sans 1"/>
                <a:cs typeface="Open Sans 1"/>
                <a:sym typeface="Open Sans 1"/>
              </a:rPr>
              <a:t>(les cases sur la même colonne que la case verte).</a:t>
            </a:r>
          </a:p>
        </p:txBody>
      </p:sp>
      <p:sp>
        <p:nvSpPr>
          <p:cNvPr name="TextBox 41" id="41"/>
          <p:cNvSpPr txBox="true"/>
          <p:nvPr/>
        </p:nvSpPr>
        <p:spPr>
          <a:xfrm rot="0">
            <a:off x="7874943" y="8580120"/>
            <a:ext cx="9384357" cy="732790"/>
          </a:xfrm>
          <a:prstGeom prst="rect">
            <a:avLst/>
          </a:prstGeom>
        </p:spPr>
        <p:txBody>
          <a:bodyPr anchor="t" rtlCol="false" tIns="0" lIns="0" bIns="0" rIns="0">
            <a:spAutoFit/>
          </a:bodyPr>
          <a:lstStyle/>
          <a:p>
            <a:pPr algn="just">
              <a:lnSpc>
                <a:spcPts val="2990"/>
              </a:lnSpc>
            </a:pPr>
            <a:r>
              <a:rPr lang="en-US" sz="2300">
                <a:solidFill>
                  <a:srgbClr val="000000"/>
                </a:solidFill>
                <a:latin typeface="Open Sans 1"/>
                <a:ea typeface="Open Sans 1"/>
                <a:cs typeface="Open Sans 1"/>
                <a:sym typeface="Open Sans 1"/>
              </a:rPr>
              <a:t>Pour les faux négatifs et les vrais négatifs, on va sommer les valeurs de toutes les cases concernées.</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865418" y="5905254"/>
            <a:ext cx="9393882" cy="10210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Pour avoir une vue d’ensemble, on fait une </a:t>
            </a:r>
            <a:r>
              <a:rPr lang="en-US" sz="2100" b="true">
                <a:solidFill>
                  <a:srgbClr val="000000"/>
                </a:solidFill>
                <a:latin typeface="Open Sans 1 Bold"/>
                <a:ea typeface="Open Sans 1 Bold"/>
                <a:cs typeface="Open Sans 1 Bold"/>
                <a:sym typeface="Open Sans 1 Bold"/>
              </a:rPr>
              <a:t>moyenne</a:t>
            </a:r>
            <a:r>
              <a:rPr lang="en-US" sz="2100">
                <a:solidFill>
                  <a:srgbClr val="000000"/>
                </a:solidFill>
                <a:latin typeface="Open Sans 1"/>
                <a:ea typeface="Open Sans 1"/>
                <a:cs typeface="Open Sans 1"/>
                <a:sym typeface="Open Sans 1"/>
              </a:rPr>
              <a:t> de toutes ces courbes, c’est la </a:t>
            </a:r>
            <a:r>
              <a:rPr lang="en-US" sz="2100" b="true">
                <a:solidFill>
                  <a:srgbClr val="000000"/>
                </a:solidFill>
                <a:latin typeface="Open Sans 1 Bold"/>
                <a:ea typeface="Open Sans 1 Bold"/>
                <a:cs typeface="Open Sans 1 Bold"/>
                <a:sym typeface="Open Sans 1 Bold"/>
              </a:rPr>
              <a:t>courbe en gras</a:t>
            </a:r>
            <a:r>
              <a:rPr lang="en-US" sz="2100">
                <a:solidFill>
                  <a:srgbClr val="000000"/>
                </a:solidFill>
                <a:latin typeface="Open Sans 1"/>
                <a:ea typeface="Open Sans 1"/>
                <a:cs typeface="Open Sans 1"/>
                <a:sym typeface="Open Sans 1"/>
              </a:rPr>
              <a:t> que l’on verra juste après sur les graphiques.</a:t>
            </a:r>
          </a:p>
        </p:txBody>
      </p:sp>
      <p:sp>
        <p:nvSpPr>
          <p:cNvPr name="TextBox 3" id="3"/>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86</a:t>
            </a:r>
          </a:p>
        </p:txBody>
      </p:sp>
      <p:sp>
        <p:nvSpPr>
          <p:cNvPr name="TextBox 4" id="4"/>
          <p:cNvSpPr txBox="true"/>
          <p:nvPr/>
        </p:nvSpPr>
        <p:spPr>
          <a:xfrm rot="0">
            <a:off x="7865418" y="4436499"/>
            <a:ext cx="9393882" cy="10210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Puis quand les courbes d’une classe sont tracées, on fait avec la classe d’après et ainsi de suite jusqu’à ce qu’elles soient toutes faites. On se retrouve donc avec </a:t>
            </a:r>
            <a:r>
              <a:rPr lang="en-US" sz="2100" b="true">
                <a:solidFill>
                  <a:srgbClr val="000000"/>
                </a:solidFill>
                <a:latin typeface="Open Sans 1 Bold"/>
                <a:ea typeface="Open Sans 1 Bold"/>
                <a:cs typeface="Open Sans 1 Bold"/>
                <a:sym typeface="Open Sans 1 Bold"/>
              </a:rPr>
              <a:t>autant de courbe que de classe</a:t>
            </a:r>
            <a:r>
              <a:rPr lang="en-US" sz="2100">
                <a:solidFill>
                  <a:srgbClr val="000000"/>
                </a:solidFill>
                <a:latin typeface="Open Sans 1"/>
                <a:ea typeface="Open Sans 1"/>
                <a:cs typeface="Open Sans 1"/>
                <a:sym typeface="Open Sans 1"/>
              </a:rPr>
              <a:t>.</a:t>
            </a:r>
          </a:p>
        </p:txBody>
      </p:sp>
      <p:sp>
        <p:nvSpPr>
          <p:cNvPr name="TextBox 5" id="5"/>
          <p:cNvSpPr txBox="true"/>
          <p:nvPr/>
        </p:nvSpPr>
        <p:spPr>
          <a:xfrm rot="0">
            <a:off x="7865418" y="2624844"/>
            <a:ext cx="9393882" cy="13639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Une fois qu’on a nos 3 valeurs (TP, TN, FP), on va pouvoir calculer précision, rappel. Comme vu précédement, on va refaire ce processus avec </a:t>
            </a:r>
            <a:r>
              <a:rPr lang="en-US" sz="2100" b="true">
                <a:solidFill>
                  <a:srgbClr val="000000"/>
                </a:solidFill>
                <a:latin typeface="Open Sans 1 Bold"/>
                <a:ea typeface="Open Sans 1 Bold"/>
                <a:cs typeface="Open Sans 1 Bold"/>
                <a:sym typeface="Open Sans 1 Bold"/>
              </a:rPr>
              <a:t>tous les seuils de confiance</a:t>
            </a:r>
            <a:r>
              <a:rPr lang="en-US" sz="2100">
                <a:solidFill>
                  <a:srgbClr val="000000"/>
                </a:solidFill>
                <a:latin typeface="Open Sans 1"/>
                <a:ea typeface="Open Sans 1"/>
                <a:cs typeface="Open Sans 1"/>
                <a:sym typeface="Open Sans 1"/>
              </a:rPr>
              <a:t> pour pouvoir tracer les courbes de précision et de rappel en fonction de ce seuil.</a:t>
            </a:r>
          </a:p>
        </p:txBody>
      </p:sp>
      <p:sp>
        <p:nvSpPr>
          <p:cNvPr name="TextBox 6" id="6"/>
          <p:cNvSpPr txBox="true"/>
          <p:nvPr/>
        </p:nvSpPr>
        <p:spPr>
          <a:xfrm rot="0">
            <a:off x="1028700" y="9512756"/>
            <a:ext cx="1848479" cy="273685"/>
          </a:xfrm>
          <a:prstGeom prst="rect">
            <a:avLst/>
          </a:prstGeom>
        </p:spPr>
        <p:txBody>
          <a:bodyPr anchor="t" rtlCol="false" tIns="0" lIns="0" bIns="0" rIns="0">
            <a:spAutoFit/>
          </a:bodyPr>
          <a:lstStyle/>
          <a:p>
            <a:pPr algn="ctr">
              <a:lnSpc>
                <a:spcPts val="2210"/>
              </a:lnSpc>
            </a:pPr>
            <a:r>
              <a:rPr lang="en-US" sz="1700" b="true">
                <a:solidFill>
                  <a:srgbClr val="00BF63"/>
                </a:solidFill>
                <a:latin typeface="Open Sans 1 Bold"/>
                <a:ea typeface="Open Sans 1 Bold"/>
                <a:cs typeface="Open Sans 1 Bold"/>
                <a:sym typeface="Open Sans 1 Bold"/>
              </a:rPr>
              <a:t>TP : True Positive</a:t>
            </a:r>
          </a:p>
        </p:txBody>
      </p:sp>
      <p:sp>
        <p:nvSpPr>
          <p:cNvPr name="TextBox 7" id="7"/>
          <p:cNvSpPr txBox="true"/>
          <p:nvPr/>
        </p:nvSpPr>
        <p:spPr>
          <a:xfrm rot="0">
            <a:off x="3156776" y="9512756"/>
            <a:ext cx="1983546" cy="273685"/>
          </a:xfrm>
          <a:prstGeom prst="rect">
            <a:avLst/>
          </a:prstGeom>
        </p:spPr>
        <p:txBody>
          <a:bodyPr anchor="t" rtlCol="false" tIns="0" lIns="0" bIns="0" rIns="0">
            <a:spAutoFit/>
          </a:bodyPr>
          <a:lstStyle/>
          <a:p>
            <a:pPr algn="ctr">
              <a:lnSpc>
                <a:spcPts val="2210"/>
              </a:lnSpc>
            </a:pPr>
            <a:r>
              <a:rPr lang="en-US" b="true" sz="1700">
                <a:solidFill>
                  <a:srgbClr val="0CC0DF"/>
                </a:solidFill>
                <a:latin typeface="Open Sans 1 Bold"/>
                <a:ea typeface="Open Sans 1 Bold"/>
                <a:cs typeface="Open Sans 1 Bold"/>
                <a:sym typeface="Open Sans 1 Bold"/>
              </a:rPr>
              <a:t>FP : False Positive</a:t>
            </a:r>
          </a:p>
        </p:txBody>
      </p:sp>
      <p:sp>
        <p:nvSpPr>
          <p:cNvPr name="TextBox 8" id="8"/>
          <p:cNvSpPr txBox="true"/>
          <p:nvPr/>
        </p:nvSpPr>
        <p:spPr>
          <a:xfrm rot="0">
            <a:off x="5419919" y="9512756"/>
            <a:ext cx="2043643" cy="273685"/>
          </a:xfrm>
          <a:prstGeom prst="rect">
            <a:avLst/>
          </a:prstGeom>
        </p:spPr>
        <p:txBody>
          <a:bodyPr anchor="t" rtlCol="false" tIns="0" lIns="0" bIns="0" rIns="0">
            <a:spAutoFit/>
          </a:bodyPr>
          <a:lstStyle/>
          <a:p>
            <a:pPr algn="ctr">
              <a:lnSpc>
                <a:spcPts val="2210"/>
              </a:lnSpc>
            </a:pPr>
            <a:r>
              <a:rPr lang="en-US" sz="1700" b="true">
                <a:solidFill>
                  <a:srgbClr val="FFDE59"/>
                </a:solidFill>
                <a:latin typeface="Open Sans 1 Bold"/>
                <a:ea typeface="Open Sans 1 Bold"/>
                <a:cs typeface="Open Sans 1 Bold"/>
                <a:sym typeface="Open Sans 1 Bold"/>
              </a:rPr>
              <a:t>FN : False Negative</a:t>
            </a:r>
          </a:p>
        </p:txBody>
      </p:sp>
      <p:grpSp>
        <p:nvGrpSpPr>
          <p:cNvPr name="Group 9" id="9"/>
          <p:cNvGrpSpPr/>
          <p:nvPr/>
        </p:nvGrpSpPr>
        <p:grpSpPr>
          <a:xfrm rot="0">
            <a:off x="1028700" y="2643894"/>
            <a:ext cx="6434861" cy="6614406"/>
            <a:chOff x="0" y="0"/>
            <a:chExt cx="8579815" cy="8819208"/>
          </a:xfrm>
        </p:grpSpPr>
        <p:sp>
          <p:nvSpPr>
            <p:cNvPr name="Freeform 10" id="10"/>
            <p:cNvSpPr/>
            <p:nvPr/>
          </p:nvSpPr>
          <p:spPr>
            <a:xfrm flipH="false" flipV="false" rot="0">
              <a:off x="0" y="0"/>
              <a:ext cx="8579815" cy="8819208"/>
            </a:xfrm>
            <a:custGeom>
              <a:avLst/>
              <a:gdLst/>
              <a:ahLst/>
              <a:cxnLst/>
              <a:rect r="r" b="b" t="t" l="l"/>
              <a:pathLst>
                <a:path h="8819208" w="8579815">
                  <a:moveTo>
                    <a:pt x="0" y="0"/>
                  </a:moveTo>
                  <a:lnTo>
                    <a:pt x="8579815" y="0"/>
                  </a:lnTo>
                  <a:lnTo>
                    <a:pt x="8579815" y="8819208"/>
                  </a:lnTo>
                  <a:lnTo>
                    <a:pt x="0" y="8819208"/>
                  </a:lnTo>
                  <a:lnTo>
                    <a:pt x="0" y="0"/>
                  </a:lnTo>
                  <a:close/>
                </a:path>
              </a:pathLst>
            </a:custGeom>
            <a:blipFill>
              <a:blip r:embed="rId2"/>
              <a:stretch>
                <a:fillRect l="-14536" t="0" r="-30270" b="-5656"/>
              </a:stretch>
            </a:blipFill>
            <a:ln w="28575" cap="sq">
              <a:solidFill>
                <a:srgbClr val="000000"/>
              </a:solidFill>
              <a:prstDash val="solid"/>
              <a:miter/>
            </a:ln>
          </p:spPr>
        </p:sp>
        <p:grpSp>
          <p:nvGrpSpPr>
            <p:cNvPr name="Group 11" id="11"/>
            <p:cNvGrpSpPr/>
            <p:nvPr/>
          </p:nvGrpSpPr>
          <p:grpSpPr>
            <a:xfrm rot="0">
              <a:off x="2835426" y="1737445"/>
              <a:ext cx="599799" cy="599280"/>
              <a:chOff x="0" y="0"/>
              <a:chExt cx="139089" cy="138969"/>
            </a:xfrm>
          </p:grpSpPr>
          <p:sp>
            <p:nvSpPr>
              <p:cNvPr name="Freeform 12" id="12"/>
              <p:cNvSpPr/>
              <p:nvPr/>
            </p:nvSpPr>
            <p:spPr>
              <a:xfrm flipH="false" flipV="false" rot="0">
                <a:off x="0" y="0"/>
                <a:ext cx="139089" cy="138969"/>
              </a:xfrm>
              <a:custGeom>
                <a:avLst/>
                <a:gdLst/>
                <a:ahLst/>
                <a:cxnLst/>
                <a:rect r="r" b="b" t="t" l="l"/>
                <a:pathLst>
                  <a:path h="138969" w="139089">
                    <a:moveTo>
                      <a:pt x="0" y="0"/>
                    </a:moveTo>
                    <a:lnTo>
                      <a:pt x="139089" y="0"/>
                    </a:lnTo>
                    <a:lnTo>
                      <a:pt x="139089" y="138969"/>
                    </a:lnTo>
                    <a:lnTo>
                      <a:pt x="0" y="138969"/>
                    </a:lnTo>
                    <a:close/>
                  </a:path>
                </a:pathLst>
              </a:custGeom>
              <a:solidFill>
                <a:srgbClr val="00BF63"/>
              </a:solidFill>
              <a:ln cap="sq">
                <a:noFill/>
                <a:prstDash val="solid"/>
                <a:miter/>
              </a:ln>
            </p:spPr>
          </p:sp>
          <p:sp>
            <p:nvSpPr>
              <p:cNvPr name="TextBox 13" id="13"/>
              <p:cNvSpPr txBox="true"/>
              <p:nvPr/>
            </p:nvSpPr>
            <p:spPr>
              <a:xfrm>
                <a:off x="0" y="-28575"/>
                <a:ext cx="139089" cy="167544"/>
              </a:xfrm>
              <a:prstGeom prst="rect">
                <a:avLst/>
              </a:prstGeom>
            </p:spPr>
            <p:txBody>
              <a:bodyPr anchor="ctr" rtlCol="false" tIns="50800" lIns="50800" bIns="50800" rIns="50800"/>
              <a:lstStyle/>
              <a:p>
                <a:pPr algn="ctr">
                  <a:lnSpc>
                    <a:spcPts val="1959"/>
                  </a:lnSpc>
                </a:pPr>
              </a:p>
            </p:txBody>
          </p:sp>
        </p:grpSp>
        <p:grpSp>
          <p:nvGrpSpPr>
            <p:cNvPr name="Group 14" id="14"/>
            <p:cNvGrpSpPr/>
            <p:nvPr/>
          </p:nvGrpSpPr>
          <p:grpSpPr>
            <a:xfrm rot="0">
              <a:off x="2835426" y="559458"/>
              <a:ext cx="599799" cy="1177987"/>
              <a:chOff x="0" y="0"/>
              <a:chExt cx="139089" cy="273167"/>
            </a:xfrm>
          </p:grpSpPr>
          <p:sp>
            <p:nvSpPr>
              <p:cNvPr name="Freeform 15" id="15"/>
              <p:cNvSpPr/>
              <p:nvPr/>
            </p:nvSpPr>
            <p:spPr>
              <a:xfrm flipH="false" flipV="false" rot="0">
                <a:off x="0" y="0"/>
                <a:ext cx="139089" cy="273167"/>
              </a:xfrm>
              <a:custGeom>
                <a:avLst/>
                <a:gdLst/>
                <a:ahLst/>
                <a:cxnLst/>
                <a:rect r="r" b="b" t="t" l="l"/>
                <a:pathLst>
                  <a:path h="273167" w="139089">
                    <a:moveTo>
                      <a:pt x="0" y="0"/>
                    </a:moveTo>
                    <a:lnTo>
                      <a:pt x="139089" y="0"/>
                    </a:lnTo>
                    <a:lnTo>
                      <a:pt x="139089" y="273167"/>
                    </a:lnTo>
                    <a:lnTo>
                      <a:pt x="0" y="273167"/>
                    </a:lnTo>
                    <a:close/>
                  </a:path>
                </a:pathLst>
              </a:custGeom>
              <a:solidFill>
                <a:srgbClr val="FFDE59"/>
              </a:solidFill>
              <a:ln cap="sq">
                <a:noFill/>
                <a:prstDash val="solid"/>
                <a:miter/>
              </a:ln>
            </p:spPr>
          </p:sp>
          <p:sp>
            <p:nvSpPr>
              <p:cNvPr name="TextBox 16" id="16"/>
              <p:cNvSpPr txBox="true"/>
              <p:nvPr/>
            </p:nvSpPr>
            <p:spPr>
              <a:xfrm>
                <a:off x="0" y="-28575"/>
                <a:ext cx="139089" cy="301742"/>
              </a:xfrm>
              <a:prstGeom prst="rect">
                <a:avLst/>
              </a:prstGeom>
            </p:spPr>
            <p:txBody>
              <a:bodyPr anchor="ctr" rtlCol="false" tIns="50800" lIns="50800" bIns="50800" rIns="50800"/>
              <a:lstStyle/>
              <a:p>
                <a:pPr algn="ctr">
                  <a:lnSpc>
                    <a:spcPts val="1959"/>
                  </a:lnSpc>
                </a:pPr>
              </a:p>
            </p:txBody>
          </p:sp>
        </p:grpSp>
        <p:grpSp>
          <p:nvGrpSpPr>
            <p:cNvPr name="Group 17" id="17"/>
            <p:cNvGrpSpPr/>
            <p:nvPr/>
          </p:nvGrpSpPr>
          <p:grpSpPr>
            <a:xfrm rot="0">
              <a:off x="1653265" y="1737445"/>
              <a:ext cx="1182161" cy="599280"/>
              <a:chOff x="0" y="0"/>
              <a:chExt cx="274135" cy="138969"/>
            </a:xfrm>
          </p:grpSpPr>
          <p:sp>
            <p:nvSpPr>
              <p:cNvPr name="Freeform 18" id="18"/>
              <p:cNvSpPr/>
              <p:nvPr/>
            </p:nvSpPr>
            <p:spPr>
              <a:xfrm flipH="false" flipV="false" rot="0">
                <a:off x="0" y="0"/>
                <a:ext cx="274135" cy="138969"/>
              </a:xfrm>
              <a:custGeom>
                <a:avLst/>
                <a:gdLst/>
                <a:ahLst/>
                <a:cxnLst/>
                <a:rect r="r" b="b" t="t" l="l"/>
                <a:pathLst>
                  <a:path h="138969" w="274135">
                    <a:moveTo>
                      <a:pt x="0" y="0"/>
                    </a:moveTo>
                    <a:lnTo>
                      <a:pt x="274135" y="0"/>
                    </a:lnTo>
                    <a:lnTo>
                      <a:pt x="274135" y="138969"/>
                    </a:lnTo>
                    <a:lnTo>
                      <a:pt x="0" y="138969"/>
                    </a:lnTo>
                    <a:close/>
                  </a:path>
                </a:pathLst>
              </a:custGeom>
              <a:solidFill>
                <a:srgbClr val="0CC0DF"/>
              </a:solidFill>
              <a:ln cap="sq">
                <a:noFill/>
                <a:prstDash val="solid"/>
                <a:miter/>
              </a:ln>
            </p:spPr>
          </p:sp>
          <p:sp>
            <p:nvSpPr>
              <p:cNvPr name="TextBox 19" id="19"/>
              <p:cNvSpPr txBox="true"/>
              <p:nvPr/>
            </p:nvSpPr>
            <p:spPr>
              <a:xfrm>
                <a:off x="0" y="-28575"/>
                <a:ext cx="274135" cy="167544"/>
              </a:xfrm>
              <a:prstGeom prst="rect">
                <a:avLst/>
              </a:prstGeom>
            </p:spPr>
            <p:txBody>
              <a:bodyPr anchor="ctr" rtlCol="false" tIns="50800" lIns="50800" bIns="50800" rIns="50800"/>
              <a:lstStyle/>
              <a:p>
                <a:pPr algn="ctr">
                  <a:lnSpc>
                    <a:spcPts val="1959"/>
                  </a:lnSpc>
                </a:pPr>
              </a:p>
            </p:txBody>
          </p:sp>
        </p:grpSp>
        <p:grpSp>
          <p:nvGrpSpPr>
            <p:cNvPr name="Group 20" id="20"/>
            <p:cNvGrpSpPr/>
            <p:nvPr/>
          </p:nvGrpSpPr>
          <p:grpSpPr>
            <a:xfrm rot="0">
              <a:off x="3434525" y="1737445"/>
              <a:ext cx="4753453" cy="599280"/>
              <a:chOff x="0" y="0"/>
              <a:chExt cx="1102291" cy="138969"/>
            </a:xfrm>
          </p:grpSpPr>
          <p:sp>
            <p:nvSpPr>
              <p:cNvPr name="Freeform 21" id="21"/>
              <p:cNvSpPr/>
              <p:nvPr/>
            </p:nvSpPr>
            <p:spPr>
              <a:xfrm flipH="false" flipV="false" rot="0">
                <a:off x="0" y="0"/>
                <a:ext cx="1102291" cy="138969"/>
              </a:xfrm>
              <a:custGeom>
                <a:avLst/>
                <a:gdLst/>
                <a:ahLst/>
                <a:cxnLst/>
                <a:rect r="r" b="b" t="t" l="l"/>
                <a:pathLst>
                  <a:path h="138969" w="1102291">
                    <a:moveTo>
                      <a:pt x="0" y="0"/>
                    </a:moveTo>
                    <a:lnTo>
                      <a:pt x="1102291" y="0"/>
                    </a:lnTo>
                    <a:lnTo>
                      <a:pt x="1102291" y="138969"/>
                    </a:lnTo>
                    <a:lnTo>
                      <a:pt x="0" y="138969"/>
                    </a:lnTo>
                    <a:close/>
                  </a:path>
                </a:pathLst>
              </a:custGeom>
              <a:solidFill>
                <a:srgbClr val="0CC0DF"/>
              </a:solidFill>
              <a:ln cap="sq">
                <a:noFill/>
                <a:prstDash val="solid"/>
                <a:miter/>
              </a:ln>
            </p:spPr>
          </p:sp>
          <p:sp>
            <p:nvSpPr>
              <p:cNvPr name="TextBox 22" id="22"/>
              <p:cNvSpPr txBox="true"/>
              <p:nvPr/>
            </p:nvSpPr>
            <p:spPr>
              <a:xfrm>
                <a:off x="0" y="-28575"/>
                <a:ext cx="1102291" cy="167544"/>
              </a:xfrm>
              <a:prstGeom prst="rect">
                <a:avLst/>
              </a:prstGeom>
            </p:spPr>
            <p:txBody>
              <a:bodyPr anchor="ctr" rtlCol="false" tIns="50800" lIns="50800" bIns="50800" rIns="50800"/>
              <a:lstStyle/>
              <a:p>
                <a:pPr algn="ctr">
                  <a:lnSpc>
                    <a:spcPts val="1959"/>
                  </a:lnSpc>
                </a:pPr>
              </a:p>
            </p:txBody>
          </p:sp>
        </p:grpSp>
        <p:grpSp>
          <p:nvGrpSpPr>
            <p:cNvPr name="Group 23" id="23"/>
            <p:cNvGrpSpPr/>
            <p:nvPr/>
          </p:nvGrpSpPr>
          <p:grpSpPr>
            <a:xfrm rot="0">
              <a:off x="3434525" y="2336725"/>
              <a:ext cx="4753453" cy="4750546"/>
              <a:chOff x="0" y="0"/>
              <a:chExt cx="1102291" cy="1101617"/>
            </a:xfrm>
          </p:grpSpPr>
          <p:sp>
            <p:nvSpPr>
              <p:cNvPr name="Freeform 24" id="24"/>
              <p:cNvSpPr/>
              <p:nvPr/>
            </p:nvSpPr>
            <p:spPr>
              <a:xfrm flipH="false" flipV="false" rot="0">
                <a:off x="0" y="0"/>
                <a:ext cx="1102291" cy="1101617"/>
              </a:xfrm>
              <a:custGeom>
                <a:avLst/>
                <a:gdLst/>
                <a:ahLst/>
                <a:cxnLst/>
                <a:rect r="r" b="b" t="t" l="l"/>
                <a:pathLst>
                  <a:path h="1101617" w="1102291">
                    <a:moveTo>
                      <a:pt x="0" y="0"/>
                    </a:moveTo>
                    <a:lnTo>
                      <a:pt x="1102291" y="0"/>
                    </a:lnTo>
                    <a:lnTo>
                      <a:pt x="1102291" y="1101617"/>
                    </a:lnTo>
                    <a:lnTo>
                      <a:pt x="0" y="1101617"/>
                    </a:lnTo>
                    <a:close/>
                  </a:path>
                </a:pathLst>
              </a:custGeom>
              <a:solidFill>
                <a:srgbClr val="FFFFFF"/>
              </a:solidFill>
              <a:ln cap="sq">
                <a:noFill/>
                <a:prstDash val="solid"/>
                <a:miter/>
              </a:ln>
            </p:spPr>
          </p:sp>
          <p:sp>
            <p:nvSpPr>
              <p:cNvPr name="TextBox 25" id="25"/>
              <p:cNvSpPr txBox="true"/>
              <p:nvPr/>
            </p:nvSpPr>
            <p:spPr>
              <a:xfrm>
                <a:off x="0" y="-28575"/>
                <a:ext cx="1102291" cy="1130192"/>
              </a:xfrm>
              <a:prstGeom prst="rect">
                <a:avLst/>
              </a:prstGeom>
            </p:spPr>
            <p:txBody>
              <a:bodyPr anchor="ctr" rtlCol="false" tIns="50800" lIns="50800" bIns="50800" rIns="50800"/>
              <a:lstStyle/>
              <a:p>
                <a:pPr algn="ctr">
                  <a:lnSpc>
                    <a:spcPts val="1959"/>
                  </a:lnSpc>
                </a:pPr>
              </a:p>
            </p:txBody>
          </p:sp>
        </p:grpSp>
        <p:grpSp>
          <p:nvGrpSpPr>
            <p:cNvPr name="Group 26" id="26"/>
            <p:cNvGrpSpPr/>
            <p:nvPr/>
          </p:nvGrpSpPr>
          <p:grpSpPr>
            <a:xfrm rot="0">
              <a:off x="1653265" y="2336725"/>
              <a:ext cx="1208044" cy="4750546"/>
              <a:chOff x="0" y="0"/>
              <a:chExt cx="280137" cy="1101617"/>
            </a:xfrm>
          </p:grpSpPr>
          <p:sp>
            <p:nvSpPr>
              <p:cNvPr name="Freeform 27" id="27"/>
              <p:cNvSpPr/>
              <p:nvPr/>
            </p:nvSpPr>
            <p:spPr>
              <a:xfrm flipH="false" flipV="false" rot="0">
                <a:off x="0" y="0"/>
                <a:ext cx="280137" cy="1101617"/>
              </a:xfrm>
              <a:custGeom>
                <a:avLst/>
                <a:gdLst/>
                <a:ahLst/>
                <a:cxnLst/>
                <a:rect r="r" b="b" t="t" l="l"/>
                <a:pathLst>
                  <a:path h="1101617" w="280137">
                    <a:moveTo>
                      <a:pt x="0" y="0"/>
                    </a:moveTo>
                    <a:lnTo>
                      <a:pt x="280137" y="0"/>
                    </a:lnTo>
                    <a:lnTo>
                      <a:pt x="280137" y="1101617"/>
                    </a:lnTo>
                    <a:lnTo>
                      <a:pt x="0" y="1101617"/>
                    </a:lnTo>
                    <a:close/>
                  </a:path>
                </a:pathLst>
              </a:custGeom>
              <a:solidFill>
                <a:srgbClr val="FFFFFF"/>
              </a:solidFill>
              <a:ln cap="sq">
                <a:noFill/>
                <a:prstDash val="solid"/>
                <a:miter/>
              </a:ln>
            </p:spPr>
          </p:sp>
          <p:sp>
            <p:nvSpPr>
              <p:cNvPr name="TextBox 28" id="28"/>
              <p:cNvSpPr txBox="true"/>
              <p:nvPr/>
            </p:nvSpPr>
            <p:spPr>
              <a:xfrm>
                <a:off x="0" y="-28575"/>
                <a:ext cx="280137" cy="1130192"/>
              </a:xfrm>
              <a:prstGeom prst="rect">
                <a:avLst/>
              </a:prstGeom>
            </p:spPr>
            <p:txBody>
              <a:bodyPr anchor="ctr" rtlCol="false" tIns="50800" lIns="50800" bIns="50800" rIns="50800"/>
              <a:lstStyle/>
              <a:p>
                <a:pPr algn="ctr">
                  <a:lnSpc>
                    <a:spcPts val="1959"/>
                  </a:lnSpc>
                </a:pPr>
              </a:p>
            </p:txBody>
          </p:sp>
        </p:grpSp>
        <p:grpSp>
          <p:nvGrpSpPr>
            <p:cNvPr name="Group 29" id="29"/>
            <p:cNvGrpSpPr/>
            <p:nvPr/>
          </p:nvGrpSpPr>
          <p:grpSpPr>
            <a:xfrm rot="0">
              <a:off x="2835426" y="2336725"/>
              <a:ext cx="599099" cy="4750546"/>
              <a:chOff x="0" y="0"/>
              <a:chExt cx="138927" cy="1101617"/>
            </a:xfrm>
          </p:grpSpPr>
          <p:sp>
            <p:nvSpPr>
              <p:cNvPr name="Freeform 30" id="30"/>
              <p:cNvSpPr/>
              <p:nvPr/>
            </p:nvSpPr>
            <p:spPr>
              <a:xfrm flipH="false" flipV="false" rot="0">
                <a:off x="0" y="0"/>
                <a:ext cx="138927" cy="1101617"/>
              </a:xfrm>
              <a:custGeom>
                <a:avLst/>
                <a:gdLst/>
                <a:ahLst/>
                <a:cxnLst/>
                <a:rect r="r" b="b" t="t" l="l"/>
                <a:pathLst>
                  <a:path h="1101617" w="138927">
                    <a:moveTo>
                      <a:pt x="0" y="0"/>
                    </a:moveTo>
                    <a:lnTo>
                      <a:pt x="138927" y="0"/>
                    </a:lnTo>
                    <a:lnTo>
                      <a:pt x="138927" y="1101617"/>
                    </a:lnTo>
                    <a:lnTo>
                      <a:pt x="0" y="1101617"/>
                    </a:lnTo>
                    <a:close/>
                  </a:path>
                </a:pathLst>
              </a:custGeom>
              <a:solidFill>
                <a:srgbClr val="FFDE59"/>
              </a:solidFill>
              <a:ln cap="sq">
                <a:noFill/>
                <a:prstDash val="solid"/>
                <a:miter/>
              </a:ln>
            </p:spPr>
          </p:sp>
          <p:sp>
            <p:nvSpPr>
              <p:cNvPr name="TextBox 31" id="31"/>
              <p:cNvSpPr txBox="true"/>
              <p:nvPr/>
            </p:nvSpPr>
            <p:spPr>
              <a:xfrm>
                <a:off x="0" y="-28575"/>
                <a:ext cx="138927" cy="1130192"/>
              </a:xfrm>
              <a:prstGeom prst="rect">
                <a:avLst/>
              </a:prstGeom>
            </p:spPr>
            <p:txBody>
              <a:bodyPr anchor="ctr" rtlCol="false" tIns="50800" lIns="50800" bIns="50800" rIns="50800"/>
              <a:lstStyle/>
              <a:p>
                <a:pPr algn="ctr">
                  <a:lnSpc>
                    <a:spcPts val="1959"/>
                  </a:lnSpc>
                </a:pPr>
              </a:p>
            </p:txBody>
          </p:sp>
        </p:grpSp>
        <p:grpSp>
          <p:nvGrpSpPr>
            <p:cNvPr name="Group 32" id="32"/>
            <p:cNvGrpSpPr/>
            <p:nvPr/>
          </p:nvGrpSpPr>
          <p:grpSpPr>
            <a:xfrm rot="0">
              <a:off x="1653265" y="559458"/>
              <a:ext cx="1182161" cy="1177987"/>
              <a:chOff x="0" y="0"/>
              <a:chExt cx="274135" cy="273167"/>
            </a:xfrm>
          </p:grpSpPr>
          <p:sp>
            <p:nvSpPr>
              <p:cNvPr name="Freeform 33" id="33"/>
              <p:cNvSpPr/>
              <p:nvPr/>
            </p:nvSpPr>
            <p:spPr>
              <a:xfrm flipH="false" flipV="false" rot="0">
                <a:off x="0" y="0"/>
                <a:ext cx="274135" cy="273167"/>
              </a:xfrm>
              <a:custGeom>
                <a:avLst/>
                <a:gdLst/>
                <a:ahLst/>
                <a:cxnLst/>
                <a:rect r="r" b="b" t="t" l="l"/>
                <a:pathLst>
                  <a:path h="273167" w="274135">
                    <a:moveTo>
                      <a:pt x="0" y="0"/>
                    </a:moveTo>
                    <a:lnTo>
                      <a:pt x="274135" y="0"/>
                    </a:lnTo>
                    <a:lnTo>
                      <a:pt x="274135" y="273167"/>
                    </a:lnTo>
                    <a:lnTo>
                      <a:pt x="0" y="273167"/>
                    </a:lnTo>
                    <a:close/>
                  </a:path>
                </a:pathLst>
              </a:custGeom>
              <a:solidFill>
                <a:srgbClr val="FFFFFF"/>
              </a:solidFill>
              <a:ln cap="sq">
                <a:noFill/>
                <a:prstDash val="solid"/>
                <a:miter/>
              </a:ln>
            </p:spPr>
          </p:sp>
          <p:sp>
            <p:nvSpPr>
              <p:cNvPr name="TextBox 34" id="34"/>
              <p:cNvSpPr txBox="true"/>
              <p:nvPr/>
            </p:nvSpPr>
            <p:spPr>
              <a:xfrm>
                <a:off x="0" y="-28575"/>
                <a:ext cx="274135" cy="301742"/>
              </a:xfrm>
              <a:prstGeom prst="rect">
                <a:avLst/>
              </a:prstGeom>
            </p:spPr>
            <p:txBody>
              <a:bodyPr anchor="ctr" rtlCol="false" tIns="50800" lIns="50800" bIns="50800" rIns="50800"/>
              <a:lstStyle/>
              <a:p>
                <a:pPr algn="ctr">
                  <a:lnSpc>
                    <a:spcPts val="1959"/>
                  </a:lnSpc>
                </a:pPr>
              </a:p>
            </p:txBody>
          </p:sp>
        </p:grpSp>
        <p:grpSp>
          <p:nvGrpSpPr>
            <p:cNvPr name="Group 35" id="35"/>
            <p:cNvGrpSpPr/>
            <p:nvPr/>
          </p:nvGrpSpPr>
          <p:grpSpPr>
            <a:xfrm rot="0">
              <a:off x="3434525" y="559458"/>
              <a:ext cx="4899868" cy="1177987"/>
              <a:chOff x="0" y="0"/>
              <a:chExt cx="1136243" cy="273167"/>
            </a:xfrm>
          </p:grpSpPr>
          <p:sp>
            <p:nvSpPr>
              <p:cNvPr name="Freeform 36" id="36"/>
              <p:cNvSpPr/>
              <p:nvPr/>
            </p:nvSpPr>
            <p:spPr>
              <a:xfrm flipH="false" flipV="false" rot="0">
                <a:off x="0" y="0"/>
                <a:ext cx="1136243" cy="273167"/>
              </a:xfrm>
              <a:custGeom>
                <a:avLst/>
                <a:gdLst/>
                <a:ahLst/>
                <a:cxnLst/>
                <a:rect r="r" b="b" t="t" l="l"/>
                <a:pathLst>
                  <a:path h="273167" w="1136243">
                    <a:moveTo>
                      <a:pt x="0" y="0"/>
                    </a:moveTo>
                    <a:lnTo>
                      <a:pt x="1136243" y="0"/>
                    </a:lnTo>
                    <a:lnTo>
                      <a:pt x="1136243" y="273167"/>
                    </a:lnTo>
                    <a:lnTo>
                      <a:pt x="0" y="273167"/>
                    </a:lnTo>
                    <a:close/>
                  </a:path>
                </a:pathLst>
              </a:custGeom>
              <a:solidFill>
                <a:srgbClr val="FFFFFF"/>
              </a:solidFill>
              <a:ln cap="sq">
                <a:noFill/>
                <a:prstDash val="solid"/>
                <a:miter/>
              </a:ln>
            </p:spPr>
          </p:sp>
          <p:sp>
            <p:nvSpPr>
              <p:cNvPr name="TextBox 37" id="37"/>
              <p:cNvSpPr txBox="true"/>
              <p:nvPr/>
            </p:nvSpPr>
            <p:spPr>
              <a:xfrm>
                <a:off x="0" y="-28575"/>
                <a:ext cx="1136243" cy="301742"/>
              </a:xfrm>
              <a:prstGeom prst="rect">
                <a:avLst/>
              </a:prstGeom>
            </p:spPr>
            <p:txBody>
              <a:bodyPr anchor="ctr" rtlCol="false" tIns="50800" lIns="50800" bIns="50800" rIns="50800"/>
              <a:lstStyle/>
              <a:p>
                <a:pPr algn="ctr">
                  <a:lnSpc>
                    <a:spcPts val="1959"/>
                  </a:lnSpc>
                </a:pPr>
              </a:p>
            </p:txBody>
          </p:sp>
        </p:grpSp>
      </p:grpSp>
      <p:sp>
        <p:nvSpPr>
          <p:cNvPr name="TextBox 38" id="38"/>
          <p:cNvSpPr txBox="true"/>
          <p:nvPr/>
        </p:nvSpPr>
        <p:spPr>
          <a:xfrm rot="0">
            <a:off x="1028700" y="923925"/>
            <a:ext cx="9715774"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MATRICE DE CONFUSION</a:t>
            </a:r>
          </a:p>
        </p:txBody>
      </p:sp>
      <p:sp>
        <p:nvSpPr>
          <p:cNvPr name="TextBox 39" id="39"/>
          <p:cNvSpPr txBox="true"/>
          <p:nvPr/>
        </p:nvSpPr>
        <p:spPr>
          <a:xfrm rot="0">
            <a:off x="1028700" y="1657350"/>
            <a:ext cx="877827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La subtilité du multiclasse</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2982099"/>
            <a:ext cx="9420189" cy="6276201"/>
          </a:xfrm>
          <a:custGeom>
            <a:avLst/>
            <a:gdLst/>
            <a:ahLst/>
            <a:cxnLst/>
            <a:rect r="r" b="b" t="t" l="l"/>
            <a:pathLst>
              <a:path h="6276201" w="9420189">
                <a:moveTo>
                  <a:pt x="0" y="0"/>
                </a:moveTo>
                <a:lnTo>
                  <a:pt x="9420189" y="0"/>
                </a:lnTo>
                <a:lnTo>
                  <a:pt x="9420189" y="6276201"/>
                </a:lnTo>
                <a:lnTo>
                  <a:pt x="0" y="6276201"/>
                </a:lnTo>
                <a:lnTo>
                  <a:pt x="0" y="0"/>
                </a:lnTo>
                <a:close/>
              </a:path>
            </a:pathLst>
          </a:custGeom>
          <a:blipFill>
            <a:blip r:embed="rId2"/>
            <a:stretch>
              <a:fillRect l="0" t="0" r="0" b="0"/>
            </a:stretch>
          </a:blipFill>
          <a:ln w="28575" cap="sq">
            <a:solidFill>
              <a:srgbClr val="000000"/>
            </a:solidFill>
            <a:prstDash val="solid"/>
            <a:miter/>
          </a:ln>
        </p:spPr>
      </p:sp>
      <p:sp>
        <p:nvSpPr>
          <p:cNvPr name="TextBox 3" id="3"/>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87</a:t>
            </a:r>
          </a:p>
        </p:txBody>
      </p:sp>
      <p:sp>
        <p:nvSpPr>
          <p:cNvPr name="TextBox 4" id="4"/>
          <p:cNvSpPr txBox="true"/>
          <p:nvPr/>
        </p:nvSpPr>
        <p:spPr>
          <a:xfrm rot="0">
            <a:off x="1028700" y="923925"/>
            <a:ext cx="10332223"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COURBE DU SCORE F1</a:t>
            </a:r>
          </a:p>
        </p:txBody>
      </p:sp>
      <p:sp>
        <p:nvSpPr>
          <p:cNvPr name="TextBox 5" id="5"/>
          <p:cNvSpPr txBox="true"/>
          <p:nvPr/>
        </p:nvSpPr>
        <p:spPr>
          <a:xfrm rot="0">
            <a:off x="1028700" y="1657350"/>
            <a:ext cx="877827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L’exemple du multiclasse</a:t>
            </a:r>
          </a:p>
        </p:txBody>
      </p:sp>
      <p:sp>
        <p:nvSpPr>
          <p:cNvPr name="TextBox 6" id="6"/>
          <p:cNvSpPr txBox="true"/>
          <p:nvPr/>
        </p:nvSpPr>
        <p:spPr>
          <a:xfrm rot="0">
            <a:off x="10975042" y="2963049"/>
            <a:ext cx="6284258" cy="6781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Voici une courbe F1score-confiance issue de détection multiclasse.</a:t>
            </a:r>
          </a:p>
        </p:txBody>
      </p:sp>
      <p:sp>
        <p:nvSpPr>
          <p:cNvPr name="TextBox 7" id="7"/>
          <p:cNvSpPr txBox="true"/>
          <p:nvPr/>
        </p:nvSpPr>
        <p:spPr>
          <a:xfrm rot="0">
            <a:off x="10975042" y="4456075"/>
            <a:ext cx="6284258" cy="6781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Sur la droite, on a la légendre pour savoir quelle courbe appartient à quelle classe.</a:t>
            </a:r>
          </a:p>
        </p:txBody>
      </p:sp>
      <p:sp>
        <p:nvSpPr>
          <p:cNvPr name="TextBox 8" id="8"/>
          <p:cNvSpPr txBox="true"/>
          <p:nvPr/>
        </p:nvSpPr>
        <p:spPr>
          <a:xfrm rot="0">
            <a:off x="10975042" y="5953405"/>
            <a:ext cx="6284258" cy="1021080"/>
          </a:xfrm>
          <a:prstGeom prst="rect">
            <a:avLst/>
          </a:prstGeom>
        </p:spPr>
        <p:txBody>
          <a:bodyPr anchor="t" rtlCol="false" tIns="0" lIns="0" bIns="0" rIns="0">
            <a:spAutoFit/>
          </a:bodyPr>
          <a:lstStyle/>
          <a:p>
            <a:pPr algn="just">
              <a:lnSpc>
                <a:spcPts val="2730"/>
              </a:lnSpc>
            </a:pPr>
            <a:r>
              <a:rPr lang="en-US" sz="2100">
                <a:solidFill>
                  <a:srgbClr val="000000"/>
                </a:solidFill>
                <a:latin typeface="Open Sans 1"/>
                <a:ea typeface="Open Sans 1"/>
                <a:cs typeface="Open Sans 1"/>
                <a:sym typeface="Open Sans 1"/>
              </a:rPr>
              <a:t>Et le “0.40 at 0.146” à côté de “all classes” correspond au pic de la courbe (valeur qui nous intéresse pour déterminer le seuil optimal).</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13861313" y="0"/>
            <a:ext cx="4426687" cy="1820807"/>
          </a:xfrm>
          <a:custGeom>
            <a:avLst/>
            <a:gdLst/>
            <a:ahLst/>
            <a:cxnLst/>
            <a:rect r="r" b="b" t="t" l="l"/>
            <a:pathLst>
              <a:path h="1820807" w="4426687">
                <a:moveTo>
                  <a:pt x="4426687" y="1820807"/>
                </a:moveTo>
                <a:lnTo>
                  <a:pt x="0" y="1820807"/>
                </a:lnTo>
                <a:lnTo>
                  <a:pt x="0" y="0"/>
                </a:lnTo>
                <a:lnTo>
                  <a:pt x="4426687" y="0"/>
                </a:lnTo>
                <a:lnTo>
                  <a:pt x="4426687" y="1820807"/>
                </a:lnTo>
                <a:close/>
              </a:path>
            </a:pathLst>
          </a:custGeom>
          <a:blipFill>
            <a:blip r:embed="rId2"/>
            <a:stretch>
              <a:fillRect l="0" t="-36753" r="0" b="0"/>
            </a:stretch>
          </a:blipFill>
        </p:spPr>
      </p:sp>
      <p:grpSp>
        <p:nvGrpSpPr>
          <p:cNvPr name="Group 3" id="3"/>
          <p:cNvGrpSpPr/>
          <p:nvPr/>
        </p:nvGrpSpPr>
        <p:grpSpPr>
          <a:xfrm rot="0">
            <a:off x="15409522" y="216722"/>
            <a:ext cx="1859303" cy="908415"/>
            <a:chOff x="0" y="0"/>
            <a:chExt cx="2479070" cy="1211220"/>
          </a:xfrm>
        </p:grpSpPr>
        <p:sp>
          <p:nvSpPr>
            <p:cNvPr name="Freeform 4" id="4"/>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a:grpSpLocks noChangeAspect="true"/>
            </p:cNvGrpSpPr>
            <p:nvPr/>
          </p:nvGrpSpPr>
          <p:grpSpPr>
            <a:xfrm rot="0">
              <a:off x="4482" y="1163648"/>
              <a:ext cx="1701915" cy="3645"/>
              <a:chOff x="0" y="0"/>
              <a:chExt cx="5928627" cy="12700"/>
            </a:xfrm>
          </p:grpSpPr>
          <p:sp>
            <p:nvSpPr>
              <p:cNvPr name="Freeform 7" id="7"/>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8" id="8"/>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12" id="12"/>
          <p:cNvGrpSpPr/>
          <p:nvPr/>
        </p:nvGrpSpPr>
        <p:grpSpPr>
          <a:xfrm rot="0">
            <a:off x="1028700" y="3244316"/>
            <a:ext cx="6594530" cy="6013984"/>
            <a:chOff x="0" y="0"/>
            <a:chExt cx="8792707" cy="8018645"/>
          </a:xfrm>
        </p:grpSpPr>
        <p:sp>
          <p:nvSpPr>
            <p:cNvPr name="Freeform 13" id="13"/>
            <p:cNvSpPr/>
            <p:nvPr/>
          </p:nvSpPr>
          <p:spPr>
            <a:xfrm flipH="false" flipV="false" rot="0">
              <a:off x="0" y="0"/>
              <a:ext cx="8792707" cy="8018645"/>
            </a:xfrm>
            <a:custGeom>
              <a:avLst/>
              <a:gdLst/>
              <a:ahLst/>
              <a:cxnLst/>
              <a:rect r="r" b="b" t="t" l="l"/>
              <a:pathLst>
                <a:path h="8018645" w="8792707">
                  <a:moveTo>
                    <a:pt x="0" y="0"/>
                  </a:moveTo>
                  <a:lnTo>
                    <a:pt x="8792707" y="0"/>
                  </a:lnTo>
                  <a:lnTo>
                    <a:pt x="8792707" y="8018645"/>
                  </a:lnTo>
                  <a:lnTo>
                    <a:pt x="0" y="8018645"/>
                  </a:lnTo>
                  <a:lnTo>
                    <a:pt x="0" y="0"/>
                  </a:lnTo>
                  <a:close/>
                </a:path>
              </a:pathLst>
            </a:custGeom>
            <a:blipFill>
              <a:blip r:embed="rId15"/>
              <a:stretch>
                <a:fillRect l="-12857" t="0" r="-17142" b="-6911"/>
              </a:stretch>
            </a:blipFill>
            <a:ln w="28575" cap="sq">
              <a:solidFill>
                <a:srgbClr val="000000"/>
              </a:solidFill>
              <a:prstDash val="solid"/>
              <a:miter/>
            </a:ln>
          </p:spPr>
        </p:sp>
        <p:grpSp>
          <p:nvGrpSpPr>
            <p:cNvPr name="Group 14" id="14"/>
            <p:cNvGrpSpPr/>
            <p:nvPr/>
          </p:nvGrpSpPr>
          <p:grpSpPr>
            <a:xfrm rot="0">
              <a:off x="2600633" y="487814"/>
              <a:ext cx="598519" cy="6903761"/>
              <a:chOff x="0" y="0"/>
              <a:chExt cx="147742" cy="1704163"/>
            </a:xfrm>
          </p:grpSpPr>
          <p:sp>
            <p:nvSpPr>
              <p:cNvPr name="Freeform 15" id="15"/>
              <p:cNvSpPr/>
              <p:nvPr/>
            </p:nvSpPr>
            <p:spPr>
              <a:xfrm flipH="false" flipV="false" rot="0">
                <a:off x="0" y="0"/>
                <a:ext cx="147742" cy="1704163"/>
              </a:xfrm>
              <a:custGeom>
                <a:avLst/>
                <a:gdLst/>
                <a:ahLst/>
                <a:cxnLst/>
                <a:rect r="r" b="b" t="t" l="l"/>
                <a:pathLst>
                  <a:path h="1704163" w="147742">
                    <a:moveTo>
                      <a:pt x="0" y="0"/>
                    </a:moveTo>
                    <a:lnTo>
                      <a:pt x="147742" y="0"/>
                    </a:lnTo>
                    <a:lnTo>
                      <a:pt x="147742" y="1704163"/>
                    </a:lnTo>
                    <a:lnTo>
                      <a:pt x="0" y="1704163"/>
                    </a:lnTo>
                    <a:close/>
                  </a:path>
                </a:pathLst>
              </a:custGeom>
              <a:ln w="28575" cap="sq">
                <a:solidFill>
                  <a:srgbClr val="FF3131"/>
                </a:solidFill>
                <a:prstDash val="solid"/>
                <a:miter/>
              </a:ln>
            </p:spPr>
          </p:sp>
          <p:sp>
            <p:nvSpPr>
              <p:cNvPr name="TextBox 16" id="16"/>
              <p:cNvSpPr txBox="true"/>
              <p:nvPr/>
            </p:nvSpPr>
            <p:spPr>
              <a:xfrm>
                <a:off x="0" y="-28575"/>
                <a:ext cx="147742" cy="1732738"/>
              </a:xfrm>
              <a:prstGeom prst="rect">
                <a:avLst/>
              </a:prstGeom>
            </p:spPr>
            <p:txBody>
              <a:bodyPr anchor="ctr" rtlCol="false" tIns="50800" lIns="50800" bIns="50800" rIns="50800"/>
              <a:lstStyle/>
              <a:p>
                <a:pPr algn="ctr">
                  <a:lnSpc>
                    <a:spcPts val="1959"/>
                  </a:lnSpc>
                </a:pPr>
              </a:p>
            </p:txBody>
          </p:sp>
        </p:grpSp>
      </p:grpSp>
      <p:sp>
        <p:nvSpPr>
          <p:cNvPr name="TextBox 17" id="17"/>
          <p:cNvSpPr txBox="true"/>
          <p:nvPr/>
        </p:nvSpPr>
        <p:spPr>
          <a:xfrm rot="0">
            <a:off x="1028700" y="923925"/>
            <a:ext cx="12056866"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MATRICE DE CONFUSION NORMALISÉE</a:t>
            </a:r>
          </a:p>
        </p:txBody>
      </p:sp>
      <p:sp>
        <p:nvSpPr>
          <p:cNvPr name="TextBox 18" id="18"/>
          <p:cNvSpPr txBox="true"/>
          <p:nvPr/>
        </p:nvSpPr>
        <p:spPr>
          <a:xfrm rot="0">
            <a:off x="8088183" y="3177641"/>
            <a:ext cx="9161592"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Comment la lire ?</a:t>
            </a:r>
          </a:p>
        </p:txBody>
      </p:sp>
      <p:sp>
        <p:nvSpPr>
          <p:cNvPr name="TextBox 19" id="19"/>
          <p:cNvSpPr txBox="true"/>
          <p:nvPr/>
        </p:nvSpPr>
        <p:spPr>
          <a:xfrm rot="0">
            <a:off x="8088183" y="4290428"/>
            <a:ext cx="9171117" cy="35896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La matrice de confusion normalisée permet de voir les pourcentages de détection pour chaque classe donc </a:t>
            </a:r>
            <a:r>
              <a:rPr lang="en-US" sz="2300" b="true">
                <a:solidFill>
                  <a:srgbClr val="000000"/>
                </a:solidFill>
                <a:latin typeface="Open Sans 1 Bold"/>
                <a:ea typeface="Open Sans 1 Bold"/>
                <a:cs typeface="Open Sans 1 Bold"/>
                <a:sym typeface="Open Sans 1 Bold"/>
              </a:rPr>
              <a:t>elle se lit colonne par colonne</a:t>
            </a:r>
            <a:r>
              <a:rPr lang="en-US" sz="2300">
                <a:solidFill>
                  <a:srgbClr val="000000"/>
                </a:solidFill>
                <a:latin typeface="Open Sans 1"/>
                <a:ea typeface="Open Sans 1"/>
                <a:cs typeface="Open Sans 1"/>
                <a:sym typeface="Open Sans 1"/>
              </a:rPr>
              <a:t>. Par exemple, pour les “Penny” de haut en bas : </a:t>
            </a:r>
          </a:p>
          <a:p>
            <a:pPr algn="l" marL="496572" indent="-248286" lvl="1">
              <a:lnSpc>
                <a:spcPts val="3220"/>
              </a:lnSpc>
              <a:buFont typeface="Arial"/>
              <a:buChar char="•"/>
            </a:pPr>
            <a:r>
              <a:rPr lang="en-US" sz="2300">
                <a:solidFill>
                  <a:srgbClr val="000000"/>
                </a:solidFill>
                <a:latin typeface="Open Sans 1"/>
                <a:ea typeface="Open Sans 1"/>
                <a:cs typeface="Open Sans 1"/>
                <a:sym typeface="Open Sans 1"/>
              </a:rPr>
              <a:t>1% ont été pris pour des “Dime”</a:t>
            </a:r>
          </a:p>
          <a:p>
            <a:pPr algn="l" marL="496572" indent="-248286" lvl="1">
              <a:lnSpc>
                <a:spcPts val="3220"/>
              </a:lnSpc>
              <a:buFont typeface="Arial"/>
              <a:buChar char="•"/>
            </a:pPr>
            <a:r>
              <a:rPr lang="en-US" sz="2300">
                <a:solidFill>
                  <a:srgbClr val="000000"/>
                </a:solidFill>
                <a:latin typeface="Open Sans 1"/>
                <a:ea typeface="Open Sans 1"/>
                <a:cs typeface="Open Sans 1"/>
                <a:sym typeface="Open Sans 1"/>
              </a:rPr>
              <a:t>5% ont été confondu avec des “Nickel”</a:t>
            </a:r>
          </a:p>
          <a:p>
            <a:pPr algn="just" marL="496572" indent="-248286" lvl="1">
              <a:lnSpc>
                <a:spcPts val="3220"/>
              </a:lnSpc>
              <a:buFont typeface="Arial"/>
              <a:buChar char="•"/>
            </a:pPr>
            <a:r>
              <a:rPr lang="en-US" sz="2300">
                <a:solidFill>
                  <a:srgbClr val="000000"/>
                </a:solidFill>
                <a:latin typeface="Open Sans 1"/>
                <a:ea typeface="Open Sans 1"/>
                <a:cs typeface="Open Sans 1"/>
                <a:sym typeface="Open Sans 1"/>
              </a:rPr>
              <a:t>82% des “Penny” ont bien été reconnu</a:t>
            </a:r>
          </a:p>
          <a:p>
            <a:pPr algn="just" marL="496572" indent="-248286" lvl="1">
              <a:lnSpc>
                <a:spcPts val="3220"/>
              </a:lnSpc>
              <a:buFont typeface="Arial"/>
              <a:buChar char="•"/>
            </a:pPr>
            <a:r>
              <a:rPr lang="en-US" sz="2300">
                <a:solidFill>
                  <a:srgbClr val="000000"/>
                </a:solidFill>
                <a:latin typeface="Open Sans 1"/>
                <a:ea typeface="Open Sans 1"/>
                <a:cs typeface="Open Sans 1"/>
                <a:sym typeface="Open Sans 1"/>
              </a:rPr>
              <a:t>12% n’ont pas du tout été détecté</a:t>
            </a:r>
          </a:p>
          <a:p>
            <a:pPr algn="just">
              <a:lnSpc>
                <a:spcPts val="3220"/>
              </a:lnSpc>
            </a:pPr>
            <a:r>
              <a:rPr lang="en-US" sz="2300">
                <a:solidFill>
                  <a:srgbClr val="000000"/>
                </a:solidFill>
                <a:latin typeface="Open Sans 1"/>
                <a:ea typeface="Open Sans 1"/>
                <a:cs typeface="Open Sans 1"/>
                <a:sym typeface="Open Sans 1"/>
              </a:rPr>
              <a:t>On a bien 100% en faisant la somme donc c’est bon.</a:t>
            </a:r>
          </a:p>
        </p:txBody>
      </p:sp>
      <p:sp>
        <p:nvSpPr>
          <p:cNvPr name="TextBox 20" id="20"/>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88</a:t>
            </a:r>
          </a:p>
        </p:txBody>
      </p:sp>
      <p:sp>
        <p:nvSpPr>
          <p:cNvPr name="TextBox 21" id="21"/>
          <p:cNvSpPr txBox="true"/>
          <p:nvPr/>
        </p:nvSpPr>
        <p:spPr>
          <a:xfrm rot="0">
            <a:off x="1028700" y="2064486"/>
            <a:ext cx="16230600" cy="7893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Dans votre dossier, vous avez aussi une matrice de confusion normalisée. Elle permet d’avoir une vision globale car au lieu de donner les chiffres, elle donne des pourcentages.</a:t>
            </a:r>
          </a:p>
        </p:txBody>
      </p:sp>
      <p:sp>
        <p:nvSpPr>
          <p:cNvPr name="TextBox 22" id="22"/>
          <p:cNvSpPr txBox="true"/>
          <p:nvPr/>
        </p:nvSpPr>
        <p:spPr>
          <a:xfrm rot="0">
            <a:off x="8088183" y="8468995"/>
            <a:ext cx="9171117" cy="7893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Voila, </a:t>
            </a:r>
            <a:r>
              <a:rPr lang="en-US" sz="2300" b="true">
                <a:solidFill>
                  <a:srgbClr val="000000"/>
                </a:solidFill>
                <a:latin typeface="Open Sans 1 Bold"/>
                <a:ea typeface="Open Sans 1 Bold"/>
                <a:cs typeface="Open Sans 1 Bold"/>
                <a:sym typeface="Open Sans 1 Bold"/>
              </a:rPr>
              <a:t>on a finit avec les matrices de confusion et tout ce qui était associé</a:t>
            </a:r>
            <a:r>
              <a:rPr lang="en-US" sz="2300">
                <a:solidFill>
                  <a:srgbClr val="000000"/>
                </a:solidFill>
                <a:latin typeface="Open Sans 1"/>
                <a:ea typeface="Open Sans 1"/>
                <a:cs typeface="Open Sans 1"/>
                <a:sym typeface="Open Sans 1"/>
              </a:rPr>
              <a:t>, on va continuer d’éplucher le dossier de résultats.</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grpSp>
        <p:nvGrpSpPr>
          <p:cNvPr name="Group 4" id="4"/>
          <p:cNvGrpSpPr/>
          <p:nvPr/>
        </p:nvGrpSpPr>
        <p:grpSpPr>
          <a:xfrm rot="0">
            <a:off x="1095375" y="9183080"/>
            <a:ext cx="1859303" cy="908415"/>
            <a:chOff x="0" y="0"/>
            <a:chExt cx="2479070" cy="1211220"/>
          </a:xfrm>
        </p:grpSpPr>
        <p:sp>
          <p:nvSpPr>
            <p:cNvPr name="Freeform 5" id="5"/>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a:grpSpLocks noChangeAspect="true"/>
            </p:cNvGrpSpPr>
            <p:nvPr/>
          </p:nvGrpSpPr>
          <p:grpSpPr>
            <a:xfrm rot="0">
              <a:off x="4482" y="1163648"/>
              <a:ext cx="1701915" cy="3645"/>
              <a:chOff x="0" y="0"/>
              <a:chExt cx="5928627" cy="12700"/>
            </a:xfrm>
          </p:grpSpPr>
          <p:sp>
            <p:nvSpPr>
              <p:cNvPr name="Freeform 8" id="8"/>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9" id="9"/>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Freeform 13" id="13"/>
          <p:cNvSpPr/>
          <p:nvPr/>
        </p:nvSpPr>
        <p:spPr>
          <a:xfrm flipH="false" flipV="false" rot="0">
            <a:off x="1028700" y="1881482"/>
            <a:ext cx="1594970" cy="669107"/>
          </a:xfrm>
          <a:custGeom>
            <a:avLst/>
            <a:gdLst/>
            <a:ahLst/>
            <a:cxnLst/>
            <a:rect r="r" b="b" t="t" l="l"/>
            <a:pathLst>
              <a:path h="669107" w="1594970">
                <a:moveTo>
                  <a:pt x="0" y="0"/>
                </a:moveTo>
                <a:lnTo>
                  <a:pt x="1594970" y="0"/>
                </a:lnTo>
                <a:lnTo>
                  <a:pt x="1594970" y="669107"/>
                </a:lnTo>
                <a:lnTo>
                  <a:pt x="0" y="669107"/>
                </a:lnTo>
                <a:lnTo>
                  <a:pt x="0" y="0"/>
                </a:lnTo>
                <a:close/>
              </a:path>
            </a:pathLst>
          </a:custGeom>
          <a:blipFill>
            <a:blip r:embed="rId16"/>
            <a:stretch>
              <a:fillRect l="0" t="-686346" r="-141295" b="-603330"/>
            </a:stretch>
          </a:blipFill>
        </p:spPr>
      </p:sp>
      <p:sp>
        <p:nvSpPr>
          <p:cNvPr name="Freeform 14" id="14"/>
          <p:cNvSpPr/>
          <p:nvPr/>
        </p:nvSpPr>
        <p:spPr>
          <a:xfrm flipH="false" flipV="false" rot="0">
            <a:off x="10075776" y="2074776"/>
            <a:ext cx="7183524" cy="7183524"/>
          </a:xfrm>
          <a:custGeom>
            <a:avLst/>
            <a:gdLst/>
            <a:ahLst/>
            <a:cxnLst/>
            <a:rect r="r" b="b" t="t" l="l"/>
            <a:pathLst>
              <a:path h="7183524" w="7183524">
                <a:moveTo>
                  <a:pt x="0" y="0"/>
                </a:moveTo>
                <a:lnTo>
                  <a:pt x="7183524" y="0"/>
                </a:lnTo>
                <a:lnTo>
                  <a:pt x="7183524" y="7183524"/>
                </a:lnTo>
                <a:lnTo>
                  <a:pt x="0" y="7183524"/>
                </a:lnTo>
                <a:lnTo>
                  <a:pt x="0" y="0"/>
                </a:lnTo>
                <a:close/>
              </a:path>
            </a:pathLst>
          </a:custGeom>
          <a:blipFill>
            <a:blip r:embed="rId17"/>
            <a:stretch>
              <a:fillRect l="0" t="0" r="0" b="0"/>
            </a:stretch>
          </a:blipFill>
          <a:ln w="19050" cap="sq">
            <a:solidFill>
              <a:srgbClr val="000000"/>
            </a:solidFill>
            <a:prstDash val="solid"/>
            <a:miter/>
          </a:ln>
        </p:spPr>
      </p:sp>
      <p:sp>
        <p:nvSpPr>
          <p:cNvPr name="TextBox 15" id="15"/>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DOSSIER DE RÉSULTATS</a:t>
            </a:r>
          </a:p>
        </p:txBody>
      </p:sp>
      <p:sp>
        <p:nvSpPr>
          <p:cNvPr name="TextBox 16" id="16"/>
          <p:cNvSpPr txBox="true"/>
          <p:nvPr/>
        </p:nvSpPr>
        <p:spPr>
          <a:xfrm rot="0">
            <a:off x="1028700" y="3112564"/>
            <a:ext cx="8644119" cy="727710"/>
          </a:xfrm>
          <a:prstGeom prst="rect">
            <a:avLst/>
          </a:prstGeom>
        </p:spPr>
        <p:txBody>
          <a:bodyPr anchor="t" rtlCol="false" tIns="0" lIns="0" bIns="0" rIns="0">
            <a:spAutoFit/>
          </a:bodyPr>
          <a:lstStyle/>
          <a:p>
            <a:pPr algn="just">
              <a:lnSpc>
                <a:spcPts val="2940"/>
              </a:lnSpc>
            </a:pPr>
            <a:r>
              <a:rPr lang="en-US" sz="2100">
                <a:solidFill>
                  <a:srgbClr val="000000"/>
                </a:solidFill>
                <a:latin typeface="Open Sans 2"/>
                <a:ea typeface="Open Sans 2"/>
                <a:cs typeface="Open Sans 2"/>
                <a:sym typeface="Open Sans 2"/>
              </a:rPr>
              <a:t>labels.jpg est une image avec quatre graphiques similaires à l’image ci-contre :</a:t>
            </a:r>
          </a:p>
        </p:txBody>
      </p:sp>
      <p:sp>
        <p:nvSpPr>
          <p:cNvPr name="TextBox 17" id="17"/>
          <p:cNvSpPr txBox="true"/>
          <p:nvPr/>
        </p:nvSpPr>
        <p:spPr>
          <a:xfrm rot="0">
            <a:off x="1028700" y="4386167"/>
            <a:ext cx="8644119" cy="356235"/>
          </a:xfrm>
          <a:prstGeom prst="rect">
            <a:avLst/>
          </a:prstGeom>
        </p:spPr>
        <p:txBody>
          <a:bodyPr anchor="t" rtlCol="false" tIns="0" lIns="0" bIns="0" rIns="0">
            <a:spAutoFit/>
          </a:bodyPr>
          <a:lstStyle/>
          <a:p>
            <a:pPr algn="just">
              <a:lnSpc>
                <a:spcPts val="2940"/>
              </a:lnSpc>
            </a:pPr>
            <a:r>
              <a:rPr lang="en-US" sz="2100" b="true">
                <a:solidFill>
                  <a:srgbClr val="000000"/>
                </a:solidFill>
                <a:latin typeface="Open Sans 2 Bold"/>
                <a:ea typeface="Open Sans 2 Bold"/>
                <a:cs typeface="Open Sans 2 Bold"/>
                <a:sym typeface="Open Sans 2 Bold"/>
              </a:rPr>
              <a:t>En haut à gauche</a:t>
            </a:r>
            <a:r>
              <a:rPr lang="en-US" sz="2100">
                <a:solidFill>
                  <a:srgbClr val="000000"/>
                </a:solidFill>
                <a:latin typeface="Open Sans 2"/>
                <a:ea typeface="Open Sans 2"/>
                <a:cs typeface="Open Sans 2"/>
                <a:sym typeface="Open Sans 2"/>
              </a:rPr>
              <a:t> : la répartition des différentes classes.</a:t>
            </a:r>
          </a:p>
        </p:txBody>
      </p:sp>
      <p:sp>
        <p:nvSpPr>
          <p:cNvPr name="TextBox 18" id="18"/>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89</a:t>
            </a:r>
          </a:p>
        </p:txBody>
      </p:sp>
      <p:sp>
        <p:nvSpPr>
          <p:cNvPr name="TextBox 19" id="19"/>
          <p:cNvSpPr txBox="true"/>
          <p:nvPr/>
        </p:nvSpPr>
        <p:spPr>
          <a:xfrm rot="0">
            <a:off x="1028700" y="5123194"/>
            <a:ext cx="8809031" cy="356235"/>
          </a:xfrm>
          <a:prstGeom prst="rect">
            <a:avLst/>
          </a:prstGeom>
        </p:spPr>
        <p:txBody>
          <a:bodyPr anchor="t" rtlCol="false" tIns="0" lIns="0" bIns="0" rIns="0">
            <a:spAutoFit/>
          </a:bodyPr>
          <a:lstStyle/>
          <a:p>
            <a:pPr algn="just">
              <a:lnSpc>
                <a:spcPts val="2940"/>
              </a:lnSpc>
            </a:pPr>
            <a:r>
              <a:rPr lang="en-US" sz="2100" b="true">
                <a:solidFill>
                  <a:srgbClr val="000000"/>
                </a:solidFill>
                <a:latin typeface="Open Sans 2 Bold"/>
                <a:ea typeface="Open Sans 2 Bold"/>
                <a:cs typeface="Open Sans 2 Bold"/>
                <a:sym typeface="Open Sans 2 Bold"/>
              </a:rPr>
              <a:t>En haut à droite</a:t>
            </a:r>
            <a:r>
              <a:rPr lang="en-US" sz="2100">
                <a:solidFill>
                  <a:srgbClr val="000000"/>
                </a:solidFill>
                <a:latin typeface="Open Sans 2"/>
                <a:ea typeface="Open Sans 2"/>
                <a:cs typeface="Open Sans 2"/>
                <a:sym typeface="Open Sans 2"/>
              </a:rPr>
              <a:t> : superposition de toutes boites englobantes.</a:t>
            </a:r>
          </a:p>
        </p:txBody>
      </p:sp>
      <p:sp>
        <p:nvSpPr>
          <p:cNvPr name="TextBox 20" id="20"/>
          <p:cNvSpPr txBox="true"/>
          <p:nvPr/>
        </p:nvSpPr>
        <p:spPr>
          <a:xfrm rot="0">
            <a:off x="1028700" y="5860222"/>
            <a:ext cx="8644119" cy="356235"/>
          </a:xfrm>
          <a:prstGeom prst="rect">
            <a:avLst/>
          </a:prstGeom>
        </p:spPr>
        <p:txBody>
          <a:bodyPr anchor="t" rtlCol="false" tIns="0" lIns="0" bIns="0" rIns="0">
            <a:spAutoFit/>
          </a:bodyPr>
          <a:lstStyle/>
          <a:p>
            <a:pPr algn="just">
              <a:lnSpc>
                <a:spcPts val="2940"/>
              </a:lnSpc>
            </a:pPr>
            <a:r>
              <a:rPr lang="en-US" sz="2100" b="true">
                <a:solidFill>
                  <a:srgbClr val="000000"/>
                </a:solidFill>
                <a:latin typeface="Open Sans 2 Bold"/>
                <a:ea typeface="Open Sans 2 Bold"/>
                <a:cs typeface="Open Sans 2 Bold"/>
                <a:sym typeface="Open Sans 2 Bold"/>
              </a:rPr>
              <a:t>En bas à gauche</a:t>
            </a:r>
            <a:r>
              <a:rPr lang="en-US" sz="2100">
                <a:solidFill>
                  <a:srgbClr val="000000"/>
                </a:solidFill>
                <a:latin typeface="Open Sans 2"/>
                <a:ea typeface="Open Sans 2"/>
                <a:cs typeface="Open Sans 2"/>
                <a:sym typeface="Open Sans 2"/>
              </a:rPr>
              <a:t> : les coordonnées du centre des boites englobantes.</a:t>
            </a:r>
          </a:p>
        </p:txBody>
      </p:sp>
      <p:sp>
        <p:nvSpPr>
          <p:cNvPr name="TextBox 21" id="21"/>
          <p:cNvSpPr txBox="true"/>
          <p:nvPr/>
        </p:nvSpPr>
        <p:spPr>
          <a:xfrm rot="0">
            <a:off x="1028700" y="6597249"/>
            <a:ext cx="8644119" cy="356235"/>
          </a:xfrm>
          <a:prstGeom prst="rect">
            <a:avLst/>
          </a:prstGeom>
        </p:spPr>
        <p:txBody>
          <a:bodyPr anchor="t" rtlCol="false" tIns="0" lIns="0" bIns="0" rIns="0">
            <a:spAutoFit/>
          </a:bodyPr>
          <a:lstStyle/>
          <a:p>
            <a:pPr algn="just">
              <a:lnSpc>
                <a:spcPts val="2940"/>
              </a:lnSpc>
            </a:pPr>
            <a:r>
              <a:rPr lang="en-US" sz="2100" b="true">
                <a:solidFill>
                  <a:srgbClr val="000000"/>
                </a:solidFill>
                <a:latin typeface="Open Sans 2 Bold"/>
                <a:ea typeface="Open Sans 2 Bold"/>
                <a:cs typeface="Open Sans 2 Bold"/>
                <a:sym typeface="Open Sans 2 Bold"/>
              </a:rPr>
              <a:t>En bas à droite</a:t>
            </a:r>
            <a:r>
              <a:rPr lang="en-US" sz="2100">
                <a:solidFill>
                  <a:srgbClr val="000000"/>
                </a:solidFill>
                <a:latin typeface="Open Sans 2"/>
                <a:ea typeface="Open Sans 2"/>
                <a:cs typeface="Open Sans 2"/>
                <a:sym typeface="Open Sans 2"/>
              </a:rPr>
              <a:t> : les dimensions des boites englobantes.</a:t>
            </a:r>
          </a:p>
        </p:txBody>
      </p:sp>
      <p:sp>
        <p:nvSpPr>
          <p:cNvPr name="TextBox 22" id="22"/>
          <p:cNvSpPr txBox="true"/>
          <p:nvPr/>
        </p:nvSpPr>
        <p:spPr>
          <a:xfrm rot="0">
            <a:off x="1028700" y="7518427"/>
            <a:ext cx="8644119" cy="727710"/>
          </a:xfrm>
          <a:prstGeom prst="rect">
            <a:avLst/>
          </a:prstGeom>
        </p:spPr>
        <p:txBody>
          <a:bodyPr anchor="t" rtlCol="false" tIns="0" lIns="0" bIns="0" rIns="0">
            <a:spAutoFit/>
          </a:bodyPr>
          <a:lstStyle/>
          <a:p>
            <a:pPr algn="just">
              <a:lnSpc>
                <a:spcPts val="2940"/>
              </a:lnSpc>
            </a:pPr>
            <a:r>
              <a:rPr lang="en-US" sz="2100">
                <a:solidFill>
                  <a:srgbClr val="000000"/>
                </a:solidFill>
                <a:latin typeface="Open Sans 2"/>
                <a:ea typeface="Open Sans 2"/>
                <a:cs typeface="Open Sans 2"/>
                <a:sym typeface="Open Sans 2"/>
              </a:rPr>
              <a:t>Ce sont des statistiques sur les données annotées, </a:t>
            </a:r>
            <a:r>
              <a:rPr lang="en-US" sz="2100" b="true">
                <a:solidFill>
                  <a:srgbClr val="000000"/>
                </a:solidFill>
                <a:latin typeface="Open Sans 2 Bold"/>
                <a:ea typeface="Open Sans 2 Bold"/>
                <a:cs typeface="Open Sans 2 Bold"/>
                <a:sym typeface="Open Sans 2 Bold"/>
              </a:rPr>
              <a:t>ce fichier est indépendant de l’entrainement</a:t>
            </a:r>
            <a:r>
              <a:rPr lang="en-US" sz="2100">
                <a:solidFill>
                  <a:srgbClr val="000000"/>
                </a:solidFill>
                <a:latin typeface="Open Sans 2"/>
                <a:ea typeface="Open Sans 2"/>
                <a:cs typeface="Open Sans 2"/>
                <a:sym typeface="Open Sans 2"/>
              </a:rPr>
              <a:t>.</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grpSp>
        <p:nvGrpSpPr>
          <p:cNvPr name="Group 3" id="3"/>
          <p:cNvGrpSpPr/>
          <p:nvPr/>
        </p:nvGrpSpPr>
        <p:grpSpPr>
          <a:xfrm rot="0">
            <a:off x="1095375" y="9183080"/>
            <a:ext cx="1859303" cy="908415"/>
            <a:chOff x="0" y="0"/>
            <a:chExt cx="2479070" cy="1211220"/>
          </a:xfrm>
        </p:grpSpPr>
        <p:sp>
          <p:nvSpPr>
            <p:cNvPr name="Freeform 4" id="4"/>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a:grpSpLocks noChangeAspect="true"/>
            </p:cNvGrpSpPr>
            <p:nvPr/>
          </p:nvGrpSpPr>
          <p:grpSpPr>
            <a:xfrm rot="0">
              <a:off x="4482" y="1163648"/>
              <a:ext cx="1701915" cy="3645"/>
              <a:chOff x="0" y="0"/>
              <a:chExt cx="5928627" cy="12700"/>
            </a:xfrm>
          </p:grpSpPr>
          <p:sp>
            <p:nvSpPr>
              <p:cNvPr name="Freeform 7" id="7"/>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8" id="8"/>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sp>
        <p:nvSpPr>
          <p:cNvPr name="Freeform 12" id="12"/>
          <p:cNvSpPr/>
          <p:nvPr/>
        </p:nvSpPr>
        <p:spPr>
          <a:xfrm flipH="false" flipV="false" rot="0">
            <a:off x="1028700" y="1888567"/>
            <a:ext cx="2221368" cy="699597"/>
          </a:xfrm>
          <a:custGeom>
            <a:avLst/>
            <a:gdLst/>
            <a:ahLst/>
            <a:cxnLst/>
            <a:rect r="r" b="b" t="t" l="l"/>
            <a:pathLst>
              <a:path h="699597" w="2221368">
                <a:moveTo>
                  <a:pt x="0" y="0"/>
                </a:moveTo>
                <a:lnTo>
                  <a:pt x="2221368" y="0"/>
                </a:lnTo>
                <a:lnTo>
                  <a:pt x="2221368" y="699596"/>
                </a:lnTo>
                <a:lnTo>
                  <a:pt x="0" y="699596"/>
                </a:lnTo>
                <a:lnTo>
                  <a:pt x="0" y="0"/>
                </a:lnTo>
                <a:close/>
              </a:path>
            </a:pathLst>
          </a:custGeom>
          <a:blipFill>
            <a:blip r:embed="rId15"/>
            <a:stretch>
              <a:fillRect l="0" t="-884089" r="-106307" b="-598594"/>
            </a:stretch>
          </a:blipFill>
        </p:spPr>
      </p:sp>
      <p:sp>
        <p:nvSpPr>
          <p:cNvPr name="Freeform 13" id="13"/>
          <p:cNvSpPr/>
          <p:nvPr/>
        </p:nvSpPr>
        <p:spPr>
          <a:xfrm flipH="false" flipV="false" rot="0">
            <a:off x="3821140" y="1888567"/>
            <a:ext cx="2221368" cy="699597"/>
          </a:xfrm>
          <a:custGeom>
            <a:avLst/>
            <a:gdLst/>
            <a:ahLst/>
            <a:cxnLst/>
            <a:rect r="r" b="b" t="t" l="l"/>
            <a:pathLst>
              <a:path h="699597" w="2221368">
                <a:moveTo>
                  <a:pt x="0" y="0"/>
                </a:moveTo>
                <a:lnTo>
                  <a:pt x="2221369" y="0"/>
                </a:lnTo>
                <a:lnTo>
                  <a:pt x="2221369" y="699596"/>
                </a:lnTo>
                <a:lnTo>
                  <a:pt x="0" y="699596"/>
                </a:lnTo>
                <a:lnTo>
                  <a:pt x="0" y="0"/>
                </a:lnTo>
                <a:close/>
              </a:path>
            </a:pathLst>
          </a:custGeom>
          <a:blipFill>
            <a:blip r:embed="rId15"/>
            <a:stretch>
              <a:fillRect l="0" t="-982435" r="-106307" b="-500248"/>
            </a:stretch>
          </a:blipFill>
        </p:spPr>
      </p:sp>
      <p:sp>
        <p:nvSpPr>
          <p:cNvPr name="Freeform 14" id="14"/>
          <p:cNvSpPr/>
          <p:nvPr/>
        </p:nvSpPr>
        <p:spPr>
          <a:xfrm flipH="false" flipV="false" rot="0">
            <a:off x="6643876" y="3950588"/>
            <a:ext cx="10615424" cy="5307712"/>
          </a:xfrm>
          <a:custGeom>
            <a:avLst/>
            <a:gdLst/>
            <a:ahLst/>
            <a:cxnLst/>
            <a:rect r="r" b="b" t="t" l="l"/>
            <a:pathLst>
              <a:path h="5307712" w="10615424">
                <a:moveTo>
                  <a:pt x="0" y="0"/>
                </a:moveTo>
                <a:lnTo>
                  <a:pt x="10615424" y="0"/>
                </a:lnTo>
                <a:lnTo>
                  <a:pt x="10615424" y="5307712"/>
                </a:lnTo>
                <a:lnTo>
                  <a:pt x="0" y="5307712"/>
                </a:lnTo>
                <a:lnTo>
                  <a:pt x="0" y="0"/>
                </a:lnTo>
                <a:close/>
              </a:path>
            </a:pathLst>
          </a:custGeom>
          <a:blipFill>
            <a:blip r:embed="rId16"/>
            <a:stretch>
              <a:fillRect l="0" t="0" r="0" b="0"/>
            </a:stretch>
          </a:blipFill>
          <a:ln w="19050" cap="sq">
            <a:solidFill>
              <a:srgbClr val="000000"/>
            </a:solidFill>
            <a:prstDash val="solid"/>
            <a:miter/>
          </a:ln>
        </p:spPr>
      </p:sp>
      <p:sp>
        <p:nvSpPr>
          <p:cNvPr name="TextBox 15" id="15"/>
          <p:cNvSpPr txBox="true"/>
          <p:nvPr/>
        </p:nvSpPr>
        <p:spPr>
          <a:xfrm rot="0">
            <a:off x="1028700" y="3025256"/>
            <a:ext cx="16230600" cy="349250"/>
          </a:xfrm>
          <a:prstGeom prst="rect">
            <a:avLst/>
          </a:prstGeom>
        </p:spPr>
        <p:txBody>
          <a:bodyPr anchor="t" rtlCol="false" tIns="0" lIns="0" bIns="0" rIns="0">
            <a:spAutoFit/>
          </a:bodyPr>
          <a:lstStyle/>
          <a:p>
            <a:pPr algn="just">
              <a:lnSpc>
                <a:spcPts val="2800"/>
              </a:lnSpc>
            </a:pPr>
            <a:r>
              <a:rPr lang="en-US" sz="2000">
                <a:solidFill>
                  <a:srgbClr val="000000"/>
                </a:solidFill>
                <a:latin typeface="Open Sans 2"/>
                <a:ea typeface="Open Sans 2"/>
                <a:cs typeface="Open Sans 2"/>
                <a:sym typeface="Open Sans 2"/>
              </a:rPr>
              <a:t>Ces documents contiennent les mêmes métrique, l’un sous forme de tableau csv, l’autre sous forme de graphiques.</a:t>
            </a:r>
          </a:p>
        </p:txBody>
      </p:sp>
      <p:sp>
        <p:nvSpPr>
          <p:cNvPr name="TextBox 16" id="16"/>
          <p:cNvSpPr txBox="true"/>
          <p:nvPr/>
        </p:nvSpPr>
        <p:spPr>
          <a:xfrm rot="0">
            <a:off x="1028700" y="4961771"/>
            <a:ext cx="5249344" cy="701675"/>
          </a:xfrm>
          <a:prstGeom prst="rect">
            <a:avLst/>
          </a:prstGeom>
        </p:spPr>
        <p:txBody>
          <a:bodyPr anchor="t" rtlCol="false" tIns="0" lIns="0" bIns="0" rIns="0">
            <a:spAutoFit/>
          </a:bodyPr>
          <a:lstStyle/>
          <a:p>
            <a:pPr algn="l" marL="431801" indent="-215900" lvl="1">
              <a:lnSpc>
                <a:spcPts val="2800"/>
              </a:lnSpc>
              <a:buFont typeface="Arial"/>
              <a:buChar char="•"/>
            </a:pPr>
            <a:r>
              <a:rPr lang="en-US" sz="2000">
                <a:solidFill>
                  <a:srgbClr val="000000"/>
                </a:solidFill>
                <a:latin typeface="Open Sans 2"/>
                <a:ea typeface="Open Sans 2"/>
                <a:cs typeface="Open Sans 2"/>
                <a:sym typeface="Open Sans 2"/>
              </a:rPr>
              <a:t>Les courbes qui descendent (loss) : le modèle apprend et fait moins d’erreurs</a:t>
            </a:r>
          </a:p>
        </p:txBody>
      </p:sp>
      <p:sp>
        <p:nvSpPr>
          <p:cNvPr name="TextBox 17" id="17"/>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90</a:t>
            </a:r>
          </a:p>
        </p:txBody>
      </p:sp>
      <p:sp>
        <p:nvSpPr>
          <p:cNvPr name="TextBox 18" id="18"/>
          <p:cNvSpPr txBox="true"/>
          <p:nvPr/>
        </p:nvSpPr>
        <p:spPr>
          <a:xfrm rot="0">
            <a:off x="1028700" y="6100539"/>
            <a:ext cx="5249344" cy="1054100"/>
          </a:xfrm>
          <a:prstGeom prst="rect">
            <a:avLst/>
          </a:prstGeom>
        </p:spPr>
        <p:txBody>
          <a:bodyPr anchor="t" rtlCol="false" tIns="0" lIns="0" bIns="0" rIns="0">
            <a:spAutoFit/>
          </a:bodyPr>
          <a:lstStyle/>
          <a:p>
            <a:pPr algn="l" marL="431801" indent="-215900" lvl="1">
              <a:lnSpc>
                <a:spcPts val="2800"/>
              </a:lnSpc>
              <a:buFont typeface="Arial"/>
              <a:buChar char="•"/>
            </a:pPr>
            <a:r>
              <a:rPr lang="en-US" sz="2000">
                <a:solidFill>
                  <a:srgbClr val="000000"/>
                </a:solidFill>
                <a:latin typeface="Open Sans 2"/>
                <a:ea typeface="Open Sans 2"/>
                <a:cs typeface="Open Sans 2"/>
                <a:sym typeface="Open Sans 2"/>
              </a:rPr>
              <a:t>Les courbes qui montent (precision, recall, mAP) : le modèle devient plus performant.</a:t>
            </a:r>
          </a:p>
        </p:txBody>
      </p:sp>
      <p:sp>
        <p:nvSpPr>
          <p:cNvPr name="TextBox 19" id="19"/>
          <p:cNvSpPr txBox="true"/>
          <p:nvPr/>
        </p:nvSpPr>
        <p:spPr>
          <a:xfrm rot="0">
            <a:off x="1028700" y="3823004"/>
            <a:ext cx="5249344" cy="701675"/>
          </a:xfrm>
          <a:prstGeom prst="rect">
            <a:avLst/>
          </a:prstGeom>
        </p:spPr>
        <p:txBody>
          <a:bodyPr anchor="t" rtlCol="false" tIns="0" lIns="0" bIns="0" rIns="0">
            <a:spAutoFit/>
          </a:bodyPr>
          <a:lstStyle/>
          <a:p>
            <a:pPr algn="l">
              <a:lnSpc>
                <a:spcPts val="2800"/>
              </a:lnSpc>
            </a:pPr>
            <a:r>
              <a:rPr lang="en-US" sz="2000">
                <a:solidFill>
                  <a:srgbClr val="000000"/>
                </a:solidFill>
                <a:latin typeface="Open Sans 2"/>
                <a:ea typeface="Open Sans 2"/>
                <a:cs typeface="Open Sans 2"/>
                <a:sym typeface="Open Sans 2"/>
              </a:rPr>
              <a:t>Pour comprendre sans rentrer vraiment dans la compréhension de chaque courbe :</a:t>
            </a:r>
          </a:p>
        </p:txBody>
      </p:sp>
      <p:sp>
        <p:nvSpPr>
          <p:cNvPr name="TextBox 20" id="20"/>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DOSSIER DE RÉSULTATS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2"/>
            <a:stretch>
              <a:fillRect l="0" t="0" r="0" b="0"/>
            </a:stretch>
          </a:blipFill>
        </p:spPr>
      </p:sp>
      <p:sp>
        <p:nvSpPr>
          <p:cNvPr name="Freeform 3" id="3"/>
          <p:cNvSpPr/>
          <p:nvPr/>
        </p:nvSpPr>
        <p:spPr>
          <a:xfrm flipH="false" flipV="false" rot="0">
            <a:off x="9491219" y="910404"/>
            <a:ext cx="2537415" cy="813621"/>
          </a:xfrm>
          <a:custGeom>
            <a:avLst/>
            <a:gdLst/>
            <a:ahLst/>
            <a:cxnLst/>
            <a:rect r="r" b="b" t="t" l="l"/>
            <a:pathLst>
              <a:path h="813621" w="2537415">
                <a:moveTo>
                  <a:pt x="0" y="0"/>
                </a:moveTo>
                <a:lnTo>
                  <a:pt x="2537415" y="0"/>
                </a:lnTo>
                <a:lnTo>
                  <a:pt x="2537415" y="813621"/>
                </a:lnTo>
                <a:lnTo>
                  <a:pt x="0" y="813621"/>
                </a:lnTo>
                <a:lnTo>
                  <a:pt x="0" y="0"/>
                </a:lnTo>
                <a:close/>
              </a:path>
            </a:pathLst>
          </a:custGeom>
          <a:blipFill>
            <a:blip r:embed="rId3"/>
            <a:stretch>
              <a:fillRect l="0" t="-100208" r="-104357" b="-1339597"/>
            </a:stretch>
          </a:blipFill>
        </p:spPr>
      </p:sp>
      <p:sp>
        <p:nvSpPr>
          <p:cNvPr name="Freeform 4" id="4"/>
          <p:cNvSpPr/>
          <p:nvPr/>
        </p:nvSpPr>
        <p:spPr>
          <a:xfrm flipH="false" flipV="false" rot="0">
            <a:off x="1028700" y="6883926"/>
            <a:ext cx="2548463" cy="2141565"/>
          </a:xfrm>
          <a:custGeom>
            <a:avLst/>
            <a:gdLst/>
            <a:ahLst/>
            <a:cxnLst/>
            <a:rect r="r" b="b" t="t" l="l"/>
            <a:pathLst>
              <a:path h="2141565" w="2548463">
                <a:moveTo>
                  <a:pt x="0" y="0"/>
                </a:moveTo>
                <a:lnTo>
                  <a:pt x="2548463" y="0"/>
                </a:lnTo>
                <a:lnTo>
                  <a:pt x="2548463" y="2141565"/>
                </a:lnTo>
                <a:lnTo>
                  <a:pt x="0" y="2141565"/>
                </a:lnTo>
                <a:lnTo>
                  <a:pt x="0" y="0"/>
                </a:lnTo>
                <a:close/>
              </a:path>
            </a:pathLst>
          </a:custGeom>
          <a:blipFill>
            <a:blip r:embed="rId4"/>
            <a:stretch>
              <a:fillRect l="0" t="0" r="0" b="0"/>
            </a:stretch>
          </a:blipFill>
        </p:spPr>
      </p:sp>
      <p:sp>
        <p:nvSpPr>
          <p:cNvPr name="TextBox 5" id="5"/>
          <p:cNvSpPr txBox="true"/>
          <p:nvPr/>
        </p:nvSpPr>
        <p:spPr>
          <a:xfrm rot="0">
            <a:off x="1028700" y="923925"/>
            <a:ext cx="7641617"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DOSSIER DE RÉSULTATS</a:t>
            </a:r>
          </a:p>
        </p:txBody>
      </p:sp>
      <p:sp>
        <p:nvSpPr>
          <p:cNvPr name="TextBox 6" id="6"/>
          <p:cNvSpPr txBox="true"/>
          <p:nvPr/>
        </p:nvSpPr>
        <p:spPr>
          <a:xfrm rot="0">
            <a:off x="1028700" y="3186859"/>
            <a:ext cx="16240125" cy="7893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args.yaml contient </a:t>
            </a:r>
            <a:r>
              <a:rPr lang="en-US" sz="2300" b="true">
                <a:solidFill>
                  <a:srgbClr val="000000"/>
                </a:solidFill>
                <a:latin typeface="Open Sans 2 Bold"/>
                <a:ea typeface="Open Sans 2 Bold"/>
                <a:cs typeface="Open Sans 2 Bold"/>
                <a:sym typeface="Open Sans 2 Bold"/>
              </a:rPr>
              <a:t>tous les paramètres</a:t>
            </a:r>
            <a:r>
              <a:rPr lang="en-US" sz="2300">
                <a:solidFill>
                  <a:srgbClr val="000000"/>
                </a:solidFill>
                <a:latin typeface="Open Sans 2"/>
                <a:ea typeface="Open Sans 2"/>
                <a:cs typeface="Open Sans 2"/>
                <a:sym typeface="Open Sans 2"/>
              </a:rPr>
              <a:t> qu’a utilisé YOLO pour son entrainement incluant tous ceux qui avait des valeurs par défault que vous n’avez pas modifié et tous ceux sans argument (donc à 0).</a:t>
            </a:r>
          </a:p>
        </p:txBody>
      </p:sp>
      <p:sp>
        <p:nvSpPr>
          <p:cNvPr name="TextBox 7" id="7"/>
          <p:cNvSpPr txBox="true"/>
          <p:nvPr/>
        </p:nvSpPr>
        <p:spPr>
          <a:xfrm rot="0">
            <a:off x="1028700" y="1754132"/>
            <a:ext cx="1380219"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args.yaml</a:t>
            </a:r>
          </a:p>
        </p:txBody>
      </p:sp>
      <p:sp>
        <p:nvSpPr>
          <p:cNvPr name="TextBox 8" id="8"/>
          <p:cNvSpPr txBox="true"/>
          <p:nvPr/>
        </p:nvSpPr>
        <p:spPr>
          <a:xfrm rot="0">
            <a:off x="3577163" y="6857365"/>
            <a:ext cx="13691662" cy="2128012"/>
          </a:xfrm>
          <a:prstGeom prst="rect">
            <a:avLst/>
          </a:prstGeom>
        </p:spPr>
        <p:txBody>
          <a:bodyPr anchor="t" rtlCol="false" tIns="0" lIns="0" bIns="0" rIns="0">
            <a:spAutoFit/>
          </a:bodyPr>
          <a:lstStyle/>
          <a:p>
            <a:pPr algn="l" marL="496571" indent="-248285" lvl="1">
              <a:lnSpc>
                <a:spcPts val="3404"/>
              </a:lnSpc>
              <a:buFont typeface="Arial"/>
              <a:buChar char="•"/>
            </a:pPr>
            <a:r>
              <a:rPr lang="en-US" sz="2300">
                <a:solidFill>
                  <a:srgbClr val="000000"/>
                </a:solidFill>
                <a:latin typeface="Open Sans 2"/>
                <a:ea typeface="Open Sans 2"/>
                <a:cs typeface="Open Sans 2"/>
                <a:sym typeface="Open Sans 2"/>
              </a:rPr>
              <a:t>1 époque</a:t>
            </a:r>
          </a:p>
          <a:p>
            <a:pPr algn="l" marL="496571" indent="-248285" lvl="1">
              <a:lnSpc>
                <a:spcPts val="3404"/>
              </a:lnSpc>
              <a:buFont typeface="Arial"/>
              <a:buChar char="•"/>
            </a:pPr>
            <a:r>
              <a:rPr lang="en-US" sz="2300">
                <a:solidFill>
                  <a:srgbClr val="000000"/>
                </a:solidFill>
                <a:latin typeface="Open Sans 2"/>
                <a:ea typeface="Open Sans 2"/>
                <a:cs typeface="Open Sans 2"/>
                <a:sym typeface="Open Sans 2"/>
              </a:rPr>
              <a:t>le temps limite n’avait pas été paramétré donc est “null”</a:t>
            </a:r>
          </a:p>
          <a:p>
            <a:pPr algn="l" marL="496571" indent="-248285" lvl="1">
              <a:lnSpc>
                <a:spcPts val="3404"/>
              </a:lnSpc>
              <a:buFont typeface="Arial"/>
              <a:buChar char="•"/>
            </a:pPr>
            <a:r>
              <a:rPr lang="en-US" sz="2300">
                <a:solidFill>
                  <a:srgbClr val="000000"/>
                </a:solidFill>
                <a:latin typeface="Open Sans 2"/>
                <a:ea typeface="Open Sans 2"/>
                <a:cs typeface="Open Sans 2"/>
                <a:sym typeface="Open Sans 2"/>
              </a:rPr>
              <a:t>la patience est de 100 (valeur par défaut)</a:t>
            </a:r>
          </a:p>
          <a:p>
            <a:pPr algn="l" marL="496571" indent="-248285" lvl="1">
              <a:lnSpc>
                <a:spcPts val="3404"/>
              </a:lnSpc>
              <a:buFont typeface="Arial"/>
              <a:buChar char="•"/>
            </a:pPr>
            <a:r>
              <a:rPr lang="en-US" sz="2300">
                <a:solidFill>
                  <a:srgbClr val="000000"/>
                </a:solidFill>
                <a:latin typeface="Open Sans 2"/>
                <a:ea typeface="Open Sans 2"/>
                <a:cs typeface="Open Sans 2"/>
                <a:sym typeface="Open Sans 2"/>
              </a:rPr>
              <a:t>la taille du batch est de 16 (valeur par défaut)</a:t>
            </a:r>
          </a:p>
          <a:p>
            <a:pPr algn="l" marL="496571" indent="-248285" lvl="1">
              <a:lnSpc>
                <a:spcPts val="3404"/>
              </a:lnSpc>
              <a:buFont typeface="Arial"/>
              <a:buChar char="•"/>
            </a:pPr>
            <a:r>
              <a:rPr lang="en-US" sz="2300">
                <a:solidFill>
                  <a:srgbClr val="000000"/>
                </a:solidFill>
                <a:latin typeface="Open Sans 2"/>
                <a:ea typeface="Open Sans 2"/>
                <a:cs typeface="Open Sans 2"/>
                <a:sym typeface="Open Sans 2"/>
              </a:rPr>
              <a:t>la taille des images est de 640 pixels de coté (valeur par défaut)</a:t>
            </a:r>
          </a:p>
        </p:txBody>
      </p:sp>
      <p:sp>
        <p:nvSpPr>
          <p:cNvPr name="Freeform 9" id="9"/>
          <p:cNvSpPr/>
          <p:nvPr/>
        </p:nvSpPr>
        <p:spPr>
          <a:xfrm flipH="true" flipV="true" rot="0">
            <a:off x="13861313" y="0"/>
            <a:ext cx="4426687" cy="1820807"/>
          </a:xfrm>
          <a:custGeom>
            <a:avLst/>
            <a:gdLst/>
            <a:ahLst/>
            <a:cxnLst/>
            <a:rect r="r" b="b" t="t" l="l"/>
            <a:pathLst>
              <a:path h="1820807" w="4426687">
                <a:moveTo>
                  <a:pt x="4426687" y="1820807"/>
                </a:moveTo>
                <a:lnTo>
                  <a:pt x="0" y="1820807"/>
                </a:lnTo>
                <a:lnTo>
                  <a:pt x="0" y="0"/>
                </a:lnTo>
                <a:lnTo>
                  <a:pt x="4426687" y="0"/>
                </a:lnTo>
                <a:lnTo>
                  <a:pt x="4426687" y="1820807"/>
                </a:lnTo>
                <a:close/>
              </a:path>
            </a:pathLst>
          </a:custGeom>
          <a:blipFill>
            <a:blip r:embed="rId5"/>
            <a:stretch>
              <a:fillRect l="0" t="-36753" r="0" b="0"/>
            </a:stretch>
          </a:blipFill>
        </p:spPr>
      </p:sp>
      <p:grpSp>
        <p:nvGrpSpPr>
          <p:cNvPr name="Group 10" id="10"/>
          <p:cNvGrpSpPr/>
          <p:nvPr/>
        </p:nvGrpSpPr>
        <p:grpSpPr>
          <a:xfrm rot="0">
            <a:off x="15409522" y="216722"/>
            <a:ext cx="1859303" cy="908415"/>
            <a:chOff x="0" y="0"/>
            <a:chExt cx="2479070" cy="1211220"/>
          </a:xfrm>
        </p:grpSpPr>
        <p:sp>
          <p:nvSpPr>
            <p:cNvPr name="Freeform 11" id="11"/>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3" id="13"/>
            <p:cNvGrpSpPr>
              <a:grpSpLocks noChangeAspect="true"/>
            </p:cNvGrpSpPr>
            <p:nvPr/>
          </p:nvGrpSpPr>
          <p:grpSpPr>
            <a:xfrm rot="0">
              <a:off x="4482" y="1163648"/>
              <a:ext cx="1701915" cy="3645"/>
              <a:chOff x="0" y="0"/>
              <a:chExt cx="5928627" cy="12700"/>
            </a:xfrm>
          </p:grpSpPr>
          <p:sp>
            <p:nvSpPr>
              <p:cNvPr name="Freeform 14" id="14"/>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15" id="15"/>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8" id="18"/>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sp>
        <p:nvSpPr>
          <p:cNvPr name="TextBox 19" id="19"/>
          <p:cNvSpPr txBox="true"/>
          <p:nvPr/>
        </p:nvSpPr>
        <p:spPr>
          <a:xfrm rot="0">
            <a:off x="1028700" y="5031637"/>
            <a:ext cx="16240125" cy="7893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Par exemple, dans la portion de ficher args.yaml ci-dessous, on peut lire que l’entrainement a été lancé avec les valeurs des paramètres suivants :</a:t>
            </a:r>
          </a:p>
        </p:txBody>
      </p:sp>
      <p:sp>
        <p:nvSpPr>
          <p:cNvPr name="TextBox 20" id="20"/>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55</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888567"/>
            <a:ext cx="2221368" cy="699597"/>
          </a:xfrm>
          <a:custGeom>
            <a:avLst/>
            <a:gdLst/>
            <a:ahLst/>
            <a:cxnLst/>
            <a:rect r="r" b="b" t="t" l="l"/>
            <a:pathLst>
              <a:path h="699597" w="2221368">
                <a:moveTo>
                  <a:pt x="0" y="0"/>
                </a:moveTo>
                <a:lnTo>
                  <a:pt x="2221368" y="0"/>
                </a:lnTo>
                <a:lnTo>
                  <a:pt x="2221368" y="699596"/>
                </a:lnTo>
                <a:lnTo>
                  <a:pt x="0" y="699596"/>
                </a:lnTo>
                <a:lnTo>
                  <a:pt x="0" y="0"/>
                </a:lnTo>
                <a:close/>
              </a:path>
            </a:pathLst>
          </a:custGeom>
          <a:blipFill>
            <a:blip r:embed="rId2"/>
            <a:stretch>
              <a:fillRect l="0" t="-884089" r="-106307" b="-598594"/>
            </a:stretch>
          </a:blipFill>
        </p:spPr>
      </p:sp>
      <p:sp>
        <p:nvSpPr>
          <p:cNvPr name="Freeform 3" id="3"/>
          <p:cNvSpPr/>
          <p:nvPr/>
        </p:nvSpPr>
        <p:spPr>
          <a:xfrm flipH="false" flipV="false" rot="0">
            <a:off x="3821140" y="1888567"/>
            <a:ext cx="2221368" cy="699597"/>
          </a:xfrm>
          <a:custGeom>
            <a:avLst/>
            <a:gdLst/>
            <a:ahLst/>
            <a:cxnLst/>
            <a:rect r="r" b="b" t="t" l="l"/>
            <a:pathLst>
              <a:path h="699597" w="2221368">
                <a:moveTo>
                  <a:pt x="0" y="0"/>
                </a:moveTo>
                <a:lnTo>
                  <a:pt x="2221369" y="0"/>
                </a:lnTo>
                <a:lnTo>
                  <a:pt x="2221369" y="699596"/>
                </a:lnTo>
                <a:lnTo>
                  <a:pt x="0" y="699596"/>
                </a:lnTo>
                <a:lnTo>
                  <a:pt x="0" y="0"/>
                </a:lnTo>
                <a:close/>
              </a:path>
            </a:pathLst>
          </a:custGeom>
          <a:blipFill>
            <a:blip r:embed="rId2"/>
            <a:stretch>
              <a:fillRect l="0" t="-982435" r="-106307" b="-500248"/>
            </a:stretch>
          </a:blipFill>
        </p:spPr>
      </p:sp>
      <p:sp>
        <p:nvSpPr>
          <p:cNvPr name="Freeform 4" id="4"/>
          <p:cNvSpPr/>
          <p:nvPr/>
        </p:nvSpPr>
        <p:spPr>
          <a:xfrm flipH="false" flipV="false" rot="0">
            <a:off x="10939423" y="3950588"/>
            <a:ext cx="6319877" cy="5307712"/>
          </a:xfrm>
          <a:custGeom>
            <a:avLst/>
            <a:gdLst/>
            <a:ahLst/>
            <a:cxnLst/>
            <a:rect r="r" b="b" t="t" l="l"/>
            <a:pathLst>
              <a:path h="5307712" w="6319877">
                <a:moveTo>
                  <a:pt x="0" y="0"/>
                </a:moveTo>
                <a:lnTo>
                  <a:pt x="6319877" y="0"/>
                </a:lnTo>
                <a:lnTo>
                  <a:pt x="6319877" y="5307712"/>
                </a:lnTo>
                <a:lnTo>
                  <a:pt x="0" y="5307712"/>
                </a:lnTo>
                <a:lnTo>
                  <a:pt x="0" y="0"/>
                </a:lnTo>
                <a:close/>
              </a:path>
            </a:pathLst>
          </a:custGeom>
          <a:blipFill>
            <a:blip r:embed="rId3"/>
            <a:stretch>
              <a:fillRect l="0" t="0" r="-67968" b="0"/>
            </a:stretch>
          </a:blipFill>
          <a:ln w="19050" cap="sq">
            <a:solidFill>
              <a:srgbClr val="000000"/>
            </a:solidFill>
            <a:prstDash val="solid"/>
            <a:miter/>
          </a:ln>
        </p:spPr>
      </p:sp>
      <p:sp>
        <p:nvSpPr>
          <p:cNvPr name="TextBox 5" id="5"/>
          <p:cNvSpPr txBox="true"/>
          <p:nvPr/>
        </p:nvSpPr>
        <p:spPr>
          <a:xfrm rot="0">
            <a:off x="1028700" y="3703684"/>
            <a:ext cx="9472331" cy="1054100"/>
          </a:xfrm>
          <a:prstGeom prst="rect">
            <a:avLst/>
          </a:prstGeom>
        </p:spPr>
        <p:txBody>
          <a:bodyPr anchor="t" rtlCol="false" tIns="0" lIns="0" bIns="0" rIns="0">
            <a:spAutoFit/>
          </a:bodyPr>
          <a:lstStyle/>
          <a:p>
            <a:pPr algn="just">
              <a:lnSpc>
                <a:spcPts val="2800"/>
              </a:lnSpc>
            </a:pPr>
            <a:r>
              <a:rPr lang="en-US" sz="2000">
                <a:solidFill>
                  <a:srgbClr val="000000"/>
                </a:solidFill>
                <a:latin typeface="Open Sans 2"/>
                <a:ea typeface="Open Sans 2"/>
                <a:cs typeface="Open Sans 2"/>
                <a:sym typeface="Open Sans 2"/>
              </a:rPr>
              <a:t>Lors d’un entrainement, il y a un phénomène auquel il faut faire attention : le </a:t>
            </a:r>
            <a:r>
              <a:rPr lang="en-US" sz="2000" b="true">
                <a:solidFill>
                  <a:srgbClr val="000000"/>
                </a:solidFill>
                <a:latin typeface="Open Sans 2 Bold"/>
                <a:ea typeface="Open Sans 2 Bold"/>
                <a:cs typeface="Open Sans 2 Bold"/>
                <a:sym typeface="Open Sans 2 Bold"/>
              </a:rPr>
              <a:t>surapprentissage </a:t>
            </a:r>
            <a:r>
              <a:rPr lang="en-US" sz="2000">
                <a:solidFill>
                  <a:srgbClr val="000000"/>
                </a:solidFill>
                <a:latin typeface="Open Sans 2"/>
                <a:ea typeface="Open Sans 2"/>
                <a:cs typeface="Open Sans 2"/>
                <a:sym typeface="Open Sans 2"/>
              </a:rPr>
              <a:t>(overfitting). Pour faire simple, cela signifie que le modèle est en train d’apprendre </a:t>
            </a:r>
            <a:r>
              <a:rPr lang="en-US" sz="2000" b="true">
                <a:solidFill>
                  <a:srgbClr val="000000"/>
                </a:solidFill>
                <a:latin typeface="Open Sans 2 Bold"/>
                <a:ea typeface="Open Sans 2 Bold"/>
                <a:cs typeface="Open Sans 2 Bold"/>
                <a:sym typeface="Open Sans 2 Bold"/>
              </a:rPr>
              <a:t>par coeur</a:t>
            </a:r>
            <a:r>
              <a:rPr lang="en-US" sz="2000">
                <a:solidFill>
                  <a:srgbClr val="000000"/>
                </a:solidFill>
                <a:latin typeface="Open Sans 2"/>
                <a:ea typeface="Open Sans 2"/>
                <a:cs typeface="Open Sans 2"/>
                <a:sym typeface="Open Sans 2"/>
              </a:rPr>
              <a:t> les données d’entrainement. </a:t>
            </a:r>
          </a:p>
        </p:txBody>
      </p:sp>
      <p:sp>
        <p:nvSpPr>
          <p:cNvPr name="TextBox 6" id="6"/>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91</a:t>
            </a:r>
          </a:p>
        </p:txBody>
      </p:sp>
      <p:sp>
        <p:nvSpPr>
          <p:cNvPr name="TextBox 7" id="7"/>
          <p:cNvSpPr txBox="true"/>
          <p:nvPr/>
        </p:nvSpPr>
        <p:spPr>
          <a:xfrm rot="0">
            <a:off x="1028700" y="5203856"/>
            <a:ext cx="9472331" cy="701675"/>
          </a:xfrm>
          <a:prstGeom prst="rect">
            <a:avLst/>
          </a:prstGeom>
        </p:spPr>
        <p:txBody>
          <a:bodyPr anchor="t" rtlCol="false" tIns="0" lIns="0" bIns="0" rIns="0">
            <a:spAutoFit/>
          </a:bodyPr>
          <a:lstStyle/>
          <a:p>
            <a:pPr algn="just">
              <a:lnSpc>
                <a:spcPts val="2800"/>
              </a:lnSpc>
            </a:pPr>
            <a:r>
              <a:rPr lang="en-US" sz="2000" b="true">
                <a:solidFill>
                  <a:srgbClr val="000000"/>
                </a:solidFill>
                <a:latin typeface="Open Sans 2 Bold"/>
                <a:ea typeface="Open Sans 2 Bold"/>
                <a:cs typeface="Open Sans 2 Bold"/>
                <a:sym typeface="Open Sans 2 Bold"/>
              </a:rPr>
              <a:t>Pourquoi cela est un problème ?</a:t>
            </a:r>
            <a:r>
              <a:rPr lang="en-US" sz="2000">
                <a:solidFill>
                  <a:srgbClr val="000000"/>
                </a:solidFill>
                <a:latin typeface="Open Sans 2"/>
                <a:ea typeface="Open Sans 2"/>
                <a:cs typeface="Open Sans 2"/>
                <a:sym typeface="Open Sans 2"/>
              </a:rPr>
              <a:t> Car le modèle ne saura plus se débrouiller sur des données différentes même si elles sont similaires.</a:t>
            </a:r>
          </a:p>
        </p:txBody>
      </p:sp>
      <p:sp>
        <p:nvSpPr>
          <p:cNvPr name="TextBox 8" id="8"/>
          <p:cNvSpPr txBox="true"/>
          <p:nvPr/>
        </p:nvSpPr>
        <p:spPr>
          <a:xfrm rot="0">
            <a:off x="1028700" y="2908362"/>
            <a:ext cx="16230600" cy="349250"/>
          </a:xfrm>
          <a:prstGeom prst="rect">
            <a:avLst/>
          </a:prstGeom>
        </p:spPr>
        <p:txBody>
          <a:bodyPr anchor="t" rtlCol="false" tIns="0" lIns="0" bIns="0" rIns="0">
            <a:spAutoFit/>
          </a:bodyPr>
          <a:lstStyle/>
          <a:p>
            <a:pPr algn="l">
              <a:lnSpc>
                <a:spcPts val="2800"/>
              </a:lnSpc>
            </a:pPr>
            <a:r>
              <a:rPr lang="en-US" sz="2000">
                <a:solidFill>
                  <a:srgbClr val="000000"/>
                </a:solidFill>
                <a:latin typeface="Open Sans 2"/>
                <a:ea typeface="Open Sans 2"/>
                <a:cs typeface="Open Sans 2"/>
                <a:sym typeface="Open Sans 2"/>
              </a:rPr>
              <a:t>Ces 6 courbes correspondent à l’erreur entre les prédictions et la vérité terrain, en haut pour l’entrainement et en bas pour la validation.</a:t>
            </a:r>
          </a:p>
        </p:txBody>
      </p:sp>
      <p:sp>
        <p:nvSpPr>
          <p:cNvPr name="TextBox 9" id="9"/>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DOSSIER DE RÉSULTATS</a:t>
            </a:r>
          </a:p>
        </p:txBody>
      </p:sp>
      <p:sp>
        <p:nvSpPr>
          <p:cNvPr name="TextBox 10" id="10"/>
          <p:cNvSpPr txBox="true"/>
          <p:nvPr/>
        </p:nvSpPr>
        <p:spPr>
          <a:xfrm rot="0">
            <a:off x="1028700" y="6351603"/>
            <a:ext cx="9472331" cy="1758950"/>
          </a:xfrm>
          <a:prstGeom prst="rect">
            <a:avLst/>
          </a:prstGeom>
        </p:spPr>
        <p:txBody>
          <a:bodyPr anchor="t" rtlCol="false" tIns="0" lIns="0" bIns="0" rIns="0">
            <a:spAutoFit/>
          </a:bodyPr>
          <a:lstStyle/>
          <a:p>
            <a:pPr algn="just">
              <a:lnSpc>
                <a:spcPts val="2800"/>
              </a:lnSpc>
            </a:pPr>
            <a:r>
              <a:rPr lang="en-US" sz="2000" b="true">
                <a:solidFill>
                  <a:srgbClr val="000000"/>
                </a:solidFill>
                <a:latin typeface="Open Sans 2 Bold"/>
                <a:ea typeface="Open Sans 2 Bold"/>
                <a:cs typeface="Open Sans 2 Bold"/>
                <a:sym typeface="Open Sans 2 Bold"/>
              </a:rPr>
              <a:t>Comment savoir si notre modèle a surappris ?</a:t>
            </a:r>
            <a:r>
              <a:rPr lang="en-US" sz="2000">
                <a:solidFill>
                  <a:srgbClr val="000000"/>
                </a:solidFill>
                <a:latin typeface="Open Sans 2"/>
                <a:ea typeface="Open Sans 2"/>
                <a:cs typeface="Open Sans 2"/>
                <a:sym typeface="Open Sans 2"/>
              </a:rPr>
              <a:t> Cela se voit avec les données de validation car le modèle ne surapprend pas sur celles là, donc quand vous regardez les courbes d’erreur, si celles de l’entrainement (celles en haut) continuent de descendre alors que celles de la validation (celles en bas) </a:t>
            </a:r>
            <a:r>
              <a:rPr lang="en-US" sz="2000" b="true">
                <a:solidFill>
                  <a:srgbClr val="000000"/>
                </a:solidFill>
                <a:latin typeface="Open Sans 2 Bold"/>
                <a:ea typeface="Open Sans 2 Bold"/>
                <a:cs typeface="Open Sans 2 Bold"/>
                <a:sym typeface="Open Sans 2 Bold"/>
              </a:rPr>
              <a:t>remontent</a:t>
            </a:r>
            <a:r>
              <a:rPr lang="en-US" sz="2000">
                <a:solidFill>
                  <a:srgbClr val="000000"/>
                </a:solidFill>
                <a:latin typeface="Open Sans 2"/>
                <a:ea typeface="Open Sans 2"/>
                <a:cs typeface="Open Sans 2"/>
                <a:sym typeface="Open Sans 2"/>
              </a:rPr>
              <a:t> au bout d’un moment, c’est signe que votre modèle surapprend.</a:t>
            </a:r>
          </a:p>
        </p:txBody>
      </p:sp>
      <p:sp>
        <p:nvSpPr>
          <p:cNvPr name="Freeform 11" id="11"/>
          <p:cNvSpPr/>
          <p:nvPr/>
        </p:nvSpPr>
        <p:spPr>
          <a:xfrm flipH="true" flipV="true" rot="0">
            <a:off x="13861313" y="0"/>
            <a:ext cx="4426687" cy="1820807"/>
          </a:xfrm>
          <a:custGeom>
            <a:avLst/>
            <a:gdLst/>
            <a:ahLst/>
            <a:cxnLst/>
            <a:rect r="r" b="b" t="t" l="l"/>
            <a:pathLst>
              <a:path h="1820807" w="4426687">
                <a:moveTo>
                  <a:pt x="4426687" y="1820807"/>
                </a:moveTo>
                <a:lnTo>
                  <a:pt x="0" y="1820807"/>
                </a:lnTo>
                <a:lnTo>
                  <a:pt x="0" y="0"/>
                </a:lnTo>
                <a:lnTo>
                  <a:pt x="4426687" y="0"/>
                </a:lnTo>
                <a:lnTo>
                  <a:pt x="4426687" y="1820807"/>
                </a:lnTo>
                <a:close/>
              </a:path>
            </a:pathLst>
          </a:custGeom>
          <a:blipFill>
            <a:blip r:embed="rId4"/>
            <a:stretch>
              <a:fillRect l="0" t="-36753" r="0" b="0"/>
            </a:stretch>
          </a:blipFill>
        </p:spPr>
      </p:sp>
      <p:grpSp>
        <p:nvGrpSpPr>
          <p:cNvPr name="Group 12" id="12"/>
          <p:cNvGrpSpPr/>
          <p:nvPr/>
        </p:nvGrpSpPr>
        <p:grpSpPr>
          <a:xfrm rot="0">
            <a:off x="15409522" y="216722"/>
            <a:ext cx="1859303" cy="908415"/>
            <a:chOff x="0" y="0"/>
            <a:chExt cx="2479070" cy="1211220"/>
          </a:xfrm>
        </p:grpSpPr>
        <p:sp>
          <p:nvSpPr>
            <p:cNvPr name="Freeform 13" id="13"/>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5" id="15"/>
            <p:cNvGrpSpPr>
              <a:grpSpLocks noChangeAspect="true"/>
            </p:cNvGrpSpPr>
            <p:nvPr/>
          </p:nvGrpSpPr>
          <p:grpSpPr>
            <a:xfrm rot="0">
              <a:off x="4482" y="1163648"/>
              <a:ext cx="1701915" cy="3645"/>
              <a:chOff x="0" y="0"/>
              <a:chExt cx="5928627" cy="12700"/>
            </a:xfrm>
          </p:grpSpPr>
          <p:sp>
            <p:nvSpPr>
              <p:cNvPr name="Freeform 16" id="16"/>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17" id="17"/>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0" id="20"/>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sp>
        <p:nvSpPr>
          <p:cNvPr name="TextBox 21" id="21"/>
          <p:cNvSpPr txBox="true"/>
          <p:nvPr/>
        </p:nvSpPr>
        <p:spPr>
          <a:xfrm rot="0">
            <a:off x="1028700" y="8556625"/>
            <a:ext cx="9472331" cy="701675"/>
          </a:xfrm>
          <a:prstGeom prst="rect">
            <a:avLst/>
          </a:prstGeom>
        </p:spPr>
        <p:txBody>
          <a:bodyPr anchor="t" rtlCol="false" tIns="0" lIns="0" bIns="0" rIns="0">
            <a:spAutoFit/>
          </a:bodyPr>
          <a:lstStyle/>
          <a:p>
            <a:pPr algn="just">
              <a:lnSpc>
                <a:spcPts val="2800"/>
              </a:lnSpc>
            </a:pPr>
            <a:r>
              <a:rPr lang="en-US" sz="2000">
                <a:solidFill>
                  <a:srgbClr val="000000"/>
                </a:solidFill>
                <a:latin typeface="Open Sans 2"/>
                <a:ea typeface="Open Sans 2"/>
                <a:cs typeface="Open Sans 2"/>
                <a:sym typeface="Open Sans 2"/>
              </a:rPr>
              <a:t>Par exemple ci-contre, on voit que les courbes de validation ne font que décroitre, donc c’est un signe que notre modèle </a:t>
            </a:r>
            <a:r>
              <a:rPr lang="en-US" sz="2000" b="true">
                <a:solidFill>
                  <a:srgbClr val="000000"/>
                </a:solidFill>
                <a:latin typeface="Open Sans 2 Bold"/>
                <a:ea typeface="Open Sans 2 Bold"/>
                <a:cs typeface="Open Sans 2 Bold"/>
                <a:sym typeface="Open Sans 2 Bold"/>
              </a:rPr>
              <a:t>généralise bien</a:t>
            </a:r>
            <a:r>
              <a:rPr lang="en-US" sz="2000">
                <a:solidFill>
                  <a:srgbClr val="000000"/>
                </a:solidFill>
                <a:latin typeface="Open Sans 2"/>
                <a:ea typeface="Open Sans 2"/>
                <a:cs typeface="Open Sans 2"/>
                <a:sym typeface="Open Sans 2"/>
              </a:rPr>
              <a:t> pour l’instant.</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grpSp>
        <p:nvGrpSpPr>
          <p:cNvPr name="Group 3" id="3"/>
          <p:cNvGrpSpPr/>
          <p:nvPr/>
        </p:nvGrpSpPr>
        <p:grpSpPr>
          <a:xfrm rot="0">
            <a:off x="1095375" y="9183080"/>
            <a:ext cx="1859303" cy="908415"/>
            <a:chOff x="0" y="0"/>
            <a:chExt cx="2479070" cy="1211220"/>
          </a:xfrm>
        </p:grpSpPr>
        <p:sp>
          <p:nvSpPr>
            <p:cNvPr name="Freeform 4" id="4"/>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a:grpSpLocks noChangeAspect="true"/>
            </p:cNvGrpSpPr>
            <p:nvPr/>
          </p:nvGrpSpPr>
          <p:grpSpPr>
            <a:xfrm rot="0">
              <a:off x="4482" y="1163648"/>
              <a:ext cx="1701915" cy="3645"/>
              <a:chOff x="0" y="0"/>
              <a:chExt cx="5928627" cy="12700"/>
            </a:xfrm>
          </p:grpSpPr>
          <p:sp>
            <p:nvSpPr>
              <p:cNvPr name="Freeform 7" id="7"/>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8" id="8"/>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sp>
        <p:nvSpPr>
          <p:cNvPr name="Freeform 12" id="12"/>
          <p:cNvSpPr/>
          <p:nvPr/>
        </p:nvSpPr>
        <p:spPr>
          <a:xfrm flipH="false" flipV="false" rot="0">
            <a:off x="1028700" y="1888567"/>
            <a:ext cx="2221368" cy="699597"/>
          </a:xfrm>
          <a:custGeom>
            <a:avLst/>
            <a:gdLst/>
            <a:ahLst/>
            <a:cxnLst/>
            <a:rect r="r" b="b" t="t" l="l"/>
            <a:pathLst>
              <a:path h="699597" w="2221368">
                <a:moveTo>
                  <a:pt x="0" y="0"/>
                </a:moveTo>
                <a:lnTo>
                  <a:pt x="2221368" y="0"/>
                </a:lnTo>
                <a:lnTo>
                  <a:pt x="2221368" y="699596"/>
                </a:lnTo>
                <a:lnTo>
                  <a:pt x="0" y="699596"/>
                </a:lnTo>
                <a:lnTo>
                  <a:pt x="0" y="0"/>
                </a:lnTo>
                <a:close/>
              </a:path>
            </a:pathLst>
          </a:custGeom>
          <a:blipFill>
            <a:blip r:embed="rId15"/>
            <a:stretch>
              <a:fillRect l="0" t="-884089" r="-106307" b="-598594"/>
            </a:stretch>
          </a:blipFill>
        </p:spPr>
      </p:sp>
      <p:sp>
        <p:nvSpPr>
          <p:cNvPr name="Freeform 13" id="13"/>
          <p:cNvSpPr/>
          <p:nvPr/>
        </p:nvSpPr>
        <p:spPr>
          <a:xfrm flipH="false" flipV="false" rot="0">
            <a:off x="3821140" y="1888567"/>
            <a:ext cx="2221368" cy="699597"/>
          </a:xfrm>
          <a:custGeom>
            <a:avLst/>
            <a:gdLst/>
            <a:ahLst/>
            <a:cxnLst/>
            <a:rect r="r" b="b" t="t" l="l"/>
            <a:pathLst>
              <a:path h="699597" w="2221368">
                <a:moveTo>
                  <a:pt x="0" y="0"/>
                </a:moveTo>
                <a:lnTo>
                  <a:pt x="2221369" y="0"/>
                </a:lnTo>
                <a:lnTo>
                  <a:pt x="2221369" y="699596"/>
                </a:lnTo>
                <a:lnTo>
                  <a:pt x="0" y="699596"/>
                </a:lnTo>
                <a:lnTo>
                  <a:pt x="0" y="0"/>
                </a:lnTo>
                <a:close/>
              </a:path>
            </a:pathLst>
          </a:custGeom>
          <a:blipFill>
            <a:blip r:embed="rId15"/>
            <a:stretch>
              <a:fillRect l="0" t="-982435" r="-106307" b="-500248"/>
            </a:stretch>
          </a:blipFill>
        </p:spPr>
      </p:sp>
      <p:sp>
        <p:nvSpPr>
          <p:cNvPr name="Freeform 14" id="14"/>
          <p:cNvSpPr/>
          <p:nvPr/>
        </p:nvSpPr>
        <p:spPr>
          <a:xfrm flipH="false" flipV="false" rot="0">
            <a:off x="10939423" y="2955987"/>
            <a:ext cx="6319877" cy="5307712"/>
          </a:xfrm>
          <a:custGeom>
            <a:avLst/>
            <a:gdLst/>
            <a:ahLst/>
            <a:cxnLst/>
            <a:rect r="r" b="b" t="t" l="l"/>
            <a:pathLst>
              <a:path h="5307712" w="6319877">
                <a:moveTo>
                  <a:pt x="0" y="0"/>
                </a:moveTo>
                <a:lnTo>
                  <a:pt x="6319877" y="0"/>
                </a:lnTo>
                <a:lnTo>
                  <a:pt x="6319877" y="5307712"/>
                </a:lnTo>
                <a:lnTo>
                  <a:pt x="0" y="5307712"/>
                </a:lnTo>
                <a:lnTo>
                  <a:pt x="0" y="0"/>
                </a:lnTo>
                <a:close/>
              </a:path>
            </a:pathLst>
          </a:custGeom>
          <a:blipFill>
            <a:blip r:embed="rId16"/>
            <a:stretch>
              <a:fillRect l="0" t="0" r="-67968" b="0"/>
            </a:stretch>
          </a:blipFill>
          <a:ln w="19050" cap="sq">
            <a:solidFill>
              <a:srgbClr val="000000"/>
            </a:solidFill>
            <a:prstDash val="solid"/>
            <a:miter/>
          </a:ln>
        </p:spPr>
      </p:sp>
      <p:sp>
        <p:nvSpPr>
          <p:cNvPr name="TextBox 15" id="15"/>
          <p:cNvSpPr txBox="true"/>
          <p:nvPr/>
        </p:nvSpPr>
        <p:spPr>
          <a:xfrm rot="0">
            <a:off x="1028700" y="3825493"/>
            <a:ext cx="9472331" cy="1758950"/>
          </a:xfrm>
          <a:prstGeom prst="rect">
            <a:avLst/>
          </a:prstGeom>
        </p:spPr>
        <p:txBody>
          <a:bodyPr anchor="t" rtlCol="false" tIns="0" lIns="0" bIns="0" rIns="0">
            <a:spAutoFit/>
          </a:bodyPr>
          <a:lstStyle/>
          <a:p>
            <a:pPr algn="just">
              <a:lnSpc>
                <a:spcPts val="2800"/>
              </a:lnSpc>
            </a:pPr>
            <a:r>
              <a:rPr lang="en-US" sz="2000">
                <a:solidFill>
                  <a:srgbClr val="000000"/>
                </a:solidFill>
                <a:latin typeface="Open Sans 2"/>
                <a:ea typeface="Open Sans 2"/>
                <a:cs typeface="Open Sans 2"/>
                <a:sym typeface="Open Sans 2"/>
              </a:rPr>
              <a:t>Comme vu précédemment, YOLO enregistre deux modèles : best.pt et last.pt. Dans last.pt vous retrouverez votre modèle qui a surappris. En revanche, </a:t>
            </a:r>
            <a:r>
              <a:rPr lang="en-US" sz="2000" b="true">
                <a:solidFill>
                  <a:srgbClr val="000000"/>
                </a:solidFill>
                <a:latin typeface="Open Sans 2 Bold"/>
                <a:ea typeface="Open Sans 2 Bold"/>
                <a:cs typeface="Open Sans 2 Bold"/>
                <a:sym typeface="Open Sans 2 Bold"/>
              </a:rPr>
              <a:t>dans best.pt, YOLO stocke les poids qui donnaient le meilleur résultat</a:t>
            </a:r>
            <a:r>
              <a:rPr lang="en-US" sz="2000">
                <a:solidFill>
                  <a:srgbClr val="000000"/>
                </a:solidFill>
                <a:latin typeface="Open Sans 2"/>
                <a:ea typeface="Open Sans 2"/>
                <a:cs typeface="Open Sans 2"/>
                <a:sym typeface="Open Sans 2"/>
              </a:rPr>
              <a:t> combiné de l’entrainement et de la validation, donc </a:t>
            </a:r>
            <a:r>
              <a:rPr lang="en-US" sz="2000" b="true">
                <a:solidFill>
                  <a:srgbClr val="000000"/>
                </a:solidFill>
                <a:latin typeface="Open Sans 2 Bold"/>
                <a:ea typeface="Open Sans 2 Bold"/>
                <a:cs typeface="Open Sans 2 Bold"/>
                <a:sym typeface="Open Sans 2 Bold"/>
              </a:rPr>
              <a:t>avant que le surapprentissage</a:t>
            </a:r>
            <a:r>
              <a:rPr lang="en-US" sz="2000">
                <a:solidFill>
                  <a:srgbClr val="000000"/>
                </a:solidFill>
                <a:latin typeface="Open Sans 2"/>
                <a:ea typeface="Open Sans 2"/>
                <a:cs typeface="Open Sans 2"/>
                <a:sym typeface="Open Sans 2"/>
              </a:rPr>
              <a:t> entre en jeu.</a:t>
            </a:r>
          </a:p>
        </p:txBody>
      </p:sp>
      <p:sp>
        <p:nvSpPr>
          <p:cNvPr name="TextBox 16" id="16"/>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92</a:t>
            </a:r>
          </a:p>
        </p:txBody>
      </p:sp>
      <p:sp>
        <p:nvSpPr>
          <p:cNvPr name="TextBox 17" id="17"/>
          <p:cNvSpPr txBox="true"/>
          <p:nvPr/>
        </p:nvSpPr>
        <p:spPr>
          <a:xfrm rot="0">
            <a:off x="1028700" y="6152324"/>
            <a:ext cx="9472331" cy="2111375"/>
          </a:xfrm>
          <a:prstGeom prst="rect">
            <a:avLst/>
          </a:prstGeom>
        </p:spPr>
        <p:txBody>
          <a:bodyPr anchor="t" rtlCol="false" tIns="0" lIns="0" bIns="0" rIns="0">
            <a:spAutoFit/>
          </a:bodyPr>
          <a:lstStyle/>
          <a:p>
            <a:pPr algn="just">
              <a:lnSpc>
                <a:spcPts val="2800"/>
              </a:lnSpc>
            </a:pPr>
            <a:r>
              <a:rPr lang="en-US" sz="2000" b="true">
                <a:solidFill>
                  <a:srgbClr val="000000"/>
                </a:solidFill>
                <a:latin typeface="Open Sans 2 Bold"/>
                <a:ea typeface="Open Sans 2 Bold"/>
                <a:cs typeface="Open Sans 2 Bold"/>
                <a:sym typeface="Open Sans 2 Bold"/>
              </a:rPr>
              <a:t>Donc concrètement quel est le problème du surapprentissage ?</a:t>
            </a:r>
            <a:r>
              <a:rPr lang="en-US" sz="2000">
                <a:solidFill>
                  <a:srgbClr val="000000"/>
                </a:solidFill>
                <a:latin typeface="Open Sans 2"/>
                <a:ea typeface="Open Sans 2"/>
                <a:cs typeface="Open Sans 2"/>
                <a:sym typeface="Open Sans 2"/>
              </a:rPr>
              <a:t> On peut le voir comme une consommation de ressource inutile car le modèle va </a:t>
            </a:r>
            <a:r>
              <a:rPr lang="en-US" sz="2000" i="true">
                <a:solidFill>
                  <a:srgbClr val="000000"/>
                </a:solidFill>
                <a:latin typeface="Open Sans 2 Italics"/>
                <a:ea typeface="Open Sans 2 Italics"/>
                <a:cs typeface="Open Sans 2 Italics"/>
                <a:sym typeface="Open Sans 2 Italics"/>
              </a:rPr>
              <a:t>trop loin. </a:t>
            </a:r>
            <a:r>
              <a:rPr lang="en-US" sz="2000">
                <a:solidFill>
                  <a:srgbClr val="000000"/>
                </a:solidFill>
                <a:latin typeface="Open Sans 2"/>
                <a:ea typeface="Open Sans 2"/>
                <a:cs typeface="Open Sans 2"/>
                <a:sym typeface="Open Sans 2"/>
              </a:rPr>
              <a:t>Ainsi, pour remédier à cela, on peut utiliser le paramètre “patience” qui permet de dire au modèle “si après </a:t>
            </a:r>
            <a:r>
              <a:rPr lang="en-US" sz="2000" i="true">
                <a:solidFill>
                  <a:srgbClr val="000000"/>
                </a:solidFill>
                <a:latin typeface="Open Sans 2 Italics"/>
                <a:ea typeface="Open Sans 2 Italics"/>
                <a:cs typeface="Open Sans 2 Italics"/>
                <a:sym typeface="Open Sans 2 Italics"/>
              </a:rPr>
              <a:t>x</a:t>
            </a:r>
            <a:r>
              <a:rPr lang="en-US" sz="2000">
                <a:solidFill>
                  <a:srgbClr val="000000"/>
                </a:solidFill>
                <a:latin typeface="Open Sans 2"/>
                <a:ea typeface="Open Sans 2"/>
                <a:cs typeface="Open Sans 2"/>
                <a:sym typeface="Open Sans 2"/>
              </a:rPr>
              <a:t> nombre d’époques le modèle ne s’améliore plus (donc les poids de best.pt ne changent pas), alors arrête de t’entrainer” en passant x (un entier postitif) comme paramètre de patience.</a:t>
            </a:r>
          </a:p>
        </p:txBody>
      </p:sp>
      <p:sp>
        <p:nvSpPr>
          <p:cNvPr name="TextBox 18" id="18"/>
          <p:cNvSpPr txBox="true"/>
          <p:nvPr/>
        </p:nvSpPr>
        <p:spPr>
          <a:xfrm rot="0">
            <a:off x="1028700" y="2908362"/>
            <a:ext cx="16230600" cy="349250"/>
          </a:xfrm>
          <a:prstGeom prst="rect">
            <a:avLst/>
          </a:prstGeom>
        </p:spPr>
        <p:txBody>
          <a:bodyPr anchor="t" rtlCol="false" tIns="0" lIns="0" bIns="0" rIns="0">
            <a:spAutoFit/>
          </a:bodyPr>
          <a:lstStyle/>
          <a:p>
            <a:pPr algn="l">
              <a:lnSpc>
                <a:spcPts val="2800"/>
              </a:lnSpc>
            </a:pPr>
            <a:r>
              <a:rPr lang="en-US" sz="2000">
                <a:solidFill>
                  <a:srgbClr val="000000"/>
                </a:solidFill>
                <a:latin typeface="Open Sans 2"/>
                <a:ea typeface="Open Sans 2"/>
                <a:cs typeface="Open Sans 2"/>
                <a:sym typeface="Open Sans 2"/>
              </a:rPr>
              <a:t>Si on constate du surapprentissage, quelles sont les conséquences ?</a:t>
            </a:r>
          </a:p>
        </p:txBody>
      </p:sp>
      <p:sp>
        <p:nvSpPr>
          <p:cNvPr name="TextBox 19" id="19"/>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DOSSIER DE RÉSULTATS</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grpSp>
        <p:nvGrpSpPr>
          <p:cNvPr name="Group 3" id="3"/>
          <p:cNvGrpSpPr/>
          <p:nvPr/>
        </p:nvGrpSpPr>
        <p:grpSpPr>
          <a:xfrm rot="0">
            <a:off x="1095375" y="9183080"/>
            <a:ext cx="1859303" cy="908415"/>
            <a:chOff x="0" y="0"/>
            <a:chExt cx="2479070" cy="1211220"/>
          </a:xfrm>
        </p:grpSpPr>
        <p:sp>
          <p:nvSpPr>
            <p:cNvPr name="Freeform 4" id="4"/>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a:grpSpLocks noChangeAspect="true"/>
            </p:cNvGrpSpPr>
            <p:nvPr/>
          </p:nvGrpSpPr>
          <p:grpSpPr>
            <a:xfrm rot="0">
              <a:off x="4482" y="1163648"/>
              <a:ext cx="1701915" cy="3645"/>
              <a:chOff x="0" y="0"/>
              <a:chExt cx="5928627" cy="12700"/>
            </a:xfrm>
          </p:grpSpPr>
          <p:sp>
            <p:nvSpPr>
              <p:cNvPr name="Freeform 7" id="7"/>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8" id="8"/>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sp>
        <p:nvSpPr>
          <p:cNvPr name="Freeform 12" id="12"/>
          <p:cNvSpPr/>
          <p:nvPr/>
        </p:nvSpPr>
        <p:spPr>
          <a:xfrm flipH="false" flipV="false" rot="0">
            <a:off x="1028700" y="1888567"/>
            <a:ext cx="2221368" cy="699597"/>
          </a:xfrm>
          <a:custGeom>
            <a:avLst/>
            <a:gdLst/>
            <a:ahLst/>
            <a:cxnLst/>
            <a:rect r="r" b="b" t="t" l="l"/>
            <a:pathLst>
              <a:path h="699597" w="2221368">
                <a:moveTo>
                  <a:pt x="0" y="0"/>
                </a:moveTo>
                <a:lnTo>
                  <a:pt x="2221368" y="0"/>
                </a:lnTo>
                <a:lnTo>
                  <a:pt x="2221368" y="699596"/>
                </a:lnTo>
                <a:lnTo>
                  <a:pt x="0" y="699596"/>
                </a:lnTo>
                <a:lnTo>
                  <a:pt x="0" y="0"/>
                </a:lnTo>
                <a:close/>
              </a:path>
            </a:pathLst>
          </a:custGeom>
          <a:blipFill>
            <a:blip r:embed="rId15"/>
            <a:stretch>
              <a:fillRect l="0" t="-884089" r="-106307" b="-598594"/>
            </a:stretch>
          </a:blipFill>
        </p:spPr>
      </p:sp>
      <p:sp>
        <p:nvSpPr>
          <p:cNvPr name="Freeform 13" id="13"/>
          <p:cNvSpPr/>
          <p:nvPr/>
        </p:nvSpPr>
        <p:spPr>
          <a:xfrm flipH="false" flipV="false" rot="0">
            <a:off x="3821140" y="1888567"/>
            <a:ext cx="2221368" cy="699597"/>
          </a:xfrm>
          <a:custGeom>
            <a:avLst/>
            <a:gdLst/>
            <a:ahLst/>
            <a:cxnLst/>
            <a:rect r="r" b="b" t="t" l="l"/>
            <a:pathLst>
              <a:path h="699597" w="2221368">
                <a:moveTo>
                  <a:pt x="0" y="0"/>
                </a:moveTo>
                <a:lnTo>
                  <a:pt x="2221369" y="0"/>
                </a:lnTo>
                <a:lnTo>
                  <a:pt x="2221369" y="699596"/>
                </a:lnTo>
                <a:lnTo>
                  <a:pt x="0" y="699596"/>
                </a:lnTo>
                <a:lnTo>
                  <a:pt x="0" y="0"/>
                </a:lnTo>
                <a:close/>
              </a:path>
            </a:pathLst>
          </a:custGeom>
          <a:blipFill>
            <a:blip r:embed="rId15"/>
            <a:stretch>
              <a:fillRect l="0" t="-982435" r="-106307" b="-500248"/>
            </a:stretch>
          </a:blipFill>
        </p:spPr>
      </p:sp>
      <p:sp>
        <p:nvSpPr>
          <p:cNvPr name="Freeform 14" id="14"/>
          <p:cNvSpPr/>
          <p:nvPr/>
        </p:nvSpPr>
        <p:spPr>
          <a:xfrm flipH="false" flipV="false" rot="0">
            <a:off x="11986379" y="2512395"/>
            <a:ext cx="5272921" cy="6745905"/>
          </a:xfrm>
          <a:custGeom>
            <a:avLst/>
            <a:gdLst/>
            <a:ahLst/>
            <a:cxnLst/>
            <a:rect r="r" b="b" t="t" l="l"/>
            <a:pathLst>
              <a:path h="6745905" w="5272921">
                <a:moveTo>
                  <a:pt x="0" y="0"/>
                </a:moveTo>
                <a:lnTo>
                  <a:pt x="5272921" y="0"/>
                </a:lnTo>
                <a:lnTo>
                  <a:pt x="5272921" y="6745905"/>
                </a:lnTo>
                <a:lnTo>
                  <a:pt x="0" y="6745905"/>
                </a:lnTo>
                <a:lnTo>
                  <a:pt x="0" y="0"/>
                </a:lnTo>
                <a:close/>
              </a:path>
            </a:pathLst>
          </a:custGeom>
          <a:blipFill>
            <a:blip r:embed="rId16"/>
            <a:stretch>
              <a:fillRect l="-155869" t="0" r="0" b="0"/>
            </a:stretch>
          </a:blipFill>
          <a:ln w="19050" cap="sq">
            <a:solidFill>
              <a:srgbClr val="000000"/>
            </a:solidFill>
            <a:prstDash val="solid"/>
            <a:miter/>
          </a:ln>
        </p:spPr>
      </p:sp>
      <p:sp>
        <p:nvSpPr>
          <p:cNvPr name="TextBox 15" id="15"/>
          <p:cNvSpPr txBox="true"/>
          <p:nvPr/>
        </p:nvSpPr>
        <p:spPr>
          <a:xfrm rot="0">
            <a:off x="1028700" y="3079750"/>
            <a:ext cx="10090904" cy="701675"/>
          </a:xfrm>
          <a:prstGeom prst="rect">
            <a:avLst/>
          </a:prstGeom>
        </p:spPr>
        <p:txBody>
          <a:bodyPr anchor="t" rtlCol="false" tIns="0" lIns="0" bIns="0" rIns="0">
            <a:spAutoFit/>
          </a:bodyPr>
          <a:lstStyle/>
          <a:p>
            <a:pPr algn="just">
              <a:lnSpc>
                <a:spcPts val="2800"/>
              </a:lnSpc>
            </a:pPr>
            <a:r>
              <a:rPr lang="en-US" sz="2000">
                <a:solidFill>
                  <a:srgbClr val="000000"/>
                </a:solidFill>
                <a:latin typeface="Open Sans 2"/>
                <a:ea typeface="Open Sans 2"/>
                <a:cs typeface="Open Sans 2"/>
                <a:sym typeface="Open Sans 2"/>
              </a:rPr>
              <a:t>Quant à ces courbes là, elles permettent de voir si notre modèle a atteint son plein potentiel.</a:t>
            </a:r>
          </a:p>
        </p:txBody>
      </p:sp>
      <p:sp>
        <p:nvSpPr>
          <p:cNvPr name="TextBox 16" id="16"/>
          <p:cNvSpPr txBox="true"/>
          <p:nvPr/>
        </p:nvSpPr>
        <p:spPr>
          <a:xfrm rot="0">
            <a:off x="1028700" y="6409381"/>
            <a:ext cx="10090904" cy="1054100"/>
          </a:xfrm>
          <a:prstGeom prst="rect">
            <a:avLst/>
          </a:prstGeom>
        </p:spPr>
        <p:txBody>
          <a:bodyPr anchor="t" rtlCol="false" tIns="0" lIns="0" bIns="0" rIns="0">
            <a:spAutoFit/>
          </a:bodyPr>
          <a:lstStyle/>
          <a:p>
            <a:pPr algn="just">
              <a:lnSpc>
                <a:spcPts val="2800"/>
              </a:lnSpc>
            </a:pPr>
            <a:r>
              <a:rPr lang="en-US" sz="2000">
                <a:solidFill>
                  <a:srgbClr val="000000"/>
                </a:solidFill>
                <a:latin typeface="Open Sans 2"/>
                <a:ea typeface="Open Sans 2"/>
                <a:cs typeface="Open Sans 2"/>
                <a:sym typeface="Open Sans 2"/>
              </a:rPr>
              <a:t>Par exemple, dans le cas ci-contre, on voit qu’après 20 époques, nos courbes sont encore en train de croitre donc on comprend que le modèle aurait besoin de plus d’époque pour se stabiliser.</a:t>
            </a:r>
          </a:p>
        </p:txBody>
      </p:sp>
      <p:sp>
        <p:nvSpPr>
          <p:cNvPr name="TextBox 17" id="17"/>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93</a:t>
            </a:r>
          </a:p>
        </p:txBody>
      </p:sp>
      <p:sp>
        <p:nvSpPr>
          <p:cNvPr name="TextBox 18" id="18"/>
          <p:cNvSpPr txBox="true"/>
          <p:nvPr/>
        </p:nvSpPr>
        <p:spPr>
          <a:xfrm rot="0">
            <a:off x="1028700" y="4392140"/>
            <a:ext cx="10090904" cy="1406525"/>
          </a:xfrm>
          <a:prstGeom prst="rect">
            <a:avLst/>
          </a:prstGeom>
        </p:spPr>
        <p:txBody>
          <a:bodyPr anchor="t" rtlCol="false" tIns="0" lIns="0" bIns="0" rIns="0">
            <a:spAutoFit/>
          </a:bodyPr>
          <a:lstStyle/>
          <a:p>
            <a:pPr algn="just">
              <a:lnSpc>
                <a:spcPts val="2800"/>
              </a:lnSpc>
            </a:pPr>
            <a:r>
              <a:rPr lang="en-US" sz="2000">
                <a:solidFill>
                  <a:srgbClr val="000000"/>
                </a:solidFill>
                <a:latin typeface="Open Sans 2"/>
                <a:ea typeface="Open Sans 2"/>
                <a:cs typeface="Open Sans 2"/>
                <a:sym typeface="Open Sans 2"/>
              </a:rPr>
              <a:t>Ces courbes permettent de visualiser </a:t>
            </a:r>
            <a:r>
              <a:rPr lang="en-US" sz="2000" b="true">
                <a:solidFill>
                  <a:srgbClr val="000000"/>
                </a:solidFill>
                <a:latin typeface="Open Sans 2 Bold"/>
                <a:ea typeface="Open Sans 2 Bold"/>
                <a:cs typeface="Open Sans 2 Bold"/>
                <a:sym typeface="Open Sans 2 Bold"/>
              </a:rPr>
              <a:t>si le modèle s’améliore</a:t>
            </a:r>
            <a:r>
              <a:rPr lang="en-US" sz="2000">
                <a:solidFill>
                  <a:srgbClr val="000000"/>
                </a:solidFill>
                <a:latin typeface="Open Sans 2"/>
                <a:ea typeface="Open Sans 2"/>
                <a:cs typeface="Open Sans 2"/>
                <a:sym typeface="Open Sans 2"/>
              </a:rPr>
              <a:t>, donc un bon indicateur que le modèle est arrivé en fin de course est de regarder si ces courbes ont atteint un </a:t>
            </a:r>
            <a:r>
              <a:rPr lang="en-US" sz="2000" b="true">
                <a:solidFill>
                  <a:srgbClr val="000000"/>
                </a:solidFill>
                <a:latin typeface="Open Sans 2 Bold"/>
                <a:ea typeface="Open Sans 2 Bold"/>
                <a:cs typeface="Open Sans 2 Bold"/>
                <a:sym typeface="Open Sans 2 Bold"/>
              </a:rPr>
              <a:t>plateau</a:t>
            </a:r>
            <a:r>
              <a:rPr lang="en-US" sz="2000">
                <a:solidFill>
                  <a:srgbClr val="000000"/>
                </a:solidFill>
                <a:latin typeface="Open Sans 2"/>
                <a:ea typeface="Open Sans 2"/>
                <a:cs typeface="Open Sans 2"/>
                <a:sym typeface="Open Sans 2"/>
              </a:rPr>
              <a:t>. Dans ce cas là, on saura que notre modèle a atteint son état le plus performant et n’a plus de perspective d’amélioration.</a:t>
            </a:r>
          </a:p>
        </p:txBody>
      </p:sp>
      <p:sp>
        <p:nvSpPr>
          <p:cNvPr name="TextBox 19" id="19"/>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DOSSIER DE RÉSULTATS</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grpSp>
        <p:nvGrpSpPr>
          <p:cNvPr name="Group 4" id="4"/>
          <p:cNvGrpSpPr/>
          <p:nvPr/>
        </p:nvGrpSpPr>
        <p:grpSpPr>
          <a:xfrm rot="0">
            <a:off x="1095375" y="9183080"/>
            <a:ext cx="1859303" cy="908415"/>
            <a:chOff x="0" y="0"/>
            <a:chExt cx="2479070" cy="1211220"/>
          </a:xfrm>
        </p:grpSpPr>
        <p:sp>
          <p:nvSpPr>
            <p:cNvPr name="Freeform 5" id="5"/>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a:grpSpLocks noChangeAspect="true"/>
            </p:cNvGrpSpPr>
            <p:nvPr/>
          </p:nvGrpSpPr>
          <p:grpSpPr>
            <a:xfrm rot="0">
              <a:off x="4482" y="1163648"/>
              <a:ext cx="1701915" cy="3645"/>
              <a:chOff x="0" y="0"/>
              <a:chExt cx="5928627" cy="12700"/>
            </a:xfrm>
          </p:grpSpPr>
          <p:sp>
            <p:nvSpPr>
              <p:cNvPr name="Freeform 8" id="8"/>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9" id="9"/>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Freeform 13" id="13"/>
          <p:cNvSpPr/>
          <p:nvPr/>
        </p:nvSpPr>
        <p:spPr>
          <a:xfrm flipH="false" flipV="false" rot="0">
            <a:off x="1028700" y="2860869"/>
            <a:ext cx="2364298" cy="739732"/>
          </a:xfrm>
          <a:custGeom>
            <a:avLst/>
            <a:gdLst/>
            <a:ahLst/>
            <a:cxnLst/>
            <a:rect r="r" b="b" t="t" l="l"/>
            <a:pathLst>
              <a:path h="739732" w="2364298">
                <a:moveTo>
                  <a:pt x="0" y="0"/>
                </a:moveTo>
                <a:lnTo>
                  <a:pt x="2364298" y="0"/>
                </a:lnTo>
                <a:lnTo>
                  <a:pt x="2364298" y="739732"/>
                </a:lnTo>
                <a:lnTo>
                  <a:pt x="0" y="739732"/>
                </a:lnTo>
                <a:lnTo>
                  <a:pt x="0" y="0"/>
                </a:lnTo>
                <a:close/>
              </a:path>
            </a:pathLst>
          </a:custGeom>
          <a:blipFill>
            <a:blip r:embed="rId16"/>
            <a:stretch>
              <a:fillRect l="0" t="-851570" r="-62779" b="-305428"/>
            </a:stretch>
          </a:blipFill>
        </p:spPr>
      </p:sp>
      <p:sp>
        <p:nvSpPr>
          <p:cNvPr name="TextBox 14" id="14"/>
          <p:cNvSpPr txBox="true"/>
          <p:nvPr/>
        </p:nvSpPr>
        <p:spPr>
          <a:xfrm rot="0">
            <a:off x="1028700" y="2319140"/>
            <a:ext cx="5381298"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Enfin, il reste tous les fichiers image ci :</a:t>
            </a:r>
          </a:p>
        </p:txBody>
      </p:sp>
      <p:sp>
        <p:nvSpPr>
          <p:cNvPr name="TextBox 15" id="15"/>
          <p:cNvSpPr txBox="true"/>
          <p:nvPr/>
        </p:nvSpPr>
        <p:spPr>
          <a:xfrm rot="0">
            <a:off x="1028700" y="4443965"/>
            <a:ext cx="10447833" cy="356235"/>
          </a:xfrm>
          <a:prstGeom prst="rect">
            <a:avLst/>
          </a:prstGeom>
        </p:spPr>
        <p:txBody>
          <a:bodyPr anchor="t" rtlCol="false" tIns="0" lIns="0" bIns="0" rIns="0">
            <a:spAutoFit/>
          </a:bodyPr>
          <a:lstStyle/>
          <a:p>
            <a:pPr algn="just">
              <a:lnSpc>
                <a:spcPts val="2940"/>
              </a:lnSpc>
            </a:pPr>
            <a:r>
              <a:rPr lang="en-US" sz="2100">
                <a:solidFill>
                  <a:srgbClr val="000000"/>
                </a:solidFill>
                <a:latin typeface="Open Sans 2"/>
                <a:ea typeface="Open Sans 2"/>
                <a:cs typeface="Open Sans 2"/>
                <a:sym typeface="Open Sans 2"/>
              </a:rPr>
              <a:t>Il peut y en avoir plus en fonction de la taille de votre dataset.</a:t>
            </a:r>
          </a:p>
        </p:txBody>
      </p:sp>
      <p:sp>
        <p:nvSpPr>
          <p:cNvPr name="TextBox 16" id="16"/>
          <p:cNvSpPr txBox="true"/>
          <p:nvPr/>
        </p:nvSpPr>
        <p:spPr>
          <a:xfrm rot="0">
            <a:off x="1028700" y="6080606"/>
            <a:ext cx="16230600" cy="356235"/>
          </a:xfrm>
          <a:prstGeom prst="rect">
            <a:avLst/>
          </a:prstGeom>
        </p:spPr>
        <p:txBody>
          <a:bodyPr anchor="t" rtlCol="false" tIns="0" lIns="0" bIns="0" rIns="0">
            <a:spAutoFit/>
          </a:bodyPr>
          <a:lstStyle/>
          <a:p>
            <a:pPr algn="just" marL="453392" indent="-226696" lvl="1">
              <a:lnSpc>
                <a:spcPts val="2940"/>
              </a:lnSpc>
              <a:buFont typeface="Arial"/>
              <a:buChar char="•"/>
            </a:pPr>
            <a:r>
              <a:rPr lang="en-US" sz="2100">
                <a:solidFill>
                  <a:srgbClr val="000000"/>
                </a:solidFill>
                <a:latin typeface="Open Sans 2"/>
                <a:ea typeface="Open Sans 2"/>
                <a:cs typeface="Open Sans 2"/>
                <a:sym typeface="Open Sans 2"/>
              </a:rPr>
              <a:t>“</a:t>
            </a:r>
            <a:r>
              <a:rPr lang="en-US" b="true" sz="2100">
                <a:solidFill>
                  <a:srgbClr val="000000"/>
                </a:solidFill>
                <a:latin typeface="Open Sans 2 Bold"/>
                <a:ea typeface="Open Sans 2 Bold"/>
                <a:cs typeface="Open Sans 2 Bold"/>
                <a:sym typeface="Open Sans 2 Bold"/>
              </a:rPr>
              <a:t>val_batchx_labels.jpg</a:t>
            </a:r>
            <a:r>
              <a:rPr lang="en-US" sz="2100">
                <a:solidFill>
                  <a:srgbClr val="000000"/>
                </a:solidFill>
                <a:latin typeface="Open Sans 2"/>
                <a:ea typeface="Open Sans 2"/>
                <a:cs typeface="Open Sans 2"/>
                <a:sym typeface="Open Sans 2"/>
              </a:rPr>
              <a:t>” c’est la même chose, donc c’est l’entrée du modèle mais cette fois pour faire de la validation. </a:t>
            </a:r>
          </a:p>
        </p:txBody>
      </p:sp>
      <p:sp>
        <p:nvSpPr>
          <p:cNvPr name="TextBox 17" id="17"/>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94</a:t>
            </a:r>
          </a:p>
        </p:txBody>
      </p:sp>
      <p:sp>
        <p:nvSpPr>
          <p:cNvPr name="TextBox 18" id="18"/>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DOSSIER DE RÉSULTATS</a:t>
            </a:r>
          </a:p>
        </p:txBody>
      </p:sp>
      <p:sp>
        <p:nvSpPr>
          <p:cNvPr name="Freeform 19" id="19"/>
          <p:cNvSpPr/>
          <p:nvPr/>
        </p:nvSpPr>
        <p:spPr>
          <a:xfrm flipH="false" flipV="false" rot="0">
            <a:off x="11049272" y="2860869"/>
            <a:ext cx="2617068" cy="739732"/>
          </a:xfrm>
          <a:custGeom>
            <a:avLst/>
            <a:gdLst/>
            <a:ahLst/>
            <a:cxnLst/>
            <a:rect r="r" b="b" t="t" l="l"/>
            <a:pathLst>
              <a:path h="739732" w="2617068">
                <a:moveTo>
                  <a:pt x="0" y="0"/>
                </a:moveTo>
                <a:lnTo>
                  <a:pt x="2617068" y="0"/>
                </a:lnTo>
                <a:lnTo>
                  <a:pt x="2617068" y="739732"/>
                </a:lnTo>
                <a:lnTo>
                  <a:pt x="0" y="739732"/>
                </a:lnTo>
                <a:lnTo>
                  <a:pt x="0" y="0"/>
                </a:lnTo>
                <a:close/>
              </a:path>
            </a:pathLst>
          </a:custGeom>
          <a:blipFill>
            <a:blip r:embed="rId16"/>
            <a:stretch>
              <a:fillRect l="0" t="-1081949" r="-47057" b="-75049"/>
            </a:stretch>
          </a:blipFill>
        </p:spPr>
      </p:sp>
      <p:sp>
        <p:nvSpPr>
          <p:cNvPr name="Freeform 20" id="20"/>
          <p:cNvSpPr/>
          <p:nvPr/>
        </p:nvSpPr>
        <p:spPr>
          <a:xfrm flipH="false" flipV="false" rot="0">
            <a:off x="7709081" y="2860869"/>
            <a:ext cx="2364298" cy="739732"/>
          </a:xfrm>
          <a:custGeom>
            <a:avLst/>
            <a:gdLst/>
            <a:ahLst/>
            <a:cxnLst/>
            <a:rect r="r" b="b" t="t" l="l"/>
            <a:pathLst>
              <a:path h="739732" w="2364298">
                <a:moveTo>
                  <a:pt x="0" y="0"/>
                </a:moveTo>
                <a:lnTo>
                  <a:pt x="2364298" y="0"/>
                </a:lnTo>
                <a:lnTo>
                  <a:pt x="2364298" y="739732"/>
                </a:lnTo>
                <a:lnTo>
                  <a:pt x="0" y="739732"/>
                </a:lnTo>
                <a:lnTo>
                  <a:pt x="0" y="0"/>
                </a:lnTo>
                <a:close/>
              </a:path>
            </a:pathLst>
          </a:custGeom>
          <a:blipFill>
            <a:blip r:embed="rId16"/>
            <a:stretch>
              <a:fillRect l="0" t="-998458" r="-62779" b="-158540"/>
            </a:stretch>
          </a:blipFill>
        </p:spPr>
      </p:sp>
      <p:sp>
        <p:nvSpPr>
          <p:cNvPr name="Freeform 21" id="21"/>
          <p:cNvSpPr/>
          <p:nvPr/>
        </p:nvSpPr>
        <p:spPr>
          <a:xfrm flipH="false" flipV="false" rot="0">
            <a:off x="4368891" y="2860869"/>
            <a:ext cx="2364298" cy="739732"/>
          </a:xfrm>
          <a:custGeom>
            <a:avLst/>
            <a:gdLst/>
            <a:ahLst/>
            <a:cxnLst/>
            <a:rect r="r" b="b" t="t" l="l"/>
            <a:pathLst>
              <a:path h="739732" w="2364298">
                <a:moveTo>
                  <a:pt x="0" y="0"/>
                </a:moveTo>
                <a:lnTo>
                  <a:pt x="2364298" y="0"/>
                </a:lnTo>
                <a:lnTo>
                  <a:pt x="2364298" y="739732"/>
                </a:lnTo>
                <a:lnTo>
                  <a:pt x="0" y="739732"/>
                </a:lnTo>
                <a:lnTo>
                  <a:pt x="0" y="0"/>
                </a:lnTo>
                <a:close/>
              </a:path>
            </a:pathLst>
          </a:custGeom>
          <a:blipFill>
            <a:blip r:embed="rId16"/>
            <a:stretch>
              <a:fillRect l="0" t="-925014" r="-62779" b="-231984"/>
            </a:stretch>
          </a:blipFill>
        </p:spPr>
      </p:sp>
      <p:sp>
        <p:nvSpPr>
          <p:cNvPr name="Freeform 22" id="22"/>
          <p:cNvSpPr/>
          <p:nvPr/>
        </p:nvSpPr>
        <p:spPr>
          <a:xfrm flipH="false" flipV="false" rot="0">
            <a:off x="14642232" y="2860869"/>
            <a:ext cx="2617068" cy="739732"/>
          </a:xfrm>
          <a:custGeom>
            <a:avLst/>
            <a:gdLst/>
            <a:ahLst/>
            <a:cxnLst/>
            <a:rect r="r" b="b" t="t" l="l"/>
            <a:pathLst>
              <a:path h="739732" w="2617068">
                <a:moveTo>
                  <a:pt x="0" y="0"/>
                </a:moveTo>
                <a:lnTo>
                  <a:pt x="2617068" y="0"/>
                </a:lnTo>
                <a:lnTo>
                  <a:pt x="2617068" y="739732"/>
                </a:lnTo>
                <a:lnTo>
                  <a:pt x="0" y="739732"/>
                </a:lnTo>
                <a:lnTo>
                  <a:pt x="0" y="0"/>
                </a:lnTo>
                <a:close/>
              </a:path>
            </a:pathLst>
          </a:custGeom>
          <a:blipFill>
            <a:blip r:embed="rId16"/>
            <a:stretch>
              <a:fillRect l="0" t="-1156999" r="-47057" b="0"/>
            </a:stretch>
          </a:blipFill>
        </p:spPr>
      </p:sp>
      <p:sp>
        <p:nvSpPr>
          <p:cNvPr name="TextBox 23" id="23"/>
          <p:cNvSpPr txBox="true"/>
          <p:nvPr/>
        </p:nvSpPr>
        <p:spPr>
          <a:xfrm rot="0">
            <a:off x="1028700" y="5216289"/>
            <a:ext cx="16230600" cy="356235"/>
          </a:xfrm>
          <a:prstGeom prst="rect">
            <a:avLst/>
          </a:prstGeom>
        </p:spPr>
        <p:txBody>
          <a:bodyPr anchor="t" rtlCol="false" tIns="0" lIns="0" bIns="0" rIns="0">
            <a:spAutoFit/>
          </a:bodyPr>
          <a:lstStyle/>
          <a:p>
            <a:pPr algn="just" marL="453392" indent="-226696" lvl="1">
              <a:lnSpc>
                <a:spcPts val="2940"/>
              </a:lnSpc>
              <a:buFont typeface="Arial"/>
              <a:buChar char="•"/>
            </a:pPr>
            <a:r>
              <a:rPr lang="en-US" sz="2100">
                <a:solidFill>
                  <a:srgbClr val="000000"/>
                </a:solidFill>
                <a:latin typeface="Open Sans 2"/>
                <a:ea typeface="Open Sans 2"/>
                <a:cs typeface="Open Sans 2"/>
                <a:sym typeface="Open Sans 2"/>
              </a:rPr>
              <a:t>“</a:t>
            </a:r>
            <a:r>
              <a:rPr lang="en-US" b="true" sz="2100">
                <a:solidFill>
                  <a:srgbClr val="000000"/>
                </a:solidFill>
                <a:latin typeface="Open Sans 2 Bold"/>
                <a:ea typeface="Open Sans 2 Bold"/>
                <a:cs typeface="Open Sans 2 Bold"/>
                <a:sym typeface="Open Sans 2 Bold"/>
              </a:rPr>
              <a:t>train_batchx.jpg</a:t>
            </a:r>
            <a:r>
              <a:rPr lang="en-US" sz="2100">
                <a:solidFill>
                  <a:srgbClr val="000000"/>
                </a:solidFill>
                <a:latin typeface="Open Sans 2"/>
                <a:ea typeface="Open Sans 2"/>
                <a:cs typeface="Open Sans 2"/>
                <a:sym typeface="Open Sans 2"/>
              </a:rPr>
              <a:t>” sont des exemples des images que le modèle reçoit pour son entraînement, donc des images labellisées</a:t>
            </a:r>
          </a:p>
        </p:txBody>
      </p:sp>
      <p:sp>
        <p:nvSpPr>
          <p:cNvPr name="TextBox 24" id="24"/>
          <p:cNvSpPr txBox="true"/>
          <p:nvPr/>
        </p:nvSpPr>
        <p:spPr>
          <a:xfrm rot="0">
            <a:off x="1028700" y="6944922"/>
            <a:ext cx="16230600" cy="1099185"/>
          </a:xfrm>
          <a:prstGeom prst="rect">
            <a:avLst/>
          </a:prstGeom>
        </p:spPr>
        <p:txBody>
          <a:bodyPr anchor="t" rtlCol="false" tIns="0" lIns="0" bIns="0" rIns="0">
            <a:spAutoFit/>
          </a:bodyPr>
          <a:lstStyle/>
          <a:p>
            <a:pPr algn="just" marL="453392" indent="-226696" lvl="1">
              <a:lnSpc>
                <a:spcPts val="2940"/>
              </a:lnSpc>
              <a:buFont typeface="Arial"/>
              <a:buChar char="•"/>
            </a:pPr>
            <a:r>
              <a:rPr lang="en-US" sz="2100">
                <a:solidFill>
                  <a:srgbClr val="000000"/>
                </a:solidFill>
                <a:latin typeface="Open Sans 2"/>
                <a:ea typeface="Open Sans 2"/>
                <a:cs typeface="Open Sans 2"/>
                <a:sym typeface="Open Sans 2"/>
              </a:rPr>
              <a:t>“</a:t>
            </a:r>
            <a:r>
              <a:rPr lang="en-US" b="true" sz="2100">
                <a:solidFill>
                  <a:srgbClr val="000000"/>
                </a:solidFill>
                <a:latin typeface="Open Sans 2 Bold"/>
                <a:ea typeface="Open Sans 2 Bold"/>
                <a:cs typeface="Open Sans 2 Bold"/>
                <a:sym typeface="Open Sans 2 Bold"/>
              </a:rPr>
              <a:t>val_batchx_pred.jpg</a:t>
            </a:r>
            <a:r>
              <a:rPr lang="en-US" sz="2100">
                <a:solidFill>
                  <a:srgbClr val="000000"/>
                </a:solidFill>
                <a:latin typeface="Open Sans 2"/>
                <a:ea typeface="Open Sans 2"/>
                <a:cs typeface="Open Sans 2"/>
                <a:sym typeface="Open Sans 2"/>
              </a:rPr>
              <a:t>” sont les images aves les labels en sortie du modèle donc des prédictions faites par le modèle. Donc vous pouvez y voir des boites pas forcément au bon endroit, avec ou non le bon label de classe etc, permet d’avoir un retour visuel de ce que fait le modèle.</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grpSp>
        <p:nvGrpSpPr>
          <p:cNvPr name="Group 4" id="4"/>
          <p:cNvGrpSpPr/>
          <p:nvPr/>
        </p:nvGrpSpPr>
        <p:grpSpPr>
          <a:xfrm rot="0">
            <a:off x="1095375" y="9183080"/>
            <a:ext cx="1859303" cy="908415"/>
            <a:chOff x="0" y="0"/>
            <a:chExt cx="2479070" cy="1211220"/>
          </a:xfrm>
        </p:grpSpPr>
        <p:sp>
          <p:nvSpPr>
            <p:cNvPr name="Freeform 5" id="5"/>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a:grpSpLocks noChangeAspect="true"/>
            </p:cNvGrpSpPr>
            <p:nvPr/>
          </p:nvGrpSpPr>
          <p:grpSpPr>
            <a:xfrm rot="0">
              <a:off x="4482" y="1163648"/>
              <a:ext cx="1701915" cy="3645"/>
              <a:chOff x="0" y="0"/>
              <a:chExt cx="5928627" cy="12700"/>
            </a:xfrm>
          </p:grpSpPr>
          <p:sp>
            <p:nvSpPr>
              <p:cNvPr name="Freeform 8" id="8"/>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9" id="9"/>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TextBox 13" id="13"/>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95</a:t>
            </a:r>
          </a:p>
        </p:txBody>
      </p:sp>
      <p:sp>
        <p:nvSpPr>
          <p:cNvPr name="TextBox 14" id="14"/>
          <p:cNvSpPr txBox="true"/>
          <p:nvPr/>
        </p:nvSpPr>
        <p:spPr>
          <a:xfrm rot="0">
            <a:off x="1028700" y="923925"/>
            <a:ext cx="4338379"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CONCLUSION</a:t>
            </a:r>
          </a:p>
        </p:txBody>
      </p:sp>
      <p:sp>
        <p:nvSpPr>
          <p:cNvPr name="TextBox 15" id="15"/>
          <p:cNvSpPr txBox="true"/>
          <p:nvPr/>
        </p:nvSpPr>
        <p:spPr>
          <a:xfrm rot="0">
            <a:off x="1008491" y="2032853"/>
            <a:ext cx="16271018" cy="1153795"/>
          </a:xfrm>
          <a:prstGeom prst="rect">
            <a:avLst/>
          </a:prstGeom>
        </p:spPr>
        <p:txBody>
          <a:bodyPr anchor="t" rtlCol="false" tIns="0" lIns="0" bIns="0" rIns="0">
            <a:spAutoFit/>
          </a:bodyPr>
          <a:lstStyle/>
          <a:p>
            <a:pPr algn="just">
              <a:lnSpc>
                <a:spcPts val="3080"/>
              </a:lnSpc>
            </a:pPr>
            <a:r>
              <a:rPr lang="en-US" sz="2200">
                <a:solidFill>
                  <a:srgbClr val="000000"/>
                </a:solidFill>
                <a:latin typeface="Open Sans 2"/>
                <a:ea typeface="Open Sans 2"/>
                <a:cs typeface="Open Sans 2"/>
                <a:sym typeface="Open Sans 2"/>
              </a:rPr>
              <a:t>Si les fichiers de résultats de votre modèle sont satisfaisant, vous pouvez ensuite </a:t>
            </a:r>
            <a:r>
              <a:rPr lang="en-US" sz="2200" b="true">
                <a:solidFill>
                  <a:srgbClr val="000000"/>
                </a:solidFill>
                <a:latin typeface="Open Sans 2 Bold"/>
                <a:ea typeface="Open Sans 2 Bold"/>
                <a:cs typeface="Open Sans 2 Bold"/>
                <a:sym typeface="Open Sans 2 Bold"/>
              </a:rPr>
              <a:t>tester votre modèle</a:t>
            </a:r>
            <a:r>
              <a:rPr lang="en-US" sz="2200">
                <a:solidFill>
                  <a:srgbClr val="000000"/>
                </a:solidFill>
                <a:latin typeface="Open Sans 2"/>
                <a:ea typeface="Open Sans 2"/>
                <a:cs typeface="Open Sans 2"/>
                <a:sym typeface="Open Sans 2"/>
              </a:rPr>
              <a:t> sur d’autres données, notamment votre dossier “test”. Pour cela, vous devez d’abord charger votre modèle tout juste entrainé. Il se trouve dans le dossier runs/detect/train</a:t>
            </a:r>
            <a:r>
              <a:rPr lang="en-US" sz="2200" i="true">
                <a:solidFill>
                  <a:srgbClr val="000000"/>
                </a:solidFill>
                <a:latin typeface="Open Sans 2 Italics"/>
                <a:ea typeface="Open Sans 2 Italics"/>
                <a:cs typeface="Open Sans 2 Italics"/>
                <a:sym typeface="Open Sans 2 Italics"/>
              </a:rPr>
              <a:t>x</a:t>
            </a:r>
            <a:r>
              <a:rPr lang="en-US" sz="2200">
                <a:solidFill>
                  <a:srgbClr val="000000"/>
                </a:solidFill>
                <a:latin typeface="Open Sans 2"/>
                <a:ea typeface="Open Sans 2"/>
                <a:cs typeface="Open Sans 2"/>
                <a:sym typeface="Open Sans 2"/>
              </a:rPr>
              <a:t>/weights normalement et c’est le fichier </a:t>
            </a:r>
            <a:r>
              <a:rPr lang="en-US" sz="2200" b="true">
                <a:solidFill>
                  <a:srgbClr val="000000"/>
                </a:solidFill>
                <a:latin typeface="Open Sans 2 Bold"/>
                <a:ea typeface="Open Sans 2 Bold"/>
                <a:cs typeface="Open Sans 2 Bold"/>
                <a:sym typeface="Open Sans 2 Bold"/>
              </a:rPr>
              <a:t>best.pt</a:t>
            </a:r>
            <a:r>
              <a:rPr lang="en-US" sz="2200">
                <a:solidFill>
                  <a:srgbClr val="000000"/>
                </a:solidFill>
                <a:latin typeface="Open Sans 2"/>
                <a:ea typeface="Open Sans 2"/>
                <a:cs typeface="Open Sans 2"/>
                <a:sym typeface="Open Sans 2"/>
              </a:rPr>
              <a:t> :</a:t>
            </a:r>
          </a:p>
        </p:txBody>
      </p:sp>
      <p:sp>
        <p:nvSpPr>
          <p:cNvPr name="TextBox 16" id="16"/>
          <p:cNvSpPr txBox="true"/>
          <p:nvPr/>
        </p:nvSpPr>
        <p:spPr>
          <a:xfrm rot="0">
            <a:off x="1008491" y="5651487"/>
            <a:ext cx="16271018" cy="763270"/>
          </a:xfrm>
          <a:prstGeom prst="rect">
            <a:avLst/>
          </a:prstGeom>
        </p:spPr>
        <p:txBody>
          <a:bodyPr anchor="t" rtlCol="false" tIns="0" lIns="0" bIns="0" rIns="0">
            <a:spAutoFit/>
          </a:bodyPr>
          <a:lstStyle/>
          <a:p>
            <a:pPr algn="just">
              <a:lnSpc>
                <a:spcPts val="3080"/>
              </a:lnSpc>
            </a:pPr>
            <a:r>
              <a:rPr lang="en-US" sz="2200">
                <a:solidFill>
                  <a:srgbClr val="000000"/>
                </a:solidFill>
                <a:latin typeface="Open Sans 2"/>
                <a:ea typeface="Open Sans 2"/>
                <a:cs typeface="Open Sans 2"/>
                <a:sym typeface="Open Sans 2"/>
              </a:rPr>
              <a:t>Puis vous pourrez lancer un </a:t>
            </a:r>
            <a:r>
              <a:rPr lang="en-US" sz="2200" b="true">
                <a:solidFill>
                  <a:srgbClr val="000000"/>
                </a:solidFill>
                <a:latin typeface="Open Sans 2 Bold"/>
                <a:ea typeface="Open Sans 2 Bold"/>
                <a:cs typeface="Open Sans 2 Bold"/>
                <a:sym typeface="Open Sans 2 Bold"/>
              </a:rPr>
              <a:t>processus de validation</a:t>
            </a:r>
            <a:r>
              <a:rPr lang="en-US" sz="2200">
                <a:solidFill>
                  <a:srgbClr val="000000"/>
                </a:solidFill>
                <a:latin typeface="Open Sans 2"/>
                <a:ea typeface="Open Sans 2"/>
                <a:cs typeface="Open Sans 2"/>
                <a:sym typeface="Open Sans 2"/>
              </a:rPr>
              <a:t> mais en précisant bien que vous voulez que ce soit les données de</a:t>
            </a:r>
            <a:r>
              <a:rPr lang="en-US" sz="2200" b="true">
                <a:solidFill>
                  <a:srgbClr val="000000"/>
                </a:solidFill>
                <a:latin typeface="Open Sans 2 Bold"/>
                <a:ea typeface="Open Sans 2 Bold"/>
                <a:cs typeface="Open Sans 2 Bold"/>
                <a:sym typeface="Open Sans 2 Bold"/>
              </a:rPr>
              <a:t> test</a:t>
            </a:r>
            <a:r>
              <a:rPr lang="en-US" sz="2200">
                <a:solidFill>
                  <a:srgbClr val="000000"/>
                </a:solidFill>
                <a:latin typeface="Open Sans 2"/>
                <a:ea typeface="Open Sans 2"/>
                <a:cs typeface="Open Sans 2"/>
                <a:sym typeface="Open Sans 2"/>
              </a:rPr>
              <a:t> qui soient utilisée, de la manière suivante :</a:t>
            </a:r>
          </a:p>
        </p:txBody>
      </p:sp>
      <p:sp>
        <p:nvSpPr>
          <p:cNvPr name="TextBox 17" id="17"/>
          <p:cNvSpPr txBox="true"/>
          <p:nvPr/>
        </p:nvSpPr>
        <p:spPr>
          <a:xfrm rot="0">
            <a:off x="13913395" y="3988220"/>
            <a:ext cx="2705678" cy="871220"/>
          </a:xfrm>
          <a:prstGeom prst="rect">
            <a:avLst/>
          </a:prstGeom>
        </p:spPr>
        <p:txBody>
          <a:bodyPr anchor="t" rtlCol="false" tIns="0" lIns="0" bIns="0" rIns="0">
            <a:spAutoFit/>
          </a:bodyPr>
          <a:lstStyle/>
          <a:p>
            <a:pPr algn="ctr">
              <a:lnSpc>
                <a:spcPts val="2380"/>
              </a:lnSpc>
              <a:spcBef>
                <a:spcPct val="0"/>
              </a:spcBef>
            </a:pPr>
            <a:r>
              <a:rPr lang="en-US" sz="1700" i="true">
                <a:solidFill>
                  <a:srgbClr val="000000"/>
                </a:solidFill>
                <a:latin typeface="Open Sans 1 Italics"/>
                <a:ea typeface="Open Sans 1 Italics"/>
                <a:cs typeface="Open Sans 1 Italics"/>
                <a:sym typeface="Open Sans 1 Italics"/>
              </a:rPr>
              <a:t>(n’hésitez pas à mettre le chemin absolu sauf si vous êtes sur le cluster)</a:t>
            </a:r>
          </a:p>
        </p:txBody>
      </p:sp>
      <p:sp>
        <p:nvSpPr>
          <p:cNvPr name="TextBox 18" id="18"/>
          <p:cNvSpPr txBox="true"/>
          <p:nvPr/>
        </p:nvSpPr>
        <p:spPr>
          <a:xfrm rot="0">
            <a:off x="1008491" y="8093448"/>
            <a:ext cx="16271018" cy="372745"/>
          </a:xfrm>
          <a:prstGeom prst="rect">
            <a:avLst/>
          </a:prstGeom>
        </p:spPr>
        <p:txBody>
          <a:bodyPr anchor="t" rtlCol="false" tIns="0" lIns="0" bIns="0" rIns="0">
            <a:spAutoFit/>
          </a:bodyPr>
          <a:lstStyle/>
          <a:p>
            <a:pPr algn="just">
              <a:lnSpc>
                <a:spcPts val="3080"/>
              </a:lnSpc>
            </a:pPr>
            <a:r>
              <a:rPr lang="en-US" sz="2200">
                <a:solidFill>
                  <a:srgbClr val="000000"/>
                </a:solidFill>
                <a:latin typeface="Open Sans 2"/>
                <a:ea typeface="Open Sans 2"/>
                <a:cs typeface="Open Sans 2"/>
                <a:sym typeface="Open Sans 2"/>
              </a:rPr>
              <a:t>Vous retrouverez ensuite les résultats dans runs/detect/valx, que vous pourrez analyser comme nous venons de le faire.</a:t>
            </a:r>
          </a:p>
        </p:txBody>
      </p:sp>
      <p:grpSp>
        <p:nvGrpSpPr>
          <p:cNvPr name="Group 19" id="19"/>
          <p:cNvGrpSpPr/>
          <p:nvPr/>
        </p:nvGrpSpPr>
        <p:grpSpPr>
          <a:xfrm rot="0">
            <a:off x="5538855" y="3618008"/>
            <a:ext cx="7210291" cy="1640219"/>
            <a:chOff x="0" y="0"/>
            <a:chExt cx="1899007" cy="431992"/>
          </a:xfrm>
        </p:grpSpPr>
        <p:sp>
          <p:nvSpPr>
            <p:cNvPr name="Freeform 20" id="20"/>
            <p:cNvSpPr/>
            <p:nvPr/>
          </p:nvSpPr>
          <p:spPr>
            <a:xfrm flipH="false" flipV="false" rot="0">
              <a:off x="0" y="0"/>
              <a:ext cx="1899007" cy="431992"/>
            </a:xfrm>
            <a:custGeom>
              <a:avLst/>
              <a:gdLst/>
              <a:ahLst/>
              <a:cxnLst/>
              <a:rect r="r" b="b" t="t" l="l"/>
              <a:pathLst>
                <a:path h="431992" w="1899007">
                  <a:moveTo>
                    <a:pt x="10737" y="0"/>
                  </a:moveTo>
                  <a:lnTo>
                    <a:pt x="1888269" y="0"/>
                  </a:lnTo>
                  <a:cubicBezTo>
                    <a:pt x="1894199" y="0"/>
                    <a:pt x="1899007" y="4807"/>
                    <a:pt x="1899007" y="10737"/>
                  </a:cubicBezTo>
                  <a:lnTo>
                    <a:pt x="1899007" y="421255"/>
                  </a:lnTo>
                  <a:cubicBezTo>
                    <a:pt x="1899007" y="427185"/>
                    <a:pt x="1894199" y="431992"/>
                    <a:pt x="1888269" y="431992"/>
                  </a:cubicBezTo>
                  <a:lnTo>
                    <a:pt x="10737" y="431992"/>
                  </a:lnTo>
                  <a:cubicBezTo>
                    <a:pt x="4807" y="431992"/>
                    <a:pt x="0" y="427185"/>
                    <a:pt x="0" y="421255"/>
                  </a:cubicBezTo>
                  <a:lnTo>
                    <a:pt x="0" y="10737"/>
                  </a:lnTo>
                  <a:cubicBezTo>
                    <a:pt x="0" y="4807"/>
                    <a:pt x="4807" y="0"/>
                    <a:pt x="10737" y="0"/>
                  </a:cubicBezTo>
                  <a:close/>
                </a:path>
              </a:pathLst>
            </a:custGeom>
            <a:gradFill rotWithShape="true">
              <a:gsLst>
                <a:gs pos="0">
                  <a:srgbClr val="272447">
                    <a:alpha val="100000"/>
                  </a:srgbClr>
                </a:gs>
                <a:gs pos="100000">
                  <a:srgbClr val="272447">
                    <a:alpha val="100000"/>
                  </a:srgbClr>
                </a:gs>
              </a:gsLst>
              <a:lin ang="0"/>
            </a:gradFill>
          </p:spPr>
        </p:sp>
        <p:sp>
          <p:nvSpPr>
            <p:cNvPr name="TextBox 21" id="21"/>
            <p:cNvSpPr txBox="true"/>
            <p:nvPr/>
          </p:nvSpPr>
          <p:spPr>
            <a:xfrm>
              <a:off x="0" y="-47625"/>
              <a:ext cx="1899007" cy="479617"/>
            </a:xfrm>
            <a:prstGeom prst="rect">
              <a:avLst/>
            </a:prstGeom>
          </p:spPr>
          <p:txBody>
            <a:bodyPr anchor="ctr" rtlCol="false" tIns="127000" lIns="127000" bIns="127000" rIns="127000"/>
            <a:lstStyle/>
            <a:p>
              <a:pPr algn="l">
                <a:lnSpc>
                  <a:spcPts val="3220"/>
                </a:lnSpc>
              </a:pPr>
              <a:r>
                <a:rPr lang="en-US" sz="2300">
                  <a:solidFill>
                    <a:srgbClr val="FF66C4"/>
                  </a:solidFill>
                  <a:latin typeface="Open Sans 1"/>
                  <a:ea typeface="Open Sans 1"/>
                  <a:cs typeface="Open Sans 1"/>
                  <a:sym typeface="Open Sans 1"/>
                </a:rPr>
                <a:t>from </a:t>
              </a:r>
              <a:r>
                <a:rPr lang="en-US" sz="2300">
                  <a:solidFill>
                    <a:srgbClr val="00B8BA"/>
                  </a:solidFill>
                  <a:latin typeface="Open Sans 1"/>
                  <a:ea typeface="Open Sans 1"/>
                  <a:cs typeface="Open Sans 1"/>
                  <a:sym typeface="Open Sans 1"/>
                </a:rPr>
                <a:t>ultralytics </a:t>
              </a:r>
              <a:r>
                <a:rPr lang="en-US" sz="2300">
                  <a:solidFill>
                    <a:srgbClr val="FF66C4"/>
                  </a:solidFill>
                  <a:latin typeface="Open Sans 1"/>
                  <a:ea typeface="Open Sans 1"/>
                  <a:cs typeface="Open Sans 1"/>
                  <a:sym typeface="Open Sans 1"/>
                </a:rPr>
                <a:t>import </a:t>
              </a:r>
              <a:r>
                <a:rPr lang="en-US" sz="2300">
                  <a:solidFill>
                    <a:srgbClr val="00B8BA"/>
                  </a:solidFill>
                  <a:latin typeface="Open Sans 1"/>
                  <a:ea typeface="Open Sans 1"/>
                  <a:cs typeface="Open Sans 1"/>
                  <a:sym typeface="Open Sans 1"/>
                </a:rPr>
                <a:t>YOLO</a:t>
              </a:r>
            </a:p>
            <a:p>
              <a:pPr algn="l">
                <a:lnSpc>
                  <a:spcPts val="3220"/>
                </a:lnSpc>
              </a:pPr>
            </a:p>
            <a:p>
              <a:pPr algn="l">
                <a:lnSpc>
                  <a:spcPts val="3220"/>
                </a:lnSpc>
              </a:pPr>
              <a:r>
                <a:rPr lang="en-US" sz="2300">
                  <a:solidFill>
                    <a:srgbClr val="A9DDFF"/>
                  </a:solidFill>
                  <a:latin typeface="Open Sans 1"/>
                  <a:ea typeface="Open Sans 1"/>
                  <a:cs typeface="Open Sans 1"/>
                  <a:sym typeface="Open Sans 1"/>
                </a:rPr>
                <a:t>model </a:t>
              </a:r>
              <a:r>
                <a:rPr lang="en-US" sz="2300">
                  <a:solidFill>
                    <a:srgbClr val="FFFFFF"/>
                  </a:solidFill>
                  <a:latin typeface="Open Sans 1"/>
                  <a:ea typeface="Open Sans 1"/>
                  <a:cs typeface="Open Sans 1"/>
                  <a:sym typeface="Open Sans 1"/>
                </a:rPr>
                <a:t>= </a:t>
              </a:r>
              <a:r>
                <a:rPr lang="en-US" sz="2300">
                  <a:solidFill>
                    <a:srgbClr val="00B8BA"/>
                  </a:solidFill>
                  <a:latin typeface="Open Sans 1"/>
                  <a:ea typeface="Open Sans 1"/>
                  <a:cs typeface="Open Sans 1"/>
                  <a:sym typeface="Open Sans 1"/>
                </a:rPr>
                <a:t>YOLO</a:t>
              </a:r>
              <a:r>
                <a:rPr lang="en-US" sz="2300">
                  <a:solidFill>
                    <a:srgbClr val="FFFFFF"/>
                  </a:solidFill>
                  <a:latin typeface="Open Sans 1"/>
                  <a:ea typeface="Open Sans 1"/>
                  <a:cs typeface="Open Sans 1"/>
                  <a:sym typeface="Open Sans 1"/>
                </a:rPr>
                <a:t>(</a:t>
              </a:r>
              <a:r>
                <a:rPr lang="en-US" sz="2300">
                  <a:solidFill>
                    <a:srgbClr val="FF914D"/>
                  </a:solidFill>
                  <a:latin typeface="Open Sans 1"/>
                  <a:ea typeface="Open Sans 1"/>
                  <a:cs typeface="Open Sans 1"/>
                  <a:sym typeface="Open Sans 1"/>
                </a:rPr>
                <a:t>“chemin/vers/votre/fichier/</a:t>
              </a:r>
              <a:r>
                <a:rPr lang="en-US" sz="2300" b="true">
                  <a:solidFill>
                    <a:srgbClr val="FF914D"/>
                  </a:solidFill>
                  <a:latin typeface="Open Sans 1 Bold"/>
                  <a:ea typeface="Open Sans 1 Bold"/>
                  <a:cs typeface="Open Sans 1 Bold"/>
                  <a:sym typeface="Open Sans 1 Bold"/>
                </a:rPr>
                <a:t>best</a:t>
              </a:r>
              <a:r>
                <a:rPr lang="en-US" sz="2300">
                  <a:solidFill>
                    <a:srgbClr val="FF914D"/>
                  </a:solidFill>
                  <a:latin typeface="Open Sans 1"/>
                  <a:ea typeface="Open Sans 1"/>
                  <a:cs typeface="Open Sans 1"/>
                  <a:sym typeface="Open Sans 1"/>
                </a:rPr>
                <a:t>.pt”</a:t>
              </a:r>
              <a:r>
                <a:rPr lang="en-US" sz="2300">
                  <a:solidFill>
                    <a:srgbClr val="FFFFFF"/>
                  </a:solidFill>
                  <a:latin typeface="Open Sans 1"/>
                  <a:ea typeface="Open Sans 1"/>
                  <a:cs typeface="Open Sans 1"/>
                  <a:sym typeface="Open Sans 1"/>
                </a:rPr>
                <a:t>)</a:t>
              </a:r>
            </a:p>
          </p:txBody>
        </p:sp>
      </p:grpSp>
      <p:grpSp>
        <p:nvGrpSpPr>
          <p:cNvPr name="Group 22" id="22"/>
          <p:cNvGrpSpPr/>
          <p:nvPr/>
        </p:nvGrpSpPr>
        <p:grpSpPr>
          <a:xfrm rot="0">
            <a:off x="6599819" y="6846117"/>
            <a:ext cx="5088362" cy="854070"/>
            <a:chOff x="0" y="0"/>
            <a:chExt cx="1340145" cy="224940"/>
          </a:xfrm>
        </p:grpSpPr>
        <p:sp>
          <p:nvSpPr>
            <p:cNvPr name="Freeform 23" id="23"/>
            <p:cNvSpPr/>
            <p:nvPr/>
          </p:nvSpPr>
          <p:spPr>
            <a:xfrm flipH="false" flipV="false" rot="0">
              <a:off x="0" y="0"/>
              <a:ext cx="1340145" cy="224940"/>
            </a:xfrm>
            <a:custGeom>
              <a:avLst/>
              <a:gdLst/>
              <a:ahLst/>
              <a:cxnLst/>
              <a:rect r="r" b="b" t="t" l="l"/>
              <a:pathLst>
                <a:path h="224940" w="1340145">
                  <a:moveTo>
                    <a:pt x="15215" y="0"/>
                  </a:moveTo>
                  <a:lnTo>
                    <a:pt x="1324930" y="0"/>
                  </a:lnTo>
                  <a:cubicBezTo>
                    <a:pt x="1328965" y="0"/>
                    <a:pt x="1332835" y="1603"/>
                    <a:pt x="1335688" y="4456"/>
                  </a:cubicBezTo>
                  <a:cubicBezTo>
                    <a:pt x="1338542" y="7310"/>
                    <a:pt x="1340145" y="11180"/>
                    <a:pt x="1340145" y="15215"/>
                  </a:cubicBezTo>
                  <a:lnTo>
                    <a:pt x="1340145" y="209725"/>
                  </a:lnTo>
                  <a:cubicBezTo>
                    <a:pt x="1340145" y="213761"/>
                    <a:pt x="1338542" y="217631"/>
                    <a:pt x="1335688" y="220484"/>
                  </a:cubicBezTo>
                  <a:cubicBezTo>
                    <a:pt x="1332835" y="223337"/>
                    <a:pt x="1328965" y="224940"/>
                    <a:pt x="1324930" y="224940"/>
                  </a:cubicBezTo>
                  <a:lnTo>
                    <a:pt x="15215" y="224940"/>
                  </a:lnTo>
                  <a:cubicBezTo>
                    <a:pt x="11180" y="224940"/>
                    <a:pt x="7310" y="223337"/>
                    <a:pt x="4456" y="220484"/>
                  </a:cubicBezTo>
                  <a:cubicBezTo>
                    <a:pt x="1603" y="217631"/>
                    <a:pt x="0" y="213761"/>
                    <a:pt x="0" y="209725"/>
                  </a:cubicBezTo>
                  <a:lnTo>
                    <a:pt x="0" y="15215"/>
                  </a:lnTo>
                  <a:cubicBezTo>
                    <a:pt x="0" y="11180"/>
                    <a:pt x="1603" y="7310"/>
                    <a:pt x="4456" y="4456"/>
                  </a:cubicBezTo>
                  <a:cubicBezTo>
                    <a:pt x="7310" y="1603"/>
                    <a:pt x="11180" y="0"/>
                    <a:pt x="15215" y="0"/>
                  </a:cubicBezTo>
                  <a:close/>
                </a:path>
              </a:pathLst>
            </a:custGeom>
            <a:gradFill rotWithShape="true">
              <a:gsLst>
                <a:gs pos="0">
                  <a:srgbClr val="272447">
                    <a:alpha val="100000"/>
                  </a:srgbClr>
                </a:gs>
                <a:gs pos="100000">
                  <a:srgbClr val="272447">
                    <a:alpha val="100000"/>
                  </a:srgbClr>
                </a:gs>
              </a:gsLst>
              <a:lin ang="0"/>
            </a:gradFill>
          </p:spPr>
        </p:sp>
        <p:sp>
          <p:nvSpPr>
            <p:cNvPr name="TextBox 24" id="24"/>
            <p:cNvSpPr txBox="true"/>
            <p:nvPr/>
          </p:nvSpPr>
          <p:spPr>
            <a:xfrm>
              <a:off x="0" y="-47625"/>
              <a:ext cx="1340145" cy="272565"/>
            </a:xfrm>
            <a:prstGeom prst="rect">
              <a:avLst/>
            </a:prstGeom>
          </p:spPr>
          <p:txBody>
            <a:bodyPr anchor="ctr" rtlCol="false" tIns="127000" lIns="127000" bIns="127000" rIns="127000"/>
            <a:lstStyle/>
            <a:p>
              <a:pPr algn="ctr">
                <a:lnSpc>
                  <a:spcPts val="3220"/>
                </a:lnSpc>
              </a:pPr>
              <a:r>
                <a:rPr lang="en-US" sz="2300">
                  <a:solidFill>
                    <a:srgbClr val="A9DDFF"/>
                  </a:solidFill>
                  <a:latin typeface="Open Sans 1"/>
                  <a:ea typeface="Open Sans 1"/>
                  <a:cs typeface="Open Sans 1"/>
                  <a:sym typeface="Open Sans 1"/>
                </a:rPr>
                <a:t>metrics </a:t>
              </a:r>
              <a:r>
                <a:rPr lang="en-US" sz="2300">
                  <a:solidFill>
                    <a:srgbClr val="FFFFFF"/>
                  </a:solidFill>
                  <a:latin typeface="Open Sans 1"/>
                  <a:ea typeface="Open Sans 1"/>
                  <a:cs typeface="Open Sans 1"/>
                  <a:sym typeface="Open Sans 1"/>
                </a:rPr>
                <a:t>= </a:t>
              </a:r>
              <a:r>
                <a:rPr lang="en-US" sz="2300">
                  <a:solidFill>
                    <a:srgbClr val="A9DDFF"/>
                  </a:solidFill>
                  <a:latin typeface="Open Sans 1"/>
                  <a:ea typeface="Open Sans 1"/>
                  <a:cs typeface="Open Sans 1"/>
                  <a:sym typeface="Open Sans 1"/>
                </a:rPr>
                <a:t>model</a:t>
              </a:r>
              <a:r>
                <a:rPr lang="en-US" sz="2300">
                  <a:solidFill>
                    <a:srgbClr val="FFFFFF"/>
                  </a:solidFill>
                  <a:latin typeface="Open Sans 1"/>
                  <a:ea typeface="Open Sans 1"/>
                  <a:cs typeface="Open Sans 1"/>
                  <a:sym typeface="Open Sans 1"/>
                </a:rPr>
                <a:t>.</a:t>
              </a:r>
              <a:r>
                <a:rPr lang="en-US" sz="2300">
                  <a:solidFill>
                    <a:srgbClr val="FFDE59"/>
                  </a:solidFill>
                  <a:latin typeface="Open Sans 1"/>
                  <a:ea typeface="Open Sans 1"/>
                  <a:cs typeface="Open Sans 1"/>
                  <a:sym typeface="Open Sans 1"/>
                </a:rPr>
                <a:t>val</a:t>
              </a:r>
              <a:r>
                <a:rPr lang="en-US" sz="2300">
                  <a:solidFill>
                    <a:srgbClr val="FFFFFF"/>
                  </a:solidFill>
                  <a:latin typeface="Open Sans 1"/>
                  <a:ea typeface="Open Sans 1"/>
                  <a:cs typeface="Open Sans 1"/>
                  <a:sym typeface="Open Sans 1"/>
                </a:rPr>
                <a:t>(split=</a:t>
              </a:r>
              <a:r>
                <a:rPr lang="en-US" sz="2300">
                  <a:solidFill>
                    <a:srgbClr val="FF914D"/>
                  </a:solidFill>
                  <a:latin typeface="Open Sans 1"/>
                  <a:ea typeface="Open Sans 1"/>
                  <a:cs typeface="Open Sans 1"/>
                  <a:sym typeface="Open Sans 1"/>
                </a:rPr>
                <a:t>”test”</a:t>
              </a:r>
              <a:r>
                <a:rPr lang="en-US" sz="2300">
                  <a:solidFill>
                    <a:srgbClr val="FFFFFF"/>
                  </a:solidFill>
                  <a:latin typeface="Open Sans 1"/>
                  <a:ea typeface="Open Sans 1"/>
                  <a:cs typeface="Open Sans 1"/>
                  <a:sym typeface="Open Sans 1"/>
                </a:rPr>
                <a:t>)</a:t>
              </a:r>
            </a:p>
          </p:txBody>
        </p:sp>
      </p:gr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grpSp>
        <p:nvGrpSpPr>
          <p:cNvPr name="Group 4" id="4"/>
          <p:cNvGrpSpPr/>
          <p:nvPr/>
        </p:nvGrpSpPr>
        <p:grpSpPr>
          <a:xfrm rot="0">
            <a:off x="1095375" y="9183080"/>
            <a:ext cx="1859303" cy="908415"/>
            <a:chOff x="0" y="0"/>
            <a:chExt cx="2479070" cy="1211220"/>
          </a:xfrm>
        </p:grpSpPr>
        <p:sp>
          <p:nvSpPr>
            <p:cNvPr name="Freeform 5" id="5"/>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a:grpSpLocks noChangeAspect="true"/>
            </p:cNvGrpSpPr>
            <p:nvPr/>
          </p:nvGrpSpPr>
          <p:grpSpPr>
            <a:xfrm rot="0">
              <a:off x="4482" y="1163648"/>
              <a:ext cx="1701915" cy="3645"/>
              <a:chOff x="0" y="0"/>
              <a:chExt cx="5928627" cy="12700"/>
            </a:xfrm>
          </p:grpSpPr>
          <p:sp>
            <p:nvSpPr>
              <p:cNvPr name="Freeform 8" id="8"/>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9" id="9"/>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TextBox 13" id="13"/>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96</a:t>
            </a:r>
          </a:p>
        </p:txBody>
      </p:sp>
      <p:sp>
        <p:nvSpPr>
          <p:cNvPr name="TextBox 14" id="14"/>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CONCLUSION</a:t>
            </a:r>
          </a:p>
        </p:txBody>
      </p:sp>
      <p:sp>
        <p:nvSpPr>
          <p:cNvPr name="TextBox 15" id="15"/>
          <p:cNvSpPr txBox="true"/>
          <p:nvPr/>
        </p:nvSpPr>
        <p:spPr>
          <a:xfrm rot="0">
            <a:off x="1028700" y="2038742"/>
            <a:ext cx="16230600" cy="15894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Si ces résultats vous conviennent, parfait. Sinon, il sera sûrement nécessaire d’entrainer à nouveau votre modèle. Peut être il serait judicieux de changer quelques paramètres d’entrainement, mais rajouter des époques peut suffire.</a:t>
            </a:r>
          </a:p>
          <a:p>
            <a:pPr algn="just">
              <a:lnSpc>
                <a:spcPts val="3220"/>
              </a:lnSpc>
            </a:pPr>
            <a:r>
              <a:rPr lang="en-US" sz="2300">
                <a:solidFill>
                  <a:srgbClr val="000000"/>
                </a:solidFill>
                <a:latin typeface="Open Sans 2"/>
                <a:ea typeface="Open Sans 2"/>
                <a:cs typeface="Open Sans 2"/>
                <a:sym typeface="Open Sans 2"/>
              </a:rPr>
              <a:t>On va donc partir dans cette direction. Pour reprendre un entraînement afin de le prolonger, commencez par </a:t>
            </a:r>
            <a:r>
              <a:rPr lang="en-US" sz="2300" b="true">
                <a:solidFill>
                  <a:srgbClr val="000000"/>
                </a:solidFill>
                <a:latin typeface="Open Sans 2 Bold"/>
                <a:ea typeface="Open Sans 2 Bold"/>
                <a:cs typeface="Open Sans 2 Bold"/>
                <a:sym typeface="Open Sans 2 Bold"/>
              </a:rPr>
              <a:t>charger les </a:t>
            </a:r>
            <a:r>
              <a:rPr lang="en-US" b="true" sz="2300" i="true">
                <a:solidFill>
                  <a:srgbClr val="000000"/>
                </a:solidFill>
                <a:latin typeface="Open Sans 2 Bold Italics"/>
                <a:ea typeface="Open Sans 2 Bold Italics"/>
                <a:cs typeface="Open Sans 2 Bold Italics"/>
                <a:sym typeface="Open Sans 2 Bold Italics"/>
              </a:rPr>
              <a:t>derniers poids</a:t>
            </a:r>
            <a:r>
              <a:rPr lang="en-US" sz="2300" b="true">
                <a:solidFill>
                  <a:srgbClr val="000000"/>
                </a:solidFill>
                <a:latin typeface="Open Sans 2 Bold"/>
                <a:ea typeface="Open Sans 2 Bold"/>
                <a:cs typeface="Open Sans 2 Bold"/>
                <a:sym typeface="Open Sans 2 Bold"/>
              </a:rPr>
              <a:t> </a:t>
            </a:r>
            <a:r>
              <a:rPr lang="en-US" sz="2300">
                <a:solidFill>
                  <a:srgbClr val="000000"/>
                </a:solidFill>
                <a:latin typeface="Open Sans 2"/>
                <a:ea typeface="Open Sans 2"/>
                <a:cs typeface="Open Sans 2"/>
                <a:sym typeface="Open Sans 2"/>
              </a:rPr>
              <a:t>et non les meilleurs (très important!) :</a:t>
            </a:r>
          </a:p>
        </p:txBody>
      </p:sp>
      <p:sp>
        <p:nvSpPr>
          <p:cNvPr name="TextBox 16" id="16"/>
          <p:cNvSpPr txBox="true"/>
          <p:nvPr/>
        </p:nvSpPr>
        <p:spPr>
          <a:xfrm rot="0">
            <a:off x="1028700" y="6051469"/>
            <a:ext cx="16230600" cy="15894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Lancez ensuite un entraînement comme au début mais avec le paramètre resume=True. Concernant le nombre d’époque, le nombre que vous mettrez là c’est le nombre total d’époques que le modèle fera, donc si votre last.pt est issu d’un entrainement de 100 époques, la commande ci-dessous permettra d’aller jusqu’à 150, donc d’en rajouter 50 et non en rajouter 150 ce qui nous emmenerait à 250.</a:t>
            </a:r>
          </a:p>
        </p:txBody>
      </p:sp>
      <p:sp>
        <p:nvSpPr>
          <p:cNvPr name="TextBox 17" id="17"/>
          <p:cNvSpPr txBox="true"/>
          <p:nvPr/>
        </p:nvSpPr>
        <p:spPr>
          <a:xfrm rot="0">
            <a:off x="13624434" y="4355114"/>
            <a:ext cx="2705678" cy="575945"/>
          </a:xfrm>
          <a:prstGeom prst="rect">
            <a:avLst/>
          </a:prstGeom>
        </p:spPr>
        <p:txBody>
          <a:bodyPr anchor="t" rtlCol="false" tIns="0" lIns="0" bIns="0" rIns="0">
            <a:spAutoFit/>
          </a:bodyPr>
          <a:lstStyle/>
          <a:p>
            <a:pPr algn="ctr">
              <a:lnSpc>
                <a:spcPts val="2380"/>
              </a:lnSpc>
              <a:spcBef>
                <a:spcPct val="0"/>
              </a:spcBef>
            </a:pPr>
            <a:r>
              <a:rPr lang="en-US" sz="1700" i="true">
                <a:solidFill>
                  <a:srgbClr val="000000"/>
                </a:solidFill>
                <a:latin typeface="Open Sans 1 Italics"/>
                <a:ea typeface="Open Sans 1 Italics"/>
                <a:cs typeface="Open Sans 1 Italics"/>
                <a:sym typeface="Open Sans 1 Italics"/>
              </a:rPr>
              <a:t>(n’hésitez pas à mettre le chemin absolu)</a:t>
            </a:r>
          </a:p>
        </p:txBody>
      </p:sp>
      <p:grpSp>
        <p:nvGrpSpPr>
          <p:cNvPr name="Group 18" id="18"/>
          <p:cNvGrpSpPr/>
          <p:nvPr/>
        </p:nvGrpSpPr>
        <p:grpSpPr>
          <a:xfrm rot="0">
            <a:off x="5538855" y="4043511"/>
            <a:ext cx="7210291" cy="1640219"/>
            <a:chOff x="0" y="0"/>
            <a:chExt cx="1899007" cy="431992"/>
          </a:xfrm>
        </p:grpSpPr>
        <p:sp>
          <p:nvSpPr>
            <p:cNvPr name="Freeform 19" id="19"/>
            <p:cNvSpPr/>
            <p:nvPr/>
          </p:nvSpPr>
          <p:spPr>
            <a:xfrm flipH="false" flipV="false" rot="0">
              <a:off x="0" y="0"/>
              <a:ext cx="1899007" cy="431992"/>
            </a:xfrm>
            <a:custGeom>
              <a:avLst/>
              <a:gdLst/>
              <a:ahLst/>
              <a:cxnLst/>
              <a:rect r="r" b="b" t="t" l="l"/>
              <a:pathLst>
                <a:path h="431992" w="1899007">
                  <a:moveTo>
                    <a:pt x="10737" y="0"/>
                  </a:moveTo>
                  <a:lnTo>
                    <a:pt x="1888269" y="0"/>
                  </a:lnTo>
                  <a:cubicBezTo>
                    <a:pt x="1894199" y="0"/>
                    <a:pt x="1899007" y="4807"/>
                    <a:pt x="1899007" y="10737"/>
                  </a:cubicBezTo>
                  <a:lnTo>
                    <a:pt x="1899007" y="421255"/>
                  </a:lnTo>
                  <a:cubicBezTo>
                    <a:pt x="1899007" y="427185"/>
                    <a:pt x="1894199" y="431992"/>
                    <a:pt x="1888269" y="431992"/>
                  </a:cubicBezTo>
                  <a:lnTo>
                    <a:pt x="10737" y="431992"/>
                  </a:lnTo>
                  <a:cubicBezTo>
                    <a:pt x="4807" y="431992"/>
                    <a:pt x="0" y="427185"/>
                    <a:pt x="0" y="421255"/>
                  </a:cubicBezTo>
                  <a:lnTo>
                    <a:pt x="0" y="10737"/>
                  </a:lnTo>
                  <a:cubicBezTo>
                    <a:pt x="0" y="4807"/>
                    <a:pt x="4807" y="0"/>
                    <a:pt x="10737" y="0"/>
                  </a:cubicBezTo>
                  <a:close/>
                </a:path>
              </a:pathLst>
            </a:custGeom>
            <a:gradFill rotWithShape="true">
              <a:gsLst>
                <a:gs pos="0">
                  <a:srgbClr val="272447">
                    <a:alpha val="100000"/>
                  </a:srgbClr>
                </a:gs>
                <a:gs pos="100000">
                  <a:srgbClr val="272447">
                    <a:alpha val="100000"/>
                  </a:srgbClr>
                </a:gs>
              </a:gsLst>
              <a:lin ang="0"/>
            </a:gradFill>
          </p:spPr>
        </p:sp>
        <p:sp>
          <p:nvSpPr>
            <p:cNvPr name="TextBox 20" id="20"/>
            <p:cNvSpPr txBox="true"/>
            <p:nvPr/>
          </p:nvSpPr>
          <p:spPr>
            <a:xfrm>
              <a:off x="0" y="-47625"/>
              <a:ext cx="1899007" cy="479617"/>
            </a:xfrm>
            <a:prstGeom prst="rect">
              <a:avLst/>
            </a:prstGeom>
          </p:spPr>
          <p:txBody>
            <a:bodyPr anchor="ctr" rtlCol="false" tIns="127000" lIns="127000" bIns="127000" rIns="127000"/>
            <a:lstStyle/>
            <a:p>
              <a:pPr algn="l">
                <a:lnSpc>
                  <a:spcPts val="3220"/>
                </a:lnSpc>
              </a:pPr>
              <a:r>
                <a:rPr lang="en-US" sz="2300">
                  <a:solidFill>
                    <a:srgbClr val="FF66C4"/>
                  </a:solidFill>
                  <a:latin typeface="Open Sans 1"/>
                  <a:ea typeface="Open Sans 1"/>
                  <a:cs typeface="Open Sans 1"/>
                  <a:sym typeface="Open Sans 1"/>
                </a:rPr>
                <a:t>from </a:t>
              </a:r>
              <a:r>
                <a:rPr lang="en-US" sz="2300">
                  <a:solidFill>
                    <a:srgbClr val="00B8BA"/>
                  </a:solidFill>
                  <a:latin typeface="Open Sans 1"/>
                  <a:ea typeface="Open Sans 1"/>
                  <a:cs typeface="Open Sans 1"/>
                  <a:sym typeface="Open Sans 1"/>
                </a:rPr>
                <a:t>ultralytics </a:t>
              </a:r>
              <a:r>
                <a:rPr lang="en-US" sz="2300">
                  <a:solidFill>
                    <a:srgbClr val="FF66C4"/>
                  </a:solidFill>
                  <a:latin typeface="Open Sans 1"/>
                  <a:ea typeface="Open Sans 1"/>
                  <a:cs typeface="Open Sans 1"/>
                  <a:sym typeface="Open Sans 1"/>
                </a:rPr>
                <a:t>import </a:t>
              </a:r>
              <a:r>
                <a:rPr lang="en-US" sz="2300">
                  <a:solidFill>
                    <a:srgbClr val="00B8BA"/>
                  </a:solidFill>
                  <a:latin typeface="Open Sans 1"/>
                  <a:ea typeface="Open Sans 1"/>
                  <a:cs typeface="Open Sans 1"/>
                  <a:sym typeface="Open Sans 1"/>
                </a:rPr>
                <a:t>YOLO</a:t>
              </a:r>
            </a:p>
            <a:p>
              <a:pPr algn="l">
                <a:lnSpc>
                  <a:spcPts val="3220"/>
                </a:lnSpc>
              </a:pPr>
            </a:p>
            <a:p>
              <a:pPr algn="l">
                <a:lnSpc>
                  <a:spcPts val="3220"/>
                </a:lnSpc>
              </a:pPr>
              <a:r>
                <a:rPr lang="en-US" sz="2300">
                  <a:solidFill>
                    <a:srgbClr val="A9DDFF"/>
                  </a:solidFill>
                  <a:latin typeface="Open Sans 1"/>
                  <a:ea typeface="Open Sans 1"/>
                  <a:cs typeface="Open Sans 1"/>
                  <a:sym typeface="Open Sans 1"/>
                </a:rPr>
                <a:t>model </a:t>
              </a:r>
              <a:r>
                <a:rPr lang="en-US" sz="2300">
                  <a:solidFill>
                    <a:srgbClr val="FFFFFF"/>
                  </a:solidFill>
                  <a:latin typeface="Open Sans 1"/>
                  <a:ea typeface="Open Sans 1"/>
                  <a:cs typeface="Open Sans 1"/>
                  <a:sym typeface="Open Sans 1"/>
                </a:rPr>
                <a:t>= </a:t>
              </a:r>
              <a:r>
                <a:rPr lang="en-US" sz="2300">
                  <a:solidFill>
                    <a:srgbClr val="00B8BA"/>
                  </a:solidFill>
                  <a:latin typeface="Open Sans 1"/>
                  <a:ea typeface="Open Sans 1"/>
                  <a:cs typeface="Open Sans 1"/>
                  <a:sym typeface="Open Sans 1"/>
                </a:rPr>
                <a:t>YOLO</a:t>
              </a:r>
              <a:r>
                <a:rPr lang="en-US" sz="2300">
                  <a:solidFill>
                    <a:srgbClr val="FFFFFF"/>
                  </a:solidFill>
                  <a:latin typeface="Open Sans 1"/>
                  <a:ea typeface="Open Sans 1"/>
                  <a:cs typeface="Open Sans 1"/>
                  <a:sym typeface="Open Sans 1"/>
                </a:rPr>
                <a:t>(</a:t>
              </a:r>
              <a:r>
                <a:rPr lang="en-US" sz="2300">
                  <a:solidFill>
                    <a:srgbClr val="FF914D"/>
                  </a:solidFill>
                  <a:latin typeface="Open Sans 1"/>
                  <a:ea typeface="Open Sans 1"/>
                  <a:cs typeface="Open Sans 1"/>
                  <a:sym typeface="Open Sans 1"/>
                </a:rPr>
                <a:t>“chemin/vers/votre/fichier/</a:t>
              </a:r>
              <a:r>
                <a:rPr lang="en-US" sz="2300" b="true">
                  <a:solidFill>
                    <a:srgbClr val="FF914D"/>
                  </a:solidFill>
                  <a:latin typeface="Open Sans 1 Bold"/>
                  <a:ea typeface="Open Sans 1 Bold"/>
                  <a:cs typeface="Open Sans 1 Bold"/>
                  <a:sym typeface="Open Sans 1 Bold"/>
                </a:rPr>
                <a:t>last.pt</a:t>
              </a:r>
              <a:r>
                <a:rPr lang="en-US" sz="2300">
                  <a:solidFill>
                    <a:srgbClr val="FF914D"/>
                  </a:solidFill>
                  <a:latin typeface="Open Sans 1"/>
                  <a:ea typeface="Open Sans 1"/>
                  <a:cs typeface="Open Sans 1"/>
                  <a:sym typeface="Open Sans 1"/>
                </a:rPr>
                <a:t>”</a:t>
              </a:r>
              <a:r>
                <a:rPr lang="en-US" sz="2300">
                  <a:solidFill>
                    <a:srgbClr val="FFFFFF"/>
                  </a:solidFill>
                  <a:latin typeface="Open Sans 1"/>
                  <a:ea typeface="Open Sans 1"/>
                  <a:cs typeface="Open Sans 1"/>
                  <a:sym typeface="Open Sans 1"/>
                </a:rPr>
                <a:t>)</a:t>
              </a:r>
            </a:p>
          </p:txBody>
        </p:sp>
      </p:grpSp>
      <p:grpSp>
        <p:nvGrpSpPr>
          <p:cNvPr name="Group 21" id="21"/>
          <p:cNvGrpSpPr/>
          <p:nvPr/>
        </p:nvGrpSpPr>
        <p:grpSpPr>
          <a:xfrm rot="0">
            <a:off x="5498437" y="8056237"/>
            <a:ext cx="7291126" cy="819910"/>
            <a:chOff x="0" y="0"/>
            <a:chExt cx="1920297" cy="215943"/>
          </a:xfrm>
        </p:grpSpPr>
        <p:sp>
          <p:nvSpPr>
            <p:cNvPr name="Freeform 22" id="22"/>
            <p:cNvSpPr/>
            <p:nvPr/>
          </p:nvSpPr>
          <p:spPr>
            <a:xfrm flipH="false" flipV="false" rot="0">
              <a:off x="0" y="0"/>
              <a:ext cx="1920297" cy="215943"/>
            </a:xfrm>
            <a:custGeom>
              <a:avLst/>
              <a:gdLst/>
              <a:ahLst/>
              <a:cxnLst/>
              <a:rect r="r" b="b" t="t" l="l"/>
              <a:pathLst>
                <a:path h="215943" w="1920297">
                  <a:moveTo>
                    <a:pt x="10618" y="0"/>
                  </a:moveTo>
                  <a:lnTo>
                    <a:pt x="1909678" y="0"/>
                  </a:lnTo>
                  <a:cubicBezTo>
                    <a:pt x="1912495" y="0"/>
                    <a:pt x="1915196" y="1119"/>
                    <a:pt x="1917187" y="3110"/>
                  </a:cubicBezTo>
                  <a:cubicBezTo>
                    <a:pt x="1919178" y="5101"/>
                    <a:pt x="1920297" y="7802"/>
                    <a:pt x="1920297" y="10618"/>
                  </a:cubicBezTo>
                  <a:lnTo>
                    <a:pt x="1920297" y="205325"/>
                  </a:lnTo>
                  <a:cubicBezTo>
                    <a:pt x="1920297" y="208141"/>
                    <a:pt x="1919178" y="210842"/>
                    <a:pt x="1917187" y="212833"/>
                  </a:cubicBezTo>
                  <a:cubicBezTo>
                    <a:pt x="1915196" y="214825"/>
                    <a:pt x="1912495" y="215943"/>
                    <a:pt x="1909678" y="215943"/>
                  </a:cubicBezTo>
                  <a:lnTo>
                    <a:pt x="10618" y="215943"/>
                  </a:lnTo>
                  <a:cubicBezTo>
                    <a:pt x="7802" y="215943"/>
                    <a:pt x="5101" y="214825"/>
                    <a:pt x="3110" y="212833"/>
                  </a:cubicBezTo>
                  <a:cubicBezTo>
                    <a:pt x="1119" y="210842"/>
                    <a:pt x="0" y="208141"/>
                    <a:pt x="0" y="205325"/>
                  </a:cubicBezTo>
                  <a:lnTo>
                    <a:pt x="0" y="10618"/>
                  </a:lnTo>
                  <a:cubicBezTo>
                    <a:pt x="0" y="7802"/>
                    <a:pt x="1119" y="5101"/>
                    <a:pt x="3110" y="3110"/>
                  </a:cubicBezTo>
                  <a:cubicBezTo>
                    <a:pt x="5101" y="1119"/>
                    <a:pt x="7802" y="0"/>
                    <a:pt x="10618" y="0"/>
                  </a:cubicBezTo>
                  <a:close/>
                </a:path>
              </a:pathLst>
            </a:custGeom>
            <a:gradFill rotWithShape="true">
              <a:gsLst>
                <a:gs pos="0">
                  <a:srgbClr val="272447">
                    <a:alpha val="100000"/>
                  </a:srgbClr>
                </a:gs>
                <a:gs pos="100000">
                  <a:srgbClr val="272447">
                    <a:alpha val="100000"/>
                  </a:srgbClr>
                </a:gs>
              </a:gsLst>
              <a:lin ang="0"/>
            </a:gradFill>
          </p:spPr>
        </p:sp>
        <p:sp>
          <p:nvSpPr>
            <p:cNvPr name="TextBox 23" id="23"/>
            <p:cNvSpPr txBox="true"/>
            <p:nvPr/>
          </p:nvSpPr>
          <p:spPr>
            <a:xfrm>
              <a:off x="0" y="-47625"/>
              <a:ext cx="1920297" cy="263568"/>
            </a:xfrm>
            <a:prstGeom prst="rect">
              <a:avLst/>
            </a:prstGeom>
          </p:spPr>
          <p:txBody>
            <a:bodyPr anchor="ctr" rtlCol="false" tIns="127000" lIns="127000" bIns="127000" rIns="127000"/>
            <a:lstStyle/>
            <a:p>
              <a:pPr algn="ctr">
                <a:lnSpc>
                  <a:spcPts val="3220"/>
                </a:lnSpc>
              </a:pPr>
              <a:r>
                <a:rPr lang="en-US" sz="2300">
                  <a:solidFill>
                    <a:srgbClr val="A9DDFF"/>
                  </a:solidFill>
                  <a:latin typeface="Open Sans 1"/>
                  <a:ea typeface="Open Sans 1"/>
                  <a:cs typeface="Open Sans 1"/>
                  <a:sym typeface="Open Sans 1"/>
                </a:rPr>
                <a:t>results </a:t>
              </a:r>
              <a:r>
                <a:rPr lang="en-US" sz="2300">
                  <a:solidFill>
                    <a:srgbClr val="FFFFFF"/>
                  </a:solidFill>
                  <a:latin typeface="Open Sans 1"/>
                  <a:ea typeface="Open Sans 1"/>
                  <a:cs typeface="Open Sans 1"/>
                  <a:sym typeface="Open Sans 1"/>
                </a:rPr>
                <a:t>= </a:t>
              </a:r>
              <a:r>
                <a:rPr lang="en-US" sz="2300">
                  <a:solidFill>
                    <a:srgbClr val="A9DDFF"/>
                  </a:solidFill>
                  <a:latin typeface="Open Sans 1"/>
                  <a:ea typeface="Open Sans 1"/>
                  <a:cs typeface="Open Sans 1"/>
                  <a:sym typeface="Open Sans 1"/>
                </a:rPr>
                <a:t>model</a:t>
              </a:r>
              <a:r>
                <a:rPr lang="en-US" sz="2300">
                  <a:solidFill>
                    <a:srgbClr val="FFFFFF"/>
                  </a:solidFill>
                  <a:latin typeface="Open Sans 1"/>
                  <a:ea typeface="Open Sans 1"/>
                  <a:cs typeface="Open Sans 1"/>
                  <a:sym typeface="Open Sans 1"/>
                </a:rPr>
                <a:t>.</a:t>
              </a:r>
              <a:r>
                <a:rPr lang="en-US" sz="2300">
                  <a:solidFill>
                    <a:srgbClr val="FFDE59"/>
                  </a:solidFill>
                  <a:latin typeface="Open Sans 1"/>
                  <a:ea typeface="Open Sans 1"/>
                  <a:cs typeface="Open Sans 1"/>
                  <a:sym typeface="Open Sans 1"/>
                </a:rPr>
                <a:t>train</a:t>
              </a:r>
              <a:r>
                <a:rPr lang="en-US" sz="2300">
                  <a:solidFill>
                    <a:srgbClr val="FFFFFF"/>
                  </a:solidFill>
                  <a:latin typeface="Open Sans 1"/>
                  <a:ea typeface="Open Sans 1"/>
                  <a:cs typeface="Open Sans 1"/>
                  <a:sym typeface="Open Sans 1"/>
                </a:rPr>
                <a:t>(</a:t>
              </a:r>
              <a:r>
                <a:rPr lang="en-US" sz="2300">
                  <a:solidFill>
                    <a:srgbClr val="A9DDFF"/>
                  </a:solidFill>
                  <a:latin typeface="Open Sans 1"/>
                  <a:ea typeface="Open Sans 1"/>
                  <a:cs typeface="Open Sans 1"/>
                  <a:sym typeface="Open Sans 1"/>
                </a:rPr>
                <a:t>epochs</a:t>
              </a:r>
              <a:r>
                <a:rPr lang="en-US" sz="2300">
                  <a:solidFill>
                    <a:srgbClr val="FFFFFF"/>
                  </a:solidFill>
                  <a:latin typeface="Open Sans 1"/>
                  <a:ea typeface="Open Sans 1"/>
                  <a:cs typeface="Open Sans 1"/>
                  <a:sym typeface="Open Sans 1"/>
                </a:rPr>
                <a:t>=</a:t>
              </a:r>
              <a:r>
                <a:rPr lang="en-US" sz="2300">
                  <a:solidFill>
                    <a:srgbClr val="7ED957"/>
                  </a:solidFill>
                  <a:latin typeface="Open Sans 1"/>
                  <a:ea typeface="Open Sans 1"/>
                  <a:cs typeface="Open Sans 1"/>
                  <a:sym typeface="Open Sans 1"/>
                </a:rPr>
                <a:t>150</a:t>
              </a:r>
              <a:r>
                <a:rPr lang="en-US" sz="2300">
                  <a:solidFill>
                    <a:srgbClr val="FFFFFF"/>
                  </a:solidFill>
                  <a:latin typeface="Open Sans 1"/>
                  <a:ea typeface="Open Sans 1"/>
                  <a:cs typeface="Open Sans 1"/>
                  <a:sym typeface="Open Sans 1"/>
                </a:rPr>
                <a:t>, </a:t>
              </a:r>
              <a:r>
                <a:rPr lang="en-US" sz="2300">
                  <a:solidFill>
                    <a:srgbClr val="A9DDFF"/>
                  </a:solidFill>
                  <a:latin typeface="Open Sans 1"/>
                  <a:ea typeface="Open Sans 1"/>
                  <a:cs typeface="Open Sans 1"/>
                  <a:sym typeface="Open Sans 1"/>
                </a:rPr>
                <a:t>resume</a:t>
              </a:r>
              <a:r>
                <a:rPr lang="en-US" sz="2300">
                  <a:solidFill>
                    <a:srgbClr val="FFFFFF"/>
                  </a:solidFill>
                  <a:latin typeface="Open Sans 1"/>
                  <a:ea typeface="Open Sans 1"/>
                  <a:cs typeface="Open Sans 1"/>
                  <a:sym typeface="Open Sans 1"/>
                </a:rPr>
                <a:t>=</a:t>
              </a:r>
              <a:r>
                <a:rPr lang="en-US" sz="2300">
                  <a:solidFill>
                    <a:srgbClr val="00BF63"/>
                  </a:solidFill>
                  <a:latin typeface="Open Sans 1"/>
                  <a:ea typeface="Open Sans 1"/>
                  <a:cs typeface="Open Sans 1"/>
                  <a:sym typeface="Open Sans 1"/>
                </a:rPr>
                <a:t>True</a:t>
              </a:r>
              <a:r>
                <a:rPr lang="en-US" sz="2300">
                  <a:solidFill>
                    <a:srgbClr val="FFFFFF"/>
                  </a:solidFill>
                  <a:latin typeface="Open Sans 1"/>
                  <a:ea typeface="Open Sans 1"/>
                  <a:cs typeface="Open Sans 1"/>
                  <a:sym typeface="Open Sans 1"/>
                </a:rPr>
                <a:t>)</a:t>
              </a:r>
            </a:p>
          </p:txBody>
        </p:sp>
      </p:gr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grpSp>
        <p:nvGrpSpPr>
          <p:cNvPr name="Group 4" id="4"/>
          <p:cNvGrpSpPr/>
          <p:nvPr/>
        </p:nvGrpSpPr>
        <p:grpSpPr>
          <a:xfrm rot="0">
            <a:off x="1095375" y="9183080"/>
            <a:ext cx="1859303" cy="908415"/>
            <a:chOff x="0" y="0"/>
            <a:chExt cx="2479070" cy="1211220"/>
          </a:xfrm>
        </p:grpSpPr>
        <p:sp>
          <p:nvSpPr>
            <p:cNvPr name="Freeform 5" id="5"/>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a:grpSpLocks noChangeAspect="true"/>
            </p:cNvGrpSpPr>
            <p:nvPr/>
          </p:nvGrpSpPr>
          <p:grpSpPr>
            <a:xfrm rot="0">
              <a:off x="4482" y="1163648"/>
              <a:ext cx="1701915" cy="3645"/>
              <a:chOff x="0" y="0"/>
              <a:chExt cx="5928627" cy="12700"/>
            </a:xfrm>
          </p:grpSpPr>
          <p:sp>
            <p:nvSpPr>
              <p:cNvPr name="Freeform 8" id="8"/>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9" id="9"/>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TextBox 13" id="13"/>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97</a:t>
            </a:r>
          </a:p>
        </p:txBody>
      </p:sp>
      <p:sp>
        <p:nvSpPr>
          <p:cNvPr name="TextBox 14" id="14"/>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CONCLUSION</a:t>
            </a:r>
          </a:p>
        </p:txBody>
      </p:sp>
      <p:sp>
        <p:nvSpPr>
          <p:cNvPr name="TextBox 15" id="15"/>
          <p:cNvSpPr txBox="true"/>
          <p:nvPr/>
        </p:nvSpPr>
        <p:spPr>
          <a:xfrm rot="0">
            <a:off x="1028700" y="4173613"/>
            <a:ext cx="16230600" cy="7893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Enfin, si les résultats ne vous conviennent toujours pas, vous pouvez songer à </a:t>
            </a:r>
            <a:r>
              <a:rPr lang="en-US" sz="2300" b="true">
                <a:solidFill>
                  <a:srgbClr val="000000"/>
                </a:solidFill>
                <a:latin typeface="Open Sans 2 Bold"/>
                <a:ea typeface="Open Sans 2 Bold"/>
                <a:cs typeface="Open Sans 2 Bold"/>
                <a:sym typeface="Open Sans 2 Bold"/>
              </a:rPr>
              <a:t>changer quelques paramètres</a:t>
            </a:r>
            <a:r>
              <a:rPr lang="en-US" sz="2300">
                <a:solidFill>
                  <a:srgbClr val="000000"/>
                </a:solidFill>
                <a:latin typeface="Open Sans 2"/>
                <a:ea typeface="Open Sans 2"/>
                <a:cs typeface="Open Sans 2"/>
                <a:sym typeface="Open Sans 2"/>
              </a:rPr>
              <a:t> du modèle, donc pour ça nous avons fait une partie dédiée que vous trouverez juste à la suite de ce diapo.</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grpSp>
        <p:nvGrpSpPr>
          <p:cNvPr name="Group 4" id="4"/>
          <p:cNvGrpSpPr/>
          <p:nvPr/>
        </p:nvGrpSpPr>
        <p:grpSpPr>
          <a:xfrm rot="0">
            <a:off x="1095375" y="9183080"/>
            <a:ext cx="1859303" cy="908415"/>
            <a:chOff x="0" y="0"/>
            <a:chExt cx="2479070" cy="1211220"/>
          </a:xfrm>
        </p:grpSpPr>
        <p:sp>
          <p:nvSpPr>
            <p:cNvPr name="Freeform 5" id="5"/>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a:grpSpLocks noChangeAspect="true"/>
            </p:cNvGrpSpPr>
            <p:nvPr/>
          </p:nvGrpSpPr>
          <p:grpSpPr>
            <a:xfrm rot="0">
              <a:off x="4482" y="1163648"/>
              <a:ext cx="1701915" cy="3645"/>
              <a:chOff x="0" y="0"/>
              <a:chExt cx="5928627" cy="12700"/>
            </a:xfrm>
          </p:grpSpPr>
          <p:sp>
            <p:nvSpPr>
              <p:cNvPr name="Freeform 8" id="8"/>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9" id="9"/>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TextBox 13" id="13"/>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DOSSIER DE RÉSULTATS</a:t>
            </a:r>
          </a:p>
        </p:txBody>
      </p:sp>
      <p:sp>
        <p:nvSpPr>
          <p:cNvPr name="TextBox 14" id="14"/>
          <p:cNvSpPr txBox="true"/>
          <p:nvPr/>
        </p:nvSpPr>
        <p:spPr>
          <a:xfrm rot="0">
            <a:off x="1028700" y="3671121"/>
            <a:ext cx="9080166" cy="11893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En vision par ordinateur, on utilise beaucoup l’outil “</a:t>
            </a:r>
            <a:r>
              <a:rPr lang="en-US" sz="2300" b="true">
                <a:solidFill>
                  <a:srgbClr val="000000"/>
                </a:solidFill>
                <a:latin typeface="Open Sans 2 Bold"/>
                <a:ea typeface="Open Sans 2 Bold"/>
                <a:cs typeface="Open Sans 2 Bold"/>
                <a:sym typeface="Open Sans 2 Bold"/>
              </a:rPr>
              <a:t>matrice de confusion</a:t>
            </a:r>
            <a:r>
              <a:rPr lang="en-US" sz="2300">
                <a:solidFill>
                  <a:srgbClr val="000000"/>
                </a:solidFill>
                <a:latin typeface="Open Sans 2"/>
                <a:ea typeface="Open Sans 2"/>
                <a:cs typeface="Open Sans 2"/>
                <a:sym typeface="Open Sans 2"/>
              </a:rPr>
              <a:t>” et on peut en déduire beaucoup de statistiques pertinentes pour évaluer un modèle.</a:t>
            </a:r>
          </a:p>
        </p:txBody>
      </p:sp>
      <p:sp>
        <p:nvSpPr>
          <p:cNvPr name="TextBox 15" id="15"/>
          <p:cNvSpPr txBox="true"/>
          <p:nvPr/>
        </p:nvSpPr>
        <p:spPr>
          <a:xfrm rot="0">
            <a:off x="1028700" y="5684854"/>
            <a:ext cx="9080166" cy="7893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On va devoir passer par une partie théorique avant de pouvoir comprendre ce que l’on voit, donc il va falloir s’accrocher un peu !</a:t>
            </a:r>
          </a:p>
        </p:txBody>
      </p:sp>
      <p:sp>
        <p:nvSpPr>
          <p:cNvPr name="TextBox 16" id="16"/>
          <p:cNvSpPr txBox="true"/>
          <p:nvPr/>
        </p:nvSpPr>
        <p:spPr>
          <a:xfrm rot="0">
            <a:off x="1028700" y="1657350"/>
            <a:ext cx="6445171"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Matrices de confusion et courbes associées</a:t>
            </a:r>
          </a:p>
        </p:txBody>
      </p:sp>
      <p:sp>
        <p:nvSpPr>
          <p:cNvPr name="TextBox 17" id="17"/>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56</a:t>
            </a:r>
          </a:p>
        </p:txBody>
      </p:sp>
      <p:grpSp>
        <p:nvGrpSpPr>
          <p:cNvPr name="Group 18" id="18"/>
          <p:cNvGrpSpPr/>
          <p:nvPr/>
        </p:nvGrpSpPr>
        <p:grpSpPr>
          <a:xfrm rot="0">
            <a:off x="11212399" y="2760572"/>
            <a:ext cx="6409435" cy="5705620"/>
            <a:chOff x="0" y="0"/>
            <a:chExt cx="8545913" cy="7607494"/>
          </a:xfrm>
        </p:grpSpPr>
        <p:sp>
          <p:nvSpPr>
            <p:cNvPr name="Freeform 19" id="19"/>
            <p:cNvSpPr/>
            <p:nvPr/>
          </p:nvSpPr>
          <p:spPr>
            <a:xfrm flipH="false" flipV="false" rot="0">
              <a:off x="0" y="2410904"/>
              <a:ext cx="8545913" cy="5196590"/>
            </a:xfrm>
            <a:custGeom>
              <a:avLst/>
              <a:gdLst/>
              <a:ahLst/>
              <a:cxnLst/>
              <a:rect r="r" b="b" t="t" l="l"/>
              <a:pathLst>
                <a:path h="5196590" w="8545913">
                  <a:moveTo>
                    <a:pt x="0" y="0"/>
                  </a:moveTo>
                  <a:lnTo>
                    <a:pt x="8545913" y="0"/>
                  </a:lnTo>
                  <a:lnTo>
                    <a:pt x="8545913" y="5196590"/>
                  </a:lnTo>
                  <a:lnTo>
                    <a:pt x="0" y="5196590"/>
                  </a:lnTo>
                  <a:lnTo>
                    <a:pt x="0" y="0"/>
                  </a:lnTo>
                  <a:close/>
                </a:path>
              </a:pathLst>
            </a:custGeom>
            <a:blipFill>
              <a:blip r:embed="rId16"/>
              <a:stretch>
                <a:fillRect l="0" t="-48544" r="0" b="-248781"/>
              </a:stretch>
            </a:blipFill>
          </p:spPr>
        </p:sp>
        <p:sp>
          <p:nvSpPr>
            <p:cNvPr name="Freeform 20" id="20"/>
            <p:cNvSpPr/>
            <p:nvPr/>
          </p:nvSpPr>
          <p:spPr>
            <a:xfrm flipH="false" flipV="false" rot="0">
              <a:off x="0" y="0"/>
              <a:ext cx="8545913" cy="2590922"/>
            </a:xfrm>
            <a:custGeom>
              <a:avLst/>
              <a:gdLst/>
              <a:ahLst/>
              <a:cxnLst/>
              <a:rect r="r" b="b" t="t" l="l"/>
              <a:pathLst>
                <a:path h="2590922" w="8545913">
                  <a:moveTo>
                    <a:pt x="0" y="0"/>
                  </a:moveTo>
                  <a:lnTo>
                    <a:pt x="8545913" y="0"/>
                  </a:lnTo>
                  <a:lnTo>
                    <a:pt x="8545913" y="2590922"/>
                  </a:lnTo>
                  <a:lnTo>
                    <a:pt x="0" y="2590922"/>
                  </a:lnTo>
                  <a:lnTo>
                    <a:pt x="0" y="0"/>
                  </a:lnTo>
                  <a:close/>
                </a:path>
              </a:pathLst>
            </a:custGeom>
            <a:blipFill>
              <a:blip r:embed="rId16"/>
              <a:stretch>
                <a:fillRect l="0" t="-296340" r="0" b="-400573"/>
              </a:stretch>
            </a:blipFill>
          </p:spPr>
        </p:sp>
      </p:gr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1648722"/>
            <a:ext cx="877827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Approche théorique</a:t>
            </a:r>
          </a:p>
        </p:txBody>
      </p:sp>
      <p:sp>
        <p:nvSpPr>
          <p:cNvPr name="TextBox 3" id="3"/>
          <p:cNvSpPr txBox="true"/>
          <p:nvPr/>
        </p:nvSpPr>
        <p:spPr>
          <a:xfrm rot="0">
            <a:off x="1028700" y="923925"/>
            <a:ext cx="9715774"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MATRICE DE CONFUSION</a:t>
            </a:r>
          </a:p>
        </p:txBody>
      </p:sp>
      <p:sp>
        <p:nvSpPr>
          <p:cNvPr name="TextBox 4" id="4"/>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57</a:t>
            </a:r>
          </a:p>
        </p:txBody>
      </p:sp>
      <p:sp>
        <p:nvSpPr>
          <p:cNvPr name="TextBox 5" id="5"/>
          <p:cNvSpPr txBox="true"/>
          <p:nvPr/>
        </p:nvSpPr>
        <p:spPr>
          <a:xfrm rot="0">
            <a:off x="1028700" y="5839525"/>
            <a:ext cx="16230600" cy="15894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Pour notre cas pratique nous prendrons les classes suivantes :</a:t>
            </a:r>
          </a:p>
          <a:p>
            <a:pPr algn="just" marL="496572" indent="-248286" lvl="1">
              <a:lnSpc>
                <a:spcPts val="3220"/>
              </a:lnSpc>
              <a:buFont typeface="Arial"/>
              <a:buChar char="•"/>
            </a:pPr>
            <a:r>
              <a:rPr lang="en-US" sz="2300">
                <a:solidFill>
                  <a:srgbClr val="000000"/>
                </a:solidFill>
                <a:latin typeface="Open Sans 1"/>
                <a:ea typeface="Open Sans 1"/>
                <a:cs typeface="Open Sans 1"/>
                <a:sym typeface="Open Sans 1"/>
              </a:rPr>
              <a:t>“</a:t>
            </a:r>
            <a:r>
              <a:rPr lang="en-US" b="true" sz="2300">
                <a:solidFill>
                  <a:srgbClr val="000000"/>
                </a:solidFill>
                <a:latin typeface="Open Sans 1 Bold"/>
                <a:ea typeface="Open Sans 1 Bold"/>
                <a:cs typeface="Open Sans 1 Bold"/>
                <a:sym typeface="Open Sans 1 Bold"/>
              </a:rPr>
              <a:t>positive</a:t>
            </a:r>
            <a:r>
              <a:rPr lang="en-US" sz="2300">
                <a:solidFill>
                  <a:srgbClr val="000000"/>
                </a:solidFill>
                <a:latin typeface="Open Sans 1"/>
                <a:ea typeface="Open Sans 1"/>
                <a:cs typeface="Open Sans 1"/>
                <a:sym typeface="Open Sans 1"/>
              </a:rPr>
              <a:t>” qui correspond à ce que l’on souhaite détecter (on choisira la classe “Penny”, une pièce anglaise, pour exemple)</a:t>
            </a:r>
          </a:p>
          <a:p>
            <a:pPr algn="just" marL="496572" indent="-248286" lvl="1">
              <a:lnSpc>
                <a:spcPts val="3220"/>
              </a:lnSpc>
              <a:buFont typeface="Arial"/>
              <a:buChar char="•"/>
            </a:pPr>
            <a:r>
              <a:rPr lang="en-US" sz="2300">
                <a:solidFill>
                  <a:srgbClr val="000000"/>
                </a:solidFill>
                <a:latin typeface="Open Sans 1"/>
                <a:ea typeface="Open Sans 1"/>
                <a:cs typeface="Open Sans 1"/>
                <a:sym typeface="Open Sans 1"/>
              </a:rPr>
              <a:t>“</a:t>
            </a:r>
            <a:r>
              <a:rPr lang="en-US" b="true" sz="2300">
                <a:solidFill>
                  <a:srgbClr val="000000"/>
                </a:solidFill>
                <a:latin typeface="Open Sans 1 Bold"/>
                <a:ea typeface="Open Sans 1 Bold"/>
                <a:cs typeface="Open Sans 1 Bold"/>
                <a:sym typeface="Open Sans 1 Bold"/>
              </a:rPr>
              <a:t>negative</a:t>
            </a:r>
            <a:r>
              <a:rPr lang="en-US" sz="2300">
                <a:solidFill>
                  <a:srgbClr val="000000"/>
                </a:solidFill>
                <a:latin typeface="Open Sans 1"/>
                <a:ea typeface="Open Sans 1"/>
                <a:cs typeface="Open Sans 1"/>
                <a:sym typeface="Open Sans 1"/>
              </a:rPr>
              <a:t>” qui correspond à l’absence de la classe “positive”, donc pas de pièce “Penny”</a:t>
            </a:r>
          </a:p>
        </p:txBody>
      </p:sp>
      <p:sp>
        <p:nvSpPr>
          <p:cNvPr name="TextBox 6" id="6"/>
          <p:cNvSpPr txBox="true"/>
          <p:nvPr/>
        </p:nvSpPr>
        <p:spPr>
          <a:xfrm rot="0">
            <a:off x="1028700" y="4011992"/>
            <a:ext cx="16230600" cy="732790"/>
          </a:xfrm>
          <a:prstGeom prst="rect">
            <a:avLst/>
          </a:prstGeom>
        </p:spPr>
        <p:txBody>
          <a:bodyPr anchor="t" rtlCol="false" tIns="0" lIns="0" bIns="0" rIns="0">
            <a:spAutoFit/>
          </a:bodyPr>
          <a:lstStyle/>
          <a:p>
            <a:pPr algn="just">
              <a:lnSpc>
                <a:spcPts val="2990"/>
              </a:lnSpc>
            </a:pPr>
            <a:r>
              <a:rPr lang="en-US" sz="2300">
                <a:solidFill>
                  <a:srgbClr val="000000"/>
                </a:solidFill>
                <a:latin typeface="Open Sans 1"/>
                <a:ea typeface="Open Sans 1"/>
                <a:cs typeface="Open Sans 1"/>
                <a:sym typeface="Open Sans 1"/>
              </a:rPr>
              <a:t>Une matrice de confusion est un </a:t>
            </a:r>
            <a:r>
              <a:rPr lang="en-US" sz="2300" b="true">
                <a:solidFill>
                  <a:srgbClr val="000000"/>
                </a:solidFill>
                <a:latin typeface="Open Sans 1 Bold"/>
                <a:ea typeface="Open Sans 1 Bold"/>
                <a:cs typeface="Open Sans 1 Bold"/>
                <a:sym typeface="Open Sans 1 Bold"/>
              </a:rPr>
              <a:t>tableau </a:t>
            </a:r>
            <a:r>
              <a:rPr lang="en-US" sz="2300">
                <a:solidFill>
                  <a:srgbClr val="000000"/>
                </a:solidFill>
                <a:latin typeface="Open Sans 1"/>
                <a:ea typeface="Open Sans 1"/>
                <a:cs typeface="Open Sans 1"/>
                <a:sym typeface="Open Sans 1"/>
              </a:rPr>
              <a:t>qui va synthétiser et trier les prédictions du modèle pour pouvoir les analyser.</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870646" y="5013194"/>
          <a:ext cx="6481155" cy="4924059"/>
        </p:xfrm>
        <a:graphic>
          <a:graphicData uri="http://schemas.openxmlformats.org/drawingml/2006/table">
            <a:tbl>
              <a:tblPr/>
              <a:tblGrid>
                <a:gridCol w="1488980"/>
                <a:gridCol w="827486"/>
                <a:gridCol w="2038946"/>
                <a:gridCol w="2125744"/>
              </a:tblGrid>
              <a:tr h="1821993">
                <a:tc row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3499"/>
                        </a:lnSpc>
                        <a:defRPr/>
                      </a:pPr>
                      <a:r>
                        <a:rPr lang="en-US" b="true" sz="2499">
                          <a:solidFill>
                            <a:srgbClr val="FF66C4"/>
                          </a:solidFill>
                          <a:latin typeface="Open Sans 1 Bold"/>
                          <a:ea typeface="Open Sans 1 Bold"/>
                          <a:cs typeface="Open Sans 1 Bold"/>
                          <a:sym typeface="Open Sans 1 Bold"/>
                        </a:rPr>
                        <a:t>w</a:t>
                      </a:r>
                      <a:endParaRPr lang="en-US" sz="1100"/>
                    </a:p>
                  </a:txBody>
                  <a:tcPr marL="0" marR="0" marT="0" marB="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Open Sans 1"/>
                          <a:ea typeface="Open Sans 1"/>
                          <a:cs typeface="Open Sans 1"/>
                          <a:sym typeface="Open Sans 1"/>
                        </a:rPr>
                        <a:t>x</a:t>
                      </a:r>
                      <a:endParaRPr lang="en-US" sz="1100"/>
                    </a:p>
                  </a:txBody>
                  <a:tcPr marL="0" marR="0" marT="0" marB="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ctr">
                        <a:lnSpc>
                          <a:spcPts val="1619"/>
                        </a:lnSpc>
                        <a:defRPr/>
                      </a:pPr>
                      <a:r>
                        <a:rPr lang="en-US" sz="1799">
                          <a:solidFill>
                            <a:srgbClr val="000000"/>
                          </a:solidFill>
                          <a:latin typeface="Open Sans 1"/>
                          <a:ea typeface="Open Sans 1"/>
                          <a:cs typeface="Open Sans 1"/>
                          <a:sym typeface="Open Sans 1"/>
                        </a:rPr>
                        <a:t>P</a:t>
                      </a:r>
                      <a:endParaRPr lang="en-US" sz="1100"/>
                    </a:p>
                    <a:p>
                      <a:pPr algn="ctr">
                        <a:lnSpc>
                          <a:spcPts val="1619"/>
                        </a:lnSpc>
                      </a:pPr>
                      <a:r>
                        <a:rPr lang="en-US" sz="1799">
                          <a:solidFill>
                            <a:srgbClr val="000000"/>
                          </a:solidFill>
                          <a:latin typeface="Open Sans 1"/>
                          <a:ea typeface="Open Sans 1"/>
                          <a:cs typeface="Open Sans 1"/>
                          <a:sym typeface="Open Sans 1"/>
                        </a:rPr>
                        <a:t>o</a:t>
                      </a:r>
                    </a:p>
                    <a:p>
                      <a:pPr algn="ctr">
                        <a:lnSpc>
                          <a:spcPts val="1619"/>
                        </a:lnSpc>
                      </a:pPr>
                      <a:r>
                        <a:rPr lang="en-US" sz="1799">
                          <a:solidFill>
                            <a:srgbClr val="000000"/>
                          </a:solidFill>
                          <a:latin typeface="Open Sans 1"/>
                          <a:ea typeface="Open Sans 1"/>
                          <a:cs typeface="Open Sans 1"/>
                          <a:sym typeface="Open Sans 1"/>
                        </a:rPr>
                        <a:t>s</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t</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v</a:t>
                      </a:r>
                    </a:p>
                    <a:p>
                      <a:pPr algn="ctr">
                        <a:lnSpc>
                          <a:spcPts val="1619"/>
                        </a:lnSpc>
                      </a:pPr>
                      <a:r>
                        <a:rPr lang="en-US" sz="1799">
                          <a:solidFill>
                            <a:srgbClr val="000000"/>
                          </a:solidFill>
                          <a:latin typeface="Open Sans 1"/>
                          <a:ea typeface="Open Sans 1"/>
                          <a:cs typeface="Open Sans 1"/>
                          <a:sym typeface="Open Sans 1"/>
                        </a:rPr>
                        <a:t>e</a:t>
                      </a:r>
                    </a:p>
                  </a:txBody>
                  <a:tcPr marL="0" marR="0" marT="0" marB="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1821995">
                <a:tc v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Open Sans 1"/>
                          <a:ea typeface="Open Sans 1"/>
                          <a:cs typeface="Open Sans 1"/>
                          <a:sym typeface="Open Sans 1"/>
                        </a:rPr>
                        <a:t>y</a:t>
                      </a:r>
                      <a:endParaRPr lang="en-US" sz="1100"/>
                    </a:p>
                  </a:txBody>
                  <a:tcPr marL="0" marR="0" marT="0" marB="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Open Sans 1"/>
                          <a:ea typeface="Open Sans 1"/>
                          <a:cs typeface="Open Sans 1"/>
                          <a:sym typeface="Open Sans 1"/>
                        </a:rPr>
                        <a:t>z</a:t>
                      </a:r>
                      <a:endParaRPr lang="en-US" sz="1100"/>
                    </a:p>
                  </a:txBody>
                  <a:tcPr marL="0" marR="0" marT="0" marB="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ctr">
                        <a:lnSpc>
                          <a:spcPts val="1620"/>
                        </a:lnSpc>
                        <a:defRPr/>
                      </a:pPr>
                      <a:r>
                        <a:rPr lang="en-US" sz="1800">
                          <a:solidFill>
                            <a:srgbClr val="000000"/>
                          </a:solidFill>
                          <a:latin typeface="Open Sans 1"/>
                          <a:ea typeface="Open Sans 1"/>
                          <a:cs typeface="Open Sans 1"/>
                          <a:sym typeface="Open Sans 1"/>
                        </a:rPr>
                        <a:t>N</a:t>
                      </a:r>
                      <a:endParaRPr lang="en-US" sz="1100"/>
                    </a:p>
                    <a:p>
                      <a:pPr algn="ctr">
                        <a:lnSpc>
                          <a:spcPts val="1620"/>
                        </a:lnSpc>
                      </a:pPr>
                      <a:r>
                        <a:rPr lang="en-US" sz="1800">
                          <a:solidFill>
                            <a:srgbClr val="000000"/>
                          </a:solidFill>
                          <a:latin typeface="Open Sans 1"/>
                          <a:ea typeface="Open Sans 1"/>
                          <a:cs typeface="Open Sans 1"/>
                          <a:sym typeface="Open Sans 1"/>
                        </a:rPr>
                        <a:t>e</a:t>
                      </a:r>
                    </a:p>
                    <a:p>
                      <a:pPr algn="ctr">
                        <a:lnSpc>
                          <a:spcPts val="1620"/>
                        </a:lnSpc>
                      </a:pPr>
                      <a:r>
                        <a:rPr lang="en-US" sz="1800">
                          <a:solidFill>
                            <a:srgbClr val="000000"/>
                          </a:solidFill>
                          <a:latin typeface="Open Sans 1"/>
                          <a:ea typeface="Open Sans 1"/>
                          <a:cs typeface="Open Sans 1"/>
                          <a:sym typeface="Open Sans 1"/>
                        </a:rPr>
                        <a:t>g</a:t>
                      </a:r>
                    </a:p>
                    <a:p>
                      <a:pPr algn="ctr">
                        <a:lnSpc>
                          <a:spcPts val="1620"/>
                        </a:lnSpc>
                      </a:pPr>
                      <a:r>
                        <a:rPr lang="en-US" sz="1800">
                          <a:solidFill>
                            <a:srgbClr val="000000"/>
                          </a:solidFill>
                          <a:latin typeface="Open Sans 1"/>
                          <a:ea typeface="Open Sans 1"/>
                          <a:cs typeface="Open Sans 1"/>
                          <a:sym typeface="Open Sans 1"/>
                        </a:rPr>
                        <a:t>a</a:t>
                      </a:r>
                    </a:p>
                    <a:p>
                      <a:pPr algn="ctr">
                        <a:lnSpc>
                          <a:spcPts val="1620"/>
                        </a:lnSpc>
                      </a:pPr>
                      <a:r>
                        <a:rPr lang="en-US" sz="1800">
                          <a:solidFill>
                            <a:srgbClr val="000000"/>
                          </a:solidFill>
                          <a:latin typeface="Open Sans 1"/>
                          <a:ea typeface="Open Sans 1"/>
                          <a:cs typeface="Open Sans 1"/>
                          <a:sym typeface="Open Sans 1"/>
                        </a:rPr>
                        <a:t>t</a:t>
                      </a:r>
                    </a:p>
                    <a:p>
                      <a:pPr algn="ctr">
                        <a:lnSpc>
                          <a:spcPts val="1620"/>
                        </a:lnSpc>
                      </a:pPr>
                      <a:r>
                        <a:rPr lang="en-US" sz="1800">
                          <a:solidFill>
                            <a:srgbClr val="000000"/>
                          </a:solidFill>
                          <a:latin typeface="Open Sans 1"/>
                          <a:ea typeface="Open Sans 1"/>
                          <a:cs typeface="Open Sans 1"/>
                          <a:sym typeface="Open Sans 1"/>
                        </a:rPr>
                        <a:t>i</a:t>
                      </a:r>
                    </a:p>
                    <a:p>
                      <a:pPr algn="ctr">
                        <a:lnSpc>
                          <a:spcPts val="1620"/>
                        </a:lnSpc>
                      </a:pPr>
                      <a:r>
                        <a:rPr lang="en-US" sz="1800">
                          <a:solidFill>
                            <a:srgbClr val="000000"/>
                          </a:solidFill>
                          <a:latin typeface="Open Sans 1"/>
                          <a:ea typeface="Open Sans 1"/>
                          <a:cs typeface="Open Sans 1"/>
                          <a:sym typeface="Open Sans 1"/>
                        </a:rPr>
                        <a:t>v</a:t>
                      </a:r>
                    </a:p>
                    <a:p>
                      <a:pPr algn="ctr">
                        <a:lnSpc>
                          <a:spcPts val="1620"/>
                        </a:lnSpc>
                      </a:pPr>
                      <a:r>
                        <a:rPr lang="en-US" sz="1800">
                          <a:solidFill>
                            <a:srgbClr val="000000"/>
                          </a:solidFill>
                          <a:latin typeface="Open Sans 1"/>
                          <a:ea typeface="Open Sans 1"/>
                          <a:cs typeface="Open Sans 1"/>
                          <a:sym typeface="Open Sans 1"/>
                        </a:rPr>
                        <a:t>e</a:t>
                      </a:r>
                    </a:p>
                  </a:txBody>
                  <a:tcPr marL="0" marR="0" marT="0" marB="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704754">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Positive</a:t>
                      </a:r>
                      <a:endParaRPr lang="en-US" sz="1100"/>
                    </a:p>
                  </a:txBody>
                  <a:tcPr marL="0" marR="0" marT="0" marB="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Negative</a:t>
                      </a:r>
                      <a:endParaRPr lang="en-US" sz="1100"/>
                    </a:p>
                  </a:txBody>
                  <a:tcPr marL="0" marR="0" marT="0" marB="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19050">
                      <a:solidFill>
                        <a:srgbClr val="FFFFFF"/>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575316">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grid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h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r>
            </a:tbl>
          </a:graphicData>
        </a:graphic>
      </p:graphicFrame>
      <p:sp>
        <p:nvSpPr>
          <p:cNvPr name="TextBox 3" id="3"/>
          <p:cNvSpPr txBox="true"/>
          <p:nvPr/>
        </p:nvSpPr>
        <p:spPr>
          <a:xfrm rot="0">
            <a:off x="1028700" y="1648722"/>
            <a:ext cx="877827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Approche théorique</a:t>
            </a:r>
          </a:p>
        </p:txBody>
      </p:sp>
      <p:sp>
        <p:nvSpPr>
          <p:cNvPr name="TextBox 4" id="4"/>
          <p:cNvSpPr txBox="true"/>
          <p:nvPr/>
        </p:nvSpPr>
        <p:spPr>
          <a:xfrm rot="0">
            <a:off x="1028700" y="923925"/>
            <a:ext cx="9715774"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MATRICE DE CONFUSION</a:t>
            </a:r>
          </a:p>
        </p:txBody>
      </p:sp>
      <p:sp>
        <p:nvSpPr>
          <p:cNvPr name="TextBox 5" id="5"/>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58</a:t>
            </a:r>
          </a:p>
        </p:txBody>
      </p:sp>
      <p:grpSp>
        <p:nvGrpSpPr>
          <p:cNvPr name="Group 6" id="6"/>
          <p:cNvGrpSpPr/>
          <p:nvPr/>
        </p:nvGrpSpPr>
        <p:grpSpPr>
          <a:xfrm rot="0">
            <a:off x="3647645" y="3163051"/>
            <a:ext cx="10992710" cy="1255660"/>
            <a:chOff x="0" y="0"/>
            <a:chExt cx="14656947" cy="1674213"/>
          </a:xfrm>
        </p:grpSpPr>
        <p:grpSp>
          <p:nvGrpSpPr>
            <p:cNvPr name="Group 7" id="7"/>
            <p:cNvGrpSpPr/>
            <p:nvPr/>
          </p:nvGrpSpPr>
          <p:grpSpPr>
            <a:xfrm rot="0">
              <a:off x="0" y="0"/>
              <a:ext cx="14656947" cy="1674213"/>
              <a:chOff x="0" y="0"/>
              <a:chExt cx="2895199" cy="330709"/>
            </a:xfrm>
          </p:grpSpPr>
          <p:sp>
            <p:nvSpPr>
              <p:cNvPr name="Freeform 8" id="8"/>
              <p:cNvSpPr/>
              <p:nvPr/>
            </p:nvSpPr>
            <p:spPr>
              <a:xfrm flipH="false" flipV="false" rot="0">
                <a:off x="0" y="0"/>
                <a:ext cx="2895199" cy="330709"/>
              </a:xfrm>
              <a:custGeom>
                <a:avLst/>
                <a:gdLst/>
                <a:ahLst/>
                <a:cxnLst/>
                <a:rect r="r" b="b" t="t" l="l"/>
                <a:pathLst>
                  <a:path h="330709" w="2895199">
                    <a:moveTo>
                      <a:pt x="10564" y="0"/>
                    </a:moveTo>
                    <a:lnTo>
                      <a:pt x="2884635" y="0"/>
                    </a:lnTo>
                    <a:cubicBezTo>
                      <a:pt x="2887437" y="0"/>
                      <a:pt x="2890124" y="1113"/>
                      <a:pt x="2892105" y="3094"/>
                    </a:cubicBezTo>
                    <a:cubicBezTo>
                      <a:pt x="2894086" y="5075"/>
                      <a:pt x="2895199" y="7762"/>
                      <a:pt x="2895199" y="10564"/>
                    </a:cubicBezTo>
                    <a:lnTo>
                      <a:pt x="2895199" y="320145"/>
                    </a:lnTo>
                    <a:cubicBezTo>
                      <a:pt x="2895199" y="322946"/>
                      <a:pt x="2894086" y="325633"/>
                      <a:pt x="2892105" y="327615"/>
                    </a:cubicBezTo>
                    <a:cubicBezTo>
                      <a:pt x="2890124" y="329596"/>
                      <a:pt x="2887437" y="330709"/>
                      <a:pt x="2884635" y="330709"/>
                    </a:cubicBezTo>
                    <a:lnTo>
                      <a:pt x="10564" y="330709"/>
                    </a:lnTo>
                    <a:cubicBezTo>
                      <a:pt x="7762" y="330709"/>
                      <a:pt x="5075" y="329596"/>
                      <a:pt x="3094" y="327615"/>
                    </a:cubicBezTo>
                    <a:cubicBezTo>
                      <a:pt x="1113" y="325633"/>
                      <a:pt x="0" y="322946"/>
                      <a:pt x="0" y="320145"/>
                    </a:cubicBezTo>
                    <a:lnTo>
                      <a:pt x="0" y="10564"/>
                    </a:lnTo>
                    <a:cubicBezTo>
                      <a:pt x="0" y="7762"/>
                      <a:pt x="1113" y="5075"/>
                      <a:pt x="3094" y="3094"/>
                    </a:cubicBezTo>
                    <a:cubicBezTo>
                      <a:pt x="5075" y="1113"/>
                      <a:pt x="7762" y="0"/>
                      <a:pt x="10564" y="0"/>
                    </a:cubicBezTo>
                    <a:close/>
                  </a:path>
                </a:pathLst>
              </a:custGeom>
              <a:solidFill>
                <a:srgbClr val="004F7E"/>
              </a:solidFill>
            </p:spPr>
          </p:sp>
          <p:sp>
            <p:nvSpPr>
              <p:cNvPr name="TextBox 9" id="9"/>
              <p:cNvSpPr txBox="true"/>
              <p:nvPr/>
            </p:nvSpPr>
            <p:spPr>
              <a:xfrm>
                <a:off x="0" y="-38100"/>
                <a:ext cx="2895199" cy="368809"/>
              </a:xfrm>
              <a:prstGeom prst="rect">
                <a:avLst/>
              </a:prstGeom>
            </p:spPr>
            <p:txBody>
              <a:bodyPr anchor="ctr" rtlCol="false" tIns="50800" lIns="50800" bIns="50800" rIns="50800"/>
              <a:lstStyle/>
              <a:p>
                <a:pPr algn="ctr">
                  <a:lnSpc>
                    <a:spcPts val="3368"/>
                  </a:lnSpc>
                </a:pPr>
              </a:p>
            </p:txBody>
          </p:sp>
        </p:grpSp>
        <p:sp>
          <p:nvSpPr>
            <p:cNvPr name="TextBox 10" id="10"/>
            <p:cNvSpPr txBox="true"/>
            <p:nvPr/>
          </p:nvSpPr>
          <p:spPr>
            <a:xfrm rot="0">
              <a:off x="0" y="234785"/>
              <a:ext cx="14656947" cy="475403"/>
            </a:xfrm>
            <a:prstGeom prst="rect">
              <a:avLst/>
            </a:prstGeom>
          </p:spPr>
          <p:txBody>
            <a:bodyPr anchor="t" rtlCol="false" tIns="0" lIns="0" bIns="0" rIns="0">
              <a:spAutoFit/>
            </a:bodyPr>
            <a:lstStyle/>
            <a:p>
              <a:pPr algn="ctr">
                <a:lnSpc>
                  <a:spcPts val="2990"/>
                </a:lnSpc>
              </a:pPr>
              <a:r>
                <a:rPr lang="en-US" b="true" sz="2300">
                  <a:solidFill>
                    <a:srgbClr val="FFFFFF"/>
                  </a:solidFill>
                  <a:latin typeface="Open Sans 1 Bold"/>
                  <a:ea typeface="Open Sans 1 Bold"/>
                  <a:cs typeface="Open Sans 1 Bold"/>
                  <a:sym typeface="Open Sans 1 Bold"/>
                </a:rPr>
                <a:t>Les lignes correspondent à ce que le modèle a prédit.</a:t>
              </a:r>
            </a:p>
          </p:txBody>
        </p:sp>
        <p:sp>
          <p:nvSpPr>
            <p:cNvPr name="TextBox 11" id="11"/>
            <p:cNvSpPr txBox="true"/>
            <p:nvPr/>
          </p:nvSpPr>
          <p:spPr>
            <a:xfrm rot="0">
              <a:off x="0" y="944974"/>
              <a:ext cx="14656947" cy="475403"/>
            </a:xfrm>
            <a:prstGeom prst="rect">
              <a:avLst/>
            </a:prstGeom>
          </p:spPr>
          <p:txBody>
            <a:bodyPr anchor="t" rtlCol="false" tIns="0" lIns="0" bIns="0" rIns="0">
              <a:spAutoFit/>
            </a:bodyPr>
            <a:lstStyle/>
            <a:p>
              <a:pPr algn="ctr">
                <a:lnSpc>
                  <a:spcPts val="2990"/>
                </a:lnSpc>
              </a:pPr>
              <a:r>
                <a:rPr lang="en-US" b="true" sz="2300">
                  <a:solidFill>
                    <a:srgbClr val="FFFFFF"/>
                  </a:solidFill>
                  <a:latin typeface="Open Sans 1 Bold"/>
                  <a:ea typeface="Open Sans 1 Bold"/>
                  <a:cs typeface="Open Sans 1 Bold"/>
                  <a:sym typeface="Open Sans 1 Bold"/>
                </a:rPr>
                <a:t>Les colonnes correspondent à la réalité terrain.</a:t>
              </a:r>
            </a:p>
          </p:txBody>
        </p:sp>
      </p:grpSp>
      <p:sp>
        <p:nvSpPr>
          <p:cNvPr name="TextBox 12" id="12"/>
          <p:cNvSpPr txBox="true"/>
          <p:nvPr/>
        </p:nvSpPr>
        <p:spPr>
          <a:xfrm rot="0">
            <a:off x="7843569" y="6542091"/>
            <a:ext cx="9415731" cy="1847215"/>
          </a:xfrm>
          <a:prstGeom prst="rect">
            <a:avLst/>
          </a:prstGeom>
        </p:spPr>
        <p:txBody>
          <a:bodyPr anchor="t" rtlCol="false" tIns="0" lIns="0" bIns="0" rIns="0">
            <a:spAutoFit/>
          </a:bodyPr>
          <a:lstStyle/>
          <a:p>
            <a:pPr algn="just">
              <a:lnSpc>
                <a:spcPts val="2990"/>
              </a:lnSpc>
            </a:pPr>
            <a:r>
              <a:rPr lang="en-US" sz="2300">
                <a:solidFill>
                  <a:srgbClr val="000000"/>
                </a:solidFill>
                <a:latin typeface="Open Sans 1"/>
                <a:ea typeface="Open Sans 1"/>
                <a:cs typeface="Open Sans 1"/>
                <a:sym typeface="Open Sans 1"/>
              </a:rPr>
              <a:t>Donc, pour lire une matrice de confusion, on lit l’intersection d’une ligne et d’une colonne :</a:t>
            </a:r>
          </a:p>
          <a:p>
            <a:pPr algn="just" marL="496572" indent="-248286" lvl="1">
              <a:lnSpc>
                <a:spcPts val="2990"/>
              </a:lnSpc>
              <a:buFont typeface="Arial"/>
              <a:buChar char="•"/>
            </a:pPr>
            <a:r>
              <a:rPr lang="en-US" sz="2300">
                <a:solidFill>
                  <a:srgbClr val="FF66C4"/>
                </a:solidFill>
                <a:latin typeface="Open Sans 1"/>
                <a:ea typeface="Open Sans 1"/>
                <a:cs typeface="Open Sans 1"/>
                <a:sym typeface="Open Sans 1"/>
              </a:rPr>
              <a:t>w images prédites positives (contenait un “penny”) et était bien positive (contenait bien un “penny”)</a:t>
            </a:r>
          </a:p>
          <a:p>
            <a:pPr algn="just" marL="496572" indent="-248286" lvl="1">
              <a:lnSpc>
                <a:spcPts val="2990"/>
              </a:lnSpc>
              <a:buFont typeface="Arial"/>
              <a:buChar char="•"/>
            </a:pPr>
            <a:r>
              <a:rPr lang="en-US" sz="2300">
                <a:solidFill>
                  <a:srgbClr val="000000"/>
                </a:solidFill>
                <a:latin typeface="Open Sans 1"/>
                <a:ea typeface="Open Sans 1"/>
                <a:cs typeface="Open Sans 1"/>
                <a:sym typeface="Open Sans 1"/>
              </a:rPr>
              <a:t>et ainsi de suite ....</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1657350"/>
            <a:ext cx="877827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Approche théorique</a:t>
            </a:r>
          </a:p>
        </p:txBody>
      </p:sp>
      <p:sp>
        <p:nvSpPr>
          <p:cNvPr name="TextBox 3" id="3"/>
          <p:cNvSpPr txBox="true"/>
          <p:nvPr/>
        </p:nvSpPr>
        <p:spPr>
          <a:xfrm rot="0">
            <a:off x="1028700" y="923925"/>
            <a:ext cx="9715774"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MATRICE DE CONFUSION</a:t>
            </a:r>
          </a:p>
        </p:txBody>
      </p:sp>
      <p:graphicFrame>
        <p:nvGraphicFramePr>
          <p:cNvPr name="Table 4" id="4"/>
          <p:cNvGraphicFramePr>
            <a:graphicFrameLocks noGrp="true"/>
          </p:cNvGraphicFramePr>
          <p:nvPr/>
        </p:nvGraphicFramePr>
        <p:xfrm>
          <a:off x="1028700" y="3967975"/>
          <a:ext cx="6559893" cy="4935066"/>
        </p:xfrm>
        <a:graphic>
          <a:graphicData uri="http://schemas.openxmlformats.org/drawingml/2006/table">
            <a:tbl>
              <a:tblPr/>
              <a:tblGrid>
                <a:gridCol w="1507069"/>
                <a:gridCol w="837539"/>
                <a:gridCol w="2063716"/>
                <a:gridCol w="2151569"/>
              </a:tblGrid>
              <a:tr h="1826066">
                <a:tc row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TP</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00BF63"/>
                    </a:solidFill>
                  </a:tcPr>
                </a:tc>
                <a:tc>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FP</a:t>
                      </a:r>
                      <a:endParaRPr lang="en-US" sz="1100"/>
                    </a:p>
                  </a:txBody>
                  <a:tcPr marL="0" marR="0" marT="0" marB="0" anchor="ctr">
                    <a:lnL cmpd="sng" algn="ctr" cap="flat" w="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0CC0DF"/>
                    </a:solidFill>
                  </a:tcPr>
                </a:tc>
                <a:tc>
                  <a:txBody>
                    <a:bodyPr anchor="t" rtlCol="false"/>
                    <a:lstStyle/>
                    <a:p>
                      <a:pPr algn="ctr">
                        <a:lnSpc>
                          <a:spcPts val="1619"/>
                        </a:lnSpc>
                        <a:defRPr/>
                      </a:pPr>
                      <a:r>
                        <a:rPr lang="en-US" sz="1799">
                          <a:solidFill>
                            <a:srgbClr val="000000"/>
                          </a:solidFill>
                          <a:latin typeface="Open Sans 1"/>
                          <a:ea typeface="Open Sans 1"/>
                          <a:cs typeface="Open Sans 1"/>
                          <a:sym typeface="Open Sans 1"/>
                        </a:rPr>
                        <a:t>P</a:t>
                      </a:r>
                      <a:endParaRPr lang="en-US" sz="1100"/>
                    </a:p>
                    <a:p>
                      <a:pPr algn="ctr">
                        <a:lnSpc>
                          <a:spcPts val="1619"/>
                        </a:lnSpc>
                      </a:pPr>
                      <a:r>
                        <a:rPr lang="en-US" sz="1799">
                          <a:solidFill>
                            <a:srgbClr val="000000"/>
                          </a:solidFill>
                          <a:latin typeface="Open Sans 1"/>
                          <a:ea typeface="Open Sans 1"/>
                          <a:cs typeface="Open Sans 1"/>
                          <a:sym typeface="Open Sans 1"/>
                        </a:rPr>
                        <a:t>o</a:t>
                      </a:r>
                    </a:p>
                    <a:p>
                      <a:pPr algn="ctr">
                        <a:lnSpc>
                          <a:spcPts val="1619"/>
                        </a:lnSpc>
                      </a:pPr>
                      <a:r>
                        <a:rPr lang="en-US" sz="1799">
                          <a:solidFill>
                            <a:srgbClr val="000000"/>
                          </a:solidFill>
                          <a:latin typeface="Open Sans 1"/>
                          <a:ea typeface="Open Sans 1"/>
                          <a:cs typeface="Open Sans 1"/>
                          <a:sym typeface="Open Sans 1"/>
                        </a:rPr>
                        <a:t>s</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t</a:t>
                      </a:r>
                    </a:p>
                    <a:p>
                      <a:pPr algn="ctr">
                        <a:lnSpc>
                          <a:spcPts val="1619"/>
                        </a:lnSpc>
                      </a:pPr>
                      <a:r>
                        <a:rPr lang="en-US" sz="1799">
                          <a:solidFill>
                            <a:srgbClr val="000000"/>
                          </a:solidFill>
                          <a:latin typeface="Open Sans 1"/>
                          <a:ea typeface="Open Sans 1"/>
                          <a:cs typeface="Open Sans 1"/>
                          <a:sym typeface="Open Sans 1"/>
                        </a:rPr>
                        <a:t>i</a:t>
                      </a:r>
                    </a:p>
                    <a:p>
                      <a:pPr algn="ctr">
                        <a:lnSpc>
                          <a:spcPts val="1619"/>
                        </a:lnSpc>
                      </a:pPr>
                      <a:r>
                        <a:rPr lang="en-US" sz="1799">
                          <a:solidFill>
                            <a:srgbClr val="000000"/>
                          </a:solidFill>
                          <a:latin typeface="Open Sans 1"/>
                          <a:ea typeface="Open Sans 1"/>
                          <a:cs typeface="Open Sans 1"/>
                          <a:sym typeface="Open Sans 1"/>
                        </a:rPr>
                        <a:t>v</a:t>
                      </a:r>
                    </a:p>
                    <a:p>
                      <a:pPr algn="ctr">
                        <a:lnSpc>
                          <a:spcPts val="1619"/>
                        </a:lnSpc>
                      </a:pPr>
                      <a:r>
                        <a:rPr lang="en-US" sz="1799">
                          <a:solidFill>
                            <a:srgbClr val="000000"/>
                          </a:solidFill>
                          <a:latin typeface="Open Sans 1"/>
                          <a:ea typeface="Open Sans 1"/>
                          <a:cs typeface="Open Sans 1"/>
                          <a:sym typeface="Open Sans 1"/>
                        </a:rPr>
                        <a:t>e</a:t>
                      </a:r>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826068">
                <a:tc v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Classe prédite</a:t>
                      </a: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FN</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FFDE59"/>
                    </a:solidFill>
                  </a:tcPr>
                </a:tc>
                <a:tc>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TN</a:t>
                      </a:r>
                      <a:endParaRPr lang="en-US" sz="1100"/>
                    </a:p>
                  </a:txBody>
                  <a:tcPr marL="0" marR="0" marT="0" marB="0" anchor="ctr">
                    <a:lnL cmpd="sng" algn="ctr" cap="flat" w="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FF66C4"/>
                    </a:solidFill>
                  </a:tcPr>
                </a:tc>
                <a:tc>
                  <a:txBody>
                    <a:bodyPr anchor="t" rtlCol="false"/>
                    <a:lstStyle/>
                    <a:p>
                      <a:pPr algn="ctr">
                        <a:lnSpc>
                          <a:spcPts val="1620"/>
                        </a:lnSpc>
                        <a:defRPr/>
                      </a:pPr>
                      <a:r>
                        <a:rPr lang="en-US" sz="1800">
                          <a:solidFill>
                            <a:srgbClr val="000000"/>
                          </a:solidFill>
                          <a:latin typeface="Open Sans 1"/>
                          <a:ea typeface="Open Sans 1"/>
                          <a:cs typeface="Open Sans 1"/>
                          <a:sym typeface="Open Sans 1"/>
                        </a:rPr>
                        <a:t>N</a:t>
                      </a:r>
                      <a:endParaRPr lang="en-US" sz="1100"/>
                    </a:p>
                    <a:p>
                      <a:pPr algn="ctr">
                        <a:lnSpc>
                          <a:spcPts val="1620"/>
                        </a:lnSpc>
                      </a:pPr>
                      <a:r>
                        <a:rPr lang="en-US" sz="1800">
                          <a:solidFill>
                            <a:srgbClr val="000000"/>
                          </a:solidFill>
                          <a:latin typeface="Open Sans 1"/>
                          <a:ea typeface="Open Sans 1"/>
                          <a:cs typeface="Open Sans 1"/>
                          <a:sym typeface="Open Sans 1"/>
                        </a:rPr>
                        <a:t>e</a:t>
                      </a:r>
                    </a:p>
                    <a:p>
                      <a:pPr algn="ctr">
                        <a:lnSpc>
                          <a:spcPts val="1620"/>
                        </a:lnSpc>
                      </a:pPr>
                      <a:r>
                        <a:rPr lang="en-US" sz="1800">
                          <a:solidFill>
                            <a:srgbClr val="000000"/>
                          </a:solidFill>
                          <a:latin typeface="Open Sans 1"/>
                          <a:ea typeface="Open Sans 1"/>
                          <a:cs typeface="Open Sans 1"/>
                          <a:sym typeface="Open Sans 1"/>
                        </a:rPr>
                        <a:t>g</a:t>
                      </a:r>
                    </a:p>
                    <a:p>
                      <a:pPr algn="ctr">
                        <a:lnSpc>
                          <a:spcPts val="1620"/>
                        </a:lnSpc>
                      </a:pPr>
                      <a:r>
                        <a:rPr lang="en-US" sz="1800">
                          <a:solidFill>
                            <a:srgbClr val="000000"/>
                          </a:solidFill>
                          <a:latin typeface="Open Sans 1"/>
                          <a:ea typeface="Open Sans 1"/>
                          <a:cs typeface="Open Sans 1"/>
                          <a:sym typeface="Open Sans 1"/>
                        </a:rPr>
                        <a:t>a</a:t>
                      </a:r>
                    </a:p>
                    <a:p>
                      <a:pPr algn="ctr">
                        <a:lnSpc>
                          <a:spcPts val="1620"/>
                        </a:lnSpc>
                      </a:pPr>
                      <a:r>
                        <a:rPr lang="en-US" sz="1800">
                          <a:solidFill>
                            <a:srgbClr val="000000"/>
                          </a:solidFill>
                          <a:latin typeface="Open Sans 1"/>
                          <a:ea typeface="Open Sans 1"/>
                          <a:cs typeface="Open Sans 1"/>
                          <a:sym typeface="Open Sans 1"/>
                        </a:rPr>
                        <a:t>t</a:t>
                      </a:r>
                    </a:p>
                    <a:p>
                      <a:pPr algn="ctr">
                        <a:lnSpc>
                          <a:spcPts val="1620"/>
                        </a:lnSpc>
                      </a:pPr>
                      <a:r>
                        <a:rPr lang="en-US" sz="1800">
                          <a:solidFill>
                            <a:srgbClr val="000000"/>
                          </a:solidFill>
                          <a:latin typeface="Open Sans 1"/>
                          <a:ea typeface="Open Sans 1"/>
                          <a:cs typeface="Open Sans 1"/>
                          <a:sym typeface="Open Sans 1"/>
                        </a:rPr>
                        <a:t>i</a:t>
                      </a:r>
                    </a:p>
                    <a:p>
                      <a:pPr algn="ctr">
                        <a:lnSpc>
                          <a:spcPts val="1620"/>
                        </a:lnSpc>
                      </a:pPr>
                      <a:r>
                        <a:rPr lang="en-US" sz="1800">
                          <a:solidFill>
                            <a:srgbClr val="000000"/>
                          </a:solidFill>
                          <a:latin typeface="Open Sans 1"/>
                          <a:ea typeface="Open Sans 1"/>
                          <a:cs typeface="Open Sans 1"/>
                          <a:sym typeface="Open Sans 1"/>
                        </a:rPr>
                        <a:t>v</a:t>
                      </a:r>
                    </a:p>
                    <a:p>
                      <a:pPr algn="ctr">
                        <a:lnSpc>
                          <a:spcPts val="1620"/>
                        </a:lnSpc>
                      </a:pPr>
                      <a:r>
                        <a:rPr lang="en-US" sz="1800">
                          <a:solidFill>
                            <a:srgbClr val="000000"/>
                          </a:solidFill>
                          <a:latin typeface="Open Sans 1"/>
                          <a:ea typeface="Open Sans 1"/>
                          <a:cs typeface="Open Sans 1"/>
                          <a:sym typeface="Open Sans 1"/>
                        </a:rPr>
                        <a:t>e</a:t>
                      </a:r>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706330">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Positive</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1"/>
                          <a:ea typeface="Open Sans 1"/>
                          <a:cs typeface="Open Sans 1"/>
                          <a:sym typeface="Open Sans 1"/>
                        </a:rPr>
                        <a:t>Negative</a:t>
                      </a:r>
                      <a:endParaRPr lang="en-US" sz="1100"/>
                    </a:p>
                  </a:txBody>
                  <a:tcPr marL="0" marR="0" marT="0" marB="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19050">
                      <a:solidFill>
                        <a:srgbClr val="FFFFFF"/>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576602">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gridSpan="2">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hMerge="true">
                  <a:txBody>
                    <a:bodyPr anchor="t" rtlCol="false"/>
                    <a:lstStyle/>
                    <a:p>
                      <a:pPr algn="ctr">
                        <a:lnSpc>
                          <a:spcPts val="3499"/>
                        </a:lnSpc>
                        <a:defRPr/>
                      </a:pPr>
                      <a:r>
                        <a:rPr lang="en-US" sz="2499" b="true">
                          <a:solidFill>
                            <a:srgbClr val="000000"/>
                          </a:solidFill>
                          <a:latin typeface="Open Sans 1 Bold"/>
                          <a:ea typeface="Open Sans 1 Bold"/>
                          <a:cs typeface="Open Sans 1 Bold"/>
                          <a:sym typeface="Open Sans 1 Bold"/>
                        </a:rPr>
                        <a:t>Vraie classe</a:t>
                      </a:r>
                      <a:endParaRPr lang="en-US" sz="1100"/>
                    </a:p>
                  </a:txBody>
                  <a:tcPr marL="0" marR="0" marT="0" marB="0" anchor="t">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3499"/>
                        </a:lnSpc>
                        <a:defRPr/>
                      </a:pPr>
                      <a:endParaRPr lang="en-US" sz="1100"/>
                    </a:p>
                  </a:txBody>
                  <a:tcPr marL="0" marR="0" marT="0" marB="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r>
            </a:tbl>
          </a:graphicData>
        </a:graphic>
      </p:graphicFrame>
      <p:grpSp>
        <p:nvGrpSpPr>
          <p:cNvPr name="Group 5" id="5"/>
          <p:cNvGrpSpPr/>
          <p:nvPr/>
        </p:nvGrpSpPr>
        <p:grpSpPr>
          <a:xfrm rot="0">
            <a:off x="8128359" y="3759369"/>
            <a:ext cx="7725799" cy="986540"/>
            <a:chOff x="0" y="0"/>
            <a:chExt cx="10301065" cy="1315387"/>
          </a:xfrm>
        </p:grpSpPr>
        <p:sp>
          <p:nvSpPr>
            <p:cNvPr name="TextBox 6" id="6"/>
            <p:cNvSpPr txBox="true"/>
            <p:nvPr/>
          </p:nvSpPr>
          <p:spPr>
            <a:xfrm rot="0">
              <a:off x="0" y="-28575"/>
              <a:ext cx="10301065" cy="426508"/>
            </a:xfrm>
            <a:prstGeom prst="rect">
              <a:avLst/>
            </a:prstGeom>
          </p:spPr>
          <p:txBody>
            <a:bodyPr anchor="t" rtlCol="false" tIns="0" lIns="0" bIns="0" rIns="0">
              <a:spAutoFit/>
            </a:bodyPr>
            <a:lstStyle/>
            <a:p>
              <a:pPr algn="just">
                <a:lnSpc>
                  <a:spcPts val="2600"/>
                </a:lnSpc>
              </a:pPr>
              <a:r>
                <a:rPr lang="en-US" sz="2000" b="true">
                  <a:solidFill>
                    <a:srgbClr val="00BF63"/>
                  </a:solidFill>
                  <a:latin typeface="Open Sans 1 Bold"/>
                  <a:ea typeface="Open Sans 1 Bold"/>
                  <a:cs typeface="Open Sans 1 Bold"/>
                  <a:sym typeface="Open Sans 1 Bold"/>
                </a:rPr>
                <a:t>TP : True Positive (vrai positif)</a:t>
              </a:r>
            </a:p>
          </p:txBody>
        </p:sp>
        <p:sp>
          <p:nvSpPr>
            <p:cNvPr name="TextBox 7" id="7"/>
            <p:cNvSpPr txBox="true"/>
            <p:nvPr/>
          </p:nvSpPr>
          <p:spPr>
            <a:xfrm rot="0">
              <a:off x="0" y="457079"/>
              <a:ext cx="10301065" cy="858308"/>
            </a:xfrm>
            <a:prstGeom prst="rect">
              <a:avLst/>
            </a:prstGeom>
          </p:spPr>
          <p:txBody>
            <a:bodyPr anchor="t" rtlCol="false" tIns="0" lIns="0" bIns="0" rIns="0">
              <a:spAutoFit/>
            </a:bodyPr>
            <a:lstStyle/>
            <a:p>
              <a:pPr algn="just">
                <a:lnSpc>
                  <a:spcPts val="2600"/>
                </a:lnSpc>
              </a:pPr>
              <a:r>
                <a:rPr lang="en-US" sz="2000">
                  <a:solidFill>
                    <a:srgbClr val="000000"/>
                  </a:solidFill>
                  <a:latin typeface="Open Sans 1"/>
                  <a:ea typeface="Open Sans 1"/>
                  <a:cs typeface="Open Sans 1"/>
                  <a:sym typeface="Open Sans 1"/>
                </a:rPr>
                <a:t>Ce qui était à détecter et qui a bien été détecté.</a:t>
              </a:r>
            </a:p>
            <a:p>
              <a:pPr algn="just">
                <a:lnSpc>
                  <a:spcPts val="2600"/>
                </a:lnSpc>
              </a:pPr>
              <a:r>
                <a:rPr lang="en-US" sz="2000">
                  <a:solidFill>
                    <a:srgbClr val="000000"/>
                  </a:solidFill>
                  <a:latin typeface="Open Sans 1"/>
                  <a:ea typeface="Open Sans 1"/>
                  <a:cs typeface="Open Sans 1"/>
                  <a:sym typeface="Open Sans 1"/>
                </a:rPr>
                <a:t>Ex : il y avait un “penny” et il a bien été détecté.</a:t>
              </a:r>
            </a:p>
          </p:txBody>
        </p:sp>
      </p:grpSp>
      <p:grpSp>
        <p:nvGrpSpPr>
          <p:cNvPr name="Group 8" id="8"/>
          <p:cNvGrpSpPr/>
          <p:nvPr/>
        </p:nvGrpSpPr>
        <p:grpSpPr>
          <a:xfrm rot="0">
            <a:off x="8128359" y="5105420"/>
            <a:ext cx="7725799" cy="987425"/>
            <a:chOff x="0" y="0"/>
            <a:chExt cx="10301065" cy="1316566"/>
          </a:xfrm>
        </p:grpSpPr>
        <p:sp>
          <p:nvSpPr>
            <p:cNvPr name="TextBox 9" id="9"/>
            <p:cNvSpPr txBox="true"/>
            <p:nvPr/>
          </p:nvSpPr>
          <p:spPr>
            <a:xfrm rot="0">
              <a:off x="0" y="-28575"/>
              <a:ext cx="10301065" cy="426508"/>
            </a:xfrm>
            <a:prstGeom prst="rect">
              <a:avLst/>
            </a:prstGeom>
          </p:spPr>
          <p:txBody>
            <a:bodyPr anchor="t" rtlCol="false" tIns="0" lIns="0" bIns="0" rIns="0">
              <a:spAutoFit/>
            </a:bodyPr>
            <a:lstStyle/>
            <a:p>
              <a:pPr algn="just">
                <a:lnSpc>
                  <a:spcPts val="2600"/>
                </a:lnSpc>
              </a:pPr>
              <a:r>
                <a:rPr lang="en-US" sz="2000" b="true">
                  <a:solidFill>
                    <a:srgbClr val="FF66C4"/>
                  </a:solidFill>
                  <a:latin typeface="Open Sans 1 Bold"/>
                  <a:ea typeface="Open Sans 1 Bold"/>
                  <a:cs typeface="Open Sans 1 Bold"/>
                  <a:sym typeface="Open Sans 1 Bold"/>
                </a:rPr>
                <a:t>TN : True Negative (vrai négatif)</a:t>
              </a:r>
            </a:p>
          </p:txBody>
        </p:sp>
        <p:sp>
          <p:nvSpPr>
            <p:cNvPr name="TextBox 10" id="10"/>
            <p:cNvSpPr txBox="true"/>
            <p:nvPr/>
          </p:nvSpPr>
          <p:spPr>
            <a:xfrm rot="0">
              <a:off x="0" y="458258"/>
              <a:ext cx="10301065" cy="858308"/>
            </a:xfrm>
            <a:prstGeom prst="rect">
              <a:avLst/>
            </a:prstGeom>
          </p:spPr>
          <p:txBody>
            <a:bodyPr anchor="t" rtlCol="false" tIns="0" lIns="0" bIns="0" rIns="0">
              <a:spAutoFit/>
            </a:bodyPr>
            <a:lstStyle/>
            <a:p>
              <a:pPr algn="just">
                <a:lnSpc>
                  <a:spcPts val="2600"/>
                </a:lnSpc>
              </a:pPr>
              <a:r>
                <a:rPr lang="en-US" sz="2000">
                  <a:solidFill>
                    <a:srgbClr val="000000"/>
                  </a:solidFill>
                  <a:latin typeface="Open Sans 1"/>
                  <a:ea typeface="Open Sans 1"/>
                  <a:cs typeface="Open Sans 1"/>
                  <a:sym typeface="Open Sans 1"/>
                </a:rPr>
                <a:t>Ce qui n’était pas à détecter et qui n’a pas été détecté.</a:t>
              </a:r>
            </a:p>
            <a:p>
              <a:pPr algn="just">
                <a:lnSpc>
                  <a:spcPts val="2600"/>
                </a:lnSpc>
              </a:pPr>
              <a:r>
                <a:rPr lang="en-US" sz="2000">
                  <a:solidFill>
                    <a:srgbClr val="000000"/>
                  </a:solidFill>
                  <a:latin typeface="Open Sans 1"/>
                  <a:ea typeface="Open Sans 1"/>
                  <a:cs typeface="Open Sans 1"/>
                  <a:sym typeface="Open Sans 1"/>
                </a:rPr>
                <a:t>Ex : il n’y avait pas de “penny” et pas de “penny” n’a été détecté.</a:t>
              </a:r>
            </a:p>
          </p:txBody>
        </p:sp>
      </p:grpSp>
      <p:grpSp>
        <p:nvGrpSpPr>
          <p:cNvPr name="Group 11" id="11"/>
          <p:cNvGrpSpPr/>
          <p:nvPr/>
        </p:nvGrpSpPr>
        <p:grpSpPr>
          <a:xfrm rot="0">
            <a:off x="8128359" y="6452355"/>
            <a:ext cx="9130941" cy="987425"/>
            <a:chOff x="0" y="0"/>
            <a:chExt cx="12174588" cy="1316566"/>
          </a:xfrm>
        </p:grpSpPr>
        <p:sp>
          <p:nvSpPr>
            <p:cNvPr name="TextBox 12" id="12"/>
            <p:cNvSpPr txBox="true"/>
            <p:nvPr/>
          </p:nvSpPr>
          <p:spPr>
            <a:xfrm rot="0">
              <a:off x="0" y="-28575"/>
              <a:ext cx="10301065" cy="426508"/>
            </a:xfrm>
            <a:prstGeom prst="rect">
              <a:avLst/>
            </a:prstGeom>
          </p:spPr>
          <p:txBody>
            <a:bodyPr anchor="t" rtlCol="false" tIns="0" lIns="0" bIns="0" rIns="0">
              <a:spAutoFit/>
            </a:bodyPr>
            <a:lstStyle/>
            <a:p>
              <a:pPr algn="just">
                <a:lnSpc>
                  <a:spcPts val="2600"/>
                </a:lnSpc>
              </a:pPr>
              <a:r>
                <a:rPr lang="en-US" sz="2000" b="true">
                  <a:solidFill>
                    <a:srgbClr val="0CC0DF"/>
                  </a:solidFill>
                  <a:latin typeface="Open Sans 1 Bold"/>
                  <a:ea typeface="Open Sans 1 Bold"/>
                  <a:cs typeface="Open Sans 1 Bold"/>
                  <a:sym typeface="Open Sans 1 Bold"/>
                </a:rPr>
                <a:t>FP : False Positive (faux positif)</a:t>
              </a:r>
            </a:p>
          </p:txBody>
        </p:sp>
        <p:sp>
          <p:nvSpPr>
            <p:cNvPr name="TextBox 13" id="13"/>
            <p:cNvSpPr txBox="true"/>
            <p:nvPr/>
          </p:nvSpPr>
          <p:spPr>
            <a:xfrm rot="0">
              <a:off x="0" y="458258"/>
              <a:ext cx="12174588" cy="858308"/>
            </a:xfrm>
            <a:prstGeom prst="rect">
              <a:avLst/>
            </a:prstGeom>
          </p:spPr>
          <p:txBody>
            <a:bodyPr anchor="t" rtlCol="false" tIns="0" lIns="0" bIns="0" rIns="0">
              <a:spAutoFit/>
            </a:bodyPr>
            <a:lstStyle/>
            <a:p>
              <a:pPr algn="just">
                <a:lnSpc>
                  <a:spcPts val="2600"/>
                </a:lnSpc>
              </a:pPr>
              <a:r>
                <a:rPr lang="en-US" sz="2000">
                  <a:solidFill>
                    <a:srgbClr val="000000"/>
                  </a:solidFill>
                  <a:latin typeface="Open Sans 1"/>
                  <a:ea typeface="Open Sans 1"/>
                  <a:cs typeface="Open Sans 1"/>
                  <a:sym typeface="Open Sans 1"/>
                </a:rPr>
                <a:t>Ce qui devrait être détecté comme négatif mais a été détecté comme positif.</a:t>
              </a:r>
            </a:p>
            <a:p>
              <a:pPr algn="just">
                <a:lnSpc>
                  <a:spcPts val="2600"/>
                </a:lnSpc>
              </a:pPr>
              <a:r>
                <a:rPr lang="en-US" sz="2000">
                  <a:solidFill>
                    <a:srgbClr val="000000"/>
                  </a:solidFill>
                  <a:latin typeface="Open Sans 1"/>
                  <a:ea typeface="Open Sans 1"/>
                  <a:cs typeface="Open Sans 1"/>
                  <a:sym typeface="Open Sans 1"/>
                </a:rPr>
                <a:t>Ex : il n’y avait pas de “penny” mais un “penny” à été détecté. </a:t>
              </a:r>
            </a:p>
          </p:txBody>
        </p:sp>
      </p:grpSp>
      <p:grpSp>
        <p:nvGrpSpPr>
          <p:cNvPr name="Group 14" id="14"/>
          <p:cNvGrpSpPr/>
          <p:nvPr/>
        </p:nvGrpSpPr>
        <p:grpSpPr>
          <a:xfrm rot="0">
            <a:off x="8128359" y="7799290"/>
            <a:ext cx="9130941" cy="987425"/>
            <a:chOff x="0" y="0"/>
            <a:chExt cx="12174588" cy="1316566"/>
          </a:xfrm>
        </p:grpSpPr>
        <p:sp>
          <p:nvSpPr>
            <p:cNvPr name="TextBox 15" id="15"/>
            <p:cNvSpPr txBox="true"/>
            <p:nvPr/>
          </p:nvSpPr>
          <p:spPr>
            <a:xfrm rot="0">
              <a:off x="0" y="-28575"/>
              <a:ext cx="10301065" cy="426508"/>
            </a:xfrm>
            <a:prstGeom prst="rect">
              <a:avLst/>
            </a:prstGeom>
          </p:spPr>
          <p:txBody>
            <a:bodyPr anchor="t" rtlCol="false" tIns="0" lIns="0" bIns="0" rIns="0">
              <a:spAutoFit/>
            </a:bodyPr>
            <a:lstStyle/>
            <a:p>
              <a:pPr algn="just">
                <a:lnSpc>
                  <a:spcPts val="2600"/>
                </a:lnSpc>
              </a:pPr>
              <a:r>
                <a:rPr lang="en-US" sz="2000" b="true">
                  <a:solidFill>
                    <a:srgbClr val="FFDE59"/>
                  </a:solidFill>
                  <a:latin typeface="Open Sans 1 Bold"/>
                  <a:ea typeface="Open Sans 1 Bold"/>
                  <a:cs typeface="Open Sans 1 Bold"/>
                  <a:sym typeface="Open Sans 1 Bold"/>
                </a:rPr>
                <a:t>FN : False Negative (faux négatif)</a:t>
              </a:r>
            </a:p>
          </p:txBody>
        </p:sp>
        <p:sp>
          <p:nvSpPr>
            <p:cNvPr name="TextBox 16" id="16"/>
            <p:cNvSpPr txBox="true"/>
            <p:nvPr/>
          </p:nvSpPr>
          <p:spPr>
            <a:xfrm rot="0">
              <a:off x="0" y="458258"/>
              <a:ext cx="12174588" cy="858308"/>
            </a:xfrm>
            <a:prstGeom prst="rect">
              <a:avLst/>
            </a:prstGeom>
          </p:spPr>
          <p:txBody>
            <a:bodyPr anchor="t" rtlCol="false" tIns="0" lIns="0" bIns="0" rIns="0">
              <a:spAutoFit/>
            </a:bodyPr>
            <a:lstStyle/>
            <a:p>
              <a:pPr algn="just">
                <a:lnSpc>
                  <a:spcPts val="2600"/>
                </a:lnSpc>
              </a:pPr>
              <a:r>
                <a:rPr lang="en-US" sz="2000">
                  <a:solidFill>
                    <a:srgbClr val="000000"/>
                  </a:solidFill>
                  <a:latin typeface="Open Sans 1"/>
                  <a:ea typeface="Open Sans 1"/>
                  <a:cs typeface="Open Sans 1"/>
                  <a:sym typeface="Open Sans 1"/>
                </a:rPr>
                <a:t>Ce qui devait être détecté comme positif mais a été détecté comme négatif.</a:t>
              </a:r>
            </a:p>
            <a:p>
              <a:pPr algn="just">
                <a:lnSpc>
                  <a:spcPts val="2600"/>
                </a:lnSpc>
              </a:pPr>
              <a:r>
                <a:rPr lang="en-US" sz="2000">
                  <a:solidFill>
                    <a:srgbClr val="000000"/>
                  </a:solidFill>
                  <a:latin typeface="Open Sans 1"/>
                  <a:ea typeface="Open Sans 1"/>
                  <a:cs typeface="Open Sans 1"/>
                  <a:sym typeface="Open Sans 1"/>
                </a:rPr>
                <a:t>Ex : il y avait un “penny” mais il n’a pas été détecté.</a:t>
              </a:r>
            </a:p>
          </p:txBody>
        </p:sp>
      </p:grpSp>
      <p:sp>
        <p:nvSpPr>
          <p:cNvPr name="TextBox 17" id="17"/>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59</a:t>
            </a:r>
          </a:p>
        </p:txBody>
      </p:sp>
      <p:sp>
        <p:nvSpPr>
          <p:cNvPr name="TextBox 18" id="18"/>
          <p:cNvSpPr txBox="true"/>
          <p:nvPr/>
        </p:nvSpPr>
        <p:spPr>
          <a:xfrm rot="0">
            <a:off x="1028700" y="2696733"/>
            <a:ext cx="16230600" cy="361315"/>
          </a:xfrm>
          <a:prstGeom prst="rect">
            <a:avLst/>
          </a:prstGeom>
        </p:spPr>
        <p:txBody>
          <a:bodyPr anchor="t" rtlCol="false" tIns="0" lIns="0" bIns="0" rIns="0">
            <a:spAutoFit/>
          </a:bodyPr>
          <a:lstStyle/>
          <a:p>
            <a:pPr algn="just">
              <a:lnSpc>
                <a:spcPts val="2990"/>
              </a:lnSpc>
            </a:pPr>
            <a:r>
              <a:rPr lang="en-US" sz="2300">
                <a:solidFill>
                  <a:srgbClr val="000000"/>
                </a:solidFill>
                <a:latin typeface="Open Sans 1"/>
                <a:ea typeface="Open Sans 1"/>
                <a:cs typeface="Open Sans 1"/>
                <a:sym typeface="Open Sans 1"/>
              </a:rPr>
              <a:t>Pour comprendre les valeurs plus facilement, des noms ont été donné aux quatre cases.</a:t>
            </a:r>
          </a:p>
        </p:txBody>
      </p:sp>
      <p:sp>
        <p:nvSpPr>
          <p:cNvPr name="TextBox 19" id="19"/>
          <p:cNvSpPr txBox="true"/>
          <p:nvPr/>
        </p:nvSpPr>
        <p:spPr>
          <a:xfrm rot="0">
            <a:off x="6044309" y="9532882"/>
            <a:ext cx="6199383" cy="361315"/>
          </a:xfrm>
          <a:prstGeom prst="rect">
            <a:avLst/>
          </a:prstGeom>
        </p:spPr>
        <p:txBody>
          <a:bodyPr anchor="t" rtlCol="false" tIns="0" lIns="0" bIns="0" rIns="0">
            <a:spAutoFit/>
          </a:bodyPr>
          <a:lstStyle/>
          <a:p>
            <a:pPr algn="just">
              <a:lnSpc>
                <a:spcPts val="2990"/>
              </a:lnSpc>
            </a:pPr>
            <a:r>
              <a:rPr lang="en-US" sz="2300" i="true">
                <a:solidFill>
                  <a:srgbClr val="000000"/>
                </a:solidFill>
                <a:latin typeface="Open Sans 1 Italics"/>
                <a:ea typeface="Open Sans 1 Italics"/>
                <a:cs typeface="Open Sans 1 Italics"/>
                <a:sym typeface="Open Sans 1 Italics"/>
              </a:rPr>
              <a:t>(il y a un exemple imagé sur la page d’après)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60</a:t>
            </a:r>
          </a:p>
        </p:txBody>
      </p:sp>
      <p:sp>
        <p:nvSpPr>
          <p:cNvPr name="TextBox 3" id="3"/>
          <p:cNvSpPr txBox="true"/>
          <p:nvPr/>
        </p:nvSpPr>
        <p:spPr>
          <a:xfrm rot="0">
            <a:off x="1028700" y="2768427"/>
            <a:ext cx="6686144" cy="974725"/>
          </a:xfrm>
          <a:prstGeom prst="rect">
            <a:avLst/>
          </a:prstGeom>
        </p:spPr>
        <p:txBody>
          <a:bodyPr anchor="t" rtlCol="false" tIns="0" lIns="0" bIns="0" rIns="0">
            <a:spAutoFit/>
          </a:bodyPr>
          <a:lstStyle/>
          <a:p>
            <a:pPr algn="ctr">
              <a:lnSpc>
                <a:spcPts val="2600"/>
              </a:lnSpc>
            </a:pPr>
            <a:r>
              <a:rPr lang="en-US" sz="2000">
                <a:solidFill>
                  <a:srgbClr val="000000"/>
                </a:solidFill>
                <a:latin typeface="Open Sans 1"/>
                <a:ea typeface="Open Sans 1"/>
                <a:cs typeface="Open Sans 1"/>
                <a:sym typeface="Open Sans 1"/>
              </a:rPr>
              <a:t>Cette image correspond à la vérité terrain, c’est-à-dire aux annotations faites à la main donc ce que le modèle est censé trouver.</a:t>
            </a:r>
          </a:p>
        </p:txBody>
      </p:sp>
      <p:sp>
        <p:nvSpPr>
          <p:cNvPr name="TextBox 4" id="4"/>
          <p:cNvSpPr txBox="true"/>
          <p:nvPr/>
        </p:nvSpPr>
        <p:spPr>
          <a:xfrm rot="0">
            <a:off x="10081167" y="2930352"/>
            <a:ext cx="6215820" cy="650875"/>
          </a:xfrm>
          <a:prstGeom prst="rect">
            <a:avLst/>
          </a:prstGeom>
        </p:spPr>
        <p:txBody>
          <a:bodyPr anchor="t" rtlCol="false" tIns="0" lIns="0" bIns="0" rIns="0">
            <a:spAutoFit/>
          </a:bodyPr>
          <a:lstStyle/>
          <a:p>
            <a:pPr algn="ctr">
              <a:lnSpc>
                <a:spcPts val="2600"/>
              </a:lnSpc>
            </a:pPr>
            <a:r>
              <a:rPr lang="en-US" sz="2000">
                <a:solidFill>
                  <a:srgbClr val="000000"/>
                </a:solidFill>
                <a:latin typeface="Open Sans 1"/>
                <a:ea typeface="Open Sans 1"/>
                <a:cs typeface="Open Sans 1"/>
                <a:sym typeface="Open Sans 1"/>
              </a:rPr>
              <a:t>Cette image correspond aux détections faites par le modèle sur la même image après l’entrainement </a:t>
            </a:r>
          </a:p>
        </p:txBody>
      </p:sp>
      <p:grpSp>
        <p:nvGrpSpPr>
          <p:cNvPr name="Group 5" id="5"/>
          <p:cNvGrpSpPr/>
          <p:nvPr/>
        </p:nvGrpSpPr>
        <p:grpSpPr>
          <a:xfrm rot="0">
            <a:off x="1690398" y="3906558"/>
            <a:ext cx="5362749" cy="5362749"/>
            <a:chOff x="0" y="0"/>
            <a:chExt cx="7150332" cy="7150332"/>
          </a:xfrm>
        </p:grpSpPr>
        <p:sp>
          <p:nvSpPr>
            <p:cNvPr name="Freeform 6" id="6"/>
            <p:cNvSpPr/>
            <p:nvPr/>
          </p:nvSpPr>
          <p:spPr>
            <a:xfrm flipH="false" flipV="false" rot="5400000">
              <a:off x="0" y="0"/>
              <a:ext cx="7150332" cy="7150332"/>
            </a:xfrm>
            <a:custGeom>
              <a:avLst/>
              <a:gdLst/>
              <a:ahLst/>
              <a:cxnLst/>
              <a:rect r="r" b="b" t="t" l="l"/>
              <a:pathLst>
                <a:path h="7150332" w="7150332">
                  <a:moveTo>
                    <a:pt x="0" y="0"/>
                  </a:moveTo>
                  <a:lnTo>
                    <a:pt x="7150332" y="0"/>
                  </a:lnTo>
                  <a:lnTo>
                    <a:pt x="7150332" y="7150332"/>
                  </a:lnTo>
                  <a:lnTo>
                    <a:pt x="0" y="7150332"/>
                  </a:lnTo>
                  <a:lnTo>
                    <a:pt x="0" y="0"/>
                  </a:lnTo>
                  <a:close/>
                </a:path>
              </a:pathLst>
            </a:custGeom>
            <a:blipFill>
              <a:blip r:embed="rId2"/>
              <a:stretch>
                <a:fillRect l="0" t="0" r="0" b="0"/>
              </a:stretch>
            </a:blipFill>
          </p:spPr>
        </p:sp>
        <p:grpSp>
          <p:nvGrpSpPr>
            <p:cNvPr name="Group 7" id="7"/>
            <p:cNvGrpSpPr/>
            <p:nvPr/>
          </p:nvGrpSpPr>
          <p:grpSpPr>
            <a:xfrm rot="0">
              <a:off x="1676787" y="4266479"/>
              <a:ext cx="964438" cy="794804"/>
              <a:chOff x="0" y="0"/>
              <a:chExt cx="190506" cy="156998"/>
            </a:xfrm>
          </p:grpSpPr>
          <p:sp>
            <p:nvSpPr>
              <p:cNvPr name="Freeform 8" id="8"/>
              <p:cNvSpPr/>
              <p:nvPr/>
            </p:nvSpPr>
            <p:spPr>
              <a:xfrm flipH="false" flipV="false" rot="0">
                <a:off x="0" y="0"/>
                <a:ext cx="190506" cy="156998"/>
              </a:xfrm>
              <a:custGeom>
                <a:avLst/>
                <a:gdLst/>
                <a:ahLst/>
                <a:cxnLst/>
                <a:rect r="r" b="b" t="t" l="l"/>
                <a:pathLst>
                  <a:path h="156998" w="190506">
                    <a:moveTo>
                      <a:pt x="0" y="0"/>
                    </a:moveTo>
                    <a:lnTo>
                      <a:pt x="190506" y="0"/>
                    </a:lnTo>
                    <a:lnTo>
                      <a:pt x="190506" y="156998"/>
                    </a:lnTo>
                    <a:lnTo>
                      <a:pt x="0" y="156998"/>
                    </a:lnTo>
                    <a:close/>
                  </a:path>
                </a:pathLst>
              </a:custGeom>
              <a:ln w="38100" cap="sq">
                <a:solidFill>
                  <a:srgbClr val="FFFFFF"/>
                </a:solidFill>
                <a:prstDash val="solid"/>
                <a:miter/>
              </a:ln>
            </p:spPr>
          </p:sp>
          <p:sp>
            <p:nvSpPr>
              <p:cNvPr name="TextBox 9" id="9"/>
              <p:cNvSpPr txBox="true"/>
              <p:nvPr/>
            </p:nvSpPr>
            <p:spPr>
              <a:xfrm>
                <a:off x="0" y="-28575"/>
                <a:ext cx="190506" cy="185573"/>
              </a:xfrm>
              <a:prstGeom prst="rect">
                <a:avLst/>
              </a:prstGeom>
            </p:spPr>
            <p:txBody>
              <a:bodyPr anchor="ctr" rtlCol="false" tIns="50800" lIns="50800" bIns="50800" rIns="50800"/>
              <a:lstStyle/>
              <a:p>
                <a:pPr algn="ctr">
                  <a:lnSpc>
                    <a:spcPts val="2380"/>
                  </a:lnSpc>
                </a:pPr>
              </a:p>
            </p:txBody>
          </p:sp>
        </p:grpSp>
        <p:grpSp>
          <p:nvGrpSpPr>
            <p:cNvPr name="Group 10" id="10"/>
            <p:cNvGrpSpPr/>
            <p:nvPr/>
          </p:nvGrpSpPr>
          <p:grpSpPr>
            <a:xfrm rot="0">
              <a:off x="2641226" y="3241847"/>
              <a:ext cx="973291" cy="819037"/>
              <a:chOff x="0" y="0"/>
              <a:chExt cx="192255" cy="161785"/>
            </a:xfrm>
          </p:grpSpPr>
          <p:sp>
            <p:nvSpPr>
              <p:cNvPr name="Freeform 11" id="11"/>
              <p:cNvSpPr/>
              <p:nvPr/>
            </p:nvSpPr>
            <p:spPr>
              <a:xfrm flipH="false" flipV="false" rot="0">
                <a:off x="0" y="0"/>
                <a:ext cx="192255" cy="161785"/>
              </a:xfrm>
              <a:custGeom>
                <a:avLst/>
                <a:gdLst/>
                <a:ahLst/>
                <a:cxnLst/>
                <a:rect r="r" b="b" t="t" l="l"/>
                <a:pathLst>
                  <a:path h="161785" w="192255">
                    <a:moveTo>
                      <a:pt x="0" y="0"/>
                    </a:moveTo>
                    <a:lnTo>
                      <a:pt x="192255" y="0"/>
                    </a:lnTo>
                    <a:lnTo>
                      <a:pt x="192255" y="161785"/>
                    </a:lnTo>
                    <a:lnTo>
                      <a:pt x="0" y="161785"/>
                    </a:lnTo>
                    <a:close/>
                  </a:path>
                </a:pathLst>
              </a:custGeom>
              <a:ln w="38100" cap="sq">
                <a:solidFill>
                  <a:srgbClr val="FFFFFF"/>
                </a:solidFill>
                <a:prstDash val="solid"/>
                <a:miter/>
              </a:ln>
            </p:spPr>
          </p:sp>
          <p:sp>
            <p:nvSpPr>
              <p:cNvPr name="TextBox 12" id="12"/>
              <p:cNvSpPr txBox="true"/>
              <p:nvPr/>
            </p:nvSpPr>
            <p:spPr>
              <a:xfrm>
                <a:off x="0" y="-28575"/>
                <a:ext cx="192255" cy="190360"/>
              </a:xfrm>
              <a:prstGeom prst="rect">
                <a:avLst/>
              </a:prstGeom>
            </p:spPr>
            <p:txBody>
              <a:bodyPr anchor="ctr" rtlCol="false" tIns="50800" lIns="50800" bIns="50800" rIns="50800"/>
              <a:lstStyle/>
              <a:p>
                <a:pPr algn="ctr">
                  <a:lnSpc>
                    <a:spcPts val="2380"/>
                  </a:lnSpc>
                </a:pPr>
              </a:p>
            </p:txBody>
          </p:sp>
        </p:grpSp>
        <p:grpSp>
          <p:nvGrpSpPr>
            <p:cNvPr name="Group 13" id="13"/>
            <p:cNvGrpSpPr/>
            <p:nvPr/>
          </p:nvGrpSpPr>
          <p:grpSpPr>
            <a:xfrm rot="0">
              <a:off x="2641226" y="2870685"/>
              <a:ext cx="973291" cy="371162"/>
              <a:chOff x="0" y="0"/>
              <a:chExt cx="192255" cy="73316"/>
            </a:xfrm>
          </p:grpSpPr>
          <p:sp>
            <p:nvSpPr>
              <p:cNvPr name="Freeform 14" id="14"/>
              <p:cNvSpPr/>
              <p:nvPr/>
            </p:nvSpPr>
            <p:spPr>
              <a:xfrm flipH="false" flipV="false" rot="0">
                <a:off x="0" y="0"/>
                <a:ext cx="192255" cy="73316"/>
              </a:xfrm>
              <a:custGeom>
                <a:avLst/>
                <a:gdLst/>
                <a:ahLst/>
                <a:cxnLst/>
                <a:rect r="r" b="b" t="t" l="l"/>
                <a:pathLst>
                  <a:path h="73316" w="192255">
                    <a:moveTo>
                      <a:pt x="0" y="0"/>
                    </a:moveTo>
                    <a:lnTo>
                      <a:pt x="192255" y="0"/>
                    </a:lnTo>
                    <a:lnTo>
                      <a:pt x="192255" y="73316"/>
                    </a:lnTo>
                    <a:lnTo>
                      <a:pt x="0" y="73316"/>
                    </a:lnTo>
                    <a:close/>
                  </a:path>
                </a:pathLst>
              </a:custGeom>
              <a:solidFill>
                <a:srgbClr val="FFFFFF"/>
              </a:solidFill>
            </p:spPr>
          </p:sp>
          <p:sp>
            <p:nvSpPr>
              <p:cNvPr name="TextBox 15" id="15"/>
              <p:cNvSpPr txBox="true"/>
              <p:nvPr/>
            </p:nvSpPr>
            <p:spPr>
              <a:xfrm>
                <a:off x="0" y="-28575"/>
                <a:ext cx="192255" cy="101891"/>
              </a:xfrm>
              <a:prstGeom prst="rect">
                <a:avLst/>
              </a:prstGeom>
            </p:spPr>
            <p:txBody>
              <a:bodyPr anchor="ctr" rtlCol="false" tIns="50800" lIns="50800" bIns="50800" rIns="50800"/>
              <a:lstStyle/>
              <a:p>
                <a:pPr algn="ctr">
                  <a:lnSpc>
                    <a:spcPts val="1400"/>
                  </a:lnSpc>
                </a:pPr>
                <a:r>
                  <a:rPr lang="en-US" b="true" sz="1000">
                    <a:solidFill>
                      <a:srgbClr val="000000"/>
                    </a:solidFill>
                    <a:latin typeface="Open Sans 1 Bold"/>
                    <a:ea typeface="Open Sans 1 Bold"/>
                    <a:cs typeface="Open Sans 1 Bold"/>
                    <a:sym typeface="Open Sans 1 Bold"/>
                  </a:rPr>
                  <a:t>PENNY</a:t>
                </a:r>
              </a:p>
            </p:txBody>
          </p:sp>
        </p:grpSp>
        <p:grpSp>
          <p:nvGrpSpPr>
            <p:cNvPr name="Group 16" id="16"/>
            <p:cNvGrpSpPr/>
            <p:nvPr/>
          </p:nvGrpSpPr>
          <p:grpSpPr>
            <a:xfrm rot="0">
              <a:off x="1676787" y="3895317"/>
              <a:ext cx="964438" cy="371162"/>
              <a:chOff x="0" y="0"/>
              <a:chExt cx="190506" cy="73316"/>
            </a:xfrm>
          </p:grpSpPr>
          <p:sp>
            <p:nvSpPr>
              <p:cNvPr name="Freeform 17" id="17"/>
              <p:cNvSpPr/>
              <p:nvPr/>
            </p:nvSpPr>
            <p:spPr>
              <a:xfrm flipH="false" flipV="false" rot="0">
                <a:off x="0" y="0"/>
                <a:ext cx="190506" cy="73316"/>
              </a:xfrm>
              <a:custGeom>
                <a:avLst/>
                <a:gdLst/>
                <a:ahLst/>
                <a:cxnLst/>
                <a:rect r="r" b="b" t="t" l="l"/>
                <a:pathLst>
                  <a:path h="73316" w="190506">
                    <a:moveTo>
                      <a:pt x="0" y="0"/>
                    </a:moveTo>
                    <a:lnTo>
                      <a:pt x="190506" y="0"/>
                    </a:lnTo>
                    <a:lnTo>
                      <a:pt x="190506" y="73316"/>
                    </a:lnTo>
                    <a:lnTo>
                      <a:pt x="0" y="73316"/>
                    </a:lnTo>
                    <a:close/>
                  </a:path>
                </a:pathLst>
              </a:custGeom>
              <a:solidFill>
                <a:srgbClr val="FFFFFF"/>
              </a:solidFill>
            </p:spPr>
          </p:sp>
          <p:sp>
            <p:nvSpPr>
              <p:cNvPr name="TextBox 18" id="18"/>
              <p:cNvSpPr txBox="true"/>
              <p:nvPr/>
            </p:nvSpPr>
            <p:spPr>
              <a:xfrm>
                <a:off x="0" y="-28575"/>
                <a:ext cx="190506" cy="101891"/>
              </a:xfrm>
              <a:prstGeom prst="rect">
                <a:avLst/>
              </a:prstGeom>
            </p:spPr>
            <p:txBody>
              <a:bodyPr anchor="ctr" rtlCol="false" tIns="50800" lIns="50800" bIns="50800" rIns="50800"/>
              <a:lstStyle/>
              <a:p>
                <a:pPr algn="ctr">
                  <a:lnSpc>
                    <a:spcPts val="1400"/>
                  </a:lnSpc>
                </a:pPr>
                <a:r>
                  <a:rPr lang="en-US" b="true" sz="1000">
                    <a:solidFill>
                      <a:srgbClr val="000000"/>
                    </a:solidFill>
                    <a:latin typeface="Open Sans 1 Bold"/>
                    <a:ea typeface="Open Sans 1 Bold"/>
                    <a:cs typeface="Open Sans 1 Bold"/>
                    <a:sym typeface="Open Sans 1 Bold"/>
                  </a:rPr>
                  <a:t>PENNY</a:t>
                </a:r>
              </a:p>
            </p:txBody>
          </p:sp>
        </p:grpSp>
      </p:grpSp>
      <p:grpSp>
        <p:nvGrpSpPr>
          <p:cNvPr name="Group 19" id="19"/>
          <p:cNvGrpSpPr/>
          <p:nvPr/>
        </p:nvGrpSpPr>
        <p:grpSpPr>
          <a:xfrm rot="0">
            <a:off x="10507703" y="3906558"/>
            <a:ext cx="5362749" cy="5362749"/>
            <a:chOff x="0" y="0"/>
            <a:chExt cx="7150332" cy="7150332"/>
          </a:xfrm>
        </p:grpSpPr>
        <p:sp>
          <p:nvSpPr>
            <p:cNvPr name="Freeform 20" id="20"/>
            <p:cNvSpPr/>
            <p:nvPr/>
          </p:nvSpPr>
          <p:spPr>
            <a:xfrm flipH="false" flipV="false" rot="5400000">
              <a:off x="0" y="0"/>
              <a:ext cx="7150332" cy="7150332"/>
            </a:xfrm>
            <a:custGeom>
              <a:avLst/>
              <a:gdLst/>
              <a:ahLst/>
              <a:cxnLst/>
              <a:rect r="r" b="b" t="t" l="l"/>
              <a:pathLst>
                <a:path h="7150332" w="7150332">
                  <a:moveTo>
                    <a:pt x="0" y="0"/>
                  </a:moveTo>
                  <a:lnTo>
                    <a:pt x="7150332" y="0"/>
                  </a:lnTo>
                  <a:lnTo>
                    <a:pt x="7150332" y="7150332"/>
                  </a:lnTo>
                  <a:lnTo>
                    <a:pt x="0" y="7150332"/>
                  </a:lnTo>
                  <a:lnTo>
                    <a:pt x="0" y="0"/>
                  </a:lnTo>
                  <a:close/>
                </a:path>
              </a:pathLst>
            </a:custGeom>
            <a:blipFill>
              <a:blip r:embed="rId2"/>
              <a:stretch>
                <a:fillRect l="0" t="0" r="0" b="0"/>
              </a:stretch>
            </a:blipFill>
          </p:spPr>
        </p:sp>
        <p:grpSp>
          <p:nvGrpSpPr>
            <p:cNvPr name="Group 21" id="21"/>
            <p:cNvGrpSpPr/>
            <p:nvPr/>
          </p:nvGrpSpPr>
          <p:grpSpPr>
            <a:xfrm rot="0">
              <a:off x="1698505" y="4266479"/>
              <a:ext cx="952692" cy="794804"/>
              <a:chOff x="0" y="0"/>
              <a:chExt cx="188186" cy="156998"/>
            </a:xfrm>
          </p:grpSpPr>
          <p:sp>
            <p:nvSpPr>
              <p:cNvPr name="Freeform 22" id="22"/>
              <p:cNvSpPr/>
              <p:nvPr/>
            </p:nvSpPr>
            <p:spPr>
              <a:xfrm flipH="false" flipV="false" rot="0">
                <a:off x="0" y="0"/>
                <a:ext cx="188186" cy="156998"/>
              </a:xfrm>
              <a:custGeom>
                <a:avLst/>
                <a:gdLst/>
                <a:ahLst/>
                <a:cxnLst/>
                <a:rect r="r" b="b" t="t" l="l"/>
                <a:pathLst>
                  <a:path h="156998" w="188186">
                    <a:moveTo>
                      <a:pt x="0" y="0"/>
                    </a:moveTo>
                    <a:lnTo>
                      <a:pt x="188186" y="0"/>
                    </a:lnTo>
                    <a:lnTo>
                      <a:pt x="188186" y="156998"/>
                    </a:lnTo>
                    <a:lnTo>
                      <a:pt x="0" y="156998"/>
                    </a:lnTo>
                    <a:close/>
                  </a:path>
                </a:pathLst>
              </a:custGeom>
              <a:ln w="38100" cap="sq">
                <a:solidFill>
                  <a:srgbClr val="FFFFFF"/>
                </a:solidFill>
                <a:prstDash val="solid"/>
                <a:miter/>
              </a:ln>
            </p:spPr>
          </p:sp>
          <p:sp>
            <p:nvSpPr>
              <p:cNvPr name="TextBox 23" id="23"/>
              <p:cNvSpPr txBox="true"/>
              <p:nvPr/>
            </p:nvSpPr>
            <p:spPr>
              <a:xfrm>
                <a:off x="0" y="-28575"/>
                <a:ext cx="188186" cy="185573"/>
              </a:xfrm>
              <a:prstGeom prst="rect">
                <a:avLst/>
              </a:prstGeom>
            </p:spPr>
            <p:txBody>
              <a:bodyPr anchor="ctr" rtlCol="false" tIns="50800" lIns="50800" bIns="50800" rIns="50800"/>
              <a:lstStyle/>
              <a:p>
                <a:pPr algn="ctr">
                  <a:lnSpc>
                    <a:spcPts val="2380"/>
                  </a:lnSpc>
                </a:pPr>
              </a:p>
            </p:txBody>
          </p:sp>
        </p:grpSp>
        <p:grpSp>
          <p:nvGrpSpPr>
            <p:cNvPr name="Group 24" id="24"/>
            <p:cNvGrpSpPr/>
            <p:nvPr/>
          </p:nvGrpSpPr>
          <p:grpSpPr>
            <a:xfrm rot="0">
              <a:off x="1881026" y="1057642"/>
              <a:ext cx="828618" cy="681069"/>
              <a:chOff x="0" y="0"/>
              <a:chExt cx="163678" cy="134532"/>
            </a:xfrm>
          </p:grpSpPr>
          <p:sp>
            <p:nvSpPr>
              <p:cNvPr name="Freeform 25" id="25"/>
              <p:cNvSpPr/>
              <p:nvPr/>
            </p:nvSpPr>
            <p:spPr>
              <a:xfrm flipH="false" flipV="false" rot="0">
                <a:off x="0" y="0"/>
                <a:ext cx="163678" cy="134532"/>
              </a:xfrm>
              <a:custGeom>
                <a:avLst/>
                <a:gdLst/>
                <a:ahLst/>
                <a:cxnLst/>
                <a:rect r="r" b="b" t="t" l="l"/>
                <a:pathLst>
                  <a:path h="134532" w="163678">
                    <a:moveTo>
                      <a:pt x="0" y="0"/>
                    </a:moveTo>
                    <a:lnTo>
                      <a:pt x="163678" y="0"/>
                    </a:lnTo>
                    <a:lnTo>
                      <a:pt x="163678" y="134532"/>
                    </a:lnTo>
                    <a:lnTo>
                      <a:pt x="0" y="134532"/>
                    </a:lnTo>
                    <a:close/>
                  </a:path>
                </a:pathLst>
              </a:custGeom>
              <a:ln w="38100" cap="sq">
                <a:solidFill>
                  <a:srgbClr val="FFFFFF"/>
                </a:solidFill>
                <a:prstDash val="solid"/>
                <a:miter/>
              </a:ln>
            </p:spPr>
          </p:sp>
          <p:sp>
            <p:nvSpPr>
              <p:cNvPr name="TextBox 26" id="26"/>
              <p:cNvSpPr txBox="true"/>
              <p:nvPr/>
            </p:nvSpPr>
            <p:spPr>
              <a:xfrm>
                <a:off x="0" y="-28575"/>
                <a:ext cx="163678" cy="163107"/>
              </a:xfrm>
              <a:prstGeom prst="rect">
                <a:avLst/>
              </a:prstGeom>
            </p:spPr>
            <p:txBody>
              <a:bodyPr anchor="ctr" rtlCol="false" tIns="50800" lIns="50800" bIns="50800" rIns="50800"/>
              <a:lstStyle/>
              <a:p>
                <a:pPr algn="ctr">
                  <a:lnSpc>
                    <a:spcPts val="2380"/>
                  </a:lnSpc>
                </a:pPr>
              </a:p>
            </p:txBody>
          </p:sp>
        </p:grpSp>
        <p:grpSp>
          <p:nvGrpSpPr>
            <p:cNvPr name="Group 27" id="27"/>
            <p:cNvGrpSpPr/>
            <p:nvPr/>
          </p:nvGrpSpPr>
          <p:grpSpPr>
            <a:xfrm rot="0">
              <a:off x="1698505" y="3895317"/>
              <a:ext cx="952692" cy="371162"/>
              <a:chOff x="0" y="0"/>
              <a:chExt cx="188186" cy="73316"/>
            </a:xfrm>
          </p:grpSpPr>
          <p:sp>
            <p:nvSpPr>
              <p:cNvPr name="Freeform 28" id="28"/>
              <p:cNvSpPr/>
              <p:nvPr/>
            </p:nvSpPr>
            <p:spPr>
              <a:xfrm flipH="false" flipV="false" rot="0">
                <a:off x="0" y="0"/>
                <a:ext cx="188186" cy="73316"/>
              </a:xfrm>
              <a:custGeom>
                <a:avLst/>
                <a:gdLst/>
                <a:ahLst/>
                <a:cxnLst/>
                <a:rect r="r" b="b" t="t" l="l"/>
                <a:pathLst>
                  <a:path h="73316" w="188186">
                    <a:moveTo>
                      <a:pt x="0" y="0"/>
                    </a:moveTo>
                    <a:lnTo>
                      <a:pt x="188186" y="0"/>
                    </a:lnTo>
                    <a:lnTo>
                      <a:pt x="188186" y="73316"/>
                    </a:lnTo>
                    <a:lnTo>
                      <a:pt x="0" y="73316"/>
                    </a:lnTo>
                    <a:close/>
                  </a:path>
                </a:pathLst>
              </a:custGeom>
              <a:solidFill>
                <a:srgbClr val="FFFFFF"/>
              </a:solidFill>
            </p:spPr>
          </p:sp>
          <p:sp>
            <p:nvSpPr>
              <p:cNvPr name="TextBox 29" id="29"/>
              <p:cNvSpPr txBox="true"/>
              <p:nvPr/>
            </p:nvSpPr>
            <p:spPr>
              <a:xfrm>
                <a:off x="0" y="-28575"/>
                <a:ext cx="188186" cy="101891"/>
              </a:xfrm>
              <a:prstGeom prst="rect">
                <a:avLst/>
              </a:prstGeom>
            </p:spPr>
            <p:txBody>
              <a:bodyPr anchor="ctr" rtlCol="false" tIns="50800" lIns="50800" bIns="50800" rIns="50800"/>
              <a:lstStyle/>
              <a:p>
                <a:pPr algn="ctr">
                  <a:lnSpc>
                    <a:spcPts val="1400"/>
                  </a:lnSpc>
                </a:pPr>
                <a:r>
                  <a:rPr lang="en-US" b="true" sz="1000">
                    <a:solidFill>
                      <a:srgbClr val="000000"/>
                    </a:solidFill>
                    <a:latin typeface="Open Sans 1 Bold"/>
                    <a:ea typeface="Open Sans 1 Bold"/>
                    <a:cs typeface="Open Sans 1 Bold"/>
                    <a:sym typeface="Open Sans 1 Bold"/>
                  </a:rPr>
                  <a:t>PENNY</a:t>
                </a:r>
              </a:p>
            </p:txBody>
          </p:sp>
        </p:grpSp>
        <p:grpSp>
          <p:nvGrpSpPr>
            <p:cNvPr name="Group 30" id="30"/>
            <p:cNvGrpSpPr/>
            <p:nvPr/>
          </p:nvGrpSpPr>
          <p:grpSpPr>
            <a:xfrm rot="0">
              <a:off x="1881026" y="686480"/>
              <a:ext cx="828618" cy="371162"/>
              <a:chOff x="0" y="0"/>
              <a:chExt cx="163678" cy="73316"/>
            </a:xfrm>
          </p:grpSpPr>
          <p:sp>
            <p:nvSpPr>
              <p:cNvPr name="Freeform 31" id="31"/>
              <p:cNvSpPr/>
              <p:nvPr/>
            </p:nvSpPr>
            <p:spPr>
              <a:xfrm flipH="false" flipV="false" rot="0">
                <a:off x="0" y="0"/>
                <a:ext cx="163678" cy="73316"/>
              </a:xfrm>
              <a:custGeom>
                <a:avLst/>
                <a:gdLst/>
                <a:ahLst/>
                <a:cxnLst/>
                <a:rect r="r" b="b" t="t" l="l"/>
                <a:pathLst>
                  <a:path h="73316" w="163678">
                    <a:moveTo>
                      <a:pt x="0" y="0"/>
                    </a:moveTo>
                    <a:lnTo>
                      <a:pt x="163678" y="0"/>
                    </a:lnTo>
                    <a:lnTo>
                      <a:pt x="163678" y="73316"/>
                    </a:lnTo>
                    <a:lnTo>
                      <a:pt x="0" y="73316"/>
                    </a:lnTo>
                    <a:close/>
                  </a:path>
                </a:pathLst>
              </a:custGeom>
              <a:solidFill>
                <a:srgbClr val="FFFFFF"/>
              </a:solidFill>
            </p:spPr>
          </p:sp>
          <p:sp>
            <p:nvSpPr>
              <p:cNvPr name="TextBox 32" id="32"/>
              <p:cNvSpPr txBox="true"/>
              <p:nvPr/>
            </p:nvSpPr>
            <p:spPr>
              <a:xfrm>
                <a:off x="0" y="-28575"/>
                <a:ext cx="163678" cy="101891"/>
              </a:xfrm>
              <a:prstGeom prst="rect">
                <a:avLst/>
              </a:prstGeom>
            </p:spPr>
            <p:txBody>
              <a:bodyPr anchor="ctr" rtlCol="false" tIns="50800" lIns="50800" bIns="50800" rIns="50800"/>
              <a:lstStyle/>
              <a:p>
                <a:pPr algn="ctr">
                  <a:lnSpc>
                    <a:spcPts val="1400"/>
                  </a:lnSpc>
                </a:pPr>
                <a:r>
                  <a:rPr lang="en-US" b="true" sz="1000">
                    <a:solidFill>
                      <a:srgbClr val="000000"/>
                    </a:solidFill>
                    <a:latin typeface="Open Sans 1 Bold"/>
                    <a:ea typeface="Open Sans 1 Bold"/>
                    <a:cs typeface="Open Sans 1 Bold"/>
                    <a:sym typeface="Open Sans 1 Bold"/>
                  </a:rPr>
                  <a:t>PENNY</a:t>
                </a:r>
              </a:p>
            </p:txBody>
          </p:sp>
        </p:grpSp>
      </p:grpSp>
      <p:sp>
        <p:nvSpPr>
          <p:cNvPr name="TextBox 33" id="33"/>
          <p:cNvSpPr txBox="true"/>
          <p:nvPr/>
        </p:nvSpPr>
        <p:spPr>
          <a:xfrm rot="0">
            <a:off x="1028700" y="1657350"/>
            <a:ext cx="877827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Approche théorique</a:t>
            </a:r>
          </a:p>
        </p:txBody>
      </p:sp>
      <p:sp>
        <p:nvSpPr>
          <p:cNvPr name="TextBox 34" id="34"/>
          <p:cNvSpPr txBox="true"/>
          <p:nvPr/>
        </p:nvSpPr>
        <p:spPr>
          <a:xfrm rot="0">
            <a:off x="1028700" y="923925"/>
            <a:ext cx="9715774"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MATRICE DE CONFUSION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DAHCIZKA1GQ</dc:identifier>
  <dcterms:modified xsi:type="dcterms:W3CDTF">2011-08-01T06:04:30Z</dcterms:modified>
  <cp:revision>1</cp:revision>
  <dc:title>Yolo tuto</dc:title>
</cp:coreProperties>
</file>