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18288000" cy="10287000"/>
  <p:notesSz cx="6858000" cy="9144000"/>
  <p:embeddedFontLst>
    <p:embeddedFont>
      <p:font typeface="Oswald Bold" charset="1" panose="00000800000000000000"/>
      <p:regular r:id="rId40"/>
    </p:embeddedFont>
    <p:embeddedFont>
      <p:font typeface="Oswald" charset="1" panose="00000500000000000000"/>
      <p:regular r:id="rId41"/>
    </p:embeddedFont>
    <p:embeddedFont>
      <p:font typeface="Open Sans 2" charset="1" panose="00000000000000000000"/>
      <p:regular r:id="rId42"/>
    </p:embeddedFont>
    <p:embeddedFont>
      <p:font typeface="Open Sans 1" charset="1" panose="020B0606030504020204"/>
      <p:regular r:id="rId43"/>
    </p:embeddedFont>
    <p:embeddedFont>
      <p:font typeface="Open Sans 1 Bold" charset="1" panose="020B0806030504020204"/>
      <p:regular r:id="rId44"/>
    </p:embeddedFont>
    <p:embeddedFont>
      <p:font typeface="Open Sans 2 Bold Italics" charset="1" panose="00000000000000000000"/>
      <p:regular r:id="rId45"/>
    </p:embeddedFont>
    <p:embeddedFont>
      <p:font typeface="Open Sans 2 Bold" charset="1" panose="00000000000000000000"/>
      <p:regular r:id="rId46"/>
    </p:embeddedFont>
    <p:embeddedFont>
      <p:font typeface="Open Sans 1 Italics" charset="1" panose="020B0606030504020204"/>
      <p:regular r:id="rId47"/>
    </p:embeddedFont>
    <p:embeddedFont>
      <p:font typeface="Open Sans 2 Italics" charset="1" panose="0000000000000000000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notesMasters/notesMaster1.xml" Type="http://schemas.openxmlformats.org/officeDocument/2006/relationships/notesMaster"/><Relationship Id="rId49" Target="theme/theme2.xml" Type="http://schemas.openxmlformats.org/officeDocument/2006/relationships/theme"/><Relationship Id="rId5" Target="tableStyles.xml" Type="http://schemas.openxmlformats.org/officeDocument/2006/relationships/tableStyles"/><Relationship Id="rId50" Target="notesSlides/notesSlide1.xml" Type="http://schemas.openxmlformats.org/officeDocument/2006/relationships/notesSlide"/><Relationship Id="rId51" Target="fonts/font51.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Vidéo de cette partie la</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png" Type="http://schemas.openxmlformats.org/officeDocument/2006/relationships/image"/><Relationship Id="rId2" Target="../media/image1.jpeg" Type="http://schemas.openxmlformats.org/officeDocument/2006/relationships/image"/><Relationship Id="rId20" Target="../media/image19.png" Type="http://schemas.openxmlformats.org/officeDocument/2006/relationships/image"/><Relationship Id="rId21" Target="../media/image20.png" Type="http://schemas.openxmlformats.org/officeDocument/2006/relationships/image"/><Relationship Id="rId22" Target="../media/image2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media/image45.png" Type="http://schemas.openxmlformats.org/officeDocument/2006/relationships/image"/><Relationship Id="rId17" Target="../media/image42.png" Type="http://schemas.openxmlformats.org/officeDocument/2006/relationships/image"/><Relationship Id="rId18" Target="../media/image43.svg" Type="http://schemas.openxmlformats.org/officeDocument/2006/relationships/image"/><Relationship Id="rId19" Target="../media/image46.png" Type="http://schemas.openxmlformats.org/officeDocument/2006/relationships/image"/><Relationship Id="rId2" Target="../media/image22.png" Type="http://schemas.openxmlformats.org/officeDocument/2006/relationships/image"/><Relationship Id="rId20" Target="../media/image47.sv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media/image48.png" Type="http://schemas.openxmlformats.org/officeDocument/2006/relationships/image"/><Relationship Id="rId17" Target="../media/image42.png" Type="http://schemas.openxmlformats.org/officeDocument/2006/relationships/image"/><Relationship Id="rId18" Target="../media/image43.sv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15" Target="../media/image34.png" Type="http://schemas.openxmlformats.org/officeDocument/2006/relationships/image"/><Relationship Id="rId16" Target="../media/image35.svg" Type="http://schemas.openxmlformats.org/officeDocument/2006/relationships/image"/><Relationship Id="rId17" Target="../media/image42.png" Type="http://schemas.openxmlformats.org/officeDocument/2006/relationships/image"/><Relationship Id="rId18" Target="../media/image43.svg" Type="http://schemas.openxmlformats.org/officeDocument/2006/relationships/image"/><Relationship Id="rId19" Target="../media/image50.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49.pn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42.png" Type="http://schemas.openxmlformats.org/officeDocument/2006/relationships/image"/><Relationship Id="rId4" Target="../media/image43.svg" Type="http://schemas.openxmlformats.org/officeDocument/2006/relationships/image"/><Relationship Id="rId5" Target="../media/image5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42.png" Type="http://schemas.openxmlformats.org/officeDocument/2006/relationships/image"/><Relationship Id="rId4" Target="../media/image4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42.png" Type="http://schemas.openxmlformats.org/officeDocument/2006/relationships/image"/><Relationship Id="rId4" Target="../media/image43.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media/image55.png" Type="http://schemas.openxmlformats.org/officeDocument/2006/relationships/image"/><Relationship Id="rId17" Target="../media/image56.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media/image57.png" Type="http://schemas.openxmlformats.org/officeDocument/2006/relationships/image"/><Relationship Id="rId17" Target="../media/image58.png" Type="http://schemas.openxmlformats.org/officeDocument/2006/relationships/image"/><Relationship Id="rId18" Target="../media/image59.svg" Type="http://schemas.openxmlformats.org/officeDocument/2006/relationships/image"/><Relationship Id="rId19" Target="../media/image42.png" Type="http://schemas.openxmlformats.org/officeDocument/2006/relationships/image"/><Relationship Id="rId2" Target="../media/image22.png" Type="http://schemas.openxmlformats.org/officeDocument/2006/relationships/image"/><Relationship Id="rId20" Target="../media/image43.sv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media/image60.png" Type="http://schemas.openxmlformats.org/officeDocument/2006/relationships/image"/><Relationship Id="rId17" Target="../media/image61.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media/image36.jpeg" Type="http://schemas.openxmlformats.org/officeDocument/2006/relationships/image"/><Relationship Id="rId17" Target="../media/image37.jpe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media/image64.png" Type="http://schemas.openxmlformats.org/officeDocument/2006/relationships/image"/><Relationship Id="rId17" Target="../media/image65.png" Type="http://schemas.openxmlformats.org/officeDocument/2006/relationships/image"/><Relationship Id="rId18" Target="../media/image66.sv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7.png" Type="http://schemas.openxmlformats.org/officeDocument/2006/relationships/image"/><Relationship Id="rId3" Target="../media/image58.png" Type="http://schemas.openxmlformats.org/officeDocument/2006/relationships/image"/><Relationship Id="rId4" Target="../media/image59.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34.png" Type="http://schemas.openxmlformats.org/officeDocument/2006/relationships/image"/><Relationship Id="rId14" Target="../media/image35.svg" Type="http://schemas.openxmlformats.org/officeDocument/2006/relationships/image"/><Relationship Id="rId15" Target="../media/image69.png" Type="http://schemas.openxmlformats.org/officeDocument/2006/relationships/image"/><Relationship Id="rId16" Target="../media/image42.png" Type="http://schemas.openxmlformats.org/officeDocument/2006/relationships/image"/><Relationship Id="rId17" Target="../media/image43.svg" Type="http://schemas.openxmlformats.org/officeDocument/2006/relationships/image"/><Relationship Id="rId2" Target="../media/image22.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 Id="rId3" Target="../media/image42.png" Type="http://schemas.openxmlformats.org/officeDocument/2006/relationships/image"/><Relationship Id="rId4" Target="../media/image43.svg" Type="http://schemas.openxmlformats.org/officeDocument/2006/relationships/image"/><Relationship Id="rId5" Target="https://docs.roboflow.com/datasets/dataset-versions/image-preprocessing" TargetMode="External" Type="http://schemas.openxmlformats.org/officeDocument/2006/relationships/hyperlink"/></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https://docs.roboflow.com/datasets/dataset-versions/image-augmentation" TargetMode="External" Type="http://schemas.openxmlformats.org/officeDocument/2006/relationships/hyperlink"/><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34.png" Type="http://schemas.openxmlformats.org/officeDocument/2006/relationships/image"/><Relationship Id="rId14" Target="../media/image35.svg" Type="http://schemas.openxmlformats.org/officeDocument/2006/relationships/image"/><Relationship Id="rId15" Target="../media/image72.png" Type="http://schemas.openxmlformats.org/officeDocument/2006/relationships/image"/><Relationship Id="rId2" Target="../media/image22.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3.png" Type="http://schemas.openxmlformats.org/officeDocument/2006/relationships/image"/><Relationship Id="rId3" Target="../media/image74.pn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34.png" Type="http://schemas.openxmlformats.org/officeDocument/2006/relationships/image"/><Relationship Id="rId14" Target="../media/image35.svg" Type="http://schemas.openxmlformats.org/officeDocument/2006/relationships/image"/><Relationship Id="rId2" Target="../media/image22.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34.png" Type="http://schemas.openxmlformats.org/officeDocument/2006/relationships/image"/><Relationship Id="rId14" Target="../media/image35.svg" Type="http://schemas.openxmlformats.org/officeDocument/2006/relationships/image"/><Relationship Id="rId15" Target="../media/image75.png" Type="http://schemas.openxmlformats.org/officeDocument/2006/relationships/image"/><Relationship Id="rId16" Target="../media/image76.png" Type="http://schemas.openxmlformats.org/officeDocument/2006/relationships/image"/><Relationship Id="rId17" Target="../media/image77.svg" Type="http://schemas.openxmlformats.org/officeDocument/2006/relationships/image"/><Relationship Id="rId18" Target="../media/image78.png" Type="http://schemas.openxmlformats.org/officeDocument/2006/relationships/image"/><Relationship Id="rId19" Target="../media/image79.svg" Type="http://schemas.openxmlformats.org/officeDocument/2006/relationships/image"/><Relationship Id="rId2" Target="../media/image22.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https://blog.roboflow.com/images-train-model/"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media/image38.png" Type="http://schemas.openxmlformats.org/officeDocument/2006/relationships/image"/><Relationship Id="rId17" Target="../media/image39.jpeg" Type="http://schemas.openxmlformats.org/officeDocument/2006/relationships/image"/><Relationship Id="rId18" Target="../media/image40.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media/image41.png" Type="http://schemas.openxmlformats.org/officeDocument/2006/relationships/image"/><Relationship Id="rId17" Target="../media/image42.png" Type="http://schemas.openxmlformats.org/officeDocument/2006/relationships/image"/><Relationship Id="rId18" Target="../media/image43.sv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media/image44.png" Type="http://schemas.openxmlformats.org/officeDocument/2006/relationships/image"/><Relationship Id="rId17" Target="../media/image42.png" Type="http://schemas.openxmlformats.org/officeDocument/2006/relationships/image"/><Relationship Id="rId18" Target="../media/image43.sv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000000"/>
            </a:solidFill>
          </p:spPr>
        </p:sp>
        <p:sp>
          <p:nvSpPr>
            <p:cNvPr name="TextBox 4" id="4"/>
            <p:cNvSpPr txBox="true"/>
            <p:nvPr/>
          </p:nvSpPr>
          <p:spPr>
            <a:xfrm>
              <a:off x="0" y="-28575"/>
              <a:ext cx="4816593" cy="2737908"/>
            </a:xfrm>
            <a:prstGeom prst="rect">
              <a:avLst/>
            </a:prstGeom>
          </p:spPr>
          <p:txBody>
            <a:bodyPr anchor="ctr" rtlCol="false" tIns="50800" lIns="50800" bIns="50800" rIns="50800"/>
            <a:lstStyle/>
            <a:p>
              <a:pPr algn="ctr">
                <a:lnSpc>
                  <a:spcPts val="1959"/>
                </a:lnSpc>
              </a:pPr>
            </a:p>
          </p:txBody>
        </p:sp>
      </p:grpSp>
      <p:sp>
        <p:nvSpPr>
          <p:cNvPr name="Freeform 5" id="5"/>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0000"/>
            </a:blip>
            <a:stretch>
              <a:fillRect l="0" t="-31064" r="-16523" b="-6950"/>
            </a:stretch>
          </a:blipFill>
        </p:spPr>
      </p:sp>
      <p:sp>
        <p:nvSpPr>
          <p:cNvPr name="Freeform 6" id="6"/>
          <p:cNvSpPr/>
          <p:nvPr/>
        </p:nvSpPr>
        <p:spPr>
          <a:xfrm flipH="false" flipV="false" rot="0">
            <a:off x="12045009" y="4176740"/>
            <a:ext cx="2538950" cy="1008661"/>
          </a:xfrm>
          <a:custGeom>
            <a:avLst/>
            <a:gdLst/>
            <a:ahLst/>
            <a:cxnLst/>
            <a:rect r="r" b="b" t="t" l="l"/>
            <a:pathLst>
              <a:path h="1008661" w="2538950">
                <a:moveTo>
                  <a:pt x="0" y="0"/>
                </a:moveTo>
                <a:lnTo>
                  <a:pt x="2538950" y="0"/>
                </a:lnTo>
                <a:lnTo>
                  <a:pt x="2538950" y="1008662"/>
                </a:lnTo>
                <a:lnTo>
                  <a:pt x="0" y="10086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4820659" y="4412332"/>
            <a:ext cx="1612281" cy="548972"/>
          </a:xfrm>
          <a:custGeom>
            <a:avLst/>
            <a:gdLst/>
            <a:ahLst/>
            <a:cxnLst/>
            <a:rect r="r" b="b" t="t" l="l"/>
            <a:pathLst>
              <a:path h="548972" w="1612281">
                <a:moveTo>
                  <a:pt x="0" y="0"/>
                </a:moveTo>
                <a:lnTo>
                  <a:pt x="1612281" y="0"/>
                </a:lnTo>
                <a:lnTo>
                  <a:pt x="1612281" y="548972"/>
                </a:lnTo>
                <a:lnTo>
                  <a:pt x="0" y="548972"/>
                </a:lnTo>
                <a:lnTo>
                  <a:pt x="0" y="0"/>
                </a:lnTo>
                <a:close/>
              </a:path>
            </a:pathLst>
          </a:custGeom>
          <a:blipFill>
            <a:blip r:embed="rId5"/>
            <a:stretch>
              <a:fillRect l="0" t="0" r="0" b="0"/>
            </a:stretch>
          </a:blipFill>
        </p:spPr>
      </p:sp>
      <p:sp>
        <p:nvSpPr>
          <p:cNvPr name="Freeform 8" id="8"/>
          <p:cNvSpPr/>
          <p:nvPr/>
        </p:nvSpPr>
        <p:spPr>
          <a:xfrm flipH="false" flipV="false" rot="0">
            <a:off x="12045009" y="1731619"/>
            <a:ext cx="4387931" cy="2311771"/>
          </a:xfrm>
          <a:custGeom>
            <a:avLst/>
            <a:gdLst/>
            <a:ahLst/>
            <a:cxnLst/>
            <a:rect r="r" b="b" t="t" l="l"/>
            <a:pathLst>
              <a:path h="2311771" w="4387931">
                <a:moveTo>
                  <a:pt x="0" y="0"/>
                </a:moveTo>
                <a:lnTo>
                  <a:pt x="4387931" y="0"/>
                </a:lnTo>
                <a:lnTo>
                  <a:pt x="4387931" y="2311771"/>
                </a:lnTo>
                <a:lnTo>
                  <a:pt x="0" y="231177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2031190" y="7811315"/>
            <a:ext cx="1938177" cy="656057"/>
          </a:xfrm>
          <a:custGeom>
            <a:avLst/>
            <a:gdLst/>
            <a:ahLst/>
            <a:cxnLst/>
            <a:rect r="r" b="b" t="t" l="l"/>
            <a:pathLst>
              <a:path h="656057" w="1938177">
                <a:moveTo>
                  <a:pt x="0" y="0"/>
                </a:moveTo>
                <a:lnTo>
                  <a:pt x="1938177" y="0"/>
                </a:lnTo>
                <a:lnTo>
                  <a:pt x="1938177" y="656058"/>
                </a:lnTo>
                <a:lnTo>
                  <a:pt x="0" y="65605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4080786" y="7811307"/>
            <a:ext cx="927124" cy="744074"/>
          </a:xfrm>
          <a:custGeom>
            <a:avLst/>
            <a:gdLst/>
            <a:ahLst/>
            <a:cxnLst/>
            <a:rect r="r" b="b" t="t" l="l"/>
            <a:pathLst>
              <a:path h="744074" w="927124">
                <a:moveTo>
                  <a:pt x="0" y="0"/>
                </a:moveTo>
                <a:lnTo>
                  <a:pt x="927124" y="0"/>
                </a:lnTo>
                <a:lnTo>
                  <a:pt x="927124" y="744074"/>
                </a:lnTo>
                <a:lnTo>
                  <a:pt x="0" y="7440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5117657" y="7811315"/>
            <a:ext cx="1329102" cy="656252"/>
          </a:xfrm>
          <a:custGeom>
            <a:avLst/>
            <a:gdLst/>
            <a:ahLst/>
            <a:cxnLst/>
            <a:rect r="r" b="b" t="t" l="l"/>
            <a:pathLst>
              <a:path h="656252" w="1329102">
                <a:moveTo>
                  <a:pt x="0" y="0"/>
                </a:moveTo>
                <a:lnTo>
                  <a:pt x="1329102" y="0"/>
                </a:lnTo>
                <a:lnTo>
                  <a:pt x="1329102" y="656252"/>
                </a:lnTo>
                <a:lnTo>
                  <a:pt x="0" y="6562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4772949" y="5545678"/>
            <a:ext cx="1549262" cy="640831"/>
          </a:xfrm>
          <a:custGeom>
            <a:avLst/>
            <a:gdLst/>
            <a:ahLst/>
            <a:cxnLst/>
            <a:rect r="r" b="b" t="t" l="l"/>
            <a:pathLst>
              <a:path h="640831" w="1549262">
                <a:moveTo>
                  <a:pt x="0" y="0"/>
                </a:moveTo>
                <a:lnTo>
                  <a:pt x="1549262" y="0"/>
                </a:lnTo>
                <a:lnTo>
                  <a:pt x="1549262" y="640831"/>
                </a:lnTo>
                <a:lnTo>
                  <a:pt x="0" y="640831"/>
                </a:lnTo>
                <a:lnTo>
                  <a:pt x="0" y="0"/>
                </a:lnTo>
                <a:close/>
              </a:path>
            </a:pathLst>
          </a:custGeom>
          <a:blipFill>
            <a:blip r:embed="rId14">
              <a:extLst>
                <a:ext uri="{96DAC541-7B7A-43D3-8B79-37D633B846F1}">
                  <asvg:svgBlip xmlns:asvg="http://schemas.microsoft.com/office/drawing/2016/SVG/main" r:embed="rId15"/>
                </a:ext>
              </a:extLst>
            </a:blip>
            <a:stretch>
              <a:fillRect l="-12283" t="-17922" r="-24703" b="-18274"/>
            </a:stretch>
          </a:blipFill>
        </p:spPr>
      </p:sp>
      <p:sp>
        <p:nvSpPr>
          <p:cNvPr name="Freeform 13" id="13"/>
          <p:cNvSpPr/>
          <p:nvPr/>
        </p:nvSpPr>
        <p:spPr>
          <a:xfrm flipH="false" flipV="false" rot="0">
            <a:off x="13553081" y="5465118"/>
            <a:ext cx="899501" cy="899501"/>
          </a:xfrm>
          <a:custGeom>
            <a:avLst/>
            <a:gdLst/>
            <a:ahLst/>
            <a:cxnLst/>
            <a:rect r="r" b="b" t="t" l="l"/>
            <a:pathLst>
              <a:path h="899501" w="899501">
                <a:moveTo>
                  <a:pt x="0" y="0"/>
                </a:moveTo>
                <a:lnTo>
                  <a:pt x="899501" y="0"/>
                </a:lnTo>
                <a:lnTo>
                  <a:pt x="899501" y="899502"/>
                </a:lnTo>
                <a:lnTo>
                  <a:pt x="0" y="89950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4" id="14"/>
          <p:cNvGrpSpPr/>
          <p:nvPr/>
        </p:nvGrpSpPr>
        <p:grpSpPr>
          <a:xfrm rot="0">
            <a:off x="12271209" y="5499202"/>
            <a:ext cx="327588" cy="142497"/>
            <a:chOff x="0" y="0"/>
            <a:chExt cx="286010" cy="124411"/>
          </a:xfrm>
        </p:grpSpPr>
        <p:sp>
          <p:nvSpPr>
            <p:cNvPr name="Freeform 15" id="15"/>
            <p:cNvSpPr/>
            <p:nvPr/>
          </p:nvSpPr>
          <p:spPr>
            <a:xfrm flipH="false" flipV="false" rot="0">
              <a:off x="0" y="0"/>
              <a:ext cx="286010" cy="124411"/>
            </a:xfrm>
            <a:custGeom>
              <a:avLst/>
              <a:gdLst/>
              <a:ahLst/>
              <a:cxnLst/>
              <a:rect r="r" b="b" t="t" l="l"/>
              <a:pathLst>
                <a:path h="124411" w="286010">
                  <a:moveTo>
                    <a:pt x="0" y="0"/>
                  </a:moveTo>
                  <a:lnTo>
                    <a:pt x="286010" y="0"/>
                  </a:lnTo>
                  <a:lnTo>
                    <a:pt x="286010" y="124411"/>
                  </a:lnTo>
                  <a:lnTo>
                    <a:pt x="0" y="124411"/>
                  </a:lnTo>
                  <a:close/>
                </a:path>
              </a:pathLst>
            </a:custGeom>
            <a:solidFill>
              <a:srgbClr val="FFFFFF"/>
            </a:solidFill>
          </p:spPr>
        </p:sp>
        <p:sp>
          <p:nvSpPr>
            <p:cNvPr name="TextBox 16" id="16"/>
            <p:cNvSpPr txBox="true"/>
            <p:nvPr/>
          </p:nvSpPr>
          <p:spPr>
            <a:xfrm>
              <a:off x="0" y="-38100"/>
              <a:ext cx="286010" cy="162511"/>
            </a:xfrm>
            <a:prstGeom prst="rect">
              <a:avLst/>
            </a:prstGeom>
          </p:spPr>
          <p:txBody>
            <a:bodyPr anchor="ctr" rtlCol="false" tIns="15324" lIns="15324" bIns="15324" rIns="15324"/>
            <a:lstStyle/>
            <a:p>
              <a:pPr algn="ctr">
                <a:lnSpc>
                  <a:spcPts val="2659"/>
                </a:lnSpc>
              </a:pPr>
            </a:p>
          </p:txBody>
        </p:sp>
      </p:grpSp>
      <p:sp>
        <p:nvSpPr>
          <p:cNvPr name="Freeform 17" id="17"/>
          <p:cNvSpPr/>
          <p:nvPr/>
        </p:nvSpPr>
        <p:spPr>
          <a:xfrm flipH="false" flipV="false" rot="0">
            <a:off x="12155738" y="5465118"/>
            <a:ext cx="1080482" cy="899501"/>
          </a:xfrm>
          <a:custGeom>
            <a:avLst/>
            <a:gdLst/>
            <a:ahLst/>
            <a:cxnLst/>
            <a:rect r="r" b="b" t="t" l="l"/>
            <a:pathLst>
              <a:path h="899501" w="1080482">
                <a:moveTo>
                  <a:pt x="0" y="0"/>
                </a:moveTo>
                <a:lnTo>
                  <a:pt x="1080482" y="0"/>
                </a:lnTo>
                <a:lnTo>
                  <a:pt x="1080482" y="899502"/>
                </a:lnTo>
                <a:lnTo>
                  <a:pt x="0" y="899502"/>
                </a:lnTo>
                <a:lnTo>
                  <a:pt x="0" y="0"/>
                </a:lnTo>
                <a:close/>
              </a:path>
            </a:pathLst>
          </a:custGeom>
          <a:blipFill>
            <a:blip r:embed="rId18"/>
            <a:stretch>
              <a:fillRect l="0" t="0" r="0" b="0"/>
            </a:stretch>
          </a:blipFill>
        </p:spPr>
      </p:sp>
      <p:sp>
        <p:nvSpPr>
          <p:cNvPr name="Freeform 18" id="18"/>
          <p:cNvSpPr/>
          <p:nvPr/>
        </p:nvSpPr>
        <p:spPr>
          <a:xfrm flipH="false" flipV="false" rot="0">
            <a:off x="13175588" y="6691745"/>
            <a:ext cx="842852" cy="824287"/>
          </a:xfrm>
          <a:custGeom>
            <a:avLst/>
            <a:gdLst/>
            <a:ahLst/>
            <a:cxnLst/>
            <a:rect r="r" b="b" t="t" l="l"/>
            <a:pathLst>
              <a:path h="824287" w="842852">
                <a:moveTo>
                  <a:pt x="0" y="0"/>
                </a:moveTo>
                <a:lnTo>
                  <a:pt x="842852" y="0"/>
                </a:lnTo>
                <a:lnTo>
                  <a:pt x="842852" y="824287"/>
                </a:lnTo>
                <a:lnTo>
                  <a:pt x="0" y="824287"/>
                </a:lnTo>
                <a:lnTo>
                  <a:pt x="0" y="0"/>
                </a:lnTo>
                <a:close/>
              </a:path>
            </a:pathLst>
          </a:custGeom>
          <a:blipFill>
            <a:blip r:embed="rId19"/>
            <a:stretch>
              <a:fillRect l="0" t="0" r="0" b="0"/>
            </a:stretch>
          </a:blipFill>
        </p:spPr>
      </p:sp>
      <p:sp>
        <p:nvSpPr>
          <p:cNvPr name="Freeform 19" id="19"/>
          <p:cNvSpPr/>
          <p:nvPr/>
        </p:nvSpPr>
        <p:spPr>
          <a:xfrm flipH="false" flipV="false" rot="0">
            <a:off x="14131311" y="6739319"/>
            <a:ext cx="2297710" cy="706546"/>
          </a:xfrm>
          <a:custGeom>
            <a:avLst/>
            <a:gdLst/>
            <a:ahLst/>
            <a:cxnLst/>
            <a:rect r="r" b="b" t="t" l="l"/>
            <a:pathLst>
              <a:path h="706546" w="2297710">
                <a:moveTo>
                  <a:pt x="0" y="0"/>
                </a:moveTo>
                <a:lnTo>
                  <a:pt x="2297710" y="0"/>
                </a:lnTo>
                <a:lnTo>
                  <a:pt x="2297710" y="706546"/>
                </a:lnTo>
                <a:lnTo>
                  <a:pt x="0" y="706546"/>
                </a:lnTo>
                <a:lnTo>
                  <a:pt x="0" y="0"/>
                </a:lnTo>
                <a:close/>
              </a:path>
            </a:pathLst>
          </a:custGeom>
          <a:blipFill>
            <a:blip r:embed="rId20"/>
            <a:stretch>
              <a:fillRect l="0" t="0" r="0" b="0"/>
            </a:stretch>
          </a:blipFill>
        </p:spPr>
      </p:sp>
      <p:sp>
        <p:nvSpPr>
          <p:cNvPr name="Freeform 20" id="20"/>
          <p:cNvSpPr/>
          <p:nvPr/>
        </p:nvSpPr>
        <p:spPr>
          <a:xfrm flipH="false" flipV="false" rot="0">
            <a:off x="12105794" y="6678945"/>
            <a:ext cx="828625" cy="801694"/>
          </a:xfrm>
          <a:custGeom>
            <a:avLst/>
            <a:gdLst/>
            <a:ahLst/>
            <a:cxnLst/>
            <a:rect r="r" b="b" t="t" l="l"/>
            <a:pathLst>
              <a:path h="801694" w="828625">
                <a:moveTo>
                  <a:pt x="0" y="0"/>
                </a:moveTo>
                <a:lnTo>
                  <a:pt x="828625" y="0"/>
                </a:lnTo>
                <a:lnTo>
                  <a:pt x="828625" y="801694"/>
                </a:lnTo>
                <a:lnTo>
                  <a:pt x="0" y="801694"/>
                </a:lnTo>
                <a:lnTo>
                  <a:pt x="0" y="0"/>
                </a:lnTo>
                <a:close/>
              </a:path>
            </a:pathLst>
          </a:custGeom>
          <a:blipFill>
            <a:blip r:embed="rId21"/>
            <a:stretch>
              <a:fillRect l="0" t="0" r="0" b="0"/>
            </a:stretch>
          </a:blipFill>
        </p:spPr>
      </p:sp>
      <p:grpSp>
        <p:nvGrpSpPr>
          <p:cNvPr name="Group 21" id="21"/>
          <p:cNvGrpSpPr/>
          <p:nvPr/>
        </p:nvGrpSpPr>
        <p:grpSpPr>
          <a:xfrm rot="0">
            <a:off x="12413588" y="6755882"/>
            <a:ext cx="37352" cy="35014"/>
            <a:chOff x="0" y="0"/>
            <a:chExt cx="51849" cy="48603"/>
          </a:xfrm>
        </p:grpSpPr>
        <p:sp>
          <p:nvSpPr>
            <p:cNvPr name="Freeform 22" id="22"/>
            <p:cNvSpPr/>
            <p:nvPr/>
          </p:nvSpPr>
          <p:spPr>
            <a:xfrm flipH="false" flipV="false" rot="0">
              <a:off x="0" y="0"/>
              <a:ext cx="51849" cy="48603"/>
            </a:xfrm>
            <a:custGeom>
              <a:avLst/>
              <a:gdLst/>
              <a:ahLst/>
              <a:cxnLst/>
              <a:rect r="r" b="b" t="t" l="l"/>
              <a:pathLst>
                <a:path h="48603" w="51849">
                  <a:moveTo>
                    <a:pt x="0" y="0"/>
                  </a:moveTo>
                  <a:lnTo>
                    <a:pt x="51849" y="0"/>
                  </a:lnTo>
                  <a:lnTo>
                    <a:pt x="51849" y="48603"/>
                  </a:lnTo>
                  <a:lnTo>
                    <a:pt x="0" y="48603"/>
                  </a:lnTo>
                  <a:close/>
                </a:path>
              </a:pathLst>
            </a:custGeom>
            <a:solidFill>
              <a:srgbClr val="004F7E"/>
            </a:solidFill>
          </p:spPr>
        </p:sp>
        <p:sp>
          <p:nvSpPr>
            <p:cNvPr name="TextBox 23" id="23"/>
            <p:cNvSpPr txBox="true"/>
            <p:nvPr/>
          </p:nvSpPr>
          <p:spPr>
            <a:xfrm>
              <a:off x="0" y="-28575"/>
              <a:ext cx="51849" cy="77178"/>
            </a:xfrm>
            <a:prstGeom prst="rect">
              <a:avLst/>
            </a:prstGeom>
          </p:spPr>
          <p:txBody>
            <a:bodyPr anchor="ctr" rtlCol="false" tIns="11022" lIns="11022" bIns="11022" rIns="11022"/>
            <a:lstStyle/>
            <a:p>
              <a:pPr algn="ctr">
                <a:lnSpc>
                  <a:spcPts val="1959"/>
                </a:lnSpc>
              </a:pPr>
            </a:p>
          </p:txBody>
        </p:sp>
      </p:grpSp>
      <p:grpSp>
        <p:nvGrpSpPr>
          <p:cNvPr name="Group 24" id="24"/>
          <p:cNvGrpSpPr/>
          <p:nvPr/>
        </p:nvGrpSpPr>
        <p:grpSpPr>
          <a:xfrm rot="0">
            <a:off x="12450940" y="6790895"/>
            <a:ext cx="33641" cy="35014"/>
            <a:chOff x="0" y="0"/>
            <a:chExt cx="46698" cy="48603"/>
          </a:xfrm>
        </p:grpSpPr>
        <p:sp>
          <p:nvSpPr>
            <p:cNvPr name="Freeform 25" id="25"/>
            <p:cNvSpPr/>
            <p:nvPr/>
          </p:nvSpPr>
          <p:spPr>
            <a:xfrm flipH="false" flipV="false" rot="0">
              <a:off x="0" y="0"/>
              <a:ext cx="46698" cy="48603"/>
            </a:xfrm>
            <a:custGeom>
              <a:avLst/>
              <a:gdLst/>
              <a:ahLst/>
              <a:cxnLst/>
              <a:rect r="r" b="b" t="t" l="l"/>
              <a:pathLst>
                <a:path h="48603" w="46698">
                  <a:moveTo>
                    <a:pt x="0" y="0"/>
                  </a:moveTo>
                  <a:lnTo>
                    <a:pt x="46698" y="0"/>
                  </a:lnTo>
                  <a:lnTo>
                    <a:pt x="46698" y="48603"/>
                  </a:lnTo>
                  <a:lnTo>
                    <a:pt x="0" y="48603"/>
                  </a:lnTo>
                  <a:close/>
                </a:path>
              </a:pathLst>
            </a:custGeom>
            <a:solidFill>
              <a:srgbClr val="004F7E"/>
            </a:solidFill>
          </p:spPr>
        </p:sp>
        <p:sp>
          <p:nvSpPr>
            <p:cNvPr name="TextBox 26" id="26"/>
            <p:cNvSpPr txBox="true"/>
            <p:nvPr/>
          </p:nvSpPr>
          <p:spPr>
            <a:xfrm>
              <a:off x="0" y="-28575"/>
              <a:ext cx="46698" cy="77178"/>
            </a:xfrm>
            <a:prstGeom prst="rect">
              <a:avLst/>
            </a:prstGeom>
          </p:spPr>
          <p:txBody>
            <a:bodyPr anchor="ctr" rtlCol="false" tIns="11022" lIns="11022" bIns="11022" rIns="11022"/>
            <a:lstStyle/>
            <a:p>
              <a:pPr algn="ctr">
                <a:lnSpc>
                  <a:spcPts val="1959"/>
                </a:lnSpc>
              </a:pPr>
            </a:p>
          </p:txBody>
        </p:sp>
      </p:grpSp>
      <p:grpSp>
        <p:nvGrpSpPr>
          <p:cNvPr name="Group 27" id="27"/>
          <p:cNvGrpSpPr/>
          <p:nvPr/>
        </p:nvGrpSpPr>
        <p:grpSpPr>
          <a:xfrm rot="0">
            <a:off x="12413588" y="6825909"/>
            <a:ext cx="37352" cy="35014"/>
            <a:chOff x="0" y="0"/>
            <a:chExt cx="51849" cy="48603"/>
          </a:xfrm>
        </p:grpSpPr>
        <p:sp>
          <p:nvSpPr>
            <p:cNvPr name="Freeform 28" id="28"/>
            <p:cNvSpPr/>
            <p:nvPr/>
          </p:nvSpPr>
          <p:spPr>
            <a:xfrm flipH="false" flipV="false" rot="0">
              <a:off x="0" y="0"/>
              <a:ext cx="51849" cy="48603"/>
            </a:xfrm>
            <a:custGeom>
              <a:avLst/>
              <a:gdLst/>
              <a:ahLst/>
              <a:cxnLst/>
              <a:rect r="r" b="b" t="t" l="l"/>
              <a:pathLst>
                <a:path h="48603" w="51849">
                  <a:moveTo>
                    <a:pt x="0" y="0"/>
                  </a:moveTo>
                  <a:lnTo>
                    <a:pt x="51849" y="0"/>
                  </a:lnTo>
                  <a:lnTo>
                    <a:pt x="51849" y="48603"/>
                  </a:lnTo>
                  <a:lnTo>
                    <a:pt x="0" y="48603"/>
                  </a:lnTo>
                  <a:close/>
                </a:path>
              </a:pathLst>
            </a:custGeom>
            <a:solidFill>
              <a:srgbClr val="004F7E"/>
            </a:solidFill>
          </p:spPr>
        </p:sp>
        <p:sp>
          <p:nvSpPr>
            <p:cNvPr name="TextBox 29" id="29"/>
            <p:cNvSpPr txBox="true"/>
            <p:nvPr/>
          </p:nvSpPr>
          <p:spPr>
            <a:xfrm>
              <a:off x="0" y="-28575"/>
              <a:ext cx="51849" cy="77178"/>
            </a:xfrm>
            <a:prstGeom prst="rect">
              <a:avLst/>
            </a:prstGeom>
          </p:spPr>
          <p:txBody>
            <a:bodyPr anchor="ctr" rtlCol="false" tIns="11022" lIns="11022" bIns="11022" rIns="11022"/>
            <a:lstStyle/>
            <a:p>
              <a:pPr algn="ctr">
                <a:lnSpc>
                  <a:spcPts val="1959"/>
                </a:lnSpc>
              </a:pPr>
            </a:p>
          </p:txBody>
        </p:sp>
      </p:grpSp>
      <p:grpSp>
        <p:nvGrpSpPr>
          <p:cNvPr name="Group 30" id="30"/>
          <p:cNvGrpSpPr/>
          <p:nvPr/>
        </p:nvGrpSpPr>
        <p:grpSpPr>
          <a:xfrm rot="0">
            <a:off x="12519899" y="6755882"/>
            <a:ext cx="33641" cy="35014"/>
            <a:chOff x="0" y="0"/>
            <a:chExt cx="46698" cy="48603"/>
          </a:xfrm>
        </p:grpSpPr>
        <p:sp>
          <p:nvSpPr>
            <p:cNvPr name="Freeform 31" id="31"/>
            <p:cNvSpPr/>
            <p:nvPr/>
          </p:nvSpPr>
          <p:spPr>
            <a:xfrm flipH="false" flipV="false" rot="0">
              <a:off x="0" y="0"/>
              <a:ext cx="46698" cy="48603"/>
            </a:xfrm>
            <a:custGeom>
              <a:avLst/>
              <a:gdLst/>
              <a:ahLst/>
              <a:cxnLst/>
              <a:rect r="r" b="b" t="t" l="l"/>
              <a:pathLst>
                <a:path h="48603" w="46698">
                  <a:moveTo>
                    <a:pt x="0" y="0"/>
                  </a:moveTo>
                  <a:lnTo>
                    <a:pt x="46698" y="0"/>
                  </a:lnTo>
                  <a:lnTo>
                    <a:pt x="46698" y="48603"/>
                  </a:lnTo>
                  <a:lnTo>
                    <a:pt x="0" y="48603"/>
                  </a:lnTo>
                  <a:close/>
                </a:path>
              </a:pathLst>
            </a:custGeom>
            <a:solidFill>
              <a:srgbClr val="004F7E"/>
            </a:solidFill>
          </p:spPr>
        </p:sp>
        <p:sp>
          <p:nvSpPr>
            <p:cNvPr name="TextBox 32" id="32"/>
            <p:cNvSpPr txBox="true"/>
            <p:nvPr/>
          </p:nvSpPr>
          <p:spPr>
            <a:xfrm>
              <a:off x="0" y="-28575"/>
              <a:ext cx="46698" cy="77178"/>
            </a:xfrm>
            <a:prstGeom prst="rect">
              <a:avLst/>
            </a:prstGeom>
          </p:spPr>
          <p:txBody>
            <a:bodyPr anchor="ctr" rtlCol="false" tIns="11022" lIns="11022" bIns="11022" rIns="11022"/>
            <a:lstStyle/>
            <a:p>
              <a:pPr algn="ctr">
                <a:lnSpc>
                  <a:spcPts val="1959"/>
                </a:lnSpc>
              </a:pPr>
            </a:p>
          </p:txBody>
        </p:sp>
      </p:grpSp>
      <p:grpSp>
        <p:nvGrpSpPr>
          <p:cNvPr name="Group 33" id="33"/>
          <p:cNvGrpSpPr/>
          <p:nvPr/>
        </p:nvGrpSpPr>
        <p:grpSpPr>
          <a:xfrm rot="0">
            <a:off x="12553540" y="6790895"/>
            <a:ext cx="33641" cy="35014"/>
            <a:chOff x="0" y="0"/>
            <a:chExt cx="46698" cy="48603"/>
          </a:xfrm>
        </p:grpSpPr>
        <p:sp>
          <p:nvSpPr>
            <p:cNvPr name="Freeform 34" id="34"/>
            <p:cNvSpPr/>
            <p:nvPr/>
          </p:nvSpPr>
          <p:spPr>
            <a:xfrm flipH="false" flipV="false" rot="0">
              <a:off x="0" y="0"/>
              <a:ext cx="46698" cy="48603"/>
            </a:xfrm>
            <a:custGeom>
              <a:avLst/>
              <a:gdLst/>
              <a:ahLst/>
              <a:cxnLst/>
              <a:rect r="r" b="b" t="t" l="l"/>
              <a:pathLst>
                <a:path h="48603" w="46698">
                  <a:moveTo>
                    <a:pt x="0" y="0"/>
                  </a:moveTo>
                  <a:lnTo>
                    <a:pt x="46698" y="0"/>
                  </a:lnTo>
                  <a:lnTo>
                    <a:pt x="46698" y="48603"/>
                  </a:lnTo>
                  <a:lnTo>
                    <a:pt x="0" y="48603"/>
                  </a:lnTo>
                  <a:close/>
                </a:path>
              </a:pathLst>
            </a:custGeom>
            <a:solidFill>
              <a:srgbClr val="004F7E"/>
            </a:solidFill>
          </p:spPr>
        </p:sp>
        <p:sp>
          <p:nvSpPr>
            <p:cNvPr name="TextBox 35" id="35"/>
            <p:cNvSpPr txBox="true"/>
            <p:nvPr/>
          </p:nvSpPr>
          <p:spPr>
            <a:xfrm>
              <a:off x="0" y="-28575"/>
              <a:ext cx="46698" cy="77178"/>
            </a:xfrm>
            <a:prstGeom prst="rect">
              <a:avLst/>
            </a:prstGeom>
          </p:spPr>
          <p:txBody>
            <a:bodyPr anchor="ctr" rtlCol="false" tIns="11022" lIns="11022" bIns="11022" rIns="11022"/>
            <a:lstStyle/>
            <a:p>
              <a:pPr algn="ctr">
                <a:lnSpc>
                  <a:spcPts val="1959"/>
                </a:lnSpc>
              </a:pPr>
            </a:p>
          </p:txBody>
        </p:sp>
      </p:grpSp>
      <p:grpSp>
        <p:nvGrpSpPr>
          <p:cNvPr name="Group 36" id="36"/>
          <p:cNvGrpSpPr/>
          <p:nvPr/>
        </p:nvGrpSpPr>
        <p:grpSpPr>
          <a:xfrm rot="0">
            <a:off x="12587181" y="6755882"/>
            <a:ext cx="37373" cy="35014"/>
            <a:chOff x="0" y="0"/>
            <a:chExt cx="51879" cy="48603"/>
          </a:xfrm>
        </p:grpSpPr>
        <p:sp>
          <p:nvSpPr>
            <p:cNvPr name="Freeform 37" id="37"/>
            <p:cNvSpPr/>
            <p:nvPr/>
          </p:nvSpPr>
          <p:spPr>
            <a:xfrm flipH="false" flipV="false" rot="0">
              <a:off x="0" y="0"/>
              <a:ext cx="51879" cy="48603"/>
            </a:xfrm>
            <a:custGeom>
              <a:avLst/>
              <a:gdLst/>
              <a:ahLst/>
              <a:cxnLst/>
              <a:rect r="r" b="b" t="t" l="l"/>
              <a:pathLst>
                <a:path h="48603" w="51879">
                  <a:moveTo>
                    <a:pt x="0" y="0"/>
                  </a:moveTo>
                  <a:lnTo>
                    <a:pt x="51879" y="0"/>
                  </a:lnTo>
                  <a:lnTo>
                    <a:pt x="51879" y="48603"/>
                  </a:lnTo>
                  <a:lnTo>
                    <a:pt x="0" y="48603"/>
                  </a:lnTo>
                  <a:close/>
                </a:path>
              </a:pathLst>
            </a:custGeom>
            <a:solidFill>
              <a:srgbClr val="004F7E"/>
            </a:solidFill>
          </p:spPr>
        </p:sp>
        <p:sp>
          <p:nvSpPr>
            <p:cNvPr name="TextBox 38" id="38"/>
            <p:cNvSpPr txBox="true"/>
            <p:nvPr/>
          </p:nvSpPr>
          <p:spPr>
            <a:xfrm>
              <a:off x="0" y="-28575"/>
              <a:ext cx="51879" cy="77178"/>
            </a:xfrm>
            <a:prstGeom prst="rect">
              <a:avLst/>
            </a:prstGeom>
          </p:spPr>
          <p:txBody>
            <a:bodyPr anchor="ctr" rtlCol="false" tIns="11022" lIns="11022" bIns="11022" rIns="11022"/>
            <a:lstStyle/>
            <a:p>
              <a:pPr algn="ctr">
                <a:lnSpc>
                  <a:spcPts val="1959"/>
                </a:lnSpc>
              </a:pPr>
            </a:p>
          </p:txBody>
        </p:sp>
      </p:grpSp>
      <p:grpSp>
        <p:nvGrpSpPr>
          <p:cNvPr name="Group 39" id="39"/>
          <p:cNvGrpSpPr/>
          <p:nvPr/>
        </p:nvGrpSpPr>
        <p:grpSpPr>
          <a:xfrm rot="0">
            <a:off x="12519899" y="6825909"/>
            <a:ext cx="33641" cy="35014"/>
            <a:chOff x="0" y="0"/>
            <a:chExt cx="46698" cy="48603"/>
          </a:xfrm>
        </p:grpSpPr>
        <p:sp>
          <p:nvSpPr>
            <p:cNvPr name="Freeform 40" id="40"/>
            <p:cNvSpPr/>
            <p:nvPr/>
          </p:nvSpPr>
          <p:spPr>
            <a:xfrm flipH="false" flipV="false" rot="0">
              <a:off x="0" y="0"/>
              <a:ext cx="46698" cy="48603"/>
            </a:xfrm>
            <a:custGeom>
              <a:avLst/>
              <a:gdLst/>
              <a:ahLst/>
              <a:cxnLst/>
              <a:rect r="r" b="b" t="t" l="l"/>
              <a:pathLst>
                <a:path h="48603" w="46698">
                  <a:moveTo>
                    <a:pt x="0" y="0"/>
                  </a:moveTo>
                  <a:lnTo>
                    <a:pt x="46698" y="0"/>
                  </a:lnTo>
                  <a:lnTo>
                    <a:pt x="46698" y="48603"/>
                  </a:lnTo>
                  <a:lnTo>
                    <a:pt x="0" y="48603"/>
                  </a:lnTo>
                  <a:close/>
                </a:path>
              </a:pathLst>
            </a:custGeom>
            <a:solidFill>
              <a:srgbClr val="004F7E"/>
            </a:solidFill>
          </p:spPr>
        </p:sp>
        <p:sp>
          <p:nvSpPr>
            <p:cNvPr name="TextBox 41" id="41"/>
            <p:cNvSpPr txBox="true"/>
            <p:nvPr/>
          </p:nvSpPr>
          <p:spPr>
            <a:xfrm>
              <a:off x="0" y="-28575"/>
              <a:ext cx="46698" cy="77178"/>
            </a:xfrm>
            <a:prstGeom prst="rect">
              <a:avLst/>
            </a:prstGeom>
          </p:spPr>
          <p:txBody>
            <a:bodyPr anchor="ctr" rtlCol="false" tIns="11022" lIns="11022" bIns="11022" rIns="11022"/>
            <a:lstStyle/>
            <a:p>
              <a:pPr algn="ctr">
                <a:lnSpc>
                  <a:spcPts val="1959"/>
                </a:lnSpc>
              </a:pPr>
            </a:p>
          </p:txBody>
        </p:sp>
      </p:grpSp>
      <p:grpSp>
        <p:nvGrpSpPr>
          <p:cNvPr name="Group 42" id="42"/>
          <p:cNvGrpSpPr/>
          <p:nvPr/>
        </p:nvGrpSpPr>
        <p:grpSpPr>
          <a:xfrm rot="0">
            <a:off x="12486258" y="6860922"/>
            <a:ext cx="33641" cy="35014"/>
            <a:chOff x="0" y="0"/>
            <a:chExt cx="46698" cy="48603"/>
          </a:xfrm>
        </p:grpSpPr>
        <p:sp>
          <p:nvSpPr>
            <p:cNvPr name="Freeform 43" id="43"/>
            <p:cNvSpPr/>
            <p:nvPr/>
          </p:nvSpPr>
          <p:spPr>
            <a:xfrm flipH="false" flipV="false" rot="0">
              <a:off x="0" y="0"/>
              <a:ext cx="46698" cy="48603"/>
            </a:xfrm>
            <a:custGeom>
              <a:avLst/>
              <a:gdLst/>
              <a:ahLst/>
              <a:cxnLst/>
              <a:rect r="r" b="b" t="t" l="l"/>
              <a:pathLst>
                <a:path h="48603" w="46698">
                  <a:moveTo>
                    <a:pt x="0" y="0"/>
                  </a:moveTo>
                  <a:lnTo>
                    <a:pt x="46698" y="0"/>
                  </a:lnTo>
                  <a:lnTo>
                    <a:pt x="46698" y="48603"/>
                  </a:lnTo>
                  <a:lnTo>
                    <a:pt x="0" y="48603"/>
                  </a:lnTo>
                  <a:close/>
                </a:path>
              </a:pathLst>
            </a:custGeom>
            <a:solidFill>
              <a:srgbClr val="004F7E"/>
            </a:solidFill>
          </p:spPr>
        </p:sp>
        <p:sp>
          <p:nvSpPr>
            <p:cNvPr name="TextBox 44" id="44"/>
            <p:cNvSpPr txBox="true"/>
            <p:nvPr/>
          </p:nvSpPr>
          <p:spPr>
            <a:xfrm>
              <a:off x="0" y="-28575"/>
              <a:ext cx="46698" cy="77178"/>
            </a:xfrm>
            <a:prstGeom prst="rect">
              <a:avLst/>
            </a:prstGeom>
          </p:spPr>
          <p:txBody>
            <a:bodyPr anchor="ctr" rtlCol="false" tIns="11022" lIns="11022" bIns="11022" rIns="11022"/>
            <a:lstStyle/>
            <a:p>
              <a:pPr algn="ctr">
                <a:lnSpc>
                  <a:spcPts val="1959"/>
                </a:lnSpc>
              </a:pPr>
            </a:p>
          </p:txBody>
        </p:sp>
      </p:grpSp>
      <p:grpSp>
        <p:nvGrpSpPr>
          <p:cNvPr name="Group 45" id="45"/>
          <p:cNvGrpSpPr/>
          <p:nvPr/>
        </p:nvGrpSpPr>
        <p:grpSpPr>
          <a:xfrm rot="0">
            <a:off x="12519899" y="6895349"/>
            <a:ext cx="33641" cy="35014"/>
            <a:chOff x="0" y="0"/>
            <a:chExt cx="46698" cy="48603"/>
          </a:xfrm>
        </p:grpSpPr>
        <p:sp>
          <p:nvSpPr>
            <p:cNvPr name="Freeform 46" id="46"/>
            <p:cNvSpPr/>
            <p:nvPr/>
          </p:nvSpPr>
          <p:spPr>
            <a:xfrm flipH="false" flipV="false" rot="0">
              <a:off x="0" y="0"/>
              <a:ext cx="46698" cy="48603"/>
            </a:xfrm>
            <a:custGeom>
              <a:avLst/>
              <a:gdLst/>
              <a:ahLst/>
              <a:cxnLst/>
              <a:rect r="r" b="b" t="t" l="l"/>
              <a:pathLst>
                <a:path h="48603" w="46698">
                  <a:moveTo>
                    <a:pt x="0" y="0"/>
                  </a:moveTo>
                  <a:lnTo>
                    <a:pt x="46698" y="0"/>
                  </a:lnTo>
                  <a:lnTo>
                    <a:pt x="46698" y="48603"/>
                  </a:lnTo>
                  <a:lnTo>
                    <a:pt x="0" y="48603"/>
                  </a:lnTo>
                  <a:close/>
                </a:path>
              </a:pathLst>
            </a:custGeom>
            <a:solidFill>
              <a:srgbClr val="004F7E"/>
            </a:solidFill>
          </p:spPr>
        </p:sp>
        <p:sp>
          <p:nvSpPr>
            <p:cNvPr name="TextBox 47" id="47"/>
            <p:cNvSpPr txBox="true"/>
            <p:nvPr/>
          </p:nvSpPr>
          <p:spPr>
            <a:xfrm>
              <a:off x="0" y="-28575"/>
              <a:ext cx="46698" cy="77178"/>
            </a:xfrm>
            <a:prstGeom prst="rect">
              <a:avLst/>
            </a:prstGeom>
          </p:spPr>
          <p:txBody>
            <a:bodyPr anchor="ctr" rtlCol="false" tIns="11022" lIns="11022" bIns="11022" rIns="11022"/>
            <a:lstStyle/>
            <a:p>
              <a:pPr algn="ctr">
                <a:lnSpc>
                  <a:spcPts val="1959"/>
                </a:lnSpc>
              </a:pPr>
            </a:p>
          </p:txBody>
        </p:sp>
      </p:grpSp>
      <p:grpSp>
        <p:nvGrpSpPr>
          <p:cNvPr name="Group 48" id="48"/>
          <p:cNvGrpSpPr/>
          <p:nvPr/>
        </p:nvGrpSpPr>
        <p:grpSpPr>
          <a:xfrm rot="0">
            <a:off x="12486258" y="7000428"/>
            <a:ext cx="33641" cy="35014"/>
            <a:chOff x="0" y="0"/>
            <a:chExt cx="46698" cy="48603"/>
          </a:xfrm>
        </p:grpSpPr>
        <p:sp>
          <p:nvSpPr>
            <p:cNvPr name="Freeform 49" id="49"/>
            <p:cNvSpPr/>
            <p:nvPr/>
          </p:nvSpPr>
          <p:spPr>
            <a:xfrm flipH="false" flipV="false" rot="0">
              <a:off x="0" y="0"/>
              <a:ext cx="46698" cy="48603"/>
            </a:xfrm>
            <a:custGeom>
              <a:avLst/>
              <a:gdLst/>
              <a:ahLst/>
              <a:cxnLst/>
              <a:rect r="r" b="b" t="t" l="l"/>
              <a:pathLst>
                <a:path h="48603" w="46698">
                  <a:moveTo>
                    <a:pt x="0" y="0"/>
                  </a:moveTo>
                  <a:lnTo>
                    <a:pt x="46698" y="0"/>
                  </a:lnTo>
                  <a:lnTo>
                    <a:pt x="46698" y="48603"/>
                  </a:lnTo>
                  <a:lnTo>
                    <a:pt x="0" y="48603"/>
                  </a:lnTo>
                  <a:close/>
                </a:path>
              </a:pathLst>
            </a:custGeom>
            <a:solidFill>
              <a:srgbClr val="004F7E"/>
            </a:solidFill>
          </p:spPr>
        </p:sp>
        <p:sp>
          <p:nvSpPr>
            <p:cNvPr name="TextBox 50" id="50"/>
            <p:cNvSpPr txBox="true"/>
            <p:nvPr/>
          </p:nvSpPr>
          <p:spPr>
            <a:xfrm>
              <a:off x="0" y="-28575"/>
              <a:ext cx="46698" cy="77178"/>
            </a:xfrm>
            <a:prstGeom prst="rect">
              <a:avLst/>
            </a:prstGeom>
          </p:spPr>
          <p:txBody>
            <a:bodyPr anchor="ctr" rtlCol="false" tIns="11022" lIns="11022" bIns="11022" rIns="11022"/>
            <a:lstStyle/>
            <a:p>
              <a:pPr algn="ctr">
                <a:lnSpc>
                  <a:spcPts val="1959"/>
                </a:lnSpc>
              </a:pPr>
            </a:p>
          </p:txBody>
        </p:sp>
      </p:grpSp>
      <p:grpSp>
        <p:nvGrpSpPr>
          <p:cNvPr name="Group 51" id="51"/>
          <p:cNvGrpSpPr/>
          <p:nvPr/>
        </p:nvGrpSpPr>
        <p:grpSpPr>
          <a:xfrm rot="0">
            <a:off x="12553540" y="7035442"/>
            <a:ext cx="33641" cy="35014"/>
            <a:chOff x="0" y="0"/>
            <a:chExt cx="46698" cy="48603"/>
          </a:xfrm>
        </p:grpSpPr>
        <p:sp>
          <p:nvSpPr>
            <p:cNvPr name="Freeform 52" id="52"/>
            <p:cNvSpPr/>
            <p:nvPr/>
          </p:nvSpPr>
          <p:spPr>
            <a:xfrm flipH="false" flipV="false" rot="0">
              <a:off x="0" y="0"/>
              <a:ext cx="46698" cy="48603"/>
            </a:xfrm>
            <a:custGeom>
              <a:avLst/>
              <a:gdLst/>
              <a:ahLst/>
              <a:cxnLst/>
              <a:rect r="r" b="b" t="t" l="l"/>
              <a:pathLst>
                <a:path h="48603" w="46698">
                  <a:moveTo>
                    <a:pt x="0" y="0"/>
                  </a:moveTo>
                  <a:lnTo>
                    <a:pt x="46698" y="0"/>
                  </a:lnTo>
                  <a:lnTo>
                    <a:pt x="46698" y="48603"/>
                  </a:lnTo>
                  <a:lnTo>
                    <a:pt x="0" y="48603"/>
                  </a:lnTo>
                  <a:close/>
                </a:path>
              </a:pathLst>
            </a:custGeom>
            <a:solidFill>
              <a:srgbClr val="004F7E"/>
            </a:solidFill>
          </p:spPr>
        </p:sp>
        <p:sp>
          <p:nvSpPr>
            <p:cNvPr name="TextBox 53" id="53"/>
            <p:cNvSpPr txBox="true"/>
            <p:nvPr/>
          </p:nvSpPr>
          <p:spPr>
            <a:xfrm>
              <a:off x="0" y="-28575"/>
              <a:ext cx="46698" cy="77178"/>
            </a:xfrm>
            <a:prstGeom prst="rect">
              <a:avLst/>
            </a:prstGeom>
          </p:spPr>
          <p:txBody>
            <a:bodyPr anchor="ctr" rtlCol="false" tIns="11022" lIns="11022" bIns="11022" rIns="11022"/>
            <a:lstStyle/>
            <a:p>
              <a:pPr algn="ctr">
                <a:lnSpc>
                  <a:spcPts val="1959"/>
                </a:lnSpc>
              </a:pPr>
            </a:p>
          </p:txBody>
        </p:sp>
      </p:grpSp>
      <p:sp>
        <p:nvSpPr>
          <p:cNvPr name="Freeform 54" id="54"/>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22"/>
            <a:stretch>
              <a:fillRect l="0" t="0" r="0" b="0"/>
            </a:stretch>
          </a:blipFill>
        </p:spPr>
      </p:sp>
      <p:grpSp>
        <p:nvGrpSpPr>
          <p:cNvPr name="Group 55" id="55"/>
          <p:cNvGrpSpPr/>
          <p:nvPr/>
        </p:nvGrpSpPr>
        <p:grpSpPr>
          <a:xfrm rot="0">
            <a:off x="1028700" y="1301516"/>
            <a:ext cx="10188583" cy="5364602"/>
            <a:chOff x="0" y="0"/>
            <a:chExt cx="13584778" cy="7152803"/>
          </a:xfrm>
        </p:grpSpPr>
        <p:sp>
          <p:nvSpPr>
            <p:cNvPr name="AutoShape 56" id="56"/>
            <p:cNvSpPr/>
            <p:nvPr/>
          </p:nvSpPr>
          <p:spPr>
            <a:xfrm>
              <a:off x="0" y="5877218"/>
              <a:ext cx="5147701" cy="0"/>
            </a:xfrm>
            <a:prstGeom prst="line">
              <a:avLst/>
            </a:prstGeom>
            <a:ln cap="flat" w="190500">
              <a:solidFill>
                <a:srgbClr val="00B8BA"/>
              </a:solidFill>
              <a:prstDash val="solid"/>
              <a:headEnd type="none" len="sm" w="sm"/>
              <a:tailEnd type="none" len="sm" w="sm"/>
            </a:ln>
          </p:spPr>
        </p:sp>
        <p:sp>
          <p:nvSpPr>
            <p:cNvPr name="TextBox 57" id="57"/>
            <p:cNvSpPr txBox="true"/>
            <p:nvPr/>
          </p:nvSpPr>
          <p:spPr>
            <a:xfrm rot="0">
              <a:off x="0" y="190500"/>
              <a:ext cx="13584778" cy="5215466"/>
            </a:xfrm>
            <a:prstGeom prst="rect">
              <a:avLst/>
            </a:prstGeom>
          </p:spPr>
          <p:txBody>
            <a:bodyPr anchor="t" rtlCol="false" tIns="0" lIns="0" bIns="0" rIns="0">
              <a:spAutoFit/>
            </a:bodyPr>
            <a:lstStyle/>
            <a:p>
              <a:pPr algn="l">
                <a:lnSpc>
                  <a:spcPts val="9999"/>
                </a:lnSpc>
              </a:pPr>
              <a:r>
                <a:rPr lang="en-US" sz="9999" b="true">
                  <a:solidFill>
                    <a:srgbClr val="FFFFFF"/>
                  </a:solidFill>
                  <a:latin typeface="Oswald Bold"/>
                  <a:ea typeface="Oswald Bold"/>
                  <a:cs typeface="Oswald Bold"/>
                  <a:sym typeface="Oswald Bold"/>
                </a:rPr>
                <a:t>ENTRAINER UN MODÈLE SUR SES PROPRES DONNÉES</a:t>
              </a:r>
            </a:p>
          </p:txBody>
        </p:sp>
        <p:sp>
          <p:nvSpPr>
            <p:cNvPr name="TextBox 58" id="58"/>
            <p:cNvSpPr txBox="true"/>
            <p:nvPr/>
          </p:nvSpPr>
          <p:spPr>
            <a:xfrm rot="0">
              <a:off x="0" y="6272269"/>
              <a:ext cx="13219715" cy="880533"/>
            </a:xfrm>
            <a:prstGeom prst="rect">
              <a:avLst/>
            </a:prstGeom>
          </p:spPr>
          <p:txBody>
            <a:bodyPr anchor="t" rtlCol="false" tIns="0" lIns="0" bIns="0" rIns="0">
              <a:spAutoFit/>
            </a:bodyPr>
            <a:lstStyle/>
            <a:p>
              <a:pPr algn="l">
                <a:lnSpc>
                  <a:spcPts val="5599"/>
                </a:lnSpc>
              </a:pPr>
              <a:r>
                <a:rPr lang="en-US" sz="3999">
                  <a:solidFill>
                    <a:srgbClr val="FFFFFF"/>
                  </a:solidFill>
                  <a:latin typeface="Oswald"/>
                  <a:ea typeface="Oswald"/>
                  <a:cs typeface="Oswald"/>
                  <a:sym typeface="Oswald"/>
                </a:rPr>
                <a:t>Sous titre</a:t>
              </a:r>
            </a:p>
          </p:txBody>
        </p:sp>
      </p:grpSp>
      <p:sp>
        <p:nvSpPr>
          <p:cNvPr name="TextBox 59" id="59"/>
          <p:cNvSpPr txBox="true"/>
          <p:nvPr/>
        </p:nvSpPr>
        <p:spPr>
          <a:xfrm rot="0">
            <a:off x="1028700" y="8836025"/>
            <a:ext cx="2950428" cy="422275"/>
          </a:xfrm>
          <a:prstGeom prst="rect">
            <a:avLst/>
          </a:prstGeom>
        </p:spPr>
        <p:txBody>
          <a:bodyPr anchor="t" rtlCol="false" tIns="0" lIns="0" bIns="0" rIns="0">
            <a:spAutoFit/>
          </a:bodyPr>
          <a:lstStyle/>
          <a:p>
            <a:pPr algn="l">
              <a:lnSpc>
                <a:spcPts val="3499"/>
              </a:lnSpc>
            </a:pPr>
            <a:r>
              <a:rPr lang="en-US" sz="2499">
                <a:solidFill>
                  <a:srgbClr val="FFFFFF"/>
                </a:solidFill>
                <a:latin typeface="Open Sans 2"/>
                <a:ea typeface="Open Sans 2"/>
                <a:cs typeface="Open Sans 2"/>
                <a:sym typeface="Open Sans 2"/>
              </a:rPr>
              <a:t>Prénom Nom - Date</a:t>
            </a:r>
          </a:p>
        </p:txBody>
      </p:sp>
      <p:sp>
        <p:nvSpPr>
          <p:cNvPr name="TextBox 60" id="6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sp>
        <p:nvSpPr>
          <p:cNvPr name="TextBox 4" id="4"/>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PAS À PAS</a:t>
            </a:r>
          </a:p>
        </p:txBody>
      </p:sp>
      <p:grpSp>
        <p:nvGrpSpPr>
          <p:cNvPr name="Group 5" id="5"/>
          <p:cNvGrpSpPr/>
          <p:nvPr/>
        </p:nvGrpSpPr>
        <p:grpSpPr>
          <a:xfrm rot="0">
            <a:off x="15409522" y="216722"/>
            <a:ext cx="1859303" cy="908415"/>
            <a:chOff x="0" y="0"/>
            <a:chExt cx="2479070" cy="1211220"/>
          </a:xfrm>
        </p:grpSpPr>
        <p:sp>
          <p:nvSpPr>
            <p:cNvPr name="Freeform 6" id="6"/>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a:grpSpLocks noChangeAspect="true"/>
            </p:cNvGrpSpPr>
            <p:nvPr/>
          </p:nvGrpSpPr>
          <p:grpSpPr>
            <a:xfrm rot="0">
              <a:off x="4482" y="1163648"/>
              <a:ext cx="1701915" cy="3645"/>
              <a:chOff x="0" y="0"/>
              <a:chExt cx="5928627" cy="12700"/>
            </a:xfrm>
          </p:grpSpPr>
          <p:sp>
            <p:nvSpPr>
              <p:cNvPr name="Freeform 9" id="9"/>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0" id="10"/>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4" id="14"/>
          <p:cNvSpPr/>
          <p:nvPr/>
        </p:nvSpPr>
        <p:spPr>
          <a:xfrm flipH="false" flipV="false" rot="0">
            <a:off x="1157971" y="2043149"/>
            <a:ext cx="15972057" cy="7476568"/>
          </a:xfrm>
          <a:custGeom>
            <a:avLst/>
            <a:gdLst/>
            <a:ahLst/>
            <a:cxnLst/>
            <a:rect r="r" b="b" t="t" l="l"/>
            <a:pathLst>
              <a:path h="7476568" w="15972057">
                <a:moveTo>
                  <a:pt x="0" y="0"/>
                </a:moveTo>
                <a:lnTo>
                  <a:pt x="15972058" y="0"/>
                </a:lnTo>
                <a:lnTo>
                  <a:pt x="15972058" y="7476568"/>
                </a:lnTo>
                <a:lnTo>
                  <a:pt x="0" y="7476568"/>
                </a:lnTo>
                <a:lnTo>
                  <a:pt x="0" y="0"/>
                </a:lnTo>
                <a:close/>
              </a:path>
            </a:pathLst>
          </a:custGeom>
          <a:blipFill>
            <a:blip r:embed="rId16"/>
            <a:stretch>
              <a:fillRect l="-128" t="0" r="0" b="0"/>
            </a:stretch>
          </a:blipFill>
          <a:ln w="38100" cap="sq">
            <a:solidFill>
              <a:srgbClr val="000000"/>
            </a:solidFill>
            <a:prstDash val="solid"/>
            <a:miter/>
          </a:ln>
        </p:spPr>
      </p:sp>
      <p:sp>
        <p:nvSpPr>
          <p:cNvPr name="Freeform 15" id="15"/>
          <p:cNvSpPr/>
          <p:nvPr/>
        </p:nvSpPr>
        <p:spPr>
          <a:xfrm flipH="true" flipV="true" rot="-367518">
            <a:off x="9800062" y="5043077"/>
            <a:ext cx="2580545" cy="2139506"/>
          </a:xfrm>
          <a:custGeom>
            <a:avLst/>
            <a:gdLst/>
            <a:ahLst/>
            <a:cxnLst/>
            <a:rect r="r" b="b" t="t" l="l"/>
            <a:pathLst>
              <a:path h="2139506" w="2580545">
                <a:moveTo>
                  <a:pt x="2580544" y="2139506"/>
                </a:moveTo>
                <a:lnTo>
                  <a:pt x="0" y="2139506"/>
                </a:lnTo>
                <a:lnTo>
                  <a:pt x="0" y="0"/>
                </a:lnTo>
                <a:lnTo>
                  <a:pt x="2580544" y="0"/>
                </a:lnTo>
                <a:lnTo>
                  <a:pt x="2580544" y="2139506"/>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6" id="16"/>
          <p:cNvSpPr/>
          <p:nvPr/>
        </p:nvSpPr>
        <p:spPr>
          <a:xfrm flipH="true" flipV="true" rot="-175717">
            <a:off x="2555905" y="1664387"/>
            <a:ext cx="3374245" cy="2797556"/>
          </a:xfrm>
          <a:custGeom>
            <a:avLst/>
            <a:gdLst/>
            <a:ahLst/>
            <a:cxnLst/>
            <a:rect r="r" b="b" t="t" l="l"/>
            <a:pathLst>
              <a:path h="2797556" w="3374245">
                <a:moveTo>
                  <a:pt x="3374246" y="2797556"/>
                </a:moveTo>
                <a:lnTo>
                  <a:pt x="0" y="2797556"/>
                </a:lnTo>
                <a:lnTo>
                  <a:pt x="0" y="0"/>
                </a:lnTo>
                <a:lnTo>
                  <a:pt x="3374246" y="0"/>
                </a:lnTo>
                <a:lnTo>
                  <a:pt x="3374246" y="2797556"/>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17" id="1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10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sp>
        <p:nvSpPr>
          <p:cNvPr name="TextBox 4" id="4"/>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PAS À PAS</a:t>
            </a:r>
          </a:p>
        </p:txBody>
      </p:sp>
      <p:grpSp>
        <p:nvGrpSpPr>
          <p:cNvPr name="Group 5" id="5"/>
          <p:cNvGrpSpPr/>
          <p:nvPr/>
        </p:nvGrpSpPr>
        <p:grpSpPr>
          <a:xfrm rot="0">
            <a:off x="15409522" y="216722"/>
            <a:ext cx="1859303" cy="908415"/>
            <a:chOff x="0" y="0"/>
            <a:chExt cx="2479070" cy="1211220"/>
          </a:xfrm>
        </p:grpSpPr>
        <p:sp>
          <p:nvSpPr>
            <p:cNvPr name="Freeform 6" id="6"/>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a:grpSpLocks noChangeAspect="true"/>
            </p:cNvGrpSpPr>
            <p:nvPr/>
          </p:nvGrpSpPr>
          <p:grpSpPr>
            <a:xfrm rot="0">
              <a:off x="4482" y="1163648"/>
              <a:ext cx="1701915" cy="3645"/>
              <a:chOff x="0" y="0"/>
              <a:chExt cx="5928627" cy="12700"/>
            </a:xfrm>
          </p:grpSpPr>
          <p:sp>
            <p:nvSpPr>
              <p:cNvPr name="Freeform 9" id="9"/>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0" id="10"/>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4" id="14"/>
          <p:cNvSpPr/>
          <p:nvPr/>
        </p:nvSpPr>
        <p:spPr>
          <a:xfrm flipH="false" flipV="false" rot="0">
            <a:off x="2821619" y="2287899"/>
            <a:ext cx="12587904" cy="7599947"/>
          </a:xfrm>
          <a:custGeom>
            <a:avLst/>
            <a:gdLst/>
            <a:ahLst/>
            <a:cxnLst/>
            <a:rect r="r" b="b" t="t" l="l"/>
            <a:pathLst>
              <a:path h="7599947" w="12587904">
                <a:moveTo>
                  <a:pt x="0" y="0"/>
                </a:moveTo>
                <a:lnTo>
                  <a:pt x="12587903" y="0"/>
                </a:lnTo>
                <a:lnTo>
                  <a:pt x="12587903" y="7599947"/>
                </a:lnTo>
                <a:lnTo>
                  <a:pt x="0" y="7599947"/>
                </a:lnTo>
                <a:lnTo>
                  <a:pt x="0" y="0"/>
                </a:lnTo>
                <a:close/>
              </a:path>
            </a:pathLst>
          </a:custGeom>
          <a:blipFill>
            <a:blip r:embed="rId16"/>
            <a:stretch>
              <a:fillRect l="0" t="0" r="0" b="0"/>
            </a:stretch>
          </a:blipFill>
          <a:ln w="38100" cap="sq">
            <a:solidFill>
              <a:srgbClr val="000000"/>
            </a:solidFill>
            <a:prstDash val="solid"/>
            <a:miter/>
          </a:ln>
        </p:spPr>
      </p:sp>
      <p:sp>
        <p:nvSpPr>
          <p:cNvPr name="Freeform 15" id="15"/>
          <p:cNvSpPr/>
          <p:nvPr/>
        </p:nvSpPr>
        <p:spPr>
          <a:xfrm flipH="true" flipV="true" rot="-367518">
            <a:off x="14929777" y="3038400"/>
            <a:ext cx="2742594" cy="2273860"/>
          </a:xfrm>
          <a:custGeom>
            <a:avLst/>
            <a:gdLst/>
            <a:ahLst/>
            <a:cxnLst/>
            <a:rect r="r" b="b" t="t" l="l"/>
            <a:pathLst>
              <a:path h="2273860" w="2742594">
                <a:moveTo>
                  <a:pt x="2742594" y="2273860"/>
                </a:moveTo>
                <a:lnTo>
                  <a:pt x="0" y="2273860"/>
                </a:lnTo>
                <a:lnTo>
                  <a:pt x="0" y="0"/>
                </a:lnTo>
                <a:lnTo>
                  <a:pt x="2742594" y="0"/>
                </a:lnTo>
                <a:lnTo>
                  <a:pt x="2742594" y="227386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16" id="16"/>
          <p:cNvGrpSpPr/>
          <p:nvPr/>
        </p:nvGrpSpPr>
        <p:grpSpPr>
          <a:xfrm rot="0">
            <a:off x="10974790" y="4175330"/>
            <a:ext cx="4099366" cy="2225865"/>
            <a:chOff x="0" y="0"/>
            <a:chExt cx="1079668" cy="586236"/>
          </a:xfrm>
        </p:grpSpPr>
        <p:sp>
          <p:nvSpPr>
            <p:cNvPr name="Freeform 17" id="17"/>
            <p:cNvSpPr/>
            <p:nvPr/>
          </p:nvSpPr>
          <p:spPr>
            <a:xfrm flipH="false" flipV="false" rot="0">
              <a:off x="0" y="0"/>
              <a:ext cx="1079668" cy="586236"/>
            </a:xfrm>
            <a:custGeom>
              <a:avLst/>
              <a:gdLst/>
              <a:ahLst/>
              <a:cxnLst/>
              <a:rect r="r" b="b" t="t" l="l"/>
              <a:pathLst>
                <a:path h="586236" w="1079668">
                  <a:moveTo>
                    <a:pt x="24551" y="0"/>
                  </a:moveTo>
                  <a:lnTo>
                    <a:pt x="1055117" y="0"/>
                  </a:lnTo>
                  <a:cubicBezTo>
                    <a:pt x="1061629" y="0"/>
                    <a:pt x="1067873" y="2587"/>
                    <a:pt x="1072477" y="7191"/>
                  </a:cubicBezTo>
                  <a:cubicBezTo>
                    <a:pt x="1077082" y="11795"/>
                    <a:pt x="1079668" y="18040"/>
                    <a:pt x="1079668" y="24551"/>
                  </a:cubicBezTo>
                  <a:lnTo>
                    <a:pt x="1079668" y="561685"/>
                  </a:lnTo>
                  <a:cubicBezTo>
                    <a:pt x="1079668" y="575244"/>
                    <a:pt x="1068676" y="586236"/>
                    <a:pt x="1055117" y="586236"/>
                  </a:cubicBezTo>
                  <a:lnTo>
                    <a:pt x="24551" y="586236"/>
                  </a:lnTo>
                  <a:cubicBezTo>
                    <a:pt x="18040" y="586236"/>
                    <a:pt x="11795" y="583649"/>
                    <a:pt x="7191" y="579045"/>
                  </a:cubicBezTo>
                  <a:cubicBezTo>
                    <a:pt x="2587" y="574441"/>
                    <a:pt x="0" y="568196"/>
                    <a:pt x="0" y="561685"/>
                  </a:cubicBezTo>
                  <a:lnTo>
                    <a:pt x="0" y="24551"/>
                  </a:lnTo>
                  <a:cubicBezTo>
                    <a:pt x="0" y="18040"/>
                    <a:pt x="2587" y="11795"/>
                    <a:pt x="7191" y="7191"/>
                  </a:cubicBezTo>
                  <a:cubicBezTo>
                    <a:pt x="11795" y="2587"/>
                    <a:pt x="18040" y="0"/>
                    <a:pt x="24551" y="0"/>
                  </a:cubicBezTo>
                  <a:close/>
                </a:path>
              </a:pathLst>
            </a:custGeom>
            <a:ln w="38100" cap="sq">
              <a:solidFill>
                <a:srgbClr val="8C52FF"/>
              </a:solidFill>
              <a:prstDash val="solid"/>
              <a:miter/>
            </a:ln>
          </p:spPr>
        </p:sp>
        <p:sp>
          <p:nvSpPr>
            <p:cNvPr name="TextBox 18" id="18"/>
            <p:cNvSpPr txBox="true"/>
            <p:nvPr/>
          </p:nvSpPr>
          <p:spPr>
            <a:xfrm>
              <a:off x="0" y="-28575"/>
              <a:ext cx="1079668" cy="614811"/>
            </a:xfrm>
            <a:prstGeom prst="rect">
              <a:avLst/>
            </a:prstGeom>
          </p:spPr>
          <p:txBody>
            <a:bodyPr anchor="ctr" rtlCol="false" tIns="50800" lIns="50800" bIns="50800" rIns="50800"/>
            <a:lstStyle/>
            <a:p>
              <a:pPr algn="ctr">
                <a:lnSpc>
                  <a:spcPts val="1959"/>
                </a:lnSpc>
              </a:pPr>
            </a:p>
          </p:txBody>
        </p:sp>
      </p:grpSp>
      <p:sp>
        <p:nvSpPr>
          <p:cNvPr name="TextBox 19" id="19"/>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11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204137" y="2565842"/>
            <a:ext cx="15879726" cy="6332041"/>
            <a:chOff x="0" y="0"/>
            <a:chExt cx="21172968" cy="8442721"/>
          </a:xfrm>
        </p:grpSpPr>
        <p:sp>
          <p:nvSpPr>
            <p:cNvPr name="Freeform 5" id="5"/>
            <p:cNvSpPr/>
            <p:nvPr/>
          </p:nvSpPr>
          <p:spPr>
            <a:xfrm flipH="false" flipV="false" rot="0">
              <a:off x="0" y="0"/>
              <a:ext cx="21172968" cy="8442721"/>
            </a:xfrm>
            <a:custGeom>
              <a:avLst/>
              <a:gdLst/>
              <a:ahLst/>
              <a:cxnLst/>
              <a:rect r="r" b="b" t="t" l="l"/>
              <a:pathLst>
                <a:path h="8442721" w="21172968">
                  <a:moveTo>
                    <a:pt x="0" y="0"/>
                  </a:moveTo>
                  <a:lnTo>
                    <a:pt x="21172968" y="0"/>
                  </a:lnTo>
                  <a:lnTo>
                    <a:pt x="21172968" y="8442721"/>
                  </a:lnTo>
                  <a:lnTo>
                    <a:pt x="0" y="8442721"/>
                  </a:lnTo>
                  <a:lnTo>
                    <a:pt x="0" y="0"/>
                  </a:lnTo>
                  <a:close/>
                </a:path>
              </a:pathLst>
            </a:custGeom>
            <a:blipFill>
              <a:blip r:embed="rId4"/>
              <a:stretch>
                <a:fillRect l="0" t="0" r="0" b="0"/>
              </a:stretch>
            </a:blipFill>
            <a:ln w="19050" cap="sq">
              <a:solidFill>
                <a:srgbClr val="000000"/>
              </a:solidFill>
              <a:prstDash val="solid"/>
              <a:miter/>
            </a:ln>
          </p:spPr>
        </p:sp>
        <p:grpSp>
          <p:nvGrpSpPr>
            <p:cNvPr name="Group 6" id="6"/>
            <p:cNvGrpSpPr/>
            <p:nvPr/>
          </p:nvGrpSpPr>
          <p:grpSpPr>
            <a:xfrm rot="0">
              <a:off x="120972" y="1524121"/>
              <a:ext cx="2538536" cy="738892"/>
              <a:chOff x="0" y="0"/>
              <a:chExt cx="501439" cy="145954"/>
            </a:xfrm>
          </p:grpSpPr>
          <p:sp>
            <p:nvSpPr>
              <p:cNvPr name="Freeform 7" id="7"/>
              <p:cNvSpPr/>
              <p:nvPr/>
            </p:nvSpPr>
            <p:spPr>
              <a:xfrm flipH="false" flipV="false" rot="0">
                <a:off x="0" y="0"/>
                <a:ext cx="501439" cy="145954"/>
              </a:xfrm>
              <a:custGeom>
                <a:avLst/>
                <a:gdLst/>
                <a:ahLst/>
                <a:cxnLst/>
                <a:rect r="r" b="b" t="t" l="l"/>
                <a:pathLst>
                  <a:path h="145954" w="501439">
                    <a:moveTo>
                      <a:pt x="60995" y="0"/>
                    </a:moveTo>
                    <a:lnTo>
                      <a:pt x="440444" y="0"/>
                    </a:lnTo>
                    <a:cubicBezTo>
                      <a:pt x="474131" y="0"/>
                      <a:pt x="501439" y="27308"/>
                      <a:pt x="501439" y="60995"/>
                    </a:cubicBezTo>
                    <a:lnTo>
                      <a:pt x="501439" y="84959"/>
                    </a:lnTo>
                    <a:cubicBezTo>
                      <a:pt x="501439" y="118645"/>
                      <a:pt x="474131" y="145954"/>
                      <a:pt x="440444" y="145954"/>
                    </a:cubicBezTo>
                    <a:lnTo>
                      <a:pt x="60995" y="145954"/>
                    </a:lnTo>
                    <a:cubicBezTo>
                      <a:pt x="27308" y="145954"/>
                      <a:pt x="0" y="118645"/>
                      <a:pt x="0" y="84959"/>
                    </a:cubicBezTo>
                    <a:lnTo>
                      <a:pt x="0" y="60995"/>
                    </a:lnTo>
                    <a:cubicBezTo>
                      <a:pt x="0" y="27308"/>
                      <a:pt x="27308" y="0"/>
                      <a:pt x="60995" y="0"/>
                    </a:cubicBezTo>
                    <a:close/>
                  </a:path>
                </a:pathLst>
              </a:custGeom>
              <a:solidFill>
                <a:srgbClr val="FFFFFF"/>
              </a:solidFill>
            </p:spPr>
          </p:sp>
          <p:sp>
            <p:nvSpPr>
              <p:cNvPr name="TextBox 8" id="8"/>
              <p:cNvSpPr txBox="true"/>
              <p:nvPr/>
            </p:nvSpPr>
            <p:spPr>
              <a:xfrm>
                <a:off x="0" y="-28575"/>
                <a:ext cx="501439" cy="174529"/>
              </a:xfrm>
              <a:prstGeom prst="rect">
                <a:avLst/>
              </a:prstGeom>
            </p:spPr>
            <p:txBody>
              <a:bodyPr anchor="ctr" rtlCol="false" tIns="50800" lIns="50800" bIns="50800" rIns="50800"/>
              <a:lstStyle/>
              <a:p>
                <a:pPr algn="ctr">
                  <a:lnSpc>
                    <a:spcPts val="1959"/>
                  </a:lnSpc>
                </a:pPr>
              </a:p>
            </p:txBody>
          </p:sp>
        </p:grpSp>
      </p:grpSp>
      <p:sp>
        <p:nvSpPr>
          <p:cNvPr name="TextBox 9" id="9"/>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PAS À PAS</a:t>
            </a:r>
          </a:p>
        </p:txBody>
      </p:sp>
      <p:grpSp>
        <p:nvGrpSpPr>
          <p:cNvPr name="Group 10" id="10"/>
          <p:cNvGrpSpPr/>
          <p:nvPr/>
        </p:nvGrpSpPr>
        <p:grpSpPr>
          <a:xfrm rot="0">
            <a:off x="15409522" y="216722"/>
            <a:ext cx="1859303" cy="908415"/>
            <a:chOff x="0" y="0"/>
            <a:chExt cx="2479070" cy="1211220"/>
          </a:xfrm>
        </p:grpSpPr>
        <p:sp>
          <p:nvSpPr>
            <p:cNvPr name="Freeform 11" id="11"/>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a:grpSpLocks noChangeAspect="true"/>
            </p:cNvGrpSpPr>
            <p:nvPr/>
          </p:nvGrpSpPr>
          <p:grpSpPr>
            <a:xfrm rot="0">
              <a:off x="4482" y="1163648"/>
              <a:ext cx="1701915" cy="3645"/>
              <a:chOff x="0" y="0"/>
              <a:chExt cx="5928627" cy="12700"/>
            </a:xfrm>
          </p:grpSpPr>
          <p:sp>
            <p:nvSpPr>
              <p:cNvPr name="Freeform 14" id="14"/>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5" id="15"/>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8" id="18"/>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grpSp>
        <p:nvGrpSpPr>
          <p:cNvPr name="Group 19" id="19"/>
          <p:cNvGrpSpPr/>
          <p:nvPr/>
        </p:nvGrpSpPr>
        <p:grpSpPr>
          <a:xfrm rot="0">
            <a:off x="6438722" y="4501226"/>
            <a:ext cx="5183867" cy="1478469"/>
            <a:chOff x="0" y="0"/>
            <a:chExt cx="1365298" cy="389391"/>
          </a:xfrm>
        </p:grpSpPr>
        <p:sp>
          <p:nvSpPr>
            <p:cNvPr name="Freeform 20" id="20"/>
            <p:cNvSpPr/>
            <p:nvPr/>
          </p:nvSpPr>
          <p:spPr>
            <a:xfrm flipH="false" flipV="false" rot="0">
              <a:off x="0" y="0"/>
              <a:ext cx="1365298" cy="389391"/>
            </a:xfrm>
            <a:custGeom>
              <a:avLst/>
              <a:gdLst/>
              <a:ahLst/>
              <a:cxnLst/>
              <a:rect r="r" b="b" t="t" l="l"/>
              <a:pathLst>
                <a:path h="389391" w="1365298">
                  <a:moveTo>
                    <a:pt x="19415" y="0"/>
                  </a:moveTo>
                  <a:lnTo>
                    <a:pt x="1345883" y="0"/>
                  </a:lnTo>
                  <a:cubicBezTo>
                    <a:pt x="1351033" y="0"/>
                    <a:pt x="1355971" y="2046"/>
                    <a:pt x="1359612" y="5687"/>
                  </a:cubicBezTo>
                  <a:cubicBezTo>
                    <a:pt x="1363253" y="9328"/>
                    <a:pt x="1365298" y="14266"/>
                    <a:pt x="1365298" y="19415"/>
                  </a:cubicBezTo>
                  <a:lnTo>
                    <a:pt x="1365298" y="369976"/>
                  </a:lnTo>
                  <a:cubicBezTo>
                    <a:pt x="1365298" y="380699"/>
                    <a:pt x="1356606" y="389391"/>
                    <a:pt x="1345883" y="389391"/>
                  </a:cubicBezTo>
                  <a:lnTo>
                    <a:pt x="19415" y="389391"/>
                  </a:lnTo>
                  <a:cubicBezTo>
                    <a:pt x="14266" y="389391"/>
                    <a:pt x="9328" y="387346"/>
                    <a:pt x="5687" y="383705"/>
                  </a:cubicBezTo>
                  <a:cubicBezTo>
                    <a:pt x="2046" y="380064"/>
                    <a:pt x="0" y="375125"/>
                    <a:pt x="0" y="369976"/>
                  </a:cubicBezTo>
                  <a:lnTo>
                    <a:pt x="0" y="19415"/>
                  </a:lnTo>
                  <a:cubicBezTo>
                    <a:pt x="0" y="8692"/>
                    <a:pt x="8692" y="0"/>
                    <a:pt x="19415" y="0"/>
                  </a:cubicBezTo>
                  <a:close/>
                </a:path>
              </a:pathLst>
            </a:custGeom>
            <a:ln w="38100" cap="sq">
              <a:solidFill>
                <a:srgbClr val="00BF63"/>
              </a:solidFill>
              <a:prstDash val="solid"/>
              <a:miter/>
            </a:ln>
          </p:spPr>
        </p:sp>
        <p:sp>
          <p:nvSpPr>
            <p:cNvPr name="TextBox 21" id="21"/>
            <p:cNvSpPr txBox="true"/>
            <p:nvPr/>
          </p:nvSpPr>
          <p:spPr>
            <a:xfrm>
              <a:off x="0" y="-28575"/>
              <a:ext cx="1365298" cy="417966"/>
            </a:xfrm>
            <a:prstGeom prst="rect">
              <a:avLst/>
            </a:prstGeom>
          </p:spPr>
          <p:txBody>
            <a:bodyPr anchor="ctr" rtlCol="false" tIns="50800" lIns="50800" bIns="50800" rIns="50800"/>
            <a:lstStyle/>
            <a:p>
              <a:pPr algn="ctr">
                <a:lnSpc>
                  <a:spcPts val="1959"/>
                </a:lnSpc>
              </a:pPr>
            </a:p>
          </p:txBody>
        </p:sp>
      </p:grpSp>
      <p:grpSp>
        <p:nvGrpSpPr>
          <p:cNvPr name="Group 22" id="22"/>
          <p:cNvGrpSpPr/>
          <p:nvPr/>
        </p:nvGrpSpPr>
        <p:grpSpPr>
          <a:xfrm rot="0">
            <a:off x="1204137" y="6286412"/>
            <a:ext cx="15753708" cy="2658102"/>
            <a:chOff x="0" y="0"/>
            <a:chExt cx="4149125" cy="700076"/>
          </a:xfrm>
        </p:grpSpPr>
        <p:sp>
          <p:nvSpPr>
            <p:cNvPr name="Freeform 23" id="23"/>
            <p:cNvSpPr/>
            <p:nvPr/>
          </p:nvSpPr>
          <p:spPr>
            <a:xfrm flipH="false" flipV="false" rot="0">
              <a:off x="0" y="0"/>
              <a:ext cx="4149125" cy="700076"/>
            </a:xfrm>
            <a:custGeom>
              <a:avLst/>
              <a:gdLst/>
              <a:ahLst/>
              <a:cxnLst/>
              <a:rect r="r" b="b" t="t" l="l"/>
              <a:pathLst>
                <a:path h="700076" w="4149125">
                  <a:moveTo>
                    <a:pt x="6389" y="0"/>
                  </a:moveTo>
                  <a:lnTo>
                    <a:pt x="4142736" y="0"/>
                  </a:lnTo>
                  <a:cubicBezTo>
                    <a:pt x="4144430" y="0"/>
                    <a:pt x="4146055" y="673"/>
                    <a:pt x="4147253" y="1871"/>
                  </a:cubicBezTo>
                  <a:cubicBezTo>
                    <a:pt x="4148451" y="3069"/>
                    <a:pt x="4149125" y="4694"/>
                    <a:pt x="4149125" y="6389"/>
                  </a:cubicBezTo>
                  <a:lnTo>
                    <a:pt x="4149125" y="693688"/>
                  </a:lnTo>
                  <a:cubicBezTo>
                    <a:pt x="4149125" y="695382"/>
                    <a:pt x="4148451" y="697007"/>
                    <a:pt x="4147253" y="698205"/>
                  </a:cubicBezTo>
                  <a:cubicBezTo>
                    <a:pt x="4146055" y="699403"/>
                    <a:pt x="4144430" y="700076"/>
                    <a:pt x="4142736" y="700076"/>
                  </a:cubicBezTo>
                  <a:lnTo>
                    <a:pt x="6389" y="700076"/>
                  </a:lnTo>
                  <a:cubicBezTo>
                    <a:pt x="4694" y="700076"/>
                    <a:pt x="3069" y="699403"/>
                    <a:pt x="1871" y="698205"/>
                  </a:cubicBezTo>
                  <a:cubicBezTo>
                    <a:pt x="673" y="697007"/>
                    <a:pt x="0" y="695382"/>
                    <a:pt x="0" y="693688"/>
                  </a:cubicBezTo>
                  <a:lnTo>
                    <a:pt x="0" y="6389"/>
                  </a:lnTo>
                  <a:cubicBezTo>
                    <a:pt x="0" y="4694"/>
                    <a:pt x="673" y="3069"/>
                    <a:pt x="1871" y="1871"/>
                  </a:cubicBezTo>
                  <a:cubicBezTo>
                    <a:pt x="3069" y="673"/>
                    <a:pt x="4694" y="0"/>
                    <a:pt x="6389" y="0"/>
                  </a:cubicBezTo>
                  <a:close/>
                </a:path>
              </a:pathLst>
            </a:custGeom>
            <a:ln w="38100" cap="sq">
              <a:solidFill>
                <a:srgbClr val="FF66C4"/>
              </a:solidFill>
              <a:prstDash val="solid"/>
              <a:miter/>
            </a:ln>
          </p:spPr>
        </p:sp>
        <p:sp>
          <p:nvSpPr>
            <p:cNvPr name="TextBox 24" id="24"/>
            <p:cNvSpPr txBox="true"/>
            <p:nvPr/>
          </p:nvSpPr>
          <p:spPr>
            <a:xfrm>
              <a:off x="0" y="-28575"/>
              <a:ext cx="4149125" cy="728651"/>
            </a:xfrm>
            <a:prstGeom prst="rect">
              <a:avLst/>
            </a:prstGeom>
          </p:spPr>
          <p:txBody>
            <a:bodyPr anchor="ctr" rtlCol="false" tIns="50800" lIns="50800" bIns="50800" rIns="50800"/>
            <a:lstStyle/>
            <a:p>
              <a:pPr algn="ctr">
                <a:lnSpc>
                  <a:spcPts val="1959"/>
                </a:lnSpc>
              </a:pPr>
            </a:p>
          </p:txBody>
        </p:sp>
      </p:grpSp>
      <p:grpSp>
        <p:nvGrpSpPr>
          <p:cNvPr name="Group 25" id="25"/>
          <p:cNvGrpSpPr/>
          <p:nvPr/>
        </p:nvGrpSpPr>
        <p:grpSpPr>
          <a:xfrm rot="0">
            <a:off x="1204137" y="4501226"/>
            <a:ext cx="5234585" cy="1478469"/>
            <a:chOff x="0" y="0"/>
            <a:chExt cx="1378656" cy="389391"/>
          </a:xfrm>
        </p:grpSpPr>
        <p:sp>
          <p:nvSpPr>
            <p:cNvPr name="Freeform 26" id="26"/>
            <p:cNvSpPr/>
            <p:nvPr/>
          </p:nvSpPr>
          <p:spPr>
            <a:xfrm flipH="false" flipV="false" rot="0">
              <a:off x="0" y="0"/>
              <a:ext cx="1378656" cy="389391"/>
            </a:xfrm>
            <a:custGeom>
              <a:avLst/>
              <a:gdLst/>
              <a:ahLst/>
              <a:cxnLst/>
              <a:rect r="r" b="b" t="t" l="l"/>
              <a:pathLst>
                <a:path h="389391" w="1378656">
                  <a:moveTo>
                    <a:pt x="19227" y="0"/>
                  </a:moveTo>
                  <a:lnTo>
                    <a:pt x="1359429" y="0"/>
                  </a:lnTo>
                  <a:cubicBezTo>
                    <a:pt x="1370048" y="0"/>
                    <a:pt x="1378656" y="8608"/>
                    <a:pt x="1378656" y="19227"/>
                  </a:cubicBezTo>
                  <a:lnTo>
                    <a:pt x="1378656" y="370164"/>
                  </a:lnTo>
                  <a:cubicBezTo>
                    <a:pt x="1378656" y="380783"/>
                    <a:pt x="1370048" y="389391"/>
                    <a:pt x="1359429" y="389391"/>
                  </a:cubicBezTo>
                  <a:lnTo>
                    <a:pt x="19227" y="389391"/>
                  </a:lnTo>
                  <a:cubicBezTo>
                    <a:pt x="8608" y="389391"/>
                    <a:pt x="0" y="380783"/>
                    <a:pt x="0" y="370164"/>
                  </a:cubicBezTo>
                  <a:lnTo>
                    <a:pt x="0" y="19227"/>
                  </a:lnTo>
                  <a:cubicBezTo>
                    <a:pt x="0" y="8608"/>
                    <a:pt x="8608" y="0"/>
                    <a:pt x="19227" y="0"/>
                  </a:cubicBezTo>
                  <a:close/>
                </a:path>
              </a:pathLst>
            </a:custGeom>
            <a:ln w="38100" cap="sq">
              <a:solidFill>
                <a:srgbClr val="FFDE59"/>
              </a:solidFill>
              <a:prstDash val="solid"/>
              <a:miter/>
            </a:ln>
          </p:spPr>
        </p:sp>
        <p:sp>
          <p:nvSpPr>
            <p:cNvPr name="TextBox 27" id="27"/>
            <p:cNvSpPr txBox="true"/>
            <p:nvPr/>
          </p:nvSpPr>
          <p:spPr>
            <a:xfrm>
              <a:off x="0" y="-28575"/>
              <a:ext cx="1378656" cy="417966"/>
            </a:xfrm>
            <a:prstGeom prst="rect">
              <a:avLst/>
            </a:prstGeom>
          </p:spPr>
          <p:txBody>
            <a:bodyPr anchor="ctr" rtlCol="false" tIns="50800" lIns="50800" bIns="50800" rIns="50800"/>
            <a:lstStyle/>
            <a:p>
              <a:pPr algn="ctr">
                <a:lnSpc>
                  <a:spcPts val="1959"/>
                </a:lnSpc>
              </a:pPr>
            </a:p>
          </p:txBody>
        </p:sp>
      </p:grpSp>
      <p:grpSp>
        <p:nvGrpSpPr>
          <p:cNvPr name="Group 28" id="28"/>
          <p:cNvGrpSpPr/>
          <p:nvPr/>
        </p:nvGrpSpPr>
        <p:grpSpPr>
          <a:xfrm rot="0">
            <a:off x="727887" y="5013857"/>
            <a:ext cx="476250" cy="476250"/>
            <a:chOff x="0" y="0"/>
            <a:chExt cx="123244" cy="123244"/>
          </a:xfrm>
        </p:grpSpPr>
        <p:sp>
          <p:nvSpPr>
            <p:cNvPr name="Freeform 29" id="29"/>
            <p:cNvSpPr/>
            <p:nvPr/>
          </p:nvSpPr>
          <p:spPr>
            <a:xfrm flipH="false" flipV="false" rot="0">
              <a:off x="0" y="0"/>
              <a:ext cx="123244" cy="123244"/>
            </a:xfrm>
            <a:custGeom>
              <a:avLst/>
              <a:gdLst/>
              <a:ahLst/>
              <a:cxnLst/>
              <a:rect r="r" b="b" t="t" l="l"/>
              <a:pathLst>
                <a:path h="123244" w="123244">
                  <a:moveTo>
                    <a:pt x="61622" y="0"/>
                  </a:moveTo>
                  <a:lnTo>
                    <a:pt x="61622" y="0"/>
                  </a:lnTo>
                  <a:cubicBezTo>
                    <a:pt x="95655" y="0"/>
                    <a:pt x="123244" y="27589"/>
                    <a:pt x="123244" y="61622"/>
                  </a:cubicBezTo>
                  <a:lnTo>
                    <a:pt x="123244" y="61622"/>
                  </a:lnTo>
                  <a:cubicBezTo>
                    <a:pt x="123244" y="95655"/>
                    <a:pt x="95655" y="123244"/>
                    <a:pt x="61622" y="123244"/>
                  </a:cubicBezTo>
                  <a:lnTo>
                    <a:pt x="61622" y="123244"/>
                  </a:lnTo>
                  <a:cubicBezTo>
                    <a:pt x="27589" y="123244"/>
                    <a:pt x="0" y="95655"/>
                    <a:pt x="0" y="61622"/>
                  </a:cubicBezTo>
                  <a:lnTo>
                    <a:pt x="0" y="61622"/>
                  </a:lnTo>
                  <a:cubicBezTo>
                    <a:pt x="0" y="27589"/>
                    <a:pt x="27589" y="0"/>
                    <a:pt x="61622" y="0"/>
                  </a:cubicBezTo>
                  <a:close/>
                </a:path>
              </a:pathLst>
            </a:custGeom>
            <a:solidFill>
              <a:srgbClr val="FFDE59"/>
            </a:solidFill>
          </p:spPr>
        </p:sp>
        <p:sp>
          <p:nvSpPr>
            <p:cNvPr name="TextBox 30" id="30"/>
            <p:cNvSpPr txBox="true"/>
            <p:nvPr/>
          </p:nvSpPr>
          <p:spPr>
            <a:xfrm>
              <a:off x="0" y="-38100"/>
              <a:ext cx="123244" cy="161344"/>
            </a:xfrm>
            <a:prstGeom prst="rect">
              <a:avLst/>
            </a:prstGeom>
          </p:spPr>
          <p:txBody>
            <a:bodyPr anchor="ctr" rtlCol="false" tIns="50800" lIns="50800" bIns="50800" rIns="50800"/>
            <a:lstStyle/>
            <a:p>
              <a:pPr algn="ctr">
                <a:lnSpc>
                  <a:spcPts val="2659"/>
                </a:lnSpc>
              </a:pPr>
              <a:r>
                <a:rPr lang="en-US" b="true" sz="1899">
                  <a:solidFill>
                    <a:srgbClr val="FFFFFF"/>
                  </a:solidFill>
                  <a:latin typeface="Open Sans 1 Bold"/>
                  <a:ea typeface="Open Sans 1 Bold"/>
                  <a:cs typeface="Open Sans 1 Bold"/>
                  <a:sym typeface="Open Sans 1 Bold"/>
                </a:rPr>
                <a:t>1</a:t>
              </a:r>
            </a:p>
          </p:txBody>
        </p:sp>
      </p:grpSp>
      <p:grpSp>
        <p:nvGrpSpPr>
          <p:cNvPr name="Group 31" id="31"/>
          <p:cNvGrpSpPr/>
          <p:nvPr/>
        </p:nvGrpSpPr>
        <p:grpSpPr>
          <a:xfrm rot="0">
            <a:off x="11021632" y="4024976"/>
            <a:ext cx="476250" cy="476250"/>
            <a:chOff x="0" y="0"/>
            <a:chExt cx="123244" cy="123244"/>
          </a:xfrm>
        </p:grpSpPr>
        <p:sp>
          <p:nvSpPr>
            <p:cNvPr name="Freeform 32" id="32"/>
            <p:cNvSpPr/>
            <p:nvPr/>
          </p:nvSpPr>
          <p:spPr>
            <a:xfrm flipH="false" flipV="false" rot="0">
              <a:off x="0" y="0"/>
              <a:ext cx="123244" cy="123244"/>
            </a:xfrm>
            <a:custGeom>
              <a:avLst/>
              <a:gdLst/>
              <a:ahLst/>
              <a:cxnLst/>
              <a:rect r="r" b="b" t="t" l="l"/>
              <a:pathLst>
                <a:path h="123244" w="123244">
                  <a:moveTo>
                    <a:pt x="61622" y="0"/>
                  </a:moveTo>
                  <a:lnTo>
                    <a:pt x="61622" y="0"/>
                  </a:lnTo>
                  <a:cubicBezTo>
                    <a:pt x="95655" y="0"/>
                    <a:pt x="123244" y="27589"/>
                    <a:pt x="123244" y="61622"/>
                  </a:cubicBezTo>
                  <a:lnTo>
                    <a:pt x="123244" y="61622"/>
                  </a:lnTo>
                  <a:cubicBezTo>
                    <a:pt x="123244" y="95655"/>
                    <a:pt x="95655" y="123244"/>
                    <a:pt x="61622" y="123244"/>
                  </a:cubicBezTo>
                  <a:lnTo>
                    <a:pt x="61622" y="123244"/>
                  </a:lnTo>
                  <a:cubicBezTo>
                    <a:pt x="27589" y="123244"/>
                    <a:pt x="0" y="95655"/>
                    <a:pt x="0" y="61622"/>
                  </a:cubicBezTo>
                  <a:lnTo>
                    <a:pt x="0" y="61622"/>
                  </a:lnTo>
                  <a:cubicBezTo>
                    <a:pt x="0" y="27589"/>
                    <a:pt x="27589" y="0"/>
                    <a:pt x="61622" y="0"/>
                  </a:cubicBezTo>
                  <a:close/>
                </a:path>
              </a:pathLst>
            </a:custGeom>
            <a:solidFill>
              <a:srgbClr val="00BF63"/>
            </a:solidFill>
          </p:spPr>
        </p:sp>
        <p:sp>
          <p:nvSpPr>
            <p:cNvPr name="TextBox 33" id="33"/>
            <p:cNvSpPr txBox="true"/>
            <p:nvPr/>
          </p:nvSpPr>
          <p:spPr>
            <a:xfrm>
              <a:off x="0" y="-38100"/>
              <a:ext cx="123244" cy="161344"/>
            </a:xfrm>
            <a:prstGeom prst="rect">
              <a:avLst/>
            </a:prstGeom>
          </p:spPr>
          <p:txBody>
            <a:bodyPr anchor="ctr" rtlCol="false" tIns="50800" lIns="50800" bIns="50800" rIns="50800"/>
            <a:lstStyle/>
            <a:p>
              <a:pPr algn="ctr">
                <a:lnSpc>
                  <a:spcPts val="2659"/>
                </a:lnSpc>
              </a:pPr>
              <a:r>
                <a:rPr lang="en-US" b="true" sz="1899">
                  <a:solidFill>
                    <a:srgbClr val="FFFFFF"/>
                  </a:solidFill>
                  <a:latin typeface="Open Sans 1 Bold"/>
                  <a:ea typeface="Open Sans 1 Bold"/>
                  <a:cs typeface="Open Sans 1 Bold"/>
                  <a:sym typeface="Open Sans 1 Bold"/>
                </a:rPr>
                <a:t>2</a:t>
              </a:r>
            </a:p>
          </p:txBody>
        </p:sp>
      </p:grpSp>
      <p:grpSp>
        <p:nvGrpSpPr>
          <p:cNvPr name="Group 34" id="34"/>
          <p:cNvGrpSpPr/>
          <p:nvPr/>
        </p:nvGrpSpPr>
        <p:grpSpPr>
          <a:xfrm rot="0">
            <a:off x="727887" y="7499710"/>
            <a:ext cx="476250" cy="476250"/>
            <a:chOff x="0" y="0"/>
            <a:chExt cx="123244" cy="123244"/>
          </a:xfrm>
        </p:grpSpPr>
        <p:sp>
          <p:nvSpPr>
            <p:cNvPr name="Freeform 35" id="35"/>
            <p:cNvSpPr/>
            <p:nvPr/>
          </p:nvSpPr>
          <p:spPr>
            <a:xfrm flipH="false" flipV="false" rot="0">
              <a:off x="0" y="0"/>
              <a:ext cx="123244" cy="123244"/>
            </a:xfrm>
            <a:custGeom>
              <a:avLst/>
              <a:gdLst/>
              <a:ahLst/>
              <a:cxnLst/>
              <a:rect r="r" b="b" t="t" l="l"/>
              <a:pathLst>
                <a:path h="123244" w="123244">
                  <a:moveTo>
                    <a:pt x="61622" y="0"/>
                  </a:moveTo>
                  <a:lnTo>
                    <a:pt x="61622" y="0"/>
                  </a:lnTo>
                  <a:cubicBezTo>
                    <a:pt x="95655" y="0"/>
                    <a:pt x="123244" y="27589"/>
                    <a:pt x="123244" y="61622"/>
                  </a:cubicBezTo>
                  <a:lnTo>
                    <a:pt x="123244" y="61622"/>
                  </a:lnTo>
                  <a:cubicBezTo>
                    <a:pt x="123244" y="95655"/>
                    <a:pt x="95655" y="123244"/>
                    <a:pt x="61622" y="123244"/>
                  </a:cubicBezTo>
                  <a:lnTo>
                    <a:pt x="61622" y="123244"/>
                  </a:lnTo>
                  <a:cubicBezTo>
                    <a:pt x="27589" y="123244"/>
                    <a:pt x="0" y="95655"/>
                    <a:pt x="0" y="61622"/>
                  </a:cubicBezTo>
                  <a:lnTo>
                    <a:pt x="0" y="61622"/>
                  </a:lnTo>
                  <a:cubicBezTo>
                    <a:pt x="0" y="27589"/>
                    <a:pt x="27589" y="0"/>
                    <a:pt x="61622" y="0"/>
                  </a:cubicBezTo>
                  <a:close/>
                </a:path>
              </a:pathLst>
            </a:custGeom>
            <a:solidFill>
              <a:srgbClr val="FF66C4"/>
            </a:solidFill>
          </p:spPr>
        </p:sp>
        <p:sp>
          <p:nvSpPr>
            <p:cNvPr name="TextBox 36" id="36"/>
            <p:cNvSpPr txBox="true"/>
            <p:nvPr/>
          </p:nvSpPr>
          <p:spPr>
            <a:xfrm>
              <a:off x="0" y="-38100"/>
              <a:ext cx="123244" cy="161344"/>
            </a:xfrm>
            <a:prstGeom prst="rect">
              <a:avLst/>
            </a:prstGeom>
          </p:spPr>
          <p:txBody>
            <a:bodyPr anchor="ctr" rtlCol="false" tIns="50800" lIns="50800" bIns="50800" rIns="50800"/>
            <a:lstStyle/>
            <a:p>
              <a:pPr algn="ctr">
                <a:lnSpc>
                  <a:spcPts val="2659"/>
                </a:lnSpc>
              </a:pPr>
              <a:r>
                <a:rPr lang="en-US" b="true" sz="1899">
                  <a:solidFill>
                    <a:srgbClr val="FFFFFF"/>
                  </a:solidFill>
                  <a:latin typeface="Open Sans 1 Bold"/>
                  <a:ea typeface="Open Sans 1 Bold"/>
                  <a:cs typeface="Open Sans 1 Bold"/>
                  <a:sym typeface="Open Sans 1 Bold"/>
                </a:rPr>
                <a:t>3</a:t>
              </a:r>
            </a:p>
          </p:txBody>
        </p:sp>
      </p:grpSp>
      <p:grpSp>
        <p:nvGrpSpPr>
          <p:cNvPr name="Group 37" id="37"/>
          <p:cNvGrpSpPr/>
          <p:nvPr/>
        </p:nvGrpSpPr>
        <p:grpSpPr>
          <a:xfrm rot="0">
            <a:off x="13861313" y="1811282"/>
            <a:ext cx="4071799" cy="1569056"/>
            <a:chOff x="0" y="0"/>
            <a:chExt cx="1053704" cy="406042"/>
          </a:xfrm>
        </p:grpSpPr>
        <p:sp>
          <p:nvSpPr>
            <p:cNvPr name="Freeform 38" id="38"/>
            <p:cNvSpPr/>
            <p:nvPr/>
          </p:nvSpPr>
          <p:spPr>
            <a:xfrm flipH="false" flipV="false" rot="0">
              <a:off x="0" y="0"/>
              <a:ext cx="1053704" cy="406042"/>
            </a:xfrm>
            <a:custGeom>
              <a:avLst/>
              <a:gdLst/>
              <a:ahLst/>
              <a:cxnLst/>
              <a:rect r="r" b="b" t="t" l="l"/>
              <a:pathLst>
                <a:path h="406042" w="1053704">
                  <a:moveTo>
                    <a:pt x="19014" y="0"/>
                  </a:moveTo>
                  <a:lnTo>
                    <a:pt x="1034690" y="0"/>
                  </a:lnTo>
                  <a:cubicBezTo>
                    <a:pt x="1039733" y="0"/>
                    <a:pt x="1044569" y="2003"/>
                    <a:pt x="1048135" y="5569"/>
                  </a:cubicBezTo>
                  <a:cubicBezTo>
                    <a:pt x="1051701" y="9135"/>
                    <a:pt x="1053704" y="13971"/>
                    <a:pt x="1053704" y="19014"/>
                  </a:cubicBezTo>
                  <a:lnTo>
                    <a:pt x="1053704" y="387028"/>
                  </a:lnTo>
                  <a:cubicBezTo>
                    <a:pt x="1053704" y="397529"/>
                    <a:pt x="1045191" y="406042"/>
                    <a:pt x="1034690" y="406042"/>
                  </a:cubicBezTo>
                  <a:lnTo>
                    <a:pt x="19014" y="406042"/>
                  </a:lnTo>
                  <a:cubicBezTo>
                    <a:pt x="13971" y="406042"/>
                    <a:pt x="9135" y="404039"/>
                    <a:pt x="5569" y="400473"/>
                  </a:cubicBezTo>
                  <a:cubicBezTo>
                    <a:pt x="2003" y="396907"/>
                    <a:pt x="0" y="392071"/>
                    <a:pt x="0" y="387028"/>
                  </a:cubicBezTo>
                  <a:lnTo>
                    <a:pt x="0" y="19014"/>
                  </a:lnTo>
                  <a:cubicBezTo>
                    <a:pt x="0" y="13971"/>
                    <a:pt x="2003" y="9135"/>
                    <a:pt x="5569" y="5569"/>
                  </a:cubicBezTo>
                  <a:cubicBezTo>
                    <a:pt x="9135" y="2003"/>
                    <a:pt x="13971" y="0"/>
                    <a:pt x="19014" y="0"/>
                  </a:cubicBezTo>
                  <a:close/>
                </a:path>
              </a:pathLst>
            </a:custGeom>
            <a:solidFill>
              <a:srgbClr val="8C52FF"/>
            </a:solidFill>
          </p:spPr>
        </p:sp>
        <p:sp>
          <p:nvSpPr>
            <p:cNvPr name="TextBox 39" id="39"/>
            <p:cNvSpPr txBox="true"/>
            <p:nvPr/>
          </p:nvSpPr>
          <p:spPr>
            <a:xfrm>
              <a:off x="0" y="-38100"/>
              <a:ext cx="1053704" cy="444142"/>
            </a:xfrm>
            <a:prstGeom prst="rect">
              <a:avLst/>
            </a:prstGeom>
          </p:spPr>
          <p:txBody>
            <a:bodyPr anchor="ctr" rtlCol="false" tIns="330200" lIns="330200" bIns="330200" rIns="330200"/>
            <a:lstStyle/>
            <a:p>
              <a:pPr algn="just">
                <a:lnSpc>
                  <a:spcPts val="2659"/>
                </a:lnSpc>
              </a:pPr>
              <a:r>
                <a:rPr lang="en-US" b="true" sz="1899">
                  <a:solidFill>
                    <a:srgbClr val="FFFFFF"/>
                  </a:solidFill>
                  <a:latin typeface="Open Sans 1 Bold"/>
                  <a:ea typeface="Open Sans 1 Bold"/>
                  <a:cs typeface="Open Sans 1 Bold"/>
                  <a:sym typeface="Open Sans 1 Bold"/>
                </a:rPr>
                <a:t>Durant l’essai gratuit, vous pourrez choisir “Private”, sinon ce sera “Public”</a:t>
              </a:r>
            </a:p>
          </p:txBody>
        </p:sp>
      </p:grpSp>
      <p:sp>
        <p:nvSpPr>
          <p:cNvPr name="Freeform 40" id="40"/>
          <p:cNvSpPr/>
          <p:nvPr/>
        </p:nvSpPr>
        <p:spPr>
          <a:xfrm flipH="true" flipV="true" rot="-203468">
            <a:off x="14183363" y="3497185"/>
            <a:ext cx="1847606" cy="1531833"/>
          </a:xfrm>
          <a:custGeom>
            <a:avLst/>
            <a:gdLst/>
            <a:ahLst/>
            <a:cxnLst/>
            <a:rect r="r" b="b" t="t" l="l"/>
            <a:pathLst>
              <a:path h="1531833" w="1847606">
                <a:moveTo>
                  <a:pt x="1847606" y="1531833"/>
                </a:moveTo>
                <a:lnTo>
                  <a:pt x="0" y="1531833"/>
                </a:lnTo>
                <a:lnTo>
                  <a:pt x="0" y="0"/>
                </a:lnTo>
                <a:lnTo>
                  <a:pt x="1847606" y="0"/>
                </a:lnTo>
                <a:lnTo>
                  <a:pt x="1847606" y="1531833"/>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41" id="41"/>
          <p:cNvSpPr/>
          <p:nvPr/>
        </p:nvSpPr>
        <p:spPr>
          <a:xfrm flipH="false" flipV="false" rot="0">
            <a:off x="7216950" y="9116162"/>
            <a:ext cx="3854100" cy="1070583"/>
          </a:xfrm>
          <a:custGeom>
            <a:avLst/>
            <a:gdLst/>
            <a:ahLst/>
            <a:cxnLst/>
            <a:rect r="r" b="b" t="t" l="l"/>
            <a:pathLst>
              <a:path h="1070583" w="3854100">
                <a:moveTo>
                  <a:pt x="0" y="0"/>
                </a:moveTo>
                <a:lnTo>
                  <a:pt x="3854100" y="0"/>
                </a:lnTo>
                <a:lnTo>
                  <a:pt x="3854100" y="1070583"/>
                </a:lnTo>
                <a:lnTo>
                  <a:pt x="0" y="1070583"/>
                </a:lnTo>
                <a:lnTo>
                  <a:pt x="0" y="0"/>
                </a:lnTo>
                <a:close/>
              </a:path>
            </a:pathLst>
          </a:custGeom>
          <a:blipFill>
            <a:blip r:embed="rId19"/>
            <a:stretch>
              <a:fillRect l="0" t="0" r="0" b="0"/>
            </a:stretch>
          </a:blipFill>
        </p:spPr>
      </p:sp>
      <p:grpSp>
        <p:nvGrpSpPr>
          <p:cNvPr name="Group 42" id="42"/>
          <p:cNvGrpSpPr/>
          <p:nvPr/>
        </p:nvGrpSpPr>
        <p:grpSpPr>
          <a:xfrm rot="0">
            <a:off x="6626400" y="9413329"/>
            <a:ext cx="476250" cy="476250"/>
            <a:chOff x="0" y="0"/>
            <a:chExt cx="123244" cy="123244"/>
          </a:xfrm>
        </p:grpSpPr>
        <p:sp>
          <p:nvSpPr>
            <p:cNvPr name="Freeform 43" id="43"/>
            <p:cNvSpPr/>
            <p:nvPr/>
          </p:nvSpPr>
          <p:spPr>
            <a:xfrm flipH="false" flipV="false" rot="0">
              <a:off x="0" y="0"/>
              <a:ext cx="123244" cy="123244"/>
            </a:xfrm>
            <a:custGeom>
              <a:avLst/>
              <a:gdLst/>
              <a:ahLst/>
              <a:cxnLst/>
              <a:rect r="r" b="b" t="t" l="l"/>
              <a:pathLst>
                <a:path h="123244" w="123244">
                  <a:moveTo>
                    <a:pt x="61622" y="0"/>
                  </a:moveTo>
                  <a:lnTo>
                    <a:pt x="61622" y="0"/>
                  </a:lnTo>
                  <a:cubicBezTo>
                    <a:pt x="95655" y="0"/>
                    <a:pt x="123244" y="27589"/>
                    <a:pt x="123244" y="61622"/>
                  </a:cubicBezTo>
                  <a:lnTo>
                    <a:pt x="123244" y="61622"/>
                  </a:lnTo>
                  <a:cubicBezTo>
                    <a:pt x="123244" y="95655"/>
                    <a:pt x="95655" y="123244"/>
                    <a:pt x="61622" y="123244"/>
                  </a:cubicBezTo>
                  <a:lnTo>
                    <a:pt x="61622" y="123244"/>
                  </a:lnTo>
                  <a:cubicBezTo>
                    <a:pt x="27589" y="123244"/>
                    <a:pt x="0" y="95655"/>
                    <a:pt x="0" y="61622"/>
                  </a:cubicBezTo>
                  <a:lnTo>
                    <a:pt x="0" y="61622"/>
                  </a:lnTo>
                  <a:cubicBezTo>
                    <a:pt x="0" y="27589"/>
                    <a:pt x="27589" y="0"/>
                    <a:pt x="61622" y="0"/>
                  </a:cubicBezTo>
                  <a:close/>
                </a:path>
              </a:pathLst>
            </a:custGeom>
            <a:solidFill>
              <a:srgbClr val="8C52FF"/>
            </a:solidFill>
          </p:spPr>
        </p:sp>
        <p:sp>
          <p:nvSpPr>
            <p:cNvPr name="TextBox 44" id="44"/>
            <p:cNvSpPr txBox="true"/>
            <p:nvPr/>
          </p:nvSpPr>
          <p:spPr>
            <a:xfrm>
              <a:off x="0" y="-38100"/>
              <a:ext cx="123244" cy="161344"/>
            </a:xfrm>
            <a:prstGeom prst="rect">
              <a:avLst/>
            </a:prstGeom>
          </p:spPr>
          <p:txBody>
            <a:bodyPr anchor="ctr" rtlCol="false" tIns="50800" lIns="50800" bIns="50800" rIns="50800"/>
            <a:lstStyle/>
            <a:p>
              <a:pPr algn="ctr">
                <a:lnSpc>
                  <a:spcPts val="2659"/>
                </a:lnSpc>
              </a:pPr>
              <a:r>
                <a:rPr lang="en-US" b="true" sz="1899">
                  <a:solidFill>
                    <a:srgbClr val="FFFFFF"/>
                  </a:solidFill>
                  <a:latin typeface="Open Sans 1 Bold"/>
                  <a:ea typeface="Open Sans 1 Bold"/>
                  <a:cs typeface="Open Sans 1 Bold"/>
                  <a:sym typeface="Open Sans 1 Bold"/>
                </a:rPr>
                <a:t>4</a:t>
              </a:r>
            </a:p>
          </p:txBody>
        </p:sp>
      </p:grpSp>
      <p:sp>
        <p:nvSpPr>
          <p:cNvPr name="TextBox 45" id="45"/>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12</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798450" y="3023321"/>
            <a:ext cx="6691099" cy="1109122"/>
          </a:xfrm>
          <a:custGeom>
            <a:avLst/>
            <a:gdLst/>
            <a:ahLst/>
            <a:cxnLst/>
            <a:rect r="r" b="b" t="t" l="l"/>
            <a:pathLst>
              <a:path h="1109122" w="6691099">
                <a:moveTo>
                  <a:pt x="0" y="0"/>
                </a:moveTo>
                <a:lnTo>
                  <a:pt x="6691100" y="0"/>
                </a:lnTo>
                <a:lnTo>
                  <a:pt x="6691100" y="1109122"/>
                </a:lnTo>
                <a:lnTo>
                  <a:pt x="0" y="1109122"/>
                </a:lnTo>
                <a:lnTo>
                  <a:pt x="0" y="0"/>
                </a:lnTo>
                <a:close/>
              </a:path>
            </a:pathLst>
          </a:custGeom>
          <a:blipFill>
            <a:blip r:embed="rId2"/>
            <a:stretch>
              <a:fillRect l="0" t="0" r="0" b="0"/>
            </a:stretch>
          </a:blipFill>
        </p:spPr>
      </p:sp>
      <p:sp>
        <p:nvSpPr>
          <p:cNvPr name="TextBox 3" id="3"/>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PAS À PAS</a:t>
            </a:r>
          </a:p>
        </p:txBody>
      </p:sp>
      <p:sp>
        <p:nvSpPr>
          <p:cNvPr name="Freeform 4" id="4"/>
          <p:cNvSpPr/>
          <p:nvPr/>
        </p:nvSpPr>
        <p:spPr>
          <a:xfrm flipH="true" flipV="true" rot="932438">
            <a:off x="12744024" y="1700317"/>
            <a:ext cx="2742594" cy="2273860"/>
          </a:xfrm>
          <a:custGeom>
            <a:avLst/>
            <a:gdLst/>
            <a:ahLst/>
            <a:cxnLst/>
            <a:rect r="r" b="b" t="t" l="l"/>
            <a:pathLst>
              <a:path h="2273860" w="2742594">
                <a:moveTo>
                  <a:pt x="2742594" y="2273860"/>
                </a:moveTo>
                <a:lnTo>
                  <a:pt x="0" y="2273860"/>
                </a:lnTo>
                <a:lnTo>
                  <a:pt x="0" y="0"/>
                </a:lnTo>
                <a:lnTo>
                  <a:pt x="2742594" y="0"/>
                </a:lnTo>
                <a:lnTo>
                  <a:pt x="2742594" y="227386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5861450" y="3082510"/>
            <a:ext cx="6559373" cy="951408"/>
            <a:chOff x="0" y="0"/>
            <a:chExt cx="1727571" cy="250577"/>
          </a:xfrm>
        </p:grpSpPr>
        <p:sp>
          <p:nvSpPr>
            <p:cNvPr name="Freeform 6" id="6"/>
            <p:cNvSpPr/>
            <p:nvPr/>
          </p:nvSpPr>
          <p:spPr>
            <a:xfrm flipH="false" flipV="false" rot="0">
              <a:off x="0" y="0"/>
              <a:ext cx="1727571" cy="250577"/>
            </a:xfrm>
            <a:custGeom>
              <a:avLst/>
              <a:gdLst/>
              <a:ahLst/>
              <a:cxnLst/>
              <a:rect r="r" b="b" t="t" l="l"/>
              <a:pathLst>
                <a:path h="250577" w="1727571">
                  <a:moveTo>
                    <a:pt x="29507" y="0"/>
                  </a:moveTo>
                  <a:lnTo>
                    <a:pt x="1698064" y="0"/>
                  </a:lnTo>
                  <a:cubicBezTo>
                    <a:pt x="1705890" y="0"/>
                    <a:pt x="1713395" y="3109"/>
                    <a:pt x="1718929" y="8642"/>
                  </a:cubicBezTo>
                  <a:cubicBezTo>
                    <a:pt x="1724463" y="14176"/>
                    <a:pt x="1727571" y="21681"/>
                    <a:pt x="1727571" y="29507"/>
                  </a:cubicBezTo>
                  <a:lnTo>
                    <a:pt x="1727571" y="221070"/>
                  </a:lnTo>
                  <a:cubicBezTo>
                    <a:pt x="1727571" y="228895"/>
                    <a:pt x="1724463" y="236401"/>
                    <a:pt x="1718929" y="241934"/>
                  </a:cubicBezTo>
                  <a:cubicBezTo>
                    <a:pt x="1713395" y="247468"/>
                    <a:pt x="1705890" y="250577"/>
                    <a:pt x="1698064" y="250577"/>
                  </a:cubicBezTo>
                  <a:lnTo>
                    <a:pt x="29507" y="250577"/>
                  </a:lnTo>
                  <a:cubicBezTo>
                    <a:pt x="21681" y="250577"/>
                    <a:pt x="14176" y="247468"/>
                    <a:pt x="8642" y="241934"/>
                  </a:cubicBezTo>
                  <a:cubicBezTo>
                    <a:pt x="3109" y="236401"/>
                    <a:pt x="0" y="228895"/>
                    <a:pt x="0" y="221070"/>
                  </a:cubicBezTo>
                  <a:lnTo>
                    <a:pt x="0" y="29507"/>
                  </a:lnTo>
                  <a:cubicBezTo>
                    <a:pt x="0" y="21681"/>
                    <a:pt x="3109" y="14176"/>
                    <a:pt x="8642" y="8642"/>
                  </a:cubicBezTo>
                  <a:cubicBezTo>
                    <a:pt x="14176" y="3109"/>
                    <a:pt x="21681" y="0"/>
                    <a:pt x="29507" y="0"/>
                  </a:cubicBezTo>
                  <a:close/>
                </a:path>
              </a:pathLst>
            </a:custGeom>
            <a:ln w="38100" cap="rnd">
              <a:solidFill>
                <a:srgbClr val="8C52FF"/>
              </a:solidFill>
              <a:prstDash val="solid"/>
              <a:round/>
            </a:ln>
          </p:spPr>
        </p:sp>
        <p:sp>
          <p:nvSpPr>
            <p:cNvPr name="TextBox 7" id="7"/>
            <p:cNvSpPr txBox="true"/>
            <p:nvPr/>
          </p:nvSpPr>
          <p:spPr>
            <a:xfrm>
              <a:off x="0" y="-28575"/>
              <a:ext cx="1727571" cy="279152"/>
            </a:xfrm>
            <a:prstGeom prst="rect">
              <a:avLst/>
            </a:prstGeom>
          </p:spPr>
          <p:txBody>
            <a:bodyPr anchor="ctr" rtlCol="false" tIns="50800" lIns="50800" bIns="50800" rIns="50800"/>
            <a:lstStyle/>
            <a:p>
              <a:pPr algn="ctr">
                <a:lnSpc>
                  <a:spcPts val="1959"/>
                </a:lnSpc>
              </a:pPr>
            </a:p>
          </p:txBody>
        </p:sp>
      </p:grpSp>
      <p:sp>
        <p:nvSpPr>
          <p:cNvPr name="Freeform 8" id="8"/>
          <p:cNvSpPr/>
          <p:nvPr/>
        </p:nvSpPr>
        <p:spPr>
          <a:xfrm flipH="false" flipV="false" rot="0">
            <a:off x="5798450" y="6362700"/>
            <a:ext cx="7166187" cy="3434723"/>
          </a:xfrm>
          <a:custGeom>
            <a:avLst/>
            <a:gdLst/>
            <a:ahLst/>
            <a:cxnLst/>
            <a:rect r="r" b="b" t="t" l="l"/>
            <a:pathLst>
              <a:path h="3434723" w="7166187">
                <a:moveTo>
                  <a:pt x="0" y="0"/>
                </a:moveTo>
                <a:lnTo>
                  <a:pt x="7166187" y="0"/>
                </a:lnTo>
                <a:lnTo>
                  <a:pt x="7166187" y="3434723"/>
                </a:lnTo>
                <a:lnTo>
                  <a:pt x="0" y="3434723"/>
                </a:lnTo>
                <a:lnTo>
                  <a:pt x="0" y="0"/>
                </a:lnTo>
                <a:close/>
              </a:path>
            </a:pathLst>
          </a:custGeom>
          <a:blipFill>
            <a:blip r:embed="rId5"/>
            <a:stretch>
              <a:fillRect l="-6629" t="-6169" r="0" b="0"/>
            </a:stretch>
          </a:blipFill>
          <a:ln w="19050" cap="sq">
            <a:solidFill>
              <a:srgbClr val="000000"/>
            </a:solidFill>
            <a:prstDash val="solid"/>
            <a:miter/>
          </a:ln>
        </p:spPr>
      </p:sp>
      <p:sp>
        <p:nvSpPr>
          <p:cNvPr name="TextBox 9" id="9"/>
          <p:cNvSpPr txBox="true"/>
          <p:nvPr/>
        </p:nvSpPr>
        <p:spPr>
          <a:xfrm rot="0">
            <a:off x="1028700" y="5095875"/>
            <a:ext cx="16230600" cy="42227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Le projet va se constuire. Il vous faut ensuite fournir vos images.</a:t>
            </a:r>
          </a:p>
        </p:txBody>
      </p:sp>
      <p:sp>
        <p:nvSpPr>
          <p:cNvPr name="Freeform 10" id="10"/>
          <p:cNvSpPr/>
          <p:nvPr/>
        </p:nvSpPr>
        <p:spPr>
          <a:xfrm flipH="true" flipV="true" rot="932438">
            <a:off x="12491879" y="7433386"/>
            <a:ext cx="2742594" cy="2273860"/>
          </a:xfrm>
          <a:custGeom>
            <a:avLst/>
            <a:gdLst/>
            <a:ahLst/>
            <a:cxnLst/>
            <a:rect r="r" b="b" t="t" l="l"/>
            <a:pathLst>
              <a:path h="2273860" w="2742594">
                <a:moveTo>
                  <a:pt x="2742594" y="2273859"/>
                </a:moveTo>
                <a:lnTo>
                  <a:pt x="0" y="2273859"/>
                </a:lnTo>
                <a:lnTo>
                  <a:pt x="0" y="0"/>
                </a:lnTo>
                <a:lnTo>
                  <a:pt x="2742594" y="0"/>
                </a:lnTo>
                <a:lnTo>
                  <a:pt x="2742594" y="2273859"/>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6539088" y="8936710"/>
            <a:ext cx="5609775" cy="800680"/>
            <a:chOff x="0" y="0"/>
            <a:chExt cx="1477472" cy="210879"/>
          </a:xfrm>
        </p:grpSpPr>
        <p:sp>
          <p:nvSpPr>
            <p:cNvPr name="Freeform 12" id="12"/>
            <p:cNvSpPr/>
            <p:nvPr/>
          </p:nvSpPr>
          <p:spPr>
            <a:xfrm flipH="false" flipV="false" rot="0">
              <a:off x="0" y="0"/>
              <a:ext cx="1477472" cy="210879"/>
            </a:xfrm>
            <a:custGeom>
              <a:avLst/>
              <a:gdLst/>
              <a:ahLst/>
              <a:cxnLst/>
              <a:rect r="r" b="b" t="t" l="l"/>
              <a:pathLst>
                <a:path h="210879" w="1477472">
                  <a:moveTo>
                    <a:pt x="27602" y="0"/>
                  </a:moveTo>
                  <a:lnTo>
                    <a:pt x="1449870" y="0"/>
                  </a:lnTo>
                  <a:cubicBezTo>
                    <a:pt x="1457190" y="0"/>
                    <a:pt x="1464211" y="2908"/>
                    <a:pt x="1469387" y="8084"/>
                  </a:cubicBezTo>
                  <a:cubicBezTo>
                    <a:pt x="1474564" y="13261"/>
                    <a:pt x="1477472" y="20281"/>
                    <a:pt x="1477472" y="27602"/>
                  </a:cubicBezTo>
                  <a:lnTo>
                    <a:pt x="1477472" y="183277"/>
                  </a:lnTo>
                  <a:cubicBezTo>
                    <a:pt x="1477472" y="198521"/>
                    <a:pt x="1465114" y="210879"/>
                    <a:pt x="1449870" y="210879"/>
                  </a:cubicBezTo>
                  <a:lnTo>
                    <a:pt x="27602" y="210879"/>
                  </a:lnTo>
                  <a:cubicBezTo>
                    <a:pt x="20281" y="210879"/>
                    <a:pt x="13261" y="207971"/>
                    <a:pt x="8084" y="202794"/>
                  </a:cubicBezTo>
                  <a:cubicBezTo>
                    <a:pt x="2908" y="197618"/>
                    <a:pt x="0" y="190597"/>
                    <a:pt x="0" y="183277"/>
                  </a:cubicBezTo>
                  <a:lnTo>
                    <a:pt x="0" y="27602"/>
                  </a:lnTo>
                  <a:cubicBezTo>
                    <a:pt x="0" y="20281"/>
                    <a:pt x="2908" y="13261"/>
                    <a:pt x="8084" y="8084"/>
                  </a:cubicBezTo>
                  <a:cubicBezTo>
                    <a:pt x="13261" y="2908"/>
                    <a:pt x="20281" y="0"/>
                    <a:pt x="27602" y="0"/>
                  </a:cubicBezTo>
                  <a:close/>
                </a:path>
              </a:pathLst>
            </a:custGeom>
            <a:ln w="38100" cap="sq">
              <a:solidFill>
                <a:srgbClr val="8C52FF"/>
              </a:solidFill>
              <a:prstDash val="solid"/>
              <a:miter/>
            </a:ln>
          </p:spPr>
        </p:sp>
        <p:sp>
          <p:nvSpPr>
            <p:cNvPr name="TextBox 13" id="13"/>
            <p:cNvSpPr txBox="true"/>
            <p:nvPr/>
          </p:nvSpPr>
          <p:spPr>
            <a:xfrm>
              <a:off x="0" y="-28575"/>
              <a:ext cx="1477472" cy="239454"/>
            </a:xfrm>
            <a:prstGeom prst="rect">
              <a:avLst/>
            </a:prstGeom>
          </p:spPr>
          <p:txBody>
            <a:bodyPr anchor="ctr" rtlCol="false" tIns="50800" lIns="50800" bIns="50800" rIns="50800"/>
            <a:lstStyle/>
            <a:p>
              <a:pPr algn="ctr">
                <a:lnSpc>
                  <a:spcPts val="1959"/>
                </a:lnSpc>
              </a:pPr>
            </a:p>
          </p:txBody>
        </p:sp>
      </p:grpSp>
      <p:sp>
        <p:nvSpPr>
          <p:cNvPr name="TextBox 14" id="14"/>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13</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82090" y="3864423"/>
            <a:ext cx="17323821" cy="6106647"/>
          </a:xfrm>
          <a:custGeom>
            <a:avLst/>
            <a:gdLst/>
            <a:ahLst/>
            <a:cxnLst/>
            <a:rect r="r" b="b" t="t" l="l"/>
            <a:pathLst>
              <a:path h="6106647" w="17323821">
                <a:moveTo>
                  <a:pt x="0" y="0"/>
                </a:moveTo>
                <a:lnTo>
                  <a:pt x="17323820" y="0"/>
                </a:lnTo>
                <a:lnTo>
                  <a:pt x="17323820" y="6106647"/>
                </a:lnTo>
                <a:lnTo>
                  <a:pt x="0" y="6106647"/>
                </a:lnTo>
                <a:lnTo>
                  <a:pt x="0" y="0"/>
                </a:lnTo>
                <a:close/>
              </a:path>
            </a:pathLst>
          </a:custGeom>
          <a:blipFill>
            <a:blip r:embed="rId2"/>
            <a:stretch>
              <a:fillRect l="0" t="0" r="0" b="0"/>
            </a:stretch>
          </a:blipFill>
          <a:ln w="19050" cap="sq">
            <a:solidFill>
              <a:srgbClr val="000000"/>
            </a:solidFill>
            <a:prstDash val="solid"/>
            <a:miter/>
          </a:ln>
        </p:spPr>
      </p:sp>
      <p:sp>
        <p:nvSpPr>
          <p:cNvPr name="Freeform 3" id="3"/>
          <p:cNvSpPr/>
          <p:nvPr/>
        </p:nvSpPr>
        <p:spPr>
          <a:xfrm flipH="true" flipV="true" rot="-7497001">
            <a:off x="10460224" y="1640480"/>
            <a:ext cx="4159557" cy="3448651"/>
          </a:xfrm>
          <a:custGeom>
            <a:avLst/>
            <a:gdLst/>
            <a:ahLst/>
            <a:cxnLst/>
            <a:rect r="r" b="b" t="t" l="l"/>
            <a:pathLst>
              <a:path h="3448651" w="4159557">
                <a:moveTo>
                  <a:pt x="4159557" y="3448651"/>
                </a:moveTo>
                <a:lnTo>
                  <a:pt x="0" y="3448651"/>
                </a:lnTo>
                <a:lnTo>
                  <a:pt x="0" y="0"/>
                </a:lnTo>
                <a:lnTo>
                  <a:pt x="4159557" y="0"/>
                </a:lnTo>
                <a:lnTo>
                  <a:pt x="4159557" y="344865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28700" y="2284844"/>
            <a:ext cx="9700089" cy="42227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Quand vous avez bien mis toutes vos images, validez :</a:t>
            </a:r>
          </a:p>
        </p:txBody>
      </p:sp>
      <p:sp>
        <p:nvSpPr>
          <p:cNvPr name="TextBox 5" id="5"/>
          <p:cNvSpPr txBox="true"/>
          <p:nvPr/>
        </p:nvSpPr>
        <p:spPr>
          <a:xfrm rot="0">
            <a:off x="1028700" y="923925"/>
            <a:ext cx="431626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PAS À PAS</a:t>
            </a:r>
          </a:p>
        </p:txBody>
      </p:sp>
      <p:sp>
        <p:nvSpPr>
          <p:cNvPr name="TextBox 6" id="6"/>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14</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812840" y="1981200"/>
            <a:ext cx="7591840" cy="8115931"/>
          </a:xfrm>
          <a:custGeom>
            <a:avLst/>
            <a:gdLst/>
            <a:ahLst/>
            <a:cxnLst/>
            <a:rect r="r" b="b" t="t" l="l"/>
            <a:pathLst>
              <a:path h="8115931" w="7591840">
                <a:moveTo>
                  <a:pt x="0" y="0"/>
                </a:moveTo>
                <a:lnTo>
                  <a:pt x="7591839" y="0"/>
                </a:lnTo>
                <a:lnTo>
                  <a:pt x="7591839" y="8115931"/>
                </a:lnTo>
                <a:lnTo>
                  <a:pt x="0" y="8115931"/>
                </a:lnTo>
                <a:lnTo>
                  <a:pt x="0" y="0"/>
                </a:lnTo>
                <a:close/>
              </a:path>
            </a:pathLst>
          </a:custGeom>
          <a:blipFill>
            <a:blip r:embed="rId2"/>
            <a:stretch>
              <a:fillRect l="0" t="0" r="0" b="0"/>
            </a:stretch>
          </a:blipFill>
          <a:ln w="19050" cap="sq">
            <a:solidFill>
              <a:srgbClr val="000000"/>
            </a:solidFill>
            <a:prstDash val="solid"/>
            <a:miter/>
          </a:ln>
        </p:spPr>
      </p:sp>
      <p:grpSp>
        <p:nvGrpSpPr>
          <p:cNvPr name="Group 3" id="3"/>
          <p:cNvGrpSpPr/>
          <p:nvPr/>
        </p:nvGrpSpPr>
        <p:grpSpPr>
          <a:xfrm rot="0">
            <a:off x="5870112" y="5157358"/>
            <a:ext cx="7211307" cy="1369652"/>
            <a:chOff x="0" y="0"/>
            <a:chExt cx="1899274" cy="360731"/>
          </a:xfrm>
        </p:grpSpPr>
        <p:sp>
          <p:nvSpPr>
            <p:cNvPr name="Freeform 4" id="4"/>
            <p:cNvSpPr/>
            <p:nvPr/>
          </p:nvSpPr>
          <p:spPr>
            <a:xfrm flipH="false" flipV="false" rot="0">
              <a:off x="0" y="0"/>
              <a:ext cx="1899274" cy="360731"/>
            </a:xfrm>
            <a:custGeom>
              <a:avLst/>
              <a:gdLst/>
              <a:ahLst/>
              <a:cxnLst/>
              <a:rect r="r" b="b" t="t" l="l"/>
              <a:pathLst>
                <a:path h="360731" w="1899274">
                  <a:moveTo>
                    <a:pt x="20398" y="0"/>
                  </a:moveTo>
                  <a:lnTo>
                    <a:pt x="1878876" y="0"/>
                  </a:lnTo>
                  <a:cubicBezTo>
                    <a:pt x="1890142" y="0"/>
                    <a:pt x="1899274" y="9133"/>
                    <a:pt x="1899274" y="20398"/>
                  </a:cubicBezTo>
                  <a:lnTo>
                    <a:pt x="1899274" y="340333"/>
                  </a:lnTo>
                  <a:cubicBezTo>
                    <a:pt x="1899274" y="351599"/>
                    <a:pt x="1890142" y="360731"/>
                    <a:pt x="1878876" y="360731"/>
                  </a:cubicBezTo>
                  <a:lnTo>
                    <a:pt x="20398" y="360731"/>
                  </a:lnTo>
                  <a:cubicBezTo>
                    <a:pt x="14988" y="360731"/>
                    <a:pt x="9800" y="358582"/>
                    <a:pt x="5974" y="354757"/>
                  </a:cubicBezTo>
                  <a:cubicBezTo>
                    <a:pt x="2149" y="350932"/>
                    <a:pt x="0" y="345743"/>
                    <a:pt x="0" y="340333"/>
                  </a:cubicBezTo>
                  <a:lnTo>
                    <a:pt x="0" y="20398"/>
                  </a:lnTo>
                  <a:cubicBezTo>
                    <a:pt x="0" y="9133"/>
                    <a:pt x="9133" y="0"/>
                    <a:pt x="20398" y="0"/>
                  </a:cubicBezTo>
                  <a:close/>
                </a:path>
              </a:pathLst>
            </a:custGeom>
            <a:ln w="38100" cap="sq">
              <a:solidFill>
                <a:srgbClr val="8C52FF"/>
              </a:solidFill>
              <a:prstDash val="solid"/>
              <a:miter/>
            </a:ln>
          </p:spPr>
        </p:sp>
        <p:sp>
          <p:nvSpPr>
            <p:cNvPr name="TextBox 5" id="5"/>
            <p:cNvSpPr txBox="true"/>
            <p:nvPr/>
          </p:nvSpPr>
          <p:spPr>
            <a:xfrm>
              <a:off x="0" y="-28575"/>
              <a:ext cx="1899274" cy="389306"/>
            </a:xfrm>
            <a:prstGeom prst="rect">
              <a:avLst/>
            </a:prstGeom>
          </p:spPr>
          <p:txBody>
            <a:bodyPr anchor="ctr" rtlCol="false" tIns="50800" lIns="50800" bIns="50800" rIns="50800"/>
            <a:lstStyle/>
            <a:p>
              <a:pPr algn="ctr">
                <a:lnSpc>
                  <a:spcPts val="1959"/>
                </a:lnSpc>
              </a:pPr>
            </a:p>
          </p:txBody>
        </p:sp>
      </p:grpSp>
      <p:sp>
        <p:nvSpPr>
          <p:cNvPr name="Freeform 6" id="6"/>
          <p:cNvSpPr/>
          <p:nvPr/>
        </p:nvSpPr>
        <p:spPr>
          <a:xfrm flipH="false" flipV="true" rot="0">
            <a:off x="3606650" y="4077569"/>
            <a:ext cx="2292037" cy="1900307"/>
          </a:xfrm>
          <a:custGeom>
            <a:avLst/>
            <a:gdLst/>
            <a:ahLst/>
            <a:cxnLst/>
            <a:rect r="r" b="b" t="t" l="l"/>
            <a:pathLst>
              <a:path h="1900307" w="2292037">
                <a:moveTo>
                  <a:pt x="0" y="1900307"/>
                </a:moveTo>
                <a:lnTo>
                  <a:pt x="2292037" y="1900307"/>
                </a:lnTo>
                <a:lnTo>
                  <a:pt x="2292037" y="0"/>
                </a:lnTo>
                <a:lnTo>
                  <a:pt x="0" y="0"/>
                </a:lnTo>
                <a:lnTo>
                  <a:pt x="0" y="1900307"/>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5870112" y="6670212"/>
            <a:ext cx="7249805" cy="1382149"/>
            <a:chOff x="0" y="0"/>
            <a:chExt cx="1909414" cy="364023"/>
          </a:xfrm>
        </p:grpSpPr>
        <p:sp>
          <p:nvSpPr>
            <p:cNvPr name="Freeform 8" id="8"/>
            <p:cNvSpPr/>
            <p:nvPr/>
          </p:nvSpPr>
          <p:spPr>
            <a:xfrm flipH="false" flipV="false" rot="0">
              <a:off x="0" y="0"/>
              <a:ext cx="1909413" cy="364023"/>
            </a:xfrm>
            <a:custGeom>
              <a:avLst/>
              <a:gdLst/>
              <a:ahLst/>
              <a:cxnLst/>
              <a:rect r="r" b="b" t="t" l="l"/>
              <a:pathLst>
                <a:path h="364023" w="1909413">
                  <a:moveTo>
                    <a:pt x="23493" y="0"/>
                  </a:moveTo>
                  <a:lnTo>
                    <a:pt x="1885920" y="0"/>
                  </a:lnTo>
                  <a:cubicBezTo>
                    <a:pt x="1898895" y="0"/>
                    <a:pt x="1909413" y="10518"/>
                    <a:pt x="1909413" y="23493"/>
                  </a:cubicBezTo>
                  <a:lnTo>
                    <a:pt x="1909413" y="340529"/>
                  </a:lnTo>
                  <a:cubicBezTo>
                    <a:pt x="1909413" y="346760"/>
                    <a:pt x="1906938" y="352736"/>
                    <a:pt x="1902533" y="357142"/>
                  </a:cubicBezTo>
                  <a:cubicBezTo>
                    <a:pt x="1898127" y="361548"/>
                    <a:pt x="1892151" y="364023"/>
                    <a:pt x="1885920" y="364023"/>
                  </a:cubicBezTo>
                  <a:lnTo>
                    <a:pt x="23493" y="364023"/>
                  </a:lnTo>
                  <a:cubicBezTo>
                    <a:pt x="17263" y="364023"/>
                    <a:pt x="11287" y="361548"/>
                    <a:pt x="6881" y="357142"/>
                  </a:cubicBezTo>
                  <a:cubicBezTo>
                    <a:pt x="2475" y="352736"/>
                    <a:pt x="0" y="346760"/>
                    <a:pt x="0" y="340529"/>
                  </a:cubicBezTo>
                  <a:lnTo>
                    <a:pt x="0" y="23493"/>
                  </a:lnTo>
                  <a:cubicBezTo>
                    <a:pt x="0" y="17263"/>
                    <a:pt x="2475" y="11287"/>
                    <a:pt x="6881" y="6881"/>
                  </a:cubicBezTo>
                  <a:cubicBezTo>
                    <a:pt x="11287" y="2475"/>
                    <a:pt x="17263" y="0"/>
                    <a:pt x="23493" y="0"/>
                  </a:cubicBezTo>
                  <a:close/>
                </a:path>
              </a:pathLst>
            </a:custGeom>
            <a:ln w="38100" cap="rnd">
              <a:solidFill>
                <a:srgbClr val="8C52FF"/>
              </a:solidFill>
              <a:prstDash val="solid"/>
              <a:round/>
            </a:ln>
          </p:spPr>
        </p:sp>
        <p:sp>
          <p:nvSpPr>
            <p:cNvPr name="TextBox 9" id="9"/>
            <p:cNvSpPr txBox="true"/>
            <p:nvPr/>
          </p:nvSpPr>
          <p:spPr>
            <a:xfrm>
              <a:off x="0" y="-28575"/>
              <a:ext cx="1909414" cy="392598"/>
            </a:xfrm>
            <a:prstGeom prst="rect">
              <a:avLst/>
            </a:prstGeom>
          </p:spPr>
          <p:txBody>
            <a:bodyPr anchor="ctr" rtlCol="false" tIns="50800" lIns="50800" bIns="50800" rIns="50800"/>
            <a:lstStyle/>
            <a:p>
              <a:pPr algn="ctr">
                <a:lnSpc>
                  <a:spcPts val="1959"/>
                </a:lnSpc>
              </a:pPr>
            </a:p>
          </p:txBody>
        </p:sp>
      </p:grpSp>
      <p:sp>
        <p:nvSpPr>
          <p:cNvPr name="Freeform 10" id="10"/>
          <p:cNvSpPr/>
          <p:nvPr/>
        </p:nvSpPr>
        <p:spPr>
          <a:xfrm flipH="true" flipV="true" rot="0">
            <a:off x="13115058" y="5436712"/>
            <a:ext cx="2243248" cy="1859857"/>
          </a:xfrm>
          <a:custGeom>
            <a:avLst/>
            <a:gdLst/>
            <a:ahLst/>
            <a:cxnLst/>
            <a:rect r="r" b="b" t="t" l="l"/>
            <a:pathLst>
              <a:path h="1859857" w="2243248">
                <a:moveTo>
                  <a:pt x="2243248" y="1859857"/>
                </a:moveTo>
                <a:lnTo>
                  <a:pt x="0" y="1859857"/>
                </a:lnTo>
                <a:lnTo>
                  <a:pt x="0" y="0"/>
                </a:lnTo>
                <a:lnTo>
                  <a:pt x="2243248" y="0"/>
                </a:lnTo>
                <a:lnTo>
                  <a:pt x="2243248" y="1859857"/>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671323" y="3530340"/>
            <a:ext cx="4165164" cy="42227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Si vous annotez seul·e :</a:t>
            </a:r>
          </a:p>
        </p:txBody>
      </p:sp>
      <p:sp>
        <p:nvSpPr>
          <p:cNvPr name="TextBox 12" id="12"/>
          <p:cNvSpPr txBox="true"/>
          <p:nvPr/>
        </p:nvSpPr>
        <p:spPr>
          <a:xfrm rot="0">
            <a:off x="14236682" y="4458445"/>
            <a:ext cx="2857253" cy="86042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Si vous annotez à plusieurs :</a:t>
            </a:r>
          </a:p>
        </p:txBody>
      </p:sp>
      <p:sp>
        <p:nvSpPr>
          <p:cNvPr name="TextBox 13" id="13"/>
          <p:cNvSpPr txBox="true"/>
          <p:nvPr/>
        </p:nvSpPr>
        <p:spPr>
          <a:xfrm rot="0">
            <a:off x="1028700" y="923925"/>
            <a:ext cx="4164622"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PAS À PAS</a:t>
            </a:r>
          </a:p>
        </p:txBody>
      </p:sp>
      <p:sp>
        <p:nvSpPr>
          <p:cNvPr name="TextBox 14" id="14"/>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15</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sp>
        <p:nvSpPr>
          <p:cNvPr name="TextBox 4" id="4"/>
          <p:cNvSpPr txBox="true"/>
          <p:nvPr/>
        </p:nvSpPr>
        <p:spPr>
          <a:xfrm rot="0">
            <a:off x="1028700" y="923925"/>
            <a:ext cx="5548354"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ANNOTATIONS</a:t>
            </a:r>
          </a:p>
        </p:txBody>
      </p:sp>
      <p:grpSp>
        <p:nvGrpSpPr>
          <p:cNvPr name="Group 5" id="5"/>
          <p:cNvGrpSpPr/>
          <p:nvPr/>
        </p:nvGrpSpPr>
        <p:grpSpPr>
          <a:xfrm rot="0">
            <a:off x="15409522" y="216722"/>
            <a:ext cx="1859303" cy="908415"/>
            <a:chOff x="0" y="0"/>
            <a:chExt cx="2479070" cy="1211220"/>
          </a:xfrm>
        </p:grpSpPr>
        <p:sp>
          <p:nvSpPr>
            <p:cNvPr name="Freeform 6" id="6"/>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a:grpSpLocks noChangeAspect="true"/>
            </p:cNvGrpSpPr>
            <p:nvPr/>
          </p:nvGrpSpPr>
          <p:grpSpPr>
            <a:xfrm rot="0">
              <a:off x="4482" y="1163648"/>
              <a:ext cx="1701915" cy="3645"/>
              <a:chOff x="0" y="0"/>
              <a:chExt cx="5928627" cy="12700"/>
            </a:xfrm>
          </p:grpSpPr>
          <p:sp>
            <p:nvSpPr>
              <p:cNvPr name="Freeform 9" id="9"/>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0" id="10"/>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4" id="14"/>
          <p:cNvSpPr/>
          <p:nvPr/>
        </p:nvSpPr>
        <p:spPr>
          <a:xfrm flipH="false" flipV="false" rot="0">
            <a:off x="15978845" y="2447925"/>
            <a:ext cx="577251" cy="6133287"/>
          </a:xfrm>
          <a:custGeom>
            <a:avLst/>
            <a:gdLst/>
            <a:ahLst/>
            <a:cxnLst/>
            <a:rect r="r" b="b" t="t" l="l"/>
            <a:pathLst>
              <a:path h="6133287" w="577251">
                <a:moveTo>
                  <a:pt x="0" y="0"/>
                </a:moveTo>
                <a:lnTo>
                  <a:pt x="577250" y="0"/>
                </a:lnTo>
                <a:lnTo>
                  <a:pt x="577250" y="6133287"/>
                </a:lnTo>
                <a:lnTo>
                  <a:pt x="0" y="6133287"/>
                </a:lnTo>
                <a:lnTo>
                  <a:pt x="0" y="0"/>
                </a:lnTo>
                <a:close/>
              </a:path>
            </a:pathLst>
          </a:custGeom>
          <a:blipFill>
            <a:blip r:embed="rId16"/>
            <a:stretch>
              <a:fillRect l="0" t="0" r="0" b="0"/>
            </a:stretch>
          </a:blipFill>
        </p:spPr>
      </p:sp>
      <p:sp>
        <p:nvSpPr>
          <p:cNvPr name="Freeform 15" id="15"/>
          <p:cNvSpPr/>
          <p:nvPr/>
        </p:nvSpPr>
        <p:spPr>
          <a:xfrm flipH="false" flipV="false" rot="0">
            <a:off x="595676" y="4929799"/>
            <a:ext cx="7286148" cy="4909042"/>
          </a:xfrm>
          <a:custGeom>
            <a:avLst/>
            <a:gdLst/>
            <a:ahLst/>
            <a:cxnLst/>
            <a:rect r="r" b="b" t="t" l="l"/>
            <a:pathLst>
              <a:path h="4909042" w="7286148">
                <a:moveTo>
                  <a:pt x="0" y="0"/>
                </a:moveTo>
                <a:lnTo>
                  <a:pt x="7286148" y="0"/>
                </a:lnTo>
                <a:lnTo>
                  <a:pt x="7286148" y="4909042"/>
                </a:lnTo>
                <a:lnTo>
                  <a:pt x="0" y="4909042"/>
                </a:lnTo>
                <a:lnTo>
                  <a:pt x="0" y="0"/>
                </a:lnTo>
                <a:close/>
              </a:path>
            </a:pathLst>
          </a:custGeom>
          <a:blipFill>
            <a:blip r:embed="rId17"/>
            <a:stretch>
              <a:fillRect l="0" t="0" r="0" b="0"/>
            </a:stretch>
          </a:blipFill>
        </p:spPr>
      </p:sp>
      <p:grpSp>
        <p:nvGrpSpPr>
          <p:cNvPr name="Group 16" id="16"/>
          <p:cNvGrpSpPr/>
          <p:nvPr/>
        </p:nvGrpSpPr>
        <p:grpSpPr>
          <a:xfrm rot="-10800000">
            <a:off x="12422084" y="2178518"/>
            <a:ext cx="3845386" cy="1301776"/>
            <a:chOff x="0" y="0"/>
            <a:chExt cx="6346825" cy="2148586"/>
          </a:xfrm>
        </p:grpSpPr>
        <p:sp>
          <p:nvSpPr>
            <p:cNvPr name="Freeform 17" id="17"/>
            <p:cNvSpPr/>
            <p:nvPr/>
          </p:nvSpPr>
          <p:spPr>
            <a:xfrm flipH="false" flipV="false" rot="0">
              <a:off x="295" y="0"/>
              <a:ext cx="6346657" cy="2148586"/>
            </a:xfrm>
            <a:custGeom>
              <a:avLst/>
              <a:gdLst/>
              <a:ahLst/>
              <a:cxnLst/>
              <a:rect r="r" b="b" t="t" l="l"/>
              <a:pathLst>
                <a:path h="2148586" w="6346657">
                  <a:moveTo>
                    <a:pt x="6251280" y="0"/>
                  </a:moveTo>
                  <a:cubicBezTo>
                    <a:pt x="6198702" y="0"/>
                    <a:pt x="6156030" y="42672"/>
                    <a:pt x="6156030" y="95250"/>
                  </a:cubicBezTo>
                  <a:cubicBezTo>
                    <a:pt x="6156030" y="599694"/>
                    <a:pt x="6026490" y="1072642"/>
                    <a:pt x="5791413" y="1427099"/>
                  </a:cubicBezTo>
                  <a:cubicBezTo>
                    <a:pt x="5564337" y="1769491"/>
                    <a:pt x="5266268" y="1957959"/>
                    <a:pt x="4952197" y="1957959"/>
                  </a:cubicBezTo>
                  <a:cubicBezTo>
                    <a:pt x="4638126" y="1957959"/>
                    <a:pt x="4340184" y="1769364"/>
                    <a:pt x="4112981" y="1427099"/>
                  </a:cubicBezTo>
                  <a:cubicBezTo>
                    <a:pt x="3878920" y="1074293"/>
                    <a:pt x="3749507" y="603758"/>
                    <a:pt x="3748491" y="101854"/>
                  </a:cubicBezTo>
                  <a:cubicBezTo>
                    <a:pt x="3748491" y="99695"/>
                    <a:pt x="3748618" y="97536"/>
                    <a:pt x="3748618" y="95377"/>
                  </a:cubicBezTo>
                  <a:cubicBezTo>
                    <a:pt x="3748618" y="42799"/>
                    <a:pt x="3705946" y="127"/>
                    <a:pt x="3653368" y="127"/>
                  </a:cubicBezTo>
                  <a:cubicBezTo>
                    <a:pt x="3600790" y="127"/>
                    <a:pt x="3558118" y="42799"/>
                    <a:pt x="3558118" y="95377"/>
                  </a:cubicBezTo>
                  <a:cubicBezTo>
                    <a:pt x="3558118" y="97536"/>
                    <a:pt x="3558118" y="99695"/>
                    <a:pt x="3558118" y="101981"/>
                  </a:cubicBezTo>
                  <a:cubicBezTo>
                    <a:pt x="3555070" y="1126109"/>
                    <a:pt x="2843108" y="1958213"/>
                    <a:pt x="1968205" y="1958213"/>
                  </a:cubicBezTo>
                  <a:cubicBezTo>
                    <a:pt x="1368511" y="1958213"/>
                    <a:pt x="822665" y="1559306"/>
                    <a:pt x="553298" y="944753"/>
                  </a:cubicBezTo>
                  <a:cubicBezTo>
                    <a:pt x="553298" y="944753"/>
                    <a:pt x="1277198" y="1296416"/>
                    <a:pt x="1277198" y="1296416"/>
                  </a:cubicBezTo>
                  <a:cubicBezTo>
                    <a:pt x="1324061" y="1319022"/>
                    <a:pt x="1381719" y="1299210"/>
                    <a:pt x="1404452" y="1252474"/>
                  </a:cubicBezTo>
                  <a:cubicBezTo>
                    <a:pt x="1427439" y="1205103"/>
                    <a:pt x="1407754" y="1148207"/>
                    <a:pt x="1360383" y="1125220"/>
                  </a:cubicBezTo>
                  <a:cubicBezTo>
                    <a:pt x="1273134" y="1082929"/>
                    <a:pt x="1184234" y="1039622"/>
                    <a:pt x="1096350" y="996950"/>
                  </a:cubicBezTo>
                  <a:cubicBezTo>
                    <a:pt x="1016467" y="958215"/>
                    <a:pt x="936584" y="919353"/>
                    <a:pt x="856828" y="880618"/>
                  </a:cubicBezTo>
                  <a:cubicBezTo>
                    <a:pt x="729701" y="818896"/>
                    <a:pt x="600161" y="761746"/>
                    <a:pt x="475447" y="695071"/>
                  </a:cubicBezTo>
                  <a:cubicBezTo>
                    <a:pt x="458683" y="686181"/>
                    <a:pt x="442427" y="676656"/>
                    <a:pt x="424520" y="670052"/>
                  </a:cubicBezTo>
                  <a:cubicBezTo>
                    <a:pt x="368767" y="649478"/>
                    <a:pt x="309204" y="670941"/>
                    <a:pt x="289773" y="729869"/>
                  </a:cubicBezTo>
                  <a:cubicBezTo>
                    <a:pt x="274787" y="775589"/>
                    <a:pt x="260817" y="821690"/>
                    <a:pt x="246466" y="867664"/>
                  </a:cubicBezTo>
                  <a:cubicBezTo>
                    <a:pt x="227289" y="928751"/>
                    <a:pt x="207985" y="989838"/>
                    <a:pt x="188808" y="1050925"/>
                  </a:cubicBezTo>
                  <a:cubicBezTo>
                    <a:pt x="166837" y="1120648"/>
                    <a:pt x="144993" y="1190371"/>
                    <a:pt x="123022" y="1259967"/>
                  </a:cubicBezTo>
                  <a:cubicBezTo>
                    <a:pt x="102702" y="1324737"/>
                    <a:pt x="82255" y="1389507"/>
                    <a:pt x="61935" y="1454277"/>
                  </a:cubicBezTo>
                  <a:cubicBezTo>
                    <a:pt x="47330" y="1500505"/>
                    <a:pt x="32852" y="1546860"/>
                    <a:pt x="18247" y="1593088"/>
                  </a:cubicBezTo>
                  <a:cubicBezTo>
                    <a:pt x="13675" y="1607820"/>
                    <a:pt x="8976" y="1622552"/>
                    <a:pt x="4404" y="1637157"/>
                  </a:cubicBezTo>
                  <a:cubicBezTo>
                    <a:pt x="-11344" y="1687322"/>
                    <a:pt x="16469" y="1740789"/>
                    <a:pt x="66634" y="1756664"/>
                  </a:cubicBezTo>
                  <a:cubicBezTo>
                    <a:pt x="76159" y="1759712"/>
                    <a:pt x="85811" y="1761109"/>
                    <a:pt x="95209" y="1761109"/>
                  </a:cubicBezTo>
                  <a:cubicBezTo>
                    <a:pt x="135722" y="1761109"/>
                    <a:pt x="173187" y="1735074"/>
                    <a:pt x="186014" y="1694434"/>
                  </a:cubicBezTo>
                  <a:lnTo>
                    <a:pt x="389976" y="1046099"/>
                  </a:lnTo>
                  <a:cubicBezTo>
                    <a:pt x="693379" y="1715389"/>
                    <a:pt x="1300185" y="2148586"/>
                    <a:pt x="1968205" y="2148586"/>
                  </a:cubicBezTo>
                  <a:cubicBezTo>
                    <a:pt x="2735920" y="2148586"/>
                    <a:pt x="3391748" y="1585341"/>
                    <a:pt x="3641176" y="798195"/>
                  </a:cubicBezTo>
                  <a:cubicBezTo>
                    <a:pt x="3707978" y="1070356"/>
                    <a:pt x="3813769" y="1320292"/>
                    <a:pt x="3954358" y="1532382"/>
                  </a:cubicBezTo>
                  <a:cubicBezTo>
                    <a:pt x="4217883" y="1929638"/>
                    <a:pt x="4572340" y="2148459"/>
                    <a:pt x="4952324" y="2148459"/>
                  </a:cubicBezTo>
                  <a:cubicBezTo>
                    <a:pt x="5332308" y="2148459"/>
                    <a:pt x="5686638" y="1929638"/>
                    <a:pt x="5950290" y="1532382"/>
                  </a:cubicBezTo>
                  <a:cubicBezTo>
                    <a:pt x="6205814" y="1147191"/>
                    <a:pt x="6346657" y="636778"/>
                    <a:pt x="6346657" y="95250"/>
                  </a:cubicBezTo>
                  <a:cubicBezTo>
                    <a:pt x="6346530" y="42672"/>
                    <a:pt x="6303858" y="0"/>
                    <a:pt x="6251280" y="0"/>
                  </a:cubicBezTo>
                  <a:close/>
                </a:path>
              </a:pathLst>
            </a:custGeom>
            <a:solidFill>
              <a:srgbClr val="8C52FF"/>
            </a:solidFill>
          </p:spPr>
        </p:sp>
      </p:grpSp>
      <p:sp>
        <p:nvSpPr>
          <p:cNvPr name="TextBox 18" id="18"/>
          <p:cNvSpPr txBox="true"/>
          <p:nvPr/>
        </p:nvSpPr>
        <p:spPr>
          <a:xfrm rot="0">
            <a:off x="1028700" y="3432669"/>
            <a:ext cx="14380822" cy="860425"/>
          </a:xfrm>
          <a:prstGeom prst="rect">
            <a:avLst/>
          </a:prstGeom>
        </p:spPr>
        <p:txBody>
          <a:bodyPr anchor="t" rtlCol="false" tIns="0" lIns="0" bIns="0" rIns="0">
            <a:spAutoFit/>
          </a:bodyPr>
          <a:lstStyle/>
          <a:p>
            <a:pPr algn="just">
              <a:lnSpc>
                <a:spcPts val="3499"/>
              </a:lnSpc>
            </a:pPr>
            <a:r>
              <a:rPr lang="en-US" sz="2499" b="true">
                <a:solidFill>
                  <a:srgbClr val="000000"/>
                </a:solidFill>
                <a:latin typeface="Open Sans 2 Bold"/>
                <a:ea typeface="Open Sans 2 Bold"/>
                <a:cs typeface="Open Sans 2 Bold"/>
                <a:sym typeface="Open Sans 2 Bold"/>
              </a:rPr>
              <a:t>Il faut bien sélectionner la “bounding box” dans l’outil à droite de l’écran car ce sera le format que YOLO comprendra.</a:t>
            </a:r>
          </a:p>
        </p:txBody>
      </p:sp>
      <p:sp>
        <p:nvSpPr>
          <p:cNvPr name="TextBox 19" id="19"/>
          <p:cNvSpPr txBox="true"/>
          <p:nvPr/>
        </p:nvSpPr>
        <p:spPr>
          <a:xfrm rot="0">
            <a:off x="8575322" y="6492145"/>
            <a:ext cx="6834200" cy="173672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Ensuite vous pourrez commencer à mettre dans des boîtes les choses que vous voulez que votre modèle détecte. Faites en sorte que votre objet soit bien englobé.</a:t>
            </a:r>
          </a:p>
        </p:txBody>
      </p:sp>
      <p:sp>
        <p:nvSpPr>
          <p:cNvPr name="TextBox 20" id="2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16</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sp>
        <p:nvSpPr>
          <p:cNvPr name="TextBox 4" id="4"/>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ANNOTATIONS</a:t>
            </a:r>
          </a:p>
        </p:txBody>
      </p:sp>
      <p:grpSp>
        <p:nvGrpSpPr>
          <p:cNvPr name="Group 5" id="5"/>
          <p:cNvGrpSpPr/>
          <p:nvPr/>
        </p:nvGrpSpPr>
        <p:grpSpPr>
          <a:xfrm rot="0">
            <a:off x="15409522" y="216722"/>
            <a:ext cx="1859303" cy="908415"/>
            <a:chOff x="0" y="0"/>
            <a:chExt cx="2479070" cy="1211220"/>
          </a:xfrm>
        </p:grpSpPr>
        <p:sp>
          <p:nvSpPr>
            <p:cNvPr name="Freeform 6" id="6"/>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a:grpSpLocks noChangeAspect="true"/>
            </p:cNvGrpSpPr>
            <p:nvPr/>
          </p:nvGrpSpPr>
          <p:grpSpPr>
            <a:xfrm rot="0">
              <a:off x="4482" y="1163648"/>
              <a:ext cx="1701915" cy="3645"/>
              <a:chOff x="0" y="0"/>
              <a:chExt cx="5928627" cy="12700"/>
            </a:xfrm>
          </p:grpSpPr>
          <p:sp>
            <p:nvSpPr>
              <p:cNvPr name="Freeform 9" id="9"/>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0" id="10"/>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4" id="14"/>
          <p:cNvSpPr/>
          <p:nvPr/>
        </p:nvSpPr>
        <p:spPr>
          <a:xfrm flipH="false" flipV="false" rot="0">
            <a:off x="5824555" y="3230213"/>
            <a:ext cx="6638890" cy="6160774"/>
          </a:xfrm>
          <a:custGeom>
            <a:avLst/>
            <a:gdLst/>
            <a:ahLst/>
            <a:cxnLst/>
            <a:rect r="r" b="b" t="t" l="l"/>
            <a:pathLst>
              <a:path h="6160774" w="6638890">
                <a:moveTo>
                  <a:pt x="0" y="0"/>
                </a:moveTo>
                <a:lnTo>
                  <a:pt x="6638890" y="0"/>
                </a:lnTo>
                <a:lnTo>
                  <a:pt x="6638890" y="6160774"/>
                </a:lnTo>
                <a:lnTo>
                  <a:pt x="0" y="6160774"/>
                </a:lnTo>
                <a:lnTo>
                  <a:pt x="0" y="0"/>
                </a:lnTo>
                <a:close/>
              </a:path>
            </a:pathLst>
          </a:custGeom>
          <a:blipFill>
            <a:blip r:embed="rId16"/>
            <a:stretch>
              <a:fillRect l="-1920" t="-1811" r="0" b="0"/>
            </a:stretch>
          </a:blipFill>
          <a:ln w="19050" cap="rnd">
            <a:solidFill>
              <a:srgbClr val="000000"/>
            </a:solidFill>
            <a:prstDash val="solid"/>
            <a:round/>
          </a:ln>
        </p:spPr>
      </p:sp>
      <p:grpSp>
        <p:nvGrpSpPr>
          <p:cNvPr name="Group 15" id="15"/>
          <p:cNvGrpSpPr/>
          <p:nvPr/>
        </p:nvGrpSpPr>
        <p:grpSpPr>
          <a:xfrm rot="0">
            <a:off x="6203940" y="4846877"/>
            <a:ext cx="5858305" cy="920782"/>
            <a:chOff x="0" y="0"/>
            <a:chExt cx="1542928" cy="242510"/>
          </a:xfrm>
        </p:grpSpPr>
        <p:sp>
          <p:nvSpPr>
            <p:cNvPr name="Freeform 16" id="16"/>
            <p:cNvSpPr/>
            <p:nvPr/>
          </p:nvSpPr>
          <p:spPr>
            <a:xfrm flipH="false" flipV="false" rot="0">
              <a:off x="0" y="0"/>
              <a:ext cx="1542928" cy="242510"/>
            </a:xfrm>
            <a:custGeom>
              <a:avLst/>
              <a:gdLst/>
              <a:ahLst/>
              <a:cxnLst/>
              <a:rect r="r" b="b" t="t" l="l"/>
              <a:pathLst>
                <a:path h="242510" w="1542928">
                  <a:moveTo>
                    <a:pt x="25109" y="0"/>
                  </a:moveTo>
                  <a:lnTo>
                    <a:pt x="1517819" y="0"/>
                  </a:lnTo>
                  <a:cubicBezTo>
                    <a:pt x="1531686" y="0"/>
                    <a:pt x="1542928" y="11242"/>
                    <a:pt x="1542928" y="25109"/>
                  </a:cubicBezTo>
                  <a:lnTo>
                    <a:pt x="1542928" y="217401"/>
                  </a:lnTo>
                  <a:cubicBezTo>
                    <a:pt x="1542928" y="224061"/>
                    <a:pt x="1540283" y="230447"/>
                    <a:pt x="1535574" y="235156"/>
                  </a:cubicBezTo>
                  <a:cubicBezTo>
                    <a:pt x="1530865" y="239865"/>
                    <a:pt x="1524478" y="242510"/>
                    <a:pt x="1517819" y="242510"/>
                  </a:cubicBezTo>
                  <a:lnTo>
                    <a:pt x="25109" y="242510"/>
                  </a:lnTo>
                  <a:cubicBezTo>
                    <a:pt x="11242" y="242510"/>
                    <a:pt x="0" y="231269"/>
                    <a:pt x="0" y="217401"/>
                  </a:cubicBezTo>
                  <a:lnTo>
                    <a:pt x="0" y="25109"/>
                  </a:lnTo>
                  <a:cubicBezTo>
                    <a:pt x="0" y="18450"/>
                    <a:pt x="2645" y="12063"/>
                    <a:pt x="7354" y="7354"/>
                  </a:cubicBezTo>
                  <a:cubicBezTo>
                    <a:pt x="12063" y="2645"/>
                    <a:pt x="18450" y="0"/>
                    <a:pt x="25109" y="0"/>
                  </a:cubicBezTo>
                  <a:close/>
                </a:path>
              </a:pathLst>
            </a:custGeom>
            <a:ln w="57150" cap="sq">
              <a:solidFill>
                <a:srgbClr val="00BF63"/>
              </a:solidFill>
              <a:prstDash val="solid"/>
              <a:miter/>
            </a:ln>
          </p:spPr>
        </p:sp>
        <p:sp>
          <p:nvSpPr>
            <p:cNvPr name="TextBox 17" id="17"/>
            <p:cNvSpPr txBox="true"/>
            <p:nvPr/>
          </p:nvSpPr>
          <p:spPr>
            <a:xfrm>
              <a:off x="0" y="-28575"/>
              <a:ext cx="1542928" cy="271085"/>
            </a:xfrm>
            <a:prstGeom prst="rect">
              <a:avLst/>
            </a:prstGeom>
          </p:spPr>
          <p:txBody>
            <a:bodyPr anchor="ctr" rtlCol="false" tIns="50800" lIns="50800" bIns="50800" rIns="50800"/>
            <a:lstStyle/>
            <a:p>
              <a:pPr algn="ctr">
                <a:lnSpc>
                  <a:spcPts val="1959"/>
                </a:lnSpc>
              </a:pPr>
            </a:p>
          </p:txBody>
        </p:sp>
      </p:grpSp>
      <p:sp>
        <p:nvSpPr>
          <p:cNvPr name="Freeform 18" id="18"/>
          <p:cNvSpPr/>
          <p:nvPr/>
        </p:nvSpPr>
        <p:spPr>
          <a:xfrm flipH="true" flipV="false" rot="9546617">
            <a:off x="3291413" y="3690808"/>
            <a:ext cx="2612252" cy="2165794"/>
          </a:xfrm>
          <a:custGeom>
            <a:avLst/>
            <a:gdLst/>
            <a:ahLst/>
            <a:cxnLst/>
            <a:rect r="r" b="b" t="t" l="l"/>
            <a:pathLst>
              <a:path h="2165794" w="2612252">
                <a:moveTo>
                  <a:pt x="2612252" y="0"/>
                </a:moveTo>
                <a:lnTo>
                  <a:pt x="0" y="0"/>
                </a:lnTo>
                <a:lnTo>
                  <a:pt x="0" y="2165795"/>
                </a:lnTo>
                <a:lnTo>
                  <a:pt x="2612252" y="2165795"/>
                </a:lnTo>
                <a:lnTo>
                  <a:pt x="2612252"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9" id="19"/>
          <p:cNvSpPr/>
          <p:nvPr/>
        </p:nvSpPr>
        <p:spPr>
          <a:xfrm flipH="true" flipV="true" rot="0">
            <a:off x="12130153" y="5002305"/>
            <a:ext cx="2243248" cy="1859857"/>
          </a:xfrm>
          <a:custGeom>
            <a:avLst/>
            <a:gdLst/>
            <a:ahLst/>
            <a:cxnLst/>
            <a:rect r="r" b="b" t="t" l="l"/>
            <a:pathLst>
              <a:path h="1859857" w="2243248">
                <a:moveTo>
                  <a:pt x="2243248" y="1859857"/>
                </a:moveTo>
                <a:lnTo>
                  <a:pt x="0" y="1859857"/>
                </a:lnTo>
                <a:lnTo>
                  <a:pt x="0" y="0"/>
                </a:lnTo>
                <a:lnTo>
                  <a:pt x="2243248" y="0"/>
                </a:lnTo>
                <a:lnTo>
                  <a:pt x="2243248" y="1859857"/>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0" id="20"/>
          <p:cNvSpPr txBox="true"/>
          <p:nvPr/>
        </p:nvSpPr>
        <p:spPr>
          <a:xfrm rot="0">
            <a:off x="1028700" y="2714808"/>
            <a:ext cx="4270266" cy="129857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Rentrez le nom de la classe de l’objet que vous venez d’encadrer ici :</a:t>
            </a:r>
          </a:p>
        </p:txBody>
      </p:sp>
      <p:sp>
        <p:nvSpPr>
          <p:cNvPr name="TextBox 21" id="21"/>
          <p:cNvSpPr txBox="true"/>
          <p:nvPr/>
        </p:nvSpPr>
        <p:spPr>
          <a:xfrm rot="0">
            <a:off x="13665073" y="4538755"/>
            <a:ext cx="1416656" cy="422275"/>
          </a:xfrm>
          <a:prstGeom prst="rect">
            <a:avLst/>
          </a:prstGeom>
        </p:spPr>
        <p:txBody>
          <a:bodyPr anchor="t" rtlCol="false" tIns="0" lIns="0" bIns="0" rIns="0">
            <a:spAutoFit/>
          </a:bodyPr>
          <a:lstStyle/>
          <a:p>
            <a:pPr algn="ctr">
              <a:lnSpc>
                <a:spcPts val="3499"/>
              </a:lnSpc>
            </a:pPr>
            <a:r>
              <a:rPr lang="en-US" sz="2499">
                <a:solidFill>
                  <a:srgbClr val="000000"/>
                </a:solidFill>
                <a:latin typeface="Open Sans 2"/>
                <a:ea typeface="Open Sans 2"/>
                <a:cs typeface="Open Sans 2"/>
                <a:sym typeface="Open Sans 2"/>
              </a:rPr>
              <a:t>Validez</a:t>
            </a:r>
          </a:p>
        </p:txBody>
      </p:sp>
      <p:sp>
        <p:nvSpPr>
          <p:cNvPr name="TextBox 22" id="2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17</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3" id="13"/>
          <p:cNvSpPr/>
          <p:nvPr/>
        </p:nvSpPr>
        <p:spPr>
          <a:xfrm flipH="false" flipV="false" rot="0">
            <a:off x="9115309" y="3116301"/>
            <a:ext cx="8143991" cy="1705298"/>
          </a:xfrm>
          <a:custGeom>
            <a:avLst/>
            <a:gdLst/>
            <a:ahLst/>
            <a:cxnLst/>
            <a:rect r="r" b="b" t="t" l="l"/>
            <a:pathLst>
              <a:path h="1705298" w="8143991">
                <a:moveTo>
                  <a:pt x="0" y="0"/>
                </a:moveTo>
                <a:lnTo>
                  <a:pt x="8143991" y="0"/>
                </a:lnTo>
                <a:lnTo>
                  <a:pt x="8143991" y="1705298"/>
                </a:lnTo>
                <a:lnTo>
                  <a:pt x="0" y="1705298"/>
                </a:lnTo>
                <a:lnTo>
                  <a:pt x="0" y="0"/>
                </a:lnTo>
                <a:close/>
              </a:path>
            </a:pathLst>
          </a:custGeom>
          <a:blipFill>
            <a:blip r:embed="rId16"/>
            <a:stretch>
              <a:fillRect l="0" t="0" r="0" b="0"/>
            </a:stretch>
          </a:blipFill>
        </p:spPr>
      </p:sp>
      <p:grpSp>
        <p:nvGrpSpPr>
          <p:cNvPr name="Group 14" id="14"/>
          <p:cNvGrpSpPr/>
          <p:nvPr/>
        </p:nvGrpSpPr>
        <p:grpSpPr>
          <a:xfrm rot="0">
            <a:off x="12291526" y="2354173"/>
            <a:ext cx="572936" cy="940501"/>
            <a:chOff x="0" y="0"/>
            <a:chExt cx="495143" cy="812800"/>
          </a:xfrm>
        </p:grpSpPr>
        <p:sp>
          <p:nvSpPr>
            <p:cNvPr name="Freeform 15" id="15"/>
            <p:cNvSpPr/>
            <p:nvPr/>
          </p:nvSpPr>
          <p:spPr>
            <a:xfrm flipH="false" flipV="false" rot="0">
              <a:off x="0" y="0"/>
              <a:ext cx="495143" cy="812800"/>
            </a:xfrm>
            <a:custGeom>
              <a:avLst/>
              <a:gdLst/>
              <a:ahLst/>
              <a:cxnLst/>
              <a:rect r="r" b="b" t="t" l="l"/>
              <a:pathLst>
                <a:path h="812800" w="495143">
                  <a:moveTo>
                    <a:pt x="247572" y="812800"/>
                  </a:moveTo>
                  <a:lnTo>
                    <a:pt x="0" y="406400"/>
                  </a:lnTo>
                  <a:lnTo>
                    <a:pt x="203200" y="406400"/>
                  </a:lnTo>
                  <a:lnTo>
                    <a:pt x="203200" y="0"/>
                  </a:lnTo>
                  <a:lnTo>
                    <a:pt x="291943" y="0"/>
                  </a:lnTo>
                  <a:lnTo>
                    <a:pt x="291943" y="406400"/>
                  </a:lnTo>
                  <a:lnTo>
                    <a:pt x="495143" y="406400"/>
                  </a:lnTo>
                  <a:lnTo>
                    <a:pt x="247572" y="812800"/>
                  </a:lnTo>
                  <a:close/>
                </a:path>
              </a:pathLst>
            </a:custGeom>
            <a:solidFill>
              <a:srgbClr val="8C52FF"/>
            </a:solidFill>
          </p:spPr>
        </p:sp>
        <p:sp>
          <p:nvSpPr>
            <p:cNvPr name="TextBox 16" id="16"/>
            <p:cNvSpPr txBox="true"/>
            <p:nvPr/>
          </p:nvSpPr>
          <p:spPr>
            <a:xfrm>
              <a:off x="203200" y="-28575"/>
              <a:ext cx="88743" cy="739775"/>
            </a:xfrm>
            <a:prstGeom prst="rect">
              <a:avLst/>
            </a:prstGeom>
          </p:spPr>
          <p:txBody>
            <a:bodyPr anchor="ctr" rtlCol="false" tIns="50800" lIns="50800" bIns="50800" rIns="50800"/>
            <a:lstStyle/>
            <a:p>
              <a:pPr algn="ctr">
                <a:lnSpc>
                  <a:spcPts val="1959"/>
                </a:lnSpc>
              </a:pPr>
            </a:p>
          </p:txBody>
        </p:sp>
      </p:grpSp>
      <p:sp>
        <p:nvSpPr>
          <p:cNvPr name="Freeform 17" id="17"/>
          <p:cNvSpPr/>
          <p:nvPr/>
        </p:nvSpPr>
        <p:spPr>
          <a:xfrm flipH="false" flipV="false" rot="0">
            <a:off x="1028700" y="6933523"/>
            <a:ext cx="3964326" cy="934448"/>
          </a:xfrm>
          <a:custGeom>
            <a:avLst/>
            <a:gdLst/>
            <a:ahLst/>
            <a:cxnLst/>
            <a:rect r="r" b="b" t="t" l="l"/>
            <a:pathLst>
              <a:path h="934448" w="3964326">
                <a:moveTo>
                  <a:pt x="0" y="0"/>
                </a:moveTo>
                <a:lnTo>
                  <a:pt x="3964326" y="0"/>
                </a:lnTo>
                <a:lnTo>
                  <a:pt x="3964326" y="934448"/>
                </a:lnTo>
                <a:lnTo>
                  <a:pt x="0" y="934448"/>
                </a:lnTo>
                <a:lnTo>
                  <a:pt x="0" y="0"/>
                </a:lnTo>
                <a:close/>
              </a:path>
            </a:pathLst>
          </a:custGeom>
          <a:blipFill>
            <a:blip r:embed="rId17"/>
            <a:stretch>
              <a:fillRect l="0" t="0" r="0" b="0"/>
            </a:stretch>
          </a:blipFill>
        </p:spPr>
      </p:sp>
      <p:sp>
        <p:nvSpPr>
          <p:cNvPr name="TextBox 18" id="18"/>
          <p:cNvSpPr txBox="true"/>
          <p:nvPr/>
        </p:nvSpPr>
        <p:spPr>
          <a:xfrm rot="0">
            <a:off x="1028700" y="3514925"/>
            <a:ext cx="7475072" cy="86042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Pour aller à l’image d’après, il suffit de cliquer sur la flèche droite en haut de la page.</a:t>
            </a:r>
          </a:p>
        </p:txBody>
      </p:sp>
      <p:grpSp>
        <p:nvGrpSpPr>
          <p:cNvPr name="Group 19" id="19"/>
          <p:cNvGrpSpPr/>
          <p:nvPr/>
        </p:nvGrpSpPr>
        <p:grpSpPr>
          <a:xfrm rot="0">
            <a:off x="4353415" y="6128716"/>
            <a:ext cx="572936" cy="940501"/>
            <a:chOff x="0" y="0"/>
            <a:chExt cx="495143" cy="812800"/>
          </a:xfrm>
        </p:grpSpPr>
        <p:sp>
          <p:nvSpPr>
            <p:cNvPr name="Freeform 20" id="20"/>
            <p:cNvSpPr/>
            <p:nvPr/>
          </p:nvSpPr>
          <p:spPr>
            <a:xfrm flipH="false" flipV="false" rot="0">
              <a:off x="0" y="0"/>
              <a:ext cx="495143" cy="812800"/>
            </a:xfrm>
            <a:custGeom>
              <a:avLst/>
              <a:gdLst/>
              <a:ahLst/>
              <a:cxnLst/>
              <a:rect r="r" b="b" t="t" l="l"/>
              <a:pathLst>
                <a:path h="812800" w="495143">
                  <a:moveTo>
                    <a:pt x="247572" y="812800"/>
                  </a:moveTo>
                  <a:lnTo>
                    <a:pt x="0" y="406400"/>
                  </a:lnTo>
                  <a:lnTo>
                    <a:pt x="203200" y="406400"/>
                  </a:lnTo>
                  <a:lnTo>
                    <a:pt x="203200" y="0"/>
                  </a:lnTo>
                  <a:lnTo>
                    <a:pt x="291943" y="0"/>
                  </a:lnTo>
                  <a:lnTo>
                    <a:pt x="291943" y="406400"/>
                  </a:lnTo>
                  <a:lnTo>
                    <a:pt x="495143" y="406400"/>
                  </a:lnTo>
                  <a:lnTo>
                    <a:pt x="247572" y="812800"/>
                  </a:lnTo>
                  <a:close/>
                </a:path>
              </a:pathLst>
            </a:custGeom>
            <a:solidFill>
              <a:srgbClr val="8C52FF"/>
            </a:solidFill>
          </p:spPr>
        </p:sp>
        <p:sp>
          <p:nvSpPr>
            <p:cNvPr name="TextBox 21" id="21"/>
            <p:cNvSpPr txBox="true"/>
            <p:nvPr/>
          </p:nvSpPr>
          <p:spPr>
            <a:xfrm>
              <a:off x="203200" y="-28575"/>
              <a:ext cx="88743" cy="739775"/>
            </a:xfrm>
            <a:prstGeom prst="rect">
              <a:avLst/>
            </a:prstGeom>
          </p:spPr>
          <p:txBody>
            <a:bodyPr anchor="ctr" rtlCol="false" tIns="50800" lIns="50800" bIns="50800" rIns="50800"/>
            <a:lstStyle/>
            <a:p>
              <a:pPr algn="ctr">
                <a:lnSpc>
                  <a:spcPts val="1959"/>
                </a:lnSpc>
              </a:pPr>
            </a:p>
          </p:txBody>
        </p:sp>
      </p:grpSp>
      <p:sp>
        <p:nvSpPr>
          <p:cNvPr name="TextBox 22" id="22"/>
          <p:cNvSpPr txBox="true"/>
          <p:nvPr/>
        </p:nvSpPr>
        <p:spPr>
          <a:xfrm rot="0">
            <a:off x="5829981" y="6950718"/>
            <a:ext cx="11429319" cy="86042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Une fois toutes les annotations terminées, vous pouvez cliquer sur ce bouton pour ajouter les images annotées au dataset final.</a:t>
            </a:r>
          </a:p>
        </p:txBody>
      </p:sp>
      <p:sp>
        <p:nvSpPr>
          <p:cNvPr name="TextBox 23" id="23"/>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ANNOTATION</a:t>
            </a:r>
          </a:p>
        </p:txBody>
      </p:sp>
      <p:sp>
        <p:nvSpPr>
          <p:cNvPr name="TextBox 24" id="24"/>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18</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45500" y="3746481"/>
            <a:ext cx="7328556" cy="5897840"/>
          </a:xfrm>
          <a:custGeom>
            <a:avLst/>
            <a:gdLst/>
            <a:ahLst/>
            <a:cxnLst/>
            <a:rect r="r" b="b" t="t" l="l"/>
            <a:pathLst>
              <a:path h="5897840" w="7328556">
                <a:moveTo>
                  <a:pt x="0" y="0"/>
                </a:moveTo>
                <a:lnTo>
                  <a:pt x="7328555" y="0"/>
                </a:lnTo>
                <a:lnTo>
                  <a:pt x="7328555" y="5897840"/>
                </a:lnTo>
                <a:lnTo>
                  <a:pt x="0" y="5897840"/>
                </a:lnTo>
                <a:lnTo>
                  <a:pt x="0" y="0"/>
                </a:lnTo>
                <a:close/>
              </a:path>
            </a:pathLst>
          </a:custGeom>
          <a:blipFill>
            <a:blip r:embed="rId2"/>
            <a:stretch>
              <a:fillRect l="0" t="0" r="0" b="0"/>
            </a:stretch>
          </a:blipFill>
          <a:ln w="19050" cap="sq">
            <a:solidFill>
              <a:srgbClr val="000000"/>
            </a:solidFill>
            <a:prstDash val="solid"/>
            <a:miter/>
          </a:ln>
        </p:spPr>
      </p:sp>
      <p:sp>
        <p:nvSpPr>
          <p:cNvPr name="Freeform 3" id="3"/>
          <p:cNvSpPr/>
          <p:nvPr/>
        </p:nvSpPr>
        <p:spPr>
          <a:xfrm flipH="false" flipV="false" rot="0">
            <a:off x="11092690" y="3746481"/>
            <a:ext cx="6060010" cy="5897840"/>
          </a:xfrm>
          <a:custGeom>
            <a:avLst/>
            <a:gdLst/>
            <a:ahLst/>
            <a:cxnLst/>
            <a:rect r="r" b="b" t="t" l="l"/>
            <a:pathLst>
              <a:path h="5897840" w="6060010">
                <a:moveTo>
                  <a:pt x="0" y="0"/>
                </a:moveTo>
                <a:lnTo>
                  <a:pt x="6060010" y="0"/>
                </a:lnTo>
                <a:lnTo>
                  <a:pt x="6060010" y="5897840"/>
                </a:lnTo>
                <a:lnTo>
                  <a:pt x="0" y="5897840"/>
                </a:lnTo>
                <a:lnTo>
                  <a:pt x="0" y="0"/>
                </a:lnTo>
                <a:close/>
              </a:path>
            </a:pathLst>
          </a:custGeom>
          <a:blipFill>
            <a:blip r:embed="rId3"/>
            <a:stretch>
              <a:fillRect l="0" t="0" r="0" b="0"/>
            </a:stretch>
          </a:blipFill>
          <a:ln w="19050" cap="sq">
            <a:solidFill>
              <a:srgbClr val="000000"/>
            </a:solidFill>
            <a:prstDash val="solid"/>
            <a:miter/>
          </a:ln>
        </p:spPr>
      </p:sp>
      <p:sp>
        <p:nvSpPr>
          <p:cNvPr name="TextBox 4" id="4"/>
          <p:cNvSpPr txBox="true"/>
          <p:nvPr/>
        </p:nvSpPr>
        <p:spPr>
          <a:xfrm rot="0">
            <a:off x="681018" y="457873"/>
            <a:ext cx="16925964" cy="1934844"/>
          </a:xfrm>
          <a:prstGeom prst="rect">
            <a:avLst/>
          </a:prstGeom>
        </p:spPr>
        <p:txBody>
          <a:bodyPr anchor="t" rtlCol="false" tIns="0" lIns="0" bIns="0" rIns="0">
            <a:spAutoFit/>
          </a:bodyPr>
          <a:lstStyle/>
          <a:p>
            <a:pPr algn="just">
              <a:lnSpc>
                <a:spcPts val="3080"/>
              </a:lnSpc>
            </a:pPr>
            <a:r>
              <a:rPr lang="en-US" sz="2200">
                <a:solidFill>
                  <a:srgbClr val="000000"/>
                </a:solidFill>
                <a:latin typeface="Open Sans 2"/>
                <a:ea typeface="Open Sans 2"/>
                <a:cs typeface="Open Sans 2"/>
                <a:sym typeface="Open Sans 2"/>
              </a:rPr>
              <a:t>Une fois l’annotation finie, vous avez une fenêtre qui apparait. Cette fenêtre vous permet de pouvoir choisir la répartition de vos images entre 3 groupes : train, val et test. Ces trois groupes ont des objectifs bien définis : </a:t>
            </a:r>
          </a:p>
          <a:p>
            <a:pPr algn="l" marL="474984" indent="-237492" lvl="1">
              <a:lnSpc>
                <a:spcPts val="3080"/>
              </a:lnSpc>
              <a:buFont typeface="Arial"/>
              <a:buChar char="•"/>
            </a:pPr>
            <a:r>
              <a:rPr lang="en-US" sz="2200">
                <a:solidFill>
                  <a:srgbClr val="000000"/>
                </a:solidFill>
                <a:latin typeface="Open Sans 2"/>
                <a:ea typeface="Open Sans 2"/>
                <a:cs typeface="Open Sans 2"/>
                <a:sym typeface="Open Sans 2"/>
              </a:rPr>
              <a:t>train permet d’entrainer votre modèle (</a:t>
            </a:r>
            <a:r>
              <a:rPr lang="en-US" b="true" sz="2200">
                <a:solidFill>
                  <a:srgbClr val="000000"/>
                </a:solidFill>
                <a:latin typeface="Open Sans 2 Bold"/>
                <a:ea typeface="Open Sans 2 Bold"/>
                <a:cs typeface="Open Sans 2 Bold"/>
                <a:sym typeface="Open Sans 2 Bold"/>
              </a:rPr>
              <a:t>ne peut pas être vide</a:t>
            </a:r>
            <a:r>
              <a:rPr lang="en-US" sz="2200">
                <a:solidFill>
                  <a:srgbClr val="000000"/>
                </a:solidFill>
                <a:latin typeface="Open Sans 2"/>
                <a:ea typeface="Open Sans 2"/>
                <a:cs typeface="Open Sans 2"/>
                <a:sym typeface="Open Sans 2"/>
              </a:rPr>
              <a:t>)</a:t>
            </a:r>
          </a:p>
          <a:p>
            <a:pPr algn="l" marL="474984" indent="-237492" lvl="1">
              <a:lnSpc>
                <a:spcPts val="3080"/>
              </a:lnSpc>
              <a:buFont typeface="Arial"/>
              <a:buChar char="•"/>
            </a:pPr>
            <a:r>
              <a:rPr lang="en-US" sz="2200">
                <a:solidFill>
                  <a:srgbClr val="000000"/>
                </a:solidFill>
                <a:latin typeface="Open Sans 2"/>
                <a:ea typeface="Open Sans 2"/>
                <a:cs typeface="Open Sans 2"/>
                <a:sym typeface="Open Sans 2"/>
              </a:rPr>
              <a:t>val permet que le modèle s’autoévalue de temps en temps lors de l’entrainement</a:t>
            </a:r>
          </a:p>
          <a:p>
            <a:pPr algn="l" marL="474984" indent="-237492" lvl="1">
              <a:lnSpc>
                <a:spcPts val="3080"/>
              </a:lnSpc>
              <a:buFont typeface="Arial"/>
              <a:buChar char="•"/>
            </a:pPr>
            <a:r>
              <a:rPr lang="en-US" sz="2200">
                <a:solidFill>
                  <a:srgbClr val="000000"/>
                </a:solidFill>
                <a:latin typeface="Open Sans 2"/>
                <a:ea typeface="Open Sans 2"/>
                <a:cs typeface="Open Sans 2"/>
                <a:sym typeface="Open Sans 2"/>
              </a:rPr>
              <a:t>test permet d’évaluer les capacités d’un modèle entrainé</a:t>
            </a:r>
          </a:p>
        </p:txBody>
      </p:sp>
      <p:sp>
        <p:nvSpPr>
          <p:cNvPr name="TextBox 5" id="5"/>
          <p:cNvSpPr txBox="true"/>
          <p:nvPr/>
        </p:nvSpPr>
        <p:spPr>
          <a:xfrm rot="0">
            <a:off x="681018" y="2773661"/>
            <a:ext cx="16919476" cy="763269"/>
          </a:xfrm>
          <a:prstGeom prst="rect">
            <a:avLst/>
          </a:prstGeom>
        </p:spPr>
        <p:txBody>
          <a:bodyPr anchor="t" rtlCol="false" tIns="0" lIns="0" bIns="0" rIns="0">
            <a:spAutoFit/>
          </a:bodyPr>
          <a:lstStyle/>
          <a:p>
            <a:pPr algn="just">
              <a:lnSpc>
                <a:spcPts val="3080"/>
              </a:lnSpc>
            </a:pPr>
            <a:r>
              <a:rPr lang="en-US" sz="2200">
                <a:solidFill>
                  <a:srgbClr val="000000"/>
                </a:solidFill>
                <a:latin typeface="Open Sans 2"/>
                <a:ea typeface="Open Sans 2"/>
                <a:cs typeface="Open Sans 2"/>
                <a:sym typeface="Open Sans 2"/>
              </a:rPr>
              <a:t>Il est important de mettre des images dans chaque dossier. Pour pouvez garder le découpage de Roboflow 70-20-10 qui est très bien (si vous n’en avez pas beaucoup, mettez en au moins dans val au détriment de test, mais </a:t>
            </a:r>
            <a:r>
              <a:rPr lang="en-US" sz="2200" b="true">
                <a:solidFill>
                  <a:srgbClr val="000000"/>
                </a:solidFill>
                <a:latin typeface="Open Sans 2 Bold"/>
                <a:ea typeface="Open Sans 2 Bold"/>
                <a:cs typeface="Open Sans 2 Bold"/>
                <a:sym typeface="Open Sans 2 Bold"/>
              </a:rPr>
              <a:t>ne mettez jamais val vide</a:t>
            </a:r>
            <a:r>
              <a:rPr lang="en-US" sz="2200">
                <a:solidFill>
                  <a:srgbClr val="000000"/>
                </a:solidFill>
                <a:latin typeface="Open Sans 2"/>
                <a:ea typeface="Open Sans 2"/>
                <a:cs typeface="Open Sans 2"/>
                <a:sym typeface="Open Sans 2"/>
              </a:rPr>
              <a:t>).</a:t>
            </a:r>
          </a:p>
        </p:txBody>
      </p:sp>
      <p:grpSp>
        <p:nvGrpSpPr>
          <p:cNvPr name="Group 6" id="6"/>
          <p:cNvGrpSpPr/>
          <p:nvPr/>
        </p:nvGrpSpPr>
        <p:grpSpPr>
          <a:xfrm rot="5400000">
            <a:off x="-77637" y="7961573"/>
            <a:ext cx="3046273" cy="1073882"/>
            <a:chOff x="0" y="0"/>
            <a:chExt cx="6346825" cy="2148586"/>
          </a:xfrm>
        </p:grpSpPr>
        <p:sp>
          <p:nvSpPr>
            <p:cNvPr name="Freeform 7" id="7"/>
            <p:cNvSpPr/>
            <p:nvPr/>
          </p:nvSpPr>
          <p:spPr>
            <a:xfrm flipH="false" flipV="false" rot="0">
              <a:off x="295" y="0"/>
              <a:ext cx="6094708" cy="2148586"/>
            </a:xfrm>
            <a:custGeom>
              <a:avLst/>
              <a:gdLst/>
              <a:ahLst/>
              <a:cxnLst/>
              <a:rect r="r" b="b" t="t" l="l"/>
              <a:pathLst>
                <a:path h="2148586" w="6094708">
                  <a:moveTo>
                    <a:pt x="5999760" y="0"/>
                  </a:moveTo>
                  <a:cubicBezTo>
                    <a:pt x="5952250" y="0"/>
                    <a:pt x="5913691" y="42672"/>
                    <a:pt x="5913691" y="95250"/>
                  </a:cubicBezTo>
                  <a:cubicBezTo>
                    <a:pt x="5913691" y="599694"/>
                    <a:pt x="5796638" y="1072642"/>
                    <a:pt x="5584222" y="1427099"/>
                  </a:cubicBezTo>
                  <a:cubicBezTo>
                    <a:pt x="5379036" y="1769491"/>
                    <a:pt x="5109700" y="1957959"/>
                    <a:pt x="4825904" y="1957959"/>
                  </a:cubicBezTo>
                  <a:cubicBezTo>
                    <a:pt x="4542109" y="1957959"/>
                    <a:pt x="4272887" y="1769364"/>
                    <a:pt x="4067586" y="1427099"/>
                  </a:cubicBezTo>
                  <a:cubicBezTo>
                    <a:pt x="3856088" y="1074293"/>
                    <a:pt x="3739150" y="603758"/>
                    <a:pt x="3738232" y="101854"/>
                  </a:cubicBezTo>
                  <a:cubicBezTo>
                    <a:pt x="3738232" y="99695"/>
                    <a:pt x="3738347" y="97536"/>
                    <a:pt x="3738347" y="95377"/>
                  </a:cubicBezTo>
                  <a:cubicBezTo>
                    <a:pt x="3738347" y="42799"/>
                    <a:pt x="3699788" y="127"/>
                    <a:pt x="3652279" y="127"/>
                  </a:cubicBezTo>
                  <a:cubicBezTo>
                    <a:pt x="3600790" y="127"/>
                    <a:pt x="3558118" y="42799"/>
                    <a:pt x="3558118" y="95377"/>
                  </a:cubicBezTo>
                  <a:cubicBezTo>
                    <a:pt x="3558118" y="97536"/>
                    <a:pt x="3558118" y="99695"/>
                    <a:pt x="3558118" y="101981"/>
                  </a:cubicBezTo>
                  <a:cubicBezTo>
                    <a:pt x="3555070" y="1126109"/>
                    <a:pt x="2843108" y="1958213"/>
                    <a:pt x="1968205" y="1958213"/>
                  </a:cubicBezTo>
                  <a:cubicBezTo>
                    <a:pt x="1368511" y="1958213"/>
                    <a:pt x="822665" y="1559306"/>
                    <a:pt x="553298" y="944753"/>
                  </a:cubicBezTo>
                  <a:cubicBezTo>
                    <a:pt x="553298" y="944753"/>
                    <a:pt x="1277198" y="1296416"/>
                    <a:pt x="1277198" y="1296416"/>
                  </a:cubicBezTo>
                  <a:cubicBezTo>
                    <a:pt x="1324061" y="1319022"/>
                    <a:pt x="1381719" y="1299210"/>
                    <a:pt x="1404452" y="1252474"/>
                  </a:cubicBezTo>
                  <a:cubicBezTo>
                    <a:pt x="1427439" y="1205103"/>
                    <a:pt x="1407754" y="1148207"/>
                    <a:pt x="1360383" y="1125220"/>
                  </a:cubicBezTo>
                  <a:cubicBezTo>
                    <a:pt x="1273134" y="1082929"/>
                    <a:pt x="1184234" y="1039622"/>
                    <a:pt x="1096350" y="996950"/>
                  </a:cubicBezTo>
                  <a:cubicBezTo>
                    <a:pt x="1016467" y="958215"/>
                    <a:pt x="936584" y="919353"/>
                    <a:pt x="856828" y="880618"/>
                  </a:cubicBezTo>
                  <a:cubicBezTo>
                    <a:pt x="729701" y="818896"/>
                    <a:pt x="600161" y="761746"/>
                    <a:pt x="475447" y="695071"/>
                  </a:cubicBezTo>
                  <a:cubicBezTo>
                    <a:pt x="458683" y="686181"/>
                    <a:pt x="442427" y="676656"/>
                    <a:pt x="424520" y="670052"/>
                  </a:cubicBezTo>
                  <a:cubicBezTo>
                    <a:pt x="368767" y="649478"/>
                    <a:pt x="309204" y="670941"/>
                    <a:pt x="289773" y="729869"/>
                  </a:cubicBezTo>
                  <a:cubicBezTo>
                    <a:pt x="274787" y="775589"/>
                    <a:pt x="260817" y="821690"/>
                    <a:pt x="246466" y="867664"/>
                  </a:cubicBezTo>
                  <a:cubicBezTo>
                    <a:pt x="227289" y="928751"/>
                    <a:pt x="207985" y="989838"/>
                    <a:pt x="188808" y="1050925"/>
                  </a:cubicBezTo>
                  <a:cubicBezTo>
                    <a:pt x="166837" y="1120648"/>
                    <a:pt x="144993" y="1190371"/>
                    <a:pt x="123022" y="1259967"/>
                  </a:cubicBezTo>
                  <a:cubicBezTo>
                    <a:pt x="102702" y="1324737"/>
                    <a:pt x="82255" y="1389507"/>
                    <a:pt x="61935" y="1454277"/>
                  </a:cubicBezTo>
                  <a:cubicBezTo>
                    <a:pt x="47330" y="1500505"/>
                    <a:pt x="32852" y="1546860"/>
                    <a:pt x="18247" y="1593088"/>
                  </a:cubicBezTo>
                  <a:cubicBezTo>
                    <a:pt x="13675" y="1607820"/>
                    <a:pt x="8976" y="1622552"/>
                    <a:pt x="4404" y="1637157"/>
                  </a:cubicBezTo>
                  <a:cubicBezTo>
                    <a:pt x="-11344" y="1687322"/>
                    <a:pt x="16469" y="1740789"/>
                    <a:pt x="66634" y="1756664"/>
                  </a:cubicBezTo>
                  <a:cubicBezTo>
                    <a:pt x="76159" y="1759712"/>
                    <a:pt x="85811" y="1761109"/>
                    <a:pt x="95209" y="1761109"/>
                  </a:cubicBezTo>
                  <a:cubicBezTo>
                    <a:pt x="135722" y="1761109"/>
                    <a:pt x="173187" y="1735074"/>
                    <a:pt x="186014" y="1694434"/>
                  </a:cubicBezTo>
                  <a:lnTo>
                    <a:pt x="389976" y="1046099"/>
                  </a:lnTo>
                  <a:cubicBezTo>
                    <a:pt x="693379" y="1715389"/>
                    <a:pt x="1300185" y="2148586"/>
                    <a:pt x="1968205" y="2148586"/>
                  </a:cubicBezTo>
                  <a:cubicBezTo>
                    <a:pt x="2735920" y="2148586"/>
                    <a:pt x="3391748" y="1585341"/>
                    <a:pt x="3641176" y="798195"/>
                  </a:cubicBezTo>
                  <a:cubicBezTo>
                    <a:pt x="3701624" y="1070356"/>
                    <a:pt x="3797217" y="1320292"/>
                    <a:pt x="3924254" y="1532382"/>
                  </a:cubicBezTo>
                  <a:cubicBezTo>
                    <a:pt x="4162376" y="1929638"/>
                    <a:pt x="4482664" y="2148459"/>
                    <a:pt x="4826019" y="2148459"/>
                  </a:cubicBezTo>
                  <a:cubicBezTo>
                    <a:pt x="5169374" y="2148459"/>
                    <a:pt x="5489547" y="1929638"/>
                    <a:pt x="5727784" y="1532382"/>
                  </a:cubicBezTo>
                  <a:cubicBezTo>
                    <a:pt x="5958676" y="1147191"/>
                    <a:pt x="6094708" y="636778"/>
                    <a:pt x="6094708" y="95250"/>
                  </a:cubicBezTo>
                  <a:cubicBezTo>
                    <a:pt x="6094581" y="42672"/>
                    <a:pt x="6051909" y="0"/>
                    <a:pt x="5999760" y="0"/>
                  </a:cubicBezTo>
                  <a:close/>
                </a:path>
              </a:pathLst>
            </a:custGeom>
            <a:solidFill>
              <a:srgbClr val="8C52FF"/>
            </a:solidFill>
          </p:spPr>
        </p:sp>
      </p:grpSp>
      <p:grpSp>
        <p:nvGrpSpPr>
          <p:cNvPr name="Group 8" id="8"/>
          <p:cNvGrpSpPr/>
          <p:nvPr/>
        </p:nvGrpSpPr>
        <p:grpSpPr>
          <a:xfrm rot="5400000">
            <a:off x="9184250" y="7578260"/>
            <a:ext cx="3721630" cy="1259881"/>
            <a:chOff x="0" y="0"/>
            <a:chExt cx="6346825" cy="2148586"/>
          </a:xfrm>
        </p:grpSpPr>
        <p:sp>
          <p:nvSpPr>
            <p:cNvPr name="Freeform 9" id="9"/>
            <p:cNvSpPr/>
            <p:nvPr/>
          </p:nvSpPr>
          <p:spPr>
            <a:xfrm flipH="false" flipV="false" rot="0">
              <a:off x="295" y="0"/>
              <a:ext cx="6346657" cy="2148586"/>
            </a:xfrm>
            <a:custGeom>
              <a:avLst/>
              <a:gdLst/>
              <a:ahLst/>
              <a:cxnLst/>
              <a:rect r="r" b="b" t="t" l="l"/>
              <a:pathLst>
                <a:path h="2148586" w="6346657">
                  <a:moveTo>
                    <a:pt x="6251280" y="0"/>
                  </a:moveTo>
                  <a:cubicBezTo>
                    <a:pt x="6198702" y="0"/>
                    <a:pt x="6156030" y="42672"/>
                    <a:pt x="6156030" y="95250"/>
                  </a:cubicBezTo>
                  <a:cubicBezTo>
                    <a:pt x="6156030" y="599694"/>
                    <a:pt x="6026490" y="1072642"/>
                    <a:pt x="5791413" y="1427099"/>
                  </a:cubicBezTo>
                  <a:cubicBezTo>
                    <a:pt x="5564337" y="1769491"/>
                    <a:pt x="5266268" y="1957959"/>
                    <a:pt x="4952197" y="1957959"/>
                  </a:cubicBezTo>
                  <a:cubicBezTo>
                    <a:pt x="4638126" y="1957959"/>
                    <a:pt x="4340184" y="1769364"/>
                    <a:pt x="4112981" y="1427099"/>
                  </a:cubicBezTo>
                  <a:cubicBezTo>
                    <a:pt x="3878920" y="1074293"/>
                    <a:pt x="3749507" y="603758"/>
                    <a:pt x="3748491" y="101854"/>
                  </a:cubicBezTo>
                  <a:cubicBezTo>
                    <a:pt x="3748491" y="99695"/>
                    <a:pt x="3748618" y="97536"/>
                    <a:pt x="3748618" y="95377"/>
                  </a:cubicBezTo>
                  <a:cubicBezTo>
                    <a:pt x="3748618" y="42799"/>
                    <a:pt x="3705946" y="127"/>
                    <a:pt x="3653368" y="127"/>
                  </a:cubicBezTo>
                  <a:cubicBezTo>
                    <a:pt x="3600790" y="127"/>
                    <a:pt x="3558118" y="42799"/>
                    <a:pt x="3558118" y="95377"/>
                  </a:cubicBezTo>
                  <a:cubicBezTo>
                    <a:pt x="3558118" y="97536"/>
                    <a:pt x="3558118" y="99695"/>
                    <a:pt x="3558118" y="101981"/>
                  </a:cubicBezTo>
                  <a:cubicBezTo>
                    <a:pt x="3555070" y="1126109"/>
                    <a:pt x="2843108" y="1958213"/>
                    <a:pt x="1968205" y="1958213"/>
                  </a:cubicBezTo>
                  <a:cubicBezTo>
                    <a:pt x="1368511" y="1958213"/>
                    <a:pt x="822665" y="1559306"/>
                    <a:pt x="553298" y="944753"/>
                  </a:cubicBezTo>
                  <a:cubicBezTo>
                    <a:pt x="553298" y="944753"/>
                    <a:pt x="1277198" y="1296416"/>
                    <a:pt x="1277198" y="1296416"/>
                  </a:cubicBezTo>
                  <a:cubicBezTo>
                    <a:pt x="1324061" y="1319022"/>
                    <a:pt x="1381719" y="1299210"/>
                    <a:pt x="1404452" y="1252474"/>
                  </a:cubicBezTo>
                  <a:cubicBezTo>
                    <a:pt x="1427439" y="1205103"/>
                    <a:pt x="1407754" y="1148207"/>
                    <a:pt x="1360383" y="1125220"/>
                  </a:cubicBezTo>
                  <a:cubicBezTo>
                    <a:pt x="1273134" y="1082929"/>
                    <a:pt x="1184234" y="1039622"/>
                    <a:pt x="1096350" y="996950"/>
                  </a:cubicBezTo>
                  <a:cubicBezTo>
                    <a:pt x="1016467" y="958215"/>
                    <a:pt x="936584" y="919353"/>
                    <a:pt x="856828" y="880618"/>
                  </a:cubicBezTo>
                  <a:cubicBezTo>
                    <a:pt x="729701" y="818896"/>
                    <a:pt x="600161" y="761746"/>
                    <a:pt x="475447" y="695071"/>
                  </a:cubicBezTo>
                  <a:cubicBezTo>
                    <a:pt x="458683" y="686181"/>
                    <a:pt x="442427" y="676656"/>
                    <a:pt x="424520" y="670052"/>
                  </a:cubicBezTo>
                  <a:cubicBezTo>
                    <a:pt x="368767" y="649478"/>
                    <a:pt x="309204" y="670941"/>
                    <a:pt x="289773" y="729869"/>
                  </a:cubicBezTo>
                  <a:cubicBezTo>
                    <a:pt x="274787" y="775589"/>
                    <a:pt x="260817" y="821690"/>
                    <a:pt x="246466" y="867664"/>
                  </a:cubicBezTo>
                  <a:cubicBezTo>
                    <a:pt x="227289" y="928751"/>
                    <a:pt x="207985" y="989838"/>
                    <a:pt x="188808" y="1050925"/>
                  </a:cubicBezTo>
                  <a:cubicBezTo>
                    <a:pt x="166837" y="1120648"/>
                    <a:pt x="144993" y="1190371"/>
                    <a:pt x="123022" y="1259967"/>
                  </a:cubicBezTo>
                  <a:cubicBezTo>
                    <a:pt x="102702" y="1324737"/>
                    <a:pt x="82255" y="1389507"/>
                    <a:pt x="61935" y="1454277"/>
                  </a:cubicBezTo>
                  <a:cubicBezTo>
                    <a:pt x="47330" y="1500505"/>
                    <a:pt x="32852" y="1546860"/>
                    <a:pt x="18247" y="1593088"/>
                  </a:cubicBezTo>
                  <a:cubicBezTo>
                    <a:pt x="13675" y="1607820"/>
                    <a:pt x="8976" y="1622552"/>
                    <a:pt x="4404" y="1637157"/>
                  </a:cubicBezTo>
                  <a:cubicBezTo>
                    <a:pt x="-11344" y="1687322"/>
                    <a:pt x="16469" y="1740789"/>
                    <a:pt x="66634" y="1756664"/>
                  </a:cubicBezTo>
                  <a:cubicBezTo>
                    <a:pt x="76159" y="1759712"/>
                    <a:pt x="85811" y="1761109"/>
                    <a:pt x="95209" y="1761109"/>
                  </a:cubicBezTo>
                  <a:cubicBezTo>
                    <a:pt x="135722" y="1761109"/>
                    <a:pt x="173187" y="1735074"/>
                    <a:pt x="186014" y="1694434"/>
                  </a:cubicBezTo>
                  <a:lnTo>
                    <a:pt x="389976" y="1046099"/>
                  </a:lnTo>
                  <a:cubicBezTo>
                    <a:pt x="693379" y="1715389"/>
                    <a:pt x="1300185" y="2148586"/>
                    <a:pt x="1968205" y="2148586"/>
                  </a:cubicBezTo>
                  <a:cubicBezTo>
                    <a:pt x="2735920" y="2148586"/>
                    <a:pt x="3391748" y="1585341"/>
                    <a:pt x="3641176" y="798195"/>
                  </a:cubicBezTo>
                  <a:cubicBezTo>
                    <a:pt x="3707978" y="1070356"/>
                    <a:pt x="3813769" y="1320292"/>
                    <a:pt x="3954358" y="1532382"/>
                  </a:cubicBezTo>
                  <a:cubicBezTo>
                    <a:pt x="4217883" y="1929638"/>
                    <a:pt x="4572340" y="2148459"/>
                    <a:pt x="4952324" y="2148459"/>
                  </a:cubicBezTo>
                  <a:cubicBezTo>
                    <a:pt x="5332308" y="2148459"/>
                    <a:pt x="5686638" y="1929638"/>
                    <a:pt x="5950290" y="1532382"/>
                  </a:cubicBezTo>
                  <a:cubicBezTo>
                    <a:pt x="6205814" y="1147191"/>
                    <a:pt x="6346657" y="636778"/>
                    <a:pt x="6346657" y="95250"/>
                  </a:cubicBezTo>
                  <a:cubicBezTo>
                    <a:pt x="6346530" y="42672"/>
                    <a:pt x="6303858" y="0"/>
                    <a:pt x="6251280" y="0"/>
                  </a:cubicBezTo>
                  <a:close/>
                </a:path>
              </a:pathLst>
            </a:custGeom>
            <a:solidFill>
              <a:srgbClr val="8C52FF"/>
            </a:solidFill>
          </p:spPr>
        </p:sp>
      </p:grpSp>
      <p:sp>
        <p:nvSpPr>
          <p:cNvPr name="TextBox 10" id="10"/>
          <p:cNvSpPr txBox="true"/>
          <p:nvPr/>
        </p:nvSpPr>
        <p:spPr>
          <a:xfrm rot="0">
            <a:off x="2122373" y="9763125"/>
            <a:ext cx="2399774" cy="372744"/>
          </a:xfrm>
          <a:prstGeom prst="rect">
            <a:avLst/>
          </a:prstGeom>
        </p:spPr>
        <p:txBody>
          <a:bodyPr anchor="t" rtlCol="false" tIns="0" lIns="0" bIns="0" rIns="0">
            <a:spAutoFit/>
          </a:bodyPr>
          <a:lstStyle/>
          <a:p>
            <a:pPr algn="just">
              <a:lnSpc>
                <a:spcPts val="3080"/>
              </a:lnSpc>
            </a:pPr>
            <a:r>
              <a:rPr lang="en-US" sz="2200">
                <a:solidFill>
                  <a:srgbClr val="000000"/>
                </a:solidFill>
                <a:latin typeface="Open Sans 2"/>
                <a:ea typeface="Open Sans 2"/>
                <a:cs typeface="Open Sans 2"/>
                <a:sym typeface="Open Sans 2"/>
              </a:rPr>
              <a:t>Tout dans “train”</a:t>
            </a:r>
          </a:p>
        </p:txBody>
      </p:sp>
      <p:sp>
        <p:nvSpPr>
          <p:cNvPr name="TextBox 11" id="11"/>
          <p:cNvSpPr txBox="true"/>
          <p:nvPr/>
        </p:nvSpPr>
        <p:spPr>
          <a:xfrm rot="0">
            <a:off x="11865505" y="9816229"/>
            <a:ext cx="2949476" cy="372744"/>
          </a:xfrm>
          <a:prstGeom prst="rect">
            <a:avLst/>
          </a:prstGeom>
        </p:spPr>
        <p:txBody>
          <a:bodyPr anchor="t" rtlCol="false" tIns="0" lIns="0" bIns="0" rIns="0">
            <a:spAutoFit/>
          </a:bodyPr>
          <a:lstStyle/>
          <a:p>
            <a:pPr algn="just">
              <a:lnSpc>
                <a:spcPts val="3080"/>
              </a:lnSpc>
            </a:pPr>
            <a:r>
              <a:rPr lang="en-US" sz="2200">
                <a:solidFill>
                  <a:srgbClr val="000000"/>
                </a:solidFill>
                <a:latin typeface="Open Sans 2"/>
                <a:ea typeface="Open Sans 2"/>
                <a:cs typeface="Open Sans 2"/>
                <a:sym typeface="Open Sans 2"/>
              </a:rPr>
              <a:t>Choisissez en amont</a:t>
            </a:r>
          </a:p>
        </p:txBody>
      </p:sp>
      <p:sp>
        <p:nvSpPr>
          <p:cNvPr name="TextBox 12" id="1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19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5409522" y="216722"/>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TextBox 13" id="13"/>
          <p:cNvSpPr txBox="true"/>
          <p:nvPr/>
        </p:nvSpPr>
        <p:spPr>
          <a:xfrm rot="0">
            <a:off x="1033462" y="2580275"/>
            <a:ext cx="16230600" cy="2142490"/>
          </a:xfrm>
          <a:prstGeom prst="rect">
            <a:avLst/>
          </a:prstGeom>
        </p:spPr>
        <p:txBody>
          <a:bodyPr anchor="t" rtlCol="false" tIns="0" lIns="0" bIns="0" rIns="0">
            <a:spAutoFit/>
          </a:bodyPr>
          <a:lstStyle/>
          <a:p>
            <a:pPr algn="just">
              <a:lnSpc>
                <a:spcPts val="4340"/>
              </a:lnSpc>
            </a:pPr>
            <a:r>
              <a:rPr lang="en-US" sz="2800">
                <a:solidFill>
                  <a:srgbClr val="000000"/>
                </a:solidFill>
                <a:latin typeface="Open Sans 2"/>
                <a:ea typeface="Open Sans 2"/>
                <a:cs typeface="Open Sans 2"/>
                <a:sym typeface="Open Sans 2"/>
              </a:rPr>
              <a:t>Dans ce tutoriel on va voir comment faire de la détection et reconnaissance d’objets sur une image. On va donc entraîner un modèle d’intelligence artificielle pour qu’il soit capable de reconnaître ce que l’on souhaite et l’encadrer dans une boite (appelée “boite englobante”). Concrètement, une fois entraîné, on pourra faire ça :</a:t>
            </a:r>
          </a:p>
        </p:txBody>
      </p:sp>
      <p:grpSp>
        <p:nvGrpSpPr>
          <p:cNvPr name="Group 14" id="14"/>
          <p:cNvGrpSpPr/>
          <p:nvPr/>
        </p:nvGrpSpPr>
        <p:grpSpPr>
          <a:xfrm rot="0">
            <a:off x="1817569" y="5445665"/>
            <a:ext cx="14662386" cy="2329061"/>
            <a:chOff x="0" y="0"/>
            <a:chExt cx="19549849" cy="3105414"/>
          </a:xfrm>
        </p:grpSpPr>
        <p:sp>
          <p:nvSpPr>
            <p:cNvPr name="Freeform 15" id="15"/>
            <p:cNvSpPr/>
            <p:nvPr/>
          </p:nvSpPr>
          <p:spPr>
            <a:xfrm flipH="false" flipV="false" rot="0">
              <a:off x="15539021" y="4038"/>
              <a:ext cx="4010828" cy="3097339"/>
            </a:xfrm>
            <a:custGeom>
              <a:avLst/>
              <a:gdLst/>
              <a:ahLst/>
              <a:cxnLst/>
              <a:rect r="r" b="b" t="t" l="l"/>
              <a:pathLst>
                <a:path h="3097339" w="4010828">
                  <a:moveTo>
                    <a:pt x="0" y="0"/>
                  </a:moveTo>
                  <a:lnTo>
                    <a:pt x="4010828" y="0"/>
                  </a:lnTo>
                  <a:lnTo>
                    <a:pt x="4010828" y="3097338"/>
                  </a:lnTo>
                  <a:lnTo>
                    <a:pt x="0" y="3097338"/>
                  </a:lnTo>
                  <a:lnTo>
                    <a:pt x="0" y="0"/>
                  </a:lnTo>
                  <a:close/>
                </a:path>
              </a:pathLst>
            </a:custGeom>
            <a:blipFill>
              <a:blip r:embed="rId16"/>
              <a:stretch>
                <a:fillRect l="-3038" t="-155039" r="-108287" b="-18612"/>
              </a:stretch>
            </a:blipFill>
          </p:spPr>
        </p:sp>
        <p:sp>
          <p:nvSpPr>
            <p:cNvPr name="Freeform 16" id="16"/>
            <p:cNvSpPr/>
            <p:nvPr/>
          </p:nvSpPr>
          <p:spPr>
            <a:xfrm flipH="false" flipV="false" rot="0">
              <a:off x="0" y="0"/>
              <a:ext cx="3997779" cy="3105414"/>
            </a:xfrm>
            <a:custGeom>
              <a:avLst/>
              <a:gdLst/>
              <a:ahLst/>
              <a:cxnLst/>
              <a:rect r="r" b="b" t="t" l="l"/>
              <a:pathLst>
                <a:path h="3105414" w="3997779">
                  <a:moveTo>
                    <a:pt x="0" y="0"/>
                  </a:moveTo>
                  <a:lnTo>
                    <a:pt x="3997779" y="0"/>
                  </a:lnTo>
                  <a:lnTo>
                    <a:pt x="3997779" y="3105414"/>
                  </a:lnTo>
                  <a:lnTo>
                    <a:pt x="0" y="3105414"/>
                  </a:lnTo>
                  <a:lnTo>
                    <a:pt x="0" y="0"/>
                  </a:lnTo>
                  <a:close/>
                </a:path>
              </a:pathLst>
            </a:custGeom>
            <a:blipFill>
              <a:blip r:embed="rId17"/>
              <a:stretch>
                <a:fillRect l="-3448" t="-154932" r="-108567" b="-18008"/>
              </a:stretch>
            </a:blipFill>
          </p:spPr>
        </p:sp>
        <p:grpSp>
          <p:nvGrpSpPr>
            <p:cNvPr name="Group 17" id="17"/>
            <p:cNvGrpSpPr/>
            <p:nvPr/>
          </p:nvGrpSpPr>
          <p:grpSpPr>
            <a:xfrm rot="0">
              <a:off x="6820747" y="653709"/>
              <a:ext cx="5895306" cy="1797996"/>
              <a:chOff x="0" y="0"/>
              <a:chExt cx="1164505" cy="355160"/>
            </a:xfrm>
          </p:grpSpPr>
          <p:sp>
            <p:nvSpPr>
              <p:cNvPr name="Freeform 18" id="18"/>
              <p:cNvSpPr/>
              <p:nvPr/>
            </p:nvSpPr>
            <p:spPr>
              <a:xfrm flipH="false" flipV="false" rot="0">
                <a:off x="0" y="0"/>
                <a:ext cx="1164505" cy="355160"/>
              </a:xfrm>
              <a:custGeom>
                <a:avLst/>
                <a:gdLst/>
                <a:ahLst/>
                <a:cxnLst/>
                <a:rect r="r" b="b" t="t" l="l"/>
                <a:pathLst>
                  <a:path h="355160" w="1164505">
                    <a:moveTo>
                      <a:pt x="35020" y="0"/>
                    </a:moveTo>
                    <a:lnTo>
                      <a:pt x="1129485" y="0"/>
                    </a:lnTo>
                    <a:cubicBezTo>
                      <a:pt x="1148826" y="0"/>
                      <a:pt x="1164505" y="15679"/>
                      <a:pt x="1164505" y="35020"/>
                    </a:cubicBezTo>
                    <a:lnTo>
                      <a:pt x="1164505" y="320140"/>
                    </a:lnTo>
                    <a:cubicBezTo>
                      <a:pt x="1164505" y="339481"/>
                      <a:pt x="1148826" y="355160"/>
                      <a:pt x="1129485" y="355160"/>
                    </a:cubicBezTo>
                    <a:lnTo>
                      <a:pt x="35020" y="355160"/>
                    </a:lnTo>
                    <a:cubicBezTo>
                      <a:pt x="25732" y="355160"/>
                      <a:pt x="16824" y="351470"/>
                      <a:pt x="10257" y="344903"/>
                    </a:cubicBezTo>
                    <a:cubicBezTo>
                      <a:pt x="3690" y="338335"/>
                      <a:pt x="0" y="329428"/>
                      <a:pt x="0" y="320140"/>
                    </a:cubicBezTo>
                    <a:lnTo>
                      <a:pt x="0" y="35020"/>
                    </a:lnTo>
                    <a:cubicBezTo>
                      <a:pt x="0" y="15679"/>
                      <a:pt x="15679" y="0"/>
                      <a:pt x="35020" y="0"/>
                    </a:cubicBezTo>
                    <a:close/>
                  </a:path>
                </a:pathLst>
              </a:custGeom>
              <a:solidFill>
                <a:srgbClr val="004F7E"/>
              </a:solidFill>
            </p:spPr>
          </p:sp>
          <p:sp>
            <p:nvSpPr>
              <p:cNvPr name="TextBox 19" id="19"/>
              <p:cNvSpPr txBox="true"/>
              <p:nvPr/>
            </p:nvSpPr>
            <p:spPr>
              <a:xfrm>
                <a:off x="0" y="-38100"/>
                <a:ext cx="1164505" cy="393260"/>
              </a:xfrm>
              <a:prstGeom prst="rect">
                <a:avLst/>
              </a:prstGeom>
            </p:spPr>
            <p:txBody>
              <a:bodyPr anchor="ctr" rtlCol="false" tIns="50800" lIns="50800" bIns="50800" rIns="50800"/>
              <a:lstStyle/>
              <a:p>
                <a:pPr algn="ctr">
                  <a:lnSpc>
                    <a:spcPts val="2939"/>
                  </a:lnSpc>
                </a:pPr>
                <a:r>
                  <a:rPr lang="en-US" b="true" sz="2099">
                    <a:solidFill>
                      <a:srgbClr val="FFFFFF"/>
                    </a:solidFill>
                    <a:latin typeface="Open Sans 1 Bold"/>
                    <a:ea typeface="Open Sans 1 Bold"/>
                    <a:cs typeface="Open Sans 1 Bold"/>
                    <a:sym typeface="Open Sans 1 Bold"/>
                  </a:rPr>
                  <a:t>Modèle d’intelligence artificielle (Yolov26)</a:t>
                </a:r>
              </a:p>
            </p:txBody>
          </p:sp>
        </p:grpSp>
        <p:grpSp>
          <p:nvGrpSpPr>
            <p:cNvPr name="Group 20" id="20"/>
            <p:cNvGrpSpPr/>
            <p:nvPr/>
          </p:nvGrpSpPr>
          <p:grpSpPr>
            <a:xfrm rot="-5400000">
              <a:off x="4826680" y="691250"/>
              <a:ext cx="1165166" cy="1722915"/>
              <a:chOff x="0" y="0"/>
              <a:chExt cx="549677" cy="812800"/>
            </a:xfrm>
          </p:grpSpPr>
          <p:sp>
            <p:nvSpPr>
              <p:cNvPr name="Freeform 21" id="21"/>
              <p:cNvSpPr/>
              <p:nvPr/>
            </p:nvSpPr>
            <p:spPr>
              <a:xfrm flipH="false" flipV="false" rot="0">
                <a:off x="0" y="0"/>
                <a:ext cx="549677" cy="812800"/>
              </a:xfrm>
              <a:custGeom>
                <a:avLst/>
                <a:gdLst/>
                <a:ahLst/>
                <a:cxnLst/>
                <a:rect r="r" b="b" t="t" l="l"/>
                <a:pathLst>
                  <a:path h="812800" w="549677">
                    <a:moveTo>
                      <a:pt x="274839" y="812800"/>
                    </a:moveTo>
                    <a:lnTo>
                      <a:pt x="0" y="406400"/>
                    </a:lnTo>
                    <a:lnTo>
                      <a:pt x="203200" y="406400"/>
                    </a:lnTo>
                    <a:lnTo>
                      <a:pt x="203200" y="0"/>
                    </a:lnTo>
                    <a:lnTo>
                      <a:pt x="346477" y="0"/>
                    </a:lnTo>
                    <a:lnTo>
                      <a:pt x="346477" y="406400"/>
                    </a:lnTo>
                    <a:lnTo>
                      <a:pt x="549677" y="406400"/>
                    </a:lnTo>
                    <a:lnTo>
                      <a:pt x="274839" y="812800"/>
                    </a:lnTo>
                    <a:close/>
                  </a:path>
                </a:pathLst>
              </a:custGeom>
              <a:solidFill>
                <a:srgbClr val="004F7E"/>
              </a:solidFill>
            </p:spPr>
          </p:sp>
          <p:sp>
            <p:nvSpPr>
              <p:cNvPr name="TextBox 22" id="22"/>
              <p:cNvSpPr txBox="true"/>
              <p:nvPr/>
            </p:nvSpPr>
            <p:spPr>
              <a:xfrm>
                <a:off x="203200" y="-28575"/>
                <a:ext cx="143277" cy="739775"/>
              </a:xfrm>
              <a:prstGeom prst="rect">
                <a:avLst/>
              </a:prstGeom>
            </p:spPr>
            <p:txBody>
              <a:bodyPr anchor="ctr" rtlCol="false" tIns="50800" lIns="50800" bIns="50800" rIns="50800"/>
              <a:lstStyle/>
              <a:p>
                <a:pPr algn="ctr">
                  <a:lnSpc>
                    <a:spcPts val="1959"/>
                  </a:lnSpc>
                </a:pPr>
              </a:p>
            </p:txBody>
          </p:sp>
        </p:grpSp>
        <p:grpSp>
          <p:nvGrpSpPr>
            <p:cNvPr name="Group 23" id="23"/>
            <p:cNvGrpSpPr/>
            <p:nvPr/>
          </p:nvGrpSpPr>
          <p:grpSpPr>
            <a:xfrm rot="-5400000">
              <a:off x="13544954" y="691250"/>
              <a:ext cx="1165166" cy="1722915"/>
              <a:chOff x="0" y="0"/>
              <a:chExt cx="549677" cy="812800"/>
            </a:xfrm>
          </p:grpSpPr>
          <p:sp>
            <p:nvSpPr>
              <p:cNvPr name="Freeform 24" id="24"/>
              <p:cNvSpPr/>
              <p:nvPr/>
            </p:nvSpPr>
            <p:spPr>
              <a:xfrm flipH="false" flipV="false" rot="0">
                <a:off x="0" y="0"/>
                <a:ext cx="549677" cy="812800"/>
              </a:xfrm>
              <a:custGeom>
                <a:avLst/>
                <a:gdLst/>
                <a:ahLst/>
                <a:cxnLst/>
                <a:rect r="r" b="b" t="t" l="l"/>
                <a:pathLst>
                  <a:path h="812800" w="549677">
                    <a:moveTo>
                      <a:pt x="274839" y="812800"/>
                    </a:moveTo>
                    <a:lnTo>
                      <a:pt x="0" y="406400"/>
                    </a:lnTo>
                    <a:lnTo>
                      <a:pt x="203200" y="406400"/>
                    </a:lnTo>
                    <a:lnTo>
                      <a:pt x="203200" y="0"/>
                    </a:lnTo>
                    <a:lnTo>
                      <a:pt x="346477" y="0"/>
                    </a:lnTo>
                    <a:lnTo>
                      <a:pt x="346477" y="406400"/>
                    </a:lnTo>
                    <a:lnTo>
                      <a:pt x="549677" y="406400"/>
                    </a:lnTo>
                    <a:lnTo>
                      <a:pt x="274839" y="812800"/>
                    </a:lnTo>
                    <a:close/>
                  </a:path>
                </a:pathLst>
              </a:custGeom>
              <a:solidFill>
                <a:srgbClr val="004F7E"/>
              </a:solidFill>
            </p:spPr>
          </p:sp>
          <p:sp>
            <p:nvSpPr>
              <p:cNvPr name="TextBox 25" id="25"/>
              <p:cNvSpPr txBox="true"/>
              <p:nvPr/>
            </p:nvSpPr>
            <p:spPr>
              <a:xfrm>
                <a:off x="203200" y="-28575"/>
                <a:ext cx="143277" cy="739775"/>
              </a:xfrm>
              <a:prstGeom prst="rect">
                <a:avLst/>
              </a:prstGeom>
            </p:spPr>
            <p:txBody>
              <a:bodyPr anchor="ctr" rtlCol="false" tIns="50800" lIns="50800" bIns="50800" rIns="50800"/>
              <a:lstStyle/>
              <a:p>
                <a:pPr algn="ctr">
                  <a:lnSpc>
                    <a:spcPts val="1959"/>
                  </a:lnSpc>
                </a:pPr>
              </a:p>
            </p:txBody>
          </p:sp>
        </p:grpSp>
      </p:grpSp>
      <p:sp>
        <p:nvSpPr>
          <p:cNvPr name="TextBox 26" id="26"/>
          <p:cNvSpPr txBox="true"/>
          <p:nvPr/>
        </p:nvSpPr>
        <p:spPr>
          <a:xfrm rot="0">
            <a:off x="1028700" y="8440475"/>
            <a:ext cx="16240125" cy="976630"/>
          </a:xfrm>
          <a:prstGeom prst="rect">
            <a:avLst/>
          </a:prstGeom>
        </p:spPr>
        <p:txBody>
          <a:bodyPr anchor="t" rtlCol="false" tIns="0" lIns="0" bIns="0" rIns="0">
            <a:spAutoFit/>
          </a:bodyPr>
          <a:lstStyle/>
          <a:p>
            <a:pPr algn="just">
              <a:lnSpc>
                <a:spcPts val="3920"/>
              </a:lnSpc>
            </a:pPr>
            <a:r>
              <a:rPr lang="en-US" sz="2800">
                <a:solidFill>
                  <a:srgbClr val="000000"/>
                </a:solidFill>
                <a:latin typeface="Open Sans 1"/>
                <a:ea typeface="Open Sans 1"/>
                <a:cs typeface="Open Sans 1"/>
                <a:sym typeface="Open Sans 1"/>
              </a:rPr>
              <a:t>Donc on aura un outil non seulement capable de trouver spatialement quelque chose mais aussi de le reconnaître.</a:t>
            </a:r>
          </a:p>
        </p:txBody>
      </p:sp>
      <p:sp>
        <p:nvSpPr>
          <p:cNvPr name="TextBox 27" id="27"/>
          <p:cNvSpPr txBox="true"/>
          <p:nvPr/>
        </p:nvSpPr>
        <p:spPr>
          <a:xfrm rot="0">
            <a:off x="1033462" y="942975"/>
            <a:ext cx="14950145" cy="1009650"/>
          </a:xfrm>
          <a:prstGeom prst="rect">
            <a:avLst/>
          </a:prstGeom>
        </p:spPr>
        <p:txBody>
          <a:bodyPr anchor="t" rtlCol="false" tIns="0" lIns="0" bIns="0" rIns="0">
            <a:spAutoFit/>
          </a:bodyPr>
          <a:lstStyle/>
          <a:p>
            <a:pPr algn="l">
              <a:lnSpc>
                <a:spcPts val="7500"/>
              </a:lnSpc>
            </a:pPr>
            <a:r>
              <a:rPr lang="en-US" sz="7500" b="true">
                <a:solidFill>
                  <a:srgbClr val="000000"/>
                </a:solidFill>
                <a:latin typeface="Oswald Bold"/>
                <a:ea typeface="Oswald Bold"/>
                <a:cs typeface="Oswald Bold"/>
                <a:sym typeface="Oswald Bold"/>
              </a:rPr>
              <a:t>INTRODUCTION</a:t>
            </a:r>
          </a:p>
        </p:txBody>
      </p:sp>
      <p:sp>
        <p:nvSpPr>
          <p:cNvPr name="TextBox 28" id="28"/>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2</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5409522" y="216722"/>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3" id="13"/>
          <p:cNvSpPr/>
          <p:nvPr/>
        </p:nvSpPr>
        <p:spPr>
          <a:xfrm flipH="false" flipV="false" rot="0">
            <a:off x="2397275" y="3403496"/>
            <a:ext cx="13057695" cy="6659424"/>
          </a:xfrm>
          <a:custGeom>
            <a:avLst/>
            <a:gdLst/>
            <a:ahLst/>
            <a:cxnLst/>
            <a:rect r="r" b="b" t="t" l="l"/>
            <a:pathLst>
              <a:path h="6659424" w="13057695">
                <a:moveTo>
                  <a:pt x="0" y="0"/>
                </a:moveTo>
                <a:lnTo>
                  <a:pt x="13057695" y="0"/>
                </a:lnTo>
                <a:lnTo>
                  <a:pt x="13057695" y="6659424"/>
                </a:lnTo>
                <a:lnTo>
                  <a:pt x="0" y="6659424"/>
                </a:lnTo>
                <a:lnTo>
                  <a:pt x="0" y="0"/>
                </a:lnTo>
                <a:close/>
              </a:path>
            </a:pathLst>
          </a:custGeom>
          <a:blipFill>
            <a:blip r:embed="rId16"/>
            <a:stretch>
              <a:fillRect l="0" t="0" r="0" b="0"/>
            </a:stretch>
          </a:blipFill>
          <a:ln w="19050" cap="sq">
            <a:solidFill>
              <a:srgbClr val="000000"/>
            </a:solidFill>
            <a:prstDash val="solid"/>
            <a:miter/>
          </a:ln>
        </p:spPr>
      </p:sp>
      <p:sp>
        <p:nvSpPr>
          <p:cNvPr name="TextBox 14" id="14"/>
          <p:cNvSpPr txBox="true"/>
          <p:nvPr/>
        </p:nvSpPr>
        <p:spPr>
          <a:xfrm rot="0">
            <a:off x="883702" y="1309499"/>
            <a:ext cx="12982627" cy="1153794"/>
          </a:xfrm>
          <a:prstGeom prst="rect">
            <a:avLst/>
          </a:prstGeom>
        </p:spPr>
        <p:txBody>
          <a:bodyPr anchor="t" rtlCol="false" tIns="0" lIns="0" bIns="0" rIns="0">
            <a:spAutoFit/>
          </a:bodyPr>
          <a:lstStyle/>
          <a:p>
            <a:pPr algn="just">
              <a:lnSpc>
                <a:spcPts val="3080"/>
              </a:lnSpc>
            </a:pPr>
            <a:r>
              <a:rPr lang="en-US" sz="2200">
                <a:solidFill>
                  <a:srgbClr val="000000"/>
                </a:solidFill>
                <a:latin typeface="Open Sans 2"/>
                <a:ea typeface="Open Sans 2"/>
                <a:cs typeface="Open Sans 2"/>
                <a:sym typeface="Open Sans 2"/>
              </a:rPr>
              <a:t>Si vous avez envie de changer la répartition de vos images à postériori, vous pouvez le faire ainsi : pour changer une image de groupe (passer de train à val par exemple), sélectionnez la puis dans l’onglet action cliquez sur “Change Dataset Split” et choisissez le split qui vous convient.</a:t>
            </a:r>
          </a:p>
        </p:txBody>
      </p:sp>
      <p:grpSp>
        <p:nvGrpSpPr>
          <p:cNvPr name="Group 15" id="15"/>
          <p:cNvGrpSpPr/>
          <p:nvPr/>
        </p:nvGrpSpPr>
        <p:grpSpPr>
          <a:xfrm rot="0">
            <a:off x="5738881" y="5614552"/>
            <a:ext cx="3272268" cy="3063962"/>
            <a:chOff x="0" y="0"/>
            <a:chExt cx="861832" cy="806969"/>
          </a:xfrm>
        </p:grpSpPr>
        <p:sp>
          <p:nvSpPr>
            <p:cNvPr name="Freeform 16" id="16"/>
            <p:cNvSpPr/>
            <p:nvPr/>
          </p:nvSpPr>
          <p:spPr>
            <a:xfrm flipH="false" flipV="false" rot="0">
              <a:off x="0" y="0"/>
              <a:ext cx="861832" cy="806969"/>
            </a:xfrm>
            <a:custGeom>
              <a:avLst/>
              <a:gdLst/>
              <a:ahLst/>
              <a:cxnLst/>
              <a:rect r="r" b="b" t="t" l="l"/>
              <a:pathLst>
                <a:path h="806969" w="861832">
                  <a:moveTo>
                    <a:pt x="30757" y="0"/>
                  </a:moveTo>
                  <a:lnTo>
                    <a:pt x="831075" y="0"/>
                  </a:lnTo>
                  <a:cubicBezTo>
                    <a:pt x="839232" y="0"/>
                    <a:pt x="847055" y="3240"/>
                    <a:pt x="852824" y="9008"/>
                  </a:cubicBezTo>
                  <a:cubicBezTo>
                    <a:pt x="858591" y="14777"/>
                    <a:pt x="861832" y="22600"/>
                    <a:pt x="861832" y="30757"/>
                  </a:cubicBezTo>
                  <a:lnTo>
                    <a:pt x="861832" y="776213"/>
                  </a:lnTo>
                  <a:cubicBezTo>
                    <a:pt x="861832" y="793199"/>
                    <a:pt x="848062" y="806969"/>
                    <a:pt x="831075" y="806969"/>
                  </a:cubicBezTo>
                  <a:lnTo>
                    <a:pt x="30757" y="806969"/>
                  </a:lnTo>
                  <a:cubicBezTo>
                    <a:pt x="22600" y="806969"/>
                    <a:pt x="14777" y="803729"/>
                    <a:pt x="9008" y="797961"/>
                  </a:cubicBezTo>
                  <a:cubicBezTo>
                    <a:pt x="3240" y="792193"/>
                    <a:pt x="0" y="784370"/>
                    <a:pt x="0" y="776213"/>
                  </a:cubicBezTo>
                  <a:lnTo>
                    <a:pt x="0" y="30757"/>
                  </a:lnTo>
                  <a:cubicBezTo>
                    <a:pt x="0" y="13770"/>
                    <a:pt x="13770" y="0"/>
                    <a:pt x="30757" y="0"/>
                  </a:cubicBezTo>
                  <a:close/>
                </a:path>
              </a:pathLst>
            </a:custGeom>
            <a:ln w="57150" cap="sq">
              <a:solidFill>
                <a:srgbClr val="FF751F"/>
              </a:solidFill>
              <a:prstDash val="solid"/>
              <a:miter/>
            </a:ln>
          </p:spPr>
        </p:sp>
        <p:sp>
          <p:nvSpPr>
            <p:cNvPr name="TextBox 17" id="17"/>
            <p:cNvSpPr txBox="true"/>
            <p:nvPr/>
          </p:nvSpPr>
          <p:spPr>
            <a:xfrm>
              <a:off x="0" y="-28575"/>
              <a:ext cx="861832" cy="835544"/>
            </a:xfrm>
            <a:prstGeom prst="rect">
              <a:avLst/>
            </a:prstGeom>
          </p:spPr>
          <p:txBody>
            <a:bodyPr anchor="ctr" rtlCol="false" tIns="50800" lIns="50800" bIns="50800" rIns="50800"/>
            <a:lstStyle/>
            <a:p>
              <a:pPr algn="ctr">
                <a:lnSpc>
                  <a:spcPts val="1959"/>
                </a:lnSpc>
              </a:pPr>
            </a:p>
          </p:txBody>
        </p:sp>
      </p:grpSp>
      <p:sp>
        <p:nvSpPr>
          <p:cNvPr name="Freeform 18" id="18"/>
          <p:cNvSpPr/>
          <p:nvPr/>
        </p:nvSpPr>
        <p:spPr>
          <a:xfrm flipH="true" flipV="true" rot="0">
            <a:off x="9117224" y="2463293"/>
            <a:ext cx="4267351" cy="3538022"/>
          </a:xfrm>
          <a:custGeom>
            <a:avLst/>
            <a:gdLst/>
            <a:ahLst/>
            <a:cxnLst/>
            <a:rect r="r" b="b" t="t" l="l"/>
            <a:pathLst>
              <a:path h="3538022" w="4267351">
                <a:moveTo>
                  <a:pt x="4267351" y="3538023"/>
                </a:moveTo>
                <a:lnTo>
                  <a:pt x="0" y="3538023"/>
                </a:lnTo>
                <a:lnTo>
                  <a:pt x="0" y="0"/>
                </a:lnTo>
                <a:lnTo>
                  <a:pt x="4267351" y="0"/>
                </a:lnTo>
                <a:lnTo>
                  <a:pt x="4267351" y="3538023"/>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9" id="19"/>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20</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13465" y="4266516"/>
            <a:ext cx="16861071" cy="5585230"/>
          </a:xfrm>
          <a:custGeom>
            <a:avLst/>
            <a:gdLst/>
            <a:ahLst/>
            <a:cxnLst/>
            <a:rect r="r" b="b" t="t" l="l"/>
            <a:pathLst>
              <a:path h="5585230" w="16861071">
                <a:moveTo>
                  <a:pt x="0" y="0"/>
                </a:moveTo>
                <a:lnTo>
                  <a:pt x="16861070" y="0"/>
                </a:lnTo>
                <a:lnTo>
                  <a:pt x="16861070" y="5585230"/>
                </a:lnTo>
                <a:lnTo>
                  <a:pt x="0" y="5585230"/>
                </a:lnTo>
                <a:lnTo>
                  <a:pt x="0" y="0"/>
                </a:lnTo>
                <a:close/>
              </a:path>
            </a:pathLst>
          </a:custGeom>
          <a:blipFill>
            <a:blip r:embed="rId2"/>
            <a:stretch>
              <a:fillRect l="0" t="0" r="0" b="0"/>
            </a:stretch>
          </a:blipFill>
          <a:ln w="19050" cap="sq">
            <a:solidFill>
              <a:srgbClr val="000000"/>
            </a:solidFill>
            <a:prstDash val="solid"/>
            <a:miter/>
          </a:ln>
        </p:spPr>
      </p:sp>
      <p:grpSp>
        <p:nvGrpSpPr>
          <p:cNvPr name="Group 3" id="3"/>
          <p:cNvGrpSpPr/>
          <p:nvPr/>
        </p:nvGrpSpPr>
        <p:grpSpPr>
          <a:xfrm rot="0">
            <a:off x="12578738" y="4819646"/>
            <a:ext cx="2701627" cy="609604"/>
            <a:chOff x="0" y="0"/>
            <a:chExt cx="711540" cy="160554"/>
          </a:xfrm>
        </p:grpSpPr>
        <p:sp>
          <p:nvSpPr>
            <p:cNvPr name="Freeform 4" id="4"/>
            <p:cNvSpPr/>
            <p:nvPr/>
          </p:nvSpPr>
          <p:spPr>
            <a:xfrm flipH="false" flipV="false" rot="0">
              <a:off x="0" y="0"/>
              <a:ext cx="711540" cy="160554"/>
            </a:xfrm>
            <a:custGeom>
              <a:avLst/>
              <a:gdLst/>
              <a:ahLst/>
              <a:cxnLst/>
              <a:rect r="r" b="b" t="t" l="l"/>
              <a:pathLst>
                <a:path h="160554" w="711540">
                  <a:moveTo>
                    <a:pt x="48716" y="0"/>
                  </a:moveTo>
                  <a:lnTo>
                    <a:pt x="662824" y="0"/>
                  </a:lnTo>
                  <a:cubicBezTo>
                    <a:pt x="689729" y="0"/>
                    <a:pt x="711540" y="21811"/>
                    <a:pt x="711540" y="48716"/>
                  </a:cubicBezTo>
                  <a:lnTo>
                    <a:pt x="711540" y="111838"/>
                  </a:lnTo>
                  <a:cubicBezTo>
                    <a:pt x="711540" y="138743"/>
                    <a:pt x="689729" y="160554"/>
                    <a:pt x="662824" y="160554"/>
                  </a:cubicBezTo>
                  <a:lnTo>
                    <a:pt x="48716" y="160554"/>
                  </a:lnTo>
                  <a:cubicBezTo>
                    <a:pt x="21811" y="160554"/>
                    <a:pt x="0" y="138743"/>
                    <a:pt x="0" y="111838"/>
                  </a:cubicBezTo>
                  <a:lnTo>
                    <a:pt x="0" y="48716"/>
                  </a:lnTo>
                  <a:cubicBezTo>
                    <a:pt x="0" y="21811"/>
                    <a:pt x="21811" y="0"/>
                    <a:pt x="48716" y="0"/>
                  </a:cubicBezTo>
                  <a:close/>
                </a:path>
              </a:pathLst>
            </a:custGeom>
            <a:ln w="38100" cap="sq">
              <a:solidFill>
                <a:srgbClr val="00BF63"/>
              </a:solidFill>
              <a:prstDash val="solid"/>
              <a:miter/>
            </a:ln>
          </p:spPr>
        </p:sp>
        <p:sp>
          <p:nvSpPr>
            <p:cNvPr name="TextBox 5" id="5"/>
            <p:cNvSpPr txBox="true"/>
            <p:nvPr/>
          </p:nvSpPr>
          <p:spPr>
            <a:xfrm>
              <a:off x="0" y="-28575"/>
              <a:ext cx="711540" cy="189129"/>
            </a:xfrm>
            <a:prstGeom prst="rect">
              <a:avLst/>
            </a:prstGeom>
          </p:spPr>
          <p:txBody>
            <a:bodyPr anchor="ctr" rtlCol="false" tIns="50800" lIns="50800" bIns="50800" rIns="50800"/>
            <a:lstStyle/>
            <a:p>
              <a:pPr algn="ctr">
                <a:lnSpc>
                  <a:spcPts val="1959"/>
                </a:lnSpc>
              </a:pPr>
            </a:p>
          </p:txBody>
        </p:sp>
      </p:grpSp>
      <p:sp>
        <p:nvSpPr>
          <p:cNvPr name="Freeform 6" id="6"/>
          <p:cNvSpPr/>
          <p:nvPr/>
        </p:nvSpPr>
        <p:spPr>
          <a:xfrm flipH="false" flipV="true" rot="-1063458">
            <a:off x="8338706" y="2633151"/>
            <a:ext cx="3845941" cy="3188635"/>
          </a:xfrm>
          <a:custGeom>
            <a:avLst/>
            <a:gdLst/>
            <a:ahLst/>
            <a:cxnLst/>
            <a:rect r="r" b="b" t="t" l="l"/>
            <a:pathLst>
              <a:path h="3188635" w="3845941">
                <a:moveTo>
                  <a:pt x="0" y="3188635"/>
                </a:moveTo>
                <a:lnTo>
                  <a:pt x="3845941" y="3188635"/>
                </a:lnTo>
                <a:lnTo>
                  <a:pt x="3845941" y="0"/>
                </a:lnTo>
                <a:lnTo>
                  <a:pt x="0" y="0"/>
                </a:lnTo>
                <a:lnTo>
                  <a:pt x="0" y="3188635"/>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713465" y="804169"/>
            <a:ext cx="16861071" cy="933450"/>
          </a:xfrm>
          <a:prstGeom prst="rect">
            <a:avLst/>
          </a:prstGeom>
        </p:spPr>
        <p:txBody>
          <a:bodyPr anchor="t" rtlCol="false" tIns="0" lIns="0" bIns="0" rIns="0">
            <a:spAutoFit/>
          </a:bodyPr>
          <a:lstStyle/>
          <a:p>
            <a:pPr algn="just">
              <a:lnSpc>
                <a:spcPts val="3750"/>
              </a:lnSpc>
            </a:pPr>
            <a:r>
              <a:rPr lang="en-US" sz="2500">
                <a:solidFill>
                  <a:srgbClr val="000000"/>
                </a:solidFill>
                <a:latin typeface="Open Sans 2"/>
                <a:ea typeface="Open Sans 2"/>
                <a:cs typeface="Open Sans 2"/>
                <a:sym typeface="Open Sans 2"/>
              </a:rPr>
              <a:t>Si vous exportez maintenant grâce au bouton “Export”, les données n’auront pas le bon format. </a:t>
            </a:r>
            <a:r>
              <a:rPr lang="en-US" sz="2500" b="true">
                <a:solidFill>
                  <a:srgbClr val="000000"/>
                </a:solidFill>
                <a:latin typeface="Open Sans 2 Bold"/>
                <a:ea typeface="Open Sans 2 Bold"/>
                <a:cs typeface="Open Sans 2 Bold"/>
                <a:sym typeface="Open Sans 2 Bold"/>
              </a:rPr>
              <a:t>Nous devons forcément passer par l’étape de faire une </a:t>
            </a:r>
            <a:r>
              <a:rPr lang="en-US" b="true" sz="2500" i="true">
                <a:solidFill>
                  <a:srgbClr val="000000"/>
                </a:solidFill>
                <a:latin typeface="Open Sans 2 Bold Italics"/>
                <a:ea typeface="Open Sans 2 Bold Italics"/>
                <a:cs typeface="Open Sans 2 Bold Italics"/>
                <a:sym typeface="Open Sans 2 Bold Italics"/>
              </a:rPr>
              <a:t>version </a:t>
            </a:r>
            <a:r>
              <a:rPr lang="en-US" sz="2500" b="true">
                <a:solidFill>
                  <a:srgbClr val="000000"/>
                </a:solidFill>
                <a:latin typeface="Open Sans 2 Bold"/>
                <a:ea typeface="Open Sans 2 Bold"/>
                <a:cs typeface="Open Sans 2 Bold"/>
                <a:sym typeface="Open Sans 2 Bold"/>
              </a:rPr>
              <a:t>des données.</a:t>
            </a:r>
          </a:p>
        </p:txBody>
      </p:sp>
      <p:sp>
        <p:nvSpPr>
          <p:cNvPr name="TextBox 8" id="8"/>
          <p:cNvSpPr txBox="true"/>
          <p:nvPr/>
        </p:nvSpPr>
        <p:spPr>
          <a:xfrm rot="0">
            <a:off x="713465" y="2497242"/>
            <a:ext cx="16861071" cy="933450"/>
          </a:xfrm>
          <a:prstGeom prst="rect">
            <a:avLst/>
          </a:prstGeom>
        </p:spPr>
        <p:txBody>
          <a:bodyPr anchor="t" rtlCol="false" tIns="0" lIns="0" bIns="0" rIns="0">
            <a:spAutoFit/>
          </a:bodyPr>
          <a:lstStyle/>
          <a:p>
            <a:pPr algn="just">
              <a:lnSpc>
                <a:spcPts val="3750"/>
              </a:lnSpc>
            </a:pPr>
            <a:r>
              <a:rPr lang="en-US" sz="2500">
                <a:solidFill>
                  <a:srgbClr val="000000"/>
                </a:solidFill>
                <a:latin typeface="Open Sans 2"/>
                <a:ea typeface="Open Sans 2"/>
                <a:cs typeface="Open Sans 2"/>
                <a:sym typeface="Open Sans 2"/>
              </a:rPr>
              <a:t>Ce qui est pratique avec la concept de version, c’est qu’on pourra être amené·e à en faire plusieurs, vous comprendrez l’intérêt plus tard.</a:t>
            </a:r>
          </a:p>
        </p:txBody>
      </p:sp>
      <p:sp>
        <p:nvSpPr>
          <p:cNvPr name="TextBox 9" id="9"/>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21</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23925"/>
            <a:ext cx="12189313"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DATASET VERSION</a:t>
            </a:r>
          </a:p>
        </p:txBody>
      </p:sp>
      <p:sp>
        <p:nvSpPr>
          <p:cNvPr name="TextBox 3" id="3"/>
          <p:cNvSpPr txBox="true"/>
          <p:nvPr/>
        </p:nvSpPr>
        <p:spPr>
          <a:xfrm rot="0">
            <a:off x="1028700" y="6344850"/>
            <a:ext cx="16230600" cy="869950"/>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2"/>
                <a:ea typeface="Open Sans 2"/>
                <a:cs typeface="Open Sans 2"/>
                <a:sym typeface="Open Sans 2"/>
              </a:rPr>
              <a:t>Il y a deux types de modification des données : le </a:t>
            </a:r>
            <a:r>
              <a:rPr lang="en-US" sz="2500" b="true">
                <a:solidFill>
                  <a:srgbClr val="000000"/>
                </a:solidFill>
                <a:latin typeface="Open Sans 2 Bold"/>
                <a:ea typeface="Open Sans 2 Bold"/>
                <a:cs typeface="Open Sans 2 Bold"/>
                <a:sym typeface="Open Sans 2 Bold"/>
              </a:rPr>
              <a:t>preprocessing</a:t>
            </a:r>
            <a:r>
              <a:rPr lang="en-US" sz="2500">
                <a:solidFill>
                  <a:srgbClr val="000000"/>
                </a:solidFill>
                <a:latin typeface="Open Sans 2"/>
                <a:ea typeface="Open Sans 2"/>
                <a:cs typeface="Open Sans 2"/>
                <a:sym typeface="Open Sans 2"/>
              </a:rPr>
              <a:t> et l’</a:t>
            </a:r>
            <a:r>
              <a:rPr lang="en-US" sz="2500" b="true">
                <a:solidFill>
                  <a:srgbClr val="000000"/>
                </a:solidFill>
                <a:latin typeface="Open Sans 2 Bold"/>
                <a:ea typeface="Open Sans 2 Bold"/>
                <a:cs typeface="Open Sans 2 Bold"/>
                <a:sym typeface="Open Sans 2 Bold"/>
              </a:rPr>
              <a:t>augmentation</a:t>
            </a:r>
            <a:r>
              <a:rPr lang="en-US" sz="2500">
                <a:solidFill>
                  <a:srgbClr val="000000"/>
                </a:solidFill>
                <a:latin typeface="Open Sans 2"/>
                <a:ea typeface="Open Sans 2"/>
                <a:cs typeface="Open Sans 2"/>
                <a:sym typeface="Open Sans 2"/>
              </a:rPr>
              <a:t>. On va passer sur l’utilité et les subtilités de chacune des deux étapes.</a:t>
            </a:r>
          </a:p>
        </p:txBody>
      </p:sp>
      <p:sp>
        <p:nvSpPr>
          <p:cNvPr name="TextBox 4" id="4"/>
          <p:cNvSpPr txBox="true"/>
          <p:nvPr/>
        </p:nvSpPr>
        <p:spPr>
          <a:xfrm rot="0">
            <a:off x="1028700" y="1657350"/>
            <a:ext cx="991478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Explications préalables au versionning</a:t>
            </a:r>
          </a:p>
        </p:txBody>
      </p:sp>
      <p:sp>
        <p:nvSpPr>
          <p:cNvPr name="TextBox 5" id="5"/>
          <p:cNvSpPr txBox="true"/>
          <p:nvPr/>
        </p:nvSpPr>
        <p:spPr>
          <a:xfrm rot="0">
            <a:off x="1028700" y="3835400"/>
            <a:ext cx="16230600" cy="1308100"/>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2"/>
                <a:ea typeface="Open Sans 2"/>
                <a:cs typeface="Open Sans 2"/>
                <a:sym typeface="Open Sans 2"/>
              </a:rPr>
              <a:t>On a vu au tout début l’intérêt d’avoir un large éventail de données, cependant, ce n’est pas forcément aisé de rassembler plein d’images avec l’objet sous tous les angles, donc il est possible de traiter les images numériquement pour leur appliquer des variations.</a:t>
            </a:r>
          </a:p>
        </p:txBody>
      </p:sp>
      <p:sp>
        <p:nvSpPr>
          <p:cNvPr name="TextBox 6" id="6"/>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22</a:t>
            </a: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23925"/>
            <a:ext cx="12189313"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PREPROCESSING</a:t>
            </a:r>
          </a:p>
        </p:txBody>
      </p:sp>
      <p:sp>
        <p:nvSpPr>
          <p:cNvPr name="TextBox 3" id="3"/>
          <p:cNvSpPr txBox="true"/>
          <p:nvPr/>
        </p:nvSpPr>
        <p:spPr>
          <a:xfrm rot="0">
            <a:off x="1028700" y="4981856"/>
            <a:ext cx="16345248" cy="1234440"/>
          </a:xfrm>
          <a:prstGeom prst="rect">
            <a:avLst/>
          </a:prstGeom>
        </p:spPr>
        <p:txBody>
          <a:bodyPr anchor="t" rtlCol="false" tIns="0" lIns="0" bIns="0" rIns="0">
            <a:spAutoFit/>
          </a:bodyPr>
          <a:lstStyle/>
          <a:p>
            <a:pPr algn="just">
              <a:lnSpc>
                <a:spcPts val="3360"/>
              </a:lnSpc>
            </a:pPr>
            <a:r>
              <a:rPr lang="en-US" sz="2400">
                <a:solidFill>
                  <a:srgbClr val="000000"/>
                </a:solidFill>
                <a:latin typeface="Open Sans 2"/>
                <a:ea typeface="Open Sans 2"/>
                <a:cs typeface="Open Sans 2"/>
                <a:sym typeface="Open Sans 2"/>
              </a:rPr>
              <a:t>Le preprocessing s’appliquent à toutes les images de base donc avant le preprocessing on en a x et après aussi. </a:t>
            </a:r>
            <a:r>
              <a:rPr lang="en-US" sz="2400" b="true">
                <a:solidFill>
                  <a:srgbClr val="000000"/>
                </a:solidFill>
                <a:latin typeface="Open Sans 2 Bold"/>
                <a:ea typeface="Open Sans 2 Bold"/>
                <a:cs typeface="Open Sans 2 Bold"/>
                <a:sym typeface="Open Sans 2 Bold"/>
              </a:rPr>
              <a:t>Le preprocessing ne change pas notre nombre d’image</a:t>
            </a:r>
            <a:r>
              <a:rPr lang="en-US" sz="2400">
                <a:solidFill>
                  <a:srgbClr val="000000"/>
                </a:solidFill>
                <a:latin typeface="Open Sans 2"/>
                <a:ea typeface="Open Sans 2"/>
                <a:cs typeface="Open Sans 2"/>
                <a:sym typeface="Open Sans 2"/>
              </a:rPr>
              <a:t>. Cependant il modifie nos images de base donc</a:t>
            </a:r>
            <a:r>
              <a:rPr lang="en-US" sz="2400" b="true">
                <a:solidFill>
                  <a:srgbClr val="000000"/>
                </a:solidFill>
                <a:latin typeface="Open Sans 2 Bold"/>
                <a:ea typeface="Open Sans 2 Bold"/>
                <a:cs typeface="Open Sans 2 Bold"/>
                <a:sym typeface="Open Sans 2 Bold"/>
              </a:rPr>
              <a:t> on “perd” nos images de base, vu qu’on ne garde que les modifiées.</a:t>
            </a:r>
          </a:p>
        </p:txBody>
      </p:sp>
      <p:sp>
        <p:nvSpPr>
          <p:cNvPr name="TextBox 4" id="4"/>
          <p:cNvSpPr txBox="true"/>
          <p:nvPr/>
        </p:nvSpPr>
        <p:spPr>
          <a:xfrm rot="0">
            <a:off x="1028700" y="3342390"/>
            <a:ext cx="16345248" cy="396240"/>
          </a:xfrm>
          <a:prstGeom prst="rect">
            <a:avLst/>
          </a:prstGeom>
        </p:spPr>
        <p:txBody>
          <a:bodyPr anchor="t" rtlCol="false" tIns="0" lIns="0" bIns="0" rIns="0">
            <a:spAutoFit/>
          </a:bodyPr>
          <a:lstStyle/>
          <a:p>
            <a:pPr algn="just">
              <a:lnSpc>
                <a:spcPts val="3360"/>
              </a:lnSpc>
            </a:pPr>
            <a:r>
              <a:rPr lang="en-US" sz="2400">
                <a:solidFill>
                  <a:srgbClr val="000000"/>
                </a:solidFill>
                <a:latin typeface="Open Sans 2"/>
                <a:ea typeface="Open Sans 2"/>
                <a:cs typeface="Open Sans 2"/>
                <a:sym typeface="Open Sans 2"/>
              </a:rPr>
              <a:t>Partons de nos images de bases (celle que l’on vient d’annoter), on va dire qu’on en a un nombre </a:t>
            </a:r>
            <a:r>
              <a:rPr lang="en-US" b="true" sz="2400" i="true">
                <a:solidFill>
                  <a:srgbClr val="000000"/>
                </a:solidFill>
                <a:latin typeface="Open Sans 2 Bold Italics"/>
                <a:ea typeface="Open Sans 2 Bold Italics"/>
                <a:cs typeface="Open Sans 2 Bold Italics"/>
                <a:sym typeface="Open Sans 2 Bold Italics"/>
              </a:rPr>
              <a:t>x. </a:t>
            </a:r>
          </a:p>
        </p:txBody>
      </p:sp>
      <p:sp>
        <p:nvSpPr>
          <p:cNvPr name="TextBox 5" id="5"/>
          <p:cNvSpPr txBox="true"/>
          <p:nvPr/>
        </p:nvSpPr>
        <p:spPr>
          <a:xfrm rot="0">
            <a:off x="1028700" y="2533923"/>
            <a:ext cx="16345248" cy="396240"/>
          </a:xfrm>
          <a:prstGeom prst="rect">
            <a:avLst/>
          </a:prstGeom>
        </p:spPr>
        <p:txBody>
          <a:bodyPr anchor="t" rtlCol="false" tIns="0" lIns="0" bIns="0" rIns="0">
            <a:spAutoFit/>
          </a:bodyPr>
          <a:lstStyle/>
          <a:p>
            <a:pPr algn="just">
              <a:lnSpc>
                <a:spcPts val="3360"/>
              </a:lnSpc>
            </a:pPr>
            <a:r>
              <a:rPr lang="en-US" sz="2400">
                <a:solidFill>
                  <a:srgbClr val="000000"/>
                </a:solidFill>
                <a:latin typeface="Open Sans 2"/>
                <a:ea typeface="Open Sans 2"/>
                <a:cs typeface="Open Sans 2"/>
                <a:sym typeface="Open Sans 2"/>
              </a:rPr>
              <a:t>Le preprocessing est un traitement que l’ont va appliquer à nos images pour diverses raisons.</a:t>
            </a:r>
          </a:p>
        </p:txBody>
      </p:sp>
      <p:sp>
        <p:nvSpPr>
          <p:cNvPr name="TextBox 6" id="6"/>
          <p:cNvSpPr txBox="true"/>
          <p:nvPr/>
        </p:nvSpPr>
        <p:spPr>
          <a:xfrm rot="0">
            <a:off x="1028700" y="7464071"/>
            <a:ext cx="16345248" cy="2072640"/>
          </a:xfrm>
          <a:prstGeom prst="rect">
            <a:avLst/>
          </a:prstGeom>
        </p:spPr>
        <p:txBody>
          <a:bodyPr anchor="t" rtlCol="false" tIns="0" lIns="0" bIns="0" rIns="0">
            <a:spAutoFit/>
          </a:bodyPr>
          <a:lstStyle/>
          <a:p>
            <a:pPr algn="just">
              <a:lnSpc>
                <a:spcPts val="3360"/>
              </a:lnSpc>
            </a:pPr>
            <a:r>
              <a:rPr lang="en-US" sz="2400">
                <a:solidFill>
                  <a:srgbClr val="000000"/>
                </a:solidFill>
                <a:latin typeface="Open Sans 2"/>
                <a:ea typeface="Open Sans 2"/>
                <a:cs typeface="Open Sans 2"/>
                <a:sym typeface="Open Sans 2"/>
              </a:rPr>
              <a:t>Quelques exemples de preprocessing et leur utilité :</a:t>
            </a:r>
          </a:p>
          <a:p>
            <a:pPr algn="just" marL="518163" indent="-259082" lvl="1">
              <a:lnSpc>
                <a:spcPts val="3360"/>
              </a:lnSpc>
              <a:buFont typeface="Arial"/>
              <a:buChar char="•"/>
            </a:pPr>
            <a:r>
              <a:rPr lang="en-US" b="true" sz="2400">
                <a:solidFill>
                  <a:srgbClr val="000000"/>
                </a:solidFill>
                <a:latin typeface="Open Sans 2 Bold"/>
                <a:ea typeface="Open Sans 2 Bold"/>
                <a:cs typeface="Open Sans 2 Bold"/>
                <a:sym typeface="Open Sans 2 Bold"/>
              </a:rPr>
              <a:t>ajustement de la taille</a:t>
            </a:r>
            <a:r>
              <a:rPr lang="en-US" sz="2400">
                <a:solidFill>
                  <a:srgbClr val="000000"/>
                </a:solidFill>
                <a:latin typeface="Open Sans 2"/>
                <a:ea typeface="Open Sans 2"/>
                <a:cs typeface="Open Sans 2"/>
                <a:sym typeface="Open Sans 2"/>
              </a:rPr>
              <a:t> : très pertinent pour rendre uniforme notre dataset, on reviendra dessus.</a:t>
            </a:r>
          </a:p>
          <a:p>
            <a:pPr algn="just" marL="518163" indent="-259082" lvl="1">
              <a:lnSpc>
                <a:spcPts val="3360"/>
              </a:lnSpc>
              <a:buFont typeface="Arial"/>
              <a:buChar char="•"/>
            </a:pPr>
            <a:r>
              <a:rPr lang="en-US" b="true" sz="2400">
                <a:solidFill>
                  <a:srgbClr val="000000"/>
                </a:solidFill>
                <a:latin typeface="Open Sans 2 Bold"/>
                <a:ea typeface="Open Sans 2 Bold"/>
                <a:cs typeface="Open Sans 2 Bold"/>
                <a:sym typeface="Open Sans 2 Bold"/>
              </a:rPr>
              <a:t>conversion en niveau de gris</a:t>
            </a:r>
            <a:r>
              <a:rPr lang="en-US" sz="2400">
                <a:solidFill>
                  <a:srgbClr val="000000"/>
                </a:solidFill>
                <a:latin typeface="Open Sans 2"/>
                <a:ea typeface="Open Sans 2"/>
                <a:cs typeface="Open Sans 2"/>
                <a:sym typeface="Open Sans 2"/>
              </a:rPr>
              <a:t> : si les couleurs sont ne sont pas pertinentes, convertir en nuances de gris permet de gagner de l’espace de stockage. </a:t>
            </a:r>
            <a:r>
              <a:rPr lang="en-US" sz="2400" i="true">
                <a:solidFill>
                  <a:srgbClr val="000000"/>
                </a:solidFill>
                <a:latin typeface="Open Sans 2 Italics"/>
                <a:ea typeface="Open Sans 2 Italics"/>
                <a:cs typeface="Open Sans 2 Italics"/>
                <a:sym typeface="Open Sans 2 Italics"/>
              </a:rPr>
              <a:t>Attention, il ne restera que des images en nuances de gris, les images couleurs ne seront plus présentes.</a:t>
            </a:r>
          </a:p>
        </p:txBody>
      </p:sp>
      <p:sp>
        <p:nvSpPr>
          <p:cNvPr name="TextBox 7" id="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23</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821793" y="2181799"/>
            <a:ext cx="5437507" cy="3732279"/>
          </a:xfrm>
          <a:custGeom>
            <a:avLst/>
            <a:gdLst/>
            <a:ahLst/>
            <a:cxnLst/>
            <a:rect r="r" b="b" t="t" l="l"/>
            <a:pathLst>
              <a:path h="3732279" w="5437507">
                <a:moveTo>
                  <a:pt x="0" y="0"/>
                </a:moveTo>
                <a:lnTo>
                  <a:pt x="5437507" y="0"/>
                </a:lnTo>
                <a:lnTo>
                  <a:pt x="5437507" y="3732279"/>
                </a:lnTo>
                <a:lnTo>
                  <a:pt x="0" y="3732279"/>
                </a:lnTo>
                <a:lnTo>
                  <a:pt x="0" y="0"/>
                </a:lnTo>
                <a:close/>
              </a:path>
            </a:pathLst>
          </a:custGeom>
          <a:blipFill>
            <a:blip r:embed="rId2"/>
            <a:stretch>
              <a:fillRect l="-3670" t="0" r="-18354" b="0"/>
            </a:stretch>
          </a:blipFill>
          <a:ln w="19050" cap="sq">
            <a:solidFill>
              <a:srgbClr val="000000"/>
            </a:solidFill>
            <a:prstDash val="solid"/>
            <a:miter/>
          </a:ln>
        </p:spPr>
      </p:sp>
      <p:sp>
        <p:nvSpPr>
          <p:cNvPr name="TextBox 3" id="3"/>
          <p:cNvSpPr txBox="true"/>
          <p:nvPr/>
        </p:nvSpPr>
        <p:spPr>
          <a:xfrm rot="0">
            <a:off x="1028700" y="923925"/>
            <a:ext cx="5425062"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AUGMENTATION</a:t>
            </a:r>
          </a:p>
        </p:txBody>
      </p:sp>
      <p:sp>
        <p:nvSpPr>
          <p:cNvPr name="TextBox 4" id="4"/>
          <p:cNvSpPr txBox="true"/>
          <p:nvPr/>
        </p:nvSpPr>
        <p:spPr>
          <a:xfrm rot="0">
            <a:off x="1028700" y="2134174"/>
            <a:ext cx="9890884" cy="27895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L’augmentation, comme son nom l’indique va permettre de </a:t>
            </a:r>
            <a:r>
              <a:rPr lang="en-US" sz="2300" b="true">
                <a:solidFill>
                  <a:srgbClr val="000000"/>
                </a:solidFill>
                <a:latin typeface="Open Sans 2 Bold"/>
                <a:ea typeface="Open Sans 2 Bold"/>
                <a:cs typeface="Open Sans 2 Bold"/>
                <a:sym typeface="Open Sans 2 Bold"/>
              </a:rPr>
              <a:t>grossir notre base de données</a:t>
            </a:r>
            <a:r>
              <a:rPr lang="en-US" sz="2300">
                <a:solidFill>
                  <a:srgbClr val="000000"/>
                </a:solidFill>
                <a:latin typeface="Open Sans 2"/>
                <a:ea typeface="Open Sans 2"/>
                <a:cs typeface="Open Sans 2"/>
                <a:sym typeface="Open Sans 2"/>
              </a:rPr>
              <a:t>. L’intérêt principal est de varier les images comme le montre le schéma ci-contre : au lieu d’avoir juste une image d’un chat dans le “bon” sens et en couleur, on va appliquer des transformations, donc ici le nom au dessus de chaque image correspond à l’opération appliquée, </a:t>
            </a:r>
            <a:r>
              <a:rPr lang="en-US" sz="2300" b="true">
                <a:solidFill>
                  <a:srgbClr val="000000"/>
                </a:solidFill>
                <a:latin typeface="Open Sans 2 Bold"/>
                <a:ea typeface="Open Sans 2 Bold"/>
                <a:cs typeface="Open Sans 2 Bold"/>
                <a:sym typeface="Open Sans 2 Bold"/>
              </a:rPr>
              <a:t>pour qu’ensuite le modèle soit capable de reconnaître un chat même si il est en nuance de gris et à l’envers.</a:t>
            </a:r>
          </a:p>
        </p:txBody>
      </p:sp>
      <p:sp>
        <p:nvSpPr>
          <p:cNvPr name="TextBox 5" id="5"/>
          <p:cNvSpPr txBox="true"/>
          <p:nvPr/>
        </p:nvSpPr>
        <p:spPr>
          <a:xfrm rot="0">
            <a:off x="1028700" y="6040724"/>
            <a:ext cx="16230600" cy="11893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En sortie de l’augmentation on a donc </a:t>
            </a:r>
            <a:r>
              <a:rPr lang="en-US" sz="2300" b="true">
                <a:solidFill>
                  <a:srgbClr val="000000"/>
                </a:solidFill>
                <a:latin typeface="Open Sans 2 Bold"/>
                <a:ea typeface="Open Sans 2 Bold"/>
                <a:cs typeface="Open Sans 2 Bold"/>
                <a:sym typeface="Open Sans 2 Bold"/>
              </a:rPr>
              <a:t>plus de données qu’en entrée</a:t>
            </a:r>
            <a:r>
              <a:rPr lang="en-US" sz="2300">
                <a:solidFill>
                  <a:srgbClr val="000000"/>
                </a:solidFill>
                <a:latin typeface="Open Sans 2"/>
                <a:ea typeface="Open Sans 2"/>
                <a:cs typeface="Open Sans 2"/>
                <a:sym typeface="Open Sans 2"/>
              </a:rPr>
              <a:t>, comme dans l’exemple ci-dessus, si on prend x notre nombre d’image et qu’on applique les 6 transformations du schéma, on aura x + 6*x images donc 7*x images (x images de base, plus 6 transformations par images donc 7x images).</a:t>
            </a:r>
          </a:p>
        </p:txBody>
      </p:sp>
      <p:sp>
        <p:nvSpPr>
          <p:cNvPr name="TextBox 6" id="6"/>
          <p:cNvSpPr txBox="true"/>
          <p:nvPr/>
        </p:nvSpPr>
        <p:spPr>
          <a:xfrm rot="0">
            <a:off x="1028700" y="8347075"/>
            <a:ext cx="16230600" cy="11893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Pour reprendre la slide précédente, </a:t>
            </a:r>
            <a:r>
              <a:rPr lang="en-US" sz="2300" b="true">
                <a:solidFill>
                  <a:srgbClr val="000000"/>
                </a:solidFill>
                <a:latin typeface="Open Sans 2 Bold"/>
                <a:ea typeface="Open Sans 2 Bold"/>
                <a:cs typeface="Open Sans 2 Bold"/>
                <a:sym typeface="Open Sans 2 Bold"/>
              </a:rPr>
              <a:t>si on rajoute les nuances de gris </a:t>
            </a:r>
            <a:r>
              <a:rPr lang="en-US" b="true" sz="2300" i="true">
                <a:solidFill>
                  <a:srgbClr val="000000"/>
                </a:solidFill>
                <a:latin typeface="Open Sans 2 Bold Italics"/>
                <a:ea typeface="Open Sans 2 Bold Italics"/>
                <a:cs typeface="Open Sans 2 Bold Italics"/>
                <a:sym typeface="Open Sans 2 Bold Italics"/>
              </a:rPr>
              <a:t>lors de l’augmentation</a:t>
            </a:r>
            <a:r>
              <a:rPr lang="en-US" sz="2300">
                <a:solidFill>
                  <a:srgbClr val="000000"/>
                </a:solidFill>
                <a:latin typeface="Open Sans 2"/>
                <a:ea typeface="Open Sans 2"/>
                <a:cs typeface="Open Sans 2"/>
                <a:sym typeface="Open Sans 2"/>
              </a:rPr>
              <a:t>, on aura 2 fois les images de base avec x images colorés et x images en niveaux de gris (2x images), donc l’entrainement se fera sur les deux (</a:t>
            </a:r>
            <a:r>
              <a:rPr lang="en-US" sz="2300" b="true">
                <a:solidFill>
                  <a:srgbClr val="000000"/>
                </a:solidFill>
                <a:latin typeface="Open Sans 2 Bold"/>
                <a:ea typeface="Open Sans 2 Bold"/>
                <a:cs typeface="Open Sans 2 Bold"/>
                <a:sym typeface="Open Sans 2 Bold"/>
              </a:rPr>
              <a:t>à l’inverse du preprocessing où les images colorées disparaissent</a:t>
            </a:r>
            <a:r>
              <a:rPr lang="en-US" sz="2300">
                <a:solidFill>
                  <a:srgbClr val="000000"/>
                </a:solidFill>
                <a:latin typeface="Open Sans 2"/>
                <a:ea typeface="Open Sans 2"/>
                <a:cs typeface="Open Sans 2"/>
                <a:sym typeface="Open Sans 2"/>
              </a:rPr>
              <a:t>).</a:t>
            </a:r>
          </a:p>
        </p:txBody>
      </p:sp>
      <p:sp>
        <p:nvSpPr>
          <p:cNvPr name="TextBox 7" id="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24</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23925"/>
            <a:ext cx="12189313"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DATASET VERSION</a:t>
            </a:r>
          </a:p>
        </p:txBody>
      </p:sp>
      <p:sp>
        <p:nvSpPr>
          <p:cNvPr name="TextBox 3" id="3"/>
          <p:cNvSpPr txBox="true"/>
          <p:nvPr/>
        </p:nvSpPr>
        <p:spPr>
          <a:xfrm rot="0">
            <a:off x="1028700" y="3038676"/>
            <a:ext cx="16230600"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Selon votre cas, vous pouvez choisir de faire du preprocessing et/ou de l’augmentation de données comme nous avons vu. Mais ces changements peuvent soit se faire soit </a:t>
            </a:r>
            <a:r>
              <a:rPr lang="en-US" sz="2300" i="true">
                <a:solidFill>
                  <a:srgbClr val="000000"/>
                </a:solidFill>
                <a:latin typeface="Open Sans 2 Italics"/>
                <a:ea typeface="Open Sans 2 Italics"/>
                <a:cs typeface="Open Sans 2 Italics"/>
                <a:sym typeface="Open Sans 2 Italics"/>
              </a:rPr>
              <a:t>en amont</a:t>
            </a:r>
            <a:r>
              <a:rPr lang="en-US" sz="2300">
                <a:solidFill>
                  <a:srgbClr val="000000"/>
                </a:solidFill>
                <a:latin typeface="Open Sans 2"/>
                <a:ea typeface="Open Sans 2"/>
                <a:cs typeface="Open Sans 2"/>
                <a:sym typeface="Open Sans 2"/>
              </a:rPr>
              <a:t>, soit </a:t>
            </a:r>
            <a:r>
              <a:rPr lang="en-US" sz="2300" i="true">
                <a:solidFill>
                  <a:srgbClr val="000000"/>
                </a:solidFill>
                <a:latin typeface="Open Sans 2 Italics"/>
                <a:ea typeface="Open Sans 2 Italics"/>
                <a:cs typeface="Open Sans 2 Italics"/>
                <a:sym typeface="Open Sans 2 Italics"/>
              </a:rPr>
              <a:t>pendant </a:t>
            </a:r>
            <a:r>
              <a:rPr lang="en-US" sz="2300">
                <a:solidFill>
                  <a:srgbClr val="000000"/>
                </a:solidFill>
                <a:latin typeface="Open Sans 2"/>
                <a:ea typeface="Open Sans 2"/>
                <a:cs typeface="Open Sans 2"/>
                <a:sym typeface="Open Sans 2"/>
              </a:rPr>
              <a:t>l’entrainement.</a:t>
            </a:r>
          </a:p>
        </p:txBody>
      </p:sp>
      <p:sp>
        <p:nvSpPr>
          <p:cNvPr name="TextBox 4" id="4"/>
          <p:cNvSpPr txBox="true"/>
          <p:nvPr/>
        </p:nvSpPr>
        <p:spPr>
          <a:xfrm rot="0">
            <a:off x="1028700" y="4953736"/>
            <a:ext cx="16230600" cy="1189355"/>
          </a:xfrm>
          <a:prstGeom prst="rect">
            <a:avLst/>
          </a:prstGeom>
        </p:spPr>
        <p:txBody>
          <a:bodyPr anchor="t" rtlCol="false" tIns="0" lIns="0" bIns="0" rIns="0">
            <a:spAutoFit/>
          </a:bodyPr>
          <a:lstStyle/>
          <a:p>
            <a:pPr algn="just">
              <a:lnSpc>
                <a:spcPts val="3220"/>
              </a:lnSpc>
            </a:pPr>
            <a:r>
              <a:rPr lang="en-US" sz="2300" b="true">
                <a:solidFill>
                  <a:srgbClr val="000000"/>
                </a:solidFill>
                <a:latin typeface="Open Sans 2 Bold"/>
                <a:ea typeface="Open Sans 2 Bold"/>
                <a:cs typeface="Open Sans 2 Bold"/>
                <a:sym typeface="Open Sans 2 Bold"/>
              </a:rPr>
              <a:t>Si ces changements sont faits en amont</a:t>
            </a:r>
            <a:r>
              <a:rPr lang="en-US" sz="2300">
                <a:solidFill>
                  <a:srgbClr val="000000"/>
                </a:solidFill>
                <a:latin typeface="Open Sans 2"/>
                <a:ea typeface="Open Sans 2"/>
                <a:cs typeface="Open Sans 2"/>
                <a:sym typeface="Open Sans 2"/>
              </a:rPr>
              <a:t> : toutes les variations de l’image principales seront </a:t>
            </a:r>
            <a:r>
              <a:rPr lang="en-US" sz="2300" i="true">
                <a:solidFill>
                  <a:srgbClr val="000000"/>
                </a:solidFill>
                <a:latin typeface="Open Sans 2 Italics"/>
                <a:ea typeface="Open Sans 2 Italics"/>
                <a:cs typeface="Open Sans 2 Italics"/>
                <a:sym typeface="Open Sans 2 Italics"/>
              </a:rPr>
              <a:t>créées </a:t>
            </a:r>
            <a:r>
              <a:rPr lang="en-US" sz="2300">
                <a:solidFill>
                  <a:srgbClr val="000000"/>
                </a:solidFill>
                <a:latin typeface="Open Sans 2"/>
                <a:ea typeface="Open Sans 2"/>
                <a:cs typeface="Open Sans 2"/>
                <a:sym typeface="Open Sans 2"/>
              </a:rPr>
              <a:t>donc potentiellement beaucoup de place sera utilisée, mais le modèle n’aura plus qu’à les prendre, donc l’entrainement sera plus rapide. </a:t>
            </a:r>
            <a:r>
              <a:rPr lang="en-US" sz="2300" b="true">
                <a:solidFill>
                  <a:srgbClr val="000000"/>
                </a:solidFill>
                <a:latin typeface="Open Sans 2 Bold"/>
                <a:ea typeface="Open Sans 2 Bold"/>
                <a:cs typeface="Open Sans 2 Bold"/>
                <a:sym typeface="Open Sans 2 Bold"/>
              </a:rPr>
              <a:t>Les changements</a:t>
            </a:r>
            <a:r>
              <a:rPr lang="en-US" b="true" sz="2300" i="true">
                <a:solidFill>
                  <a:srgbClr val="000000"/>
                </a:solidFill>
                <a:latin typeface="Open Sans 2 Bold Italics"/>
                <a:ea typeface="Open Sans 2 Bold Italics"/>
                <a:cs typeface="Open Sans 2 Bold Italics"/>
                <a:sym typeface="Open Sans 2 Bold Italics"/>
              </a:rPr>
              <a:t> en amont </a:t>
            </a:r>
            <a:r>
              <a:rPr lang="en-US" sz="2300" b="true">
                <a:solidFill>
                  <a:srgbClr val="000000"/>
                </a:solidFill>
                <a:latin typeface="Open Sans 2 Bold"/>
                <a:ea typeface="Open Sans 2 Bold"/>
                <a:cs typeface="Open Sans 2 Bold"/>
                <a:sym typeface="Open Sans 2 Bold"/>
              </a:rPr>
              <a:t>sont fait sur </a:t>
            </a:r>
            <a:r>
              <a:rPr lang="en-US" b="true" sz="2300" i="true">
                <a:solidFill>
                  <a:srgbClr val="000000"/>
                </a:solidFill>
                <a:latin typeface="Open Sans 2 Bold Italics"/>
                <a:ea typeface="Open Sans 2 Bold Italics"/>
                <a:cs typeface="Open Sans 2 Bold Italics"/>
                <a:sym typeface="Open Sans 2 Bold Italics"/>
              </a:rPr>
              <a:t>Roboflow.</a:t>
            </a:r>
          </a:p>
        </p:txBody>
      </p:sp>
      <p:sp>
        <p:nvSpPr>
          <p:cNvPr name="TextBox 5" id="5"/>
          <p:cNvSpPr txBox="true"/>
          <p:nvPr/>
        </p:nvSpPr>
        <p:spPr>
          <a:xfrm rot="0">
            <a:off x="1028700" y="1789597"/>
            <a:ext cx="991478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Informations préalables</a:t>
            </a:r>
          </a:p>
        </p:txBody>
      </p:sp>
      <p:sp>
        <p:nvSpPr>
          <p:cNvPr name="TextBox 6" id="6"/>
          <p:cNvSpPr txBox="true"/>
          <p:nvPr/>
        </p:nvSpPr>
        <p:spPr>
          <a:xfrm rot="0">
            <a:off x="1028700" y="7268845"/>
            <a:ext cx="16230600" cy="1989455"/>
          </a:xfrm>
          <a:prstGeom prst="rect">
            <a:avLst/>
          </a:prstGeom>
        </p:spPr>
        <p:txBody>
          <a:bodyPr anchor="t" rtlCol="false" tIns="0" lIns="0" bIns="0" rIns="0">
            <a:spAutoFit/>
          </a:bodyPr>
          <a:lstStyle/>
          <a:p>
            <a:pPr algn="just">
              <a:lnSpc>
                <a:spcPts val="3220"/>
              </a:lnSpc>
            </a:pPr>
            <a:r>
              <a:rPr lang="en-US" sz="2300" b="true">
                <a:solidFill>
                  <a:srgbClr val="000000"/>
                </a:solidFill>
                <a:latin typeface="Open Sans 2 Bold"/>
                <a:ea typeface="Open Sans 2 Bold"/>
                <a:cs typeface="Open Sans 2 Bold"/>
                <a:sym typeface="Open Sans 2 Bold"/>
              </a:rPr>
              <a:t>À l’inverse, si ces changements sont faits pendant l’entrainement</a:t>
            </a:r>
            <a:r>
              <a:rPr lang="en-US" sz="2300">
                <a:solidFill>
                  <a:srgbClr val="000000"/>
                </a:solidFill>
                <a:latin typeface="Open Sans 2"/>
                <a:ea typeface="Open Sans 2"/>
                <a:cs typeface="Open Sans 2"/>
                <a:sym typeface="Open Sans 2"/>
              </a:rPr>
              <a:t> : toutes les variations de l’image principales seront créées en direct et ne seront stockées que temporairement, mais cela prendra du temps de calcul au modèle qui devra fabriquer les images en cours de route. </a:t>
            </a:r>
            <a:r>
              <a:rPr lang="en-US" sz="2300" b="true">
                <a:solidFill>
                  <a:srgbClr val="000000"/>
                </a:solidFill>
                <a:latin typeface="Open Sans 2 Bold"/>
                <a:ea typeface="Open Sans 2 Bold"/>
                <a:cs typeface="Open Sans 2 Bold"/>
                <a:sym typeface="Open Sans 2 Bold"/>
              </a:rPr>
              <a:t>Les changements</a:t>
            </a:r>
            <a:r>
              <a:rPr lang="en-US" b="true" sz="2300" i="true">
                <a:solidFill>
                  <a:srgbClr val="000000"/>
                </a:solidFill>
                <a:latin typeface="Open Sans 2 Bold Italics"/>
                <a:ea typeface="Open Sans 2 Bold Italics"/>
                <a:cs typeface="Open Sans 2 Bold Italics"/>
                <a:sym typeface="Open Sans 2 Bold Italics"/>
              </a:rPr>
              <a:t> pendant </a:t>
            </a:r>
            <a:r>
              <a:rPr lang="en-US" sz="2300" b="true">
                <a:solidFill>
                  <a:srgbClr val="000000"/>
                </a:solidFill>
                <a:latin typeface="Open Sans 2 Bold"/>
                <a:ea typeface="Open Sans 2 Bold"/>
                <a:cs typeface="Open Sans 2 Bold"/>
                <a:sym typeface="Open Sans 2 Bold"/>
              </a:rPr>
              <a:t>sont faits par </a:t>
            </a:r>
            <a:r>
              <a:rPr lang="en-US" b="true" sz="2300" i="true">
                <a:solidFill>
                  <a:srgbClr val="000000"/>
                </a:solidFill>
                <a:latin typeface="Open Sans 2 Bold Italics"/>
                <a:ea typeface="Open Sans 2 Bold Italics"/>
                <a:cs typeface="Open Sans 2 Bold Italics"/>
                <a:sym typeface="Open Sans 2 Bold Italics"/>
              </a:rPr>
              <a:t>YOLOv26 </a:t>
            </a:r>
            <a:r>
              <a:rPr lang="en-US" sz="2300" i="true">
                <a:solidFill>
                  <a:srgbClr val="000000"/>
                </a:solidFill>
                <a:latin typeface="Open Sans 2 Italics"/>
                <a:ea typeface="Open Sans 2 Italics"/>
                <a:cs typeface="Open Sans 2 Italics"/>
                <a:sym typeface="Open Sans 2 Italics"/>
              </a:rPr>
              <a:t>(Yolov26 est le modèle d’intelligence artificielle que nous utiliserons tout à l’heure)</a:t>
            </a:r>
            <a:r>
              <a:rPr lang="en-US" b="true" sz="2300" i="true">
                <a:solidFill>
                  <a:srgbClr val="000000"/>
                </a:solidFill>
                <a:latin typeface="Open Sans 2 Bold Italics"/>
                <a:ea typeface="Open Sans 2 Bold Italics"/>
                <a:cs typeface="Open Sans 2 Bold Italics"/>
                <a:sym typeface="Open Sans 2 Bold Italics"/>
              </a:rPr>
              <a:t>. </a:t>
            </a:r>
            <a:r>
              <a:rPr lang="en-US" sz="2300">
                <a:solidFill>
                  <a:srgbClr val="000000"/>
                </a:solidFill>
                <a:latin typeface="Open Sans 2"/>
                <a:ea typeface="Open Sans 2"/>
                <a:cs typeface="Open Sans 2"/>
                <a:sym typeface="Open Sans 2"/>
              </a:rPr>
              <a:t>À savoir que YOLO a des paramètres d’augmentation par défault, donc l’augmentation peut se faire automatiquement sans avoir besoin de les paramétrer.</a:t>
            </a:r>
          </a:p>
        </p:txBody>
      </p:sp>
      <p:sp>
        <p:nvSpPr>
          <p:cNvPr name="TextBox 7" id="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25</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3112386"/>
            <a:ext cx="16230600" cy="11893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Sur Roboflow, vous pouvez voir exactement ce qui est fait, et choisir point par point ce que vous voulez faire. En revanche, YOLOv26 applique beaucoup de transformation par défaut, si on veut les désactiver il faut le faire à la main pour chaque transformation, ce qui peut s’avérer un peu fastidieux.</a:t>
            </a:r>
          </a:p>
        </p:txBody>
      </p:sp>
      <p:sp>
        <p:nvSpPr>
          <p:cNvPr name="TextBox 3" id="3"/>
          <p:cNvSpPr txBox="true"/>
          <p:nvPr/>
        </p:nvSpPr>
        <p:spPr>
          <a:xfrm rot="0">
            <a:off x="1028700" y="5101841"/>
            <a:ext cx="16230600" cy="11893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Donc </a:t>
            </a:r>
            <a:r>
              <a:rPr lang="en-US" b="true" sz="2300" i="true">
                <a:solidFill>
                  <a:srgbClr val="000000"/>
                </a:solidFill>
                <a:latin typeface="Open Sans 2 Bold Italics"/>
                <a:ea typeface="Open Sans 2 Bold Italics"/>
                <a:cs typeface="Open Sans 2 Bold Italics"/>
                <a:sym typeface="Open Sans 2 Bold Italics"/>
              </a:rPr>
              <a:t>si vous êtes débutant</a:t>
            </a:r>
            <a:r>
              <a:rPr lang="en-US" sz="2300">
                <a:solidFill>
                  <a:srgbClr val="000000"/>
                </a:solidFill>
                <a:latin typeface="Open Sans 2"/>
                <a:ea typeface="Open Sans 2"/>
                <a:cs typeface="Open Sans 2"/>
                <a:sym typeface="Open Sans 2"/>
              </a:rPr>
              <a:t>, il est recommandé de ne faire aucune augmentation sur Roboflow car YOLO s’en occupe déjà (vous pouvez quand même faire du preprocessing selon vos besoins). Vous n’avez donc pas besoin de vous embarquer dans la compréhension de chaque transformation.</a:t>
            </a:r>
          </a:p>
        </p:txBody>
      </p:sp>
      <p:sp>
        <p:nvSpPr>
          <p:cNvPr name="TextBox 4" id="4"/>
          <p:cNvSpPr txBox="true"/>
          <p:nvPr/>
        </p:nvSpPr>
        <p:spPr>
          <a:xfrm rot="0">
            <a:off x="1028700" y="7091295"/>
            <a:ext cx="16230600" cy="23895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Sinon, le principal argument qui permet de choisir comment faire l’augmentation c’est la </a:t>
            </a:r>
            <a:r>
              <a:rPr lang="en-US" sz="2300" b="true">
                <a:solidFill>
                  <a:srgbClr val="000000"/>
                </a:solidFill>
                <a:latin typeface="Open Sans 2 Bold"/>
                <a:ea typeface="Open Sans 2 Bold"/>
                <a:cs typeface="Open Sans 2 Bold"/>
                <a:sym typeface="Open Sans 2 Bold"/>
              </a:rPr>
              <a:t>ressource de calcul</a:t>
            </a:r>
            <a:r>
              <a:rPr lang="en-US" sz="2300">
                <a:solidFill>
                  <a:srgbClr val="000000"/>
                </a:solidFill>
                <a:latin typeface="Open Sans 2"/>
                <a:ea typeface="Open Sans 2"/>
                <a:cs typeface="Open Sans 2"/>
                <a:sym typeface="Open Sans 2"/>
              </a:rPr>
              <a:t>. Si vous en avez beaucoup (vous travaillez sur le cluster par exemple), vous pouvez laisser YOLO faire plus de calculs, mais si vous êtes sur votre machine personnel sans trop de ressources, préférez faire l’augmentation sur Roboflow, cela prendra plus de place mais rendra l’entrainement plus rapide. Dans ce dernier cas, n’oubliez pas de désactiver les nombreux paramètres d’augmentation de YOLO pour ne pas avoir des données complètement difforme à cause de transformations combinées (le script qui permet de tout désactiver vous sera fourni en temps voulu).</a:t>
            </a:r>
          </a:p>
        </p:txBody>
      </p:sp>
      <p:sp>
        <p:nvSpPr>
          <p:cNvPr name="TextBox 5" id="5"/>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26</a:t>
            </a:r>
          </a:p>
        </p:txBody>
      </p:sp>
      <p:sp>
        <p:nvSpPr>
          <p:cNvPr name="TextBox 6" id="6"/>
          <p:cNvSpPr txBox="true"/>
          <p:nvPr/>
        </p:nvSpPr>
        <p:spPr>
          <a:xfrm rot="0">
            <a:off x="1028700" y="923925"/>
            <a:ext cx="12189313"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DATASET VERSION</a:t>
            </a:r>
          </a:p>
        </p:txBody>
      </p:sp>
      <p:sp>
        <p:nvSpPr>
          <p:cNvPr name="TextBox 7" id="7"/>
          <p:cNvSpPr txBox="true"/>
          <p:nvPr/>
        </p:nvSpPr>
        <p:spPr>
          <a:xfrm rot="0">
            <a:off x="1028700" y="1789597"/>
            <a:ext cx="991478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Informations préalables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grpSp>
        <p:nvGrpSpPr>
          <p:cNvPr name="Group 3" id="3"/>
          <p:cNvGrpSpPr/>
          <p:nvPr/>
        </p:nvGrpSpPr>
        <p:grpSpPr>
          <a:xfrm rot="0">
            <a:off x="15409522" y="216722"/>
            <a:ext cx="1859303" cy="908415"/>
            <a:chOff x="0" y="0"/>
            <a:chExt cx="2479070" cy="1211220"/>
          </a:xfrm>
        </p:grpSpPr>
        <p:sp>
          <p:nvSpPr>
            <p:cNvPr name="Freeform 4" id="4"/>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a:grpSpLocks noChangeAspect="true"/>
            </p:cNvGrpSpPr>
            <p:nvPr/>
          </p:nvGrpSpPr>
          <p:grpSpPr>
            <a:xfrm rot="0">
              <a:off x="4482" y="1163648"/>
              <a:ext cx="1701915" cy="3645"/>
              <a:chOff x="0" y="0"/>
              <a:chExt cx="5928627" cy="12700"/>
            </a:xfrm>
          </p:grpSpPr>
          <p:sp>
            <p:nvSpPr>
              <p:cNvPr name="Freeform 7" id="7"/>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8" id="8"/>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TextBox 12" id="12"/>
          <p:cNvSpPr txBox="true"/>
          <p:nvPr/>
        </p:nvSpPr>
        <p:spPr>
          <a:xfrm rot="0">
            <a:off x="1038225" y="3050394"/>
            <a:ext cx="16230600" cy="11893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Maintenant, la pratique ! Vous pouvez modifier et ajouter des étapes de preprocessing à appliquer à vos données, sachant que l’auto-orient et le resize sont appliqués automatiquement ce qui ne veut pas dire qu’ils sont obligatoires, vous pouvez totalement les enlever ou les modifier.</a:t>
            </a:r>
          </a:p>
        </p:txBody>
      </p:sp>
      <p:sp>
        <p:nvSpPr>
          <p:cNvPr name="Freeform 13" id="13"/>
          <p:cNvSpPr/>
          <p:nvPr/>
        </p:nvSpPr>
        <p:spPr>
          <a:xfrm flipH="false" flipV="false" rot="0">
            <a:off x="9949927" y="5024296"/>
            <a:ext cx="6867960" cy="4721071"/>
          </a:xfrm>
          <a:custGeom>
            <a:avLst/>
            <a:gdLst/>
            <a:ahLst/>
            <a:cxnLst/>
            <a:rect r="r" b="b" t="t" l="l"/>
            <a:pathLst>
              <a:path h="4721071" w="6867960">
                <a:moveTo>
                  <a:pt x="0" y="0"/>
                </a:moveTo>
                <a:lnTo>
                  <a:pt x="6867960" y="0"/>
                </a:lnTo>
                <a:lnTo>
                  <a:pt x="6867960" y="4721071"/>
                </a:lnTo>
                <a:lnTo>
                  <a:pt x="0" y="4721071"/>
                </a:lnTo>
                <a:lnTo>
                  <a:pt x="0" y="0"/>
                </a:lnTo>
                <a:close/>
              </a:path>
            </a:pathLst>
          </a:custGeom>
          <a:blipFill>
            <a:blip r:embed="rId15"/>
            <a:stretch>
              <a:fillRect l="0" t="0" r="0" b="0"/>
            </a:stretch>
          </a:blipFill>
          <a:ln w="19050" cap="sq">
            <a:solidFill>
              <a:srgbClr val="000000"/>
            </a:solidFill>
            <a:prstDash val="solid"/>
            <a:miter/>
          </a:ln>
        </p:spPr>
      </p:sp>
      <p:grpSp>
        <p:nvGrpSpPr>
          <p:cNvPr name="Group 14" id="14"/>
          <p:cNvGrpSpPr/>
          <p:nvPr/>
        </p:nvGrpSpPr>
        <p:grpSpPr>
          <a:xfrm rot="0">
            <a:off x="10943487" y="7182725"/>
            <a:ext cx="4823135" cy="705048"/>
            <a:chOff x="0" y="0"/>
            <a:chExt cx="1517590" cy="221842"/>
          </a:xfrm>
        </p:grpSpPr>
        <p:sp>
          <p:nvSpPr>
            <p:cNvPr name="Freeform 15" id="15"/>
            <p:cNvSpPr/>
            <p:nvPr/>
          </p:nvSpPr>
          <p:spPr>
            <a:xfrm flipH="false" flipV="false" rot="0">
              <a:off x="0" y="0"/>
              <a:ext cx="1517590" cy="221842"/>
            </a:xfrm>
            <a:custGeom>
              <a:avLst/>
              <a:gdLst/>
              <a:ahLst/>
              <a:cxnLst/>
              <a:rect r="r" b="b" t="t" l="l"/>
              <a:pathLst>
                <a:path h="221842" w="1517590">
                  <a:moveTo>
                    <a:pt x="35314" y="0"/>
                  </a:moveTo>
                  <a:lnTo>
                    <a:pt x="1482276" y="0"/>
                  </a:lnTo>
                  <a:cubicBezTo>
                    <a:pt x="1491642" y="0"/>
                    <a:pt x="1500624" y="3721"/>
                    <a:pt x="1507247" y="10343"/>
                  </a:cubicBezTo>
                  <a:cubicBezTo>
                    <a:pt x="1513869" y="16966"/>
                    <a:pt x="1517590" y="25948"/>
                    <a:pt x="1517590" y="35314"/>
                  </a:cubicBezTo>
                  <a:lnTo>
                    <a:pt x="1517590" y="186528"/>
                  </a:lnTo>
                  <a:cubicBezTo>
                    <a:pt x="1517590" y="195894"/>
                    <a:pt x="1513869" y="204876"/>
                    <a:pt x="1507247" y="211499"/>
                  </a:cubicBezTo>
                  <a:cubicBezTo>
                    <a:pt x="1500624" y="218121"/>
                    <a:pt x="1491642" y="221842"/>
                    <a:pt x="1482276" y="221842"/>
                  </a:cubicBezTo>
                  <a:lnTo>
                    <a:pt x="35314" y="221842"/>
                  </a:lnTo>
                  <a:cubicBezTo>
                    <a:pt x="25948" y="221842"/>
                    <a:pt x="16966" y="218121"/>
                    <a:pt x="10343" y="211499"/>
                  </a:cubicBezTo>
                  <a:cubicBezTo>
                    <a:pt x="3721" y="204876"/>
                    <a:pt x="0" y="195894"/>
                    <a:pt x="0" y="186528"/>
                  </a:cubicBezTo>
                  <a:lnTo>
                    <a:pt x="0" y="35314"/>
                  </a:lnTo>
                  <a:cubicBezTo>
                    <a:pt x="0" y="25948"/>
                    <a:pt x="3721" y="16966"/>
                    <a:pt x="10343" y="10343"/>
                  </a:cubicBezTo>
                  <a:cubicBezTo>
                    <a:pt x="16966" y="3721"/>
                    <a:pt x="25948" y="0"/>
                    <a:pt x="35314" y="0"/>
                  </a:cubicBezTo>
                  <a:close/>
                </a:path>
              </a:pathLst>
            </a:custGeom>
            <a:ln w="38100" cap="rnd">
              <a:solidFill>
                <a:srgbClr val="8C52FF"/>
              </a:solidFill>
              <a:prstDash val="solid"/>
              <a:round/>
            </a:ln>
          </p:spPr>
        </p:sp>
        <p:sp>
          <p:nvSpPr>
            <p:cNvPr name="TextBox 16" id="16"/>
            <p:cNvSpPr txBox="true"/>
            <p:nvPr/>
          </p:nvSpPr>
          <p:spPr>
            <a:xfrm>
              <a:off x="0" y="-28575"/>
              <a:ext cx="1517590" cy="250417"/>
            </a:xfrm>
            <a:prstGeom prst="rect">
              <a:avLst/>
            </a:prstGeom>
          </p:spPr>
          <p:txBody>
            <a:bodyPr anchor="ctr" rtlCol="false" tIns="50800" lIns="50800" bIns="50800" rIns="50800"/>
            <a:lstStyle/>
            <a:p>
              <a:pPr algn="ctr">
                <a:lnSpc>
                  <a:spcPts val="1959"/>
                </a:lnSpc>
              </a:pPr>
            </a:p>
          </p:txBody>
        </p:sp>
      </p:grpSp>
      <p:sp>
        <p:nvSpPr>
          <p:cNvPr name="Freeform 17" id="17"/>
          <p:cNvSpPr/>
          <p:nvPr/>
        </p:nvSpPr>
        <p:spPr>
          <a:xfrm flipH="true" flipV="true" rot="0">
            <a:off x="15576868" y="5820072"/>
            <a:ext cx="2068744" cy="1715177"/>
          </a:xfrm>
          <a:custGeom>
            <a:avLst/>
            <a:gdLst/>
            <a:ahLst/>
            <a:cxnLst/>
            <a:rect r="r" b="b" t="t" l="l"/>
            <a:pathLst>
              <a:path h="1715177" w="2068744">
                <a:moveTo>
                  <a:pt x="2068743" y="1715177"/>
                </a:moveTo>
                <a:lnTo>
                  <a:pt x="0" y="1715177"/>
                </a:lnTo>
                <a:lnTo>
                  <a:pt x="0" y="0"/>
                </a:lnTo>
                <a:lnTo>
                  <a:pt x="2068743" y="0"/>
                </a:lnTo>
                <a:lnTo>
                  <a:pt x="2068743" y="1715177"/>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8" id="18"/>
          <p:cNvSpPr txBox="true"/>
          <p:nvPr/>
        </p:nvSpPr>
        <p:spPr>
          <a:xfrm rot="0">
            <a:off x="1028700" y="5166849"/>
            <a:ext cx="8536587" cy="2389505"/>
          </a:xfrm>
          <a:prstGeom prst="rect">
            <a:avLst/>
          </a:prstGeom>
        </p:spPr>
        <p:txBody>
          <a:bodyPr anchor="t" rtlCol="false" tIns="0" lIns="0" bIns="0" rIns="0">
            <a:spAutoFit/>
          </a:bodyPr>
          <a:lstStyle/>
          <a:p>
            <a:pPr algn="just">
              <a:lnSpc>
                <a:spcPts val="3220"/>
              </a:lnSpc>
            </a:pPr>
            <a:r>
              <a:rPr lang="en-US" sz="2300" b="true">
                <a:solidFill>
                  <a:srgbClr val="000000"/>
                </a:solidFill>
                <a:latin typeface="Open Sans 2 Bold"/>
                <a:ea typeface="Open Sans 2 Bold"/>
                <a:cs typeface="Open Sans 2 Bold"/>
                <a:sym typeface="Open Sans 2 Bold"/>
              </a:rPr>
              <a:t>À savoir que Yolo a besoin d’images carrées dont la taille est un multiple de 32</a:t>
            </a:r>
            <a:r>
              <a:rPr lang="en-US" sz="2300">
                <a:solidFill>
                  <a:srgbClr val="000000"/>
                </a:solidFill>
                <a:latin typeface="Open Sans 2"/>
                <a:ea typeface="Open Sans 2"/>
                <a:cs typeface="Open Sans 2"/>
                <a:sym typeface="Open Sans 2"/>
              </a:rPr>
              <a:t> (pour des raisons de découpage), donc les tailles standards sont 640 ou 1280, mais vous pouvez mettre celle qui vous arrange. Si vous mettez une taille qui n’est pas multiple de 32, Yolo arrondira à la valeur la plus proche.</a:t>
            </a:r>
          </a:p>
        </p:txBody>
      </p:sp>
      <p:sp>
        <p:nvSpPr>
          <p:cNvPr name="TextBox 19" id="19"/>
          <p:cNvSpPr txBox="true"/>
          <p:nvPr/>
        </p:nvSpPr>
        <p:spPr>
          <a:xfrm rot="0">
            <a:off x="1028700" y="8322478"/>
            <a:ext cx="8536587"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Par contre, allez dans le “Edit” du resize pour choisir la façon dont l’image est déformée (vous serez guidé·e par Roboflow).</a:t>
            </a:r>
          </a:p>
        </p:txBody>
      </p:sp>
      <p:sp>
        <p:nvSpPr>
          <p:cNvPr name="TextBox 20" id="2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27</a:t>
            </a:r>
          </a:p>
        </p:txBody>
      </p:sp>
      <p:sp>
        <p:nvSpPr>
          <p:cNvPr name="TextBox 21" id="21"/>
          <p:cNvSpPr txBox="true"/>
          <p:nvPr/>
        </p:nvSpPr>
        <p:spPr>
          <a:xfrm rot="0">
            <a:off x="1028700" y="923925"/>
            <a:ext cx="12189313"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DATASET VERSION</a:t>
            </a:r>
          </a:p>
        </p:txBody>
      </p:sp>
      <p:sp>
        <p:nvSpPr>
          <p:cNvPr name="TextBox 22" id="22"/>
          <p:cNvSpPr txBox="true"/>
          <p:nvPr/>
        </p:nvSpPr>
        <p:spPr>
          <a:xfrm rot="0">
            <a:off x="1028700" y="1657350"/>
            <a:ext cx="991478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Preprocessing</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089310" y="483704"/>
            <a:ext cx="7169990" cy="6828134"/>
          </a:xfrm>
          <a:custGeom>
            <a:avLst/>
            <a:gdLst/>
            <a:ahLst/>
            <a:cxnLst/>
            <a:rect r="r" b="b" t="t" l="l"/>
            <a:pathLst>
              <a:path h="6828134" w="7169990">
                <a:moveTo>
                  <a:pt x="0" y="0"/>
                </a:moveTo>
                <a:lnTo>
                  <a:pt x="7169990" y="0"/>
                </a:lnTo>
                <a:lnTo>
                  <a:pt x="7169990" y="6828134"/>
                </a:lnTo>
                <a:lnTo>
                  <a:pt x="0" y="6828134"/>
                </a:lnTo>
                <a:lnTo>
                  <a:pt x="0" y="0"/>
                </a:lnTo>
                <a:close/>
              </a:path>
            </a:pathLst>
          </a:custGeom>
          <a:blipFill>
            <a:blip r:embed="rId2"/>
            <a:stretch>
              <a:fillRect l="0" t="0" r="0" b="0"/>
            </a:stretch>
          </a:blipFill>
          <a:ln w="19050" cap="sq">
            <a:solidFill>
              <a:srgbClr val="000000"/>
            </a:solidFill>
            <a:prstDash val="solid"/>
            <a:miter/>
          </a:ln>
        </p:spPr>
      </p:sp>
      <p:sp>
        <p:nvSpPr>
          <p:cNvPr name="Freeform 3" id="3"/>
          <p:cNvSpPr/>
          <p:nvPr/>
        </p:nvSpPr>
        <p:spPr>
          <a:xfrm flipH="false" flipV="false" rot="3284087">
            <a:off x="9506494" y="3472861"/>
            <a:ext cx="4030050" cy="3341278"/>
          </a:xfrm>
          <a:custGeom>
            <a:avLst/>
            <a:gdLst/>
            <a:ahLst/>
            <a:cxnLst/>
            <a:rect r="r" b="b" t="t" l="l"/>
            <a:pathLst>
              <a:path h="3341278" w="4030050">
                <a:moveTo>
                  <a:pt x="0" y="0"/>
                </a:moveTo>
                <a:lnTo>
                  <a:pt x="4030050" y="0"/>
                </a:lnTo>
                <a:lnTo>
                  <a:pt x="4030050" y="3341278"/>
                </a:lnTo>
                <a:lnTo>
                  <a:pt x="0" y="33412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805706" y="8339432"/>
            <a:ext cx="16453594" cy="1146907"/>
            <a:chOff x="0" y="0"/>
            <a:chExt cx="4333457" cy="302066"/>
          </a:xfrm>
        </p:grpSpPr>
        <p:sp>
          <p:nvSpPr>
            <p:cNvPr name="Freeform 5" id="5"/>
            <p:cNvSpPr/>
            <p:nvPr/>
          </p:nvSpPr>
          <p:spPr>
            <a:xfrm flipH="false" flipV="false" rot="0">
              <a:off x="0" y="0"/>
              <a:ext cx="4333457" cy="302066"/>
            </a:xfrm>
            <a:custGeom>
              <a:avLst/>
              <a:gdLst/>
              <a:ahLst/>
              <a:cxnLst/>
              <a:rect r="r" b="b" t="t" l="l"/>
              <a:pathLst>
                <a:path h="302066" w="4333457">
                  <a:moveTo>
                    <a:pt x="7058" y="0"/>
                  </a:moveTo>
                  <a:lnTo>
                    <a:pt x="4326399" y="0"/>
                  </a:lnTo>
                  <a:cubicBezTo>
                    <a:pt x="4330297" y="0"/>
                    <a:pt x="4333457" y="3160"/>
                    <a:pt x="4333457" y="7058"/>
                  </a:cubicBezTo>
                  <a:lnTo>
                    <a:pt x="4333457" y="295008"/>
                  </a:lnTo>
                  <a:cubicBezTo>
                    <a:pt x="4333457" y="298906"/>
                    <a:pt x="4330297" y="302066"/>
                    <a:pt x="4326399" y="302066"/>
                  </a:cubicBezTo>
                  <a:lnTo>
                    <a:pt x="7058" y="302066"/>
                  </a:lnTo>
                  <a:cubicBezTo>
                    <a:pt x="3160" y="302066"/>
                    <a:pt x="0" y="298906"/>
                    <a:pt x="0" y="295008"/>
                  </a:cubicBezTo>
                  <a:lnTo>
                    <a:pt x="0" y="7058"/>
                  </a:lnTo>
                  <a:cubicBezTo>
                    <a:pt x="0" y="3160"/>
                    <a:pt x="3160" y="0"/>
                    <a:pt x="7058" y="0"/>
                  </a:cubicBezTo>
                  <a:close/>
                </a:path>
              </a:pathLst>
            </a:custGeom>
            <a:solidFill>
              <a:srgbClr val="8C52FF">
                <a:alpha val="29804"/>
              </a:srgbClr>
            </a:solidFill>
          </p:spPr>
        </p:sp>
        <p:sp>
          <p:nvSpPr>
            <p:cNvPr name="TextBox 6" id="6"/>
            <p:cNvSpPr txBox="true"/>
            <p:nvPr/>
          </p:nvSpPr>
          <p:spPr>
            <a:xfrm>
              <a:off x="0" y="-47625"/>
              <a:ext cx="4333457" cy="349691"/>
            </a:xfrm>
            <a:prstGeom prst="rect">
              <a:avLst/>
            </a:prstGeom>
          </p:spPr>
          <p:txBody>
            <a:bodyPr anchor="ctr" rtlCol="false" tIns="50800" lIns="50800" bIns="50800" rIns="50800"/>
            <a:lstStyle/>
            <a:p>
              <a:pPr algn="ctr">
                <a:lnSpc>
                  <a:spcPts val="2800"/>
                </a:lnSpc>
              </a:pPr>
            </a:p>
          </p:txBody>
        </p:sp>
      </p:grpSp>
      <p:sp>
        <p:nvSpPr>
          <p:cNvPr name="TextBox 7" id="7"/>
          <p:cNvSpPr txBox="true"/>
          <p:nvPr/>
        </p:nvSpPr>
        <p:spPr>
          <a:xfrm rot="0">
            <a:off x="1028700" y="8494420"/>
            <a:ext cx="16230600"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Vous avez aussi la documentation sur le preprocessing de manière générale ici :</a:t>
            </a:r>
          </a:p>
          <a:p>
            <a:pPr algn="ctr">
              <a:lnSpc>
                <a:spcPts val="3220"/>
              </a:lnSpc>
            </a:pPr>
            <a:r>
              <a:rPr lang="en-US" sz="2300" i="true" u="sng">
                <a:solidFill>
                  <a:srgbClr val="000000"/>
                </a:solidFill>
                <a:latin typeface="Open Sans 2 Italics"/>
                <a:ea typeface="Open Sans 2 Italics"/>
                <a:cs typeface="Open Sans 2 Italics"/>
                <a:sym typeface="Open Sans 2 Italics"/>
                <a:hlinkClick r:id="rId5" tooltip="https://docs.roboflow.com/datasets/dataset-versions/image-preprocessing"/>
              </a:rPr>
              <a:t>https://docs.roboflow.com/datasets/dataset-versions/image-preprocessing</a:t>
            </a:r>
          </a:p>
        </p:txBody>
      </p:sp>
      <p:sp>
        <p:nvSpPr>
          <p:cNvPr name="TextBox 8" id="8"/>
          <p:cNvSpPr txBox="true"/>
          <p:nvPr/>
        </p:nvSpPr>
        <p:spPr>
          <a:xfrm rot="0">
            <a:off x="1028700" y="923925"/>
            <a:ext cx="12189313"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DATASET VERSION</a:t>
            </a:r>
          </a:p>
        </p:txBody>
      </p:sp>
      <p:sp>
        <p:nvSpPr>
          <p:cNvPr name="TextBox 9" id="9"/>
          <p:cNvSpPr txBox="true"/>
          <p:nvPr/>
        </p:nvSpPr>
        <p:spPr>
          <a:xfrm rot="0">
            <a:off x="1028700" y="1657350"/>
            <a:ext cx="991478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Prepocessing</a:t>
            </a:r>
          </a:p>
        </p:txBody>
      </p:sp>
      <p:sp>
        <p:nvSpPr>
          <p:cNvPr name="TextBox 10" id="10"/>
          <p:cNvSpPr txBox="true"/>
          <p:nvPr/>
        </p:nvSpPr>
        <p:spPr>
          <a:xfrm rot="0">
            <a:off x="1028700" y="3240922"/>
            <a:ext cx="7778698" cy="15894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Pour chaque étape de preprocessing, il y aura un </a:t>
            </a:r>
            <a:r>
              <a:rPr lang="en-US" sz="2300" b="true">
                <a:solidFill>
                  <a:srgbClr val="000000"/>
                </a:solidFill>
                <a:latin typeface="Open Sans 2 Bold"/>
                <a:ea typeface="Open Sans 2 Bold"/>
                <a:cs typeface="Open Sans 2 Bold"/>
                <a:sym typeface="Open Sans 2 Bold"/>
              </a:rPr>
              <a:t>lien vers une documentation spécifique</a:t>
            </a:r>
            <a:r>
              <a:rPr lang="en-US" sz="2300">
                <a:solidFill>
                  <a:srgbClr val="000000"/>
                </a:solidFill>
                <a:latin typeface="Open Sans 2"/>
                <a:ea typeface="Open Sans 2"/>
                <a:cs typeface="Open Sans 2"/>
                <a:sym typeface="Open Sans 2"/>
              </a:rPr>
              <a:t> à la transformation. Cela vous permet de vous renseigner avant d’appliquer des changements.</a:t>
            </a:r>
          </a:p>
        </p:txBody>
      </p:sp>
      <p:sp>
        <p:nvSpPr>
          <p:cNvPr name="TextBox 11" id="11"/>
          <p:cNvSpPr txBox="true"/>
          <p:nvPr/>
        </p:nvSpPr>
        <p:spPr>
          <a:xfrm rot="0">
            <a:off x="1028700" y="5854958"/>
            <a:ext cx="7778698" cy="15894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Certaines opérations de preprocessing sont réservées aux personnes qui paient un abonnement donc à moins que vous ne soyez dans vos deux semaines gratuites, tout ne sera pas disponible.</a:t>
            </a:r>
          </a:p>
        </p:txBody>
      </p:sp>
      <p:sp>
        <p:nvSpPr>
          <p:cNvPr name="TextBox 12" id="1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28</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TextBox 13" id="13"/>
          <p:cNvSpPr txBox="true"/>
          <p:nvPr/>
        </p:nvSpPr>
        <p:spPr>
          <a:xfrm rot="0">
            <a:off x="1028700" y="923925"/>
            <a:ext cx="15893689"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AUGMENTATION DE DONNÉES</a:t>
            </a:r>
          </a:p>
        </p:txBody>
      </p:sp>
      <p:sp>
        <p:nvSpPr>
          <p:cNvPr name="TextBox 14" id="14"/>
          <p:cNvSpPr txBox="true"/>
          <p:nvPr/>
        </p:nvSpPr>
        <p:spPr>
          <a:xfrm rot="0">
            <a:off x="1028700" y="3911671"/>
            <a:ext cx="16230600" cy="1308100"/>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2"/>
                <a:ea typeface="Open Sans 2"/>
                <a:cs typeface="Open Sans 2"/>
                <a:sym typeface="Open Sans 2"/>
              </a:rPr>
              <a:t>Pour rappel, </a:t>
            </a:r>
            <a:r>
              <a:rPr lang="en-US" sz="2500" b="true">
                <a:solidFill>
                  <a:srgbClr val="000000"/>
                </a:solidFill>
                <a:latin typeface="Open Sans 2 Bold"/>
                <a:ea typeface="Open Sans 2 Bold"/>
                <a:cs typeface="Open Sans 2 Bold"/>
                <a:sym typeface="Open Sans 2 Bold"/>
              </a:rPr>
              <a:t>le plus simple est de ne rien mettre à cette étape</a:t>
            </a:r>
            <a:r>
              <a:rPr lang="en-US" sz="2500">
                <a:solidFill>
                  <a:srgbClr val="000000"/>
                </a:solidFill>
                <a:latin typeface="Open Sans 2"/>
                <a:ea typeface="Open Sans 2"/>
                <a:cs typeface="Open Sans 2"/>
                <a:sym typeface="Open Sans 2"/>
              </a:rPr>
              <a:t> et de laisser YOLO gérer tout seul l’augmentation. Vous pouvez néanmoins regarder ce qui est proposé car cela peut vous donner des exemples visuels de plusieurs types d’augmentation.</a:t>
            </a:r>
          </a:p>
        </p:txBody>
      </p:sp>
      <p:sp>
        <p:nvSpPr>
          <p:cNvPr name="TextBox 15" id="15"/>
          <p:cNvSpPr txBox="true"/>
          <p:nvPr/>
        </p:nvSpPr>
        <p:spPr>
          <a:xfrm rot="0">
            <a:off x="1028700" y="5947061"/>
            <a:ext cx="16230600" cy="431800"/>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2"/>
                <a:ea typeface="Open Sans 2"/>
                <a:cs typeface="Open Sans 2"/>
                <a:sym typeface="Open Sans 2"/>
              </a:rPr>
              <a:t>Comme pour le preprocessing, certaines augmentations sont pour les abonné·es.</a:t>
            </a:r>
          </a:p>
        </p:txBody>
      </p:sp>
      <p:sp>
        <p:nvSpPr>
          <p:cNvPr name="TextBox 16" id="16"/>
          <p:cNvSpPr txBox="true"/>
          <p:nvPr/>
        </p:nvSpPr>
        <p:spPr>
          <a:xfrm rot="0">
            <a:off x="1028700" y="2314431"/>
            <a:ext cx="16230600" cy="869950"/>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2"/>
                <a:ea typeface="Open Sans 2"/>
                <a:cs typeface="Open Sans 2"/>
                <a:sym typeface="Open Sans 2"/>
              </a:rPr>
              <a:t>Une fois toutes vos étapes de preprocessing ajoutées, appuyez sur “</a:t>
            </a:r>
            <a:r>
              <a:rPr lang="en-US" sz="2500" b="true">
                <a:solidFill>
                  <a:srgbClr val="000000"/>
                </a:solidFill>
                <a:latin typeface="Open Sans 2 Bold"/>
                <a:ea typeface="Open Sans 2 Bold"/>
                <a:cs typeface="Open Sans 2 Bold"/>
                <a:sym typeface="Open Sans 2 Bold"/>
              </a:rPr>
              <a:t>Continue</a:t>
            </a:r>
            <a:r>
              <a:rPr lang="en-US" sz="2500">
                <a:solidFill>
                  <a:srgbClr val="000000"/>
                </a:solidFill>
                <a:latin typeface="Open Sans 2"/>
                <a:ea typeface="Open Sans 2"/>
                <a:cs typeface="Open Sans 2"/>
                <a:sym typeface="Open Sans 2"/>
              </a:rPr>
              <a:t>” et vous serez amené·e à l’étape de l’augmentation des données.</a:t>
            </a:r>
          </a:p>
        </p:txBody>
      </p:sp>
      <p:sp>
        <p:nvSpPr>
          <p:cNvPr name="TextBox 17" id="1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29</a:t>
            </a:r>
          </a:p>
        </p:txBody>
      </p:sp>
      <p:grpSp>
        <p:nvGrpSpPr>
          <p:cNvPr name="Group 18" id="18"/>
          <p:cNvGrpSpPr/>
          <p:nvPr/>
        </p:nvGrpSpPr>
        <p:grpSpPr>
          <a:xfrm rot="0">
            <a:off x="917203" y="7163301"/>
            <a:ext cx="16453594" cy="1146907"/>
            <a:chOff x="0" y="0"/>
            <a:chExt cx="21938125" cy="1529210"/>
          </a:xfrm>
        </p:grpSpPr>
        <p:sp>
          <p:nvSpPr>
            <p:cNvPr name="TextBox 19" id="19"/>
            <p:cNvSpPr txBox="true"/>
            <p:nvPr/>
          </p:nvSpPr>
          <p:spPr>
            <a:xfrm rot="0">
              <a:off x="148662" y="175113"/>
              <a:ext cx="21640800" cy="1131358"/>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La documentation de Roboflow concernant l’augmentation de données : </a:t>
              </a:r>
            </a:p>
            <a:p>
              <a:pPr algn="ctr">
                <a:lnSpc>
                  <a:spcPts val="3499"/>
                </a:lnSpc>
              </a:pPr>
              <a:r>
                <a:rPr lang="en-US" sz="2499" i="true" u="sng">
                  <a:solidFill>
                    <a:srgbClr val="000000"/>
                  </a:solidFill>
                  <a:latin typeface="Open Sans 2 Italics"/>
                  <a:ea typeface="Open Sans 2 Italics"/>
                  <a:cs typeface="Open Sans 2 Italics"/>
                  <a:sym typeface="Open Sans 2 Italics"/>
                  <a:hlinkClick r:id="rId16" tooltip="https://docs.roboflow.com/datasets/dataset-versions/image-augmentation"/>
                </a:rPr>
                <a:t>https://docs.roboflow.com/datasets/dataset-versions/image-augmentation</a:t>
              </a:r>
            </a:p>
          </p:txBody>
        </p:sp>
        <p:grpSp>
          <p:nvGrpSpPr>
            <p:cNvPr name="Group 20" id="20"/>
            <p:cNvGrpSpPr/>
            <p:nvPr/>
          </p:nvGrpSpPr>
          <p:grpSpPr>
            <a:xfrm rot="0">
              <a:off x="0" y="0"/>
              <a:ext cx="21938125" cy="1529210"/>
              <a:chOff x="0" y="0"/>
              <a:chExt cx="4333457" cy="302066"/>
            </a:xfrm>
          </p:grpSpPr>
          <p:sp>
            <p:nvSpPr>
              <p:cNvPr name="Freeform 21" id="21"/>
              <p:cNvSpPr/>
              <p:nvPr/>
            </p:nvSpPr>
            <p:spPr>
              <a:xfrm flipH="false" flipV="false" rot="0">
                <a:off x="0" y="0"/>
                <a:ext cx="4333457" cy="302066"/>
              </a:xfrm>
              <a:custGeom>
                <a:avLst/>
                <a:gdLst/>
                <a:ahLst/>
                <a:cxnLst/>
                <a:rect r="r" b="b" t="t" l="l"/>
                <a:pathLst>
                  <a:path h="302066" w="4333457">
                    <a:moveTo>
                      <a:pt x="7058" y="0"/>
                    </a:moveTo>
                    <a:lnTo>
                      <a:pt x="4326399" y="0"/>
                    </a:lnTo>
                    <a:cubicBezTo>
                      <a:pt x="4330297" y="0"/>
                      <a:pt x="4333457" y="3160"/>
                      <a:pt x="4333457" y="7058"/>
                    </a:cubicBezTo>
                    <a:lnTo>
                      <a:pt x="4333457" y="295008"/>
                    </a:lnTo>
                    <a:cubicBezTo>
                      <a:pt x="4333457" y="298906"/>
                      <a:pt x="4330297" y="302066"/>
                      <a:pt x="4326399" y="302066"/>
                    </a:cubicBezTo>
                    <a:lnTo>
                      <a:pt x="7058" y="302066"/>
                    </a:lnTo>
                    <a:cubicBezTo>
                      <a:pt x="3160" y="302066"/>
                      <a:pt x="0" y="298906"/>
                      <a:pt x="0" y="295008"/>
                    </a:cubicBezTo>
                    <a:lnTo>
                      <a:pt x="0" y="7058"/>
                    </a:lnTo>
                    <a:cubicBezTo>
                      <a:pt x="0" y="3160"/>
                      <a:pt x="3160" y="0"/>
                      <a:pt x="7058" y="0"/>
                    </a:cubicBezTo>
                    <a:close/>
                  </a:path>
                </a:pathLst>
              </a:custGeom>
              <a:solidFill>
                <a:srgbClr val="8C52FF">
                  <a:alpha val="29804"/>
                </a:srgbClr>
              </a:solidFill>
            </p:spPr>
          </p:sp>
          <p:sp>
            <p:nvSpPr>
              <p:cNvPr name="TextBox 22" id="22"/>
              <p:cNvSpPr txBox="true"/>
              <p:nvPr/>
            </p:nvSpPr>
            <p:spPr>
              <a:xfrm>
                <a:off x="0" y="-47625"/>
                <a:ext cx="4333457" cy="349691"/>
              </a:xfrm>
              <a:prstGeom prst="rect">
                <a:avLst/>
              </a:prstGeom>
            </p:spPr>
            <p:txBody>
              <a:bodyPr anchor="ctr" rtlCol="false" tIns="50800" lIns="50800" bIns="50800" rIns="50800"/>
              <a:lstStyle/>
              <a:p>
                <a:pPr algn="ctr">
                  <a:lnSpc>
                    <a:spcPts val="2800"/>
                  </a:lnSpc>
                </a:pPr>
              </a:p>
            </p:txBody>
          </p:sp>
        </p:gr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000000"/>
            </a:solidFill>
          </p:spPr>
        </p:sp>
        <p:sp>
          <p:nvSpPr>
            <p:cNvPr name="TextBox 4" id="4"/>
            <p:cNvSpPr txBox="true"/>
            <p:nvPr/>
          </p:nvSpPr>
          <p:spPr>
            <a:xfrm>
              <a:off x="0" y="-28575"/>
              <a:ext cx="4816593" cy="2737908"/>
            </a:xfrm>
            <a:prstGeom prst="rect">
              <a:avLst/>
            </a:prstGeom>
          </p:spPr>
          <p:txBody>
            <a:bodyPr anchor="ctr" rtlCol="false" tIns="50800" lIns="50800" bIns="50800" rIns="50800"/>
            <a:lstStyle/>
            <a:p>
              <a:pPr algn="ctr">
                <a:lnSpc>
                  <a:spcPts val="1959"/>
                </a:lnSpc>
              </a:pPr>
            </a:p>
          </p:txBody>
        </p:sp>
      </p:grpSp>
      <p:sp>
        <p:nvSpPr>
          <p:cNvPr name="Freeform 5" id="5"/>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0000"/>
            </a:blip>
            <a:stretch>
              <a:fillRect l="0" t="-31064" r="-16523" b="-6950"/>
            </a:stretch>
          </a:blipFill>
        </p:spPr>
      </p:sp>
      <p:grpSp>
        <p:nvGrpSpPr>
          <p:cNvPr name="Group 6" id="6"/>
          <p:cNvGrpSpPr/>
          <p:nvPr/>
        </p:nvGrpSpPr>
        <p:grpSpPr>
          <a:xfrm rot="-5400000">
            <a:off x="-2998691" y="2998691"/>
            <a:ext cx="10287000" cy="4289619"/>
            <a:chOff x="0" y="0"/>
            <a:chExt cx="2709333" cy="1129776"/>
          </a:xfrm>
        </p:grpSpPr>
        <p:sp>
          <p:nvSpPr>
            <p:cNvPr name="Freeform 7" id="7"/>
            <p:cNvSpPr/>
            <p:nvPr/>
          </p:nvSpPr>
          <p:spPr>
            <a:xfrm flipH="false" flipV="false" rot="0">
              <a:off x="0" y="0"/>
              <a:ext cx="2709333" cy="1129776"/>
            </a:xfrm>
            <a:custGeom>
              <a:avLst/>
              <a:gdLst/>
              <a:ahLst/>
              <a:cxnLst/>
              <a:rect r="r" b="b" t="t" l="l"/>
              <a:pathLst>
                <a:path h="1129776" w="2709333">
                  <a:moveTo>
                    <a:pt x="0" y="0"/>
                  </a:moveTo>
                  <a:lnTo>
                    <a:pt x="2709333" y="0"/>
                  </a:lnTo>
                  <a:lnTo>
                    <a:pt x="2709333" y="1129776"/>
                  </a:lnTo>
                  <a:lnTo>
                    <a:pt x="0" y="1129776"/>
                  </a:lnTo>
                  <a:close/>
                </a:path>
              </a:pathLst>
            </a:custGeom>
            <a:solidFill>
              <a:srgbClr val="FFFFFF"/>
            </a:solidFill>
          </p:spPr>
        </p:sp>
        <p:sp>
          <p:nvSpPr>
            <p:cNvPr name="TextBox 8" id="8"/>
            <p:cNvSpPr txBox="true"/>
            <p:nvPr/>
          </p:nvSpPr>
          <p:spPr>
            <a:xfrm>
              <a:off x="0" y="-276225"/>
              <a:ext cx="2709333" cy="1406001"/>
            </a:xfrm>
            <a:prstGeom prst="rect">
              <a:avLst/>
            </a:prstGeom>
          </p:spPr>
          <p:txBody>
            <a:bodyPr anchor="ctr" rtlCol="false" tIns="50800" lIns="50800" bIns="50800" rIns="50800"/>
            <a:lstStyle/>
            <a:p>
              <a:pPr algn="ctr">
                <a:lnSpc>
                  <a:spcPts val="20438"/>
                </a:lnSpc>
              </a:pPr>
              <a:r>
                <a:rPr lang="en-US" b="true" sz="14598">
                  <a:solidFill>
                    <a:srgbClr val="000000"/>
                  </a:solidFill>
                  <a:latin typeface="Oswald Bold"/>
                  <a:ea typeface="Oswald Bold"/>
                  <a:cs typeface="Oswald Bold"/>
                  <a:sym typeface="Oswald Bold"/>
                </a:rPr>
                <a:t>SOMMAIRE</a:t>
              </a:r>
            </a:p>
          </p:txBody>
        </p:sp>
      </p:grpSp>
      <p:sp>
        <p:nvSpPr>
          <p:cNvPr name="AutoShape 9" id="9"/>
          <p:cNvSpPr/>
          <p:nvPr/>
        </p:nvSpPr>
        <p:spPr>
          <a:xfrm>
            <a:off x="4289619" y="0"/>
            <a:ext cx="0" cy="10287000"/>
          </a:xfrm>
          <a:prstGeom prst="line">
            <a:avLst/>
          </a:prstGeom>
          <a:ln cap="flat" w="133350">
            <a:solidFill>
              <a:srgbClr val="00B8BA"/>
            </a:solidFill>
            <a:prstDash val="solid"/>
            <a:headEnd type="none" len="sm" w="sm"/>
            <a:tailEnd type="none" len="sm" w="sm"/>
          </a:ln>
        </p:spPr>
      </p:sp>
      <p:sp>
        <p:nvSpPr>
          <p:cNvPr name="Freeform 10" id="10"/>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11" id="11"/>
          <p:cNvGrpSpPr/>
          <p:nvPr/>
        </p:nvGrpSpPr>
        <p:grpSpPr>
          <a:xfrm rot="0">
            <a:off x="5495150" y="1589362"/>
            <a:ext cx="3237927" cy="1520824"/>
            <a:chOff x="0" y="0"/>
            <a:chExt cx="4317236" cy="2027766"/>
          </a:xfrm>
        </p:grpSpPr>
        <p:sp>
          <p:nvSpPr>
            <p:cNvPr name="TextBox 12" id="12"/>
            <p:cNvSpPr txBox="true"/>
            <p:nvPr/>
          </p:nvSpPr>
          <p:spPr>
            <a:xfrm rot="0">
              <a:off x="0" y="190500"/>
              <a:ext cx="868315" cy="1837266"/>
            </a:xfrm>
            <a:prstGeom prst="rect">
              <a:avLst/>
            </a:prstGeom>
          </p:spPr>
          <p:txBody>
            <a:bodyPr anchor="t" rtlCol="false" tIns="0" lIns="0" bIns="0" rIns="0">
              <a:spAutoFit/>
            </a:bodyPr>
            <a:lstStyle/>
            <a:p>
              <a:pPr algn="r">
                <a:lnSpc>
                  <a:spcPts val="9999"/>
                </a:lnSpc>
              </a:pPr>
              <a:r>
                <a:rPr lang="en-US" b="true" sz="9999">
                  <a:solidFill>
                    <a:srgbClr val="FFFFFF"/>
                  </a:solidFill>
                  <a:latin typeface="Oswald Bold"/>
                  <a:ea typeface="Oswald Bold"/>
                  <a:cs typeface="Oswald Bold"/>
                  <a:sym typeface="Oswald Bold"/>
                </a:rPr>
                <a:t>1</a:t>
              </a:r>
            </a:p>
          </p:txBody>
        </p:sp>
        <p:sp>
          <p:nvSpPr>
            <p:cNvPr name="TextBox 13" id="13"/>
            <p:cNvSpPr txBox="true"/>
            <p:nvPr/>
          </p:nvSpPr>
          <p:spPr>
            <a:xfrm rot="0">
              <a:off x="1046115" y="349250"/>
              <a:ext cx="3271121" cy="1405467"/>
            </a:xfrm>
            <a:prstGeom prst="rect">
              <a:avLst/>
            </a:prstGeom>
          </p:spPr>
          <p:txBody>
            <a:bodyPr anchor="t" rtlCol="false" tIns="0" lIns="0" bIns="0" rIns="0">
              <a:spAutoFit/>
            </a:bodyPr>
            <a:lstStyle/>
            <a:p>
              <a:pPr algn="l">
                <a:lnSpc>
                  <a:spcPts val="3999"/>
                </a:lnSpc>
              </a:pPr>
              <a:r>
                <a:rPr lang="en-US" sz="3999">
                  <a:solidFill>
                    <a:srgbClr val="FFFFFF"/>
                  </a:solidFill>
                  <a:latin typeface="Oswald"/>
                  <a:ea typeface="Oswald"/>
                  <a:cs typeface="Oswald"/>
                  <a:sym typeface="Oswald"/>
                </a:rPr>
                <a:t>Annotation des données</a:t>
              </a:r>
            </a:p>
          </p:txBody>
        </p:sp>
      </p:grpSp>
      <p:grpSp>
        <p:nvGrpSpPr>
          <p:cNvPr name="Group 14" id="14"/>
          <p:cNvGrpSpPr/>
          <p:nvPr/>
        </p:nvGrpSpPr>
        <p:grpSpPr>
          <a:xfrm rot="0">
            <a:off x="9758261" y="1589362"/>
            <a:ext cx="3355268" cy="1520824"/>
            <a:chOff x="0" y="0"/>
            <a:chExt cx="4473691" cy="2027766"/>
          </a:xfrm>
        </p:grpSpPr>
        <p:sp>
          <p:nvSpPr>
            <p:cNvPr name="TextBox 15" id="15"/>
            <p:cNvSpPr txBox="true"/>
            <p:nvPr/>
          </p:nvSpPr>
          <p:spPr>
            <a:xfrm rot="0">
              <a:off x="0" y="190500"/>
              <a:ext cx="868315" cy="1837266"/>
            </a:xfrm>
            <a:prstGeom prst="rect">
              <a:avLst/>
            </a:prstGeom>
          </p:spPr>
          <p:txBody>
            <a:bodyPr anchor="t" rtlCol="false" tIns="0" lIns="0" bIns="0" rIns="0">
              <a:spAutoFit/>
            </a:bodyPr>
            <a:lstStyle/>
            <a:p>
              <a:pPr algn="r">
                <a:lnSpc>
                  <a:spcPts val="9999"/>
                </a:lnSpc>
              </a:pPr>
              <a:r>
                <a:rPr lang="en-US" b="true" sz="9999">
                  <a:solidFill>
                    <a:srgbClr val="FFFFFF"/>
                  </a:solidFill>
                  <a:latin typeface="Oswald Bold"/>
                  <a:ea typeface="Oswald Bold"/>
                  <a:cs typeface="Oswald Bold"/>
                  <a:sym typeface="Oswald Bold"/>
                </a:rPr>
                <a:t>2</a:t>
              </a:r>
            </a:p>
          </p:txBody>
        </p:sp>
        <p:sp>
          <p:nvSpPr>
            <p:cNvPr name="TextBox 16" id="16"/>
            <p:cNvSpPr txBox="true"/>
            <p:nvPr/>
          </p:nvSpPr>
          <p:spPr>
            <a:xfrm rot="0">
              <a:off x="1046115" y="349250"/>
              <a:ext cx="3427576" cy="1405467"/>
            </a:xfrm>
            <a:prstGeom prst="rect">
              <a:avLst/>
            </a:prstGeom>
          </p:spPr>
          <p:txBody>
            <a:bodyPr anchor="t" rtlCol="false" tIns="0" lIns="0" bIns="0" rIns="0">
              <a:spAutoFit/>
            </a:bodyPr>
            <a:lstStyle/>
            <a:p>
              <a:pPr algn="l">
                <a:lnSpc>
                  <a:spcPts val="3999"/>
                </a:lnSpc>
              </a:pPr>
              <a:r>
                <a:rPr lang="en-US" sz="3999">
                  <a:solidFill>
                    <a:srgbClr val="FFFFFF"/>
                  </a:solidFill>
                  <a:latin typeface="Oswald"/>
                  <a:ea typeface="Oswald"/>
                  <a:cs typeface="Oswald"/>
                  <a:sym typeface="Oswald"/>
                </a:rPr>
                <a:t>Entrainement du modèle</a:t>
              </a:r>
            </a:p>
          </p:txBody>
        </p:sp>
      </p:grpSp>
      <p:grpSp>
        <p:nvGrpSpPr>
          <p:cNvPr name="Group 17" id="17"/>
          <p:cNvGrpSpPr/>
          <p:nvPr/>
        </p:nvGrpSpPr>
        <p:grpSpPr>
          <a:xfrm rot="0">
            <a:off x="14021373" y="1589362"/>
            <a:ext cx="4574488" cy="1616075"/>
            <a:chOff x="0" y="0"/>
            <a:chExt cx="6099317" cy="2154767"/>
          </a:xfrm>
        </p:grpSpPr>
        <p:sp>
          <p:nvSpPr>
            <p:cNvPr name="TextBox 18" id="18"/>
            <p:cNvSpPr txBox="true"/>
            <p:nvPr/>
          </p:nvSpPr>
          <p:spPr>
            <a:xfrm rot="0">
              <a:off x="0" y="190500"/>
              <a:ext cx="868315" cy="1837266"/>
            </a:xfrm>
            <a:prstGeom prst="rect">
              <a:avLst/>
            </a:prstGeom>
          </p:spPr>
          <p:txBody>
            <a:bodyPr anchor="t" rtlCol="false" tIns="0" lIns="0" bIns="0" rIns="0">
              <a:spAutoFit/>
            </a:bodyPr>
            <a:lstStyle/>
            <a:p>
              <a:pPr algn="r">
                <a:lnSpc>
                  <a:spcPts val="9999"/>
                </a:lnSpc>
              </a:pPr>
              <a:r>
                <a:rPr lang="en-US" b="true" sz="9999">
                  <a:solidFill>
                    <a:srgbClr val="FFFFFF"/>
                  </a:solidFill>
                  <a:latin typeface="Oswald Bold"/>
                  <a:ea typeface="Oswald Bold"/>
                  <a:cs typeface="Oswald Bold"/>
                  <a:sym typeface="Oswald Bold"/>
                </a:rPr>
                <a:t>3</a:t>
              </a:r>
            </a:p>
          </p:txBody>
        </p:sp>
        <p:sp>
          <p:nvSpPr>
            <p:cNvPr name="TextBox 19" id="19"/>
            <p:cNvSpPr txBox="true"/>
            <p:nvPr/>
          </p:nvSpPr>
          <p:spPr>
            <a:xfrm rot="0">
              <a:off x="1046115" y="76200"/>
              <a:ext cx="5053202" cy="2078567"/>
            </a:xfrm>
            <a:prstGeom prst="rect">
              <a:avLst/>
            </a:prstGeom>
          </p:spPr>
          <p:txBody>
            <a:bodyPr anchor="t" rtlCol="false" tIns="0" lIns="0" bIns="0" rIns="0">
              <a:spAutoFit/>
            </a:bodyPr>
            <a:lstStyle/>
            <a:p>
              <a:pPr algn="l">
                <a:lnSpc>
                  <a:spcPts val="3999"/>
                </a:lnSpc>
              </a:pPr>
              <a:r>
                <a:rPr lang="en-US" sz="3999">
                  <a:solidFill>
                    <a:srgbClr val="FFFFFF"/>
                  </a:solidFill>
                  <a:latin typeface="Oswald"/>
                  <a:ea typeface="Oswald"/>
                  <a:cs typeface="Oswald"/>
                  <a:sym typeface="Oswald"/>
                </a:rPr>
                <a:t>Résultats et évaluation du modèle</a:t>
              </a:r>
            </a:p>
          </p:txBody>
        </p:sp>
      </p:grpSp>
      <p:grpSp>
        <p:nvGrpSpPr>
          <p:cNvPr name="Group 20" id="20"/>
          <p:cNvGrpSpPr/>
          <p:nvPr/>
        </p:nvGrpSpPr>
        <p:grpSpPr>
          <a:xfrm rot="0">
            <a:off x="5495150" y="4383088"/>
            <a:ext cx="3237927" cy="1520824"/>
            <a:chOff x="0" y="0"/>
            <a:chExt cx="4317236" cy="2027766"/>
          </a:xfrm>
        </p:grpSpPr>
        <p:sp>
          <p:nvSpPr>
            <p:cNvPr name="TextBox 21" id="21"/>
            <p:cNvSpPr txBox="true"/>
            <p:nvPr/>
          </p:nvSpPr>
          <p:spPr>
            <a:xfrm rot="0">
              <a:off x="0" y="190500"/>
              <a:ext cx="868315" cy="1837266"/>
            </a:xfrm>
            <a:prstGeom prst="rect">
              <a:avLst/>
            </a:prstGeom>
          </p:spPr>
          <p:txBody>
            <a:bodyPr anchor="t" rtlCol="false" tIns="0" lIns="0" bIns="0" rIns="0">
              <a:spAutoFit/>
            </a:bodyPr>
            <a:lstStyle/>
            <a:p>
              <a:pPr algn="r">
                <a:lnSpc>
                  <a:spcPts val="9999"/>
                </a:lnSpc>
              </a:pPr>
              <a:r>
                <a:rPr lang="en-US" b="true" sz="9999">
                  <a:solidFill>
                    <a:srgbClr val="FFFFFF"/>
                  </a:solidFill>
                  <a:latin typeface="Oswald Bold"/>
                  <a:ea typeface="Oswald Bold"/>
                  <a:cs typeface="Oswald Bold"/>
                  <a:sym typeface="Oswald Bold"/>
                </a:rPr>
                <a:t>4</a:t>
              </a:r>
            </a:p>
          </p:txBody>
        </p:sp>
        <p:sp>
          <p:nvSpPr>
            <p:cNvPr name="TextBox 22" id="22"/>
            <p:cNvSpPr txBox="true"/>
            <p:nvPr/>
          </p:nvSpPr>
          <p:spPr>
            <a:xfrm rot="0">
              <a:off x="1046115" y="349250"/>
              <a:ext cx="3271121" cy="1405467"/>
            </a:xfrm>
            <a:prstGeom prst="rect">
              <a:avLst/>
            </a:prstGeom>
          </p:spPr>
          <p:txBody>
            <a:bodyPr anchor="t" rtlCol="false" tIns="0" lIns="0" bIns="0" rIns="0">
              <a:spAutoFit/>
            </a:bodyPr>
            <a:lstStyle/>
            <a:p>
              <a:pPr algn="l">
                <a:lnSpc>
                  <a:spcPts val="3999"/>
                </a:lnSpc>
              </a:pPr>
              <a:r>
                <a:rPr lang="en-US" sz="3999">
                  <a:solidFill>
                    <a:srgbClr val="FFFFFF"/>
                  </a:solidFill>
                  <a:latin typeface="Oswald"/>
                  <a:ea typeface="Oswald"/>
                  <a:cs typeface="Oswald"/>
                  <a:sym typeface="Oswald"/>
                </a:rPr>
                <a:t>Amélioration du modèle</a:t>
              </a:r>
            </a:p>
          </p:txBody>
        </p:sp>
      </p:grpSp>
      <p:grpSp>
        <p:nvGrpSpPr>
          <p:cNvPr name="Group 23" id="23"/>
          <p:cNvGrpSpPr/>
          <p:nvPr/>
        </p:nvGrpSpPr>
        <p:grpSpPr>
          <a:xfrm rot="0">
            <a:off x="9758261" y="4383088"/>
            <a:ext cx="3237927" cy="1520824"/>
            <a:chOff x="0" y="0"/>
            <a:chExt cx="4317236" cy="2027766"/>
          </a:xfrm>
        </p:grpSpPr>
        <p:sp>
          <p:nvSpPr>
            <p:cNvPr name="TextBox 24" id="24"/>
            <p:cNvSpPr txBox="true"/>
            <p:nvPr/>
          </p:nvSpPr>
          <p:spPr>
            <a:xfrm rot="0">
              <a:off x="0" y="190500"/>
              <a:ext cx="868315" cy="1837266"/>
            </a:xfrm>
            <a:prstGeom prst="rect">
              <a:avLst/>
            </a:prstGeom>
          </p:spPr>
          <p:txBody>
            <a:bodyPr anchor="t" rtlCol="false" tIns="0" lIns="0" bIns="0" rIns="0">
              <a:spAutoFit/>
            </a:bodyPr>
            <a:lstStyle/>
            <a:p>
              <a:pPr algn="r">
                <a:lnSpc>
                  <a:spcPts val="9999"/>
                </a:lnSpc>
              </a:pPr>
              <a:r>
                <a:rPr lang="en-US" b="true" sz="9999">
                  <a:solidFill>
                    <a:srgbClr val="FFFFFF"/>
                  </a:solidFill>
                  <a:latin typeface="Oswald Bold"/>
                  <a:ea typeface="Oswald Bold"/>
                  <a:cs typeface="Oswald Bold"/>
                  <a:sym typeface="Oswald Bold"/>
                </a:rPr>
                <a:t>5</a:t>
              </a:r>
            </a:p>
          </p:txBody>
        </p:sp>
        <p:sp>
          <p:nvSpPr>
            <p:cNvPr name="TextBox 25" id="25"/>
            <p:cNvSpPr txBox="true"/>
            <p:nvPr/>
          </p:nvSpPr>
          <p:spPr>
            <a:xfrm rot="0">
              <a:off x="1046115" y="349250"/>
              <a:ext cx="3271121" cy="1405467"/>
            </a:xfrm>
            <a:prstGeom prst="rect">
              <a:avLst/>
            </a:prstGeom>
          </p:spPr>
          <p:txBody>
            <a:bodyPr anchor="t" rtlCol="false" tIns="0" lIns="0" bIns="0" rIns="0">
              <a:spAutoFit/>
            </a:bodyPr>
            <a:lstStyle/>
            <a:p>
              <a:pPr algn="l">
                <a:lnSpc>
                  <a:spcPts val="3999"/>
                </a:lnSpc>
              </a:pPr>
              <a:r>
                <a:rPr lang="en-US" sz="3999">
                  <a:solidFill>
                    <a:srgbClr val="FFFFFF"/>
                  </a:solidFill>
                  <a:latin typeface="Oswald"/>
                  <a:ea typeface="Oswald"/>
                  <a:cs typeface="Oswald"/>
                  <a:sym typeface="Oswald"/>
                </a:rPr>
                <a:t>Titre de</a:t>
              </a:r>
            </a:p>
            <a:p>
              <a:pPr algn="l">
                <a:lnSpc>
                  <a:spcPts val="3999"/>
                </a:lnSpc>
              </a:pPr>
              <a:r>
                <a:rPr lang="en-US" sz="3999">
                  <a:solidFill>
                    <a:srgbClr val="FFFFFF"/>
                  </a:solidFill>
                  <a:latin typeface="Oswald"/>
                  <a:ea typeface="Oswald"/>
                  <a:cs typeface="Oswald"/>
                  <a:sym typeface="Oswald"/>
                </a:rPr>
                <a:t>la partie</a:t>
              </a:r>
            </a:p>
          </p:txBody>
        </p:sp>
      </p:grpSp>
      <p:grpSp>
        <p:nvGrpSpPr>
          <p:cNvPr name="Group 26" id="26"/>
          <p:cNvGrpSpPr/>
          <p:nvPr/>
        </p:nvGrpSpPr>
        <p:grpSpPr>
          <a:xfrm rot="0">
            <a:off x="14021373" y="4383088"/>
            <a:ext cx="3237927" cy="1520824"/>
            <a:chOff x="0" y="0"/>
            <a:chExt cx="4317236" cy="2027766"/>
          </a:xfrm>
        </p:grpSpPr>
        <p:sp>
          <p:nvSpPr>
            <p:cNvPr name="TextBox 27" id="27"/>
            <p:cNvSpPr txBox="true"/>
            <p:nvPr/>
          </p:nvSpPr>
          <p:spPr>
            <a:xfrm rot="0">
              <a:off x="0" y="190500"/>
              <a:ext cx="868315" cy="1837266"/>
            </a:xfrm>
            <a:prstGeom prst="rect">
              <a:avLst/>
            </a:prstGeom>
          </p:spPr>
          <p:txBody>
            <a:bodyPr anchor="t" rtlCol="false" tIns="0" lIns="0" bIns="0" rIns="0">
              <a:spAutoFit/>
            </a:bodyPr>
            <a:lstStyle/>
            <a:p>
              <a:pPr algn="r">
                <a:lnSpc>
                  <a:spcPts val="9999"/>
                </a:lnSpc>
              </a:pPr>
              <a:r>
                <a:rPr lang="en-US" b="true" sz="9999">
                  <a:solidFill>
                    <a:srgbClr val="FFFFFF"/>
                  </a:solidFill>
                  <a:latin typeface="Oswald Bold"/>
                  <a:ea typeface="Oswald Bold"/>
                  <a:cs typeface="Oswald Bold"/>
                  <a:sym typeface="Oswald Bold"/>
                </a:rPr>
                <a:t>6</a:t>
              </a:r>
            </a:p>
          </p:txBody>
        </p:sp>
        <p:sp>
          <p:nvSpPr>
            <p:cNvPr name="TextBox 28" id="28"/>
            <p:cNvSpPr txBox="true"/>
            <p:nvPr/>
          </p:nvSpPr>
          <p:spPr>
            <a:xfrm rot="0">
              <a:off x="1046115" y="349250"/>
              <a:ext cx="3271121" cy="1405467"/>
            </a:xfrm>
            <a:prstGeom prst="rect">
              <a:avLst/>
            </a:prstGeom>
          </p:spPr>
          <p:txBody>
            <a:bodyPr anchor="t" rtlCol="false" tIns="0" lIns="0" bIns="0" rIns="0">
              <a:spAutoFit/>
            </a:bodyPr>
            <a:lstStyle/>
            <a:p>
              <a:pPr algn="l">
                <a:lnSpc>
                  <a:spcPts val="3999"/>
                </a:lnSpc>
              </a:pPr>
              <a:r>
                <a:rPr lang="en-US" sz="3999">
                  <a:solidFill>
                    <a:srgbClr val="FFFFFF"/>
                  </a:solidFill>
                  <a:latin typeface="Oswald"/>
                  <a:ea typeface="Oswald"/>
                  <a:cs typeface="Oswald"/>
                  <a:sym typeface="Oswald"/>
                </a:rPr>
                <a:t>Titre de</a:t>
              </a:r>
            </a:p>
            <a:p>
              <a:pPr algn="l">
                <a:lnSpc>
                  <a:spcPts val="3999"/>
                </a:lnSpc>
              </a:pPr>
              <a:r>
                <a:rPr lang="en-US" sz="3999">
                  <a:solidFill>
                    <a:srgbClr val="FFFFFF"/>
                  </a:solidFill>
                  <a:latin typeface="Oswald"/>
                  <a:ea typeface="Oswald"/>
                  <a:cs typeface="Oswald"/>
                  <a:sym typeface="Oswald"/>
                </a:rPr>
                <a:t>la partie</a:t>
              </a:r>
            </a:p>
          </p:txBody>
        </p:sp>
      </p:grpSp>
      <p:sp>
        <p:nvSpPr>
          <p:cNvPr name="TextBox 29" id="29"/>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3</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568682" y="3931022"/>
            <a:ext cx="11150635" cy="5491438"/>
          </a:xfrm>
          <a:custGeom>
            <a:avLst/>
            <a:gdLst/>
            <a:ahLst/>
            <a:cxnLst/>
            <a:rect r="r" b="b" t="t" l="l"/>
            <a:pathLst>
              <a:path h="5491438" w="11150635">
                <a:moveTo>
                  <a:pt x="0" y="0"/>
                </a:moveTo>
                <a:lnTo>
                  <a:pt x="11150636" y="0"/>
                </a:lnTo>
                <a:lnTo>
                  <a:pt x="11150636" y="5491438"/>
                </a:lnTo>
                <a:lnTo>
                  <a:pt x="0" y="5491438"/>
                </a:lnTo>
                <a:lnTo>
                  <a:pt x="0" y="0"/>
                </a:lnTo>
                <a:close/>
              </a:path>
            </a:pathLst>
          </a:custGeom>
          <a:blipFill>
            <a:blip r:embed="rId2"/>
            <a:stretch>
              <a:fillRect l="-1201" t="-2710" r="-800" b="-1626"/>
            </a:stretch>
          </a:blipFill>
        </p:spPr>
      </p:sp>
      <p:sp>
        <p:nvSpPr>
          <p:cNvPr name="TextBox 3" id="3"/>
          <p:cNvSpPr txBox="true"/>
          <p:nvPr/>
        </p:nvSpPr>
        <p:spPr>
          <a:xfrm rot="0">
            <a:off x="1028700" y="1657350"/>
            <a:ext cx="1262012"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Exemple</a:t>
            </a:r>
          </a:p>
        </p:txBody>
      </p:sp>
      <p:sp>
        <p:nvSpPr>
          <p:cNvPr name="TextBox 4" id="4"/>
          <p:cNvSpPr txBox="true"/>
          <p:nvPr/>
        </p:nvSpPr>
        <p:spPr>
          <a:xfrm rot="0">
            <a:off x="1028700" y="2475018"/>
            <a:ext cx="16230600" cy="869949"/>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1"/>
                <a:ea typeface="Open Sans 1"/>
                <a:cs typeface="Open Sans 1"/>
                <a:sym typeface="Open Sans 1"/>
              </a:rPr>
              <a:t>Dans mon jeu de données d’oiseaux bleus, j’ai choisi comme augmentation de la </a:t>
            </a:r>
            <a:r>
              <a:rPr lang="en-US" sz="2500" i="true">
                <a:solidFill>
                  <a:srgbClr val="000000"/>
                </a:solidFill>
                <a:latin typeface="Open Sans 1 Italics"/>
                <a:ea typeface="Open Sans 1 Italics"/>
                <a:cs typeface="Open Sans 1 Italics"/>
                <a:sym typeface="Open Sans 1 Italics"/>
              </a:rPr>
              <a:t>mosaïque</a:t>
            </a:r>
            <a:r>
              <a:rPr lang="en-US" sz="2500">
                <a:solidFill>
                  <a:srgbClr val="000000"/>
                </a:solidFill>
                <a:latin typeface="Open Sans 1"/>
                <a:ea typeface="Open Sans 1"/>
                <a:cs typeface="Open Sans 1"/>
                <a:sym typeface="Open Sans 1"/>
              </a:rPr>
              <a:t> et de la </a:t>
            </a:r>
            <a:r>
              <a:rPr lang="en-US" sz="2500" i="true">
                <a:solidFill>
                  <a:srgbClr val="000000"/>
                </a:solidFill>
                <a:latin typeface="Open Sans 1 Italics"/>
                <a:ea typeface="Open Sans 1 Italics"/>
                <a:cs typeface="Open Sans 1 Italics"/>
                <a:sym typeface="Open Sans 1 Italics"/>
              </a:rPr>
              <a:t>rotation</a:t>
            </a:r>
            <a:r>
              <a:rPr lang="en-US" sz="2500">
                <a:solidFill>
                  <a:srgbClr val="000000"/>
                </a:solidFill>
                <a:latin typeface="Open Sans 1"/>
                <a:ea typeface="Open Sans 1"/>
                <a:cs typeface="Open Sans 1"/>
                <a:sym typeface="Open Sans 1"/>
              </a:rPr>
              <a:t> dans trois sens. Roboflow les combine et cela donne ça :</a:t>
            </a:r>
          </a:p>
        </p:txBody>
      </p:sp>
      <p:sp>
        <p:nvSpPr>
          <p:cNvPr name="TextBox 5" id="5"/>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30</a:t>
            </a:r>
          </a:p>
        </p:txBody>
      </p:sp>
      <p:sp>
        <p:nvSpPr>
          <p:cNvPr name="TextBox 6" id="6"/>
          <p:cNvSpPr txBox="true"/>
          <p:nvPr/>
        </p:nvSpPr>
        <p:spPr>
          <a:xfrm rot="0">
            <a:off x="1028700" y="923925"/>
            <a:ext cx="15893689"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AUGMENTATION DE DONNÉES</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grpSp>
        <p:nvGrpSpPr>
          <p:cNvPr name="Group 3" id="3"/>
          <p:cNvGrpSpPr/>
          <p:nvPr/>
        </p:nvGrpSpPr>
        <p:grpSpPr>
          <a:xfrm rot="0">
            <a:off x="15409522" y="216722"/>
            <a:ext cx="1859303" cy="908415"/>
            <a:chOff x="0" y="0"/>
            <a:chExt cx="2479070" cy="1211220"/>
          </a:xfrm>
        </p:grpSpPr>
        <p:sp>
          <p:nvSpPr>
            <p:cNvPr name="Freeform 4" id="4"/>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a:grpSpLocks noChangeAspect="true"/>
            </p:cNvGrpSpPr>
            <p:nvPr/>
          </p:nvGrpSpPr>
          <p:grpSpPr>
            <a:xfrm rot="0">
              <a:off x="4482" y="1163648"/>
              <a:ext cx="1701915" cy="3645"/>
              <a:chOff x="0" y="0"/>
              <a:chExt cx="5928627" cy="12700"/>
            </a:xfrm>
          </p:grpSpPr>
          <p:sp>
            <p:nvSpPr>
              <p:cNvPr name="Freeform 7" id="7"/>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8" id="8"/>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Freeform 12" id="12"/>
          <p:cNvSpPr/>
          <p:nvPr/>
        </p:nvSpPr>
        <p:spPr>
          <a:xfrm flipH="false" flipV="false" rot="0">
            <a:off x="9598644" y="3371138"/>
            <a:ext cx="7660656" cy="5887162"/>
          </a:xfrm>
          <a:custGeom>
            <a:avLst/>
            <a:gdLst/>
            <a:ahLst/>
            <a:cxnLst/>
            <a:rect r="r" b="b" t="t" l="l"/>
            <a:pathLst>
              <a:path h="5887162" w="7660656">
                <a:moveTo>
                  <a:pt x="0" y="0"/>
                </a:moveTo>
                <a:lnTo>
                  <a:pt x="7660656" y="0"/>
                </a:lnTo>
                <a:lnTo>
                  <a:pt x="7660656" y="5887162"/>
                </a:lnTo>
                <a:lnTo>
                  <a:pt x="0" y="5887162"/>
                </a:lnTo>
                <a:lnTo>
                  <a:pt x="0" y="0"/>
                </a:lnTo>
                <a:close/>
              </a:path>
            </a:pathLst>
          </a:custGeom>
          <a:blipFill>
            <a:blip r:embed="rId15"/>
            <a:stretch>
              <a:fillRect l="0" t="0" r="0" b="0"/>
            </a:stretch>
          </a:blipFill>
          <a:ln w="19050" cap="sq">
            <a:solidFill>
              <a:srgbClr val="000000"/>
            </a:solidFill>
            <a:prstDash val="solid"/>
            <a:miter/>
          </a:ln>
        </p:spPr>
      </p:sp>
      <p:sp>
        <p:nvSpPr>
          <p:cNvPr name="TextBox 13" id="13"/>
          <p:cNvSpPr txBox="true"/>
          <p:nvPr/>
        </p:nvSpPr>
        <p:spPr>
          <a:xfrm rot="0">
            <a:off x="1028700" y="923925"/>
            <a:ext cx="1362292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DERNIÈRE ÉTAPE “CREATE”</a:t>
            </a:r>
          </a:p>
        </p:txBody>
      </p:sp>
      <p:sp>
        <p:nvSpPr>
          <p:cNvPr name="TextBox 14" id="14"/>
          <p:cNvSpPr txBox="true"/>
          <p:nvPr/>
        </p:nvSpPr>
        <p:spPr>
          <a:xfrm rot="0">
            <a:off x="1028700" y="3313988"/>
            <a:ext cx="7925202" cy="869949"/>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1"/>
                <a:ea typeface="Open Sans 1"/>
                <a:cs typeface="Open Sans 1"/>
                <a:sym typeface="Open Sans 1"/>
              </a:rPr>
              <a:t>Enfin, l’étape 5 “Create” permet de conclure le versionning.</a:t>
            </a:r>
          </a:p>
        </p:txBody>
      </p:sp>
      <p:sp>
        <p:nvSpPr>
          <p:cNvPr name="TextBox 15" id="15"/>
          <p:cNvSpPr txBox="true"/>
          <p:nvPr/>
        </p:nvSpPr>
        <p:spPr>
          <a:xfrm rot="0">
            <a:off x="1028700" y="5120059"/>
            <a:ext cx="7925202" cy="1308099"/>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1"/>
                <a:ea typeface="Open Sans 1"/>
                <a:cs typeface="Open Sans 1"/>
                <a:sym typeface="Open Sans 1"/>
              </a:rPr>
              <a:t>Si vous avez fait de l’augmentation, vous pouvez </a:t>
            </a:r>
            <a:r>
              <a:rPr lang="en-US" sz="2500" b="true">
                <a:solidFill>
                  <a:srgbClr val="000000"/>
                </a:solidFill>
                <a:latin typeface="Open Sans 1 Bold"/>
                <a:ea typeface="Open Sans 1 Bold"/>
                <a:cs typeface="Open Sans 1 Bold"/>
                <a:sym typeface="Open Sans 1 Bold"/>
              </a:rPr>
              <a:t>choisir combien d’images vous voulez</a:t>
            </a:r>
            <a:r>
              <a:rPr lang="en-US" sz="2500">
                <a:solidFill>
                  <a:srgbClr val="000000"/>
                </a:solidFill>
                <a:latin typeface="Open Sans 1"/>
                <a:ea typeface="Open Sans 1"/>
                <a:cs typeface="Open Sans 1"/>
                <a:sym typeface="Open Sans 1"/>
              </a:rPr>
              <a:t> que Roboflow farbique à partir de vos images de base.</a:t>
            </a:r>
          </a:p>
        </p:txBody>
      </p:sp>
      <p:sp>
        <p:nvSpPr>
          <p:cNvPr name="AutoShape 16" id="16"/>
          <p:cNvSpPr/>
          <p:nvPr/>
        </p:nvSpPr>
        <p:spPr>
          <a:xfrm>
            <a:off x="9080260" y="5802683"/>
            <a:ext cx="1332814" cy="236608"/>
          </a:xfrm>
          <a:prstGeom prst="line">
            <a:avLst/>
          </a:prstGeom>
          <a:ln cap="rnd" w="76200">
            <a:solidFill>
              <a:srgbClr val="8C52FF"/>
            </a:solidFill>
            <a:prstDash val="solid"/>
            <a:headEnd type="none" len="sm" w="sm"/>
            <a:tailEnd type="arrow" len="sm" w="med"/>
          </a:ln>
        </p:spPr>
      </p:sp>
      <p:sp>
        <p:nvSpPr>
          <p:cNvPr name="TextBox 17" id="17"/>
          <p:cNvSpPr txBox="true"/>
          <p:nvPr/>
        </p:nvSpPr>
        <p:spPr>
          <a:xfrm rot="0">
            <a:off x="1028700" y="7364279"/>
            <a:ext cx="7925202" cy="1308099"/>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1"/>
                <a:ea typeface="Open Sans 1"/>
                <a:cs typeface="Open Sans 1"/>
                <a:sym typeface="Open Sans 1"/>
              </a:rPr>
              <a:t>Et vous pouvez</a:t>
            </a:r>
            <a:r>
              <a:rPr lang="en-US" sz="2500" b="true">
                <a:solidFill>
                  <a:srgbClr val="000000"/>
                </a:solidFill>
                <a:latin typeface="Open Sans 1 Bold"/>
                <a:ea typeface="Open Sans 1 Bold"/>
                <a:cs typeface="Open Sans 1 Bold"/>
                <a:sym typeface="Open Sans 1 Bold"/>
              </a:rPr>
              <a:t> rajouter des notes</a:t>
            </a:r>
            <a:r>
              <a:rPr lang="en-US" sz="2500">
                <a:solidFill>
                  <a:srgbClr val="000000"/>
                </a:solidFill>
                <a:latin typeface="Open Sans 1"/>
                <a:ea typeface="Open Sans 1"/>
                <a:cs typeface="Open Sans 1"/>
                <a:sym typeface="Open Sans 1"/>
              </a:rPr>
              <a:t> à la fin. Cela peut-être pertinent si vous comptez tester plusieurs combinaisons preprocessing/augments.</a:t>
            </a:r>
          </a:p>
        </p:txBody>
      </p:sp>
      <p:sp>
        <p:nvSpPr>
          <p:cNvPr name="AutoShape 18" id="18"/>
          <p:cNvSpPr/>
          <p:nvPr/>
        </p:nvSpPr>
        <p:spPr>
          <a:xfrm flipV="true">
            <a:off x="9080260" y="7532261"/>
            <a:ext cx="1331798" cy="406597"/>
          </a:xfrm>
          <a:prstGeom prst="line">
            <a:avLst/>
          </a:prstGeom>
          <a:ln cap="rnd" w="76200">
            <a:solidFill>
              <a:srgbClr val="8C52FF"/>
            </a:solidFill>
            <a:prstDash val="solid"/>
            <a:headEnd type="none" len="sm" w="sm"/>
            <a:tailEnd type="arrow" len="sm" w="med"/>
          </a:ln>
        </p:spPr>
      </p:sp>
      <p:sp>
        <p:nvSpPr>
          <p:cNvPr name="TextBox 19" id="19"/>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31</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879707" y="2354595"/>
            <a:ext cx="14528586" cy="2324574"/>
          </a:xfrm>
          <a:custGeom>
            <a:avLst/>
            <a:gdLst/>
            <a:ahLst/>
            <a:cxnLst/>
            <a:rect r="r" b="b" t="t" l="l"/>
            <a:pathLst>
              <a:path h="2324574" w="14528586">
                <a:moveTo>
                  <a:pt x="0" y="0"/>
                </a:moveTo>
                <a:lnTo>
                  <a:pt x="14528586" y="0"/>
                </a:lnTo>
                <a:lnTo>
                  <a:pt x="14528586" y="2324574"/>
                </a:lnTo>
                <a:lnTo>
                  <a:pt x="0" y="2324574"/>
                </a:lnTo>
                <a:lnTo>
                  <a:pt x="0" y="0"/>
                </a:lnTo>
                <a:close/>
              </a:path>
            </a:pathLst>
          </a:custGeom>
          <a:blipFill>
            <a:blip r:embed="rId2"/>
            <a:stretch>
              <a:fillRect l="0" t="0" r="0" b="0"/>
            </a:stretch>
          </a:blipFill>
          <a:ln w="38100" cap="sq">
            <a:solidFill>
              <a:srgbClr val="000000"/>
            </a:solidFill>
            <a:prstDash val="solid"/>
            <a:miter/>
          </a:ln>
        </p:spPr>
      </p:sp>
      <p:sp>
        <p:nvSpPr>
          <p:cNvPr name="Freeform 3" id="3"/>
          <p:cNvSpPr/>
          <p:nvPr/>
        </p:nvSpPr>
        <p:spPr>
          <a:xfrm flipH="false" flipV="false" rot="0">
            <a:off x="4292962" y="5027682"/>
            <a:ext cx="9702076" cy="4948059"/>
          </a:xfrm>
          <a:custGeom>
            <a:avLst/>
            <a:gdLst/>
            <a:ahLst/>
            <a:cxnLst/>
            <a:rect r="r" b="b" t="t" l="l"/>
            <a:pathLst>
              <a:path h="4948059" w="9702076">
                <a:moveTo>
                  <a:pt x="0" y="0"/>
                </a:moveTo>
                <a:lnTo>
                  <a:pt x="9702076" y="0"/>
                </a:lnTo>
                <a:lnTo>
                  <a:pt x="9702076" y="4948059"/>
                </a:lnTo>
                <a:lnTo>
                  <a:pt x="0" y="4948059"/>
                </a:lnTo>
                <a:lnTo>
                  <a:pt x="0" y="0"/>
                </a:lnTo>
                <a:close/>
              </a:path>
            </a:pathLst>
          </a:custGeom>
          <a:blipFill>
            <a:blip r:embed="rId3"/>
            <a:stretch>
              <a:fillRect l="0" t="0" r="0" b="0"/>
            </a:stretch>
          </a:blipFill>
          <a:ln w="38100" cap="sq">
            <a:solidFill>
              <a:srgbClr val="000000"/>
            </a:solidFill>
            <a:prstDash val="solid"/>
            <a:miter/>
          </a:ln>
        </p:spPr>
      </p:sp>
      <p:sp>
        <p:nvSpPr>
          <p:cNvPr name="Freeform 4" id="4"/>
          <p:cNvSpPr/>
          <p:nvPr/>
        </p:nvSpPr>
        <p:spPr>
          <a:xfrm flipH="false" flipV="false" rot="3284087">
            <a:off x="9959643" y="1303125"/>
            <a:ext cx="2680045" cy="2222001"/>
          </a:xfrm>
          <a:custGeom>
            <a:avLst/>
            <a:gdLst/>
            <a:ahLst/>
            <a:cxnLst/>
            <a:rect r="r" b="b" t="t" l="l"/>
            <a:pathLst>
              <a:path h="2222001" w="2680045">
                <a:moveTo>
                  <a:pt x="0" y="0"/>
                </a:moveTo>
                <a:lnTo>
                  <a:pt x="2680045" y="0"/>
                </a:lnTo>
                <a:lnTo>
                  <a:pt x="2680045" y="2222001"/>
                </a:lnTo>
                <a:lnTo>
                  <a:pt x="0" y="22220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284087">
            <a:off x="1217169" y="4815300"/>
            <a:ext cx="2958107" cy="2452539"/>
          </a:xfrm>
          <a:custGeom>
            <a:avLst/>
            <a:gdLst/>
            <a:ahLst/>
            <a:cxnLst/>
            <a:rect r="r" b="b" t="t" l="l"/>
            <a:pathLst>
              <a:path h="2452539" w="2958107">
                <a:moveTo>
                  <a:pt x="0" y="0"/>
                </a:moveTo>
                <a:lnTo>
                  <a:pt x="2958106" y="0"/>
                </a:lnTo>
                <a:lnTo>
                  <a:pt x="2958106" y="2452539"/>
                </a:lnTo>
                <a:lnTo>
                  <a:pt x="0" y="24525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3284087">
            <a:off x="1206392" y="6432953"/>
            <a:ext cx="2873356" cy="2382273"/>
          </a:xfrm>
          <a:custGeom>
            <a:avLst/>
            <a:gdLst/>
            <a:ahLst/>
            <a:cxnLst/>
            <a:rect r="r" b="b" t="t" l="l"/>
            <a:pathLst>
              <a:path h="2382273" w="2873356">
                <a:moveTo>
                  <a:pt x="0" y="0"/>
                </a:moveTo>
                <a:lnTo>
                  <a:pt x="2873356" y="0"/>
                </a:lnTo>
                <a:lnTo>
                  <a:pt x="2873356" y="2382273"/>
                </a:lnTo>
                <a:lnTo>
                  <a:pt x="0" y="23822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028700" y="923925"/>
            <a:ext cx="16768938"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EXPORTATION DES DONNÉES</a:t>
            </a:r>
          </a:p>
        </p:txBody>
      </p:sp>
      <p:sp>
        <p:nvSpPr>
          <p:cNvPr name="TextBox 8" id="8"/>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32</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grpSp>
        <p:nvGrpSpPr>
          <p:cNvPr name="Group 3" id="3"/>
          <p:cNvGrpSpPr/>
          <p:nvPr/>
        </p:nvGrpSpPr>
        <p:grpSpPr>
          <a:xfrm rot="0">
            <a:off x="1095375" y="9183080"/>
            <a:ext cx="1859303" cy="908415"/>
            <a:chOff x="0" y="0"/>
            <a:chExt cx="2479070" cy="1211220"/>
          </a:xfrm>
        </p:grpSpPr>
        <p:sp>
          <p:nvSpPr>
            <p:cNvPr name="Freeform 4" id="4"/>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a:grpSpLocks noChangeAspect="true"/>
            </p:cNvGrpSpPr>
            <p:nvPr/>
          </p:nvGrpSpPr>
          <p:grpSpPr>
            <a:xfrm rot="0">
              <a:off x="4482" y="1163648"/>
              <a:ext cx="1701915" cy="3645"/>
              <a:chOff x="0" y="0"/>
              <a:chExt cx="5928627" cy="12700"/>
            </a:xfrm>
          </p:grpSpPr>
          <p:sp>
            <p:nvSpPr>
              <p:cNvPr name="Freeform 7" id="7"/>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8" id="8"/>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TextBox 12" id="12"/>
          <p:cNvSpPr txBox="true"/>
          <p:nvPr/>
        </p:nvSpPr>
        <p:spPr>
          <a:xfrm rot="0">
            <a:off x="1028700" y="3339236"/>
            <a:ext cx="16230600" cy="42227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Un fois le .zip téléchargé, extrayez le dans le </a:t>
            </a:r>
            <a:r>
              <a:rPr lang="en-US" sz="2499" b="true">
                <a:solidFill>
                  <a:srgbClr val="000000"/>
                </a:solidFill>
                <a:latin typeface="Open Sans 2 Bold"/>
                <a:ea typeface="Open Sans 2 Bold"/>
                <a:cs typeface="Open Sans 2 Bold"/>
                <a:sym typeface="Open Sans 2 Bold"/>
              </a:rPr>
              <a:t>dossier dans lequel vous travaillerez</a:t>
            </a:r>
            <a:r>
              <a:rPr lang="en-US" sz="2499">
                <a:solidFill>
                  <a:srgbClr val="000000"/>
                </a:solidFill>
                <a:latin typeface="Open Sans 2"/>
                <a:ea typeface="Open Sans 2"/>
                <a:cs typeface="Open Sans 2"/>
                <a:sym typeface="Open Sans 2"/>
              </a:rPr>
              <a:t>. </a:t>
            </a:r>
          </a:p>
        </p:txBody>
      </p:sp>
      <p:sp>
        <p:nvSpPr>
          <p:cNvPr name="TextBox 13" id="13"/>
          <p:cNvSpPr txBox="true"/>
          <p:nvPr/>
        </p:nvSpPr>
        <p:spPr>
          <a:xfrm rot="0">
            <a:off x="1028700" y="4498798"/>
            <a:ext cx="16230600" cy="2632075"/>
          </a:xfrm>
          <a:prstGeom prst="rect">
            <a:avLst/>
          </a:prstGeom>
        </p:spPr>
        <p:txBody>
          <a:bodyPr anchor="t" rtlCol="false" tIns="0" lIns="0" bIns="0" rIns="0">
            <a:spAutoFit/>
          </a:bodyPr>
          <a:lstStyle/>
          <a:p>
            <a:pPr algn="just">
              <a:lnSpc>
                <a:spcPts val="4249"/>
              </a:lnSpc>
            </a:pPr>
            <a:r>
              <a:rPr lang="en-US" sz="2499">
                <a:solidFill>
                  <a:srgbClr val="000000"/>
                </a:solidFill>
                <a:latin typeface="Open Sans 2"/>
                <a:ea typeface="Open Sans 2"/>
                <a:cs typeface="Open Sans 2"/>
                <a:sym typeface="Open Sans 2"/>
              </a:rPr>
              <a:t>Vous devriez avoir plusieurs choses  dedans :</a:t>
            </a:r>
          </a:p>
          <a:p>
            <a:pPr algn="just" marL="539749" indent="-269875" lvl="1">
              <a:lnSpc>
                <a:spcPts val="4249"/>
              </a:lnSpc>
              <a:buFont typeface="Arial"/>
              <a:buChar char="•"/>
            </a:pPr>
            <a:r>
              <a:rPr lang="en-US" sz="2499">
                <a:solidFill>
                  <a:srgbClr val="000000"/>
                </a:solidFill>
                <a:latin typeface="Open Sans 2"/>
                <a:ea typeface="Open Sans 2"/>
                <a:cs typeface="Open Sans 2"/>
                <a:sym typeface="Open Sans 2"/>
              </a:rPr>
              <a:t>fichier</a:t>
            </a:r>
            <a:r>
              <a:rPr lang="en-US" b="true" sz="2499">
                <a:solidFill>
                  <a:srgbClr val="000000"/>
                </a:solidFill>
                <a:latin typeface="Open Sans 2 Bold"/>
                <a:ea typeface="Open Sans 2 Bold"/>
                <a:cs typeface="Open Sans 2 Bold"/>
                <a:sym typeface="Open Sans 2 Bold"/>
              </a:rPr>
              <a:t> README.roboflow.txt</a:t>
            </a:r>
            <a:r>
              <a:rPr lang="en-US" sz="2499">
                <a:solidFill>
                  <a:srgbClr val="000000"/>
                </a:solidFill>
                <a:latin typeface="Open Sans 2"/>
                <a:ea typeface="Open Sans 2"/>
                <a:cs typeface="Open Sans 2"/>
                <a:sym typeface="Open Sans 2"/>
              </a:rPr>
              <a:t> :  contient les métadonnées de roboflow</a:t>
            </a:r>
          </a:p>
          <a:p>
            <a:pPr algn="just" marL="539749" indent="-269875" lvl="1">
              <a:lnSpc>
                <a:spcPts val="4249"/>
              </a:lnSpc>
              <a:buFont typeface="Arial"/>
              <a:buChar char="•"/>
            </a:pPr>
            <a:r>
              <a:rPr lang="en-US" sz="2499">
                <a:solidFill>
                  <a:srgbClr val="000000"/>
                </a:solidFill>
                <a:latin typeface="Open Sans 2"/>
                <a:ea typeface="Open Sans 2"/>
                <a:cs typeface="Open Sans 2"/>
                <a:sym typeface="Open Sans 2"/>
              </a:rPr>
              <a:t>dosssiers </a:t>
            </a:r>
            <a:r>
              <a:rPr lang="en-US" b="true" sz="2499">
                <a:solidFill>
                  <a:srgbClr val="000000"/>
                </a:solidFill>
                <a:latin typeface="Open Sans 2 Bold"/>
                <a:ea typeface="Open Sans 2 Bold"/>
                <a:cs typeface="Open Sans 2 Bold"/>
                <a:sym typeface="Open Sans 2 Bold"/>
              </a:rPr>
              <a:t>train, valid, test</a:t>
            </a:r>
            <a:r>
              <a:rPr lang="en-US" sz="2499">
                <a:solidFill>
                  <a:srgbClr val="000000"/>
                </a:solidFill>
                <a:latin typeface="Open Sans 2"/>
                <a:ea typeface="Open Sans 2"/>
                <a:cs typeface="Open Sans 2"/>
                <a:sym typeface="Open Sans 2"/>
              </a:rPr>
              <a:t> : sont là en fonction de ce que vous avez  choisi dans Roboflow (c’est possible que vous n’ayez que le fichier “train”, c’est normal)</a:t>
            </a:r>
          </a:p>
          <a:p>
            <a:pPr algn="just" marL="539749" indent="-269875" lvl="1">
              <a:lnSpc>
                <a:spcPts val="4249"/>
              </a:lnSpc>
              <a:buFont typeface="Arial"/>
              <a:buChar char="•"/>
            </a:pPr>
            <a:r>
              <a:rPr lang="en-US" sz="2499">
                <a:solidFill>
                  <a:srgbClr val="000000"/>
                </a:solidFill>
                <a:latin typeface="Open Sans 2"/>
                <a:ea typeface="Open Sans 2"/>
                <a:cs typeface="Open Sans 2"/>
                <a:sym typeface="Open Sans 2"/>
              </a:rPr>
              <a:t>fichier </a:t>
            </a:r>
            <a:r>
              <a:rPr lang="en-US" b="true" sz="2499">
                <a:solidFill>
                  <a:srgbClr val="000000"/>
                </a:solidFill>
                <a:latin typeface="Open Sans 2 Bold"/>
                <a:ea typeface="Open Sans 2 Bold"/>
                <a:cs typeface="Open Sans 2 Bold"/>
                <a:sym typeface="Open Sans 2 Bold"/>
              </a:rPr>
              <a:t>data.yaml</a:t>
            </a:r>
            <a:r>
              <a:rPr lang="en-US" sz="2499">
                <a:solidFill>
                  <a:srgbClr val="000000"/>
                </a:solidFill>
                <a:latin typeface="Open Sans 2"/>
                <a:ea typeface="Open Sans 2"/>
                <a:cs typeface="Open Sans 2"/>
                <a:sym typeface="Open Sans 2"/>
              </a:rPr>
              <a:t> : fichier important pour Yolo, va lui permettre de trouver les données</a:t>
            </a:r>
          </a:p>
        </p:txBody>
      </p:sp>
      <p:sp>
        <p:nvSpPr>
          <p:cNvPr name="TextBox 14" id="14"/>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33</a:t>
            </a:r>
          </a:p>
        </p:txBody>
      </p:sp>
      <p:sp>
        <p:nvSpPr>
          <p:cNvPr name="TextBox 15" id="15"/>
          <p:cNvSpPr txBox="true"/>
          <p:nvPr/>
        </p:nvSpPr>
        <p:spPr>
          <a:xfrm rot="0">
            <a:off x="1028700" y="923925"/>
            <a:ext cx="16768938"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EXPORTATION DES DONNÉES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grpSp>
        <p:nvGrpSpPr>
          <p:cNvPr name="Group 3" id="3"/>
          <p:cNvGrpSpPr/>
          <p:nvPr/>
        </p:nvGrpSpPr>
        <p:grpSpPr>
          <a:xfrm rot="0">
            <a:off x="15409522" y="216722"/>
            <a:ext cx="1859303" cy="908415"/>
            <a:chOff x="0" y="0"/>
            <a:chExt cx="2479070" cy="1211220"/>
          </a:xfrm>
        </p:grpSpPr>
        <p:sp>
          <p:nvSpPr>
            <p:cNvPr name="Freeform 4" id="4"/>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a:grpSpLocks noChangeAspect="true"/>
            </p:cNvGrpSpPr>
            <p:nvPr/>
          </p:nvGrpSpPr>
          <p:grpSpPr>
            <a:xfrm rot="0">
              <a:off x="4482" y="1163648"/>
              <a:ext cx="1701915" cy="3645"/>
              <a:chOff x="0" y="0"/>
              <a:chExt cx="5928627" cy="12700"/>
            </a:xfrm>
          </p:grpSpPr>
          <p:sp>
            <p:nvSpPr>
              <p:cNvPr name="Freeform 7" id="7"/>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8" id="8"/>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Freeform 12" id="12"/>
          <p:cNvSpPr/>
          <p:nvPr/>
        </p:nvSpPr>
        <p:spPr>
          <a:xfrm flipH="false" flipV="false" rot="0">
            <a:off x="13260484" y="4133374"/>
            <a:ext cx="4721060" cy="3156067"/>
          </a:xfrm>
          <a:custGeom>
            <a:avLst/>
            <a:gdLst/>
            <a:ahLst/>
            <a:cxnLst/>
            <a:rect r="r" b="b" t="t" l="l"/>
            <a:pathLst>
              <a:path h="3156067" w="4721060">
                <a:moveTo>
                  <a:pt x="0" y="0"/>
                </a:moveTo>
                <a:lnTo>
                  <a:pt x="4721060" y="0"/>
                </a:lnTo>
                <a:lnTo>
                  <a:pt x="4721060" y="3156067"/>
                </a:lnTo>
                <a:lnTo>
                  <a:pt x="0" y="3156067"/>
                </a:lnTo>
                <a:lnTo>
                  <a:pt x="0" y="0"/>
                </a:lnTo>
                <a:close/>
              </a:path>
            </a:pathLst>
          </a:custGeom>
          <a:blipFill>
            <a:blip r:embed="rId15"/>
            <a:stretch>
              <a:fillRect l="0" t="0" r="0" b="0"/>
            </a:stretch>
          </a:blipFill>
        </p:spPr>
      </p:sp>
      <p:sp>
        <p:nvSpPr>
          <p:cNvPr name="Freeform 13" id="13"/>
          <p:cNvSpPr/>
          <p:nvPr/>
        </p:nvSpPr>
        <p:spPr>
          <a:xfrm flipH="false" flipV="false" rot="0">
            <a:off x="12837500" y="4133374"/>
            <a:ext cx="422984" cy="1710597"/>
          </a:xfrm>
          <a:custGeom>
            <a:avLst/>
            <a:gdLst/>
            <a:ahLst/>
            <a:cxnLst/>
            <a:rect r="r" b="b" t="t" l="l"/>
            <a:pathLst>
              <a:path h="1710597" w="422984">
                <a:moveTo>
                  <a:pt x="0" y="0"/>
                </a:moveTo>
                <a:lnTo>
                  <a:pt x="422984" y="0"/>
                </a:lnTo>
                <a:lnTo>
                  <a:pt x="422984" y="1710596"/>
                </a:lnTo>
                <a:lnTo>
                  <a:pt x="0" y="171059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false" flipV="false" rot="0">
            <a:off x="12897812" y="6080986"/>
            <a:ext cx="302361" cy="1222785"/>
          </a:xfrm>
          <a:custGeom>
            <a:avLst/>
            <a:gdLst/>
            <a:ahLst/>
            <a:cxnLst/>
            <a:rect r="r" b="b" t="t" l="l"/>
            <a:pathLst>
              <a:path h="1222785" w="302361">
                <a:moveTo>
                  <a:pt x="0" y="0"/>
                </a:moveTo>
                <a:lnTo>
                  <a:pt x="302361" y="0"/>
                </a:lnTo>
                <a:lnTo>
                  <a:pt x="302361" y="1222786"/>
                </a:lnTo>
                <a:lnTo>
                  <a:pt x="0" y="122278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5" id="15"/>
          <p:cNvSpPr txBox="true"/>
          <p:nvPr/>
        </p:nvSpPr>
        <p:spPr>
          <a:xfrm rot="0">
            <a:off x="1028700" y="2324735"/>
            <a:ext cx="16230600"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Ouvrez le fichier .yaml (à l’aide de n’importre quel outil d’édition de texte), il devrait ressembler à celui ci-contre (avec en plus un paragraphe Roboflow non montré ici). </a:t>
            </a:r>
          </a:p>
        </p:txBody>
      </p:sp>
      <p:sp>
        <p:nvSpPr>
          <p:cNvPr name="TextBox 16" id="16"/>
          <p:cNvSpPr txBox="true"/>
          <p:nvPr/>
        </p:nvSpPr>
        <p:spPr>
          <a:xfrm rot="0">
            <a:off x="1028700" y="4085749"/>
            <a:ext cx="11489359" cy="23895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Trois lignes avec les </a:t>
            </a:r>
            <a:r>
              <a:rPr lang="en-US" sz="2300" b="true">
                <a:solidFill>
                  <a:srgbClr val="FF66C4"/>
                </a:solidFill>
                <a:latin typeface="Open Sans 2 Bold"/>
                <a:ea typeface="Open Sans 2 Bold"/>
                <a:cs typeface="Open Sans 2 Bold"/>
                <a:sym typeface="Open Sans 2 Bold"/>
              </a:rPr>
              <a:t>chemins relatifs</a:t>
            </a:r>
            <a:r>
              <a:rPr lang="en-US" sz="2300">
                <a:solidFill>
                  <a:srgbClr val="000000"/>
                </a:solidFill>
                <a:latin typeface="Open Sans 2"/>
                <a:ea typeface="Open Sans 2"/>
                <a:cs typeface="Open Sans 2"/>
                <a:sym typeface="Open Sans 2"/>
              </a:rPr>
              <a:t> vers les différents dossiers  d’entraînement, de validation et de test (si vous rencontrez des problèmes liés à ça et que vous travaillez en local, n’hésitez pas à mettre les chemins absolus, mais ne pas faire ça si vous comptez travailler sur un cluster).  </a:t>
            </a:r>
            <a:r>
              <a:rPr lang="en-US" sz="2300" b="true">
                <a:solidFill>
                  <a:srgbClr val="000000"/>
                </a:solidFill>
                <a:latin typeface="Open Sans 2 Bold"/>
                <a:ea typeface="Open Sans 2 Bold"/>
                <a:cs typeface="Open Sans 2 Bold"/>
                <a:sym typeface="Open Sans 2 Bold"/>
              </a:rPr>
              <a:t>Il doit y avoir les trois chemins vers train, val ET test même si vous n’avez pas les trois dossiers d’images.</a:t>
            </a:r>
          </a:p>
          <a:p>
            <a:pPr algn="just">
              <a:lnSpc>
                <a:spcPts val="3220"/>
              </a:lnSpc>
            </a:pPr>
            <a:r>
              <a:rPr lang="en-US" sz="2300">
                <a:solidFill>
                  <a:srgbClr val="000000"/>
                </a:solidFill>
                <a:latin typeface="Open Sans 2"/>
                <a:ea typeface="Open Sans 2"/>
                <a:cs typeface="Open Sans 2"/>
                <a:sym typeface="Open Sans 2"/>
              </a:rPr>
              <a:t>Il faudra que votre fichier python soit dans le même dossier.</a:t>
            </a:r>
          </a:p>
        </p:txBody>
      </p:sp>
      <p:sp>
        <p:nvSpPr>
          <p:cNvPr name="TextBox 17" id="17"/>
          <p:cNvSpPr txBox="true"/>
          <p:nvPr/>
        </p:nvSpPr>
        <p:spPr>
          <a:xfrm rot="0">
            <a:off x="1028700" y="7446962"/>
            <a:ext cx="986772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Un paragraphe dédié aux </a:t>
            </a:r>
            <a:r>
              <a:rPr lang="en-US" sz="2300" b="true">
                <a:solidFill>
                  <a:srgbClr val="00BF63"/>
                </a:solidFill>
                <a:latin typeface="Open Sans 2 Bold"/>
                <a:ea typeface="Open Sans 2 Bold"/>
                <a:cs typeface="Open Sans 2 Bold"/>
                <a:sym typeface="Open Sans 2 Bold"/>
              </a:rPr>
              <a:t>nomx des différentes classes</a:t>
            </a:r>
            <a:r>
              <a:rPr lang="en-US" sz="2300" b="true">
                <a:solidFill>
                  <a:srgbClr val="000000"/>
                </a:solidFill>
                <a:latin typeface="Open Sans 2 Bold"/>
                <a:ea typeface="Open Sans 2 Bold"/>
                <a:cs typeface="Open Sans 2 Bold"/>
                <a:sym typeface="Open Sans 2 Bold"/>
              </a:rPr>
              <a:t> </a:t>
            </a:r>
            <a:r>
              <a:rPr lang="en-US" sz="2300">
                <a:solidFill>
                  <a:srgbClr val="000000"/>
                </a:solidFill>
                <a:latin typeface="Open Sans 2"/>
                <a:ea typeface="Open Sans 2"/>
                <a:cs typeface="Open Sans 2"/>
                <a:sym typeface="Open Sans 2"/>
              </a:rPr>
              <a:t>à détecter.</a:t>
            </a:r>
          </a:p>
        </p:txBody>
      </p:sp>
      <p:sp>
        <p:nvSpPr>
          <p:cNvPr name="TextBox 18" id="18"/>
          <p:cNvSpPr txBox="true"/>
          <p:nvPr/>
        </p:nvSpPr>
        <p:spPr>
          <a:xfrm rot="0">
            <a:off x="1028700" y="8807926"/>
            <a:ext cx="16230600"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Ce fichier n’a normalement pas besoin d’être modifié, mais si vous rencontrez des problèmes, vous trouverez plein de ressources sur internet car pas mal de monde a déjà éprouvé le modèle.</a:t>
            </a:r>
          </a:p>
        </p:txBody>
      </p:sp>
      <p:sp>
        <p:nvSpPr>
          <p:cNvPr name="TextBox 19" id="19"/>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34</a:t>
            </a:r>
          </a:p>
        </p:txBody>
      </p:sp>
      <p:sp>
        <p:nvSpPr>
          <p:cNvPr name="TextBox 20" id="20"/>
          <p:cNvSpPr txBox="true"/>
          <p:nvPr/>
        </p:nvSpPr>
        <p:spPr>
          <a:xfrm rot="0">
            <a:off x="1028700" y="923925"/>
            <a:ext cx="16768938"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MISE EN FORME DES DONNÉES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TextBox 13" id="13"/>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INTRODUCTION</a:t>
            </a:r>
          </a:p>
        </p:txBody>
      </p:sp>
      <p:sp>
        <p:nvSpPr>
          <p:cNvPr name="TextBox 14" id="14"/>
          <p:cNvSpPr txBox="true"/>
          <p:nvPr/>
        </p:nvSpPr>
        <p:spPr>
          <a:xfrm rot="0">
            <a:off x="1028700" y="2852096"/>
            <a:ext cx="16230600" cy="1308100"/>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2"/>
                <a:ea typeface="Open Sans 2"/>
                <a:cs typeface="Open Sans 2"/>
                <a:sym typeface="Open Sans 2"/>
              </a:rPr>
              <a:t>Entraîner un modèle consiste à lui donner beaucoup d’images où l’objet d’intérêt est déjà encadré pour qu’il puisse comprendre par lui même ce qui définit notre objet (un machine et un humain ne voient pas le monde pareil).</a:t>
            </a:r>
          </a:p>
        </p:txBody>
      </p:sp>
      <p:sp>
        <p:nvSpPr>
          <p:cNvPr name="TextBox 15" id="15"/>
          <p:cNvSpPr txBox="true"/>
          <p:nvPr/>
        </p:nvSpPr>
        <p:spPr>
          <a:xfrm rot="0">
            <a:off x="1028700" y="7319464"/>
            <a:ext cx="16230600" cy="869950"/>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2"/>
                <a:ea typeface="Open Sans 2"/>
                <a:cs typeface="Open Sans 2"/>
                <a:sym typeface="Open Sans 2"/>
              </a:rPr>
              <a:t>Nous utiliserons dorénavant beaucoup le mot classe, donc il faut bien se rappeler que ce mot correspond simplement aux catégories d’objets que l’on souhaite détecter.</a:t>
            </a:r>
          </a:p>
        </p:txBody>
      </p:sp>
      <p:sp>
        <p:nvSpPr>
          <p:cNvPr name="TextBox 16" id="16"/>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4</a:t>
            </a:r>
          </a:p>
        </p:txBody>
      </p:sp>
      <p:sp>
        <p:nvSpPr>
          <p:cNvPr name="TextBox 17" id="17"/>
          <p:cNvSpPr txBox="true"/>
          <p:nvPr/>
        </p:nvSpPr>
        <p:spPr>
          <a:xfrm rot="0">
            <a:off x="1028700" y="4868364"/>
            <a:ext cx="16230600" cy="1746250"/>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2"/>
                <a:ea typeface="Open Sans 2"/>
                <a:cs typeface="Open Sans 2"/>
                <a:sym typeface="Open Sans 2"/>
              </a:rPr>
              <a:t>Les objets d’intérêt doivent porter un nom qui désigne leur catégorie d’appartenance que l’on appelle </a:t>
            </a:r>
            <a:r>
              <a:rPr lang="en-US" b="true" sz="2500" i="true">
                <a:solidFill>
                  <a:srgbClr val="000000"/>
                </a:solidFill>
                <a:latin typeface="Open Sans 2 Bold Italics"/>
                <a:ea typeface="Open Sans 2 Bold Italics"/>
                <a:cs typeface="Open Sans 2 Bold Italics"/>
                <a:sym typeface="Open Sans 2 Bold Italics"/>
              </a:rPr>
              <a:t>classe</a:t>
            </a:r>
            <a:r>
              <a:rPr lang="en-US" sz="2500">
                <a:solidFill>
                  <a:srgbClr val="000000"/>
                </a:solidFill>
                <a:latin typeface="Open Sans 2"/>
                <a:ea typeface="Open Sans 2"/>
                <a:cs typeface="Open Sans 2"/>
                <a:sym typeface="Open Sans 2"/>
              </a:rPr>
              <a:t>. Donc par exemple on peut avoir une classe “chat” et une classe “chien”, mais on peut aussi avoir une classe “labrador” et “chihuahua”. Vous pouvez choisir absolument ce que vous voulez, que ce soit très général ou très spécifique.</a:t>
            </a:r>
          </a:p>
        </p:txBody>
      </p:sp>
      <p:sp>
        <p:nvSpPr>
          <p:cNvPr name="TextBox 18" id="18"/>
          <p:cNvSpPr txBox="true"/>
          <p:nvPr/>
        </p:nvSpPr>
        <p:spPr>
          <a:xfrm rot="0">
            <a:off x="1028700" y="1647825"/>
            <a:ext cx="991478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Notion de classe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647825"/>
            <a:ext cx="991478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Diversité des données</a:t>
            </a:r>
          </a:p>
        </p:txBody>
      </p:sp>
      <p:sp>
        <p:nvSpPr>
          <p:cNvPr name="TextBox 3" id="3"/>
          <p:cNvSpPr txBox="true"/>
          <p:nvPr/>
        </p:nvSpPr>
        <p:spPr>
          <a:xfrm rot="0">
            <a:off x="1028700" y="5963505"/>
            <a:ext cx="16230600" cy="431800"/>
          </a:xfrm>
          <a:prstGeom prst="rect">
            <a:avLst/>
          </a:prstGeom>
        </p:spPr>
        <p:txBody>
          <a:bodyPr anchor="t" rtlCol="false" tIns="0" lIns="0" bIns="0" rIns="0">
            <a:spAutoFit/>
          </a:bodyPr>
          <a:lstStyle/>
          <a:p>
            <a:pPr algn="just">
              <a:lnSpc>
                <a:spcPts val="3500"/>
              </a:lnSpc>
            </a:pPr>
            <a:r>
              <a:rPr lang="en-US" b="true" sz="2500" i="true">
                <a:solidFill>
                  <a:srgbClr val="000000"/>
                </a:solidFill>
                <a:latin typeface="Open Sans 2 Bold Italics"/>
                <a:ea typeface="Open Sans 2 Bold Italics"/>
                <a:cs typeface="Open Sans 2 Bold Italics"/>
                <a:sym typeface="Open Sans 2 Bold Italics"/>
              </a:rPr>
              <a:t>À retenir </a:t>
            </a:r>
            <a:r>
              <a:rPr lang="en-US" sz="2500" b="true">
                <a:solidFill>
                  <a:srgbClr val="000000"/>
                </a:solidFill>
                <a:latin typeface="Open Sans 2 Bold"/>
                <a:ea typeface="Open Sans 2 Bold"/>
                <a:cs typeface="Open Sans 2 Bold"/>
                <a:sym typeface="Open Sans 2 Bold"/>
              </a:rPr>
              <a:t>: ayez une base de données à l’image de ce que vous aurez besoin de faire détecter.</a:t>
            </a:r>
          </a:p>
        </p:txBody>
      </p:sp>
      <p:sp>
        <p:nvSpPr>
          <p:cNvPr name="TextBox 4" id="4"/>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INTRODUCTION</a:t>
            </a:r>
          </a:p>
        </p:txBody>
      </p:sp>
      <p:sp>
        <p:nvSpPr>
          <p:cNvPr name="TextBox 5" id="5"/>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5</a:t>
            </a:r>
          </a:p>
        </p:txBody>
      </p:sp>
      <p:sp>
        <p:nvSpPr>
          <p:cNvPr name="TextBox 6" id="6"/>
          <p:cNvSpPr txBox="true"/>
          <p:nvPr/>
        </p:nvSpPr>
        <p:spPr>
          <a:xfrm rot="0">
            <a:off x="1028700" y="7568807"/>
            <a:ext cx="16230600" cy="1308099"/>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1"/>
                <a:ea typeface="Open Sans 1"/>
                <a:cs typeface="Open Sans 1"/>
                <a:sym typeface="Open Sans 1"/>
              </a:rPr>
              <a:t>Concernant le nombre d’images que le modèle à besoin il n’y a pas de nombre exacte, ainsi vous pouvez lire cette documentation qui est dédiée au sujet :</a:t>
            </a:r>
          </a:p>
          <a:p>
            <a:pPr algn="ctr">
              <a:lnSpc>
                <a:spcPts val="3500"/>
              </a:lnSpc>
            </a:pPr>
            <a:r>
              <a:rPr lang="en-US" sz="2500" i="true" u="sng">
                <a:solidFill>
                  <a:srgbClr val="000000"/>
                </a:solidFill>
                <a:latin typeface="Open Sans 1 Italics"/>
                <a:ea typeface="Open Sans 1 Italics"/>
                <a:cs typeface="Open Sans 1 Italics"/>
                <a:sym typeface="Open Sans 1 Italics"/>
                <a:hlinkClick r:id="rId2" tooltip="https://blog.roboflow.com/images-train-model/"/>
              </a:rPr>
              <a:t>https://blog.roboflow.com/images-train-model/</a:t>
            </a:r>
          </a:p>
        </p:txBody>
      </p:sp>
      <p:sp>
        <p:nvSpPr>
          <p:cNvPr name="TextBox 7" id="7"/>
          <p:cNvSpPr txBox="true"/>
          <p:nvPr/>
        </p:nvSpPr>
        <p:spPr>
          <a:xfrm rot="0">
            <a:off x="1028700" y="9172575"/>
            <a:ext cx="16230600" cy="431799"/>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1"/>
                <a:ea typeface="Open Sans 1"/>
                <a:cs typeface="Open Sans 1"/>
                <a:sym typeface="Open Sans 1"/>
              </a:rPr>
              <a:t>Si vous voulez démarrer vite, commencez avec 100 images, c’est un bon début.</a:t>
            </a:r>
          </a:p>
        </p:txBody>
      </p:sp>
      <p:sp>
        <p:nvSpPr>
          <p:cNvPr name="TextBox 8" id="8"/>
          <p:cNvSpPr txBox="true"/>
          <p:nvPr/>
        </p:nvSpPr>
        <p:spPr>
          <a:xfrm rot="0">
            <a:off x="1028700" y="3058524"/>
            <a:ext cx="16230600" cy="869950"/>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2"/>
                <a:ea typeface="Open Sans 2"/>
                <a:cs typeface="Open Sans 2"/>
                <a:sym typeface="Open Sans 2"/>
              </a:rPr>
              <a:t>Il est important de comprendre que le modèle, une fois entraîné sur des données, ne sera efficace que sur des données similaires aux données d’entrainement.</a:t>
            </a:r>
          </a:p>
        </p:txBody>
      </p:sp>
      <p:sp>
        <p:nvSpPr>
          <p:cNvPr name="TextBox 9" id="9"/>
          <p:cNvSpPr txBox="true"/>
          <p:nvPr/>
        </p:nvSpPr>
        <p:spPr>
          <a:xfrm rot="0">
            <a:off x="1028700" y="4223749"/>
            <a:ext cx="16230600" cy="1308100"/>
          </a:xfrm>
          <a:prstGeom prst="rect">
            <a:avLst/>
          </a:prstGeom>
        </p:spPr>
        <p:txBody>
          <a:bodyPr anchor="t" rtlCol="false" tIns="0" lIns="0" bIns="0" rIns="0">
            <a:spAutoFit/>
          </a:bodyPr>
          <a:lstStyle/>
          <a:p>
            <a:pPr algn="just">
              <a:lnSpc>
                <a:spcPts val="3500"/>
              </a:lnSpc>
            </a:pPr>
            <a:r>
              <a:rPr lang="en-US" sz="2500">
                <a:solidFill>
                  <a:srgbClr val="000000"/>
                </a:solidFill>
                <a:latin typeface="Open Sans 2"/>
                <a:ea typeface="Open Sans 2"/>
                <a:cs typeface="Open Sans 2"/>
                <a:sym typeface="Open Sans 2"/>
              </a:rPr>
              <a:t>Par exemple : si vous n’aviez qu’une classe “chien” et que vos données ne montrent que des chiens dans la neige, si vous donnez une image de chien dans une prairie, il ne le reconnaitra pas forcément voire pas du tout.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000000"/>
            </a:solidFill>
          </p:spPr>
        </p:sp>
        <p:sp>
          <p:nvSpPr>
            <p:cNvPr name="TextBox 4" id="4"/>
            <p:cNvSpPr txBox="true"/>
            <p:nvPr/>
          </p:nvSpPr>
          <p:spPr>
            <a:xfrm>
              <a:off x="0" y="-28575"/>
              <a:ext cx="4816593" cy="2737908"/>
            </a:xfrm>
            <a:prstGeom prst="rect">
              <a:avLst/>
            </a:prstGeom>
          </p:spPr>
          <p:txBody>
            <a:bodyPr anchor="ctr" rtlCol="false" tIns="50800" lIns="50800" bIns="50800" rIns="50800"/>
            <a:lstStyle/>
            <a:p>
              <a:pPr algn="ctr">
                <a:lnSpc>
                  <a:spcPts val="1959"/>
                </a:lnSpc>
              </a:pPr>
            </a:p>
          </p:txBody>
        </p:sp>
      </p:grpSp>
      <p:sp>
        <p:nvSpPr>
          <p:cNvPr name="Freeform 5" id="5"/>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alphaModFix amt="30000"/>
            </a:blip>
            <a:stretch>
              <a:fillRect l="0" t="-31064" r="-16523" b="-6950"/>
            </a:stretch>
          </a:blipFill>
        </p:spPr>
      </p:sp>
      <p:sp>
        <p:nvSpPr>
          <p:cNvPr name="Freeform 6" id="6"/>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4"/>
            <a:stretch>
              <a:fillRect l="0" t="0" r="0" b="0"/>
            </a:stretch>
          </a:blipFill>
        </p:spPr>
      </p:sp>
      <p:grpSp>
        <p:nvGrpSpPr>
          <p:cNvPr name="Group 7" id="7"/>
          <p:cNvGrpSpPr/>
          <p:nvPr/>
        </p:nvGrpSpPr>
        <p:grpSpPr>
          <a:xfrm rot="0">
            <a:off x="1028700" y="2568341"/>
            <a:ext cx="9914787" cy="3212526"/>
            <a:chOff x="0" y="0"/>
            <a:chExt cx="13219715" cy="4283368"/>
          </a:xfrm>
        </p:grpSpPr>
        <p:sp>
          <p:nvSpPr>
            <p:cNvPr name="AutoShape 8" id="8"/>
            <p:cNvSpPr/>
            <p:nvPr/>
          </p:nvSpPr>
          <p:spPr>
            <a:xfrm>
              <a:off x="0" y="4188118"/>
              <a:ext cx="5147701" cy="0"/>
            </a:xfrm>
            <a:prstGeom prst="line">
              <a:avLst/>
            </a:prstGeom>
            <a:ln cap="flat" w="190500">
              <a:solidFill>
                <a:srgbClr val="00B8BA"/>
              </a:solidFill>
              <a:prstDash val="solid"/>
              <a:headEnd type="none" len="sm" w="sm"/>
              <a:tailEnd type="none" len="sm" w="sm"/>
            </a:ln>
          </p:spPr>
        </p:sp>
        <p:sp>
          <p:nvSpPr>
            <p:cNvPr name="TextBox 9" id="9"/>
            <p:cNvSpPr txBox="true"/>
            <p:nvPr/>
          </p:nvSpPr>
          <p:spPr>
            <a:xfrm rot="0">
              <a:off x="0" y="190500"/>
              <a:ext cx="13219715" cy="3526366"/>
            </a:xfrm>
            <a:prstGeom prst="rect">
              <a:avLst/>
            </a:prstGeom>
          </p:spPr>
          <p:txBody>
            <a:bodyPr anchor="t" rtlCol="false" tIns="0" lIns="0" bIns="0" rIns="0">
              <a:spAutoFit/>
            </a:bodyPr>
            <a:lstStyle/>
            <a:p>
              <a:pPr algn="l">
                <a:lnSpc>
                  <a:spcPts val="9999"/>
                </a:lnSpc>
              </a:pPr>
              <a:r>
                <a:rPr lang="en-US" sz="9999" b="true">
                  <a:solidFill>
                    <a:srgbClr val="FFFFFF"/>
                  </a:solidFill>
                  <a:latin typeface="Oswald Bold"/>
                  <a:ea typeface="Oswald Bold"/>
                  <a:cs typeface="Oswald Bold"/>
                  <a:sym typeface="Oswald Bold"/>
                </a:rPr>
                <a:t>ANNOTATIONS DES DONNÉES</a:t>
              </a:r>
            </a:p>
          </p:txBody>
        </p:sp>
      </p:grpSp>
      <p:sp>
        <p:nvSpPr>
          <p:cNvPr name="TextBox 10" id="1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3" id="13"/>
          <p:cNvSpPr/>
          <p:nvPr/>
        </p:nvSpPr>
        <p:spPr>
          <a:xfrm flipH="false" flipV="false" rot="0">
            <a:off x="2883203" y="4366673"/>
            <a:ext cx="2615941" cy="2615941"/>
          </a:xfrm>
          <a:custGeom>
            <a:avLst/>
            <a:gdLst/>
            <a:ahLst/>
            <a:cxnLst/>
            <a:rect r="r" b="b" t="t" l="l"/>
            <a:pathLst>
              <a:path h="2615941" w="2615941">
                <a:moveTo>
                  <a:pt x="0" y="0"/>
                </a:moveTo>
                <a:lnTo>
                  <a:pt x="2615940" y="0"/>
                </a:lnTo>
                <a:lnTo>
                  <a:pt x="2615940" y="2615940"/>
                </a:lnTo>
                <a:lnTo>
                  <a:pt x="0" y="2615940"/>
                </a:lnTo>
                <a:lnTo>
                  <a:pt x="0" y="0"/>
                </a:lnTo>
                <a:close/>
              </a:path>
            </a:pathLst>
          </a:custGeom>
          <a:blipFill>
            <a:blip r:embed="rId16"/>
            <a:stretch>
              <a:fillRect l="0" t="0" r="0" b="0"/>
            </a:stretch>
          </a:blipFill>
        </p:spPr>
      </p:sp>
      <p:sp>
        <p:nvSpPr>
          <p:cNvPr name="Freeform 14" id="14"/>
          <p:cNvSpPr/>
          <p:nvPr/>
        </p:nvSpPr>
        <p:spPr>
          <a:xfrm flipH="false" flipV="false" rot="0">
            <a:off x="12541300" y="4242895"/>
            <a:ext cx="2863497" cy="2863497"/>
          </a:xfrm>
          <a:custGeom>
            <a:avLst/>
            <a:gdLst/>
            <a:ahLst/>
            <a:cxnLst/>
            <a:rect r="r" b="b" t="t" l="l"/>
            <a:pathLst>
              <a:path h="2863497" w="2863497">
                <a:moveTo>
                  <a:pt x="0" y="0"/>
                </a:moveTo>
                <a:lnTo>
                  <a:pt x="2863497" y="0"/>
                </a:lnTo>
                <a:lnTo>
                  <a:pt x="2863497" y="2863497"/>
                </a:lnTo>
                <a:lnTo>
                  <a:pt x="0" y="2863497"/>
                </a:lnTo>
                <a:lnTo>
                  <a:pt x="0" y="0"/>
                </a:lnTo>
                <a:close/>
              </a:path>
            </a:pathLst>
          </a:custGeom>
          <a:blipFill>
            <a:blip r:embed="rId17"/>
            <a:stretch>
              <a:fillRect l="0" t="0" r="0" b="0"/>
            </a:stretch>
          </a:blipFill>
          <a:ln cap="sq">
            <a:noFill/>
            <a:prstDash val="solid"/>
            <a:miter/>
          </a:ln>
        </p:spPr>
      </p:sp>
      <p:sp>
        <p:nvSpPr>
          <p:cNvPr name="Freeform 15" id="15"/>
          <p:cNvSpPr/>
          <p:nvPr/>
        </p:nvSpPr>
        <p:spPr>
          <a:xfrm flipH="false" flipV="false" rot="0">
            <a:off x="7700608" y="4355030"/>
            <a:ext cx="2639227" cy="2639227"/>
          </a:xfrm>
          <a:custGeom>
            <a:avLst/>
            <a:gdLst/>
            <a:ahLst/>
            <a:cxnLst/>
            <a:rect r="r" b="b" t="t" l="l"/>
            <a:pathLst>
              <a:path h="2639227" w="2639227">
                <a:moveTo>
                  <a:pt x="0" y="0"/>
                </a:moveTo>
                <a:lnTo>
                  <a:pt x="2639227" y="0"/>
                </a:lnTo>
                <a:lnTo>
                  <a:pt x="2639227" y="2639227"/>
                </a:lnTo>
                <a:lnTo>
                  <a:pt x="0" y="2639227"/>
                </a:lnTo>
                <a:lnTo>
                  <a:pt x="0" y="0"/>
                </a:lnTo>
                <a:close/>
              </a:path>
            </a:pathLst>
          </a:custGeom>
          <a:blipFill>
            <a:blip r:embed="rId18"/>
            <a:stretch>
              <a:fillRect l="0" t="0" r="0" b="0"/>
            </a:stretch>
          </a:blipFill>
        </p:spPr>
      </p:sp>
      <p:grpSp>
        <p:nvGrpSpPr>
          <p:cNvPr name="Group 16" id="16"/>
          <p:cNvGrpSpPr/>
          <p:nvPr/>
        </p:nvGrpSpPr>
        <p:grpSpPr>
          <a:xfrm rot="-10800000">
            <a:off x="13013282" y="2670113"/>
            <a:ext cx="1572782" cy="1572782"/>
            <a:chOff x="0" y="0"/>
            <a:chExt cx="6350000" cy="6350000"/>
          </a:xfrm>
        </p:grpSpPr>
        <p:sp>
          <p:nvSpPr>
            <p:cNvPr name="Freeform 17" id="17"/>
            <p:cNvSpPr/>
            <p:nvPr/>
          </p:nvSpPr>
          <p:spPr>
            <a:xfrm flipH="false" flipV="false" rot="0">
              <a:off x="1295417" y="421658"/>
              <a:ext cx="4460221" cy="5582785"/>
            </a:xfrm>
            <a:custGeom>
              <a:avLst/>
              <a:gdLst/>
              <a:ahLst/>
              <a:cxnLst/>
              <a:rect r="r" b="b" t="t" l="l"/>
              <a:pathLst>
                <a:path h="5582785" w="4460221">
                  <a:moveTo>
                    <a:pt x="2228833" y="1319512"/>
                  </a:moveTo>
                  <a:cubicBezTo>
                    <a:pt x="2274553" y="2251692"/>
                    <a:pt x="2263123" y="3187682"/>
                    <a:pt x="2269473" y="4119862"/>
                  </a:cubicBezTo>
                  <a:cubicBezTo>
                    <a:pt x="2275823" y="4578332"/>
                    <a:pt x="3942063" y="4368782"/>
                    <a:pt x="4297663" y="4375132"/>
                  </a:cubicBezTo>
                  <a:cubicBezTo>
                    <a:pt x="4375133" y="4356082"/>
                    <a:pt x="4447523" y="4406882"/>
                    <a:pt x="4447523" y="4490702"/>
                  </a:cubicBezTo>
                  <a:cubicBezTo>
                    <a:pt x="4442443" y="4799312"/>
                    <a:pt x="4484353" y="5116812"/>
                    <a:pt x="4438633" y="5421612"/>
                  </a:cubicBezTo>
                  <a:cubicBezTo>
                    <a:pt x="4405613" y="5540992"/>
                    <a:pt x="3693143" y="5505432"/>
                    <a:pt x="3539473" y="5540992"/>
                  </a:cubicBezTo>
                  <a:cubicBezTo>
                    <a:pt x="2820653" y="5557502"/>
                    <a:pt x="2091673" y="5636242"/>
                    <a:pt x="1377933" y="5521942"/>
                  </a:cubicBezTo>
                  <a:cubicBezTo>
                    <a:pt x="957563" y="5477492"/>
                    <a:pt x="769603" y="5106652"/>
                    <a:pt x="796273" y="4716762"/>
                  </a:cubicBezTo>
                  <a:cubicBezTo>
                    <a:pt x="767063" y="3620752"/>
                    <a:pt x="763253" y="2526012"/>
                    <a:pt x="821673" y="1430002"/>
                  </a:cubicBezTo>
                  <a:cubicBezTo>
                    <a:pt x="683243" y="1388092"/>
                    <a:pt x="-48277" y="1479532"/>
                    <a:pt x="2523" y="1292842"/>
                  </a:cubicBezTo>
                  <a:cubicBezTo>
                    <a:pt x="217153" y="906762"/>
                    <a:pt x="548623" y="598152"/>
                    <a:pt x="830563" y="261602"/>
                  </a:cubicBezTo>
                  <a:cubicBezTo>
                    <a:pt x="939783" y="162542"/>
                    <a:pt x="1050273" y="-38118"/>
                    <a:pt x="1219183" y="6332"/>
                  </a:cubicBezTo>
                  <a:cubicBezTo>
                    <a:pt x="1463023" y="100312"/>
                    <a:pt x="1670033" y="270492"/>
                    <a:pt x="1871963" y="431782"/>
                  </a:cubicBezTo>
                  <a:cubicBezTo>
                    <a:pt x="2167873" y="689592"/>
                    <a:pt x="2468863" y="943592"/>
                    <a:pt x="2755883" y="1211562"/>
                  </a:cubicBezTo>
                  <a:cubicBezTo>
                    <a:pt x="2839703" y="1334752"/>
                    <a:pt x="2310113" y="1303002"/>
                    <a:pt x="2228833" y="1319512"/>
                  </a:cubicBezTo>
                  <a:close/>
                  <a:moveTo>
                    <a:pt x="2702543" y="1226802"/>
                  </a:moveTo>
                  <a:cubicBezTo>
                    <a:pt x="2477753" y="1094722"/>
                    <a:pt x="1192513" y="-139718"/>
                    <a:pt x="1092183" y="120632"/>
                  </a:cubicBezTo>
                  <a:cubicBezTo>
                    <a:pt x="730233" y="488932"/>
                    <a:pt x="389873" y="877552"/>
                    <a:pt x="60943" y="1275062"/>
                  </a:cubicBezTo>
                  <a:cubicBezTo>
                    <a:pt x="-1287" y="1423652"/>
                    <a:pt x="841993" y="1275062"/>
                    <a:pt x="932163" y="1408412"/>
                  </a:cubicBezTo>
                  <a:cubicBezTo>
                    <a:pt x="866123" y="2406632"/>
                    <a:pt x="878823" y="3493752"/>
                    <a:pt x="897873" y="4521182"/>
                  </a:cubicBezTo>
                  <a:cubicBezTo>
                    <a:pt x="858503" y="5408912"/>
                    <a:pt x="1173463" y="5467332"/>
                    <a:pt x="1977373" y="5486382"/>
                  </a:cubicBezTo>
                  <a:cubicBezTo>
                    <a:pt x="2781283" y="5480032"/>
                    <a:pt x="3583923" y="5441932"/>
                    <a:pt x="4387833" y="5426692"/>
                  </a:cubicBezTo>
                  <a:cubicBezTo>
                    <a:pt x="4359893" y="5313662"/>
                    <a:pt x="4444983" y="4364972"/>
                    <a:pt x="4314173" y="4456412"/>
                  </a:cubicBezTo>
                  <a:cubicBezTo>
                    <a:pt x="3662663" y="4491972"/>
                    <a:pt x="2973053" y="4574522"/>
                    <a:pt x="2340593" y="4385292"/>
                  </a:cubicBezTo>
                  <a:cubicBezTo>
                    <a:pt x="2038333" y="4201142"/>
                    <a:pt x="2203433" y="3754102"/>
                    <a:pt x="2156443" y="3458192"/>
                  </a:cubicBezTo>
                  <a:cubicBezTo>
                    <a:pt x="2171683" y="2743182"/>
                    <a:pt x="2122153" y="2024362"/>
                    <a:pt x="2157713" y="1310622"/>
                  </a:cubicBezTo>
                  <a:cubicBezTo>
                    <a:pt x="2197083" y="1197592"/>
                    <a:pt x="2583163" y="1254742"/>
                    <a:pt x="2702543" y="1226802"/>
                  </a:cubicBezTo>
                  <a:close/>
                </a:path>
              </a:pathLst>
            </a:custGeom>
            <a:solidFill>
              <a:srgbClr val="FF3131"/>
            </a:solidFill>
          </p:spPr>
        </p:sp>
      </p:grpSp>
      <p:sp>
        <p:nvSpPr>
          <p:cNvPr name="TextBox 18" id="18"/>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DIFFÉRENTS OUTILS DISPONIBLES</a:t>
            </a:r>
          </a:p>
        </p:txBody>
      </p:sp>
      <p:sp>
        <p:nvSpPr>
          <p:cNvPr name="TextBox 19" id="19"/>
          <p:cNvSpPr txBox="true"/>
          <p:nvPr/>
        </p:nvSpPr>
        <p:spPr>
          <a:xfrm rot="0">
            <a:off x="1028700" y="2216088"/>
            <a:ext cx="16230600" cy="86042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Il existe plusieurs outils d’annotations gratuits comme CVAT, LabelStudio ou Roboflow et ici nous utiliserons et détaillerons l’utilisation de ce dernier.</a:t>
            </a:r>
          </a:p>
        </p:txBody>
      </p:sp>
      <p:sp>
        <p:nvSpPr>
          <p:cNvPr name="TextBox 20" id="2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7</a:t>
            </a:r>
          </a:p>
        </p:txBody>
      </p:sp>
      <p:sp>
        <p:nvSpPr>
          <p:cNvPr name="TextBox 21" id="21"/>
          <p:cNvSpPr txBox="true"/>
          <p:nvPr/>
        </p:nvSpPr>
        <p:spPr>
          <a:xfrm rot="0">
            <a:off x="1028700" y="7601692"/>
            <a:ext cx="16230600" cy="86042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2"/>
                <a:ea typeface="Open Sans 2"/>
                <a:cs typeface="Open Sans 2"/>
                <a:sym typeface="Open Sans 2"/>
              </a:rPr>
              <a:t>Nous avancerons pas à pas à travers Roboflow, donc vous êtes invités à vous rendre sur le site “Roboflow.com” puis à suivre les instructions des pages suivantes.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sp>
        <p:nvSpPr>
          <p:cNvPr name="TextBox 4" id="4"/>
          <p:cNvSpPr txBox="true"/>
          <p:nvPr/>
        </p:nvSpPr>
        <p:spPr>
          <a:xfrm rot="0">
            <a:off x="1028700" y="923925"/>
            <a:ext cx="3303429"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PAS À PAS</a:t>
            </a:r>
          </a:p>
        </p:txBody>
      </p:sp>
      <p:grpSp>
        <p:nvGrpSpPr>
          <p:cNvPr name="Group 5" id="5"/>
          <p:cNvGrpSpPr/>
          <p:nvPr/>
        </p:nvGrpSpPr>
        <p:grpSpPr>
          <a:xfrm rot="0">
            <a:off x="15409522" y="216722"/>
            <a:ext cx="1859303" cy="908415"/>
            <a:chOff x="0" y="0"/>
            <a:chExt cx="2479070" cy="1211220"/>
          </a:xfrm>
        </p:grpSpPr>
        <p:sp>
          <p:nvSpPr>
            <p:cNvPr name="Freeform 6" id="6"/>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a:grpSpLocks noChangeAspect="true"/>
            </p:cNvGrpSpPr>
            <p:nvPr/>
          </p:nvGrpSpPr>
          <p:grpSpPr>
            <a:xfrm rot="0">
              <a:off x="4482" y="1163648"/>
              <a:ext cx="1701915" cy="3645"/>
              <a:chOff x="0" y="0"/>
              <a:chExt cx="5928627" cy="12700"/>
            </a:xfrm>
          </p:grpSpPr>
          <p:sp>
            <p:nvSpPr>
              <p:cNvPr name="Freeform 9" id="9"/>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0" id="10"/>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4" id="14"/>
          <p:cNvSpPr/>
          <p:nvPr/>
        </p:nvSpPr>
        <p:spPr>
          <a:xfrm flipH="false" flipV="false" rot="0">
            <a:off x="8398559" y="2044034"/>
            <a:ext cx="9000393" cy="7571580"/>
          </a:xfrm>
          <a:custGeom>
            <a:avLst/>
            <a:gdLst/>
            <a:ahLst/>
            <a:cxnLst/>
            <a:rect r="r" b="b" t="t" l="l"/>
            <a:pathLst>
              <a:path h="7571580" w="9000393">
                <a:moveTo>
                  <a:pt x="0" y="0"/>
                </a:moveTo>
                <a:lnTo>
                  <a:pt x="9000393" y="0"/>
                </a:lnTo>
                <a:lnTo>
                  <a:pt x="9000393" y="7571580"/>
                </a:lnTo>
                <a:lnTo>
                  <a:pt x="0" y="7571580"/>
                </a:lnTo>
                <a:lnTo>
                  <a:pt x="0" y="0"/>
                </a:lnTo>
                <a:close/>
              </a:path>
            </a:pathLst>
          </a:custGeom>
          <a:blipFill>
            <a:blip r:embed="rId16"/>
            <a:stretch>
              <a:fillRect l="0" t="0" r="0" b="0"/>
            </a:stretch>
          </a:blipFill>
          <a:ln w="28575" cap="sq">
            <a:solidFill>
              <a:srgbClr val="000000"/>
            </a:solidFill>
            <a:prstDash val="solid"/>
            <a:miter/>
          </a:ln>
        </p:spPr>
      </p:sp>
      <p:sp>
        <p:nvSpPr>
          <p:cNvPr name="Freeform 15" id="15"/>
          <p:cNvSpPr/>
          <p:nvPr/>
        </p:nvSpPr>
        <p:spPr>
          <a:xfrm flipH="false" flipV="true" rot="-878617">
            <a:off x="4529806" y="4414874"/>
            <a:ext cx="4049481" cy="3357388"/>
          </a:xfrm>
          <a:custGeom>
            <a:avLst/>
            <a:gdLst/>
            <a:ahLst/>
            <a:cxnLst/>
            <a:rect r="r" b="b" t="t" l="l"/>
            <a:pathLst>
              <a:path h="3357388" w="4049481">
                <a:moveTo>
                  <a:pt x="0" y="3357388"/>
                </a:moveTo>
                <a:lnTo>
                  <a:pt x="4049481" y="3357388"/>
                </a:lnTo>
                <a:lnTo>
                  <a:pt x="4049481" y="0"/>
                </a:lnTo>
                <a:lnTo>
                  <a:pt x="0" y="0"/>
                </a:lnTo>
                <a:lnTo>
                  <a:pt x="0" y="3357388"/>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6" id="16"/>
          <p:cNvSpPr txBox="true"/>
          <p:nvPr/>
        </p:nvSpPr>
        <p:spPr>
          <a:xfrm rot="0">
            <a:off x="1028700" y="2701468"/>
            <a:ext cx="6665983"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Commencez par vous faire un compte, c’est gratuit, puis nommez votre espace de travail</a:t>
            </a:r>
          </a:p>
        </p:txBody>
      </p:sp>
      <p:sp>
        <p:nvSpPr>
          <p:cNvPr name="TextBox 17" id="17"/>
          <p:cNvSpPr txBox="true"/>
          <p:nvPr/>
        </p:nvSpPr>
        <p:spPr>
          <a:xfrm rot="0">
            <a:off x="1028700" y="4105275"/>
            <a:ext cx="6665983"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Lorsque cette fenêtre apparait, selectionnez cette rubrique :</a:t>
            </a:r>
          </a:p>
        </p:txBody>
      </p:sp>
      <p:sp>
        <p:nvSpPr>
          <p:cNvPr name="TextBox 18" id="18"/>
          <p:cNvSpPr txBox="true"/>
          <p:nvPr/>
        </p:nvSpPr>
        <p:spPr>
          <a:xfrm rot="0">
            <a:off x="1028700" y="7378450"/>
            <a:ext cx="6665983"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Invitez des collègues dans votre espace à votre convenance.</a:t>
            </a:r>
          </a:p>
        </p:txBody>
      </p:sp>
      <p:sp>
        <p:nvSpPr>
          <p:cNvPr name="TextBox 19" id="19"/>
          <p:cNvSpPr txBox="true"/>
          <p:nvPr/>
        </p:nvSpPr>
        <p:spPr>
          <a:xfrm rot="0">
            <a:off x="1028700" y="8804275"/>
            <a:ext cx="6665983"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Roboflow devrait vous proposer 14 jours d’essai de l’abonnement payant gratuitement.</a:t>
            </a:r>
          </a:p>
        </p:txBody>
      </p:sp>
      <p:sp>
        <p:nvSpPr>
          <p:cNvPr name="TextBox 20" id="2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sp>
        <p:nvSpPr>
          <p:cNvPr name="TextBox 4" id="4"/>
          <p:cNvSpPr txBox="true"/>
          <p:nvPr/>
        </p:nvSpPr>
        <p:spPr>
          <a:xfrm rot="0">
            <a:off x="1028700" y="923925"/>
            <a:ext cx="3554429"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PAS À PAS</a:t>
            </a:r>
          </a:p>
        </p:txBody>
      </p:sp>
      <p:grpSp>
        <p:nvGrpSpPr>
          <p:cNvPr name="Group 5" id="5"/>
          <p:cNvGrpSpPr/>
          <p:nvPr/>
        </p:nvGrpSpPr>
        <p:grpSpPr>
          <a:xfrm rot="0">
            <a:off x="15409522" y="216722"/>
            <a:ext cx="1859303" cy="908415"/>
            <a:chOff x="0" y="0"/>
            <a:chExt cx="2479070" cy="1211220"/>
          </a:xfrm>
        </p:grpSpPr>
        <p:sp>
          <p:nvSpPr>
            <p:cNvPr name="Freeform 6" id="6"/>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a:grpSpLocks noChangeAspect="true"/>
            </p:cNvGrpSpPr>
            <p:nvPr/>
          </p:nvGrpSpPr>
          <p:grpSpPr>
            <a:xfrm rot="0">
              <a:off x="4482" y="1163648"/>
              <a:ext cx="1701915" cy="3645"/>
              <a:chOff x="0" y="0"/>
              <a:chExt cx="5928627" cy="12700"/>
            </a:xfrm>
          </p:grpSpPr>
          <p:sp>
            <p:nvSpPr>
              <p:cNvPr name="Freeform 9" id="9"/>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0" id="10"/>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grpSp>
        <p:nvGrpSpPr>
          <p:cNvPr name="Group 14" id="14"/>
          <p:cNvGrpSpPr/>
          <p:nvPr/>
        </p:nvGrpSpPr>
        <p:grpSpPr>
          <a:xfrm rot="0">
            <a:off x="1352735" y="1884214"/>
            <a:ext cx="15582529" cy="7374086"/>
            <a:chOff x="0" y="0"/>
            <a:chExt cx="20776706" cy="9832114"/>
          </a:xfrm>
        </p:grpSpPr>
        <p:sp>
          <p:nvSpPr>
            <p:cNvPr name="Freeform 15" id="15"/>
            <p:cNvSpPr/>
            <p:nvPr/>
          </p:nvSpPr>
          <p:spPr>
            <a:xfrm flipH="false" flipV="false" rot="0">
              <a:off x="0" y="0"/>
              <a:ext cx="20776706" cy="9832114"/>
            </a:xfrm>
            <a:custGeom>
              <a:avLst/>
              <a:gdLst/>
              <a:ahLst/>
              <a:cxnLst/>
              <a:rect r="r" b="b" t="t" l="l"/>
              <a:pathLst>
                <a:path h="9832114" w="20776706">
                  <a:moveTo>
                    <a:pt x="0" y="0"/>
                  </a:moveTo>
                  <a:lnTo>
                    <a:pt x="20776706" y="0"/>
                  </a:lnTo>
                  <a:lnTo>
                    <a:pt x="20776706" y="9832114"/>
                  </a:lnTo>
                  <a:lnTo>
                    <a:pt x="0" y="9832114"/>
                  </a:lnTo>
                  <a:lnTo>
                    <a:pt x="0" y="0"/>
                  </a:lnTo>
                  <a:close/>
                </a:path>
              </a:pathLst>
            </a:custGeom>
            <a:blipFill>
              <a:blip r:embed="rId16"/>
              <a:stretch>
                <a:fillRect l="0" t="0" r="-2875" b="0"/>
              </a:stretch>
            </a:blipFill>
            <a:ln w="38100" cap="sq">
              <a:solidFill>
                <a:srgbClr val="000000"/>
              </a:solidFill>
              <a:prstDash val="solid"/>
              <a:miter/>
            </a:ln>
          </p:spPr>
        </p:sp>
        <p:grpSp>
          <p:nvGrpSpPr>
            <p:cNvPr name="Group 16" id="16"/>
            <p:cNvGrpSpPr/>
            <p:nvPr/>
          </p:nvGrpSpPr>
          <p:grpSpPr>
            <a:xfrm rot="0">
              <a:off x="6375527" y="408649"/>
              <a:ext cx="5940509" cy="785850"/>
              <a:chOff x="0" y="0"/>
              <a:chExt cx="1020516" cy="135001"/>
            </a:xfrm>
          </p:grpSpPr>
          <p:sp>
            <p:nvSpPr>
              <p:cNvPr name="Freeform 17" id="17"/>
              <p:cNvSpPr/>
              <p:nvPr/>
            </p:nvSpPr>
            <p:spPr>
              <a:xfrm flipH="false" flipV="false" rot="0">
                <a:off x="0" y="0"/>
                <a:ext cx="1020516" cy="135001"/>
              </a:xfrm>
              <a:custGeom>
                <a:avLst/>
                <a:gdLst/>
                <a:ahLst/>
                <a:cxnLst/>
                <a:rect r="r" b="b" t="t" l="l"/>
                <a:pathLst>
                  <a:path h="135001" w="1020516">
                    <a:moveTo>
                      <a:pt x="29971" y="0"/>
                    </a:moveTo>
                    <a:lnTo>
                      <a:pt x="990545" y="0"/>
                    </a:lnTo>
                    <a:cubicBezTo>
                      <a:pt x="1007097" y="0"/>
                      <a:pt x="1020516" y="13418"/>
                      <a:pt x="1020516" y="29971"/>
                    </a:cubicBezTo>
                    <a:lnTo>
                      <a:pt x="1020516" y="105030"/>
                    </a:lnTo>
                    <a:cubicBezTo>
                      <a:pt x="1020516" y="121582"/>
                      <a:pt x="1007097" y="135001"/>
                      <a:pt x="990545" y="135001"/>
                    </a:cubicBezTo>
                    <a:lnTo>
                      <a:pt x="29971" y="135001"/>
                    </a:lnTo>
                    <a:cubicBezTo>
                      <a:pt x="13418" y="135001"/>
                      <a:pt x="0" y="121582"/>
                      <a:pt x="0" y="105030"/>
                    </a:cubicBezTo>
                    <a:lnTo>
                      <a:pt x="0" y="29971"/>
                    </a:lnTo>
                    <a:cubicBezTo>
                      <a:pt x="0" y="13418"/>
                      <a:pt x="13418" y="0"/>
                      <a:pt x="29971" y="0"/>
                    </a:cubicBezTo>
                    <a:close/>
                  </a:path>
                </a:pathLst>
              </a:custGeom>
              <a:solidFill>
                <a:srgbClr val="FFFFFF"/>
              </a:solidFill>
            </p:spPr>
          </p:sp>
          <p:sp>
            <p:nvSpPr>
              <p:cNvPr name="TextBox 18" id="18"/>
              <p:cNvSpPr txBox="true"/>
              <p:nvPr/>
            </p:nvSpPr>
            <p:spPr>
              <a:xfrm>
                <a:off x="0" y="-28575"/>
                <a:ext cx="1020516" cy="163576"/>
              </a:xfrm>
              <a:prstGeom prst="rect">
                <a:avLst/>
              </a:prstGeom>
            </p:spPr>
            <p:txBody>
              <a:bodyPr anchor="ctr" rtlCol="false" tIns="50800" lIns="50800" bIns="50800" rIns="50800"/>
              <a:lstStyle/>
              <a:p>
                <a:pPr algn="ctr">
                  <a:lnSpc>
                    <a:spcPts val="1959"/>
                  </a:lnSpc>
                </a:pPr>
              </a:p>
            </p:txBody>
          </p:sp>
        </p:grpSp>
        <p:grpSp>
          <p:nvGrpSpPr>
            <p:cNvPr name="Group 19" id="19"/>
            <p:cNvGrpSpPr/>
            <p:nvPr/>
          </p:nvGrpSpPr>
          <p:grpSpPr>
            <a:xfrm rot="0">
              <a:off x="77008" y="8564969"/>
              <a:ext cx="2758939" cy="741929"/>
              <a:chOff x="0" y="0"/>
              <a:chExt cx="538339" cy="144769"/>
            </a:xfrm>
          </p:grpSpPr>
          <p:sp>
            <p:nvSpPr>
              <p:cNvPr name="Freeform 20" id="20"/>
              <p:cNvSpPr/>
              <p:nvPr/>
            </p:nvSpPr>
            <p:spPr>
              <a:xfrm flipH="false" flipV="false" rot="0">
                <a:off x="0" y="0"/>
                <a:ext cx="538339" cy="144769"/>
              </a:xfrm>
              <a:custGeom>
                <a:avLst/>
                <a:gdLst/>
                <a:ahLst/>
                <a:cxnLst/>
                <a:rect r="r" b="b" t="t" l="l"/>
                <a:pathLst>
                  <a:path h="144769" w="538339">
                    <a:moveTo>
                      <a:pt x="64532" y="0"/>
                    </a:moveTo>
                    <a:lnTo>
                      <a:pt x="473807" y="0"/>
                    </a:lnTo>
                    <a:cubicBezTo>
                      <a:pt x="509447" y="0"/>
                      <a:pt x="538339" y="28892"/>
                      <a:pt x="538339" y="64532"/>
                    </a:cubicBezTo>
                    <a:lnTo>
                      <a:pt x="538339" y="80237"/>
                    </a:lnTo>
                    <a:cubicBezTo>
                      <a:pt x="538339" y="115877"/>
                      <a:pt x="509447" y="144769"/>
                      <a:pt x="473807" y="144769"/>
                    </a:cubicBezTo>
                    <a:lnTo>
                      <a:pt x="64532" y="144769"/>
                    </a:lnTo>
                    <a:cubicBezTo>
                      <a:pt x="28892" y="144769"/>
                      <a:pt x="0" y="115877"/>
                      <a:pt x="0" y="80237"/>
                    </a:cubicBezTo>
                    <a:lnTo>
                      <a:pt x="0" y="64532"/>
                    </a:lnTo>
                    <a:cubicBezTo>
                      <a:pt x="0" y="28892"/>
                      <a:pt x="28892" y="0"/>
                      <a:pt x="64532" y="0"/>
                    </a:cubicBezTo>
                    <a:close/>
                  </a:path>
                </a:pathLst>
              </a:custGeom>
              <a:gradFill rotWithShape="true">
                <a:gsLst>
                  <a:gs pos="0">
                    <a:srgbClr val="272447">
                      <a:alpha val="100000"/>
                    </a:srgbClr>
                  </a:gs>
                  <a:gs pos="100000">
                    <a:srgbClr val="272447">
                      <a:alpha val="100000"/>
                    </a:srgbClr>
                  </a:gs>
                </a:gsLst>
                <a:lin ang="0"/>
              </a:gradFill>
            </p:spPr>
          </p:sp>
          <p:sp>
            <p:nvSpPr>
              <p:cNvPr name="TextBox 21" id="21"/>
              <p:cNvSpPr txBox="true"/>
              <p:nvPr/>
            </p:nvSpPr>
            <p:spPr>
              <a:xfrm>
                <a:off x="0" y="-28575"/>
                <a:ext cx="538339" cy="173344"/>
              </a:xfrm>
              <a:prstGeom prst="rect">
                <a:avLst/>
              </a:prstGeom>
            </p:spPr>
            <p:txBody>
              <a:bodyPr anchor="ctr" rtlCol="false" tIns="50800" lIns="50800" bIns="50800" rIns="50800"/>
              <a:lstStyle/>
              <a:p>
                <a:pPr algn="ctr">
                  <a:lnSpc>
                    <a:spcPts val="1959"/>
                  </a:lnSpc>
                </a:pPr>
              </a:p>
            </p:txBody>
          </p:sp>
        </p:grpSp>
        <p:sp>
          <p:nvSpPr>
            <p:cNvPr name="Freeform 22" id="22"/>
            <p:cNvSpPr/>
            <p:nvPr/>
          </p:nvSpPr>
          <p:spPr>
            <a:xfrm flipH="false" flipV="true" rot="567720">
              <a:off x="2855405" y="5199950"/>
              <a:ext cx="3708261" cy="3074485"/>
            </a:xfrm>
            <a:custGeom>
              <a:avLst/>
              <a:gdLst/>
              <a:ahLst/>
              <a:cxnLst/>
              <a:rect r="r" b="b" t="t" l="l"/>
              <a:pathLst>
                <a:path h="3074485" w="3708261">
                  <a:moveTo>
                    <a:pt x="0" y="3074485"/>
                  </a:moveTo>
                  <a:lnTo>
                    <a:pt x="3708261" y="3074485"/>
                  </a:lnTo>
                  <a:lnTo>
                    <a:pt x="3708261" y="0"/>
                  </a:lnTo>
                  <a:lnTo>
                    <a:pt x="0" y="0"/>
                  </a:lnTo>
                  <a:lnTo>
                    <a:pt x="0" y="3074485"/>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23" id="23"/>
            <p:cNvGrpSpPr/>
            <p:nvPr/>
          </p:nvGrpSpPr>
          <p:grpSpPr>
            <a:xfrm rot="0">
              <a:off x="6521557" y="7863692"/>
              <a:ext cx="10955598" cy="1379297"/>
              <a:chOff x="0" y="0"/>
              <a:chExt cx="2137717" cy="269136"/>
            </a:xfrm>
          </p:grpSpPr>
          <p:sp>
            <p:nvSpPr>
              <p:cNvPr name="Freeform 24" id="24"/>
              <p:cNvSpPr/>
              <p:nvPr/>
            </p:nvSpPr>
            <p:spPr>
              <a:xfrm flipH="false" flipV="false" rot="0">
                <a:off x="0" y="0"/>
                <a:ext cx="2137717" cy="269136"/>
              </a:xfrm>
              <a:custGeom>
                <a:avLst/>
                <a:gdLst/>
                <a:ahLst/>
                <a:cxnLst/>
                <a:rect r="r" b="b" t="t" l="l"/>
                <a:pathLst>
                  <a:path h="269136" w="2137717">
                    <a:moveTo>
                      <a:pt x="16251" y="0"/>
                    </a:moveTo>
                    <a:lnTo>
                      <a:pt x="2121466" y="0"/>
                    </a:lnTo>
                    <a:cubicBezTo>
                      <a:pt x="2130441" y="0"/>
                      <a:pt x="2137717" y="7276"/>
                      <a:pt x="2137717" y="16251"/>
                    </a:cubicBezTo>
                    <a:lnTo>
                      <a:pt x="2137717" y="252885"/>
                    </a:lnTo>
                    <a:cubicBezTo>
                      <a:pt x="2137717" y="261860"/>
                      <a:pt x="2130441" y="269136"/>
                      <a:pt x="2121466" y="269136"/>
                    </a:cubicBezTo>
                    <a:lnTo>
                      <a:pt x="16251" y="269136"/>
                    </a:lnTo>
                    <a:cubicBezTo>
                      <a:pt x="7276" y="269136"/>
                      <a:pt x="0" y="261860"/>
                      <a:pt x="0" y="252885"/>
                    </a:cubicBezTo>
                    <a:lnTo>
                      <a:pt x="0" y="16251"/>
                    </a:lnTo>
                    <a:cubicBezTo>
                      <a:pt x="0" y="7276"/>
                      <a:pt x="7276" y="0"/>
                      <a:pt x="16251" y="0"/>
                    </a:cubicBezTo>
                    <a:close/>
                  </a:path>
                </a:pathLst>
              </a:custGeom>
              <a:ln w="38100" cap="sq">
                <a:solidFill>
                  <a:srgbClr val="8C52FF"/>
                </a:solidFill>
                <a:prstDash val="solid"/>
                <a:miter/>
              </a:ln>
            </p:spPr>
          </p:sp>
          <p:sp>
            <p:nvSpPr>
              <p:cNvPr name="TextBox 25" id="25"/>
              <p:cNvSpPr txBox="true"/>
              <p:nvPr/>
            </p:nvSpPr>
            <p:spPr>
              <a:xfrm>
                <a:off x="0" y="-28575"/>
                <a:ext cx="2137717" cy="297711"/>
              </a:xfrm>
              <a:prstGeom prst="rect">
                <a:avLst/>
              </a:prstGeom>
            </p:spPr>
            <p:txBody>
              <a:bodyPr anchor="ctr" rtlCol="false" tIns="50800" lIns="50800" bIns="50800" rIns="50800"/>
              <a:lstStyle/>
              <a:p>
                <a:pPr algn="ctr">
                  <a:lnSpc>
                    <a:spcPts val="1959"/>
                  </a:lnSpc>
                </a:pPr>
              </a:p>
            </p:txBody>
          </p:sp>
        </p:grpSp>
      </p:grpSp>
      <p:sp>
        <p:nvSpPr>
          <p:cNvPr name="TextBox 26" id="26"/>
          <p:cNvSpPr txBox="true"/>
          <p:nvPr/>
        </p:nvSpPr>
        <p:spPr>
          <a:xfrm rot="0">
            <a:off x="3841274" y="9656266"/>
            <a:ext cx="10605453" cy="431800"/>
          </a:xfrm>
          <a:prstGeom prst="rect">
            <a:avLst/>
          </a:prstGeom>
        </p:spPr>
        <p:txBody>
          <a:bodyPr anchor="t" rtlCol="false" tIns="0" lIns="0" bIns="0" rIns="0">
            <a:spAutoFit/>
          </a:bodyPr>
          <a:lstStyle/>
          <a:p>
            <a:pPr algn="ctr">
              <a:lnSpc>
                <a:spcPts val="3500"/>
              </a:lnSpc>
            </a:pPr>
            <a:r>
              <a:rPr lang="en-US" b="true" sz="2500" i="true">
                <a:solidFill>
                  <a:srgbClr val="000000"/>
                </a:solidFill>
                <a:latin typeface="Open Sans 2 Bold Italics"/>
                <a:ea typeface="Open Sans 2 Bold Italics"/>
                <a:cs typeface="Open Sans 2 Bold Italics"/>
                <a:sym typeface="Open Sans 2 Bold Italics"/>
              </a:rPr>
              <a:t>Si votre page d’accueil ne ressemble pas à ça, allez à la diapo suivante.</a:t>
            </a:r>
          </a:p>
        </p:txBody>
      </p:sp>
      <p:sp>
        <p:nvSpPr>
          <p:cNvPr name="TextBox 27" id="2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DAHCIZKA1GQ</dc:identifier>
  <dcterms:modified xsi:type="dcterms:W3CDTF">2011-08-01T06:04:30Z</dcterms:modified>
  <cp:revision>1</cp:revision>
  <dc:title>Yolo tuto</dc:title>
</cp:coreProperties>
</file>