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5" r:id="rId4"/>
    <p:sldId id="276" r:id="rId5"/>
    <p:sldId id="277" r:id="rId6"/>
    <p:sldId id="258" r:id="rId7"/>
    <p:sldId id="259" r:id="rId8"/>
    <p:sldId id="260" r:id="rId9"/>
    <p:sldId id="265" r:id="rId10"/>
    <p:sldId id="261" r:id="rId11"/>
    <p:sldId id="263" r:id="rId12"/>
    <p:sldId id="278" r:id="rId13"/>
    <p:sldId id="279" r:id="rId14"/>
    <p:sldId id="264" r:id="rId15"/>
    <p:sldId id="262" r:id="rId16"/>
    <p:sldId id="269" r:id="rId17"/>
    <p:sldId id="272" r:id="rId18"/>
    <p:sldId id="273" r:id="rId19"/>
    <p:sldId id="270" r:id="rId20"/>
    <p:sldId id="271"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2037659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38679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3813424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4048395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2687880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4081589-0B9F-4FE5-910B-A1890FD76403}" type="datetimeFigureOut">
              <a:rPr lang="fr-FR" smtClean="0"/>
              <a:t>02/12/2025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4280253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4081589-0B9F-4FE5-910B-A1890FD76403}" type="datetimeFigureOut">
              <a:rPr lang="fr-FR" smtClean="0"/>
              <a:t>02/12/2025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1333605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4081589-0B9F-4FE5-910B-A1890FD76403}" type="datetimeFigureOut">
              <a:rPr lang="fr-FR" smtClean="0"/>
              <a:t>02/12/2025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714937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4081589-0B9F-4FE5-910B-A1890FD76403}" type="datetimeFigureOut">
              <a:rPr lang="fr-FR" smtClean="0"/>
              <a:t>02/12/2025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3521577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4081589-0B9F-4FE5-910B-A1890FD76403}" type="datetimeFigureOut">
              <a:rPr lang="fr-FR" smtClean="0"/>
              <a:t>02/12/2025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422016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4081589-0B9F-4FE5-910B-A1890FD76403}" type="datetimeFigureOut">
              <a:rPr lang="fr-FR" smtClean="0"/>
              <a:t>02/12/2025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8F04-15D5-442F-85D5-BEE4DC78293F}" type="slidenum">
              <a:rPr lang="fr-FR" smtClean="0"/>
              <a:t>‹N°›</a:t>
            </a:fld>
            <a:endParaRPr lang="fr-FR"/>
          </a:p>
        </p:txBody>
      </p:sp>
    </p:spTree>
    <p:extLst>
      <p:ext uri="{BB962C8B-B14F-4D97-AF65-F5344CB8AC3E}">
        <p14:creationId xmlns:p14="http://schemas.microsoft.com/office/powerpoint/2010/main" val="174345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81589-0B9F-4FE5-910B-A1890FD76403}" type="datetimeFigureOut">
              <a:rPr lang="fr-FR" smtClean="0"/>
              <a:t>02/12/2025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988F04-15D5-442F-85D5-BEE4DC78293F}" type="slidenum">
              <a:rPr lang="fr-FR" smtClean="0"/>
              <a:t>‹N°›</a:t>
            </a:fld>
            <a:endParaRPr lang="fr-FR"/>
          </a:p>
        </p:txBody>
      </p:sp>
    </p:spTree>
    <p:extLst>
      <p:ext uri="{BB962C8B-B14F-4D97-AF65-F5344CB8AC3E}">
        <p14:creationId xmlns:p14="http://schemas.microsoft.com/office/powerpoint/2010/main" val="15440298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1.1. définition et calcul général</a:t>
            </a:r>
            <a:endParaRPr lang="fr-FR" b="1" dirty="0">
              <a:solidFill>
                <a:srgbClr val="C00000"/>
              </a:solidFill>
            </a:endParaRPr>
          </a:p>
        </p:txBody>
      </p:sp>
      <p:sp>
        <p:nvSpPr>
          <p:cNvPr id="3" name="Espace réservé du contenu 2"/>
          <p:cNvSpPr>
            <a:spLocks noGrp="1"/>
          </p:cNvSpPr>
          <p:nvPr>
            <p:ph idx="1"/>
          </p:nvPr>
        </p:nvSpPr>
        <p:spPr/>
        <p:txBody>
          <a:bodyPr>
            <a:normAutofit fontScale="85000" lnSpcReduction="20000"/>
          </a:bodyPr>
          <a:lstStyle/>
          <a:p>
            <a:pPr marL="0" indent="0">
              <a:buNone/>
            </a:pPr>
            <a:r>
              <a:rPr lang="fr-FR" u="sng" dirty="0"/>
              <a:t>Principe</a:t>
            </a:r>
            <a:r>
              <a:rPr lang="fr-FR" dirty="0"/>
              <a:t> : Cet écart est établi dans un centre de profit (centre qui doit maximiser le résultat). </a:t>
            </a:r>
          </a:p>
          <a:p>
            <a:pPr marL="0" indent="0">
              <a:buNone/>
            </a:pPr>
            <a:r>
              <a:rPr lang="fr-FR" u="sng" dirty="0"/>
              <a:t>Postulat</a:t>
            </a:r>
            <a:r>
              <a:rPr lang="fr-FR" dirty="0"/>
              <a:t> : On suppose ici que l’écart total s’explique par la performance commerciale (CA), productive (CP) et les autres charges (AC). </a:t>
            </a:r>
          </a:p>
          <a:p>
            <a:pPr marL="0" indent="0">
              <a:buNone/>
            </a:pPr>
            <a:endParaRPr lang="fr-FR" b="1" dirty="0"/>
          </a:p>
          <a:p>
            <a:pPr marL="0" indent="0">
              <a:buNone/>
            </a:pPr>
            <a:endParaRPr lang="fr-FR" b="1" dirty="0"/>
          </a:p>
          <a:p>
            <a:pPr marL="0" indent="0">
              <a:buNone/>
            </a:pPr>
            <a:r>
              <a:rPr lang="fr-FR" b="1" dirty="0"/>
              <a:t>Ecart de résultat = (</a:t>
            </a:r>
            <a:r>
              <a:rPr lang="fr-FR" b="1" dirty="0" err="1"/>
              <a:t>CA</a:t>
            </a:r>
            <a:r>
              <a:rPr lang="fr-FR" b="1" baseline="-25000" dirty="0" err="1"/>
              <a:t>r</a:t>
            </a:r>
            <a:r>
              <a:rPr lang="fr-FR" b="1" baseline="-25000" dirty="0"/>
              <a:t> </a:t>
            </a:r>
            <a:r>
              <a:rPr lang="fr-FR" b="1" dirty="0"/>
              <a:t>– CP</a:t>
            </a:r>
            <a:r>
              <a:rPr lang="fr-FR" b="1" baseline="-25000" dirty="0"/>
              <a:t> r </a:t>
            </a:r>
            <a:r>
              <a:rPr lang="fr-FR" b="1" dirty="0"/>
              <a:t>– </a:t>
            </a:r>
            <a:r>
              <a:rPr lang="fr-FR" b="1" dirty="0" err="1"/>
              <a:t>AC</a:t>
            </a:r>
            <a:r>
              <a:rPr lang="fr-FR" b="1" baseline="-25000" dirty="0" err="1"/>
              <a:t>r</a:t>
            </a:r>
            <a:r>
              <a:rPr lang="fr-FR" b="1" baseline="-25000" dirty="0"/>
              <a:t> </a:t>
            </a:r>
            <a:r>
              <a:rPr lang="fr-FR" b="1" dirty="0"/>
              <a:t>) - (</a:t>
            </a:r>
            <a:r>
              <a:rPr lang="fr-FR" b="1" dirty="0" err="1"/>
              <a:t>CA</a:t>
            </a:r>
            <a:r>
              <a:rPr lang="fr-FR" b="1" baseline="-25000" dirty="0" err="1"/>
              <a:t>b</a:t>
            </a:r>
            <a:r>
              <a:rPr lang="fr-FR" b="1" baseline="-25000" dirty="0"/>
              <a:t> </a:t>
            </a:r>
            <a:r>
              <a:rPr lang="fr-FR" b="1" dirty="0"/>
              <a:t>– </a:t>
            </a:r>
            <a:r>
              <a:rPr lang="fr-FR" b="1" dirty="0" err="1"/>
              <a:t>CP</a:t>
            </a:r>
            <a:r>
              <a:rPr lang="fr-FR" b="1" baseline="-25000" dirty="0" err="1"/>
              <a:t>b</a:t>
            </a:r>
            <a:r>
              <a:rPr lang="fr-FR" b="1" baseline="-25000" dirty="0"/>
              <a:t> </a:t>
            </a:r>
            <a:r>
              <a:rPr lang="fr-FR" b="1" dirty="0"/>
              <a:t>– </a:t>
            </a:r>
            <a:r>
              <a:rPr lang="fr-FR" b="1" dirty="0" err="1"/>
              <a:t>AC</a:t>
            </a:r>
            <a:r>
              <a:rPr lang="fr-FR" b="1" baseline="-25000" dirty="0" err="1"/>
              <a:t>b</a:t>
            </a:r>
            <a:r>
              <a:rPr lang="fr-FR" b="1" baseline="-25000" dirty="0"/>
              <a:t> </a:t>
            </a:r>
            <a:r>
              <a:rPr lang="fr-FR" b="1" dirty="0"/>
              <a:t>)</a:t>
            </a:r>
          </a:p>
          <a:p>
            <a:pPr marL="0" indent="0">
              <a:buNone/>
            </a:pPr>
            <a:r>
              <a:rPr lang="fr-FR" dirty="0"/>
              <a:t>Avec 	CA = Chiffre d’affaires</a:t>
            </a:r>
          </a:p>
          <a:p>
            <a:pPr marL="0" indent="0">
              <a:buNone/>
            </a:pPr>
            <a:r>
              <a:rPr lang="fr-FR" dirty="0"/>
              <a:t>	CP = Coût de production</a:t>
            </a:r>
          </a:p>
          <a:p>
            <a:pPr marL="0" indent="0">
              <a:buNone/>
            </a:pPr>
            <a:r>
              <a:rPr lang="fr-FR" dirty="0"/>
              <a:t>	AC = Autres charges</a:t>
            </a:r>
          </a:p>
          <a:p>
            <a:pPr marL="0" indent="0">
              <a:buNone/>
            </a:pPr>
            <a:r>
              <a:rPr lang="fr-FR" dirty="0"/>
              <a:t>	r = réalisé</a:t>
            </a:r>
          </a:p>
          <a:p>
            <a:pPr marL="0" indent="0">
              <a:buNone/>
            </a:pPr>
            <a:r>
              <a:rPr lang="fr-FR" dirty="0"/>
              <a:t>	b = budgété</a:t>
            </a:r>
          </a:p>
          <a:p>
            <a:pPr marL="0" indent="0">
              <a:buNone/>
            </a:pPr>
            <a:endParaRPr lang="fr-FR" b="1" dirty="0"/>
          </a:p>
          <a:p>
            <a:pPr marL="0" indent="0">
              <a:buNone/>
            </a:pPr>
            <a:endParaRPr lang="fr-FR" dirty="0"/>
          </a:p>
        </p:txBody>
      </p:sp>
    </p:spTree>
    <p:extLst>
      <p:ext uri="{BB962C8B-B14F-4D97-AF65-F5344CB8AC3E}">
        <p14:creationId xmlns:p14="http://schemas.microsoft.com/office/powerpoint/2010/main" val="1854994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90600" y="-6866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rgbClr val="C00000"/>
                </a:solidFill>
              </a:rPr>
              <a:t>Exercice</a:t>
            </a:r>
          </a:p>
        </p:txBody>
      </p:sp>
      <p:sp>
        <p:nvSpPr>
          <p:cNvPr id="3" name="Espace réservé du contenu 2"/>
          <p:cNvSpPr txBox="1">
            <a:spLocks/>
          </p:cNvSpPr>
          <p:nvPr/>
        </p:nvSpPr>
        <p:spPr>
          <a:xfrm>
            <a:off x="1082963" y="932061"/>
            <a:ext cx="10515600" cy="20838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dirty="0"/>
              <a:t>Pour l’équipe 7 de </a:t>
            </a:r>
            <a:r>
              <a:rPr lang="fr-FR" dirty="0" err="1"/>
              <a:t>kalypso</a:t>
            </a:r>
            <a:r>
              <a:rPr lang="fr-FR" dirty="0"/>
              <a:t>, les données prévisionnelles étaient les suivantes au T2 (mars, avril, mai)  : </a:t>
            </a:r>
          </a:p>
          <a:p>
            <a:pPr marL="0" indent="0">
              <a:buFont typeface="Arial" panose="020B0604020202020204" pitchFamily="34" charset="0"/>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269502749"/>
              </p:ext>
            </p:extLst>
          </p:nvPr>
        </p:nvGraphicFramePr>
        <p:xfrm>
          <a:off x="2004291" y="1973979"/>
          <a:ext cx="8128000" cy="2209800"/>
        </p:xfrm>
        <a:graphic>
          <a:graphicData uri="http://schemas.openxmlformats.org/drawingml/2006/table">
            <a:tbl>
              <a:tblPr firstRow="1" bandRow="1">
                <a:tableStyleId>{5940675A-B579-460E-94D1-54222C63F5DA}</a:tableStyleId>
              </a:tblPr>
              <a:tblGrid>
                <a:gridCol w="1062182">
                  <a:extLst>
                    <a:ext uri="{9D8B030D-6E8A-4147-A177-3AD203B41FA5}">
                      <a16:colId xmlns:a16="http://schemas.microsoft.com/office/drawing/2014/main" val="2133614695"/>
                    </a:ext>
                  </a:extLst>
                </a:gridCol>
                <a:gridCol w="1708727">
                  <a:extLst>
                    <a:ext uri="{9D8B030D-6E8A-4147-A177-3AD203B41FA5}">
                      <a16:colId xmlns:a16="http://schemas.microsoft.com/office/drawing/2014/main" val="2679252705"/>
                    </a:ext>
                  </a:extLst>
                </a:gridCol>
                <a:gridCol w="1514763">
                  <a:extLst>
                    <a:ext uri="{9D8B030D-6E8A-4147-A177-3AD203B41FA5}">
                      <a16:colId xmlns:a16="http://schemas.microsoft.com/office/drawing/2014/main" val="914066894"/>
                    </a:ext>
                  </a:extLst>
                </a:gridCol>
                <a:gridCol w="1791855">
                  <a:extLst>
                    <a:ext uri="{9D8B030D-6E8A-4147-A177-3AD203B41FA5}">
                      <a16:colId xmlns:a16="http://schemas.microsoft.com/office/drawing/2014/main" val="3895836078"/>
                    </a:ext>
                  </a:extLst>
                </a:gridCol>
                <a:gridCol w="2050473">
                  <a:extLst>
                    <a:ext uri="{9D8B030D-6E8A-4147-A177-3AD203B41FA5}">
                      <a16:colId xmlns:a16="http://schemas.microsoft.com/office/drawing/2014/main" val="2416496263"/>
                    </a:ext>
                  </a:extLst>
                </a:gridCol>
              </a:tblGrid>
              <a:tr h="370840">
                <a:tc gridSpan="5">
                  <a:txBody>
                    <a:bodyPr/>
                    <a:lstStyle/>
                    <a:p>
                      <a:pPr algn="ctr"/>
                      <a:r>
                        <a:rPr lang="fr-FR" sz="2400" b="1" dirty="0"/>
                        <a:t>Eléments</a:t>
                      </a:r>
                      <a:r>
                        <a:rPr lang="fr-FR" sz="2400" b="1" baseline="0" dirty="0"/>
                        <a:t> budgétés</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pPr algn="ctr"/>
                      <a:endParaRPr lang="fr-FR" dirty="0"/>
                    </a:p>
                  </a:txBody>
                  <a:tcPr anchor="ct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Nb de bateau vendus</a:t>
                      </a:r>
                    </a:p>
                  </a:txBody>
                  <a:tcPr anchor="ct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Nb de bateau produits</a:t>
                      </a:r>
                    </a:p>
                  </a:txBody>
                  <a:tcPr anchor="ctr"/>
                </a:tc>
                <a:tc>
                  <a:txBody>
                    <a:bodyPr/>
                    <a:lstStyle/>
                    <a:p>
                      <a:pPr algn="ctr"/>
                      <a:r>
                        <a:rPr lang="fr-FR" b="1" dirty="0"/>
                        <a:t>Cout</a:t>
                      </a:r>
                      <a:r>
                        <a:rPr lang="fr-FR" b="1" baseline="0" dirty="0"/>
                        <a:t> de production unitaire</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a:r>
                        <a:rPr lang="fr-FR" dirty="0"/>
                        <a:t>171</a:t>
                      </a:r>
                    </a:p>
                  </a:txBody>
                  <a:tcPr anchor="ctr"/>
                </a:tc>
                <a:tc>
                  <a:txBody>
                    <a:bodyPr/>
                    <a:lstStyle/>
                    <a:p>
                      <a:pPr algn="ctr"/>
                      <a:r>
                        <a:rPr lang="fr-FR" dirty="0"/>
                        <a:t>3 000</a:t>
                      </a:r>
                    </a:p>
                  </a:txBody>
                  <a:tcPr anchor="ctr"/>
                </a:tc>
                <a:tc>
                  <a:txBody>
                    <a:bodyPr/>
                    <a:lstStyle/>
                    <a:p>
                      <a:pPr algn="ctr"/>
                      <a:r>
                        <a:rPr lang="fr-FR" dirty="0"/>
                        <a:t>146</a:t>
                      </a:r>
                    </a:p>
                  </a:txBody>
                  <a:tcPr anchor="ctr"/>
                </a:tc>
                <a:tc>
                  <a:txBody>
                    <a:bodyPr/>
                    <a:lstStyle/>
                    <a:p>
                      <a:pPr algn="ctr"/>
                      <a:r>
                        <a:rPr lang="fr-FR" dirty="0"/>
                        <a:t>1986</a:t>
                      </a:r>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a:r>
                        <a:rPr lang="fr-FR" dirty="0"/>
                        <a:t>396</a:t>
                      </a:r>
                    </a:p>
                  </a:txBody>
                  <a:tcPr anchor="ctr"/>
                </a:tc>
                <a:tc>
                  <a:txBody>
                    <a:bodyPr/>
                    <a:lstStyle/>
                    <a:p>
                      <a:pPr algn="ctr"/>
                      <a:r>
                        <a:rPr lang="fr-FR" dirty="0"/>
                        <a:t>9 000</a:t>
                      </a:r>
                    </a:p>
                  </a:txBody>
                  <a:tcPr anchor="ctr"/>
                </a:tc>
                <a:tc>
                  <a:txBody>
                    <a:bodyPr/>
                    <a:lstStyle/>
                    <a:p>
                      <a:pPr algn="ctr"/>
                      <a:r>
                        <a:rPr lang="fr-FR" dirty="0"/>
                        <a:t>243</a:t>
                      </a:r>
                    </a:p>
                  </a:txBody>
                  <a:tcPr anchor="ctr"/>
                </a:tc>
                <a:tc>
                  <a:txBody>
                    <a:bodyPr/>
                    <a:lstStyle/>
                    <a:p>
                      <a:pPr algn="ctr"/>
                      <a:r>
                        <a:rPr lang="fr-FR" dirty="0"/>
                        <a:t>3570</a:t>
                      </a:r>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a:r>
                        <a:rPr lang="fr-FR" dirty="0"/>
                        <a:t>51</a:t>
                      </a:r>
                    </a:p>
                  </a:txBody>
                  <a:tcPr anchor="ctr"/>
                </a:tc>
                <a:tc>
                  <a:txBody>
                    <a:bodyPr/>
                    <a:lstStyle/>
                    <a:p>
                      <a:pPr algn="ctr"/>
                      <a:r>
                        <a:rPr lang="fr-FR" dirty="0"/>
                        <a:t>22 000</a:t>
                      </a:r>
                    </a:p>
                  </a:txBody>
                  <a:tcPr anchor="ctr"/>
                </a:tc>
                <a:tc>
                  <a:txBody>
                    <a:bodyPr/>
                    <a:lstStyle/>
                    <a:p>
                      <a:pPr algn="ctr"/>
                      <a:r>
                        <a:rPr lang="fr-FR" dirty="0"/>
                        <a:t>39</a:t>
                      </a:r>
                    </a:p>
                  </a:txBody>
                  <a:tcPr anchor="ctr"/>
                </a:tc>
                <a:tc>
                  <a:txBody>
                    <a:bodyPr/>
                    <a:lstStyle/>
                    <a:p>
                      <a:pPr algn="ctr"/>
                      <a:r>
                        <a:rPr lang="fr-FR" dirty="0"/>
                        <a:t>8 544</a:t>
                      </a:r>
                    </a:p>
                  </a:txBody>
                  <a:tcPr anchor="ctr"/>
                </a:tc>
                <a:extLst>
                  <a:ext uri="{0D108BD9-81ED-4DB2-BD59-A6C34878D82A}">
                    <a16:rowId xmlns:a16="http://schemas.microsoft.com/office/drawing/2014/main" val="2151310747"/>
                  </a:ext>
                </a:extLst>
              </a:tr>
            </a:tbl>
          </a:graphicData>
        </a:graphic>
      </p:graphicFrame>
      <p:sp>
        <p:nvSpPr>
          <p:cNvPr id="6" name="ZoneTexte 5"/>
          <p:cNvSpPr txBox="1"/>
          <p:nvPr/>
        </p:nvSpPr>
        <p:spPr>
          <a:xfrm>
            <a:off x="1082963" y="4259096"/>
            <a:ext cx="10028382" cy="923330"/>
          </a:xfrm>
          <a:prstGeom prst="rect">
            <a:avLst/>
          </a:prstGeom>
          <a:noFill/>
        </p:spPr>
        <p:txBody>
          <a:bodyPr wrap="square" rtlCol="0">
            <a:spAutoFit/>
          </a:bodyPr>
          <a:lstStyle/>
          <a:p>
            <a:r>
              <a:rPr lang="fr-FR" dirty="0"/>
              <a:t>Pour atteindre un performance administrative optimale (c’est-à-dire : minimiser les créances douteuses), l’équipe administratives aurait dû être constituée et rémunérée de la manière suivante : </a:t>
            </a:r>
          </a:p>
          <a:p>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2717029503"/>
              </p:ext>
            </p:extLst>
          </p:nvPr>
        </p:nvGraphicFramePr>
        <p:xfrm>
          <a:off x="789392" y="4900858"/>
          <a:ext cx="10809171" cy="1849120"/>
        </p:xfrm>
        <a:graphic>
          <a:graphicData uri="http://schemas.openxmlformats.org/drawingml/2006/table">
            <a:tbl>
              <a:tblPr firstRow="1" bandRow="1">
                <a:tableStyleId>{5C22544A-7EE6-4342-B048-85BDC9FD1C3A}</a:tableStyleId>
              </a:tblPr>
              <a:tblGrid>
                <a:gridCol w="3603057">
                  <a:extLst>
                    <a:ext uri="{9D8B030D-6E8A-4147-A177-3AD203B41FA5}">
                      <a16:colId xmlns:a16="http://schemas.microsoft.com/office/drawing/2014/main" val="3964118589"/>
                    </a:ext>
                  </a:extLst>
                </a:gridCol>
                <a:gridCol w="3603057">
                  <a:extLst>
                    <a:ext uri="{9D8B030D-6E8A-4147-A177-3AD203B41FA5}">
                      <a16:colId xmlns:a16="http://schemas.microsoft.com/office/drawing/2014/main" val="1776907655"/>
                    </a:ext>
                  </a:extLst>
                </a:gridCol>
                <a:gridCol w="3603057">
                  <a:extLst>
                    <a:ext uri="{9D8B030D-6E8A-4147-A177-3AD203B41FA5}">
                      <a16:colId xmlns:a16="http://schemas.microsoft.com/office/drawing/2014/main" val="849567789"/>
                    </a:ext>
                  </a:extLst>
                </a:gridCol>
              </a:tblGrid>
              <a:tr h="231680">
                <a:tc>
                  <a:txBody>
                    <a:bodyPr/>
                    <a:lstStyle/>
                    <a:p>
                      <a:pPr algn="ctr"/>
                      <a:r>
                        <a:rPr lang="fr-FR" dirty="0"/>
                        <a:t>Catégorie</a:t>
                      </a:r>
                    </a:p>
                  </a:txBody>
                  <a:tcPr/>
                </a:tc>
                <a:tc>
                  <a:txBody>
                    <a:bodyPr/>
                    <a:lstStyle/>
                    <a:p>
                      <a:pPr algn="ctr"/>
                      <a:r>
                        <a:rPr lang="fr-FR" dirty="0"/>
                        <a:t>Nombre se salarié</a:t>
                      </a:r>
                    </a:p>
                  </a:txBody>
                  <a:tcPr/>
                </a:tc>
                <a:tc>
                  <a:txBody>
                    <a:bodyPr/>
                    <a:lstStyle/>
                    <a:p>
                      <a:pPr algn="ctr"/>
                      <a:r>
                        <a:rPr lang="fr-FR" dirty="0"/>
                        <a:t>Indice de rémunération</a:t>
                      </a:r>
                    </a:p>
                  </a:txBody>
                  <a:tcPr/>
                </a:tc>
                <a:extLst>
                  <a:ext uri="{0D108BD9-81ED-4DB2-BD59-A6C34878D82A}">
                    <a16:rowId xmlns:a16="http://schemas.microsoft.com/office/drawing/2014/main" val="3533824281"/>
                  </a:ext>
                </a:extLst>
              </a:tr>
              <a:tr h="370840">
                <a:tc>
                  <a:txBody>
                    <a:bodyPr/>
                    <a:lstStyle/>
                    <a:p>
                      <a:r>
                        <a:rPr lang="fr-FR" dirty="0"/>
                        <a:t>Directeur</a:t>
                      </a:r>
                    </a:p>
                  </a:txBody>
                  <a:tcPr/>
                </a:tc>
                <a:tc>
                  <a:txBody>
                    <a:bodyPr/>
                    <a:lstStyle/>
                    <a:p>
                      <a:pPr algn="ctr"/>
                      <a:r>
                        <a:rPr lang="fr-FR" dirty="0"/>
                        <a:t>1</a:t>
                      </a:r>
                    </a:p>
                  </a:txBody>
                  <a:tcPr/>
                </a:tc>
                <a:tc>
                  <a:txBody>
                    <a:bodyPr/>
                    <a:lstStyle/>
                    <a:p>
                      <a:pPr algn="ctr"/>
                      <a:r>
                        <a:rPr lang="fr-FR" dirty="0"/>
                        <a:t>500</a:t>
                      </a:r>
                    </a:p>
                  </a:txBody>
                  <a:tcPr/>
                </a:tc>
                <a:extLst>
                  <a:ext uri="{0D108BD9-81ED-4DB2-BD59-A6C34878D82A}">
                    <a16:rowId xmlns:a16="http://schemas.microsoft.com/office/drawing/2014/main" val="1273318566"/>
                  </a:ext>
                </a:extLst>
              </a:tr>
              <a:tr h="370840">
                <a:tc>
                  <a:txBody>
                    <a:bodyPr/>
                    <a:lstStyle/>
                    <a:p>
                      <a:r>
                        <a:rPr lang="fr-FR" dirty="0"/>
                        <a:t>Cadre </a:t>
                      </a:r>
                    </a:p>
                  </a:txBody>
                  <a:tcPr/>
                </a:tc>
                <a:tc>
                  <a:txBody>
                    <a:bodyPr/>
                    <a:lstStyle/>
                    <a:p>
                      <a:pPr algn="ctr"/>
                      <a:r>
                        <a:rPr lang="fr-FR" dirty="0"/>
                        <a:t>5</a:t>
                      </a:r>
                    </a:p>
                  </a:txBody>
                  <a:tcPr/>
                </a:tc>
                <a:tc>
                  <a:txBody>
                    <a:bodyPr/>
                    <a:lstStyle/>
                    <a:p>
                      <a:pPr algn="ctr"/>
                      <a:r>
                        <a:rPr lang="fr-FR" dirty="0"/>
                        <a:t>280</a:t>
                      </a:r>
                    </a:p>
                  </a:txBody>
                  <a:tcPr/>
                </a:tc>
                <a:extLst>
                  <a:ext uri="{0D108BD9-81ED-4DB2-BD59-A6C34878D82A}">
                    <a16:rowId xmlns:a16="http://schemas.microsoft.com/office/drawing/2014/main" val="2229837045"/>
                  </a:ext>
                </a:extLst>
              </a:tr>
              <a:tr h="370840">
                <a:tc>
                  <a:txBody>
                    <a:bodyPr/>
                    <a:lstStyle/>
                    <a:p>
                      <a:r>
                        <a:rPr lang="fr-FR" dirty="0"/>
                        <a:t>Employé</a:t>
                      </a:r>
                    </a:p>
                  </a:txBody>
                  <a:tcPr/>
                </a:tc>
                <a:tc>
                  <a:txBody>
                    <a:bodyPr/>
                    <a:lstStyle/>
                    <a:p>
                      <a:pPr algn="ctr"/>
                      <a:r>
                        <a:rPr lang="fr-FR" dirty="0"/>
                        <a:t>12</a:t>
                      </a:r>
                    </a:p>
                  </a:txBody>
                  <a:tcPr/>
                </a:tc>
                <a:tc>
                  <a:txBody>
                    <a:bodyPr/>
                    <a:lstStyle/>
                    <a:p>
                      <a:pPr algn="ctr"/>
                      <a:r>
                        <a:rPr lang="fr-FR" dirty="0"/>
                        <a:t>120</a:t>
                      </a:r>
                    </a:p>
                  </a:txBody>
                  <a:tcPr/>
                </a:tc>
                <a:extLst>
                  <a:ext uri="{0D108BD9-81ED-4DB2-BD59-A6C34878D82A}">
                    <a16:rowId xmlns:a16="http://schemas.microsoft.com/office/drawing/2014/main" val="3665239013"/>
                  </a:ext>
                </a:extLst>
              </a:tr>
              <a:tr h="370840">
                <a:tc gridSpan="3">
                  <a:txBody>
                    <a:bodyPr/>
                    <a:lstStyle/>
                    <a:p>
                      <a:r>
                        <a:rPr lang="fr-FR" dirty="0"/>
                        <a:t>Pour rappel : l’indice 100 = 1280 €.</a:t>
                      </a:r>
                    </a:p>
                  </a:txBody>
                  <a:tcPr/>
                </a:tc>
                <a:tc hMerge="1">
                  <a:txBody>
                    <a:bodyPr/>
                    <a:lstStyle/>
                    <a:p>
                      <a:pPr algn="ctr"/>
                      <a:endParaRPr lang="fr-FR" dirty="0"/>
                    </a:p>
                  </a:txBody>
                  <a:tcPr/>
                </a:tc>
                <a:tc hMerge="1">
                  <a:txBody>
                    <a:bodyPr/>
                    <a:lstStyle/>
                    <a:p>
                      <a:pPr algn="ctr"/>
                      <a:endParaRPr lang="fr-FR" dirty="0"/>
                    </a:p>
                  </a:txBody>
                  <a:tcPr/>
                </a:tc>
                <a:extLst>
                  <a:ext uri="{0D108BD9-81ED-4DB2-BD59-A6C34878D82A}">
                    <a16:rowId xmlns:a16="http://schemas.microsoft.com/office/drawing/2014/main" val="1941008185"/>
                  </a:ext>
                </a:extLst>
              </a:tr>
            </a:tbl>
          </a:graphicData>
        </a:graphic>
      </p:graphicFrame>
    </p:spTree>
    <p:extLst>
      <p:ext uri="{BB962C8B-B14F-4D97-AF65-F5344CB8AC3E}">
        <p14:creationId xmlns:p14="http://schemas.microsoft.com/office/powerpoint/2010/main" val="204970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txBox="1">
            <a:spLocks/>
          </p:cNvSpPr>
          <p:nvPr/>
        </p:nvSpPr>
        <p:spPr>
          <a:xfrm>
            <a:off x="1110672" y="0"/>
            <a:ext cx="10610273" cy="20838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dirty="0"/>
              <a:t>Pour l’équipe 7 de </a:t>
            </a:r>
            <a:r>
              <a:rPr lang="fr-FR" dirty="0" err="1"/>
              <a:t>kalypso</a:t>
            </a:r>
            <a:r>
              <a:rPr lang="fr-FR" dirty="0"/>
              <a:t>, les données réelles étaient les suivantes au T2 (mars, avril, mai)  : </a:t>
            </a:r>
          </a:p>
          <a:p>
            <a:pPr marL="0" indent="0">
              <a:buFont typeface="Arial" panose="020B0604020202020204" pitchFamily="34" charset="0"/>
              <a:buNone/>
            </a:pP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3833912401"/>
              </p:ext>
            </p:extLst>
          </p:nvPr>
        </p:nvGraphicFramePr>
        <p:xfrm>
          <a:off x="577273" y="4017789"/>
          <a:ext cx="6063672" cy="1940560"/>
        </p:xfrm>
        <a:graphic>
          <a:graphicData uri="http://schemas.openxmlformats.org/drawingml/2006/table">
            <a:tbl>
              <a:tblPr firstRow="1" bandRow="1">
                <a:tableStyleId>{5940675A-B579-460E-94D1-54222C63F5DA}</a:tableStyleId>
              </a:tblPr>
              <a:tblGrid>
                <a:gridCol w="1391861">
                  <a:extLst>
                    <a:ext uri="{9D8B030D-6E8A-4147-A177-3AD203B41FA5}">
                      <a16:colId xmlns:a16="http://schemas.microsoft.com/office/drawing/2014/main" val="2133614695"/>
                    </a:ext>
                  </a:extLst>
                </a:gridCol>
                <a:gridCol w="1984914">
                  <a:extLst>
                    <a:ext uri="{9D8B030D-6E8A-4147-A177-3AD203B41FA5}">
                      <a16:colId xmlns:a16="http://schemas.microsoft.com/office/drawing/2014/main" val="914066894"/>
                    </a:ext>
                  </a:extLst>
                </a:gridCol>
                <a:gridCol w="2686897">
                  <a:extLst>
                    <a:ext uri="{9D8B030D-6E8A-4147-A177-3AD203B41FA5}">
                      <a16:colId xmlns:a16="http://schemas.microsoft.com/office/drawing/2014/main" val="2416496263"/>
                    </a:ext>
                  </a:extLst>
                </a:gridCol>
              </a:tblGrid>
              <a:tr h="425664">
                <a:tc gridSpan="3">
                  <a:txBody>
                    <a:bodyPr/>
                    <a:lstStyle/>
                    <a:p>
                      <a:pPr algn="ctr"/>
                      <a:r>
                        <a:rPr lang="fr-FR" sz="2400" b="1" dirty="0"/>
                        <a:t>Eléments</a:t>
                      </a:r>
                      <a:r>
                        <a:rPr lang="fr-FR" sz="2400" b="1" baseline="0" dirty="0"/>
                        <a:t> réel</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pPr algn="ctr"/>
                      <a:endParaRPr lang="fr-FR" dirty="0"/>
                    </a:p>
                  </a:txBody>
                  <a:tcPr anchor="ct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Cout</a:t>
                      </a:r>
                      <a:r>
                        <a:rPr lang="fr-FR" b="1" baseline="0" dirty="0"/>
                        <a:t> de production réel</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a:r>
                        <a:rPr lang="fr-FR" dirty="0"/>
                        <a:t>2</a:t>
                      </a:r>
                      <a:r>
                        <a:rPr lang="fr-FR" baseline="0" dirty="0"/>
                        <a:t> 95</a:t>
                      </a:r>
                      <a:r>
                        <a:rPr lang="fr-FR" dirty="0"/>
                        <a:t>0</a:t>
                      </a:r>
                    </a:p>
                  </a:txBody>
                  <a:tcPr anchor="ctr"/>
                </a:tc>
                <a:tc>
                  <a:txBody>
                    <a:bodyPr/>
                    <a:lstStyle/>
                    <a:p>
                      <a:pPr algn="ctr"/>
                      <a:r>
                        <a:rPr lang="fr-FR" dirty="0"/>
                        <a:t>2027,82</a:t>
                      </a:r>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a:r>
                        <a:rPr lang="fr-FR" dirty="0"/>
                        <a:t>9 000</a:t>
                      </a:r>
                    </a:p>
                  </a:txBody>
                  <a:tcPr anchor="ctr"/>
                </a:tc>
                <a:tc>
                  <a:txBody>
                    <a:bodyPr/>
                    <a:lstStyle/>
                    <a:p>
                      <a:pPr algn="ctr"/>
                      <a:r>
                        <a:rPr lang="fr-FR" dirty="0"/>
                        <a:t>3 515</a:t>
                      </a:r>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a:r>
                        <a:rPr lang="fr-FR" dirty="0"/>
                        <a:t>25 000</a:t>
                      </a:r>
                    </a:p>
                  </a:txBody>
                  <a:tcPr anchor="ctr"/>
                </a:tc>
                <a:tc>
                  <a:txBody>
                    <a:bodyPr/>
                    <a:lstStyle/>
                    <a:p>
                      <a:pPr algn="ctr"/>
                      <a:r>
                        <a:rPr lang="fr-FR" dirty="0"/>
                        <a:t>9 472,86</a:t>
                      </a:r>
                    </a:p>
                  </a:txBody>
                  <a:tcPr anchor="ctr"/>
                </a:tc>
                <a:extLst>
                  <a:ext uri="{0D108BD9-81ED-4DB2-BD59-A6C34878D82A}">
                    <a16:rowId xmlns:a16="http://schemas.microsoft.com/office/drawing/2014/main" val="2151310747"/>
                  </a:ext>
                </a:extLst>
              </a:tr>
            </a:tbl>
          </a:graphicData>
        </a:graphic>
      </p:graphicFrame>
      <p:pic>
        <p:nvPicPr>
          <p:cNvPr id="6" name="Image 5"/>
          <p:cNvPicPr>
            <a:picLocks noChangeAspect="1"/>
          </p:cNvPicPr>
          <p:nvPr/>
        </p:nvPicPr>
        <p:blipFill>
          <a:blip r:embed="rId2"/>
          <a:stretch>
            <a:fillRect/>
          </a:stretch>
        </p:blipFill>
        <p:spPr>
          <a:xfrm>
            <a:off x="486994" y="995017"/>
            <a:ext cx="5214376" cy="2285200"/>
          </a:xfrm>
          <a:prstGeom prst="rect">
            <a:avLst/>
          </a:prstGeom>
        </p:spPr>
      </p:pic>
      <p:pic>
        <p:nvPicPr>
          <p:cNvPr id="7" name="Image 6"/>
          <p:cNvPicPr>
            <a:picLocks noChangeAspect="1"/>
          </p:cNvPicPr>
          <p:nvPr/>
        </p:nvPicPr>
        <p:blipFill>
          <a:blip r:embed="rId3"/>
          <a:stretch>
            <a:fillRect/>
          </a:stretch>
        </p:blipFill>
        <p:spPr>
          <a:xfrm>
            <a:off x="6645619" y="1411827"/>
            <a:ext cx="5075326" cy="1270200"/>
          </a:xfrm>
          <a:prstGeom prst="rect">
            <a:avLst/>
          </a:prstGeom>
        </p:spPr>
      </p:pic>
      <p:sp>
        <p:nvSpPr>
          <p:cNvPr id="8" name="ZoneTexte 7"/>
          <p:cNvSpPr txBox="1"/>
          <p:nvPr/>
        </p:nvSpPr>
        <p:spPr>
          <a:xfrm>
            <a:off x="6640945" y="1117600"/>
            <a:ext cx="4969164" cy="369332"/>
          </a:xfrm>
          <a:prstGeom prst="rect">
            <a:avLst/>
          </a:prstGeom>
          <a:noFill/>
        </p:spPr>
        <p:txBody>
          <a:bodyPr wrap="square" rtlCol="0">
            <a:spAutoFit/>
          </a:bodyPr>
          <a:lstStyle/>
          <a:p>
            <a:pPr algn="ctr"/>
            <a:r>
              <a:rPr lang="fr-FR" dirty="0"/>
              <a:t>Ventes de bateaux par mois. </a:t>
            </a:r>
          </a:p>
        </p:txBody>
      </p:sp>
      <p:graphicFrame>
        <p:nvGraphicFramePr>
          <p:cNvPr id="9" name="Tableau 8"/>
          <p:cNvGraphicFramePr>
            <a:graphicFrameLocks noGrp="1"/>
          </p:cNvGraphicFramePr>
          <p:nvPr>
            <p:extLst>
              <p:ext uri="{D42A27DB-BD31-4B8C-83A1-F6EECF244321}">
                <p14:modId xmlns:p14="http://schemas.microsoft.com/office/powerpoint/2010/main" val="4102886212"/>
              </p:ext>
            </p:extLst>
          </p:nvPr>
        </p:nvGraphicFramePr>
        <p:xfrm>
          <a:off x="7128966" y="4111769"/>
          <a:ext cx="4668981" cy="1752600"/>
        </p:xfrm>
        <a:graphic>
          <a:graphicData uri="http://schemas.openxmlformats.org/drawingml/2006/table">
            <a:tbl>
              <a:tblPr firstRow="1" bandRow="1">
                <a:tableStyleId>{5C22544A-7EE6-4342-B048-85BDC9FD1C3A}</a:tableStyleId>
              </a:tblPr>
              <a:tblGrid>
                <a:gridCol w="1556327">
                  <a:extLst>
                    <a:ext uri="{9D8B030D-6E8A-4147-A177-3AD203B41FA5}">
                      <a16:colId xmlns:a16="http://schemas.microsoft.com/office/drawing/2014/main" val="3964118589"/>
                    </a:ext>
                  </a:extLst>
                </a:gridCol>
                <a:gridCol w="1556327">
                  <a:extLst>
                    <a:ext uri="{9D8B030D-6E8A-4147-A177-3AD203B41FA5}">
                      <a16:colId xmlns:a16="http://schemas.microsoft.com/office/drawing/2014/main" val="1776907655"/>
                    </a:ext>
                  </a:extLst>
                </a:gridCol>
                <a:gridCol w="1556327">
                  <a:extLst>
                    <a:ext uri="{9D8B030D-6E8A-4147-A177-3AD203B41FA5}">
                      <a16:colId xmlns:a16="http://schemas.microsoft.com/office/drawing/2014/main" val="849567789"/>
                    </a:ext>
                  </a:extLst>
                </a:gridCol>
              </a:tblGrid>
              <a:tr h="231680">
                <a:tc>
                  <a:txBody>
                    <a:bodyPr/>
                    <a:lstStyle/>
                    <a:p>
                      <a:pPr algn="ctr"/>
                      <a:r>
                        <a:rPr lang="fr-FR" dirty="0"/>
                        <a:t>Catégorie</a:t>
                      </a:r>
                    </a:p>
                  </a:txBody>
                  <a:tcPr/>
                </a:tc>
                <a:tc>
                  <a:txBody>
                    <a:bodyPr/>
                    <a:lstStyle/>
                    <a:p>
                      <a:pPr algn="ctr"/>
                      <a:r>
                        <a:rPr lang="fr-FR" dirty="0"/>
                        <a:t>Nombre se salarié</a:t>
                      </a:r>
                    </a:p>
                  </a:txBody>
                  <a:tcPr/>
                </a:tc>
                <a:tc>
                  <a:txBody>
                    <a:bodyPr/>
                    <a:lstStyle/>
                    <a:p>
                      <a:pPr algn="ctr"/>
                      <a:r>
                        <a:rPr lang="fr-FR" dirty="0"/>
                        <a:t>Indice de rémunération</a:t>
                      </a:r>
                    </a:p>
                  </a:txBody>
                  <a:tcPr/>
                </a:tc>
                <a:extLst>
                  <a:ext uri="{0D108BD9-81ED-4DB2-BD59-A6C34878D82A}">
                    <a16:rowId xmlns:a16="http://schemas.microsoft.com/office/drawing/2014/main" val="3533824281"/>
                  </a:ext>
                </a:extLst>
              </a:tr>
              <a:tr h="370840">
                <a:tc>
                  <a:txBody>
                    <a:bodyPr/>
                    <a:lstStyle/>
                    <a:p>
                      <a:r>
                        <a:rPr lang="fr-FR" dirty="0"/>
                        <a:t>Directeur</a:t>
                      </a:r>
                    </a:p>
                  </a:txBody>
                  <a:tcPr/>
                </a:tc>
                <a:tc>
                  <a:txBody>
                    <a:bodyPr/>
                    <a:lstStyle/>
                    <a:p>
                      <a:pPr algn="ctr"/>
                      <a:r>
                        <a:rPr lang="fr-FR" dirty="0"/>
                        <a:t>1</a:t>
                      </a:r>
                    </a:p>
                  </a:txBody>
                  <a:tcPr/>
                </a:tc>
                <a:tc>
                  <a:txBody>
                    <a:bodyPr/>
                    <a:lstStyle/>
                    <a:p>
                      <a:pPr algn="ctr"/>
                      <a:r>
                        <a:rPr lang="fr-FR" dirty="0"/>
                        <a:t>450</a:t>
                      </a:r>
                    </a:p>
                  </a:txBody>
                  <a:tcPr/>
                </a:tc>
                <a:extLst>
                  <a:ext uri="{0D108BD9-81ED-4DB2-BD59-A6C34878D82A}">
                    <a16:rowId xmlns:a16="http://schemas.microsoft.com/office/drawing/2014/main" val="1273318566"/>
                  </a:ext>
                </a:extLst>
              </a:tr>
              <a:tr h="370840">
                <a:tc>
                  <a:txBody>
                    <a:bodyPr/>
                    <a:lstStyle/>
                    <a:p>
                      <a:r>
                        <a:rPr lang="fr-FR" dirty="0"/>
                        <a:t>Cadre </a:t>
                      </a:r>
                    </a:p>
                  </a:txBody>
                  <a:tcPr/>
                </a:tc>
                <a:tc>
                  <a:txBody>
                    <a:bodyPr/>
                    <a:lstStyle/>
                    <a:p>
                      <a:pPr algn="ctr"/>
                      <a:r>
                        <a:rPr lang="fr-FR" dirty="0"/>
                        <a:t>4</a:t>
                      </a:r>
                    </a:p>
                  </a:txBody>
                  <a:tcPr/>
                </a:tc>
                <a:tc>
                  <a:txBody>
                    <a:bodyPr/>
                    <a:lstStyle/>
                    <a:p>
                      <a:pPr algn="ctr"/>
                      <a:r>
                        <a:rPr lang="fr-FR" dirty="0"/>
                        <a:t>240</a:t>
                      </a:r>
                    </a:p>
                  </a:txBody>
                  <a:tcPr/>
                </a:tc>
                <a:extLst>
                  <a:ext uri="{0D108BD9-81ED-4DB2-BD59-A6C34878D82A}">
                    <a16:rowId xmlns:a16="http://schemas.microsoft.com/office/drawing/2014/main" val="2229837045"/>
                  </a:ext>
                </a:extLst>
              </a:tr>
              <a:tr h="370840">
                <a:tc>
                  <a:txBody>
                    <a:bodyPr/>
                    <a:lstStyle/>
                    <a:p>
                      <a:r>
                        <a:rPr lang="fr-FR" dirty="0"/>
                        <a:t>Employé</a:t>
                      </a:r>
                    </a:p>
                  </a:txBody>
                  <a:tcPr/>
                </a:tc>
                <a:tc>
                  <a:txBody>
                    <a:bodyPr/>
                    <a:lstStyle/>
                    <a:p>
                      <a:pPr algn="ctr"/>
                      <a:r>
                        <a:rPr lang="fr-FR" dirty="0"/>
                        <a:t>10</a:t>
                      </a:r>
                    </a:p>
                  </a:txBody>
                  <a:tcPr/>
                </a:tc>
                <a:tc>
                  <a:txBody>
                    <a:bodyPr/>
                    <a:lstStyle/>
                    <a:p>
                      <a:pPr algn="ctr"/>
                      <a:r>
                        <a:rPr lang="fr-FR" dirty="0"/>
                        <a:t>110</a:t>
                      </a:r>
                    </a:p>
                  </a:txBody>
                  <a:tcPr/>
                </a:tc>
                <a:extLst>
                  <a:ext uri="{0D108BD9-81ED-4DB2-BD59-A6C34878D82A}">
                    <a16:rowId xmlns:a16="http://schemas.microsoft.com/office/drawing/2014/main" val="3665239013"/>
                  </a:ext>
                </a:extLst>
              </a:tr>
            </a:tbl>
          </a:graphicData>
        </a:graphic>
      </p:graphicFrame>
    </p:spTree>
    <p:extLst>
      <p:ext uri="{BB962C8B-B14F-4D97-AF65-F5344CB8AC3E}">
        <p14:creationId xmlns:p14="http://schemas.microsoft.com/office/powerpoint/2010/main" val="1435075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au 14"/>
          <p:cNvGraphicFramePr>
            <a:graphicFrameLocks noGrp="1"/>
          </p:cNvGraphicFramePr>
          <p:nvPr>
            <p:extLst>
              <p:ext uri="{D42A27DB-BD31-4B8C-83A1-F6EECF244321}">
                <p14:modId xmlns:p14="http://schemas.microsoft.com/office/powerpoint/2010/main" val="2721160526"/>
              </p:ext>
            </p:extLst>
          </p:nvPr>
        </p:nvGraphicFramePr>
        <p:xfrm>
          <a:off x="443342" y="354901"/>
          <a:ext cx="11462324" cy="2190868"/>
        </p:xfrm>
        <a:graphic>
          <a:graphicData uri="http://schemas.openxmlformats.org/drawingml/2006/table">
            <a:tbl>
              <a:tblPr firstRow="1" bandRow="1">
                <a:tableStyleId>{5940675A-B579-460E-94D1-54222C63F5DA}</a:tableStyleId>
              </a:tblPr>
              <a:tblGrid>
                <a:gridCol w="995371">
                  <a:extLst>
                    <a:ext uri="{9D8B030D-6E8A-4147-A177-3AD203B41FA5}">
                      <a16:colId xmlns:a16="http://schemas.microsoft.com/office/drawing/2014/main" val="2133614695"/>
                    </a:ext>
                  </a:extLst>
                </a:gridCol>
                <a:gridCol w="1238527">
                  <a:extLst>
                    <a:ext uri="{9D8B030D-6E8A-4147-A177-3AD203B41FA5}">
                      <a16:colId xmlns:a16="http://schemas.microsoft.com/office/drawing/2014/main" val="2679252705"/>
                    </a:ext>
                  </a:extLst>
                </a:gridCol>
                <a:gridCol w="1221196">
                  <a:extLst>
                    <a:ext uri="{9D8B030D-6E8A-4147-A177-3AD203B41FA5}">
                      <a16:colId xmlns:a16="http://schemas.microsoft.com/office/drawing/2014/main" val="914066894"/>
                    </a:ext>
                  </a:extLst>
                </a:gridCol>
                <a:gridCol w="1444587">
                  <a:extLst>
                    <a:ext uri="{9D8B030D-6E8A-4147-A177-3AD203B41FA5}">
                      <a16:colId xmlns:a16="http://schemas.microsoft.com/office/drawing/2014/main" val="2702208808"/>
                    </a:ext>
                  </a:extLst>
                </a:gridCol>
                <a:gridCol w="1444587">
                  <a:extLst>
                    <a:ext uri="{9D8B030D-6E8A-4147-A177-3AD203B41FA5}">
                      <a16:colId xmlns:a16="http://schemas.microsoft.com/office/drawing/2014/main" val="3895836078"/>
                    </a:ext>
                  </a:extLst>
                </a:gridCol>
                <a:gridCol w="1494284">
                  <a:extLst>
                    <a:ext uri="{9D8B030D-6E8A-4147-A177-3AD203B41FA5}">
                      <a16:colId xmlns:a16="http://schemas.microsoft.com/office/drawing/2014/main" val="2416496263"/>
                    </a:ext>
                  </a:extLst>
                </a:gridCol>
                <a:gridCol w="1811886">
                  <a:extLst>
                    <a:ext uri="{9D8B030D-6E8A-4147-A177-3AD203B41FA5}">
                      <a16:colId xmlns:a16="http://schemas.microsoft.com/office/drawing/2014/main" val="3015486257"/>
                    </a:ext>
                  </a:extLst>
                </a:gridCol>
                <a:gridCol w="1811886">
                  <a:extLst>
                    <a:ext uri="{9D8B030D-6E8A-4147-A177-3AD203B41FA5}">
                      <a16:colId xmlns:a16="http://schemas.microsoft.com/office/drawing/2014/main" val="781046585"/>
                    </a:ext>
                  </a:extLst>
                </a:gridCol>
              </a:tblGrid>
              <a:tr h="0">
                <a:tc gridSpan="8">
                  <a:txBody>
                    <a:bodyPr/>
                    <a:lstStyle/>
                    <a:p>
                      <a:pPr algn="ctr"/>
                      <a:r>
                        <a:rPr lang="fr-FR" sz="1800" b="1" dirty="0"/>
                        <a:t>Eléments</a:t>
                      </a:r>
                      <a:r>
                        <a:rPr lang="fr-FR" sz="1800" b="1" baseline="0" dirty="0"/>
                        <a:t> budgétés</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tc hMerge="1">
                  <a:txBody>
                    <a:bodyPr/>
                    <a:lstStyle/>
                    <a:p>
                      <a:pPr algn="ctr"/>
                      <a:endParaRPr lang="fr-FR" sz="1800" b="1" dirty="0"/>
                    </a:p>
                  </a:txBody>
                  <a:tcPr anchor="ctr">
                    <a:solidFill>
                      <a:schemeClr val="bg1">
                        <a:lumMod val="85000"/>
                      </a:schemeClr>
                    </a:solidFill>
                  </a:tcPr>
                </a:tc>
                <a:extLst>
                  <a:ext uri="{0D108BD9-81ED-4DB2-BD59-A6C34878D82A}">
                    <a16:rowId xmlns:a16="http://schemas.microsoft.com/office/drawing/2014/main" val="1228698073"/>
                  </a:ext>
                </a:extLst>
              </a:tr>
              <a:tr h="539868">
                <a:tc>
                  <a:txBody>
                    <a:bodyPr/>
                    <a:lstStyle/>
                    <a:p>
                      <a:endParaRPr lang="fr-FR" sz="1400" dirty="0"/>
                    </a:p>
                  </a:txBody>
                  <a:tcPr/>
                </a:tc>
                <a:tc>
                  <a:txBody>
                    <a:bodyPr/>
                    <a:lstStyle/>
                    <a:p>
                      <a:pPr algn="ctr"/>
                      <a:r>
                        <a:rPr lang="fr-FR" sz="1400" b="1" dirty="0"/>
                        <a:t>Nb de bateau vendus (</a:t>
                      </a:r>
                      <a:r>
                        <a:rPr lang="fr-FR" sz="1400" b="1" dirty="0" err="1"/>
                        <a:t>QV</a:t>
                      </a:r>
                      <a:r>
                        <a:rPr lang="fr-FR" sz="1400" b="1" baseline="-25000" dirty="0" err="1"/>
                        <a:t>b</a:t>
                      </a:r>
                      <a:r>
                        <a:rPr lang="fr-FR" sz="1400" b="1" dirty="0"/>
                        <a:t>)</a:t>
                      </a:r>
                    </a:p>
                  </a:txBody>
                  <a:tcPr anchor="ctr"/>
                </a:tc>
                <a:tc>
                  <a:txBody>
                    <a:bodyPr/>
                    <a:lstStyle/>
                    <a:p>
                      <a:pPr algn="ctr"/>
                      <a:r>
                        <a:rPr lang="fr-FR" sz="1400" b="1" dirty="0"/>
                        <a:t>Prix</a:t>
                      </a:r>
                      <a:r>
                        <a:rPr lang="fr-FR" sz="1400" b="1" baseline="0" dirty="0"/>
                        <a:t> de vente</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a:t>
                      </a:r>
                      <a:r>
                        <a:rPr lang="fr-FR" sz="1400" b="1" dirty="0" err="1"/>
                        <a:t>CA</a:t>
                      </a:r>
                      <a:r>
                        <a:rPr lang="fr-FR" sz="1400" b="1" baseline="-25000" dirty="0" err="1"/>
                        <a:t>ub</a:t>
                      </a:r>
                      <a:r>
                        <a:rPr lang="fr-FR" sz="1400" b="1" dirty="0"/>
                        <a:t>)</a:t>
                      </a:r>
                    </a:p>
                  </a:txBody>
                  <a:tcPr anchor="ctr"/>
                </a:tc>
                <a:tc>
                  <a:txBody>
                    <a:bodyPr/>
                    <a:lstStyle/>
                    <a:p>
                      <a:pPr algn="ctr"/>
                      <a:r>
                        <a:rPr lang="fr-FR" sz="1400" b="1" dirty="0"/>
                        <a:t>CA</a:t>
                      </a:r>
                      <a:r>
                        <a:rPr lang="fr-FR" sz="1400" b="1" baseline="0" dirty="0"/>
                        <a:t> budgété</a:t>
                      </a:r>
                      <a:endParaRPr lang="fr-FR"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b</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 * (</a:t>
                      </a:r>
                      <a:r>
                        <a:rPr lang="fr-FR" sz="1400" b="1" dirty="0" err="1"/>
                        <a:t>QP</a:t>
                      </a:r>
                      <a:r>
                        <a:rPr lang="fr-FR" sz="1400" b="1" baseline="-25000" dirty="0" err="1"/>
                        <a:t>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 * (</a:t>
                      </a:r>
                      <a:r>
                        <a:rPr lang="fr-FR" sz="1400" b="1" dirty="0" err="1"/>
                        <a:t>QV</a:t>
                      </a:r>
                      <a:r>
                        <a:rPr lang="fr-FR" sz="1400" b="1" baseline="-25000" dirty="0" err="1"/>
                        <a:t>b</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71275593"/>
                  </a:ext>
                </a:extLst>
              </a:tr>
            </a:tbl>
          </a:graphicData>
        </a:graphic>
      </p:graphicFrame>
      <p:sp>
        <p:nvSpPr>
          <p:cNvPr id="16" name="Espace réservé du contenu 2"/>
          <p:cNvSpPr txBox="1">
            <a:spLocks/>
          </p:cNvSpPr>
          <p:nvPr/>
        </p:nvSpPr>
        <p:spPr>
          <a:xfrm>
            <a:off x="1110672" y="0"/>
            <a:ext cx="10610273" cy="20838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dirty="0"/>
              <a:t>1. Calculs préalables</a:t>
            </a:r>
          </a:p>
          <a:p>
            <a:pPr marL="0" indent="0">
              <a:buFont typeface="Arial" panose="020B0604020202020204" pitchFamily="34" charset="0"/>
              <a:buNone/>
            </a:pPr>
            <a:endParaRPr lang="fr-FR" dirty="0"/>
          </a:p>
        </p:txBody>
      </p:sp>
      <p:graphicFrame>
        <p:nvGraphicFramePr>
          <p:cNvPr id="17" name="Tableau 16"/>
          <p:cNvGraphicFramePr>
            <a:graphicFrameLocks noGrp="1"/>
          </p:cNvGraphicFramePr>
          <p:nvPr>
            <p:extLst>
              <p:ext uri="{D42A27DB-BD31-4B8C-83A1-F6EECF244321}">
                <p14:modId xmlns:p14="http://schemas.microsoft.com/office/powerpoint/2010/main" val="2088966507"/>
              </p:ext>
            </p:extLst>
          </p:nvPr>
        </p:nvGraphicFramePr>
        <p:xfrm>
          <a:off x="443344" y="2556623"/>
          <a:ext cx="11462323" cy="2174240"/>
        </p:xfrm>
        <a:graphic>
          <a:graphicData uri="http://schemas.openxmlformats.org/drawingml/2006/table">
            <a:tbl>
              <a:tblPr firstRow="1" bandRow="1">
                <a:tableStyleId>{5940675A-B579-460E-94D1-54222C63F5DA}</a:tableStyleId>
              </a:tblPr>
              <a:tblGrid>
                <a:gridCol w="1182253">
                  <a:extLst>
                    <a:ext uri="{9D8B030D-6E8A-4147-A177-3AD203B41FA5}">
                      <a16:colId xmlns:a16="http://schemas.microsoft.com/office/drawing/2014/main" val="2133614695"/>
                    </a:ext>
                  </a:extLst>
                </a:gridCol>
                <a:gridCol w="1471062">
                  <a:extLst>
                    <a:ext uri="{9D8B030D-6E8A-4147-A177-3AD203B41FA5}">
                      <a16:colId xmlns:a16="http://schemas.microsoft.com/office/drawing/2014/main" val="2679252705"/>
                    </a:ext>
                  </a:extLst>
                </a:gridCol>
                <a:gridCol w="1450478">
                  <a:extLst>
                    <a:ext uri="{9D8B030D-6E8A-4147-A177-3AD203B41FA5}">
                      <a16:colId xmlns:a16="http://schemas.microsoft.com/office/drawing/2014/main" val="914066894"/>
                    </a:ext>
                  </a:extLst>
                </a:gridCol>
                <a:gridCol w="1715811">
                  <a:extLst>
                    <a:ext uri="{9D8B030D-6E8A-4147-A177-3AD203B41FA5}">
                      <a16:colId xmlns:a16="http://schemas.microsoft.com/office/drawing/2014/main" val="2702208808"/>
                    </a:ext>
                  </a:extLst>
                </a:gridCol>
                <a:gridCol w="1715811">
                  <a:extLst>
                    <a:ext uri="{9D8B030D-6E8A-4147-A177-3AD203B41FA5}">
                      <a16:colId xmlns:a16="http://schemas.microsoft.com/office/drawing/2014/main" val="3895836078"/>
                    </a:ext>
                  </a:extLst>
                </a:gridCol>
                <a:gridCol w="1774838">
                  <a:extLst>
                    <a:ext uri="{9D8B030D-6E8A-4147-A177-3AD203B41FA5}">
                      <a16:colId xmlns:a16="http://schemas.microsoft.com/office/drawing/2014/main" val="2416496263"/>
                    </a:ext>
                  </a:extLst>
                </a:gridCol>
                <a:gridCol w="2152070">
                  <a:extLst>
                    <a:ext uri="{9D8B030D-6E8A-4147-A177-3AD203B41FA5}">
                      <a16:colId xmlns:a16="http://schemas.microsoft.com/office/drawing/2014/main" val="3015486257"/>
                    </a:ext>
                  </a:extLst>
                </a:gridCol>
              </a:tblGrid>
              <a:tr h="370840">
                <a:tc gridSpan="7">
                  <a:txBody>
                    <a:bodyPr/>
                    <a:lstStyle/>
                    <a:p>
                      <a:pPr algn="ctr"/>
                      <a:r>
                        <a:rPr lang="fr-FR" sz="1800" b="1" dirty="0"/>
                        <a:t>Eléments</a:t>
                      </a:r>
                      <a:r>
                        <a:rPr lang="fr-FR" sz="1800" b="1" baseline="0" dirty="0"/>
                        <a:t> réels</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vendus (</a:t>
                      </a:r>
                      <a:r>
                        <a:rPr lang="fr-FR" sz="1400" b="1" dirty="0" err="1"/>
                        <a:t>QV</a:t>
                      </a:r>
                      <a:r>
                        <a:rPr lang="fr-FR" sz="1400" b="1" baseline="-25000" dirty="0" err="1"/>
                        <a:t>r</a:t>
                      </a:r>
                      <a:r>
                        <a:rPr lang="fr-FR" sz="1400" b="1" dirty="0"/>
                        <a:t>)</a:t>
                      </a:r>
                    </a:p>
                  </a:txBody>
                  <a:tcPr anchor="ctr"/>
                </a:tc>
                <a:tc>
                  <a:txBody>
                    <a:bodyPr/>
                    <a:lstStyle/>
                    <a:p>
                      <a:pPr algn="ctr"/>
                      <a:r>
                        <a:rPr lang="fr-FR" sz="1400" b="1" dirty="0"/>
                        <a:t>Prix</a:t>
                      </a:r>
                      <a:r>
                        <a:rPr lang="fr-FR" sz="1400" b="1" baseline="0" dirty="0"/>
                        <a:t> de vente</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a:t>
                      </a:r>
                      <a:r>
                        <a:rPr lang="fr-FR" sz="1400" b="1" dirty="0" err="1"/>
                        <a:t>CA</a:t>
                      </a:r>
                      <a:r>
                        <a:rPr lang="fr-FR" sz="1400" b="1" baseline="-25000" dirty="0" err="1"/>
                        <a:t>ur</a:t>
                      </a:r>
                      <a:r>
                        <a:rPr lang="fr-FR" sz="1400" b="1" dirty="0"/>
                        <a:t>)</a:t>
                      </a:r>
                    </a:p>
                  </a:txBody>
                  <a:tcPr anchor="ctr"/>
                </a:tc>
                <a:tc>
                  <a:txBody>
                    <a:bodyPr/>
                    <a:lstStyle/>
                    <a:p>
                      <a:pPr algn="ctr"/>
                      <a:r>
                        <a:rPr lang="fr-FR" sz="1400" b="1" dirty="0"/>
                        <a:t>CA</a:t>
                      </a:r>
                      <a:r>
                        <a:rPr lang="fr-FR" sz="1400" b="1" baseline="0" dirty="0"/>
                        <a:t> réel</a:t>
                      </a:r>
                      <a:endParaRPr lang="fr-FR"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a:t>
                      </a:r>
                      <a:r>
                        <a:rPr lang="fr-FR" sz="1400" b="1" baseline="0" dirty="0"/>
                        <a:t> de production uni. (</a:t>
                      </a:r>
                      <a:r>
                        <a:rPr lang="fr-FR" sz="1400" b="1" dirty="0" err="1"/>
                        <a:t>CP</a:t>
                      </a:r>
                      <a:r>
                        <a:rPr lang="fr-FR" sz="1400" b="1" baseline="-25000" dirty="0" err="1"/>
                        <a:t>ur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ur</a:t>
                      </a:r>
                      <a:r>
                        <a:rPr lang="fr-FR" sz="1400" b="1" dirty="0"/>
                        <a:t>) * (</a:t>
                      </a:r>
                      <a:r>
                        <a:rPr lang="fr-FR" sz="1400" b="1" dirty="0" err="1"/>
                        <a:t>QP</a:t>
                      </a:r>
                      <a:r>
                        <a:rPr lang="fr-FR" sz="1400" b="1" baseline="-25000" dirty="0" err="1"/>
                        <a:t>r</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71275593"/>
                  </a:ext>
                </a:extLst>
              </a:tr>
            </a:tbl>
          </a:graphicData>
        </a:graphic>
      </p:graphicFrame>
      <p:graphicFrame>
        <p:nvGraphicFramePr>
          <p:cNvPr id="18" name="Tableau 17"/>
          <p:cNvGraphicFramePr>
            <a:graphicFrameLocks noGrp="1"/>
          </p:cNvGraphicFramePr>
          <p:nvPr>
            <p:extLst>
              <p:ext uri="{D42A27DB-BD31-4B8C-83A1-F6EECF244321}">
                <p14:modId xmlns:p14="http://schemas.microsoft.com/office/powerpoint/2010/main" val="2303539834"/>
              </p:ext>
            </p:extLst>
          </p:nvPr>
        </p:nvGraphicFramePr>
        <p:xfrm>
          <a:off x="443343" y="4725783"/>
          <a:ext cx="11462323" cy="2174240"/>
        </p:xfrm>
        <a:graphic>
          <a:graphicData uri="http://schemas.openxmlformats.org/drawingml/2006/table">
            <a:tbl>
              <a:tblPr firstRow="1" bandRow="1">
                <a:tableStyleId>{5940675A-B579-460E-94D1-54222C63F5DA}</a:tableStyleId>
              </a:tblPr>
              <a:tblGrid>
                <a:gridCol w="969821">
                  <a:extLst>
                    <a:ext uri="{9D8B030D-6E8A-4147-A177-3AD203B41FA5}">
                      <a16:colId xmlns:a16="http://schemas.microsoft.com/office/drawing/2014/main" val="2133614695"/>
                    </a:ext>
                  </a:extLst>
                </a:gridCol>
                <a:gridCol w="1274618">
                  <a:extLst>
                    <a:ext uri="{9D8B030D-6E8A-4147-A177-3AD203B41FA5}">
                      <a16:colId xmlns:a16="http://schemas.microsoft.com/office/drawing/2014/main" val="2679252705"/>
                    </a:ext>
                  </a:extLst>
                </a:gridCol>
                <a:gridCol w="1228436">
                  <a:extLst>
                    <a:ext uri="{9D8B030D-6E8A-4147-A177-3AD203B41FA5}">
                      <a16:colId xmlns:a16="http://schemas.microsoft.com/office/drawing/2014/main" val="914066894"/>
                    </a:ext>
                  </a:extLst>
                </a:gridCol>
                <a:gridCol w="2346729">
                  <a:extLst>
                    <a:ext uri="{9D8B030D-6E8A-4147-A177-3AD203B41FA5}">
                      <a16:colId xmlns:a16="http://schemas.microsoft.com/office/drawing/2014/main" val="2702208808"/>
                    </a:ext>
                  </a:extLst>
                </a:gridCol>
                <a:gridCol w="1715811">
                  <a:extLst>
                    <a:ext uri="{9D8B030D-6E8A-4147-A177-3AD203B41FA5}">
                      <a16:colId xmlns:a16="http://schemas.microsoft.com/office/drawing/2014/main" val="3895836078"/>
                    </a:ext>
                  </a:extLst>
                </a:gridCol>
                <a:gridCol w="1774838">
                  <a:extLst>
                    <a:ext uri="{9D8B030D-6E8A-4147-A177-3AD203B41FA5}">
                      <a16:colId xmlns:a16="http://schemas.microsoft.com/office/drawing/2014/main" val="2416496263"/>
                    </a:ext>
                  </a:extLst>
                </a:gridCol>
                <a:gridCol w="2152070">
                  <a:extLst>
                    <a:ext uri="{9D8B030D-6E8A-4147-A177-3AD203B41FA5}">
                      <a16:colId xmlns:a16="http://schemas.microsoft.com/office/drawing/2014/main" val="3015486257"/>
                    </a:ext>
                  </a:extLst>
                </a:gridCol>
              </a:tblGrid>
              <a:tr h="370840">
                <a:tc gridSpan="7">
                  <a:txBody>
                    <a:bodyPr/>
                    <a:lstStyle/>
                    <a:p>
                      <a:pPr algn="ctr"/>
                      <a:r>
                        <a:rPr lang="fr-FR" sz="1800" b="1" dirty="0"/>
                        <a:t>Coût de production </a:t>
                      </a:r>
                      <a:r>
                        <a:rPr lang="fr-FR" sz="1800" b="1" dirty="0" err="1"/>
                        <a:t>pré-établi</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vendus (</a:t>
                      </a:r>
                      <a:r>
                        <a:rPr lang="fr-FR" sz="1400" b="1" dirty="0" err="1"/>
                        <a:t>QV</a:t>
                      </a:r>
                      <a:r>
                        <a:rPr lang="fr-FR" sz="1400" b="1" baseline="-25000" dirty="0" err="1"/>
                        <a:t>r</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 (</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 de production pré établi (en QV) = </a:t>
                      </a:r>
                      <a:r>
                        <a:rPr lang="fr-FR" sz="1400" b="1" baseline="0" dirty="0"/>
                        <a:t>(</a:t>
                      </a:r>
                      <a:r>
                        <a:rPr lang="fr-FR" sz="1400" b="1" dirty="0" err="1"/>
                        <a:t>CP</a:t>
                      </a:r>
                      <a:r>
                        <a:rPr lang="fr-FR" sz="1400" b="1" baseline="-25000" dirty="0" err="1"/>
                        <a:t>ub</a:t>
                      </a:r>
                      <a:r>
                        <a:rPr lang="fr-FR" sz="1400" b="1" dirty="0"/>
                        <a:t> * </a:t>
                      </a:r>
                      <a:r>
                        <a:rPr lang="fr-FR" sz="1400" b="1" dirty="0" err="1"/>
                        <a:t>QV</a:t>
                      </a:r>
                      <a:r>
                        <a:rPr lang="fr-FR" sz="1400" b="1" baseline="-25000" dirty="0" err="1"/>
                        <a:t>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r</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 de production pré établi en QP  </a:t>
                      </a:r>
                      <a:r>
                        <a:rPr lang="fr-FR" sz="1400" b="1" baseline="0" dirty="0"/>
                        <a:t>(</a:t>
                      </a:r>
                      <a:r>
                        <a:rPr lang="fr-FR" sz="1400" b="1" dirty="0" err="1"/>
                        <a:t>CP</a:t>
                      </a:r>
                      <a:r>
                        <a:rPr lang="fr-FR" sz="1400" b="1" baseline="-25000" dirty="0" err="1"/>
                        <a:t>ub</a:t>
                      </a:r>
                      <a:r>
                        <a:rPr lang="fr-FR" sz="1400" b="1" dirty="0"/>
                        <a:t> * </a:t>
                      </a:r>
                      <a:r>
                        <a:rPr lang="fr-FR" sz="1400" b="1" dirty="0" err="1"/>
                        <a:t>QP</a:t>
                      </a:r>
                      <a:r>
                        <a:rPr lang="fr-FR" sz="1400" b="1" baseline="-25000" dirty="0" err="1"/>
                        <a:t>r</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endParaRPr lang="fr-FR" sz="1400" b="0" i="0" u="none" strike="noStrike" kern="120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tc>
                  <a:txBody>
                    <a:bodyPr/>
                    <a:lstStyle/>
                    <a:p>
                      <a:pPr algn="ctr" rtl="0" fontAlgn="ctr"/>
                      <a:endParaRPr lang="fr-FR" sz="1400" b="0" i="0" u="none" strike="noStrike" kern="1200" dirty="0">
                        <a:solidFill>
                          <a:srgbClr val="000000"/>
                        </a:solidFill>
                        <a:effectLst/>
                        <a:latin typeface="Calibri" panose="020F0502020204030204" pitchFamily="34" charset="0"/>
                        <a:ea typeface="+mn-ea"/>
                        <a:cs typeface="+mn-cs"/>
                      </a:endParaRPr>
                    </a:p>
                  </a:txBody>
                  <a:tcPr marL="6350" marR="6350" marT="6350" marB="0" anchor="ctr"/>
                </a:tc>
                <a:extLst>
                  <a:ext uri="{0D108BD9-81ED-4DB2-BD59-A6C34878D82A}">
                    <a16:rowId xmlns:a16="http://schemas.microsoft.com/office/drawing/2014/main" val="2371275593"/>
                  </a:ext>
                </a:extLst>
              </a:tr>
            </a:tbl>
          </a:graphicData>
        </a:graphic>
      </p:graphicFrame>
    </p:spTree>
    <p:extLst>
      <p:ext uri="{BB962C8B-B14F-4D97-AF65-F5344CB8AC3E}">
        <p14:creationId xmlns:p14="http://schemas.microsoft.com/office/powerpoint/2010/main" val="4267082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017" y="675977"/>
            <a:ext cx="6271492" cy="646331"/>
          </a:xfrm>
          <a:prstGeom prst="rect">
            <a:avLst/>
          </a:prstGeom>
          <a:noFill/>
        </p:spPr>
        <p:txBody>
          <a:bodyPr wrap="square" rtlCol="0">
            <a:spAutoFit/>
          </a:bodyPr>
          <a:lstStyle/>
          <a:p>
            <a:r>
              <a:rPr lang="fr-FR" dirty="0"/>
              <a:t>Marge réelle</a:t>
            </a:r>
          </a:p>
          <a:p>
            <a:r>
              <a:rPr lang="fr-FR" b="1" dirty="0"/>
              <a:t>(</a:t>
            </a:r>
            <a:r>
              <a:rPr lang="fr-FR" b="1" dirty="0" err="1"/>
              <a:t>CA</a:t>
            </a:r>
            <a:r>
              <a:rPr lang="fr-FR" b="1" baseline="-25000" dirty="0" err="1"/>
              <a:t>ur</a:t>
            </a:r>
            <a:r>
              <a:rPr lang="fr-FR" b="1" dirty="0"/>
              <a:t>* </a:t>
            </a:r>
            <a:r>
              <a:rPr lang="fr-FR" b="1" dirty="0" err="1"/>
              <a:t>QV</a:t>
            </a:r>
            <a:r>
              <a:rPr lang="fr-FR" b="1" baseline="-25000" dirty="0" err="1"/>
              <a:t>r</a:t>
            </a:r>
            <a:r>
              <a:rPr lang="fr-FR" b="1" dirty="0"/>
              <a:t>  - </a:t>
            </a:r>
            <a:r>
              <a:rPr lang="fr-FR" b="1" dirty="0" err="1"/>
              <a:t>CP</a:t>
            </a:r>
            <a:r>
              <a:rPr lang="fr-FR" b="1" baseline="-25000" dirty="0" err="1"/>
              <a:t>ub</a:t>
            </a:r>
            <a:r>
              <a:rPr lang="fr-FR" b="1" dirty="0"/>
              <a:t> * </a:t>
            </a:r>
            <a:r>
              <a:rPr lang="fr-FR" b="1" dirty="0" err="1"/>
              <a:t>QV</a:t>
            </a:r>
            <a:r>
              <a:rPr lang="fr-FR" b="1" baseline="-25000" dirty="0" err="1"/>
              <a:t>r</a:t>
            </a:r>
            <a:r>
              <a:rPr lang="fr-FR" b="1" dirty="0"/>
              <a:t> ) </a:t>
            </a:r>
            <a:r>
              <a:rPr lang="fr-FR" dirty="0"/>
              <a:t>=</a:t>
            </a:r>
          </a:p>
        </p:txBody>
      </p:sp>
      <p:sp>
        <p:nvSpPr>
          <p:cNvPr id="4" name="ZoneTexte 3"/>
          <p:cNvSpPr txBox="1"/>
          <p:nvPr/>
        </p:nvSpPr>
        <p:spPr>
          <a:xfrm>
            <a:off x="53110" y="1481851"/>
            <a:ext cx="6005945" cy="646331"/>
          </a:xfrm>
          <a:prstGeom prst="rect">
            <a:avLst/>
          </a:prstGeom>
          <a:noFill/>
        </p:spPr>
        <p:txBody>
          <a:bodyPr wrap="square" rtlCol="0">
            <a:spAutoFit/>
          </a:bodyPr>
          <a:lstStyle/>
          <a:p>
            <a:r>
              <a:rPr lang="fr-FR" dirty="0"/>
              <a:t>Marge budgété</a:t>
            </a:r>
          </a:p>
          <a:p>
            <a:r>
              <a:rPr lang="fr-FR" b="1" dirty="0"/>
              <a:t>(</a:t>
            </a:r>
            <a:r>
              <a:rPr lang="fr-FR" b="1" dirty="0" err="1"/>
              <a:t>CA</a:t>
            </a:r>
            <a:r>
              <a:rPr lang="fr-FR" b="1" baseline="-25000" dirty="0" err="1"/>
              <a:t>ub</a:t>
            </a:r>
            <a:r>
              <a:rPr lang="fr-FR" b="1" dirty="0"/>
              <a:t>* </a:t>
            </a:r>
            <a:r>
              <a:rPr lang="fr-FR" b="1" dirty="0" err="1"/>
              <a:t>QV</a:t>
            </a:r>
            <a:r>
              <a:rPr lang="fr-FR" b="1" baseline="-25000" dirty="0" err="1"/>
              <a:t>b</a:t>
            </a:r>
            <a:r>
              <a:rPr lang="fr-FR" b="1" dirty="0"/>
              <a:t> - </a:t>
            </a:r>
            <a:r>
              <a:rPr lang="fr-FR" b="1" dirty="0" err="1"/>
              <a:t>CP</a:t>
            </a:r>
            <a:r>
              <a:rPr lang="fr-FR" b="1" baseline="-25000" dirty="0" err="1"/>
              <a:t>ub</a:t>
            </a:r>
            <a:r>
              <a:rPr lang="fr-FR" b="1" dirty="0"/>
              <a:t> * </a:t>
            </a:r>
            <a:r>
              <a:rPr lang="fr-FR" b="1" dirty="0" err="1"/>
              <a:t>QV</a:t>
            </a:r>
            <a:r>
              <a:rPr lang="fr-FR" b="1" baseline="-25000" dirty="0" err="1"/>
              <a:t>b</a:t>
            </a:r>
            <a:r>
              <a:rPr lang="fr-FR" b="1" dirty="0"/>
              <a:t> ) </a:t>
            </a:r>
            <a:r>
              <a:rPr lang="fr-FR" dirty="0"/>
              <a:t>=</a:t>
            </a:r>
          </a:p>
        </p:txBody>
      </p:sp>
      <p:sp>
        <p:nvSpPr>
          <p:cNvPr id="5" name="Accolade fermante 4"/>
          <p:cNvSpPr/>
          <p:nvPr/>
        </p:nvSpPr>
        <p:spPr>
          <a:xfrm>
            <a:off x="6301509" y="739278"/>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6" name="ZoneTexte 5"/>
          <p:cNvSpPr txBox="1"/>
          <p:nvPr/>
        </p:nvSpPr>
        <p:spPr>
          <a:xfrm>
            <a:off x="6811817" y="665086"/>
            <a:ext cx="5121565" cy="369332"/>
          </a:xfrm>
          <a:prstGeom prst="rect">
            <a:avLst/>
          </a:prstGeom>
          <a:noFill/>
        </p:spPr>
        <p:txBody>
          <a:bodyPr wrap="square" rtlCol="0">
            <a:spAutoFit/>
          </a:bodyPr>
          <a:lstStyle/>
          <a:p>
            <a:r>
              <a:rPr lang="fr-FR" dirty="0"/>
              <a:t>Ecart de marge =</a:t>
            </a:r>
          </a:p>
        </p:txBody>
      </p:sp>
      <p:sp>
        <p:nvSpPr>
          <p:cNvPr id="7" name="ZoneTexte 6"/>
          <p:cNvSpPr txBox="1"/>
          <p:nvPr/>
        </p:nvSpPr>
        <p:spPr>
          <a:xfrm>
            <a:off x="53110" y="2664752"/>
            <a:ext cx="3315854" cy="646331"/>
          </a:xfrm>
          <a:prstGeom prst="rect">
            <a:avLst/>
          </a:prstGeom>
          <a:noFill/>
        </p:spPr>
        <p:txBody>
          <a:bodyPr wrap="square" rtlCol="0">
            <a:spAutoFit/>
          </a:bodyPr>
          <a:lstStyle/>
          <a:p>
            <a:r>
              <a:rPr lang="fr-FR" dirty="0"/>
              <a:t>Coût de production réelle</a:t>
            </a:r>
          </a:p>
          <a:p>
            <a:r>
              <a:rPr lang="fr-FR" dirty="0"/>
              <a:t>(</a:t>
            </a:r>
            <a:r>
              <a:rPr lang="fr-FR" dirty="0" err="1"/>
              <a:t>CP</a:t>
            </a:r>
            <a:r>
              <a:rPr lang="fr-FR" b="1" baseline="-25000" dirty="0" err="1"/>
              <a:t>ur</a:t>
            </a:r>
            <a:r>
              <a:rPr lang="fr-FR" dirty="0"/>
              <a:t>* </a:t>
            </a:r>
            <a:r>
              <a:rPr lang="fr-FR" dirty="0" err="1"/>
              <a:t>QP</a:t>
            </a:r>
            <a:r>
              <a:rPr lang="fr-FR" baseline="-25000" dirty="0" err="1"/>
              <a:t>r</a:t>
            </a:r>
            <a:r>
              <a:rPr lang="fr-FR" b="1" dirty="0"/>
              <a:t> </a:t>
            </a:r>
            <a:r>
              <a:rPr lang="fr-FR" dirty="0"/>
              <a:t>)  =</a:t>
            </a:r>
          </a:p>
        </p:txBody>
      </p:sp>
      <p:sp>
        <p:nvSpPr>
          <p:cNvPr id="8" name="ZoneTexte 7"/>
          <p:cNvSpPr txBox="1"/>
          <p:nvPr/>
        </p:nvSpPr>
        <p:spPr>
          <a:xfrm>
            <a:off x="53110" y="3630750"/>
            <a:ext cx="3315854" cy="646331"/>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t>CP</a:t>
            </a:r>
            <a:r>
              <a:rPr lang="fr-FR" b="1" baseline="-25000" dirty="0" err="1"/>
              <a:t>ub</a:t>
            </a:r>
            <a:r>
              <a:rPr lang="fr-FR" dirty="0"/>
              <a:t> * </a:t>
            </a:r>
            <a:r>
              <a:rPr lang="fr-FR" dirty="0" err="1"/>
              <a:t>QP</a:t>
            </a:r>
            <a:r>
              <a:rPr lang="fr-FR" baseline="-25000" dirty="0" err="1"/>
              <a:t>r</a:t>
            </a:r>
            <a:r>
              <a:rPr lang="fr-FR" b="1" dirty="0"/>
              <a:t> </a:t>
            </a:r>
            <a:r>
              <a:rPr lang="fr-FR" dirty="0"/>
              <a:t>))  =</a:t>
            </a:r>
          </a:p>
        </p:txBody>
      </p:sp>
      <p:sp>
        <p:nvSpPr>
          <p:cNvPr id="9" name="Accolade fermante 8"/>
          <p:cNvSpPr/>
          <p:nvPr/>
        </p:nvSpPr>
        <p:spPr>
          <a:xfrm>
            <a:off x="3306617" y="2771015"/>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0" name="ZoneTexte 9"/>
          <p:cNvSpPr txBox="1"/>
          <p:nvPr/>
        </p:nvSpPr>
        <p:spPr>
          <a:xfrm>
            <a:off x="4174834" y="2715752"/>
            <a:ext cx="7435273" cy="646331"/>
          </a:xfrm>
          <a:prstGeom prst="rect">
            <a:avLst/>
          </a:prstGeom>
          <a:noFill/>
        </p:spPr>
        <p:txBody>
          <a:bodyPr wrap="square" rtlCol="0">
            <a:spAutoFit/>
          </a:bodyPr>
          <a:lstStyle/>
          <a:p>
            <a:r>
              <a:rPr lang="fr-FR" dirty="0"/>
              <a:t>Ecart sur coût de production = </a:t>
            </a:r>
          </a:p>
          <a:p>
            <a:endParaRPr lang="fr-FR" dirty="0"/>
          </a:p>
        </p:txBody>
      </p:sp>
      <p:sp>
        <p:nvSpPr>
          <p:cNvPr id="11" name="ZoneTexte 10"/>
          <p:cNvSpPr txBox="1"/>
          <p:nvPr/>
        </p:nvSpPr>
        <p:spPr>
          <a:xfrm>
            <a:off x="0" y="4740607"/>
            <a:ext cx="6446983" cy="646331"/>
          </a:xfrm>
          <a:prstGeom prst="rect">
            <a:avLst/>
          </a:prstGeom>
          <a:noFill/>
        </p:spPr>
        <p:txBody>
          <a:bodyPr wrap="square" rtlCol="0">
            <a:spAutoFit/>
          </a:bodyPr>
          <a:lstStyle/>
          <a:p>
            <a:r>
              <a:rPr lang="fr-FR" dirty="0"/>
              <a:t>Coût de production réelle</a:t>
            </a:r>
          </a:p>
          <a:p>
            <a:r>
              <a:rPr lang="fr-FR" dirty="0"/>
              <a:t>(</a:t>
            </a:r>
            <a:r>
              <a:rPr lang="fr-FR" dirty="0" err="1"/>
              <a:t>AC</a:t>
            </a:r>
            <a:r>
              <a:rPr lang="fr-FR" b="1" baseline="-25000" dirty="0" err="1"/>
              <a:t>r</a:t>
            </a:r>
            <a:r>
              <a:rPr lang="fr-FR" baseline="30000" dirty="0" err="1"/>
              <a:t>QV</a:t>
            </a:r>
            <a:r>
              <a:rPr lang="fr-FR" dirty="0"/>
              <a:t>)  =</a:t>
            </a:r>
          </a:p>
        </p:txBody>
      </p:sp>
      <p:sp>
        <p:nvSpPr>
          <p:cNvPr id="12" name="ZoneTexte 11"/>
          <p:cNvSpPr txBox="1"/>
          <p:nvPr/>
        </p:nvSpPr>
        <p:spPr>
          <a:xfrm>
            <a:off x="53110" y="5842432"/>
            <a:ext cx="7352145" cy="646331"/>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t>AC</a:t>
            </a:r>
            <a:r>
              <a:rPr lang="fr-FR" b="1" baseline="-25000" dirty="0" err="1"/>
              <a:t>b</a:t>
            </a:r>
            <a:r>
              <a:rPr lang="fr-FR" baseline="30000" dirty="0" err="1"/>
              <a:t>QV</a:t>
            </a:r>
            <a:r>
              <a:rPr lang="fr-FR" dirty="0"/>
              <a:t>)  =</a:t>
            </a:r>
          </a:p>
        </p:txBody>
      </p:sp>
      <p:sp>
        <p:nvSpPr>
          <p:cNvPr id="13" name="Accolade fermante 12"/>
          <p:cNvSpPr/>
          <p:nvPr/>
        </p:nvSpPr>
        <p:spPr>
          <a:xfrm>
            <a:off x="8035636" y="4904918"/>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4" name="ZoneTexte 13"/>
          <p:cNvSpPr txBox="1"/>
          <p:nvPr/>
        </p:nvSpPr>
        <p:spPr>
          <a:xfrm>
            <a:off x="8460509" y="4766418"/>
            <a:ext cx="3583708" cy="923330"/>
          </a:xfrm>
          <a:prstGeom prst="rect">
            <a:avLst/>
          </a:prstGeom>
          <a:noFill/>
        </p:spPr>
        <p:txBody>
          <a:bodyPr wrap="square" rtlCol="0">
            <a:spAutoFit/>
          </a:bodyPr>
          <a:lstStyle/>
          <a:p>
            <a:r>
              <a:rPr lang="fr-FR" dirty="0"/>
              <a:t>Ecart sur autres charges =</a:t>
            </a:r>
          </a:p>
          <a:p>
            <a:endParaRPr lang="fr-FR" dirty="0"/>
          </a:p>
          <a:p>
            <a:endParaRPr lang="fr-FR" dirty="0"/>
          </a:p>
        </p:txBody>
      </p:sp>
    </p:spTree>
    <p:extLst>
      <p:ext uri="{BB962C8B-B14F-4D97-AF65-F5344CB8AC3E}">
        <p14:creationId xmlns:p14="http://schemas.microsoft.com/office/powerpoint/2010/main" val="3138067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au 14"/>
          <p:cNvGraphicFramePr>
            <a:graphicFrameLocks noGrp="1"/>
          </p:cNvGraphicFramePr>
          <p:nvPr>
            <p:extLst>
              <p:ext uri="{D42A27DB-BD31-4B8C-83A1-F6EECF244321}">
                <p14:modId xmlns:p14="http://schemas.microsoft.com/office/powerpoint/2010/main" val="1730374385"/>
              </p:ext>
            </p:extLst>
          </p:nvPr>
        </p:nvGraphicFramePr>
        <p:xfrm>
          <a:off x="443342" y="354901"/>
          <a:ext cx="11462324" cy="2190868"/>
        </p:xfrm>
        <a:graphic>
          <a:graphicData uri="http://schemas.openxmlformats.org/drawingml/2006/table">
            <a:tbl>
              <a:tblPr firstRow="1" bandRow="1">
                <a:tableStyleId>{5940675A-B579-460E-94D1-54222C63F5DA}</a:tableStyleId>
              </a:tblPr>
              <a:tblGrid>
                <a:gridCol w="995371">
                  <a:extLst>
                    <a:ext uri="{9D8B030D-6E8A-4147-A177-3AD203B41FA5}">
                      <a16:colId xmlns:a16="http://schemas.microsoft.com/office/drawing/2014/main" val="2133614695"/>
                    </a:ext>
                  </a:extLst>
                </a:gridCol>
                <a:gridCol w="1238527">
                  <a:extLst>
                    <a:ext uri="{9D8B030D-6E8A-4147-A177-3AD203B41FA5}">
                      <a16:colId xmlns:a16="http://schemas.microsoft.com/office/drawing/2014/main" val="2679252705"/>
                    </a:ext>
                  </a:extLst>
                </a:gridCol>
                <a:gridCol w="1221196">
                  <a:extLst>
                    <a:ext uri="{9D8B030D-6E8A-4147-A177-3AD203B41FA5}">
                      <a16:colId xmlns:a16="http://schemas.microsoft.com/office/drawing/2014/main" val="914066894"/>
                    </a:ext>
                  </a:extLst>
                </a:gridCol>
                <a:gridCol w="1444587">
                  <a:extLst>
                    <a:ext uri="{9D8B030D-6E8A-4147-A177-3AD203B41FA5}">
                      <a16:colId xmlns:a16="http://schemas.microsoft.com/office/drawing/2014/main" val="2702208808"/>
                    </a:ext>
                  </a:extLst>
                </a:gridCol>
                <a:gridCol w="1444587">
                  <a:extLst>
                    <a:ext uri="{9D8B030D-6E8A-4147-A177-3AD203B41FA5}">
                      <a16:colId xmlns:a16="http://schemas.microsoft.com/office/drawing/2014/main" val="3895836078"/>
                    </a:ext>
                  </a:extLst>
                </a:gridCol>
                <a:gridCol w="1494284">
                  <a:extLst>
                    <a:ext uri="{9D8B030D-6E8A-4147-A177-3AD203B41FA5}">
                      <a16:colId xmlns:a16="http://schemas.microsoft.com/office/drawing/2014/main" val="2416496263"/>
                    </a:ext>
                  </a:extLst>
                </a:gridCol>
                <a:gridCol w="1811886">
                  <a:extLst>
                    <a:ext uri="{9D8B030D-6E8A-4147-A177-3AD203B41FA5}">
                      <a16:colId xmlns:a16="http://schemas.microsoft.com/office/drawing/2014/main" val="3015486257"/>
                    </a:ext>
                  </a:extLst>
                </a:gridCol>
                <a:gridCol w="1811886">
                  <a:extLst>
                    <a:ext uri="{9D8B030D-6E8A-4147-A177-3AD203B41FA5}">
                      <a16:colId xmlns:a16="http://schemas.microsoft.com/office/drawing/2014/main" val="781046585"/>
                    </a:ext>
                  </a:extLst>
                </a:gridCol>
              </a:tblGrid>
              <a:tr h="0">
                <a:tc gridSpan="8">
                  <a:txBody>
                    <a:bodyPr/>
                    <a:lstStyle/>
                    <a:p>
                      <a:pPr algn="ctr"/>
                      <a:r>
                        <a:rPr lang="fr-FR" sz="1800" b="1" dirty="0"/>
                        <a:t>Eléments</a:t>
                      </a:r>
                      <a:r>
                        <a:rPr lang="fr-FR" sz="1800" b="1" baseline="0" dirty="0"/>
                        <a:t> budgétés</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tc hMerge="1">
                  <a:txBody>
                    <a:bodyPr/>
                    <a:lstStyle/>
                    <a:p>
                      <a:pPr algn="ctr"/>
                      <a:endParaRPr lang="fr-FR" sz="1800" b="1" dirty="0"/>
                    </a:p>
                  </a:txBody>
                  <a:tcPr anchor="ctr">
                    <a:solidFill>
                      <a:schemeClr val="bg1">
                        <a:lumMod val="85000"/>
                      </a:schemeClr>
                    </a:solidFill>
                  </a:tcPr>
                </a:tc>
                <a:extLst>
                  <a:ext uri="{0D108BD9-81ED-4DB2-BD59-A6C34878D82A}">
                    <a16:rowId xmlns:a16="http://schemas.microsoft.com/office/drawing/2014/main" val="1228698073"/>
                  </a:ext>
                </a:extLst>
              </a:tr>
              <a:tr h="539868">
                <a:tc>
                  <a:txBody>
                    <a:bodyPr/>
                    <a:lstStyle/>
                    <a:p>
                      <a:endParaRPr lang="fr-FR" sz="1400" dirty="0"/>
                    </a:p>
                  </a:txBody>
                  <a:tcPr/>
                </a:tc>
                <a:tc>
                  <a:txBody>
                    <a:bodyPr/>
                    <a:lstStyle/>
                    <a:p>
                      <a:pPr algn="ctr"/>
                      <a:r>
                        <a:rPr lang="fr-FR" sz="1400" b="1" dirty="0"/>
                        <a:t>Nb de bateau vendus (</a:t>
                      </a:r>
                      <a:r>
                        <a:rPr lang="fr-FR" sz="1400" b="1" dirty="0" err="1"/>
                        <a:t>QV</a:t>
                      </a:r>
                      <a:r>
                        <a:rPr lang="fr-FR" sz="1400" b="1" baseline="-25000" dirty="0" err="1"/>
                        <a:t>b</a:t>
                      </a:r>
                      <a:r>
                        <a:rPr lang="fr-FR" sz="1400" b="1" dirty="0"/>
                        <a:t>)</a:t>
                      </a:r>
                    </a:p>
                  </a:txBody>
                  <a:tcPr anchor="ctr"/>
                </a:tc>
                <a:tc>
                  <a:txBody>
                    <a:bodyPr/>
                    <a:lstStyle/>
                    <a:p>
                      <a:pPr algn="ctr"/>
                      <a:r>
                        <a:rPr lang="fr-FR" sz="1400" b="1" dirty="0"/>
                        <a:t>Prix</a:t>
                      </a:r>
                      <a:r>
                        <a:rPr lang="fr-FR" sz="1400" b="1" baseline="0" dirty="0"/>
                        <a:t> de vente</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a:t>
                      </a:r>
                      <a:r>
                        <a:rPr lang="fr-FR" sz="1400" b="1" dirty="0" err="1"/>
                        <a:t>CA</a:t>
                      </a:r>
                      <a:r>
                        <a:rPr lang="fr-FR" sz="1400" b="1" baseline="-25000" dirty="0" err="1"/>
                        <a:t>ub</a:t>
                      </a:r>
                      <a:r>
                        <a:rPr lang="fr-FR" sz="1400" b="1" dirty="0"/>
                        <a:t>)</a:t>
                      </a:r>
                    </a:p>
                  </a:txBody>
                  <a:tcPr anchor="ctr"/>
                </a:tc>
                <a:tc>
                  <a:txBody>
                    <a:bodyPr/>
                    <a:lstStyle/>
                    <a:p>
                      <a:pPr algn="ctr"/>
                      <a:r>
                        <a:rPr lang="fr-FR" sz="1400" b="1" dirty="0"/>
                        <a:t>CA</a:t>
                      </a:r>
                      <a:r>
                        <a:rPr lang="fr-FR" sz="1400" b="1" baseline="0" dirty="0"/>
                        <a:t> budgété</a:t>
                      </a:r>
                      <a:endParaRPr lang="fr-FR"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b</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 * (</a:t>
                      </a:r>
                      <a:r>
                        <a:rPr lang="fr-FR" sz="1400" b="1" dirty="0" err="1"/>
                        <a:t>QP</a:t>
                      </a:r>
                      <a:r>
                        <a:rPr lang="fr-FR" sz="1400" b="1" baseline="-25000" dirty="0" err="1"/>
                        <a:t>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 * (</a:t>
                      </a:r>
                      <a:r>
                        <a:rPr lang="fr-FR" sz="1400" b="1" dirty="0" err="1"/>
                        <a:t>QV</a:t>
                      </a:r>
                      <a:r>
                        <a:rPr lang="fr-FR" sz="1400" b="1" baseline="-25000" dirty="0" err="1"/>
                        <a:t>b</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r>
                        <a:rPr lang="fr-FR" sz="1400" b="0" i="0" u="none" strike="noStrike" dirty="0">
                          <a:solidFill>
                            <a:srgbClr val="000000"/>
                          </a:solidFill>
                          <a:effectLst/>
                          <a:latin typeface="Calibri" panose="020F0502020204030204" pitchFamily="34" charset="0"/>
                        </a:rPr>
                        <a:t>171</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3000</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513 000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146</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1986</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289 956   </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339 606   </a:t>
                      </a: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r>
                        <a:rPr lang="fr-FR" sz="1400" b="0" i="0" u="none" strike="noStrike" dirty="0">
                          <a:solidFill>
                            <a:srgbClr val="000000"/>
                          </a:solidFill>
                          <a:effectLst/>
                          <a:latin typeface="Calibri" panose="020F0502020204030204" pitchFamily="34" charset="0"/>
                        </a:rPr>
                        <a:t>396</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9000</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3 564 000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243</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3570</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867 510   </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1 413 720   </a:t>
                      </a: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r>
                        <a:rPr lang="fr-FR" sz="1400" b="0" i="0" u="none" strike="noStrike" dirty="0">
                          <a:solidFill>
                            <a:srgbClr val="000000"/>
                          </a:solidFill>
                          <a:effectLst/>
                          <a:latin typeface="Calibri" panose="020F0502020204030204" pitchFamily="34" charset="0"/>
                        </a:rPr>
                        <a:t>51</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22000</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1 122 000   </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39</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8544</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333 216   </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435 744   </a:t>
                      </a: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r>
                        <a:rPr lang="fr-FR" sz="1400" b="0" i="0" u="none" strike="noStrike">
                          <a:solidFill>
                            <a:srgbClr val="000000"/>
                          </a:solidFill>
                          <a:effectLst/>
                          <a:latin typeface="Calibri" panose="020F0502020204030204" pitchFamily="34" charset="0"/>
                        </a:rPr>
                        <a:t>447</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5 199 000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428</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1 490 682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2 189 070   </a:t>
                      </a:r>
                    </a:p>
                  </a:txBody>
                  <a:tcPr marL="6350" marR="6350" marT="6350" marB="0" anchor="ctr"/>
                </a:tc>
                <a:extLst>
                  <a:ext uri="{0D108BD9-81ED-4DB2-BD59-A6C34878D82A}">
                    <a16:rowId xmlns:a16="http://schemas.microsoft.com/office/drawing/2014/main" val="2371275593"/>
                  </a:ext>
                </a:extLst>
              </a:tr>
            </a:tbl>
          </a:graphicData>
        </a:graphic>
      </p:graphicFrame>
      <p:sp>
        <p:nvSpPr>
          <p:cNvPr id="16" name="Espace réservé du contenu 2"/>
          <p:cNvSpPr txBox="1">
            <a:spLocks/>
          </p:cNvSpPr>
          <p:nvPr/>
        </p:nvSpPr>
        <p:spPr>
          <a:xfrm>
            <a:off x="1110672" y="0"/>
            <a:ext cx="10610273" cy="20838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dirty="0"/>
              <a:t>1. Calculs préalables</a:t>
            </a:r>
          </a:p>
          <a:p>
            <a:pPr marL="0" indent="0">
              <a:buFont typeface="Arial" panose="020B0604020202020204" pitchFamily="34" charset="0"/>
              <a:buNone/>
            </a:pPr>
            <a:endParaRPr lang="fr-FR" dirty="0"/>
          </a:p>
        </p:txBody>
      </p:sp>
      <p:graphicFrame>
        <p:nvGraphicFramePr>
          <p:cNvPr id="17" name="Tableau 16"/>
          <p:cNvGraphicFramePr>
            <a:graphicFrameLocks noGrp="1"/>
          </p:cNvGraphicFramePr>
          <p:nvPr>
            <p:extLst>
              <p:ext uri="{D42A27DB-BD31-4B8C-83A1-F6EECF244321}">
                <p14:modId xmlns:p14="http://schemas.microsoft.com/office/powerpoint/2010/main" val="1871856789"/>
              </p:ext>
            </p:extLst>
          </p:nvPr>
        </p:nvGraphicFramePr>
        <p:xfrm>
          <a:off x="443344" y="2556623"/>
          <a:ext cx="11462323" cy="2174240"/>
        </p:xfrm>
        <a:graphic>
          <a:graphicData uri="http://schemas.openxmlformats.org/drawingml/2006/table">
            <a:tbl>
              <a:tblPr firstRow="1" bandRow="1">
                <a:tableStyleId>{5940675A-B579-460E-94D1-54222C63F5DA}</a:tableStyleId>
              </a:tblPr>
              <a:tblGrid>
                <a:gridCol w="1182253">
                  <a:extLst>
                    <a:ext uri="{9D8B030D-6E8A-4147-A177-3AD203B41FA5}">
                      <a16:colId xmlns:a16="http://schemas.microsoft.com/office/drawing/2014/main" val="2133614695"/>
                    </a:ext>
                  </a:extLst>
                </a:gridCol>
                <a:gridCol w="1471062">
                  <a:extLst>
                    <a:ext uri="{9D8B030D-6E8A-4147-A177-3AD203B41FA5}">
                      <a16:colId xmlns:a16="http://schemas.microsoft.com/office/drawing/2014/main" val="2679252705"/>
                    </a:ext>
                  </a:extLst>
                </a:gridCol>
                <a:gridCol w="1450478">
                  <a:extLst>
                    <a:ext uri="{9D8B030D-6E8A-4147-A177-3AD203B41FA5}">
                      <a16:colId xmlns:a16="http://schemas.microsoft.com/office/drawing/2014/main" val="914066894"/>
                    </a:ext>
                  </a:extLst>
                </a:gridCol>
                <a:gridCol w="1715811">
                  <a:extLst>
                    <a:ext uri="{9D8B030D-6E8A-4147-A177-3AD203B41FA5}">
                      <a16:colId xmlns:a16="http://schemas.microsoft.com/office/drawing/2014/main" val="2702208808"/>
                    </a:ext>
                  </a:extLst>
                </a:gridCol>
                <a:gridCol w="1715811">
                  <a:extLst>
                    <a:ext uri="{9D8B030D-6E8A-4147-A177-3AD203B41FA5}">
                      <a16:colId xmlns:a16="http://schemas.microsoft.com/office/drawing/2014/main" val="3895836078"/>
                    </a:ext>
                  </a:extLst>
                </a:gridCol>
                <a:gridCol w="1774838">
                  <a:extLst>
                    <a:ext uri="{9D8B030D-6E8A-4147-A177-3AD203B41FA5}">
                      <a16:colId xmlns:a16="http://schemas.microsoft.com/office/drawing/2014/main" val="2416496263"/>
                    </a:ext>
                  </a:extLst>
                </a:gridCol>
                <a:gridCol w="2152070">
                  <a:extLst>
                    <a:ext uri="{9D8B030D-6E8A-4147-A177-3AD203B41FA5}">
                      <a16:colId xmlns:a16="http://schemas.microsoft.com/office/drawing/2014/main" val="3015486257"/>
                    </a:ext>
                  </a:extLst>
                </a:gridCol>
              </a:tblGrid>
              <a:tr h="370840">
                <a:tc gridSpan="7">
                  <a:txBody>
                    <a:bodyPr/>
                    <a:lstStyle/>
                    <a:p>
                      <a:pPr algn="ctr"/>
                      <a:r>
                        <a:rPr lang="fr-FR" sz="1800" b="1" dirty="0"/>
                        <a:t>Eléments</a:t>
                      </a:r>
                      <a:r>
                        <a:rPr lang="fr-FR" sz="1800" b="1" baseline="0" dirty="0"/>
                        <a:t> réels</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vendus (</a:t>
                      </a:r>
                      <a:r>
                        <a:rPr lang="fr-FR" sz="1400" b="1" dirty="0" err="1"/>
                        <a:t>QV</a:t>
                      </a:r>
                      <a:r>
                        <a:rPr lang="fr-FR" sz="1400" b="1" baseline="-25000" dirty="0" err="1"/>
                        <a:t>r</a:t>
                      </a:r>
                      <a:r>
                        <a:rPr lang="fr-FR" sz="1400" b="1" dirty="0"/>
                        <a:t>)</a:t>
                      </a:r>
                    </a:p>
                  </a:txBody>
                  <a:tcPr anchor="ctr"/>
                </a:tc>
                <a:tc>
                  <a:txBody>
                    <a:bodyPr/>
                    <a:lstStyle/>
                    <a:p>
                      <a:pPr algn="ctr"/>
                      <a:r>
                        <a:rPr lang="fr-FR" sz="1400" b="1" dirty="0"/>
                        <a:t>Prix</a:t>
                      </a:r>
                      <a:r>
                        <a:rPr lang="fr-FR" sz="1400" b="1" baseline="0" dirty="0"/>
                        <a:t> de vente</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a:t>
                      </a:r>
                      <a:r>
                        <a:rPr lang="fr-FR" sz="1400" b="1" dirty="0" err="1"/>
                        <a:t>CA</a:t>
                      </a:r>
                      <a:r>
                        <a:rPr lang="fr-FR" sz="1400" b="1" baseline="-25000" dirty="0" err="1"/>
                        <a:t>ur</a:t>
                      </a:r>
                      <a:r>
                        <a:rPr lang="fr-FR" sz="1400" b="1" dirty="0"/>
                        <a:t>)</a:t>
                      </a:r>
                    </a:p>
                  </a:txBody>
                  <a:tcPr anchor="ctr"/>
                </a:tc>
                <a:tc>
                  <a:txBody>
                    <a:bodyPr/>
                    <a:lstStyle/>
                    <a:p>
                      <a:pPr algn="ctr"/>
                      <a:r>
                        <a:rPr lang="fr-FR" sz="1400" b="1" dirty="0"/>
                        <a:t>CA</a:t>
                      </a:r>
                      <a:r>
                        <a:rPr lang="fr-FR" sz="1400" b="1" baseline="0" dirty="0"/>
                        <a:t> réel</a:t>
                      </a:r>
                      <a:endParaRPr lang="fr-FR"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a:t>
                      </a:r>
                      <a:r>
                        <a:rPr lang="fr-FR" sz="1400" b="1" baseline="0" dirty="0"/>
                        <a:t> de production uni. (</a:t>
                      </a:r>
                      <a:r>
                        <a:rPr lang="fr-FR" sz="1400" b="1" dirty="0" err="1"/>
                        <a:t>CP</a:t>
                      </a:r>
                      <a:r>
                        <a:rPr lang="fr-FR" sz="1400" b="1" baseline="-25000" dirty="0" err="1"/>
                        <a:t>ur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ur</a:t>
                      </a:r>
                      <a:r>
                        <a:rPr lang="fr-FR" sz="1400" b="1" dirty="0"/>
                        <a:t>) * (</a:t>
                      </a:r>
                      <a:r>
                        <a:rPr lang="fr-FR" sz="1400" b="1" dirty="0" err="1"/>
                        <a:t>QP</a:t>
                      </a:r>
                      <a:r>
                        <a:rPr lang="fr-FR" sz="1400" b="1" baseline="-25000" dirty="0" err="1"/>
                        <a:t>r</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144</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2 950</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          424 800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112</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2027,82</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227 116   </a:t>
                      </a: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360</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9000</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      3 240 000   </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197</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3 515</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692 455   </a:t>
                      </a: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48</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25 000</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      1 200 000   </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32</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9 472,86</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303 132   </a:t>
                      </a: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552</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4 864 800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341</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1 222 702   </a:t>
                      </a:r>
                    </a:p>
                  </a:txBody>
                  <a:tcPr marL="6350" marR="6350" marT="6350" marB="0" anchor="ctr"/>
                </a:tc>
                <a:extLst>
                  <a:ext uri="{0D108BD9-81ED-4DB2-BD59-A6C34878D82A}">
                    <a16:rowId xmlns:a16="http://schemas.microsoft.com/office/drawing/2014/main" val="2371275593"/>
                  </a:ext>
                </a:extLst>
              </a:tr>
            </a:tbl>
          </a:graphicData>
        </a:graphic>
      </p:graphicFrame>
      <p:graphicFrame>
        <p:nvGraphicFramePr>
          <p:cNvPr id="18" name="Tableau 17"/>
          <p:cNvGraphicFramePr>
            <a:graphicFrameLocks noGrp="1"/>
          </p:cNvGraphicFramePr>
          <p:nvPr>
            <p:extLst>
              <p:ext uri="{D42A27DB-BD31-4B8C-83A1-F6EECF244321}">
                <p14:modId xmlns:p14="http://schemas.microsoft.com/office/powerpoint/2010/main" val="577379246"/>
              </p:ext>
            </p:extLst>
          </p:nvPr>
        </p:nvGraphicFramePr>
        <p:xfrm>
          <a:off x="443343" y="4725783"/>
          <a:ext cx="11462323" cy="2174240"/>
        </p:xfrm>
        <a:graphic>
          <a:graphicData uri="http://schemas.openxmlformats.org/drawingml/2006/table">
            <a:tbl>
              <a:tblPr firstRow="1" bandRow="1">
                <a:tableStyleId>{5940675A-B579-460E-94D1-54222C63F5DA}</a:tableStyleId>
              </a:tblPr>
              <a:tblGrid>
                <a:gridCol w="969821">
                  <a:extLst>
                    <a:ext uri="{9D8B030D-6E8A-4147-A177-3AD203B41FA5}">
                      <a16:colId xmlns:a16="http://schemas.microsoft.com/office/drawing/2014/main" val="2133614695"/>
                    </a:ext>
                  </a:extLst>
                </a:gridCol>
                <a:gridCol w="1274618">
                  <a:extLst>
                    <a:ext uri="{9D8B030D-6E8A-4147-A177-3AD203B41FA5}">
                      <a16:colId xmlns:a16="http://schemas.microsoft.com/office/drawing/2014/main" val="2679252705"/>
                    </a:ext>
                  </a:extLst>
                </a:gridCol>
                <a:gridCol w="1228436">
                  <a:extLst>
                    <a:ext uri="{9D8B030D-6E8A-4147-A177-3AD203B41FA5}">
                      <a16:colId xmlns:a16="http://schemas.microsoft.com/office/drawing/2014/main" val="914066894"/>
                    </a:ext>
                  </a:extLst>
                </a:gridCol>
                <a:gridCol w="2346729">
                  <a:extLst>
                    <a:ext uri="{9D8B030D-6E8A-4147-A177-3AD203B41FA5}">
                      <a16:colId xmlns:a16="http://schemas.microsoft.com/office/drawing/2014/main" val="2702208808"/>
                    </a:ext>
                  </a:extLst>
                </a:gridCol>
                <a:gridCol w="1715811">
                  <a:extLst>
                    <a:ext uri="{9D8B030D-6E8A-4147-A177-3AD203B41FA5}">
                      <a16:colId xmlns:a16="http://schemas.microsoft.com/office/drawing/2014/main" val="3895836078"/>
                    </a:ext>
                  </a:extLst>
                </a:gridCol>
                <a:gridCol w="1774838">
                  <a:extLst>
                    <a:ext uri="{9D8B030D-6E8A-4147-A177-3AD203B41FA5}">
                      <a16:colId xmlns:a16="http://schemas.microsoft.com/office/drawing/2014/main" val="2416496263"/>
                    </a:ext>
                  </a:extLst>
                </a:gridCol>
                <a:gridCol w="2152070">
                  <a:extLst>
                    <a:ext uri="{9D8B030D-6E8A-4147-A177-3AD203B41FA5}">
                      <a16:colId xmlns:a16="http://schemas.microsoft.com/office/drawing/2014/main" val="3015486257"/>
                    </a:ext>
                  </a:extLst>
                </a:gridCol>
              </a:tblGrid>
              <a:tr h="370840">
                <a:tc gridSpan="7">
                  <a:txBody>
                    <a:bodyPr/>
                    <a:lstStyle/>
                    <a:p>
                      <a:pPr algn="ctr"/>
                      <a:r>
                        <a:rPr lang="fr-FR" sz="1800" b="1" dirty="0"/>
                        <a:t>Coût de production </a:t>
                      </a:r>
                      <a:r>
                        <a:rPr lang="fr-FR" sz="1800" b="1" dirty="0" err="1"/>
                        <a:t>pré-établi</a:t>
                      </a:r>
                      <a:endParaRPr lang="fr-FR" sz="18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vendus (</a:t>
                      </a:r>
                      <a:r>
                        <a:rPr lang="fr-FR" sz="1400" b="1" dirty="0" err="1"/>
                        <a:t>QV</a:t>
                      </a:r>
                      <a:r>
                        <a:rPr lang="fr-FR" sz="1400" b="1" baseline="-25000" dirty="0" err="1"/>
                        <a:t>r</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 (</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 de production pré établi (en QV) = </a:t>
                      </a:r>
                      <a:r>
                        <a:rPr lang="fr-FR" sz="1400" b="1" baseline="0" dirty="0"/>
                        <a:t>(</a:t>
                      </a:r>
                      <a:r>
                        <a:rPr lang="fr-FR" sz="1400" b="1" dirty="0" err="1"/>
                        <a:t>CP</a:t>
                      </a:r>
                      <a:r>
                        <a:rPr lang="fr-FR" sz="1400" b="1" baseline="-25000" dirty="0" err="1"/>
                        <a:t>ub</a:t>
                      </a:r>
                      <a:r>
                        <a:rPr lang="fr-FR" sz="1400" b="1" dirty="0"/>
                        <a:t> * </a:t>
                      </a:r>
                      <a:r>
                        <a:rPr lang="fr-FR" sz="1400" b="1" dirty="0" err="1"/>
                        <a:t>QV</a:t>
                      </a:r>
                      <a:r>
                        <a:rPr lang="fr-FR" sz="1400" b="1" baseline="-25000" dirty="0" err="1"/>
                        <a:t>r</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Nb de bateau produits </a:t>
                      </a:r>
                      <a:r>
                        <a:rPr lang="fr-FR" sz="1400" b="1" baseline="0" dirty="0"/>
                        <a:t>(</a:t>
                      </a:r>
                      <a:r>
                        <a:rPr lang="fr-FR" sz="1400" b="1" baseline="0" dirty="0" err="1"/>
                        <a:t>Q</a:t>
                      </a:r>
                      <a:r>
                        <a:rPr lang="fr-FR" sz="1400" b="1" dirty="0" err="1"/>
                        <a:t>P</a:t>
                      </a:r>
                      <a:r>
                        <a:rPr lang="fr-FR" sz="1400" b="1" baseline="-25000" dirty="0" err="1"/>
                        <a:t>r</a:t>
                      </a:r>
                      <a:r>
                        <a:rPr lang="fr-FR" sz="1400" b="1" dirty="0"/>
                        <a:t>)</a:t>
                      </a:r>
                    </a:p>
                  </a:txBody>
                  <a:tcPr anchor="ctr"/>
                </a:tc>
                <a:tc>
                  <a:txBody>
                    <a:bodyPr/>
                    <a:lstStyle/>
                    <a:p>
                      <a:pPr algn="ctr"/>
                      <a:r>
                        <a:rPr lang="fr-FR" sz="1400" b="1" dirty="0"/>
                        <a:t>Cout</a:t>
                      </a:r>
                      <a:r>
                        <a:rPr lang="fr-FR" sz="1400" b="1" baseline="0" dirty="0"/>
                        <a:t> de </a:t>
                      </a:r>
                      <a:r>
                        <a:rPr lang="fr-FR" sz="1400" b="1" baseline="0" dirty="0" err="1"/>
                        <a:t>prod</a:t>
                      </a:r>
                      <a:r>
                        <a:rPr lang="fr-FR" sz="1400" b="1" baseline="0" dirty="0"/>
                        <a:t> uni.</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baseline="0" dirty="0"/>
                        <a:t>(</a:t>
                      </a:r>
                      <a:r>
                        <a:rPr lang="fr-FR" sz="1400" b="1" dirty="0" err="1"/>
                        <a:t>CP</a:t>
                      </a:r>
                      <a:r>
                        <a:rPr lang="fr-FR" sz="1400" b="1" baseline="-25000" dirty="0" err="1"/>
                        <a:t>ub</a:t>
                      </a:r>
                      <a:r>
                        <a:rPr lang="fr-FR" sz="1400" b="1"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t>Cout de production pré établi en QP  </a:t>
                      </a:r>
                      <a:r>
                        <a:rPr lang="fr-FR" sz="1400" b="1" baseline="0" dirty="0"/>
                        <a:t>(</a:t>
                      </a:r>
                      <a:r>
                        <a:rPr lang="fr-FR" sz="1400" b="1" dirty="0" err="1"/>
                        <a:t>CP</a:t>
                      </a:r>
                      <a:r>
                        <a:rPr lang="fr-FR" sz="1400" b="1" baseline="-25000" dirty="0" err="1"/>
                        <a:t>ub</a:t>
                      </a:r>
                      <a:r>
                        <a:rPr lang="fr-FR" sz="1400" b="1" dirty="0"/>
                        <a:t> * </a:t>
                      </a:r>
                      <a:r>
                        <a:rPr lang="fr-FR" sz="1400" b="1" dirty="0" err="1"/>
                        <a:t>QP</a:t>
                      </a:r>
                      <a:r>
                        <a:rPr lang="fr-FR" sz="1400" b="1" baseline="-25000" dirty="0" err="1"/>
                        <a:t>r</a:t>
                      </a:r>
                      <a:r>
                        <a:rPr lang="fr-FR" sz="1400" b="1" dirty="0"/>
                        <a:t>)</a:t>
                      </a:r>
                    </a:p>
                  </a:txBody>
                  <a:tcPr anchor="ctr"/>
                </a:tc>
                <a:extLst>
                  <a:ext uri="{0D108BD9-81ED-4DB2-BD59-A6C34878D82A}">
                    <a16:rowId xmlns:a16="http://schemas.microsoft.com/office/drawing/2014/main" val="2317155185"/>
                  </a:ext>
                </a:extLst>
              </a:tr>
              <a:tr h="0">
                <a:tc>
                  <a:txBody>
                    <a:bodyPr/>
                    <a:lstStyle/>
                    <a:p>
                      <a:r>
                        <a:rPr lang="fr-FR" sz="1400" dirty="0"/>
                        <a:t>Bateau</a:t>
                      </a:r>
                      <a:r>
                        <a:rPr lang="fr-FR" sz="1400" baseline="0" dirty="0"/>
                        <a:t> </a:t>
                      </a:r>
                      <a:r>
                        <a:rPr lang="fr-FR" sz="1400" dirty="0"/>
                        <a:t>A</a:t>
                      </a:r>
                    </a:p>
                  </a:txBody>
                  <a:tcP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144</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1986</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285 984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112</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1986</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222 432   </a:t>
                      </a:r>
                    </a:p>
                  </a:txBody>
                  <a:tcPr marL="6350" marR="6350" marT="6350" marB="0" anchor="ctr"/>
                </a:tc>
                <a:extLst>
                  <a:ext uri="{0D108BD9-81ED-4DB2-BD59-A6C34878D82A}">
                    <a16:rowId xmlns:a16="http://schemas.microsoft.com/office/drawing/2014/main" val="3790648227"/>
                  </a:ext>
                </a:extLst>
              </a:tr>
              <a:tr h="0">
                <a:tc>
                  <a:txBody>
                    <a:bodyPr/>
                    <a:lstStyle/>
                    <a:p>
                      <a:r>
                        <a:rPr lang="fr-FR" sz="1400" dirty="0"/>
                        <a:t>Bateau B</a:t>
                      </a:r>
                    </a:p>
                  </a:txBody>
                  <a:tcP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360</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3570</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1 285 200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197</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3570</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              703 290   </a:t>
                      </a:r>
                    </a:p>
                  </a:txBody>
                  <a:tcPr marL="6350" marR="6350" marT="6350" marB="0" anchor="ctr"/>
                </a:tc>
                <a:extLst>
                  <a:ext uri="{0D108BD9-81ED-4DB2-BD59-A6C34878D82A}">
                    <a16:rowId xmlns:a16="http://schemas.microsoft.com/office/drawing/2014/main" val="2215548609"/>
                  </a:ext>
                </a:extLst>
              </a:tr>
              <a:tr h="0">
                <a:tc>
                  <a:txBody>
                    <a:bodyPr/>
                    <a:lstStyle/>
                    <a:p>
                      <a:r>
                        <a:rPr lang="fr-FR" sz="1400" dirty="0"/>
                        <a:t>Bateau C</a:t>
                      </a:r>
                    </a:p>
                  </a:txBody>
                  <a:tcP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48</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8544</a:t>
                      </a:r>
                    </a:p>
                  </a:txBody>
                  <a:tcPr marL="6350" marR="6350" marT="6350" marB="0" anchor="ctr"/>
                </a:tc>
                <a:tc>
                  <a:txBody>
                    <a:bodyPr/>
                    <a:lstStyle/>
                    <a:p>
                      <a:pPr algn="ctr" rtl="0" fontAlgn="ctr"/>
                      <a:r>
                        <a:rPr lang="fr-FR" sz="1400" b="0" i="0" u="none" strike="noStrike">
                          <a:solidFill>
                            <a:srgbClr val="000000"/>
                          </a:solidFill>
                          <a:effectLst/>
                          <a:latin typeface="Calibri" panose="020F0502020204030204" pitchFamily="34" charset="0"/>
                        </a:rPr>
                        <a:t>          410 112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32</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8544</a:t>
                      </a:r>
                    </a:p>
                  </a:txBody>
                  <a:tcPr marL="6350" marR="6350" marT="6350" marB="0" anchor="ct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              273 408   </a:t>
                      </a:r>
                    </a:p>
                  </a:txBody>
                  <a:tcPr marL="6350" marR="6350" marT="6350" marB="0" anchor="ctr"/>
                </a:tc>
                <a:extLst>
                  <a:ext uri="{0D108BD9-81ED-4DB2-BD59-A6C34878D82A}">
                    <a16:rowId xmlns:a16="http://schemas.microsoft.com/office/drawing/2014/main" val="2151310747"/>
                  </a:ext>
                </a:extLst>
              </a:tr>
              <a:tr h="370840">
                <a:tc>
                  <a:txBody>
                    <a:bodyPr/>
                    <a:lstStyle/>
                    <a:p>
                      <a:r>
                        <a:rPr lang="fr-FR" sz="1400" dirty="0"/>
                        <a:t>Total</a:t>
                      </a:r>
                    </a:p>
                  </a:txBody>
                  <a:tcPr/>
                </a:tc>
                <a:tc>
                  <a:txBody>
                    <a:bodyPr/>
                    <a:lstStyle/>
                    <a:p>
                      <a:pPr algn="ctr" rtl="0" fontAlgn="ctr"/>
                      <a:r>
                        <a:rPr lang="fr-FR" sz="1400" b="0" i="0" u="none" strike="noStrike" kern="1200">
                          <a:solidFill>
                            <a:srgbClr val="000000"/>
                          </a:solidFill>
                          <a:effectLst/>
                          <a:latin typeface="Calibri" panose="020F0502020204030204" pitchFamily="34" charset="0"/>
                          <a:ea typeface="+mn-ea"/>
                          <a:cs typeface="+mn-cs"/>
                        </a:rPr>
                        <a:t>552</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a:t>
                      </a:r>
                    </a:p>
                  </a:txBody>
                  <a:tcPr marL="6350" marR="6350" marT="6350" marB="0" anchor="ctr"/>
                </a:tc>
                <a:tc>
                  <a:txBody>
                    <a:bodyPr/>
                    <a:lstStyle/>
                    <a:p>
                      <a:pPr algn="ctr" rtl="0" fontAlgn="ctr"/>
                      <a:r>
                        <a:rPr lang="fr-FR" sz="1400" b="0" i="0" u="none" strike="noStrike" dirty="0">
                          <a:solidFill>
                            <a:srgbClr val="000000"/>
                          </a:solidFill>
                          <a:effectLst/>
                          <a:latin typeface="Calibri" panose="020F0502020204030204" pitchFamily="34" charset="0"/>
                        </a:rPr>
                        <a:t>      1 981 296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341</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a:t>
                      </a:r>
                    </a:p>
                  </a:txBody>
                  <a:tcPr marL="6350" marR="6350" marT="6350" marB="0" anchor="ctr"/>
                </a:tc>
                <a:tc>
                  <a:txBody>
                    <a:bodyPr/>
                    <a:lstStyle/>
                    <a:p>
                      <a:pPr algn="ctr" rtl="0" fontAlgn="ctr"/>
                      <a:r>
                        <a:rPr lang="fr-FR" sz="1400" b="0" i="0" u="none" strike="noStrike" kern="1200" dirty="0">
                          <a:solidFill>
                            <a:srgbClr val="000000"/>
                          </a:solidFill>
                          <a:effectLst/>
                          <a:latin typeface="Calibri" panose="020F0502020204030204" pitchFamily="34" charset="0"/>
                          <a:ea typeface="+mn-ea"/>
                          <a:cs typeface="+mn-cs"/>
                        </a:rPr>
                        <a:t>           1 199 130   </a:t>
                      </a:r>
                    </a:p>
                  </a:txBody>
                  <a:tcPr marL="6350" marR="6350" marT="6350" marB="0" anchor="ctr"/>
                </a:tc>
                <a:extLst>
                  <a:ext uri="{0D108BD9-81ED-4DB2-BD59-A6C34878D82A}">
                    <a16:rowId xmlns:a16="http://schemas.microsoft.com/office/drawing/2014/main" val="2371275593"/>
                  </a:ext>
                </a:extLst>
              </a:tr>
            </a:tbl>
          </a:graphicData>
        </a:graphic>
      </p:graphicFrame>
    </p:spTree>
    <p:extLst>
      <p:ext uri="{BB962C8B-B14F-4D97-AF65-F5344CB8AC3E}">
        <p14:creationId xmlns:p14="http://schemas.microsoft.com/office/powerpoint/2010/main" val="428413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017" y="675977"/>
            <a:ext cx="6271492" cy="923330"/>
          </a:xfrm>
          <a:prstGeom prst="rect">
            <a:avLst/>
          </a:prstGeom>
          <a:noFill/>
        </p:spPr>
        <p:txBody>
          <a:bodyPr wrap="square" rtlCol="0">
            <a:spAutoFit/>
          </a:bodyPr>
          <a:lstStyle/>
          <a:p>
            <a:r>
              <a:rPr lang="fr-FR" dirty="0"/>
              <a:t>Marge réelle</a:t>
            </a:r>
          </a:p>
          <a:p>
            <a:r>
              <a:rPr lang="fr-FR" b="1" dirty="0"/>
              <a:t>(</a:t>
            </a:r>
            <a:r>
              <a:rPr lang="fr-FR" b="1" dirty="0" err="1"/>
              <a:t>CA</a:t>
            </a:r>
            <a:r>
              <a:rPr lang="fr-FR" b="1" baseline="-25000" dirty="0" err="1"/>
              <a:t>ur</a:t>
            </a:r>
            <a:r>
              <a:rPr lang="fr-FR" b="1" dirty="0"/>
              <a:t>* </a:t>
            </a:r>
            <a:r>
              <a:rPr lang="fr-FR" b="1" dirty="0" err="1"/>
              <a:t>QV</a:t>
            </a:r>
            <a:r>
              <a:rPr lang="fr-FR" b="1" baseline="-25000" dirty="0" err="1"/>
              <a:t>r</a:t>
            </a:r>
            <a:r>
              <a:rPr lang="fr-FR" b="1" dirty="0"/>
              <a:t>  - </a:t>
            </a:r>
            <a:r>
              <a:rPr lang="fr-FR" b="1" dirty="0" err="1"/>
              <a:t>CP</a:t>
            </a:r>
            <a:r>
              <a:rPr lang="fr-FR" b="1" baseline="-25000" dirty="0" err="1"/>
              <a:t>ub</a:t>
            </a:r>
            <a:r>
              <a:rPr lang="fr-FR" b="1" dirty="0"/>
              <a:t> * </a:t>
            </a:r>
            <a:r>
              <a:rPr lang="fr-FR" b="1" dirty="0" err="1"/>
              <a:t>QV</a:t>
            </a:r>
            <a:r>
              <a:rPr lang="fr-FR" b="1" baseline="-25000" dirty="0" err="1"/>
              <a:t>r</a:t>
            </a:r>
            <a:r>
              <a:rPr lang="fr-FR" b="1" dirty="0"/>
              <a:t> ) </a:t>
            </a:r>
            <a:r>
              <a:rPr lang="fr-FR" dirty="0"/>
              <a:t>=</a:t>
            </a:r>
            <a:r>
              <a:rPr lang="fr-FR" dirty="0">
                <a:solidFill>
                  <a:srgbClr val="000000"/>
                </a:solidFill>
                <a:latin typeface="Calibri" panose="020F0502020204030204" pitchFamily="34" charset="0"/>
              </a:rPr>
              <a:t> 4 864 800 - 1 981 296  = 2 883 504</a:t>
            </a:r>
          </a:p>
          <a:p>
            <a:r>
              <a:rPr lang="fr-FR" dirty="0"/>
              <a:t> </a:t>
            </a:r>
          </a:p>
        </p:txBody>
      </p:sp>
      <p:sp>
        <p:nvSpPr>
          <p:cNvPr id="4" name="ZoneTexte 3"/>
          <p:cNvSpPr txBox="1"/>
          <p:nvPr/>
        </p:nvSpPr>
        <p:spPr>
          <a:xfrm>
            <a:off x="53110" y="1481851"/>
            <a:ext cx="6005945" cy="646331"/>
          </a:xfrm>
          <a:prstGeom prst="rect">
            <a:avLst/>
          </a:prstGeom>
          <a:noFill/>
        </p:spPr>
        <p:txBody>
          <a:bodyPr wrap="square" rtlCol="0">
            <a:spAutoFit/>
          </a:bodyPr>
          <a:lstStyle/>
          <a:p>
            <a:r>
              <a:rPr lang="fr-FR" dirty="0"/>
              <a:t>Marge budgétée</a:t>
            </a:r>
          </a:p>
          <a:p>
            <a:r>
              <a:rPr lang="fr-FR" b="1" dirty="0"/>
              <a:t>(</a:t>
            </a:r>
            <a:r>
              <a:rPr lang="fr-FR" b="1" dirty="0" err="1"/>
              <a:t>CA</a:t>
            </a:r>
            <a:r>
              <a:rPr lang="fr-FR" b="1" baseline="-25000" dirty="0" err="1"/>
              <a:t>ub</a:t>
            </a:r>
            <a:r>
              <a:rPr lang="fr-FR" b="1" dirty="0"/>
              <a:t>* </a:t>
            </a:r>
            <a:r>
              <a:rPr lang="fr-FR" b="1" dirty="0" err="1"/>
              <a:t>QV</a:t>
            </a:r>
            <a:r>
              <a:rPr lang="fr-FR" b="1" baseline="-25000" dirty="0" err="1"/>
              <a:t>b</a:t>
            </a:r>
            <a:r>
              <a:rPr lang="fr-FR" b="1" dirty="0"/>
              <a:t> - </a:t>
            </a:r>
            <a:r>
              <a:rPr lang="fr-FR" b="1" dirty="0" err="1"/>
              <a:t>CP</a:t>
            </a:r>
            <a:r>
              <a:rPr lang="fr-FR" b="1" baseline="-25000" dirty="0" err="1"/>
              <a:t>ub</a:t>
            </a:r>
            <a:r>
              <a:rPr lang="fr-FR" b="1" dirty="0"/>
              <a:t> * </a:t>
            </a:r>
            <a:r>
              <a:rPr lang="fr-FR" b="1" dirty="0" err="1"/>
              <a:t>QV</a:t>
            </a:r>
            <a:r>
              <a:rPr lang="fr-FR" b="1" baseline="-25000" dirty="0" err="1"/>
              <a:t>b</a:t>
            </a:r>
            <a:r>
              <a:rPr lang="fr-FR" b="1" dirty="0"/>
              <a:t> ) </a:t>
            </a:r>
            <a:r>
              <a:rPr lang="fr-FR" dirty="0"/>
              <a:t>=</a:t>
            </a:r>
            <a:r>
              <a:rPr lang="fr-FR" dirty="0">
                <a:solidFill>
                  <a:srgbClr val="000000"/>
                </a:solidFill>
                <a:latin typeface="Calibri" panose="020F0502020204030204" pitchFamily="34" charset="0"/>
              </a:rPr>
              <a:t> 5 199 000  - 2 189 070 = 3 009 300 </a:t>
            </a:r>
            <a:endParaRPr lang="fr-FR" dirty="0"/>
          </a:p>
        </p:txBody>
      </p:sp>
      <p:sp>
        <p:nvSpPr>
          <p:cNvPr id="5" name="Accolade fermante 4"/>
          <p:cNvSpPr/>
          <p:nvPr/>
        </p:nvSpPr>
        <p:spPr>
          <a:xfrm>
            <a:off x="6301509" y="739278"/>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6" name="ZoneTexte 5"/>
          <p:cNvSpPr txBox="1"/>
          <p:nvPr/>
        </p:nvSpPr>
        <p:spPr>
          <a:xfrm>
            <a:off x="6811817" y="665086"/>
            <a:ext cx="5121565" cy="2031325"/>
          </a:xfrm>
          <a:prstGeom prst="rect">
            <a:avLst/>
          </a:prstGeom>
          <a:noFill/>
        </p:spPr>
        <p:txBody>
          <a:bodyPr wrap="square" rtlCol="0">
            <a:spAutoFit/>
          </a:bodyPr>
          <a:lstStyle/>
          <a:p>
            <a:r>
              <a:rPr lang="fr-FR" dirty="0"/>
              <a:t>Ecart de marge = -125 796 (DEF)</a:t>
            </a:r>
          </a:p>
          <a:p>
            <a:pPr marL="285750" indent="-285750">
              <a:buFont typeface="Symbol" panose="05050102010706020507" pitchFamily="18" charset="2"/>
              <a:buChar char="Þ"/>
            </a:pPr>
            <a:r>
              <a:rPr lang="fr-FR" dirty="0"/>
              <a:t>Ecart sur CA </a:t>
            </a:r>
            <a:r>
              <a:rPr lang="fr-FR" dirty="0" err="1"/>
              <a:t>déf</a:t>
            </a:r>
            <a:r>
              <a:rPr lang="fr-FR" dirty="0"/>
              <a:t>.  </a:t>
            </a:r>
          </a:p>
          <a:p>
            <a:pPr marL="285750" indent="-285750">
              <a:buFont typeface="Symbol" panose="05050102010706020507" pitchFamily="18" charset="2"/>
              <a:buChar char="Þ"/>
            </a:pPr>
            <a:r>
              <a:rPr lang="fr-FR" dirty="0"/>
              <a:t>Du à de faibles quantités vendues</a:t>
            </a:r>
          </a:p>
          <a:p>
            <a:pPr marL="285750" indent="-285750">
              <a:buFont typeface="Symbol" panose="05050102010706020507" pitchFamily="18" charset="2"/>
              <a:buChar char="Þ"/>
            </a:pPr>
            <a:r>
              <a:rPr lang="fr-FR" dirty="0"/>
              <a:t>Responsabilité du centre commerciale ? </a:t>
            </a:r>
          </a:p>
          <a:p>
            <a:r>
              <a:rPr lang="fr-FR" dirty="0"/>
              <a:t>=&gt; Nécessité de </a:t>
            </a:r>
            <a:r>
              <a:rPr lang="fr-FR" dirty="0" err="1"/>
              <a:t>re</a:t>
            </a:r>
            <a:r>
              <a:rPr lang="fr-FR" dirty="0"/>
              <a:t>-décomposer en écart sur quantité / volume</a:t>
            </a:r>
          </a:p>
          <a:p>
            <a:endParaRPr lang="fr-FR" dirty="0"/>
          </a:p>
        </p:txBody>
      </p:sp>
      <p:sp>
        <p:nvSpPr>
          <p:cNvPr id="7" name="ZoneTexte 6"/>
          <p:cNvSpPr txBox="1"/>
          <p:nvPr/>
        </p:nvSpPr>
        <p:spPr>
          <a:xfrm>
            <a:off x="53110" y="2664752"/>
            <a:ext cx="3315854" cy="646331"/>
          </a:xfrm>
          <a:prstGeom prst="rect">
            <a:avLst/>
          </a:prstGeom>
          <a:noFill/>
        </p:spPr>
        <p:txBody>
          <a:bodyPr wrap="square" rtlCol="0">
            <a:spAutoFit/>
          </a:bodyPr>
          <a:lstStyle/>
          <a:p>
            <a:r>
              <a:rPr lang="fr-FR" dirty="0"/>
              <a:t>Coût de production réelle</a:t>
            </a:r>
          </a:p>
          <a:p>
            <a:r>
              <a:rPr lang="fr-FR" dirty="0"/>
              <a:t>(</a:t>
            </a:r>
            <a:r>
              <a:rPr lang="fr-FR" dirty="0" err="1"/>
              <a:t>CP</a:t>
            </a:r>
            <a:r>
              <a:rPr lang="fr-FR" b="1" baseline="-25000" dirty="0" err="1"/>
              <a:t>ur</a:t>
            </a:r>
            <a:r>
              <a:rPr lang="fr-FR" dirty="0"/>
              <a:t>* </a:t>
            </a:r>
            <a:r>
              <a:rPr lang="fr-FR" dirty="0" err="1"/>
              <a:t>QP</a:t>
            </a:r>
            <a:r>
              <a:rPr lang="fr-FR" baseline="-25000" dirty="0" err="1"/>
              <a:t>r</a:t>
            </a:r>
            <a:r>
              <a:rPr lang="fr-FR" b="1" dirty="0"/>
              <a:t> </a:t>
            </a:r>
            <a:r>
              <a:rPr lang="fr-FR" dirty="0"/>
              <a:t>)  = </a:t>
            </a:r>
            <a:r>
              <a:rPr lang="fr-FR" dirty="0">
                <a:solidFill>
                  <a:srgbClr val="000000"/>
                </a:solidFill>
                <a:latin typeface="Calibri" panose="020F0502020204030204" pitchFamily="34" charset="0"/>
              </a:rPr>
              <a:t>1 222 702 </a:t>
            </a:r>
            <a:endParaRPr lang="fr-FR" dirty="0"/>
          </a:p>
        </p:txBody>
      </p:sp>
      <p:sp>
        <p:nvSpPr>
          <p:cNvPr id="8" name="ZoneTexte 7"/>
          <p:cNvSpPr txBox="1"/>
          <p:nvPr/>
        </p:nvSpPr>
        <p:spPr>
          <a:xfrm>
            <a:off x="53110" y="3630750"/>
            <a:ext cx="3315854" cy="646331"/>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t>CP</a:t>
            </a:r>
            <a:r>
              <a:rPr lang="fr-FR" b="1" baseline="-25000" dirty="0" err="1"/>
              <a:t>ub</a:t>
            </a:r>
            <a:r>
              <a:rPr lang="fr-FR" dirty="0"/>
              <a:t> * </a:t>
            </a:r>
            <a:r>
              <a:rPr lang="fr-FR" dirty="0" err="1"/>
              <a:t>QP</a:t>
            </a:r>
            <a:r>
              <a:rPr lang="fr-FR" baseline="-25000" dirty="0" err="1"/>
              <a:t>r</a:t>
            </a:r>
            <a:r>
              <a:rPr lang="fr-FR" b="1" dirty="0"/>
              <a:t> </a:t>
            </a:r>
            <a:r>
              <a:rPr lang="fr-FR" dirty="0"/>
              <a:t>))  = </a:t>
            </a:r>
            <a:r>
              <a:rPr lang="fr-FR" dirty="0">
                <a:solidFill>
                  <a:srgbClr val="000000"/>
                </a:solidFill>
                <a:latin typeface="Calibri" panose="020F0502020204030204" pitchFamily="34" charset="0"/>
              </a:rPr>
              <a:t>1 199 130   </a:t>
            </a:r>
            <a:endParaRPr lang="fr-FR" dirty="0"/>
          </a:p>
        </p:txBody>
      </p:sp>
      <p:sp>
        <p:nvSpPr>
          <p:cNvPr id="9" name="Accolade fermante 8"/>
          <p:cNvSpPr/>
          <p:nvPr/>
        </p:nvSpPr>
        <p:spPr>
          <a:xfrm>
            <a:off x="3306617" y="2771015"/>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0" name="ZoneTexte 9"/>
          <p:cNvSpPr txBox="1"/>
          <p:nvPr/>
        </p:nvSpPr>
        <p:spPr>
          <a:xfrm>
            <a:off x="4174834" y="2715752"/>
            <a:ext cx="7435273" cy="2031325"/>
          </a:xfrm>
          <a:prstGeom prst="rect">
            <a:avLst/>
          </a:prstGeom>
          <a:noFill/>
        </p:spPr>
        <p:txBody>
          <a:bodyPr wrap="square" rtlCol="0">
            <a:spAutoFit/>
          </a:bodyPr>
          <a:lstStyle/>
          <a:p>
            <a:r>
              <a:rPr lang="fr-FR" dirty="0"/>
              <a:t>Ecart sur coût de production = </a:t>
            </a:r>
          </a:p>
          <a:p>
            <a:r>
              <a:rPr lang="fr-FR" dirty="0"/>
              <a:t>23 572 (DEF)</a:t>
            </a:r>
          </a:p>
          <a:p>
            <a:pPr marL="285750" indent="-285750">
              <a:buFont typeface="Symbol" panose="05050102010706020507" pitchFamily="18" charset="2"/>
              <a:buChar char="Þ"/>
            </a:pPr>
            <a:r>
              <a:rPr lang="fr-FR" dirty="0"/>
              <a:t>Manque de production =&gt; pas d’étalement des CF</a:t>
            </a:r>
          </a:p>
          <a:p>
            <a:pPr marL="285750" indent="-285750">
              <a:buFont typeface="Symbol" panose="05050102010706020507" pitchFamily="18" charset="2"/>
              <a:buChar char="Þ"/>
            </a:pPr>
            <a:r>
              <a:rPr lang="fr-FR" dirty="0"/>
              <a:t>Choix de fournisseurs de MP</a:t>
            </a:r>
          </a:p>
          <a:p>
            <a:r>
              <a:rPr lang="fr-FR" dirty="0"/>
              <a:t>=&gt; Suppose que le responsable de ce centre n’est pas responsable de la politique de stockage.</a:t>
            </a:r>
          </a:p>
          <a:p>
            <a:endParaRPr lang="fr-FR" dirty="0"/>
          </a:p>
        </p:txBody>
      </p:sp>
      <p:sp>
        <p:nvSpPr>
          <p:cNvPr id="11" name="ZoneTexte 10"/>
          <p:cNvSpPr txBox="1"/>
          <p:nvPr/>
        </p:nvSpPr>
        <p:spPr>
          <a:xfrm>
            <a:off x="0" y="4740607"/>
            <a:ext cx="6446983" cy="923330"/>
          </a:xfrm>
          <a:prstGeom prst="rect">
            <a:avLst/>
          </a:prstGeom>
          <a:noFill/>
        </p:spPr>
        <p:txBody>
          <a:bodyPr wrap="square" rtlCol="0">
            <a:spAutoFit/>
          </a:bodyPr>
          <a:lstStyle/>
          <a:p>
            <a:r>
              <a:rPr lang="fr-FR" dirty="0"/>
              <a:t>Coût de production réelle</a:t>
            </a:r>
          </a:p>
          <a:p>
            <a:r>
              <a:rPr lang="fr-FR" dirty="0"/>
              <a:t>(</a:t>
            </a:r>
            <a:r>
              <a:rPr lang="fr-FR" dirty="0" err="1"/>
              <a:t>AC</a:t>
            </a:r>
            <a:r>
              <a:rPr lang="fr-FR" b="1" baseline="-25000" dirty="0" err="1"/>
              <a:t>r</a:t>
            </a:r>
            <a:r>
              <a:rPr lang="fr-FR" baseline="30000" dirty="0" err="1"/>
              <a:t>QV</a:t>
            </a:r>
            <a:r>
              <a:rPr lang="fr-FR" dirty="0"/>
              <a:t>)  = 450 * 1280 * 1 * 3 + 240 * 4 * 1280 * 3 + 110 * 10 * 1280 * 3 = 96 384</a:t>
            </a:r>
          </a:p>
        </p:txBody>
      </p:sp>
      <p:sp>
        <p:nvSpPr>
          <p:cNvPr id="12" name="ZoneTexte 11"/>
          <p:cNvSpPr txBox="1"/>
          <p:nvPr/>
        </p:nvSpPr>
        <p:spPr>
          <a:xfrm>
            <a:off x="53110" y="5842432"/>
            <a:ext cx="7352145" cy="1200329"/>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t>AC</a:t>
            </a:r>
            <a:r>
              <a:rPr lang="fr-FR" b="1" baseline="-25000" dirty="0" err="1"/>
              <a:t>b</a:t>
            </a:r>
            <a:r>
              <a:rPr lang="fr-FR" baseline="30000" dirty="0" err="1"/>
              <a:t>QV</a:t>
            </a:r>
            <a:r>
              <a:rPr lang="fr-FR" dirty="0"/>
              <a:t>)  = 500/100 * 1 * 1280* 3 +  2,8 * 5 * 1280 * 3 + 1,2 * 12 * 1280 * 3	= 128 256</a:t>
            </a:r>
          </a:p>
          <a:p>
            <a:endParaRPr lang="fr-FR" dirty="0"/>
          </a:p>
        </p:txBody>
      </p:sp>
      <p:sp>
        <p:nvSpPr>
          <p:cNvPr id="13" name="Accolade fermante 12"/>
          <p:cNvSpPr/>
          <p:nvPr/>
        </p:nvSpPr>
        <p:spPr>
          <a:xfrm>
            <a:off x="8035636" y="4904918"/>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4" name="ZoneTexte 13"/>
          <p:cNvSpPr txBox="1"/>
          <p:nvPr/>
        </p:nvSpPr>
        <p:spPr>
          <a:xfrm>
            <a:off x="8460509" y="4766418"/>
            <a:ext cx="3583708" cy="1754326"/>
          </a:xfrm>
          <a:prstGeom prst="rect">
            <a:avLst/>
          </a:prstGeom>
          <a:noFill/>
        </p:spPr>
        <p:txBody>
          <a:bodyPr wrap="square" rtlCol="0">
            <a:spAutoFit/>
          </a:bodyPr>
          <a:lstStyle/>
          <a:p>
            <a:r>
              <a:rPr lang="fr-FR" dirty="0"/>
              <a:t>Ecart sur autres charges =</a:t>
            </a:r>
          </a:p>
          <a:p>
            <a:r>
              <a:rPr lang="fr-FR" dirty="0"/>
              <a:t>-31 872 (FAV)</a:t>
            </a:r>
          </a:p>
          <a:p>
            <a:pPr marL="285750" indent="-285750">
              <a:buFont typeface="Symbol" panose="05050102010706020507" pitchFamily="18" charset="2"/>
              <a:buChar char="Þ"/>
            </a:pPr>
            <a:r>
              <a:rPr lang="fr-FR" dirty="0"/>
              <a:t>Moins de coûts</a:t>
            </a:r>
          </a:p>
          <a:p>
            <a:pPr marL="285750" indent="-285750">
              <a:buFont typeface="Symbol" panose="05050102010706020507" pitchFamily="18" charset="2"/>
              <a:buChar char="Þ"/>
            </a:pPr>
            <a:r>
              <a:rPr lang="fr-FR" dirty="0" err="1"/>
              <a:t>Augm</a:t>
            </a:r>
            <a:r>
              <a:rPr lang="fr-FR" dirty="0"/>
              <a:t>. des créances douteuses </a:t>
            </a:r>
          </a:p>
          <a:p>
            <a:endParaRPr lang="fr-FR" dirty="0"/>
          </a:p>
          <a:p>
            <a:endParaRPr lang="fr-FR" dirty="0"/>
          </a:p>
        </p:txBody>
      </p:sp>
    </p:spTree>
    <p:extLst>
      <p:ext uri="{BB962C8B-B14F-4D97-AF65-F5344CB8AC3E}">
        <p14:creationId xmlns:p14="http://schemas.microsoft.com/office/powerpoint/2010/main" val="1315672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90600" y="-6866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rgbClr val="C00000"/>
                </a:solidFill>
              </a:rPr>
              <a:t>Exercice</a:t>
            </a:r>
          </a:p>
        </p:txBody>
      </p:sp>
      <p:sp>
        <p:nvSpPr>
          <p:cNvPr id="3" name="Espace réservé du contenu 2"/>
          <p:cNvSpPr txBox="1">
            <a:spLocks/>
          </p:cNvSpPr>
          <p:nvPr/>
        </p:nvSpPr>
        <p:spPr>
          <a:xfrm>
            <a:off x="1082963" y="932061"/>
            <a:ext cx="10515600" cy="57914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dirty="0"/>
              <a:t>Rappel : En cas de marge (et non de CA), les formules des écarts sont les suivantes :</a:t>
            </a:r>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pPr marL="0" indent="0">
              <a:buFont typeface="Arial" panose="020B0604020202020204" pitchFamily="34" charset="0"/>
              <a:buNone/>
            </a:pPr>
            <a:r>
              <a:rPr lang="fr-FR" sz="2000" dirty="0"/>
              <a:t>0) Expliquez pourquoi dans ces calculs le coût unitaire de production retenu est systématiquement budgété et pourquoi nous réfléchissons en quantités vendues. </a:t>
            </a:r>
          </a:p>
          <a:p>
            <a:pPr marL="457200" indent="-457200">
              <a:buFont typeface="Arial" panose="020B0604020202020204" pitchFamily="34" charset="0"/>
              <a:buAutoNum type="arabicParenR"/>
            </a:pPr>
            <a:r>
              <a:rPr lang="fr-FR" sz="2000" dirty="0"/>
              <a:t>Calculez les écarts sur quantités et sur marge pour chacun des produits. </a:t>
            </a:r>
          </a:p>
          <a:p>
            <a:pPr marL="457200" indent="-457200">
              <a:buFont typeface="Arial" panose="020B0604020202020204" pitchFamily="34" charset="0"/>
              <a:buAutoNum type="arabicParenR"/>
            </a:pPr>
            <a:r>
              <a:rPr lang="fr-FR" sz="2000" dirty="0"/>
              <a:t>Faire un commentaire général. </a:t>
            </a:r>
          </a:p>
          <a:p>
            <a:pPr marL="457200" indent="-457200">
              <a:buFont typeface="Arial" panose="020B0604020202020204" pitchFamily="34" charset="0"/>
              <a:buAutoNum type="arabicParenR"/>
            </a:pPr>
            <a:r>
              <a:rPr lang="fr-FR" sz="2000" dirty="0"/>
              <a:t>Sans le calculer, expliquez si l’écart sur composition des ventes est favorable ou défavorable. </a:t>
            </a:r>
          </a:p>
        </p:txBody>
      </p:sp>
      <p:sp>
        <p:nvSpPr>
          <p:cNvPr id="4" name="ZoneTexte 3"/>
          <p:cNvSpPr txBox="1"/>
          <p:nvPr/>
        </p:nvSpPr>
        <p:spPr>
          <a:xfrm>
            <a:off x="3672866" y="1502539"/>
            <a:ext cx="5335794"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b="1" dirty="0"/>
              <a:t>Ecart sur marge (responsabilité centre commercial) </a:t>
            </a:r>
          </a:p>
          <a:p>
            <a:pPr algn="ctr"/>
            <a:r>
              <a:rPr lang="fr-FR" dirty="0">
                <a:solidFill>
                  <a:schemeClr val="tx1"/>
                </a:solidFill>
              </a:rPr>
              <a:t>= [</a:t>
            </a:r>
            <a:r>
              <a:rPr lang="fr-FR" dirty="0" err="1">
                <a:solidFill>
                  <a:schemeClr val="tx1"/>
                </a:solidFill>
              </a:rPr>
              <a:t>Q</a:t>
            </a:r>
            <a:r>
              <a:rPr lang="fr-FR" baseline="-25000" dirty="0" err="1">
                <a:solidFill>
                  <a:schemeClr val="tx1"/>
                </a:solidFill>
              </a:rPr>
              <a:t>r</a:t>
            </a:r>
            <a:r>
              <a:rPr lang="fr-FR" baseline="-25000" dirty="0">
                <a:solidFill>
                  <a:schemeClr val="tx1"/>
                </a:solidFill>
              </a:rPr>
              <a:t> </a:t>
            </a:r>
            <a:r>
              <a:rPr lang="fr-FR" dirty="0">
                <a:solidFill>
                  <a:schemeClr val="tx1"/>
                </a:solidFill>
              </a:rPr>
              <a:t>* M</a:t>
            </a:r>
            <a:r>
              <a:rPr lang="fr-FR" baseline="-25000" dirty="0">
                <a:solidFill>
                  <a:schemeClr val="tx1"/>
                </a:solidFill>
              </a:rPr>
              <a:t>ur</a:t>
            </a:r>
            <a:r>
              <a:rPr lang="fr-FR" dirty="0">
                <a:solidFill>
                  <a:schemeClr val="tx1"/>
                </a:solidFill>
              </a:rPr>
              <a:t>] - [</a:t>
            </a:r>
            <a:r>
              <a:rPr lang="fr-FR" dirty="0" err="1">
                <a:solidFill>
                  <a:schemeClr val="tx1"/>
                </a:solidFill>
              </a:rPr>
              <a:t>Q</a:t>
            </a:r>
            <a:r>
              <a:rPr lang="fr-FR" baseline="-25000" dirty="0" err="1">
                <a:solidFill>
                  <a:schemeClr val="tx1"/>
                </a:solidFill>
              </a:rPr>
              <a:t>b</a:t>
            </a:r>
            <a:r>
              <a:rPr lang="fr-FR" dirty="0">
                <a:solidFill>
                  <a:schemeClr val="tx1"/>
                </a:solidFill>
              </a:rPr>
              <a:t> * </a:t>
            </a:r>
            <a:r>
              <a:rPr lang="fr-FR" dirty="0" err="1">
                <a:solidFill>
                  <a:schemeClr val="tx1"/>
                </a:solidFill>
              </a:rPr>
              <a:t>M</a:t>
            </a:r>
            <a:r>
              <a:rPr lang="fr-FR" baseline="-25000" dirty="0" err="1">
                <a:solidFill>
                  <a:schemeClr val="tx1"/>
                </a:solidFill>
              </a:rPr>
              <a:t>ub</a:t>
            </a:r>
            <a:r>
              <a:rPr lang="fr-FR" dirty="0">
                <a:solidFill>
                  <a:schemeClr val="tx1"/>
                </a:solidFill>
              </a:rPr>
              <a:t>]</a:t>
            </a:r>
          </a:p>
        </p:txBody>
      </p:sp>
      <p:sp>
        <p:nvSpPr>
          <p:cNvPr id="5" name="Flèche vers le bas 4"/>
          <p:cNvSpPr/>
          <p:nvPr/>
        </p:nvSpPr>
        <p:spPr>
          <a:xfrm>
            <a:off x="4442166" y="2148870"/>
            <a:ext cx="315302" cy="394446"/>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6" name="Flèche vers le bas 5"/>
          <p:cNvSpPr/>
          <p:nvPr/>
        </p:nvSpPr>
        <p:spPr>
          <a:xfrm>
            <a:off x="8189413" y="2168905"/>
            <a:ext cx="315302" cy="394446"/>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7" name="ZoneTexte 6"/>
          <p:cNvSpPr txBox="1"/>
          <p:nvPr/>
        </p:nvSpPr>
        <p:spPr>
          <a:xfrm>
            <a:off x="1165412" y="2543315"/>
            <a:ext cx="489744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aux quantités : </a:t>
            </a:r>
            <a:r>
              <a:rPr lang="fr-FR" sz="1600" dirty="0"/>
              <a:t>= (</a:t>
            </a:r>
            <a:r>
              <a:rPr lang="fr-FR" sz="1600" dirty="0" err="1"/>
              <a:t>Q</a:t>
            </a:r>
            <a:r>
              <a:rPr lang="fr-FR" sz="1600" baseline="-25000" dirty="0" err="1"/>
              <a:t>r</a:t>
            </a:r>
            <a:r>
              <a:rPr lang="fr-FR" sz="1600" dirty="0"/>
              <a:t> - </a:t>
            </a:r>
            <a:r>
              <a:rPr lang="fr-FR" sz="1600" dirty="0" err="1"/>
              <a:t>Q</a:t>
            </a:r>
            <a:r>
              <a:rPr lang="fr-FR" sz="1600" baseline="-25000" dirty="0" err="1"/>
              <a:t>b</a:t>
            </a:r>
            <a:r>
              <a:rPr lang="fr-FR" sz="1600" dirty="0"/>
              <a:t>) * (M</a:t>
            </a:r>
            <a:r>
              <a:rPr lang="fr-FR" sz="1600" baseline="-25000" dirty="0"/>
              <a:t>b</a:t>
            </a:r>
            <a:r>
              <a:rPr lang="fr-FR" sz="1600" dirty="0"/>
              <a:t>)</a:t>
            </a:r>
            <a:endParaRPr lang="fr-FR" dirty="0"/>
          </a:p>
        </p:txBody>
      </p:sp>
      <p:sp>
        <p:nvSpPr>
          <p:cNvPr id="8" name="ZoneTexte 7"/>
          <p:cNvSpPr txBox="1"/>
          <p:nvPr/>
        </p:nvSpPr>
        <p:spPr>
          <a:xfrm>
            <a:off x="6340763" y="2543315"/>
            <a:ext cx="5618154"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 marge unitaire </a:t>
            </a:r>
            <a:r>
              <a:rPr lang="fr-FR" sz="1600" dirty="0"/>
              <a:t>= (M</a:t>
            </a:r>
            <a:r>
              <a:rPr lang="fr-FR" sz="1600" baseline="-25000" dirty="0"/>
              <a:t>ur </a:t>
            </a:r>
            <a:r>
              <a:rPr lang="fr-FR" sz="1600" dirty="0"/>
              <a:t>- </a:t>
            </a:r>
            <a:r>
              <a:rPr lang="fr-FR" sz="1600" dirty="0" err="1"/>
              <a:t>M</a:t>
            </a:r>
            <a:r>
              <a:rPr lang="fr-FR" sz="1600" baseline="-25000" dirty="0" err="1"/>
              <a:t>ub</a:t>
            </a:r>
            <a:r>
              <a:rPr lang="fr-FR" sz="1600" dirty="0"/>
              <a:t>) * (</a:t>
            </a:r>
            <a:r>
              <a:rPr lang="fr-FR" sz="1600" dirty="0" err="1"/>
              <a:t>Q</a:t>
            </a:r>
            <a:r>
              <a:rPr lang="fr-FR" sz="1600" baseline="-25000" dirty="0" err="1"/>
              <a:t>r</a:t>
            </a:r>
            <a:r>
              <a:rPr lang="fr-FR" sz="1600" dirty="0"/>
              <a:t>)</a:t>
            </a:r>
            <a:endParaRPr lang="fr-FR" dirty="0"/>
          </a:p>
        </p:txBody>
      </p:sp>
      <p:sp>
        <p:nvSpPr>
          <p:cNvPr id="9" name="ZoneTexte 8"/>
          <p:cNvSpPr txBox="1"/>
          <p:nvPr/>
        </p:nvSpPr>
        <p:spPr>
          <a:xfrm>
            <a:off x="1165412" y="3102565"/>
            <a:ext cx="10650070" cy="307777"/>
          </a:xfrm>
          <a:prstGeom prst="rect">
            <a:avLst/>
          </a:prstGeom>
          <a:noFill/>
          <a:ln>
            <a:solidFill>
              <a:schemeClr val="tx1"/>
            </a:solidFill>
            <a:prstDash val="dash"/>
          </a:ln>
        </p:spPr>
        <p:txBody>
          <a:bodyPr wrap="square" rtlCol="0">
            <a:spAutoFit/>
          </a:bodyPr>
          <a:lstStyle/>
          <a:p>
            <a:r>
              <a:rPr lang="fr-FR" sz="1400" baseline="-25000" dirty="0">
                <a:solidFill>
                  <a:srgbClr val="C00000"/>
                </a:solidFill>
              </a:rPr>
              <a:t>r</a:t>
            </a:r>
            <a:r>
              <a:rPr lang="fr-FR" sz="1400" dirty="0">
                <a:solidFill>
                  <a:srgbClr val="C00000"/>
                </a:solidFill>
              </a:rPr>
              <a:t> </a:t>
            </a:r>
            <a:r>
              <a:rPr lang="fr-FR" sz="1400" dirty="0"/>
              <a:t>: Réel ; </a:t>
            </a:r>
            <a:r>
              <a:rPr lang="fr-FR" sz="1400" baseline="-25000" dirty="0">
                <a:solidFill>
                  <a:srgbClr val="C00000"/>
                </a:solidFill>
              </a:rPr>
              <a:t>b</a:t>
            </a:r>
            <a:r>
              <a:rPr lang="fr-FR" sz="1400" dirty="0">
                <a:solidFill>
                  <a:srgbClr val="C00000"/>
                </a:solidFill>
              </a:rPr>
              <a:t> </a:t>
            </a:r>
            <a:r>
              <a:rPr lang="fr-FR" sz="1400" dirty="0"/>
              <a:t>: budgété ; </a:t>
            </a:r>
            <a:r>
              <a:rPr lang="fr-FR" sz="1400" baseline="-25000" dirty="0">
                <a:solidFill>
                  <a:srgbClr val="C00000"/>
                </a:solidFill>
              </a:rPr>
              <a:t>u</a:t>
            </a:r>
            <a:r>
              <a:rPr lang="fr-FR" sz="1400" dirty="0">
                <a:solidFill>
                  <a:srgbClr val="C00000"/>
                </a:solidFill>
              </a:rPr>
              <a:t> </a:t>
            </a:r>
            <a:r>
              <a:rPr lang="fr-FR" sz="1400" dirty="0"/>
              <a:t>: unitaire ; </a:t>
            </a:r>
            <a:r>
              <a:rPr lang="fr-FR" sz="1400" dirty="0">
                <a:solidFill>
                  <a:srgbClr val="C00000"/>
                </a:solidFill>
              </a:rPr>
              <a:t>Q</a:t>
            </a:r>
            <a:r>
              <a:rPr lang="fr-FR" sz="1400" baseline="-25000" dirty="0"/>
              <a:t> </a:t>
            </a:r>
            <a:r>
              <a:rPr lang="fr-FR" sz="1400" dirty="0"/>
              <a:t>: Quantités vendues ; </a:t>
            </a:r>
            <a:r>
              <a:rPr lang="fr-FR" sz="1400" dirty="0">
                <a:solidFill>
                  <a:srgbClr val="C00000"/>
                </a:solidFill>
              </a:rPr>
              <a:t>M</a:t>
            </a:r>
            <a:r>
              <a:rPr lang="fr-FR" sz="1400" baseline="-25000" dirty="0"/>
              <a:t> </a:t>
            </a:r>
            <a:r>
              <a:rPr lang="fr-FR" sz="1400" dirty="0"/>
              <a:t>: Marge = Prix de vente (réel ou budgété) – Coût de production budgété. </a:t>
            </a:r>
          </a:p>
        </p:txBody>
      </p:sp>
    </p:spTree>
    <p:extLst>
      <p:ext uri="{BB962C8B-B14F-4D97-AF65-F5344CB8AC3E}">
        <p14:creationId xmlns:p14="http://schemas.microsoft.com/office/powerpoint/2010/main" val="344421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439124926"/>
              </p:ext>
            </p:extLst>
          </p:nvPr>
        </p:nvGraphicFramePr>
        <p:xfrm>
          <a:off x="1025237" y="366851"/>
          <a:ext cx="10427853" cy="2580640"/>
        </p:xfrm>
        <a:graphic>
          <a:graphicData uri="http://schemas.openxmlformats.org/drawingml/2006/table">
            <a:tbl>
              <a:tblPr firstRow="1" bandRow="1">
                <a:tableStyleId>{5940675A-B579-460E-94D1-54222C63F5DA}</a:tableStyleId>
              </a:tblPr>
              <a:tblGrid>
                <a:gridCol w="1320708">
                  <a:extLst>
                    <a:ext uri="{9D8B030D-6E8A-4147-A177-3AD203B41FA5}">
                      <a16:colId xmlns:a16="http://schemas.microsoft.com/office/drawing/2014/main" val="2133614695"/>
                    </a:ext>
                  </a:extLst>
                </a:gridCol>
                <a:gridCol w="2124617">
                  <a:extLst>
                    <a:ext uri="{9D8B030D-6E8A-4147-A177-3AD203B41FA5}">
                      <a16:colId xmlns:a16="http://schemas.microsoft.com/office/drawing/2014/main" val="2679252705"/>
                    </a:ext>
                  </a:extLst>
                </a:gridCol>
                <a:gridCol w="1883444">
                  <a:extLst>
                    <a:ext uri="{9D8B030D-6E8A-4147-A177-3AD203B41FA5}">
                      <a16:colId xmlns:a16="http://schemas.microsoft.com/office/drawing/2014/main" val="914066894"/>
                    </a:ext>
                  </a:extLst>
                </a:gridCol>
                <a:gridCol w="2549542">
                  <a:extLst>
                    <a:ext uri="{9D8B030D-6E8A-4147-A177-3AD203B41FA5}">
                      <a16:colId xmlns:a16="http://schemas.microsoft.com/office/drawing/2014/main" val="2416496263"/>
                    </a:ext>
                  </a:extLst>
                </a:gridCol>
                <a:gridCol w="2549542">
                  <a:extLst>
                    <a:ext uri="{9D8B030D-6E8A-4147-A177-3AD203B41FA5}">
                      <a16:colId xmlns:a16="http://schemas.microsoft.com/office/drawing/2014/main" val="2865727157"/>
                    </a:ext>
                  </a:extLst>
                </a:gridCol>
              </a:tblGrid>
              <a:tr h="370840">
                <a:tc gridSpan="5">
                  <a:txBody>
                    <a:bodyPr/>
                    <a:lstStyle/>
                    <a:p>
                      <a:pPr algn="ctr"/>
                      <a:r>
                        <a:rPr lang="fr-FR" sz="2400" b="1" dirty="0"/>
                        <a:t>Eléments</a:t>
                      </a:r>
                      <a:r>
                        <a:rPr lang="fr-FR" sz="2400" b="1" baseline="0" dirty="0"/>
                        <a:t> budgétés</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Nb de bateau vendus</a:t>
                      </a:r>
                    </a:p>
                  </a:txBody>
                  <a:tcPr anchor="ct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Cout</a:t>
                      </a:r>
                      <a:r>
                        <a:rPr lang="fr-FR" b="1" baseline="0" dirty="0"/>
                        <a:t> de production unitaire</a:t>
                      </a:r>
                      <a:endParaRPr lang="fr-FR" b="1" dirty="0"/>
                    </a:p>
                  </a:txBody>
                  <a:tcPr anchor="ctr"/>
                </a:tc>
                <a:tc>
                  <a:txBody>
                    <a:bodyPr/>
                    <a:lstStyle/>
                    <a:p>
                      <a:pPr algn="ctr"/>
                      <a:r>
                        <a:rPr lang="fr-FR" b="1" dirty="0"/>
                        <a:t>Marge sur</a:t>
                      </a:r>
                      <a:r>
                        <a:rPr lang="fr-FR" b="1" baseline="0" dirty="0"/>
                        <a:t> coût de production unitaire</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a:r>
                        <a:rPr lang="fr-FR" dirty="0"/>
                        <a:t>171 </a:t>
                      </a:r>
                    </a:p>
                  </a:txBody>
                  <a:tcPr anchor="ctr"/>
                </a:tc>
                <a:tc>
                  <a:txBody>
                    <a:bodyPr/>
                    <a:lstStyle/>
                    <a:p>
                      <a:pPr algn="ctr"/>
                      <a:r>
                        <a:rPr lang="fr-FR" dirty="0"/>
                        <a:t>3 000</a:t>
                      </a:r>
                    </a:p>
                  </a:txBody>
                  <a:tcPr anchor="ctr"/>
                </a:tc>
                <a:tc>
                  <a:txBody>
                    <a:bodyPr/>
                    <a:lstStyle/>
                    <a:p>
                      <a:pPr algn="ctr"/>
                      <a:r>
                        <a:rPr lang="fr-FR" dirty="0"/>
                        <a:t>1986</a:t>
                      </a:r>
                    </a:p>
                  </a:txBody>
                  <a:tcPr anchor="ctr"/>
                </a:tc>
                <a:tc>
                  <a:txBody>
                    <a:bodyPr/>
                    <a:lstStyle/>
                    <a:p>
                      <a:pPr algn="ctr"/>
                      <a:endParaRPr lang="fr-FR" dirty="0"/>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a:r>
                        <a:rPr lang="fr-FR" dirty="0"/>
                        <a:t>396</a:t>
                      </a:r>
                    </a:p>
                  </a:txBody>
                  <a:tcPr anchor="ctr"/>
                </a:tc>
                <a:tc>
                  <a:txBody>
                    <a:bodyPr/>
                    <a:lstStyle/>
                    <a:p>
                      <a:pPr algn="ctr"/>
                      <a:r>
                        <a:rPr lang="fr-FR" dirty="0"/>
                        <a:t>9 000</a:t>
                      </a:r>
                    </a:p>
                  </a:txBody>
                  <a:tcPr anchor="ctr"/>
                </a:tc>
                <a:tc>
                  <a:txBody>
                    <a:bodyPr/>
                    <a:lstStyle/>
                    <a:p>
                      <a:pPr algn="ctr"/>
                      <a:r>
                        <a:rPr lang="fr-FR" dirty="0"/>
                        <a:t>3570</a:t>
                      </a:r>
                    </a:p>
                  </a:txBody>
                  <a:tcPr anchor="ctr"/>
                </a:tc>
                <a:tc>
                  <a:txBody>
                    <a:bodyPr/>
                    <a:lstStyle/>
                    <a:p>
                      <a:pPr algn="ctr"/>
                      <a:endParaRPr lang="fr-FR" dirty="0"/>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a:r>
                        <a:rPr lang="fr-FR" dirty="0"/>
                        <a:t>51 </a:t>
                      </a:r>
                    </a:p>
                  </a:txBody>
                  <a:tcPr anchor="ctr"/>
                </a:tc>
                <a:tc>
                  <a:txBody>
                    <a:bodyPr/>
                    <a:lstStyle/>
                    <a:p>
                      <a:pPr algn="ctr"/>
                      <a:r>
                        <a:rPr lang="fr-FR" dirty="0"/>
                        <a:t>22 000</a:t>
                      </a:r>
                    </a:p>
                  </a:txBody>
                  <a:tcPr anchor="ctr"/>
                </a:tc>
                <a:tc>
                  <a:txBody>
                    <a:bodyPr/>
                    <a:lstStyle/>
                    <a:p>
                      <a:pPr algn="ctr"/>
                      <a:r>
                        <a:rPr lang="fr-FR" dirty="0"/>
                        <a:t>8 544</a:t>
                      </a:r>
                    </a:p>
                  </a:txBody>
                  <a:tcPr anchor="ctr"/>
                </a:tc>
                <a:tc>
                  <a:txBody>
                    <a:bodyPr/>
                    <a:lstStyle/>
                    <a:p>
                      <a:pPr algn="ctr"/>
                      <a:endParaRPr lang="fr-FR" dirty="0"/>
                    </a:p>
                  </a:txBody>
                  <a:tcPr anchor="ctr"/>
                </a:tc>
                <a:extLst>
                  <a:ext uri="{0D108BD9-81ED-4DB2-BD59-A6C34878D82A}">
                    <a16:rowId xmlns:a16="http://schemas.microsoft.com/office/drawing/2014/main" val="2151310747"/>
                  </a:ext>
                </a:extLst>
              </a:tr>
              <a:tr h="370840">
                <a:tc>
                  <a:txBody>
                    <a:bodyPr/>
                    <a:lstStyle/>
                    <a:p>
                      <a:r>
                        <a:rPr lang="fr-FR" dirty="0"/>
                        <a:t>Total</a:t>
                      </a:r>
                    </a:p>
                  </a:txBody>
                  <a:tcPr/>
                </a:tc>
                <a:tc>
                  <a:txBody>
                    <a:bodyPr/>
                    <a:lstStyle/>
                    <a:p>
                      <a:pPr algn="ctr"/>
                      <a:r>
                        <a:rPr lang="fr-FR" dirty="0"/>
                        <a:t>618</a:t>
                      </a:r>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2618665511"/>
                  </a:ext>
                </a:extLst>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863187287"/>
              </p:ext>
            </p:extLst>
          </p:nvPr>
        </p:nvGraphicFramePr>
        <p:xfrm>
          <a:off x="1025236" y="3207033"/>
          <a:ext cx="10427853" cy="2580640"/>
        </p:xfrm>
        <a:graphic>
          <a:graphicData uri="http://schemas.openxmlformats.org/drawingml/2006/table">
            <a:tbl>
              <a:tblPr firstRow="1" bandRow="1">
                <a:tableStyleId>{5940675A-B579-460E-94D1-54222C63F5DA}</a:tableStyleId>
              </a:tblPr>
              <a:tblGrid>
                <a:gridCol w="1320708">
                  <a:extLst>
                    <a:ext uri="{9D8B030D-6E8A-4147-A177-3AD203B41FA5}">
                      <a16:colId xmlns:a16="http://schemas.microsoft.com/office/drawing/2014/main" val="2133614695"/>
                    </a:ext>
                  </a:extLst>
                </a:gridCol>
                <a:gridCol w="2124617">
                  <a:extLst>
                    <a:ext uri="{9D8B030D-6E8A-4147-A177-3AD203B41FA5}">
                      <a16:colId xmlns:a16="http://schemas.microsoft.com/office/drawing/2014/main" val="2679252705"/>
                    </a:ext>
                  </a:extLst>
                </a:gridCol>
                <a:gridCol w="1883444">
                  <a:extLst>
                    <a:ext uri="{9D8B030D-6E8A-4147-A177-3AD203B41FA5}">
                      <a16:colId xmlns:a16="http://schemas.microsoft.com/office/drawing/2014/main" val="914066894"/>
                    </a:ext>
                  </a:extLst>
                </a:gridCol>
                <a:gridCol w="2549542">
                  <a:extLst>
                    <a:ext uri="{9D8B030D-6E8A-4147-A177-3AD203B41FA5}">
                      <a16:colId xmlns:a16="http://schemas.microsoft.com/office/drawing/2014/main" val="2416496263"/>
                    </a:ext>
                  </a:extLst>
                </a:gridCol>
                <a:gridCol w="2549542">
                  <a:extLst>
                    <a:ext uri="{9D8B030D-6E8A-4147-A177-3AD203B41FA5}">
                      <a16:colId xmlns:a16="http://schemas.microsoft.com/office/drawing/2014/main" val="2521588053"/>
                    </a:ext>
                  </a:extLst>
                </a:gridCol>
              </a:tblGrid>
              <a:tr h="370840">
                <a:tc gridSpan="5">
                  <a:txBody>
                    <a:bodyPr/>
                    <a:lstStyle/>
                    <a:p>
                      <a:pPr algn="ctr"/>
                      <a:r>
                        <a:rPr lang="fr-FR" sz="2400" b="1" dirty="0"/>
                        <a:t>Eléments</a:t>
                      </a:r>
                      <a:r>
                        <a:rPr lang="fr-FR" sz="2400" b="1" baseline="0" dirty="0"/>
                        <a:t> réalisés</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Nb de bateau vendus</a:t>
                      </a:r>
                    </a:p>
                  </a:txBody>
                  <a:tcPr anchor="ct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Cout</a:t>
                      </a:r>
                      <a:r>
                        <a:rPr lang="fr-FR" b="1" baseline="0" dirty="0"/>
                        <a:t> de production unitaire</a:t>
                      </a:r>
                      <a:endParaRPr lang="fr-FR"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t>Marge sur</a:t>
                      </a:r>
                      <a:r>
                        <a:rPr lang="fr-FR" b="1" baseline="0" dirty="0"/>
                        <a:t> coût de production unitaire</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rtl="0" fontAlgn="ctr"/>
                      <a:r>
                        <a:rPr lang="fr-FR" sz="1800" kern="1200" dirty="0">
                          <a:solidFill>
                            <a:schemeClr val="tx1"/>
                          </a:solidFill>
                          <a:latin typeface="+mn-lt"/>
                          <a:ea typeface="+mn-ea"/>
                          <a:cs typeface="+mn-cs"/>
                        </a:rPr>
                        <a:t>144 </a:t>
                      </a:r>
                    </a:p>
                  </a:txBody>
                  <a:tcPr marL="6350" marR="6350" marT="6350" marB="0" anchor="ctr"/>
                </a:tc>
                <a:tc>
                  <a:txBody>
                    <a:bodyPr/>
                    <a:lstStyle/>
                    <a:p>
                      <a:pPr algn="ctr" rtl="0" fontAlgn="ctr"/>
                      <a:r>
                        <a:rPr lang="fr-FR" sz="1800" kern="1200" dirty="0">
                          <a:solidFill>
                            <a:schemeClr val="tx1"/>
                          </a:solidFill>
                          <a:latin typeface="+mn-lt"/>
                          <a:ea typeface="+mn-ea"/>
                          <a:cs typeface="+mn-cs"/>
                        </a:rPr>
                        <a:t>2 950</a:t>
                      </a:r>
                    </a:p>
                  </a:txBody>
                  <a:tcPr marL="6350" marR="6350" marT="6350" marB="0" anchor="ctr"/>
                </a:tc>
                <a:tc>
                  <a:txBody>
                    <a:bodyPr/>
                    <a:lstStyle/>
                    <a:p>
                      <a:pPr algn="ctr"/>
                      <a:r>
                        <a:rPr lang="fr-FR" sz="1800" kern="1200" dirty="0">
                          <a:solidFill>
                            <a:schemeClr val="tx1"/>
                          </a:solidFill>
                          <a:latin typeface="+mn-lt"/>
                          <a:ea typeface="+mn-ea"/>
                          <a:cs typeface="+mn-cs"/>
                        </a:rPr>
                        <a:t>1986</a:t>
                      </a:r>
                    </a:p>
                  </a:txBody>
                  <a:tcPr anchor="ctr"/>
                </a:tc>
                <a:tc>
                  <a:txBody>
                    <a:bodyPr/>
                    <a:lstStyle/>
                    <a:p>
                      <a:pPr algn="ctr"/>
                      <a:endParaRPr lang="fr-FR" dirty="0"/>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rtl="0" fontAlgn="ctr"/>
                      <a:r>
                        <a:rPr lang="fr-FR" sz="1800" kern="1200" dirty="0">
                          <a:solidFill>
                            <a:schemeClr val="tx1"/>
                          </a:solidFill>
                          <a:latin typeface="+mn-lt"/>
                          <a:ea typeface="+mn-ea"/>
                          <a:cs typeface="+mn-cs"/>
                        </a:rPr>
                        <a:t>360</a:t>
                      </a:r>
                    </a:p>
                  </a:txBody>
                  <a:tcPr marL="6350" marR="6350" marT="6350" marB="0" anchor="ctr"/>
                </a:tc>
                <a:tc>
                  <a:txBody>
                    <a:bodyPr/>
                    <a:lstStyle/>
                    <a:p>
                      <a:pPr algn="ctr" rtl="0" fontAlgn="ctr"/>
                      <a:r>
                        <a:rPr lang="fr-FR" sz="1800" kern="1200" dirty="0">
                          <a:solidFill>
                            <a:schemeClr val="tx1"/>
                          </a:solidFill>
                          <a:latin typeface="+mn-lt"/>
                          <a:ea typeface="+mn-ea"/>
                          <a:cs typeface="+mn-cs"/>
                        </a:rPr>
                        <a:t>9000</a:t>
                      </a:r>
                    </a:p>
                  </a:txBody>
                  <a:tcPr marL="6350" marR="6350" marT="6350" marB="0" anchor="ctr"/>
                </a:tc>
                <a:tc>
                  <a:txBody>
                    <a:bodyPr/>
                    <a:lstStyle/>
                    <a:p>
                      <a:pPr algn="ctr"/>
                      <a:r>
                        <a:rPr lang="fr-FR" sz="1800" kern="1200" dirty="0">
                          <a:solidFill>
                            <a:schemeClr val="tx1"/>
                          </a:solidFill>
                          <a:latin typeface="+mn-lt"/>
                          <a:ea typeface="+mn-ea"/>
                          <a:cs typeface="+mn-cs"/>
                        </a:rPr>
                        <a:t>3570</a:t>
                      </a:r>
                    </a:p>
                  </a:txBody>
                  <a:tcPr anchor="ctr"/>
                </a:tc>
                <a:tc>
                  <a:txBody>
                    <a:bodyPr/>
                    <a:lstStyle/>
                    <a:p>
                      <a:pPr algn="ctr"/>
                      <a:endParaRPr lang="fr-FR" dirty="0"/>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rtl="0" fontAlgn="ctr"/>
                      <a:r>
                        <a:rPr lang="fr-FR" sz="1800" kern="1200" dirty="0">
                          <a:solidFill>
                            <a:schemeClr val="tx1"/>
                          </a:solidFill>
                          <a:latin typeface="+mn-lt"/>
                          <a:ea typeface="+mn-ea"/>
                          <a:cs typeface="+mn-cs"/>
                        </a:rPr>
                        <a:t>48</a:t>
                      </a:r>
                    </a:p>
                  </a:txBody>
                  <a:tcPr marL="6350" marR="6350" marT="6350" marB="0" anchor="ctr"/>
                </a:tc>
                <a:tc>
                  <a:txBody>
                    <a:bodyPr/>
                    <a:lstStyle/>
                    <a:p>
                      <a:pPr algn="ctr" rtl="0" fontAlgn="ctr"/>
                      <a:r>
                        <a:rPr lang="fr-FR" sz="1800" kern="1200" dirty="0">
                          <a:solidFill>
                            <a:schemeClr val="tx1"/>
                          </a:solidFill>
                          <a:latin typeface="+mn-lt"/>
                          <a:ea typeface="+mn-ea"/>
                          <a:cs typeface="+mn-cs"/>
                        </a:rPr>
                        <a:t>25 000</a:t>
                      </a:r>
                    </a:p>
                  </a:txBody>
                  <a:tcPr marL="6350" marR="6350" marT="6350" marB="0" anchor="ctr"/>
                </a:tc>
                <a:tc>
                  <a:txBody>
                    <a:bodyPr/>
                    <a:lstStyle/>
                    <a:p>
                      <a:pPr algn="ctr"/>
                      <a:r>
                        <a:rPr lang="fr-FR" sz="1800" kern="1200" dirty="0">
                          <a:solidFill>
                            <a:schemeClr val="tx1"/>
                          </a:solidFill>
                          <a:latin typeface="+mn-lt"/>
                          <a:ea typeface="+mn-ea"/>
                          <a:cs typeface="+mn-cs"/>
                        </a:rPr>
                        <a:t>8 544</a:t>
                      </a:r>
                    </a:p>
                  </a:txBody>
                  <a:tcPr anchor="ctr"/>
                </a:tc>
                <a:tc>
                  <a:txBody>
                    <a:bodyPr/>
                    <a:lstStyle/>
                    <a:p>
                      <a:pPr algn="ctr"/>
                      <a:endParaRPr lang="fr-FR" dirty="0"/>
                    </a:p>
                  </a:txBody>
                  <a:tcPr anchor="ctr"/>
                </a:tc>
                <a:extLst>
                  <a:ext uri="{0D108BD9-81ED-4DB2-BD59-A6C34878D82A}">
                    <a16:rowId xmlns:a16="http://schemas.microsoft.com/office/drawing/2014/main" val="2151310747"/>
                  </a:ext>
                </a:extLst>
              </a:tr>
              <a:tr h="370840">
                <a:tc>
                  <a:txBody>
                    <a:bodyPr/>
                    <a:lstStyle/>
                    <a:p>
                      <a:r>
                        <a:rPr lang="fr-FR" dirty="0"/>
                        <a:t>Total</a:t>
                      </a:r>
                    </a:p>
                  </a:txBody>
                  <a:tcPr/>
                </a:tc>
                <a:tc>
                  <a:txBody>
                    <a:bodyPr/>
                    <a:lstStyle/>
                    <a:p>
                      <a:pPr algn="ctr" rtl="0" fontAlgn="ctr"/>
                      <a:r>
                        <a:rPr lang="fr-FR" sz="1800" kern="1200" dirty="0">
                          <a:solidFill>
                            <a:schemeClr val="tx1"/>
                          </a:solidFill>
                          <a:latin typeface="+mn-lt"/>
                          <a:ea typeface="+mn-ea"/>
                          <a:cs typeface="+mn-cs"/>
                        </a:rPr>
                        <a:t>552</a:t>
                      </a:r>
                    </a:p>
                  </a:txBody>
                  <a:tcPr marL="6350" marR="6350" marT="6350" marB="0" anchor="ctr"/>
                </a:tc>
                <a:tc>
                  <a:txBody>
                    <a:bodyPr/>
                    <a:lstStyle/>
                    <a:p>
                      <a:pPr algn="ctr" rtl="0" fontAlgn="ctr"/>
                      <a:endParaRPr lang="fr-FR" sz="1800" kern="1200" dirty="0">
                        <a:solidFill>
                          <a:schemeClr val="tx1"/>
                        </a:solidFill>
                        <a:latin typeface="+mn-lt"/>
                        <a:ea typeface="+mn-ea"/>
                        <a:cs typeface="+mn-cs"/>
                      </a:endParaRPr>
                    </a:p>
                  </a:txBody>
                  <a:tcPr marL="6350" marR="6350" marT="6350" marB="0" anchor="ctr"/>
                </a:tc>
                <a:tc>
                  <a:txBody>
                    <a:bodyPr/>
                    <a:lstStyle/>
                    <a:p>
                      <a:pPr algn="ctr"/>
                      <a:endParaRPr lang="fr-FR" sz="1800" kern="1200" dirty="0">
                        <a:solidFill>
                          <a:schemeClr val="tx1"/>
                        </a:solidFill>
                        <a:latin typeface="+mn-lt"/>
                        <a:ea typeface="+mn-ea"/>
                        <a:cs typeface="+mn-cs"/>
                      </a:endParaRPr>
                    </a:p>
                  </a:txBody>
                  <a:tcPr anchor="ctr"/>
                </a:tc>
                <a:tc>
                  <a:txBody>
                    <a:bodyPr/>
                    <a:lstStyle/>
                    <a:p>
                      <a:pPr algn="ctr"/>
                      <a:endParaRPr lang="fr-FR" dirty="0"/>
                    </a:p>
                  </a:txBody>
                  <a:tcPr anchor="ctr"/>
                </a:tc>
                <a:extLst>
                  <a:ext uri="{0D108BD9-81ED-4DB2-BD59-A6C34878D82A}">
                    <a16:rowId xmlns:a16="http://schemas.microsoft.com/office/drawing/2014/main" val="4042325845"/>
                  </a:ext>
                </a:extLst>
              </a:tr>
            </a:tbl>
          </a:graphicData>
        </a:graphic>
      </p:graphicFrame>
    </p:spTree>
    <p:extLst>
      <p:ext uri="{BB962C8B-B14F-4D97-AF65-F5344CB8AC3E}">
        <p14:creationId xmlns:p14="http://schemas.microsoft.com/office/powerpoint/2010/main" val="1424743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2067" y="1148624"/>
            <a:ext cx="489744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aux quantités : </a:t>
            </a:r>
            <a:r>
              <a:rPr lang="fr-FR" sz="1600" dirty="0"/>
              <a:t>= (</a:t>
            </a:r>
            <a:r>
              <a:rPr lang="fr-FR" sz="1600" dirty="0" err="1"/>
              <a:t>Q</a:t>
            </a:r>
            <a:r>
              <a:rPr lang="fr-FR" sz="1600" baseline="-25000" dirty="0" err="1"/>
              <a:t>r</a:t>
            </a:r>
            <a:r>
              <a:rPr lang="fr-FR" sz="1600" dirty="0"/>
              <a:t> - </a:t>
            </a:r>
            <a:r>
              <a:rPr lang="fr-FR" sz="1600" dirty="0" err="1"/>
              <a:t>Q</a:t>
            </a:r>
            <a:r>
              <a:rPr lang="fr-FR" sz="1600" baseline="-25000" dirty="0" err="1"/>
              <a:t>b</a:t>
            </a:r>
            <a:r>
              <a:rPr lang="fr-FR" sz="1600" dirty="0"/>
              <a:t>) * (M</a:t>
            </a:r>
            <a:r>
              <a:rPr lang="fr-FR" sz="1600" baseline="-25000" dirty="0"/>
              <a:t>b</a:t>
            </a:r>
            <a:r>
              <a:rPr lang="fr-FR" sz="1600" dirty="0"/>
              <a:t>)</a:t>
            </a:r>
            <a:endParaRPr lang="fr-FR" dirty="0"/>
          </a:p>
        </p:txBody>
      </p:sp>
      <p:sp>
        <p:nvSpPr>
          <p:cNvPr id="3" name="ZoneTexte 2"/>
          <p:cNvSpPr txBox="1"/>
          <p:nvPr/>
        </p:nvSpPr>
        <p:spPr>
          <a:xfrm>
            <a:off x="5897418" y="1148624"/>
            <a:ext cx="5618154"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 marge unitaire </a:t>
            </a:r>
            <a:r>
              <a:rPr lang="fr-FR" sz="1600" dirty="0"/>
              <a:t>= (M</a:t>
            </a:r>
            <a:r>
              <a:rPr lang="fr-FR" sz="1600" baseline="-25000" dirty="0"/>
              <a:t>ur </a:t>
            </a:r>
            <a:r>
              <a:rPr lang="fr-FR" sz="1600" dirty="0"/>
              <a:t>- </a:t>
            </a:r>
            <a:r>
              <a:rPr lang="fr-FR" sz="1600" dirty="0" err="1"/>
              <a:t>M</a:t>
            </a:r>
            <a:r>
              <a:rPr lang="fr-FR" sz="1600" baseline="-25000" dirty="0" err="1"/>
              <a:t>ub</a:t>
            </a:r>
            <a:r>
              <a:rPr lang="fr-FR" sz="1600" dirty="0"/>
              <a:t>) * (</a:t>
            </a:r>
            <a:r>
              <a:rPr lang="fr-FR" sz="1600" dirty="0" err="1"/>
              <a:t>Q</a:t>
            </a:r>
            <a:r>
              <a:rPr lang="fr-FR" sz="1600" baseline="-25000" dirty="0" err="1"/>
              <a:t>r</a:t>
            </a:r>
            <a:r>
              <a:rPr lang="fr-FR" sz="1600" dirty="0"/>
              <a:t>)</a:t>
            </a:r>
            <a:endParaRPr lang="fr-FR" dirty="0"/>
          </a:p>
        </p:txBody>
      </p:sp>
      <p:sp>
        <p:nvSpPr>
          <p:cNvPr id="4" name="Rectangle 3"/>
          <p:cNvSpPr/>
          <p:nvPr/>
        </p:nvSpPr>
        <p:spPr>
          <a:xfrm>
            <a:off x="722067" y="1671782"/>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A</a:t>
            </a:r>
          </a:p>
          <a:p>
            <a:pPr algn="ctr"/>
            <a:endParaRPr lang="fr-FR" dirty="0"/>
          </a:p>
        </p:txBody>
      </p:sp>
      <p:sp>
        <p:nvSpPr>
          <p:cNvPr id="5" name="Rectangle 4"/>
          <p:cNvSpPr/>
          <p:nvPr/>
        </p:nvSpPr>
        <p:spPr>
          <a:xfrm>
            <a:off x="722066" y="2708379"/>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B</a:t>
            </a:r>
          </a:p>
          <a:p>
            <a:pPr algn="ctr"/>
            <a:endParaRPr lang="fr-FR" dirty="0"/>
          </a:p>
        </p:txBody>
      </p:sp>
      <p:sp>
        <p:nvSpPr>
          <p:cNvPr id="6" name="Rectangle 5"/>
          <p:cNvSpPr/>
          <p:nvPr/>
        </p:nvSpPr>
        <p:spPr>
          <a:xfrm>
            <a:off x="722067" y="3772931"/>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C</a:t>
            </a:r>
          </a:p>
          <a:p>
            <a:pPr algn="ctr"/>
            <a:endParaRPr lang="fr-FR" dirty="0"/>
          </a:p>
        </p:txBody>
      </p:sp>
      <p:sp>
        <p:nvSpPr>
          <p:cNvPr id="7" name="Rectangle 6"/>
          <p:cNvSpPr/>
          <p:nvPr/>
        </p:nvSpPr>
        <p:spPr>
          <a:xfrm>
            <a:off x="6277740" y="1671782"/>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A</a:t>
            </a:r>
          </a:p>
          <a:p>
            <a:pPr algn="ctr"/>
            <a:endParaRPr lang="fr-FR" dirty="0"/>
          </a:p>
        </p:txBody>
      </p:sp>
      <p:sp>
        <p:nvSpPr>
          <p:cNvPr id="8" name="Rectangle 7"/>
          <p:cNvSpPr/>
          <p:nvPr/>
        </p:nvSpPr>
        <p:spPr>
          <a:xfrm>
            <a:off x="6277740" y="2659949"/>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B</a:t>
            </a:r>
          </a:p>
          <a:p>
            <a:pPr algn="ctr"/>
            <a:r>
              <a:rPr lang="fr-FR" dirty="0"/>
              <a:t>(5430-5430) * 360 = 0</a:t>
            </a:r>
          </a:p>
        </p:txBody>
      </p:sp>
      <p:sp>
        <p:nvSpPr>
          <p:cNvPr id="9" name="Rectangle 8"/>
          <p:cNvSpPr/>
          <p:nvPr/>
        </p:nvSpPr>
        <p:spPr>
          <a:xfrm>
            <a:off x="6277740" y="3772931"/>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C</a:t>
            </a:r>
          </a:p>
          <a:p>
            <a:pPr algn="ctr"/>
            <a:endParaRPr lang="fr-FR" dirty="0"/>
          </a:p>
        </p:txBody>
      </p:sp>
      <p:sp>
        <p:nvSpPr>
          <p:cNvPr id="10" name="Rectangle 9"/>
          <p:cNvSpPr/>
          <p:nvPr/>
        </p:nvSpPr>
        <p:spPr>
          <a:xfrm>
            <a:off x="722067" y="4885913"/>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Total écart sur quantité</a:t>
            </a:r>
          </a:p>
          <a:p>
            <a:pPr algn="ctr"/>
            <a:endParaRPr lang="fr-FR" dirty="0"/>
          </a:p>
        </p:txBody>
      </p:sp>
      <p:sp>
        <p:nvSpPr>
          <p:cNvPr id="11" name="Rectangle 10"/>
          <p:cNvSpPr/>
          <p:nvPr/>
        </p:nvSpPr>
        <p:spPr>
          <a:xfrm>
            <a:off x="6277740" y="4885913"/>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Total écart sur marge unitaire</a:t>
            </a:r>
          </a:p>
          <a:p>
            <a:pPr algn="ctr"/>
            <a:endParaRPr lang="fr-FR" dirty="0"/>
          </a:p>
        </p:txBody>
      </p:sp>
      <p:sp>
        <p:nvSpPr>
          <p:cNvPr id="12" name="ZoneTexte 11"/>
          <p:cNvSpPr txBox="1"/>
          <p:nvPr/>
        </p:nvSpPr>
        <p:spPr>
          <a:xfrm>
            <a:off x="722067" y="5902036"/>
            <a:ext cx="10453118" cy="646331"/>
          </a:xfrm>
          <a:prstGeom prst="rect">
            <a:avLst/>
          </a:prstGeom>
          <a:noFill/>
        </p:spPr>
        <p:txBody>
          <a:bodyPr wrap="square" rtlCol="0">
            <a:spAutoFit/>
          </a:bodyPr>
          <a:lstStyle/>
          <a:p>
            <a:r>
              <a:rPr lang="fr-FR" dirty="0"/>
              <a:t>Explication générale </a:t>
            </a:r>
          </a:p>
          <a:p>
            <a:endParaRPr lang="fr-FR" dirty="0"/>
          </a:p>
        </p:txBody>
      </p:sp>
    </p:spTree>
    <p:extLst>
      <p:ext uri="{BB962C8B-B14F-4D97-AF65-F5344CB8AC3E}">
        <p14:creationId xmlns:p14="http://schemas.microsoft.com/office/powerpoint/2010/main" val="3922575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562180907"/>
              </p:ext>
            </p:extLst>
          </p:nvPr>
        </p:nvGraphicFramePr>
        <p:xfrm>
          <a:off x="1025237" y="366851"/>
          <a:ext cx="10427853" cy="2580640"/>
        </p:xfrm>
        <a:graphic>
          <a:graphicData uri="http://schemas.openxmlformats.org/drawingml/2006/table">
            <a:tbl>
              <a:tblPr firstRow="1" bandRow="1">
                <a:tableStyleId>{5940675A-B579-460E-94D1-54222C63F5DA}</a:tableStyleId>
              </a:tblPr>
              <a:tblGrid>
                <a:gridCol w="1320708">
                  <a:extLst>
                    <a:ext uri="{9D8B030D-6E8A-4147-A177-3AD203B41FA5}">
                      <a16:colId xmlns:a16="http://schemas.microsoft.com/office/drawing/2014/main" val="2133614695"/>
                    </a:ext>
                  </a:extLst>
                </a:gridCol>
                <a:gridCol w="2124617">
                  <a:extLst>
                    <a:ext uri="{9D8B030D-6E8A-4147-A177-3AD203B41FA5}">
                      <a16:colId xmlns:a16="http://schemas.microsoft.com/office/drawing/2014/main" val="2679252705"/>
                    </a:ext>
                  </a:extLst>
                </a:gridCol>
                <a:gridCol w="1883444">
                  <a:extLst>
                    <a:ext uri="{9D8B030D-6E8A-4147-A177-3AD203B41FA5}">
                      <a16:colId xmlns:a16="http://schemas.microsoft.com/office/drawing/2014/main" val="914066894"/>
                    </a:ext>
                  </a:extLst>
                </a:gridCol>
                <a:gridCol w="2549542">
                  <a:extLst>
                    <a:ext uri="{9D8B030D-6E8A-4147-A177-3AD203B41FA5}">
                      <a16:colId xmlns:a16="http://schemas.microsoft.com/office/drawing/2014/main" val="2416496263"/>
                    </a:ext>
                  </a:extLst>
                </a:gridCol>
                <a:gridCol w="2549542">
                  <a:extLst>
                    <a:ext uri="{9D8B030D-6E8A-4147-A177-3AD203B41FA5}">
                      <a16:colId xmlns:a16="http://schemas.microsoft.com/office/drawing/2014/main" val="2865727157"/>
                    </a:ext>
                  </a:extLst>
                </a:gridCol>
              </a:tblGrid>
              <a:tr h="370840">
                <a:tc gridSpan="5">
                  <a:txBody>
                    <a:bodyPr/>
                    <a:lstStyle/>
                    <a:p>
                      <a:pPr algn="ctr"/>
                      <a:r>
                        <a:rPr lang="fr-FR" sz="2400" b="1" dirty="0"/>
                        <a:t>Eléments</a:t>
                      </a:r>
                      <a:r>
                        <a:rPr lang="fr-FR" sz="2400" b="1" baseline="0" dirty="0"/>
                        <a:t> budgétés</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Nb de bateau vendus</a:t>
                      </a:r>
                    </a:p>
                  </a:txBody>
                  <a:tcPr anchor="ct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Cout</a:t>
                      </a:r>
                      <a:r>
                        <a:rPr lang="fr-FR" b="1" baseline="0" dirty="0"/>
                        <a:t> de production unitaire</a:t>
                      </a:r>
                      <a:endParaRPr lang="fr-FR" b="1" dirty="0"/>
                    </a:p>
                  </a:txBody>
                  <a:tcPr anchor="ctr"/>
                </a:tc>
                <a:tc>
                  <a:txBody>
                    <a:bodyPr/>
                    <a:lstStyle/>
                    <a:p>
                      <a:pPr algn="ctr"/>
                      <a:r>
                        <a:rPr lang="fr-FR" b="1" dirty="0"/>
                        <a:t>Marge sur</a:t>
                      </a:r>
                      <a:r>
                        <a:rPr lang="fr-FR" b="1" baseline="0" dirty="0"/>
                        <a:t> coût de production unitaire</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a:r>
                        <a:rPr lang="fr-FR" dirty="0"/>
                        <a:t>171 (27 %)</a:t>
                      </a:r>
                    </a:p>
                  </a:txBody>
                  <a:tcPr anchor="ctr"/>
                </a:tc>
                <a:tc>
                  <a:txBody>
                    <a:bodyPr/>
                    <a:lstStyle/>
                    <a:p>
                      <a:pPr algn="ctr"/>
                      <a:r>
                        <a:rPr lang="fr-FR" dirty="0"/>
                        <a:t>3 000</a:t>
                      </a:r>
                    </a:p>
                  </a:txBody>
                  <a:tcPr anchor="ctr"/>
                </a:tc>
                <a:tc>
                  <a:txBody>
                    <a:bodyPr/>
                    <a:lstStyle/>
                    <a:p>
                      <a:pPr algn="ctr"/>
                      <a:r>
                        <a:rPr lang="fr-FR" dirty="0"/>
                        <a:t>1986</a:t>
                      </a:r>
                    </a:p>
                  </a:txBody>
                  <a:tcPr anchor="ctr"/>
                </a:tc>
                <a:tc>
                  <a:txBody>
                    <a:bodyPr/>
                    <a:lstStyle/>
                    <a:p>
                      <a:pPr algn="ctr"/>
                      <a:r>
                        <a:rPr lang="fr-FR" dirty="0"/>
                        <a:t>1</a:t>
                      </a:r>
                      <a:r>
                        <a:rPr lang="fr-FR" baseline="0" dirty="0"/>
                        <a:t> 014</a:t>
                      </a:r>
                      <a:endParaRPr lang="fr-FR" dirty="0"/>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a:r>
                        <a:rPr lang="fr-FR" dirty="0"/>
                        <a:t>396</a:t>
                      </a:r>
                    </a:p>
                  </a:txBody>
                  <a:tcPr anchor="ctr"/>
                </a:tc>
                <a:tc>
                  <a:txBody>
                    <a:bodyPr/>
                    <a:lstStyle/>
                    <a:p>
                      <a:pPr algn="ctr"/>
                      <a:r>
                        <a:rPr lang="fr-FR" dirty="0"/>
                        <a:t>9 000</a:t>
                      </a:r>
                    </a:p>
                  </a:txBody>
                  <a:tcPr anchor="ctr"/>
                </a:tc>
                <a:tc>
                  <a:txBody>
                    <a:bodyPr/>
                    <a:lstStyle/>
                    <a:p>
                      <a:pPr algn="ctr"/>
                      <a:r>
                        <a:rPr lang="fr-FR" dirty="0"/>
                        <a:t>3570</a:t>
                      </a:r>
                    </a:p>
                  </a:txBody>
                  <a:tcPr anchor="ctr"/>
                </a:tc>
                <a:tc>
                  <a:txBody>
                    <a:bodyPr/>
                    <a:lstStyle/>
                    <a:p>
                      <a:pPr algn="ctr"/>
                      <a:r>
                        <a:rPr lang="fr-FR" dirty="0"/>
                        <a:t>5</a:t>
                      </a:r>
                      <a:r>
                        <a:rPr lang="fr-FR" baseline="0" dirty="0"/>
                        <a:t> 430</a:t>
                      </a:r>
                      <a:endParaRPr lang="fr-FR" dirty="0"/>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a:r>
                        <a:rPr lang="fr-FR" dirty="0"/>
                        <a:t>51 (8,25%)</a:t>
                      </a:r>
                    </a:p>
                  </a:txBody>
                  <a:tcPr anchor="ctr"/>
                </a:tc>
                <a:tc>
                  <a:txBody>
                    <a:bodyPr/>
                    <a:lstStyle/>
                    <a:p>
                      <a:pPr algn="ctr"/>
                      <a:r>
                        <a:rPr lang="fr-FR" dirty="0"/>
                        <a:t>22 000</a:t>
                      </a:r>
                    </a:p>
                  </a:txBody>
                  <a:tcPr anchor="ctr"/>
                </a:tc>
                <a:tc>
                  <a:txBody>
                    <a:bodyPr/>
                    <a:lstStyle/>
                    <a:p>
                      <a:pPr algn="ctr"/>
                      <a:r>
                        <a:rPr lang="fr-FR" dirty="0"/>
                        <a:t>8 544</a:t>
                      </a:r>
                    </a:p>
                  </a:txBody>
                  <a:tcPr anchor="ctr"/>
                </a:tc>
                <a:tc>
                  <a:txBody>
                    <a:bodyPr/>
                    <a:lstStyle/>
                    <a:p>
                      <a:pPr algn="ctr"/>
                      <a:r>
                        <a:rPr lang="fr-FR" dirty="0"/>
                        <a:t>13 456</a:t>
                      </a:r>
                    </a:p>
                  </a:txBody>
                  <a:tcPr anchor="ctr"/>
                </a:tc>
                <a:extLst>
                  <a:ext uri="{0D108BD9-81ED-4DB2-BD59-A6C34878D82A}">
                    <a16:rowId xmlns:a16="http://schemas.microsoft.com/office/drawing/2014/main" val="2151310747"/>
                  </a:ext>
                </a:extLst>
              </a:tr>
              <a:tr h="370840">
                <a:tc>
                  <a:txBody>
                    <a:bodyPr/>
                    <a:lstStyle/>
                    <a:p>
                      <a:r>
                        <a:rPr lang="fr-FR" dirty="0"/>
                        <a:t>Total</a:t>
                      </a:r>
                    </a:p>
                  </a:txBody>
                  <a:tcPr/>
                </a:tc>
                <a:tc>
                  <a:txBody>
                    <a:bodyPr/>
                    <a:lstStyle/>
                    <a:p>
                      <a:pPr algn="ctr"/>
                      <a:r>
                        <a:rPr lang="fr-FR" dirty="0"/>
                        <a:t>618</a:t>
                      </a:r>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2261997531"/>
                  </a:ext>
                </a:extLst>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987424130"/>
              </p:ext>
            </p:extLst>
          </p:nvPr>
        </p:nvGraphicFramePr>
        <p:xfrm>
          <a:off x="1025236" y="3437942"/>
          <a:ext cx="10427853" cy="2580640"/>
        </p:xfrm>
        <a:graphic>
          <a:graphicData uri="http://schemas.openxmlformats.org/drawingml/2006/table">
            <a:tbl>
              <a:tblPr firstRow="1" bandRow="1">
                <a:tableStyleId>{5940675A-B579-460E-94D1-54222C63F5DA}</a:tableStyleId>
              </a:tblPr>
              <a:tblGrid>
                <a:gridCol w="1320708">
                  <a:extLst>
                    <a:ext uri="{9D8B030D-6E8A-4147-A177-3AD203B41FA5}">
                      <a16:colId xmlns:a16="http://schemas.microsoft.com/office/drawing/2014/main" val="2133614695"/>
                    </a:ext>
                  </a:extLst>
                </a:gridCol>
                <a:gridCol w="2124617">
                  <a:extLst>
                    <a:ext uri="{9D8B030D-6E8A-4147-A177-3AD203B41FA5}">
                      <a16:colId xmlns:a16="http://schemas.microsoft.com/office/drawing/2014/main" val="2679252705"/>
                    </a:ext>
                  </a:extLst>
                </a:gridCol>
                <a:gridCol w="1883444">
                  <a:extLst>
                    <a:ext uri="{9D8B030D-6E8A-4147-A177-3AD203B41FA5}">
                      <a16:colId xmlns:a16="http://schemas.microsoft.com/office/drawing/2014/main" val="914066894"/>
                    </a:ext>
                  </a:extLst>
                </a:gridCol>
                <a:gridCol w="2549542">
                  <a:extLst>
                    <a:ext uri="{9D8B030D-6E8A-4147-A177-3AD203B41FA5}">
                      <a16:colId xmlns:a16="http://schemas.microsoft.com/office/drawing/2014/main" val="2416496263"/>
                    </a:ext>
                  </a:extLst>
                </a:gridCol>
                <a:gridCol w="2549542">
                  <a:extLst>
                    <a:ext uri="{9D8B030D-6E8A-4147-A177-3AD203B41FA5}">
                      <a16:colId xmlns:a16="http://schemas.microsoft.com/office/drawing/2014/main" val="2521588053"/>
                    </a:ext>
                  </a:extLst>
                </a:gridCol>
              </a:tblGrid>
              <a:tr h="370840">
                <a:tc gridSpan="5">
                  <a:txBody>
                    <a:bodyPr/>
                    <a:lstStyle/>
                    <a:p>
                      <a:pPr algn="ctr"/>
                      <a:r>
                        <a:rPr lang="fr-FR" sz="2400" b="1" dirty="0"/>
                        <a:t>Eléments</a:t>
                      </a:r>
                      <a:r>
                        <a:rPr lang="fr-FR" sz="2400" b="1" baseline="0" dirty="0"/>
                        <a:t> réalisés</a:t>
                      </a:r>
                      <a:endParaRPr lang="fr-FR" sz="2400" b="1" dirty="0"/>
                    </a:p>
                  </a:txBody>
                  <a:tcPr anchor="ct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pPr algn="ctr"/>
                      <a:endParaRPr lang="fr-FR" dirty="0"/>
                    </a:p>
                  </a:txBody>
                  <a:tcPr anchor="ctr"/>
                </a:tc>
                <a:tc hMerge="1">
                  <a:txBody>
                    <a:bodyPr/>
                    <a:lstStyle/>
                    <a:p>
                      <a:pPr algn="ctr"/>
                      <a:endParaRPr lang="fr-FR" sz="2400" b="1" dirty="0"/>
                    </a:p>
                  </a:txBody>
                  <a:tcPr anchor="ctr">
                    <a:solidFill>
                      <a:schemeClr val="bg1">
                        <a:lumMod val="85000"/>
                      </a:schemeClr>
                    </a:solidFill>
                  </a:tcPr>
                </a:tc>
                <a:extLst>
                  <a:ext uri="{0D108BD9-81ED-4DB2-BD59-A6C34878D82A}">
                    <a16:rowId xmlns:a16="http://schemas.microsoft.com/office/drawing/2014/main" val="1228698073"/>
                  </a:ext>
                </a:extLst>
              </a:tr>
              <a:tr h="370840">
                <a:tc>
                  <a:txBody>
                    <a:bodyPr/>
                    <a:lstStyle/>
                    <a:p>
                      <a:endParaRPr lang="fr-FR" dirty="0"/>
                    </a:p>
                  </a:txBody>
                  <a:tcPr/>
                </a:tc>
                <a:tc>
                  <a:txBody>
                    <a:bodyPr/>
                    <a:lstStyle/>
                    <a:p>
                      <a:pPr algn="ctr"/>
                      <a:r>
                        <a:rPr lang="fr-FR" b="1" dirty="0"/>
                        <a:t>Nb de bateau vendus</a:t>
                      </a:r>
                    </a:p>
                  </a:txBody>
                  <a:tcPr anchor="ctr"/>
                </a:tc>
                <a:tc>
                  <a:txBody>
                    <a:bodyPr/>
                    <a:lstStyle/>
                    <a:p>
                      <a:pPr algn="ctr"/>
                      <a:r>
                        <a:rPr lang="fr-FR" b="1" dirty="0"/>
                        <a:t>Prix</a:t>
                      </a:r>
                      <a:r>
                        <a:rPr lang="fr-FR" b="1" baseline="0" dirty="0"/>
                        <a:t> de vente</a:t>
                      </a:r>
                      <a:endParaRPr lang="fr-FR" b="1" dirty="0"/>
                    </a:p>
                  </a:txBody>
                  <a:tcPr anchor="ctr"/>
                </a:tc>
                <a:tc>
                  <a:txBody>
                    <a:bodyPr/>
                    <a:lstStyle/>
                    <a:p>
                      <a:pPr algn="ctr"/>
                      <a:r>
                        <a:rPr lang="fr-FR" b="1" dirty="0"/>
                        <a:t>Cout</a:t>
                      </a:r>
                      <a:r>
                        <a:rPr lang="fr-FR" b="1" baseline="0" dirty="0"/>
                        <a:t> de production unitaire</a:t>
                      </a:r>
                      <a:endParaRPr lang="fr-FR"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t>Marge sur</a:t>
                      </a:r>
                      <a:r>
                        <a:rPr lang="fr-FR" b="1" baseline="0" dirty="0"/>
                        <a:t> coût de production unitaire</a:t>
                      </a:r>
                      <a:endParaRPr lang="fr-FR" b="1" dirty="0"/>
                    </a:p>
                  </a:txBody>
                  <a:tcPr anchor="ctr"/>
                </a:tc>
                <a:extLst>
                  <a:ext uri="{0D108BD9-81ED-4DB2-BD59-A6C34878D82A}">
                    <a16:rowId xmlns:a16="http://schemas.microsoft.com/office/drawing/2014/main" val="2317155185"/>
                  </a:ext>
                </a:extLst>
              </a:tr>
              <a:tr h="370840">
                <a:tc>
                  <a:txBody>
                    <a:bodyPr/>
                    <a:lstStyle/>
                    <a:p>
                      <a:r>
                        <a:rPr lang="fr-FR" dirty="0"/>
                        <a:t>Bateau</a:t>
                      </a:r>
                      <a:r>
                        <a:rPr lang="fr-FR" baseline="0" dirty="0"/>
                        <a:t> </a:t>
                      </a:r>
                      <a:r>
                        <a:rPr lang="fr-FR" dirty="0"/>
                        <a:t>A</a:t>
                      </a:r>
                    </a:p>
                  </a:txBody>
                  <a:tcPr/>
                </a:tc>
                <a:tc>
                  <a:txBody>
                    <a:bodyPr/>
                    <a:lstStyle/>
                    <a:p>
                      <a:pPr algn="ctr" rtl="0" fontAlgn="ctr"/>
                      <a:r>
                        <a:rPr lang="fr-FR" sz="1800" kern="1200" dirty="0">
                          <a:solidFill>
                            <a:schemeClr val="tx1"/>
                          </a:solidFill>
                          <a:latin typeface="+mn-lt"/>
                          <a:ea typeface="+mn-ea"/>
                          <a:cs typeface="+mn-cs"/>
                        </a:rPr>
                        <a:t>144 (26 %)</a:t>
                      </a:r>
                    </a:p>
                  </a:txBody>
                  <a:tcPr marL="6350" marR="6350" marT="6350" marB="0" anchor="ctr"/>
                </a:tc>
                <a:tc>
                  <a:txBody>
                    <a:bodyPr/>
                    <a:lstStyle/>
                    <a:p>
                      <a:pPr algn="ctr" rtl="0" fontAlgn="ctr"/>
                      <a:r>
                        <a:rPr lang="fr-FR" sz="1800" kern="1200" dirty="0">
                          <a:solidFill>
                            <a:schemeClr val="tx1"/>
                          </a:solidFill>
                          <a:latin typeface="+mn-lt"/>
                          <a:ea typeface="+mn-ea"/>
                          <a:cs typeface="+mn-cs"/>
                        </a:rPr>
                        <a:t>2 950</a:t>
                      </a:r>
                    </a:p>
                  </a:txBody>
                  <a:tcPr marL="6350" marR="6350" marT="6350" marB="0" anchor="ctr"/>
                </a:tc>
                <a:tc>
                  <a:txBody>
                    <a:bodyPr/>
                    <a:lstStyle/>
                    <a:p>
                      <a:pPr algn="ctr"/>
                      <a:r>
                        <a:rPr lang="fr-FR" sz="1800" kern="1200" dirty="0">
                          <a:solidFill>
                            <a:schemeClr val="tx1"/>
                          </a:solidFill>
                          <a:latin typeface="+mn-lt"/>
                          <a:ea typeface="+mn-ea"/>
                          <a:cs typeface="+mn-cs"/>
                        </a:rPr>
                        <a:t>1986</a:t>
                      </a:r>
                    </a:p>
                  </a:txBody>
                  <a:tcPr anchor="ctr"/>
                </a:tc>
                <a:tc>
                  <a:txBody>
                    <a:bodyPr/>
                    <a:lstStyle/>
                    <a:p>
                      <a:pPr algn="ctr"/>
                      <a:r>
                        <a:rPr lang="fr-FR" dirty="0"/>
                        <a:t>964</a:t>
                      </a:r>
                    </a:p>
                  </a:txBody>
                  <a:tcPr anchor="ctr"/>
                </a:tc>
                <a:extLst>
                  <a:ext uri="{0D108BD9-81ED-4DB2-BD59-A6C34878D82A}">
                    <a16:rowId xmlns:a16="http://schemas.microsoft.com/office/drawing/2014/main" val="3790648227"/>
                  </a:ext>
                </a:extLst>
              </a:tr>
              <a:tr h="370840">
                <a:tc>
                  <a:txBody>
                    <a:bodyPr/>
                    <a:lstStyle/>
                    <a:p>
                      <a:r>
                        <a:rPr lang="fr-FR" dirty="0"/>
                        <a:t>Bateau B</a:t>
                      </a:r>
                    </a:p>
                  </a:txBody>
                  <a:tcPr/>
                </a:tc>
                <a:tc>
                  <a:txBody>
                    <a:bodyPr/>
                    <a:lstStyle/>
                    <a:p>
                      <a:pPr algn="ctr" rtl="0" fontAlgn="ctr"/>
                      <a:r>
                        <a:rPr lang="fr-FR" sz="1800" kern="1200" dirty="0">
                          <a:solidFill>
                            <a:schemeClr val="tx1"/>
                          </a:solidFill>
                          <a:latin typeface="+mn-lt"/>
                          <a:ea typeface="+mn-ea"/>
                          <a:cs typeface="+mn-cs"/>
                        </a:rPr>
                        <a:t>360</a:t>
                      </a:r>
                    </a:p>
                  </a:txBody>
                  <a:tcPr marL="6350" marR="6350" marT="6350" marB="0" anchor="ctr"/>
                </a:tc>
                <a:tc>
                  <a:txBody>
                    <a:bodyPr/>
                    <a:lstStyle/>
                    <a:p>
                      <a:pPr algn="ctr" rtl="0" fontAlgn="ctr"/>
                      <a:r>
                        <a:rPr lang="fr-FR" sz="1800" kern="1200" dirty="0">
                          <a:solidFill>
                            <a:schemeClr val="tx1"/>
                          </a:solidFill>
                          <a:latin typeface="+mn-lt"/>
                          <a:ea typeface="+mn-ea"/>
                          <a:cs typeface="+mn-cs"/>
                        </a:rPr>
                        <a:t>9000</a:t>
                      </a:r>
                    </a:p>
                  </a:txBody>
                  <a:tcPr marL="6350" marR="6350" marT="6350" marB="0" anchor="ctr"/>
                </a:tc>
                <a:tc>
                  <a:txBody>
                    <a:bodyPr/>
                    <a:lstStyle/>
                    <a:p>
                      <a:pPr algn="ctr"/>
                      <a:r>
                        <a:rPr lang="fr-FR" sz="1800" kern="1200" dirty="0">
                          <a:solidFill>
                            <a:schemeClr val="tx1"/>
                          </a:solidFill>
                          <a:latin typeface="+mn-lt"/>
                          <a:ea typeface="+mn-ea"/>
                          <a:cs typeface="+mn-cs"/>
                        </a:rPr>
                        <a:t>3570</a:t>
                      </a:r>
                    </a:p>
                  </a:txBody>
                  <a:tcPr anchor="ctr"/>
                </a:tc>
                <a:tc>
                  <a:txBody>
                    <a:bodyPr/>
                    <a:lstStyle/>
                    <a:p>
                      <a:pPr algn="ctr"/>
                      <a:r>
                        <a:rPr lang="fr-FR" dirty="0"/>
                        <a:t>5 430</a:t>
                      </a:r>
                    </a:p>
                  </a:txBody>
                  <a:tcPr anchor="ctr"/>
                </a:tc>
                <a:extLst>
                  <a:ext uri="{0D108BD9-81ED-4DB2-BD59-A6C34878D82A}">
                    <a16:rowId xmlns:a16="http://schemas.microsoft.com/office/drawing/2014/main" val="2215548609"/>
                  </a:ext>
                </a:extLst>
              </a:tr>
              <a:tr h="370840">
                <a:tc>
                  <a:txBody>
                    <a:bodyPr/>
                    <a:lstStyle/>
                    <a:p>
                      <a:r>
                        <a:rPr lang="fr-FR" dirty="0"/>
                        <a:t>Bateau C</a:t>
                      </a:r>
                    </a:p>
                  </a:txBody>
                  <a:tcPr/>
                </a:tc>
                <a:tc>
                  <a:txBody>
                    <a:bodyPr/>
                    <a:lstStyle/>
                    <a:p>
                      <a:pPr algn="ctr" rtl="0" fontAlgn="ctr"/>
                      <a:r>
                        <a:rPr lang="fr-FR" sz="1800" kern="1200" dirty="0">
                          <a:solidFill>
                            <a:schemeClr val="tx1"/>
                          </a:solidFill>
                          <a:latin typeface="+mn-lt"/>
                          <a:ea typeface="+mn-ea"/>
                          <a:cs typeface="+mn-cs"/>
                        </a:rPr>
                        <a:t>48</a:t>
                      </a:r>
                      <a:r>
                        <a:rPr lang="fr-FR" sz="1800" kern="1200" baseline="0" dirty="0">
                          <a:solidFill>
                            <a:schemeClr val="tx1"/>
                          </a:solidFill>
                          <a:latin typeface="+mn-lt"/>
                          <a:ea typeface="+mn-ea"/>
                          <a:cs typeface="+mn-cs"/>
                        </a:rPr>
                        <a:t> (8,69 %)</a:t>
                      </a:r>
                      <a:endParaRPr lang="fr-FR" sz="1800" kern="1200" dirty="0">
                        <a:solidFill>
                          <a:schemeClr val="tx1"/>
                        </a:solidFill>
                        <a:latin typeface="+mn-lt"/>
                        <a:ea typeface="+mn-ea"/>
                        <a:cs typeface="+mn-cs"/>
                      </a:endParaRPr>
                    </a:p>
                  </a:txBody>
                  <a:tcPr marL="6350" marR="6350" marT="6350" marB="0" anchor="ctr"/>
                </a:tc>
                <a:tc>
                  <a:txBody>
                    <a:bodyPr/>
                    <a:lstStyle/>
                    <a:p>
                      <a:pPr algn="ctr" rtl="0" fontAlgn="ctr"/>
                      <a:r>
                        <a:rPr lang="fr-FR" sz="1800" kern="1200" dirty="0">
                          <a:solidFill>
                            <a:schemeClr val="tx1"/>
                          </a:solidFill>
                          <a:latin typeface="+mn-lt"/>
                          <a:ea typeface="+mn-ea"/>
                          <a:cs typeface="+mn-cs"/>
                        </a:rPr>
                        <a:t>25 000</a:t>
                      </a:r>
                    </a:p>
                  </a:txBody>
                  <a:tcPr marL="6350" marR="6350" marT="6350" marB="0" anchor="ctr"/>
                </a:tc>
                <a:tc>
                  <a:txBody>
                    <a:bodyPr/>
                    <a:lstStyle/>
                    <a:p>
                      <a:pPr algn="ctr"/>
                      <a:r>
                        <a:rPr lang="fr-FR" sz="1800" kern="1200" dirty="0">
                          <a:solidFill>
                            <a:schemeClr val="tx1"/>
                          </a:solidFill>
                          <a:latin typeface="+mn-lt"/>
                          <a:ea typeface="+mn-ea"/>
                          <a:cs typeface="+mn-cs"/>
                        </a:rPr>
                        <a:t>8 544</a:t>
                      </a:r>
                    </a:p>
                  </a:txBody>
                  <a:tcPr anchor="ctr"/>
                </a:tc>
                <a:tc>
                  <a:txBody>
                    <a:bodyPr/>
                    <a:lstStyle/>
                    <a:p>
                      <a:pPr algn="ctr"/>
                      <a:r>
                        <a:rPr lang="fr-FR" dirty="0"/>
                        <a:t>15 456</a:t>
                      </a:r>
                    </a:p>
                  </a:txBody>
                  <a:tcPr anchor="ctr"/>
                </a:tc>
                <a:extLst>
                  <a:ext uri="{0D108BD9-81ED-4DB2-BD59-A6C34878D82A}">
                    <a16:rowId xmlns:a16="http://schemas.microsoft.com/office/drawing/2014/main" val="3344324860"/>
                  </a:ext>
                </a:extLst>
              </a:tr>
              <a:tr h="370840">
                <a:tc>
                  <a:txBody>
                    <a:bodyPr/>
                    <a:lstStyle/>
                    <a:p>
                      <a:r>
                        <a:rPr lang="fr-FR" dirty="0"/>
                        <a:t>Total</a:t>
                      </a:r>
                    </a:p>
                  </a:txBody>
                  <a:tcPr/>
                </a:tc>
                <a:tc>
                  <a:txBody>
                    <a:bodyPr/>
                    <a:lstStyle/>
                    <a:p>
                      <a:pPr algn="ctr" rtl="0" fontAlgn="ctr"/>
                      <a:r>
                        <a:rPr lang="fr-FR" sz="1800" kern="1200" dirty="0">
                          <a:solidFill>
                            <a:schemeClr val="tx1"/>
                          </a:solidFill>
                          <a:latin typeface="+mn-lt"/>
                          <a:ea typeface="+mn-ea"/>
                          <a:cs typeface="+mn-cs"/>
                        </a:rPr>
                        <a:t>552</a:t>
                      </a:r>
                    </a:p>
                  </a:txBody>
                  <a:tcPr marL="6350" marR="6350" marT="6350" marB="0" anchor="ctr"/>
                </a:tc>
                <a:tc>
                  <a:txBody>
                    <a:bodyPr/>
                    <a:lstStyle/>
                    <a:p>
                      <a:pPr algn="ctr" rtl="0" fontAlgn="ctr"/>
                      <a:endParaRPr lang="fr-FR" sz="1800" kern="1200" dirty="0">
                        <a:solidFill>
                          <a:schemeClr val="tx1"/>
                        </a:solidFill>
                        <a:latin typeface="+mn-lt"/>
                        <a:ea typeface="+mn-ea"/>
                        <a:cs typeface="+mn-cs"/>
                      </a:endParaRPr>
                    </a:p>
                  </a:txBody>
                  <a:tcPr marL="6350" marR="6350" marT="6350" marB="0" anchor="ctr"/>
                </a:tc>
                <a:tc>
                  <a:txBody>
                    <a:bodyPr/>
                    <a:lstStyle/>
                    <a:p>
                      <a:pPr algn="ctr"/>
                      <a:endParaRPr lang="fr-FR" sz="1800" kern="1200" dirty="0">
                        <a:solidFill>
                          <a:schemeClr val="tx1"/>
                        </a:solidFill>
                        <a:latin typeface="+mn-lt"/>
                        <a:ea typeface="+mn-ea"/>
                        <a:cs typeface="+mn-cs"/>
                      </a:endParaRPr>
                    </a:p>
                  </a:txBody>
                  <a:tcPr anchor="ctr"/>
                </a:tc>
                <a:tc>
                  <a:txBody>
                    <a:bodyPr/>
                    <a:lstStyle/>
                    <a:p>
                      <a:pPr algn="ctr"/>
                      <a:endParaRPr lang="fr-FR" dirty="0"/>
                    </a:p>
                  </a:txBody>
                  <a:tcPr anchor="ctr"/>
                </a:tc>
                <a:extLst>
                  <a:ext uri="{0D108BD9-81ED-4DB2-BD59-A6C34878D82A}">
                    <a16:rowId xmlns:a16="http://schemas.microsoft.com/office/drawing/2014/main" val="2151310747"/>
                  </a:ext>
                </a:extLst>
              </a:tr>
            </a:tbl>
          </a:graphicData>
        </a:graphic>
      </p:graphicFrame>
    </p:spTree>
    <p:extLst>
      <p:ext uri="{BB962C8B-B14F-4D97-AF65-F5344CB8AC3E}">
        <p14:creationId xmlns:p14="http://schemas.microsoft.com/office/powerpoint/2010/main" val="3485723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241707"/>
            <a:ext cx="10515600" cy="4918948"/>
          </a:xfrm>
        </p:spPr>
        <p:txBody>
          <a:bodyPr>
            <a:normAutofit lnSpcReduction="10000"/>
          </a:bodyPr>
          <a:lstStyle/>
          <a:p>
            <a:pPr marL="0" indent="0">
              <a:buNone/>
            </a:pPr>
            <a:r>
              <a:rPr lang="fr-FR" dirty="0"/>
              <a:t>Cause des écarts lié aux </a:t>
            </a:r>
            <a:r>
              <a:rPr lang="fr-FR" u="sng" dirty="0"/>
              <a:t>centres de CA </a:t>
            </a:r>
            <a:r>
              <a:rPr lang="fr-FR" dirty="0"/>
              <a:t>: </a:t>
            </a:r>
          </a:p>
          <a:p>
            <a:pPr marL="0" indent="0">
              <a:buNone/>
            </a:pPr>
            <a:r>
              <a:rPr lang="fr-FR" sz="2400" dirty="0"/>
              <a:t>-&gt; Objectifs</a:t>
            </a:r>
          </a:p>
          <a:p>
            <a:pPr marL="0" indent="0">
              <a:buNone/>
            </a:pPr>
            <a:r>
              <a:rPr lang="fr-FR" sz="2400" dirty="0"/>
              <a:t>-&gt; Responsabilité</a:t>
            </a:r>
          </a:p>
          <a:p>
            <a:pPr marL="0" indent="0">
              <a:buNone/>
            </a:pPr>
            <a:endParaRPr lang="fr-FR" dirty="0"/>
          </a:p>
          <a:p>
            <a:pPr marL="0" indent="0">
              <a:buNone/>
            </a:pPr>
            <a:r>
              <a:rPr lang="fr-FR" dirty="0"/>
              <a:t>Cause des écarts liés aux </a:t>
            </a:r>
            <a:r>
              <a:rPr lang="fr-FR" u="sng" dirty="0"/>
              <a:t>centres de coûts </a:t>
            </a:r>
            <a:r>
              <a:rPr lang="fr-FR" dirty="0"/>
              <a:t>(autres charges) : </a:t>
            </a:r>
          </a:p>
          <a:p>
            <a:pPr marL="0" indent="0">
              <a:buNone/>
            </a:pPr>
            <a:r>
              <a:rPr lang="fr-FR" sz="2000" dirty="0"/>
              <a:t>-&gt; Objectifs : </a:t>
            </a:r>
          </a:p>
          <a:p>
            <a:pPr marL="0" indent="0">
              <a:buNone/>
            </a:pPr>
            <a:r>
              <a:rPr lang="fr-FR" sz="2000" dirty="0"/>
              <a:t>-&gt; Responsabilité : </a:t>
            </a:r>
          </a:p>
          <a:p>
            <a:pPr marL="0" indent="0">
              <a:buNone/>
            </a:pPr>
            <a:r>
              <a:rPr lang="fr-FR" dirty="0"/>
              <a:t>Cause des écarts liés aux centres de coûts de production  </a:t>
            </a:r>
          </a:p>
          <a:p>
            <a:pPr marL="0" indent="0">
              <a:buNone/>
            </a:pPr>
            <a:r>
              <a:rPr lang="fr-FR" sz="2000" dirty="0"/>
              <a:t>-&gt; Exemple ci dessous : </a:t>
            </a:r>
          </a:p>
          <a:p>
            <a:pPr marL="0" indent="0">
              <a:buNone/>
            </a:pPr>
            <a:r>
              <a:rPr lang="fr-FR" sz="2000" dirty="0"/>
              <a:t>-&gt; Objectifs : </a:t>
            </a:r>
          </a:p>
          <a:p>
            <a:pPr marL="0" indent="0">
              <a:buNone/>
            </a:pPr>
            <a:r>
              <a:rPr lang="fr-FR" sz="2000" dirty="0"/>
              <a:t>-&gt; Responsabilité :</a:t>
            </a:r>
          </a:p>
        </p:txBody>
      </p:sp>
      <p:sp>
        <p:nvSpPr>
          <p:cNvPr id="4" name="Titre 1"/>
          <p:cNvSpPr>
            <a:spLocks noGrp="1"/>
          </p:cNvSpPr>
          <p:nvPr>
            <p:ph type="title"/>
          </p:nvPr>
        </p:nvSpPr>
        <p:spPr>
          <a:xfrm>
            <a:off x="838200" y="-4993"/>
            <a:ext cx="10515600" cy="1325563"/>
          </a:xfrm>
        </p:spPr>
        <p:txBody>
          <a:body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1.1. définition et calcul général</a:t>
            </a:r>
            <a:endParaRPr lang="fr-FR" b="1" dirty="0">
              <a:solidFill>
                <a:srgbClr val="C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359034946"/>
              </p:ext>
            </p:extLst>
          </p:nvPr>
        </p:nvGraphicFramePr>
        <p:xfrm>
          <a:off x="838200" y="2567270"/>
          <a:ext cx="10515600" cy="37084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5053727"/>
                    </a:ext>
                  </a:extLst>
                </a:gridCol>
                <a:gridCol w="3505200">
                  <a:extLst>
                    <a:ext uri="{9D8B030D-6E8A-4147-A177-3AD203B41FA5}">
                      <a16:colId xmlns:a16="http://schemas.microsoft.com/office/drawing/2014/main" val="718506039"/>
                    </a:ext>
                  </a:extLst>
                </a:gridCol>
                <a:gridCol w="3505200">
                  <a:extLst>
                    <a:ext uri="{9D8B030D-6E8A-4147-A177-3AD203B41FA5}">
                      <a16:colId xmlns:a16="http://schemas.microsoft.com/office/drawing/2014/main" val="1324071385"/>
                    </a:ext>
                  </a:extLst>
                </a:gridCol>
              </a:tblGrid>
              <a:tr h="370840">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526602189"/>
                  </a:ext>
                </a:extLst>
              </a:tr>
            </a:tbl>
          </a:graphicData>
        </a:graphic>
      </p:graphicFrame>
    </p:spTree>
    <p:extLst>
      <p:ext uri="{BB962C8B-B14F-4D97-AF65-F5344CB8AC3E}">
        <p14:creationId xmlns:p14="http://schemas.microsoft.com/office/powerpoint/2010/main" val="3104846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2067" y="1148624"/>
            <a:ext cx="489744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aux quantités : </a:t>
            </a:r>
            <a:r>
              <a:rPr lang="fr-FR" sz="1600" dirty="0"/>
              <a:t>= (</a:t>
            </a:r>
            <a:r>
              <a:rPr lang="fr-FR" sz="1600" dirty="0" err="1"/>
              <a:t>Q</a:t>
            </a:r>
            <a:r>
              <a:rPr lang="fr-FR" sz="1600" baseline="-25000" dirty="0" err="1"/>
              <a:t>r</a:t>
            </a:r>
            <a:r>
              <a:rPr lang="fr-FR" sz="1600" dirty="0"/>
              <a:t> - </a:t>
            </a:r>
            <a:r>
              <a:rPr lang="fr-FR" sz="1600" dirty="0" err="1"/>
              <a:t>Q</a:t>
            </a:r>
            <a:r>
              <a:rPr lang="fr-FR" sz="1600" baseline="-25000" dirty="0" err="1"/>
              <a:t>b</a:t>
            </a:r>
            <a:r>
              <a:rPr lang="fr-FR" sz="1600" dirty="0"/>
              <a:t>) * (M</a:t>
            </a:r>
            <a:r>
              <a:rPr lang="fr-FR" sz="1600" baseline="-25000" dirty="0"/>
              <a:t>b</a:t>
            </a:r>
            <a:r>
              <a:rPr lang="fr-FR" sz="1600" dirty="0"/>
              <a:t>)</a:t>
            </a:r>
            <a:endParaRPr lang="fr-FR" dirty="0"/>
          </a:p>
        </p:txBody>
      </p:sp>
      <p:sp>
        <p:nvSpPr>
          <p:cNvPr id="3" name="ZoneTexte 2"/>
          <p:cNvSpPr txBox="1"/>
          <p:nvPr/>
        </p:nvSpPr>
        <p:spPr>
          <a:xfrm>
            <a:off x="5897418" y="1148624"/>
            <a:ext cx="5618154"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dirty="0"/>
              <a:t>Ecart dû au marge unitaire </a:t>
            </a:r>
            <a:r>
              <a:rPr lang="fr-FR" sz="1600" dirty="0"/>
              <a:t>= (M</a:t>
            </a:r>
            <a:r>
              <a:rPr lang="fr-FR" sz="1600" baseline="-25000" dirty="0"/>
              <a:t>ur </a:t>
            </a:r>
            <a:r>
              <a:rPr lang="fr-FR" sz="1600" dirty="0"/>
              <a:t>- </a:t>
            </a:r>
            <a:r>
              <a:rPr lang="fr-FR" sz="1600" dirty="0" err="1"/>
              <a:t>M</a:t>
            </a:r>
            <a:r>
              <a:rPr lang="fr-FR" sz="1600" baseline="-25000" dirty="0" err="1"/>
              <a:t>ub</a:t>
            </a:r>
            <a:r>
              <a:rPr lang="fr-FR" sz="1600" dirty="0"/>
              <a:t>) * (</a:t>
            </a:r>
            <a:r>
              <a:rPr lang="fr-FR" sz="1600" dirty="0" err="1"/>
              <a:t>Q</a:t>
            </a:r>
            <a:r>
              <a:rPr lang="fr-FR" sz="1600" baseline="-25000" dirty="0" err="1"/>
              <a:t>r</a:t>
            </a:r>
            <a:r>
              <a:rPr lang="fr-FR" sz="1600" dirty="0"/>
              <a:t>)</a:t>
            </a:r>
            <a:endParaRPr lang="fr-FR" dirty="0"/>
          </a:p>
        </p:txBody>
      </p:sp>
      <p:sp>
        <p:nvSpPr>
          <p:cNvPr id="4" name="Rectangle 3"/>
          <p:cNvSpPr/>
          <p:nvPr/>
        </p:nvSpPr>
        <p:spPr>
          <a:xfrm>
            <a:off x="722067" y="1671782"/>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A</a:t>
            </a:r>
          </a:p>
          <a:p>
            <a:pPr algn="ctr"/>
            <a:r>
              <a:rPr lang="fr-FR" dirty="0"/>
              <a:t>(144-171) * 1014 = - 27 378 (</a:t>
            </a:r>
            <a:r>
              <a:rPr lang="fr-FR" dirty="0" err="1"/>
              <a:t>def</a:t>
            </a:r>
            <a:r>
              <a:rPr lang="fr-FR" dirty="0"/>
              <a:t>) </a:t>
            </a:r>
          </a:p>
        </p:txBody>
      </p:sp>
      <p:sp>
        <p:nvSpPr>
          <p:cNvPr id="5" name="Rectangle 4"/>
          <p:cNvSpPr/>
          <p:nvPr/>
        </p:nvSpPr>
        <p:spPr>
          <a:xfrm>
            <a:off x="722067" y="2659949"/>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B</a:t>
            </a:r>
          </a:p>
          <a:p>
            <a:pPr algn="ctr"/>
            <a:r>
              <a:rPr lang="fr-FR" dirty="0"/>
              <a:t>(360-396) * 5430 = -195 480 (</a:t>
            </a:r>
            <a:r>
              <a:rPr lang="fr-FR" dirty="0" err="1"/>
              <a:t>Def</a:t>
            </a:r>
            <a:r>
              <a:rPr lang="fr-FR" dirty="0"/>
              <a:t>)</a:t>
            </a:r>
          </a:p>
        </p:txBody>
      </p:sp>
      <p:sp>
        <p:nvSpPr>
          <p:cNvPr id="6" name="Rectangle 5"/>
          <p:cNvSpPr/>
          <p:nvPr/>
        </p:nvSpPr>
        <p:spPr>
          <a:xfrm>
            <a:off x="722067" y="3772931"/>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C</a:t>
            </a:r>
          </a:p>
          <a:p>
            <a:pPr algn="ctr"/>
            <a:r>
              <a:rPr lang="fr-FR" dirty="0"/>
              <a:t>(48-51) * 13 456  = - 40 368 (</a:t>
            </a:r>
            <a:r>
              <a:rPr lang="fr-FR" dirty="0" err="1"/>
              <a:t>Def</a:t>
            </a:r>
            <a:r>
              <a:rPr lang="fr-FR" dirty="0"/>
              <a:t>)</a:t>
            </a:r>
          </a:p>
        </p:txBody>
      </p:sp>
      <p:sp>
        <p:nvSpPr>
          <p:cNvPr id="7" name="Rectangle 6"/>
          <p:cNvSpPr/>
          <p:nvPr/>
        </p:nvSpPr>
        <p:spPr>
          <a:xfrm>
            <a:off x="6277740" y="1671782"/>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A</a:t>
            </a:r>
          </a:p>
          <a:p>
            <a:pPr algn="ctr"/>
            <a:r>
              <a:rPr lang="fr-FR" dirty="0"/>
              <a:t>(964 -1014) * 144 = - 7200</a:t>
            </a:r>
          </a:p>
        </p:txBody>
      </p:sp>
      <p:sp>
        <p:nvSpPr>
          <p:cNvPr id="8" name="Rectangle 7"/>
          <p:cNvSpPr/>
          <p:nvPr/>
        </p:nvSpPr>
        <p:spPr>
          <a:xfrm>
            <a:off x="6277740" y="2659949"/>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B</a:t>
            </a:r>
          </a:p>
          <a:p>
            <a:pPr algn="ctr"/>
            <a:r>
              <a:rPr lang="fr-FR" dirty="0"/>
              <a:t>(5430-5430) * 360 = 0</a:t>
            </a:r>
          </a:p>
        </p:txBody>
      </p:sp>
      <p:sp>
        <p:nvSpPr>
          <p:cNvPr id="9" name="Rectangle 8"/>
          <p:cNvSpPr/>
          <p:nvPr/>
        </p:nvSpPr>
        <p:spPr>
          <a:xfrm>
            <a:off x="6277740" y="3772931"/>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Bateau C</a:t>
            </a:r>
          </a:p>
          <a:p>
            <a:pPr algn="ctr"/>
            <a:r>
              <a:rPr lang="fr-FR" dirty="0"/>
              <a:t>(15 456 – 13 456) * 48 = 96 000</a:t>
            </a:r>
          </a:p>
        </p:txBody>
      </p:sp>
      <p:sp>
        <p:nvSpPr>
          <p:cNvPr id="10" name="Rectangle 9"/>
          <p:cNvSpPr/>
          <p:nvPr/>
        </p:nvSpPr>
        <p:spPr>
          <a:xfrm>
            <a:off x="722067" y="4885913"/>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Total écart sur quantité</a:t>
            </a:r>
          </a:p>
          <a:p>
            <a:pPr algn="ctr"/>
            <a:r>
              <a:rPr lang="fr-FR" dirty="0"/>
              <a:t>- 263 226 (DEF)</a:t>
            </a:r>
          </a:p>
        </p:txBody>
      </p:sp>
      <p:sp>
        <p:nvSpPr>
          <p:cNvPr id="11" name="Rectangle 10"/>
          <p:cNvSpPr/>
          <p:nvPr/>
        </p:nvSpPr>
        <p:spPr>
          <a:xfrm>
            <a:off x="6277740" y="4885913"/>
            <a:ext cx="4897445" cy="80356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dirty="0"/>
              <a:t>Total écart sur marge unitaire</a:t>
            </a:r>
          </a:p>
          <a:p>
            <a:pPr algn="ctr"/>
            <a:r>
              <a:rPr lang="fr-FR" dirty="0"/>
              <a:t>88 800 (FAV)</a:t>
            </a:r>
          </a:p>
        </p:txBody>
      </p:sp>
      <p:sp>
        <p:nvSpPr>
          <p:cNvPr id="12" name="ZoneTexte 11"/>
          <p:cNvSpPr txBox="1"/>
          <p:nvPr/>
        </p:nvSpPr>
        <p:spPr>
          <a:xfrm>
            <a:off x="722067" y="5800436"/>
            <a:ext cx="10453118" cy="1200329"/>
          </a:xfrm>
          <a:prstGeom prst="rect">
            <a:avLst/>
          </a:prstGeom>
          <a:noFill/>
        </p:spPr>
        <p:txBody>
          <a:bodyPr wrap="square" rtlCol="0">
            <a:spAutoFit/>
          </a:bodyPr>
          <a:lstStyle/>
          <a:p>
            <a:r>
              <a:rPr lang="fr-FR" u="sng" dirty="0"/>
              <a:t>Explication générale </a:t>
            </a:r>
            <a:r>
              <a:rPr lang="fr-FR" dirty="0"/>
              <a:t>: Il y a eu rupture de stock de produit finis. Cela est généré par une production insuffisante. Aussi, l’écart sur quantité observé dans le centre commercial est de la responsabilité du </a:t>
            </a:r>
            <a:r>
              <a:rPr lang="fr-FR"/>
              <a:t>centre production.  </a:t>
            </a:r>
            <a:endParaRPr lang="fr-FR" dirty="0"/>
          </a:p>
          <a:p>
            <a:endParaRPr lang="fr-FR" dirty="0"/>
          </a:p>
        </p:txBody>
      </p:sp>
    </p:spTree>
    <p:extLst>
      <p:ext uri="{BB962C8B-B14F-4D97-AF65-F5344CB8AC3E}">
        <p14:creationId xmlns:p14="http://schemas.microsoft.com/office/powerpoint/2010/main" val="1504041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889000" y="-10054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200" b="1" dirty="0">
                <a:solidFill>
                  <a:srgbClr val="C00000"/>
                </a:solidFill>
              </a:rPr>
              <a:t>L’exemple des coûts de production dans </a:t>
            </a:r>
            <a:r>
              <a:rPr lang="fr-FR" sz="3200" b="1" dirty="0" err="1">
                <a:solidFill>
                  <a:srgbClr val="C00000"/>
                </a:solidFill>
              </a:rPr>
              <a:t>Kalypso</a:t>
            </a:r>
            <a:r>
              <a:rPr lang="fr-FR" sz="3200" b="1" dirty="0">
                <a:solidFill>
                  <a:srgbClr val="C00000"/>
                </a:solidFill>
              </a:rPr>
              <a:t> : </a:t>
            </a:r>
          </a:p>
          <a:p>
            <a:pPr algn="ctr"/>
            <a:r>
              <a:rPr lang="fr-FR" sz="2400" b="1" dirty="0"/>
              <a:t>Expliquer les différences de coût de production unitaire </a:t>
            </a:r>
          </a:p>
        </p:txBody>
      </p:sp>
      <p:graphicFrame>
        <p:nvGraphicFramePr>
          <p:cNvPr id="3" name="Tableau 2"/>
          <p:cNvGraphicFramePr>
            <a:graphicFrameLocks noGrp="1"/>
          </p:cNvGraphicFramePr>
          <p:nvPr>
            <p:extLst>
              <p:ext uri="{D42A27DB-BD31-4B8C-83A1-F6EECF244321}">
                <p14:modId xmlns:p14="http://schemas.microsoft.com/office/powerpoint/2010/main" val="3719990896"/>
              </p:ext>
            </p:extLst>
          </p:nvPr>
        </p:nvGraphicFramePr>
        <p:xfrm>
          <a:off x="297869" y="770777"/>
          <a:ext cx="11397674" cy="2346960"/>
        </p:xfrm>
        <a:graphic>
          <a:graphicData uri="http://schemas.openxmlformats.org/drawingml/2006/table">
            <a:tbl>
              <a:tblPr>
                <a:tableStyleId>{5940675A-B579-460E-94D1-54222C63F5DA}</a:tableStyleId>
              </a:tblPr>
              <a:tblGrid>
                <a:gridCol w="1992749">
                  <a:extLst>
                    <a:ext uri="{9D8B030D-6E8A-4147-A177-3AD203B41FA5}">
                      <a16:colId xmlns:a16="http://schemas.microsoft.com/office/drawing/2014/main" val="2679651278"/>
                    </a:ext>
                  </a:extLst>
                </a:gridCol>
                <a:gridCol w="524946">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400" dirty="0"/>
                        <a:t>Coût de</a:t>
                      </a:r>
                      <a:r>
                        <a:rPr lang="fr-FR" sz="2400" baseline="0" dirty="0"/>
                        <a:t> production (simulation 1)</a:t>
                      </a:r>
                      <a:endParaRPr lang="fr-FR" sz="2400" dirty="0"/>
                    </a:p>
                  </a:txBody>
                  <a:tcPr marL="0" marR="0" marT="0" marB="0" anchor="ct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l" fontAlgn="b"/>
                      <a:endParaRPr lang="fr-FR" sz="1400" b="0" i="0" u="none" strike="noStrike" dirty="0">
                        <a:solidFill>
                          <a:srgbClr val="000000"/>
                        </a:solidFill>
                        <a:effectLst/>
                        <a:latin typeface="+mj-lt"/>
                      </a:endParaRPr>
                    </a:p>
                  </a:txBody>
                  <a:tcPr marL="0" marR="0" marT="0" marB="0" anchor="b"/>
                </a:tc>
                <a:tc gridSpan="3">
                  <a:txBody>
                    <a:bodyPr/>
                    <a:lstStyle/>
                    <a:p>
                      <a:pPr algn="ctr" fontAlgn="b"/>
                      <a:r>
                        <a:rPr lang="fr-FR" sz="1400" b="1" u="none" strike="noStrike" dirty="0">
                          <a:effectLst/>
                          <a:latin typeface="+mj-lt"/>
                        </a:rPr>
                        <a:t>Bateau A</a:t>
                      </a:r>
                      <a:endParaRPr lang="fr-FR" sz="1400" b="1" i="0" u="none" strike="noStrike" dirty="0">
                        <a:solidFill>
                          <a:srgbClr val="000000"/>
                        </a:solidFill>
                        <a:effectLst/>
                        <a:latin typeface="+mj-lt"/>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latin typeface="+mj-lt"/>
                        </a:rPr>
                        <a:t>Bateau B</a:t>
                      </a:r>
                      <a:endParaRPr lang="fr-FR" sz="1400" b="1" i="0" u="none" strike="noStrike" dirty="0">
                        <a:solidFill>
                          <a:srgbClr val="000000"/>
                        </a:solidFill>
                        <a:effectLst/>
                        <a:latin typeface="+mj-lt"/>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latin typeface="+mj-lt"/>
                        </a:rPr>
                        <a:t>Bateau C</a:t>
                      </a:r>
                      <a:endParaRPr lang="fr-FR" sz="1400" b="1" i="0" u="none" strike="noStrike" dirty="0">
                        <a:solidFill>
                          <a:srgbClr val="000000"/>
                        </a:solidFill>
                        <a:effectLst/>
                        <a:latin typeface="+mj-lt"/>
                      </a:endParaRPr>
                    </a:p>
                  </a:txBody>
                  <a:tcPr marL="0" marR="0" marT="0" marB="0" anchor="b"/>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2537262847"/>
                  </a:ext>
                </a:extLst>
              </a:tr>
              <a:tr h="184150">
                <a:tc>
                  <a:txBody>
                    <a:bodyPr/>
                    <a:lstStyle/>
                    <a:p>
                      <a:pPr algn="l" fontAlgn="b"/>
                      <a:r>
                        <a:rPr lang="fr-FR" sz="1400" u="none" strike="noStrike" dirty="0">
                          <a:effectLst/>
                          <a:latin typeface="+mj-lt"/>
                        </a:rPr>
                        <a:t> </a:t>
                      </a:r>
                      <a:endParaRPr lang="fr-FR" sz="1400" b="0"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err="1">
                          <a:effectLst/>
                          <a:latin typeface="+mj-lt"/>
                        </a:rPr>
                        <a:t>Qté</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PU</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err="1">
                          <a:effectLst/>
                          <a:latin typeface="+mj-lt"/>
                        </a:rPr>
                        <a:t>Qté</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PU</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err="1">
                          <a:effectLst/>
                          <a:latin typeface="+mj-lt"/>
                        </a:rPr>
                        <a:t>Qté</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PU</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7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4 200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27 720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a:effectLst/>
                          <a:latin typeface="+mj-lt"/>
                        </a:rPr>
                        <a:t>                  35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4 200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148 960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14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4 200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58 800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235 480   </a:t>
                      </a:r>
                      <a:endParaRPr lang="fr-FR" sz="1400" b="0"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4294030190"/>
                  </a:ext>
                </a:extLst>
              </a:tr>
              <a:tr h="184150">
                <a:tc>
                  <a:txBody>
                    <a:bodyPr/>
                    <a:lstStyle/>
                    <a:p>
                      <a:pPr algn="l" fontAlgn="b"/>
                      <a:r>
                        <a:rPr lang="fr-FR" sz="1400" u="none" strike="noStrike" dirty="0">
                          <a:effectLst/>
                          <a:latin typeface="+mj-lt"/>
                        </a:rPr>
                        <a:t>Bois</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3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1 450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4 785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18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a:effectLst/>
                          <a:latin typeface="+mj-lt"/>
                        </a:rPr>
                        <a:t>    1 450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25 713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7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1 450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10 150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40 648   </a:t>
                      </a:r>
                      <a:endParaRPr lang="fr-FR" sz="1400" b="0"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Cout direct</a:t>
                      </a:r>
                      <a:r>
                        <a:rPr lang="fr-FR" sz="1400" u="none" strike="noStrike" baseline="0" dirty="0">
                          <a:effectLst/>
                          <a:latin typeface="+mj-lt"/>
                        </a:rPr>
                        <a:t> H</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264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25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6 600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1 064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25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a:effectLst/>
                          <a:latin typeface="+mj-lt"/>
                        </a:rPr>
                        <a:t>           26 600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392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25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9 800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43 000   </a:t>
                      </a:r>
                      <a:endParaRPr lang="fr-FR" sz="1400" b="0" i="0" u="none" strike="noStrike">
                        <a:solidFill>
                          <a:srgbClr val="000000"/>
                        </a:solidFill>
                        <a:effectLst/>
                        <a:latin typeface="+mj-lt"/>
                      </a:endParaRPr>
                    </a:p>
                  </a:txBody>
                  <a:tcPr marL="0" marR="0" marT="0" marB="0" anchor="b"/>
                </a:tc>
                <a:extLst>
                  <a:ext uri="{0D108BD9-81ED-4DB2-BD59-A6C34878D82A}">
                    <a16:rowId xmlns:a16="http://schemas.microsoft.com/office/drawing/2014/main" val="1082728000"/>
                  </a:ext>
                </a:extLst>
              </a:tr>
              <a:tr h="184150">
                <a:tc>
                  <a:txBody>
                    <a:bodyPr/>
                    <a:lstStyle/>
                    <a:p>
                      <a:pPr algn="l" fontAlgn="b"/>
                      <a:r>
                        <a:rPr lang="fr-FR" sz="1400" u="none" strike="noStrike" kern="1200" dirty="0">
                          <a:solidFill>
                            <a:schemeClr val="tx1"/>
                          </a:solidFill>
                          <a:effectLst/>
                          <a:latin typeface="+mn-lt"/>
                          <a:ea typeface="+mn-ea"/>
                          <a:cs typeface="+mn-cs"/>
                        </a:rPr>
                        <a:t>Cout direct</a:t>
                      </a:r>
                      <a:r>
                        <a:rPr lang="fr-FR" sz="1400" u="none" strike="noStrike" kern="1200" baseline="0" dirty="0">
                          <a:solidFill>
                            <a:schemeClr val="tx1"/>
                          </a:solidFill>
                          <a:effectLst/>
                          <a:latin typeface="+mn-lt"/>
                          <a:ea typeface="+mn-ea"/>
                          <a:cs typeface="+mn-cs"/>
                        </a:rPr>
                        <a:t> H</a:t>
                      </a:r>
                      <a:r>
                        <a:rPr lang="fr-FR" sz="1400" u="none" strike="noStrike" kern="1200" dirty="0">
                          <a:solidFill>
                            <a:schemeClr val="tx1"/>
                          </a:solidFill>
                          <a:effectLst/>
                          <a:latin typeface="+mn-lt"/>
                          <a:ea typeface="+mn-ea"/>
                          <a:cs typeface="+mn-cs"/>
                        </a:rPr>
                        <a: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latin typeface="+mj-lt"/>
                        </a:rPr>
                        <a:t>330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35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11 550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1 241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35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43 447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392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a:effectLst/>
                          <a:latin typeface="+mj-lt"/>
                        </a:rPr>
                        <a:t>              35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13 720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68 717   </a:t>
                      </a:r>
                      <a:endParaRPr lang="fr-FR" sz="1400" b="0"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Cout indirect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264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a:effectLst/>
                          <a:latin typeface="+mj-lt"/>
                        </a:rPr>
                        <a:t>                  34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a:effectLst/>
                          <a:latin typeface="+mj-lt"/>
                        </a:rPr>
                        <a:t>     8 940,698   </a:t>
                      </a:r>
                      <a:endParaRPr lang="fr-FR" sz="1400" b="0" i="0" u="none" strike="noStrike">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1 064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36 033,721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392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34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13 275,581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58 250</a:t>
                      </a:r>
                      <a:endParaRPr lang="fr-FR" sz="1400" b="0"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3439973369"/>
                  </a:ext>
                </a:extLst>
              </a:tr>
              <a:tr h="184150">
                <a:tc>
                  <a:txBody>
                    <a:bodyPr/>
                    <a:lstStyle/>
                    <a:p>
                      <a:pPr algn="l" fontAlgn="b"/>
                      <a:r>
                        <a:rPr lang="fr-FR" sz="1400" u="none" strike="noStrike" kern="1200" dirty="0">
                          <a:solidFill>
                            <a:schemeClr val="tx1"/>
                          </a:solidFill>
                          <a:effectLst/>
                          <a:latin typeface="+mn-lt"/>
                          <a:ea typeface="+mn-ea"/>
                          <a:cs typeface="+mn-cs"/>
                        </a:rPr>
                        <a:t>Cout indirect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latin typeface="+mj-lt"/>
                        </a:rPr>
                        <a:t>330</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9 160,441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1241,33</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34 458,07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392</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   10 881,49   </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latin typeface="+mj-lt"/>
                        </a:rPr>
                        <a:t>54 500</a:t>
                      </a:r>
                      <a:endParaRPr lang="fr-FR" sz="1400" b="0"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2981762405"/>
                  </a:ext>
                </a:extLst>
              </a:tr>
              <a:tr h="184150">
                <a:tc>
                  <a:txBody>
                    <a:bodyPr/>
                    <a:lstStyle/>
                    <a:p>
                      <a:pPr algn="l" fontAlgn="b"/>
                      <a:r>
                        <a:rPr lang="fr-FR" sz="1800" b="1" u="none" strike="noStrike" dirty="0">
                          <a:effectLst/>
                          <a:latin typeface="+mj-lt"/>
                        </a:rPr>
                        <a:t>Cout total</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33</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2 084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68 756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88</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    3 582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315 212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14</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8 331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116 627   </a:t>
                      </a:r>
                      <a:endParaRPr lang="fr-FR" sz="18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latin typeface="+mj-lt"/>
                        </a:rPr>
                        <a:t>500 595</a:t>
                      </a:r>
                      <a:endParaRPr lang="fr-FR" sz="1800" b="1" i="0" u="none" strike="noStrike" dirty="0">
                        <a:solidFill>
                          <a:srgbClr val="000000"/>
                        </a:solidFill>
                        <a:effectLst/>
                        <a:latin typeface="+mj-lt"/>
                      </a:endParaRPr>
                    </a:p>
                  </a:txBody>
                  <a:tcPr marL="0" marR="0" marT="0" marB="0" anchor="b"/>
                </a:tc>
                <a:extLst>
                  <a:ext uri="{0D108BD9-81ED-4DB2-BD59-A6C34878D82A}">
                    <a16:rowId xmlns:a16="http://schemas.microsoft.com/office/drawing/2014/main" val="3967279098"/>
                  </a:ext>
                </a:extLst>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1308870534"/>
              </p:ext>
            </p:extLst>
          </p:nvPr>
        </p:nvGraphicFramePr>
        <p:xfrm>
          <a:off x="297869" y="3146253"/>
          <a:ext cx="11397674" cy="2385060"/>
        </p:xfrm>
        <a:graphic>
          <a:graphicData uri="http://schemas.openxmlformats.org/drawingml/2006/table">
            <a:tbl>
              <a:tblPr>
                <a:tableStyleId>{5940675A-B579-460E-94D1-54222C63F5DA}</a:tableStyleId>
              </a:tblPr>
              <a:tblGrid>
                <a:gridCol w="1928095">
                  <a:extLst>
                    <a:ext uri="{9D8B030D-6E8A-4147-A177-3AD203B41FA5}">
                      <a16:colId xmlns:a16="http://schemas.microsoft.com/office/drawing/2014/main" val="2679651278"/>
                    </a:ext>
                  </a:extLst>
                </a:gridCol>
                <a:gridCol w="589600">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400" dirty="0"/>
                        <a:t>Coût de</a:t>
                      </a:r>
                      <a:r>
                        <a:rPr lang="fr-FR" sz="2400" baseline="0" dirty="0"/>
                        <a:t> production (simulation 2)</a:t>
                      </a:r>
                      <a:endParaRPr lang="fr-FR" sz="2400" dirty="0"/>
                    </a:p>
                  </a:txBody>
                  <a:tcPr marL="0" marR="0" marT="0" marB="0" anchor="ctr">
                    <a:solidFill>
                      <a:schemeClr val="bg1">
                        <a:lumMod val="95000"/>
                      </a:schemeClr>
                    </a:solidFill>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l" fontAlgn="b"/>
                      <a:endParaRPr lang="fr-FR" sz="1400" b="0" i="0" u="none" strike="noStrike" dirty="0">
                        <a:solidFill>
                          <a:srgbClr val="000000"/>
                        </a:solidFill>
                        <a:effectLst/>
                        <a:latin typeface="+mj-lt"/>
                      </a:endParaRPr>
                    </a:p>
                  </a:txBody>
                  <a:tcPr marL="0" marR="0" marT="0" marB="0" anchor="b">
                    <a:solidFill>
                      <a:schemeClr val="bg1">
                        <a:lumMod val="95000"/>
                      </a:schemeClr>
                    </a:solidFill>
                  </a:tcPr>
                </a:tc>
                <a:tc gridSpan="3">
                  <a:txBody>
                    <a:bodyPr/>
                    <a:lstStyle/>
                    <a:p>
                      <a:pPr algn="ctr" fontAlgn="b"/>
                      <a:r>
                        <a:rPr lang="fr-FR" sz="1400" b="1" u="none" strike="noStrike" dirty="0">
                          <a:effectLst/>
                          <a:latin typeface="+mj-lt"/>
                        </a:rPr>
                        <a:t>Bateau A</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latin typeface="+mj-lt"/>
                        </a:rPr>
                        <a:t>Bateau B</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latin typeface="+mj-lt"/>
                        </a:rPr>
                        <a:t>Bateau C</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extLst>
                  <a:ext uri="{0D108BD9-81ED-4DB2-BD59-A6C34878D82A}">
                    <a16:rowId xmlns:a16="http://schemas.microsoft.com/office/drawing/2014/main" val="2537262847"/>
                  </a:ext>
                </a:extLst>
              </a:tr>
              <a:tr h="99059">
                <a:tc>
                  <a:txBody>
                    <a:bodyPr/>
                    <a:lstStyle/>
                    <a:p>
                      <a:pPr algn="l" fontAlgn="b"/>
                      <a:r>
                        <a:rPr lang="fr-FR" sz="1400" u="none" strike="noStrike" dirty="0">
                          <a:effectLst/>
                          <a:latin typeface="+mj-lt"/>
                        </a:rPr>
                        <a:t> </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dirty="0" err="1">
                          <a:effectLst/>
                          <a:latin typeface="+mj-lt"/>
                        </a:rPr>
                        <a:t>Qté</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a:effectLst/>
                          <a:latin typeface="+mj-lt"/>
                        </a:rPr>
                        <a:t>PU</a:t>
                      </a:r>
                      <a:endParaRPr lang="fr-FR" sz="1400" b="1" i="0" u="none" strike="noStrike">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dirty="0" err="1">
                          <a:effectLst/>
                          <a:latin typeface="+mj-lt"/>
                        </a:rPr>
                        <a:t>Qté</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a:effectLst/>
                          <a:latin typeface="+mj-lt"/>
                        </a:rPr>
                        <a:t>PU</a:t>
                      </a:r>
                      <a:endParaRPr lang="fr-FR" sz="1400" b="1" i="0" u="none" strike="noStrike">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a:effectLst/>
                          <a:latin typeface="+mj-lt"/>
                        </a:rPr>
                        <a:t>Total</a:t>
                      </a:r>
                      <a:endParaRPr lang="fr-FR" sz="1400" b="1" i="0" u="none" strike="noStrike">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a:effectLst/>
                          <a:latin typeface="+mj-lt"/>
                        </a:rPr>
                        <a:t>Qté</a:t>
                      </a:r>
                      <a:endParaRPr lang="fr-FR" sz="1400" b="1" i="0" u="none" strike="noStrike">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a:effectLst/>
                          <a:latin typeface="+mj-lt"/>
                        </a:rPr>
                        <a:t>PU</a:t>
                      </a:r>
                      <a:endParaRPr lang="fr-FR" sz="1400" b="1" i="0" u="none" strike="noStrike">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ctr" fontAlgn="b"/>
                      <a:r>
                        <a:rPr lang="fr-FR" sz="1400" b="1" u="none" strike="noStrike" dirty="0">
                          <a:effectLst/>
                          <a:latin typeface="+mj-lt"/>
                        </a:rPr>
                        <a:t>total</a:t>
                      </a:r>
                      <a:endParaRPr lang="fr-FR" sz="1400" b="1" i="0" u="none" strike="noStrike" dirty="0">
                        <a:solidFill>
                          <a:srgbClr val="000000"/>
                        </a:solidFill>
                        <a:effectLst/>
                        <a:latin typeface="+mj-lt"/>
                      </a:endParaRPr>
                    </a:p>
                  </a:txBody>
                  <a:tcPr marL="0" marR="0" marT="0" marB="0" anchor="b">
                    <a:solidFill>
                      <a:schemeClr val="bg1">
                        <a:lumMod val="95000"/>
                      </a:schemeClr>
                    </a:solidFill>
                  </a:tcPr>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7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4 300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28 380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35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4 300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152 507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14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4 300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60 200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241 087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4294030190"/>
                  </a:ext>
                </a:extLst>
              </a:tr>
              <a:tr h="184150">
                <a:tc>
                  <a:txBody>
                    <a:bodyPr/>
                    <a:lstStyle/>
                    <a:p>
                      <a:pPr algn="l" fontAlgn="b"/>
                      <a:r>
                        <a:rPr lang="fr-FR" sz="1400" u="none" strike="noStrike">
                          <a:effectLst/>
                          <a:latin typeface="+mj-lt"/>
                        </a:rPr>
                        <a:t>Bois</a:t>
                      </a:r>
                      <a:endParaRPr lang="fr-FR" sz="1400" b="0" i="0" u="none" strike="noStrike">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3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1 500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4 950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18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1 500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26 600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7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1 500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10 500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42 050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CD moulage (H)</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264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25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6 600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1 064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25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26 600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392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25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9 800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43 000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1082728000"/>
                  </a:ext>
                </a:extLst>
              </a:tr>
              <a:tr h="121919">
                <a:tc>
                  <a:txBody>
                    <a:bodyPr/>
                    <a:lstStyle/>
                    <a:p>
                      <a:pPr algn="l" fontAlgn="b"/>
                      <a:r>
                        <a:rPr lang="fr-FR" sz="1400" u="none" strike="noStrike" dirty="0">
                          <a:effectLst/>
                          <a:latin typeface="+mj-lt"/>
                        </a:rPr>
                        <a:t>Ct finition (H)</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330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35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11 550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1 241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35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43 447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392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35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13 720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68 717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Ct </a:t>
                      </a:r>
                      <a:r>
                        <a:rPr lang="fr-FR" sz="1400" u="none" strike="noStrike" dirty="0" err="1">
                          <a:effectLst/>
                          <a:latin typeface="+mj-lt"/>
                        </a:rPr>
                        <a:t>indi</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264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34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8 940,698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             1 064   </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34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36 033,721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392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34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a:effectLst/>
                          <a:latin typeface="+mj-lt"/>
                        </a:rPr>
                        <a:t>   13 275,581   </a:t>
                      </a:r>
                      <a:endParaRPr lang="fr-FR" sz="1400" b="0"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400" u="none" strike="noStrike" dirty="0">
                          <a:effectLst/>
                          <a:latin typeface="+mj-lt"/>
                        </a:rPr>
                        <a:t>58 250</a:t>
                      </a:r>
                      <a:endParaRPr lang="fr-FR" sz="1400" b="0"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3439973369"/>
                  </a:ext>
                </a:extLst>
              </a:tr>
              <a:tr h="184150">
                <a:tc>
                  <a:txBody>
                    <a:bodyPr/>
                    <a:lstStyle/>
                    <a:p>
                      <a:pPr algn="l" fontAlgn="b"/>
                      <a:r>
                        <a:rPr lang="fr-FR" sz="1400" u="none" strike="noStrike" dirty="0">
                          <a:effectLst/>
                          <a:latin typeface="+mj-lt"/>
                        </a:rPr>
                        <a:t>Ct </a:t>
                      </a:r>
                      <a:r>
                        <a:rPr lang="fr-FR" sz="1400" u="none" strike="noStrike" dirty="0" err="1">
                          <a:effectLst/>
                          <a:latin typeface="+mj-lt"/>
                        </a:rPr>
                        <a:t>indi</a:t>
                      </a:r>
                      <a:r>
                        <a:rPr lang="fr-FR" sz="1400" u="none" strike="noStrike" dirty="0">
                          <a:effectLst/>
                          <a:latin typeface="+mj-lt"/>
                        </a:rPr>
                        <a:t> (finition)</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330</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     9 160,441   </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1241,33</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   34 458,07   </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392</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27,76</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   10 881,49   </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latin typeface="+mj-lt"/>
                        </a:rPr>
                        <a:t>54 500</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extLst>
                  <a:ext uri="{0D108BD9-81ED-4DB2-BD59-A6C34878D82A}">
                    <a16:rowId xmlns:a16="http://schemas.microsoft.com/office/drawing/2014/main" val="2981762405"/>
                  </a:ext>
                </a:extLst>
              </a:tr>
              <a:tr h="184150">
                <a:tc>
                  <a:txBody>
                    <a:bodyPr/>
                    <a:lstStyle/>
                    <a:p>
                      <a:pPr algn="l" fontAlgn="b"/>
                      <a:r>
                        <a:rPr lang="fr-FR" sz="1800" b="1" u="none" strike="noStrike" dirty="0">
                          <a:effectLst/>
                          <a:latin typeface="+mj-lt"/>
                        </a:rPr>
                        <a:t>Cout total</a:t>
                      </a:r>
                      <a:endParaRPr lang="fr-FR" sz="18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800" b="1" u="none" strike="noStrike">
                          <a:effectLst/>
                          <a:latin typeface="+mj-lt"/>
                        </a:rPr>
                        <a:t>33</a:t>
                      </a:r>
                      <a:endParaRPr lang="fr-FR" sz="1800" b="1" i="0" u="none" strike="noStrike">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2 109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69 581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88</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3 632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319 645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14</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8 456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118 377   </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tc>
                  <a:txBody>
                    <a:bodyPr/>
                    <a:lstStyle/>
                    <a:p>
                      <a:pPr algn="r" fontAlgn="b"/>
                      <a:r>
                        <a:rPr lang="fr-FR" sz="1800" b="1" u="none" strike="noStrike" dirty="0">
                          <a:effectLst/>
                          <a:latin typeface="+mj-lt"/>
                        </a:rPr>
                        <a:t>507 603,33</a:t>
                      </a:r>
                      <a:endParaRPr lang="fr-FR" sz="1800" b="1" i="0" u="none" strike="noStrike" dirty="0">
                        <a:solidFill>
                          <a:srgbClr val="000000"/>
                        </a:solidFill>
                        <a:effectLst/>
                        <a:latin typeface="+mj-lt"/>
                      </a:endParaRPr>
                    </a:p>
                  </a:txBody>
                  <a:tcPr marL="6350" marR="6350" marT="6350" marB="0" anchor="b">
                    <a:solidFill>
                      <a:schemeClr val="bg1">
                        <a:lumMod val="95000"/>
                      </a:schemeClr>
                    </a:solidFill>
                  </a:tcPr>
                </a:tc>
                <a:extLst>
                  <a:ext uri="{0D108BD9-81ED-4DB2-BD59-A6C34878D82A}">
                    <a16:rowId xmlns:a16="http://schemas.microsoft.com/office/drawing/2014/main" val="3967279098"/>
                  </a:ext>
                </a:extLst>
              </a:tr>
            </a:tbl>
          </a:graphicData>
        </a:graphic>
      </p:graphicFrame>
      <p:sp>
        <p:nvSpPr>
          <p:cNvPr id="6" name="ZoneTexte 5"/>
          <p:cNvSpPr txBox="1"/>
          <p:nvPr/>
        </p:nvSpPr>
        <p:spPr>
          <a:xfrm>
            <a:off x="297869" y="5630373"/>
            <a:ext cx="1139767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a:t>Quelle est la variation des coûts de production ?  Identifier le / les éléments à l’origine de cette évolution ?</a:t>
            </a:r>
          </a:p>
          <a:p>
            <a:endParaRPr lang="fr-FR" dirty="0"/>
          </a:p>
          <a:p>
            <a:endParaRPr lang="fr-FR" dirty="0"/>
          </a:p>
          <a:p>
            <a:r>
              <a:rPr lang="fr-FR" dirty="0"/>
              <a:t> </a:t>
            </a:r>
          </a:p>
        </p:txBody>
      </p:sp>
    </p:spTree>
    <p:extLst>
      <p:ext uri="{BB962C8B-B14F-4D97-AF65-F5344CB8AC3E}">
        <p14:creationId xmlns:p14="http://schemas.microsoft.com/office/powerpoint/2010/main" val="3313281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169074792"/>
              </p:ext>
            </p:extLst>
          </p:nvPr>
        </p:nvGraphicFramePr>
        <p:xfrm>
          <a:off x="390232" y="282980"/>
          <a:ext cx="11397674" cy="2324100"/>
        </p:xfrm>
        <a:graphic>
          <a:graphicData uri="http://schemas.openxmlformats.org/drawingml/2006/table">
            <a:tbl>
              <a:tblPr>
                <a:tableStyleId>{5940675A-B579-460E-94D1-54222C63F5DA}</a:tableStyleId>
              </a:tblPr>
              <a:tblGrid>
                <a:gridCol w="1761841">
                  <a:extLst>
                    <a:ext uri="{9D8B030D-6E8A-4147-A177-3AD203B41FA5}">
                      <a16:colId xmlns:a16="http://schemas.microsoft.com/office/drawing/2014/main" val="2679651278"/>
                    </a:ext>
                  </a:extLst>
                </a:gridCol>
                <a:gridCol w="755854">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000" dirty="0"/>
                        <a:t>Coût de</a:t>
                      </a:r>
                      <a:r>
                        <a:rPr lang="fr-FR" sz="2000" baseline="0" dirty="0"/>
                        <a:t> production (simulation 2)</a:t>
                      </a:r>
                      <a:endParaRPr lang="fr-FR" sz="2000" dirty="0"/>
                    </a:p>
                  </a:txBody>
                  <a:tcPr marL="0" marR="0" marT="0" marB="0" anchor="ctr">
                    <a:solidFill>
                      <a:schemeClr val="bg1">
                        <a:lumMod val="95000"/>
                      </a:schemeClr>
                    </a:solidFill>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r" fontAlgn="b"/>
                      <a:endParaRPr lang="fr-FR" sz="1400" b="0"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gridSpan="3">
                  <a:txBody>
                    <a:bodyPr/>
                    <a:lstStyle/>
                    <a:p>
                      <a:pPr algn="ctr" fontAlgn="b"/>
                      <a:r>
                        <a:rPr lang="fr-FR" sz="1400" b="1" u="none" strike="noStrike" dirty="0">
                          <a:effectLst/>
                        </a:rPr>
                        <a:t>Bateau A</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B</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C</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extLst>
                  <a:ext uri="{0D108BD9-81ED-4DB2-BD59-A6C34878D82A}">
                    <a16:rowId xmlns:a16="http://schemas.microsoft.com/office/drawing/2014/main" val="2537262847"/>
                  </a:ext>
                </a:extLst>
              </a:tr>
              <a:tr h="184150">
                <a:tc>
                  <a:txBody>
                    <a:bodyPr/>
                    <a:lstStyle/>
                    <a:p>
                      <a:pPr algn="r" fontAlgn="b"/>
                      <a:r>
                        <a:rPr lang="fr-FR" sz="1400" u="none" strike="noStrike" dirty="0">
                          <a:effectLst/>
                        </a:rPr>
                        <a:t> </a:t>
                      </a:r>
                      <a:endParaRPr lang="fr-FR" sz="1400" b="0"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rPr>
                        <a:t>7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4 300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28 380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152 507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14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60 200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241 087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4294030190"/>
                  </a:ext>
                </a:extLst>
              </a:tr>
              <a:tr h="184150">
                <a:tc>
                  <a:txBody>
                    <a:bodyPr/>
                    <a:lstStyle/>
                    <a:p>
                      <a:pPr algn="l" fontAlgn="b"/>
                      <a:r>
                        <a:rPr lang="fr-FR" sz="1400" u="none" strike="noStrike" dirty="0">
                          <a:effectLst/>
                          <a:latin typeface="+mj-lt"/>
                        </a:rPr>
                        <a:t>Bois</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rPr>
                        <a:t>3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1 500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4 950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18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26 600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7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10 500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42 050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Cout direct</a:t>
                      </a:r>
                      <a:r>
                        <a:rPr lang="fr-FR" sz="1400" u="none" strike="noStrike" baseline="0" dirty="0">
                          <a:effectLst/>
                          <a:latin typeface="+mj-lt"/>
                        </a:rPr>
                        <a:t> H</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rPr>
                        <a:t>264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6 600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1 064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25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26 600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392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9 800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43 000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1082728000"/>
                  </a:ext>
                </a:extLst>
              </a:tr>
              <a:tr h="184150">
                <a:tc>
                  <a:txBody>
                    <a:bodyPr/>
                    <a:lstStyle/>
                    <a:p>
                      <a:pPr algn="l" fontAlgn="b"/>
                      <a:r>
                        <a:rPr lang="fr-FR" sz="1400" u="none" strike="noStrike" kern="1200" dirty="0">
                          <a:solidFill>
                            <a:schemeClr val="tx1"/>
                          </a:solidFill>
                          <a:effectLst/>
                          <a:latin typeface="+mn-lt"/>
                          <a:ea typeface="+mn-ea"/>
                          <a:cs typeface="+mn-cs"/>
                        </a:rPr>
                        <a:t>Cout direct</a:t>
                      </a:r>
                      <a:r>
                        <a:rPr lang="fr-FR" sz="1400" u="none" strike="noStrike" kern="1200" baseline="0" dirty="0">
                          <a:solidFill>
                            <a:schemeClr val="tx1"/>
                          </a:solidFill>
                          <a:effectLst/>
                          <a:latin typeface="+mn-lt"/>
                          <a:ea typeface="+mn-ea"/>
                          <a:cs typeface="+mn-cs"/>
                        </a:rPr>
                        <a:t> H</a:t>
                      </a:r>
                      <a:r>
                        <a:rPr lang="fr-FR" sz="1400" u="none" strike="noStrike" kern="1200" dirty="0">
                          <a:solidFill>
                            <a:schemeClr val="tx1"/>
                          </a:solidFill>
                          <a:effectLst/>
                          <a:latin typeface="+mn-lt"/>
                          <a:ea typeface="+mn-ea"/>
                          <a:cs typeface="+mn-cs"/>
                        </a:rPr>
                        <a:t> finition</a:t>
                      </a:r>
                      <a:endParaRPr lang="fr-FR" sz="1400" b="0" i="0" u="none" strike="noStrike" kern="1200" dirty="0">
                        <a:solidFill>
                          <a:srgbClr val="000000"/>
                        </a:solidFill>
                        <a:effectLst/>
                        <a:latin typeface="+mn-lt"/>
                        <a:ea typeface="+mn-ea"/>
                        <a:cs typeface="+mn-cs"/>
                      </a:endParaRPr>
                    </a:p>
                  </a:txBody>
                  <a:tcPr marL="0" marR="0" marT="0" marB="0" anchor="b">
                    <a:solidFill>
                      <a:schemeClr val="bg1">
                        <a:lumMod val="95000"/>
                      </a:schemeClr>
                    </a:solidFill>
                  </a:tcPr>
                </a:tc>
                <a:tc>
                  <a:txBody>
                    <a:bodyPr/>
                    <a:lstStyle/>
                    <a:p>
                      <a:pPr algn="r" fontAlgn="b"/>
                      <a:r>
                        <a:rPr lang="fr-FR" sz="1400" u="none" strike="noStrike" dirty="0">
                          <a:effectLst/>
                        </a:rPr>
                        <a:t>330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11 550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1 241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43 447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392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35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13 720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68 717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Cout indirect (moulage)</a:t>
                      </a:r>
                      <a:endParaRPr lang="fr-FR" sz="1400" b="0"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algn="r" fontAlgn="b"/>
                      <a:r>
                        <a:rPr lang="fr-FR" sz="1400" u="none" strike="noStrike" dirty="0">
                          <a:effectLst/>
                        </a:rPr>
                        <a:t>264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34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8 940,698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1 064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34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36 033,721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392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34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   13 275,581   </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58 250</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3439973369"/>
                  </a:ext>
                </a:extLst>
              </a:tr>
              <a:tr h="184150">
                <a:tc>
                  <a:txBody>
                    <a:bodyPr/>
                    <a:lstStyle/>
                    <a:p>
                      <a:pPr algn="l" fontAlgn="b"/>
                      <a:r>
                        <a:rPr lang="fr-FR" sz="1400" u="none" strike="noStrike" kern="1200" dirty="0">
                          <a:solidFill>
                            <a:schemeClr val="tx1"/>
                          </a:solidFill>
                          <a:effectLst/>
                          <a:latin typeface="+mn-lt"/>
                          <a:ea typeface="+mn-ea"/>
                          <a:cs typeface="+mn-cs"/>
                        </a:rPr>
                        <a:t>Cout indirect (finition)</a:t>
                      </a:r>
                      <a:endParaRPr lang="fr-FR" sz="1400" b="0" i="0" u="none" strike="noStrike" kern="1200" dirty="0">
                        <a:solidFill>
                          <a:srgbClr val="000000"/>
                        </a:solidFill>
                        <a:effectLst/>
                        <a:latin typeface="+mn-lt"/>
                        <a:ea typeface="+mn-ea"/>
                        <a:cs typeface="+mn-cs"/>
                      </a:endParaRPr>
                    </a:p>
                  </a:txBody>
                  <a:tcPr marL="0" marR="0" marT="0" marB="0" anchor="b">
                    <a:solidFill>
                      <a:schemeClr val="bg1">
                        <a:lumMod val="95000"/>
                      </a:schemeClr>
                    </a:solidFill>
                  </a:tcPr>
                </a:tc>
                <a:tc>
                  <a:txBody>
                    <a:bodyPr/>
                    <a:lstStyle/>
                    <a:p>
                      <a:pPr algn="r" fontAlgn="b"/>
                      <a:r>
                        <a:rPr lang="fr-FR" sz="1400" u="none" strike="noStrike" dirty="0">
                          <a:effectLst/>
                        </a:rPr>
                        <a:t>330</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27,76</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9 160,44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1241,33</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27,76</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34 458,06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a:effectLst/>
                        </a:rPr>
                        <a:t>392</a:t>
                      </a:r>
                      <a:endParaRPr lang="fr-FR" sz="1400" b="0" i="0" u="none" strike="noStrike">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27,76</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   10 881,49   </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tc>
                  <a:txBody>
                    <a:bodyPr/>
                    <a:lstStyle/>
                    <a:p>
                      <a:pPr algn="r" fontAlgn="b"/>
                      <a:r>
                        <a:rPr lang="fr-FR" sz="1400" u="none" strike="noStrike" dirty="0">
                          <a:effectLst/>
                        </a:rPr>
                        <a:t>54 500</a:t>
                      </a:r>
                      <a:endParaRPr lang="fr-FR" sz="1400" b="0" i="0" u="none" strike="noStrike" dirty="0">
                        <a:solidFill>
                          <a:srgbClr val="000000"/>
                        </a:solidFill>
                        <a:effectLst/>
                        <a:latin typeface="Calibri" panose="020F0502020204030204" pitchFamily="34" charset="0"/>
                      </a:endParaRPr>
                    </a:p>
                  </a:txBody>
                  <a:tcPr marL="6350" marR="6350" marT="6350" marB="0" anchor="b">
                    <a:solidFill>
                      <a:schemeClr val="bg1">
                        <a:lumMod val="95000"/>
                      </a:schemeClr>
                    </a:solidFill>
                  </a:tcPr>
                </a:tc>
                <a:extLst>
                  <a:ext uri="{0D108BD9-81ED-4DB2-BD59-A6C34878D82A}">
                    <a16:rowId xmlns:a16="http://schemas.microsoft.com/office/drawing/2014/main" val="2981762405"/>
                  </a:ext>
                </a:extLst>
              </a:tr>
              <a:tr h="184150">
                <a:tc>
                  <a:txBody>
                    <a:bodyPr/>
                    <a:lstStyle/>
                    <a:p>
                      <a:pPr algn="l" fontAlgn="b"/>
                      <a:r>
                        <a:rPr lang="fr-FR" sz="1800" b="1" u="none" strike="noStrike" dirty="0">
                          <a:effectLst/>
                          <a:latin typeface="+mj-lt"/>
                        </a:rPr>
                        <a:t>Cout total</a:t>
                      </a:r>
                      <a:endParaRPr lang="fr-FR" sz="1800" b="1" i="0" u="none" strike="noStrike" dirty="0">
                        <a:solidFill>
                          <a:srgbClr val="000000"/>
                        </a:solidFill>
                        <a:effectLst/>
                        <a:latin typeface="+mj-lt"/>
                      </a:endParaRPr>
                    </a:p>
                  </a:txBody>
                  <a:tcPr marL="0" marR="0" marT="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33</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2 109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69 581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88</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3 632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319 645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14</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8 456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    118 377   </a:t>
                      </a:r>
                    </a:p>
                  </a:txBody>
                  <a:tcPr marL="6350" marR="6350" marT="6350" marB="0" anchor="b">
                    <a:solidFill>
                      <a:schemeClr val="bg1">
                        <a:lumMod val="95000"/>
                      </a:schemeClr>
                    </a:solidFill>
                  </a:tcPr>
                </a:tc>
                <a:tc>
                  <a:txBody>
                    <a:bodyPr/>
                    <a:lstStyle/>
                    <a:p>
                      <a:pPr marL="0" algn="r" defTabSz="914400" rtl="0" eaLnBrk="1" fontAlgn="b" latinLnBrk="0" hangingPunct="1"/>
                      <a:r>
                        <a:rPr lang="fr-FR" sz="1600" b="1" u="none" strike="noStrike" kern="1200" dirty="0">
                          <a:solidFill>
                            <a:schemeClr val="tx1"/>
                          </a:solidFill>
                          <a:effectLst/>
                          <a:latin typeface="+mn-lt"/>
                          <a:ea typeface="+mn-ea"/>
                          <a:cs typeface="+mn-cs"/>
                        </a:rPr>
                        <a:t>507 603,33</a:t>
                      </a:r>
                    </a:p>
                  </a:txBody>
                  <a:tcPr marL="6350" marR="6350" marT="6350" marB="0" anchor="b">
                    <a:solidFill>
                      <a:schemeClr val="bg1">
                        <a:lumMod val="95000"/>
                      </a:schemeClr>
                    </a:solidFill>
                  </a:tcPr>
                </a:tc>
                <a:extLst>
                  <a:ext uri="{0D108BD9-81ED-4DB2-BD59-A6C34878D82A}">
                    <a16:rowId xmlns:a16="http://schemas.microsoft.com/office/drawing/2014/main" val="3967279098"/>
                  </a:ext>
                </a:extLst>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1218058592"/>
              </p:ext>
            </p:extLst>
          </p:nvPr>
        </p:nvGraphicFramePr>
        <p:xfrm>
          <a:off x="390232" y="2722651"/>
          <a:ext cx="11397674" cy="2415540"/>
        </p:xfrm>
        <a:graphic>
          <a:graphicData uri="http://schemas.openxmlformats.org/drawingml/2006/table">
            <a:tbl>
              <a:tblPr>
                <a:tableStyleId>{5940675A-B579-460E-94D1-54222C63F5DA}</a:tableStyleId>
              </a:tblPr>
              <a:tblGrid>
                <a:gridCol w="1817259">
                  <a:extLst>
                    <a:ext uri="{9D8B030D-6E8A-4147-A177-3AD203B41FA5}">
                      <a16:colId xmlns:a16="http://schemas.microsoft.com/office/drawing/2014/main" val="2679651278"/>
                    </a:ext>
                  </a:extLst>
                </a:gridCol>
                <a:gridCol w="700436">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400" dirty="0"/>
                        <a:t>Coût de</a:t>
                      </a:r>
                      <a:r>
                        <a:rPr lang="fr-FR" sz="2400" baseline="0" dirty="0"/>
                        <a:t> production (simulation 3)</a:t>
                      </a:r>
                      <a:endParaRPr lang="fr-FR" sz="2400" dirty="0"/>
                    </a:p>
                  </a:txBody>
                  <a:tcPr marL="0" marR="0" marT="0" marB="0" anchor="ct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r" fontAlgn="b"/>
                      <a:endParaRPr lang="fr-FR" sz="14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fr-FR" sz="1400" b="1" u="none" strike="noStrike" dirty="0">
                          <a:effectLst/>
                        </a:rPr>
                        <a:t>Bateau A</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B</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C</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37262847"/>
                  </a:ext>
                </a:extLst>
              </a:tr>
              <a:tr h="184150">
                <a:tc>
                  <a:txBody>
                    <a:bodyPr/>
                    <a:lstStyle/>
                    <a:p>
                      <a:pPr algn="l" fontAlgn="b"/>
                      <a:r>
                        <a:rPr lang="fr-FR" sz="1400" u="none" strike="noStrike" dirty="0">
                          <a:effectLst/>
                        </a:rPr>
                        <a:t> </a:t>
                      </a:r>
                      <a:endParaRPr lang="fr-FR"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a:effectLst/>
                        </a:rPr>
                        <a:t>Qté</a:t>
                      </a:r>
                      <a:endParaRPr lang="fr-FR"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a:effectLst/>
                        </a:rPr>
                        <a:t>PU</a:t>
                      </a:r>
                      <a:endParaRPr lang="fr-FR"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10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4 300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43 000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4 300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172 000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86 000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301 000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94030190"/>
                  </a:ext>
                </a:extLst>
              </a:tr>
              <a:tr h="184150">
                <a:tc>
                  <a:txBody>
                    <a:bodyPr/>
                    <a:lstStyle/>
                    <a:p>
                      <a:pPr algn="l" fontAlgn="b"/>
                      <a:r>
                        <a:rPr lang="fr-FR" sz="1400" u="none" strike="noStrike" dirty="0">
                          <a:effectLst/>
                          <a:latin typeface="+mj-lt"/>
                        </a:rPr>
                        <a:t>Bois</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7 500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15 000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52 500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Cout direct</a:t>
                      </a:r>
                      <a:r>
                        <a:rPr lang="fr-FR" sz="1400" u="none" strike="noStrike" baseline="0" dirty="0">
                          <a:effectLst/>
                          <a:latin typeface="+mj-lt"/>
                        </a:rPr>
                        <a:t> H</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10 000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1 200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560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14 000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54 000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82728000"/>
                  </a:ext>
                </a:extLst>
              </a:tr>
              <a:tr h="184150">
                <a:tc>
                  <a:txBody>
                    <a:bodyPr/>
                    <a:lstStyle/>
                    <a:p>
                      <a:pPr algn="l" fontAlgn="b"/>
                      <a:r>
                        <a:rPr lang="fr-FR" sz="1400" u="none" strike="noStrike" kern="1200" dirty="0">
                          <a:solidFill>
                            <a:schemeClr val="tx1"/>
                          </a:solidFill>
                          <a:effectLst/>
                          <a:latin typeface="+mn-lt"/>
                          <a:ea typeface="+mn-ea"/>
                          <a:cs typeface="+mn-cs"/>
                        </a:rPr>
                        <a:t>Cout direct</a:t>
                      </a:r>
                      <a:r>
                        <a:rPr lang="fr-FR" sz="1400" u="none" strike="noStrike" kern="1200" baseline="0" dirty="0">
                          <a:solidFill>
                            <a:schemeClr val="tx1"/>
                          </a:solidFill>
                          <a:effectLst/>
                          <a:latin typeface="+mn-lt"/>
                          <a:ea typeface="+mn-ea"/>
                          <a:cs typeface="+mn-cs"/>
                        </a:rPr>
                        <a:t> H</a:t>
                      </a:r>
                      <a:r>
                        <a:rPr lang="fr-FR" sz="1400" u="none" strike="noStrike" kern="1200" dirty="0">
                          <a:solidFill>
                            <a:schemeClr val="tx1"/>
                          </a:solidFill>
                          <a:effectLst/>
                          <a:latin typeface="+mn-lt"/>
                          <a:ea typeface="+mn-ea"/>
                          <a:cs typeface="+mn-cs"/>
                        </a:rPr>
                        <a: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rPr>
                        <a:t>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17 500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49 000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560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19 600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86 100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Cout indirect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27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10 787,037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1 200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27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32 361,111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560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27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15 101,85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58 250</a:t>
                      </a:r>
                      <a:endParaRPr lang="fr-FR"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39973369"/>
                  </a:ext>
                </a:extLst>
              </a:tr>
              <a:tr h="184150">
                <a:tc>
                  <a:txBody>
                    <a:bodyPr/>
                    <a:lstStyle/>
                    <a:p>
                      <a:pPr algn="l" fontAlgn="b"/>
                      <a:r>
                        <a:rPr lang="fr-FR" sz="1400" u="none" strike="noStrike" kern="1200" dirty="0">
                          <a:solidFill>
                            <a:schemeClr val="tx1"/>
                          </a:solidFill>
                          <a:effectLst/>
                          <a:latin typeface="+mn-lt"/>
                          <a:ea typeface="+mn-ea"/>
                          <a:cs typeface="+mn-cs"/>
                        </a:rPr>
                        <a:t>Cout indirect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rPr>
                        <a:t>500</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11 077,23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1 400</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31 016,26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560</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22,154</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12 406,50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54 500</a:t>
                      </a:r>
                      <a:endParaRPr lang="fr-FR"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81762405"/>
                  </a:ext>
                </a:extLst>
              </a:tr>
              <a:tr h="184150">
                <a:tc>
                  <a:txBody>
                    <a:bodyPr/>
                    <a:lstStyle/>
                    <a:p>
                      <a:pPr algn="l" fontAlgn="b"/>
                      <a:r>
                        <a:rPr lang="fr-FR" sz="2000" b="1" u="none" strike="noStrike" dirty="0">
                          <a:effectLst/>
                          <a:latin typeface="+mj-lt"/>
                        </a:rPr>
                        <a:t>Cout total</a:t>
                      </a:r>
                      <a:endParaRPr lang="fr-FR" sz="2000" b="1" i="0" u="none" strike="noStrike" dirty="0">
                        <a:solidFill>
                          <a:srgbClr val="000000"/>
                        </a:solidFill>
                        <a:effectLst/>
                        <a:latin typeface="+mj-lt"/>
                      </a:endParaRPr>
                    </a:p>
                  </a:txBody>
                  <a:tcPr marL="0" marR="0" marT="0" marB="0" anchor="b"/>
                </a:tc>
                <a:tc>
                  <a:txBody>
                    <a:bodyPr/>
                    <a:lstStyle/>
                    <a:p>
                      <a:pPr algn="r" fontAlgn="b"/>
                      <a:r>
                        <a:rPr lang="fr-FR" sz="1600" b="1" u="none" strike="noStrike" dirty="0">
                          <a:effectLst/>
                        </a:rPr>
                        <a:t>50</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1 997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99 864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100</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3 444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344 377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20</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8 105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     162 108   </a:t>
                      </a:r>
                      <a:endParaRPr lang="fr-FR" sz="16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600" b="1" u="none" strike="noStrike" dirty="0">
                          <a:effectLst/>
                        </a:rPr>
                        <a:t>606 350</a:t>
                      </a:r>
                      <a:endParaRPr lang="fr-FR" sz="16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67279098"/>
                  </a:ext>
                </a:extLst>
              </a:tr>
            </a:tbl>
          </a:graphicData>
        </a:graphic>
      </p:graphicFrame>
      <p:sp>
        <p:nvSpPr>
          <p:cNvPr id="4" name="ZoneTexte 3"/>
          <p:cNvSpPr txBox="1"/>
          <p:nvPr/>
        </p:nvSpPr>
        <p:spPr>
          <a:xfrm>
            <a:off x="390232" y="5334809"/>
            <a:ext cx="1150620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a:t>Quelle est la variation des coûts de production ?  Identifier le / les éléments à l’origine de cette évolution ?</a:t>
            </a:r>
          </a:p>
          <a:p>
            <a:endParaRPr lang="fr-FR" dirty="0"/>
          </a:p>
          <a:p>
            <a:endParaRPr lang="fr-FR" dirty="0"/>
          </a:p>
          <a:p>
            <a:r>
              <a:rPr lang="fr-FR" dirty="0"/>
              <a:t> </a:t>
            </a:r>
          </a:p>
        </p:txBody>
      </p:sp>
    </p:spTree>
    <p:extLst>
      <p:ext uri="{BB962C8B-B14F-4D97-AF65-F5344CB8AC3E}">
        <p14:creationId xmlns:p14="http://schemas.microsoft.com/office/powerpoint/2010/main" val="1694918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1065338197"/>
              </p:ext>
            </p:extLst>
          </p:nvPr>
        </p:nvGraphicFramePr>
        <p:xfrm>
          <a:off x="390232" y="210360"/>
          <a:ext cx="11397674" cy="2415540"/>
        </p:xfrm>
        <a:graphic>
          <a:graphicData uri="http://schemas.openxmlformats.org/drawingml/2006/table">
            <a:tbl>
              <a:tblPr>
                <a:tableStyleId>{5940675A-B579-460E-94D1-54222C63F5DA}</a:tableStyleId>
              </a:tblPr>
              <a:tblGrid>
                <a:gridCol w="1974277">
                  <a:extLst>
                    <a:ext uri="{9D8B030D-6E8A-4147-A177-3AD203B41FA5}">
                      <a16:colId xmlns:a16="http://schemas.microsoft.com/office/drawing/2014/main" val="2679651278"/>
                    </a:ext>
                  </a:extLst>
                </a:gridCol>
                <a:gridCol w="543418">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400" dirty="0"/>
                        <a:t>Coût de</a:t>
                      </a:r>
                      <a:r>
                        <a:rPr lang="fr-FR" sz="2400" baseline="0" dirty="0"/>
                        <a:t> production (simulation 3)</a:t>
                      </a:r>
                      <a:endParaRPr lang="fr-FR" sz="2400" dirty="0"/>
                    </a:p>
                  </a:txBody>
                  <a:tcPr marL="0" marR="0" marT="0" marB="0" anchor="ct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r" fontAlgn="b"/>
                      <a:endParaRPr lang="fr-FR" sz="14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fr-FR" sz="1400" b="1" u="none" strike="noStrike" dirty="0">
                          <a:effectLst/>
                        </a:rPr>
                        <a:t>Bateau A</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B</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C</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37262847"/>
                  </a:ext>
                </a:extLst>
              </a:tr>
              <a:tr h="184150">
                <a:tc>
                  <a:txBody>
                    <a:bodyPr/>
                    <a:lstStyle/>
                    <a:p>
                      <a:pPr algn="l" fontAlgn="b"/>
                      <a:r>
                        <a:rPr lang="fr-FR" sz="1400" u="none" strike="noStrike" dirty="0">
                          <a:effectLst/>
                        </a:rPr>
                        <a:t> </a:t>
                      </a:r>
                      <a:endParaRPr lang="fr-FR"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a:effectLst/>
                        </a:rPr>
                        <a:t>Qté</a:t>
                      </a:r>
                      <a:endParaRPr lang="fr-FR"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10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43 000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40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172 000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4 300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86 000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301 000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94030190"/>
                  </a:ext>
                </a:extLst>
              </a:tr>
              <a:tr h="184150">
                <a:tc>
                  <a:txBody>
                    <a:bodyPr/>
                    <a:lstStyle/>
                    <a:p>
                      <a:pPr algn="l" fontAlgn="b"/>
                      <a:r>
                        <a:rPr lang="fr-FR" sz="1400" u="none" strike="noStrike" dirty="0">
                          <a:effectLst/>
                          <a:latin typeface="+mj-lt"/>
                        </a:rPr>
                        <a:t>Bois</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7 500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1 500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15 000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52 500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Cout direct</a:t>
                      </a:r>
                      <a:r>
                        <a:rPr lang="fr-FR" sz="1400" u="none" strike="noStrike" baseline="0" dirty="0">
                          <a:effectLst/>
                          <a:latin typeface="+mj-lt"/>
                        </a:rPr>
                        <a:t> H</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10 000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1 200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30 000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560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14 000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54 000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82728000"/>
                  </a:ext>
                </a:extLst>
              </a:tr>
              <a:tr h="184150">
                <a:tc>
                  <a:txBody>
                    <a:bodyPr/>
                    <a:lstStyle/>
                    <a:p>
                      <a:pPr algn="l" fontAlgn="b"/>
                      <a:r>
                        <a:rPr lang="fr-FR" sz="1400" u="none" strike="noStrike" kern="1200" dirty="0">
                          <a:solidFill>
                            <a:schemeClr val="tx1"/>
                          </a:solidFill>
                          <a:effectLst/>
                          <a:latin typeface="+mn-lt"/>
                          <a:ea typeface="+mn-ea"/>
                          <a:cs typeface="+mn-cs"/>
                        </a:rPr>
                        <a:t>Cout direct</a:t>
                      </a:r>
                      <a:r>
                        <a:rPr lang="fr-FR" sz="1400" u="none" strike="noStrike" kern="1200" baseline="0" dirty="0">
                          <a:solidFill>
                            <a:schemeClr val="tx1"/>
                          </a:solidFill>
                          <a:effectLst/>
                          <a:latin typeface="+mn-lt"/>
                          <a:ea typeface="+mn-ea"/>
                          <a:cs typeface="+mn-cs"/>
                        </a:rPr>
                        <a:t> H</a:t>
                      </a:r>
                      <a:r>
                        <a:rPr lang="fr-FR" sz="1400" u="none" strike="noStrike" kern="1200" dirty="0">
                          <a:solidFill>
                            <a:schemeClr val="tx1"/>
                          </a:solidFill>
                          <a:effectLst/>
                          <a:latin typeface="+mn-lt"/>
                          <a:ea typeface="+mn-ea"/>
                          <a:cs typeface="+mn-cs"/>
                        </a:rPr>
                        <a: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rPr>
                        <a:t>500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17 500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1 400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49 000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560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35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19 600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86 100   </a:t>
                      </a:r>
                      <a:endParaRPr lang="fr-FR"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Cout indirect (moulage)</a:t>
                      </a:r>
                      <a:endParaRPr lang="fr-FR" sz="1400" b="0" i="0" u="none" strike="noStrike" dirty="0">
                        <a:solidFill>
                          <a:srgbClr val="000000"/>
                        </a:solidFill>
                        <a:effectLst/>
                        <a:latin typeface="+mj-lt"/>
                      </a:endParaRPr>
                    </a:p>
                  </a:txBody>
                  <a:tcPr marL="0" marR="0" marT="0" marB="0" anchor="b"/>
                </a:tc>
                <a:tc>
                  <a:txBody>
                    <a:bodyPr/>
                    <a:lstStyle/>
                    <a:p>
                      <a:pPr algn="r" fontAlgn="b"/>
                      <a:r>
                        <a:rPr lang="fr-FR" sz="1400" u="none" strike="noStrike" dirty="0">
                          <a:effectLst/>
                        </a:rPr>
                        <a:t>400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27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10 787,04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1 200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          27   </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32 361,1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560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27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15 101,85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58 250</a:t>
                      </a:r>
                      <a:endParaRPr lang="fr-FR"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39973369"/>
                  </a:ext>
                </a:extLst>
              </a:tr>
              <a:tr h="184150">
                <a:tc>
                  <a:txBody>
                    <a:bodyPr/>
                    <a:lstStyle/>
                    <a:p>
                      <a:pPr algn="l" fontAlgn="b"/>
                      <a:r>
                        <a:rPr lang="fr-FR" sz="1400" u="none" strike="noStrike" kern="1200" dirty="0">
                          <a:solidFill>
                            <a:schemeClr val="tx1"/>
                          </a:solidFill>
                          <a:effectLst/>
                          <a:latin typeface="+mn-lt"/>
                          <a:ea typeface="+mn-ea"/>
                          <a:cs typeface="+mn-cs"/>
                        </a:rPr>
                        <a:t>Cout indirect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fontAlgn="b"/>
                      <a:r>
                        <a:rPr lang="fr-FR" sz="1400" u="none" strike="noStrike" dirty="0">
                          <a:effectLst/>
                        </a:rPr>
                        <a:t>500</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11 077,23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1400</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31 016,26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a:effectLst/>
                        </a:rPr>
                        <a:t>560</a:t>
                      </a:r>
                      <a:endParaRPr lang="fr-FR"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22,154</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   12 406,50   </a:t>
                      </a:r>
                      <a:endParaRPr lang="fr-FR"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400" u="none" strike="noStrike" dirty="0">
                          <a:effectLst/>
                        </a:rPr>
                        <a:t>54 500</a:t>
                      </a:r>
                      <a:endParaRPr lang="fr-FR"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81762405"/>
                  </a:ext>
                </a:extLst>
              </a:tr>
              <a:tr h="184150">
                <a:tc>
                  <a:txBody>
                    <a:bodyPr/>
                    <a:lstStyle/>
                    <a:p>
                      <a:pPr algn="l" fontAlgn="b"/>
                      <a:r>
                        <a:rPr lang="fr-FR" sz="2000" b="1" u="none" strike="noStrike" dirty="0">
                          <a:effectLst/>
                          <a:latin typeface="+mj-lt"/>
                        </a:rPr>
                        <a:t>Cout total</a:t>
                      </a:r>
                      <a:endParaRPr lang="fr-FR" sz="2000" b="1" i="0" u="none" strike="noStrike" dirty="0">
                        <a:solidFill>
                          <a:srgbClr val="000000"/>
                        </a:solidFill>
                        <a:effectLst/>
                        <a:latin typeface="+mj-lt"/>
                      </a:endParaRPr>
                    </a:p>
                  </a:txBody>
                  <a:tcPr marL="0" marR="0" marT="0" marB="0" anchor="b"/>
                </a:tc>
                <a:tc>
                  <a:txBody>
                    <a:bodyPr/>
                    <a:lstStyle/>
                    <a:p>
                      <a:pPr algn="r" fontAlgn="b"/>
                      <a:r>
                        <a:rPr lang="fr-FR" sz="1800" b="1" u="none" strike="noStrike" dirty="0">
                          <a:effectLst/>
                        </a:rPr>
                        <a:t>50</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1 997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99 864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100</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3 444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344 377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20</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8 105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     162 108   </a:t>
                      </a:r>
                      <a:endParaRPr lang="fr-FR"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fr-FR" sz="1800" b="1" u="none" strike="noStrike" dirty="0">
                          <a:effectLst/>
                        </a:rPr>
                        <a:t>606 350</a:t>
                      </a:r>
                      <a:endParaRPr lang="fr-FR"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67279098"/>
                  </a:ext>
                </a:extLst>
              </a:tr>
            </a:tbl>
          </a:graphicData>
        </a:graphic>
      </p:graphicFrame>
      <p:sp>
        <p:nvSpPr>
          <p:cNvPr id="4" name="ZoneTexte 3"/>
          <p:cNvSpPr txBox="1"/>
          <p:nvPr/>
        </p:nvSpPr>
        <p:spPr>
          <a:xfrm>
            <a:off x="390232" y="5334809"/>
            <a:ext cx="1150620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a:t>Quelle est la variation des coûts de production ?  Identifier le / les éléments à l’origine de cette évolution ?</a:t>
            </a:r>
          </a:p>
          <a:p>
            <a:endParaRPr lang="fr-FR" dirty="0"/>
          </a:p>
          <a:p>
            <a:endParaRPr lang="fr-FR" dirty="0"/>
          </a:p>
          <a:p>
            <a:r>
              <a:rPr lang="fr-FR" dirty="0"/>
              <a:t> </a:t>
            </a:r>
          </a:p>
        </p:txBody>
      </p:sp>
      <p:graphicFrame>
        <p:nvGraphicFramePr>
          <p:cNvPr id="5" name="Tableau 4"/>
          <p:cNvGraphicFramePr>
            <a:graphicFrameLocks noGrp="1"/>
          </p:cNvGraphicFramePr>
          <p:nvPr>
            <p:extLst>
              <p:ext uri="{D42A27DB-BD31-4B8C-83A1-F6EECF244321}">
                <p14:modId xmlns:p14="http://schemas.microsoft.com/office/powerpoint/2010/main" val="2243117975"/>
              </p:ext>
            </p:extLst>
          </p:nvPr>
        </p:nvGraphicFramePr>
        <p:xfrm>
          <a:off x="390232" y="2772584"/>
          <a:ext cx="11397674" cy="2415540"/>
        </p:xfrm>
        <a:graphic>
          <a:graphicData uri="http://schemas.openxmlformats.org/drawingml/2006/table">
            <a:tbl>
              <a:tblPr>
                <a:tableStyleId>{5940675A-B579-460E-94D1-54222C63F5DA}</a:tableStyleId>
              </a:tblPr>
              <a:tblGrid>
                <a:gridCol w="1965041">
                  <a:extLst>
                    <a:ext uri="{9D8B030D-6E8A-4147-A177-3AD203B41FA5}">
                      <a16:colId xmlns:a16="http://schemas.microsoft.com/office/drawing/2014/main" val="2679651278"/>
                    </a:ext>
                  </a:extLst>
                </a:gridCol>
                <a:gridCol w="552654">
                  <a:extLst>
                    <a:ext uri="{9D8B030D-6E8A-4147-A177-3AD203B41FA5}">
                      <a16:colId xmlns:a16="http://schemas.microsoft.com/office/drawing/2014/main" val="1071949249"/>
                    </a:ext>
                  </a:extLst>
                </a:gridCol>
                <a:gridCol w="1032028">
                  <a:extLst>
                    <a:ext uri="{9D8B030D-6E8A-4147-A177-3AD203B41FA5}">
                      <a16:colId xmlns:a16="http://schemas.microsoft.com/office/drawing/2014/main" val="681727398"/>
                    </a:ext>
                  </a:extLst>
                </a:gridCol>
                <a:gridCol w="1032028">
                  <a:extLst>
                    <a:ext uri="{9D8B030D-6E8A-4147-A177-3AD203B41FA5}">
                      <a16:colId xmlns:a16="http://schemas.microsoft.com/office/drawing/2014/main" val="3150473321"/>
                    </a:ext>
                  </a:extLst>
                </a:gridCol>
                <a:gridCol w="1032028">
                  <a:extLst>
                    <a:ext uri="{9D8B030D-6E8A-4147-A177-3AD203B41FA5}">
                      <a16:colId xmlns:a16="http://schemas.microsoft.com/office/drawing/2014/main" val="1946415880"/>
                    </a:ext>
                  </a:extLst>
                </a:gridCol>
                <a:gridCol w="714481">
                  <a:extLst>
                    <a:ext uri="{9D8B030D-6E8A-4147-A177-3AD203B41FA5}">
                      <a16:colId xmlns:a16="http://schemas.microsoft.com/office/drawing/2014/main" val="1318773540"/>
                    </a:ext>
                  </a:extLst>
                </a:gridCol>
                <a:gridCol w="1032028">
                  <a:extLst>
                    <a:ext uri="{9D8B030D-6E8A-4147-A177-3AD203B41FA5}">
                      <a16:colId xmlns:a16="http://schemas.microsoft.com/office/drawing/2014/main" val="480740976"/>
                    </a:ext>
                  </a:extLst>
                </a:gridCol>
                <a:gridCol w="567049">
                  <a:extLst>
                    <a:ext uri="{9D8B030D-6E8A-4147-A177-3AD203B41FA5}">
                      <a16:colId xmlns:a16="http://schemas.microsoft.com/office/drawing/2014/main" val="1448713658"/>
                    </a:ext>
                  </a:extLst>
                </a:gridCol>
                <a:gridCol w="873255">
                  <a:extLst>
                    <a:ext uri="{9D8B030D-6E8A-4147-A177-3AD203B41FA5}">
                      <a16:colId xmlns:a16="http://schemas.microsoft.com/office/drawing/2014/main" val="750159376"/>
                    </a:ext>
                  </a:extLst>
                </a:gridCol>
                <a:gridCol w="1032028">
                  <a:extLst>
                    <a:ext uri="{9D8B030D-6E8A-4147-A177-3AD203B41FA5}">
                      <a16:colId xmlns:a16="http://schemas.microsoft.com/office/drawing/2014/main" val="2304639024"/>
                    </a:ext>
                  </a:extLst>
                </a:gridCol>
                <a:gridCol w="1565054">
                  <a:extLst>
                    <a:ext uri="{9D8B030D-6E8A-4147-A177-3AD203B41FA5}">
                      <a16:colId xmlns:a16="http://schemas.microsoft.com/office/drawing/2014/main" val="1702444897"/>
                    </a:ext>
                  </a:extLst>
                </a:gridCol>
              </a:tblGrid>
              <a:tr h="184150">
                <a:tc gridSpan="11">
                  <a:txBody>
                    <a:bodyPr/>
                    <a:lstStyle/>
                    <a:p>
                      <a:pPr algn="ctr"/>
                      <a:r>
                        <a:rPr lang="fr-FR" sz="2400" dirty="0"/>
                        <a:t>Coût de</a:t>
                      </a:r>
                      <a:r>
                        <a:rPr lang="fr-FR" sz="2400" baseline="0" dirty="0"/>
                        <a:t> production (simulation 4) : achat de 2 machines de moulages et 2 finition</a:t>
                      </a:r>
                      <a:endParaRPr lang="fr-FR" sz="2400" dirty="0"/>
                    </a:p>
                  </a:txBody>
                  <a:tcPr marL="0" marR="0" marT="0" marB="0" anchor="ct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endParaRPr lang="fr-FR" dirty="0"/>
                    </a:p>
                  </a:txBody>
                  <a:tcPr marL="0" marR="0" marT="0" marB="0" anchor="b"/>
                </a:tc>
                <a:tc hMerge="1">
                  <a:txBody>
                    <a:bodyPr/>
                    <a:lstStyle/>
                    <a:p>
                      <a:endParaRPr lang="fr-FR"/>
                    </a:p>
                  </a:txBody>
                  <a:tcPr/>
                </a:tc>
                <a:tc hMerge="1">
                  <a:txBody>
                    <a:bodyPr/>
                    <a:lstStyle/>
                    <a:p>
                      <a:endParaRPr lang="fr-FR"/>
                    </a:p>
                  </a:txBody>
                  <a:tcPr/>
                </a:tc>
                <a:tc hMerge="1">
                  <a:txBody>
                    <a:bodyPr/>
                    <a:lstStyle/>
                    <a:p>
                      <a:pPr algn="l" fontAlgn="b"/>
                      <a:endParaRPr lang="fr-FR" sz="1100" u="none" strike="noStrike" dirty="0">
                        <a:effectLst/>
                      </a:endParaRPr>
                    </a:p>
                  </a:txBody>
                  <a:tcPr marL="0" marR="0" marT="0" marB="0" anchor="b"/>
                </a:tc>
                <a:extLst>
                  <a:ext uri="{0D108BD9-81ED-4DB2-BD59-A6C34878D82A}">
                    <a16:rowId xmlns:a16="http://schemas.microsoft.com/office/drawing/2014/main" val="3849886397"/>
                  </a:ext>
                </a:extLst>
              </a:tr>
              <a:tr h="184150">
                <a:tc>
                  <a:txBody>
                    <a:bodyPr/>
                    <a:lstStyle/>
                    <a:p>
                      <a:pPr algn="r" fontAlgn="b"/>
                      <a:endParaRPr lang="fr-FR" sz="14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fr-FR" sz="1400" b="1" u="none" strike="noStrike" dirty="0">
                          <a:effectLst/>
                        </a:rPr>
                        <a:t>Bateau A</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B</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gridSpan="3">
                  <a:txBody>
                    <a:bodyPr/>
                    <a:lstStyle/>
                    <a:p>
                      <a:pPr algn="ctr" fontAlgn="b"/>
                      <a:r>
                        <a:rPr lang="fr-FR" sz="1400" b="1" u="none" strike="noStrike" dirty="0">
                          <a:effectLst/>
                        </a:rPr>
                        <a:t>Bateau C</a:t>
                      </a:r>
                      <a:endParaRPr lang="fr-FR" sz="14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fr-FR"/>
                    </a:p>
                  </a:txBody>
                  <a:tcPr/>
                </a:tc>
                <a:tc hMerge="1">
                  <a:txBody>
                    <a:bodyPr/>
                    <a:lstStyle/>
                    <a:p>
                      <a:endParaRPr lang="fr-FR"/>
                    </a:p>
                  </a:txBody>
                  <a:tcPr/>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37262847"/>
                  </a:ext>
                </a:extLst>
              </a:tr>
              <a:tr h="184150">
                <a:tc>
                  <a:txBody>
                    <a:bodyPr/>
                    <a:lstStyle/>
                    <a:p>
                      <a:pPr algn="l" fontAlgn="b"/>
                      <a:r>
                        <a:rPr lang="fr-FR" sz="1400" u="none" strike="noStrike" dirty="0">
                          <a:effectLst/>
                        </a:rPr>
                        <a:t> </a:t>
                      </a:r>
                      <a:endParaRPr lang="fr-FR"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err="1">
                          <a:effectLst/>
                        </a:rPr>
                        <a:t>Qté</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PU</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400" b="1" u="none" strike="noStrike" dirty="0">
                          <a:effectLst/>
                        </a:rPr>
                        <a:t>total</a:t>
                      </a:r>
                      <a:endParaRPr lang="fr-FR" sz="14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4679346"/>
                  </a:ext>
                </a:extLst>
              </a:tr>
              <a:tr h="184150">
                <a:tc>
                  <a:txBody>
                    <a:bodyPr/>
                    <a:lstStyle/>
                    <a:p>
                      <a:pPr algn="l" fontAlgn="b"/>
                      <a:r>
                        <a:rPr lang="fr-FR" sz="1400" u="none" strike="noStrike" dirty="0">
                          <a:effectLst/>
                          <a:latin typeface="+mj-lt"/>
                        </a:rPr>
                        <a:t>Plastique</a:t>
                      </a:r>
                      <a:endParaRPr lang="fr-FR" sz="1400" b="0" i="0" u="none" strike="noStrike" dirty="0">
                        <a:solidFill>
                          <a:srgbClr val="000000"/>
                        </a:solidFill>
                        <a:effectLst/>
                        <a:latin typeface="+mj-lt"/>
                      </a:endParaRPr>
                    </a:p>
                  </a:txBody>
                  <a:tcPr marL="0" marR="0" marT="0" marB="0" anchor="b"/>
                </a:tc>
                <a:tc>
                  <a:txBody>
                    <a:bodyPr/>
                    <a:lstStyle/>
                    <a:p>
                      <a:pPr algn="r" rtl="0" fontAlgn="b"/>
                      <a:r>
                        <a:rPr lang="fr-FR" sz="1400" b="0" i="0" u="none" strike="noStrike" dirty="0">
                          <a:solidFill>
                            <a:srgbClr val="000000"/>
                          </a:solidFill>
                          <a:effectLst/>
                          <a:latin typeface="Calibri" panose="020F0502020204030204" pitchFamily="34" charset="0"/>
                        </a:rPr>
                        <a:t>11</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4 300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47 300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45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4 300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193 500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21</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4 300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90 300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331 100</a:t>
                      </a:r>
                    </a:p>
                  </a:txBody>
                  <a:tcPr marL="6350" marR="6350" marT="6350" marB="0" anchor="b"/>
                </a:tc>
                <a:extLst>
                  <a:ext uri="{0D108BD9-81ED-4DB2-BD59-A6C34878D82A}">
                    <a16:rowId xmlns:a16="http://schemas.microsoft.com/office/drawing/2014/main" val="4294030190"/>
                  </a:ext>
                </a:extLst>
              </a:tr>
              <a:tr h="184150">
                <a:tc>
                  <a:txBody>
                    <a:bodyPr/>
                    <a:lstStyle/>
                    <a:p>
                      <a:pPr algn="l" fontAlgn="b"/>
                      <a:r>
                        <a:rPr lang="fr-FR" sz="1400" u="none" strike="noStrike" dirty="0">
                          <a:effectLst/>
                          <a:latin typeface="+mj-lt"/>
                        </a:rPr>
                        <a:t>Bois</a:t>
                      </a:r>
                      <a:endParaRPr lang="fr-FR" sz="1400" b="0" i="0" u="none" strike="noStrike" dirty="0">
                        <a:solidFill>
                          <a:srgbClr val="000000"/>
                        </a:solidFill>
                        <a:effectLst/>
                        <a:latin typeface="+mj-lt"/>
                      </a:endParaRPr>
                    </a:p>
                  </a:txBody>
                  <a:tcPr marL="0" marR="0" marT="0" marB="0" anchor="b"/>
                </a:tc>
                <a:tc>
                  <a:txBody>
                    <a:bodyPr/>
                    <a:lstStyle/>
                    <a:p>
                      <a:pPr algn="r" rtl="0" fontAlgn="b"/>
                      <a:r>
                        <a:rPr lang="fr-FR" sz="1400" b="0" i="0" u="none" strike="noStrike" dirty="0">
                          <a:solidFill>
                            <a:srgbClr val="000000"/>
                          </a:solidFill>
                          <a:effectLst/>
                          <a:latin typeface="Calibri" panose="020F0502020204030204" pitchFamily="34" charset="0"/>
                        </a:rPr>
                        <a:t>6</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1 500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9 000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22,5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1 500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33 750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11</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1 500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15 750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58 500</a:t>
                      </a:r>
                    </a:p>
                  </a:txBody>
                  <a:tcPr marL="6350" marR="6350" marT="6350" marB="0" anchor="b"/>
                </a:tc>
                <a:extLst>
                  <a:ext uri="{0D108BD9-81ED-4DB2-BD59-A6C34878D82A}">
                    <a16:rowId xmlns:a16="http://schemas.microsoft.com/office/drawing/2014/main" val="1696766041"/>
                  </a:ext>
                </a:extLst>
              </a:tr>
              <a:tr h="184150">
                <a:tc>
                  <a:txBody>
                    <a:bodyPr/>
                    <a:lstStyle/>
                    <a:p>
                      <a:pPr algn="l" fontAlgn="b"/>
                      <a:r>
                        <a:rPr lang="fr-FR" sz="1400" u="none" strike="noStrike" dirty="0">
                          <a:effectLst/>
                          <a:latin typeface="+mj-lt"/>
                        </a:rPr>
                        <a:t>Cout direct</a:t>
                      </a:r>
                      <a:r>
                        <a:rPr lang="fr-FR" sz="1400" u="none" strike="noStrike" baseline="0" dirty="0">
                          <a:effectLst/>
                          <a:latin typeface="+mj-lt"/>
                        </a:rPr>
                        <a:t> H</a:t>
                      </a:r>
                      <a:r>
                        <a:rPr lang="fr-FR" sz="1400" u="none" strike="noStrike" dirty="0">
                          <a:effectLst/>
                          <a:latin typeface="+mj-lt"/>
                        </a:rPr>
                        <a:t> moulage</a:t>
                      </a:r>
                      <a:endParaRPr lang="fr-FR" sz="1400" b="0" i="0" u="none" strike="noStrike" dirty="0">
                        <a:solidFill>
                          <a:srgbClr val="000000"/>
                        </a:solidFill>
                        <a:effectLst/>
                        <a:latin typeface="+mj-lt"/>
                      </a:endParaRPr>
                    </a:p>
                  </a:txBody>
                  <a:tcPr marL="0" marR="0" marT="0" marB="0" anchor="b"/>
                </a:tc>
                <a:tc>
                  <a:txBody>
                    <a:bodyPr/>
                    <a:lstStyle/>
                    <a:p>
                      <a:pPr algn="r" rtl="0" fontAlgn="b"/>
                      <a:r>
                        <a:rPr lang="fr-FR" sz="1400" b="0" i="0" u="none" strike="noStrike" dirty="0">
                          <a:solidFill>
                            <a:srgbClr val="000000"/>
                          </a:solidFill>
                          <a:effectLst/>
                          <a:latin typeface="Calibri" panose="020F0502020204030204" pitchFamily="34" charset="0"/>
                        </a:rPr>
                        <a:t>440</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25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11 000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1 250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31 250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584</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14 600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56 850</a:t>
                      </a:r>
                    </a:p>
                  </a:txBody>
                  <a:tcPr marL="6350" marR="6350" marT="6350" marB="0" anchor="b"/>
                </a:tc>
                <a:extLst>
                  <a:ext uri="{0D108BD9-81ED-4DB2-BD59-A6C34878D82A}">
                    <a16:rowId xmlns:a16="http://schemas.microsoft.com/office/drawing/2014/main" val="1082728000"/>
                  </a:ext>
                </a:extLst>
              </a:tr>
              <a:tr h="184150">
                <a:tc>
                  <a:txBody>
                    <a:bodyPr/>
                    <a:lstStyle/>
                    <a:p>
                      <a:pPr algn="l" fontAlgn="b"/>
                      <a:r>
                        <a:rPr lang="fr-FR" sz="1400" u="none" strike="noStrike" kern="1200" dirty="0">
                          <a:solidFill>
                            <a:schemeClr val="tx1"/>
                          </a:solidFill>
                          <a:effectLst/>
                          <a:latin typeface="+mn-lt"/>
                          <a:ea typeface="+mn-ea"/>
                          <a:cs typeface="+mn-cs"/>
                        </a:rPr>
                        <a:t>Cout direct</a:t>
                      </a:r>
                      <a:r>
                        <a:rPr lang="fr-FR" sz="1400" u="none" strike="noStrike" kern="1200" baseline="0" dirty="0">
                          <a:solidFill>
                            <a:schemeClr val="tx1"/>
                          </a:solidFill>
                          <a:effectLst/>
                          <a:latin typeface="+mn-lt"/>
                          <a:ea typeface="+mn-ea"/>
                          <a:cs typeface="+mn-cs"/>
                        </a:rPr>
                        <a:t> H</a:t>
                      </a:r>
                      <a:r>
                        <a:rPr lang="fr-FR" sz="1400" u="none" strike="noStrike" kern="1200" dirty="0">
                          <a:solidFill>
                            <a:schemeClr val="tx1"/>
                          </a:solidFill>
                          <a:effectLst/>
                          <a:latin typeface="+mn-lt"/>
                          <a:ea typeface="+mn-ea"/>
                          <a:cs typeface="+mn-cs"/>
                        </a:rPr>
                        <a: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rtl="0" fontAlgn="b"/>
                      <a:r>
                        <a:rPr lang="fr-FR" sz="1400" b="0" i="0" u="none" strike="noStrike">
                          <a:solidFill>
                            <a:srgbClr val="000000"/>
                          </a:solidFill>
                          <a:effectLst/>
                          <a:latin typeface="Calibri" panose="020F0502020204030204" pitchFamily="34" charset="0"/>
                        </a:rPr>
                        <a:t>550</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35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19 250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1 460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51 100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584</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20 440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90 790</a:t>
                      </a:r>
                    </a:p>
                  </a:txBody>
                  <a:tcPr marL="6350" marR="6350" marT="6350" marB="0" anchor="b"/>
                </a:tc>
                <a:extLst>
                  <a:ext uri="{0D108BD9-81ED-4DB2-BD59-A6C34878D82A}">
                    <a16:rowId xmlns:a16="http://schemas.microsoft.com/office/drawing/2014/main" val="1779414884"/>
                  </a:ext>
                </a:extLst>
              </a:tr>
              <a:tr h="184150">
                <a:tc>
                  <a:txBody>
                    <a:bodyPr/>
                    <a:lstStyle/>
                    <a:p>
                      <a:pPr algn="l" fontAlgn="b"/>
                      <a:r>
                        <a:rPr lang="fr-FR" sz="1400" u="none" strike="noStrike" dirty="0">
                          <a:effectLst/>
                          <a:latin typeface="+mj-lt"/>
                        </a:rPr>
                        <a:t>Cout indirect (moulage)</a:t>
                      </a:r>
                      <a:endParaRPr lang="fr-FR" sz="1400" b="0" i="0" u="none" strike="noStrike" dirty="0">
                        <a:solidFill>
                          <a:srgbClr val="000000"/>
                        </a:solidFill>
                        <a:effectLst/>
                        <a:latin typeface="+mj-lt"/>
                      </a:endParaRPr>
                    </a:p>
                  </a:txBody>
                  <a:tcPr marL="0" marR="0" marT="0" marB="0" anchor="b"/>
                </a:tc>
                <a:tc>
                  <a:txBody>
                    <a:bodyPr/>
                    <a:lstStyle/>
                    <a:p>
                      <a:pPr algn="r" rtl="0" fontAlgn="b"/>
                      <a:r>
                        <a:rPr lang="fr-FR" sz="1400" b="0" i="0" u="none" strike="noStrike">
                          <a:solidFill>
                            <a:srgbClr val="000000"/>
                          </a:solidFill>
                          <a:effectLst/>
                          <a:latin typeface="Calibri" panose="020F0502020204030204" pitchFamily="34" charset="0"/>
                        </a:rPr>
                        <a:t>440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28,47</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12 528,58</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1 250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28,47</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35 592,57</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584</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28,47</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16 628,85</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64 750</a:t>
                      </a:r>
                    </a:p>
                  </a:txBody>
                  <a:tcPr marL="6350" marR="6350" marT="6350" marB="0" anchor="b"/>
                </a:tc>
                <a:extLst>
                  <a:ext uri="{0D108BD9-81ED-4DB2-BD59-A6C34878D82A}">
                    <a16:rowId xmlns:a16="http://schemas.microsoft.com/office/drawing/2014/main" val="3439973369"/>
                  </a:ext>
                </a:extLst>
              </a:tr>
              <a:tr h="184150">
                <a:tc>
                  <a:txBody>
                    <a:bodyPr/>
                    <a:lstStyle/>
                    <a:p>
                      <a:pPr algn="l" fontAlgn="b"/>
                      <a:r>
                        <a:rPr lang="fr-FR" sz="1400" u="none" strike="noStrike" kern="1200" dirty="0">
                          <a:solidFill>
                            <a:schemeClr val="tx1"/>
                          </a:solidFill>
                          <a:effectLst/>
                          <a:latin typeface="+mn-lt"/>
                          <a:ea typeface="+mn-ea"/>
                          <a:cs typeface="+mn-cs"/>
                        </a:rPr>
                        <a:t>Cout indirect (finition)</a:t>
                      </a:r>
                      <a:endParaRPr lang="fr-FR" sz="1400" b="0" i="0" u="none" strike="noStrike" kern="1200" dirty="0">
                        <a:solidFill>
                          <a:srgbClr val="000000"/>
                        </a:solidFill>
                        <a:effectLst/>
                        <a:latin typeface="+mn-lt"/>
                        <a:ea typeface="+mn-ea"/>
                        <a:cs typeface="+mn-cs"/>
                      </a:endParaRPr>
                    </a:p>
                  </a:txBody>
                  <a:tcPr marL="0" marR="0" marT="0" marB="0" anchor="b"/>
                </a:tc>
                <a:tc>
                  <a:txBody>
                    <a:bodyPr/>
                    <a:lstStyle/>
                    <a:p>
                      <a:pPr algn="r" rtl="0" fontAlgn="b"/>
                      <a:r>
                        <a:rPr lang="fr-FR" sz="1400" b="0" i="0" u="none" strike="noStrike">
                          <a:solidFill>
                            <a:srgbClr val="000000"/>
                          </a:solidFill>
                          <a:effectLst/>
                          <a:latin typeface="Calibri" panose="020F0502020204030204" pitchFamily="34" charset="0"/>
                        </a:rPr>
                        <a:t>550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22,65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12 456,63</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1460</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22,65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33 066,69</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584</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22,65</a:t>
                      </a:r>
                    </a:p>
                  </a:txBody>
                  <a:tcPr marL="6350" marR="6350" marT="6350" marB="0" anchor="b"/>
                </a:tc>
                <a:tc>
                  <a:txBody>
                    <a:bodyPr/>
                    <a:lstStyle/>
                    <a:p>
                      <a:pPr algn="r" rtl="0" fontAlgn="b"/>
                      <a:r>
                        <a:rPr lang="fr-FR" sz="1400" b="0" i="0" u="none" strike="noStrike">
                          <a:solidFill>
                            <a:srgbClr val="000000"/>
                          </a:solidFill>
                          <a:effectLst/>
                          <a:latin typeface="Calibri" panose="020F0502020204030204" pitchFamily="34" charset="0"/>
                        </a:rPr>
                        <a:t>13 226,68</a:t>
                      </a:r>
                    </a:p>
                  </a:txBody>
                  <a:tcPr marL="6350" marR="6350" marT="6350" marB="0" anchor="b"/>
                </a:tc>
                <a:tc>
                  <a:txBody>
                    <a:bodyPr/>
                    <a:lstStyle/>
                    <a:p>
                      <a:pPr algn="r" rtl="0" fontAlgn="b"/>
                      <a:r>
                        <a:rPr lang="fr-FR" sz="1400" b="0" i="0" u="none" strike="noStrike" dirty="0">
                          <a:solidFill>
                            <a:srgbClr val="000000"/>
                          </a:solidFill>
                          <a:effectLst/>
                          <a:latin typeface="Calibri" panose="020F0502020204030204" pitchFamily="34" charset="0"/>
                        </a:rPr>
                        <a:t>58 750</a:t>
                      </a:r>
                    </a:p>
                  </a:txBody>
                  <a:tcPr marL="6350" marR="6350" marT="6350" marB="0" anchor="b"/>
                </a:tc>
                <a:extLst>
                  <a:ext uri="{0D108BD9-81ED-4DB2-BD59-A6C34878D82A}">
                    <a16:rowId xmlns:a16="http://schemas.microsoft.com/office/drawing/2014/main" val="2981762405"/>
                  </a:ext>
                </a:extLst>
              </a:tr>
              <a:tr h="184150">
                <a:tc>
                  <a:txBody>
                    <a:bodyPr/>
                    <a:lstStyle/>
                    <a:p>
                      <a:pPr algn="l" fontAlgn="b"/>
                      <a:r>
                        <a:rPr lang="fr-FR" sz="2000" b="1" u="none" strike="noStrike" kern="1200" dirty="0">
                          <a:solidFill>
                            <a:schemeClr val="tx1"/>
                          </a:solidFill>
                          <a:effectLst/>
                          <a:latin typeface="+mj-lt"/>
                          <a:ea typeface="+mn-ea"/>
                          <a:cs typeface="+mn-cs"/>
                        </a:rPr>
                        <a:t>Cout total</a:t>
                      </a:r>
                    </a:p>
                  </a:txBody>
                  <a:tcPr marL="0" marR="0" marT="0" marB="0" anchor="b"/>
                </a:tc>
                <a:tc>
                  <a:txBody>
                    <a:bodyPr/>
                    <a:lstStyle/>
                    <a:p>
                      <a:pPr algn="r" rtl="0" fontAlgn="b"/>
                      <a:r>
                        <a:rPr lang="fr-FR" sz="1800" b="1" i="0" u="none" strike="noStrike" dirty="0">
                          <a:solidFill>
                            <a:srgbClr val="000000"/>
                          </a:solidFill>
                          <a:effectLst/>
                          <a:latin typeface="Calibri" panose="020F0502020204030204" pitchFamily="34" charset="0"/>
                        </a:rPr>
                        <a:t>55</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2 028</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111 535</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105</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3 602</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378 259</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21</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7 719</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162 108</a:t>
                      </a:r>
                    </a:p>
                  </a:txBody>
                  <a:tcPr marL="6350" marR="6350" marT="6350" marB="0" anchor="b"/>
                </a:tc>
                <a:tc>
                  <a:txBody>
                    <a:bodyPr/>
                    <a:lstStyle/>
                    <a:p>
                      <a:pPr algn="r" rtl="0" fontAlgn="b"/>
                      <a:r>
                        <a:rPr lang="fr-FR" sz="1800" b="1" i="0" u="none" strike="noStrike" dirty="0">
                          <a:solidFill>
                            <a:srgbClr val="000000"/>
                          </a:solidFill>
                          <a:effectLst/>
                          <a:latin typeface="Calibri" panose="020F0502020204030204" pitchFamily="34" charset="0"/>
                        </a:rPr>
                        <a:t>651 902</a:t>
                      </a:r>
                    </a:p>
                  </a:txBody>
                  <a:tcPr marL="6350" marR="6350" marT="6350" marB="0" anchor="b"/>
                </a:tc>
                <a:extLst>
                  <a:ext uri="{0D108BD9-81ED-4DB2-BD59-A6C34878D82A}">
                    <a16:rowId xmlns:a16="http://schemas.microsoft.com/office/drawing/2014/main" val="3967279098"/>
                  </a:ext>
                </a:extLst>
              </a:tr>
            </a:tbl>
          </a:graphicData>
        </a:graphic>
      </p:graphicFrame>
    </p:spTree>
    <p:extLst>
      <p:ext uri="{BB962C8B-B14F-4D97-AF65-F5344CB8AC3E}">
        <p14:creationId xmlns:p14="http://schemas.microsoft.com/office/powerpoint/2010/main" val="2988719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1.1. définition et calcul général</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marL="0" indent="0">
              <a:buNone/>
            </a:pPr>
            <a:r>
              <a:rPr lang="fr-FR" b="1" dirty="0"/>
              <a:t>Ecart de résultat = (</a:t>
            </a:r>
            <a:r>
              <a:rPr lang="fr-FR" b="1" dirty="0" err="1"/>
              <a:t>CA</a:t>
            </a:r>
            <a:r>
              <a:rPr lang="fr-FR" b="1" baseline="-25000" dirty="0" err="1"/>
              <a:t>r</a:t>
            </a:r>
            <a:r>
              <a:rPr lang="fr-FR" b="1" baseline="-25000" dirty="0"/>
              <a:t> </a:t>
            </a:r>
            <a:r>
              <a:rPr lang="fr-FR" b="1" dirty="0"/>
              <a:t>– </a:t>
            </a:r>
            <a:r>
              <a:rPr lang="fr-FR" b="1" dirty="0" err="1"/>
              <a:t>CP</a:t>
            </a:r>
            <a:r>
              <a:rPr lang="fr-FR" b="1" baseline="-25000" dirty="0" err="1"/>
              <a:t>r</a:t>
            </a:r>
            <a:r>
              <a:rPr lang="fr-FR" b="1" dirty="0"/>
              <a:t>) - (</a:t>
            </a:r>
            <a:r>
              <a:rPr lang="fr-FR" b="1" dirty="0" err="1"/>
              <a:t>CA</a:t>
            </a:r>
            <a:r>
              <a:rPr lang="fr-FR" b="1" baseline="-25000" dirty="0" err="1"/>
              <a:t>b</a:t>
            </a:r>
            <a:r>
              <a:rPr lang="fr-FR" b="1" baseline="-25000" dirty="0"/>
              <a:t> </a:t>
            </a:r>
            <a:r>
              <a:rPr lang="fr-FR" b="1" dirty="0"/>
              <a:t>– </a:t>
            </a:r>
            <a:r>
              <a:rPr lang="fr-FR" b="1" dirty="0" err="1"/>
              <a:t>CP</a:t>
            </a:r>
            <a:r>
              <a:rPr lang="fr-FR" b="1" baseline="-25000" dirty="0" err="1"/>
              <a:t>b</a:t>
            </a:r>
            <a:r>
              <a:rPr lang="fr-FR" b="1" baseline="-25000" dirty="0"/>
              <a:t> </a:t>
            </a:r>
            <a:r>
              <a:rPr lang="fr-FR" b="1" dirty="0"/>
              <a:t>) 	     –	 ( </a:t>
            </a:r>
            <a:r>
              <a:rPr lang="fr-FR" b="1" dirty="0" err="1"/>
              <a:t>AC</a:t>
            </a:r>
            <a:r>
              <a:rPr lang="fr-FR" b="1" baseline="-25000" dirty="0" err="1"/>
              <a:t>r</a:t>
            </a:r>
            <a:r>
              <a:rPr lang="fr-FR" b="1" baseline="-25000" dirty="0"/>
              <a:t> </a:t>
            </a:r>
            <a:r>
              <a:rPr lang="fr-FR" b="1" dirty="0"/>
              <a:t>– </a:t>
            </a:r>
            <a:r>
              <a:rPr lang="fr-FR" b="1" dirty="0" err="1"/>
              <a:t>AC</a:t>
            </a:r>
            <a:r>
              <a:rPr lang="fr-FR" b="1" baseline="-25000" dirty="0" err="1"/>
              <a:t>b</a:t>
            </a:r>
            <a:r>
              <a:rPr lang="fr-FR" b="1" baseline="-25000" dirty="0"/>
              <a:t> </a:t>
            </a:r>
            <a:r>
              <a:rPr lang="fr-FR" b="1" dirty="0"/>
              <a:t>)</a:t>
            </a:r>
          </a:p>
          <a:p>
            <a:pPr marL="0" indent="0">
              <a:buNone/>
            </a:pPr>
            <a:endParaRPr lang="fr-FR" b="1" dirty="0"/>
          </a:p>
          <a:p>
            <a:pPr marL="0" indent="0">
              <a:buNone/>
            </a:pPr>
            <a:endParaRPr lang="fr-FR" b="1" dirty="0"/>
          </a:p>
        </p:txBody>
      </p:sp>
      <p:sp>
        <p:nvSpPr>
          <p:cNvPr id="4" name="Accolade fermante 3"/>
          <p:cNvSpPr/>
          <p:nvPr/>
        </p:nvSpPr>
        <p:spPr>
          <a:xfrm rot="5400000">
            <a:off x="5338617" y="706584"/>
            <a:ext cx="161638" cy="344054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5" name="ZoneTexte 4"/>
          <p:cNvSpPr txBox="1"/>
          <p:nvPr/>
        </p:nvSpPr>
        <p:spPr>
          <a:xfrm>
            <a:off x="838200" y="2901347"/>
            <a:ext cx="6597073" cy="132343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fr-FR" sz="2000" dirty="0"/>
              <a:t>Il s’agit ici de </a:t>
            </a:r>
            <a:r>
              <a:rPr lang="fr-FR" sz="2000" b="1" dirty="0"/>
              <a:t>l’écart sur marge de production (CA – CP)</a:t>
            </a:r>
            <a:r>
              <a:rPr lang="fr-FR" sz="2000" dirty="0"/>
              <a:t>. A ce stade, il est impossible de distinguer ce qui relève de la responsabilité du centre de CA et ce qui relève de la responsabilité du centre production. </a:t>
            </a:r>
          </a:p>
        </p:txBody>
      </p:sp>
      <p:sp>
        <p:nvSpPr>
          <p:cNvPr id="6" name="Rectangle 5"/>
          <p:cNvSpPr/>
          <p:nvPr/>
        </p:nvSpPr>
        <p:spPr>
          <a:xfrm>
            <a:off x="7938656" y="2660073"/>
            <a:ext cx="2304471" cy="12003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Ecart sur autres charges</a:t>
            </a:r>
          </a:p>
        </p:txBody>
      </p:sp>
      <p:sp>
        <p:nvSpPr>
          <p:cNvPr id="8" name="Accolade fermante 7"/>
          <p:cNvSpPr/>
          <p:nvPr/>
        </p:nvSpPr>
        <p:spPr>
          <a:xfrm rot="5400000">
            <a:off x="9071803" y="1559253"/>
            <a:ext cx="142083" cy="171565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ZoneTexte 8"/>
          <p:cNvSpPr txBox="1"/>
          <p:nvPr/>
        </p:nvSpPr>
        <p:spPr>
          <a:xfrm>
            <a:off x="848588" y="5220047"/>
            <a:ext cx="6597073"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a:t>Afin d’identifier ce qui relève de la responsabilité commerciale et de production, il est nécessaire de déterminer le </a:t>
            </a:r>
          </a:p>
          <a:p>
            <a:endParaRPr lang="fr-FR" dirty="0"/>
          </a:p>
          <a:p>
            <a:r>
              <a:rPr lang="fr-FR" u="sng" dirty="0"/>
              <a:t>coût de production préétabli</a:t>
            </a:r>
          </a:p>
          <a:p>
            <a:r>
              <a:rPr lang="fr-FR" dirty="0"/>
              <a:t>	= Ct de production unitaire budgété * Quantité réelle </a:t>
            </a:r>
          </a:p>
        </p:txBody>
      </p:sp>
      <p:sp>
        <p:nvSpPr>
          <p:cNvPr id="10" name="Flèche vers le bas 9"/>
          <p:cNvSpPr/>
          <p:nvPr/>
        </p:nvSpPr>
        <p:spPr>
          <a:xfrm>
            <a:off x="3980869" y="4408536"/>
            <a:ext cx="332509" cy="5821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7256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buNone/>
            </a:pPr>
            <a:r>
              <a:rPr lang="fr-FR" dirty="0"/>
              <a:t>Ecart total = </a:t>
            </a:r>
          </a:p>
          <a:p>
            <a:pPr marL="0" indent="0">
              <a:buNone/>
            </a:pPr>
            <a:r>
              <a:rPr lang="fr-FR" dirty="0"/>
              <a:t>[(</a:t>
            </a:r>
            <a:r>
              <a:rPr lang="fr-FR" dirty="0" err="1"/>
              <a:t>CA</a:t>
            </a:r>
            <a:r>
              <a:rPr lang="fr-FR" b="1" baseline="-25000" dirty="0" err="1"/>
              <a:t>r</a:t>
            </a:r>
            <a:r>
              <a:rPr lang="fr-FR" dirty="0"/>
              <a:t> </a:t>
            </a:r>
            <a:r>
              <a:rPr lang="fr-FR" b="1" dirty="0"/>
              <a:t> </a:t>
            </a:r>
            <a:r>
              <a:rPr lang="fr-FR" dirty="0"/>
              <a:t>- </a:t>
            </a:r>
            <a:r>
              <a:rPr lang="fr-FR" dirty="0" err="1">
                <a:solidFill>
                  <a:srgbClr val="FF0000"/>
                </a:solidFill>
              </a:rPr>
              <a:t>CP</a:t>
            </a:r>
            <a:r>
              <a:rPr lang="fr-FR" b="1" baseline="-25000" dirty="0" err="1">
                <a:solidFill>
                  <a:srgbClr val="FF0000"/>
                </a:solidFill>
              </a:rPr>
              <a:t>p</a:t>
            </a:r>
            <a:r>
              <a:rPr lang="fr-FR" dirty="0"/>
              <a:t>) - [(</a:t>
            </a:r>
            <a:r>
              <a:rPr lang="fr-FR" dirty="0" err="1"/>
              <a:t>CA</a:t>
            </a:r>
            <a:r>
              <a:rPr lang="fr-FR" b="1" baseline="-25000" dirty="0" err="1"/>
              <a:t>b</a:t>
            </a:r>
            <a:r>
              <a:rPr lang="fr-FR" dirty="0"/>
              <a:t> </a:t>
            </a:r>
            <a:r>
              <a:rPr lang="fr-FR" b="1" dirty="0"/>
              <a:t> </a:t>
            </a:r>
            <a:r>
              <a:rPr lang="fr-FR" dirty="0"/>
              <a:t>- </a:t>
            </a:r>
            <a:r>
              <a:rPr lang="fr-FR" dirty="0" err="1"/>
              <a:t>CP</a:t>
            </a:r>
            <a:r>
              <a:rPr lang="fr-FR" b="1" baseline="-25000" dirty="0" err="1"/>
              <a:t>b</a:t>
            </a:r>
            <a:r>
              <a:rPr lang="fr-FR" dirty="0"/>
              <a:t>)]   -   (</a:t>
            </a:r>
            <a:r>
              <a:rPr lang="fr-FR" dirty="0" err="1"/>
              <a:t>CP</a:t>
            </a:r>
            <a:r>
              <a:rPr lang="fr-FR" b="1" baseline="-25000" dirty="0" err="1"/>
              <a:t>r</a:t>
            </a:r>
            <a:r>
              <a:rPr lang="fr-FR" dirty="0"/>
              <a:t> </a:t>
            </a:r>
            <a:r>
              <a:rPr lang="fr-FR" b="1" dirty="0"/>
              <a:t> </a:t>
            </a:r>
            <a:r>
              <a:rPr lang="fr-FR" dirty="0"/>
              <a:t>- </a:t>
            </a:r>
            <a:r>
              <a:rPr lang="fr-FR" dirty="0" err="1">
                <a:solidFill>
                  <a:srgbClr val="FF0000"/>
                </a:solidFill>
              </a:rPr>
              <a:t>CP</a:t>
            </a:r>
            <a:r>
              <a:rPr lang="fr-FR" b="1" baseline="-25000" dirty="0" err="1">
                <a:solidFill>
                  <a:srgbClr val="FF0000"/>
                </a:solidFill>
              </a:rPr>
              <a:t>p</a:t>
            </a:r>
            <a:r>
              <a:rPr lang="fr-FR" dirty="0"/>
              <a:t>)]   -    (</a:t>
            </a:r>
            <a:r>
              <a:rPr lang="fr-FR" dirty="0" err="1"/>
              <a:t>AC</a:t>
            </a:r>
            <a:r>
              <a:rPr lang="fr-FR" b="1" baseline="-25000" dirty="0" err="1"/>
              <a:t>r</a:t>
            </a:r>
            <a:r>
              <a:rPr lang="fr-FR" b="1" dirty="0"/>
              <a:t> </a:t>
            </a:r>
            <a:r>
              <a:rPr lang="fr-FR" dirty="0"/>
              <a:t>- </a:t>
            </a:r>
            <a:r>
              <a:rPr lang="fr-FR" dirty="0" err="1"/>
              <a:t>AC</a:t>
            </a:r>
            <a:r>
              <a:rPr lang="fr-FR" b="1" baseline="-25000" dirty="0" err="1"/>
              <a:t>b</a:t>
            </a:r>
            <a:r>
              <a:rPr lang="fr-FR" dirty="0"/>
              <a:t>)] </a:t>
            </a:r>
          </a:p>
          <a:p>
            <a:pPr marL="0" indent="0">
              <a:buNone/>
            </a:pPr>
            <a:endParaRPr lang="fr-FR" dirty="0"/>
          </a:p>
        </p:txBody>
      </p:sp>
      <p:sp>
        <p:nvSpPr>
          <p:cNvPr id="4" name="Titr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1.2. Décomposition de l’écart (</a:t>
            </a:r>
            <a:r>
              <a:rPr lang="fr-FR" sz="3600" b="1" u="sng" dirty="0">
                <a:solidFill>
                  <a:srgbClr val="C00000"/>
                </a:solidFill>
              </a:rPr>
              <a:t>sans stock</a:t>
            </a:r>
            <a:r>
              <a:rPr lang="fr-FR" sz="3600" b="1" dirty="0">
                <a:solidFill>
                  <a:srgbClr val="C00000"/>
                </a:solidFill>
              </a:rPr>
              <a:t>)</a:t>
            </a:r>
            <a:endParaRPr lang="fr-FR" b="1" dirty="0">
              <a:solidFill>
                <a:srgbClr val="C00000"/>
              </a:solidFill>
            </a:endParaRPr>
          </a:p>
        </p:txBody>
      </p:sp>
      <p:sp>
        <p:nvSpPr>
          <p:cNvPr id="6" name="Accolade fermante 5"/>
          <p:cNvSpPr/>
          <p:nvPr/>
        </p:nvSpPr>
        <p:spPr>
          <a:xfrm rot="5400000">
            <a:off x="2545481" y="1236446"/>
            <a:ext cx="462012" cy="357177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7" name="ZoneTexte 6"/>
          <p:cNvSpPr txBox="1"/>
          <p:nvPr/>
        </p:nvSpPr>
        <p:spPr>
          <a:xfrm>
            <a:off x="422725" y="3246930"/>
            <a:ext cx="4707560" cy="646331"/>
          </a:xfrm>
          <a:prstGeom prst="rect">
            <a:avLst/>
          </a:prstGeom>
          <a:noFill/>
        </p:spPr>
        <p:txBody>
          <a:bodyPr wrap="square" rtlCol="0">
            <a:spAutoFit/>
          </a:bodyPr>
          <a:lstStyle/>
          <a:p>
            <a:pPr algn="ctr"/>
            <a:r>
              <a:rPr lang="fr-FR" dirty="0"/>
              <a:t>Responsabilité de la</a:t>
            </a:r>
          </a:p>
          <a:p>
            <a:pPr algn="ctr"/>
            <a:r>
              <a:rPr lang="fr-FR" dirty="0"/>
              <a:t> fonction </a:t>
            </a:r>
            <a:r>
              <a:rPr lang="fr-FR" b="1" i="1" dirty="0"/>
              <a:t>commerciale</a:t>
            </a:r>
          </a:p>
        </p:txBody>
      </p:sp>
      <p:sp>
        <p:nvSpPr>
          <p:cNvPr id="8" name="Accolade fermante 7"/>
          <p:cNvSpPr/>
          <p:nvPr/>
        </p:nvSpPr>
        <p:spPr>
          <a:xfrm rot="5400000">
            <a:off x="5900296" y="2021316"/>
            <a:ext cx="462012" cy="200203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ZoneTexte 8"/>
          <p:cNvSpPr txBox="1"/>
          <p:nvPr/>
        </p:nvSpPr>
        <p:spPr>
          <a:xfrm>
            <a:off x="4858374" y="3261362"/>
            <a:ext cx="2353779" cy="646331"/>
          </a:xfrm>
          <a:prstGeom prst="rect">
            <a:avLst/>
          </a:prstGeom>
          <a:noFill/>
        </p:spPr>
        <p:txBody>
          <a:bodyPr wrap="square" rtlCol="0">
            <a:spAutoFit/>
          </a:bodyPr>
          <a:lstStyle/>
          <a:p>
            <a:pPr algn="ctr"/>
            <a:r>
              <a:rPr lang="fr-FR" dirty="0"/>
              <a:t>Responsabilité de la fonction </a:t>
            </a:r>
            <a:r>
              <a:rPr lang="fr-FR" b="1" i="1" dirty="0"/>
              <a:t>production</a:t>
            </a:r>
          </a:p>
        </p:txBody>
      </p:sp>
      <p:sp>
        <p:nvSpPr>
          <p:cNvPr id="10" name="Accolade fermante 9"/>
          <p:cNvSpPr/>
          <p:nvPr/>
        </p:nvSpPr>
        <p:spPr>
          <a:xfrm rot="5400000">
            <a:off x="8075596" y="2226653"/>
            <a:ext cx="462012" cy="1655546"/>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1" name="ZoneTexte 10"/>
          <p:cNvSpPr txBox="1"/>
          <p:nvPr/>
        </p:nvSpPr>
        <p:spPr>
          <a:xfrm>
            <a:off x="6916552" y="3307894"/>
            <a:ext cx="2780100" cy="646331"/>
          </a:xfrm>
          <a:prstGeom prst="rect">
            <a:avLst/>
          </a:prstGeom>
          <a:noFill/>
        </p:spPr>
        <p:txBody>
          <a:bodyPr wrap="square" rtlCol="0">
            <a:spAutoFit/>
          </a:bodyPr>
          <a:lstStyle/>
          <a:p>
            <a:pPr algn="ctr"/>
            <a:r>
              <a:rPr lang="fr-FR" dirty="0"/>
              <a:t>Responsabilité de la fonction </a:t>
            </a:r>
            <a:r>
              <a:rPr lang="fr-FR" b="1" i="1" dirty="0"/>
              <a:t>administration</a:t>
            </a:r>
          </a:p>
        </p:txBody>
      </p:sp>
      <p:sp>
        <p:nvSpPr>
          <p:cNvPr id="12" name="Espace réservé du contenu 2"/>
          <p:cNvSpPr txBox="1">
            <a:spLocks/>
          </p:cNvSpPr>
          <p:nvPr/>
        </p:nvSpPr>
        <p:spPr>
          <a:xfrm>
            <a:off x="990599" y="4085958"/>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fr-FR" dirty="0"/>
          </a:p>
          <a:p>
            <a:pPr marL="0" indent="0">
              <a:buFont typeface="Arial" panose="020B0604020202020204" pitchFamily="34" charset="0"/>
              <a:buNone/>
            </a:pPr>
            <a:r>
              <a:rPr lang="fr-FR" dirty="0"/>
              <a:t>Avec 	CA : Chiffre d’affaires ; CP = Coût de production ; AC : Autres charges ; r = réalisé ; b = budgété ; </a:t>
            </a:r>
            <a:r>
              <a:rPr lang="fr-FR" dirty="0">
                <a:solidFill>
                  <a:srgbClr val="FF0000"/>
                </a:solidFill>
              </a:rPr>
              <a:t>p : </a:t>
            </a:r>
            <a:r>
              <a:rPr lang="fr-FR" dirty="0" err="1">
                <a:solidFill>
                  <a:srgbClr val="FF0000"/>
                </a:solidFill>
              </a:rPr>
              <a:t>pré-établi</a:t>
            </a:r>
            <a:r>
              <a:rPr lang="fr-FR" dirty="0">
                <a:solidFill>
                  <a:srgbClr val="FF0000"/>
                </a:solidFill>
              </a:rPr>
              <a:t> = ct de production budgété * quantité réelle</a:t>
            </a:r>
          </a:p>
        </p:txBody>
      </p:sp>
    </p:spTree>
    <p:extLst>
      <p:ext uri="{BB962C8B-B14F-4D97-AF65-F5344CB8AC3E}">
        <p14:creationId xmlns:p14="http://schemas.microsoft.com/office/powerpoint/2010/main" val="3563265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contenu 2"/>
          <p:cNvSpPr>
            <a:spLocks noGrp="1"/>
          </p:cNvSpPr>
          <p:nvPr>
            <p:ph idx="1"/>
          </p:nvPr>
        </p:nvSpPr>
        <p:spPr>
          <a:xfrm>
            <a:off x="849502" y="1684199"/>
            <a:ext cx="10515600" cy="6176962"/>
          </a:xfrm>
        </p:spPr>
        <p:txBody>
          <a:bodyPr/>
          <a:lstStyle/>
          <a:p>
            <a:pPr marL="0" indent="0" algn="just">
              <a:buNone/>
            </a:pPr>
            <a:r>
              <a:rPr lang="fr-FR" sz="2400" u="sng" dirty="0"/>
              <a:t>Principe</a:t>
            </a:r>
            <a:r>
              <a:rPr lang="fr-FR" sz="2400" dirty="0"/>
              <a:t> : Il est nécessaire de ne pas faire reposer la politique de gestion des stocks sur le service commercial ou service production. Le service commercial est responsable des quantités vendues et la production du coût de production =&gt; Qui décide de la politique de gestion des stocks ? </a:t>
            </a:r>
          </a:p>
          <a:p>
            <a:pPr marL="0" indent="0" algn="ctr">
              <a:buNone/>
            </a:pPr>
            <a:endParaRPr lang="fr-FR" dirty="0"/>
          </a:p>
          <a:p>
            <a:pPr marL="0" indent="0" algn="ctr">
              <a:buNone/>
            </a:pPr>
            <a:r>
              <a:rPr lang="fr-FR" dirty="0"/>
              <a:t>Ecart total = </a:t>
            </a:r>
          </a:p>
          <a:p>
            <a:pPr marL="0" indent="0">
              <a:buNone/>
            </a:pPr>
            <a:r>
              <a:rPr lang="fr-FR" dirty="0"/>
              <a:t>[(</a:t>
            </a:r>
            <a:r>
              <a:rPr lang="fr-FR" dirty="0" err="1"/>
              <a:t>CA</a:t>
            </a:r>
            <a:r>
              <a:rPr lang="fr-FR" b="1" baseline="-25000" dirty="0" err="1"/>
              <a:t>r</a:t>
            </a:r>
            <a:r>
              <a:rPr lang="fr-FR" baseline="30000" dirty="0" err="1"/>
              <a:t>QV</a:t>
            </a:r>
            <a:r>
              <a:rPr lang="fr-FR" dirty="0"/>
              <a:t> </a:t>
            </a:r>
            <a:r>
              <a:rPr lang="fr-FR" b="1" dirty="0"/>
              <a:t> </a:t>
            </a:r>
            <a:r>
              <a:rPr lang="fr-FR" dirty="0"/>
              <a:t>- </a:t>
            </a:r>
            <a:r>
              <a:rPr lang="fr-FR" dirty="0" err="1"/>
              <a:t>CP</a:t>
            </a:r>
            <a:r>
              <a:rPr lang="fr-FR" b="1" baseline="-25000" dirty="0" err="1"/>
              <a:t>p</a:t>
            </a:r>
            <a:r>
              <a:rPr lang="fr-FR" baseline="30000" dirty="0" err="1"/>
              <a:t>QV</a:t>
            </a:r>
            <a:r>
              <a:rPr lang="fr-FR" dirty="0"/>
              <a:t>) - [(</a:t>
            </a:r>
            <a:r>
              <a:rPr lang="fr-FR" dirty="0" err="1"/>
              <a:t>CA</a:t>
            </a:r>
            <a:r>
              <a:rPr lang="fr-FR" b="1" baseline="-25000" dirty="0" err="1"/>
              <a:t>b</a:t>
            </a:r>
            <a:r>
              <a:rPr lang="fr-FR" baseline="30000" dirty="0" err="1"/>
              <a:t>QV</a:t>
            </a:r>
            <a:r>
              <a:rPr lang="fr-FR" dirty="0"/>
              <a:t> </a:t>
            </a:r>
            <a:r>
              <a:rPr lang="fr-FR" b="1" dirty="0"/>
              <a:t> </a:t>
            </a:r>
            <a:r>
              <a:rPr lang="fr-FR" dirty="0"/>
              <a:t>- </a:t>
            </a:r>
            <a:r>
              <a:rPr lang="fr-FR" dirty="0" err="1"/>
              <a:t>CP</a:t>
            </a:r>
            <a:r>
              <a:rPr lang="fr-FR" b="1" baseline="-25000" dirty="0" err="1"/>
              <a:t>b</a:t>
            </a:r>
            <a:r>
              <a:rPr lang="fr-FR" b="1" baseline="-25000" dirty="0"/>
              <a:t> </a:t>
            </a:r>
            <a:r>
              <a:rPr lang="fr-FR" baseline="30000" dirty="0"/>
              <a:t>QV</a:t>
            </a:r>
            <a:r>
              <a:rPr lang="fr-FR" dirty="0"/>
              <a:t>)] - (</a:t>
            </a:r>
            <a:r>
              <a:rPr lang="fr-FR" dirty="0" err="1"/>
              <a:t>CP</a:t>
            </a:r>
            <a:r>
              <a:rPr lang="fr-FR" b="1" baseline="-25000" dirty="0" err="1"/>
              <a:t>r</a:t>
            </a:r>
            <a:r>
              <a:rPr lang="fr-FR" baseline="30000" dirty="0" err="1"/>
              <a:t>QP</a:t>
            </a:r>
            <a:r>
              <a:rPr lang="fr-FR" dirty="0"/>
              <a:t> </a:t>
            </a:r>
            <a:r>
              <a:rPr lang="fr-FR" b="1" dirty="0"/>
              <a:t> </a:t>
            </a:r>
            <a:r>
              <a:rPr lang="fr-FR" dirty="0"/>
              <a:t>- </a:t>
            </a:r>
            <a:r>
              <a:rPr lang="fr-FR" dirty="0" err="1"/>
              <a:t>CP</a:t>
            </a:r>
            <a:r>
              <a:rPr lang="fr-FR" b="1" baseline="-25000" dirty="0" err="1"/>
              <a:t>p</a:t>
            </a:r>
            <a:r>
              <a:rPr lang="fr-FR" baseline="30000" dirty="0" err="1"/>
              <a:t>QP</a:t>
            </a:r>
            <a:r>
              <a:rPr lang="fr-FR" dirty="0"/>
              <a:t>) -  (</a:t>
            </a:r>
            <a:r>
              <a:rPr lang="fr-FR" dirty="0" err="1"/>
              <a:t>AC</a:t>
            </a:r>
            <a:r>
              <a:rPr lang="fr-FR" b="1" baseline="-25000" dirty="0" err="1"/>
              <a:t>r</a:t>
            </a:r>
            <a:r>
              <a:rPr lang="fr-FR" baseline="30000" dirty="0" err="1"/>
              <a:t>QV</a:t>
            </a:r>
            <a:r>
              <a:rPr lang="fr-FR" dirty="0"/>
              <a:t> </a:t>
            </a:r>
            <a:r>
              <a:rPr lang="fr-FR" b="1" dirty="0"/>
              <a:t> </a:t>
            </a:r>
            <a:r>
              <a:rPr lang="fr-FR" dirty="0"/>
              <a:t>- </a:t>
            </a:r>
            <a:r>
              <a:rPr lang="fr-FR" dirty="0" err="1"/>
              <a:t>AC</a:t>
            </a:r>
            <a:r>
              <a:rPr lang="fr-FR" b="1" baseline="-25000" dirty="0" err="1"/>
              <a:t>p</a:t>
            </a:r>
            <a:r>
              <a:rPr lang="fr-FR" baseline="30000" dirty="0" err="1"/>
              <a:t>QV</a:t>
            </a:r>
            <a:r>
              <a:rPr lang="fr-FR" dirty="0"/>
              <a:t>)</a:t>
            </a:r>
          </a:p>
          <a:p>
            <a:pPr marL="0" indent="0">
              <a:buNone/>
            </a:pPr>
            <a:endParaRPr lang="fr-FR" dirty="0"/>
          </a:p>
        </p:txBody>
      </p:sp>
      <p:sp>
        <p:nvSpPr>
          <p:cNvPr id="14" name="Titr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1.2. Décomposition de l’écart (</a:t>
            </a:r>
            <a:r>
              <a:rPr lang="fr-FR" sz="3600" b="1" u="sng" dirty="0">
                <a:solidFill>
                  <a:srgbClr val="C00000"/>
                </a:solidFill>
              </a:rPr>
              <a:t>avec</a:t>
            </a:r>
            <a:r>
              <a:rPr lang="fr-FR" sz="3600" b="1" dirty="0">
                <a:solidFill>
                  <a:srgbClr val="C00000"/>
                </a:solidFill>
              </a:rPr>
              <a:t> stock)</a:t>
            </a:r>
            <a:endParaRPr lang="fr-FR" b="1" dirty="0">
              <a:solidFill>
                <a:srgbClr val="C00000"/>
              </a:solidFill>
            </a:endParaRPr>
          </a:p>
        </p:txBody>
      </p:sp>
      <p:sp>
        <p:nvSpPr>
          <p:cNvPr id="15" name="Accolade fermante 14"/>
          <p:cNvSpPr/>
          <p:nvPr/>
        </p:nvSpPr>
        <p:spPr>
          <a:xfrm rot="5400000">
            <a:off x="3242053" y="2336438"/>
            <a:ext cx="334638" cy="4837546"/>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6" name="ZoneTexte 15"/>
          <p:cNvSpPr txBox="1"/>
          <p:nvPr/>
        </p:nvSpPr>
        <p:spPr>
          <a:xfrm>
            <a:off x="990599" y="5100604"/>
            <a:ext cx="4707560" cy="646331"/>
          </a:xfrm>
          <a:prstGeom prst="rect">
            <a:avLst/>
          </a:prstGeom>
          <a:noFill/>
        </p:spPr>
        <p:txBody>
          <a:bodyPr wrap="square" rtlCol="0">
            <a:spAutoFit/>
          </a:bodyPr>
          <a:lstStyle/>
          <a:p>
            <a:pPr algn="ctr"/>
            <a:r>
              <a:rPr lang="fr-FR" dirty="0"/>
              <a:t>Responsabilité de la</a:t>
            </a:r>
          </a:p>
          <a:p>
            <a:pPr algn="ctr"/>
            <a:r>
              <a:rPr lang="fr-FR" dirty="0"/>
              <a:t> fonction </a:t>
            </a:r>
            <a:r>
              <a:rPr lang="fr-FR" b="1" i="1" dirty="0"/>
              <a:t>commerciale</a:t>
            </a:r>
          </a:p>
        </p:txBody>
      </p:sp>
      <p:sp>
        <p:nvSpPr>
          <p:cNvPr id="17" name="Accolade fermante 16"/>
          <p:cNvSpPr/>
          <p:nvPr/>
        </p:nvSpPr>
        <p:spPr>
          <a:xfrm rot="5400000">
            <a:off x="7086399" y="3736037"/>
            <a:ext cx="351900" cy="2055610"/>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8" name="ZoneTexte 17"/>
          <p:cNvSpPr txBox="1"/>
          <p:nvPr/>
        </p:nvSpPr>
        <p:spPr>
          <a:xfrm>
            <a:off x="5936376" y="5108626"/>
            <a:ext cx="2353779" cy="646331"/>
          </a:xfrm>
          <a:prstGeom prst="rect">
            <a:avLst/>
          </a:prstGeom>
          <a:noFill/>
        </p:spPr>
        <p:txBody>
          <a:bodyPr wrap="square" rtlCol="0">
            <a:spAutoFit/>
          </a:bodyPr>
          <a:lstStyle/>
          <a:p>
            <a:pPr algn="ctr"/>
            <a:r>
              <a:rPr lang="fr-FR" dirty="0"/>
              <a:t>Responsabilité de la fonction </a:t>
            </a:r>
            <a:r>
              <a:rPr lang="fr-FR" b="1" i="1" dirty="0"/>
              <a:t>production</a:t>
            </a:r>
          </a:p>
        </p:txBody>
      </p:sp>
      <p:sp>
        <p:nvSpPr>
          <p:cNvPr id="19" name="Accolade fermante 18"/>
          <p:cNvSpPr/>
          <p:nvPr/>
        </p:nvSpPr>
        <p:spPr>
          <a:xfrm rot="5400000">
            <a:off x="9639840" y="3696299"/>
            <a:ext cx="375576" cy="2135086"/>
          </a:xfrm>
          <a:prstGeom prst="rightBrace">
            <a:avLst>
              <a:gd name="adj1" fmla="val 8333"/>
              <a:gd name="adj2" fmla="val 49135"/>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20" name="ZoneTexte 19"/>
          <p:cNvSpPr txBox="1"/>
          <p:nvPr/>
        </p:nvSpPr>
        <p:spPr>
          <a:xfrm>
            <a:off x="8532190" y="5155158"/>
            <a:ext cx="2780100" cy="646331"/>
          </a:xfrm>
          <a:prstGeom prst="rect">
            <a:avLst/>
          </a:prstGeom>
          <a:noFill/>
        </p:spPr>
        <p:txBody>
          <a:bodyPr wrap="square" rtlCol="0">
            <a:spAutoFit/>
          </a:bodyPr>
          <a:lstStyle/>
          <a:p>
            <a:pPr algn="ctr"/>
            <a:r>
              <a:rPr lang="fr-FR" dirty="0"/>
              <a:t>Responsabilité de la fonction </a:t>
            </a:r>
            <a:r>
              <a:rPr lang="fr-FR" b="1" i="1" dirty="0"/>
              <a:t>administration</a:t>
            </a:r>
          </a:p>
        </p:txBody>
      </p:sp>
      <p:sp>
        <p:nvSpPr>
          <p:cNvPr id="21" name="Espace réservé du contenu 2"/>
          <p:cNvSpPr txBox="1">
            <a:spLocks/>
          </p:cNvSpPr>
          <p:nvPr/>
        </p:nvSpPr>
        <p:spPr>
          <a:xfrm>
            <a:off x="990599" y="5562215"/>
            <a:ext cx="10515600" cy="107676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fr-FR" dirty="0"/>
          </a:p>
          <a:p>
            <a:pPr marL="0" indent="0">
              <a:buNone/>
            </a:pPr>
            <a:r>
              <a:rPr lang="fr-FR" sz="2400" dirty="0"/>
              <a:t>Avec 	CA : Chiffre d’affaires ; CP = Coût de production ; AC : Autres charges ; </a:t>
            </a:r>
            <a:r>
              <a:rPr lang="fr-FR" sz="2400" baseline="-25000" dirty="0"/>
              <a:t>r</a:t>
            </a:r>
            <a:r>
              <a:rPr lang="fr-FR" sz="2400" dirty="0"/>
              <a:t> = réalisé ; </a:t>
            </a:r>
            <a:r>
              <a:rPr lang="fr-FR" sz="2400" baseline="-25000" dirty="0"/>
              <a:t>p</a:t>
            </a:r>
            <a:r>
              <a:rPr lang="fr-FR" sz="2400" dirty="0"/>
              <a:t> : préétabli (coût prévu * quantités réelles) ; </a:t>
            </a:r>
            <a:r>
              <a:rPr lang="fr-FR" sz="2400" baseline="-25000" dirty="0"/>
              <a:t>b </a:t>
            </a:r>
            <a:r>
              <a:rPr lang="fr-FR" sz="2400" dirty="0"/>
              <a:t>= budgété ; </a:t>
            </a:r>
            <a:r>
              <a:rPr lang="fr-FR" sz="2400" baseline="30000" dirty="0"/>
              <a:t>QV </a:t>
            </a:r>
            <a:r>
              <a:rPr lang="fr-FR" sz="2400" dirty="0"/>
              <a:t>: quantité vendues, </a:t>
            </a:r>
            <a:r>
              <a:rPr lang="fr-FR" sz="2400" baseline="30000" dirty="0"/>
              <a:t>QP</a:t>
            </a:r>
            <a:r>
              <a:rPr lang="fr-FR" sz="2400" dirty="0"/>
              <a:t> : quantités produites.</a:t>
            </a:r>
          </a:p>
        </p:txBody>
      </p:sp>
      <p:sp>
        <p:nvSpPr>
          <p:cNvPr id="2" name="ZoneTexte 1"/>
          <p:cNvSpPr txBox="1"/>
          <p:nvPr/>
        </p:nvSpPr>
        <p:spPr>
          <a:xfrm>
            <a:off x="6576291" y="2687782"/>
            <a:ext cx="4735999" cy="41563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lang="fr-FR" dirty="0"/>
          </a:p>
        </p:txBody>
      </p:sp>
    </p:spTree>
    <p:extLst>
      <p:ext uri="{BB962C8B-B14F-4D97-AF65-F5344CB8AC3E}">
        <p14:creationId xmlns:p14="http://schemas.microsoft.com/office/powerpoint/2010/main" val="3398271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017" y="675977"/>
            <a:ext cx="6271492" cy="646331"/>
          </a:xfrm>
          <a:prstGeom prst="rect">
            <a:avLst/>
          </a:prstGeom>
          <a:noFill/>
        </p:spPr>
        <p:txBody>
          <a:bodyPr wrap="square" rtlCol="0">
            <a:spAutoFit/>
          </a:bodyPr>
          <a:lstStyle/>
          <a:p>
            <a:r>
              <a:rPr lang="fr-FR" dirty="0"/>
              <a:t>Marge réelle</a:t>
            </a:r>
          </a:p>
          <a:p>
            <a:r>
              <a:rPr lang="fr-FR" b="1" dirty="0"/>
              <a:t>(</a:t>
            </a:r>
            <a:r>
              <a:rPr lang="fr-FR" b="1" dirty="0" err="1">
                <a:solidFill>
                  <a:srgbClr val="FF0000"/>
                </a:solidFill>
              </a:rPr>
              <a:t>CA</a:t>
            </a:r>
            <a:r>
              <a:rPr lang="fr-FR" b="1" baseline="-25000" dirty="0" err="1">
                <a:solidFill>
                  <a:srgbClr val="FF0000"/>
                </a:solidFill>
              </a:rPr>
              <a:t>ur</a:t>
            </a:r>
            <a:r>
              <a:rPr lang="fr-FR" b="1" dirty="0">
                <a:solidFill>
                  <a:srgbClr val="FF0000"/>
                </a:solidFill>
              </a:rPr>
              <a:t>* </a:t>
            </a:r>
            <a:r>
              <a:rPr lang="fr-FR" b="1" dirty="0" err="1">
                <a:solidFill>
                  <a:srgbClr val="7030A0"/>
                </a:solidFill>
              </a:rPr>
              <a:t>QV</a:t>
            </a:r>
            <a:r>
              <a:rPr lang="fr-FR" b="1" baseline="-25000" dirty="0" err="1">
                <a:solidFill>
                  <a:srgbClr val="7030A0"/>
                </a:solidFill>
              </a:rPr>
              <a:t>r</a:t>
            </a:r>
            <a:r>
              <a:rPr lang="fr-FR" b="1" dirty="0">
                <a:solidFill>
                  <a:srgbClr val="FF0000"/>
                </a:solidFill>
              </a:rPr>
              <a:t>  </a:t>
            </a:r>
            <a:r>
              <a:rPr lang="fr-FR" b="1" dirty="0"/>
              <a:t>- </a:t>
            </a:r>
            <a:r>
              <a:rPr lang="fr-FR" b="1" dirty="0" err="1"/>
              <a:t>CP</a:t>
            </a:r>
            <a:r>
              <a:rPr lang="fr-FR" b="1" baseline="-25000" dirty="0" err="1"/>
              <a:t>ub</a:t>
            </a:r>
            <a:r>
              <a:rPr lang="fr-FR" b="1" dirty="0"/>
              <a:t> * </a:t>
            </a:r>
            <a:r>
              <a:rPr lang="fr-FR" b="1" dirty="0" err="1">
                <a:solidFill>
                  <a:srgbClr val="7030A0"/>
                </a:solidFill>
              </a:rPr>
              <a:t>QV</a:t>
            </a:r>
            <a:r>
              <a:rPr lang="fr-FR" b="1" baseline="-25000" dirty="0" err="1">
                <a:solidFill>
                  <a:srgbClr val="7030A0"/>
                </a:solidFill>
              </a:rPr>
              <a:t>r</a:t>
            </a:r>
            <a:r>
              <a:rPr lang="fr-FR" b="1" dirty="0">
                <a:solidFill>
                  <a:srgbClr val="FF0000"/>
                </a:solidFill>
              </a:rPr>
              <a:t> </a:t>
            </a:r>
            <a:r>
              <a:rPr lang="fr-FR" b="1" dirty="0"/>
              <a:t>) </a:t>
            </a:r>
            <a:r>
              <a:rPr lang="fr-FR" dirty="0"/>
              <a:t>= Marge réelle / quantité vendue</a:t>
            </a:r>
          </a:p>
        </p:txBody>
      </p:sp>
      <p:sp>
        <p:nvSpPr>
          <p:cNvPr id="4" name="ZoneTexte 3"/>
          <p:cNvSpPr txBox="1"/>
          <p:nvPr/>
        </p:nvSpPr>
        <p:spPr>
          <a:xfrm>
            <a:off x="53110" y="1481851"/>
            <a:ext cx="6005945" cy="646331"/>
          </a:xfrm>
          <a:prstGeom prst="rect">
            <a:avLst/>
          </a:prstGeom>
          <a:noFill/>
        </p:spPr>
        <p:txBody>
          <a:bodyPr wrap="square" rtlCol="0">
            <a:spAutoFit/>
          </a:bodyPr>
          <a:lstStyle/>
          <a:p>
            <a:r>
              <a:rPr lang="fr-FR" dirty="0"/>
              <a:t>Marge budgétée</a:t>
            </a:r>
          </a:p>
          <a:p>
            <a:r>
              <a:rPr lang="fr-FR" b="1" dirty="0"/>
              <a:t>(</a:t>
            </a:r>
            <a:r>
              <a:rPr lang="fr-FR" b="1" dirty="0" err="1">
                <a:solidFill>
                  <a:srgbClr val="FF0000"/>
                </a:solidFill>
              </a:rPr>
              <a:t>CA</a:t>
            </a:r>
            <a:r>
              <a:rPr lang="fr-FR" b="1" baseline="-25000" dirty="0" err="1">
                <a:solidFill>
                  <a:srgbClr val="FF0000"/>
                </a:solidFill>
              </a:rPr>
              <a:t>ub</a:t>
            </a:r>
            <a:r>
              <a:rPr lang="fr-FR" b="1" dirty="0">
                <a:solidFill>
                  <a:srgbClr val="FF0000"/>
                </a:solidFill>
              </a:rPr>
              <a:t>* </a:t>
            </a:r>
            <a:r>
              <a:rPr lang="fr-FR" b="1" dirty="0" err="1">
                <a:solidFill>
                  <a:srgbClr val="7030A0"/>
                </a:solidFill>
              </a:rPr>
              <a:t>QV</a:t>
            </a:r>
            <a:r>
              <a:rPr lang="fr-FR" b="1" baseline="-25000" dirty="0" err="1">
                <a:solidFill>
                  <a:srgbClr val="7030A0"/>
                </a:solidFill>
              </a:rPr>
              <a:t>b</a:t>
            </a:r>
            <a:r>
              <a:rPr lang="fr-FR" b="1" dirty="0">
                <a:solidFill>
                  <a:srgbClr val="FF0000"/>
                </a:solidFill>
              </a:rPr>
              <a:t> </a:t>
            </a:r>
            <a:r>
              <a:rPr lang="fr-FR" b="1" dirty="0"/>
              <a:t>- </a:t>
            </a:r>
            <a:r>
              <a:rPr lang="fr-FR" b="1" dirty="0" err="1"/>
              <a:t>CP</a:t>
            </a:r>
            <a:r>
              <a:rPr lang="fr-FR" b="1" baseline="-25000" dirty="0" err="1"/>
              <a:t>ub</a:t>
            </a:r>
            <a:r>
              <a:rPr lang="fr-FR" b="1" dirty="0"/>
              <a:t> * </a:t>
            </a:r>
            <a:r>
              <a:rPr lang="fr-FR" b="1" dirty="0" err="1">
                <a:solidFill>
                  <a:srgbClr val="7030A0"/>
                </a:solidFill>
              </a:rPr>
              <a:t>QV</a:t>
            </a:r>
            <a:r>
              <a:rPr lang="fr-FR" b="1" baseline="-25000" dirty="0" err="1">
                <a:solidFill>
                  <a:srgbClr val="7030A0"/>
                </a:solidFill>
              </a:rPr>
              <a:t>b</a:t>
            </a:r>
            <a:r>
              <a:rPr lang="fr-FR" b="1" dirty="0"/>
              <a:t> ) </a:t>
            </a:r>
            <a:r>
              <a:rPr lang="fr-FR" dirty="0"/>
              <a:t>= Marge budgété / quantité vendue</a:t>
            </a:r>
          </a:p>
        </p:txBody>
      </p:sp>
      <p:sp>
        <p:nvSpPr>
          <p:cNvPr id="7" name="ZoneTexte 6"/>
          <p:cNvSpPr txBox="1"/>
          <p:nvPr/>
        </p:nvSpPr>
        <p:spPr>
          <a:xfrm>
            <a:off x="53110" y="2664752"/>
            <a:ext cx="3315854" cy="646331"/>
          </a:xfrm>
          <a:prstGeom prst="rect">
            <a:avLst/>
          </a:prstGeom>
          <a:noFill/>
        </p:spPr>
        <p:txBody>
          <a:bodyPr wrap="square" rtlCol="0">
            <a:spAutoFit/>
          </a:bodyPr>
          <a:lstStyle/>
          <a:p>
            <a:r>
              <a:rPr lang="fr-FR" dirty="0"/>
              <a:t>Coût de production réelle</a:t>
            </a:r>
          </a:p>
          <a:p>
            <a:r>
              <a:rPr lang="fr-FR" dirty="0"/>
              <a:t>(</a:t>
            </a:r>
            <a:r>
              <a:rPr lang="fr-FR" dirty="0" err="1">
                <a:solidFill>
                  <a:srgbClr val="00B050"/>
                </a:solidFill>
              </a:rPr>
              <a:t>CP</a:t>
            </a:r>
            <a:r>
              <a:rPr lang="fr-FR" b="1" baseline="-25000" dirty="0" err="1">
                <a:solidFill>
                  <a:srgbClr val="00B050"/>
                </a:solidFill>
              </a:rPr>
              <a:t>ur</a:t>
            </a:r>
            <a:r>
              <a:rPr lang="fr-FR" dirty="0"/>
              <a:t>* </a:t>
            </a:r>
            <a:r>
              <a:rPr lang="fr-FR" dirty="0" err="1"/>
              <a:t>QP</a:t>
            </a:r>
            <a:r>
              <a:rPr lang="fr-FR" baseline="-25000" dirty="0" err="1"/>
              <a:t>r</a:t>
            </a:r>
            <a:r>
              <a:rPr lang="fr-FR" b="1" dirty="0"/>
              <a:t> </a:t>
            </a:r>
            <a:r>
              <a:rPr lang="fr-FR" dirty="0"/>
              <a:t>)</a:t>
            </a:r>
          </a:p>
        </p:txBody>
      </p:sp>
      <p:sp>
        <p:nvSpPr>
          <p:cNvPr id="8" name="ZoneTexte 7"/>
          <p:cNvSpPr txBox="1"/>
          <p:nvPr/>
        </p:nvSpPr>
        <p:spPr>
          <a:xfrm>
            <a:off x="53110" y="3630750"/>
            <a:ext cx="3315854" cy="646331"/>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solidFill>
                  <a:srgbClr val="00B050"/>
                </a:solidFill>
              </a:rPr>
              <a:t>CP</a:t>
            </a:r>
            <a:r>
              <a:rPr lang="fr-FR" b="1" baseline="-25000" dirty="0" err="1">
                <a:solidFill>
                  <a:srgbClr val="00B050"/>
                </a:solidFill>
              </a:rPr>
              <a:t>ub</a:t>
            </a:r>
            <a:r>
              <a:rPr lang="fr-FR" dirty="0"/>
              <a:t> * </a:t>
            </a:r>
            <a:r>
              <a:rPr lang="fr-FR" dirty="0" err="1"/>
              <a:t>QP</a:t>
            </a:r>
            <a:r>
              <a:rPr lang="fr-FR" baseline="-25000" dirty="0" err="1"/>
              <a:t>r</a:t>
            </a:r>
            <a:r>
              <a:rPr lang="fr-FR" b="1" dirty="0"/>
              <a:t> </a:t>
            </a:r>
            <a:r>
              <a:rPr lang="fr-FR" dirty="0"/>
              <a:t>)</a:t>
            </a:r>
          </a:p>
        </p:txBody>
      </p:sp>
      <p:sp>
        <p:nvSpPr>
          <p:cNvPr id="11" name="ZoneTexte 10"/>
          <p:cNvSpPr txBox="1"/>
          <p:nvPr/>
        </p:nvSpPr>
        <p:spPr>
          <a:xfrm>
            <a:off x="0" y="4740607"/>
            <a:ext cx="6446983" cy="646331"/>
          </a:xfrm>
          <a:prstGeom prst="rect">
            <a:avLst/>
          </a:prstGeom>
          <a:noFill/>
        </p:spPr>
        <p:txBody>
          <a:bodyPr wrap="square" rtlCol="0">
            <a:spAutoFit/>
          </a:bodyPr>
          <a:lstStyle/>
          <a:p>
            <a:r>
              <a:rPr lang="fr-FR" dirty="0"/>
              <a:t>Coût de production réelle</a:t>
            </a:r>
          </a:p>
          <a:p>
            <a:r>
              <a:rPr lang="fr-FR" dirty="0"/>
              <a:t>(</a:t>
            </a:r>
            <a:r>
              <a:rPr lang="fr-FR" dirty="0" err="1"/>
              <a:t>AC</a:t>
            </a:r>
            <a:r>
              <a:rPr lang="fr-FR" b="1" baseline="-25000" dirty="0" err="1"/>
              <a:t>r</a:t>
            </a:r>
            <a:r>
              <a:rPr lang="fr-FR" baseline="30000" dirty="0" err="1"/>
              <a:t>QV</a:t>
            </a:r>
            <a:r>
              <a:rPr lang="fr-FR" dirty="0"/>
              <a:t>)  =</a:t>
            </a:r>
          </a:p>
        </p:txBody>
      </p:sp>
      <p:sp>
        <p:nvSpPr>
          <p:cNvPr id="12" name="ZoneTexte 11"/>
          <p:cNvSpPr txBox="1"/>
          <p:nvPr/>
        </p:nvSpPr>
        <p:spPr>
          <a:xfrm>
            <a:off x="53110" y="5842432"/>
            <a:ext cx="7352145" cy="923330"/>
          </a:xfrm>
          <a:prstGeom prst="rect">
            <a:avLst/>
          </a:prstGeom>
          <a:noFill/>
        </p:spPr>
        <p:txBody>
          <a:bodyPr wrap="square" rtlCol="0">
            <a:spAutoFit/>
          </a:bodyPr>
          <a:lstStyle/>
          <a:p>
            <a:r>
              <a:rPr lang="fr-FR" dirty="0"/>
              <a:t>Coût de </a:t>
            </a:r>
            <a:r>
              <a:rPr lang="fr-FR" dirty="0" err="1"/>
              <a:t>prod</a:t>
            </a:r>
            <a:r>
              <a:rPr lang="fr-FR" dirty="0"/>
              <a:t>. budgétée</a:t>
            </a:r>
          </a:p>
          <a:p>
            <a:r>
              <a:rPr lang="fr-FR" dirty="0"/>
              <a:t>(</a:t>
            </a:r>
            <a:r>
              <a:rPr lang="fr-FR" dirty="0" err="1"/>
              <a:t>AC</a:t>
            </a:r>
            <a:r>
              <a:rPr lang="fr-FR" b="1" baseline="-25000" dirty="0" err="1"/>
              <a:t>b</a:t>
            </a:r>
            <a:r>
              <a:rPr lang="fr-FR" baseline="30000" dirty="0" err="1"/>
              <a:t>QV</a:t>
            </a:r>
            <a:r>
              <a:rPr lang="fr-FR" dirty="0"/>
              <a:t>)</a:t>
            </a:r>
          </a:p>
          <a:p>
            <a:endParaRPr lang="fr-FR" dirty="0"/>
          </a:p>
        </p:txBody>
      </p:sp>
      <p:sp>
        <p:nvSpPr>
          <p:cNvPr id="13" name="Accolade fermante 12"/>
          <p:cNvSpPr/>
          <p:nvPr/>
        </p:nvSpPr>
        <p:spPr>
          <a:xfrm>
            <a:off x="5888182" y="634621"/>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2" name="ZoneTexte 1"/>
          <p:cNvSpPr txBox="1"/>
          <p:nvPr/>
        </p:nvSpPr>
        <p:spPr>
          <a:xfrm>
            <a:off x="6446983" y="604688"/>
            <a:ext cx="5135417" cy="1754326"/>
          </a:xfrm>
          <a:prstGeom prst="rect">
            <a:avLst/>
          </a:prstGeom>
          <a:noFill/>
        </p:spPr>
        <p:txBody>
          <a:bodyPr wrap="square" rtlCol="0">
            <a:spAutoFit/>
          </a:bodyPr>
          <a:lstStyle/>
          <a:p>
            <a:r>
              <a:rPr lang="fr-FR" dirty="0">
                <a:solidFill>
                  <a:srgbClr val="7030A0"/>
                </a:solidFill>
              </a:rPr>
              <a:t>QV </a:t>
            </a:r>
            <a:r>
              <a:rPr lang="fr-FR" baseline="-25000" dirty="0">
                <a:solidFill>
                  <a:srgbClr val="7030A0"/>
                </a:solidFill>
              </a:rPr>
              <a:t>r</a:t>
            </a:r>
            <a:r>
              <a:rPr lang="fr-FR" dirty="0">
                <a:solidFill>
                  <a:srgbClr val="7030A0"/>
                </a:solidFill>
              </a:rPr>
              <a:t> – QV</a:t>
            </a:r>
            <a:r>
              <a:rPr lang="fr-FR" baseline="-25000" dirty="0">
                <a:solidFill>
                  <a:srgbClr val="7030A0"/>
                </a:solidFill>
              </a:rPr>
              <a:t> b </a:t>
            </a:r>
            <a:r>
              <a:rPr lang="fr-FR" dirty="0"/>
              <a:t>= On suppose que le responsable du centre commercial est responsable des quantités vendues. </a:t>
            </a:r>
          </a:p>
          <a:p>
            <a:r>
              <a:rPr lang="fr-FR" b="1" dirty="0" err="1">
                <a:solidFill>
                  <a:srgbClr val="FF0000"/>
                </a:solidFill>
              </a:rPr>
              <a:t>CA</a:t>
            </a:r>
            <a:r>
              <a:rPr lang="fr-FR" b="1" baseline="-25000" dirty="0" err="1">
                <a:solidFill>
                  <a:srgbClr val="FF0000"/>
                </a:solidFill>
              </a:rPr>
              <a:t>ur</a:t>
            </a:r>
            <a:r>
              <a:rPr lang="fr-FR" b="1" baseline="-25000" dirty="0">
                <a:solidFill>
                  <a:srgbClr val="FF0000"/>
                </a:solidFill>
              </a:rPr>
              <a:t> - </a:t>
            </a:r>
            <a:r>
              <a:rPr lang="fr-FR" b="1" dirty="0" err="1">
                <a:solidFill>
                  <a:srgbClr val="FF0000"/>
                </a:solidFill>
              </a:rPr>
              <a:t>CA</a:t>
            </a:r>
            <a:r>
              <a:rPr lang="fr-FR" b="1" baseline="-25000" dirty="0" err="1">
                <a:solidFill>
                  <a:srgbClr val="FF0000"/>
                </a:solidFill>
              </a:rPr>
              <a:t>ub</a:t>
            </a:r>
            <a:r>
              <a:rPr lang="fr-FR" dirty="0"/>
              <a:t>= On suppose que le responsable du centre commercial peut jouer sur le prix de vente (CA u)</a:t>
            </a:r>
          </a:p>
          <a:p>
            <a:r>
              <a:rPr lang="fr-FR" dirty="0"/>
              <a:t>=&gt; Les coûts de production unitaire sont fixes </a:t>
            </a:r>
            <a:r>
              <a:rPr lang="fr-FR" b="1" dirty="0" err="1"/>
              <a:t>Cp</a:t>
            </a:r>
            <a:r>
              <a:rPr lang="fr-FR" b="1" baseline="-25000" dirty="0" err="1"/>
              <a:t>ub</a:t>
            </a:r>
            <a:r>
              <a:rPr lang="fr-FR" b="1" dirty="0"/>
              <a:t>. </a:t>
            </a:r>
            <a:endParaRPr lang="fr-FR" dirty="0"/>
          </a:p>
        </p:txBody>
      </p:sp>
      <p:sp>
        <p:nvSpPr>
          <p:cNvPr id="15" name="Accolade fermante 14"/>
          <p:cNvSpPr/>
          <p:nvPr/>
        </p:nvSpPr>
        <p:spPr>
          <a:xfrm>
            <a:off x="2567709" y="2688773"/>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6" name="ZoneTexte 15"/>
          <p:cNvSpPr txBox="1"/>
          <p:nvPr/>
        </p:nvSpPr>
        <p:spPr>
          <a:xfrm>
            <a:off x="3104570" y="2769082"/>
            <a:ext cx="9034319" cy="1477328"/>
          </a:xfrm>
          <a:prstGeom prst="rect">
            <a:avLst/>
          </a:prstGeom>
          <a:noFill/>
        </p:spPr>
        <p:txBody>
          <a:bodyPr wrap="square" rtlCol="0">
            <a:spAutoFit/>
          </a:bodyPr>
          <a:lstStyle/>
          <a:p>
            <a:r>
              <a:rPr lang="fr-FR" b="1" dirty="0" err="1">
                <a:solidFill>
                  <a:srgbClr val="00B050"/>
                </a:solidFill>
              </a:rPr>
              <a:t>CP</a:t>
            </a:r>
            <a:r>
              <a:rPr lang="fr-FR" b="1" baseline="-25000" dirty="0" err="1">
                <a:solidFill>
                  <a:srgbClr val="00B050"/>
                </a:solidFill>
              </a:rPr>
              <a:t>ur</a:t>
            </a:r>
            <a:r>
              <a:rPr lang="fr-FR" b="1" baseline="-25000" dirty="0">
                <a:solidFill>
                  <a:srgbClr val="00B050"/>
                </a:solidFill>
              </a:rPr>
              <a:t> - </a:t>
            </a:r>
            <a:r>
              <a:rPr lang="fr-FR" b="1" dirty="0" err="1">
                <a:solidFill>
                  <a:srgbClr val="00B050"/>
                </a:solidFill>
              </a:rPr>
              <a:t>CP</a:t>
            </a:r>
            <a:r>
              <a:rPr lang="fr-FR" b="1" baseline="-25000" dirty="0" err="1">
                <a:solidFill>
                  <a:srgbClr val="00B050"/>
                </a:solidFill>
              </a:rPr>
              <a:t>ub</a:t>
            </a:r>
            <a:r>
              <a:rPr lang="fr-FR" dirty="0"/>
              <a:t>= L’objectif responsable du centre production doit réduire le coût de production unitaire (montant des charges, réduction des coûts fixes unitaires, ajustement de l’appareil productif). </a:t>
            </a:r>
          </a:p>
          <a:p>
            <a:r>
              <a:rPr lang="fr-FR" dirty="0"/>
              <a:t>=&gt; Le responsable du la production n’est pas responsable de la politique de stockage des PF (</a:t>
            </a:r>
            <a:r>
              <a:rPr lang="fr-FR" dirty="0" err="1"/>
              <a:t>Q</a:t>
            </a:r>
            <a:r>
              <a:rPr lang="fr-FR" b="1" dirty="0" err="1"/>
              <a:t>P</a:t>
            </a:r>
            <a:r>
              <a:rPr lang="fr-FR" b="1" baseline="-25000" dirty="0" err="1"/>
              <a:t>r</a:t>
            </a:r>
            <a:r>
              <a:rPr lang="fr-FR" b="1" dirty="0"/>
              <a:t>)</a:t>
            </a:r>
            <a:endParaRPr lang="fr-FR" dirty="0"/>
          </a:p>
        </p:txBody>
      </p:sp>
      <p:sp>
        <p:nvSpPr>
          <p:cNvPr id="17" name="Accolade fermante 16"/>
          <p:cNvSpPr/>
          <p:nvPr/>
        </p:nvSpPr>
        <p:spPr>
          <a:xfrm>
            <a:off x="2640448" y="4764628"/>
            <a:ext cx="341745" cy="15978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8" name="ZoneTexte 17"/>
          <p:cNvSpPr txBox="1"/>
          <p:nvPr/>
        </p:nvSpPr>
        <p:spPr>
          <a:xfrm>
            <a:off x="3223491" y="5096731"/>
            <a:ext cx="8455890" cy="923330"/>
          </a:xfrm>
          <a:prstGeom prst="rect">
            <a:avLst/>
          </a:prstGeom>
          <a:noFill/>
        </p:spPr>
        <p:txBody>
          <a:bodyPr wrap="square" rtlCol="0">
            <a:spAutoFit/>
          </a:bodyPr>
          <a:lstStyle/>
          <a:p>
            <a:r>
              <a:rPr lang="fr-FR" dirty="0" err="1"/>
              <a:t>AC</a:t>
            </a:r>
            <a:r>
              <a:rPr lang="fr-FR" b="1" baseline="-25000" dirty="0" err="1"/>
              <a:t>r</a:t>
            </a:r>
            <a:r>
              <a:rPr lang="fr-FR" b="1" baseline="-25000" dirty="0"/>
              <a:t> </a:t>
            </a:r>
            <a:r>
              <a:rPr lang="fr-FR" dirty="0"/>
              <a:t>- </a:t>
            </a:r>
            <a:r>
              <a:rPr lang="fr-FR" dirty="0" err="1"/>
              <a:t>AC</a:t>
            </a:r>
            <a:r>
              <a:rPr lang="fr-FR" b="1" baseline="-25000" dirty="0" err="1"/>
              <a:t>b</a:t>
            </a:r>
            <a:r>
              <a:rPr lang="fr-FR" dirty="0"/>
              <a:t> : L’objectif va être de minimiser les autres charges. </a:t>
            </a:r>
          </a:p>
          <a:p>
            <a:endParaRPr lang="fr-FR" dirty="0"/>
          </a:p>
          <a:p>
            <a:r>
              <a:rPr lang="fr-FR" dirty="0"/>
              <a:t>=&gt; Attention aux effets induits par une réduction des charges (qualité, délai, etc…)</a:t>
            </a:r>
          </a:p>
        </p:txBody>
      </p:sp>
      <p:sp>
        <p:nvSpPr>
          <p:cNvPr id="14" name="Titre 1"/>
          <p:cNvSpPr txBox="1">
            <a:spLocks/>
          </p:cNvSpPr>
          <p:nvPr/>
        </p:nvSpPr>
        <p:spPr>
          <a:xfrm>
            <a:off x="801254" y="-29242"/>
            <a:ext cx="10515600" cy="644659"/>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a:solidFill>
                  <a:srgbClr val="C00000"/>
                </a:solidFill>
              </a:rPr>
              <a:t>1. Analyse des écarts centre de profits</a:t>
            </a:r>
            <a:br>
              <a:rPr lang="fr-FR" b="1" dirty="0">
                <a:solidFill>
                  <a:srgbClr val="C00000"/>
                </a:solidFill>
              </a:rPr>
            </a:br>
            <a:r>
              <a:rPr lang="fr-FR" sz="3600" b="1" dirty="0">
                <a:solidFill>
                  <a:srgbClr val="C00000"/>
                </a:solidFill>
              </a:rPr>
              <a:t>1.2. Décomposition de l’écart (avec stock)</a:t>
            </a:r>
            <a:endParaRPr lang="fr-FR" b="1" dirty="0">
              <a:solidFill>
                <a:srgbClr val="C00000"/>
              </a:solidFill>
            </a:endParaRPr>
          </a:p>
        </p:txBody>
      </p:sp>
    </p:spTree>
    <p:extLst>
      <p:ext uri="{BB962C8B-B14F-4D97-AF65-F5344CB8AC3E}">
        <p14:creationId xmlns:p14="http://schemas.microsoft.com/office/powerpoint/2010/main" val="3798734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3624</Words>
  <Application>Microsoft Office PowerPoint</Application>
  <PresentationFormat>Grand écran</PresentationFormat>
  <Paragraphs>1030</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Symbol</vt:lpstr>
      <vt:lpstr>Thème Office</vt:lpstr>
      <vt:lpstr>1. Analyse des écarts centre de profits 1.1. définition et calcul général</vt:lpstr>
      <vt:lpstr>1. Analyse des écarts centre de profits 1.1. définition et calcul général</vt:lpstr>
      <vt:lpstr>Présentation PowerPoint</vt:lpstr>
      <vt:lpstr>Présentation PowerPoint</vt:lpstr>
      <vt:lpstr>Présentation PowerPoint</vt:lpstr>
      <vt:lpstr>1. Analyse des écarts centre de profits 1.1. définition et calcul général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Universite de Montpellier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Analyse des écarts centre de profits 1.1. définition et calcul général</dc:title>
  <dc:creator>n.a.</dc:creator>
  <cp:lastModifiedBy>Guillaume DUMAS</cp:lastModifiedBy>
  <cp:revision>29</cp:revision>
  <dcterms:created xsi:type="dcterms:W3CDTF">2021-02-08T15:16:09Z</dcterms:created>
  <dcterms:modified xsi:type="dcterms:W3CDTF">2025-12-02T10:37:37Z</dcterms:modified>
</cp:coreProperties>
</file>