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946"/>
  </p:normalViewPr>
  <p:slideViewPr>
    <p:cSldViewPr snapToGrid="0">
      <p:cViewPr varScale="1">
        <p:scale>
          <a:sx n="55" d="100"/>
          <a:sy n="55" d="100"/>
        </p:scale>
        <p:origin x="1072"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a:t>Modifiez le style du titre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2/5/2025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447191" y="2824269"/>
            <a:ext cx="4645152"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412362" y="2821491"/>
            <a:ext cx="4645152"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2/5/2025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2/5/2025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415BF9-303B-0F83-7D7B-D050627953E3}"/>
              </a:ext>
            </a:extLst>
          </p:cNvPr>
          <p:cNvSpPr>
            <a:spLocks noGrp="1"/>
          </p:cNvSpPr>
          <p:nvPr>
            <p:ph type="ctrTitle"/>
          </p:nvPr>
        </p:nvSpPr>
        <p:spPr/>
        <p:txBody>
          <a:bodyPr/>
          <a:lstStyle/>
          <a:p>
            <a:r>
              <a:rPr lang="fr-FR" dirty="0"/>
              <a:t>CORRIGÉ DU DST DES M2 – FÉVRIER 2025</a:t>
            </a:r>
          </a:p>
        </p:txBody>
      </p:sp>
      <p:sp>
        <p:nvSpPr>
          <p:cNvPr id="3" name="Sous-titre 2">
            <a:extLst>
              <a:ext uri="{FF2B5EF4-FFF2-40B4-BE49-F238E27FC236}">
                <a16:creationId xmlns:a16="http://schemas.microsoft.com/office/drawing/2014/main" id="{C71416F3-F8AF-9E04-9EDD-7DE08087DCF1}"/>
              </a:ext>
            </a:extLst>
          </p:cNvPr>
          <p:cNvSpPr>
            <a:spLocks noGrp="1"/>
          </p:cNvSpPr>
          <p:nvPr>
            <p:ph type="subTitle" idx="1"/>
          </p:nvPr>
        </p:nvSpPr>
        <p:spPr/>
        <p:txBody>
          <a:bodyPr/>
          <a:lstStyle/>
          <a:p>
            <a:r>
              <a:rPr lang="fr-FR" dirty="0"/>
              <a:t>LE RÔLE DE L’AMITIÉ DANS LA CONSTRUCTION DE SOI.</a:t>
            </a:r>
          </a:p>
        </p:txBody>
      </p:sp>
    </p:spTree>
    <p:extLst>
      <p:ext uri="{BB962C8B-B14F-4D97-AF65-F5344CB8AC3E}">
        <p14:creationId xmlns:p14="http://schemas.microsoft.com/office/powerpoint/2010/main" val="1357224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3DF9D5E7-863F-5F27-ED78-A94BC72957C9}"/>
              </a:ext>
            </a:extLst>
          </p:cNvPr>
          <p:cNvSpPr txBox="1"/>
          <p:nvPr/>
        </p:nvSpPr>
        <p:spPr>
          <a:xfrm>
            <a:off x="2113155" y="557277"/>
            <a:ext cx="9015761" cy="4251933"/>
          </a:xfrm>
          <a:prstGeom prst="rect">
            <a:avLst/>
          </a:prstGeom>
          <a:noFill/>
        </p:spPr>
        <p:txBody>
          <a:bodyPr wrap="square">
            <a:spAutoFit/>
          </a:bodyPr>
          <a:lstStyle/>
          <a:p>
            <a:pPr lvl="0" algn="just">
              <a:lnSpc>
                <a:spcPct val="107000"/>
              </a:lnSpc>
              <a:spcAft>
                <a:spcPts val="800"/>
              </a:spcAft>
            </a:pPr>
            <a:r>
              <a:rPr lang="fr-FR" kern="100" dirty="0">
                <a:effectLst/>
                <a:latin typeface="Times New Roman" panose="02020603050405020304" pitchFamily="18" charset="0"/>
                <a:ea typeface="Aptos" panose="020B0004020202020204" pitchFamily="34" charset="0"/>
                <a:cs typeface="Times New Roman" panose="02020603050405020304" pitchFamily="18" charset="0"/>
              </a:rPr>
              <a:t>2) Expliquez l’emploi en contexte du nom « champion » (ligne 22). Donnez ensuite une phrase où le mot « champion » aura un autre sens. </a:t>
            </a:r>
            <a:r>
              <a:rPr lang="fr-FR"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a:t>
            </a:r>
            <a:r>
              <a:rPr lang="fr-FR"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1 point = 0,5 + 0,5)</a:t>
            </a:r>
            <a:endParaRPr lang="fr-FR"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fr-FR" kern="100" dirty="0">
                <a:effectLst/>
                <a:latin typeface="Times New Roman" panose="02020603050405020304" pitchFamily="18" charset="0"/>
                <a:ea typeface="Aptos" panose="020B0004020202020204" pitchFamily="34" charset="0"/>
                <a:cs typeface="Times New Roman" panose="02020603050405020304" pitchFamily="18" charset="0"/>
              </a:rPr>
              <a:t> </a:t>
            </a:r>
            <a:endParaRPr lang="fr-FR"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fr-FR" kern="100" dirty="0">
                <a:effectLst/>
                <a:latin typeface="Times New Roman" panose="02020603050405020304" pitchFamily="18" charset="0"/>
                <a:ea typeface="Aptos" panose="020B0004020202020204" pitchFamily="34" charset="0"/>
                <a:cs typeface="Times New Roman" panose="02020603050405020304" pitchFamily="18" charset="0"/>
              </a:rPr>
              <a:t>Le mot « champion », en contexte, permet de mettre en valeur le personnage de Lucas, exprimant par sa connotation dans un langage familier qu’il est le plus fort, le meilleur des trois amis pour inventer des histoires et imaginer un avenir meilleur. </a:t>
            </a:r>
            <a:endParaRPr lang="fr-FR"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fr-FR" kern="100" dirty="0">
                <a:effectLst/>
                <a:latin typeface="Times New Roman" panose="02020603050405020304" pitchFamily="18" charset="0"/>
                <a:ea typeface="Aptos" panose="020B0004020202020204" pitchFamily="34" charset="0"/>
                <a:cs typeface="Times New Roman" panose="02020603050405020304" pitchFamily="18" charset="0"/>
              </a:rPr>
              <a:t> </a:t>
            </a:r>
            <a:endParaRPr lang="fr-FR"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fr-FR" kern="100" dirty="0">
                <a:effectLst/>
                <a:latin typeface="Times New Roman" panose="02020603050405020304" pitchFamily="18" charset="0"/>
                <a:ea typeface="Aptos" panose="020B0004020202020204" pitchFamily="34" charset="0"/>
                <a:cs typeface="Times New Roman" panose="02020603050405020304" pitchFamily="18" charset="0"/>
              </a:rPr>
              <a:t>A l’origine, le mot champion désigne un combattant, puis un participant à un tournoi. Il peut désigner un athlète, un sportif de haut niveau et, par extension, une personne qui soutient une idée ou une cause engagée. </a:t>
            </a:r>
          </a:p>
          <a:p>
            <a:pPr algn="just">
              <a:lnSpc>
                <a:spcPct val="107000"/>
              </a:lnSpc>
              <a:spcAft>
                <a:spcPts val="800"/>
              </a:spcAft>
            </a:pPr>
            <a:endParaRPr lang="fr-FR" kern="1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pPr>
            <a:r>
              <a:rPr lang="fr-FR" i="1" kern="100" dirty="0">
                <a:effectLst/>
                <a:latin typeface="Times New Roman" panose="02020603050405020304" pitchFamily="18" charset="0"/>
                <a:ea typeface="Aptos" panose="020B0004020202020204" pitchFamily="34" charset="0"/>
                <a:cs typeface="Times New Roman" panose="02020603050405020304" pitchFamily="18" charset="0"/>
              </a:rPr>
              <a:t>« La championne du monde de natation se nomme Sarah </a:t>
            </a:r>
            <a:r>
              <a:rPr lang="fr-FR" i="1" kern="100" dirty="0" err="1">
                <a:effectLst/>
                <a:latin typeface="Times New Roman" panose="02020603050405020304" pitchFamily="18" charset="0"/>
                <a:ea typeface="Aptos" panose="020B0004020202020204" pitchFamily="34" charset="0"/>
                <a:cs typeface="Times New Roman" panose="02020603050405020304" pitchFamily="18" charset="0"/>
              </a:rPr>
              <a:t>Sjostrom</a:t>
            </a:r>
            <a:r>
              <a:rPr lang="fr-FR" i="1" kern="100" dirty="0">
                <a:effectLst/>
                <a:latin typeface="Times New Roman" panose="02020603050405020304" pitchFamily="18" charset="0"/>
                <a:ea typeface="Aptos" panose="020B0004020202020204" pitchFamily="34" charset="0"/>
                <a:cs typeface="Times New Roman" panose="02020603050405020304" pitchFamily="18" charset="0"/>
              </a:rPr>
              <a:t> ».</a:t>
            </a:r>
            <a:endParaRPr lang="fr-FR" i="1"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283459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A55EAD79-28C2-3165-2ADA-D9A42239C498}"/>
              </a:ext>
            </a:extLst>
          </p:cNvPr>
          <p:cNvSpPr txBox="1"/>
          <p:nvPr/>
        </p:nvSpPr>
        <p:spPr>
          <a:xfrm>
            <a:off x="780585" y="348724"/>
            <a:ext cx="10827833" cy="5323380"/>
          </a:xfrm>
          <a:prstGeom prst="rect">
            <a:avLst/>
          </a:prstGeom>
          <a:noFill/>
        </p:spPr>
        <p:txBody>
          <a:bodyPr wrap="square">
            <a:spAutoFit/>
          </a:bodyPr>
          <a:lstStyle/>
          <a:p>
            <a:pPr lvl="0" algn="just">
              <a:lnSpc>
                <a:spcPct val="107000"/>
              </a:lnSpc>
              <a:spcAft>
                <a:spcPts val="800"/>
              </a:spcAft>
            </a:pPr>
            <a:r>
              <a:rPr lang="fr-FR" sz="1800" kern="100" dirty="0">
                <a:effectLst/>
                <a:latin typeface="Times New Roman" panose="02020603050405020304" pitchFamily="18" charset="0"/>
                <a:ea typeface="Aptos" panose="020B0004020202020204" pitchFamily="34" charset="0"/>
                <a:cs typeface="Times New Roman" panose="02020603050405020304" pitchFamily="18" charset="0"/>
              </a:rPr>
              <a:t>3) L’extrait se conclut par la phrase : « il me semble que plus rien jamais ne pourra nous arriver. » (Ligne 29). En quoi ce propos vous permet-il de définir la relation entre les protagonistes ? Vous analyserez, au fil du texte, les procédés lexicaux et stylistiques que l’autrice utilise pour montrer la construction de cette relation. </a:t>
            </a:r>
            <a:r>
              <a:rPr lang="fr-FR" sz="1800"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a:t>
            </a:r>
            <a:r>
              <a:rPr lang="fr-FR" sz="12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2 points)</a:t>
            </a:r>
            <a:r>
              <a:rPr lang="fr-FR" sz="1800"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a:t>
            </a:r>
            <a:endParaRPr lang="fr-FR" sz="16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fr-FR" sz="1800" b="1" kern="100" dirty="0">
                <a:effectLst/>
                <a:latin typeface="Times New Roman" panose="02020603050405020304" pitchFamily="18" charset="0"/>
                <a:ea typeface="Aptos" panose="020B0004020202020204" pitchFamily="34" charset="0"/>
                <a:cs typeface="Times New Roman" panose="02020603050405020304" pitchFamily="18" charset="0"/>
              </a:rPr>
              <a:t>Les personnages sont présentés ici relativement au lien qui les unit et les renforce, les protège de l’adversité et des difficultés. La description de cette amitié solide se construit au fil du texte. </a:t>
            </a:r>
            <a:endParaRPr lang="fr-FR"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buFont typeface="Times New Roman" panose="02020603050405020304" pitchFamily="18" charset="0"/>
              <a:buChar char="-"/>
            </a:pPr>
            <a:r>
              <a:rPr lang="fr-FR" sz="1800" b="1" kern="100" dirty="0">
                <a:effectLst/>
                <a:latin typeface="Times New Roman" panose="02020603050405020304" pitchFamily="18" charset="0"/>
                <a:ea typeface="Aptos" panose="020B0004020202020204" pitchFamily="34" charset="0"/>
                <a:cs typeface="Times New Roman" panose="02020603050405020304" pitchFamily="18" charset="0"/>
              </a:rPr>
              <a:t>La curiosité, l’ouverture à l’autre : </a:t>
            </a:r>
            <a:r>
              <a:rPr lang="fr-FR" sz="1800" kern="100" dirty="0">
                <a:effectLst/>
                <a:latin typeface="Times New Roman" panose="02020603050405020304" pitchFamily="18" charset="0"/>
                <a:ea typeface="Aptos" panose="020B0004020202020204" pitchFamily="34" charset="0"/>
                <a:cs typeface="Times New Roman" panose="02020603050405020304" pitchFamily="18" charset="0"/>
              </a:rPr>
              <a:t>No est le sujet de verbes de jugement qui les traduisent (« elle ne trouve pas ça idiot », « elle me regarde », « elle me demande », « ça lui plait », « elle écoute »…)</a:t>
            </a:r>
            <a:endParaRPr lang="fr-FR"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buFont typeface="Times New Roman" panose="02020603050405020304" pitchFamily="18" charset="0"/>
              <a:buChar char="-"/>
            </a:pPr>
            <a:r>
              <a:rPr lang="fr-FR" sz="1800" b="1" kern="100" dirty="0">
                <a:effectLst/>
                <a:latin typeface="Times New Roman" panose="02020603050405020304" pitchFamily="18" charset="0"/>
                <a:ea typeface="Aptos" panose="020B0004020202020204" pitchFamily="34" charset="0"/>
                <a:cs typeface="Times New Roman" panose="02020603050405020304" pitchFamily="18" charset="0"/>
              </a:rPr>
              <a:t>Le soutien : </a:t>
            </a:r>
            <a:r>
              <a:rPr lang="fr-FR" sz="1800" kern="100" dirty="0">
                <a:effectLst/>
                <a:latin typeface="Times New Roman" panose="02020603050405020304" pitchFamily="18" charset="0"/>
                <a:ea typeface="Aptos" panose="020B0004020202020204" pitchFamily="34" charset="0"/>
                <a:cs typeface="Times New Roman" panose="02020603050405020304" pitchFamily="18" charset="0"/>
              </a:rPr>
              <a:t>La répétition (« elle m’aide », « un jour elle m’a aidée ») + les énumérations qui structurent le texte mettent en valeur les actes quotidiens simples qui renforcent la relation des personnages adolescents (les devoirs, les discussions, la proximité, les gouters) en l’absence des adultes qui ne peuvent s’en charger et sont défaillants ou absents. + registre de langue courant à familier = familiarité.</a:t>
            </a:r>
            <a:endParaRPr lang="fr-FR"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buFont typeface="Times New Roman" panose="02020603050405020304" pitchFamily="18" charset="0"/>
              <a:buChar char="-"/>
            </a:pPr>
            <a:r>
              <a:rPr lang="fr-FR" sz="1800" b="1" kern="100" dirty="0">
                <a:effectLst/>
                <a:latin typeface="Times New Roman" panose="02020603050405020304" pitchFamily="18" charset="0"/>
                <a:ea typeface="Aptos" panose="020B0004020202020204" pitchFamily="34" charset="0"/>
                <a:cs typeface="Times New Roman" panose="02020603050405020304" pitchFamily="18" charset="0"/>
              </a:rPr>
              <a:t>L’absence de moquerie ou de jugement négatif, l’humour : </a:t>
            </a:r>
            <a:r>
              <a:rPr lang="fr-FR" sz="1800" kern="100" dirty="0">
                <a:effectLst/>
                <a:latin typeface="Times New Roman" panose="02020603050405020304" pitchFamily="18" charset="0"/>
                <a:ea typeface="Aptos" panose="020B0004020202020204" pitchFamily="34" charset="0"/>
                <a:cs typeface="Times New Roman" panose="02020603050405020304" pitchFamily="18" charset="0"/>
              </a:rPr>
              <a:t>l’évocation du rire et du sourire au fil du texte + « un sourire au coin de la bouche, un sourire dénué de toute ironie » (= épanorthose) </a:t>
            </a:r>
            <a:endParaRPr lang="fr-FR"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Font typeface="Times New Roman" panose="02020603050405020304" pitchFamily="18" charset="0"/>
              <a:buChar char="-"/>
            </a:pPr>
            <a:r>
              <a:rPr lang="fr-FR" sz="1800" b="1" kern="100" dirty="0">
                <a:effectLst/>
                <a:latin typeface="Times New Roman" panose="02020603050405020304" pitchFamily="18" charset="0"/>
                <a:ea typeface="Aptos" panose="020B0004020202020204" pitchFamily="34" charset="0"/>
                <a:cs typeface="Times New Roman" panose="02020603050405020304" pitchFamily="18" charset="0"/>
              </a:rPr>
              <a:t>La capacité à communiquer, la créativité : </a:t>
            </a:r>
            <a:r>
              <a:rPr lang="fr-FR" sz="1800" kern="100" dirty="0">
                <a:effectLst/>
                <a:latin typeface="Times New Roman" panose="02020603050405020304" pitchFamily="18" charset="0"/>
                <a:ea typeface="Aptos" panose="020B0004020202020204" pitchFamily="34" charset="0"/>
                <a:cs typeface="Times New Roman" panose="02020603050405020304" pitchFamily="18" charset="0"/>
              </a:rPr>
              <a:t>Champ lexical de la narration : « contes de fées », « raconter », « imaginer », « scènes, les détails, les enchaînements »,  « inventer », « coïncidences », « imite », « bandes dessinées, ses posters, ses logiciels de dessin ou d'animation », « films » + antithèse = « rendre possible l'impossible »</a:t>
            </a:r>
            <a:endParaRPr lang="fr-FR" sz="16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971782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61B0A97E-23B7-0AD8-6BD4-0254824299EF}"/>
              </a:ext>
            </a:extLst>
          </p:cNvPr>
          <p:cNvSpPr txBox="1"/>
          <p:nvPr/>
        </p:nvSpPr>
        <p:spPr>
          <a:xfrm>
            <a:off x="1622502" y="1472453"/>
            <a:ext cx="9138424" cy="2462341"/>
          </a:xfrm>
          <a:prstGeom prst="rect">
            <a:avLst/>
          </a:prstGeom>
          <a:noFill/>
        </p:spPr>
        <p:txBody>
          <a:bodyPr wrap="square">
            <a:spAutoFit/>
          </a:bodyPr>
          <a:lstStyle/>
          <a:p>
            <a:pPr lvl="0" algn="just">
              <a:lnSpc>
                <a:spcPct val="107000"/>
              </a:lnSpc>
              <a:spcAft>
                <a:spcPts val="800"/>
              </a:spcAft>
              <a:buSzPts val="1200"/>
            </a:pPr>
            <a:r>
              <a:rPr lang="fr-FR" sz="1800" b="1" kern="100" dirty="0">
                <a:effectLst/>
                <a:latin typeface="Times New Roman" panose="02020603050405020304" pitchFamily="18" charset="0"/>
                <a:ea typeface="Aptos" panose="020B0004020202020204" pitchFamily="34" charset="0"/>
                <a:cs typeface="Times New Roman" panose="02020603050405020304" pitchFamily="18" charset="0"/>
              </a:rPr>
              <a:t>TROISIÈME PARTIE : Réflexion et développement </a:t>
            </a:r>
          </a:p>
          <a:p>
            <a:pPr lvl="0" algn="just">
              <a:lnSpc>
                <a:spcPct val="107000"/>
              </a:lnSpc>
              <a:spcAft>
                <a:spcPts val="800"/>
              </a:spcAft>
              <a:buSzPts val="1200"/>
            </a:pPr>
            <a:r>
              <a:rPr lang="fr-FR" sz="1800" b="1" kern="100" dirty="0">
                <a:effectLst/>
                <a:latin typeface="Times New Roman" panose="02020603050405020304" pitchFamily="18" charset="0"/>
                <a:ea typeface="Aptos" panose="020B0004020202020204" pitchFamily="34" charset="0"/>
                <a:cs typeface="Times New Roman" panose="02020603050405020304" pitchFamily="18" charset="0"/>
              </a:rPr>
              <a:t>(</a:t>
            </a:r>
            <a:r>
              <a:rPr lang="fr-FR" sz="1200" b="1" kern="100" dirty="0">
                <a:effectLst/>
                <a:latin typeface="Times New Roman" panose="02020603050405020304" pitchFamily="18" charset="0"/>
                <a:ea typeface="Aptos" panose="020B0004020202020204" pitchFamily="34" charset="0"/>
                <a:cs typeface="Times New Roman" panose="02020603050405020304" pitchFamily="18" charset="0"/>
              </a:rPr>
              <a:t>9 points)</a:t>
            </a:r>
            <a:endParaRPr lang="fr-FR" sz="1600" kern="100" dirty="0">
              <a:effectLst/>
              <a:latin typeface="Aptos" panose="020B0004020202020204" pitchFamily="34" charset="0"/>
              <a:ea typeface="Aptos" panose="020B0004020202020204" pitchFamily="34" charset="0"/>
              <a:cs typeface="Times New Roman" panose="02020603050405020304" pitchFamily="18" charset="0"/>
            </a:endParaRPr>
          </a:p>
          <a:p>
            <a:pPr marL="228600" algn="just">
              <a:lnSpc>
                <a:spcPct val="107000"/>
              </a:lnSpc>
              <a:spcAft>
                <a:spcPts val="800"/>
              </a:spcAft>
            </a:pPr>
            <a:r>
              <a:rPr lang="fr-FR" sz="1800" b="1" kern="100" dirty="0">
                <a:effectLst/>
                <a:latin typeface="Times New Roman" panose="02020603050405020304" pitchFamily="18" charset="0"/>
                <a:ea typeface="Aptos" panose="020B0004020202020204" pitchFamily="34" charset="0"/>
                <a:cs typeface="Times New Roman" panose="02020603050405020304" pitchFamily="18" charset="0"/>
              </a:rPr>
              <a:t> </a:t>
            </a:r>
            <a:endParaRPr lang="fr-FR" sz="16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fr-FR" sz="1800" b="1" kern="100" dirty="0">
                <a:effectLst/>
                <a:latin typeface="Times New Roman" panose="02020603050405020304" pitchFamily="18" charset="0"/>
                <a:ea typeface="Aptos" panose="020B0004020202020204" pitchFamily="34" charset="0"/>
                <a:cs typeface="Times New Roman" panose="02020603050405020304" pitchFamily="18" charset="0"/>
              </a:rPr>
              <a:t>Vous vous demanderez dans quelle mesure les relations d’amitié peuvent être des relations essentielles à la construction de soi. Vous répondrez à cette question sous la forme d’un développement argumenté et illustrerez votre propos en vous appuyant sur le texte à l’étude ainsi que sur vos lectures et connaissances personnelles. </a:t>
            </a:r>
            <a:endParaRPr lang="fr-FR" sz="16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230418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4868A4A-48CA-2E19-CB91-4DB1B643A394}"/>
              </a:ext>
            </a:extLst>
          </p:cNvPr>
          <p:cNvSpPr txBox="1"/>
          <p:nvPr/>
        </p:nvSpPr>
        <p:spPr>
          <a:xfrm>
            <a:off x="680225" y="535258"/>
            <a:ext cx="5415775" cy="4524315"/>
          </a:xfrm>
          <a:prstGeom prst="rect">
            <a:avLst/>
          </a:prstGeom>
          <a:noFill/>
        </p:spPr>
        <p:txBody>
          <a:bodyPr wrap="square" rtlCol="0">
            <a:spAutoFit/>
          </a:bodyPr>
          <a:lstStyle/>
          <a:p>
            <a:r>
              <a:rPr lang="fr-FR" b="1" dirty="0"/>
              <a:t>Quelques références relativement au thème de l’amitié :</a:t>
            </a:r>
          </a:p>
          <a:p>
            <a:endParaRPr lang="fr-FR" dirty="0"/>
          </a:p>
          <a:p>
            <a:endParaRPr lang="fr-FR" dirty="0"/>
          </a:p>
          <a:p>
            <a:endParaRPr lang="fr-FR" dirty="0"/>
          </a:p>
          <a:p>
            <a:r>
              <a:rPr lang="fr-FR" dirty="0"/>
              <a:t>- </a:t>
            </a:r>
            <a:r>
              <a:rPr lang="fr-FR" i="1" dirty="0"/>
              <a:t>L’Iliade</a:t>
            </a:r>
            <a:r>
              <a:rPr lang="fr-FR" dirty="0"/>
              <a:t>, Homère.</a:t>
            </a:r>
          </a:p>
          <a:p>
            <a:r>
              <a:rPr lang="fr-FR" dirty="0"/>
              <a:t>- De l’amitié, </a:t>
            </a:r>
            <a:r>
              <a:rPr lang="fr-FR" i="1" dirty="0"/>
              <a:t>Les Essais</a:t>
            </a:r>
            <a:r>
              <a:rPr lang="fr-FR" dirty="0"/>
              <a:t>, Montaigne.</a:t>
            </a:r>
          </a:p>
          <a:p>
            <a:r>
              <a:rPr lang="fr-FR" dirty="0"/>
              <a:t>- </a:t>
            </a:r>
            <a:r>
              <a:rPr lang="fr-FR" i="1" dirty="0"/>
              <a:t>Le Misanthrope</a:t>
            </a:r>
            <a:r>
              <a:rPr lang="fr-FR" dirty="0"/>
              <a:t>, Molière.</a:t>
            </a:r>
          </a:p>
          <a:p>
            <a:r>
              <a:rPr lang="fr-FR" dirty="0"/>
              <a:t>- </a:t>
            </a:r>
            <a:r>
              <a:rPr lang="fr-FR" i="1" dirty="0"/>
              <a:t>Le Petit Prince</a:t>
            </a:r>
            <a:r>
              <a:rPr lang="fr-FR" dirty="0"/>
              <a:t>, Saint Exupéry.</a:t>
            </a:r>
          </a:p>
          <a:p>
            <a:r>
              <a:rPr lang="fr-FR" dirty="0"/>
              <a:t>- </a:t>
            </a:r>
            <a:r>
              <a:rPr lang="fr-FR" i="1" dirty="0"/>
              <a:t>Le Grand Meaulnes</a:t>
            </a:r>
            <a:r>
              <a:rPr lang="fr-FR" dirty="0"/>
              <a:t>,  Alain-Fournier.</a:t>
            </a:r>
          </a:p>
          <a:p>
            <a:endParaRPr lang="fr-FR" dirty="0"/>
          </a:p>
          <a:p>
            <a:endParaRPr lang="fr-FR" dirty="0"/>
          </a:p>
          <a:p>
            <a:endParaRPr lang="fr-FR" dirty="0"/>
          </a:p>
          <a:p>
            <a:r>
              <a:rPr lang="fr-FR" dirty="0"/>
              <a:t>						. Pablo Picasso, L’amitié =&gt;</a:t>
            </a:r>
          </a:p>
          <a:p>
            <a:endParaRPr lang="fr-FR" dirty="0"/>
          </a:p>
          <a:p>
            <a:endParaRPr lang="fr-FR" dirty="0"/>
          </a:p>
        </p:txBody>
      </p:sp>
      <p:pic>
        <p:nvPicPr>
          <p:cNvPr id="1026" name="Picture 2" descr="Reproductions D'art Amitié, 1908 de Pablo Picasso (Inspiré par) (1881-1973,  Spain) | WahooArt.com">
            <a:extLst>
              <a:ext uri="{FF2B5EF4-FFF2-40B4-BE49-F238E27FC236}">
                <a16:creationId xmlns:a16="http://schemas.microsoft.com/office/drawing/2014/main" id="{1775D730-6378-41C6-EC7C-6E8BAEDF48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5337" y="0"/>
            <a:ext cx="4278391" cy="66502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9417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B56A2B-1B70-6FFD-E656-14463360374F}"/>
              </a:ext>
            </a:extLst>
          </p:cNvPr>
          <p:cNvSpPr>
            <a:spLocks noGrp="1"/>
          </p:cNvSpPr>
          <p:nvPr>
            <p:ph type="title"/>
          </p:nvPr>
        </p:nvSpPr>
        <p:spPr/>
        <p:txBody>
          <a:bodyPr>
            <a:normAutofit fontScale="90000"/>
          </a:bodyPr>
          <a:lstStyle/>
          <a:p>
            <a:r>
              <a:rPr lang="fr-FR" sz="3200" b="1"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t>I / Les amitiés comme éléments essentiels et positifs de la construction de soi.</a:t>
            </a:r>
            <a:br>
              <a:rPr lang="fr-FR" sz="3200" b="1"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br>
            <a:endParaRPr lang="fr-FR" dirty="0"/>
          </a:p>
        </p:txBody>
      </p:sp>
      <p:sp>
        <p:nvSpPr>
          <p:cNvPr id="4" name="ZoneTexte 3">
            <a:extLst>
              <a:ext uri="{FF2B5EF4-FFF2-40B4-BE49-F238E27FC236}">
                <a16:creationId xmlns:a16="http://schemas.microsoft.com/office/drawing/2014/main" id="{92403090-31AC-056D-DBCC-5B15C0851C46}"/>
              </a:ext>
            </a:extLst>
          </p:cNvPr>
          <p:cNvSpPr txBox="1"/>
          <p:nvPr/>
        </p:nvSpPr>
        <p:spPr>
          <a:xfrm>
            <a:off x="1371600" y="2141925"/>
            <a:ext cx="9166302" cy="3139321"/>
          </a:xfrm>
          <a:prstGeom prst="rect">
            <a:avLst/>
          </a:prstGeom>
          <a:noFill/>
        </p:spPr>
        <p:txBody>
          <a:bodyPr wrap="square">
            <a:spAutoFit/>
          </a:bodyPr>
          <a:lstStyle/>
          <a:p>
            <a:pPr marL="285750" indent="-285750">
              <a:buFont typeface="Arial" panose="020B0604020202020204" pitchFamily="34" charset="0"/>
              <a:buChar char="•"/>
            </a:pPr>
            <a:r>
              <a:rPr lang="fr-FR" b="1" dirty="0"/>
              <a:t>Soutien pratique</a:t>
            </a:r>
          </a:p>
          <a:p>
            <a:endParaRPr lang="fr-FR" b="1" dirty="0"/>
          </a:p>
          <a:p>
            <a:r>
              <a:rPr lang="fr-FR" dirty="0"/>
              <a:t>L’ami aide dans les tâches quotidiennes ou les moments difficiles de la vie (déménagement, maladie). C’est le cas ici puisque Lou aide No à sortir de la rue, à faire évoluer sa situation, de même que No accompagne Lou dans ses moments quotidiens.</a:t>
            </a:r>
          </a:p>
          <a:p>
            <a:endParaRPr lang="fr-FR" dirty="0"/>
          </a:p>
          <a:p>
            <a:r>
              <a:rPr lang="fr-FR" dirty="0"/>
              <a:t>Exemple : </a:t>
            </a:r>
            <a:r>
              <a:rPr lang="fr-FR" i="1" dirty="0"/>
              <a:t>Les Suprêmes </a:t>
            </a:r>
            <a:r>
              <a:rPr lang="fr-FR" dirty="0"/>
              <a:t>d'Edward Kelsey Moore : les trois amies s'entraident dans les moments difficiles, que ce soit pour des problèmes de santé ou des crises familiales.</a:t>
            </a:r>
          </a:p>
          <a:p>
            <a:endParaRPr lang="fr-FR" dirty="0"/>
          </a:p>
          <a:p>
            <a:r>
              <a:rPr lang="fr-FR" sz="1200" dirty="0"/>
              <a:t>(Ensemble c’est tout, d’Anna Gavalda montre comment une colocation peut se transformer en amitié grâce au soutien mutuel que s’apportent les trois protagonistes. La série télévisée "Friends" illustre parfaitement le soutien pratique que les amis peuvent s'apporter, comme aider à déménager ou offrir un endroit où rester.)</a:t>
            </a:r>
          </a:p>
        </p:txBody>
      </p:sp>
    </p:spTree>
    <p:extLst>
      <p:ext uri="{BB962C8B-B14F-4D97-AF65-F5344CB8AC3E}">
        <p14:creationId xmlns:p14="http://schemas.microsoft.com/office/powerpoint/2010/main" val="2003422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49CAEF-0932-9D04-9809-EC37B88A1842}"/>
              </a:ext>
            </a:extLst>
          </p:cNvPr>
          <p:cNvSpPr>
            <a:spLocks noGrp="1"/>
          </p:cNvSpPr>
          <p:nvPr>
            <p:ph type="title"/>
          </p:nvPr>
        </p:nvSpPr>
        <p:spPr/>
        <p:txBody>
          <a:bodyPr>
            <a:normAutofit fontScale="90000"/>
          </a:bodyPr>
          <a:lstStyle/>
          <a:p>
            <a:r>
              <a:rPr lang="fr-FR" sz="3200" b="1"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t>I / Les amitiés comme éléments essentiels et positifs de la construction de soi.</a:t>
            </a:r>
            <a:br>
              <a:rPr lang="fr-FR" sz="3200" b="1"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br>
            <a:endParaRPr lang="fr-FR" dirty="0"/>
          </a:p>
        </p:txBody>
      </p:sp>
      <p:sp>
        <p:nvSpPr>
          <p:cNvPr id="4" name="ZoneTexte 3">
            <a:extLst>
              <a:ext uri="{FF2B5EF4-FFF2-40B4-BE49-F238E27FC236}">
                <a16:creationId xmlns:a16="http://schemas.microsoft.com/office/drawing/2014/main" id="{3500584F-590A-BCE7-1279-B0B814EA548B}"/>
              </a:ext>
            </a:extLst>
          </p:cNvPr>
          <p:cNvSpPr txBox="1"/>
          <p:nvPr/>
        </p:nvSpPr>
        <p:spPr>
          <a:xfrm>
            <a:off x="1315845" y="2413337"/>
            <a:ext cx="9121696" cy="2308324"/>
          </a:xfrm>
          <a:prstGeom prst="rect">
            <a:avLst/>
          </a:prstGeom>
          <a:noFill/>
        </p:spPr>
        <p:txBody>
          <a:bodyPr wrap="square">
            <a:spAutoFit/>
          </a:bodyPr>
          <a:lstStyle/>
          <a:p>
            <a:r>
              <a:rPr lang="fr-FR" b="1" dirty="0"/>
              <a:t>. Soutien social</a:t>
            </a:r>
          </a:p>
          <a:p>
            <a:endParaRPr lang="fr-FR" b="1" dirty="0"/>
          </a:p>
          <a:p>
            <a:r>
              <a:rPr lang="fr-FR" dirty="0"/>
              <a:t> Participation à des activités sociales et intégration dans des groupes ; les amis aident à maintenir une vie sociale active et épanouie. Chez No, cette vie sociale va exister car Lou et son père l’aident à retrouver un travail. </a:t>
            </a:r>
          </a:p>
          <a:p>
            <a:endParaRPr lang="fr-FR" dirty="0"/>
          </a:p>
          <a:p>
            <a:r>
              <a:rPr lang="fr-FR" dirty="0"/>
              <a:t>Autre exemple : Dans </a:t>
            </a:r>
            <a:r>
              <a:rPr lang="fr-FR" i="1" dirty="0"/>
              <a:t>Nos espérances </a:t>
            </a:r>
            <a:r>
              <a:rPr lang="fr-FR" dirty="0"/>
              <a:t>d'Anna Hope, les trois amies se soutiennent mutuellement dans leurs vies sociales et professionnelles, créant un réseau de soutien solide.</a:t>
            </a:r>
          </a:p>
        </p:txBody>
      </p:sp>
    </p:spTree>
    <p:extLst>
      <p:ext uri="{BB962C8B-B14F-4D97-AF65-F5344CB8AC3E}">
        <p14:creationId xmlns:p14="http://schemas.microsoft.com/office/powerpoint/2010/main" val="2856722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3C0A06-FA06-E64B-5DE4-D67B0CC70F25}"/>
              </a:ext>
            </a:extLst>
          </p:cNvPr>
          <p:cNvSpPr>
            <a:spLocks noGrp="1"/>
          </p:cNvSpPr>
          <p:nvPr>
            <p:ph type="title"/>
          </p:nvPr>
        </p:nvSpPr>
        <p:spPr/>
        <p:txBody>
          <a:bodyPr>
            <a:normAutofit fontScale="90000"/>
          </a:bodyPr>
          <a:lstStyle/>
          <a:p>
            <a:r>
              <a:rPr lang="fr-FR" sz="3200" b="1"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t>I / Les amitiés comme éléments essentiels et positifs de la construction de soi.</a:t>
            </a:r>
            <a:br>
              <a:rPr lang="fr-FR" sz="3200" b="1"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br>
            <a:endParaRPr lang="fr-FR" dirty="0"/>
          </a:p>
        </p:txBody>
      </p:sp>
      <p:sp>
        <p:nvSpPr>
          <p:cNvPr id="4" name="ZoneTexte 3">
            <a:extLst>
              <a:ext uri="{FF2B5EF4-FFF2-40B4-BE49-F238E27FC236}">
                <a16:creationId xmlns:a16="http://schemas.microsoft.com/office/drawing/2014/main" id="{D556A386-0757-D549-403E-445FC98A777B}"/>
              </a:ext>
            </a:extLst>
          </p:cNvPr>
          <p:cNvSpPr txBox="1"/>
          <p:nvPr/>
        </p:nvSpPr>
        <p:spPr>
          <a:xfrm>
            <a:off x="1339106" y="2331203"/>
            <a:ext cx="9513787" cy="2863476"/>
          </a:xfrm>
          <a:prstGeom prst="rect">
            <a:avLst/>
          </a:prstGeom>
          <a:noFill/>
        </p:spPr>
        <p:txBody>
          <a:bodyPr wrap="square">
            <a:spAutoFit/>
          </a:bodyPr>
          <a:lstStyle/>
          <a:p>
            <a:pPr lvl="0">
              <a:lnSpc>
                <a:spcPct val="107000"/>
              </a:lnSpc>
              <a:spcAft>
                <a:spcPts val="800"/>
              </a:spcAft>
              <a:tabLst>
                <a:tab pos="457200" algn="l"/>
              </a:tabLst>
            </a:pPr>
            <a:r>
              <a:rPr lang="fr-FR" sz="1800" b="1" kern="100" dirty="0">
                <a:effectLst/>
                <a:latin typeface="Aptos" panose="020B0004020202020204" pitchFamily="34" charset="0"/>
                <a:ea typeface="Aptos" panose="020B0004020202020204" pitchFamily="34" charset="0"/>
                <a:cs typeface="Times New Roman" panose="02020603050405020304" pitchFamily="18" charset="0"/>
              </a:rPr>
              <a:t>. Soutien émotionnel</a:t>
            </a: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Les amis comme confidents en période de stress ou de tristesse. Idée que le soutien émotionnel des amis peut améliorer la santé mentale. On voit ici que Lou est heureuse de la complicité qu’elle partage avec ses amis. Ce soutien émotionnel est réciproque.</a:t>
            </a:r>
          </a:p>
          <a:p>
            <a:pPr>
              <a:lnSpc>
                <a:spcPct val="107000"/>
              </a:lnSpc>
              <a:spcAft>
                <a:spcPts val="800"/>
              </a:spcAft>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Exemple : Dans </a:t>
            </a:r>
            <a:r>
              <a:rPr lang="fr-FR" sz="1800" b="1" i="1" kern="100" dirty="0">
                <a:effectLst/>
                <a:latin typeface="Aptos" panose="020B0004020202020204" pitchFamily="34" charset="0"/>
                <a:ea typeface="Aptos" panose="020B0004020202020204" pitchFamily="34" charset="0"/>
                <a:cs typeface="Times New Roman" panose="02020603050405020304" pitchFamily="18" charset="0"/>
              </a:rPr>
              <a:t>L'Amie prodigieuse</a:t>
            </a:r>
            <a:r>
              <a:rPr lang="fr-FR" sz="1800" kern="100" dirty="0">
                <a:effectLst/>
                <a:latin typeface="Aptos" panose="020B0004020202020204" pitchFamily="34" charset="0"/>
                <a:ea typeface="Aptos" panose="020B0004020202020204" pitchFamily="34" charset="0"/>
                <a:cs typeface="Times New Roman" panose="02020603050405020304" pitchFamily="18" charset="0"/>
              </a:rPr>
              <a:t> d'Elena Ferrante, l'amitié entre Elena et Lila offre un soutien émotionnel crucial, les aidant à surmonter les défis personnels et familiaux. </a:t>
            </a:r>
          </a:p>
          <a:p>
            <a:pPr>
              <a:lnSpc>
                <a:spcPct val="107000"/>
              </a:lnSpc>
              <a:spcAft>
                <a:spcPts val="800"/>
              </a:spcAft>
            </a:pP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(pour la transition = cette amitié n’est pas exempte de rivalité, de souffrance)</a:t>
            </a:r>
          </a:p>
        </p:txBody>
      </p:sp>
    </p:spTree>
    <p:extLst>
      <p:ext uri="{BB962C8B-B14F-4D97-AF65-F5344CB8AC3E}">
        <p14:creationId xmlns:p14="http://schemas.microsoft.com/office/powerpoint/2010/main" val="1515873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6F5B34-B2E0-C0D8-5CB0-8FB0D04D7C09}"/>
              </a:ext>
            </a:extLst>
          </p:cNvPr>
          <p:cNvSpPr>
            <a:spLocks noGrp="1"/>
          </p:cNvSpPr>
          <p:nvPr>
            <p:ph type="title"/>
          </p:nvPr>
        </p:nvSpPr>
        <p:spPr/>
        <p:txBody>
          <a:bodyPr>
            <a:noAutofit/>
          </a:bodyPr>
          <a:lstStyle/>
          <a:p>
            <a:r>
              <a:rPr lang="fr-FR" sz="2400" b="1"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t>II. Les amitiés comme entraves à l’autonomie et à l’épanouissement de soi.</a:t>
            </a:r>
            <a:br>
              <a:rPr lang="fr-FR" sz="2400"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br>
            <a:endParaRPr lang="fr-FR" sz="2400" dirty="0">
              <a:solidFill>
                <a:schemeClr val="accent1"/>
              </a:solidFill>
            </a:endParaRPr>
          </a:p>
        </p:txBody>
      </p:sp>
      <p:sp>
        <p:nvSpPr>
          <p:cNvPr id="4" name="ZoneTexte 3">
            <a:extLst>
              <a:ext uri="{FF2B5EF4-FFF2-40B4-BE49-F238E27FC236}">
                <a16:creationId xmlns:a16="http://schemas.microsoft.com/office/drawing/2014/main" id="{3455C93C-C8C1-4B04-31D6-B8126D4603BE}"/>
              </a:ext>
            </a:extLst>
          </p:cNvPr>
          <p:cNvSpPr txBox="1"/>
          <p:nvPr/>
        </p:nvSpPr>
        <p:spPr>
          <a:xfrm>
            <a:off x="1451578" y="2677357"/>
            <a:ext cx="9603275" cy="1769202"/>
          </a:xfrm>
          <a:prstGeom prst="rect">
            <a:avLst/>
          </a:prstGeom>
          <a:noFill/>
        </p:spPr>
        <p:txBody>
          <a:bodyPr wrap="square">
            <a:spAutoFit/>
          </a:bodyPr>
          <a:lstStyle/>
          <a:p>
            <a:pPr lvl="0">
              <a:lnSpc>
                <a:spcPct val="107000"/>
              </a:lnSpc>
              <a:spcAft>
                <a:spcPts val="800"/>
              </a:spcAft>
              <a:tabLst>
                <a:tab pos="457200" algn="l"/>
              </a:tabLst>
            </a:pPr>
            <a:r>
              <a:rPr lang="fr-FR" sz="1800" b="1" kern="100" dirty="0">
                <a:effectLst/>
                <a:latin typeface="Aptos" panose="020B0004020202020204" pitchFamily="34" charset="0"/>
                <a:ea typeface="Aptos" panose="020B0004020202020204" pitchFamily="34" charset="0"/>
                <a:cs typeface="Times New Roman" panose="02020603050405020304" pitchFamily="18" charset="0"/>
              </a:rPr>
              <a:t>. Pression sociale</a:t>
            </a: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 Conformité aux normes et attentes du groupe d'amis. Ce sont les effets négatifs de la pression sociale sur l'individu. Les relations manque</a:t>
            </a:r>
            <a:r>
              <a:rPr lang="fr-FR" kern="100" dirty="0">
                <a:latin typeface="Aptos" panose="020B0004020202020204" pitchFamily="34" charset="0"/>
                <a:ea typeface="Aptos" panose="020B0004020202020204" pitchFamily="34" charset="0"/>
                <a:cs typeface="Times New Roman" panose="02020603050405020304" pitchFamily="18" charset="0"/>
              </a:rPr>
              <a:t>nt </a:t>
            </a:r>
            <a:r>
              <a:rPr lang="fr-FR" sz="1800" kern="100" dirty="0">
                <a:effectLst/>
                <a:latin typeface="Aptos" panose="020B0004020202020204" pitchFamily="34" charset="0"/>
                <a:ea typeface="Aptos" panose="020B0004020202020204" pitchFamily="34" charset="0"/>
                <a:cs typeface="Times New Roman" panose="02020603050405020304" pitchFamily="18" charset="0"/>
              </a:rPr>
              <a:t>d’authenticité et de profondeur et peuvent mener à la violence. </a:t>
            </a:r>
          </a:p>
          <a:p>
            <a:pPr>
              <a:lnSpc>
                <a:spcPct val="107000"/>
              </a:lnSpc>
              <a:spcAft>
                <a:spcPts val="800"/>
              </a:spcAft>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Exemples : </a:t>
            </a:r>
            <a:r>
              <a:rPr lang="fr-FR" sz="1800" b="1" i="1" kern="100" dirty="0">
                <a:effectLst/>
                <a:latin typeface="Aptos" panose="020B0004020202020204" pitchFamily="34" charset="0"/>
                <a:ea typeface="Aptos" panose="020B0004020202020204" pitchFamily="34" charset="0"/>
                <a:cs typeface="Times New Roman" panose="02020603050405020304" pitchFamily="18" charset="0"/>
              </a:rPr>
              <a:t>Leurs Enfants après eux de Nicolas Mathieu (2018)</a:t>
            </a: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32294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C8F60B-8168-DE8F-D4B4-F198E744DCDD}"/>
              </a:ext>
            </a:extLst>
          </p:cNvPr>
          <p:cNvSpPr>
            <a:spLocks noGrp="1"/>
          </p:cNvSpPr>
          <p:nvPr>
            <p:ph type="title"/>
          </p:nvPr>
        </p:nvSpPr>
        <p:spPr/>
        <p:txBody>
          <a:bodyPr>
            <a:normAutofit fontScale="90000"/>
          </a:bodyPr>
          <a:lstStyle/>
          <a:p>
            <a:r>
              <a:rPr lang="fr-FR" sz="3200" b="1"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t>II. Les amitiés comme entraves à l’autonomie et à l’épanouissement de soi.</a:t>
            </a:r>
            <a:br>
              <a:rPr lang="fr-FR" sz="3200"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br>
            <a:endParaRPr lang="fr-FR" dirty="0"/>
          </a:p>
        </p:txBody>
      </p:sp>
      <p:sp>
        <p:nvSpPr>
          <p:cNvPr id="4" name="ZoneTexte 3">
            <a:extLst>
              <a:ext uri="{FF2B5EF4-FFF2-40B4-BE49-F238E27FC236}">
                <a16:creationId xmlns:a16="http://schemas.microsoft.com/office/drawing/2014/main" id="{CF804020-AF46-9BD5-7BB0-890684329E6E}"/>
              </a:ext>
            </a:extLst>
          </p:cNvPr>
          <p:cNvSpPr txBox="1"/>
          <p:nvPr/>
        </p:nvSpPr>
        <p:spPr>
          <a:xfrm>
            <a:off x="1728439" y="2692580"/>
            <a:ext cx="7934092" cy="1472839"/>
          </a:xfrm>
          <a:prstGeom prst="rect">
            <a:avLst/>
          </a:prstGeom>
          <a:noFill/>
        </p:spPr>
        <p:txBody>
          <a:bodyPr wrap="square">
            <a:spAutoFit/>
          </a:bodyPr>
          <a:lstStyle/>
          <a:p>
            <a:pPr lvl="0">
              <a:lnSpc>
                <a:spcPct val="107000"/>
              </a:lnSpc>
              <a:spcAft>
                <a:spcPts val="800"/>
              </a:spcAft>
              <a:tabLst>
                <a:tab pos="457200" algn="l"/>
              </a:tabLst>
            </a:pPr>
            <a:r>
              <a:rPr lang="fr-FR" sz="1800" b="1" kern="100" dirty="0">
                <a:effectLst/>
                <a:latin typeface="Aptos" panose="020B0004020202020204" pitchFamily="34" charset="0"/>
                <a:ea typeface="Aptos" panose="020B0004020202020204" pitchFamily="34" charset="0"/>
                <a:cs typeface="Times New Roman" panose="02020603050405020304" pitchFamily="18" charset="0"/>
              </a:rPr>
              <a:t>. Compétition et jalousie</a:t>
            </a: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Rivalité entre amis dans les domaines académiques ou professionnels : la compétition peut nuire à l'amitié et au bien-être personnel.</a:t>
            </a:r>
          </a:p>
          <a:p>
            <a:pPr>
              <a:lnSpc>
                <a:spcPct val="107000"/>
              </a:lnSpc>
              <a:spcAft>
                <a:spcPts val="800"/>
              </a:spcAft>
            </a:pPr>
            <a:r>
              <a:rPr lang="en-US" sz="1800" kern="100" dirty="0" err="1">
                <a:effectLst/>
                <a:latin typeface="Aptos" panose="020B0004020202020204" pitchFamily="34" charset="0"/>
                <a:ea typeface="Aptos" panose="020B0004020202020204" pitchFamily="34" charset="0"/>
                <a:cs typeface="Times New Roman" panose="02020603050405020304" pitchFamily="18" charset="0"/>
              </a:rPr>
              <a:t>Exemple</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 Le film </a:t>
            </a: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Black Swan, Darren Aronofsky (2010)</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a:t>
            </a: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3550650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99F6AD-F670-AB36-9D9C-DA73694AC91E}"/>
              </a:ext>
            </a:extLst>
          </p:cNvPr>
          <p:cNvSpPr>
            <a:spLocks noGrp="1"/>
          </p:cNvSpPr>
          <p:nvPr>
            <p:ph type="title"/>
          </p:nvPr>
        </p:nvSpPr>
        <p:spPr/>
        <p:txBody>
          <a:bodyPr>
            <a:noAutofit/>
          </a:bodyPr>
          <a:lstStyle/>
          <a:p>
            <a:r>
              <a:rPr lang="fr-FR" sz="2400" b="1"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t>II. Les amitiés comme entraves à l’autonomie et à l’épanouissement de soi.</a:t>
            </a:r>
            <a:br>
              <a:rPr lang="fr-FR" sz="2400"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br>
            <a:endParaRPr lang="fr-FR" sz="2400" b="1" dirty="0">
              <a:solidFill>
                <a:schemeClr val="accent1"/>
              </a:solidFill>
            </a:endParaRPr>
          </a:p>
        </p:txBody>
      </p:sp>
      <p:sp>
        <p:nvSpPr>
          <p:cNvPr id="4" name="ZoneTexte 3">
            <a:extLst>
              <a:ext uri="{FF2B5EF4-FFF2-40B4-BE49-F238E27FC236}">
                <a16:creationId xmlns:a16="http://schemas.microsoft.com/office/drawing/2014/main" id="{5FFF7D25-961D-065C-A82C-DD80FA51A94C}"/>
              </a:ext>
            </a:extLst>
          </p:cNvPr>
          <p:cNvSpPr txBox="1"/>
          <p:nvPr/>
        </p:nvSpPr>
        <p:spPr>
          <a:xfrm>
            <a:off x="1451579" y="2396217"/>
            <a:ext cx="8798312" cy="2065565"/>
          </a:xfrm>
          <a:prstGeom prst="rect">
            <a:avLst/>
          </a:prstGeom>
          <a:noFill/>
        </p:spPr>
        <p:txBody>
          <a:bodyPr wrap="square">
            <a:spAutoFit/>
          </a:bodyPr>
          <a:lstStyle/>
          <a:p>
            <a:pPr lvl="0">
              <a:lnSpc>
                <a:spcPct val="107000"/>
              </a:lnSpc>
              <a:spcAft>
                <a:spcPts val="800"/>
              </a:spcAft>
              <a:tabLst>
                <a:tab pos="457200" algn="l"/>
              </a:tabLst>
            </a:pPr>
            <a:r>
              <a:rPr lang="fr-FR" sz="1800" b="1" kern="100" dirty="0">
                <a:effectLst/>
                <a:latin typeface="Aptos" panose="020B0004020202020204" pitchFamily="34" charset="0"/>
                <a:ea typeface="Aptos" panose="020B0004020202020204" pitchFamily="34" charset="0"/>
                <a:cs typeface="Times New Roman" panose="02020603050405020304" pitchFamily="18" charset="0"/>
              </a:rPr>
              <a:t>. Dépendance émotionnelle</a:t>
            </a: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Attentes excessives et dépendance affective envers les amis ; cela a des conséquences sur l’autonomie, et cela conduit souvent à des liens malsains, qui font souffrir et qui conduisent souvent à une séparation. Ces liens existent souvent à l’adolescence, lorsque l’individu se construit. </a:t>
            </a:r>
          </a:p>
          <a:p>
            <a:pPr>
              <a:lnSpc>
                <a:spcPct val="107000"/>
              </a:lnSpc>
              <a:spcAft>
                <a:spcPts val="800"/>
              </a:spcAft>
            </a:pPr>
            <a:r>
              <a:rPr lang="fr-FR" sz="1800" kern="100" dirty="0">
                <a:effectLst/>
                <a:latin typeface="Aptos" panose="020B0004020202020204" pitchFamily="34" charset="0"/>
                <a:ea typeface="Aptos" panose="020B0004020202020204" pitchFamily="34" charset="0"/>
                <a:cs typeface="Times New Roman" panose="02020603050405020304" pitchFamily="18" charset="0"/>
              </a:rPr>
              <a:t>Exemple : </a:t>
            </a:r>
            <a:r>
              <a:rPr lang="fr-FR" sz="1800" b="1" i="1" kern="100" dirty="0">
                <a:effectLst/>
                <a:latin typeface="Aptos" panose="020B0004020202020204" pitchFamily="34" charset="0"/>
                <a:ea typeface="Aptos" panose="020B0004020202020204" pitchFamily="34" charset="0"/>
                <a:cs typeface="Times New Roman" panose="02020603050405020304" pitchFamily="18" charset="0"/>
              </a:rPr>
              <a:t>En finir avec Eddy </a:t>
            </a:r>
            <a:r>
              <a:rPr lang="fr-FR" sz="1800" b="1" i="1" kern="100" dirty="0" err="1">
                <a:effectLst/>
                <a:latin typeface="Aptos" panose="020B0004020202020204" pitchFamily="34" charset="0"/>
                <a:ea typeface="Aptos" panose="020B0004020202020204" pitchFamily="34" charset="0"/>
                <a:cs typeface="Times New Roman" panose="02020603050405020304" pitchFamily="18" charset="0"/>
              </a:rPr>
              <a:t>Bellegueule</a:t>
            </a:r>
            <a:r>
              <a:rPr lang="fr-FR" sz="1800" b="1" kern="100" dirty="0">
                <a:effectLst/>
                <a:latin typeface="Aptos" panose="020B0004020202020204" pitchFamily="34" charset="0"/>
                <a:ea typeface="Aptos" panose="020B0004020202020204" pitchFamily="34" charset="0"/>
                <a:cs typeface="Times New Roman" panose="02020603050405020304" pitchFamily="18" charset="0"/>
              </a:rPr>
              <a:t> d’Edouard Louis (2014).</a:t>
            </a: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708719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6ACEA63-2261-7B5E-0080-0BDE84755BC1}"/>
              </a:ext>
            </a:extLst>
          </p:cNvPr>
          <p:cNvSpPr txBox="1"/>
          <p:nvPr/>
        </p:nvSpPr>
        <p:spPr>
          <a:xfrm>
            <a:off x="2084349" y="1711330"/>
            <a:ext cx="8023302" cy="2245936"/>
          </a:xfrm>
          <a:prstGeom prst="rect">
            <a:avLst/>
          </a:prstGeom>
          <a:noFill/>
        </p:spPr>
        <p:txBody>
          <a:bodyPr wrap="square">
            <a:spAutoFit/>
          </a:bodyPr>
          <a:lstStyle/>
          <a:p>
            <a:pPr lvl="0">
              <a:lnSpc>
                <a:spcPct val="107000"/>
              </a:lnSpc>
              <a:spcAft>
                <a:spcPts val="800"/>
              </a:spcAft>
              <a:buSzPts val="1200"/>
            </a:pPr>
            <a:r>
              <a:rPr lang="fr-FR" sz="4000" b="1" kern="100" dirty="0">
                <a:effectLst/>
                <a:latin typeface="Times New Roman" panose="02020603050405020304" pitchFamily="18" charset="0"/>
                <a:ea typeface="Aptos" panose="020B0004020202020204" pitchFamily="34" charset="0"/>
                <a:cs typeface="Times New Roman" panose="02020603050405020304" pitchFamily="18" charset="0"/>
              </a:rPr>
              <a:t>PREMIÈRE PARTIE : </a:t>
            </a:r>
          </a:p>
          <a:p>
            <a:pPr lvl="0">
              <a:lnSpc>
                <a:spcPct val="107000"/>
              </a:lnSpc>
              <a:spcAft>
                <a:spcPts val="800"/>
              </a:spcAft>
              <a:buSzPts val="1200"/>
            </a:pPr>
            <a:r>
              <a:rPr lang="fr-FR" sz="4000" b="1" kern="100" dirty="0">
                <a:effectLst/>
                <a:latin typeface="Times New Roman" panose="02020603050405020304" pitchFamily="18" charset="0"/>
                <a:ea typeface="Aptos" panose="020B0004020202020204" pitchFamily="34" charset="0"/>
                <a:cs typeface="Times New Roman" panose="02020603050405020304" pitchFamily="18" charset="0"/>
              </a:rPr>
              <a:t>ETUDE DE LA LANGUE </a:t>
            </a:r>
          </a:p>
          <a:p>
            <a:pPr lvl="0">
              <a:lnSpc>
                <a:spcPct val="107000"/>
              </a:lnSpc>
              <a:spcAft>
                <a:spcPts val="800"/>
              </a:spcAft>
              <a:buSzPts val="1200"/>
            </a:pPr>
            <a:r>
              <a:rPr lang="fr-FR" sz="4000" b="1" kern="100" dirty="0">
                <a:effectLst/>
                <a:latin typeface="Times New Roman" panose="02020603050405020304" pitchFamily="18" charset="0"/>
                <a:ea typeface="Aptos" panose="020B0004020202020204" pitchFamily="34" charset="0"/>
                <a:cs typeface="Times New Roman" panose="02020603050405020304" pitchFamily="18" charset="0"/>
              </a:rPr>
              <a:t>(7 points)</a:t>
            </a:r>
            <a:endParaRPr lang="fr-FR" sz="4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694329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80BE8E5A-C351-A10C-78E8-B8242757E731}"/>
              </a:ext>
            </a:extLst>
          </p:cNvPr>
          <p:cNvGraphicFramePr>
            <a:graphicFrameLocks noGrp="1"/>
          </p:cNvGraphicFramePr>
          <p:nvPr>
            <p:extLst>
              <p:ext uri="{D42A27DB-BD31-4B8C-83A1-F6EECF244321}">
                <p14:modId xmlns:p14="http://schemas.microsoft.com/office/powerpoint/2010/main" val="1538980614"/>
              </p:ext>
            </p:extLst>
          </p:nvPr>
        </p:nvGraphicFramePr>
        <p:xfrm>
          <a:off x="2127040" y="2129883"/>
          <a:ext cx="7674881" cy="3343269"/>
        </p:xfrm>
        <a:graphic>
          <a:graphicData uri="http://schemas.openxmlformats.org/drawingml/2006/table">
            <a:tbl>
              <a:tblPr firstRow="1" firstCol="1" bandRow="1">
                <a:tableStyleId>{5C22544A-7EE6-4342-B048-85BDC9FD1C3A}</a:tableStyleId>
              </a:tblPr>
              <a:tblGrid>
                <a:gridCol w="1853945">
                  <a:extLst>
                    <a:ext uri="{9D8B030D-6E8A-4147-A177-3AD203B41FA5}">
                      <a16:colId xmlns:a16="http://schemas.microsoft.com/office/drawing/2014/main" val="2640333518"/>
                    </a:ext>
                  </a:extLst>
                </a:gridCol>
                <a:gridCol w="2787805">
                  <a:extLst>
                    <a:ext uri="{9D8B030D-6E8A-4147-A177-3AD203B41FA5}">
                      <a16:colId xmlns:a16="http://schemas.microsoft.com/office/drawing/2014/main" val="836663206"/>
                    </a:ext>
                  </a:extLst>
                </a:gridCol>
                <a:gridCol w="3033131">
                  <a:extLst>
                    <a:ext uri="{9D8B030D-6E8A-4147-A177-3AD203B41FA5}">
                      <a16:colId xmlns:a16="http://schemas.microsoft.com/office/drawing/2014/main" val="3644060248"/>
                    </a:ext>
                  </a:extLst>
                </a:gridCol>
              </a:tblGrid>
              <a:tr h="326408">
                <a:tc>
                  <a:txBody>
                    <a:bodyPr/>
                    <a:lstStyle/>
                    <a:p>
                      <a:pPr marL="457200" algn="just">
                        <a:lnSpc>
                          <a:spcPct val="107000"/>
                        </a:lnSpc>
                      </a:pPr>
                      <a:r>
                        <a:rPr lang="fr-FR" sz="1200" kern="100">
                          <a:effectLst/>
                        </a:rPr>
                        <a:t>Occurrence</a:t>
                      </a:r>
                      <a:endParaRPr lang="fr-FR"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457200" algn="just">
                        <a:lnSpc>
                          <a:spcPct val="107000"/>
                        </a:lnSpc>
                      </a:pPr>
                      <a:r>
                        <a:rPr lang="fr-FR" sz="1200" kern="100">
                          <a:effectLst/>
                        </a:rPr>
                        <a:t>Nature </a:t>
                      </a:r>
                      <a:endParaRPr lang="fr-FR"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800"/>
                        </a:spcAft>
                      </a:pPr>
                      <a:r>
                        <a:rPr lang="fr-FR" sz="1200" kern="100">
                          <a:effectLst/>
                        </a:rPr>
                        <a:t>Fonction</a:t>
                      </a:r>
                      <a:endParaRPr lang="fr-FR"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2984844"/>
                  </a:ext>
                </a:extLst>
              </a:tr>
              <a:tr h="1007384">
                <a:tc>
                  <a:txBody>
                    <a:bodyPr/>
                    <a:lstStyle/>
                    <a:p>
                      <a:pPr marL="457200" algn="just">
                        <a:lnSpc>
                          <a:spcPct val="107000"/>
                        </a:lnSpc>
                      </a:pPr>
                      <a:r>
                        <a:rPr lang="fr-FR" sz="1400" kern="100" dirty="0">
                          <a:effectLst/>
                        </a:rPr>
                        <a:t>« elle »</a:t>
                      </a:r>
                      <a:endParaRPr lang="fr-F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457200" algn="just">
                        <a:lnSpc>
                          <a:spcPct val="107000"/>
                        </a:lnSpc>
                      </a:pPr>
                      <a:r>
                        <a:rPr lang="fr-FR" sz="1400" kern="100">
                          <a:effectLst/>
                        </a:rPr>
                        <a:t>Pronom personnel sujet féminin singulier</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800"/>
                        </a:spcAft>
                      </a:pPr>
                      <a:r>
                        <a:rPr lang="fr-FR" sz="1400" kern="100" dirty="0">
                          <a:effectLst/>
                        </a:rPr>
                        <a:t>Sujet du verbe aimer au présent de l’indicatif, remplace No</a:t>
                      </a:r>
                      <a:endParaRPr lang="fr-F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57137665"/>
                  </a:ext>
                </a:extLst>
              </a:tr>
              <a:tr h="666950">
                <a:tc>
                  <a:txBody>
                    <a:bodyPr/>
                    <a:lstStyle/>
                    <a:p>
                      <a:pPr marL="457200" algn="just">
                        <a:lnSpc>
                          <a:spcPct val="107000"/>
                        </a:lnSpc>
                      </a:pPr>
                      <a:r>
                        <a:rPr lang="fr-FR" sz="1400" kern="100">
                          <a:effectLst/>
                        </a:rPr>
                        <a:t>« tout »</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457200" algn="just">
                        <a:lnSpc>
                          <a:spcPct val="107000"/>
                        </a:lnSpc>
                      </a:pPr>
                      <a:r>
                        <a:rPr lang="fr-FR" sz="1400" kern="100">
                          <a:effectLst/>
                        </a:rPr>
                        <a:t>Pronom indéfini</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800"/>
                        </a:spcAft>
                      </a:pPr>
                      <a:r>
                        <a:rPr lang="fr-FR" sz="1400" kern="100">
                          <a:effectLst/>
                        </a:rPr>
                        <a:t>Noyau du groupe prépositionnel CC de manière</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39719264"/>
                  </a:ext>
                </a:extLst>
              </a:tr>
              <a:tr h="666950">
                <a:tc>
                  <a:txBody>
                    <a:bodyPr/>
                    <a:lstStyle/>
                    <a:p>
                      <a:pPr marL="457200" algn="just">
                        <a:lnSpc>
                          <a:spcPct val="107000"/>
                        </a:lnSpc>
                      </a:pPr>
                      <a:r>
                        <a:rPr lang="fr-FR" sz="1400" kern="100">
                          <a:effectLst/>
                        </a:rPr>
                        <a:t>« lui »</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457200" algn="just">
                        <a:lnSpc>
                          <a:spcPct val="107000"/>
                        </a:lnSpc>
                      </a:pPr>
                      <a:r>
                        <a:rPr lang="fr-FR" sz="1400" kern="100">
                          <a:effectLst/>
                        </a:rPr>
                        <a:t>Pronom personnel complément </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800"/>
                        </a:spcAft>
                      </a:pPr>
                      <a:r>
                        <a:rPr lang="fr-FR" sz="1400" kern="100">
                          <a:effectLst/>
                        </a:rPr>
                        <a:t>Complément d’Objet Indirect du verbe « dire »</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99349185"/>
                  </a:ext>
                </a:extLst>
              </a:tr>
              <a:tr h="666950">
                <a:tc>
                  <a:txBody>
                    <a:bodyPr/>
                    <a:lstStyle/>
                    <a:p>
                      <a:pPr marL="457200" algn="just">
                        <a:lnSpc>
                          <a:spcPct val="107000"/>
                        </a:lnSpc>
                      </a:pPr>
                      <a:r>
                        <a:rPr lang="fr-FR" sz="1400" kern="100">
                          <a:effectLst/>
                        </a:rPr>
                        <a:t>« le »</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457200" algn="just">
                        <a:lnSpc>
                          <a:spcPct val="107000"/>
                        </a:lnSpc>
                      </a:pPr>
                      <a:r>
                        <a:rPr lang="fr-FR" sz="1400" kern="100">
                          <a:effectLst/>
                        </a:rPr>
                        <a:t>Pronom personnel Complément</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800"/>
                        </a:spcAft>
                      </a:pPr>
                      <a:r>
                        <a:rPr lang="fr-FR" sz="1400" kern="100" dirty="0">
                          <a:effectLst/>
                        </a:rPr>
                        <a:t>Complément d’Objet Direct du verbe « lire », remplace « dialogue » </a:t>
                      </a:r>
                      <a:endParaRPr lang="fr-F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8719052"/>
                  </a:ext>
                </a:extLst>
              </a:tr>
            </a:tbl>
          </a:graphicData>
        </a:graphic>
      </p:graphicFrame>
      <p:sp>
        <p:nvSpPr>
          <p:cNvPr id="3" name="Rectangle 1">
            <a:extLst>
              <a:ext uri="{FF2B5EF4-FFF2-40B4-BE49-F238E27FC236}">
                <a16:creationId xmlns:a16="http://schemas.microsoft.com/office/drawing/2014/main" id="{5F903359-6EB5-0D24-252C-7BF764FC2DD1}"/>
              </a:ext>
            </a:extLst>
          </p:cNvPr>
          <p:cNvSpPr>
            <a:spLocks noChangeArrowheads="1"/>
          </p:cNvSpPr>
          <p:nvPr/>
        </p:nvSpPr>
        <p:spPr bwMode="auto">
          <a:xfrm>
            <a:off x="2127040" y="204253"/>
            <a:ext cx="7150775"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fr-FR" altLang="fr-FR" sz="1600" b="1"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1) Dans l</a:t>
            </a:r>
            <a:r>
              <a:rPr kumimoji="0" lang="fr-FR" altLang="fr-FR" sz="16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a:t>
            </a:r>
            <a:r>
              <a:rPr kumimoji="0" lang="fr-FR" altLang="fr-FR" sz="1600" b="1"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extrait suivant, pr</a:t>
            </a:r>
            <a:r>
              <a:rPr kumimoji="0" lang="fr-FR" altLang="fr-FR" sz="16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é</a:t>
            </a:r>
            <a:r>
              <a:rPr kumimoji="0" lang="fr-FR" altLang="fr-FR" sz="1600" b="1"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cisez pour les pronoms en gras, leur nature exacte et leur fonction </a:t>
            </a:r>
            <a:r>
              <a:rPr kumimoji="0" lang="fr-FR" altLang="fr-FR" sz="1600" b="1" i="0" u="none" strike="noStrike" cap="none" normalizeH="0" baseline="0" dirty="0">
                <a:ln>
                  <a:noFill/>
                </a:ln>
                <a:solidFill>
                  <a:srgbClr val="4EA72E"/>
                </a:solidFill>
                <a:effectLst/>
                <a:latin typeface="Times New Roman" panose="02020603050405020304" pitchFamily="18" charset="0"/>
                <a:ea typeface="Aptos" panose="020B0004020202020204" pitchFamily="34" charset="0"/>
                <a:cs typeface="Times New Roman" panose="02020603050405020304" pitchFamily="18" charset="0"/>
              </a:rPr>
              <a:t>(1 point</a:t>
            </a:r>
            <a:r>
              <a:rPr kumimoji="0" lang="fr-FR" altLang="fr-FR" sz="1600" b="1" i="0" u="none" strike="noStrike" cap="none" normalizeH="0" baseline="0" dirty="0">
                <a:ln>
                  <a:noFill/>
                </a:ln>
                <a:solidFill>
                  <a:srgbClr val="4EA72E"/>
                </a:solidFill>
                <a:effectLst/>
                <a:latin typeface="Aptos" panose="020B0004020202020204" pitchFamily="34" charset="0"/>
                <a:ea typeface="Aptos" panose="020B0004020202020204" pitchFamily="34" charset="0"/>
                <a:cs typeface="Times New Roman" panose="02020603050405020304" pitchFamily="18" charset="0"/>
              </a:rPr>
              <a:t> </a:t>
            </a:r>
            <a:r>
              <a:rPr kumimoji="0" lang="fr-FR" altLang="fr-FR" sz="1600" b="1" i="0" u="none" strike="noStrike" cap="none" normalizeH="0" baseline="0" dirty="0">
                <a:ln>
                  <a:noFill/>
                </a:ln>
                <a:solidFill>
                  <a:srgbClr val="4EA72E"/>
                </a:solidFill>
                <a:effectLst/>
                <a:latin typeface="Times New Roman" panose="02020603050405020304" pitchFamily="18" charset="0"/>
                <a:ea typeface="Aptos" panose="020B0004020202020204" pitchFamily="34" charset="0"/>
                <a:cs typeface="Times New Roman" panose="02020603050405020304" pitchFamily="18" charset="0"/>
              </a:rPr>
              <a:t>: 0,5 pour chaque colonne, nature + fonction )</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fr-FR" altLang="fr-FR" sz="16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600" b="0"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Ce qu'</a:t>
            </a:r>
            <a:r>
              <a:rPr kumimoji="0" lang="fr-FR" altLang="fr-FR" sz="1600" b="1"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elle</a:t>
            </a:r>
            <a:r>
              <a:rPr kumimoji="0" lang="fr-FR" altLang="fr-FR" sz="1600" b="0"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aime par-dessus </a:t>
            </a:r>
            <a:r>
              <a:rPr kumimoji="0" lang="fr-FR" altLang="fr-FR" sz="1600" b="1"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tout</a:t>
            </a:r>
            <a:r>
              <a:rPr kumimoji="0" lang="fr-FR" altLang="fr-FR" sz="1600" b="0"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c'est m'aider </a:t>
            </a:r>
            <a:r>
              <a:rPr kumimoji="0" lang="fr-FR" altLang="fr-FR" sz="16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à</a:t>
            </a:r>
            <a:r>
              <a:rPr kumimoji="0" lang="fr-FR" altLang="fr-FR" sz="1600" b="0"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r</a:t>
            </a:r>
            <a:r>
              <a:rPr kumimoji="0" lang="fr-FR" altLang="fr-FR" sz="16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é</a:t>
            </a:r>
            <a:r>
              <a:rPr kumimoji="0" lang="fr-FR" altLang="fr-FR" sz="1600" b="0"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citer mes le</a:t>
            </a:r>
            <a:r>
              <a:rPr kumimoji="0" lang="fr-FR" altLang="fr-FR" sz="16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ç</a:t>
            </a:r>
            <a:r>
              <a:rPr kumimoji="0" lang="fr-FR" altLang="fr-FR" sz="1600" b="0"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ons d'anglais. Une fois, je devais r</a:t>
            </a:r>
            <a:r>
              <a:rPr kumimoji="0" lang="fr-FR" altLang="fr-FR" sz="16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é</a:t>
            </a:r>
            <a:r>
              <a:rPr kumimoji="0" lang="fr-FR" altLang="fr-FR" sz="1600" b="0"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viser un dialogue entre Jane et Peter </a:t>
            </a:r>
            <a:r>
              <a:rPr kumimoji="0" lang="fr-FR" altLang="fr-FR" sz="16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à</a:t>
            </a:r>
            <a:r>
              <a:rPr kumimoji="0" lang="fr-FR" altLang="fr-FR" sz="1600" b="0"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propos d'</a:t>
            </a:r>
            <a:r>
              <a:rPr kumimoji="0" lang="fr-FR" altLang="fr-FR" sz="16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é</a:t>
            </a:r>
            <a:r>
              <a:rPr kumimoji="0" lang="fr-FR" altLang="fr-FR" sz="1600" b="0"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cologie, je n'ai pas os</a:t>
            </a:r>
            <a:r>
              <a:rPr kumimoji="0" lang="fr-FR" altLang="fr-FR" sz="16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é</a:t>
            </a:r>
            <a:r>
              <a:rPr kumimoji="0" lang="fr-FR" altLang="fr-FR" sz="1600" b="1"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lui</a:t>
            </a:r>
            <a:r>
              <a:rPr kumimoji="0" lang="fr-FR" altLang="fr-FR" sz="1600" b="0"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dire qu'il suffisait que je</a:t>
            </a:r>
            <a:r>
              <a:rPr kumimoji="0" lang="fr-FR" altLang="fr-FR" sz="1600" b="1"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le </a:t>
            </a:r>
            <a:r>
              <a:rPr kumimoji="0" lang="fr-FR" altLang="fr-FR" sz="1600" b="0"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lise une fois ou deux pour le m</a:t>
            </a:r>
            <a:r>
              <a:rPr kumimoji="0" lang="fr-FR" altLang="fr-FR" sz="16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é</a:t>
            </a:r>
            <a:r>
              <a:rPr kumimoji="0" lang="fr-FR" altLang="fr-FR" sz="1600" b="0"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moriser, elle voulait absolument faire Peter et que je fasse Jane.</a:t>
            </a:r>
            <a:endParaRPr kumimoji="0" lang="fr-FR" altLang="fr-FR"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8163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CD7A3A0E-1D81-86A2-58C0-316A2A63A09B}"/>
              </a:ext>
            </a:extLst>
          </p:cNvPr>
          <p:cNvGraphicFramePr>
            <a:graphicFrameLocks noGrp="1"/>
          </p:cNvGraphicFramePr>
          <p:nvPr>
            <p:extLst>
              <p:ext uri="{D42A27DB-BD31-4B8C-83A1-F6EECF244321}">
                <p14:modId xmlns:p14="http://schemas.microsoft.com/office/powerpoint/2010/main" val="3795501798"/>
              </p:ext>
            </p:extLst>
          </p:nvPr>
        </p:nvGraphicFramePr>
        <p:xfrm>
          <a:off x="2652383" y="2745211"/>
          <a:ext cx="7049178" cy="2747201"/>
        </p:xfrm>
        <a:graphic>
          <a:graphicData uri="http://schemas.openxmlformats.org/drawingml/2006/table">
            <a:tbl>
              <a:tblPr firstRow="1" firstCol="1" bandRow="1">
                <a:tableStyleId>{5C22544A-7EE6-4342-B048-85BDC9FD1C3A}</a:tableStyleId>
              </a:tblPr>
              <a:tblGrid>
                <a:gridCol w="3524589">
                  <a:extLst>
                    <a:ext uri="{9D8B030D-6E8A-4147-A177-3AD203B41FA5}">
                      <a16:colId xmlns:a16="http://schemas.microsoft.com/office/drawing/2014/main" val="2569000560"/>
                    </a:ext>
                  </a:extLst>
                </a:gridCol>
                <a:gridCol w="3524589">
                  <a:extLst>
                    <a:ext uri="{9D8B030D-6E8A-4147-A177-3AD203B41FA5}">
                      <a16:colId xmlns:a16="http://schemas.microsoft.com/office/drawing/2014/main" val="3812780002"/>
                    </a:ext>
                  </a:extLst>
                </a:gridCol>
              </a:tblGrid>
              <a:tr h="0">
                <a:tc>
                  <a:txBody>
                    <a:bodyPr/>
                    <a:lstStyle/>
                    <a:p>
                      <a:pPr>
                        <a:lnSpc>
                          <a:spcPct val="107000"/>
                        </a:lnSpc>
                        <a:spcAft>
                          <a:spcPts val="800"/>
                        </a:spcAft>
                      </a:pPr>
                      <a:endParaRPr lang="fr-FR" sz="1400" kern="100" dirty="0">
                        <a:effectLst/>
                      </a:endParaRPr>
                    </a:p>
                    <a:p>
                      <a:pPr>
                        <a:lnSpc>
                          <a:spcPct val="107000"/>
                        </a:lnSpc>
                        <a:spcAft>
                          <a:spcPts val="800"/>
                        </a:spcAft>
                      </a:pPr>
                      <a:r>
                        <a:rPr lang="fr-FR" sz="1400" kern="100" dirty="0">
                          <a:effectLst/>
                        </a:rPr>
                        <a:t>trouve</a:t>
                      </a:r>
                    </a:p>
                    <a:p>
                      <a:pPr>
                        <a:lnSpc>
                          <a:spcPct val="107000"/>
                        </a:lnSpc>
                        <a:spcAft>
                          <a:spcPts val="800"/>
                        </a:spcAft>
                      </a:pPr>
                      <a:r>
                        <a:rPr lang="fr-FR" sz="1400" kern="100" dirty="0">
                          <a:effectLst/>
                        </a:rPr>
                        <a:t>regarde</a:t>
                      </a:r>
                    </a:p>
                    <a:p>
                      <a:pPr marL="457200" algn="just">
                        <a:lnSpc>
                          <a:spcPct val="107000"/>
                        </a:lnSpc>
                      </a:pPr>
                      <a:r>
                        <a:rPr lang="fr-FR" sz="1400" kern="100" dirty="0">
                          <a:effectLst/>
                        </a:rPr>
                        <a:t> </a:t>
                      </a:r>
                      <a:endParaRPr lang="fr-F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800"/>
                        </a:spcAft>
                      </a:pPr>
                      <a:endParaRPr lang="fr-FR" sz="1400" kern="100" dirty="0">
                        <a:solidFill>
                          <a:schemeClr val="tx1"/>
                        </a:solidFill>
                        <a:effectLst/>
                      </a:endParaRPr>
                    </a:p>
                    <a:p>
                      <a:pPr marL="457200" algn="just">
                        <a:lnSpc>
                          <a:spcPct val="107000"/>
                        </a:lnSpc>
                        <a:spcAft>
                          <a:spcPts val="800"/>
                        </a:spcAft>
                      </a:pPr>
                      <a:r>
                        <a:rPr lang="fr-FR" sz="1400" kern="100" dirty="0">
                          <a:solidFill>
                            <a:schemeClr val="tx1"/>
                          </a:solidFill>
                          <a:effectLst/>
                        </a:rPr>
                        <a:t>Présent de l’indicatif à valeur de narration. </a:t>
                      </a:r>
                      <a:endParaRPr lang="fr-FR" sz="1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3823540009"/>
                  </a:ext>
                </a:extLst>
              </a:tr>
              <a:tr h="26510">
                <a:tc>
                  <a:txBody>
                    <a:bodyPr/>
                    <a:lstStyle/>
                    <a:p>
                      <a:pPr>
                        <a:lnSpc>
                          <a:spcPct val="107000"/>
                        </a:lnSpc>
                        <a:spcAft>
                          <a:spcPts val="800"/>
                        </a:spcAft>
                      </a:pPr>
                      <a:endParaRPr lang="fr-FR" sz="1400" kern="100" dirty="0">
                        <a:effectLst/>
                      </a:endParaRPr>
                    </a:p>
                    <a:p>
                      <a:pPr>
                        <a:lnSpc>
                          <a:spcPct val="107000"/>
                        </a:lnSpc>
                        <a:spcAft>
                          <a:spcPts val="800"/>
                        </a:spcAft>
                      </a:pPr>
                      <a:r>
                        <a:rPr lang="fr-FR" sz="1400" kern="100" dirty="0">
                          <a:effectLst/>
                        </a:rPr>
                        <a:t>découpe</a:t>
                      </a:r>
                    </a:p>
                    <a:p>
                      <a:pPr>
                        <a:lnSpc>
                          <a:spcPct val="107000"/>
                        </a:lnSpc>
                        <a:spcAft>
                          <a:spcPts val="800"/>
                        </a:spcAft>
                      </a:pPr>
                      <a:r>
                        <a:rPr lang="fr-FR" sz="1400" kern="100" dirty="0">
                          <a:effectLst/>
                        </a:rPr>
                        <a:t>collectionne</a:t>
                      </a:r>
                    </a:p>
                    <a:p>
                      <a:pPr>
                        <a:lnSpc>
                          <a:spcPct val="107000"/>
                        </a:lnSpc>
                        <a:spcAft>
                          <a:spcPts val="800"/>
                        </a:spcAft>
                      </a:pPr>
                      <a:r>
                        <a:rPr lang="fr-FR" sz="1400" kern="100" dirty="0">
                          <a:effectLst/>
                        </a:rPr>
                        <a:t>fasse</a:t>
                      </a:r>
                    </a:p>
                    <a:p>
                      <a:pPr marL="457200" algn="just">
                        <a:lnSpc>
                          <a:spcPct val="107000"/>
                        </a:lnSpc>
                      </a:pPr>
                      <a:r>
                        <a:rPr lang="fr-FR" sz="1400" kern="100" dirty="0">
                          <a:effectLst/>
                        </a:rPr>
                        <a:t> </a:t>
                      </a:r>
                      <a:endParaRPr lang="fr-F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800"/>
                        </a:spcAft>
                      </a:pPr>
                      <a:endParaRPr lang="fr-FR" sz="1400" b="1" kern="100" dirty="0">
                        <a:effectLst/>
                      </a:endParaRPr>
                    </a:p>
                    <a:p>
                      <a:pPr marL="457200" algn="just">
                        <a:lnSpc>
                          <a:spcPct val="107000"/>
                        </a:lnSpc>
                        <a:spcAft>
                          <a:spcPts val="800"/>
                        </a:spcAft>
                      </a:pPr>
                      <a:r>
                        <a:rPr lang="fr-FR" sz="1400" b="1" kern="100" dirty="0">
                          <a:effectLst/>
                        </a:rPr>
                        <a:t>Présent du subjonctif à valeur d’habitude.</a:t>
                      </a:r>
                      <a:endParaRPr lang="fr-FR" sz="14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91729477"/>
                  </a:ext>
                </a:extLst>
              </a:tr>
            </a:tbl>
          </a:graphicData>
        </a:graphic>
      </p:graphicFrame>
      <p:sp>
        <p:nvSpPr>
          <p:cNvPr id="3" name="Rectangle 1">
            <a:extLst>
              <a:ext uri="{FF2B5EF4-FFF2-40B4-BE49-F238E27FC236}">
                <a16:creationId xmlns:a16="http://schemas.microsoft.com/office/drawing/2014/main" id="{9C37F681-604F-59EA-303D-818C1F6133B6}"/>
              </a:ext>
            </a:extLst>
          </p:cNvPr>
          <p:cNvSpPr>
            <a:spLocks noChangeArrowheads="1"/>
          </p:cNvSpPr>
          <p:nvPr/>
        </p:nvSpPr>
        <p:spPr bwMode="auto">
          <a:xfrm>
            <a:off x="1940311" y="713886"/>
            <a:ext cx="9277815"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fr-FR" altLang="fr-FR" b="1"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2) Classez les verbes conjugu</a:t>
            </a:r>
            <a:r>
              <a:rPr kumimoji="0" lang="fr-FR" altLang="fr-FR"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é</a:t>
            </a:r>
            <a:r>
              <a:rPr kumimoji="0" lang="fr-FR" altLang="fr-FR" b="1"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 du passage ci-dessous selon leur valeur d</a:t>
            </a:r>
            <a:r>
              <a:rPr kumimoji="0" lang="fr-FR" altLang="fr-FR"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a:t>
            </a:r>
            <a:r>
              <a:rPr kumimoji="0" lang="fr-FR" altLang="fr-FR" b="1"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emploi que vous commenterez </a:t>
            </a:r>
            <a:r>
              <a:rPr kumimoji="0" lang="fr-FR" altLang="fr-FR" b="1" i="0" u="none" strike="noStrike" cap="none" normalizeH="0" baseline="0" dirty="0">
                <a:ln>
                  <a:noFill/>
                </a:ln>
                <a:solidFill>
                  <a:srgbClr val="4EA72E"/>
                </a:solidFill>
                <a:effectLst/>
                <a:latin typeface="Times New Roman" panose="02020603050405020304" pitchFamily="18" charset="0"/>
                <a:ea typeface="Aptos" panose="020B0004020202020204" pitchFamily="34" charset="0"/>
                <a:cs typeface="Times New Roman" panose="02020603050405020304" pitchFamily="18" charset="0"/>
              </a:rPr>
              <a:t>(1,5 points</a:t>
            </a:r>
            <a:r>
              <a:rPr kumimoji="0" lang="fr-FR" altLang="fr-FR" b="1" i="0" u="none" strike="noStrike" cap="none" normalizeH="0" baseline="0" dirty="0">
                <a:ln>
                  <a:noFill/>
                </a:ln>
                <a:solidFill>
                  <a:srgbClr val="4EA72E"/>
                </a:solidFill>
                <a:effectLst/>
                <a:latin typeface="Aptos" panose="020B0004020202020204" pitchFamily="34" charset="0"/>
                <a:ea typeface="Aptos" panose="020B0004020202020204" pitchFamily="34" charset="0"/>
                <a:cs typeface="Times New Roman" panose="02020603050405020304" pitchFamily="18" charset="0"/>
              </a:rPr>
              <a:t> </a:t>
            </a:r>
            <a:r>
              <a:rPr kumimoji="0" lang="fr-FR" altLang="fr-FR" b="1" i="0" u="none" strike="noStrike" cap="none" normalizeH="0" baseline="0" dirty="0">
                <a:ln>
                  <a:noFill/>
                </a:ln>
                <a:solidFill>
                  <a:srgbClr val="4EA72E"/>
                </a:solidFill>
                <a:effectLst/>
                <a:latin typeface="Times New Roman" panose="02020603050405020304" pitchFamily="18" charset="0"/>
                <a:ea typeface="Aptos" panose="020B0004020202020204" pitchFamily="34" charset="0"/>
                <a:cs typeface="Times New Roman" panose="02020603050405020304" pitchFamily="18" charset="0"/>
              </a:rPr>
              <a:t>: Distinction des deux modes = 1, Valeur d</a:t>
            </a:r>
            <a:r>
              <a:rPr kumimoji="0" lang="fr-FR" altLang="fr-FR" b="1" i="0" u="none" strike="noStrike" cap="none" normalizeH="0" baseline="0" dirty="0">
                <a:ln>
                  <a:noFill/>
                </a:ln>
                <a:solidFill>
                  <a:srgbClr val="4EA72E"/>
                </a:solidFill>
                <a:effectLst/>
                <a:latin typeface="Aptos" panose="020B0004020202020204" pitchFamily="34" charset="0"/>
                <a:ea typeface="Aptos" panose="020B0004020202020204" pitchFamily="34" charset="0"/>
                <a:cs typeface="Times New Roman" panose="02020603050405020304" pitchFamily="18" charset="0"/>
              </a:rPr>
              <a:t>’</a:t>
            </a:r>
            <a:r>
              <a:rPr kumimoji="0" lang="fr-FR" altLang="fr-FR" b="1" i="0" u="none" strike="noStrike" cap="none" normalizeH="0" baseline="0" dirty="0">
                <a:ln>
                  <a:noFill/>
                </a:ln>
                <a:solidFill>
                  <a:srgbClr val="4EA72E"/>
                </a:solidFill>
                <a:effectLst/>
                <a:latin typeface="Times New Roman" panose="02020603050405020304" pitchFamily="18" charset="0"/>
                <a:ea typeface="Aptos" panose="020B0004020202020204" pitchFamily="34" charset="0"/>
                <a:cs typeface="Times New Roman" panose="02020603050405020304" pitchFamily="18" charset="0"/>
              </a:rPr>
              <a:t>habitude = 0,5)</a:t>
            </a:r>
            <a:endParaRPr kumimoji="0" lang="fr-FR" altLang="fr-FR"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b="0"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Elle ne trouve pas </a:t>
            </a:r>
            <a:r>
              <a:rPr kumimoji="0" lang="fr-FR" altLang="fr-FR"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ç</a:t>
            </a:r>
            <a:r>
              <a:rPr kumimoji="0" lang="fr-FR" altLang="fr-FR" b="0"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a idiot que je d</a:t>
            </a:r>
            <a:r>
              <a:rPr kumimoji="0" lang="fr-FR" altLang="fr-FR"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é</a:t>
            </a:r>
            <a:r>
              <a:rPr kumimoji="0" lang="fr-FR" altLang="fr-FR" b="0"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coupe les emballages de surgel</a:t>
            </a:r>
            <a:r>
              <a:rPr kumimoji="0" lang="fr-FR" altLang="fr-FR"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é</a:t>
            </a:r>
            <a:r>
              <a:rPr kumimoji="0" lang="fr-FR" altLang="fr-FR" b="0"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s, que je collectionne les </a:t>
            </a:r>
            <a:r>
              <a:rPr kumimoji="0" lang="fr-FR" altLang="fr-FR"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é</a:t>
            </a:r>
            <a:r>
              <a:rPr kumimoji="0" lang="fr-FR" altLang="fr-FR" b="0"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tiquettes de vêtements et de textiles, que je fasse des tests comparatifs inter-marques sur la longueur des rouleaux de papier toilette, elle me regarde mesurer, trier, classer avec un sourire au coin de la bouche, un sourire d</a:t>
            </a:r>
            <a:r>
              <a:rPr kumimoji="0" lang="fr-FR" altLang="fr-FR"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é</a:t>
            </a:r>
            <a:r>
              <a:rPr kumimoji="0" lang="fr-FR" altLang="fr-FR" b="0"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nu</a:t>
            </a:r>
            <a:r>
              <a:rPr kumimoji="0" lang="fr-FR" altLang="fr-FR"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é</a:t>
            </a:r>
            <a:r>
              <a:rPr kumimoji="0" lang="fr-FR" altLang="fr-FR" b="0"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de toute ironie.</a:t>
            </a:r>
            <a:endParaRPr kumimoji="0" lang="fr-FR" altLang="fr-FR"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2615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FFF5B50F-180B-3E69-AA34-1C55DACF325B}"/>
              </a:ext>
            </a:extLst>
          </p:cNvPr>
          <p:cNvSpPr txBox="1"/>
          <p:nvPr/>
        </p:nvSpPr>
        <p:spPr>
          <a:xfrm>
            <a:off x="1332570" y="399106"/>
            <a:ext cx="9606775" cy="665118"/>
          </a:xfrm>
          <a:prstGeom prst="rect">
            <a:avLst/>
          </a:prstGeom>
          <a:noFill/>
        </p:spPr>
        <p:txBody>
          <a:bodyPr wrap="square">
            <a:spAutoFit/>
          </a:bodyPr>
          <a:lstStyle/>
          <a:p>
            <a:pPr lvl="0" algn="just">
              <a:lnSpc>
                <a:spcPct val="107000"/>
              </a:lnSpc>
              <a:spcAft>
                <a:spcPts val="800"/>
              </a:spcAft>
            </a:pPr>
            <a:r>
              <a:rPr lang="fr-FR" sz="1800" b="1" kern="100" dirty="0">
                <a:effectLst/>
                <a:latin typeface="Times New Roman" panose="02020603050405020304" pitchFamily="18" charset="0"/>
                <a:ea typeface="Aptos" panose="020B0004020202020204" pitchFamily="34" charset="0"/>
                <a:cs typeface="Times New Roman" panose="02020603050405020304" pitchFamily="18" charset="0"/>
              </a:rPr>
              <a:t>3) Justifiez l’orthographe des terminaisons des mots soulignés dans l’extrait ci-dessous. </a:t>
            </a:r>
            <a:r>
              <a:rPr lang="fr-FR" b="1" kern="100" dirty="0">
                <a:latin typeface="Times New Roman" panose="02020603050405020304" pitchFamily="18" charset="0"/>
                <a:ea typeface="Aptos" panose="020B0004020202020204" pitchFamily="34" charset="0"/>
                <a:cs typeface="Times New Roman" panose="02020603050405020304" pitchFamily="18" charset="0"/>
              </a:rPr>
              <a:t>             </a:t>
            </a:r>
            <a:r>
              <a:rPr lang="fr-FR" sz="1800" b="1" kern="100" dirty="0">
                <a:solidFill>
                  <a:srgbClr val="4EA72E"/>
                </a:solidFill>
                <a:effectLst/>
                <a:latin typeface="Times New Roman" panose="02020603050405020304" pitchFamily="18" charset="0"/>
                <a:ea typeface="Aptos" panose="020B0004020202020204" pitchFamily="34" charset="0"/>
                <a:cs typeface="Times New Roman" panose="02020603050405020304" pitchFamily="18" charset="0"/>
              </a:rPr>
              <a:t>(</a:t>
            </a:r>
            <a:r>
              <a:rPr lang="fr-FR" sz="1200" b="1" kern="100" dirty="0">
                <a:solidFill>
                  <a:srgbClr val="4EA72E"/>
                </a:solidFill>
                <a:effectLst/>
                <a:latin typeface="Times New Roman" panose="02020603050405020304" pitchFamily="18" charset="0"/>
                <a:ea typeface="Aptos" panose="020B0004020202020204" pitchFamily="34" charset="0"/>
                <a:cs typeface="Times New Roman" panose="02020603050405020304" pitchFamily="18" charset="0"/>
              </a:rPr>
              <a:t>1,5 points : deux lignes justes = 0,5 point )</a:t>
            </a:r>
            <a:endParaRPr lang="fr-FR" sz="1600" kern="100" dirty="0">
              <a:effectLst/>
              <a:latin typeface="Aptos" panose="020B0004020202020204" pitchFamily="34" charset="0"/>
              <a:ea typeface="Aptos" panose="020B0004020202020204" pitchFamily="34" charset="0"/>
              <a:cs typeface="Times New Roman" panose="02020603050405020304" pitchFamily="18" charset="0"/>
            </a:endParaRPr>
          </a:p>
        </p:txBody>
      </p:sp>
      <p:graphicFrame>
        <p:nvGraphicFramePr>
          <p:cNvPr id="6" name="Tableau 5">
            <a:extLst>
              <a:ext uri="{FF2B5EF4-FFF2-40B4-BE49-F238E27FC236}">
                <a16:creationId xmlns:a16="http://schemas.microsoft.com/office/drawing/2014/main" id="{F0F771E0-5349-F53F-79EC-4C23566ED4A6}"/>
              </a:ext>
            </a:extLst>
          </p:cNvPr>
          <p:cNvGraphicFramePr>
            <a:graphicFrameLocks noGrp="1"/>
          </p:cNvGraphicFramePr>
          <p:nvPr>
            <p:extLst>
              <p:ext uri="{D42A27DB-BD31-4B8C-83A1-F6EECF244321}">
                <p14:modId xmlns:p14="http://schemas.microsoft.com/office/powerpoint/2010/main" val="4033030493"/>
              </p:ext>
            </p:extLst>
          </p:nvPr>
        </p:nvGraphicFramePr>
        <p:xfrm>
          <a:off x="1059365" y="1226635"/>
          <a:ext cx="9879980" cy="4891344"/>
        </p:xfrm>
        <a:graphic>
          <a:graphicData uri="http://schemas.openxmlformats.org/drawingml/2006/table">
            <a:tbl>
              <a:tblPr firstRow="1" firstCol="1" bandRow="1">
                <a:tableStyleId>{5C22544A-7EE6-4342-B048-85BDC9FD1C3A}</a:tableStyleId>
              </a:tblPr>
              <a:tblGrid>
                <a:gridCol w="4939990">
                  <a:extLst>
                    <a:ext uri="{9D8B030D-6E8A-4147-A177-3AD203B41FA5}">
                      <a16:colId xmlns:a16="http://schemas.microsoft.com/office/drawing/2014/main" val="2486925016"/>
                    </a:ext>
                  </a:extLst>
                </a:gridCol>
                <a:gridCol w="4939990">
                  <a:extLst>
                    <a:ext uri="{9D8B030D-6E8A-4147-A177-3AD203B41FA5}">
                      <a16:colId xmlns:a16="http://schemas.microsoft.com/office/drawing/2014/main" val="3190310347"/>
                    </a:ext>
                  </a:extLst>
                </a:gridCol>
              </a:tblGrid>
              <a:tr h="1080135">
                <a:tc>
                  <a:txBody>
                    <a:bodyPr/>
                    <a:lstStyle/>
                    <a:p>
                      <a:pPr algn="just">
                        <a:lnSpc>
                          <a:spcPct val="107000"/>
                        </a:lnSpc>
                        <a:spcAft>
                          <a:spcPts val="800"/>
                        </a:spcAft>
                      </a:pPr>
                      <a:r>
                        <a:rPr lang="fr-FR" sz="1400" kern="100">
                          <a:effectLst/>
                        </a:rPr>
                        <a:t>elle m'a </a:t>
                      </a:r>
                      <a:r>
                        <a:rPr lang="fr-FR" sz="1400" u="sng" kern="100">
                          <a:effectLst/>
                        </a:rPr>
                        <a:t>aidée</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6735" marR="46735" marT="0" marB="0"/>
                </a:tc>
                <a:tc>
                  <a:txBody>
                    <a:bodyPr/>
                    <a:lstStyle/>
                    <a:p>
                      <a:pPr algn="just">
                        <a:lnSpc>
                          <a:spcPct val="107000"/>
                        </a:lnSpc>
                        <a:spcAft>
                          <a:spcPts val="800"/>
                        </a:spcAft>
                      </a:pPr>
                      <a:r>
                        <a:rPr lang="fr-FR" sz="1400" b="0" kern="100" dirty="0">
                          <a:solidFill>
                            <a:schemeClr val="tx1"/>
                          </a:solidFill>
                          <a:effectLst/>
                        </a:rPr>
                        <a:t>Participe passé du verbe « aider » conjugué au passé composé avec l’auxiliaire avoir, s’accorde au féminin singulier avec le COD placé devant le verbe, « m’ », pronom personnel complément désignant la narratrice.  </a:t>
                      </a:r>
                    </a:p>
                    <a:p>
                      <a:pPr algn="just">
                        <a:lnSpc>
                          <a:spcPct val="107000"/>
                        </a:lnSpc>
                        <a:spcAft>
                          <a:spcPts val="800"/>
                        </a:spcAft>
                      </a:pPr>
                      <a:r>
                        <a:rPr lang="fr-FR" sz="1400" kern="100" dirty="0">
                          <a:effectLst/>
                        </a:rPr>
                        <a:t> </a:t>
                      </a:r>
                      <a:endParaRPr lang="fr-F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6735" marR="46735" marT="0" marB="0">
                    <a:solidFill>
                      <a:schemeClr val="accent2">
                        <a:lumMod val="20000"/>
                        <a:lumOff val="80000"/>
                      </a:schemeClr>
                    </a:solidFill>
                  </a:tcPr>
                </a:tc>
                <a:extLst>
                  <a:ext uri="{0D108BD9-81ED-4DB2-BD59-A6C34878D82A}">
                    <a16:rowId xmlns:a16="http://schemas.microsoft.com/office/drawing/2014/main" val="2269595727"/>
                  </a:ext>
                </a:extLst>
              </a:tr>
              <a:tr h="680358">
                <a:tc>
                  <a:txBody>
                    <a:bodyPr/>
                    <a:lstStyle/>
                    <a:p>
                      <a:pPr algn="just">
                        <a:lnSpc>
                          <a:spcPct val="107000"/>
                        </a:lnSpc>
                        <a:spcAft>
                          <a:spcPts val="800"/>
                        </a:spcAft>
                      </a:pPr>
                      <a:r>
                        <a:rPr lang="fr-FR" sz="1400" kern="100">
                          <a:effectLst/>
                        </a:rPr>
                        <a:t>le </a:t>
                      </a:r>
                      <a:r>
                        <a:rPr lang="fr-FR" sz="1400" u="sng" kern="100">
                          <a:effectLst/>
                        </a:rPr>
                        <a:t>lycée</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6735" marR="46735" marT="0" marB="0"/>
                </a:tc>
                <a:tc>
                  <a:txBody>
                    <a:bodyPr/>
                    <a:lstStyle/>
                    <a:p>
                      <a:pPr algn="just">
                        <a:lnSpc>
                          <a:spcPct val="107000"/>
                        </a:lnSpc>
                        <a:spcAft>
                          <a:spcPts val="800"/>
                        </a:spcAft>
                      </a:pPr>
                      <a:r>
                        <a:rPr lang="fr-FR" sz="1400" kern="100" dirty="0">
                          <a:effectLst/>
                        </a:rPr>
                        <a:t>Exception : nom du genre masculin issu du grec, se terminant par –</a:t>
                      </a:r>
                      <a:r>
                        <a:rPr lang="fr-FR" sz="1400" kern="100" dirty="0" err="1">
                          <a:effectLst/>
                        </a:rPr>
                        <a:t>ée</a:t>
                      </a:r>
                      <a:r>
                        <a:rPr lang="fr-FR" sz="1400" kern="100" dirty="0">
                          <a:effectLst/>
                        </a:rPr>
                        <a:t>.</a:t>
                      </a:r>
                    </a:p>
                    <a:p>
                      <a:pPr algn="just">
                        <a:lnSpc>
                          <a:spcPct val="107000"/>
                        </a:lnSpc>
                        <a:spcAft>
                          <a:spcPts val="800"/>
                        </a:spcAft>
                      </a:pPr>
                      <a:r>
                        <a:rPr lang="fr-FR" sz="1400" kern="100" dirty="0">
                          <a:effectLst/>
                        </a:rPr>
                        <a:t> </a:t>
                      </a:r>
                      <a:endParaRPr lang="fr-F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6735" marR="46735" marT="0" marB="0"/>
                </a:tc>
                <a:extLst>
                  <a:ext uri="{0D108BD9-81ED-4DB2-BD59-A6C34878D82A}">
                    <a16:rowId xmlns:a16="http://schemas.microsoft.com/office/drawing/2014/main" val="1470228383"/>
                  </a:ext>
                </a:extLst>
              </a:tr>
              <a:tr h="680358">
                <a:tc>
                  <a:txBody>
                    <a:bodyPr/>
                    <a:lstStyle/>
                    <a:p>
                      <a:pPr algn="just">
                        <a:lnSpc>
                          <a:spcPct val="107000"/>
                        </a:lnSpc>
                        <a:spcAft>
                          <a:spcPts val="800"/>
                        </a:spcAft>
                      </a:pPr>
                      <a:r>
                        <a:rPr lang="fr-FR" sz="1400" kern="100">
                          <a:effectLst/>
                        </a:rPr>
                        <a:t>les lèvres </a:t>
                      </a:r>
                      <a:r>
                        <a:rPr lang="fr-FR" sz="1400" u="sng" kern="100">
                          <a:effectLst/>
                        </a:rPr>
                        <a:t>pincées</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6735" marR="46735" marT="0" marB="0"/>
                </a:tc>
                <a:tc>
                  <a:txBody>
                    <a:bodyPr/>
                    <a:lstStyle/>
                    <a:p>
                      <a:pPr algn="just">
                        <a:lnSpc>
                          <a:spcPct val="107000"/>
                        </a:lnSpc>
                        <a:spcAft>
                          <a:spcPts val="800"/>
                        </a:spcAft>
                      </a:pPr>
                      <a:r>
                        <a:rPr lang="fr-FR" sz="1400" kern="100">
                          <a:effectLst/>
                        </a:rPr>
                        <a:t>Participe passé employé comme adjectif épithète du nom féminin pluriel « lèvres » avec lequel il s’accorde. </a:t>
                      </a:r>
                    </a:p>
                    <a:p>
                      <a:pPr algn="just">
                        <a:lnSpc>
                          <a:spcPct val="107000"/>
                        </a:lnSpc>
                        <a:spcAft>
                          <a:spcPts val="800"/>
                        </a:spcAft>
                      </a:pPr>
                      <a:r>
                        <a:rPr lang="fr-FR" sz="1400" kern="100">
                          <a:effectLst/>
                        </a:rPr>
                        <a:t> </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6735" marR="46735" marT="0" marB="0"/>
                </a:tc>
                <a:extLst>
                  <a:ext uri="{0D108BD9-81ED-4DB2-BD59-A6C34878D82A}">
                    <a16:rowId xmlns:a16="http://schemas.microsoft.com/office/drawing/2014/main" val="1457606269"/>
                  </a:ext>
                </a:extLst>
              </a:tr>
              <a:tr h="680358">
                <a:tc>
                  <a:txBody>
                    <a:bodyPr/>
                    <a:lstStyle/>
                    <a:p>
                      <a:pPr algn="just">
                        <a:lnSpc>
                          <a:spcPct val="107000"/>
                        </a:lnSpc>
                        <a:spcAft>
                          <a:spcPts val="800"/>
                        </a:spcAft>
                      </a:pPr>
                      <a:r>
                        <a:rPr lang="fr-FR" sz="1400" kern="100">
                          <a:effectLst/>
                        </a:rPr>
                        <a:t>de </a:t>
                      </a:r>
                      <a:r>
                        <a:rPr lang="fr-FR" sz="1400" u="sng" kern="100">
                          <a:effectLst/>
                        </a:rPr>
                        <a:t>rater</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6735" marR="46735" marT="0" marB="0"/>
                </a:tc>
                <a:tc>
                  <a:txBody>
                    <a:bodyPr/>
                    <a:lstStyle/>
                    <a:p>
                      <a:pPr algn="just">
                        <a:lnSpc>
                          <a:spcPct val="107000"/>
                        </a:lnSpc>
                        <a:spcAft>
                          <a:spcPts val="800"/>
                        </a:spcAft>
                      </a:pPr>
                      <a:r>
                        <a:rPr lang="fr-FR" sz="1400" kern="100" dirty="0">
                          <a:effectLst/>
                        </a:rPr>
                        <a:t>Verbe du premier groupe à l’infinitif, noyau du GP introduit par la préposition « de ».</a:t>
                      </a:r>
                    </a:p>
                    <a:p>
                      <a:pPr algn="just">
                        <a:lnSpc>
                          <a:spcPct val="107000"/>
                        </a:lnSpc>
                        <a:spcAft>
                          <a:spcPts val="800"/>
                        </a:spcAft>
                      </a:pPr>
                      <a:r>
                        <a:rPr lang="fr-FR" sz="1400" kern="100" dirty="0">
                          <a:effectLst/>
                        </a:rPr>
                        <a:t> </a:t>
                      </a:r>
                      <a:endParaRPr lang="fr-F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6735" marR="46735" marT="0" marB="0"/>
                </a:tc>
                <a:extLst>
                  <a:ext uri="{0D108BD9-81ED-4DB2-BD59-A6C34878D82A}">
                    <a16:rowId xmlns:a16="http://schemas.microsoft.com/office/drawing/2014/main" val="2851629432"/>
                  </a:ext>
                </a:extLst>
              </a:tr>
              <a:tr h="480499">
                <a:tc>
                  <a:txBody>
                    <a:bodyPr/>
                    <a:lstStyle/>
                    <a:p>
                      <a:pPr algn="just">
                        <a:lnSpc>
                          <a:spcPct val="107000"/>
                        </a:lnSpc>
                        <a:spcAft>
                          <a:spcPts val="800"/>
                        </a:spcAft>
                      </a:pPr>
                      <a:r>
                        <a:rPr lang="fr-FR" sz="1400" kern="100">
                          <a:effectLst/>
                        </a:rPr>
                        <a:t>de millimètre </a:t>
                      </a:r>
                      <a:r>
                        <a:rPr lang="fr-FR" sz="1400" u="sng" kern="100">
                          <a:effectLst/>
                        </a:rPr>
                        <a:t>près</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6735" marR="46735" marT="0" marB="0"/>
                </a:tc>
                <a:tc>
                  <a:txBody>
                    <a:bodyPr/>
                    <a:lstStyle/>
                    <a:p>
                      <a:pPr algn="just">
                        <a:lnSpc>
                          <a:spcPct val="107000"/>
                        </a:lnSpc>
                        <a:spcAft>
                          <a:spcPts val="800"/>
                        </a:spcAft>
                      </a:pPr>
                      <a:r>
                        <a:rPr lang="fr-FR" sz="1400" kern="100" dirty="0">
                          <a:effectLst/>
                        </a:rPr>
                        <a:t>Adverbe, invariable, distinct de « prêt » (adjectif).</a:t>
                      </a:r>
                    </a:p>
                    <a:p>
                      <a:pPr algn="just">
                        <a:lnSpc>
                          <a:spcPct val="107000"/>
                        </a:lnSpc>
                        <a:spcAft>
                          <a:spcPts val="800"/>
                        </a:spcAft>
                      </a:pPr>
                      <a:r>
                        <a:rPr lang="fr-FR" sz="1400" kern="100" dirty="0">
                          <a:effectLst/>
                        </a:rPr>
                        <a:t> </a:t>
                      </a:r>
                      <a:endParaRPr lang="fr-F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6735" marR="46735" marT="0" marB="0"/>
                </a:tc>
                <a:extLst>
                  <a:ext uri="{0D108BD9-81ED-4DB2-BD59-A6C34878D82A}">
                    <a16:rowId xmlns:a16="http://schemas.microsoft.com/office/drawing/2014/main" val="4089106463"/>
                  </a:ext>
                </a:extLst>
              </a:tr>
              <a:tr h="680358">
                <a:tc>
                  <a:txBody>
                    <a:bodyPr/>
                    <a:lstStyle/>
                    <a:p>
                      <a:pPr algn="just">
                        <a:lnSpc>
                          <a:spcPct val="107000"/>
                        </a:lnSpc>
                        <a:spcAft>
                          <a:spcPts val="800"/>
                        </a:spcAft>
                      </a:pPr>
                      <a:r>
                        <a:rPr lang="fr-FR" sz="1400" kern="100">
                          <a:effectLst/>
                        </a:rPr>
                        <a:t>quand elle a eu </a:t>
                      </a:r>
                      <a:r>
                        <a:rPr lang="fr-FR" sz="1400" u="sng" kern="100">
                          <a:effectLst/>
                        </a:rPr>
                        <a:t>terminé</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6735" marR="46735" marT="0" marB="0"/>
                </a:tc>
                <a:tc>
                  <a:txBody>
                    <a:bodyPr/>
                    <a:lstStyle/>
                    <a:p>
                      <a:pPr algn="just">
                        <a:lnSpc>
                          <a:spcPct val="107000"/>
                        </a:lnSpc>
                        <a:spcAft>
                          <a:spcPts val="800"/>
                        </a:spcAft>
                      </a:pPr>
                      <a:r>
                        <a:rPr lang="fr-FR" sz="1400" kern="100" dirty="0">
                          <a:effectLst/>
                        </a:rPr>
                        <a:t>Participe passé du verbe « terminer » conjugué au passé surcomposé. </a:t>
                      </a:r>
                    </a:p>
                    <a:p>
                      <a:pPr algn="just">
                        <a:lnSpc>
                          <a:spcPct val="107000"/>
                        </a:lnSpc>
                        <a:spcAft>
                          <a:spcPts val="800"/>
                        </a:spcAft>
                      </a:pPr>
                      <a:r>
                        <a:rPr lang="fr-FR" sz="1400" kern="100" dirty="0">
                          <a:effectLst/>
                        </a:rPr>
                        <a:t> </a:t>
                      </a:r>
                      <a:endParaRPr lang="fr-F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6735" marR="46735" marT="0" marB="0"/>
                </a:tc>
                <a:extLst>
                  <a:ext uri="{0D108BD9-81ED-4DB2-BD59-A6C34878D82A}">
                    <a16:rowId xmlns:a16="http://schemas.microsoft.com/office/drawing/2014/main" val="466539454"/>
                  </a:ext>
                </a:extLst>
              </a:tr>
            </a:tbl>
          </a:graphicData>
        </a:graphic>
      </p:graphicFrame>
    </p:spTree>
    <p:extLst>
      <p:ext uri="{BB962C8B-B14F-4D97-AF65-F5344CB8AC3E}">
        <p14:creationId xmlns:p14="http://schemas.microsoft.com/office/powerpoint/2010/main" val="732355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AE9B935-5DA2-30AA-9FB4-AC8489A88C36}"/>
              </a:ext>
            </a:extLst>
          </p:cNvPr>
          <p:cNvSpPr txBox="1"/>
          <p:nvPr/>
        </p:nvSpPr>
        <p:spPr>
          <a:xfrm>
            <a:off x="830765" y="303465"/>
            <a:ext cx="10933771" cy="1064074"/>
          </a:xfrm>
          <a:prstGeom prst="rect">
            <a:avLst/>
          </a:prstGeom>
          <a:noFill/>
        </p:spPr>
        <p:txBody>
          <a:bodyPr wrap="square">
            <a:spAutoFit/>
          </a:bodyPr>
          <a:lstStyle/>
          <a:p>
            <a:pPr lvl="0">
              <a:lnSpc>
                <a:spcPct val="107000"/>
              </a:lnSpc>
              <a:spcAft>
                <a:spcPts val="800"/>
              </a:spcAft>
            </a:pPr>
            <a:r>
              <a:rPr lang="fr-FR" sz="1800" b="1" kern="100" dirty="0">
                <a:effectLst/>
                <a:latin typeface="Times New Roman" panose="02020603050405020304" pitchFamily="18" charset="0"/>
                <a:ea typeface="Aptos" panose="020B0004020202020204" pitchFamily="34" charset="0"/>
                <a:cs typeface="Times New Roman" panose="02020603050405020304" pitchFamily="18" charset="0"/>
              </a:rPr>
              <a:t>4) Dans l’extrait suivant, délimitez les différentes propositions puis précisez leur nature et, le cas échéant, leur fonction. Vous présenterez votre réponse dans un tableau. </a:t>
            </a:r>
          </a:p>
          <a:p>
            <a:pPr lvl="0">
              <a:lnSpc>
                <a:spcPct val="107000"/>
              </a:lnSpc>
              <a:spcAft>
                <a:spcPts val="800"/>
              </a:spcAft>
            </a:pPr>
            <a:r>
              <a:rPr lang="fr-FR" sz="1800" b="1" kern="100" dirty="0">
                <a:solidFill>
                  <a:srgbClr val="4EA72E"/>
                </a:solidFill>
                <a:effectLst/>
                <a:latin typeface="Times New Roman" panose="02020603050405020304" pitchFamily="18" charset="0"/>
                <a:ea typeface="Aptos" panose="020B0004020202020204" pitchFamily="34" charset="0"/>
                <a:cs typeface="Times New Roman" panose="02020603050405020304" pitchFamily="18" charset="0"/>
              </a:rPr>
              <a:t>(</a:t>
            </a:r>
            <a:r>
              <a:rPr lang="fr-FR" sz="1200" b="1" kern="100" dirty="0">
                <a:solidFill>
                  <a:srgbClr val="4EA72E"/>
                </a:solidFill>
                <a:effectLst/>
                <a:latin typeface="Times New Roman" panose="02020603050405020304" pitchFamily="18" charset="0"/>
                <a:ea typeface="Aptos" panose="020B0004020202020204" pitchFamily="34" charset="0"/>
                <a:cs typeface="Times New Roman" panose="02020603050405020304" pitchFamily="18" charset="0"/>
              </a:rPr>
              <a:t>2 points = 0,5 Indépendantes / 0,5 principales / 0,5 interrogatives / 0,5 complétive)</a:t>
            </a:r>
            <a:endParaRPr lang="fr-FR" sz="1600" kern="100" dirty="0">
              <a:effectLst/>
              <a:latin typeface="Aptos" panose="020B0004020202020204" pitchFamily="34" charset="0"/>
              <a:ea typeface="Aptos" panose="020B0004020202020204" pitchFamily="34" charset="0"/>
              <a:cs typeface="Times New Roman" panose="02020603050405020304" pitchFamily="18" charset="0"/>
            </a:endParaRPr>
          </a:p>
        </p:txBody>
      </p:sp>
      <p:graphicFrame>
        <p:nvGraphicFramePr>
          <p:cNvPr id="4" name="Tableau 3">
            <a:extLst>
              <a:ext uri="{FF2B5EF4-FFF2-40B4-BE49-F238E27FC236}">
                <a16:creationId xmlns:a16="http://schemas.microsoft.com/office/drawing/2014/main" id="{D6B435A1-51E2-ABF2-B500-AF4E5766414A}"/>
              </a:ext>
            </a:extLst>
          </p:cNvPr>
          <p:cNvGraphicFramePr>
            <a:graphicFrameLocks noGrp="1"/>
          </p:cNvGraphicFramePr>
          <p:nvPr>
            <p:extLst>
              <p:ext uri="{D42A27DB-BD31-4B8C-83A1-F6EECF244321}">
                <p14:modId xmlns:p14="http://schemas.microsoft.com/office/powerpoint/2010/main" val="3469955628"/>
              </p:ext>
            </p:extLst>
          </p:nvPr>
        </p:nvGraphicFramePr>
        <p:xfrm>
          <a:off x="830765" y="1489254"/>
          <a:ext cx="10281426" cy="3879492"/>
        </p:xfrm>
        <a:graphic>
          <a:graphicData uri="http://schemas.openxmlformats.org/drawingml/2006/table">
            <a:tbl>
              <a:tblPr firstRow="1" firstCol="1" bandRow="1">
                <a:tableStyleId>{5C22544A-7EE6-4342-B048-85BDC9FD1C3A}</a:tableStyleId>
              </a:tblPr>
              <a:tblGrid>
                <a:gridCol w="3426386">
                  <a:extLst>
                    <a:ext uri="{9D8B030D-6E8A-4147-A177-3AD203B41FA5}">
                      <a16:colId xmlns:a16="http://schemas.microsoft.com/office/drawing/2014/main" val="1281239530"/>
                    </a:ext>
                  </a:extLst>
                </a:gridCol>
                <a:gridCol w="3427520">
                  <a:extLst>
                    <a:ext uri="{9D8B030D-6E8A-4147-A177-3AD203B41FA5}">
                      <a16:colId xmlns:a16="http://schemas.microsoft.com/office/drawing/2014/main" val="1152778555"/>
                    </a:ext>
                  </a:extLst>
                </a:gridCol>
                <a:gridCol w="3427520">
                  <a:extLst>
                    <a:ext uri="{9D8B030D-6E8A-4147-A177-3AD203B41FA5}">
                      <a16:colId xmlns:a16="http://schemas.microsoft.com/office/drawing/2014/main" val="2453418289"/>
                    </a:ext>
                  </a:extLst>
                </a:gridCol>
              </a:tblGrid>
              <a:tr h="945456">
                <a:tc>
                  <a:txBody>
                    <a:bodyPr/>
                    <a:lstStyle/>
                    <a:p>
                      <a:pPr marL="457200" algn="just">
                        <a:lnSpc>
                          <a:spcPct val="107000"/>
                        </a:lnSpc>
                      </a:pPr>
                      <a:r>
                        <a:rPr lang="fr-FR" sz="1400" kern="100">
                          <a:effectLst/>
                        </a:rPr>
                        <a:t>Assise à côté d'elle, je découpe des mots dans les journaux pour les coller sur mon cahier</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7019" marR="47019" marT="0" marB="0"/>
                </a:tc>
                <a:tc>
                  <a:txBody>
                    <a:bodyPr/>
                    <a:lstStyle/>
                    <a:p>
                      <a:pPr marL="457200" algn="just">
                        <a:lnSpc>
                          <a:spcPct val="107000"/>
                        </a:lnSpc>
                      </a:pPr>
                      <a:r>
                        <a:rPr lang="fr-FR" sz="1400" b="0" kern="100" dirty="0">
                          <a:solidFill>
                            <a:schemeClr val="tx1"/>
                          </a:solidFill>
                          <a:effectLst/>
                        </a:rPr>
                        <a:t>Proposition indépendante juxtaposée</a:t>
                      </a:r>
                      <a:endParaRPr lang="fr-FR" sz="1400" b="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47019" marR="47019" marT="0" marB="0">
                    <a:solidFill>
                      <a:schemeClr val="accent2">
                        <a:lumMod val="20000"/>
                        <a:lumOff val="80000"/>
                      </a:schemeClr>
                    </a:solidFill>
                  </a:tcPr>
                </a:tc>
                <a:tc>
                  <a:txBody>
                    <a:bodyPr/>
                    <a:lstStyle/>
                    <a:p>
                      <a:pPr marL="457200" algn="just">
                        <a:lnSpc>
                          <a:spcPct val="107000"/>
                        </a:lnSpc>
                        <a:spcAft>
                          <a:spcPts val="800"/>
                        </a:spcAft>
                      </a:pPr>
                      <a:r>
                        <a:rPr lang="fr-FR" sz="1400" b="0" kern="100" dirty="0">
                          <a:solidFill>
                            <a:schemeClr val="tx1"/>
                          </a:solidFill>
                          <a:effectLst/>
                        </a:rPr>
                        <a:t>-</a:t>
                      </a:r>
                      <a:endParaRPr lang="fr-FR" sz="1400" b="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47019" marR="47019" marT="0" marB="0">
                    <a:solidFill>
                      <a:schemeClr val="accent2">
                        <a:lumMod val="20000"/>
                        <a:lumOff val="80000"/>
                      </a:schemeClr>
                    </a:solidFill>
                  </a:tcPr>
                </a:tc>
                <a:extLst>
                  <a:ext uri="{0D108BD9-81ED-4DB2-BD59-A6C34878D82A}">
                    <a16:rowId xmlns:a16="http://schemas.microsoft.com/office/drawing/2014/main" val="2575928532"/>
                  </a:ext>
                </a:extLst>
              </a:tr>
              <a:tr h="273725">
                <a:tc>
                  <a:txBody>
                    <a:bodyPr/>
                    <a:lstStyle/>
                    <a:p>
                      <a:pPr marL="457200" algn="just">
                        <a:lnSpc>
                          <a:spcPct val="107000"/>
                        </a:lnSpc>
                      </a:pPr>
                      <a:r>
                        <a:rPr lang="fr-FR" sz="1400" kern="100">
                          <a:effectLst/>
                        </a:rPr>
                        <a:t>elle me demande</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7019" marR="47019" marT="0" marB="0"/>
                </a:tc>
                <a:tc>
                  <a:txBody>
                    <a:bodyPr/>
                    <a:lstStyle/>
                    <a:p>
                      <a:pPr marL="457200" algn="just">
                        <a:lnSpc>
                          <a:spcPct val="107000"/>
                        </a:lnSpc>
                      </a:pPr>
                      <a:r>
                        <a:rPr lang="fr-FR" sz="1400" kern="100">
                          <a:effectLst/>
                        </a:rPr>
                        <a:t>Proposition principale</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7019" marR="47019" marT="0" marB="0"/>
                </a:tc>
                <a:tc>
                  <a:txBody>
                    <a:bodyPr/>
                    <a:lstStyle/>
                    <a:p>
                      <a:pPr marL="457200" algn="just">
                        <a:lnSpc>
                          <a:spcPct val="107000"/>
                        </a:lnSpc>
                        <a:spcAft>
                          <a:spcPts val="800"/>
                        </a:spcAft>
                      </a:pPr>
                      <a:r>
                        <a:rPr lang="fr-FR" sz="1400" kern="100">
                          <a:effectLst/>
                        </a:rPr>
                        <a:t>-</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7019" marR="47019" marT="0" marB="0"/>
                </a:tc>
                <a:extLst>
                  <a:ext uri="{0D108BD9-81ED-4DB2-BD59-A6C34878D82A}">
                    <a16:rowId xmlns:a16="http://schemas.microsoft.com/office/drawing/2014/main" val="3072045003"/>
                  </a:ext>
                </a:extLst>
              </a:tr>
              <a:tr h="693019">
                <a:tc>
                  <a:txBody>
                    <a:bodyPr/>
                    <a:lstStyle/>
                    <a:p>
                      <a:pPr marL="457200" algn="just">
                        <a:lnSpc>
                          <a:spcPct val="107000"/>
                        </a:lnSpc>
                      </a:pPr>
                      <a:r>
                        <a:rPr lang="fr-FR" sz="1400" kern="100">
                          <a:effectLst/>
                        </a:rPr>
                        <a:t>si je n'en ai pas assez</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7019" marR="47019" marT="0" marB="0"/>
                </a:tc>
                <a:tc>
                  <a:txBody>
                    <a:bodyPr/>
                    <a:lstStyle/>
                    <a:p>
                      <a:pPr marL="457200" algn="just">
                        <a:lnSpc>
                          <a:spcPct val="107000"/>
                        </a:lnSpc>
                      </a:pPr>
                      <a:r>
                        <a:rPr lang="fr-FR" sz="1400" kern="100">
                          <a:effectLst/>
                        </a:rPr>
                        <a:t>Proposition subordonnée complétive interrogative indirecte totale</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7019" marR="47019" marT="0" marB="0"/>
                </a:tc>
                <a:tc>
                  <a:txBody>
                    <a:bodyPr/>
                    <a:lstStyle/>
                    <a:p>
                      <a:pPr marL="457200" algn="just">
                        <a:lnSpc>
                          <a:spcPct val="107000"/>
                        </a:lnSpc>
                        <a:spcAft>
                          <a:spcPts val="800"/>
                        </a:spcAft>
                      </a:pPr>
                      <a:r>
                        <a:rPr lang="fr-FR" sz="1400" kern="100">
                          <a:effectLst/>
                        </a:rPr>
                        <a:t>COD du verbe demander</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7019" marR="47019" marT="0" marB="0"/>
                </a:tc>
                <a:extLst>
                  <a:ext uri="{0D108BD9-81ED-4DB2-BD59-A6C34878D82A}">
                    <a16:rowId xmlns:a16="http://schemas.microsoft.com/office/drawing/2014/main" val="4143800944"/>
                  </a:ext>
                </a:extLst>
              </a:tr>
              <a:tr h="693019">
                <a:tc>
                  <a:txBody>
                    <a:bodyPr/>
                    <a:lstStyle/>
                    <a:p>
                      <a:pPr marL="457200" algn="just">
                        <a:lnSpc>
                          <a:spcPct val="107000"/>
                        </a:lnSpc>
                      </a:pPr>
                      <a:r>
                        <a:rPr lang="fr-FR" sz="1400" kern="100">
                          <a:effectLst/>
                        </a:rPr>
                        <a:t>à quoi ça sert</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7019" marR="47019" marT="0" marB="0"/>
                </a:tc>
                <a:tc>
                  <a:txBody>
                    <a:bodyPr/>
                    <a:lstStyle/>
                    <a:p>
                      <a:pPr marL="457200" algn="just">
                        <a:lnSpc>
                          <a:spcPct val="107000"/>
                        </a:lnSpc>
                      </a:pPr>
                      <a:r>
                        <a:rPr lang="fr-FR" sz="1400" kern="100">
                          <a:effectLst/>
                        </a:rPr>
                        <a:t>Proposition subordonnée complétive interrogative indirecte partielle</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7019" marR="47019" marT="0" marB="0"/>
                </a:tc>
                <a:tc>
                  <a:txBody>
                    <a:bodyPr/>
                    <a:lstStyle/>
                    <a:p>
                      <a:pPr marL="457200" algn="just">
                        <a:lnSpc>
                          <a:spcPct val="107000"/>
                        </a:lnSpc>
                        <a:spcAft>
                          <a:spcPts val="800"/>
                        </a:spcAft>
                      </a:pPr>
                      <a:r>
                        <a:rPr lang="fr-FR" sz="1400" kern="100">
                          <a:effectLst/>
                        </a:rPr>
                        <a:t>COD du verbe demander</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7019" marR="47019" marT="0" marB="0"/>
                </a:tc>
                <a:extLst>
                  <a:ext uri="{0D108BD9-81ED-4DB2-BD59-A6C34878D82A}">
                    <a16:rowId xmlns:a16="http://schemas.microsoft.com/office/drawing/2014/main" val="2795930516"/>
                  </a:ext>
                </a:extLst>
              </a:tr>
              <a:tr h="413489">
                <a:tc>
                  <a:txBody>
                    <a:bodyPr/>
                    <a:lstStyle/>
                    <a:p>
                      <a:pPr marL="457200" algn="just">
                        <a:lnSpc>
                          <a:spcPct val="107000"/>
                        </a:lnSpc>
                      </a:pPr>
                      <a:r>
                        <a:rPr lang="fr-FR" sz="1400" kern="100">
                          <a:effectLst/>
                        </a:rPr>
                        <a:t>mais elle m'aide à chercher dans le dictionnaire</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7019" marR="47019" marT="0" marB="0"/>
                </a:tc>
                <a:tc>
                  <a:txBody>
                    <a:bodyPr/>
                    <a:lstStyle/>
                    <a:p>
                      <a:pPr marL="457200" algn="just">
                        <a:lnSpc>
                          <a:spcPct val="107000"/>
                        </a:lnSpc>
                      </a:pPr>
                      <a:r>
                        <a:rPr lang="fr-FR" sz="1400" kern="100">
                          <a:effectLst/>
                        </a:rPr>
                        <a:t>Proposition indépendante coordonnée</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7019" marR="47019" marT="0" marB="0"/>
                </a:tc>
                <a:tc>
                  <a:txBody>
                    <a:bodyPr/>
                    <a:lstStyle/>
                    <a:p>
                      <a:pPr marL="457200" algn="just">
                        <a:lnSpc>
                          <a:spcPct val="107000"/>
                        </a:lnSpc>
                        <a:spcAft>
                          <a:spcPts val="800"/>
                        </a:spcAft>
                      </a:pPr>
                      <a:r>
                        <a:rPr lang="fr-FR" sz="1400" kern="100">
                          <a:effectLst/>
                        </a:rPr>
                        <a:t>-</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7019" marR="47019" marT="0" marB="0"/>
                </a:tc>
                <a:extLst>
                  <a:ext uri="{0D108BD9-81ED-4DB2-BD59-A6C34878D82A}">
                    <a16:rowId xmlns:a16="http://schemas.microsoft.com/office/drawing/2014/main" val="2190498934"/>
                  </a:ext>
                </a:extLst>
              </a:tr>
              <a:tr h="273725">
                <a:tc>
                  <a:txBody>
                    <a:bodyPr/>
                    <a:lstStyle/>
                    <a:p>
                      <a:pPr marL="457200" algn="just">
                        <a:lnSpc>
                          <a:spcPct val="107000"/>
                        </a:lnSpc>
                      </a:pPr>
                      <a:r>
                        <a:rPr lang="fr-FR" sz="1400" kern="100">
                          <a:effectLst/>
                        </a:rPr>
                        <a:t>je vois bien</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7019" marR="47019" marT="0" marB="0"/>
                </a:tc>
                <a:tc>
                  <a:txBody>
                    <a:bodyPr/>
                    <a:lstStyle/>
                    <a:p>
                      <a:pPr marL="457200" algn="just">
                        <a:lnSpc>
                          <a:spcPct val="107000"/>
                        </a:lnSpc>
                      </a:pPr>
                      <a:r>
                        <a:rPr lang="fr-FR" sz="1400" kern="100">
                          <a:effectLst/>
                        </a:rPr>
                        <a:t>Proposition principale</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7019" marR="47019" marT="0" marB="0"/>
                </a:tc>
                <a:tc>
                  <a:txBody>
                    <a:bodyPr/>
                    <a:lstStyle/>
                    <a:p>
                      <a:pPr marL="457200" algn="just">
                        <a:lnSpc>
                          <a:spcPct val="107000"/>
                        </a:lnSpc>
                        <a:spcAft>
                          <a:spcPts val="800"/>
                        </a:spcAft>
                      </a:pPr>
                      <a:r>
                        <a:rPr lang="fr-FR" sz="1400" kern="100">
                          <a:effectLst/>
                        </a:rPr>
                        <a:t>-</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7019" marR="47019" marT="0" marB="0"/>
                </a:tc>
                <a:extLst>
                  <a:ext uri="{0D108BD9-81ED-4DB2-BD59-A6C34878D82A}">
                    <a16:rowId xmlns:a16="http://schemas.microsoft.com/office/drawing/2014/main" val="3318563684"/>
                  </a:ext>
                </a:extLst>
              </a:tr>
              <a:tr h="553254">
                <a:tc>
                  <a:txBody>
                    <a:bodyPr/>
                    <a:lstStyle/>
                    <a:p>
                      <a:pPr marL="457200" algn="just">
                        <a:lnSpc>
                          <a:spcPct val="107000"/>
                        </a:lnSpc>
                      </a:pPr>
                      <a:r>
                        <a:rPr lang="fr-FR" sz="1400" kern="100">
                          <a:effectLst/>
                        </a:rPr>
                        <a:t>que ça lui plaît</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7019" marR="47019" marT="0" marB="0"/>
                </a:tc>
                <a:tc>
                  <a:txBody>
                    <a:bodyPr/>
                    <a:lstStyle/>
                    <a:p>
                      <a:pPr marL="457200" algn="just">
                        <a:lnSpc>
                          <a:spcPct val="107000"/>
                        </a:lnSpc>
                      </a:pPr>
                      <a:r>
                        <a:rPr lang="fr-FR" sz="1400" kern="100">
                          <a:effectLst/>
                        </a:rPr>
                        <a:t>Proposition subordonnée conjonctive complétive</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47019" marR="47019" marT="0" marB="0"/>
                </a:tc>
                <a:tc>
                  <a:txBody>
                    <a:bodyPr/>
                    <a:lstStyle/>
                    <a:p>
                      <a:pPr marL="457200" algn="just">
                        <a:lnSpc>
                          <a:spcPct val="107000"/>
                        </a:lnSpc>
                        <a:spcAft>
                          <a:spcPts val="800"/>
                        </a:spcAft>
                      </a:pPr>
                      <a:r>
                        <a:rPr lang="fr-FR" sz="1400" kern="100" dirty="0">
                          <a:effectLst/>
                        </a:rPr>
                        <a:t>COD du verbe voir</a:t>
                      </a:r>
                      <a:endParaRPr lang="fr-F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7019" marR="47019" marT="0" marB="0"/>
                </a:tc>
                <a:extLst>
                  <a:ext uri="{0D108BD9-81ED-4DB2-BD59-A6C34878D82A}">
                    <a16:rowId xmlns:a16="http://schemas.microsoft.com/office/drawing/2014/main" val="1896229811"/>
                  </a:ext>
                </a:extLst>
              </a:tr>
            </a:tbl>
          </a:graphicData>
        </a:graphic>
      </p:graphicFrame>
    </p:spTree>
    <p:extLst>
      <p:ext uri="{BB962C8B-B14F-4D97-AF65-F5344CB8AC3E}">
        <p14:creationId xmlns:p14="http://schemas.microsoft.com/office/powerpoint/2010/main" val="4146703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47F1383A-5AE8-CBF6-045A-1B0D445C0AA3}"/>
              </a:ext>
            </a:extLst>
          </p:cNvPr>
          <p:cNvSpPr txBox="1"/>
          <p:nvPr/>
        </p:nvSpPr>
        <p:spPr>
          <a:xfrm>
            <a:off x="2826835" y="947520"/>
            <a:ext cx="6099716" cy="1561838"/>
          </a:xfrm>
          <a:prstGeom prst="rect">
            <a:avLst/>
          </a:prstGeom>
          <a:noFill/>
        </p:spPr>
        <p:txBody>
          <a:bodyPr wrap="square">
            <a:spAutoFit/>
          </a:bodyPr>
          <a:lstStyle/>
          <a:p>
            <a:pPr lvl="0">
              <a:lnSpc>
                <a:spcPct val="107000"/>
              </a:lnSpc>
            </a:pPr>
            <a:r>
              <a:rPr lang="fr-FR" sz="1800" b="1" kern="100" dirty="0">
                <a:effectLst/>
                <a:latin typeface="Times New Roman" panose="02020603050405020304" pitchFamily="18" charset="0"/>
                <a:ea typeface="Aptos" panose="020B0004020202020204" pitchFamily="34" charset="0"/>
                <a:cs typeface="Times New Roman" panose="02020603050405020304" pitchFamily="18" charset="0"/>
              </a:rPr>
              <a:t>5) Identifiez les expansions du nom souligné dans le groupe nominal ci-dessous. Ajoutez une expansion d’une nature différente. </a:t>
            </a:r>
            <a:r>
              <a:rPr lang="fr-FR" sz="1800" b="1" kern="100" dirty="0">
                <a:solidFill>
                  <a:srgbClr val="4EA72E"/>
                </a:solidFill>
                <a:effectLst/>
                <a:latin typeface="Times New Roman" panose="02020603050405020304" pitchFamily="18" charset="0"/>
                <a:ea typeface="Aptos" panose="020B0004020202020204" pitchFamily="34" charset="0"/>
                <a:cs typeface="Times New Roman" panose="02020603050405020304" pitchFamily="18" charset="0"/>
              </a:rPr>
              <a:t>(</a:t>
            </a:r>
            <a:r>
              <a:rPr lang="fr-FR" sz="1200" b="1" kern="100" dirty="0">
                <a:solidFill>
                  <a:srgbClr val="4EA72E"/>
                </a:solidFill>
                <a:effectLst/>
                <a:latin typeface="Times New Roman" panose="02020603050405020304" pitchFamily="18" charset="0"/>
                <a:ea typeface="Aptos" panose="020B0004020202020204" pitchFamily="34" charset="0"/>
                <a:cs typeface="Times New Roman" panose="02020603050405020304" pitchFamily="18" charset="0"/>
              </a:rPr>
              <a:t>1 point = 0,5 identifier / 0,5 autre expansion</a:t>
            </a:r>
            <a:r>
              <a:rPr lang="fr-FR" sz="1800" b="1" kern="100" dirty="0">
                <a:solidFill>
                  <a:srgbClr val="4EA72E"/>
                </a:solidFill>
                <a:effectLst/>
                <a:latin typeface="Times New Roman" panose="02020603050405020304" pitchFamily="18" charset="0"/>
                <a:ea typeface="Aptos" panose="020B0004020202020204" pitchFamily="34" charset="0"/>
                <a:cs typeface="Times New Roman" panose="02020603050405020304" pitchFamily="18" charset="0"/>
              </a:rPr>
              <a:t>)</a:t>
            </a:r>
            <a:endParaRPr lang="fr-FR" sz="16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a:lnSpc>
                <a:spcPct val="107000"/>
              </a:lnSpc>
            </a:pPr>
            <a:r>
              <a:rPr lang="fr-FR" sz="1800" b="1" kern="100" dirty="0">
                <a:effectLst/>
                <a:latin typeface="Times New Roman" panose="02020603050405020304" pitchFamily="18" charset="0"/>
                <a:ea typeface="Aptos" panose="020B0004020202020204" pitchFamily="34" charset="0"/>
                <a:cs typeface="Times New Roman" panose="02020603050405020304" pitchFamily="18" charset="0"/>
              </a:rPr>
              <a:t> </a:t>
            </a:r>
            <a:endParaRPr lang="fr-FR" sz="1600" kern="100" dirty="0">
              <a:effectLst/>
              <a:latin typeface="Aptos" panose="020B0004020202020204" pitchFamily="34" charset="0"/>
              <a:ea typeface="Aptos" panose="020B0004020202020204" pitchFamily="34" charset="0"/>
              <a:cs typeface="Times New Roman" panose="02020603050405020304" pitchFamily="18" charset="0"/>
            </a:endParaRPr>
          </a:p>
          <a:p>
            <a:pPr marL="685800">
              <a:lnSpc>
                <a:spcPct val="107000"/>
              </a:lnSpc>
              <a:spcAft>
                <a:spcPts val="800"/>
              </a:spcAft>
            </a:pPr>
            <a:r>
              <a:rPr lang="fr-FR" sz="1800" kern="100" dirty="0">
                <a:effectLst/>
                <a:latin typeface="Times New Roman" panose="02020603050405020304" pitchFamily="18" charset="0"/>
                <a:ea typeface="Aptos" panose="020B0004020202020204" pitchFamily="34" charset="0"/>
                <a:cs typeface="Times New Roman" panose="02020603050405020304" pitchFamily="18" charset="0"/>
              </a:rPr>
              <a:t>Un </a:t>
            </a:r>
            <a:r>
              <a:rPr lang="fr-FR" sz="1800" u="sng" kern="100" dirty="0">
                <a:effectLst/>
                <a:latin typeface="Times New Roman" panose="02020603050405020304" pitchFamily="18" charset="0"/>
                <a:ea typeface="Aptos" panose="020B0004020202020204" pitchFamily="34" charset="0"/>
                <a:cs typeface="Times New Roman" panose="02020603050405020304" pitchFamily="18" charset="0"/>
              </a:rPr>
              <a:t>accent</a:t>
            </a:r>
            <a:r>
              <a:rPr lang="fr-FR" sz="18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fr-FR" sz="1800" i="1" kern="100" dirty="0">
                <a:effectLst/>
                <a:latin typeface="Times New Roman" panose="02020603050405020304" pitchFamily="18" charset="0"/>
                <a:ea typeface="Aptos" panose="020B0004020202020204" pitchFamily="34" charset="0"/>
                <a:cs typeface="Times New Roman" panose="02020603050405020304" pitchFamily="18" charset="0"/>
              </a:rPr>
              <a:t>français</a:t>
            </a:r>
            <a:r>
              <a:rPr lang="fr-FR" sz="18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fr-FR" sz="1800" b="1" kern="100" dirty="0">
                <a:effectLst/>
                <a:latin typeface="Times New Roman" panose="02020603050405020304" pitchFamily="18" charset="0"/>
                <a:ea typeface="Aptos" panose="020B0004020202020204" pitchFamily="34" charset="0"/>
                <a:cs typeface="Times New Roman" panose="02020603050405020304" pitchFamily="18" charset="0"/>
              </a:rPr>
              <a:t>à mourir de rire</a:t>
            </a:r>
            <a:r>
              <a:rPr lang="fr-FR" sz="1800" kern="100" dirty="0">
                <a:effectLst/>
                <a:latin typeface="Times New Roman" panose="02020603050405020304" pitchFamily="18" charset="0"/>
                <a:ea typeface="Aptos" panose="020B0004020202020204" pitchFamily="34" charset="0"/>
                <a:cs typeface="Times New Roman" panose="02020603050405020304" pitchFamily="18" charset="0"/>
              </a:rPr>
              <a:t> (ligne 17).</a:t>
            </a:r>
            <a:endParaRPr lang="fr-FR" sz="1600" kern="100" dirty="0">
              <a:effectLst/>
              <a:latin typeface="Aptos" panose="020B0004020202020204" pitchFamily="34" charset="0"/>
              <a:ea typeface="Aptos" panose="020B0004020202020204" pitchFamily="34" charset="0"/>
              <a:cs typeface="Times New Roman" panose="02020603050405020304" pitchFamily="18" charset="0"/>
            </a:endParaRPr>
          </a:p>
        </p:txBody>
      </p:sp>
      <p:graphicFrame>
        <p:nvGraphicFramePr>
          <p:cNvPr id="6" name="Tableau 5">
            <a:extLst>
              <a:ext uri="{FF2B5EF4-FFF2-40B4-BE49-F238E27FC236}">
                <a16:creationId xmlns:a16="http://schemas.microsoft.com/office/drawing/2014/main" id="{69145DF0-0435-E09A-3C37-C86F344611E1}"/>
              </a:ext>
            </a:extLst>
          </p:cNvPr>
          <p:cNvGraphicFramePr>
            <a:graphicFrameLocks noGrp="1"/>
          </p:cNvGraphicFramePr>
          <p:nvPr>
            <p:extLst>
              <p:ext uri="{D42A27DB-BD31-4B8C-83A1-F6EECF244321}">
                <p14:modId xmlns:p14="http://schemas.microsoft.com/office/powerpoint/2010/main" val="641369524"/>
              </p:ext>
            </p:extLst>
          </p:nvPr>
        </p:nvGraphicFramePr>
        <p:xfrm>
          <a:off x="2515851" y="2977376"/>
          <a:ext cx="6784266" cy="1806165"/>
        </p:xfrm>
        <a:graphic>
          <a:graphicData uri="http://schemas.openxmlformats.org/drawingml/2006/table">
            <a:tbl>
              <a:tblPr firstRow="1" firstCol="1" bandRow="1">
                <a:tableStyleId>{5C22544A-7EE6-4342-B048-85BDC9FD1C3A}</a:tableStyleId>
              </a:tblPr>
              <a:tblGrid>
                <a:gridCol w="3392133">
                  <a:extLst>
                    <a:ext uri="{9D8B030D-6E8A-4147-A177-3AD203B41FA5}">
                      <a16:colId xmlns:a16="http://schemas.microsoft.com/office/drawing/2014/main" val="2725262378"/>
                    </a:ext>
                  </a:extLst>
                </a:gridCol>
                <a:gridCol w="3392133">
                  <a:extLst>
                    <a:ext uri="{9D8B030D-6E8A-4147-A177-3AD203B41FA5}">
                      <a16:colId xmlns:a16="http://schemas.microsoft.com/office/drawing/2014/main" val="1850143596"/>
                    </a:ext>
                  </a:extLst>
                </a:gridCol>
              </a:tblGrid>
              <a:tr h="545093">
                <a:tc>
                  <a:txBody>
                    <a:bodyPr/>
                    <a:lstStyle/>
                    <a:p>
                      <a:pPr marL="457200">
                        <a:lnSpc>
                          <a:spcPct val="107000"/>
                        </a:lnSpc>
                      </a:pPr>
                      <a:r>
                        <a:rPr lang="fr-FR" sz="1600" kern="100" dirty="0">
                          <a:effectLst/>
                        </a:rPr>
                        <a:t>français</a:t>
                      </a:r>
                      <a:endParaRPr lang="fr-FR"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457200">
                        <a:lnSpc>
                          <a:spcPct val="107000"/>
                        </a:lnSpc>
                        <a:spcAft>
                          <a:spcPts val="800"/>
                        </a:spcAft>
                      </a:pPr>
                      <a:r>
                        <a:rPr lang="fr-FR" sz="1600" b="0" kern="100" dirty="0">
                          <a:solidFill>
                            <a:schemeClr val="tx1"/>
                          </a:solidFill>
                          <a:effectLst/>
                        </a:rPr>
                        <a:t>Adjectif épithète</a:t>
                      </a:r>
                      <a:endParaRPr lang="fr-FR" sz="1600" b="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2788699021"/>
                  </a:ext>
                </a:extLst>
              </a:tr>
              <a:tr h="630536">
                <a:tc>
                  <a:txBody>
                    <a:bodyPr/>
                    <a:lstStyle/>
                    <a:p>
                      <a:pPr marL="457200">
                        <a:lnSpc>
                          <a:spcPct val="107000"/>
                        </a:lnSpc>
                      </a:pPr>
                      <a:r>
                        <a:rPr lang="fr-FR" sz="1600" kern="100">
                          <a:effectLst/>
                        </a:rPr>
                        <a:t>à mourir de rire</a:t>
                      </a:r>
                      <a:endParaRPr lang="fr-FR"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457200">
                        <a:lnSpc>
                          <a:spcPct val="107000"/>
                        </a:lnSpc>
                        <a:spcAft>
                          <a:spcPts val="800"/>
                        </a:spcAft>
                      </a:pPr>
                      <a:r>
                        <a:rPr lang="fr-FR" sz="1600" kern="100">
                          <a:effectLst/>
                        </a:rPr>
                        <a:t>Groupe prépositionnel CDN</a:t>
                      </a:r>
                      <a:endParaRPr lang="fr-FR"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28257467"/>
                  </a:ext>
                </a:extLst>
              </a:tr>
              <a:tr h="630536">
                <a:tc>
                  <a:txBody>
                    <a:bodyPr/>
                    <a:lstStyle/>
                    <a:p>
                      <a:pPr marL="457200">
                        <a:lnSpc>
                          <a:spcPct val="107000"/>
                        </a:lnSpc>
                      </a:pPr>
                      <a:r>
                        <a:rPr lang="fr-FR" sz="1600" kern="100">
                          <a:effectLst/>
                        </a:rPr>
                        <a:t>qui me semblait improbable</a:t>
                      </a:r>
                      <a:endParaRPr lang="fr-FR" sz="16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457200">
                        <a:lnSpc>
                          <a:spcPct val="107000"/>
                        </a:lnSpc>
                        <a:spcAft>
                          <a:spcPts val="800"/>
                        </a:spcAft>
                      </a:pPr>
                      <a:r>
                        <a:rPr lang="fr-FR" sz="1600" kern="100" dirty="0">
                          <a:effectLst/>
                        </a:rPr>
                        <a:t>PSR</a:t>
                      </a:r>
                      <a:endParaRPr lang="fr-FR"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46634837"/>
                  </a:ext>
                </a:extLst>
              </a:tr>
            </a:tbl>
          </a:graphicData>
        </a:graphic>
      </p:graphicFrame>
    </p:spTree>
    <p:extLst>
      <p:ext uri="{BB962C8B-B14F-4D97-AF65-F5344CB8AC3E}">
        <p14:creationId xmlns:p14="http://schemas.microsoft.com/office/powerpoint/2010/main" val="1596276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9DF34DE-AA38-E5D2-9C37-43DD86842449}"/>
              </a:ext>
            </a:extLst>
          </p:cNvPr>
          <p:cNvSpPr txBox="1"/>
          <p:nvPr/>
        </p:nvSpPr>
        <p:spPr>
          <a:xfrm>
            <a:off x="485077" y="1559931"/>
            <a:ext cx="10889167" cy="2040751"/>
          </a:xfrm>
          <a:prstGeom prst="rect">
            <a:avLst/>
          </a:prstGeom>
          <a:noFill/>
        </p:spPr>
        <p:txBody>
          <a:bodyPr wrap="square">
            <a:spAutoFit/>
          </a:bodyPr>
          <a:lstStyle/>
          <a:p>
            <a:pPr lvl="0">
              <a:lnSpc>
                <a:spcPct val="107000"/>
              </a:lnSpc>
              <a:buSzPts val="1200"/>
            </a:pPr>
            <a:r>
              <a:rPr lang="fr-FR" sz="4000" b="1" kern="100" dirty="0">
                <a:effectLst/>
                <a:latin typeface="Times New Roman" panose="02020603050405020304" pitchFamily="18" charset="0"/>
                <a:ea typeface="Aptos" panose="020B0004020202020204" pitchFamily="34" charset="0"/>
                <a:cs typeface="Times New Roman" panose="02020603050405020304" pitchFamily="18" charset="0"/>
              </a:rPr>
              <a:t>DEUXIÈME PARTIE : </a:t>
            </a:r>
          </a:p>
          <a:p>
            <a:pPr lvl="0">
              <a:lnSpc>
                <a:spcPct val="107000"/>
              </a:lnSpc>
              <a:buSzPts val="1200"/>
            </a:pPr>
            <a:r>
              <a:rPr lang="fr-FR" sz="4000" b="1" kern="100" dirty="0">
                <a:effectLst/>
                <a:latin typeface="Times New Roman" panose="02020603050405020304" pitchFamily="18" charset="0"/>
                <a:ea typeface="Aptos" panose="020B0004020202020204" pitchFamily="34" charset="0"/>
                <a:cs typeface="Times New Roman" panose="02020603050405020304" pitchFamily="18" charset="0"/>
              </a:rPr>
              <a:t>LEXIQUE ET COMPRÉHENSION LEXICALE (4 points)</a:t>
            </a:r>
            <a:endParaRPr lang="fr-FR" sz="4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583011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7DD4DA6-855F-1D89-416C-7A8FA90BB3C2}"/>
              </a:ext>
            </a:extLst>
          </p:cNvPr>
          <p:cNvSpPr txBox="1"/>
          <p:nvPr/>
        </p:nvSpPr>
        <p:spPr>
          <a:xfrm>
            <a:off x="1533293" y="913907"/>
            <a:ext cx="9428356" cy="3533660"/>
          </a:xfrm>
          <a:prstGeom prst="rect">
            <a:avLst/>
          </a:prstGeom>
          <a:noFill/>
        </p:spPr>
        <p:txBody>
          <a:bodyPr wrap="square">
            <a:spAutoFit/>
          </a:bodyPr>
          <a:lstStyle/>
          <a:p>
            <a:pPr marL="685800">
              <a:lnSpc>
                <a:spcPct val="107000"/>
              </a:lnSpc>
            </a:pPr>
            <a:r>
              <a:rPr lang="fr-FR" sz="1200" b="1" kern="100" dirty="0">
                <a:effectLst/>
                <a:latin typeface="Times New Roman" panose="02020603050405020304" pitchFamily="18" charset="0"/>
                <a:ea typeface="Aptos" panose="020B0004020202020204" pitchFamily="34" charset="0"/>
                <a:cs typeface="Times New Roman" panose="02020603050405020304" pitchFamily="18" charset="0"/>
              </a:rPr>
              <a:t> </a:t>
            </a:r>
            <a:endParaRPr lang="fr-FR"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buFont typeface="+mj-lt"/>
              <a:buAutoNum type="arabicParenR"/>
            </a:pPr>
            <a:r>
              <a:rPr lang="fr-FR" kern="100" dirty="0">
                <a:effectLst/>
                <a:latin typeface="Times New Roman" panose="02020603050405020304" pitchFamily="18" charset="0"/>
                <a:ea typeface="Aptos" panose="020B0004020202020204" pitchFamily="34" charset="0"/>
                <a:cs typeface="Times New Roman" panose="02020603050405020304" pitchFamily="18" charset="0"/>
              </a:rPr>
              <a:t>Vous expliquerez la formation des mots « géométriques » (ligne 10) et « enchaînements » (ligne 22). </a:t>
            </a:r>
            <a:r>
              <a:rPr lang="fr-FR" kern="100" dirty="0">
                <a:solidFill>
                  <a:srgbClr val="4EA72E"/>
                </a:solidFill>
                <a:effectLst/>
                <a:latin typeface="Times New Roman" panose="02020603050405020304" pitchFamily="18" charset="0"/>
                <a:ea typeface="Aptos" panose="020B0004020202020204" pitchFamily="34" charset="0"/>
                <a:cs typeface="Times New Roman" panose="02020603050405020304" pitchFamily="18" charset="0"/>
              </a:rPr>
              <a:t>(</a:t>
            </a:r>
            <a:r>
              <a:rPr lang="fr-FR" b="1" kern="100" dirty="0">
                <a:solidFill>
                  <a:srgbClr val="4EA72E"/>
                </a:solidFill>
                <a:effectLst/>
                <a:latin typeface="Times New Roman" panose="02020603050405020304" pitchFamily="18" charset="0"/>
                <a:ea typeface="Aptos" panose="020B0004020202020204" pitchFamily="34" charset="0"/>
                <a:cs typeface="Times New Roman" panose="02020603050405020304" pitchFamily="18" charset="0"/>
              </a:rPr>
              <a:t>1 point = 0,5 par mot)</a:t>
            </a:r>
            <a:endParaRPr lang="fr-FR" kern="100" dirty="0">
              <a:effectLst/>
              <a:latin typeface="Aptos" panose="020B0004020202020204" pitchFamily="34" charset="0"/>
              <a:ea typeface="Aptos" panose="020B0004020202020204" pitchFamily="34" charset="0"/>
              <a:cs typeface="Times New Roman" panose="02020603050405020304" pitchFamily="18" charset="0"/>
            </a:endParaRPr>
          </a:p>
          <a:p>
            <a:pPr marL="457200" algn="just">
              <a:lnSpc>
                <a:spcPct val="107000"/>
              </a:lnSpc>
            </a:pPr>
            <a:r>
              <a:rPr lang="fr-FR" sz="1800" kern="100" dirty="0">
                <a:solidFill>
                  <a:srgbClr val="4EA72E"/>
                </a:solidFill>
                <a:effectLst/>
                <a:latin typeface="Times New Roman" panose="02020603050405020304" pitchFamily="18" charset="0"/>
                <a:ea typeface="Aptos" panose="020B0004020202020204" pitchFamily="34" charset="0"/>
                <a:cs typeface="Times New Roman" panose="02020603050405020304" pitchFamily="18" charset="0"/>
              </a:rPr>
              <a:t> </a:t>
            </a:r>
            <a:endParaRPr lang="fr-FR"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fr-FR" sz="2400" b="1" kern="100" dirty="0">
                <a:effectLst/>
                <a:latin typeface="Times New Roman" panose="02020603050405020304" pitchFamily="18" charset="0"/>
                <a:ea typeface="Aptos" panose="020B0004020202020204" pitchFamily="34" charset="0"/>
                <a:cs typeface="Times New Roman" panose="02020603050405020304" pitchFamily="18" charset="0"/>
              </a:rPr>
              <a:t>Géométriques</a:t>
            </a:r>
            <a:r>
              <a:rPr lang="fr-FR" sz="2400" kern="100" dirty="0">
                <a:effectLst/>
                <a:latin typeface="Times New Roman" panose="02020603050405020304" pitchFamily="18" charset="0"/>
                <a:ea typeface="Aptos" panose="020B0004020202020204" pitchFamily="34" charset="0"/>
                <a:cs typeface="Times New Roman" panose="02020603050405020304" pitchFamily="18" charset="0"/>
              </a:rPr>
              <a:t> : mot composé (géo + </a:t>
            </a:r>
            <a:r>
              <a:rPr lang="fr-FR" sz="2400" kern="100" dirty="0" err="1">
                <a:effectLst/>
                <a:latin typeface="Times New Roman" panose="02020603050405020304" pitchFamily="18" charset="0"/>
                <a:ea typeface="Aptos" panose="020B0004020202020204" pitchFamily="34" charset="0"/>
                <a:cs typeface="Times New Roman" panose="02020603050405020304" pitchFamily="18" charset="0"/>
              </a:rPr>
              <a:t>metr</a:t>
            </a:r>
            <a:r>
              <a:rPr lang="fr-FR" sz="2400" kern="100" dirty="0">
                <a:effectLst/>
                <a:latin typeface="Times New Roman" panose="02020603050405020304" pitchFamily="18" charset="0"/>
                <a:ea typeface="Aptos" panose="020B0004020202020204" pitchFamily="34" charset="0"/>
                <a:cs typeface="Times New Roman" panose="02020603050405020304" pitchFamily="18" charset="0"/>
              </a:rPr>
              <a:t>) auquel on ajoute le suffixe permettant de construire par dérivation l’adjectif pluriel. </a:t>
            </a:r>
          </a:p>
          <a:p>
            <a:pPr lvl="0" algn="just">
              <a:lnSpc>
                <a:spcPct val="107000"/>
              </a:lnSpc>
            </a:pPr>
            <a:endParaRPr lang="fr-FR"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spcAft>
                <a:spcPts val="800"/>
              </a:spcAft>
              <a:buFont typeface="Times New Roman" panose="02020603050405020304" pitchFamily="18" charset="0"/>
              <a:buChar char="-"/>
            </a:pPr>
            <a:r>
              <a:rPr lang="fr-FR" sz="2400" b="1" kern="100" dirty="0">
                <a:effectLst/>
                <a:latin typeface="Times New Roman" panose="02020603050405020304" pitchFamily="18" charset="0"/>
                <a:ea typeface="Aptos" panose="020B0004020202020204" pitchFamily="34" charset="0"/>
                <a:cs typeface="Times New Roman" panose="02020603050405020304" pitchFamily="18" charset="0"/>
              </a:rPr>
              <a:t>Enchaînements</a:t>
            </a:r>
            <a:r>
              <a:rPr lang="fr-FR" sz="2400" kern="100" dirty="0">
                <a:effectLst/>
                <a:latin typeface="Times New Roman" panose="02020603050405020304" pitchFamily="18" charset="0"/>
                <a:ea typeface="Aptos" panose="020B0004020202020204" pitchFamily="34" charset="0"/>
                <a:cs typeface="Times New Roman" panose="02020603050405020304" pitchFamily="18" charset="0"/>
              </a:rPr>
              <a:t> : Nom pluriel construit par dérivation parasynthétique autour du radical « chaine » auquel on ajoute conjointement le préfixe en- et le suffixe –ment-s.</a:t>
            </a:r>
            <a:endParaRPr lang="fr-FR"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925757897"/>
      </p:ext>
    </p:extLst>
  </p:cSld>
  <p:clrMapOvr>
    <a:masterClrMapping/>
  </p:clrMapOvr>
</p:sld>
</file>

<file path=ppt/theme/theme1.xml><?xml version="1.0" encoding="utf-8"?>
<a:theme xmlns:a="http://schemas.openxmlformats.org/drawingml/2006/main" name="Galerie">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Galerie</Template>
  <TotalTime>0</TotalTime>
  <Words>1895</Words>
  <Application>Microsoft Office PowerPoint</Application>
  <PresentationFormat>Grand écran</PresentationFormat>
  <Paragraphs>159</Paragraphs>
  <Slides>19</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19</vt:i4>
      </vt:variant>
    </vt:vector>
  </HeadingPairs>
  <TitlesOfParts>
    <vt:vector size="24" baseType="lpstr">
      <vt:lpstr>Aptos</vt:lpstr>
      <vt:lpstr>Arial</vt:lpstr>
      <vt:lpstr>Gill Sans MT</vt:lpstr>
      <vt:lpstr>Times New Roman</vt:lpstr>
      <vt:lpstr>Galerie</vt:lpstr>
      <vt:lpstr>CORRIGÉ DU DST DES M2 – FÉVRIER 2025</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I / Les amitiés comme éléments essentiels et positifs de la construction de soi. </vt:lpstr>
      <vt:lpstr>I / Les amitiés comme éléments essentiels et positifs de la construction de soi. </vt:lpstr>
      <vt:lpstr>I / Les amitiés comme éléments essentiels et positifs de la construction de soi. </vt:lpstr>
      <vt:lpstr>II. Les amitiés comme entraves à l’autonomie et à l’épanouissement de soi. </vt:lpstr>
      <vt:lpstr>II. Les amitiés comme entraves à l’autonomie et à l’épanouissement de soi. </vt:lpstr>
      <vt:lpstr>II. Les amitiés comme entraves à l’autonomie et à l’épanouissement de soi.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CORRIGÉ DU DST DES M2 – FÉVRIER 2025</dc:title>
  <dc:creator>Audrey Soulié</dc:creator>
  <cp:lastModifiedBy>Marie Cwiczynski</cp:lastModifiedBy>
  <cp:revision>15</cp:revision>
  <dcterms:created xsi:type="dcterms:W3CDTF">2025-02-04T16:44:31Z</dcterms:created>
  <dcterms:modified xsi:type="dcterms:W3CDTF">2025-02-05T16:09:49Z</dcterms:modified>
</cp:coreProperties>
</file>