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79" r:id="rId3"/>
    <p:sldId id="257" r:id="rId4"/>
    <p:sldId id="263" r:id="rId5"/>
    <p:sldId id="262" r:id="rId6"/>
    <p:sldId id="277" r:id="rId7"/>
    <p:sldId id="271" r:id="rId8"/>
    <p:sldId id="272" r:id="rId9"/>
    <p:sldId id="269" r:id="rId10"/>
    <p:sldId id="270" r:id="rId11"/>
    <p:sldId id="273" r:id="rId12"/>
    <p:sldId id="278" r:id="rId13"/>
  </p:sldIdLst>
  <p:sldSz cx="9144000" cy="5143500" type="screen16x9"/>
  <p:notesSz cx="6799263" cy="9929813"/>
  <p:embeddedFontLst>
    <p:embeddedFont>
      <p:font typeface="Open Sans Condensed Light" panose="020B0306030504020204" pitchFamily="34" charset="0"/>
      <p:regular r:id="rId15"/>
      <p:italic r:id="rId16"/>
    </p:embeddedFont>
    <p:embeddedFont>
      <p:font typeface="Oswald" panose="00000500000000000000" pitchFamily="2"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BB"/>
    <a:srgbClr val="0171B9"/>
    <a:srgbClr val="EF7F0A"/>
    <a:srgbClr val="E74F26"/>
    <a:srgbClr val="FB7511"/>
    <a:srgbClr val="F6A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8109CD1-48AE-4CCB-B9FA-AD66B40275C2}">
  <a:tblStyle styleId="{58109CD1-48AE-4CCB-B9FA-AD66B40275C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49" autoAdjust="0"/>
    <p:restoredTop sz="94648"/>
  </p:normalViewPr>
  <p:slideViewPr>
    <p:cSldViewPr snapToGrid="0">
      <p:cViewPr varScale="1">
        <p:scale>
          <a:sx n="141" d="100"/>
          <a:sy n="141" d="100"/>
        </p:scale>
        <p:origin x="342"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927" y="4716661"/>
            <a:ext cx="5439410" cy="4468416"/>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D2D5CB1-48CC-460F-967E-F7ABAA352173}" type="slidenum">
              <a:rPr lang="fr-FR" altLang="fr-FR"/>
              <a:pPr/>
              <a:t>3</a:t>
            </a:fld>
            <a:endParaRPr lang="fr-FR" altLang="fr-FR"/>
          </a:p>
        </p:txBody>
      </p:sp>
      <p:sp>
        <p:nvSpPr>
          <p:cNvPr id="45057" name="Text Box 1"/>
          <p:cNvSpPr txBox="1">
            <a:spLocks noChangeArrowheads="1"/>
          </p:cNvSpPr>
          <p:nvPr/>
        </p:nvSpPr>
        <p:spPr bwMode="auto">
          <a:xfrm>
            <a:off x="3983360" y="10912446"/>
            <a:ext cx="3055138"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r" hangingPunct="0">
              <a:buClrTx/>
              <a:buFontTx/>
              <a:buNone/>
            </a:pPr>
            <a:fld id="{833A7CD1-976F-4FE1-8808-D66AC6C29118}" type="slidenum">
              <a:rPr lang="fr-FR" altLang="fr-FR" sz="1300">
                <a:latin typeface="Times New Roman" panose="02020603050405020304" pitchFamily="18" charset="0"/>
                <a:cs typeface="Tahoma" panose="020B0604030504040204" pitchFamily="34" charset="0"/>
              </a:rPr>
              <a:pPr algn="r" hangingPunct="0">
                <a:buClrTx/>
                <a:buFontTx/>
                <a:buNone/>
              </a:pPr>
              <a:t>3</a:t>
            </a:fld>
            <a:endParaRPr lang="fr-FR" altLang="fr-FR" sz="1300">
              <a:latin typeface="Times New Roman" panose="02020603050405020304" pitchFamily="18" charset="0"/>
              <a:cs typeface="Tahoma" panose="020B0604030504040204" pitchFamily="34" charset="0"/>
            </a:endParaRPr>
          </a:p>
        </p:txBody>
      </p:sp>
      <p:sp>
        <p:nvSpPr>
          <p:cNvPr id="45058" name="Rectangle 2"/>
          <p:cNvSpPr txBox="1">
            <a:spLocks noGrp="1" noRot="1" noChangeAspect="1" noChangeArrowheads="1"/>
          </p:cNvSpPr>
          <p:nvPr>
            <p:ph type="sldImg"/>
          </p:nvPr>
        </p:nvSpPr>
        <p:spPr bwMode="auto">
          <a:xfrm>
            <a:off x="-184150" y="846138"/>
            <a:ext cx="7405688" cy="41671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9" name="Rectangle 3"/>
          <p:cNvSpPr txBox="1">
            <a:spLocks noGrp="1" noChangeArrowheads="1"/>
          </p:cNvSpPr>
          <p:nvPr>
            <p:ph type="body" idx="1"/>
          </p:nvPr>
        </p:nvSpPr>
        <p:spPr bwMode="auto">
          <a:xfrm>
            <a:off x="703555" y="5279015"/>
            <a:ext cx="5631388" cy="50017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D2D5CB1-48CC-460F-967E-F7ABAA352173}" type="slidenum">
              <a:rPr lang="fr-FR" altLang="fr-FR"/>
              <a:pPr/>
              <a:t>5</a:t>
            </a:fld>
            <a:endParaRPr lang="fr-FR" altLang="fr-FR"/>
          </a:p>
        </p:txBody>
      </p:sp>
      <p:sp>
        <p:nvSpPr>
          <p:cNvPr id="45057" name="Text Box 1"/>
          <p:cNvSpPr txBox="1">
            <a:spLocks noChangeArrowheads="1"/>
          </p:cNvSpPr>
          <p:nvPr/>
        </p:nvSpPr>
        <p:spPr bwMode="auto">
          <a:xfrm>
            <a:off x="3983360" y="10912446"/>
            <a:ext cx="3055138"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r" hangingPunct="0">
              <a:buClrTx/>
              <a:buFontTx/>
              <a:buNone/>
            </a:pPr>
            <a:fld id="{833A7CD1-976F-4FE1-8808-D66AC6C29118}" type="slidenum">
              <a:rPr lang="fr-FR" altLang="fr-FR" sz="1300">
                <a:latin typeface="Times New Roman" panose="02020603050405020304" pitchFamily="18" charset="0"/>
                <a:cs typeface="Tahoma" panose="020B0604030504040204" pitchFamily="34" charset="0"/>
              </a:rPr>
              <a:pPr algn="r" hangingPunct="0">
                <a:buClrTx/>
                <a:buFontTx/>
                <a:buNone/>
              </a:pPr>
              <a:t>5</a:t>
            </a:fld>
            <a:endParaRPr lang="fr-FR" altLang="fr-FR" sz="1300">
              <a:latin typeface="Times New Roman" panose="02020603050405020304" pitchFamily="18" charset="0"/>
              <a:cs typeface="Tahoma" panose="020B0604030504040204" pitchFamily="34" charset="0"/>
            </a:endParaRPr>
          </a:p>
        </p:txBody>
      </p:sp>
      <p:sp>
        <p:nvSpPr>
          <p:cNvPr id="45058" name="Rectangle 2"/>
          <p:cNvSpPr txBox="1">
            <a:spLocks noGrp="1" noRot="1" noChangeAspect="1" noChangeArrowheads="1"/>
          </p:cNvSpPr>
          <p:nvPr>
            <p:ph type="sldImg"/>
          </p:nvPr>
        </p:nvSpPr>
        <p:spPr bwMode="auto">
          <a:xfrm>
            <a:off x="-184150" y="846138"/>
            <a:ext cx="7405688" cy="41671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9" name="Rectangle 3"/>
          <p:cNvSpPr txBox="1">
            <a:spLocks noGrp="1" noChangeArrowheads="1"/>
          </p:cNvSpPr>
          <p:nvPr>
            <p:ph type="body" idx="1"/>
          </p:nvPr>
        </p:nvSpPr>
        <p:spPr bwMode="auto">
          <a:xfrm>
            <a:off x="703555" y="5279015"/>
            <a:ext cx="5631388" cy="50017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62181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D2D5CB1-48CC-460F-967E-F7ABAA352173}" type="slidenum">
              <a:rPr lang="fr-FR" altLang="fr-FR"/>
              <a:pPr/>
              <a:t>7</a:t>
            </a:fld>
            <a:endParaRPr lang="fr-FR" altLang="fr-FR"/>
          </a:p>
        </p:txBody>
      </p:sp>
      <p:sp>
        <p:nvSpPr>
          <p:cNvPr id="45057" name="Text Box 1"/>
          <p:cNvSpPr txBox="1">
            <a:spLocks noChangeArrowheads="1"/>
          </p:cNvSpPr>
          <p:nvPr/>
        </p:nvSpPr>
        <p:spPr bwMode="auto">
          <a:xfrm>
            <a:off x="3983360" y="10912446"/>
            <a:ext cx="3055138"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r" hangingPunct="0">
              <a:buClrTx/>
              <a:buFontTx/>
              <a:buNone/>
            </a:pPr>
            <a:fld id="{833A7CD1-976F-4FE1-8808-D66AC6C29118}" type="slidenum">
              <a:rPr lang="fr-FR" altLang="fr-FR" sz="1300">
                <a:latin typeface="Times New Roman" panose="02020603050405020304" pitchFamily="18" charset="0"/>
                <a:cs typeface="Tahoma" panose="020B0604030504040204" pitchFamily="34" charset="0"/>
              </a:rPr>
              <a:pPr algn="r" hangingPunct="0">
                <a:buClrTx/>
                <a:buFontTx/>
                <a:buNone/>
              </a:pPr>
              <a:t>7</a:t>
            </a:fld>
            <a:endParaRPr lang="fr-FR" altLang="fr-FR" sz="1300">
              <a:latin typeface="Times New Roman" panose="02020603050405020304" pitchFamily="18" charset="0"/>
              <a:cs typeface="Tahoma" panose="020B0604030504040204" pitchFamily="34" charset="0"/>
            </a:endParaRPr>
          </a:p>
        </p:txBody>
      </p:sp>
      <p:sp>
        <p:nvSpPr>
          <p:cNvPr id="45058" name="Rectangle 2"/>
          <p:cNvSpPr txBox="1">
            <a:spLocks noGrp="1" noRot="1" noChangeAspect="1" noChangeArrowheads="1"/>
          </p:cNvSpPr>
          <p:nvPr>
            <p:ph type="sldImg"/>
          </p:nvPr>
        </p:nvSpPr>
        <p:spPr bwMode="auto">
          <a:xfrm>
            <a:off x="-184150" y="846138"/>
            <a:ext cx="7405688" cy="41671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9" name="Rectangle 3"/>
          <p:cNvSpPr txBox="1">
            <a:spLocks noGrp="1" noChangeArrowheads="1"/>
          </p:cNvSpPr>
          <p:nvPr>
            <p:ph type="body" idx="1"/>
          </p:nvPr>
        </p:nvSpPr>
        <p:spPr bwMode="auto">
          <a:xfrm>
            <a:off x="703555" y="5279015"/>
            <a:ext cx="5631388" cy="50017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441875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D2D5CB1-48CC-460F-967E-F7ABAA352173}" type="slidenum">
              <a:rPr lang="fr-FR" altLang="fr-FR"/>
              <a:pPr/>
              <a:t>9</a:t>
            </a:fld>
            <a:endParaRPr lang="fr-FR" altLang="fr-FR"/>
          </a:p>
        </p:txBody>
      </p:sp>
      <p:sp>
        <p:nvSpPr>
          <p:cNvPr id="45057" name="Text Box 1"/>
          <p:cNvSpPr txBox="1">
            <a:spLocks noChangeArrowheads="1"/>
          </p:cNvSpPr>
          <p:nvPr/>
        </p:nvSpPr>
        <p:spPr bwMode="auto">
          <a:xfrm>
            <a:off x="3983360" y="10912446"/>
            <a:ext cx="3055138"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r" hangingPunct="0">
              <a:buClrTx/>
              <a:buFontTx/>
              <a:buNone/>
            </a:pPr>
            <a:fld id="{833A7CD1-976F-4FE1-8808-D66AC6C29118}" type="slidenum">
              <a:rPr lang="fr-FR" altLang="fr-FR" sz="1300">
                <a:latin typeface="Times New Roman" panose="02020603050405020304" pitchFamily="18" charset="0"/>
                <a:cs typeface="Tahoma" panose="020B0604030504040204" pitchFamily="34" charset="0"/>
              </a:rPr>
              <a:pPr algn="r" hangingPunct="0">
                <a:buClrTx/>
                <a:buFontTx/>
                <a:buNone/>
              </a:pPr>
              <a:t>9</a:t>
            </a:fld>
            <a:endParaRPr lang="fr-FR" altLang="fr-FR" sz="1300">
              <a:latin typeface="Times New Roman" panose="02020603050405020304" pitchFamily="18" charset="0"/>
              <a:cs typeface="Tahoma" panose="020B0604030504040204" pitchFamily="34" charset="0"/>
            </a:endParaRPr>
          </a:p>
        </p:txBody>
      </p:sp>
      <p:sp>
        <p:nvSpPr>
          <p:cNvPr id="45058" name="Rectangle 2"/>
          <p:cNvSpPr txBox="1">
            <a:spLocks noGrp="1" noRot="1" noChangeAspect="1" noChangeArrowheads="1"/>
          </p:cNvSpPr>
          <p:nvPr>
            <p:ph type="sldImg"/>
          </p:nvPr>
        </p:nvSpPr>
        <p:spPr bwMode="auto">
          <a:xfrm>
            <a:off x="-184150" y="846138"/>
            <a:ext cx="7405688" cy="41671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9" name="Rectangle 3"/>
          <p:cNvSpPr txBox="1">
            <a:spLocks noGrp="1" noChangeArrowheads="1"/>
          </p:cNvSpPr>
          <p:nvPr>
            <p:ph type="body" idx="1"/>
          </p:nvPr>
        </p:nvSpPr>
        <p:spPr bwMode="auto">
          <a:xfrm>
            <a:off x="703555" y="5279015"/>
            <a:ext cx="5631388" cy="50017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957653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D2D5CB1-48CC-460F-967E-F7ABAA352173}" type="slidenum">
              <a:rPr lang="fr-FR" altLang="fr-FR"/>
              <a:pPr/>
              <a:t>11</a:t>
            </a:fld>
            <a:endParaRPr lang="fr-FR" altLang="fr-FR"/>
          </a:p>
        </p:txBody>
      </p:sp>
      <p:sp>
        <p:nvSpPr>
          <p:cNvPr id="45057" name="Text Box 1"/>
          <p:cNvSpPr txBox="1">
            <a:spLocks noChangeArrowheads="1"/>
          </p:cNvSpPr>
          <p:nvPr/>
        </p:nvSpPr>
        <p:spPr bwMode="auto">
          <a:xfrm>
            <a:off x="3983360" y="10912446"/>
            <a:ext cx="3055138"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r" hangingPunct="0">
              <a:buClrTx/>
              <a:buFontTx/>
              <a:buNone/>
            </a:pPr>
            <a:fld id="{833A7CD1-976F-4FE1-8808-D66AC6C29118}" type="slidenum">
              <a:rPr lang="fr-FR" altLang="fr-FR" sz="1300">
                <a:latin typeface="Times New Roman" panose="02020603050405020304" pitchFamily="18" charset="0"/>
                <a:cs typeface="Tahoma" panose="020B0604030504040204" pitchFamily="34" charset="0"/>
              </a:rPr>
              <a:pPr algn="r" hangingPunct="0">
                <a:buClrTx/>
                <a:buFontTx/>
                <a:buNone/>
              </a:pPr>
              <a:t>11</a:t>
            </a:fld>
            <a:endParaRPr lang="fr-FR" altLang="fr-FR" sz="1300">
              <a:latin typeface="Times New Roman" panose="02020603050405020304" pitchFamily="18" charset="0"/>
              <a:cs typeface="Tahoma" panose="020B0604030504040204" pitchFamily="34" charset="0"/>
            </a:endParaRPr>
          </a:p>
        </p:txBody>
      </p:sp>
      <p:sp>
        <p:nvSpPr>
          <p:cNvPr id="45058" name="Rectangle 2"/>
          <p:cNvSpPr txBox="1">
            <a:spLocks noGrp="1" noRot="1" noChangeAspect="1" noChangeArrowheads="1"/>
          </p:cNvSpPr>
          <p:nvPr>
            <p:ph type="sldImg"/>
          </p:nvPr>
        </p:nvSpPr>
        <p:spPr bwMode="auto">
          <a:xfrm>
            <a:off x="-184150" y="846138"/>
            <a:ext cx="7405688" cy="41671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9" name="Rectangle 3"/>
          <p:cNvSpPr txBox="1">
            <a:spLocks noGrp="1" noChangeArrowheads="1"/>
          </p:cNvSpPr>
          <p:nvPr>
            <p:ph type="body" idx="1"/>
          </p:nvPr>
        </p:nvSpPr>
        <p:spPr bwMode="auto">
          <a:xfrm>
            <a:off x="703555" y="5279015"/>
            <a:ext cx="5631388" cy="50017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4020230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5" name="Image 4"/>
          <p:cNvPicPr>
            <a:picLocks noChangeAspect="1"/>
          </p:cNvPicPr>
          <p:nvPr userDrawn="1"/>
        </p:nvPicPr>
        <p:blipFill rotWithShape="1">
          <a:blip r:embed="rId2">
            <a:extLst>
              <a:ext uri="{28A0092B-C50C-407E-A947-70E740481C1C}">
                <a14:useLocalDpi xmlns:a14="http://schemas.microsoft.com/office/drawing/2010/main" val="0"/>
              </a:ext>
            </a:extLst>
          </a:blip>
          <a:srcRect l="43331" t="72" r="361" b="51942"/>
          <a:stretch/>
        </p:blipFill>
        <p:spPr>
          <a:xfrm>
            <a:off x="4146800" y="0"/>
            <a:ext cx="4990802" cy="42531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6" name="Image 5"/>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5" name="Image 4"/>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7" name="Image 6"/>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5" name="Image 4"/>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3853" y="1519739"/>
            <a:ext cx="5538373" cy="2825496"/>
          </a:xfrm>
          <a:prstGeom prst="rect">
            <a:avLst/>
          </a:prstGeom>
        </p:spPr>
        <p:txBody>
          <a:bodyPr spcFirstLastPara="1" wrap="square" lIns="91425" tIns="91425" rIns="91425" bIns="91425" anchor="b" anchorCtr="0">
            <a:noAutofit/>
          </a:bodyPr>
          <a:lstStyle/>
          <a:p>
            <a:pPr lvl="0" algn="l">
              <a:lnSpc>
                <a:spcPct val="150000"/>
              </a:lnSpc>
            </a:pPr>
            <a:r>
              <a:rPr lang="fr-FR" sz="3600" dirty="0">
                <a:solidFill>
                  <a:schemeClr val="accent4"/>
                </a:solidFill>
                <a:latin typeface="Oswald"/>
                <a:ea typeface="Oswald"/>
                <a:cs typeface="Oswald"/>
                <a:sym typeface="Oswald"/>
              </a:rPr>
              <a:t>LE PMSI SSR</a:t>
            </a:r>
            <a:br>
              <a:rPr lang="fr-FR" sz="3600" dirty="0">
                <a:solidFill>
                  <a:schemeClr val="accent4"/>
                </a:solidFill>
                <a:latin typeface="Oswald"/>
                <a:ea typeface="Oswald"/>
                <a:cs typeface="Oswald"/>
                <a:sym typeface="Oswald"/>
              </a:rPr>
            </a:br>
            <a:r>
              <a:rPr lang="fr-FR" sz="3600" dirty="0">
                <a:solidFill>
                  <a:schemeClr val="accent4"/>
                </a:solidFill>
                <a:latin typeface="Oswald"/>
                <a:ea typeface="Oswald"/>
                <a:cs typeface="Oswald"/>
                <a:sym typeface="Oswald"/>
              </a:rPr>
              <a:t>Quand produire un RHS ?</a:t>
            </a:r>
            <a:br>
              <a:rPr lang="fr-FR" sz="3600" dirty="0">
                <a:solidFill>
                  <a:schemeClr val="accent4"/>
                </a:solidFill>
                <a:latin typeface="Oswald"/>
                <a:ea typeface="Oswald"/>
                <a:cs typeface="Oswald"/>
                <a:sym typeface="Oswald"/>
              </a:rPr>
            </a:br>
            <a:br>
              <a:rPr lang="fr-FR" sz="3600">
                <a:solidFill>
                  <a:schemeClr val="accent4"/>
                </a:solidFill>
                <a:latin typeface="Oswald"/>
                <a:ea typeface="Oswald"/>
                <a:cs typeface="Oswald"/>
                <a:sym typeface="Oswald"/>
              </a:rPr>
            </a:br>
            <a:endParaRPr sz="1800" b="0" dirty="0">
              <a:solidFill>
                <a:schemeClr val="accent1"/>
              </a:solidFill>
              <a:latin typeface="Oswald"/>
              <a:ea typeface="Oswald"/>
              <a:cs typeface="Oswald"/>
              <a:sym typeface="Oswald"/>
            </a:endParaRPr>
          </a:p>
        </p:txBody>
      </p:sp>
      <p:sp>
        <p:nvSpPr>
          <p:cNvPr id="55" name="Google Shape;55;p13"/>
          <p:cNvSpPr txBox="1">
            <a:spLocks noGrp="1"/>
          </p:cNvSpPr>
          <p:nvPr>
            <p:ph type="subTitle" idx="1"/>
          </p:nvPr>
        </p:nvSpPr>
        <p:spPr>
          <a:xfrm>
            <a:off x="2584416" y="4754168"/>
            <a:ext cx="6559584" cy="31867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 sz="1400" b="1" dirty="0">
                <a:sym typeface="Oswald Regular"/>
              </a:rPr>
              <a:t>Année 2024 2025 – DU TIM – Rolande HEMERY</a:t>
            </a:r>
            <a:endParaRPr sz="1400" b="1" dirty="0">
              <a:sym typeface="Oswald Regular"/>
            </a:endParaRPr>
          </a:p>
        </p:txBody>
      </p:sp>
      <p:pic>
        <p:nvPicPr>
          <p:cNvPr id="57" name="Google Shape;57;p13"/>
          <p:cNvPicPr preferRelativeResize="0"/>
          <p:nvPr/>
        </p:nvPicPr>
        <p:blipFill>
          <a:blip r:embed="rId3">
            <a:alphaModFix/>
          </a:blip>
          <a:stretch>
            <a:fillRect/>
          </a:stretch>
        </p:blipFill>
        <p:spPr>
          <a:xfrm>
            <a:off x="6892343" y="3259801"/>
            <a:ext cx="1972779" cy="676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38"/>
          <p:cNvSpPr txBox="1">
            <a:spLocks noChangeArrowheads="1"/>
          </p:cNvSpPr>
          <p:nvPr/>
        </p:nvSpPr>
        <p:spPr bwMode="auto">
          <a:xfrm>
            <a:off x="130566" y="62773"/>
            <a:ext cx="1133644" cy="3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814" b="1" dirty="0"/>
              <a:t>Corrige 4</a:t>
            </a:r>
          </a:p>
        </p:txBody>
      </p:sp>
      <p:graphicFrame>
        <p:nvGraphicFramePr>
          <p:cNvPr id="4" name="Group 73">
            <a:extLst>
              <a:ext uri="{FF2B5EF4-FFF2-40B4-BE49-F238E27FC236}">
                <a16:creationId xmlns:a16="http://schemas.microsoft.com/office/drawing/2014/main" id="{EE5F31D2-338D-9D58-7B48-F1BF06F39E3B}"/>
              </a:ext>
            </a:extLst>
          </p:cNvPr>
          <p:cNvGraphicFramePr>
            <a:graphicFrameLocks/>
          </p:cNvGraphicFramePr>
          <p:nvPr>
            <p:extLst>
              <p:ext uri="{D42A27DB-BD31-4B8C-83A1-F6EECF244321}">
                <p14:modId xmlns:p14="http://schemas.microsoft.com/office/powerpoint/2010/main" val="2329819860"/>
              </p:ext>
            </p:extLst>
          </p:nvPr>
        </p:nvGraphicFramePr>
        <p:xfrm>
          <a:off x="576244" y="2050611"/>
          <a:ext cx="6988075" cy="2370672"/>
        </p:xfrm>
        <a:graphic>
          <a:graphicData uri="http://schemas.openxmlformats.org/drawingml/2006/table">
            <a:tbl>
              <a:tblPr/>
              <a:tblGrid>
                <a:gridCol w="1768857">
                  <a:extLst>
                    <a:ext uri="{9D8B030D-6E8A-4147-A177-3AD203B41FA5}">
                      <a16:colId xmlns:a16="http://schemas.microsoft.com/office/drawing/2014/main" val="20000"/>
                    </a:ext>
                  </a:extLst>
                </a:gridCol>
                <a:gridCol w="850113">
                  <a:extLst>
                    <a:ext uri="{9D8B030D-6E8A-4147-A177-3AD203B41FA5}">
                      <a16:colId xmlns:a16="http://schemas.microsoft.com/office/drawing/2014/main" val="20001"/>
                    </a:ext>
                  </a:extLst>
                </a:gridCol>
                <a:gridCol w="918744">
                  <a:extLst>
                    <a:ext uri="{9D8B030D-6E8A-4147-A177-3AD203B41FA5}">
                      <a16:colId xmlns:a16="http://schemas.microsoft.com/office/drawing/2014/main" val="20002"/>
                    </a:ext>
                  </a:extLst>
                </a:gridCol>
                <a:gridCol w="920304">
                  <a:extLst>
                    <a:ext uri="{9D8B030D-6E8A-4147-A177-3AD203B41FA5}">
                      <a16:colId xmlns:a16="http://schemas.microsoft.com/office/drawing/2014/main" val="20003"/>
                    </a:ext>
                  </a:extLst>
                </a:gridCol>
                <a:gridCol w="920304">
                  <a:extLst>
                    <a:ext uri="{9D8B030D-6E8A-4147-A177-3AD203B41FA5}">
                      <a16:colId xmlns:a16="http://schemas.microsoft.com/office/drawing/2014/main" val="20004"/>
                    </a:ext>
                  </a:extLst>
                </a:gridCol>
                <a:gridCol w="848553">
                  <a:extLst>
                    <a:ext uri="{9D8B030D-6E8A-4147-A177-3AD203B41FA5}">
                      <a16:colId xmlns:a16="http://schemas.microsoft.com/office/drawing/2014/main" val="20005"/>
                    </a:ext>
                  </a:extLst>
                </a:gridCol>
                <a:gridCol w="761200">
                  <a:extLst>
                    <a:ext uri="{9D8B030D-6E8A-4147-A177-3AD203B41FA5}">
                      <a16:colId xmlns:a16="http://schemas.microsoft.com/office/drawing/2014/main" val="20006"/>
                    </a:ext>
                  </a:extLst>
                </a:gridCol>
              </a:tblGrid>
              <a:tr h="293570">
                <a:tc gridSpan="7">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Janvier Février 2017</a:t>
                      </a:r>
                      <a:endParaRPr kumimoji="0" lang="fr-FR" sz="1500" b="1" i="0" u="none" strike="noStrike" cap="none" normalizeH="0" baseline="0" dirty="0">
                        <a:ln>
                          <a:noFill/>
                        </a:ln>
                        <a:solidFill>
                          <a:schemeClr val="accent2">
                            <a:lumMod val="75000"/>
                          </a:schemeClr>
                        </a:solidFill>
                        <a:effectLst/>
                        <a:latin typeface="Times New Roman" pitchFamily="18" charset="0"/>
                      </a:endParaRPr>
                    </a:p>
                  </a:txBody>
                  <a:tcPr marL="89847" marR="89847" marT="41487" marB="41487"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Lundi</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Mardi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Mercredi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Jeudi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Vendredi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Samedi</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Dimanche</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0" name="Text Box 135">
            <a:extLst>
              <a:ext uri="{FF2B5EF4-FFF2-40B4-BE49-F238E27FC236}">
                <a16:creationId xmlns:a16="http://schemas.microsoft.com/office/drawing/2014/main" id="{1F4C0ABA-5227-E838-B387-A4BA24CD1CCF}"/>
              </a:ext>
            </a:extLst>
          </p:cNvPr>
          <p:cNvSpPr txBox="1">
            <a:spLocks noChangeArrowheads="1"/>
          </p:cNvSpPr>
          <p:nvPr/>
        </p:nvSpPr>
        <p:spPr bwMode="auto">
          <a:xfrm>
            <a:off x="1264210" y="516238"/>
            <a:ext cx="2175596" cy="98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451" dirty="0"/>
              <a:t>Nombre de séjours SMR : </a:t>
            </a:r>
          </a:p>
          <a:p>
            <a:pPr eaLnBrk="1" hangingPunct="1"/>
            <a:r>
              <a:rPr lang="fr-FR" altLang="fr-FR" sz="1451" dirty="0"/>
              <a:t>Entrée le : </a:t>
            </a:r>
          </a:p>
          <a:p>
            <a:pPr eaLnBrk="1" hangingPunct="1"/>
            <a:r>
              <a:rPr lang="fr-FR" altLang="fr-FR" sz="1451" dirty="0"/>
              <a:t>Mode entrée : </a:t>
            </a:r>
          </a:p>
          <a:p>
            <a:pPr eaLnBrk="1" hangingPunct="1"/>
            <a:r>
              <a:rPr lang="fr-FR" altLang="fr-FR" sz="1451" dirty="0"/>
              <a:t>Provenance : </a:t>
            </a:r>
          </a:p>
        </p:txBody>
      </p:sp>
      <p:sp>
        <p:nvSpPr>
          <p:cNvPr id="11" name="Text Box 136">
            <a:extLst>
              <a:ext uri="{FF2B5EF4-FFF2-40B4-BE49-F238E27FC236}">
                <a16:creationId xmlns:a16="http://schemas.microsoft.com/office/drawing/2014/main" id="{2972A6CC-5FBC-34BD-4FBF-F3884BE4DDF5}"/>
              </a:ext>
            </a:extLst>
          </p:cNvPr>
          <p:cNvSpPr txBox="1">
            <a:spLocks noChangeArrowheads="1"/>
          </p:cNvSpPr>
          <p:nvPr/>
        </p:nvSpPr>
        <p:spPr bwMode="auto">
          <a:xfrm>
            <a:off x="5159173" y="341941"/>
            <a:ext cx="242726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600" dirty="0"/>
              <a:t>Nombre de RHS / séjour :  </a:t>
            </a:r>
          </a:p>
          <a:p>
            <a:pPr eaLnBrk="1" hangingPunct="1"/>
            <a:r>
              <a:rPr lang="fr-FR" altLang="fr-FR" sz="1600" dirty="0"/>
              <a:t>Sortie le : </a:t>
            </a:r>
          </a:p>
          <a:p>
            <a:pPr eaLnBrk="1" hangingPunct="1"/>
            <a:r>
              <a:rPr lang="fr-FR" altLang="fr-FR" sz="1600" dirty="0"/>
              <a:t>Mode sortie : </a:t>
            </a:r>
          </a:p>
          <a:p>
            <a:pPr eaLnBrk="1" hangingPunct="1"/>
            <a:r>
              <a:rPr lang="fr-FR" altLang="fr-FR" sz="1600" dirty="0"/>
              <a:t>Destination : </a:t>
            </a:r>
          </a:p>
        </p:txBody>
      </p:sp>
    </p:spTree>
    <p:extLst>
      <p:ext uri="{BB962C8B-B14F-4D97-AF65-F5344CB8AC3E}">
        <p14:creationId xmlns:p14="http://schemas.microsoft.com/office/powerpoint/2010/main" val="858297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853533" y="16852"/>
            <a:ext cx="5261377" cy="3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814" b="1" dirty="0"/>
              <a:t>Les données médicales : Quand produire un RHS ?</a:t>
            </a:r>
          </a:p>
        </p:txBody>
      </p:sp>
      <p:graphicFrame>
        <p:nvGraphicFramePr>
          <p:cNvPr id="3" name="Group 73"/>
          <p:cNvGraphicFramePr>
            <a:graphicFrameLocks/>
          </p:cNvGraphicFramePr>
          <p:nvPr/>
        </p:nvGraphicFramePr>
        <p:xfrm>
          <a:off x="391827" y="544540"/>
          <a:ext cx="6988075" cy="2370672"/>
        </p:xfrm>
        <a:graphic>
          <a:graphicData uri="http://schemas.openxmlformats.org/drawingml/2006/table">
            <a:tbl>
              <a:tblPr/>
              <a:tblGrid>
                <a:gridCol w="1768857">
                  <a:extLst>
                    <a:ext uri="{9D8B030D-6E8A-4147-A177-3AD203B41FA5}">
                      <a16:colId xmlns:a16="http://schemas.microsoft.com/office/drawing/2014/main" val="20000"/>
                    </a:ext>
                  </a:extLst>
                </a:gridCol>
                <a:gridCol w="850113">
                  <a:extLst>
                    <a:ext uri="{9D8B030D-6E8A-4147-A177-3AD203B41FA5}">
                      <a16:colId xmlns:a16="http://schemas.microsoft.com/office/drawing/2014/main" val="20001"/>
                    </a:ext>
                  </a:extLst>
                </a:gridCol>
                <a:gridCol w="918744">
                  <a:extLst>
                    <a:ext uri="{9D8B030D-6E8A-4147-A177-3AD203B41FA5}">
                      <a16:colId xmlns:a16="http://schemas.microsoft.com/office/drawing/2014/main" val="20002"/>
                    </a:ext>
                  </a:extLst>
                </a:gridCol>
                <a:gridCol w="920304">
                  <a:extLst>
                    <a:ext uri="{9D8B030D-6E8A-4147-A177-3AD203B41FA5}">
                      <a16:colId xmlns:a16="http://schemas.microsoft.com/office/drawing/2014/main" val="20003"/>
                    </a:ext>
                  </a:extLst>
                </a:gridCol>
                <a:gridCol w="920304">
                  <a:extLst>
                    <a:ext uri="{9D8B030D-6E8A-4147-A177-3AD203B41FA5}">
                      <a16:colId xmlns:a16="http://schemas.microsoft.com/office/drawing/2014/main" val="20004"/>
                    </a:ext>
                  </a:extLst>
                </a:gridCol>
                <a:gridCol w="848553">
                  <a:extLst>
                    <a:ext uri="{9D8B030D-6E8A-4147-A177-3AD203B41FA5}">
                      <a16:colId xmlns:a16="http://schemas.microsoft.com/office/drawing/2014/main" val="20005"/>
                    </a:ext>
                  </a:extLst>
                </a:gridCol>
                <a:gridCol w="761200">
                  <a:extLst>
                    <a:ext uri="{9D8B030D-6E8A-4147-A177-3AD203B41FA5}">
                      <a16:colId xmlns:a16="http://schemas.microsoft.com/office/drawing/2014/main" val="20006"/>
                    </a:ext>
                  </a:extLst>
                </a:gridCol>
              </a:tblGrid>
              <a:tr h="293570">
                <a:tc gridSpan="7">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Janvier Février 2017</a:t>
                      </a:r>
                      <a:endParaRPr kumimoji="0" lang="fr-FR" sz="1500" b="1" i="0" u="none" strike="noStrike" cap="none" normalizeH="0" baseline="0" dirty="0">
                        <a:ln>
                          <a:noFill/>
                        </a:ln>
                        <a:solidFill>
                          <a:schemeClr val="accent2">
                            <a:lumMod val="75000"/>
                          </a:schemeClr>
                        </a:solidFill>
                        <a:effectLst/>
                        <a:latin typeface="Times New Roman" pitchFamily="18" charset="0"/>
                      </a:endParaRPr>
                    </a:p>
                  </a:txBody>
                  <a:tcPr marL="89847" marR="89847" marT="41487" marB="41487"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Lundi</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Mardi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Mercredi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Jeudi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Vendredi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Samedi</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Dimanche</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 name="Text Box 76"/>
          <p:cNvSpPr txBox="1">
            <a:spLocks noChangeArrowheads="1"/>
          </p:cNvSpPr>
          <p:nvPr/>
        </p:nvSpPr>
        <p:spPr bwMode="auto">
          <a:xfrm>
            <a:off x="261196" y="3057921"/>
            <a:ext cx="8099717" cy="87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270" u="sng" dirty="0"/>
              <a:t>Exemple 5</a:t>
            </a:r>
          </a:p>
          <a:p>
            <a:pPr eaLnBrk="1" hangingPunct="1"/>
            <a:r>
              <a:rPr lang="fr-FR" altLang="fr-FR" sz="1270" dirty="0"/>
              <a:t>Mr X  est admis, en service de médecine le 03/01. Il est muté le jour même en unité A de SMR à 19H. Il est muté le 14/01 en unité B de SMR, puis le 25/01 en unité C de SMR.</a:t>
            </a:r>
          </a:p>
          <a:p>
            <a:pPr eaLnBrk="1" hangingPunct="1"/>
            <a:r>
              <a:rPr lang="fr-FR" altLang="fr-FR" sz="1270" dirty="0"/>
              <a:t>Il quitte l’établissement pour le service de chirurgie du CH voisin le 4/02.</a:t>
            </a:r>
          </a:p>
        </p:txBody>
      </p:sp>
    </p:spTree>
    <p:extLst>
      <p:ext uri="{BB962C8B-B14F-4D97-AF65-F5344CB8AC3E}">
        <p14:creationId xmlns:p14="http://schemas.microsoft.com/office/powerpoint/2010/main" val="39969874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826B9-253A-4680-6EB8-45E2628DCA4E}"/>
            </a:ext>
          </a:extLst>
        </p:cNvPr>
        <p:cNvGrpSpPr/>
        <p:nvPr/>
      </p:nvGrpSpPr>
      <p:grpSpPr>
        <a:xfrm>
          <a:off x="0" y="0"/>
          <a:ext cx="0" cy="0"/>
          <a:chOff x="0" y="0"/>
          <a:chExt cx="0" cy="0"/>
        </a:xfrm>
      </p:grpSpPr>
      <p:sp>
        <p:nvSpPr>
          <p:cNvPr id="5" name="Text Box 138">
            <a:extLst>
              <a:ext uri="{FF2B5EF4-FFF2-40B4-BE49-F238E27FC236}">
                <a16:creationId xmlns:a16="http://schemas.microsoft.com/office/drawing/2014/main" id="{FB290F6C-9890-4B14-9064-C7BA40C49B7F}"/>
              </a:ext>
            </a:extLst>
          </p:cNvPr>
          <p:cNvSpPr txBox="1">
            <a:spLocks noChangeArrowheads="1"/>
          </p:cNvSpPr>
          <p:nvPr/>
        </p:nvSpPr>
        <p:spPr bwMode="auto">
          <a:xfrm>
            <a:off x="130566" y="62773"/>
            <a:ext cx="1133644" cy="3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814" b="1" dirty="0"/>
              <a:t>Corrige 5</a:t>
            </a:r>
          </a:p>
        </p:txBody>
      </p:sp>
      <p:sp>
        <p:nvSpPr>
          <p:cNvPr id="10" name="Text Box 135">
            <a:extLst>
              <a:ext uri="{FF2B5EF4-FFF2-40B4-BE49-F238E27FC236}">
                <a16:creationId xmlns:a16="http://schemas.microsoft.com/office/drawing/2014/main" id="{4237140A-8B08-F283-CE1F-634D0671AA63}"/>
              </a:ext>
            </a:extLst>
          </p:cNvPr>
          <p:cNvSpPr txBox="1">
            <a:spLocks noChangeArrowheads="1"/>
          </p:cNvSpPr>
          <p:nvPr/>
        </p:nvSpPr>
        <p:spPr bwMode="auto">
          <a:xfrm>
            <a:off x="1264210" y="516238"/>
            <a:ext cx="2175596" cy="98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451" dirty="0"/>
              <a:t>Nombre de séjours SMR : </a:t>
            </a:r>
          </a:p>
          <a:p>
            <a:pPr eaLnBrk="1" hangingPunct="1"/>
            <a:r>
              <a:rPr lang="fr-FR" altLang="fr-FR" sz="1451" dirty="0"/>
              <a:t>Entrée le : </a:t>
            </a:r>
          </a:p>
          <a:p>
            <a:pPr eaLnBrk="1" hangingPunct="1"/>
            <a:r>
              <a:rPr lang="fr-FR" altLang="fr-FR" sz="1451" dirty="0"/>
              <a:t>Mode entrée : </a:t>
            </a:r>
          </a:p>
          <a:p>
            <a:pPr eaLnBrk="1" hangingPunct="1"/>
            <a:r>
              <a:rPr lang="fr-FR" altLang="fr-FR" sz="1451" dirty="0"/>
              <a:t>Provenance : </a:t>
            </a:r>
          </a:p>
        </p:txBody>
      </p:sp>
      <p:sp>
        <p:nvSpPr>
          <p:cNvPr id="11" name="Text Box 136">
            <a:extLst>
              <a:ext uri="{FF2B5EF4-FFF2-40B4-BE49-F238E27FC236}">
                <a16:creationId xmlns:a16="http://schemas.microsoft.com/office/drawing/2014/main" id="{88684AC9-3881-E325-9D46-ECF812EC635C}"/>
              </a:ext>
            </a:extLst>
          </p:cNvPr>
          <p:cNvSpPr txBox="1">
            <a:spLocks noChangeArrowheads="1"/>
          </p:cNvSpPr>
          <p:nvPr/>
        </p:nvSpPr>
        <p:spPr bwMode="auto">
          <a:xfrm>
            <a:off x="5159173" y="341941"/>
            <a:ext cx="242726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600" dirty="0"/>
              <a:t>Nombre de RHS / séjour :  </a:t>
            </a:r>
          </a:p>
          <a:p>
            <a:pPr eaLnBrk="1" hangingPunct="1"/>
            <a:r>
              <a:rPr lang="fr-FR" altLang="fr-FR" sz="1600" dirty="0"/>
              <a:t>Sortie le : </a:t>
            </a:r>
          </a:p>
          <a:p>
            <a:pPr eaLnBrk="1" hangingPunct="1"/>
            <a:r>
              <a:rPr lang="fr-FR" altLang="fr-FR" sz="1600" dirty="0"/>
              <a:t>Mode sortie : </a:t>
            </a:r>
          </a:p>
          <a:p>
            <a:pPr eaLnBrk="1" hangingPunct="1"/>
            <a:r>
              <a:rPr lang="fr-FR" altLang="fr-FR" sz="1600" dirty="0"/>
              <a:t>Destination : </a:t>
            </a:r>
          </a:p>
        </p:txBody>
      </p:sp>
      <p:graphicFrame>
        <p:nvGraphicFramePr>
          <p:cNvPr id="2" name="Group 73">
            <a:extLst>
              <a:ext uri="{FF2B5EF4-FFF2-40B4-BE49-F238E27FC236}">
                <a16:creationId xmlns:a16="http://schemas.microsoft.com/office/drawing/2014/main" id="{99E1B8B4-8887-6392-1DF8-A882ED64C006}"/>
              </a:ext>
            </a:extLst>
          </p:cNvPr>
          <p:cNvGraphicFramePr>
            <a:graphicFrameLocks/>
          </p:cNvGraphicFramePr>
          <p:nvPr>
            <p:extLst>
              <p:ext uri="{D42A27DB-BD31-4B8C-83A1-F6EECF244321}">
                <p14:modId xmlns:p14="http://schemas.microsoft.com/office/powerpoint/2010/main" val="2357787634"/>
              </p:ext>
            </p:extLst>
          </p:nvPr>
        </p:nvGraphicFramePr>
        <p:xfrm>
          <a:off x="814448" y="1789353"/>
          <a:ext cx="6988075" cy="2370672"/>
        </p:xfrm>
        <a:graphic>
          <a:graphicData uri="http://schemas.openxmlformats.org/drawingml/2006/table">
            <a:tbl>
              <a:tblPr/>
              <a:tblGrid>
                <a:gridCol w="1768857">
                  <a:extLst>
                    <a:ext uri="{9D8B030D-6E8A-4147-A177-3AD203B41FA5}">
                      <a16:colId xmlns:a16="http://schemas.microsoft.com/office/drawing/2014/main" val="20000"/>
                    </a:ext>
                  </a:extLst>
                </a:gridCol>
                <a:gridCol w="850113">
                  <a:extLst>
                    <a:ext uri="{9D8B030D-6E8A-4147-A177-3AD203B41FA5}">
                      <a16:colId xmlns:a16="http://schemas.microsoft.com/office/drawing/2014/main" val="20001"/>
                    </a:ext>
                  </a:extLst>
                </a:gridCol>
                <a:gridCol w="918744">
                  <a:extLst>
                    <a:ext uri="{9D8B030D-6E8A-4147-A177-3AD203B41FA5}">
                      <a16:colId xmlns:a16="http://schemas.microsoft.com/office/drawing/2014/main" val="20002"/>
                    </a:ext>
                  </a:extLst>
                </a:gridCol>
                <a:gridCol w="920304">
                  <a:extLst>
                    <a:ext uri="{9D8B030D-6E8A-4147-A177-3AD203B41FA5}">
                      <a16:colId xmlns:a16="http://schemas.microsoft.com/office/drawing/2014/main" val="20003"/>
                    </a:ext>
                  </a:extLst>
                </a:gridCol>
                <a:gridCol w="920304">
                  <a:extLst>
                    <a:ext uri="{9D8B030D-6E8A-4147-A177-3AD203B41FA5}">
                      <a16:colId xmlns:a16="http://schemas.microsoft.com/office/drawing/2014/main" val="20004"/>
                    </a:ext>
                  </a:extLst>
                </a:gridCol>
                <a:gridCol w="848553">
                  <a:extLst>
                    <a:ext uri="{9D8B030D-6E8A-4147-A177-3AD203B41FA5}">
                      <a16:colId xmlns:a16="http://schemas.microsoft.com/office/drawing/2014/main" val="20005"/>
                    </a:ext>
                  </a:extLst>
                </a:gridCol>
                <a:gridCol w="761200">
                  <a:extLst>
                    <a:ext uri="{9D8B030D-6E8A-4147-A177-3AD203B41FA5}">
                      <a16:colId xmlns:a16="http://schemas.microsoft.com/office/drawing/2014/main" val="20006"/>
                    </a:ext>
                  </a:extLst>
                </a:gridCol>
              </a:tblGrid>
              <a:tr h="293570">
                <a:tc gridSpan="7">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Janvier Février 2017</a:t>
                      </a:r>
                      <a:endParaRPr kumimoji="0" lang="fr-FR" sz="1500" b="1" i="0" u="none" strike="noStrike" cap="none" normalizeH="0" baseline="0" dirty="0">
                        <a:ln>
                          <a:noFill/>
                        </a:ln>
                        <a:solidFill>
                          <a:schemeClr val="accent2">
                            <a:lumMod val="75000"/>
                          </a:schemeClr>
                        </a:solidFill>
                        <a:effectLst/>
                        <a:latin typeface="Times New Roman" pitchFamily="18" charset="0"/>
                      </a:endParaRPr>
                    </a:p>
                  </a:txBody>
                  <a:tcPr marL="89847" marR="89847" marT="41487" marB="41487"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Lundi</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Mardi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Mercredi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Jeudi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Vendredi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Samedi</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Dimanche</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30081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30D435-1BC8-4EB8-A149-2D5B705DFAB5}"/>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9093A338-4A1A-4352-88FA-DB48BFBE562D}"/>
              </a:ext>
            </a:extLst>
          </p:cNvPr>
          <p:cNvSpPr>
            <a:spLocks noGrp="1"/>
          </p:cNvSpPr>
          <p:nvPr>
            <p:ph type="body" idx="1"/>
          </p:nvPr>
        </p:nvSpPr>
        <p:spPr/>
        <p:txBody>
          <a:bodyPr/>
          <a:lstStyle/>
          <a:p>
            <a:endParaRPr lang="fr-FR"/>
          </a:p>
        </p:txBody>
      </p:sp>
      <p:sp>
        <p:nvSpPr>
          <p:cNvPr id="4" name="Espace réservé du texte 3">
            <a:extLst>
              <a:ext uri="{FF2B5EF4-FFF2-40B4-BE49-F238E27FC236}">
                <a16:creationId xmlns:a16="http://schemas.microsoft.com/office/drawing/2014/main" id="{5CEDE9FA-161A-4578-AB3C-334F28D69F27}"/>
              </a:ext>
            </a:extLst>
          </p:cNvPr>
          <p:cNvSpPr>
            <a:spLocks noGrp="1"/>
          </p:cNvSpPr>
          <p:nvPr>
            <p:ph type="body" idx="2"/>
          </p:nvPr>
        </p:nvSpPr>
        <p:spPr/>
        <p:txBody>
          <a:bodyPr/>
          <a:lstStyle/>
          <a:p>
            <a:endParaRPr lang="fr-FR"/>
          </a:p>
        </p:txBody>
      </p:sp>
    </p:spTree>
    <p:extLst>
      <p:ext uri="{BB962C8B-B14F-4D97-AF65-F5344CB8AC3E}">
        <p14:creationId xmlns:p14="http://schemas.microsoft.com/office/powerpoint/2010/main" val="10565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853533" y="16852"/>
            <a:ext cx="5261377" cy="3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814" b="1" dirty="0"/>
              <a:t>Les données médicales : Quand produire un RHS ?</a:t>
            </a:r>
          </a:p>
        </p:txBody>
      </p:sp>
      <p:graphicFrame>
        <p:nvGraphicFramePr>
          <p:cNvPr id="3" name="Group 73"/>
          <p:cNvGraphicFramePr>
            <a:graphicFrameLocks/>
          </p:cNvGraphicFramePr>
          <p:nvPr/>
        </p:nvGraphicFramePr>
        <p:xfrm>
          <a:off x="587773" y="677609"/>
          <a:ext cx="6988075" cy="2370672"/>
        </p:xfrm>
        <a:graphic>
          <a:graphicData uri="http://schemas.openxmlformats.org/drawingml/2006/table">
            <a:tbl>
              <a:tblPr/>
              <a:tblGrid>
                <a:gridCol w="1768857">
                  <a:extLst>
                    <a:ext uri="{9D8B030D-6E8A-4147-A177-3AD203B41FA5}">
                      <a16:colId xmlns:a16="http://schemas.microsoft.com/office/drawing/2014/main" val="20000"/>
                    </a:ext>
                  </a:extLst>
                </a:gridCol>
                <a:gridCol w="850113">
                  <a:extLst>
                    <a:ext uri="{9D8B030D-6E8A-4147-A177-3AD203B41FA5}">
                      <a16:colId xmlns:a16="http://schemas.microsoft.com/office/drawing/2014/main" val="20001"/>
                    </a:ext>
                  </a:extLst>
                </a:gridCol>
                <a:gridCol w="918744">
                  <a:extLst>
                    <a:ext uri="{9D8B030D-6E8A-4147-A177-3AD203B41FA5}">
                      <a16:colId xmlns:a16="http://schemas.microsoft.com/office/drawing/2014/main" val="20002"/>
                    </a:ext>
                  </a:extLst>
                </a:gridCol>
                <a:gridCol w="920304">
                  <a:extLst>
                    <a:ext uri="{9D8B030D-6E8A-4147-A177-3AD203B41FA5}">
                      <a16:colId xmlns:a16="http://schemas.microsoft.com/office/drawing/2014/main" val="20003"/>
                    </a:ext>
                  </a:extLst>
                </a:gridCol>
                <a:gridCol w="920304">
                  <a:extLst>
                    <a:ext uri="{9D8B030D-6E8A-4147-A177-3AD203B41FA5}">
                      <a16:colId xmlns:a16="http://schemas.microsoft.com/office/drawing/2014/main" val="20004"/>
                    </a:ext>
                  </a:extLst>
                </a:gridCol>
                <a:gridCol w="848553">
                  <a:extLst>
                    <a:ext uri="{9D8B030D-6E8A-4147-A177-3AD203B41FA5}">
                      <a16:colId xmlns:a16="http://schemas.microsoft.com/office/drawing/2014/main" val="20005"/>
                    </a:ext>
                  </a:extLst>
                </a:gridCol>
                <a:gridCol w="761200">
                  <a:extLst>
                    <a:ext uri="{9D8B030D-6E8A-4147-A177-3AD203B41FA5}">
                      <a16:colId xmlns:a16="http://schemas.microsoft.com/office/drawing/2014/main" val="20006"/>
                    </a:ext>
                  </a:extLst>
                </a:gridCol>
              </a:tblGrid>
              <a:tr h="293570">
                <a:tc gridSpan="7">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Janvier Février 2017</a:t>
                      </a:r>
                      <a:endParaRPr kumimoji="0" lang="fr-FR" sz="1500" b="1" i="0" u="none" strike="noStrike" cap="none" normalizeH="0" baseline="0" dirty="0">
                        <a:ln>
                          <a:noFill/>
                        </a:ln>
                        <a:solidFill>
                          <a:schemeClr val="accent2">
                            <a:lumMod val="75000"/>
                          </a:schemeClr>
                        </a:solidFill>
                        <a:effectLst/>
                        <a:latin typeface="Times New Roman" pitchFamily="18" charset="0"/>
                      </a:endParaRPr>
                    </a:p>
                  </a:txBody>
                  <a:tcPr marL="89847" marR="89847" marT="41487" marB="41487"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Lundi</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Mardi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Mercredi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Jeudi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Vendredi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Samedi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Dimanche</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4" name="Text Box 248"/>
          <p:cNvSpPr txBox="1">
            <a:spLocks noChangeArrowheads="1"/>
          </p:cNvSpPr>
          <p:nvPr/>
        </p:nvSpPr>
        <p:spPr bwMode="auto">
          <a:xfrm>
            <a:off x="653088" y="3169822"/>
            <a:ext cx="7903140" cy="106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270" u="sng" dirty="0"/>
              <a:t>Exemple 1</a:t>
            </a:r>
          </a:p>
          <a:p>
            <a:pPr eaLnBrk="1" hangingPunct="1"/>
            <a:r>
              <a:rPr lang="fr-FR" altLang="fr-FR" sz="1270" dirty="0"/>
              <a:t>Mr X  est admis au CH de La Plume en service de chirurgie le 3/01/17 à 14H venant de son domicile pour fracture du col fémoral. Il est opéré le jour même et muté en SMR dans le service de médecine physique et de réadaptation le 12/01/17.</a:t>
            </a:r>
          </a:p>
          <a:p>
            <a:pPr eaLnBrk="1" hangingPunct="1"/>
            <a:r>
              <a:rPr lang="fr-FR" altLang="fr-FR" sz="1270" dirty="0"/>
              <a:t>Il quitte l’établissement pour une unité de soins de longue durée le 31/01/17 vers 18 heures.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5"/>
          <p:cNvSpPr txBox="1">
            <a:spLocks noChangeArrowheads="1"/>
          </p:cNvSpPr>
          <p:nvPr/>
        </p:nvSpPr>
        <p:spPr bwMode="auto">
          <a:xfrm>
            <a:off x="522457" y="677609"/>
            <a:ext cx="3069815" cy="120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814" dirty="0"/>
              <a:t>Nombre de séjours SMR :</a:t>
            </a:r>
          </a:p>
          <a:p>
            <a:pPr eaLnBrk="1" hangingPunct="1"/>
            <a:r>
              <a:rPr lang="fr-FR" altLang="fr-FR" sz="1814" dirty="0"/>
              <a:t>Entrée le :</a:t>
            </a:r>
          </a:p>
          <a:p>
            <a:pPr eaLnBrk="1" hangingPunct="1"/>
            <a:r>
              <a:rPr lang="fr-FR" altLang="fr-FR" sz="1814" dirty="0"/>
              <a:t>Mode entrée :</a:t>
            </a:r>
          </a:p>
          <a:p>
            <a:pPr eaLnBrk="1" hangingPunct="1"/>
            <a:r>
              <a:rPr lang="fr-FR" altLang="fr-FR" sz="1814" dirty="0"/>
              <a:t>Provenance :</a:t>
            </a:r>
          </a:p>
        </p:txBody>
      </p:sp>
      <p:sp>
        <p:nvSpPr>
          <p:cNvPr id="3" name="Text Box 136"/>
          <p:cNvSpPr txBox="1">
            <a:spLocks noChangeArrowheads="1"/>
          </p:cNvSpPr>
          <p:nvPr/>
        </p:nvSpPr>
        <p:spPr bwMode="auto">
          <a:xfrm>
            <a:off x="4702630" y="679416"/>
            <a:ext cx="2605200" cy="120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814" dirty="0"/>
              <a:t>Nombre de RHS / séjour :</a:t>
            </a:r>
          </a:p>
          <a:p>
            <a:pPr eaLnBrk="1" hangingPunct="1"/>
            <a:r>
              <a:rPr lang="fr-FR" altLang="fr-FR" sz="1814" dirty="0"/>
              <a:t>Sortie le :</a:t>
            </a:r>
          </a:p>
          <a:p>
            <a:pPr eaLnBrk="1" hangingPunct="1"/>
            <a:r>
              <a:rPr lang="fr-FR" altLang="fr-FR" sz="1814" dirty="0"/>
              <a:t>Mode sortie :</a:t>
            </a:r>
          </a:p>
          <a:p>
            <a:pPr eaLnBrk="1" hangingPunct="1"/>
            <a:r>
              <a:rPr lang="fr-FR" altLang="fr-FR" sz="1814" dirty="0"/>
              <a:t>Destination :</a:t>
            </a:r>
          </a:p>
        </p:txBody>
      </p:sp>
      <p:sp>
        <p:nvSpPr>
          <p:cNvPr id="5" name="Text Box 138"/>
          <p:cNvSpPr txBox="1">
            <a:spLocks noChangeArrowheads="1"/>
          </p:cNvSpPr>
          <p:nvPr/>
        </p:nvSpPr>
        <p:spPr bwMode="auto">
          <a:xfrm>
            <a:off x="130566" y="62773"/>
            <a:ext cx="1133644" cy="3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814" b="1" dirty="0"/>
              <a:t>Corrige 1</a:t>
            </a:r>
          </a:p>
        </p:txBody>
      </p:sp>
      <p:graphicFrame>
        <p:nvGraphicFramePr>
          <p:cNvPr id="4" name="Group 73">
            <a:extLst>
              <a:ext uri="{FF2B5EF4-FFF2-40B4-BE49-F238E27FC236}">
                <a16:creationId xmlns:a16="http://schemas.microsoft.com/office/drawing/2014/main" id="{BEFB7316-E077-39BF-BC75-048D68F42E39}"/>
              </a:ext>
            </a:extLst>
          </p:cNvPr>
          <p:cNvGraphicFramePr>
            <a:graphicFrameLocks/>
          </p:cNvGraphicFramePr>
          <p:nvPr>
            <p:extLst>
              <p:ext uri="{D42A27DB-BD31-4B8C-83A1-F6EECF244321}">
                <p14:modId xmlns:p14="http://schemas.microsoft.com/office/powerpoint/2010/main" val="2656725157"/>
              </p:ext>
            </p:extLst>
          </p:nvPr>
        </p:nvGraphicFramePr>
        <p:xfrm>
          <a:off x="918186" y="2069700"/>
          <a:ext cx="6988075" cy="2370672"/>
        </p:xfrm>
        <a:graphic>
          <a:graphicData uri="http://schemas.openxmlformats.org/drawingml/2006/table">
            <a:tbl>
              <a:tblPr/>
              <a:tblGrid>
                <a:gridCol w="1768857">
                  <a:extLst>
                    <a:ext uri="{9D8B030D-6E8A-4147-A177-3AD203B41FA5}">
                      <a16:colId xmlns:a16="http://schemas.microsoft.com/office/drawing/2014/main" val="20000"/>
                    </a:ext>
                  </a:extLst>
                </a:gridCol>
                <a:gridCol w="850113">
                  <a:extLst>
                    <a:ext uri="{9D8B030D-6E8A-4147-A177-3AD203B41FA5}">
                      <a16:colId xmlns:a16="http://schemas.microsoft.com/office/drawing/2014/main" val="20001"/>
                    </a:ext>
                  </a:extLst>
                </a:gridCol>
                <a:gridCol w="918744">
                  <a:extLst>
                    <a:ext uri="{9D8B030D-6E8A-4147-A177-3AD203B41FA5}">
                      <a16:colId xmlns:a16="http://schemas.microsoft.com/office/drawing/2014/main" val="20002"/>
                    </a:ext>
                  </a:extLst>
                </a:gridCol>
                <a:gridCol w="920304">
                  <a:extLst>
                    <a:ext uri="{9D8B030D-6E8A-4147-A177-3AD203B41FA5}">
                      <a16:colId xmlns:a16="http://schemas.microsoft.com/office/drawing/2014/main" val="20003"/>
                    </a:ext>
                  </a:extLst>
                </a:gridCol>
                <a:gridCol w="920304">
                  <a:extLst>
                    <a:ext uri="{9D8B030D-6E8A-4147-A177-3AD203B41FA5}">
                      <a16:colId xmlns:a16="http://schemas.microsoft.com/office/drawing/2014/main" val="20004"/>
                    </a:ext>
                  </a:extLst>
                </a:gridCol>
                <a:gridCol w="848553">
                  <a:extLst>
                    <a:ext uri="{9D8B030D-6E8A-4147-A177-3AD203B41FA5}">
                      <a16:colId xmlns:a16="http://schemas.microsoft.com/office/drawing/2014/main" val="20005"/>
                    </a:ext>
                  </a:extLst>
                </a:gridCol>
                <a:gridCol w="761200">
                  <a:extLst>
                    <a:ext uri="{9D8B030D-6E8A-4147-A177-3AD203B41FA5}">
                      <a16:colId xmlns:a16="http://schemas.microsoft.com/office/drawing/2014/main" val="20006"/>
                    </a:ext>
                  </a:extLst>
                </a:gridCol>
              </a:tblGrid>
              <a:tr h="293570">
                <a:tc gridSpan="7">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Janvier Février 2017</a:t>
                      </a:r>
                      <a:endParaRPr kumimoji="0" lang="fr-FR" sz="1500" b="1" i="0" u="none" strike="noStrike" cap="none" normalizeH="0" baseline="0" dirty="0">
                        <a:ln>
                          <a:noFill/>
                        </a:ln>
                        <a:solidFill>
                          <a:schemeClr val="accent2">
                            <a:lumMod val="75000"/>
                          </a:schemeClr>
                        </a:solidFill>
                        <a:effectLst/>
                        <a:latin typeface="Times New Roman" pitchFamily="18" charset="0"/>
                      </a:endParaRPr>
                    </a:p>
                  </a:txBody>
                  <a:tcPr marL="89847" marR="89847" marT="41487" marB="41487"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Lundi</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Mardi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Mercredi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Jeudi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Vendredi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Samedi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Dimanche</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43244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853533" y="16852"/>
            <a:ext cx="5261377" cy="3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814" b="1" dirty="0"/>
              <a:t>Les données médicales : Quand produire un RHS ?</a:t>
            </a:r>
          </a:p>
        </p:txBody>
      </p:sp>
      <p:graphicFrame>
        <p:nvGraphicFramePr>
          <p:cNvPr id="3" name="Group 73"/>
          <p:cNvGraphicFramePr>
            <a:graphicFrameLocks/>
          </p:cNvGraphicFramePr>
          <p:nvPr/>
        </p:nvGraphicFramePr>
        <p:xfrm>
          <a:off x="522458" y="537146"/>
          <a:ext cx="6988075" cy="2370672"/>
        </p:xfrm>
        <a:graphic>
          <a:graphicData uri="http://schemas.openxmlformats.org/drawingml/2006/table">
            <a:tbl>
              <a:tblPr/>
              <a:tblGrid>
                <a:gridCol w="1768857">
                  <a:extLst>
                    <a:ext uri="{9D8B030D-6E8A-4147-A177-3AD203B41FA5}">
                      <a16:colId xmlns:a16="http://schemas.microsoft.com/office/drawing/2014/main" val="20000"/>
                    </a:ext>
                  </a:extLst>
                </a:gridCol>
                <a:gridCol w="850113">
                  <a:extLst>
                    <a:ext uri="{9D8B030D-6E8A-4147-A177-3AD203B41FA5}">
                      <a16:colId xmlns:a16="http://schemas.microsoft.com/office/drawing/2014/main" val="20001"/>
                    </a:ext>
                  </a:extLst>
                </a:gridCol>
                <a:gridCol w="918744">
                  <a:extLst>
                    <a:ext uri="{9D8B030D-6E8A-4147-A177-3AD203B41FA5}">
                      <a16:colId xmlns:a16="http://schemas.microsoft.com/office/drawing/2014/main" val="20002"/>
                    </a:ext>
                  </a:extLst>
                </a:gridCol>
                <a:gridCol w="920304">
                  <a:extLst>
                    <a:ext uri="{9D8B030D-6E8A-4147-A177-3AD203B41FA5}">
                      <a16:colId xmlns:a16="http://schemas.microsoft.com/office/drawing/2014/main" val="20003"/>
                    </a:ext>
                  </a:extLst>
                </a:gridCol>
                <a:gridCol w="920304">
                  <a:extLst>
                    <a:ext uri="{9D8B030D-6E8A-4147-A177-3AD203B41FA5}">
                      <a16:colId xmlns:a16="http://schemas.microsoft.com/office/drawing/2014/main" val="20004"/>
                    </a:ext>
                  </a:extLst>
                </a:gridCol>
                <a:gridCol w="848553">
                  <a:extLst>
                    <a:ext uri="{9D8B030D-6E8A-4147-A177-3AD203B41FA5}">
                      <a16:colId xmlns:a16="http://schemas.microsoft.com/office/drawing/2014/main" val="20005"/>
                    </a:ext>
                  </a:extLst>
                </a:gridCol>
                <a:gridCol w="761200">
                  <a:extLst>
                    <a:ext uri="{9D8B030D-6E8A-4147-A177-3AD203B41FA5}">
                      <a16:colId xmlns:a16="http://schemas.microsoft.com/office/drawing/2014/main" val="20006"/>
                    </a:ext>
                  </a:extLst>
                </a:gridCol>
              </a:tblGrid>
              <a:tr h="293570">
                <a:tc gridSpan="7">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Janvier Février 2017</a:t>
                      </a:r>
                      <a:endParaRPr kumimoji="0" lang="fr-FR" sz="1500" b="1" i="0" u="none" strike="noStrike" cap="none" normalizeH="0" baseline="0" dirty="0">
                        <a:ln>
                          <a:noFill/>
                        </a:ln>
                        <a:solidFill>
                          <a:schemeClr val="accent2">
                            <a:lumMod val="75000"/>
                          </a:schemeClr>
                        </a:solidFill>
                        <a:effectLst/>
                        <a:latin typeface="Times New Roman" pitchFamily="18" charset="0"/>
                      </a:endParaRPr>
                    </a:p>
                  </a:txBody>
                  <a:tcPr marL="89847" marR="89847" marT="41487" marB="41487"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Lundi</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Mardi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Mercredi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Jeudi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Vendredi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Samedi</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Dimanche</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 name="Text Box 76"/>
          <p:cNvSpPr txBox="1">
            <a:spLocks noChangeArrowheads="1"/>
          </p:cNvSpPr>
          <p:nvPr/>
        </p:nvSpPr>
        <p:spPr bwMode="auto">
          <a:xfrm>
            <a:off x="391827" y="3055059"/>
            <a:ext cx="8099717" cy="106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270" u="sng" dirty="0"/>
              <a:t>Exemple 2</a:t>
            </a:r>
          </a:p>
          <a:p>
            <a:pPr eaLnBrk="1" hangingPunct="1"/>
            <a:r>
              <a:rPr lang="fr-FR" altLang="fr-FR" sz="1270" dirty="0"/>
              <a:t>Mr X  est admis au centre hospitalier en service de chirurgie le 3/01 à 14H venant de son domicile pour fracture du col fémoral. Il est opéré le jour même et muté en moyen séjour dans le service de médecine physique et de réadaptation le 12/01</a:t>
            </a:r>
          </a:p>
          <a:p>
            <a:pPr eaLnBrk="1" hangingPunct="1"/>
            <a:r>
              <a:rPr lang="fr-FR" altLang="fr-FR" sz="1270" dirty="0"/>
              <a:t>Il quitte l’établissement pour son domicile le 31/01 à 9 heures.</a:t>
            </a:r>
          </a:p>
        </p:txBody>
      </p:sp>
    </p:spTree>
    <p:extLst>
      <p:ext uri="{BB962C8B-B14F-4D97-AF65-F5344CB8AC3E}">
        <p14:creationId xmlns:p14="http://schemas.microsoft.com/office/powerpoint/2010/main" val="17425647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5"/>
          <p:cNvSpPr txBox="1">
            <a:spLocks noChangeArrowheads="1"/>
          </p:cNvSpPr>
          <p:nvPr/>
        </p:nvSpPr>
        <p:spPr bwMode="auto">
          <a:xfrm>
            <a:off x="522457" y="677609"/>
            <a:ext cx="3069815" cy="120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814" dirty="0"/>
              <a:t>Nombre de séjours SMR </a:t>
            </a:r>
            <a:r>
              <a:rPr lang="fr-FR" altLang="fr-FR" sz="1814"/>
              <a:t>: </a:t>
            </a:r>
            <a:endParaRPr lang="fr-FR" altLang="fr-FR" sz="1814" dirty="0"/>
          </a:p>
          <a:p>
            <a:pPr eaLnBrk="1" hangingPunct="1"/>
            <a:r>
              <a:rPr lang="fr-FR" altLang="fr-FR" sz="1814" dirty="0"/>
              <a:t>Entrée le </a:t>
            </a:r>
            <a:r>
              <a:rPr lang="fr-FR" altLang="fr-FR" sz="1814"/>
              <a:t>: </a:t>
            </a:r>
            <a:endParaRPr lang="fr-FR" altLang="fr-FR" sz="1814" dirty="0"/>
          </a:p>
          <a:p>
            <a:pPr eaLnBrk="1" hangingPunct="1"/>
            <a:r>
              <a:rPr lang="fr-FR" altLang="fr-FR" sz="1814" dirty="0"/>
              <a:t>Mode entrée </a:t>
            </a:r>
            <a:r>
              <a:rPr lang="fr-FR" altLang="fr-FR" sz="1814"/>
              <a:t>: </a:t>
            </a:r>
            <a:endParaRPr lang="fr-FR" altLang="fr-FR" sz="1814" dirty="0"/>
          </a:p>
          <a:p>
            <a:pPr eaLnBrk="1" hangingPunct="1"/>
            <a:r>
              <a:rPr lang="fr-FR" altLang="fr-FR" sz="1814"/>
              <a:t>Provenance :</a:t>
            </a:r>
            <a:endParaRPr lang="fr-FR" altLang="fr-FR" sz="1814" dirty="0"/>
          </a:p>
        </p:txBody>
      </p:sp>
      <p:sp>
        <p:nvSpPr>
          <p:cNvPr id="3" name="Text Box 136"/>
          <p:cNvSpPr txBox="1">
            <a:spLocks noChangeArrowheads="1"/>
          </p:cNvSpPr>
          <p:nvPr/>
        </p:nvSpPr>
        <p:spPr bwMode="auto">
          <a:xfrm>
            <a:off x="4702630" y="679416"/>
            <a:ext cx="2720617" cy="120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814" dirty="0"/>
              <a:t>Nombre de RHS / séjour :  </a:t>
            </a:r>
          </a:p>
          <a:p>
            <a:pPr eaLnBrk="1" hangingPunct="1"/>
            <a:r>
              <a:rPr lang="fr-FR" altLang="fr-FR" sz="1814" dirty="0"/>
              <a:t>Sortie le : </a:t>
            </a:r>
          </a:p>
          <a:p>
            <a:pPr eaLnBrk="1" hangingPunct="1"/>
            <a:r>
              <a:rPr lang="fr-FR" altLang="fr-FR" sz="1814" u="sng" dirty="0">
                <a:solidFill>
                  <a:schemeClr val="accent1"/>
                </a:solidFill>
              </a:rPr>
              <a:t>Mode sortie : </a:t>
            </a:r>
          </a:p>
          <a:p>
            <a:pPr eaLnBrk="1" hangingPunct="1"/>
            <a:r>
              <a:rPr lang="fr-FR" altLang="fr-FR" sz="1814" dirty="0"/>
              <a:t>Destination : </a:t>
            </a:r>
          </a:p>
        </p:txBody>
      </p:sp>
      <p:sp>
        <p:nvSpPr>
          <p:cNvPr id="5" name="Text Box 138"/>
          <p:cNvSpPr txBox="1">
            <a:spLocks noChangeArrowheads="1"/>
          </p:cNvSpPr>
          <p:nvPr/>
        </p:nvSpPr>
        <p:spPr bwMode="auto">
          <a:xfrm>
            <a:off x="130566" y="62773"/>
            <a:ext cx="1133644" cy="3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814" b="1" dirty="0"/>
              <a:t>Corrige 2</a:t>
            </a:r>
          </a:p>
        </p:txBody>
      </p:sp>
      <p:graphicFrame>
        <p:nvGraphicFramePr>
          <p:cNvPr id="4" name="Group 73">
            <a:extLst>
              <a:ext uri="{FF2B5EF4-FFF2-40B4-BE49-F238E27FC236}">
                <a16:creationId xmlns:a16="http://schemas.microsoft.com/office/drawing/2014/main" id="{10F70583-9680-8BBA-3DEC-3E3C30B59D13}"/>
              </a:ext>
            </a:extLst>
          </p:cNvPr>
          <p:cNvGraphicFramePr>
            <a:graphicFrameLocks/>
          </p:cNvGraphicFramePr>
          <p:nvPr>
            <p:extLst>
              <p:ext uri="{D42A27DB-BD31-4B8C-83A1-F6EECF244321}">
                <p14:modId xmlns:p14="http://schemas.microsoft.com/office/powerpoint/2010/main" val="59465163"/>
              </p:ext>
            </p:extLst>
          </p:nvPr>
        </p:nvGraphicFramePr>
        <p:xfrm>
          <a:off x="791399" y="2093412"/>
          <a:ext cx="6988075" cy="2370672"/>
        </p:xfrm>
        <a:graphic>
          <a:graphicData uri="http://schemas.openxmlformats.org/drawingml/2006/table">
            <a:tbl>
              <a:tblPr/>
              <a:tblGrid>
                <a:gridCol w="1768857">
                  <a:extLst>
                    <a:ext uri="{9D8B030D-6E8A-4147-A177-3AD203B41FA5}">
                      <a16:colId xmlns:a16="http://schemas.microsoft.com/office/drawing/2014/main" val="20000"/>
                    </a:ext>
                  </a:extLst>
                </a:gridCol>
                <a:gridCol w="850113">
                  <a:extLst>
                    <a:ext uri="{9D8B030D-6E8A-4147-A177-3AD203B41FA5}">
                      <a16:colId xmlns:a16="http://schemas.microsoft.com/office/drawing/2014/main" val="20001"/>
                    </a:ext>
                  </a:extLst>
                </a:gridCol>
                <a:gridCol w="918744">
                  <a:extLst>
                    <a:ext uri="{9D8B030D-6E8A-4147-A177-3AD203B41FA5}">
                      <a16:colId xmlns:a16="http://schemas.microsoft.com/office/drawing/2014/main" val="20002"/>
                    </a:ext>
                  </a:extLst>
                </a:gridCol>
                <a:gridCol w="920304">
                  <a:extLst>
                    <a:ext uri="{9D8B030D-6E8A-4147-A177-3AD203B41FA5}">
                      <a16:colId xmlns:a16="http://schemas.microsoft.com/office/drawing/2014/main" val="20003"/>
                    </a:ext>
                  </a:extLst>
                </a:gridCol>
                <a:gridCol w="920304">
                  <a:extLst>
                    <a:ext uri="{9D8B030D-6E8A-4147-A177-3AD203B41FA5}">
                      <a16:colId xmlns:a16="http://schemas.microsoft.com/office/drawing/2014/main" val="20004"/>
                    </a:ext>
                  </a:extLst>
                </a:gridCol>
                <a:gridCol w="848553">
                  <a:extLst>
                    <a:ext uri="{9D8B030D-6E8A-4147-A177-3AD203B41FA5}">
                      <a16:colId xmlns:a16="http://schemas.microsoft.com/office/drawing/2014/main" val="20005"/>
                    </a:ext>
                  </a:extLst>
                </a:gridCol>
                <a:gridCol w="761200">
                  <a:extLst>
                    <a:ext uri="{9D8B030D-6E8A-4147-A177-3AD203B41FA5}">
                      <a16:colId xmlns:a16="http://schemas.microsoft.com/office/drawing/2014/main" val="20006"/>
                    </a:ext>
                  </a:extLst>
                </a:gridCol>
              </a:tblGrid>
              <a:tr h="293570">
                <a:tc gridSpan="7">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Janvier Février 2017</a:t>
                      </a:r>
                      <a:endParaRPr kumimoji="0" lang="fr-FR" sz="1500" b="1" i="0" u="none" strike="noStrike" cap="none" normalizeH="0" baseline="0" dirty="0">
                        <a:ln>
                          <a:noFill/>
                        </a:ln>
                        <a:solidFill>
                          <a:schemeClr val="accent2">
                            <a:lumMod val="75000"/>
                          </a:schemeClr>
                        </a:solidFill>
                        <a:effectLst/>
                        <a:latin typeface="Times New Roman" pitchFamily="18" charset="0"/>
                      </a:endParaRPr>
                    </a:p>
                  </a:txBody>
                  <a:tcPr marL="89847" marR="89847" marT="41487" marB="41487"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Lundi</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Mardi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Mercredi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Jeudi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Vendredi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Samedi</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Dimanche</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30499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853533" y="16852"/>
            <a:ext cx="5261377" cy="3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814" b="1" dirty="0"/>
              <a:t>Les données médicales : Quand produire un RHS ?</a:t>
            </a:r>
          </a:p>
        </p:txBody>
      </p:sp>
      <p:graphicFrame>
        <p:nvGraphicFramePr>
          <p:cNvPr id="3" name="Group 73"/>
          <p:cNvGraphicFramePr>
            <a:graphicFrameLocks/>
          </p:cNvGraphicFramePr>
          <p:nvPr/>
        </p:nvGraphicFramePr>
        <p:xfrm>
          <a:off x="391827" y="544540"/>
          <a:ext cx="6988075" cy="2370672"/>
        </p:xfrm>
        <a:graphic>
          <a:graphicData uri="http://schemas.openxmlformats.org/drawingml/2006/table">
            <a:tbl>
              <a:tblPr/>
              <a:tblGrid>
                <a:gridCol w="1768857">
                  <a:extLst>
                    <a:ext uri="{9D8B030D-6E8A-4147-A177-3AD203B41FA5}">
                      <a16:colId xmlns:a16="http://schemas.microsoft.com/office/drawing/2014/main" val="20000"/>
                    </a:ext>
                  </a:extLst>
                </a:gridCol>
                <a:gridCol w="850113">
                  <a:extLst>
                    <a:ext uri="{9D8B030D-6E8A-4147-A177-3AD203B41FA5}">
                      <a16:colId xmlns:a16="http://schemas.microsoft.com/office/drawing/2014/main" val="20001"/>
                    </a:ext>
                  </a:extLst>
                </a:gridCol>
                <a:gridCol w="918744">
                  <a:extLst>
                    <a:ext uri="{9D8B030D-6E8A-4147-A177-3AD203B41FA5}">
                      <a16:colId xmlns:a16="http://schemas.microsoft.com/office/drawing/2014/main" val="20002"/>
                    </a:ext>
                  </a:extLst>
                </a:gridCol>
                <a:gridCol w="920304">
                  <a:extLst>
                    <a:ext uri="{9D8B030D-6E8A-4147-A177-3AD203B41FA5}">
                      <a16:colId xmlns:a16="http://schemas.microsoft.com/office/drawing/2014/main" val="20003"/>
                    </a:ext>
                  </a:extLst>
                </a:gridCol>
                <a:gridCol w="920304">
                  <a:extLst>
                    <a:ext uri="{9D8B030D-6E8A-4147-A177-3AD203B41FA5}">
                      <a16:colId xmlns:a16="http://schemas.microsoft.com/office/drawing/2014/main" val="20004"/>
                    </a:ext>
                  </a:extLst>
                </a:gridCol>
                <a:gridCol w="848553">
                  <a:extLst>
                    <a:ext uri="{9D8B030D-6E8A-4147-A177-3AD203B41FA5}">
                      <a16:colId xmlns:a16="http://schemas.microsoft.com/office/drawing/2014/main" val="20005"/>
                    </a:ext>
                  </a:extLst>
                </a:gridCol>
                <a:gridCol w="761200">
                  <a:extLst>
                    <a:ext uri="{9D8B030D-6E8A-4147-A177-3AD203B41FA5}">
                      <a16:colId xmlns:a16="http://schemas.microsoft.com/office/drawing/2014/main" val="20006"/>
                    </a:ext>
                  </a:extLst>
                </a:gridCol>
              </a:tblGrid>
              <a:tr h="293570">
                <a:tc gridSpan="7">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Janvier Février 2017</a:t>
                      </a:r>
                      <a:endParaRPr kumimoji="0" lang="fr-FR" sz="1500" b="1" i="0" u="none" strike="noStrike" cap="none" normalizeH="0" baseline="0" dirty="0">
                        <a:ln>
                          <a:noFill/>
                        </a:ln>
                        <a:solidFill>
                          <a:schemeClr val="accent2">
                            <a:lumMod val="75000"/>
                          </a:schemeClr>
                        </a:solidFill>
                        <a:effectLst/>
                        <a:latin typeface="Times New Roman" pitchFamily="18" charset="0"/>
                      </a:endParaRPr>
                    </a:p>
                  </a:txBody>
                  <a:tcPr marL="89847" marR="89847" marT="41487" marB="41487"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Lundi</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Mardi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Mercredi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Jeudi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Vendredi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Samedi</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Dimanche</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7" name="Text Box 76"/>
          <p:cNvSpPr txBox="1">
            <a:spLocks noChangeArrowheads="1"/>
          </p:cNvSpPr>
          <p:nvPr/>
        </p:nvSpPr>
        <p:spPr bwMode="auto">
          <a:xfrm>
            <a:off x="326512" y="2963642"/>
            <a:ext cx="8072358" cy="106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270" u="sng" dirty="0"/>
              <a:t>Exemple 3</a:t>
            </a:r>
          </a:p>
          <a:p>
            <a:pPr eaLnBrk="1" hangingPunct="1"/>
            <a:r>
              <a:rPr lang="fr-FR" altLang="fr-FR" sz="1270" dirty="0"/>
              <a:t>Mr X  est admis, en court séjour gériatrique le 03/01 en provenance de sa maison de retraite. Il est </a:t>
            </a:r>
            <a:r>
              <a:rPr lang="fr-FR" altLang="fr-FR" sz="1270" u="sng" dirty="0"/>
              <a:t>muté</a:t>
            </a:r>
            <a:r>
              <a:rPr lang="fr-FR" altLang="fr-FR" sz="1270" dirty="0"/>
              <a:t> en SMR le 07/01 à 16H, puis de nouveau un passage en court séjour gériatrique le 13/01 à 9H pour une transfusion. Il retourne en SMR même UM le 14/01 à 14H.</a:t>
            </a:r>
          </a:p>
          <a:p>
            <a:pPr eaLnBrk="1" hangingPunct="1"/>
            <a:r>
              <a:rPr lang="fr-FR" altLang="fr-FR" sz="1270" dirty="0"/>
              <a:t>Il quitte ce service pour la </a:t>
            </a:r>
            <a:r>
              <a:rPr lang="fr-FR" altLang="fr-FR" sz="1270" dirty="0" err="1"/>
              <a:t>MdR</a:t>
            </a:r>
            <a:r>
              <a:rPr lang="fr-FR" altLang="fr-FR" sz="1270" dirty="0"/>
              <a:t> le 31/01.</a:t>
            </a:r>
          </a:p>
        </p:txBody>
      </p:sp>
    </p:spTree>
    <p:extLst>
      <p:ext uri="{BB962C8B-B14F-4D97-AF65-F5344CB8AC3E}">
        <p14:creationId xmlns:p14="http://schemas.microsoft.com/office/powerpoint/2010/main" val="6381576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5"/>
          <p:cNvSpPr txBox="1">
            <a:spLocks noChangeArrowheads="1"/>
          </p:cNvSpPr>
          <p:nvPr/>
        </p:nvSpPr>
        <p:spPr bwMode="auto">
          <a:xfrm>
            <a:off x="1371555" y="155088"/>
            <a:ext cx="2175596" cy="98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451" dirty="0"/>
              <a:t>Nombre de séjours SMR : </a:t>
            </a:r>
          </a:p>
          <a:p>
            <a:pPr eaLnBrk="1" hangingPunct="1"/>
            <a:r>
              <a:rPr lang="fr-FR" altLang="fr-FR" sz="1451" dirty="0"/>
              <a:t>Entrée le : </a:t>
            </a:r>
          </a:p>
          <a:p>
            <a:pPr eaLnBrk="1" hangingPunct="1"/>
            <a:r>
              <a:rPr lang="fr-FR" altLang="fr-FR" sz="1451" dirty="0"/>
              <a:t>Mode entrée : </a:t>
            </a:r>
          </a:p>
          <a:p>
            <a:pPr eaLnBrk="1" hangingPunct="1"/>
            <a:r>
              <a:rPr lang="fr-FR" altLang="fr-FR" sz="1451" dirty="0"/>
              <a:t>Provenance : </a:t>
            </a:r>
          </a:p>
        </p:txBody>
      </p:sp>
      <p:sp>
        <p:nvSpPr>
          <p:cNvPr id="3" name="Text Box 136"/>
          <p:cNvSpPr txBox="1">
            <a:spLocks noChangeArrowheads="1"/>
          </p:cNvSpPr>
          <p:nvPr/>
        </p:nvSpPr>
        <p:spPr bwMode="auto">
          <a:xfrm>
            <a:off x="5355782" y="267017"/>
            <a:ext cx="2720617" cy="120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814" dirty="0"/>
              <a:t>Nombre de RHS / séjour :  </a:t>
            </a:r>
          </a:p>
          <a:p>
            <a:pPr eaLnBrk="1" hangingPunct="1"/>
            <a:r>
              <a:rPr lang="fr-FR" altLang="fr-FR" sz="1814" dirty="0"/>
              <a:t>Sortie le : </a:t>
            </a:r>
          </a:p>
          <a:p>
            <a:pPr eaLnBrk="1" hangingPunct="1"/>
            <a:r>
              <a:rPr lang="fr-FR" altLang="fr-FR" sz="1814" dirty="0"/>
              <a:t>Mode sortie : </a:t>
            </a:r>
          </a:p>
          <a:p>
            <a:pPr eaLnBrk="1" hangingPunct="1"/>
            <a:r>
              <a:rPr lang="fr-FR" altLang="fr-FR" sz="1814" dirty="0"/>
              <a:t>Destination : </a:t>
            </a:r>
          </a:p>
        </p:txBody>
      </p:sp>
      <p:sp>
        <p:nvSpPr>
          <p:cNvPr id="5" name="Text Box 138"/>
          <p:cNvSpPr txBox="1">
            <a:spLocks noChangeArrowheads="1"/>
          </p:cNvSpPr>
          <p:nvPr/>
        </p:nvSpPr>
        <p:spPr bwMode="auto">
          <a:xfrm>
            <a:off x="130566" y="62773"/>
            <a:ext cx="1133644" cy="3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814" b="1" dirty="0"/>
              <a:t>Corrige 3</a:t>
            </a:r>
          </a:p>
        </p:txBody>
      </p:sp>
      <p:graphicFrame>
        <p:nvGraphicFramePr>
          <p:cNvPr id="4" name="Group 73">
            <a:extLst>
              <a:ext uri="{FF2B5EF4-FFF2-40B4-BE49-F238E27FC236}">
                <a16:creationId xmlns:a16="http://schemas.microsoft.com/office/drawing/2014/main" id="{2E6A41D5-A6DB-38ED-8DE5-C4795857B31D}"/>
              </a:ext>
            </a:extLst>
          </p:cNvPr>
          <p:cNvGraphicFramePr>
            <a:graphicFrameLocks/>
          </p:cNvGraphicFramePr>
          <p:nvPr>
            <p:extLst>
              <p:ext uri="{D42A27DB-BD31-4B8C-83A1-F6EECF244321}">
                <p14:modId xmlns:p14="http://schemas.microsoft.com/office/powerpoint/2010/main" val="1542447644"/>
              </p:ext>
            </p:extLst>
          </p:nvPr>
        </p:nvGraphicFramePr>
        <p:xfrm>
          <a:off x="1021918" y="1750933"/>
          <a:ext cx="6988075" cy="2370672"/>
        </p:xfrm>
        <a:graphic>
          <a:graphicData uri="http://schemas.openxmlformats.org/drawingml/2006/table">
            <a:tbl>
              <a:tblPr/>
              <a:tblGrid>
                <a:gridCol w="1768857">
                  <a:extLst>
                    <a:ext uri="{9D8B030D-6E8A-4147-A177-3AD203B41FA5}">
                      <a16:colId xmlns:a16="http://schemas.microsoft.com/office/drawing/2014/main" val="20000"/>
                    </a:ext>
                  </a:extLst>
                </a:gridCol>
                <a:gridCol w="850113">
                  <a:extLst>
                    <a:ext uri="{9D8B030D-6E8A-4147-A177-3AD203B41FA5}">
                      <a16:colId xmlns:a16="http://schemas.microsoft.com/office/drawing/2014/main" val="20001"/>
                    </a:ext>
                  </a:extLst>
                </a:gridCol>
                <a:gridCol w="918744">
                  <a:extLst>
                    <a:ext uri="{9D8B030D-6E8A-4147-A177-3AD203B41FA5}">
                      <a16:colId xmlns:a16="http://schemas.microsoft.com/office/drawing/2014/main" val="20002"/>
                    </a:ext>
                  </a:extLst>
                </a:gridCol>
                <a:gridCol w="920304">
                  <a:extLst>
                    <a:ext uri="{9D8B030D-6E8A-4147-A177-3AD203B41FA5}">
                      <a16:colId xmlns:a16="http://schemas.microsoft.com/office/drawing/2014/main" val="20003"/>
                    </a:ext>
                  </a:extLst>
                </a:gridCol>
                <a:gridCol w="920304">
                  <a:extLst>
                    <a:ext uri="{9D8B030D-6E8A-4147-A177-3AD203B41FA5}">
                      <a16:colId xmlns:a16="http://schemas.microsoft.com/office/drawing/2014/main" val="20004"/>
                    </a:ext>
                  </a:extLst>
                </a:gridCol>
                <a:gridCol w="848553">
                  <a:extLst>
                    <a:ext uri="{9D8B030D-6E8A-4147-A177-3AD203B41FA5}">
                      <a16:colId xmlns:a16="http://schemas.microsoft.com/office/drawing/2014/main" val="20005"/>
                    </a:ext>
                  </a:extLst>
                </a:gridCol>
                <a:gridCol w="761200">
                  <a:extLst>
                    <a:ext uri="{9D8B030D-6E8A-4147-A177-3AD203B41FA5}">
                      <a16:colId xmlns:a16="http://schemas.microsoft.com/office/drawing/2014/main" val="20006"/>
                    </a:ext>
                  </a:extLst>
                </a:gridCol>
              </a:tblGrid>
              <a:tr h="293570">
                <a:tc gridSpan="7">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Janvier Février 2017</a:t>
                      </a:r>
                      <a:endParaRPr kumimoji="0" lang="fr-FR" sz="1500" b="1" i="0" u="none" strike="noStrike" cap="none" normalizeH="0" baseline="0" dirty="0">
                        <a:ln>
                          <a:noFill/>
                        </a:ln>
                        <a:solidFill>
                          <a:schemeClr val="accent2">
                            <a:lumMod val="75000"/>
                          </a:schemeClr>
                        </a:solidFill>
                        <a:effectLst/>
                        <a:latin typeface="Times New Roman" pitchFamily="18" charset="0"/>
                      </a:endParaRPr>
                    </a:p>
                  </a:txBody>
                  <a:tcPr marL="89847" marR="89847" marT="41487" marB="41487"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Lundi</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Mardi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Mercredi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Jeudi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Vendredi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Samedi</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Dimanche</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20296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853533" y="16852"/>
            <a:ext cx="5261377" cy="3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814" b="1" dirty="0"/>
              <a:t>Les données médicales : Quand produire un RHS ?</a:t>
            </a:r>
          </a:p>
        </p:txBody>
      </p:sp>
      <p:graphicFrame>
        <p:nvGraphicFramePr>
          <p:cNvPr id="3" name="Group 73"/>
          <p:cNvGraphicFramePr>
            <a:graphicFrameLocks/>
          </p:cNvGraphicFramePr>
          <p:nvPr/>
        </p:nvGraphicFramePr>
        <p:xfrm>
          <a:off x="391827" y="544540"/>
          <a:ext cx="6988075" cy="2370672"/>
        </p:xfrm>
        <a:graphic>
          <a:graphicData uri="http://schemas.openxmlformats.org/drawingml/2006/table">
            <a:tbl>
              <a:tblPr/>
              <a:tblGrid>
                <a:gridCol w="1768857">
                  <a:extLst>
                    <a:ext uri="{9D8B030D-6E8A-4147-A177-3AD203B41FA5}">
                      <a16:colId xmlns:a16="http://schemas.microsoft.com/office/drawing/2014/main" val="20000"/>
                    </a:ext>
                  </a:extLst>
                </a:gridCol>
                <a:gridCol w="850113">
                  <a:extLst>
                    <a:ext uri="{9D8B030D-6E8A-4147-A177-3AD203B41FA5}">
                      <a16:colId xmlns:a16="http://schemas.microsoft.com/office/drawing/2014/main" val="20001"/>
                    </a:ext>
                  </a:extLst>
                </a:gridCol>
                <a:gridCol w="918744">
                  <a:extLst>
                    <a:ext uri="{9D8B030D-6E8A-4147-A177-3AD203B41FA5}">
                      <a16:colId xmlns:a16="http://schemas.microsoft.com/office/drawing/2014/main" val="20002"/>
                    </a:ext>
                  </a:extLst>
                </a:gridCol>
                <a:gridCol w="920304">
                  <a:extLst>
                    <a:ext uri="{9D8B030D-6E8A-4147-A177-3AD203B41FA5}">
                      <a16:colId xmlns:a16="http://schemas.microsoft.com/office/drawing/2014/main" val="20003"/>
                    </a:ext>
                  </a:extLst>
                </a:gridCol>
                <a:gridCol w="920304">
                  <a:extLst>
                    <a:ext uri="{9D8B030D-6E8A-4147-A177-3AD203B41FA5}">
                      <a16:colId xmlns:a16="http://schemas.microsoft.com/office/drawing/2014/main" val="20004"/>
                    </a:ext>
                  </a:extLst>
                </a:gridCol>
                <a:gridCol w="848553">
                  <a:extLst>
                    <a:ext uri="{9D8B030D-6E8A-4147-A177-3AD203B41FA5}">
                      <a16:colId xmlns:a16="http://schemas.microsoft.com/office/drawing/2014/main" val="20005"/>
                    </a:ext>
                  </a:extLst>
                </a:gridCol>
                <a:gridCol w="761200">
                  <a:extLst>
                    <a:ext uri="{9D8B030D-6E8A-4147-A177-3AD203B41FA5}">
                      <a16:colId xmlns:a16="http://schemas.microsoft.com/office/drawing/2014/main" val="20006"/>
                    </a:ext>
                  </a:extLst>
                </a:gridCol>
              </a:tblGrid>
              <a:tr h="293570">
                <a:tc gridSpan="7">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Janvier Février 2017</a:t>
                      </a:r>
                      <a:endParaRPr kumimoji="0" lang="fr-FR" sz="1500" b="1" i="0" u="none" strike="noStrike" cap="none" normalizeH="0" baseline="0" dirty="0">
                        <a:ln>
                          <a:noFill/>
                        </a:ln>
                        <a:solidFill>
                          <a:schemeClr val="accent2">
                            <a:lumMod val="75000"/>
                          </a:schemeClr>
                        </a:solidFill>
                        <a:effectLst/>
                        <a:latin typeface="Times New Roman" pitchFamily="18" charset="0"/>
                      </a:endParaRPr>
                    </a:p>
                  </a:txBody>
                  <a:tcPr marL="89847" marR="89847" marT="41487" marB="41487"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Lundi</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Mardi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Mercredi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Jeudi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accent2">
                              <a:lumMod val="75000"/>
                            </a:schemeClr>
                          </a:solidFill>
                          <a:effectLst/>
                          <a:latin typeface="Times New Roman" pitchFamily="18" charset="0"/>
                          <a:cs typeface="Times New Roman" pitchFamily="18" charset="0"/>
                        </a:rPr>
                        <a:t>Vendredi</a:t>
                      </a:r>
                      <a:endParaRPr kumimoji="0" lang="fr-FR" sz="12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7</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4</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11</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Samedi</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8</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5</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12</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357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accent2">
                              <a:lumMod val="75000"/>
                            </a:schemeClr>
                          </a:solidFill>
                          <a:effectLst/>
                          <a:latin typeface="Times New Roman" pitchFamily="18" charset="0"/>
                          <a:cs typeface="Times New Roman" pitchFamily="18" charset="0"/>
                        </a:rPr>
                        <a:t>Dimanche</a:t>
                      </a:r>
                      <a:endParaRPr kumimoji="0" lang="fr-FR" sz="12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9</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16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23</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30</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accent2">
                              <a:lumMod val="75000"/>
                            </a:schemeClr>
                          </a:solidFill>
                          <a:effectLst/>
                          <a:latin typeface="Times New Roman" pitchFamily="18" charset="0"/>
                          <a:cs typeface="Times New Roman" pitchFamily="18" charset="0"/>
                        </a:rPr>
                        <a:t>6</a:t>
                      </a:r>
                      <a:endParaRPr kumimoji="0" lang="fr-FR" sz="1400" b="1" i="0" u="none" strike="noStrike" cap="none" normalizeH="0" baseline="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accent2">
                              <a:lumMod val="75000"/>
                            </a:schemeClr>
                          </a:solidFill>
                          <a:effectLst/>
                          <a:latin typeface="Times New Roman" pitchFamily="18" charset="0"/>
                          <a:cs typeface="Times New Roman" pitchFamily="18" charset="0"/>
                        </a:rPr>
                        <a:t>13</a:t>
                      </a:r>
                      <a:endParaRPr kumimoji="0" lang="fr-FR" sz="1400" b="1" i="0" u="none" strike="noStrike" cap="none" normalizeH="0" baseline="0" dirty="0">
                        <a:ln>
                          <a:noFill/>
                        </a:ln>
                        <a:solidFill>
                          <a:schemeClr val="accent2">
                            <a:lumMod val="75000"/>
                          </a:schemeClr>
                        </a:solidFill>
                        <a:effectLst/>
                        <a:latin typeface="Arial" charset="0"/>
                      </a:endParaRPr>
                    </a:p>
                  </a:txBody>
                  <a:tcPr marL="89847" marR="89847" marT="41487" marB="4148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6" name="Text Box 76"/>
          <p:cNvSpPr txBox="1">
            <a:spLocks noChangeArrowheads="1"/>
          </p:cNvSpPr>
          <p:nvPr/>
        </p:nvSpPr>
        <p:spPr bwMode="auto">
          <a:xfrm>
            <a:off x="326512" y="2963642"/>
            <a:ext cx="8072358" cy="87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270" u="sng" dirty="0"/>
              <a:t>Exemple 4</a:t>
            </a:r>
          </a:p>
          <a:p>
            <a:pPr eaLnBrk="1" hangingPunct="1"/>
            <a:r>
              <a:rPr lang="fr-FR" altLang="fr-FR" sz="1270" dirty="0"/>
              <a:t>Mr X  est admis, en court séjour gériatrique le 03/01 en provenance de sa maison de retraite. Il est </a:t>
            </a:r>
            <a:r>
              <a:rPr lang="fr-FR" altLang="fr-FR" sz="1270" u="sng" dirty="0"/>
              <a:t>transféré</a:t>
            </a:r>
            <a:r>
              <a:rPr lang="fr-FR" altLang="fr-FR" sz="1270" dirty="0"/>
              <a:t> en SMR dans UM1 le 07/01 à 16H, puis de nouveau un passage en court séjour gériatrique le 13/01 à 9H. Il retourne dans le SMR gériatrique le 14/01 à 14H dans UM2. Il quitte ce service pour la </a:t>
            </a:r>
            <a:r>
              <a:rPr lang="fr-FR" altLang="fr-FR" sz="1270" dirty="0" err="1"/>
              <a:t>MdR</a:t>
            </a:r>
            <a:r>
              <a:rPr lang="fr-FR" altLang="fr-FR" sz="1270" dirty="0"/>
              <a:t> le 31/01.</a:t>
            </a:r>
          </a:p>
        </p:txBody>
      </p:sp>
    </p:spTree>
    <p:extLst>
      <p:ext uri="{BB962C8B-B14F-4D97-AF65-F5344CB8AC3E}">
        <p14:creationId xmlns:p14="http://schemas.microsoft.com/office/powerpoint/2010/main" val="6653876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UM - FDM 1">
      <a:dk1>
        <a:srgbClr val="000000"/>
      </a:dk1>
      <a:lt1>
        <a:srgbClr val="FFFFFF"/>
      </a:lt1>
      <a:dk2>
        <a:srgbClr val="7F8C8D"/>
      </a:dk2>
      <a:lt2>
        <a:srgbClr val="ECF0F1"/>
      </a:lt2>
      <a:accent1>
        <a:srgbClr val="FF5660"/>
      </a:accent1>
      <a:accent2>
        <a:srgbClr val="212121"/>
      </a:accent2>
      <a:accent3>
        <a:srgbClr val="BDC3C7"/>
      </a:accent3>
      <a:accent4>
        <a:srgbClr val="0097A7"/>
      </a:accent4>
      <a:accent5>
        <a:srgbClr val="4BC2BC"/>
      </a:accent5>
      <a:accent6>
        <a:srgbClr val="34495E"/>
      </a:accent6>
      <a:hlink>
        <a:srgbClr val="FF5660"/>
      </a:hlink>
      <a:folHlink>
        <a:srgbClr val="0097A7"/>
      </a:folHlink>
    </a:clrScheme>
    <a:fontScheme name="Personnalisé 1">
      <a:majorFont>
        <a:latin typeface="Oswald"/>
        <a:ea typeface=""/>
        <a:cs typeface=""/>
      </a:majorFont>
      <a:minorFont>
        <a:latin typeface="Open Sans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3849</TotalTime>
  <Words>1070</Words>
  <Application>Microsoft Office PowerPoint</Application>
  <PresentationFormat>Affichage à l'écran (16:9)</PresentationFormat>
  <Paragraphs>576</Paragraphs>
  <Slides>12</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Oswald</vt:lpstr>
      <vt:lpstr>Open Sans Condensed Light</vt:lpstr>
      <vt:lpstr>Arial</vt:lpstr>
      <vt:lpstr>Times New Roman</vt:lpstr>
      <vt:lpstr>Simple Light</vt:lpstr>
      <vt:lpstr>LE PMSI SSR Quand produire un RHS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Tarfication 2021</dc:title>
  <dc:creator>maud.minard@umontpellier.fr</dc:creator>
  <cp:lastModifiedBy>HEMERY Rolande</cp:lastModifiedBy>
  <cp:revision>183</cp:revision>
  <cp:lastPrinted>2025-01-29T06:02:43Z</cp:lastPrinted>
  <dcterms:modified xsi:type="dcterms:W3CDTF">2025-01-29T06:16:37Z</dcterms:modified>
</cp:coreProperties>
</file>