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63" r:id="rId4"/>
    <p:sldId id="262" r:id="rId5"/>
    <p:sldId id="277" r:id="rId6"/>
    <p:sldId id="271" r:id="rId7"/>
    <p:sldId id="272" r:id="rId8"/>
    <p:sldId id="269" r:id="rId9"/>
    <p:sldId id="270" r:id="rId10"/>
    <p:sldId id="273" r:id="rId11"/>
    <p:sldId id="274" r:id="rId12"/>
  </p:sldIdLst>
  <p:sldSz cx="9144000" cy="5143500" type="screen16x9"/>
  <p:notesSz cx="6858000" cy="9144000"/>
  <p:embeddedFontLst>
    <p:embeddedFont>
      <p:font typeface="Open Sans Condensed Light" panose="020B0306030504020204" charset="0"/>
      <p:regular r:id="rId14"/>
      <p:italic r:id="rId15"/>
    </p:embeddedFont>
    <p:embeddedFont>
      <p:font typeface="Oswald" panose="00000500000000000000" pitchFamily="2" charset="0"/>
      <p:regular r:id="rId16"/>
      <p:bold r:id="rId17"/>
    </p:embeddedFont>
    <p:embeddedFont>
      <p:font typeface="Oswald Regular" panose="00000500000000000000" pitchFamily="2" charset="0"/>
      <p:regular r:id="rId18"/>
      <p:bold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BB"/>
    <a:srgbClr val="0171B9"/>
    <a:srgbClr val="EF7F0A"/>
    <a:srgbClr val="E74F26"/>
    <a:srgbClr val="FB7511"/>
    <a:srgbClr val="F6A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109CD1-48AE-4CCB-B9FA-AD66B40275C2}">
  <a:tblStyle styleId="{58109CD1-48AE-4CCB-B9FA-AD66B40275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9" autoAdjust="0"/>
    <p:restoredTop sz="94648"/>
  </p:normalViewPr>
  <p:slideViewPr>
    <p:cSldViewPr snapToGrid="0">
      <p:cViewPr varScale="1">
        <p:scale>
          <a:sx n="124" d="100"/>
          <a:sy n="124" d="100"/>
        </p:scale>
        <p:origin x="744"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2</a:t>
            </a:fld>
            <a:endParaRPr lang="fr-FR" altLang="fr-FR"/>
          </a:p>
        </p:txBody>
      </p:sp>
      <p:sp>
        <p:nvSpPr>
          <p:cNvPr id="45057" name="Text Box 1"/>
          <p:cNvSpPr txBox="1">
            <a:spLocks noChangeArrowheads="1"/>
          </p:cNvSpPr>
          <p:nvPr/>
        </p:nvSpPr>
        <p:spPr bwMode="auto">
          <a:xfrm>
            <a:off x="4017770" y="10026898"/>
            <a:ext cx="3081531" cy="206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2</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39700" y="779463"/>
            <a:ext cx="6819900" cy="38369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9633" y="4861251"/>
            <a:ext cx="568003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4</a:t>
            </a:fld>
            <a:endParaRPr lang="fr-FR" altLang="fr-FR"/>
          </a:p>
        </p:txBody>
      </p:sp>
      <p:sp>
        <p:nvSpPr>
          <p:cNvPr id="45057" name="Text Box 1"/>
          <p:cNvSpPr txBox="1">
            <a:spLocks noChangeArrowheads="1"/>
          </p:cNvSpPr>
          <p:nvPr/>
        </p:nvSpPr>
        <p:spPr bwMode="auto">
          <a:xfrm>
            <a:off x="4017770" y="10026898"/>
            <a:ext cx="3081531" cy="206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4</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39700" y="779463"/>
            <a:ext cx="6819900" cy="38369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9633" y="4861251"/>
            <a:ext cx="568003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62181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6</a:t>
            </a:fld>
            <a:endParaRPr lang="fr-FR" altLang="fr-FR"/>
          </a:p>
        </p:txBody>
      </p:sp>
      <p:sp>
        <p:nvSpPr>
          <p:cNvPr id="45057" name="Text Box 1"/>
          <p:cNvSpPr txBox="1">
            <a:spLocks noChangeArrowheads="1"/>
          </p:cNvSpPr>
          <p:nvPr/>
        </p:nvSpPr>
        <p:spPr bwMode="auto">
          <a:xfrm>
            <a:off x="4017770" y="10026898"/>
            <a:ext cx="3081531" cy="206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6</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39700" y="779463"/>
            <a:ext cx="6819900" cy="38369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9633" y="4861251"/>
            <a:ext cx="568003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44187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8</a:t>
            </a:fld>
            <a:endParaRPr lang="fr-FR" altLang="fr-FR"/>
          </a:p>
        </p:txBody>
      </p:sp>
      <p:sp>
        <p:nvSpPr>
          <p:cNvPr id="45057" name="Text Box 1"/>
          <p:cNvSpPr txBox="1">
            <a:spLocks noChangeArrowheads="1"/>
          </p:cNvSpPr>
          <p:nvPr/>
        </p:nvSpPr>
        <p:spPr bwMode="auto">
          <a:xfrm>
            <a:off x="4017770" y="10026898"/>
            <a:ext cx="3081531" cy="206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8</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39700" y="779463"/>
            <a:ext cx="6819900" cy="38369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9633" y="4861251"/>
            <a:ext cx="568003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95765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10</a:t>
            </a:fld>
            <a:endParaRPr lang="fr-FR" altLang="fr-FR"/>
          </a:p>
        </p:txBody>
      </p:sp>
      <p:sp>
        <p:nvSpPr>
          <p:cNvPr id="45057" name="Text Box 1"/>
          <p:cNvSpPr txBox="1">
            <a:spLocks noChangeArrowheads="1"/>
          </p:cNvSpPr>
          <p:nvPr/>
        </p:nvSpPr>
        <p:spPr bwMode="auto">
          <a:xfrm>
            <a:off x="4017770" y="10026898"/>
            <a:ext cx="3081531" cy="206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10</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39700" y="779463"/>
            <a:ext cx="6819900" cy="38369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9633" y="4861251"/>
            <a:ext cx="568003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02023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331" t="72" r="361" b="51942"/>
          <a:stretch/>
        </p:blipFill>
        <p:spPr>
          <a:xfrm>
            <a:off x="4146800" y="0"/>
            <a:ext cx="4990802" cy="42531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3853" y="1519739"/>
            <a:ext cx="5538373" cy="2825496"/>
          </a:xfrm>
          <a:prstGeom prst="rect">
            <a:avLst/>
          </a:prstGeom>
        </p:spPr>
        <p:txBody>
          <a:bodyPr spcFirstLastPara="1" wrap="square" lIns="91425" tIns="91425" rIns="91425" bIns="91425" anchor="b" anchorCtr="0">
            <a:noAutofit/>
          </a:bodyPr>
          <a:lstStyle/>
          <a:p>
            <a:pPr lvl="0" algn="l">
              <a:lnSpc>
                <a:spcPct val="150000"/>
              </a:lnSpc>
            </a:pPr>
            <a:r>
              <a:rPr lang="fr-FR" sz="3600" dirty="0">
                <a:solidFill>
                  <a:schemeClr val="accent4"/>
                </a:solidFill>
                <a:latin typeface="Oswald"/>
                <a:ea typeface="Oswald"/>
                <a:cs typeface="Oswald"/>
                <a:sym typeface="Oswald"/>
              </a:rPr>
              <a:t>LE PMSI SSR</a:t>
            </a:r>
            <a:br>
              <a:rPr lang="fr-FR" sz="3600" dirty="0">
                <a:solidFill>
                  <a:schemeClr val="accent4"/>
                </a:solidFill>
                <a:latin typeface="Oswald"/>
                <a:ea typeface="Oswald"/>
                <a:cs typeface="Oswald"/>
                <a:sym typeface="Oswald"/>
              </a:rPr>
            </a:br>
            <a:r>
              <a:rPr lang="fr-FR" sz="3600" dirty="0">
                <a:solidFill>
                  <a:schemeClr val="accent4"/>
                </a:solidFill>
                <a:latin typeface="Oswald"/>
                <a:ea typeface="Oswald"/>
                <a:cs typeface="Oswald"/>
                <a:sym typeface="Oswald"/>
              </a:rPr>
              <a:t>Quand produire un RHS ?</a:t>
            </a:r>
            <a:br>
              <a:rPr lang="fr-FR" sz="3600" dirty="0">
                <a:solidFill>
                  <a:schemeClr val="accent4"/>
                </a:solidFill>
                <a:latin typeface="Oswald"/>
                <a:ea typeface="Oswald"/>
                <a:cs typeface="Oswald"/>
                <a:sym typeface="Oswald"/>
              </a:rPr>
            </a:br>
            <a:br>
              <a:rPr lang="fr-FR" sz="3600" dirty="0">
                <a:solidFill>
                  <a:schemeClr val="accent4"/>
                </a:solidFill>
                <a:latin typeface="Oswald"/>
                <a:ea typeface="Oswald"/>
                <a:cs typeface="Oswald"/>
                <a:sym typeface="Oswald"/>
              </a:rPr>
            </a:br>
            <a:r>
              <a:rPr lang="fr-FR" sz="1800" dirty="0">
                <a:solidFill>
                  <a:schemeClr val="accent1"/>
                </a:solidFill>
                <a:ea typeface="Oswald"/>
                <a:cs typeface="Oswald"/>
                <a:sym typeface="Oswald"/>
              </a:rPr>
              <a:t>CORRECTION</a:t>
            </a:r>
            <a:endParaRPr sz="1800" b="0" dirty="0">
              <a:solidFill>
                <a:schemeClr val="accent1"/>
              </a:solidFill>
              <a:latin typeface="Oswald"/>
              <a:ea typeface="Oswald"/>
              <a:cs typeface="Oswald"/>
              <a:sym typeface="Oswald"/>
            </a:endParaRPr>
          </a:p>
        </p:txBody>
      </p:sp>
      <p:sp>
        <p:nvSpPr>
          <p:cNvPr id="55" name="Google Shape;55;p13"/>
          <p:cNvSpPr txBox="1">
            <a:spLocks noGrp="1"/>
          </p:cNvSpPr>
          <p:nvPr>
            <p:ph type="subTitle" idx="1"/>
          </p:nvPr>
        </p:nvSpPr>
        <p:spPr>
          <a:xfrm>
            <a:off x="2584416" y="4754168"/>
            <a:ext cx="6559584" cy="31867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 sz="1400" b="1" dirty="0">
                <a:sym typeface="Oswald Regular"/>
              </a:rPr>
              <a:t>Année 2024 2025 – DU TIM – Rolande HEMERY</a:t>
            </a:r>
            <a:endParaRPr sz="1400" b="1" dirty="0">
              <a:sym typeface="Oswald Regular"/>
            </a:endParaRPr>
          </a:p>
        </p:txBody>
      </p:sp>
      <p:pic>
        <p:nvPicPr>
          <p:cNvPr id="57" name="Google Shape;57;p13"/>
          <p:cNvPicPr preferRelativeResize="0"/>
          <p:nvPr/>
        </p:nvPicPr>
        <p:blipFill>
          <a:blip r:embed="rId3">
            <a:alphaModFix/>
          </a:blip>
          <a:stretch>
            <a:fillRect/>
          </a:stretch>
        </p:blipFill>
        <p:spPr>
          <a:xfrm>
            <a:off x="6892343" y="3259801"/>
            <a:ext cx="1972779" cy="676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391827" y="544540"/>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Text Box 76"/>
          <p:cNvSpPr txBox="1">
            <a:spLocks noChangeArrowheads="1"/>
          </p:cNvSpPr>
          <p:nvPr/>
        </p:nvSpPr>
        <p:spPr bwMode="auto">
          <a:xfrm>
            <a:off x="261196" y="3057921"/>
            <a:ext cx="8099717" cy="8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5</a:t>
            </a:r>
          </a:p>
          <a:p>
            <a:pPr eaLnBrk="1" hangingPunct="1"/>
            <a:r>
              <a:rPr lang="fr-FR" altLang="fr-FR" sz="1270" dirty="0"/>
              <a:t>Mr X  est admis, en service de médecine le 03/01. Il est muté le jour même en unité A de SMR à 19H. Il est muté le 14/01 en unité B de SMR, puis le 25/01 en unité C de SMR.</a:t>
            </a:r>
          </a:p>
          <a:p>
            <a:pPr eaLnBrk="1" hangingPunct="1"/>
            <a:r>
              <a:rPr lang="fr-FR" altLang="fr-FR" sz="1270" dirty="0"/>
              <a:t>Il quitte l’établissement pour le service de chirurgie du CH voisin le 4/02.</a:t>
            </a:r>
          </a:p>
        </p:txBody>
      </p:sp>
    </p:spTree>
    <p:extLst>
      <p:ext uri="{BB962C8B-B14F-4D97-AF65-F5344CB8AC3E}">
        <p14:creationId xmlns:p14="http://schemas.microsoft.com/office/powerpoint/2010/main" val="39969874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8"/>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5</a:t>
            </a:r>
          </a:p>
        </p:txBody>
      </p:sp>
      <p:sp>
        <p:nvSpPr>
          <p:cNvPr id="6" name="Text Box 161"/>
          <p:cNvSpPr txBox="1">
            <a:spLocks noChangeArrowheads="1"/>
          </p:cNvSpPr>
          <p:nvPr/>
        </p:nvSpPr>
        <p:spPr bwMode="auto">
          <a:xfrm>
            <a:off x="1769739" y="244206"/>
            <a:ext cx="2268570" cy="120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51" u="sng" dirty="0">
                <a:latin typeface="Times New Roman" panose="02020603050405020304" pitchFamily="18" charset="0"/>
              </a:rPr>
              <a:t>Nombre de séjours SMR : 1</a:t>
            </a:r>
          </a:p>
          <a:p>
            <a:pPr eaLnBrk="1" hangingPunct="1"/>
            <a:r>
              <a:rPr lang="fr-FR" altLang="fr-FR" sz="1451" dirty="0">
                <a:latin typeface="Times New Roman" panose="02020603050405020304" pitchFamily="18" charset="0"/>
              </a:rPr>
              <a:t>Entrée le : 03/01/2005</a:t>
            </a:r>
          </a:p>
          <a:p>
            <a:pPr eaLnBrk="1" hangingPunct="1"/>
            <a:r>
              <a:rPr lang="fr-FR" altLang="fr-FR" sz="1451" dirty="0">
                <a:latin typeface="Times New Roman" panose="02020603050405020304" pitchFamily="18" charset="0"/>
              </a:rPr>
              <a:t>Mode entrée : 6 mutation</a:t>
            </a:r>
          </a:p>
          <a:p>
            <a:pPr eaLnBrk="1" hangingPunct="1"/>
            <a:r>
              <a:rPr lang="fr-FR" altLang="fr-FR" sz="1451" dirty="0">
                <a:latin typeface="Times New Roman" panose="02020603050405020304" pitchFamily="18" charset="0"/>
              </a:rPr>
              <a:t>Provenance : 1 court séjour</a:t>
            </a:r>
          </a:p>
          <a:p>
            <a:pPr eaLnBrk="1" hangingPunct="1"/>
            <a:r>
              <a:rPr lang="fr-FR" altLang="fr-FR" sz="1451" dirty="0">
                <a:latin typeface="Times New Roman" panose="02020603050405020304" pitchFamily="18" charset="0"/>
              </a:rPr>
              <a:t>Nombre de RHS : 7 RHS</a:t>
            </a:r>
          </a:p>
        </p:txBody>
      </p:sp>
      <p:sp>
        <p:nvSpPr>
          <p:cNvPr id="7" name="Text Box 162"/>
          <p:cNvSpPr txBox="1">
            <a:spLocks noChangeArrowheads="1"/>
          </p:cNvSpPr>
          <p:nvPr/>
        </p:nvSpPr>
        <p:spPr bwMode="auto">
          <a:xfrm>
            <a:off x="4441370" y="95262"/>
            <a:ext cx="4184972" cy="15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59204" indent="-259204" eaLnBrk="1" hangingPunct="1">
              <a:buFontTx/>
              <a:buChar char="-"/>
            </a:pPr>
            <a:r>
              <a:rPr lang="fr-FR" altLang="fr-FR" sz="1361" dirty="0">
                <a:solidFill>
                  <a:schemeClr val="accent1"/>
                </a:solidFill>
                <a:latin typeface="Times New Roman" panose="02020603050405020304" pitchFamily="18" charset="0"/>
              </a:rPr>
              <a:t>Unité A</a:t>
            </a:r>
            <a:r>
              <a:rPr lang="fr-FR" altLang="fr-FR" sz="1361" dirty="0">
                <a:latin typeface="Times New Roman" panose="02020603050405020304" pitchFamily="18" charset="0"/>
              </a:rPr>
              <a:t> : du 3 au 14/01/2005  2 RHS</a:t>
            </a:r>
          </a:p>
          <a:p>
            <a:pPr eaLnBrk="1" hangingPunct="1"/>
            <a:r>
              <a:rPr lang="fr-FR" altLang="fr-FR" sz="1089" dirty="0">
                <a:latin typeface="Times New Roman" panose="02020603050405020304" pitchFamily="18" charset="0"/>
              </a:rPr>
              <a:t>Le 14/01 6-mutation/ destination-2 SMR  en unité B</a:t>
            </a:r>
          </a:p>
          <a:p>
            <a:pPr marL="259204" indent="-259204" eaLnBrk="1" hangingPunct="1">
              <a:buFontTx/>
              <a:buChar char="-"/>
            </a:pPr>
            <a:r>
              <a:rPr lang="fr-FR" altLang="fr-FR" sz="1361" dirty="0">
                <a:solidFill>
                  <a:schemeClr val="folHlink"/>
                </a:solidFill>
                <a:latin typeface="Times New Roman" panose="02020603050405020304" pitchFamily="18" charset="0"/>
              </a:rPr>
              <a:t>Unité B</a:t>
            </a:r>
            <a:r>
              <a:rPr lang="fr-FR" altLang="fr-FR" sz="1361" dirty="0">
                <a:latin typeface="Times New Roman" panose="02020603050405020304" pitchFamily="18" charset="0"/>
              </a:rPr>
              <a:t> : du 14 au 25/01/2005 3 RHS</a:t>
            </a:r>
          </a:p>
          <a:p>
            <a:pPr eaLnBrk="1" hangingPunct="1"/>
            <a:r>
              <a:rPr lang="fr-FR" altLang="fr-FR" sz="1089" dirty="0">
                <a:latin typeface="Times New Roman" panose="02020603050405020304" pitchFamily="18" charset="0"/>
              </a:rPr>
              <a:t>Le 25/01 6-mutation /destination 2-SMR  en unité C</a:t>
            </a:r>
          </a:p>
          <a:p>
            <a:pPr marL="259204" indent="-259204" eaLnBrk="1" hangingPunct="1">
              <a:buFontTx/>
              <a:buChar char="-"/>
            </a:pPr>
            <a:r>
              <a:rPr lang="fr-FR" altLang="fr-FR" sz="1361" dirty="0">
                <a:solidFill>
                  <a:srgbClr val="FF9900"/>
                </a:solidFill>
                <a:latin typeface="Times New Roman" panose="02020603050405020304" pitchFamily="18" charset="0"/>
              </a:rPr>
              <a:t>Unité C</a:t>
            </a:r>
            <a:r>
              <a:rPr lang="fr-FR" altLang="fr-FR" sz="1361" dirty="0">
                <a:latin typeface="Times New Roman" panose="02020603050405020304" pitchFamily="18" charset="0"/>
              </a:rPr>
              <a:t> : du 25 au 04/02/2005 2 RHS</a:t>
            </a:r>
          </a:p>
          <a:p>
            <a:pPr eaLnBrk="1" hangingPunct="1"/>
            <a:endParaRPr lang="fr-FR" altLang="fr-FR" sz="454" dirty="0">
              <a:latin typeface="Times New Roman" panose="02020603050405020304" pitchFamily="18" charset="0"/>
            </a:endParaRPr>
          </a:p>
          <a:p>
            <a:pPr eaLnBrk="1" hangingPunct="1"/>
            <a:r>
              <a:rPr lang="fr-FR" altLang="fr-FR" sz="1361" dirty="0">
                <a:latin typeface="Times New Roman" panose="02020603050405020304" pitchFamily="18" charset="0"/>
              </a:rPr>
              <a:t>Sortie le : 04/02/2005</a:t>
            </a:r>
          </a:p>
          <a:p>
            <a:pPr eaLnBrk="1" hangingPunct="1"/>
            <a:r>
              <a:rPr lang="fr-FR" altLang="fr-FR" sz="1361" dirty="0">
                <a:latin typeface="Times New Roman" panose="02020603050405020304" pitchFamily="18" charset="0"/>
              </a:rPr>
              <a:t>Mode sortie : 7 transfert    Destination : 1 court séjour</a:t>
            </a:r>
          </a:p>
        </p:txBody>
      </p:sp>
      <p:graphicFrame>
        <p:nvGraphicFramePr>
          <p:cNvPr id="8" name="Group 2"/>
          <p:cNvGraphicFramePr>
            <a:graphicFrameLocks noGrp="1"/>
          </p:cNvGraphicFramePr>
          <p:nvPr/>
        </p:nvGraphicFramePr>
        <p:xfrm>
          <a:off x="1502185" y="1637778"/>
          <a:ext cx="6450974" cy="2430640"/>
        </p:xfrm>
        <a:graphic>
          <a:graphicData uri="http://schemas.openxmlformats.org/drawingml/2006/table">
            <a:tbl>
              <a:tblPr/>
              <a:tblGrid>
                <a:gridCol w="1632903">
                  <a:extLst>
                    <a:ext uri="{9D8B030D-6E8A-4147-A177-3AD203B41FA5}">
                      <a16:colId xmlns:a16="http://schemas.microsoft.com/office/drawing/2014/main" val="20000"/>
                    </a:ext>
                  </a:extLst>
                </a:gridCol>
                <a:gridCol w="784772">
                  <a:extLst>
                    <a:ext uri="{9D8B030D-6E8A-4147-A177-3AD203B41FA5}">
                      <a16:colId xmlns:a16="http://schemas.microsoft.com/office/drawing/2014/main" val="20001"/>
                    </a:ext>
                  </a:extLst>
                </a:gridCol>
                <a:gridCol w="848131">
                  <a:extLst>
                    <a:ext uri="{9D8B030D-6E8A-4147-A177-3AD203B41FA5}">
                      <a16:colId xmlns:a16="http://schemas.microsoft.com/office/drawing/2014/main" val="20002"/>
                    </a:ext>
                  </a:extLst>
                </a:gridCol>
                <a:gridCol w="849570">
                  <a:extLst>
                    <a:ext uri="{9D8B030D-6E8A-4147-A177-3AD203B41FA5}">
                      <a16:colId xmlns:a16="http://schemas.microsoft.com/office/drawing/2014/main" val="20003"/>
                    </a:ext>
                  </a:extLst>
                </a:gridCol>
                <a:gridCol w="849570">
                  <a:extLst>
                    <a:ext uri="{9D8B030D-6E8A-4147-A177-3AD203B41FA5}">
                      <a16:colId xmlns:a16="http://schemas.microsoft.com/office/drawing/2014/main" val="20004"/>
                    </a:ext>
                  </a:extLst>
                </a:gridCol>
                <a:gridCol w="783333">
                  <a:extLst>
                    <a:ext uri="{9D8B030D-6E8A-4147-A177-3AD203B41FA5}">
                      <a16:colId xmlns:a16="http://schemas.microsoft.com/office/drawing/2014/main" val="20005"/>
                    </a:ext>
                  </a:extLst>
                </a:gridCol>
                <a:gridCol w="702695">
                  <a:extLst>
                    <a:ext uri="{9D8B030D-6E8A-4147-A177-3AD203B41FA5}">
                      <a16:colId xmlns:a16="http://schemas.microsoft.com/office/drawing/2014/main" val="20006"/>
                    </a:ext>
                  </a:extLst>
                </a:gridCol>
              </a:tblGrid>
              <a:tr h="303830">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2941" marR="82941" marT="41471" marB="41471"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 name="Text Box 163"/>
          <p:cNvSpPr txBox="1">
            <a:spLocks noChangeArrowheads="1"/>
          </p:cNvSpPr>
          <p:nvPr/>
        </p:nvSpPr>
        <p:spPr bwMode="auto">
          <a:xfrm>
            <a:off x="1944251" y="4204631"/>
            <a:ext cx="6008909" cy="59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89" b="1" dirty="0">
                <a:solidFill>
                  <a:schemeClr val="accent1"/>
                </a:solidFill>
                <a:latin typeface="Times New Roman" panose="02020603050405020304" pitchFamily="18" charset="0"/>
              </a:rPr>
              <a:t>Unité A	          RHS 1  	       RHS 2</a:t>
            </a:r>
          </a:p>
          <a:p>
            <a:pPr eaLnBrk="1" hangingPunct="1"/>
            <a:r>
              <a:rPr lang="fr-FR" altLang="fr-FR" sz="1089" b="1" dirty="0">
                <a:solidFill>
                  <a:schemeClr val="folHlink"/>
                </a:solidFill>
                <a:latin typeface="Times New Roman" panose="02020603050405020304" pitchFamily="18" charset="0"/>
              </a:rPr>
              <a:t>Unité B	                                 RHS 3	       RHS 4	      RHS 5</a:t>
            </a:r>
          </a:p>
          <a:p>
            <a:pPr eaLnBrk="1" hangingPunct="1"/>
            <a:r>
              <a:rPr lang="fr-FR" altLang="fr-FR" sz="1089" b="1" dirty="0">
                <a:solidFill>
                  <a:srgbClr val="FF9900"/>
                </a:solidFill>
                <a:latin typeface="Times New Roman" panose="02020603050405020304" pitchFamily="18" charset="0"/>
              </a:rPr>
              <a:t>Unité C	                                                                                    RHS 6           RHS 7</a:t>
            </a:r>
          </a:p>
        </p:txBody>
      </p:sp>
    </p:spTree>
    <p:extLst>
      <p:ext uri="{BB962C8B-B14F-4D97-AF65-F5344CB8AC3E}">
        <p14:creationId xmlns:p14="http://schemas.microsoft.com/office/powerpoint/2010/main" val="8582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587773" y="677609"/>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Text Box 248"/>
          <p:cNvSpPr txBox="1">
            <a:spLocks noChangeArrowheads="1"/>
          </p:cNvSpPr>
          <p:nvPr/>
        </p:nvSpPr>
        <p:spPr bwMode="auto">
          <a:xfrm>
            <a:off x="653088" y="3169822"/>
            <a:ext cx="7903140" cy="106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1</a:t>
            </a:r>
          </a:p>
          <a:p>
            <a:pPr eaLnBrk="1" hangingPunct="1"/>
            <a:r>
              <a:rPr lang="fr-FR" altLang="fr-FR" sz="1270" dirty="0"/>
              <a:t>Mr X  est admis au CH de La Plume en service de chirurgie le 3/01/17 à 14H venant de son domicile pour fracture du col fémoral. Il est opéré le jour même et muté en SMR dans le service de médecine physique et de réadaptation le 12/01/17.</a:t>
            </a:r>
          </a:p>
          <a:p>
            <a:pPr eaLnBrk="1" hangingPunct="1"/>
            <a:r>
              <a:rPr lang="fr-FR" altLang="fr-FR" sz="1270" dirty="0"/>
              <a:t>Il quitte l’établissement pour une unité de soins de longue durée le 31/01/17 vers 18 heures.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5"/>
          <p:cNvSpPr txBox="1">
            <a:spLocks noChangeArrowheads="1"/>
          </p:cNvSpPr>
          <p:nvPr/>
        </p:nvSpPr>
        <p:spPr bwMode="auto">
          <a:xfrm>
            <a:off x="522457" y="677609"/>
            <a:ext cx="3069815"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séjours SMR : 1</a:t>
            </a:r>
          </a:p>
          <a:p>
            <a:pPr eaLnBrk="1" hangingPunct="1"/>
            <a:r>
              <a:rPr lang="fr-FR" altLang="fr-FR" sz="1814" dirty="0"/>
              <a:t>Entrée le : 12/01/2017</a:t>
            </a:r>
          </a:p>
          <a:p>
            <a:pPr eaLnBrk="1" hangingPunct="1"/>
            <a:r>
              <a:rPr lang="fr-FR" altLang="fr-FR" sz="1814" dirty="0"/>
              <a:t>Mode entrée : 6 mutation</a:t>
            </a:r>
          </a:p>
          <a:p>
            <a:pPr eaLnBrk="1" hangingPunct="1"/>
            <a:r>
              <a:rPr lang="fr-FR" altLang="fr-FR" sz="1814" dirty="0"/>
              <a:t>Provenance :1 court séjour</a:t>
            </a:r>
          </a:p>
        </p:txBody>
      </p:sp>
      <p:sp>
        <p:nvSpPr>
          <p:cNvPr id="3" name="Text Box 136"/>
          <p:cNvSpPr txBox="1">
            <a:spLocks noChangeArrowheads="1"/>
          </p:cNvSpPr>
          <p:nvPr/>
        </p:nvSpPr>
        <p:spPr bwMode="auto">
          <a:xfrm>
            <a:off x="4702630" y="679416"/>
            <a:ext cx="2837636"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RHS / séjour : 4 </a:t>
            </a:r>
          </a:p>
          <a:p>
            <a:pPr eaLnBrk="1" hangingPunct="1"/>
            <a:r>
              <a:rPr lang="fr-FR" altLang="fr-FR" sz="1814" dirty="0"/>
              <a:t>Sortie le : 31/01/2017</a:t>
            </a:r>
          </a:p>
          <a:p>
            <a:pPr eaLnBrk="1" hangingPunct="1"/>
            <a:r>
              <a:rPr lang="fr-FR" altLang="fr-FR" sz="1814" dirty="0"/>
              <a:t>Mode sortie : 7 transfert</a:t>
            </a:r>
          </a:p>
          <a:p>
            <a:pPr eaLnBrk="1" hangingPunct="1"/>
            <a:r>
              <a:rPr lang="fr-FR" altLang="fr-FR" sz="1814" dirty="0"/>
              <a:t>Destination : 3 USLD</a:t>
            </a:r>
          </a:p>
        </p:txBody>
      </p:sp>
      <p:sp>
        <p:nvSpPr>
          <p:cNvPr id="5" name="Text Box 138"/>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1</a:t>
            </a:r>
          </a:p>
        </p:txBody>
      </p:sp>
      <p:graphicFrame>
        <p:nvGraphicFramePr>
          <p:cNvPr id="6" name="Group 2"/>
          <p:cNvGraphicFramePr>
            <a:graphicFrameLocks noGrp="1"/>
          </p:cNvGraphicFramePr>
          <p:nvPr/>
        </p:nvGraphicFramePr>
        <p:xfrm>
          <a:off x="1041626" y="1983913"/>
          <a:ext cx="6450974" cy="2430640"/>
        </p:xfrm>
        <a:graphic>
          <a:graphicData uri="http://schemas.openxmlformats.org/drawingml/2006/table">
            <a:tbl>
              <a:tblPr/>
              <a:tblGrid>
                <a:gridCol w="1632903">
                  <a:extLst>
                    <a:ext uri="{9D8B030D-6E8A-4147-A177-3AD203B41FA5}">
                      <a16:colId xmlns:a16="http://schemas.microsoft.com/office/drawing/2014/main" val="20000"/>
                    </a:ext>
                  </a:extLst>
                </a:gridCol>
                <a:gridCol w="784773">
                  <a:extLst>
                    <a:ext uri="{9D8B030D-6E8A-4147-A177-3AD203B41FA5}">
                      <a16:colId xmlns:a16="http://schemas.microsoft.com/office/drawing/2014/main" val="20001"/>
                    </a:ext>
                  </a:extLst>
                </a:gridCol>
                <a:gridCol w="848130">
                  <a:extLst>
                    <a:ext uri="{9D8B030D-6E8A-4147-A177-3AD203B41FA5}">
                      <a16:colId xmlns:a16="http://schemas.microsoft.com/office/drawing/2014/main" val="20002"/>
                    </a:ext>
                  </a:extLst>
                </a:gridCol>
                <a:gridCol w="849570">
                  <a:extLst>
                    <a:ext uri="{9D8B030D-6E8A-4147-A177-3AD203B41FA5}">
                      <a16:colId xmlns:a16="http://schemas.microsoft.com/office/drawing/2014/main" val="20003"/>
                    </a:ext>
                  </a:extLst>
                </a:gridCol>
                <a:gridCol w="849570">
                  <a:extLst>
                    <a:ext uri="{9D8B030D-6E8A-4147-A177-3AD203B41FA5}">
                      <a16:colId xmlns:a16="http://schemas.microsoft.com/office/drawing/2014/main" val="20004"/>
                    </a:ext>
                  </a:extLst>
                </a:gridCol>
                <a:gridCol w="783333">
                  <a:extLst>
                    <a:ext uri="{9D8B030D-6E8A-4147-A177-3AD203B41FA5}">
                      <a16:colId xmlns:a16="http://schemas.microsoft.com/office/drawing/2014/main" val="20005"/>
                    </a:ext>
                  </a:extLst>
                </a:gridCol>
                <a:gridCol w="702695">
                  <a:extLst>
                    <a:ext uri="{9D8B030D-6E8A-4147-A177-3AD203B41FA5}">
                      <a16:colId xmlns:a16="http://schemas.microsoft.com/office/drawing/2014/main" val="20006"/>
                    </a:ext>
                  </a:extLst>
                </a:gridCol>
              </a:tblGrid>
              <a:tr h="303830">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p>
                  </a:txBody>
                  <a:tcPr marL="82941" marR="82941" marT="41471" marB="41471"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Text Box 137"/>
          <p:cNvSpPr txBox="1">
            <a:spLocks noChangeArrowheads="1"/>
          </p:cNvSpPr>
          <p:nvPr/>
        </p:nvSpPr>
        <p:spPr bwMode="auto">
          <a:xfrm>
            <a:off x="3526957" y="4446021"/>
            <a:ext cx="3634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dirty="0">
                <a:solidFill>
                  <a:srgbClr val="FFC000"/>
                </a:solidFill>
                <a:latin typeface="Times New Roman" panose="02020603050405020304" pitchFamily="18" charset="0"/>
              </a:rPr>
              <a:t>RHS 1      RHS 2     RHS 3      RHS 4</a:t>
            </a:r>
          </a:p>
        </p:txBody>
      </p:sp>
    </p:spTree>
    <p:extLst>
      <p:ext uri="{BB962C8B-B14F-4D97-AF65-F5344CB8AC3E}">
        <p14:creationId xmlns:p14="http://schemas.microsoft.com/office/powerpoint/2010/main" val="74324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522458" y="537146"/>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Text Box 76"/>
          <p:cNvSpPr txBox="1">
            <a:spLocks noChangeArrowheads="1"/>
          </p:cNvSpPr>
          <p:nvPr/>
        </p:nvSpPr>
        <p:spPr bwMode="auto">
          <a:xfrm>
            <a:off x="391827" y="3055059"/>
            <a:ext cx="8099717" cy="106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2</a:t>
            </a:r>
          </a:p>
          <a:p>
            <a:pPr eaLnBrk="1" hangingPunct="1"/>
            <a:r>
              <a:rPr lang="fr-FR" altLang="fr-FR" sz="1270" dirty="0"/>
              <a:t>Mr X  est admis au centre hospitalier en service de chirurgie le 3/01 à 14H venant de son domicile pour fracture du col fémoral. Il est opéré le jour même et muté en moyen séjour dans le service de médecine physique et de réadaptation le 12/01</a:t>
            </a:r>
          </a:p>
          <a:p>
            <a:pPr eaLnBrk="1" hangingPunct="1"/>
            <a:r>
              <a:rPr lang="fr-FR" altLang="fr-FR" sz="1270" dirty="0"/>
              <a:t>Il quitte l’établissement pour son domicile le 31/01 à 9 heures.</a:t>
            </a:r>
          </a:p>
        </p:txBody>
      </p:sp>
    </p:spTree>
    <p:extLst>
      <p:ext uri="{BB962C8B-B14F-4D97-AF65-F5344CB8AC3E}">
        <p14:creationId xmlns:p14="http://schemas.microsoft.com/office/powerpoint/2010/main" val="1742564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5"/>
          <p:cNvSpPr txBox="1">
            <a:spLocks noChangeArrowheads="1"/>
          </p:cNvSpPr>
          <p:nvPr/>
        </p:nvSpPr>
        <p:spPr bwMode="auto">
          <a:xfrm>
            <a:off x="522457" y="677609"/>
            <a:ext cx="3069815"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séjours SMR : 1</a:t>
            </a:r>
          </a:p>
          <a:p>
            <a:pPr eaLnBrk="1" hangingPunct="1"/>
            <a:r>
              <a:rPr lang="fr-FR" altLang="fr-FR" sz="1814" dirty="0"/>
              <a:t>Entrée le : 12/01/2017</a:t>
            </a:r>
          </a:p>
          <a:p>
            <a:pPr eaLnBrk="1" hangingPunct="1"/>
            <a:r>
              <a:rPr lang="fr-FR" altLang="fr-FR" sz="1814" dirty="0"/>
              <a:t>Mode entrée : 6 mutation</a:t>
            </a:r>
          </a:p>
          <a:p>
            <a:pPr eaLnBrk="1" hangingPunct="1"/>
            <a:r>
              <a:rPr lang="fr-FR" altLang="fr-FR" sz="1814" dirty="0"/>
              <a:t>Provenance :1 court séjour</a:t>
            </a:r>
          </a:p>
        </p:txBody>
      </p:sp>
      <p:sp>
        <p:nvSpPr>
          <p:cNvPr id="3" name="Text Box 136"/>
          <p:cNvSpPr txBox="1">
            <a:spLocks noChangeArrowheads="1"/>
          </p:cNvSpPr>
          <p:nvPr/>
        </p:nvSpPr>
        <p:spPr bwMode="auto">
          <a:xfrm>
            <a:off x="4702630" y="679416"/>
            <a:ext cx="2837636"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RHS / séjour : 4 </a:t>
            </a:r>
          </a:p>
          <a:p>
            <a:pPr eaLnBrk="1" hangingPunct="1"/>
            <a:r>
              <a:rPr lang="fr-FR" altLang="fr-FR" sz="1814" dirty="0"/>
              <a:t>Sortie le : 31/01/2017</a:t>
            </a:r>
          </a:p>
          <a:p>
            <a:pPr eaLnBrk="1" hangingPunct="1"/>
            <a:r>
              <a:rPr lang="fr-FR" altLang="fr-FR" sz="1814" u="sng" dirty="0">
                <a:solidFill>
                  <a:schemeClr val="accent1"/>
                </a:solidFill>
              </a:rPr>
              <a:t>Mode sortie : 8 domicile</a:t>
            </a:r>
          </a:p>
          <a:p>
            <a:pPr eaLnBrk="1" hangingPunct="1"/>
            <a:r>
              <a:rPr lang="fr-FR" altLang="fr-FR" sz="1814" dirty="0"/>
              <a:t>Destination : _________</a:t>
            </a:r>
          </a:p>
        </p:txBody>
      </p:sp>
      <p:sp>
        <p:nvSpPr>
          <p:cNvPr id="5" name="Text Box 138"/>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2</a:t>
            </a:r>
          </a:p>
        </p:txBody>
      </p:sp>
      <p:graphicFrame>
        <p:nvGraphicFramePr>
          <p:cNvPr id="6" name="Group 2"/>
          <p:cNvGraphicFramePr>
            <a:graphicFrameLocks noGrp="1"/>
          </p:cNvGraphicFramePr>
          <p:nvPr/>
        </p:nvGraphicFramePr>
        <p:xfrm>
          <a:off x="1041626" y="1983913"/>
          <a:ext cx="6450974" cy="2430640"/>
        </p:xfrm>
        <a:graphic>
          <a:graphicData uri="http://schemas.openxmlformats.org/drawingml/2006/table">
            <a:tbl>
              <a:tblPr/>
              <a:tblGrid>
                <a:gridCol w="1632903">
                  <a:extLst>
                    <a:ext uri="{9D8B030D-6E8A-4147-A177-3AD203B41FA5}">
                      <a16:colId xmlns:a16="http://schemas.microsoft.com/office/drawing/2014/main" val="20000"/>
                    </a:ext>
                  </a:extLst>
                </a:gridCol>
                <a:gridCol w="784773">
                  <a:extLst>
                    <a:ext uri="{9D8B030D-6E8A-4147-A177-3AD203B41FA5}">
                      <a16:colId xmlns:a16="http://schemas.microsoft.com/office/drawing/2014/main" val="20001"/>
                    </a:ext>
                  </a:extLst>
                </a:gridCol>
                <a:gridCol w="848130">
                  <a:extLst>
                    <a:ext uri="{9D8B030D-6E8A-4147-A177-3AD203B41FA5}">
                      <a16:colId xmlns:a16="http://schemas.microsoft.com/office/drawing/2014/main" val="20002"/>
                    </a:ext>
                  </a:extLst>
                </a:gridCol>
                <a:gridCol w="849570">
                  <a:extLst>
                    <a:ext uri="{9D8B030D-6E8A-4147-A177-3AD203B41FA5}">
                      <a16:colId xmlns:a16="http://schemas.microsoft.com/office/drawing/2014/main" val="20003"/>
                    </a:ext>
                  </a:extLst>
                </a:gridCol>
                <a:gridCol w="849570">
                  <a:extLst>
                    <a:ext uri="{9D8B030D-6E8A-4147-A177-3AD203B41FA5}">
                      <a16:colId xmlns:a16="http://schemas.microsoft.com/office/drawing/2014/main" val="20004"/>
                    </a:ext>
                  </a:extLst>
                </a:gridCol>
                <a:gridCol w="783333">
                  <a:extLst>
                    <a:ext uri="{9D8B030D-6E8A-4147-A177-3AD203B41FA5}">
                      <a16:colId xmlns:a16="http://schemas.microsoft.com/office/drawing/2014/main" val="20005"/>
                    </a:ext>
                  </a:extLst>
                </a:gridCol>
                <a:gridCol w="702695">
                  <a:extLst>
                    <a:ext uri="{9D8B030D-6E8A-4147-A177-3AD203B41FA5}">
                      <a16:colId xmlns:a16="http://schemas.microsoft.com/office/drawing/2014/main" val="20006"/>
                    </a:ext>
                  </a:extLst>
                </a:gridCol>
              </a:tblGrid>
              <a:tr h="303830">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p>
                  </a:txBody>
                  <a:tcPr marL="82941" marR="82941" marT="41471" marB="41471"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Text Box 137"/>
          <p:cNvSpPr txBox="1">
            <a:spLocks noChangeArrowheads="1"/>
          </p:cNvSpPr>
          <p:nvPr/>
        </p:nvSpPr>
        <p:spPr bwMode="auto">
          <a:xfrm>
            <a:off x="3592272" y="4464084"/>
            <a:ext cx="3343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solidFill>
                  <a:srgbClr val="FFC000"/>
                </a:solidFill>
                <a:latin typeface="Times New Roman" panose="02020603050405020304" pitchFamily="18" charset="0"/>
              </a:rPr>
              <a:t>RHS 1	RHS 2       RHS 3    RHS 4</a:t>
            </a:r>
          </a:p>
        </p:txBody>
      </p:sp>
    </p:spTree>
    <p:extLst>
      <p:ext uri="{BB962C8B-B14F-4D97-AF65-F5344CB8AC3E}">
        <p14:creationId xmlns:p14="http://schemas.microsoft.com/office/powerpoint/2010/main" val="343049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391827" y="544540"/>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Text Box 76"/>
          <p:cNvSpPr txBox="1">
            <a:spLocks noChangeArrowheads="1"/>
          </p:cNvSpPr>
          <p:nvPr/>
        </p:nvSpPr>
        <p:spPr bwMode="auto">
          <a:xfrm>
            <a:off x="326512" y="2963642"/>
            <a:ext cx="8072358" cy="106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3</a:t>
            </a:r>
          </a:p>
          <a:p>
            <a:pPr eaLnBrk="1" hangingPunct="1"/>
            <a:r>
              <a:rPr lang="fr-FR" altLang="fr-FR" sz="1270" dirty="0"/>
              <a:t>Mr X  est admis, en court séjour gériatrique le 03/01 en provenance de sa maison de retraite. Il est </a:t>
            </a:r>
            <a:r>
              <a:rPr lang="fr-FR" altLang="fr-FR" sz="1270" u="sng" dirty="0"/>
              <a:t>muté</a:t>
            </a:r>
            <a:r>
              <a:rPr lang="fr-FR" altLang="fr-FR" sz="1270" dirty="0"/>
              <a:t> en SMR le 07/01 à 16H, puis de nouveau un passage en court séjour gériatrique le 13/01 à 9H pour une transfusion. Il retourne en SMR même UM le 14/01 à 14H.</a:t>
            </a:r>
          </a:p>
          <a:p>
            <a:pPr eaLnBrk="1" hangingPunct="1"/>
            <a:r>
              <a:rPr lang="fr-FR" altLang="fr-FR" sz="1270" dirty="0"/>
              <a:t>Il quitte ce service pour la </a:t>
            </a:r>
            <a:r>
              <a:rPr lang="fr-FR" altLang="fr-FR" sz="1270" dirty="0" err="1"/>
              <a:t>MdR</a:t>
            </a:r>
            <a:r>
              <a:rPr lang="fr-FR" altLang="fr-FR" sz="1270" dirty="0"/>
              <a:t> le 31/01.</a:t>
            </a:r>
          </a:p>
        </p:txBody>
      </p:sp>
    </p:spTree>
    <p:extLst>
      <p:ext uri="{BB962C8B-B14F-4D97-AF65-F5344CB8AC3E}">
        <p14:creationId xmlns:p14="http://schemas.microsoft.com/office/powerpoint/2010/main" val="638157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5"/>
          <p:cNvSpPr txBox="1">
            <a:spLocks noChangeArrowheads="1"/>
          </p:cNvSpPr>
          <p:nvPr/>
        </p:nvSpPr>
        <p:spPr bwMode="auto">
          <a:xfrm>
            <a:off x="1371555" y="155088"/>
            <a:ext cx="2396810" cy="18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451" dirty="0"/>
              <a:t>Nombre de séjours SMR : 1</a:t>
            </a:r>
          </a:p>
          <a:p>
            <a:pPr eaLnBrk="1" hangingPunct="1"/>
            <a:r>
              <a:rPr lang="fr-FR" altLang="fr-FR" sz="1451" dirty="0"/>
              <a:t>Entrée le : 07/01/2017</a:t>
            </a:r>
          </a:p>
          <a:p>
            <a:pPr eaLnBrk="1" hangingPunct="1"/>
            <a:r>
              <a:rPr lang="fr-FR" altLang="fr-FR" sz="1451" dirty="0"/>
              <a:t>Mode entrée : 6 Mutation</a:t>
            </a:r>
          </a:p>
          <a:p>
            <a:pPr eaLnBrk="1" hangingPunct="1"/>
            <a:r>
              <a:rPr lang="fr-FR" altLang="fr-FR" sz="1451" dirty="0"/>
              <a:t>Provenance : 1 court séjour</a:t>
            </a:r>
          </a:p>
          <a:p>
            <a:pPr eaLnBrk="1" hangingPunct="1"/>
            <a:r>
              <a:rPr lang="fr-FR" altLang="fr-FR" sz="1451" dirty="0">
                <a:solidFill>
                  <a:srgbClr val="FF0000"/>
                </a:solidFill>
              </a:rPr>
              <a:t>Sortie PIA le 13/01/2017</a:t>
            </a:r>
          </a:p>
          <a:p>
            <a:pPr eaLnBrk="1" hangingPunct="1"/>
            <a:r>
              <a:rPr lang="fr-FR" altLang="fr-FR" sz="1451" dirty="0">
                <a:solidFill>
                  <a:srgbClr val="FF0000"/>
                </a:solidFill>
              </a:rPr>
              <a:t>Mode de sortie: 0 Destination</a:t>
            </a:r>
          </a:p>
          <a:p>
            <a:pPr eaLnBrk="1" hangingPunct="1"/>
            <a:r>
              <a:rPr lang="fr-FR" altLang="fr-FR" sz="1451" dirty="0">
                <a:solidFill>
                  <a:srgbClr val="FF0000"/>
                </a:solidFill>
              </a:rPr>
              <a:t>Entrée PIA le 14/01/2017</a:t>
            </a:r>
          </a:p>
          <a:p>
            <a:pPr eaLnBrk="1" hangingPunct="1"/>
            <a:r>
              <a:rPr lang="fr-FR" altLang="fr-FR" sz="1451" dirty="0">
                <a:solidFill>
                  <a:srgbClr val="FF0000"/>
                </a:solidFill>
              </a:rPr>
              <a:t>Mode d’entrée: 0 provenance</a:t>
            </a:r>
          </a:p>
        </p:txBody>
      </p:sp>
      <p:sp>
        <p:nvSpPr>
          <p:cNvPr id="3" name="Text Box 136"/>
          <p:cNvSpPr txBox="1">
            <a:spLocks noChangeArrowheads="1"/>
          </p:cNvSpPr>
          <p:nvPr/>
        </p:nvSpPr>
        <p:spPr bwMode="auto">
          <a:xfrm>
            <a:off x="5355782" y="267017"/>
            <a:ext cx="2837636"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RHS / séjour : 5 </a:t>
            </a:r>
          </a:p>
          <a:p>
            <a:pPr eaLnBrk="1" hangingPunct="1"/>
            <a:r>
              <a:rPr lang="fr-FR" altLang="fr-FR" sz="1814" dirty="0"/>
              <a:t>Sortie le : 31/01/2017 </a:t>
            </a:r>
          </a:p>
          <a:p>
            <a:pPr eaLnBrk="1" hangingPunct="1"/>
            <a:r>
              <a:rPr lang="fr-FR" altLang="fr-FR" sz="1814" dirty="0"/>
              <a:t>Mode sortie : 8 domicile</a:t>
            </a:r>
          </a:p>
          <a:p>
            <a:pPr eaLnBrk="1" hangingPunct="1"/>
            <a:r>
              <a:rPr lang="fr-FR" altLang="fr-FR" sz="1814" dirty="0"/>
              <a:t>Destination : 7 </a:t>
            </a:r>
            <a:r>
              <a:rPr lang="fr-FR" altLang="fr-FR" sz="1814" dirty="0" err="1"/>
              <a:t>MdR</a:t>
            </a:r>
            <a:endParaRPr lang="fr-FR" altLang="fr-FR" sz="1814" dirty="0"/>
          </a:p>
        </p:txBody>
      </p:sp>
      <p:sp>
        <p:nvSpPr>
          <p:cNvPr id="5" name="Text Box 138"/>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3</a:t>
            </a:r>
          </a:p>
        </p:txBody>
      </p:sp>
      <p:graphicFrame>
        <p:nvGraphicFramePr>
          <p:cNvPr id="6" name="Group 2"/>
          <p:cNvGraphicFramePr>
            <a:graphicFrameLocks noGrp="1"/>
          </p:cNvGraphicFramePr>
          <p:nvPr>
            <p:extLst>
              <p:ext uri="{D42A27DB-BD31-4B8C-83A1-F6EECF244321}">
                <p14:modId xmlns:p14="http://schemas.microsoft.com/office/powerpoint/2010/main" val="2060633875"/>
              </p:ext>
            </p:extLst>
          </p:nvPr>
        </p:nvGraphicFramePr>
        <p:xfrm>
          <a:off x="1044979" y="1983913"/>
          <a:ext cx="6450974" cy="2430640"/>
        </p:xfrm>
        <a:graphic>
          <a:graphicData uri="http://schemas.openxmlformats.org/drawingml/2006/table">
            <a:tbl>
              <a:tblPr/>
              <a:tblGrid>
                <a:gridCol w="1632903">
                  <a:extLst>
                    <a:ext uri="{9D8B030D-6E8A-4147-A177-3AD203B41FA5}">
                      <a16:colId xmlns:a16="http://schemas.microsoft.com/office/drawing/2014/main" val="20000"/>
                    </a:ext>
                  </a:extLst>
                </a:gridCol>
                <a:gridCol w="784772">
                  <a:extLst>
                    <a:ext uri="{9D8B030D-6E8A-4147-A177-3AD203B41FA5}">
                      <a16:colId xmlns:a16="http://schemas.microsoft.com/office/drawing/2014/main" val="20001"/>
                    </a:ext>
                  </a:extLst>
                </a:gridCol>
                <a:gridCol w="848131">
                  <a:extLst>
                    <a:ext uri="{9D8B030D-6E8A-4147-A177-3AD203B41FA5}">
                      <a16:colId xmlns:a16="http://schemas.microsoft.com/office/drawing/2014/main" val="20002"/>
                    </a:ext>
                  </a:extLst>
                </a:gridCol>
                <a:gridCol w="849570">
                  <a:extLst>
                    <a:ext uri="{9D8B030D-6E8A-4147-A177-3AD203B41FA5}">
                      <a16:colId xmlns:a16="http://schemas.microsoft.com/office/drawing/2014/main" val="20003"/>
                    </a:ext>
                  </a:extLst>
                </a:gridCol>
                <a:gridCol w="849570">
                  <a:extLst>
                    <a:ext uri="{9D8B030D-6E8A-4147-A177-3AD203B41FA5}">
                      <a16:colId xmlns:a16="http://schemas.microsoft.com/office/drawing/2014/main" val="20004"/>
                    </a:ext>
                  </a:extLst>
                </a:gridCol>
                <a:gridCol w="783333">
                  <a:extLst>
                    <a:ext uri="{9D8B030D-6E8A-4147-A177-3AD203B41FA5}">
                      <a16:colId xmlns:a16="http://schemas.microsoft.com/office/drawing/2014/main" val="20005"/>
                    </a:ext>
                  </a:extLst>
                </a:gridCol>
                <a:gridCol w="702695">
                  <a:extLst>
                    <a:ext uri="{9D8B030D-6E8A-4147-A177-3AD203B41FA5}">
                      <a16:colId xmlns:a16="http://schemas.microsoft.com/office/drawing/2014/main" val="20006"/>
                    </a:ext>
                  </a:extLst>
                </a:gridCol>
              </a:tblGrid>
              <a:tr h="303830">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2941" marR="82941" marT="41471" marB="41471"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FF0000"/>
                          </a:solidFill>
                          <a:effectLst/>
                          <a:latin typeface="Times New Roman" pitchFamily="18" charset="0"/>
                          <a:cs typeface="Times New Roman" pitchFamily="18" charset="0"/>
                        </a:rPr>
                        <a:t>13</a:t>
                      </a:r>
                      <a:endParaRPr kumimoji="0" lang="fr-FR" sz="1400" b="1" i="0" u="none" strike="noStrike" cap="none" normalizeH="0" baseline="0" dirty="0">
                        <a:ln>
                          <a:noFill/>
                        </a:ln>
                        <a:solidFill>
                          <a:srgbClr val="FF0000"/>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Text Box 144"/>
          <p:cNvSpPr txBox="1">
            <a:spLocks noChangeArrowheads="1"/>
          </p:cNvSpPr>
          <p:nvPr/>
        </p:nvSpPr>
        <p:spPr bwMode="auto">
          <a:xfrm>
            <a:off x="2635624" y="4500441"/>
            <a:ext cx="5201777"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70" dirty="0">
                <a:solidFill>
                  <a:schemeClr val="accent1"/>
                </a:solidFill>
                <a:latin typeface="Times New Roman" panose="02020603050405020304" pitchFamily="18" charset="0"/>
              </a:rPr>
              <a:t>  RHS 1</a:t>
            </a:r>
            <a:r>
              <a:rPr lang="fr-FR" altLang="fr-FR" sz="1270" dirty="0">
                <a:solidFill>
                  <a:schemeClr val="folHlink"/>
                </a:solidFill>
                <a:latin typeface="Times New Roman" panose="02020603050405020304" pitchFamily="18" charset="0"/>
              </a:rPr>
              <a:t>   	</a:t>
            </a:r>
            <a:r>
              <a:rPr lang="fr-FR" altLang="fr-FR" sz="1270" dirty="0">
                <a:solidFill>
                  <a:schemeClr val="accent1"/>
                </a:solidFill>
                <a:latin typeface="Times New Roman" panose="02020603050405020304" pitchFamily="18" charset="0"/>
              </a:rPr>
              <a:t>RH S 2</a:t>
            </a:r>
            <a:r>
              <a:rPr lang="fr-FR" altLang="fr-FR" sz="1270" dirty="0">
                <a:solidFill>
                  <a:schemeClr val="folHlink"/>
                </a:solidFill>
                <a:latin typeface="Times New Roman" panose="02020603050405020304" pitchFamily="18" charset="0"/>
              </a:rPr>
              <a:t> </a:t>
            </a:r>
            <a:r>
              <a:rPr lang="fr-FR" altLang="fr-FR" sz="1270" dirty="0">
                <a:solidFill>
                  <a:srgbClr val="00B0F0"/>
                </a:solidFill>
                <a:latin typeface="Times New Roman" panose="02020603050405020304" pitchFamily="18" charset="0"/>
              </a:rPr>
              <a:t>	RHS 3	RHS 4       RHS 5</a:t>
            </a:r>
          </a:p>
        </p:txBody>
      </p:sp>
    </p:spTree>
    <p:extLst>
      <p:ext uri="{BB962C8B-B14F-4D97-AF65-F5344CB8AC3E}">
        <p14:creationId xmlns:p14="http://schemas.microsoft.com/office/powerpoint/2010/main" val="342029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391827" y="544540"/>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Text Box 76"/>
          <p:cNvSpPr txBox="1">
            <a:spLocks noChangeArrowheads="1"/>
          </p:cNvSpPr>
          <p:nvPr/>
        </p:nvSpPr>
        <p:spPr bwMode="auto">
          <a:xfrm>
            <a:off x="326512" y="2963642"/>
            <a:ext cx="8072358" cy="8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4</a:t>
            </a:r>
          </a:p>
          <a:p>
            <a:pPr eaLnBrk="1" hangingPunct="1"/>
            <a:r>
              <a:rPr lang="fr-FR" altLang="fr-FR" sz="1270" dirty="0"/>
              <a:t>Mr X  est admis, en court séjour gériatrique le 03/01 en provenance de sa maison de retraite. Il est </a:t>
            </a:r>
            <a:r>
              <a:rPr lang="fr-FR" altLang="fr-FR" sz="1270" u="sng" dirty="0"/>
              <a:t>transféré</a:t>
            </a:r>
            <a:r>
              <a:rPr lang="fr-FR" altLang="fr-FR" sz="1270" dirty="0"/>
              <a:t> en SMR dans UM1 le 07/01 à 16H, puis de nouveau un passage en court séjour gériatrique le 13/01 à 9H. Il retourne dans le SMR gériatrique le 14/01 à 14H dans UM2. Il quitte ce service pour la </a:t>
            </a:r>
            <a:r>
              <a:rPr lang="fr-FR" altLang="fr-FR" sz="1270" dirty="0" err="1"/>
              <a:t>MdR</a:t>
            </a:r>
            <a:r>
              <a:rPr lang="fr-FR" altLang="fr-FR" sz="1270" dirty="0"/>
              <a:t> le 31/01.</a:t>
            </a:r>
          </a:p>
        </p:txBody>
      </p:sp>
    </p:spTree>
    <p:extLst>
      <p:ext uri="{BB962C8B-B14F-4D97-AF65-F5344CB8AC3E}">
        <p14:creationId xmlns:p14="http://schemas.microsoft.com/office/powerpoint/2010/main" val="665387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8"/>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4</a:t>
            </a:r>
          </a:p>
        </p:txBody>
      </p:sp>
      <p:graphicFrame>
        <p:nvGraphicFramePr>
          <p:cNvPr id="6" name="Group 129"/>
          <p:cNvGraphicFramePr>
            <a:graphicFrameLocks noGrp="1"/>
          </p:cNvGraphicFramePr>
          <p:nvPr/>
        </p:nvGraphicFramePr>
        <p:xfrm>
          <a:off x="979664" y="1918598"/>
          <a:ext cx="6450974" cy="2437839"/>
        </p:xfrm>
        <a:graphic>
          <a:graphicData uri="http://schemas.openxmlformats.org/drawingml/2006/table">
            <a:tbl>
              <a:tblPr/>
              <a:tblGrid>
                <a:gridCol w="1632903">
                  <a:extLst>
                    <a:ext uri="{9D8B030D-6E8A-4147-A177-3AD203B41FA5}">
                      <a16:colId xmlns:a16="http://schemas.microsoft.com/office/drawing/2014/main" val="20000"/>
                    </a:ext>
                  </a:extLst>
                </a:gridCol>
                <a:gridCol w="784772">
                  <a:extLst>
                    <a:ext uri="{9D8B030D-6E8A-4147-A177-3AD203B41FA5}">
                      <a16:colId xmlns:a16="http://schemas.microsoft.com/office/drawing/2014/main" val="20001"/>
                    </a:ext>
                  </a:extLst>
                </a:gridCol>
                <a:gridCol w="848131">
                  <a:extLst>
                    <a:ext uri="{9D8B030D-6E8A-4147-A177-3AD203B41FA5}">
                      <a16:colId xmlns:a16="http://schemas.microsoft.com/office/drawing/2014/main" val="20002"/>
                    </a:ext>
                  </a:extLst>
                </a:gridCol>
                <a:gridCol w="849570">
                  <a:extLst>
                    <a:ext uri="{9D8B030D-6E8A-4147-A177-3AD203B41FA5}">
                      <a16:colId xmlns:a16="http://schemas.microsoft.com/office/drawing/2014/main" val="20003"/>
                    </a:ext>
                  </a:extLst>
                </a:gridCol>
                <a:gridCol w="849570">
                  <a:extLst>
                    <a:ext uri="{9D8B030D-6E8A-4147-A177-3AD203B41FA5}">
                      <a16:colId xmlns:a16="http://schemas.microsoft.com/office/drawing/2014/main" val="20004"/>
                    </a:ext>
                  </a:extLst>
                </a:gridCol>
                <a:gridCol w="783333">
                  <a:extLst>
                    <a:ext uri="{9D8B030D-6E8A-4147-A177-3AD203B41FA5}">
                      <a16:colId xmlns:a16="http://schemas.microsoft.com/office/drawing/2014/main" val="20005"/>
                    </a:ext>
                  </a:extLst>
                </a:gridCol>
                <a:gridCol w="702695">
                  <a:extLst>
                    <a:ext uri="{9D8B030D-6E8A-4147-A177-3AD203B41FA5}">
                      <a16:colId xmlns:a16="http://schemas.microsoft.com/office/drawing/2014/main" val="20006"/>
                    </a:ext>
                  </a:extLst>
                </a:gridCol>
              </a:tblGrid>
              <a:tr h="303830">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2941" marR="82941" marT="41471" marB="41471"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1">
                              <a:lumMod val="75000"/>
                            </a:schemeClr>
                          </a:solidFill>
                          <a:effectLst/>
                          <a:latin typeface="Times New Roman" pitchFamily="18" charset="0"/>
                          <a:cs typeface="Times New Roman" pitchFamily="18" charset="0"/>
                        </a:rPr>
                        <a:t>10</a:t>
                      </a:r>
                      <a:endParaRPr kumimoji="0" lang="fr-FR" sz="1400" b="1" i="0" u="none" strike="noStrike" cap="none" normalizeH="0" baseline="0" dirty="0">
                        <a:ln>
                          <a:noFill/>
                        </a:ln>
                        <a:solidFill>
                          <a:schemeClr val="accent1">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1">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1">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1">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1">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1">
                              <a:lumMod val="75000"/>
                            </a:schemeClr>
                          </a:solidFill>
                          <a:effectLst/>
                          <a:latin typeface="Times New Roman" pitchFamily="18" charset="0"/>
                          <a:cs typeface="Times New Roman" pitchFamily="18" charset="0"/>
                        </a:rPr>
                        <a:t>13</a:t>
                      </a: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10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1">
                              <a:lumMod val="75000"/>
                            </a:schemeClr>
                          </a:solidFill>
                          <a:effectLst/>
                          <a:latin typeface="Arial" charset="0"/>
                        </a:rPr>
                        <a:t>7</a:t>
                      </a: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1">
                              <a:lumMod val="75000"/>
                            </a:schemeClr>
                          </a:solidFill>
                          <a:effectLst/>
                          <a:latin typeface="Times New Roman" pitchFamily="18" charset="0"/>
                          <a:cs typeface="Times New Roman" pitchFamily="18" charset="0"/>
                        </a:rPr>
                        <a:t>8</a:t>
                      </a:r>
                      <a:endParaRPr kumimoji="0" lang="fr-FR" sz="1400" b="1" i="0" u="none" strike="noStrike" cap="none" normalizeH="0" baseline="0" dirty="0">
                        <a:ln>
                          <a:noFill/>
                        </a:ln>
                        <a:solidFill>
                          <a:schemeClr val="accent1">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8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1">
                              <a:lumMod val="75000"/>
                            </a:schemeClr>
                          </a:solidFill>
                          <a:effectLst/>
                          <a:latin typeface="Times New Roman" pitchFamily="18" charset="0"/>
                          <a:cs typeface="Times New Roman" pitchFamily="18" charset="0"/>
                        </a:rPr>
                        <a:t>9</a:t>
                      </a:r>
                      <a:endParaRPr kumimoji="0" lang="fr-FR" sz="1400" b="1" i="0" u="none" strike="noStrike" cap="none" normalizeH="0" baseline="0" dirty="0">
                        <a:ln>
                          <a:noFill/>
                        </a:ln>
                        <a:solidFill>
                          <a:schemeClr val="accent1">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2941" marR="82941" marT="41471" marB="4147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Text Box 144"/>
          <p:cNvSpPr txBox="1">
            <a:spLocks noChangeArrowheads="1"/>
          </p:cNvSpPr>
          <p:nvPr/>
        </p:nvSpPr>
        <p:spPr bwMode="auto">
          <a:xfrm>
            <a:off x="1894078" y="4354053"/>
            <a:ext cx="6270258"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70" b="1" dirty="0">
                <a:solidFill>
                  <a:schemeClr val="accent1">
                    <a:lumMod val="75000"/>
                  </a:schemeClr>
                </a:solidFill>
                <a:latin typeface="Times New Roman" panose="02020603050405020304" pitchFamily="18" charset="0"/>
              </a:rPr>
              <a:t>UM 1         RHS 1         RHS 2 </a:t>
            </a:r>
          </a:p>
          <a:p>
            <a:pPr eaLnBrk="1" hangingPunct="1"/>
            <a:r>
              <a:rPr lang="fr-FR" altLang="fr-FR" sz="1270" b="1" dirty="0">
                <a:solidFill>
                  <a:schemeClr val="accent2">
                    <a:lumMod val="75000"/>
                  </a:schemeClr>
                </a:solidFill>
                <a:latin typeface="Times New Roman" panose="02020603050405020304" pitchFamily="18" charset="0"/>
              </a:rPr>
              <a:t>UM 2</a:t>
            </a:r>
            <a:r>
              <a:rPr lang="fr-FR" altLang="fr-FR" sz="1270" b="1" dirty="0">
                <a:solidFill>
                  <a:schemeClr val="accent2">
                    <a:lumMod val="75000"/>
                  </a:schemeClr>
                </a:solidFill>
                <a:latin typeface="Tahoma" panose="020B0604030504040204" pitchFamily="34" charset="0"/>
              </a:rPr>
              <a:t> </a:t>
            </a:r>
            <a:r>
              <a:rPr lang="fr-FR" altLang="fr-FR" sz="1270" b="1" dirty="0">
                <a:solidFill>
                  <a:schemeClr val="accent2">
                    <a:lumMod val="75000"/>
                  </a:schemeClr>
                </a:solidFill>
                <a:latin typeface="Times New Roman" panose="02020603050405020304" pitchFamily="18" charset="0"/>
              </a:rPr>
              <a:t>                             RHS 3         RHS 4         RHS 5          RHS 6</a:t>
            </a:r>
          </a:p>
        </p:txBody>
      </p:sp>
      <p:sp>
        <p:nvSpPr>
          <p:cNvPr id="8" name="Text Box 143"/>
          <p:cNvSpPr txBox="1">
            <a:spLocks noChangeArrowheads="1"/>
          </p:cNvSpPr>
          <p:nvPr/>
        </p:nvSpPr>
        <p:spPr bwMode="auto">
          <a:xfrm>
            <a:off x="1246527" y="219673"/>
            <a:ext cx="2989921" cy="15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51" b="1" dirty="0">
                <a:solidFill>
                  <a:srgbClr val="FF6600"/>
                </a:solidFill>
                <a:latin typeface="Times New Roman" panose="02020603050405020304" pitchFamily="18" charset="0"/>
              </a:rPr>
              <a:t>1 séjour avec  6 RHS</a:t>
            </a:r>
          </a:p>
          <a:p>
            <a:pPr eaLnBrk="1" hangingPunct="1"/>
            <a:endParaRPr lang="fr-FR" altLang="fr-FR" sz="454" b="1" dirty="0">
              <a:solidFill>
                <a:srgbClr val="FF6600"/>
              </a:solidFill>
              <a:latin typeface="Times New Roman" panose="02020603050405020304" pitchFamily="18" charset="0"/>
            </a:endParaRPr>
          </a:p>
          <a:p>
            <a:pPr eaLnBrk="1" hangingPunct="1"/>
            <a:r>
              <a:rPr lang="fr-FR" altLang="fr-FR" sz="1451" b="1" dirty="0">
                <a:solidFill>
                  <a:schemeClr val="accent1">
                    <a:lumMod val="75000"/>
                  </a:schemeClr>
                </a:solidFill>
                <a:latin typeface="Times New Roman" panose="02020603050405020304" pitchFamily="18" charset="0"/>
              </a:rPr>
              <a:t>Entrée le : 07/01/2005 dans </a:t>
            </a:r>
            <a:r>
              <a:rPr lang="fr-FR" altLang="fr-FR" sz="1451" b="1" u="sng" dirty="0">
                <a:solidFill>
                  <a:schemeClr val="accent1">
                    <a:lumMod val="75000"/>
                  </a:schemeClr>
                </a:solidFill>
                <a:latin typeface="Times New Roman" panose="02020603050405020304" pitchFamily="18" charset="0"/>
              </a:rPr>
              <a:t>UM1</a:t>
            </a:r>
          </a:p>
          <a:p>
            <a:pPr eaLnBrk="1" hangingPunct="1"/>
            <a:r>
              <a:rPr lang="fr-FR" altLang="fr-FR" sz="1451" b="1" dirty="0">
                <a:solidFill>
                  <a:schemeClr val="accent1">
                    <a:lumMod val="75000"/>
                  </a:schemeClr>
                </a:solidFill>
                <a:latin typeface="Times New Roman" panose="02020603050405020304" pitchFamily="18" charset="0"/>
              </a:rPr>
              <a:t>Mode entrée : 7 transfert</a:t>
            </a:r>
          </a:p>
          <a:p>
            <a:pPr eaLnBrk="1" hangingPunct="1"/>
            <a:r>
              <a:rPr lang="fr-FR" altLang="fr-FR" sz="1451" b="1" dirty="0">
                <a:solidFill>
                  <a:schemeClr val="accent1">
                    <a:lumMod val="75000"/>
                  </a:schemeClr>
                </a:solidFill>
                <a:latin typeface="Times New Roman" panose="02020603050405020304" pitchFamily="18" charset="0"/>
              </a:rPr>
              <a:t>Provenance : 1 court séjour</a:t>
            </a:r>
          </a:p>
          <a:p>
            <a:pPr eaLnBrk="1" hangingPunct="1"/>
            <a:r>
              <a:rPr lang="fr-FR" altLang="fr-FR" sz="1451" b="1" dirty="0">
                <a:solidFill>
                  <a:schemeClr val="accent1">
                    <a:lumMod val="75000"/>
                  </a:schemeClr>
                </a:solidFill>
                <a:latin typeface="Times New Roman" panose="02020603050405020304" pitchFamily="18" charset="0"/>
              </a:rPr>
              <a:t>Transfert provisoire le : 13/01/2005</a:t>
            </a:r>
          </a:p>
          <a:p>
            <a:pPr eaLnBrk="1" hangingPunct="1"/>
            <a:r>
              <a:rPr lang="fr-FR" altLang="fr-FR" sz="1451" b="1" dirty="0">
                <a:solidFill>
                  <a:schemeClr val="accent1">
                    <a:lumMod val="75000"/>
                  </a:schemeClr>
                </a:solidFill>
                <a:latin typeface="Times New Roman" panose="02020603050405020304" pitchFamily="18" charset="0"/>
              </a:rPr>
              <a:t>Mode sortie : 0 transfert provisoire</a:t>
            </a:r>
          </a:p>
        </p:txBody>
      </p:sp>
      <p:sp>
        <p:nvSpPr>
          <p:cNvPr id="9" name="Text Box 143"/>
          <p:cNvSpPr txBox="1">
            <a:spLocks noChangeArrowheads="1"/>
          </p:cNvSpPr>
          <p:nvPr/>
        </p:nvSpPr>
        <p:spPr bwMode="auto">
          <a:xfrm>
            <a:off x="4887376" y="219672"/>
            <a:ext cx="3044423" cy="120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51" b="1" dirty="0">
                <a:solidFill>
                  <a:schemeClr val="accent2">
                    <a:lumMod val="75000"/>
                  </a:schemeClr>
                </a:solidFill>
                <a:latin typeface="Times New Roman" panose="02020603050405020304" pitchFamily="18" charset="0"/>
              </a:rPr>
              <a:t>Retour le : 14/01/2005 dans </a:t>
            </a:r>
            <a:r>
              <a:rPr lang="fr-FR" altLang="fr-FR" sz="1451" b="1" u="sng" dirty="0">
                <a:solidFill>
                  <a:schemeClr val="accent2">
                    <a:lumMod val="75000"/>
                  </a:schemeClr>
                </a:solidFill>
                <a:latin typeface="Times New Roman" panose="02020603050405020304" pitchFamily="18" charset="0"/>
              </a:rPr>
              <a:t>UM2</a:t>
            </a:r>
          </a:p>
          <a:p>
            <a:pPr eaLnBrk="1" hangingPunct="1"/>
            <a:r>
              <a:rPr lang="fr-FR" altLang="fr-FR" sz="1451" b="1" dirty="0">
                <a:solidFill>
                  <a:schemeClr val="accent2">
                    <a:lumMod val="75000"/>
                  </a:schemeClr>
                </a:solidFill>
                <a:latin typeface="Times New Roman" panose="02020603050405020304" pitchFamily="18" charset="0"/>
              </a:rPr>
              <a:t>Mode entrée : 0 transfert provisoire</a:t>
            </a:r>
          </a:p>
          <a:p>
            <a:pPr eaLnBrk="1" hangingPunct="1"/>
            <a:r>
              <a:rPr lang="fr-FR" altLang="fr-FR" sz="1451" b="1" dirty="0">
                <a:solidFill>
                  <a:schemeClr val="accent2">
                    <a:lumMod val="75000"/>
                  </a:schemeClr>
                </a:solidFill>
                <a:latin typeface="Times New Roman" panose="02020603050405020304" pitchFamily="18" charset="0"/>
              </a:rPr>
              <a:t>Sortie  le : 31/01/2005</a:t>
            </a:r>
          </a:p>
          <a:p>
            <a:pPr eaLnBrk="1" hangingPunct="1"/>
            <a:r>
              <a:rPr lang="fr-FR" altLang="fr-FR" sz="1451" b="1" dirty="0">
                <a:solidFill>
                  <a:schemeClr val="accent2">
                    <a:lumMod val="75000"/>
                  </a:schemeClr>
                </a:solidFill>
                <a:latin typeface="Times New Roman" panose="02020603050405020304" pitchFamily="18" charset="0"/>
              </a:rPr>
              <a:t>Mode sortie : 8 domicile</a:t>
            </a:r>
          </a:p>
          <a:p>
            <a:pPr eaLnBrk="1" hangingPunct="1"/>
            <a:r>
              <a:rPr lang="fr-FR" altLang="fr-FR" sz="1451" b="1" dirty="0">
                <a:solidFill>
                  <a:schemeClr val="accent2">
                    <a:lumMod val="75000"/>
                  </a:schemeClr>
                </a:solidFill>
                <a:latin typeface="Times New Roman" panose="02020603050405020304" pitchFamily="18" charset="0"/>
              </a:rPr>
              <a:t>Destination : 7 </a:t>
            </a:r>
            <a:r>
              <a:rPr lang="fr-FR" altLang="fr-FR" sz="1451" b="1" dirty="0" err="1">
                <a:solidFill>
                  <a:schemeClr val="accent2">
                    <a:lumMod val="75000"/>
                  </a:schemeClr>
                </a:solidFill>
                <a:latin typeface="Times New Roman" panose="02020603050405020304" pitchFamily="18" charset="0"/>
              </a:rPr>
              <a:t>MdR</a:t>
            </a:r>
            <a:endParaRPr lang="fr-FR" altLang="fr-FR" sz="1451" b="1" dirty="0">
              <a:solidFill>
                <a:schemeClr val="accent2">
                  <a:lumMod val="75000"/>
                </a:schemeClr>
              </a:solidFill>
              <a:latin typeface="Times New Roman" panose="02020603050405020304" pitchFamily="18" charset="0"/>
            </a:endParaRPr>
          </a:p>
        </p:txBody>
      </p:sp>
    </p:spTree>
    <p:extLst>
      <p:ext uri="{BB962C8B-B14F-4D97-AF65-F5344CB8AC3E}">
        <p14:creationId xmlns:p14="http://schemas.microsoft.com/office/powerpoint/2010/main" val="858297845"/>
      </p:ext>
    </p:extLst>
  </p:cSld>
  <p:clrMapOvr>
    <a:masterClrMapping/>
  </p:clrMapOvr>
</p:sld>
</file>

<file path=ppt/theme/theme1.xml><?xml version="1.0" encoding="utf-8"?>
<a:theme xmlns:a="http://schemas.openxmlformats.org/drawingml/2006/main" name="Simple Light">
  <a:themeElements>
    <a:clrScheme name="UM - FDM 1">
      <a:dk1>
        <a:srgbClr val="000000"/>
      </a:dk1>
      <a:lt1>
        <a:srgbClr val="FFFFFF"/>
      </a:lt1>
      <a:dk2>
        <a:srgbClr val="7F8C8D"/>
      </a:dk2>
      <a:lt2>
        <a:srgbClr val="ECF0F1"/>
      </a:lt2>
      <a:accent1>
        <a:srgbClr val="FF5660"/>
      </a:accent1>
      <a:accent2>
        <a:srgbClr val="212121"/>
      </a:accent2>
      <a:accent3>
        <a:srgbClr val="BDC3C7"/>
      </a:accent3>
      <a:accent4>
        <a:srgbClr val="0097A7"/>
      </a:accent4>
      <a:accent5>
        <a:srgbClr val="4BC2BC"/>
      </a:accent5>
      <a:accent6>
        <a:srgbClr val="34495E"/>
      </a:accent6>
      <a:hlink>
        <a:srgbClr val="FF5660"/>
      </a:hlink>
      <a:folHlink>
        <a:srgbClr val="0097A7"/>
      </a:folHlink>
    </a:clrScheme>
    <a:fontScheme name="Personnalisé 1">
      <a:majorFont>
        <a:latin typeface="Oswald"/>
        <a:ea typeface=""/>
        <a:cs typeface=""/>
      </a:majorFont>
      <a:minorFont>
        <a:latin typeface="Open San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3825</TotalTime>
  <Words>1296</Words>
  <Application>Microsoft Office PowerPoint</Application>
  <PresentationFormat>Affichage à l'écran (16:9)</PresentationFormat>
  <Paragraphs>597</Paragraphs>
  <Slides>11</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Times New Roman</vt:lpstr>
      <vt:lpstr>Open Sans Condensed Light</vt:lpstr>
      <vt:lpstr>Tahoma</vt:lpstr>
      <vt:lpstr>Arial</vt:lpstr>
      <vt:lpstr>Oswald</vt:lpstr>
      <vt:lpstr>Oswald Regular</vt:lpstr>
      <vt:lpstr>Simple Light</vt:lpstr>
      <vt:lpstr>LE PMSI SSR Quand produire un RHS ?  CORRECTION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Tarfication 2021</dc:title>
  <dc:creator>maud.minard@umontpellier.fr</dc:creator>
  <cp:lastModifiedBy>rolande hemery</cp:lastModifiedBy>
  <cp:revision>180</cp:revision>
  <dcterms:modified xsi:type="dcterms:W3CDTF">2025-01-28T16:43:06Z</dcterms:modified>
</cp:coreProperties>
</file>