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8" r:id="rId3"/>
    <p:sldId id="496" r:id="rId4"/>
    <p:sldId id="441" r:id="rId5"/>
    <p:sldId id="442" r:id="rId6"/>
    <p:sldId id="443" r:id="rId7"/>
    <p:sldId id="444" r:id="rId8"/>
    <p:sldId id="445" r:id="rId9"/>
    <p:sldId id="446" r:id="rId10"/>
    <p:sldId id="447" r:id="rId11"/>
    <p:sldId id="449" r:id="rId12"/>
    <p:sldId id="497" r:id="rId13"/>
    <p:sldId id="452" r:id="rId14"/>
    <p:sldId id="453" r:id="rId15"/>
    <p:sldId id="454" r:id="rId16"/>
    <p:sldId id="439" r:id="rId17"/>
    <p:sldId id="456" r:id="rId18"/>
    <p:sldId id="458" r:id="rId19"/>
    <p:sldId id="461" r:id="rId20"/>
    <p:sldId id="462" r:id="rId21"/>
    <p:sldId id="465" r:id="rId22"/>
    <p:sldId id="467" r:id="rId23"/>
    <p:sldId id="468" r:id="rId24"/>
    <p:sldId id="470" r:id="rId25"/>
    <p:sldId id="471" r:id="rId26"/>
    <p:sldId id="473" r:id="rId27"/>
    <p:sldId id="474" r:id="rId28"/>
    <p:sldId id="475" r:id="rId29"/>
    <p:sldId id="476" r:id="rId30"/>
    <p:sldId id="498" r:id="rId31"/>
    <p:sldId id="479" r:id="rId32"/>
    <p:sldId id="480" r:id="rId33"/>
    <p:sldId id="481" r:id="rId34"/>
    <p:sldId id="482" r:id="rId35"/>
    <p:sldId id="483" r:id="rId36"/>
    <p:sldId id="499" r:id="rId37"/>
    <p:sldId id="486" r:id="rId38"/>
    <p:sldId id="487" r:id="rId39"/>
    <p:sldId id="488" r:id="rId40"/>
    <p:sldId id="489" r:id="rId41"/>
    <p:sldId id="490" r:id="rId42"/>
    <p:sldId id="491" r:id="rId43"/>
    <p:sldId id="493" r:id="rId44"/>
    <p:sldId id="494" r:id="rId45"/>
    <p:sldId id="501" r:id="rId46"/>
    <p:sldId id="500" r:id="rId47"/>
    <p:sldId id="502" r:id="rId48"/>
  </p:sldIdLst>
  <p:sldSz cx="9144000" cy="5143500" type="screen16x9"/>
  <p:notesSz cx="6858000" cy="9144000"/>
  <p:embeddedFontLst>
    <p:embeddedFont>
      <p:font typeface="Open Sans Condensed Light" panose="020B0306030504020204" pitchFamily="34" charset="0"/>
      <p:regular r:id="rId50"/>
      <p:italic r:id="rId51"/>
    </p:embeddedFont>
    <p:embeddedFont>
      <p:font typeface="Oswald" panose="00000500000000000000" pitchFamily="2" charset="0"/>
      <p:regular r:id="rId52"/>
      <p:bold r:id="rId53"/>
    </p:embeddedFont>
    <p:embeddedFont>
      <p:font typeface="Tahoma" panose="020B0604030504040204" pitchFamily="3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9" autoAdjust="0"/>
    <p:restoredTop sz="94648"/>
  </p:normalViewPr>
  <p:slideViewPr>
    <p:cSldViewPr snapToGrid="0">
      <p:cViewPr varScale="1">
        <p:scale>
          <a:sx n="121" d="100"/>
          <a:sy n="121" d="100"/>
        </p:scale>
        <p:origin x="120" y="4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11</a:t>
            </a:fld>
            <a:endParaRPr lang="fr-FR" altLang="fr-FR"/>
          </a:p>
        </p:txBody>
      </p:sp>
    </p:spTree>
    <p:extLst>
      <p:ext uri="{BB962C8B-B14F-4D97-AF65-F5344CB8AC3E}">
        <p14:creationId xmlns:p14="http://schemas.microsoft.com/office/powerpoint/2010/main" val="72863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12</a:t>
            </a:fld>
            <a:endParaRPr lang="fr-FR" altLang="fr-FR"/>
          </a:p>
        </p:txBody>
      </p:sp>
    </p:spTree>
    <p:extLst>
      <p:ext uri="{BB962C8B-B14F-4D97-AF65-F5344CB8AC3E}">
        <p14:creationId xmlns:p14="http://schemas.microsoft.com/office/powerpoint/2010/main" val="243452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13</a:t>
            </a:fld>
            <a:endParaRPr lang="fr-FR" altLang="fr-FR"/>
          </a:p>
        </p:txBody>
      </p:sp>
    </p:spTree>
    <p:extLst>
      <p:ext uri="{BB962C8B-B14F-4D97-AF65-F5344CB8AC3E}">
        <p14:creationId xmlns:p14="http://schemas.microsoft.com/office/powerpoint/2010/main" val="394931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14</a:t>
            </a:fld>
            <a:endParaRPr lang="fr-FR" altLang="fr-FR"/>
          </a:p>
        </p:txBody>
      </p:sp>
    </p:spTree>
    <p:extLst>
      <p:ext uri="{BB962C8B-B14F-4D97-AF65-F5344CB8AC3E}">
        <p14:creationId xmlns:p14="http://schemas.microsoft.com/office/powerpoint/2010/main" val="316623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15</a:t>
            </a:fld>
            <a:endParaRPr lang="fr-FR" altLang="fr-FR"/>
          </a:p>
        </p:txBody>
      </p:sp>
    </p:spTree>
    <p:extLst>
      <p:ext uri="{BB962C8B-B14F-4D97-AF65-F5344CB8AC3E}">
        <p14:creationId xmlns:p14="http://schemas.microsoft.com/office/powerpoint/2010/main" val="20682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17</a:t>
            </a:fld>
            <a:endParaRPr lang="fr-FR" altLang="fr-FR"/>
          </a:p>
        </p:txBody>
      </p:sp>
    </p:spTree>
    <p:extLst>
      <p:ext uri="{BB962C8B-B14F-4D97-AF65-F5344CB8AC3E}">
        <p14:creationId xmlns:p14="http://schemas.microsoft.com/office/powerpoint/2010/main" val="189943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18</a:t>
            </a:fld>
            <a:endParaRPr lang="fr-FR" altLang="fr-FR"/>
          </a:p>
        </p:txBody>
      </p:sp>
    </p:spTree>
    <p:extLst>
      <p:ext uri="{BB962C8B-B14F-4D97-AF65-F5344CB8AC3E}">
        <p14:creationId xmlns:p14="http://schemas.microsoft.com/office/powerpoint/2010/main" val="205408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19</a:t>
            </a:fld>
            <a:endParaRPr lang="fr-FR" altLang="fr-FR"/>
          </a:p>
        </p:txBody>
      </p:sp>
    </p:spTree>
    <p:extLst>
      <p:ext uri="{BB962C8B-B14F-4D97-AF65-F5344CB8AC3E}">
        <p14:creationId xmlns:p14="http://schemas.microsoft.com/office/powerpoint/2010/main" val="367043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20</a:t>
            </a:fld>
            <a:endParaRPr lang="fr-FR" altLang="fr-FR"/>
          </a:p>
        </p:txBody>
      </p:sp>
    </p:spTree>
    <p:extLst>
      <p:ext uri="{BB962C8B-B14F-4D97-AF65-F5344CB8AC3E}">
        <p14:creationId xmlns:p14="http://schemas.microsoft.com/office/powerpoint/2010/main" val="309554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fld id="{05777DEF-5954-4492-B2D0-0B1F2EF7AE88}" type="slidenum">
              <a:rPr kumimoji="0" lang="fr-FR"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t>21</a:t>
            </a:fld>
            <a:endParaRPr kumimoji="0" lang="fr-FR"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Tree>
    <p:extLst>
      <p:ext uri="{BB962C8B-B14F-4D97-AF65-F5344CB8AC3E}">
        <p14:creationId xmlns:p14="http://schemas.microsoft.com/office/powerpoint/2010/main" val="79398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a:t>
            </a:fld>
            <a:endParaRPr lang="fr-FR" altLang="fr-FR"/>
          </a:p>
        </p:txBody>
      </p:sp>
    </p:spTree>
    <p:extLst>
      <p:ext uri="{BB962C8B-B14F-4D97-AF65-F5344CB8AC3E}">
        <p14:creationId xmlns:p14="http://schemas.microsoft.com/office/powerpoint/2010/main" val="105248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22</a:t>
            </a:fld>
            <a:endParaRPr lang="fr-FR" altLang="fr-FR"/>
          </a:p>
        </p:txBody>
      </p:sp>
    </p:spTree>
    <p:extLst>
      <p:ext uri="{BB962C8B-B14F-4D97-AF65-F5344CB8AC3E}">
        <p14:creationId xmlns:p14="http://schemas.microsoft.com/office/powerpoint/2010/main" val="362652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23</a:t>
            </a:fld>
            <a:endParaRPr lang="fr-FR" altLang="fr-FR"/>
          </a:p>
        </p:txBody>
      </p:sp>
    </p:spTree>
    <p:extLst>
      <p:ext uri="{BB962C8B-B14F-4D97-AF65-F5344CB8AC3E}">
        <p14:creationId xmlns:p14="http://schemas.microsoft.com/office/powerpoint/2010/main" val="2382893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24</a:t>
            </a:fld>
            <a:endParaRPr lang="fr-FR" altLang="fr-FR"/>
          </a:p>
        </p:txBody>
      </p:sp>
    </p:spTree>
    <p:extLst>
      <p:ext uri="{BB962C8B-B14F-4D97-AF65-F5344CB8AC3E}">
        <p14:creationId xmlns:p14="http://schemas.microsoft.com/office/powerpoint/2010/main" val="262096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fld id="{05777DEF-5954-4492-B2D0-0B1F2EF7AE88}" type="slidenum">
              <a:rPr kumimoji="0" lang="fr-FR"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t>25</a:t>
            </a:fld>
            <a:endParaRPr kumimoji="0" lang="fr-FR"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Tree>
    <p:extLst>
      <p:ext uri="{BB962C8B-B14F-4D97-AF65-F5344CB8AC3E}">
        <p14:creationId xmlns:p14="http://schemas.microsoft.com/office/powerpoint/2010/main" val="287166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26</a:t>
            </a:fld>
            <a:endParaRPr lang="fr-FR" altLang="fr-FR"/>
          </a:p>
        </p:txBody>
      </p:sp>
    </p:spTree>
    <p:extLst>
      <p:ext uri="{BB962C8B-B14F-4D97-AF65-F5344CB8AC3E}">
        <p14:creationId xmlns:p14="http://schemas.microsoft.com/office/powerpoint/2010/main" val="2430369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fld id="{05777DEF-5954-4492-B2D0-0B1F2EF7AE88}" type="slidenum">
              <a:rPr kumimoji="0" lang="fr-FR"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t>27</a:t>
            </a:fld>
            <a:endParaRPr kumimoji="0" lang="fr-FR"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Tree>
    <p:extLst>
      <p:ext uri="{BB962C8B-B14F-4D97-AF65-F5344CB8AC3E}">
        <p14:creationId xmlns:p14="http://schemas.microsoft.com/office/powerpoint/2010/main" val="239162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fld id="{05777DEF-5954-4492-B2D0-0B1F2EF7AE88}" type="slidenum">
              <a:rPr kumimoji="0" lang="fr-FR"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868290" algn="l"/>
                  <a:tab pos="1736580" algn="l"/>
                  <a:tab pos="2604870" algn="l"/>
                  <a:tab pos="3473161" algn="l"/>
                  <a:tab pos="4341451" algn="l"/>
                  <a:tab pos="5209741" algn="l"/>
                  <a:tab pos="6078031" algn="l"/>
                  <a:tab pos="6946321" algn="l"/>
                  <a:tab pos="7814611" algn="l"/>
                  <a:tab pos="8682902" algn="l"/>
                  <a:tab pos="9551192" algn="l"/>
                </a:tabLst>
                <a:defRPr/>
              </a:pPr>
              <a:t>28</a:t>
            </a:fld>
            <a:endParaRPr kumimoji="0" lang="fr-FR"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Tree>
    <p:extLst>
      <p:ext uri="{BB962C8B-B14F-4D97-AF65-F5344CB8AC3E}">
        <p14:creationId xmlns:p14="http://schemas.microsoft.com/office/powerpoint/2010/main" val="373800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29</a:t>
            </a:fld>
            <a:endParaRPr lang="fr-FR" altLang="fr-FR"/>
          </a:p>
        </p:txBody>
      </p:sp>
    </p:spTree>
    <p:extLst>
      <p:ext uri="{BB962C8B-B14F-4D97-AF65-F5344CB8AC3E}">
        <p14:creationId xmlns:p14="http://schemas.microsoft.com/office/powerpoint/2010/main" val="277406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30</a:t>
            </a:fld>
            <a:endParaRPr lang="fr-FR" altLang="fr-FR"/>
          </a:p>
        </p:txBody>
      </p:sp>
    </p:spTree>
    <p:extLst>
      <p:ext uri="{BB962C8B-B14F-4D97-AF65-F5344CB8AC3E}">
        <p14:creationId xmlns:p14="http://schemas.microsoft.com/office/powerpoint/2010/main" val="249795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31</a:t>
            </a:fld>
            <a:endParaRPr lang="fr-FR" altLang="fr-FR"/>
          </a:p>
        </p:txBody>
      </p:sp>
    </p:spTree>
    <p:extLst>
      <p:ext uri="{BB962C8B-B14F-4D97-AF65-F5344CB8AC3E}">
        <p14:creationId xmlns:p14="http://schemas.microsoft.com/office/powerpoint/2010/main" val="123424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a:t>
            </a:fld>
            <a:endParaRPr lang="fr-FR" altLang="fr-FR"/>
          </a:p>
        </p:txBody>
      </p:sp>
    </p:spTree>
    <p:extLst>
      <p:ext uri="{BB962C8B-B14F-4D97-AF65-F5344CB8AC3E}">
        <p14:creationId xmlns:p14="http://schemas.microsoft.com/office/powerpoint/2010/main" val="1177105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32</a:t>
            </a:fld>
            <a:endParaRPr lang="fr-FR" altLang="fr-FR"/>
          </a:p>
        </p:txBody>
      </p:sp>
    </p:spTree>
    <p:extLst>
      <p:ext uri="{BB962C8B-B14F-4D97-AF65-F5344CB8AC3E}">
        <p14:creationId xmlns:p14="http://schemas.microsoft.com/office/powerpoint/2010/main" val="133899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33</a:t>
            </a:fld>
            <a:endParaRPr lang="fr-FR" altLang="fr-FR"/>
          </a:p>
        </p:txBody>
      </p:sp>
    </p:spTree>
    <p:extLst>
      <p:ext uri="{BB962C8B-B14F-4D97-AF65-F5344CB8AC3E}">
        <p14:creationId xmlns:p14="http://schemas.microsoft.com/office/powerpoint/2010/main" val="1526930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34</a:t>
            </a:fld>
            <a:endParaRPr lang="fr-FR" altLang="fr-FR"/>
          </a:p>
        </p:txBody>
      </p:sp>
    </p:spTree>
    <p:extLst>
      <p:ext uri="{BB962C8B-B14F-4D97-AF65-F5344CB8AC3E}">
        <p14:creationId xmlns:p14="http://schemas.microsoft.com/office/powerpoint/2010/main" val="2566761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35</a:t>
            </a:fld>
            <a:endParaRPr lang="fr-FR" altLang="fr-FR"/>
          </a:p>
        </p:txBody>
      </p:sp>
    </p:spTree>
    <p:extLst>
      <p:ext uri="{BB962C8B-B14F-4D97-AF65-F5344CB8AC3E}">
        <p14:creationId xmlns:p14="http://schemas.microsoft.com/office/powerpoint/2010/main" val="2436131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36</a:t>
            </a:fld>
            <a:endParaRPr lang="fr-FR" altLang="fr-FR"/>
          </a:p>
        </p:txBody>
      </p:sp>
    </p:spTree>
    <p:extLst>
      <p:ext uri="{BB962C8B-B14F-4D97-AF65-F5344CB8AC3E}">
        <p14:creationId xmlns:p14="http://schemas.microsoft.com/office/powerpoint/2010/main" val="3165990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37</a:t>
            </a:fld>
            <a:endParaRPr lang="fr-FR" altLang="fr-FR"/>
          </a:p>
        </p:txBody>
      </p:sp>
    </p:spTree>
    <p:extLst>
      <p:ext uri="{BB962C8B-B14F-4D97-AF65-F5344CB8AC3E}">
        <p14:creationId xmlns:p14="http://schemas.microsoft.com/office/powerpoint/2010/main" val="3446906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38</a:t>
            </a:fld>
            <a:endParaRPr lang="fr-FR" altLang="fr-FR"/>
          </a:p>
        </p:txBody>
      </p:sp>
    </p:spTree>
    <p:extLst>
      <p:ext uri="{BB962C8B-B14F-4D97-AF65-F5344CB8AC3E}">
        <p14:creationId xmlns:p14="http://schemas.microsoft.com/office/powerpoint/2010/main" val="3805908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39</a:t>
            </a:fld>
            <a:endParaRPr lang="fr-FR" altLang="fr-FR"/>
          </a:p>
        </p:txBody>
      </p:sp>
    </p:spTree>
    <p:extLst>
      <p:ext uri="{BB962C8B-B14F-4D97-AF65-F5344CB8AC3E}">
        <p14:creationId xmlns:p14="http://schemas.microsoft.com/office/powerpoint/2010/main" val="1453792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40</a:t>
            </a:fld>
            <a:endParaRPr lang="fr-FR" altLang="fr-FR"/>
          </a:p>
        </p:txBody>
      </p:sp>
    </p:spTree>
    <p:extLst>
      <p:ext uri="{BB962C8B-B14F-4D97-AF65-F5344CB8AC3E}">
        <p14:creationId xmlns:p14="http://schemas.microsoft.com/office/powerpoint/2010/main" val="3654059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41</a:t>
            </a:fld>
            <a:endParaRPr lang="fr-FR" altLang="fr-FR"/>
          </a:p>
        </p:txBody>
      </p:sp>
    </p:spTree>
    <p:extLst>
      <p:ext uri="{BB962C8B-B14F-4D97-AF65-F5344CB8AC3E}">
        <p14:creationId xmlns:p14="http://schemas.microsoft.com/office/powerpoint/2010/main" val="339608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5</a:t>
            </a:fld>
            <a:endParaRPr lang="fr-FR" altLang="fr-FR"/>
          </a:p>
        </p:txBody>
      </p:sp>
    </p:spTree>
    <p:extLst>
      <p:ext uri="{BB962C8B-B14F-4D97-AF65-F5344CB8AC3E}">
        <p14:creationId xmlns:p14="http://schemas.microsoft.com/office/powerpoint/2010/main" val="1858814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42</a:t>
            </a:fld>
            <a:endParaRPr lang="fr-FR" altLang="fr-FR"/>
          </a:p>
        </p:txBody>
      </p:sp>
    </p:spTree>
    <p:extLst>
      <p:ext uri="{BB962C8B-B14F-4D97-AF65-F5344CB8AC3E}">
        <p14:creationId xmlns:p14="http://schemas.microsoft.com/office/powerpoint/2010/main" val="2389054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43</a:t>
            </a:fld>
            <a:endParaRPr lang="fr-FR" altLang="fr-FR"/>
          </a:p>
        </p:txBody>
      </p:sp>
    </p:spTree>
    <p:extLst>
      <p:ext uri="{BB962C8B-B14F-4D97-AF65-F5344CB8AC3E}">
        <p14:creationId xmlns:p14="http://schemas.microsoft.com/office/powerpoint/2010/main" val="1791193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44</a:t>
            </a:fld>
            <a:endParaRPr lang="fr-FR" altLang="fr-FR"/>
          </a:p>
        </p:txBody>
      </p:sp>
    </p:spTree>
    <p:extLst>
      <p:ext uri="{BB962C8B-B14F-4D97-AF65-F5344CB8AC3E}">
        <p14:creationId xmlns:p14="http://schemas.microsoft.com/office/powerpoint/2010/main" val="253909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890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6</a:t>
            </a:fld>
            <a:endParaRPr lang="fr-FR" altLang="fr-FR"/>
          </a:p>
        </p:txBody>
      </p:sp>
    </p:spTree>
    <p:extLst>
      <p:ext uri="{BB962C8B-B14F-4D97-AF65-F5344CB8AC3E}">
        <p14:creationId xmlns:p14="http://schemas.microsoft.com/office/powerpoint/2010/main" val="233755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7</a:t>
            </a:fld>
            <a:endParaRPr lang="fr-FR" altLang="fr-FR"/>
          </a:p>
        </p:txBody>
      </p:sp>
    </p:spTree>
    <p:extLst>
      <p:ext uri="{BB962C8B-B14F-4D97-AF65-F5344CB8AC3E}">
        <p14:creationId xmlns:p14="http://schemas.microsoft.com/office/powerpoint/2010/main" val="342922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8</a:t>
            </a:fld>
            <a:endParaRPr lang="fr-FR" altLang="fr-FR"/>
          </a:p>
        </p:txBody>
      </p:sp>
    </p:spTree>
    <p:extLst>
      <p:ext uri="{BB962C8B-B14F-4D97-AF65-F5344CB8AC3E}">
        <p14:creationId xmlns:p14="http://schemas.microsoft.com/office/powerpoint/2010/main" val="315552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9</a:t>
            </a:fld>
            <a:endParaRPr lang="fr-FR" altLang="fr-FR"/>
          </a:p>
        </p:txBody>
      </p:sp>
    </p:spTree>
    <p:extLst>
      <p:ext uri="{BB962C8B-B14F-4D97-AF65-F5344CB8AC3E}">
        <p14:creationId xmlns:p14="http://schemas.microsoft.com/office/powerpoint/2010/main" val="349857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79463"/>
            <a:ext cx="6818313" cy="38354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05777DEF-5954-4492-B2D0-0B1F2EF7AE88}" type="slidenum">
              <a:rPr lang="fr-FR" altLang="fr-FR" smtClean="0"/>
              <a:pPr/>
              <a:t>10</a:t>
            </a:fld>
            <a:endParaRPr lang="fr-FR" altLang="fr-FR"/>
          </a:p>
        </p:txBody>
      </p:sp>
    </p:spTree>
    <p:extLst>
      <p:ext uri="{BB962C8B-B14F-4D97-AF65-F5344CB8AC3E}">
        <p14:creationId xmlns:p14="http://schemas.microsoft.com/office/powerpoint/2010/main" val="238147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3.emf"/><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0.emf"/><Relationship Id="rId5" Type="http://schemas.openxmlformats.org/officeDocument/2006/relationships/image" Target="../media/image32.emf"/><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39.emf"/><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878" y="2418080"/>
            <a:ext cx="5148874" cy="972114"/>
          </a:xfrm>
          <a:prstGeom prst="rect">
            <a:avLst/>
          </a:prstGeom>
        </p:spPr>
        <p:txBody>
          <a:bodyPr spcFirstLastPara="1" wrap="square" lIns="91425" tIns="91425" rIns="91425" bIns="91425" anchor="b" anchorCtr="0">
            <a:noAutofit/>
          </a:bodyPr>
          <a:lstStyle/>
          <a:p>
            <a:pPr lvl="0" algn="l">
              <a:lnSpc>
                <a:spcPct val="150000"/>
              </a:lnSpc>
            </a:pPr>
            <a:r>
              <a:rPr lang="fr-FR" sz="3600" dirty="0">
                <a:solidFill>
                  <a:schemeClr val="accent4"/>
                </a:solidFill>
                <a:latin typeface="Oswald"/>
                <a:ea typeface="Oswald"/>
                <a:cs typeface="Oswald"/>
                <a:sym typeface="Oswald"/>
              </a:rPr>
              <a:t>CLASSIFICATION SMR</a:t>
            </a:r>
            <a:endParaRPr sz="1800" b="0" dirty="0">
              <a:solidFill>
                <a:schemeClr val="accent1"/>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Année 2024-2025 – DU TIM – Rolande HEMERY</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du groupe nosologique </a:t>
            </a:r>
            <a:r>
              <a:rPr lang="fr-FR" sz="1270" dirty="0"/>
              <a:t>(3/4)</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63449" y="514670"/>
            <a:ext cx="8902697" cy="1321245"/>
          </a:xfrm>
          <a:prstGeom prst="roundRect">
            <a:avLst/>
          </a:prstGeom>
          <a:no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marL="311045" indent="-311045" defTabSz="407526" fontAlgn="base">
              <a:spcBef>
                <a:spcPct val="0"/>
              </a:spcBef>
              <a:spcAft>
                <a:spcPct val="0"/>
              </a:spcAft>
              <a:buClr>
                <a:schemeClr val="accent6">
                  <a:lumMod val="50000"/>
                </a:schemeClr>
              </a:buClr>
              <a:buSzPct val="100000"/>
              <a:buFont typeface="Wingdings" panose="05000000000000000000" pitchFamily="2" charset="2"/>
              <a:buChar char="Ø"/>
            </a:pPr>
            <a:r>
              <a:rPr lang="fr-FR" sz="1270" dirty="0">
                <a:solidFill>
                  <a:srgbClr val="7030A0"/>
                </a:solidFill>
                <a:latin typeface="Arial" panose="020B0604020202020204" pitchFamily="34" charset="0"/>
                <a:cs typeface="Arial" panose="020B0604020202020204" pitchFamily="34" charset="0"/>
              </a:rPr>
              <a:t>Cas plus complexes</a:t>
            </a:r>
          </a:p>
          <a:p>
            <a:pPr marL="984975" lvl="1" indent="-311045">
              <a:buClr>
                <a:srgbClr val="FF3300"/>
              </a:buClr>
              <a:buFont typeface="Wingdings" panose="05000000000000000000" pitchFamily="2" charset="2"/>
              <a:buChar char="§"/>
            </a:pPr>
            <a:r>
              <a:rPr lang="fr-FR" sz="1270" dirty="0">
                <a:solidFill>
                  <a:srgbClr val="7030A0"/>
                </a:solidFill>
                <a:latin typeface="Arial" panose="020B0604020202020204" pitchFamily="34" charset="0"/>
                <a:cs typeface="Arial" panose="020B0604020202020204" pitchFamily="34" charset="0"/>
              </a:rPr>
              <a:t>La MMP est testée sur une première liste D 0133</a:t>
            </a:r>
          </a:p>
          <a:p>
            <a:pPr marL="984975" lvl="1" indent="-311045">
              <a:buClr>
                <a:srgbClr val="FF3300"/>
              </a:buClr>
              <a:buFont typeface="Wingdings" panose="05000000000000000000" pitchFamily="2" charset="2"/>
              <a:buChar char="§"/>
            </a:pPr>
            <a:r>
              <a:rPr lang="fr-FR" sz="1270" dirty="0">
                <a:solidFill>
                  <a:srgbClr val="7030A0"/>
                </a:solidFill>
                <a:latin typeface="Arial" panose="020B0604020202020204" pitchFamily="34" charset="0"/>
                <a:cs typeface="Arial" panose="020B0604020202020204" pitchFamily="34" charset="0"/>
              </a:rPr>
              <a:t>Si le test est positif, l’AE est testée sur une deuxième liste D </a:t>
            </a:r>
            <a:r>
              <a:rPr lang="fr-FR" sz="1270" dirty="0">
                <a:solidFill>
                  <a:srgbClr val="7030A0"/>
                </a:solidFill>
              </a:rPr>
              <a:t>0112</a:t>
            </a:r>
            <a:endParaRPr lang="fr-FR" sz="1270" dirty="0">
              <a:solidFill>
                <a:srgbClr val="7030A0"/>
              </a:solidFill>
              <a:latin typeface="Arial" panose="020B0604020202020204" pitchFamily="34" charset="0"/>
              <a:cs typeface="Arial" panose="020B0604020202020204" pitchFamily="34" charset="0"/>
            </a:endParaRPr>
          </a:p>
          <a:p>
            <a:pPr marL="984975" lvl="1" indent="-311045">
              <a:buClr>
                <a:srgbClr val="FF3300"/>
              </a:buClr>
              <a:buFont typeface="Wingdings" panose="05000000000000000000" pitchFamily="2" charset="2"/>
              <a:buChar char="§"/>
            </a:pPr>
            <a:r>
              <a:rPr lang="fr-FR" sz="1270" dirty="0">
                <a:solidFill>
                  <a:srgbClr val="7030A0"/>
                </a:solidFill>
                <a:latin typeface="Arial" panose="020B0604020202020204" pitchFamily="34" charset="0"/>
                <a:cs typeface="Arial" panose="020B0604020202020204" pitchFamily="34" charset="0"/>
              </a:rPr>
              <a:t>Ce sont ces 2 tests successifs qui vont orienter vers un GN</a:t>
            </a:r>
          </a:p>
        </p:txBody>
      </p:sp>
      <p:sp>
        <p:nvSpPr>
          <p:cNvPr id="4" name="Ellipse 3">
            <a:extLst>
              <a:ext uri="{FF2B5EF4-FFF2-40B4-BE49-F238E27FC236}">
                <a16:creationId xmlns:a16="http://schemas.microsoft.com/office/drawing/2014/main" id="{0AE418BF-3CE3-44A3-B8FB-F35E243D9A21}"/>
              </a:ext>
            </a:extLst>
          </p:cNvPr>
          <p:cNvSpPr/>
          <p:nvPr/>
        </p:nvSpPr>
        <p:spPr bwMode="auto">
          <a:xfrm>
            <a:off x="7315239" y="4139315"/>
            <a:ext cx="326576" cy="195946"/>
          </a:xfrm>
          <a:prstGeom prst="ellipse">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89317C-A4E6-49F1-952F-92F0DF82139B}"/>
              </a:ext>
            </a:extLst>
          </p:cNvPr>
          <p:cNvSpPr/>
          <p:nvPr/>
        </p:nvSpPr>
        <p:spPr bwMode="auto">
          <a:xfrm>
            <a:off x="3135065" y="4628830"/>
            <a:ext cx="1240989" cy="163636"/>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04545B4-E475-46FE-A521-6896AE6A68ED}"/>
              </a:ext>
            </a:extLst>
          </p:cNvPr>
          <p:cNvSpPr txBox="1"/>
          <p:nvPr/>
        </p:nvSpPr>
        <p:spPr>
          <a:xfrm>
            <a:off x="843275" y="3857876"/>
            <a:ext cx="5426920" cy="930383"/>
          </a:xfrm>
          <a:prstGeom prst="rect">
            <a:avLst/>
          </a:prstGeom>
          <a:noFill/>
        </p:spPr>
        <p:txBody>
          <a:bodyPr wrap="square">
            <a:spAutoFit/>
          </a:bodyPr>
          <a:lstStyle/>
          <a:p>
            <a:r>
              <a:rPr lang="fr-FR" sz="1089" dirty="0">
                <a:solidFill>
                  <a:schemeClr val="accent6">
                    <a:lumMod val="50000"/>
                  </a:schemeClr>
                </a:solidFill>
              </a:rPr>
              <a:t>Exemple : CM 01</a:t>
            </a:r>
          </a:p>
          <a:p>
            <a:r>
              <a:rPr lang="fr-FR" sz="1089" dirty="0">
                <a:solidFill>
                  <a:schemeClr val="accent6">
                    <a:lumMod val="50000"/>
                  </a:schemeClr>
                </a:solidFill>
              </a:rPr>
              <a:t>MMP ou AE du RHS sont testés sur la liste D-0103 du GN 0103</a:t>
            </a:r>
          </a:p>
          <a:p>
            <a:r>
              <a:rPr lang="fr-FR" sz="1089" dirty="0">
                <a:solidFill>
                  <a:schemeClr val="accent6">
                    <a:lumMod val="50000"/>
                  </a:schemeClr>
                </a:solidFill>
              </a:rPr>
              <a:t>Puis si besoin sur la liste D-0112</a:t>
            </a:r>
          </a:p>
          <a:p>
            <a:r>
              <a:rPr lang="fr-FR" sz="1089" dirty="0">
                <a:solidFill>
                  <a:schemeClr val="accent6">
                    <a:lumMod val="50000"/>
                  </a:schemeClr>
                </a:solidFill>
              </a:rPr>
              <a:t>  si test positif           GN 0146</a:t>
            </a:r>
          </a:p>
          <a:p>
            <a:r>
              <a:rPr lang="fr-FR" sz="1089" dirty="0">
                <a:solidFill>
                  <a:schemeClr val="accent6">
                    <a:lumMod val="50000"/>
                  </a:schemeClr>
                </a:solidFill>
              </a:rPr>
              <a:t> si test négatif           GN 0135</a:t>
            </a:r>
          </a:p>
        </p:txBody>
      </p:sp>
      <p:pic>
        <p:nvPicPr>
          <p:cNvPr id="3" name="Image 2"/>
          <p:cNvPicPr>
            <a:picLocks noChangeAspect="1"/>
          </p:cNvPicPr>
          <p:nvPr/>
        </p:nvPicPr>
        <p:blipFill>
          <a:blip r:embed="rId3"/>
          <a:stretch>
            <a:fillRect/>
          </a:stretch>
        </p:blipFill>
        <p:spPr>
          <a:xfrm>
            <a:off x="843275" y="2276604"/>
            <a:ext cx="7543043" cy="1140582"/>
          </a:xfrm>
          <a:prstGeom prst="rect">
            <a:avLst/>
          </a:prstGeom>
        </p:spPr>
      </p:pic>
      <p:pic>
        <p:nvPicPr>
          <p:cNvPr id="6" name="Image 5"/>
          <p:cNvPicPr>
            <a:picLocks noChangeAspect="1"/>
          </p:cNvPicPr>
          <p:nvPr/>
        </p:nvPicPr>
        <p:blipFill>
          <a:blip r:embed="rId4"/>
          <a:stretch>
            <a:fillRect/>
          </a:stretch>
        </p:blipFill>
        <p:spPr>
          <a:xfrm>
            <a:off x="843275" y="1697763"/>
            <a:ext cx="7543043" cy="596682"/>
          </a:xfrm>
          <a:prstGeom prst="rect">
            <a:avLst/>
          </a:prstGeom>
        </p:spPr>
      </p:pic>
      <p:sp>
        <p:nvSpPr>
          <p:cNvPr id="7" name="Flèche droite 6"/>
          <p:cNvSpPr/>
          <p:nvPr/>
        </p:nvSpPr>
        <p:spPr bwMode="auto">
          <a:xfrm>
            <a:off x="1869490" y="4415814"/>
            <a:ext cx="261261" cy="118708"/>
          </a:xfrm>
          <a:prstGeom prst="rightArrow">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5"/>
          <a:stretch>
            <a:fillRect/>
          </a:stretch>
        </p:blipFill>
        <p:spPr>
          <a:xfrm>
            <a:off x="791442" y="3393941"/>
            <a:ext cx="7594877" cy="517065"/>
          </a:xfrm>
          <a:prstGeom prst="rect">
            <a:avLst/>
          </a:prstGeom>
        </p:spPr>
      </p:pic>
      <p:sp>
        <p:nvSpPr>
          <p:cNvPr id="13" name="Flèche droite 12"/>
          <p:cNvSpPr/>
          <p:nvPr/>
        </p:nvSpPr>
        <p:spPr bwMode="auto">
          <a:xfrm>
            <a:off x="1869490" y="4591940"/>
            <a:ext cx="261261" cy="118708"/>
          </a:xfrm>
          <a:prstGeom prst="rightArrow">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45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du groupe nosologique </a:t>
            </a:r>
            <a:r>
              <a:rPr lang="fr-FR" sz="1270" dirty="0"/>
              <a:t>(4/4)</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63449" y="514670"/>
            <a:ext cx="8902697" cy="482004"/>
          </a:xfrm>
          <a:prstGeom prst="roundRect">
            <a:avLst/>
          </a:prstGeom>
          <a:no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marL="311045" indent="-311045" defTabSz="407526" fontAlgn="base">
              <a:spcBef>
                <a:spcPct val="0"/>
              </a:spcBef>
              <a:spcAft>
                <a:spcPct val="0"/>
              </a:spcAft>
              <a:buClr>
                <a:schemeClr val="accent6">
                  <a:lumMod val="50000"/>
                </a:schemeClr>
              </a:buClr>
              <a:buSzPct val="100000"/>
              <a:buFont typeface="Wingdings" panose="05000000000000000000" pitchFamily="2" charset="2"/>
              <a:buChar char="Ø"/>
            </a:pPr>
            <a:r>
              <a:rPr lang="fr-FR" sz="1270" dirty="0">
                <a:solidFill>
                  <a:srgbClr val="7030A0"/>
                </a:solidFill>
                <a:latin typeface="Arial" panose="020B0604020202020204" pitchFamily="34" charset="0"/>
                <a:cs typeface="Arial" panose="020B0604020202020204" pitchFamily="34" charset="0"/>
              </a:rPr>
              <a:t>Cas plus complexes : autre exemple</a:t>
            </a:r>
          </a:p>
        </p:txBody>
      </p:sp>
      <p:sp>
        <p:nvSpPr>
          <p:cNvPr id="4" name="Ellipse 3">
            <a:extLst>
              <a:ext uri="{FF2B5EF4-FFF2-40B4-BE49-F238E27FC236}">
                <a16:creationId xmlns:a16="http://schemas.microsoft.com/office/drawing/2014/main" id="{0AE418BF-3CE3-44A3-B8FB-F35E243D9A21}"/>
              </a:ext>
            </a:extLst>
          </p:cNvPr>
          <p:cNvSpPr/>
          <p:nvPr/>
        </p:nvSpPr>
        <p:spPr bwMode="auto">
          <a:xfrm>
            <a:off x="7315239" y="4139315"/>
            <a:ext cx="326576" cy="195946"/>
          </a:xfrm>
          <a:prstGeom prst="ellipse">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89317C-A4E6-49F1-952F-92F0DF82139B}"/>
              </a:ext>
            </a:extLst>
          </p:cNvPr>
          <p:cNvSpPr/>
          <p:nvPr/>
        </p:nvSpPr>
        <p:spPr bwMode="auto">
          <a:xfrm>
            <a:off x="3135065" y="4628830"/>
            <a:ext cx="1240989" cy="163636"/>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653087" y="1853283"/>
            <a:ext cx="7775620" cy="2286032"/>
          </a:xfrm>
          <a:prstGeom prst="rect">
            <a:avLst/>
          </a:prstGeom>
        </p:spPr>
      </p:pic>
      <p:pic>
        <p:nvPicPr>
          <p:cNvPr id="10" name="Image 9"/>
          <p:cNvPicPr>
            <a:picLocks noChangeAspect="1"/>
          </p:cNvPicPr>
          <p:nvPr/>
        </p:nvPicPr>
        <p:blipFill>
          <a:blip r:embed="rId4"/>
          <a:stretch>
            <a:fillRect/>
          </a:stretch>
        </p:blipFill>
        <p:spPr>
          <a:xfrm>
            <a:off x="653087" y="1184579"/>
            <a:ext cx="7775621" cy="668704"/>
          </a:xfrm>
          <a:prstGeom prst="rect">
            <a:avLst/>
          </a:prstGeom>
        </p:spPr>
      </p:pic>
    </p:spTree>
    <p:extLst>
      <p:ext uri="{BB962C8B-B14F-4D97-AF65-F5344CB8AC3E}">
        <p14:creationId xmlns:p14="http://schemas.microsoft.com/office/powerpoint/2010/main" val="309348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14880" y="-72863"/>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Comment est organisée la classification</a:t>
            </a:r>
          </a:p>
        </p:txBody>
      </p:sp>
      <p:sp>
        <p:nvSpPr>
          <p:cNvPr id="8" name="Flèche : droite 7">
            <a:extLst>
              <a:ext uri="{FF2B5EF4-FFF2-40B4-BE49-F238E27FC236}">
                <a16:creationId xmlns:a16="http://schemas.microsoft.com/office/drawing/2014/main" id="{823BD91B-66CD-4F87-96BD-D46676857C49}"/>
              </a:ext>
            </a:extLst>
          </p:cNvPr>
          <p:cNvSpPr/>
          <p:nvPr/>
        </p:nvSpPr>
        <p:spPr bwMode="auto">
          <a:xfrm>
            <a:off x="3537590" y="1243115"/>
            <a:ext cx="422751" cy="195946"/>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6DE50B0F-08B9-468F-BA5E-2228144B04B6}"/>
              </a:ext>
            </a:extLst>
          </p:cNvPr>
          <p:cNvSpPr/>
          <p:nvPr/>
        </p:nvSpPr>
        <p:spPr bwMode="auto">
          <a:xfrm>
            <a:off x="4513759" y="899593"/>
            <a:ext cx="2511139" cy="38244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Catégories Majeures</a:t>
            </a:r>
          </a:p>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         </a:t>
            </a: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552CBF7-BB37-46AC-BB6D-68F720A17F0D}"/>
              </a:ext>
            </a:extLst>
          </p:cNvPr>
          <p:cNvSpPr/>
          <p:nvPr/>
        </p:nvSpPr>
        <p:spPr bwMode="auto">
          <a:xfrm>
            <a:off x="4979321" y="2272179"/>
            <a:ext cx="2318724" cy="45693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Type de réadaptation</a:t>
            </a:r>
          </a:p>
        </p:txBody>
      </p:sp>
      <p:sp>
        <p:nvSpPr>
          <p:cNvPr id="16" name="Rectangle 15">
            <a:extLst>
              <a:ext uri="{FF2B5EF4-FFF2-40B4-BE49-F238E27FC236}">
                <a16:creationId xmlns:a16="http://schemas.microsoft.com/office/drawing/2014/main" id="{A28D2845-EE6D-4B74-980C-CF642F1955F4}"/>
              </a:ext>
            </a:extLst>
          </p:cNvPr>
          <p:cNvSpPr/>
          <p:nvPr/>
        </p:nvSpPr>
        <p:spPr bwMode="auto">
          <a:xfrm>
            <a:off x="4984758" y="3115347"/>
            <a:ext cx="1928596"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Niveau de lourdeur</a:t>
            </a:r>
          </a:p>
        </p:txBody>
      </p:sp>
      <p:sp>
        <p:nvSpPr>
          <p:cNvPr id="17" name="Rectangle 16">
            <a:extLst>
              <a:ext uri="{FF2B5EF4-FFF2-40B4-BE49-F238E27FC236}">
                <a16:creationId xmlns:a16="http://schemas.microsoft.com/office/drawing/2014/main" id="{FC7F8A96-8CA3-484D-93BA-9F87AD56AD58}"/>
              </a:ext>
            </a:extLst>
          </p:cNvPr>
          <p:cNvSpPr/>
          <p:nvPr/>
        </p:nvSpPr>
        <p:spPr bwMode="auto">
          <a:xfrm>
            <a:off x="4853417" y="4162373"/>
            <a:ext cx="2148095"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451" dirty="0">
                <a:solidFill>
                  <a:schemeClr val="bg1"/>
                </a:solidFill>
                <a:latin typeface="Arial" panose="020B0604020202020204" pitchFamily="34" charset="0"/>
                <a:cs typeface="Arial" panose="020B0604020202020204" pitchFamily="34" charset="0"/>
              </a:rPr>
              <a:t>Niveaux de Sévérité</a:t>
            </a:r>
          </a:p>
        </p:txBody>
      </p:sp>
      <p:sp>
        <p:nvSpPr>
          <p:cNvPr id="20" name="Rectangle : coins arrondis 19">
            <a:extLst>
              <a:ext uri="{FF2B5EF4-FFF2-40B4-BE49-F238E27FC236}">
                <a16:creationId xmlns:a16="http://schemas.microsoft.com/office/drawing/2014/main" id="{FEE3D3A7-EAFA-4F29-A474-CF693D66B50B}"/>
              </a:ext>
            </a:extLst>
          </p:cNvPr>
          <p:cNvSpPr/>
          <p:nvPr/>
        </p:nvSpPr>
        <p:spPr bwMode="auto">
          <a:xfrm>
            <a:off x="4535631" y="1428566"/>
            <a:ext cx="2511139" cy="409823"/>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Groupes  nosologiques</a:t>
            </a: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633" dirty="0">
              <a:solidFill>
                <a:schemeClr val="bg1"/>
              </a:solidFill>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935CE6F3-8DA7-4465-8295-E5B0D77140ED}"/>
              </a:ext>
            </a:extLst>
          </p:cNvPr>
          <p:cNvSpPr/>
          <p:nvPr/>
        </p:nvSpPr>
        <p:spPr bwMode="auto">
          <a:xfrm>
            <a:off x="376386" y="1090817"/>
            <a:ext cx="3020717" cy="604170"/>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Quelle est la pathologie et/ou la PEC principale?</a:t>
            </a:r>
          </a:p>
        </p:txBody>
      </p:sp>
      <p:sp>
        <p:nvSpPr>
          <p:cNvPr id="24" name="Rectangle : coins arrondis 23">
            <a:extLst>
              <a:ext uri="{FF2B5EF4-FFF2-40B4-BE49-F238E27FC236}">
                <a16:creationId xmlns:a16="http://schemas.microsoft.com/office/drawing/2014/main" id="{53F1F343-6186-4B9F-B122-38F37BE3B3B9}"/>
              </a:ext>
            </a:extLst>
          </p:cNvPr>
          <p:cNvSpPr/>
          <p:nvPr/>
        </p:nvSpPr>
        <p:spPr bwMode="auto">
          <a:xfrm>
            <a:off x="326512" y="2148759"/>
            <a:ext cx="3740391" cy="604170"/>
          </a:xfrm>
          <a:prstGeom prst="roundRect">
            <a:avLst/>
          </a:prstGeom>
          <a:noFill/>
          <a:ln w="38100"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Quel est le type de réadaptation reçue par le patient?</a:t>
            </a:r>
            <a:endParaRPr lang="fr-FR" sz="1633" dirty="0">
              <a:solidFill>
                <a:srgbClr val="7030A0"/>
              </a:solidFill>
              <a:latin typeface="Arial" panose="020B0604020202020204" pitchFamily="34" charset="0"/>
              <a:cs typeface="Arial" panose="020B0604020202020204" pitchFamily="34" charset="0"/>
            </a:endParaRPr>
          </a:p>
        </p:txBody>
      </p:sp>
      <p:sp>
        <p:nvSpPr>
          <p:cNvPr id="25" name="Rectangle : coins arrondis 24">
            <a:extLst>
              <a:ext uri="{FF2B5EF4-FFF2-40B4-BE49-F238E27FC236}">
                <a16:creationId xmlns:a16="http://schemas.microsoft.com/office/drawing/2014/main" id="{A23A8D77-F601-41C1-A106-E8296F4EA84C}"/>
              </a:ext>
            </a:extLst>
          </p:cNvPr>
          <p:cNvSpPr/>
          <p:nvPr/>
        </p:nvSpPr>
        <p:spPr bwMode="auto">
          <a:xfrm>
            <a:off x="326513" y="2900968"/>
            <a:ext cx="3740391" cy="761659"/>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Quel est le poids économique dû aux caractéristiques du patient, hors diagnostics?</a:t>
            </a:r>
          </a:p>
        </p:txBody>
      </p:sp>
      <p:sp>
        <p:nvSpPr>
          <p:cNvPr id="27" name="Rectangle : coins arrondis 26">
            <a:extLst>
              <a:ext uri="{FF2B5EF4-FFF2-40B4-BE49-F238E27FC236}">
                <a16:creationId xmlns:a16="http://schemas.microsoft.com/office/drawing/2014/main" id="{02FBDFAD-4C50-4B26-82A6-306B43200E2C}"/>
              </a:ext>
            </a:extLst>
          </p:cNvPr>
          <p:cNvSpPr/>
          <p:nvPr/>
        </p:nvSpPr>
        <p:spPr bwMode="auto">
          <a:xfrm>
            <a:off x="326513" y="3900386"/>
            <a:ext cx="3740391" cy="613224"/>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Quel est le poids économique dû aux autres pathologies prises en charge?</a:t>
            </a:r>
          </a:p>
        </p:txBody>
      </p:sp>
      <p:sp>
        <p:nvSpPr>
          <p:cNvPr id="7" name="Flèche : droite 6">
            <a:extLst>
              <a:ext uri="{FF2B5EF4-FFF2-40B4-BE49-F238E27FC236}">
                <a16:creationId xmlns:a16="http://schemas.microsoft.com/office/drawing/2014/main" id="{FE11A259-41A2-4FCB-A2EF-D54A60543B32}"/>
              </a:ext>
            </a:extLst>
          </p:cNvPr>
          <p:cNvSpPr/>
          <p:nvPr/>
        </p:nvSpPr>
        <p:spPr bwMode="auto">
          <a:xfrm rot="5400000">
            <a:off x="5879256" y="1957888"/>
            <a:ext cx="209822" cy="19479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3FAB2A7F-F24D-424C-89F9-CDAF65D7B108}"/>
              </a:ext>
            </a:extLst>
          </p:cNvPr>
          <p:cNvSpPr/>
          <p:nvPr/>
        </p:nvSpPr>
        <p:spPr bwMode="auto">
          <a:xfrm>
            <a:off x="5878304" y="2841092"/>
            <a:ext cx="261261" cy="194795"/>
          </a:xfrm>
          <a:prstGeom prst="down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2" name="Flèche : bas 11">
            <a:extLst>
              <a:ext uri="{FF2B5EF4-FFF2-40B4-BE49-F238E27FC236}">
                <a16:creationId xmlns:a16="http://schemas.microsoft.com/office/drawing/2014/main" id="{BCCA8487-C2C1-4191-8878-E5F38302244D}"/>
              </a:ext>
            </a:extLst>
          </p:cNvPr>
          <p:cNvSpPr/>
          <p:nvPr/>
        </p:nvSpPr>
        <p:spPr bwMode="auto">
          <a:xfrm>
            <a:off x="5878304" y="3593460"/>
            <a:ext cx="261261" cy="326576"/>
          </a:xfrm>
          <a:prstGeom prst="down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2" name="Accolade fermante 21">
            <a:extLst>
              <a:ext uri="{FF2B5EF4-FFF2-40B4-BE49-F238E27FC236}">
                <a16:creationId xmlns:a16="http://schemas.microsoft.com/office/drawing/2014/main" id="{DB2E065A-C7F9-4997-BC76-CD21F33DFAF7}"/>
              </a:ext>
            </a:extLst>
          </p:cNvPr>
          <p:cNvSpPr/>
          <p:nvPr/>
        </p:nvSpPr>
        <p:spPr bwMode="auto">
          <a:xfrm>
            <a:off x="7272689" y="825708"/>
            <a:ext cx="261261" cy="2038895"/>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31" name="Accolade fermante 30">
            <a:extLst>
              <a:ext uri="{FF2B5EF4-FFF2-40B4-BE49-F238E27FC236}">
                <a16:creationId xmlns:a16="http://schemas.microsoft.com/office/drawing/2014/main" id="{EFE74A8A-4854-484E-AC79-E9573C94C30A}"/>
              </a:ext>
            </a:extLst>
          </p:cNvPr>
          <p:cNvSpPr/>
          <p:nvPr/>
        </p:nvSpPr>
        <p:spPr bwMode="auto">
          <a:xfrm>
            <a:off x="7046771" y="3035887"/>
            <a:ext cx="487179" cy="1509388"/>
          </a:xfrm>
          <a:prstGeom prst="rightBrace">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9" name="Rectangle : coins arrondis 28">
            <a:extLst>
              <a:ext uri="{FF2B5EF4-FFF2-40B4-BE49-F238E27FC236}">
                <a16:creationId xmlns:a16="http://schemas.microsoft.com/office/drawing/2014/main" id="{166710D4-C108-4C74-9296-AF4F6626AD01}"/>
              </a:ext>
            </a:extLst>
          </p:cNvPr>
          <p:cNvSpPr/>
          <p:nvPr/>
        </p:nvSpPr>
        <p:spPr bwMode="auto">
          <a:xfrm>
            <a:off x="7606967" y="1428566"/>
            <a:ext cx="1477648" cy="99158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PEC  médicale et réadaptative</a:t>
            </a:r>
          </a:p>
        </p:txBody>
      </p:sp>
      <p:sp>
        <p:nvSpPr>
          <p:cNvPr id="33" name="Rectangle : coins arrondis 32">
            <a:extLst>
              <a:ext uri="{FF2B5EF4-FFF2-40B4-BE49-F238E27FC236}">
                <a16:creationId xmlns:a16="http://schemas.microsoft.com/office/drawing/2014/main" id="{75FEBA50-CAD7-408E-B9E3-5373D83D5EED}"/>
              </a:ext>
            </a:extLst>
          </p:cNvPr>
          <p:cNvSpPr/>
          <p:nvPr/>
        </p:nvSpPr>
        <p:spPr bwMode="auto">
          <a:xfrm>
            <a:off x="7606967" y="3396776"/>
            <a:ext cx="1505406" cy="68520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Poids économique</a:t>
            </a:r>
          </a:p>
        </p:txBody>
      </p:sp>
    </p:spTree>
    <p:extLst>
      <p:ext uri="{BB962C8B-B14F-4D97-AF65-F5344CB8AC3E}">
        <p14:creationId xmlns:p14="http://schemas.microsoft.com/office/powerpoint/2010/main" val="52820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Les différents types de réadaptation</a:t>
            </a: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b="1" dirty="0">
                <a:solidFill>
                  <a:schemeClr val="tx1"/>
                </a:solidFill>
              </a:rPr>
              <a:t>Le type de réadaptation caractérise la réadaptation</a:t>
            </a:r>
          </a:p>
          <a:p>
            <a:r>
              <a:rPr lang="fr-FR" sz="1270" b="1" dirty="0">
                <a:solidFill>
                  <a:schemeClr val="tx1"/>
                </a:solidFill>
              </a:rPr>
              <a:t>reçue par le patient pendant son séjour</a:t>
            </a:r>
            <a:endParaRPr lang="fr-FR" sz="1633" b="1" dirty="0">
              <a:solidFill>
                <a:schemeClr val="tx1"/>
              </a:solidFill>
            </a:endParaRP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748958" y="1512378"/>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S : Spécialisée importante</a:t>
            </a:r>
            <a:endParaRPr lang="fr-FR" sz="1633" dirty="0"/>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H </a:t>
            </a:r>
            <a:r>
              <a:rPr lang="fr-FR" sz="1633" dirty="0">
                <a:latin typeface="Arial" panose="020B0604020202020204" pitchFamily="34" charset="0"/>
                <a:cs typeface="Arial" panose="020B0604020202020204" pitchFamily="34" charset="0"/>
              </a:rPr>
              <a:t>: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I : Très intense</a:t>
            </a:r>
            <a:endParaRPr lang="fr-FR" sz="1633" dirty="0"/>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L : Indifférenciée</a:t>
            </a:r>
          </a:p>
        </p:txBody>
      </p:sp>
    </p:spTree>
    <p:extLst>
      <p:ext uri="{BB962C8B-B14F-4D97-AF65-F5344CB8AC3E}">
        <p14:creationId xmlns:p14="http://schemas.microsoft.com/office/powerpoint/2010/main" val="314245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pédiatrique: HC et HTP</a:t>
            </a: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b="1" dirty="0">
                <a:solidFill>
                  <a:schemeClr val="tx1"/>
                </a:solidFill>
              </a:rPr>
              <a:t>Le type de réadaptation caractérise la réadaptation</a:t>
            </a:r>
          </a:p>
          <a:p>
            <a:r>
              <a:rPr lang="fr-FR" sz="1270" b="1" dirty="0">
                <a:solidFill>
                  <a:schemeClr val="tx1"/>
                </a:solidFill>
              </a:rPr>
              <a:t>reçue par le patient pendant son séjour</a:t>
            </a:r>
            <a:endParaRPr lang="fr-FR" sz="1633" b="1" dirty="0">
              <a:solidFill>
                <a:schemeClr val="tx1"/>
              </a:solidFill>
            </a:endParaRP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833261" y="1568282"/>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S : Spécialisée importante</a:t>
            </a:r>
            <a:endParaRPr lang="fr-FR" sz="1633" dirty="0"/>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H </a:t>
            </a:r>
            <a:r>
              <a:rPr lang="fr-FR" sz="1633" dirty="0">
                <a:latin typeface="Arial" panose="020B0604020202020204" pitchFamily="34" charset="0"/>
                <a:cs typeface="Arial" panose="020B0604020202020204" pitchFamily="34" charset="0"/>
              </a:rPr>
              <a:t>: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I : Très intense</a:t>
            </a:r>
            <a:endParaRPr lang="fr-FR" sz="1633" dirty="0"/>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L : Indifférenciée</a:t>
            </a:r>
          </a:p>
        </p:txBody>
      </p:sp>
    </p:spTree>
    <p:extLst>
      <p:ext uri="{BB962C8B-B14F-4D97-AF65-F5344CB8AC3E}">
        <p14:creationId xmlns:p14="http://schemas.microsoft.com/office/powerpoint/2010/main" val="418426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pédiatrique: HC et HTP</a:t>
            </a:r>
          </a:p>
        </p:txBody>
      </p:sp>
      <p:sp>
        <p:nvSpPr>
          <p:cNvPr id="3" name="Rectangle 2"/>
          <p:cNvSpPr/>
          <p:nvPr/>
        </p:nvSpPr>
        <p:spPr>
          <a:xfrm>
            <a:off x="289152" y="677610"/>
            <a:ext cx="8099086" cy="3777957"/>
          </a:xfrm>
          <a:prstGeom prst="rect">
            <a:avLst/>
          </a:prstGeom>
        </p:spPr>
        <p:txBody>
          <a:bodyPr wrap="square">
            <a:spAutoFit/>
          </a:bodyPr>
          <a:lstStyle/>
          <a:p>
            <a:pPr marL="311045" indent="-311045">
              <a:buClr>
                <a:srgbClr val="7030A0"/>
              </a:buClr>
              <a:buFont typeface="Wingdings" panose="05000000000000000000" pitchFamily="2" charset="2"/>
              <a:buChar char="Ø"/>
            </a:pPr>
            <a:r>
              <a:rPr lang="fr-FR" sz="1996" dirty="0">
                <a:solidFill>
                  <a:srgbClr val="7030A0"/>
                </a:solidFill>
              </a:rPr>
              <a:t>Concerne les patients âgés de 0 à 17 ans</a:t>
            </a:r>
          </a:p>
          <a:p>
            <a:pPr marL="311045" indent="-311045">
              <a:buClr>
                <a:srgbClr val="7030A0"/>
              </a:buClr>
              <a:buFont typeface="Wingdings" panose="05000000000000000000" pitchFamily="2" charset="2"/>
              <a:buChar char="Ø"/>
            </a:pPr>
            <a:r>
              <a:rPr lang="fr-FR" sz="1996" dirty="0">
                <a:solidFill>
                  <a:srgbClr val="7030A0"/>
                </a:solidFill>
              </a:rPr>
              <a:t>12 GN avec réadaptation pédiatrique : les mêmes en HC et en HTP</a:t>
            </a:r>
          </a:p>
          <a:p>
            <a:pPr marL="984975" lvl="1" indent="-311045">
              <a:buClr>
                <a:srgbClr val="F88608"/>
              </a:buClr>
              <a:buFont typeface="Wingdings" panose="05000000000000000000" pitchFamily="2" charset="2"/>
              <a:buChar char="§"/>
            </a:pPr>
            <a:r>
              <a:rPr lang="fr-FR" sz="1996" dirty="0">
                <a:solidFill>
                  <a:srgbClr val="7030A0"/>
                </a:solidFill>
              </a:rPr>
              <a:t>Créés lorsque les effectifs le permettent</a:t>
            </a:r>
          </a:p>
          <a:p>
            <a:pPr marL="984975" lvl="1" indent="-311045">
              <a:buClr>
                <a:srgbClr val="F88608"/>
              </a:buClr>
              <a:buFont typeface="Wingdings" panose="05000000000000000000" pitchFamily="2" charset="2"/>
              <a:buChar char="§"/>
            </a:pPr>
            <a:r>
              <a:rPr lang="fr-FR" sz="1996" dirty="0">
                <a:solidFill>
                  <a:srgbClr val="7030A0"/>
                </a:solidFill>
              </a:rPr>
              <a:t>Représentant 2/3 de l’activité pédiatrique</a:t>
            </a:r>
          </a:p>
          <a:p>
            <a:endParaRPr lang="fr-FR" sz="1996" dirty="0">
              <a:solidFill>
                <a:srgbClr val="7030A0"/>
              </a:solidFill>
            </a:endParaRPr>
          </a:p>
          <a:p>
            <a:pPr marL="311045" indent="-311045">
              <a:buClr>
                <a:srgbClr val="7030A0"/>
              </a:buClr>
              <a:buFont typeface="Wingdings" panose="05000000000000000000" pitchFamily="2" charset="2"/>
              <a:buChar char="Ø"/>
            </a:pPr>
            <a:r>
              <a:rPr lang="fr-FR" sz="1996" dirty="0">
                <a:solidFill>
                  <a:srgbClr val="7030A0"/>
                </a:solidFill>
              </a:rPr>
              <a:t>EN HC,</a:t>
            </a:r>
          </a:p>
          <a:p>
            <a:r>
              <a:rPr lang="fr-FR" sz="1996" dirty="0">
                <a:solidFill>
                  <a:srgbClr val="7030A0"/>
                </a:solidFill>
              </a:rPr>
              <a:t>lorsque le type de réadaptation pédiatrique n’existe pas, le séjour est orienté dans le groupe de réadaptation spécialisée importante</a:t>
            </a:r>
          </a:p>
          <a:p>
            <a:endParaRPr lang="fr-FR" sz="1996" dirty="0">
              <a:solidFill>
                <a:srgbClr val="7030A0"/>
              </a:solidFill>
            </a:endParaRPr>
          </a:p>
          <a:p>
            <a:pPr marL="311045" indent="-311045">
              <a:buClr>
                <a:srgbClr val="7030A0"/>
              </a:buClr>
              <a:buFont typeface="Wingdings" panose="05000000000000000000" pitchFamily="2" charset="2"/>
              <a:buChar char="Ø"/>
            </a:pPr>
            <a:r>
              <a:rPr lang="fr-FR" sz="1996" dirty="0">
                <a:solidFill>
                  <a:srgbClr val="7030A0"/>
                </a:solidFill>
              </a:rPr>
              <a:t>EN HTP,</a:t>
            </a:r>
          </a:p>
          <a:p>
            <a:r>
              <a:rPr lang="fr-FR" sz="1996" dirty="0">
                <a:solidFill>
                  <a:srgbClr val="7030A0"/>
                </a:solidFill>
              </a:rPr>
              <a:t>lorsque le type de réadaptation pédiatrique n’existe pas, le RHS est orienté dans le groupe de réadaptation très intense</a:t>
            </a:r>
          </a:p>
        </p:txBody>
      </p:sp>
    </p:spTree>
    <p:extLst>
      <p:ext uri="{BB962C8B-B14F-4D97-AF65-F5344CB8AC3E}">
        <p14:creationId xmlns:p14="http://schemas.microsoft.com/office/powerpoint/2010/main" val="364310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Type de réadaptation pédiatrique : Groupage</a:t>
            </a:r>
          </a:p>
        </p:txBody>
      </p:sp>
      <p:pic>
        <p:nvPicPr>
          <p:cNvPr id="3" name="Image 2"/>
          <p:cNvPicPr>
            <a:picLocks noChangeAspect="1"/>
          </p:cNvPicPr>
          <p:nvPr/>
        </p:nvPicPr>
        <p:blipFill>
          <a:blip r:embed="rId2"/>
          <a:stretch>
            <a:fillRect/>
          </a:stretch>
        </p:blipFill>
        <p:spPr>
          <a:xfrm>
            <a:off x="302847" y="677609"/>
            <a:ext cx="8267374" cy="3265760"/>
          </a:xfrm>
          <a:prstGeom prst="rect">
            <a:avLst/>
          </a:prstGeom>
        </p:spPr>
      </p:pic>
    </p:spTree>
    <p:extLst>
      <p:ext uri="{BB962C8B-B14F-4D97-AF65-F5344CB8AC3E}">
        <p14:creationId xmlns:p14="http://schemas.microsoft.com/office/powerpoint/2010/main" val="357832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spécialisée importante en HC</a:t>
            </a: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b="1" dirty="0">
                <a:solidFill>
                  <a:schemeClr val="tx1"/>
                </a:solidFill>
              </a:rPr>
              <a:t>Le type de réadaptation caractérise la réadaptation</a:t>
            </a:r>
          </a:p>
          <a:p>
            <a:r>
              <a:rPr lang="fr-FR" sz="1270" b="1" dirty="0">
                <a:solidFill>
                  <a:schemeClr val="tx1"/>
                </a:solidFill>
              </a:rPr>
              <a:t>reçue par le patient pendant son séjour</a:t>
            </a:r>
            <a:endParaRPr lang="fr-FR" sz="1633" b="1" dirty="0">
              <a:solidFill>
                <a:schemeClr val="tx1"/>
              </a:solidFill>
            </a:endParaRP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833261" y="1568282"/>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tx1"/>
                </a:solidFill>
                <a:latin typeface="Arial" panose="020B0604020202020204" pitchFamily="34" charset="0"/>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S : Spécialisée importante</a:t>
            </a:r>
            <a:endParaRPr lang="fr-FR" sz="1633" dirty="0"/>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H </a:t>
            </a:r>
            <a:r>
              <a:rPr lang="fr-FR" sz="1633" dirty="0">
                <a:latin typeface="Arial" panose="020B0604020202020204" pitchFamily="34" charset="0"/>
                <a:cs typeface="Arial" panose="020B0604020202020204" pitchFamily="34" charset="0"/>
              </a:rPr>
              <a:t>: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t>I : Très intense</a:t>
            </a:r>
            <a:endParaRPr lang="fr-FR" sz="1633" dirty="0"/>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L : Indifférenciée</a:t>
            </a:r>
          </a:p>
        </p:txBody>
      </p:sp>
      <p:sp>
        <p:nvSpPr>
          <p:cNvPr id="3" name="Rectangle 2"/>
          <p:cNvSpPr/>
          <p:nvPr/>
        </p:nvSpPr>
        <p:spPr bwMode="auto">
          <a:xfrm>
            <a:off x="3135066" y="2356804"/>
            <a:ext cx="1698195" cy="1306305"/>
          </a:xfrm>
          <a:prstGeom prst="rect">
            <a:avLst/>
          </a:prstGeom>
          <a:noFill/>
          <a:ln w="31750"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dirty="0">
                <a:solidFill>
                  <a:srgbClr val="7030A0"/>
                </a:solidFill>
              </a:rPr>
              <a:t>Dépend des actes</a:t>
            </a:r>
          </a:p>
          <a:p>
            <a:r>
              <a:rPr lang="fr-FR" sz="1270" dirty="0">
                <a:solidFill>
                  <a:srgbClr val="7030A0"/>
                </a:solidFill>
              </a:rPr>
              <a:t>CSARR réalisés et</a:t>
            </a:r>
          </a:p>
          <a:p>
            <a:r>
              <a:rPr lang="fr-FR" sz="1270" dirty="0">
                <a:solidFill>
                  <a:srgbClr val="7030A0"/>
                </a:solidFill>
              </a:rPr>
              <a:t>non pas de la</a:t>
            </a:r>
          </a:p>
          <a:p>
            <a:r>
              <a:rPr lang="fr-FR" sz="1270" dirty="0">
                <a:solidFill>
                  <a:srgbClr val="7030A0"/>
                </a:solidFill>
              </a:rPr>
              <a:t>mention spécialisée</a:t>
            </a:r>
          </a:p>
          <a:p>
            <a:r>
              <a:rPr lang="fr-FR" sz="1270" dirty="0">
                <a:solidFill>
                  <a:srgbClr val="7030A0"/>
                </a:solidFill>
              </a:rPr>
              <a:t>éventuelle de l’UM</a:t>
            </a:r>
          </a:p>
          <a:p>
            <a:r>
              <a:rPr lang="fr-FR" sz="1270" dirty="0">
                <a:solidFill>
                  <a:srgbClr val="7030A0"/>
                </a:solidFill>
              </a:rPr>
              <a:t>du séjour.</a:t>
            </a:r>
          </a:p>
        </p:txBody>
      </p:sp>
      <p:cxnSp>
        <p:nvCxnSpPr>
          <p:cNvPr id="5" name="Connecteur droit 4"/>
          <p:cNvCxnSpPr>
            <a:stCxn id="31" idx="3"/>
          </p:cNvCxnSpPr>
          <p:nvPr/>
        </p:nvCxnSpPr>
        <p:spPr bwMode="auto">
          <a:xfrm>
            <a:off x="2729846" y="2949982"/>
            <a:ext cx="405220" cy="0"/>
          </a:xfrm>
          <a:prstGeom prst="line">
            <a:avLst/>
          </a:prstGeom>
          <a:solidFill>
            <a:srgbClr val="00B8FF"/>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59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8784671" cy="873556"/>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spécialisée importante en HC :</a:t>
            </a:r>
          </a:p>
          <a:p>
            <a:pPr>
              <a:lnSpc>
                <a:spcPts val="3175"/>
              </a:lnSpc>
            </a:pPr>
            <a:r>
              <a:rPr lang="fr-FR" sz="1996" dirty="0"/>
              <a:t>des listes d’actes spécialisés définies par GN </a:t>
            </a:r>
          </a:p>
        </p:txBody>
      </p:sp>
      <p:sp>
        <p:nvSpPr>
          <p:cNvPr id="4" name="Rectangle 3"/>
          <p:cNvSpPr/>
          <p:nvPr/>
        </p:nvSpPr>
        <p:spPr>
          <a:xfrm>
            <a:off x="281475" y="3691591"/>
            <a:ext cx="8209437" cy="762132"/>
          </a:xfrm>
          <a:prstGeom prst="rect">
            <a:avLst/>
          </a:prstGeom>
        </p:spPr>
        <p:txBody>
          <a:bodyPr wrap="square">
            <a:spAutoFit/>
          </a:bodyPr>
          <a:lstStyle/>
          <a:p>
            <a:pPr>
              <a:buClr>
                <a:srgbClr val="7030A0"/>
              </a:buClr>
            </a:pPr>
            <a:r>
              <a:rPr lang="fr-FR" sz="1451" dirty="0">
                <a:solidFill>
                  <a:srgbClr val="7030A0"/>
                </a:solidFill>
              </a:rPr>
              <a:t>Ces actes spécialisés sont déterminés par GN ou par groupe de GN</a:t>
            </a:r>
          </a:p>
          <a:p>
            <a:pPr lvl="1">
              <a:buClr>
                <a:srgbClr val="7030A0"/>
              </a:buClr>
              <a:buFont typeface="Wingdings" panose="05000000000000000000" pitchFamily="2" charset="2"/>
              <a:buChar char="Ø"/>
            </a:pPr>
            <a:r>
              <a:rPr lang="fr-FR" sz="1451" dirty="0">
                <a:solidFill>
                  <a:srgbClr val="7030A0"/>
                </a:solidFill>
              </a:rPr>
              <a:t>Ces actes sont organisés en liste, propre à chaque GN ou regroupement de GN</a:t>
            </a:r>
          </a:p>
          <a:p>
            <a:pPr lvl="1">
              <a:buClr>
                <a:srgbClr val="7030A0"/>
              </a:buClr>
              <a:buFont typeface="Wingdings" panose="05000000000000000000" pitchFamily="2" charset="2"/>
              <a:buChar char="Ø"/>
            </a:pPr>
            <a:r>
              <a:rPr lang="fr-FR" sz="1451" dirty="0">
                <a:solidFill>
                  <a:srgbClr val="7030A0"/>
                </a:solidFill>
              </a:rPr>
              <a:t>Les actes de réadaptation spécialisés n’ont pas été retenus pour tous les GN</a:t>
            </a:r>
          </a:p>
        </p:txBody>
      </p:sp>
      <p:pic>
        <p:nvPicPr>
          <p:cNvPr id="7" name="Image 6"/>
          <p:cNvPicPr>
            <a:picLocks noChangeAspect="1"/>
          </p:cNvPicPr>
          <p:nvPr/>
        </p:nvPicPr>
        <p:blipFill>
          <a:blip r:embed="rId3"/>
          <a:stretch>
            <a:fillRect/>
          </a:stretch>
        </p:blipFill>
        <p:spPr>
          <a:xfrm>
            <a:off x="1306240" y="1060018"/>
            <a:ext cx="4776636" cy="2631573"/>
          </a:xfrm>
          <a:prstGeom prst="rect">
            <a:avLst/>
          </a:prstGeom>
        </p:spPr>
      </p:pic>
    </p:spTree>
    <p:extLst>
      <p:ext uri="{BB962C8B-B14F-4D97-AF65-F5344CB8AC3E}">
        <p14:creationId xmlns:p14="http://schemas.microsoft.com/office/powerpoint/2010/main" val="222907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8784671" cy="873556"/>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spécialisée importante en HC :</a:t>
            </a:r>
          </a:p>
          <a:p>
            <a:pPr>
              <a:lnSpc>
                <a:spcPts val="3175"/>
              </a:lnSpc>
            </a:pPr>
            <a:r>
              <a:rPr lang="fr-FR" sz="1996" dirty="0"/>
              <a:t>Calcul des scores spécialisés</a:t>
            </a:r>
          </a:p>
        </p:txBody>
      </p:sp>
      <p:sp>
        <p:nvSpPr>
          <p:cNvPr id="4" name="Rectangle 3"/>
          <p:cNvSpPr/>
          <p:nvPr/>
        </p:nvSpPr>
        <p:spPr>
          <a:xfrm>
            <a:off x="809137" y="2290616"/>
            <a:ext cx="2521874" cy="874085"/>
          </a:xfrm>
          <a:prstGeom prst="rect">
            <a:avLst/>
          </a:prstGeom>
          <a:ln>
            <a:solidFill>
              <a:schemeClr val="tx1"/>
            </a:solidFill>
          </a:ln>
        </p:spPr>
        <p:txBody>
          <a:bodyPr wrap="square">
            <a:spAutoFit/>
          </a:bodyPr>
          <a:lstStyle/>
          <a:p>
            <a:pPr>
              <a:buClr>
                <a:srgbClr val="7030A0"/>
              </a:buClr>
            </a:pPr>
            <a:r>
              <a:rPr lang="fr-FR" sz="1270" dirty="0">
                <a:solidFill>
                  <a:srgbClr val="7030A0"/>
                </a:solidFill>
              </a:rPr>
              <a:t>Ces scores concernent les GN pour lesquels , </a:t>
            </a:r>
            <a:r>
              <a:rPr lang="fr-FR" sz="1270" b="1" dirty="0">
                <a:solidFill>
                  <a:srgbClr val="7030A0"/>
                </a:solidFill>
              </a:rPr>
              <a:t>une liste d’actes spécialisés </a:t>
            </a:r>
            <a:r>
              <a:rPr lang="fr-FR" sz="1270" dirty="0">
                <a:solidFill>
                  <a:srgbClr val="7030A0"/>
                </a:solidFill>
              </a:rPr>
              <a:t>a été établie.</a:t>
            </a:r>
          </a:p>
        </p:txBody>
      </p:sp>
      <p:pic>
        <p:nvPicPr>
          <p:cNvPr id="3" name="Image 2"/>
          <p:cNvPicPr>
            <a:picLocks noChangeAspect="1"/>
          </p:cNvPicPr>
          <p:nvPr/>
        </p:nvPicPr>
        <p:blipFill>
          <a:blip r:embed="rId3"/>
          <a:stretch>
            <a:fillRect/>
          </a:stretch>
        </p:blipFill>
        <p:spPr>
          <a:xfrm>
            <a:off x="3069750" y="972175"/>
            <a:ext cx="4637380" cy="1073011"/>
          </a:xfrm>
          <a:prstGeom prst="rect">
            <a:avLst/>
          </a:prstGeom>
        </p:spPr>
      </p:pic>
      <p:pic>
        <p:nvPicPr>
          <p:cNvPr id="5" name="Image 4"/>
          <p:cNvPicPr>
            <a:picLocks noChangeAspect="1"/>
          </p:cNvPicPr>
          <p:nvPr/>
        </p:nvPicPr>
        <p:blipFill>
          <a:blip r:embed="rId4"/>
          <a:stretch>
            <a:fillRect/>
          </a:stretch>
        </p:blipFill>
        <p:spPr>
          <a:xfrm>
            <a:off x="3592272" y="2045185"/>
            <a:ext cx="3762863" cy="1289591"/>
          </a:xfrm>
          <a:prstGeom prst="rect">
            <a:avLst/>
          </a:prstGeom>
        </p:spPr>
      </p:pic>
      <p:sp>
        <p:nvSpPr>
          <p:cNvPr id="6" name="Rectangle à coins arrondis 5"/>
          <p:cNvSpPr/>
          <p:nvPr/>
        </p:nvSpPr>
        <p:spPr bwMode="auto">
          <a:xfrm>
            <a:off x="4689921" y="3382961"/>
            <a:ext cx="1567565" cy="347332"/>
          </a:xfrm>
          <a:prstGeom prst="roundRect">
            <a:avLst/>
          </a:prstGeom>
          <a:noFill/>
          <a:ln w="38100"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20+25 = 45</a:t>
            </a:r>
          </a:p>
        </p:txBody>
      </p:sp>
      <p:sp>
        <p:nvSpPr>
          <p:cNvPr id="7" name="Rectangle à coins arrondis 6"/>
          <p:cNvSpPr/>
          <p:nvPr/>
        </p:nvSpPr>
        <p:spPr bwMode="auto">
          <a:xfrm>
            <a:off x="4376167" y="4125811"/>
            <a:ext cx="3396166" cy="457206"/>
          </a:xfrm>
          <a:prstGeom prst="roundRect">
            <a:avLst/>
          </a:prstGeom>
          <a:noFill/>
          <a:ln w="38100"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45 / nombre de jours de présence</a:t>
            </a:r>
          </a:p>
        </p:txBody>
      </p:sp>
      <p:sp>
        <p:nvSpPr>
          <p:cNvPr id="9" name="Rectangle 8"/>
          <p:cNvSpPr/>
          <p:nvPr/>
        </p:nvSpPr>
        <p:spPr>
          <a:xfrm>
            <a:off x="132402" y="3277036"/>
            <a:ext cx="4178336" cy="678647"/>
          </a:xfrm>
          <a:prstGeom prst="rect">
            <a:avLst/>
          </a:prstGeom>
          <a:ln>
            <a:solidFill>
              <a:schemeClr val="tx1"/>
            </a:solidFill>
          </a:ln>
        </p:spPr>
        <p:txBody>
          <a:bodyPr wrap="square">
            <a:spAutoFit/>
          </a:bodyPr>
          <a:lstStyle/>
          <a:p>
            <a:pPr>
              <a:buClr>
                <a:srgbClr val="7030A0"/>
              </a:buClr>
            </a:pPr>
            <a:r>
              <a:rPr lang="fr-FR" sz="1270" dirty="0">
                <a:solidFill>
                  <a:srgbClr val="7030A0"/>
                </a:solidFill>
              </a:rPr>
              <a:t>Le score spécialisé par séjour correspond à la somme des pondérations de l’ensemble des actes spécialisés du séjour</a:t>
            </a:r>
          </a:p>
        </p:txBody>
      </p:sp>
      <p:sp>
        <p:nvSpPr>
          <p:cNvPr id="10" name="Rectangle 9"/>
          <p:cNvSpPr/>
          <p:nvPr/>
        </p:nvSpPr>
        <p:spPr>
          <a:xfrm>
            <a:off x="251128" y="4019410"/>
            <a:ext cx="3843480" cy="678647"/>
          </a:xfrm>
          <a:prstGeom prst="rect">
            <a:avLst/>
          </a:prstGeom>
          <a:ln>
            <a:solidFill>
              <a:schemeClr val="tx1"/>
            </a:solidFill>
          </a:ln>
        </p:spPr>
        <p:txBody>
          <a:bodyPr wrap="square">
            <a:spAutoFit/>
          </a:bodyPr>
          <a:lstStyle/>
          <a:p>
            <a:pPr>
              <a:buClr>
                <a:srgbClr val="7030A0"/>
              </a:buClr>
            </a:pPr>
            <a:r>
              <a:rPr lang="fr-FR" sz="1270" dirty="0">
                <a:solidFill>
                  <a:srgbClr val="7030A0"/>
                </a:solidFill>
              </a:rPr>
              <a:t>Le score spécialisé par jour correspond au score spécialisé par séjour divisé par le nombre de jours de présence</a:t>
            </a:r>
          </a:p>
        </p:txBody>
      </p:sp>
    </p:spTree>
    <p:extLst>
      <p:ext uri="{BB962C8B-B14F-4D97-AF65-F5344CB8AC3E}">
        <p14:creationId xmlns:p14="http://schemas.microsoft.com/office/powerpoint/2010/main" val="298628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8C268F-F790-4FB9-A9F3-8F803217D82A}"/>
              </a:ext>
            </a:extLst>
          </p:cNvPr>
          <p:cNvSpPr txBox="1">
            <a:spLocks noGrp="1"/>
          </p:cNvSpPr>
          <p:nvPr>
            <p:ph type="title"/>
          </p:nvPr>
        </p:nvSpPr>
        <p:spPr>
          <a:xfrm>
            <a:off x="121964" y="5550"/>
            <a:ext cx="8521700" cy="573088"/>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500"/>
              </a:lnSpc>
            </a:pPr>
            <a:r>
              <a:rPr lang="fr-FR" sz="2200" dirty="0">
                <a:solidFill>
                  <a:schemeClr val="accent1">
                    <a:lumMod val="75000"/>
                  </a:schemeClr>
                </a:solidFill>
              </a:rPr>
              <a:t>Comment est organisée la classification</a:t>
            </a:r>
          </a:p>
        </p:txBody>
      </p:sp>
      <p:pic>
        <p:nvPicPr>
          <p:cNvPr id="9" name="Image 8">
            <a:extLst>
              <a:ext uri="{FF2B5EF4-FFF2-40B4-BE49-F238E27FC236}">
                <a16:creationId xmlns:a16="http://schemas.microsoft.com/office/drawing/2014/main" id="{8AC5C9A6-E7BF-40B5-A901-884F70AC4C1F}"/>
              </a:ext>
            </a:extLst>
          </p:cNvPr>
          <p:cNvPicPr>
            <a:picLocks noChangeAspect="1"/>
          </p:cNvPicPr>
          <p:nvPr/>
        </p:nvPicPr>
        <p:blipFill>
          <a:blip r:embed="rId2"/>
          <a:stretch>
            <a:fillRect/>
          </a:stretch>
        </p:blipFill>
        <p:spPr>
          <a:xfrm>
            <a:off x="559676" y="867159"/>
            <a:ext cx="7228490" cy="3409181"/>
          </a:xfrm>
          <a:prstGeom prst="rect">
            <a:avLst/>
          </a:prstGeom>
        </p:spPr>
      </p:pic>
    </p:spTree>
    <p:extLst>
      <p:ext uri="{BB962C8B-B14F-4D97-AF65-F5344CB8AC3E}">
        <p14:creationId xmlns:p14="http://schemas.microsoft.com/office/powerpoint/2010/main" val="125657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7295024" cy="870590"/>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lnSpc>
                <a:spcPts val="3175"/>
              </a:lnSpc>
            </a:pPr>
            <a:r>
              <a:rPr lang="fr-FR" sz="1996" dirty="0"/>
              <a:t>Le type de réadaptation spécialisée importante en HC :</a:t>
            </a:r>
          </a:p>
          <a:p>
            <a:pPr algn="ctr">
              <a:lnSpc>
                <a:spcPts val="3175"/>
              </a:lnSpc>
            </a:pPr>
            <a:r>
              <a:rPr lang="fr-FR" sz="1996" dirty="0"/>
              <a:t>utilisation des scores spécialisés</a:t>
            </a:r>
          </a:p>
        </p:txBody>
      </p:sp>
      <p:pic>
        <p:nvPicPr>
          <p:cNvPr id="12" name="Image 11"/>
          <p:cNvPicPr>
            <a:picLocks noChangeAspect="1"/>
          </p:cNvPicPr>
          <p:nvPr/>
        </p:nvPicPr>
        <p:blipFill>
          <a:blip r:embed="rId3"/>
          <a:stretch>
            <a:fillRect/>
          </a:stretch>
        </p:blipFill>
        <p:spPr>
          <a:xfrm>
            <a:off x="1110294" y="1275710"/>
            <a:ext cx="4639158" cy="1938930"/>
          </a:xfrm>
          <a:prstGeom prst="rect">
            <a:avLst/>
          </a:prstGeom>
        </p:spPr>
      </p:pic>
      <p:pic>
        <p:nvPicPr>
          <p:cNvPr id="13" name="Image 12"/>
          <p:cNvPicPr>
            <a:picLocks noChangeAspect="1"/>
          </p:cNvPicPr>
          <p:nvPr/>
        </p:nvPicPr>
        <p:blipFill>
          <a:blip r:embed="rId4"/>
          <a:stretch>
            <a:fillRect/>
          </a:stretch>
        </p:blipFill>
        <p:spPr>
          <a:xfrm>
            <a:off x="4049479" y="3355533"/>
            <a:ext cx="3798027" cy="1274021"/>
          </a:xfrm>
          <a:prstGeom prst="rect">
            <a:avLst/>
          </a:prstGeom>
        </p:spPr>
      </p:pic>
      <p:pic>
        <p:nvPicPr>
          <p:cNvPr id="14" name="Image 13"/>
          <p:cNvPicPr>
            <a:picLocks noChangeAspect="1"/>
          </p:cNvPicPr>
          <p:nvPr/>
        </p:nvPicPr>
        <p:blipFill>
          <a:blip r:embed="rId5"/>
          <a:stretch>
            <a:fillRect/>
          </a:stretch>
        </p:blipFill>
        <p:spPr>
          <a:xfrm>
            <a:off x="5948492" y="2245175"/>
            <a:ext cx="1925899" cy="1107392"/>
          </a:xfrm>
          <a:prstGeom prst="rect">
            <a:avLst/>
          </a:prstGeom>
        </p:spPr>
      </p:pic>
      <p:sp>
        <p:nvSpPr>
          <p:cNvPr id="15" name="Rectangle 14"/>
          <p:cNvSpPr/>
          <p:nvPr/>
        </p:nvSpPr>
        <p:spPr>
          <a:xfrm>
            <a:off x="845217" y="3644167"/>
            <a:ext cx="2677923" cy="483209"/>
          </a:xfrm>
          <a:prstGeom prst="rect">
            <a:avLst/>
          </a:prstGeom>
        </p:spPr>
        <p:txBody>
          <a:bodyPr wrap="square">
            <a:spAutoFit/>
          </a:bodyPr>
          <a:lstStyle/>
          <a:p>
            <a:r>
              <a:rPr lang="fr-FR" sz="1270" dirty="0">
                <a:solidFill>
                  <a:srgbClr val="7030A0"/>
                </a:solidFill>
              </a:rPr>
              <a:t>Exemple pour le GN 0512</a:t>
            </a:r>
          </a:p>
          <a:p>
            <a:r>
              <a:rPr lang="fr-FR" sz="1270" dirty="0">
                <a:solidFill>
                  <a:srgbClr val="7030A0"/>
                </a:solidFill>
              </a:rPr>
              <a:t>(insuffisances cardiaques)</a:t>
            </a:r>
          </a:p>
        </p:txBody>
      </p:sp>
    </p:spTree>
    <p:extLst>
      <p:ext uri="{BB962C8B-B14F-4D97-AF65-F5344CB8AC3E}">
        <p14:creationId xmlns:p14="http://schemas.microsoft.com/office/powerpoint/2010/main" val="84746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defTabSz="407526">
              <a:lnSpc>
                <a:spcPts val="3175"/>
              </a:lnSpc>
              <a:defRPr/>
            </a:pPr>
            <a:r>
              <a:rPr lang="fr-FR" sz="1996" dirty="0">
                <a:latin typeface="Tahoma"/>
              </a:rPr>
              <a:t>Le type de réadaptation globale importante en HC</a:t>
            </a: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Le type de réadaptation caractérise la réadaptation</a:t>
            </a:r>
          </a:p>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reçue par le patient pendant son séjour</a:t>
            </a: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833261" y="1568282"/>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S : Spécialisée importante</a:t>
            </a:r>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H :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I : Très intense</a:t>
            </a:r>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 : Indifférenciée</a:t>
            </a:r>
          </a:p>
        </p:txBody>
      </p:sp>
    </p:spTree>
    <p:extLst>
      <p:ext uri="{BB962C8B-B14F-4D97-AF65-F5344CB8AC3E}">
        <p14:creationId xmlns:p14="http://schemas.microsoft.com/office/powerpoint/2010/main" val="314795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8784671" cy="873556"/>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Le type de réadaptation globale importante en HC :</a:t>
            </a:r>
          </a:p>
          <a:p>
            <a:pPr>
              <a:lnSpc>
                <a:spcPts val="3175"/>
              </a:lnSpc>
            </a:pPr>
            <a:r>
              <a:rPr lang="fr-FR" sz="1996" dirty="0"/>
              <a:t>Calcul des scores globaux</a:t>
            </a:r>
          </a:p>
        </p:txBody>
      </p:sp>
      <p:sp>
        <p:nvSpPr>
          <p:cNvPr id="4" name="Rectangle 3"/>
          <p:cNvSpPr/>
          <p:nvPr/>
        </p:nvSpPr>
        <p:spPr>
          <a:xfrm>
            <a:off x="1858080" y="2092811"/>
            <a:ext cx="2547293" cy="483209"/>
          </a:xfrm>
          <a:prstGeom prst="rect">
            <a:avLst/>
          </a:prstGeom>
          <a:ln>
            <a:solidFill>
              <a:schemeClr val="tx1"/>
            </a:solidFill>
          </a:ln>
        </p:spPr>
        <p:txBody>
          <a:bodyPr wrap="square">
            <a:spAutoFit/>
          </a:bodyPr>
          <a:lstStyle/>
          <a:p>
            <a:pPr>
              <a:buClr>
                <a:srgbClr val="7030A0"/>
              </a:buClr>
            </a:pPr>
            <a:r>
              <a:rPr lang="fr-FR" sz="1270" dirty="0">
                <a:solidFill>
                  <a:srgbClr val="7030A0"/>
                </a:solidFill>
              </a:rPr>
              <a:t>A chaque acte de réadaptation est associé une pondération.</a:t>
            </a:r>
          </a:p>
        </p:txBody>
      </p:sp>
      <p:pic>
        <p:nvPicPr>
          <p:cNvPr id="3" name="Image 2"/>
          <p:cNvPicPr>
            <a:picLocks noChangeAspect="1"/>
          </p:cNvPicPr>
          <p:nvPr/>
        </p:nvPicPr>
        <p:blipFill rotWithShape="1">
          <a:blip r:embed="rId3"/>
          <a:srcRect b="2791"/>
          <a:stretch/>
        </p:blipFill>
        <p:spPr>
          <a:xfrm>
            <a:off x="4133871" y="613271"/>
            <a:ext cx="4932276" cy="1109382"/>
          </a:xfrm>
          <a:prstGeom prst="rect">
            <a:avLst/>
          </a:prstGeom>
        </p:spPr>
      </p:pic>
      <p:sp>
        <p:nvSpPr>
          <p:cNvPr id="6" name="Rectangle à coins arrondis 5"/>
          <p:cNvSpPr/>
          <p:nvPr/>
        </p:nvSpPr>
        <p:spPr bwMode="auto">
          <a:xfrm>
            <a:off x="4689921" y="3382961"/>
            <a:ext cx="3343785" cy="347332"/>
          </a:xfrm>
          <a:prstGeom prst="roundRect">
            <a:avLst/>
          </a:prstGeom>
          <a:noFill/>
          <a:ln w="38100"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latin typeface="Arial" panose="020B0604020202020204" pitchFamily="34" charset="0"/>
                <a:cs typeface="Arial" panose="020B0604020202020204" pitchFamily="34" charset="0"/>
              </a:rPr>
              <a:t>10+20+15+40+20+10+25 = 140</a:t>
            </a:r>
          </a:p>
        </p:txBody>
      </p:sp>
      <p:sp>
        <p:nvSpPr>
          <p:cNvPr id="7" name="Rectangle à coins arrondis 6"/>
          <p:cNvSpPr/>
          <p:nvPr/>
        </p:nvSpPr>
        <p:spPr bwMode="auto">
          <a:xfrm>
            <a:off x="4376167" y="4125811"/>
            <a:ext cx="3135017" cy="340080"/>
          </a:xfrm>
          <a:prstGeom prst="roundRect">
            <a:avLst/>
          </a:prstGeom>
          <a:noFill/>
          <a:ln w="38100"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latin typeface="Arial" panose="020B0604020202020204" pitchFamily="34" charset="0"/>
                <a:cs typeface="Arial" panose="020B0604020202020204" pitchFamily="34" charset="0"/>
              </a:rPr>
              <a:t>140 / nombre de jours de présence</a:t>
            </a:r>
          </a:p>
        </p:txBody>
      </p:sp>
      <p:sp>
        <p:nvSpPr>
          <p:cNvPr id="9" name="Rectangle 8"/>
          <p:cNvSpPr/>
          <p:nvPr/>
        </p:nvSpPr>
        <p:spPr>
          <a:xfrm>
            <a:off x="1436870" y="3214101"/>
            <a:ext cx="3069815" cy="678647"/>
          </a:xfrm>
          <a:prstGeom prst="rect">
            <a:avLst/>
          </a:prstGeom>
          <a:ln>
            <a:solidFill>
              <a:schemeClr val="tx1"/>
            </a:solidFill>
          </a:ln>
        </p:spPr>
        <p:txBody>
          <a:bodyPr wrap="square">
            <a:spAutoFit/>
          </a:bodyPr>
          <a:lstStyle/>
          <a:p>
            <a:pPr>
              <a:buClr>
                <a:srgbClr val="7030A0"/>
              </a:buClr>
            </a:pPr>
            <a:r>
              <a:rPr lang="fr-FR" sz="1270" dirty="0">
                <a:solidFill>
                  <a:srgbClr val="7030A0"/>
                </a:solidFill>
              </a:rPr>
              <a:t>Le score global par séjour correspond à la somme des pondérations de l’ensemble des actes du séjour</a:t>
            </a:r>
          </a:p>
        </p:txBody>
      </p:sp>
      <p:sp>
        <p:nvSpPr>
          <p:cNvPr id="10" name="Rectangle 9"/>
          <p:cNvSpPr/>
          <p:nvPr/>
        </p:nvSpPr>
        <p:spPr>
          <a:xfrm>
            <a:off x="1502185" y="4019410"/>
            <a:ext cx="2753307" cy="678647"/>
          </a:xfrm>
          <a:prstGeom prst="rect">
            <a:avLst/>
          </a:prstGeom>
          <a:ln>
            <a:solidFill>
              <a:schemeClr val="tx1"/>
            </a:solidFill>
          </a:ln>
        </p:spPr>
        <p:txBody>
          <a:bodyPr wrap="square">
            <a:spAutoFit/>
          </a:bodyPr>
          <a:lstStyle/>
          <a:p>
            <a:pPr>
              <a:buClr>
                <a:srgbClr val="7030A0"/>
              </a:buClr>
            </a:pPr>
            <a:r>
              <a:rPr lang="fr-FR" sz="1270" dirty="0">
                <a:solidFill>
                  <a:srgbClr val="7030A0"/>
                </a:solidFill>
              </a:rPr>
              <a:t>Le score global par jour correspond au score global divisé par le nombre de jours de présence</a:t>
            </a:r>
          </a:p>
        </p:txBody>
      </p:sp>
      <p:pic>
        <p:nvPicPr>
          <p:cNvPr id="11" name="Image 10"/>
          <p:cNvPicPr>
            <a:picLocks noChangeAspect="1"/>
          </p:cNvPicPr>
          <p:nvPr/>
        </p:nvPicPr>
        <p:blipFill>
          <a:blip r:embed="rId4"/>
          <a:stretch>
            <a:fillRect/>
          </a:stretch>
        </p:blipFill>
        <p:spPr>
          <a:xfrm>
            <a:off x="4607895" y="1722652"/>
            <a:ext cx="3984228" cy="1322633"/>
          </a:xfrm>
          <a:prstGeom prst="rect">
            <a:avLst/>
          </a:prstGeom>
        </p:spPr>
      </p:pic>
    </p:spTree>
    <p:extLst>
      <p:ext uri="{BB962C8B-B14F-4D97-AF65-F5344CB8AC3E}">
        <p14:creationId xmlns:p14="http://schemas.microsoft.com/office/powerpoint/2010/main" val="158477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7295024" cy="870590"/>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lnSpc>
                <a:spcPts val="3175"/>
              </a:lnSpc>
            </a:pPr>
            <a:r>
              <a:rPr lang="fr-FR" sz="1996" dirty="0"/>
              <a:t>Le type de réadaptation globale importante en HC :</a:t>
            </a:r>
          </a:p>
          <a:p>
            <a:pPr algn="ctr">
              <a:lnSpc>
                <a:spcPts val="3175"/>
              </a:lnSpc>
            </a:pPr>
            <a:r>
              <a:rPr lang="fr-FR" sz="1996" dirty="0"/>
              <a:t>utilisation des scores globaux</a:t>
            </a:r>
          </a:p>
        </p:txBody>
      </p:sp>
      <p:pic>
        <p:nvPicPr>
          <p:cNvPr id="12" name="Image 11"/>
          <p:cNvPicPr>
            <a:picLocks noChangeAspect="1"/>
          </p:cNvPicPr>
          <p:nvPr/>
        </p:nvPicPr>
        <p:blipFill>
          <a:blip r:embed="rId3"/>
          <a:stretch>
            <a:fillRect/>
          </a:stretch>
        </p:blipFill>
        <p:spPr>
          <a:xfrm>
            <a:off x="1110294" y="1275710"/>
            <a:ext cx="4639158" cy="1938930"/>
          </a:xfrm>
          <a:prstGeom prst="rect">
            <a:avLst/>
          </a:prstGeom>
        </p:spPr>
      </p:pic>
      <p:sp>
        <p:nvSpPr>
          <p:cNvPr id="15" name="Rectangle 14"/>
          <p:cNvSpPr/>
          <p:nvPr/>
        </p:nvSpPr>
        <p:spPr>
          <a:xfrm>
            <a:off x="845217" y="3644167"/>
            <a:ext cx="2677923" cy="483209"/>
          </a:xfrm>
          <a:prstGeom prst="rect">
            <a:avLst/>
          </a:prstGeom>
        </p:spPr>
        <p:txBody>
          <a:bodyPr wrap="square">
            <a:spAutoFit/>
          </a:bodyPr>
          <a:lstStyle/>
          <a:p>
            <a:r>
              <a:rPr lang="fr-FR" sz="1270" dirty="0">
                <a:solidFill>
                  <a:srgbClr val="7030A0"/>
                </a:solidFill>
              </a:rPr>
              <a:t>Exemple pour le GN 0512</a:t>
            </a:r>
          </a:p>
          <a:p>
            <a:r>
              <a:rPr lang="fr-FR" sz="1270" dirty="0">
                <a:solidFill>
                  <a:srgbClr val="7030A0"/>
                </a:solidFill>
              </a:rPr>
              <a:t>(insuffisances cardiaques)</a:t>
            </a:r>
          </a:p>
        </p:txBody>
      </p:sp>
      <p:pic>
        <p:nvPicPr>
          <p:cNvPr id="3" name="Image 2"/>
          <p:cNvPicPr>
            <a:picLocks noChangeAspect="1"/>
          </p:cNvPicPr>
          <p:nvPr/>
        </p:nvPicPr>
        <p:blipFill>
          <a:blip r:embed="rId4"/>
          <a:stretch>
            <a:fillRect/>
          </a:stretch>
        </p:blipFill>
        <p:spPr>
          <a:xfrm>
            <a:off x="5943619" y="2310489"/>
            <a:ext cx="2306053" cy="1110843"/>
          </a:xfrm>
          <a:prstGeom prst="rect">
            <a:avLst/>
          </a:prstGeom>
        </p:spPr>
      </p:pic>
      <p:pic>
        <p:nvPicPr>
          <p:cNvPr id="4" name="Image 3"/>
          <p:cNvPicPr>
            <a:picLocks noChangeAspect="1"/>
          </p:cNvPicPr>
          <p:nvPr/>
        </p:nvPicPr>
        <p:blipFill>
          <a:blip r:embed="rId5"/>
          <a:stretch>
            <a:fillRect/>
          </a:stretch>
        </p:blipFill>
        <p:spPr>
          <a:xfrm>
            <a:off x="3614919" y="3421332"/>
            <a:ext cx="4657400" cy="1364361"/>
          </a:xfrm>
          <a:prstGeom prst="rect">
            <a:avLst/>
          </a:prstGeom>
        </p:spPr>
      </p:pic>
    </p:spTree>
    <p:extLst>
      <p:ext uri="{BB962C8B-B14F-4D97-AF65-F5344CB8AC3E}">
        <p14:creationId xmlns:p14="http://schemas.microsoft.com/office/powerpoint/2010/main" val="262520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7295024" cy="870590"/>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lnSpc>
                <a:spcPts val="3175"/>
              </a:lnSpc>
            </a:pPr>
            <a:r>
              <a:rPr lang="fr-FR" sz="1996" dirty="0"/>
              <a:t>Le type de réadaptation globale importante en HC :</a:t>
            </a:r>
          </a:p>
          <a:p>
            <a:pPr algn="ctr">
              <a:lnSpc>
                <a:spcPts val="3175"/>
              </a:lnSpc>
            </a:pPr>
            <a:r>
              <a:rPr lang="fr-FR" sz="1996" dirty="0"/>
              <a:t>Groupage</a:t>
            </a:r>
          </a:p>
        </p:txBody>
      </p:sp>
      <p:pic>
        <p:nvPicPr>
          <p:cNvPr id="3" name="Image 2"/>
          <p:cNvPicPr>
            <a:picLocks noChangeAspect="1"/>
          </p:cNvPicPr>
          <p:nvPr/>
        </p:nvPicPr>
        <p:blipFill>
          <a:blip r:embed="rId3"/>
          <a:stretch>
            <a:fillRect/>
          </a:stretch>
        </p:blipFill>
        <p:spPr>
          <a:xfrm>
            <a:off x="1894077" y="1004185"/>
            <a:ext cx="5917373" cy="3853597"/>
          </a:xfrm>
          <a:prstGeom prst="rect">
            <a:avLst/>
          </a:prstGeom>
        </p:spPr>
      </p:pic>
      <p:pic>
        <p:nvPicPr>
          <p:cNvPr id="11" name="Image 10"/>
          <p:cNvPicPr>
            <a:picLocks noChangeAspect="1"/>
          </p:cNvPicPr>
          <p:nvPr/>
        </p:nvPicPr>
        <p:blipFill>
          <a:blip r:embed="rId4"/>
          <a:stretch>
            <a:fillRect/>
          </a:stretch>
        </p:blipFill>
        <p:spPr>
          <a:xfrm>
            <a:off x="849033" y="1265446"/>
            <a:ext cx="1111940" cy="1959456"/>
          </a:xfrm>
          <a:prstGeom prst="rect">
            <a:avLst/>
          </a:prstGeom>
        </p:spPr>
      </p:pic>
    </p:spTree>
    <p:extLst>
      <p:ext uri="{BB962C8B-B14F-4D97-AF65-F5344CB8AC3E}">
        <p14:creationId xmlns:p14="http://schemas.microsoft.com/office/powerpoint/2010/main" val="126314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defRPr/>
            </a:pPr>
            <a:r>
              <a:rPr lang="fr-FR" sz="1996" dirty="0"/>
              <a:t>Type de réadaptation «autre » en HC</a:t>
            </a:r>
            <a:endParaRPr lang="fr-FR" sz="1996" dirty="0">
              <a:latin typeface="Tahoma"/>
            </a:endParaRP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Le type de réadaptation caractérise la réadaptation</a:t>
            </a:r>
          </a:p>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reçue par le patient pendant son séjour</a:t>
            </a: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833261" y="1568282"/>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S : Spécialisée importante</a:t>
            </a:r>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H :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I : Très intense</a:t>
            </a:r>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 : Indifférenciée</a:t>
            </a:r>
          </a:p>
        </p:txBody>
      </p:sp>
    </p:spTree>
    <p:extLst>
      <p:ext uri="{BB962C8B-B14F-4D97-AF65-F5344CB8AC3E}">
        <p14:creationId xmlns:p14="http://schemas.microsoft.com/office/powerpoint/2010/main" val="92051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7295024" cy="870590"/>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lnSpc>
                <a:spcPts val="3175"/>
              </a:lnSpc>
            </a:pPr>
            <a:r>
              <a:rPr lang="fr-FR" sz="1996" dirty="0"/>
              <a:t>Le type de réadaptation autre en HC :</a:t>
            </a:r>
          </a:p>
          <a:p>
            <a:pPr algn="ctr">
              <a:lnSpc>
                <a:spcPts val="3175"/>
              </a:lnSpc>
            </a:pPr>
            <a:r>
              <a:rPr lang="fr-FR" sz="1996" dirty="0"/>
              <a:t>Groupage</a:t>
            </a:r>
          </a:p>
        </p:txBody>
      </p:sp>
      <p:pic>
        <p:nvPicPr>
          <p:cNvPr id="11" name="Image 10"/>
          <p:cNvPicPr>
            <a:picLocks noChangeAspect="1"/>
          </p:cNvPicPr>
          <p:nvPr/>
        </p:nvPicPr>
        <p:blipFill rotWithShape="1">
          <a:blip r:embed="rId3"/>
          <a:srcRect l="14859" b="6666"/>
          <a:stretch/>
        </p:blipFill>
        <p:spPr>
          <a:xfrm>
            <a:off x="195881" y="1330761"/>
            <a:ext cx="946710" cy="1828826"/>
          </a:xfrm>
          <a:prstGeom prst="rect">
            <a:avLst/>
          </a:prstGeom>
        </p:spPr>
      </p:pic>
      <p:pic>
        <p:nvPicPr>
          <p:cNvPr id="4" name="Image 3"/>
          <p:cNvPicPr>
            <a:picLocks noChangeAspect="1"/>
          </p:cNvPicPr>
          <p:nvPr/>
        </p:nvPicPr>
        <p:blipFill rotWithShape="1">
          <a:blip r:embed="rId4"/>
          <a:srcRect r="2181"/>
          <a:stretch/>
        </p:blipFill>
        <p:spPr>
          <a:xfrm>
            <a:off x="1174769" y="1069500"/>
            <a:ext cx="2940025" cy="911946"/>
          </a:xfrm>
          <a:prstGeom prst="rect">
            <a:avLst/>
          </a:prstGeom>
        </p:spPr>
      </p:pic>
      <p:pic>
        <p:nvPicPr>
          <p:cNvPr id="5" name="Image 4"/>
          <p:cNvPicPr>
            <a:picLocks noChangeAspect="1"/>
          </p:cNvPicPr>
          <p:nvPr/>
        </p:nvPicPr>
        <p:blipFill>
          <a:blip r:embed="rId5"/>
          <a:stretch>
            <a:fillRect/>
          </a:stretch>
        </p:blipFill>
        <p:spPr>
          <a:xfrm>
            <a:off x="1283300" y="1970679"/>
            <a:ext cx="5291373" cy="2145306"/>
          </a:xfrm>
          <a:prstGeom prst="rect">
            <a:avLst/>
          </a:prstGeom>
        </p:spPr>
      </p:pic>
      <p:pic>
        <p:nvPicPr>
          <p:cNvPr id="6" name="Image 5"/>
          <p:cNvPicPr>
            <a:picLocks noChangeAspect="1"/>
          </p:cNvPicPr>
          <p:nvPr/>
        </p:nvPicPr>
        <p:blipFill>
          <a:blip r:embed="rId6"/>
          <a:stretch>
            <a:fillRect/>
          </a:stretch>
        </p:blipFill>
        <p:spPr>
          <a:xfrm>
            <a:off x="4114793" y="1069500"/>
            <a:ext cx="2404942" cy="767914"/>
          </a:xfrm>
          <a:prstGeom prst="rect">
            <a:avLst/>
          </a:prstGeom>
        </p:spPr>
      </p:pic>
      <p:pic>
        <p:nvPicPr>
          <p:cNvPr id="7" name="Image 6"/>
          <p:cNvPicPr>
            <a:picLocks noChangeAspect="1"/>
          </p:cNvPicPr>
          <p:nvPr/>
        </p:nvPicPr>
        <p:blipFill>
          <a:blip r:embed="rId7"/>
          <a:stretch>
            <a:fillRect/>
          </a:stretch>
        </p:blipFill>
        <p:spPr>
          <a:xfrm>
            <a:off x="2416598" y="4093049"/>
            <a:ext cx="4381098" cy="746777"/>
          </a:xfrm>
          <a:prstGeom prst="rect">
            <a:avLst/>
          </a:prstGeom>
        </p:spPr>
      </p:pic>
      <p:pic>
        <p:nvPicPr>
          <p:cNvPr id="8" name="Image 7"/>
          <p:cNvPicPr>
            <a:picLocks noChangeAspect="1"/>
          </p:cNvPicPr>
          <p:nvPr/>
        </p:nvPicPr>
        <p:blipFill>
          <a:blip r:embed="rId8"/>
          <a:stretch>
            <a:fillRect/>
          </a:stretch>
        </p:blipFill>
        <p:spPr>
          <a:xfrm>
            <a:off x="6923348" y="2174070"/>
            <a:ext cx="1990586" cy="912352"/>
          </a:xfrm>
          <a:prstGeom prst="rect">
            <a:avLst/>
          </a:prstGeom>
        </p:spPr>
      </p:pic>
    </p:spTree>
    <p:extLst>
      <p:ext uri="{BB962C8B-B14F-4D97-AF65-F5344CB8AC3E}">
        <p14:creationId xmlns:p14="http://schemas.microsoft.com/office/powerpoint/2010/main" val="196985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defRPr/>
            </a:pPr>
            <a:r>
              <a:rPr lang="fr-FR" sz="1996" dirty="0"/>
              <a:t>Les types de réadaptation très intense, intense et modérée en HTP</a:t>
            </a:r>
            <a:endParaRPr lang="fr-FR" sz="1996" dirty="0">
              <a:latin typeface="Tahoma"/>
            </a:endParaRP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1306240" y="638425"/>
            <a:ext cx="5271491" cy="679291"/>
          </a:xfrm>
          <a:prstGeom prst="roundRect">
            <a:avLst/>
          </a:prstGeom>
          <a:noFill/>
          <a:ln w="9525"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Le type de réadaptation caractérise la réadaptation</a:t>
            </a:r>
          </a:p>
          <a:p>
            <a:pPr defTabSz="407526" fontAlgn="base">
              <a:spcBef>
                <a:spcPct val="0"/>
              </a:spcBef>
              <a:spcAft>
                <a:spcPct val="0"/>
              </a:spcAft>
              <a:buSzPct val="100000"/>
              <a:defRPr/>
            </a:pPr>
            <a:r>
              <a:rPr lang="fr-FR" sz="1633" b="1" kern="1200" dirty="0">
                <a:latin typeface="Arial" panose="020B0604020202020204" pitchFamily="34" charset="0"/>
                <a:ea typeface="+mn-ea"/>
                <a:cs typeface="Arial" panose="020B0604020202020204" pitchFamily="34" charset="0"/>
              </a:rPr>
              <a:t>reçue par le patient pendant son séjour</a:t>
            </a: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718403" y="154490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4833261" y="1568282"/>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à temps partiel</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1110294" y="2173373"/>
            <a:ext cx="1619551" cy="33306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P : Pédiatrique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1098547" y="2634408"/>
            <a:ext cx="1631298" cy="631147"/>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S : Spécialisée importante</a:t>
            </a:r>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1098546" y="3393530"/>
            <a:ext cx="1631299" cy="663155"/>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T : Globale importante</a:t>
            </a:r>
          </a:p>
        </p:txBody>
      </p:sp>
      <p:sp>
        <p:nvSpPr>
          <p:cNvPr id="17" name="Rectangle : coins arrondis 32">
            <a:extLst>
              <a:ext uri="{FF2B5EF4-FFF2-40B4-BE49-F238E27FC236}">
                <a16:creationId xmlns:a16="http://schemas.microsoft.com/office/drawing/2014/main" id="{13C7AFE2-925D-4DBD-AC06-07809EDCAA64}"/>
              </a:ext>
            </a:extLst>
          </p:cNvPr>
          <p:cNvSpPr/>
          <p:nvPr/>
        </p:nvSpPr>
        <p:spPr bwMode="auto">
          <a:xfrm>
            <a:off x="1098546" y="4230939"/>
            <a:ext cx="1658186" cy="391891"/>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U : Autre</a:t>
            </a:r>
          </a:p>
        </p:txBody>
      </p:sp>
      <p:sp>
        <p:nvSpPr>
          <p:cNvPr id="19" name="Rectangle : coins arrondis 29">
            <a:extLst>
              <a:ext uri="{FF2B5EF4-FFF2-40B4-BE49-F238E27FC236}">
                <a16:creationId xmlns:a16="http://schemas.microsoft.com/office/drawing/2014/main" id="{486AA3D2-46F9-443F-A637-7889F6B3DDC1}"/>
              </a:ext>
            </a:extLst>
          </p:cNvPr>
          <p:cNvSpPr/>
          <p:nvPr/>
        </p:nvSpPr>
        <p:spPr bwMode="auto">
          <a:xfrm>
            <a:off x="5290467" y="2102012"/>
            <a:ext cx="1894141" cy="333062"/>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H : Pédiatrique</a:t>
            </a:r>
          </a:p>
        </p:txBody>
      </p:sp>
      <p:sp>
        <p:nvSpPr>
          <p:cNvPr id="20" name="Rectangle : coins arrondis 30">
            <a:extLst>
              <a:ext uri="{FF2B5EF4-FFF2-40B4-BE49-F238E27FC236}">
                <a16:creationId xmlns:a16="http://schemas.microsoft.com/office/drawing/2014/main" id="{1B26ADF9-5DA8-43E8-840E-FFDE2EABE23F}"/>
              </a:ext>
            </a:extLst>
          </p:cNvPr>
          <p:cNvSpPr/>
          <p:nvPr/>
        </p:nvSpPr>
        <p:spPr bwMode="auto">
          <a:xfrm>
            <a:off x="5302725" y="2609328"/>
            <a:ext cx="1881884" cy="364645"/>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I : Très intense</a:t>
            </a:r>
          </a:p>
        </p:txBody>
      </p:sp>
      <p:sp>
        <p:nvSpPr>
          <p:cNvPr id="22" name="Rectangle : coins arrondis 32">
            <a:extLst>
              <a:ext uri="{FF2B5EF4-FFF2-40B4-BE49-F238E27FC236}">
                <a16:creationId xmlns:a16="http://schemas.microsoft.com/office/drawing/2014/main" id="{13C7AFE2-925D-4DBD-AC06-07809EDCAA64}"/>
              </a:ext>
            </a:extLst>
          </p:cNvPr>
          <p:cNvSpPr/>
          <p:nvPr/>
        </p:nvSpPr>
        <p:spPr bwMode="auto">
          <a:xfrm>
            <a:off x="5302725" y="3112472"/>
            <a:ext cx="1881884" cy="3736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J : Intense</a:t>
            </a:r>
          </a:p>
        </p:txBody>
      </p:sp>
      <p:sp>
        <p:nvSpPr>
          <p:cNvPr id="23" name="Rectangle : coins arrondis 32">
            <a:extLst>
              <a:ext uri="{FF2B5EF4-FFF2-40B4-BE49-F238E27FC236}">
                <a16:creationId xmlns:a16="http://schemas.microsoft.com/office/drawing/2014/main" id="{13C7AFE2-925D-4DBD-AC06-07809EDCAA64}"/>
              </a:ext>
            </a:extLst>
          </p:cNvPr>
          <p:cNvSpPr/>
          <p:nvPr/>
        </p:nvSpPr>
        <p:spPr bwMode="auto">
          <a:xfrm>
            <a:off x="5317808" y="3609288"/>
            <a:ext cx="1866801"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K : Modérée</a:t>
            </a:r>
          </a:p>
        </p:txBody>
      </p:sp>
      <p:sp>
        <p:nvSpPr>
          <p:cNvPr id="26" name="Rectangle : coins arrondis 32">
            <a:extLst>
              <a:ext uri="{FF2B5EF4-FFF2-40B4-BE49-F238E27FC236}">
                <a16:creationId xmlns:a16="http://schemas.microsoft.com/office/drawing/2014/main" id="{13C7AFE2-925D-4DBD-AC06-07809EDCAA64}"/>
              </a:ext>
            </a:extLst>
          </p:cNvPr>
          <p:cNvSpPr/>
          <p:nvPr/>
        </p:nvSpPr>
        <p:spPr bwMode="auto">
          <a:xfrm>
            <a:off x="5317808" y="4109084"/>
            <a:ext cx="1866801" cy="391891"/>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 : Indifférenciée</a:t>
            </a:r>
          </a:p>
        </p:txBody>
      </p:sp>
    </p:spTree>
    <p:extLst>
      <p:ext uri="{BB962C8B-B14F-4D97-AF65-F5344CB8AC3E}">
        <p14:creationId xmlns:p14="http://schemas.microsoft.com/office/powerpoint/2010/main" val="39293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defRPr/>
            </a:pPr>
            <a:r>
              <a:rPr lang="fr-FR" sz="1996" dirty="0"/>
              <a:t>Les types de réadaptation très intense, intense et modérée en HTP</a:t>
            </a:r>
            <a:endParaRPr lang="fr-FR" sz="1996" dirty="0">
              <a:latin typeface="Tahoma"/>
            </a:endParaRPr>
          </a:p>
        </p:txBody>
      </p:sp>
      <p:sp>
        <p:nvSpPr>
          <p:cNvPr id="3" name="Rectangle 2"/>
          <p:cNvSpPr/>
          <p:nvPr/>
        </p:nvSpPr>
        <p:spPr>
          <a:xfrm>
            <a:off x="653088" y="938870"/>
            <a:ext cx="6707188" cy="2046714"/>
          </a:xfrm>
          <a:prstGeom prst="rect">
            <a:avLst/>
          </a:prstGeom>
        </p:spPr>
        <p:txBody>
          <a:bodyPr wrap="square">
            <a:spAutoFit/>
          </a:bodyPr>
          <a:lstStyle/>
          <a:p>
            <a:pPr marL="259204" indent="-259204">
              <a:buClr>
                <a:srgbClr val="7030A0"/>
              </a:buClr>
              <a:buFont typeface="Wingdings" panose="05000000000000000000" pitchFamily="2" charset="2"/>
              <a:buChar char="Ø"/>
            </a:pPr>
            <a:r>
              <a:rPr lang="fr-FR" sz="1270" dirty="0">
                <a:solidFill>
                  <a:srgbClr val="7030A0"/>
                </a:solidFill>
              </a:rPr>
              <a:t>33 GR de réadaptation très intenses/intenses/modérés sont créés </a:t>
            </a:r>
          </a:p>
          <a:p>
            <a:r>
              <a:rPr lang="fr-FR" sz="1270" dirty="0">
                <a:solidFill>
                  <a:srgbClr val="7030A0"/>
                </a:solidFill>
              </a:rPr>
              <a:t>		Lorsque les effectifs sont insuffisants, le type de réadaptation 			est dit « indifférencié »</a:t>
            </a:r>
          </a:p>
          <a:p>
            <a:endParaRPr lang="fr-FR" sz="1270" dirty="0">
              <a:solidFill>
                <a:srgbClr val="7030A0"/>
              </a:solidFill>
            </a:endParaRPr>
          </a:p>
          <a:p>
            <a:pPr marL="259204" indent="-259204">
              <a:buClr>
                <a:srgbClr val="7030A0"/>
              </a:buClr>
              <a:buFont typeface="Wingdings" panose="05000000000000000000" pitchFamily="2" charset="2"/>
              <a:buChar char="Ø"/>
            </a:pPr>
            <a:r>
              <a:rPr lang="fr-FR" sz="1270" dirty="0">
                <a:solidFill>
                  <a:srgbClr val="7030A0"/>
                </a:solidFill>
              </a:rPr>
              <a:t>En HTP, le score de réadaptation globale par jour est pris en compte pour déterminer le groupe de réadaptation</a:t>
            </a:r>
          </a:p>
          <a:p>
            <a:endParaRPr lang="fr-FR" sz="1270" dirty="0">
              <a:solidFill>
                <a:srgbClr val="7030A0"/>
              </a:solidFill>
            </a:endParaRPr>
          </a:p>
          <a:p>
            <a:pPr marL="259204" indent="-259204">
              <a:buClr>
                <a:srgbClr val="7030A0"/>
              </a:buClr>
              <a:buFont typeface="Wingdings" panose="05000000000000000000" pitchFamily="2" charset="2"/>
              <a:buChar char="Ø"/>
            </a:pPr>
            <a:r>
              <a:rPr lang="fr-FR" sz="1270" dirty="0">
                <a:solidFill>
                  <a:srgbClr val="7030A0"/>
                </a:solidFill>
              </a:rPr>
              <a:t>2 seuils sont établis pour les GN disposant d’effectifs suffisants</a:t>
            </a:r>
          </a:p>
          <a:p>
            <a:r>
              <a:rPr lang="fr-FR" sz="1270" dirty="0">
                <a:solidFill>
                  <a:srgbClr val="7030A0"/>
                </a:solidFill>
              </a:rPr>
              <a:t>		Le seuil de réadaptation très intense</a:t>
            </a:r>
          </a:p>
          <a:p>
            <a:r>
              <a:rPr lang="fr-FR" sz="1270" dirty="0">
                <a:solidFill>
                  <a:srgbClr val="7030A0"/>
                </a:solidFill>
              </a:rPr>
              <a:t>		Le seuil de réadaptation intense</a:t>
            </a:r>
          </a:p>
        </p:txBody>
      </p:sp>
      <p:sp>
        <p:nvSpPr>
          <p:cNvPr id="4" name="Flèche droite 3"/>
          <p:cNvSpPr/>
          <p:nvPr/>
        </p:nvSpPr>
        <p:spPr bwMode="auto">
          <a:xfrm>
            <a:off x="1044979" y="1330761"/>
            <a:ext cx="457206" cy="65315"/>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118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1"/>
            <a:ext cx="7295024" cy="481665"/>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lnSpc>
                <a:spcPts val="3175"/>
              </a:lnSpc>
            </a:pPr>
            <a:r>
              <a:rPr lang="fr-FR" sz="1996" dirty="0"/>
              <a:t>Groupage en hospitalisation à temps partiel</a:t>
            </a:r>
          </a:p>
        </p:txBody>
      </p:sp>
      <p:pic>
        <p:nvPicPr>
          <p:cNvPr id="11" name="Image 10"/>
          <p:cNvPicPr>
            <a:picLocks noChangeAspect="1"/>
          </p:cNvPicPr>
          <p:nvPr/>
        </p:nvPicPr>
        <p:blipFill rotWithShape="1">
          <a:blip r:embed="rId3"/>
          <a:srcRect l="14859" b="6666"/>
          <a:stretch/>
        </p:blipFill>
        <p:spPr>
          <a:xfrm>
            <a:off x="538571" y="808239"/>
            <a:ext cx="777655" cy="1502250"/>
          </a:xfrm>
          <a:prstGeom prst="rect">
            <a:avLst/>
          </a:prstGeom>
        </p:spPr>
      </p:pic>
      <p:pic>
        <p:nvPicPr>
          <p:cNvPr id="3" name="Image 2"/>
          <p:cNvPicPr>
            <a:picLocks noChangeAspect="1"/>
          </p:cNvPicPr>
          <p:nvPr/>
        </p:nvPicPr>
        <p:blipFill>
          <a:blip r:embed="rId4"/>
          <a:stretch>
            <a:fillRect/>
          </a:stretch>
        </p:blipFill>
        <p:spPr>
          <a:xfrm>
            <a:off x="1436870" y="677611"/>
            <a:ext cx="7117432" cy="979728"/>
          </a:xfrm>
          <a:prstGeom prst="rect">
            <a:avLst/>
          </a:prstGeom>
        </p:spPr>
      </p:pic>
      <p:pic>
        <p:nvPicPr>
          <p:cNvPr id="9" name="Image 8"/>
          <p:cNvPicPr>
            <a:picLocks noChangeAspect="1"/>
          </p:cNvPicPr>
          <p:nvPr/>
        </p:nvPicPr>
        <p:blipFill>
          <a:blip r:embed="rId5"/>
          <a:stretch>
            <a:fillRect/>
          </a:stretch>
        </p:blipFill>
        <p:spPr>
          <a:xfrm>
            <a:off x="1110294" y="1551065"/>
            <a:ext cx="7345773" cy="3145173"/>
          </a:xfrm>
          <a:prstGeom prst="rect">
            <a:avLst/>
          </a:prstGeom>
        </p:spPr>
      </p:pic>
      <p:pic>
        <p:nvPicPr>
          <p:cNvPr id="8" name="Image 7"/>
          <p:cNvPicPr>
            <a:picLocks noChangeAspect="1"/>
          </p:cNvPicPr>
          <p:nvPr/>
        </p:nvPicPr>
        <p:blipFill>
          <a:blip r:embed="rId6"/>
          <a:stretch>
            <a:fillRect/>
          </a:stretch>
        </p:blipFill>
        <p:spPr>
          <a:xfrm>
            <a:off x="538570" y="4179479"/>
            <a:ext cx="1295184" cy="593626"/>
          </a:xfrm>
          <a:prstGeom prst="rect">
            <a:avLst/>
          </a:prstGeom>
        </p:spPr>
      </p:pic>
    </p:spTree>
    <p:extLst>
      <p:ext uri="{BB962C8B-B14F-4D97-AF65-F5344CB8AC3E}">
        <p14:creationId xmlns:p14="http://schemas.microsoft.com/office/powerpoint/2010/main" val="240816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14880" y="-72863"/>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Comment est organisée la classification</a:t>
            </a:r>
          </a:p>
        </p:txBody>
      </p:sp>
      <p:sp>
        <p:nvSpPr>
          <p:cNvPr id="8" name="Flèche : droite 7">
            <a:extLst>
              <a:ext uri="{FF2B5EF4-FFF2-40B4-BE49-F238E27FC236}">
                <a16:creationId xmlns:a16="http://schemas.microsoft.com/office/drawing/2014/main" id="{823BD91B-66CD-4F87-96BD-D46676857C49}"/>
              </a:ext>
            </a:extLst>
          </p:cNvPr>
          <p:cNvSpPr/>
          <p:nvPr/>
        </p:nvSpPr>
        <p:spPr bwMode="auto">
          <a:xfrm>
            <a:off x="3537590" y="1243115"/>
            <a:ext cx="422751" cy="195946"/>
          </a:xfrm>
          <a:prstGeom prst="rightArrow">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6DE50B0F-08B9-468F-BA5E-2228144B04B6}"/>
              </a:ext>
            </a:extLst>
          </p:cNvPr>
          <p:cNvSpPr/>
          <p:nvPr/>
        </p:nvSpPr>
        <p:spPr bwMode="auto">
          <a:xfrm>
            <a:off x="4513759" y="899593"/>
            <a:ext cx="2511139" cy="382447"/>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accent6">
                    <a:lumMod val="75000"/>
                  </a:schemeClr>
                </a:solidFill>
                <a:latin typeface="Arial" panose="020B0604020202020204" pitchFamily="34" charset="0"/>
                <a:cs typeface="Arial" panose="020B0604020202020204" pitchFamily="34" charset="0"/>
              </a:rPr>
              <a:t>Catégories Majeures</a:t>
            </a:r>
          </a:p>
          <a:p>
            <a:pPr defTabSz="407526" fontAlgn="base">
              <a:spcBef>
                <a:spcPct val="0"/>
              </a:spcBef>
              <a:spcAft>
                <a:spcPct val="0"/>
              </a:spcAft>
              <a:buSzPct val="100000"/>
            </a:pPr>
            <a:r>
              <a:rPr lang="fr-FR" sz="1270" dirty="0">
                <a:solidFill>
                  <a:schemeClr val="accent6">
                    <a:lumMod val="75000"/>
                  </a:schemeClr>
                </a:solidFill>
                <a:latin typeface="Arial" panose="020B0604020202020204" pitchFamily="34" charset="0"/>
                <a:cs typeface="Arial" panose="020B0604020202020204" pitchFamily="34" charset="0"/>
              </a:rPr>
              <a:t>         </a:t>
            </a:r>
            <a:endParaRPr lang="fr-FR" sz="1270" dirty="0">
              <a:solidFill>
                <a:schemeClr val="accent6">
                  <a:lumMod val="75000"/>
                </a:schemeClr>
              </a:solidFill>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solidFill>
                <a:schemeClr val="accent6">
                  <a:lumMod val="75000"/>
                </a:schemeClr>
              </a:solidFill>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552CBF7-BB37-46AC-BB6D-68F720A17F0D}"/>
              </a:ext>
            </a:extLst>
          </p:cNvPr>
          <p:cNvSpPr/>
          <p:nvPr/>
        </p:nvSpPr>
        <p:spPr bwMode="auto">
          <a:xfrm>
            <a:off x="4979321" y="2272179"/>
            <a:ext cx="2318724" cy="456930"/>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Type de réadaptation</a:t>
            </a:r>
          </a:p>
        </p:txBody>
      </p:sp>
      <p:sp>
        <p:nvSpPr>
          <p:cNvPr id="16" name="Rectangle 15">
            <a:extLst>
              <a:ext uri="{FF2B5EF4-FFF2-40B4-BE49-F238E27FC236}">
                <a16:creationId xmlns:a16="http://schemas.microsoft.com/office/drawing/2014/main" id="{A28D2845-EE6D-4B74-980C-CF642F1955F4}"/>
              </a:ext>
            </a:extLst>
          </p:cNvPr>
          <p:cNvSpPr/>
          <p:nvPr/>
        </p:nvSpPr>
        <p:spPr bwMode="auto">
          <a:xfrm>
            <a:off x="4984758" y="3115347"/>
            <a:ext cx="1928596"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Niveau de lourdeur</a:t>
            </a:r>
          </a:p>
        </p:txBody>
      </p:sp>
      <p:sp>
        <p:nvSpPr>
          <p:cNvPr id="17" name="Rectangle 16">
            <a:extLst>
              <a:ext uri="{FF2B5EF4-FFF2-40B4-BE49-F238E27FC236}">
                <a16:creationId xmlns:a16="http://schemas.microsoft.com/office/drawing/2014/main" id="{FC7F8A96-8CA3-484D-93BA-9F87AD56AD58}"/>
              </a:ext>
            </a:extLst>
          </p:cNvPr>
          <p:cNvSpPr/>
          <p:nvPr/>
        </p:nvSpPr>
        <p:spPr bwMode="auto">
          <a:xfrm>
            <a:off x="4853417" y="4162373"/>
            <a:ext cx="2148095"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451" dirty="0">
                <a:solidFill>
                  <a:schemeClr val="bg1"/>
                </a:solidFill>
                <a:latin typeface="Arial" panose="020B0604020202020204" pitchFamily="34" charset="0"/>
                <a:cs typeface="Arial" panose="020B0604020202020204" pitchFamily="34" charset="0"/>
              </a:rPr>
              <a:t>Niveaux de Sévérité</a:t>
            </a:r>
          </a:p>
        </p:txBody>
      </p:sp>
      <p:sp>
        <p:nvSpPr>
          <p:cNvPr id="20" name="Rectangle : coins arrondis 19">
            <a:extLst>
              <a:ext uri="{FF2B5EF4-FFF2-40B4-BE49-F238E27FC236}">
                <a16:creationId xmlns:a16="http://schemas.microsoft.com/office/drawing/2014/main" id="{FEE3D3A7-EAFA-4F29-A474-CF693D66B50B}"/>
              </a:ext>
            </a:extLst>
          </p:cNvPr>
          <p:cNvSpPr/>
          <p:nvPr/>
        </p:nvSpPr>
        <p:spPr bwMode="auto">
          <a:xfrm>
            <a:off x="4535631" y="1428566"/>
            <a:ext cx="2511139" cy="409823"/>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accent6">
                    <a:lumMod val="75000"/>
                  </a:schemeClr>
                </a:solidFill>
                <a:latin typeface="Arial" panose="020B0604020202020204" pitchFamily="34" charset="0"/>
                <a:cs typeface="Arial" panose="020B0604020202020204" pitchFamily="34" charset="0"/>
              </a:rPr>
              <a:t>Groupes  nosologiques</a:t>
            </a:r>
          </a:p>
          <a:p>
            <a:pPr defTabSz="407526" fontAlgn="base">
              <a:spcBef>
                <a:spcPct val="0"/>
              </a:spcBef>
              <a:spcAft>
                <a:spcPct val="0"/>
              </a:spcAft>
              <a:buSzPct val="100000"/>
            </a:pPr>
            <a:endParaRPr lang="fr-FR" sz="1270" dirty="0">
              <a:solidFill>
                <a:schemeClr val="accent6">
                  <a:lumMod val="75000"/>
                </a:schemeClr>
              </a:solidFill>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solidFill>
                <a:schemeClr val="accent6">
                  <a:lumMod val="75000"/>
                </a:schemeClr>
              </a:solidFill>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935CE6F3-8DA7-4465-8295-E5B0D77140ED}"/>
              </a:ext>
            </a:extLst>
          </p:cNvPr>
          <p:cNvSpPr/>
          <p:nvPr/>
        </p:nvSpPr>
        <p:spPr bwMode="auto">
          <a:xfrm>
            <a:off x="376386" y="1090817"/>
            <a:ext cx="3020717" cy="604170"/>
          </a:xfrm>
          <a:prstGeom prst="roundRect">
            <a:avLst/>
          </a:prstGeom>
          <a:noFill/>
          <a:ln w="38100" cap="flat" cmpd="sng" algn="ctr">
            <a:solidFill>
              <a:schemeClr val="accent4">
                <a:lumMod val="60000"/>
                <a:lumOff val="40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Quelle est la pathologie et/ou la PEC principale?</a:t>
            </a:r>
            <a:endParaRPr lang="fr-FR" sz="1633" dirty="0">
              <a:solidFill>
                <a:srgbClr val="7030A0"/>
              </a:solidFill>
              <a:latin typeface="Arial" panose="020B0604020202020204" pitchFamily="34" charset="0"/>
              <a:cs typeface="Arial" panose="020B0604020202020204" pitchFamily="34" charset="0"/>
            </a:endParaRPr>
          </a:p>
        </p:txBody>
      </p:sp>
      <p:sp>
        <p:nvSpPr>
          <p:cNvPr id="24" name="Rectangle : coins arrondis 23">
            <a:extLst>
              <a:ext uri="{FF2B5EF4-FFF2-40B4-BE49-F238E27FC236}">
                <a16:creationId xmlns:a16="http://schemas.microsoft.com/office/drawing/2014/main" id="{53F1F343-6186-4B9F-B122-38F37BE3B3B9}"/>
              </a:ext>
            </a:extLst>
          </p:cNvPr>
          <p:cNvSpPr/>
          <p:nvPr/>
        </p:nvSpPr>
        <p:spPr bwMode="auto">
          <a:xfrm>
            <a:off x="326512" y="2148759"/>
            <a:ext cx="3740391" cy="604170"/>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Quel est le type de réadaptation reçue par le patient?</a:t>
            </a:r>
          </a:p>
        </p:txBody>
      </p:sp>
      <p:sp>
        <p:nvSpPr>
          <p:cNvPr id="25" name="Rectangle : coins arrondis 24">
            <a:extLst>
              <a:ext uri="{FF2B5EF4-FFF2-40B4-BE49-F238E27FC236}">
                <a16:creationId xmlns:a16="http://schemas.microsoft.com/office/drawing/2014/main" id="{A23A8D77-F601-41C1-A106-E8296F4EA84C}"/>
              </a:ext>
            </a:extLst>
          </p:cNvPr>
          <p:cNvSpPr/>
          <p:nvPr/>
        </p:nvSpPr>
        <p:spPr bwMode="auto">
          <a:xfrm>
            <a:off x="326513" y="2900968"/>
            <a:ext cx="3740391" cy="761659"/>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Quel est le poids économique dû aux caractéristiques du patient, hors diagnostics?</a:t>
            </a:r>
          </a:p>
        </p:txBody>
      </p:sp>
      <p:sp>
        <p:nvSpPr>
          <p:cNvPr id="27" name="Rectangle : coins arrondis 26">
            <a:extLst>
              <a:ext uri="{FF2B5EF4-FFF2-40B4-BE49-F238E27FC236}">
                <a16:creationId xmlns:a16="http://schemas.microsoft.com/office/drawing/2014/main" id="{02FBDFAD-4C50-4B26-82A6-306B43200E2C}"/>
              </a:ext>
            </a:extLst>
          </p:cNvPr>
          <p:cNvSpPr/>
          <p:nvPr/>
        </p:nvSpPr>
        <p:spPr bwMode="auto">
          <a:xfrm>
            <a:off x="326513" y="3900386"/>
            <a:ext cx="3740391" cy="613224"/>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Quel est le poids économique dû aux autres pathologies prises en charge?</a:t>
            </a:r>
          </a:p>
        </p:txBody>
      </p:sp>
      <p:sp>
        <p:nvSpPr>
          <p:cNvPr id="7" name="Flèche : droite 6">
            <a:extLst>
              <a:ext uri="{FF2B5EF4-FFF2-40B4-BE49-F238E27FC236}">
                <a16:creationId xmlns:a16="http://schemas.microsoft.com/office/drawing/2014/main" id="{FE11A259-41A2-4FCB-A2EF-D54A60543B32}"/>
              </a:ext>
            </a:extLst>
          </p:cNvPr>
          <p:cNvSpPr/>
          <p:nvPr/>
        </p:nvSpPr>
        <p:spPr bwMode="auto">
          <a:xfrm rot="5400000">
            <a:off x="5879256" y="1957888"/>
            <a:ext cx="209822" cy="194794"/>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3FAB2A7F-F24D-424C-89F9-CDAF65D7B108}"/>
              </a:ext>
            </a:extLst>
          </p:cNvPr>
          <p:cNvSpPr/>
          <p:nvPr/>
        </p:nvSpPr>
        <p:spPr bwMode="auto">
          <a:xfrm>
            <a:off x="5878304" y="2841092"/>
            <a:ext cx="261261" cy="194795"/>
          </a:xfrm>
          <a:prstGeom prst="down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2" name="Flèche : bas 11">
            <a:extLst>
              <a:ext uri="{FF2B5EF4-FFF2-40B4-BE49-F238E27FC236}">
                <a16:creationId xmlns:a16="http://schemas.microsoft.com/office/drawing/2014/main" id="{BCCA8487-C2C1-4191-8878-E5F38302244D}"/>
              </a:ext>
            </a:extLst>
          </p:cNvPr>
          <p:cNvSpPr/>
          <p:nvPr/>
        </p:nvSpPr>
        <p:spPr bwMode="auto">
          <a:xfrm>
            <a:off x="5878304" y="3593460"/>
            <a:ext cx="261261" cy="326576"/>
          </a:xfrm>
          <a:prstGeom prst="down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2" name="Accolade fermante 21">
            <a:extLst>
              <a:ext uri="{FF2B5EF4-FFF2-40B4-BE49-F238E27FC236}">
                <a16:creationId xmlns:a16="http://schemas.microsoft.com/office/drawing/2014/main" id="{DB2E065A-C7F9-4997-BC76-CD21F33DFAF7}"/>
              </a:ext>
            </a:extLst>
          </p:cNvPr>
          <p:cNvSpPr/>
          <p:nvPr/>
        </p:nvSpPr>
        <p:spPr bwMode="auto">
          <a:xfrm>
            <a:off x="7272689" y="825708"/>
            <a:ext cx="261261" cy="2038895"/>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31" name="Accolade fermante 30">
            <a:extLst>
              <a:ext uri="{FF2B5EF4-FFF2-40B4-BE49-F238E27FC236}">
                <a16:creationId xmlns:a16="http://schemas.microsoft.com/office/drawing/2014/main" id="{EFE74A8A-4854-484E-AC79-E9573C94C30A}"/>
              </a:ext>
            </a:extLst>
          </p:cNvPr>
          <p:cNvSpPr/>
          <p:nvPr/>
        </p:nvSpPr>
        <p:spPr bwMode="auto">
          <a:xfrm>
            <a:off x="7046771" y="3035887"/>
            <a:ext cx="487179" cy="1509388"/>
          </a:xfrm>
          <a:prstGeom prst="rightBrace">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9" name="Rectangle : coins arrondis 28">
            <a:extLst>
              <a:ext uri="{FF2B5EF4-FFF2-40B4-BE49-F238E27FC236}">
                <a16:creationId xmlns:a16="http://schemas.microsoft.com/office/drawing/2014/main" id="{166710D4-C108-4C74-9296-AF4F6626AD01}"/>
              </a:ext>
            </a:extLst>
          </p:cNvPr>
          <p:cNvSpPr/>
          <p:nvPr/>
        </p:nvSpPr>
        <p:spPr bwMode="auto">
          <a:xfrm>
            <a:off x="7606967" y="1428566"/>
            <a:ext cx="1477648" cy="99158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PEC  médicale et réadaptative</a:t>
            </a:r>
          </a:p>
        </p:txBody>
      </p:sp>
      <p:sp>
        <p:nvSpPr>
          <p:cNvPr id="33" name="Rectangle : coins arrondis 32">
            <a:extLst>
              <a:ext uri="{FF2B5EF4-FFF2-40B4-BE49-F238E27FC236}">
                <a16:creationId xmlns:a16="http://schemas.microsoft.com/office/drawing/2014/main" id="{75FEBA50-CAD7-408E-B9E3-5373D83D5EED}"/>
              </a:ext>
            </a:extLst>
          </p:cNvPr>
          <p:cNvSpPr/>
          <p:nvPr/>
        </p:nvSpPr>
        <p:spPr bwMode="auto">
          <a:xfrm>
            <a:off x="7606967" y="3396776"/>
            <a:ext cx="1505406" cy="68520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Poids économique</a:t>
            </a:r>
          </a:p>
        </p:txBody>
      </p:sp>
    </p:spTree>
    <p:extLst>
      <p:ext uri="{BB962C8B-B14F-4D97-AF65-F5344CB8AC3E}">
        <p14:creationId xmlns:p14="http://schemas.microsoft.com/office/powerpoint/2010/main" val="494489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14880" y="-72863"/>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Comment est organisée la classification GME_2022</a:t>
            </a:r>
          </a:p>
        </p:txBody>
      </p:sp>
      <p:sp>
        <p:nvSpPr>
          <p:cNvPr id="8" name="Flèche : droite 7">
            <a:extLst>
              <a:ext uri="{FF2B5EF4-FFF2-40B4-BE49-F238E27FC236}">
                <a16:creationId xmlns:a16="http://schemas.microsoft.com/office/drawing/2014/main" id="{823BD91B-66CD-4F87-96BD-D46676857C49}"/>
              </a:ext>
            </a:extLst>
          </p:cNvPr>
          <p:cNvSpPr/>
          <p:nvPr/>
        </p:nvSpPr>
        <p:spPr bwMode="auto">
          <a:xfrm>
            <a:off x="3537590" y="1243115"/>
            <a:ext cx="422751" cy="195946"/>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6DE50B0F-08B9-468F-BA5E-2228144B04B6}"/>
              </a:ext>
            </a:extLst>
          </p:cNvPr>
          <p:cNvSpPr/>
          <p:nvPr/>
        </p:nvSpPr>
        <p:spPr bwMode="auto">
          <a:xfrm>
            <a:off x="4513759" y="899593"/>
            <a:ext cx="2511139" cy="38244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Catégories Majeures</a:t>
            </a:r>
          </a:p>
          <a:p>
            <a:pPr defTabSz="407526" fontAlgn="base">
              <a:spcBef>
                <a:spcPct val="0"/>
              </a:spcBef>
              <a:spcAft>
                <a:spcPct val="0"/>
              </a:spcAft>
              <a:buSzPct val="100000"/>
            </a:pPr>
            <a:r>
              <a:rPr lang="fr-FR" sz="1270" dirty="0"/>
              <a:t>         </a:t>
            </a: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552CBF7-BB37-46AC-BB6D-68F720A17F0D}"/>
              </a:ext>
            </a:extLst>
          </p:cNvPr>
          <p:cNvSpPr/>
          <p:nvPr/>
        </p:nvSpPr>
        <p:spPr bwMode="auto">
          <a:xfrm>
            <a:off x="4979321" y="2272179"/>
            <a:ext cx="2318724" cy="456930"/>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Type de réadaptation</a:t>
            </a:r>
          </a:p>
        </p:txBody>
      </p:sp>
      <p:sp>
        <p:nvSpPr>
          <p:cNvPr id="16" name="Rectangle 15">
            <a:extLst>
              <a:ext uri="{FF2B5EF4-FFF2-40B4-BE49-F238E27FC236}">
                <a16:creationId xmlns:a16="http://schemas.microsoft.com/office/drawing/2014/main" id="{A28D2845-EE6D-4B74-980C-CF642F1955F4}"/>
              </a:ext>
            </a:extLst>
          </p:cNvPr>
          <p:cNvSpPr/>
          <p:nvPr/>
        </p:nvSpPr>
        <p:spPr bwMode="auto">
          <a:xfrm>
            <a:off x="4984758" y="3115347"/>
            <a:ext cx="1928596" cy="32657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Niveau de lourdeur</a:t>
            </a:r>
          </a:p>
        </p:txBody>
      </p:sp>
      <p:sp>
        <p:nvSpPr>
          <p:cNvPr id="17" name="Rectangle 16">
            <a:extLst>
              <a:ext uri="{FF2B5EF4-FFF2-40B4-BE49-F238E27FC236}">
                <a16:creationId xmlns:a16="http://schemas.microsoft.com/office/drawing/2014/main" id="{FC7F8A96-8CA3-484D-93BA-9F87AD56AD58}"/>
              </a:ext>
            </a:extLst>
          </p:cNvPr>
          <p:cNvSpPr/>
          <p:nvPr/>
        </p:nvSpPr>
        <p:spPr bwMode="auto">
          <a:xfrm>
            <a:off x="4853417" y="4162373"/>
            <a:ext cx="2148095"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451" dirty="0">
                <a:latin typeface="Arial" panose="020B0604020202020204" pitchFamily="34" charset="0"/>
                <a:cs typeface="Arial" panose="020B0604020202020204" pitchFamily="34" charset="0"/>
              </a:rPr>
              <a:t>Niveaux de Sévérité</a:t>
            </a:r>
          </a:p>
        </p:txBody>
      </p:sp>
      <p:sp>
        <p:nvSpPr>
          <p:cNvPr id="20" name="Rectangle : coins arrondis 19">
            <a:extLst>
              <a:ext uri="{FF2B5EF4-FFF2-40B4-BE49-F238E27FC236}">
                <a16:creationId xmlns:a16="http://schemas.microsoft.com/office/drawing/2014/main" id="{FEE3D3A7-EAFA-4F29-A474-CF693D66B50B}"/>
              </a:ext>
            </a:extLst>
          </p:cNvPr>
          <p:cNvSpPr/>
          <p:nvPr/>
        </p:nvSpPr>
        <p:spPr bwMode="auto">
          <a:xfrm>
            <a:off x="4535631" y="1428566"/>
            <a:ext cx="2511139" cy="409823"/>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Groupes  nosologiques</a:t>
            </a: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935CE6F3-8DA7-4465-8295-E5B0D77140ED}"/>
              </a:ext>
            </a:extLst>
          </p:cNvPr>
          <p:cNvSpPr/>
          <p:nvPr/>
        </p:nvSpPr>
        <p:spPr bwMode="auto">
          <a:xfrm>
            <a:off x="376386" y="1090817"/>
            <a:ext cx="3020717" cy="604170"/>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t>Quelle est la pathologie et/ou la PEC principale?</a:t>
            </a:r>
            <a:endParaRPr lang="fr-FR" sz="1633" dirty="0"/>
          </a:p>
        </p:txBody>
      </p:sp>
      <p:sp>
        <p:nvSpPr>
          <p:cNvPr id="24" name="Rectangle : coins arrondis 23">
            <a:extLst>
              <a:ext uri="{FF2B5EF4-FFF2-40B4-BE49-F238E27FC236}">
                <a16:creationId xmlns:a16="http://schemas.microsoft.com/office/drawing/2014/main" id="{53F1F343-6186-4B9F-B122-38F37BE3B3B9}"/>
              </a:ext>
            </a:extLst>
          </p:cNvPr>
          <p:cNvSpPr/>
          <p:nvPr/>
        </p:nvSpPr>
        <p:spPr bwMode="auto">
          <a:xfrm>
            <a:off x="326512" y="2148759"/>
            <a:ext cx="3740391" cy="604170"/>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t>Quel est le type de réadaptation reçue par le patient?</a:t>
            </a:r>
            <a:endParaRPr lang="fr-FR" sz="1633" dirty="0"/>
          </a:p>
        </p:txBody>
      </p:sp>
      <p:sp>
        <p:nvSpPr>
          <p:cNvPr id="25" name="Rectangle : coins arrondis 24">
            <a:extLst>
              <a:ext uri="{FF2B5EF4-FFF2-40B4-BE49-F238E27FC236}">
                <a16:creationId xmlns:a16="http://schemas.microsoft.com/office/drawing/2014/main" id="{A23A8D77-F601-41C1-A106-E8296F4EA84C}"/>
              </a:ext>
            </a:extLst>
          </p:cNvPr>
          <p:cNvSpPr/>
          <p:nvPr/>
        </p:nvSpPr>
        <p:spPr bwMode="auto">
          <a:xfrm>
            <a:off x="326513" y="2900968"/>
            <a:ext cx="3740391" cy="761659"/>
          </a:xfrm>
          <a:prstGeom prst="round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rPr>
              <a:t>Quel est le poids économique dû aux caractéristiques du patient, hors diagnostics?</a:t>
            </a:r>
            <a:endParaRPr lang="fr-FR" sz="1451" dirty="0">
              <a:solidFill>
                <a:srgbClr val="7030A0"/>
              </a:solidFill>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id="{02FBDFAD-4C50-4B26-82A6-306B43200E2C}"/>
              </a:ext>
            </a:extLst>
          </p:cNvPr>
          <p:cNvSpPr/>
          <p:nvPr/>
        </p:nvSpPr>
        <p:spPr bwMode="auto">
          <a:xfrm>
            <a:off x="326513" y="3900386"/>
            <a:ext cx="3740391" cy="613224"/>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t>Quel est le poids économique dû aux autres pathologies prises en charge?</a:t>
            </a:r>
          </a:p>
        </p:txBody>
      </p:sp>
      <p:sp>
        <p:nvSpPr>
          <p:cNvPr id="7" name="Flèche : droite 6">
            <a:extLst>
              <a:ext uri="{FF2B5EF4-FFF2-40B4-BE49-F238E27FC236}">
                <a16:creationId xmlns:a16="http://schemas.microsoft.com/office/drawing/2014/main" id="{FE11A259-41A2-4FCB-A2EF-D54A60543B32}"/>
              </a:ext>
            </a:extLst>
          </p:cNvPr>
          <p:cNvSpPr/>
          <p:nvPr/>
        </p:nvSpPr>
        <p:spPr bwMode="auto">
          <a:xfrm rot="5400000">
            <a:off x="5879256" y="1957888"/>
            <a:ext cx="209822" cy="194794"/>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3FAB2A7F-F24D-424C-89F9-CDAF65D7B108}"/>
              </a:ext>
            </a:extLst>
          </p:cNvPr>
          <p:cNvSpPr/>
          <p:nvPr/>
        </p:nvSpPr>
        <p:spPr bwMode="auto">
          <a:xfrm>
            <a:off x="5878304" y="2841092"/>
            <a:ext cx="261261" cy="194795"/>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2" name="Flèche : bas 11">
            <a:extLst>
              <a:ext uri="{FF2B5EF4-FFF2-40B4-BE49-F238E27FC236}">
                <a16:creationId xmlns:a16="http://schemas.microsoft.com/office/drawing/2014/main" id="{BCCA8487-C2C1-4191-8878-E5F38302244D}"/>
              </a:ext>
            </a:extLst>
          </p:cNvPr>
          <p:cNvSpPr/>
          <p:nvPr/>
        </p:nvSpPr>
        <p:spPr bwMode="auto">
          <a:xfrm>
            <a:off x="5878304" y="3593460"/>
            <a:ext cx="261261" cy="326576"/>
          </a:xfrm>
          <a:prstGeom prst="downArrow">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2" name="Accolade fermante 21">
            <a:extLst>
              <a:ext uri="{FF2B5EF4-FFF2-40B4-BE49-F238E27FC236}">
                <a16:creationId xmlns:a16="http://schemas.microsoft.com/office/drawing/2014/main" id="{DB2E065A-C7F9-4997-BC76-CD21F33DFAF7}"/>
              </a:ext>
            </a:extLst>
          </p:cNvPr>
          <p:cNvSpPr/>
          <p:nvPr/>
        </p:nvSpPr>
        <p:spPr bwMode="auto">
          <a:xfrm>
            <a:off x="7272689" y="825708"/>
            <a:ext cx="261261" cy="2038895"/>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31" name="Accolade fermante 30">
            <a:extLst>
              <a:ext uri="{FF2B5EF4-FFF2-40B4-BE49-F238E27FC236}">
                <a16:creationId xmlns:a16="http://schemas.microsoft.com/office/drawing/2014/main" id="{EFE74A8A-4854-484E-AC79-E9573C94C30A}"/>
              </a:ext>
            </a:extLst>
          </p:cNvPr>
          <p:cNvSpPr/>
          <p:nvPr/>
        </p:nvSpPr>
        <p:spPr bwMode="auto">
          <a:xfrm>
            <a:off x="7046771" y="3035887"/>
            <a:ext cx="487179" cy="1509388"/>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9" name="Rectangle : coins arrondis 28">
            <a:extLst>
              <a:ext uri="{FF2B5EF4-FFF2-40B4-BE49-F238E27FC236}">
                <a16:creationId xmlns:a16="http://schemas.microsoft.com/office/drawing/2014/main" id="{166710D4-C108-4C74-9296-AF4F6626AD01}"/>
              </a:ext>
            </a:extLst>
          </p:cNvPr>
          <p:cNvSpPr/>
          <p:nvPr/>
        </p:nvSpPr>
        <p:spPr bwMode="auto">
          <a:xfrm>
            <a:off x="7606967" y="1428566"/>
            <a:ext cx="1477648" cy="99158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PEC  médicale et réadaptative</a:t>
            </a:r>
          </a:p>
        </p:txBody>
      </p:sp>
      <p:sp>
        <p:nvSpPr>
          <p:cNvPr id="33" name="Rectangle : coins arrondis 32">
            <a:extLst>
              <a:ext uri="{FF2B5EF4-FFF2-40B4-BE49-F238E27FC236}">
                <a16:creationId xmlns:a16="http://schemas.microsoft.com/office/drawing/2014/main" id="{75FEBA50-CAD7-408E-B9E3-5373D83D5EED}"/>
              </a:ext>
            </a:extLst>
          </p:cNvPr>
          <p:cNvSpPr/>
          <p:nvPr/>
        </p:nvSpPr>
        <p:spPr bwMode="auto">
          <a:xfrm>
            <a:off x="7606967" y="3396776"/>
            <a:ext cx="1505406" cy="68520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Poids économique</a:t>
            </a:r>
          </a:p>
        </p:txBody>
      </p:sp>
    </p:spTree>
    <p:extLst>
      <p:ext uri="{BB962C8B-B14F-4D97-AF65-F5344CB8AC3E}">
        <p14:creationId xmlns:p14="http://schemas.microsoft.com/office/powerpoint/2010/main" val="321291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70" y="89772"/>
            <a:ext cx="4800667"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Niveau de lourdeur : Définition</a:t>
            </a:r>
          </a:p>
        </p:txBody>
      </p:sp>
      <p:sp>
        <p:nvSpPr>
          <p:cNvPr id="4" name="Rectangle 3"/>
          <p:cNvSpPr/>
          <p:nvPr/>
        </p:nvSpPr>
        <p:spPr bwMode="auto">
          <a:xfrm>
            <a:off x="587772" y="677609"/>
            <a:ext cx="7249988" cy="522522"/>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dirty="0">
                <a:solidFill>
                  <a:srgbClr val="7030A0"/>
                </a:solidFill>
              </a:rPr>
              <a:t>Le niveau de lourdeur correspond à la lourdeur médico économique due aux caractéristiques du patient en dehors de ses diagnostics </a:t>
            </a:r>
            <a:endParaRPr lang="fr-FR" sz="1633"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bwMode="auto">
          <a:xfrm>
            <a:off x="587772" y="1328391"/>
            <a:ext cx="7249988" cy="1186694"/>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dirty="0">
                <a:solidFill>
                  <a:srgbClr val="7030A0"/>
                </a:solidFill>
              </a:rPr>
              <a:t>Variables utilisées :</a:t>
            </a:r>
          </a:p>
          <a:p>
            <a:pPr marL="259204" indent="-259204">
              <a:buClr>
                <a:srgbClr val="7030A0"/>
              </a:buClr>
              <a:buFont typeface="Wingdings" panose="05000000000000000000" pitchFamily="2" charset="2"/>
              <a:buChar char="Ø"/>
            </a:pPr>
            <a:r>
              <a:rPr lang="fr-FR" sz="1270" dirty="0">
                <a:solidFill>
                  <a:srgbClr val="7030A0"/>
                </a:solidFill>
              </a:rPr>
              <a:t>Age à l’entrée</a:t>
            </a:r>
          </a:p>
          <a:p>
            <a:pPr marL="259204" indent="-259204">
              <a:buClr>
                <a:srgbClr val="7030A0"/>
              </a:buClr>
              <a:buFont typeface="Wingdings" panose="05000000000000000000" pitchFamily="2" charset="2"/>
              <a:buChar char="Ø"/>
            </a:pPr>
            <a:r>
              <a:rPr lang="fr-FR" sz="1270" dirty="0">
                <a:solidFill>
                  <a:srgbClr val="7030A0"/>
                </a:solidFill>
              </a:rPr>
              <a:t>Antériorité chirurgicale à l’entrée</a:t>
            </a:r>
          </a:p>
          <a:p>
            <a:pPr marL="259204" indent="-259204">
              <a:buClr>
                <a:srgbClr val="7030A0"/>
              </a:buClr>
              <a:buFont typeface="Wingdings" panose="05000000000000000000" pitchFamily="2" charset="2"/>
              <a:buChar char="Ø"/>
            </a:pPr>
            <a:r>
              <a:rPr lang="fr-FR" sz="1270" dirty="0">
                <a:solidFill>
                  <a:srgbClr val="FF0000"/>
                </a:solidFill>
              </a:rPr>
              <a:t>Dépendance physique et cognitive maximales sur le séjour</a:t>
            </a:r>
            <a:endParaRPr lang="fr-FR" sz="1633" dirty="0">
              <a:solidFill>
                <a:srgbClr val="FF0000"/>
              </a:solidFill>
            </a:endParaRPr>
          </a:p>
        </p:txBody>
      </p:sp>
      <p:sp>
        <p:nvSpPr>
          <p:cNvPr id="10" name="Rectangle : coins arrondis 24">
            <a:extLst>
              <a:ext uri="{FF2B5EF4-FFF2-40B4-BE49-F238E27FC236}">
                <a16:creationId xmlns:a16="http://schemas.microsoft.com/office/drawing/2014/main" id="{BAF7756C-A0B8-4A61-B220-3357AE3BFC67}"/>
              </a:ext>
            </a:extLst>
          </p:cNvPr>
          <p:cNvSpPr/>
          <p:nvPr/>
        </p:nvSpPr>
        <p:spPr bwMode="auto">
          <a:xfrm>
            <a:off x="1028362" y="2930914"/>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complète</a:t>
            </a:r>
          </a:p>
        </p:txBody>
      </p:sp>
      <p:sp>
        <p:nvSpPr>
          <p:cNvPr id="11" name="Rectangle : coins arrondis 28">
            <a:extLst>
              <a:ext uri="{FF2B5EF4-FFF2-40B4-BE49-F238E27FC236}">
                <a16:creationId xmlns:a16="http://schemas.microsoft.com/office/drawing/2014/main" id="{FE35EB3F-8ADC-45C3-8A8D-86D2D0FC3594}"/>
              </a:ext>
            </a:extLst>
          </p:cNvPr>
          <p:cNvSpPr/>
          <p:nvPr/>
        </p:nvSpPr>
        <p:spPr bwMode="auto">
          <a:xfrm>
            <a:off x="5027763" y="2954664"/>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à temps partiel</a:t>
            </a:r>
          </a:p>
        </p:txBody>
      </p:sp>
      <p:sp>
        <p:nvSpPr>
          <p:cNvPr id="16" name="Rectangle : coins arrondis 29">
            <a:extLst>
              <a:ext uri="{FF2B5EF4-FFF2-40B4-BE49-F238E27FC236}">
                <a16:creationId xmlns:a16="http://schemas.microsoft.com/office/drawing/2014/main" id="{486AA3D2-46F9-443F-A637-7889F6B3DDC1}"/>
              </a:ext>
            </a:extLst>
          </p:cNvPr>
          <p:cNvSpPr/>
          <p:nvPr/>
        </p:nvSpPr>
        <p:spPr bwMode="auto">
          <a:xfrm>
            <a:off x="5617043" y="3558576"/>
            <a:ext cx="1894141" cy="33306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Lourdeur A</a:t>
            </a:r>
          </a:p>
        </p:txBody>
      </p:sp>
      <p:sp>
        <p:nvSpPr>
          <p:cNvPr id="21" name="Rectangle : coins arrondis 29">
            <a:extLst>
              <a:ext uri="{FF2B5EF4-FFF2-40B4-BE49-F238E27FC236}">
                <a16:creationId xmlns:a16="http://schemas.microsoft.com/office/drawing/2014/main" id="{486AA3D2-46F9-443F-A637-7889F6B3DDC1}"/>
              </a:ext>
            </a:extLst>
          </p:cNvPr>
          <p:cNvSpPr/>
          <p:nvPr/>
        </p:nvSpPr>
        <p:spPr bwMode="auto">
          <a:xfrm>
            <a:off x="1274905" y="4335261"/>
            <a:ext cx="1894141" cy="33306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Lourdeur C</a:t>
            </a:r>
          </a:p>
        </p:txBody>
      </p:sp>
      <p:sp>
        <p:nvSpPr>
          <p:cNvPr id="22" name="Rectangle : coins arrondis 29">
            <a:extLst>
              <a:ext uri="{FF2B5EF4-FFF2-40B4-BE49-F238E27FC236}">
                <a16:creationId xmlns:a16="http://schemas.microsoft.com/office/drawing/2014/main" id="{486AA3D2-46F9-443F-A637-7889F6B3DDC1}"/>
              </a:ext>
            </a:extLst>
          </p:cNvPr>
          <p:cNvSpPr/>
          <p:nvPr/>
        </p:nvSpPr>
        <p:spPr bwMode="auto">
          <a:xfrm>
            <a:off x="1274905" y="3942245"/>
            <a:ext cx="1894141" cy="33306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Lourdeur B</a:t>
            </a:r>
          </a:p>
        </p:txBody>
      </p:sp>
      <p:sp>
        <p:nvSpPr>
          <p:cNvPr id="23" name="Rectangle : coins arrondis 29">
            <a:extLst>
              <a:ext uri="{FF2B5EF4-FFF2-40B4-BE49-F238E27FC236}">
                <a16:creationId xmlns:a16="http://schemas.microsoft.com/office/drawing/2014/main" id="{486AA3D2-46F9-443F-A637-7889F6B3DDC1}"/>
              </a:ext>
            </a:extLst>
          </p:cNvPr>
          <p:cNvSpPr/>
          <p:nvPr/>
        </p:nvSpPr>
        <p:spPr bwMode="auto">
          <a:xfrm>
            <a:off x="1274905" y="3551593"/>
            <a:ext cx="1894141" cy="33306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633" kern="1200" dirty="0">
                <a:solidFill>
                  <a:srgbClr val="FFFFFF"/>
                </a:solidFill>
                <a:latin typeface="Arial" panose="020B0604020202020204" pitchFamily="34" charset="0"/>
                <a:ea typeface="+mn-ea"/>
                <a:cs typeface="Arial" panose="020B0604020202020204" pitchFamily="34" charset="0"/>
              </a:rPr>
              <a:t>Lourdeur A</a:t>
            </a:r>
          </a:p>
        </p:txBody>
      </p:sp>
    </p:spTree>
    <p:extLst>
      <p:ext uri="{BB962C8B-B14F-4D97-AF65-F5344CB8AC3E}">
        <p14:creationId xmlns:p14="http://schemas.microsoft.com/office/powerpoint/2010/main" val="675178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69" y="89772"/>
            <a:ext cx="6760124"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Groupage en niveau de lourdeur</a:t>
            </a:r>
          </a:p>
        </p:txBody>
      </p:sp>
      <p:sp>
        <p:nvSpPr>
          <p:cNvPr id="7" name="Rectangle 6"/>
          <p:cNvSpPr/>
          <p:nvPr/>
        </p:nvSpPr>
        <p:spPr bwMode="auto">
          <a:xfrm>
            <a:off x="282271" y="698629"/>
            <a:ext cx="7249988" cy="762763"/>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814" dirty="0">
                <a:solidFill>
                  <a:srgbClr val="7030A0"/>
                </a:solidFill>
              </a:rPr>
              <a:t>Pour chaque GR, chaque valeur possible des caractéristiques des patients est associé à un niveau de lourdeur</a:t>
            </a:r>
            <a:endParaRPr lang="fr-FR" sz="1814" dirty="0">
              <a:solidFill>
                <a:srgbClr val="FF0000"/>
              </a:solidFill>
            </a:endParaRPr>
          </a:p>
        </p:txBody>
      </p:sp>
      <p:pic>
        <p:nvPicPr>
          <p:cNvPr id="3" name="Image 2"/>
          <p:cNvPicPr>
            <a:picLocks noChangeAspect="1"/>
          </p:cNvPicPr>
          <p:nvPr/>
        </p:nvPicPr>
        <p:blipFill>
          <a:blip r:embed="rId3"/>
          <a:stretch>
            <a:fillRect/>
          </a:stretch>
        </p:blipFill>
        <p:spPr>
          <a:xfrm>
            <a:off x="3460575" y="1597552"/>
            <a:ext cx="3658718" cy="3025479"/>
          </a:xfrm>
          <a:prstGeom prst="rect">
            <a:avLst/>
          </a:prstGeom>
        </p:spPr>
      </p:pic>
      <p:sp>
        <p:nvSpPr>
          <p:cNvPr id="5" name="Rectangle 4"/>
          <p:cNvSpPr/>
          <p:nvPr/>
        </p:nvSpPr>
        <p:spPr>
          <a:xfrm>
            <a:off x="522458" y="2310490"/>
            <a:ext cx="2677923" cy="483209"/>
          </a:xfrm>
          <a:prstGeom prst="rect">
            <a:avLst/>
          </a:prstGeom>
        </p:spPr>
        <p:txBody>
          <a:bodyPr wrap="square">
            <a:spAutoFit/>
          </a:bodyPr>
          <a:lstStyle/>
          <a:p>
            <a:r>
              <a:rPr lang="fr-FR" sz="1270" dirty="0">
                <a:solidFill>
                  <a:srgbClr val="7030A0"/>
                </a:solidFill>
              </a:rPr>
              <a:t>Exemple GR T du GN0147</a:t>
            </a:r>
          </a:p>
          <a:p>
            <a:r>
              <a:rPr lang="fr-FR" sz="1270" dirty="0">
                <a:solidFill>
                  <a:srgbClr val="7030A0"/>
                </a:solidFill>
              </a:rPr>
              <a:t>(AVC avec hémiplégie)</a:t>
            </a:r>
          </a:p>
        </p:txBody>
      </p:sp>
    </p:spTree>
    <p:extLst>
      <p:ext uri="{BB962C8B-B14F-4D97-AF65-F5344CB8AC3E}">
        <p14:creationId xmlns:p14="http://schemas.microsoft.com/office/powerpoint/2010/main" val="120832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69" y="89772"/>
            <a:ext cx="6760124"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Groupage en niveau de lourdeur, exemple</a:t>
            </a:r>
          </a:p>
        </p:txBody>
      </p:sp>
      <p:sp>
        <p:nvSpPr>
          <p:cNvPr id="7" name="Rectangle 6"/>
          <p:cNvSpPr/>
          <p:nvPr/>
        </p:nvSpPr>
        <p:spPr bwMode="auto">
          <a:xfrm>
            <a:off x="4180334" y="1265446"/>
            <a:ext cx="4898416" cy="2547293"/>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nSpc>
                <a:spcPct val="150000"/>
              </a:lnSpc>
            </a:pPr>
            <a:r>
              <a:rPr lang="fr-FR" sz="1270" dirty="0">
                <a:solidFill>
                  <a:srgbClr val="7030A0"/>
                </a:solidFill>
              </a:rPr>
              <a:t>Exemple pour un patient :</a:t>
            </a:r>
          </a:p>
          <a:p>
            <a:pPr marL="259204" indent="-259204">
              <a:lnSpc>
                <a:spcPct val="150000"/>
              </a:lnSpc>
              <a:buClr>
                <a:srgbClr val="FF3300"/>
              </a:buClr>
              <a:buFont typeface="Wingdings" panose="05000000000000000000" pitchFamily="2" charset="2"/>
              <a:buChar char="§"/>
            </a:pPr>
            <a:r>
              <a:rPr lang="fr-FR" sz="1270" dirty="0">
                <a:solidFill>
                  <a:srgbClr val="7030A0"/>
                </a:solidFill>
              </a:rPr>
              <a:t>Age 70 ans            niveau A</a:t>
            </a:r>
          </a:p>
          <a:p>
            <a:pPr marL="259204" indent="-259204">
              <a:lnSpc>
                <a:spcPct val="150000"/>
              </a:lnSpc>
              <a:buClr>
                <a:srgbClr val="FF3300"/>
              </a:buClr>
              <a:buFont typeface="Wingdings" panose="05000000000000000000" pitchFamily="2" charset="2"/>
              <a:buChar char="§"/>
            </a:pPr>
            <a:r>
              <a:rPr lang="fr-FR" sz="1270" dirty="0">
                <a:solidFill>
                  <a:srgbClr val="7030A0"/>
                </a:solidFill>
              </a:rPr>
              <a:t>Dépendance physique 14         niveau C</a:t>
            </a:r>
          </a:p>
          <a:p>
            <a:pPr marL="259204" indent="-259204">
              <a:lnSpc>
                <a:spcPct val="150000"/>
              </a:lnSpc>
              <a:buClr>
                <a:srgbClr val="FF3300"/>
              </a:buClr>
              <a:buFont typeface="Wingdings" panose="05000000000000000000" pitchFamily="2" charset="2"/>
              <a:buChar char="§"/>
            </a:pPr>
            <a:r>
              <a:rPr lang="fr-FR" sz="1270" dirty="0">
                <a:solidFill>
                  <a:srgbClr val="7030A0"/>
                </a:solidFill>
              </a:rPr>
              <a:t>Dépendance cognitive 2         niveau A</a:t>
            </a:r>
          </a:p>
          <a:p>
            <a:pPr marL="259204" indent="-259204">
              <a:lnSpc>
                <a:spcPct val="150000"/>
              </a:lnSpc>
              <a:buClr>
                <a:srgbClr val="FF0000"/>
              </a:buClr>
              <a:buFont typeface="Wingdings" panose="05000000000000000000" pitchFamily="2" charset="2"/>
              <a:buChar char="§"/>
            </a:pPr>
            <a:r>
              <a:rPr lang="fr-FR" sz="1270" dirty="0">
                <a:solidFill>
                  <a:srgbClr val="7030A0"/>
                </a:solidFill>
              </a:rPr>
              <a:t>Avec chirurgie            niveau A</a:t>
            </a:r>
          </a:p>
        </p:txBody>
      </p:sp>
      <p:pic>
        <p:nvPicPr>
          <p:cNvPr id="3" name="Image 2"/>
          <p:cNvPicPr>
            <a:picLocks noChangeAspect="1"/>
          </p:cNvPicPr>
          <p:nvPr/>
        </p:nvPicPr>
        <p:blipFill>
          <a:blip r:embed="rId3"/>
          <a:stretch>
            <a:fillRect/>
          </a:stretch>
        </p:blipFill>
        <p:spPr>
          <a:xfrm>
            <a:off x="277525" y="1079372"/>
            <a:ext cx="3461706" cy="2862564"/>
          </a:xfrm>
          <a:prstGeom prst="rect">
            <a:avLst/>
          </a:prstGeom>
        </p:spPr>
      </p:pic>
      <p:sp>
        <p:nvSpPr>
          <p:cNvPr id="5" name="Rectangle 4"/>
          <p:cNvSpPr/>
          <p:nvPr/>
        </p:nvSpPr>
        <p:spPr>
          <a:xfrm>
            <a:off x="389660" y="710879"/>
            <a:ext cx="2677923" cy="287771"/>
          </a:xfrm>
          <a:prstGeom prst="rect">
            <a:avLst/>
          </a:prstGeom>
        </p:spPr>
        <p:txBody>
          <a:bodyPr wrap="square">
            <a:spAutoFit/>
          </a:bodyPr>
          <a:lstStyle/>
          <a:p>
            <a:r>
              <a:rPr lang="fr-FR" sz="1270" dirty="0">
                <a:solidFill>
                  <a:srgbClr val="7030A0"/>
                </a:solidFill>
              </a:rPr>
              <a:t>Exemple GR T du GN0147</a:t>
            </a:r>
          </a:p>
        </p:txBody>
      </p:sp>
      <p:sp>
        <p:nvSpPr>
          <p:cNvPr id="6" name="Flèche droite 5"/>
          <p:cNvSpPr/>
          <p:nvPr/>
        </p:nvSpPr>
        <p:spPr bwMode="auto">
          <a:xfrm>
            <a:off x="5503308" y="1687745"/>
            <a:ext cx="326576" cy="13063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bwMode="auto">
          <a:xfrm>
            <a:off x="6426763" y="1987313"/>
            <a:ext cx="326576" cy="13063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0" name="Flèche droite 9"/>
          <p:cNvSpPr/>
          <p:nvPr/>
        </p:nvSpPr>
        <p:spPr bwMode="auto">
          <a:xfrm>
            <a:off x="6292788" y="2278973"/>
            <a:ext cx="326576" cy="13063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1" name="Flèche droite 10"/>
          <p:cNvSpPr/>
          <p:nvPr/>
        </p:nvSpPr>
        <p:spPr bwMode="auto">
          <a:xfrm>
            <a:off x="5666596" y="2571750"/>
            <a:ext cx="326576" cy="13063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77525" y="3944948"/>
            <a:ext cx="8164402" cy="483209"/>
          </a:xfrm>
          <a:prstGeom prst="rect">
            <a:avLst/>
          </a:prstGeom>
        </p:spPr>
        <p:txBody>
          <a:bodyPr wrap="square">
            <a:spAutoFit/>
          </a:bodyPr>
          <a:lstStyle/>
          <a:p>
            <a:r>
              <a:rPr lang="fr-FR" sz="1270" dirty="0">
                <a:solidFill>
                  <a:srgbClr val="7030A0"/>
                </a:solidFill>
              </a:rPr>
              <a:t>Pour un séjour donné, le niveau de lourdeur final correspond à l’effet de la variable ayant le plus d’importance : comme pour les CMA</a:t>
            </a:r>
          </a:p>
        </p:txBody>
      </p:sp>
      <p:sp>
        <p:nvSpPr>
          <p:cNvPr id="13" name="Rectangle 12"/>
          <p:cNvSpPr/>
          <p:nvPr/>
        </p:nvSpPr>
        <p:spPr bwMode="auto">
          <a:xfrm>
            <a:off x="5429824" y="4303402"/>
            <a:ext cx="3012103" cy="446800"/>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nSpc>
                <a:spcPct val="150000"/>
              </a:lnSpc>
            </a:pPr>
            <a:r>
              <a:rPr lang="fr-FR" sz="1270" dirty="0">
                <a:solidFill>
                  <a:srgbClr val="7030A0"/>
                </a:solidFill>
              </a:rPr>
              <a:t>Niveau de séjour : Niveau C</a:t>
            </a:r>
          </a:p>
        </p:txBody>
      </p:sp>
      <p:sp>
        <p:nvSpPr>
          <p:cNvPr id="16" name="Ellipse 15"/>
          <p:cNvSpPr/>
          <p:nvPr/>
        </p:nvSpPr>
        <p:spPr bwMode="auto">
          <a:xfrm>
            <a:off x="3004435" y="3161970"/>
            <a:ext cx="391891" cy="178872"/>
          </a:xfrm>
          <a:prstGeom prst="ellipse">
            <a:avLst/>
          </a:prstGeom>
          <a:noFill/>
          <a:ln w="254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7" name="Ellipse 16"/>
          <p:cNvSpPr/>
          <p:nvPr/>
        </p:nvSpPr>
        <p:spPr bwMode="auto">
          <a:xfrm>
            <a:off x="2994574" y="3502330"/>
            <a:ext cx="391891" cy="223622"/>
          </a:xfrm>
          <a:prstGeom prst="ellipse">
            <a:avLst/>
          </a:prstGeom>
          <a:noFill/>
          <a:ln w="254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8" name="Ellipse 17"/>
          <p:cNvSpPr/>
          <p:nvPr/>
        </p:nvSpPr>
        <p:spPr bwMode="auto">
          <a:xfrm>
            <a:off x="2971778" y="2052628"/>
            <a:ext cx="457206" cy="238223"/>
          </a:xfrm>
          <a:prstGeom prst="ellipse">
            <a:avLst/>
          </a:prstGeom>
          <a:noFill/>
          <a:ln w="254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9" name="Ellipse 18"/>
          <p:cNvSpPr/>
          <p:nvPr/>
        </p:nvSpPr>
        <p:spPr bwMode="auto">
          <a:xfrm>
            <a:off x="3004435" y="2979661"/>
            <a:ext cx="391891" cy="179298"/>
          </a:xfrm>
          <a:prstGeom prst="ellipse">
            <a:avLst/>
          </a:prstGeom>
          <a:noFill/>
          <a:ln w="254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10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69" y="89772"/>
            <a:ext cx="6760124"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Niveau de lourdeur: prise en compte de la pédiatrie</a:t>
            </a:r>
          </a:p>
        </p:txBody>
      </p:sp>
      <p:sp>
        <p:nvSpPr>
          <p:cNvPr id="7" name="Rectangle 6"/>
          <p:cNvSpPr/>
          <p:nvPr/>
        </p:nvSpPr>
        <p:spPr bwMode="auto">
          <a:xfrm>
            <a:off x="457143" y="819764"/>
            <a:ext cx="7380618" cy="1229465"/>
          </a:xfrm>
          <a:prstGeom prst="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marL="259204" indent="-259204">
              <a:lnSpc>
                <a:spcPct val="150000"/>
              </a:lnSpc>
              <a:buClr>
                <a:srgbClr val="FF3300"/>
              </a:buClr>
              <a:buFont typeface="Wingdings" panose="05000000000000000000" pitchFamily="2" charset="2"/>
              <a:buChar char="§"/>
            </a:pPr>
            <a:r>
              <a:rPr lang="fr-FR" sz="1270" dirty="0">
                <a:solidFill>
                  <a:srgbClr val="7030A0"/>
                </a:solidFill>
              </a:rPr>
              <a:t>Les enfants de moins de 3 ans sont niveau C</a:t>
            </a:r>
          </a:p>
          <a:p>
            <a:pPr marL="259204" indent="-259204">
              <a:lnSpc>
                <a:spcPct val="150000"/>
              </a:lnSpc>
              <a:buClr>
                <a:srgbClr val="FF3300"/>
              </a:buClr>
              <a:buFont typeface="Wingdings" panose="05000000000000000000" pitchFamily="2" charset="2"/>
              <a:buChar char="§"/>
            </a:pPr>
            <a:r>
              <a:rPr lang="fr-FR" sz="1270" dirty="0">
                <a:solidFill>
                  <a:srgbClr val="7030A0"/>
                </a:solidFill>
              </a:rPr>
              <a:t>Les enfants entre 4 et 12 sont au minimum en niveau B</a:t>
            </a:r>
          </a:p>
          <a:p>
            <a:pPr marL="259204" indent="-259204">
              <a:lnSpc>
                <a:spcPct val="150000"/>
              </a:lnSpc>
              <a:buClr>
                <a:srgbClr val="FF0000"/>
              </a:buClr>
              <a:buFont typeface="Wingdings" panose="05000000000000000000" pitchFamily="2" charset="2"/>
              <a:buChar char="§"/>
            </a:pPr>
            <a:r>
              <a:rPr lang="fr-FR" sz="1270" dirty="0">
                <a:solidFill>
                  <a:srgbClr val="7030A0"/>
                </a:solidFill>
              </a:rPr>
              <a:t>Les enfants entre 13 et 17 ans sont considérés comme les adultes</a:t>
            </a:r>
          </a:p>
        </p:txBody>
      </p:sp>
      <p:pic>
        <p:nvPicPr>
          <p:cNvPr id="4" name="Image 3"/>
          <p:cNvPicPr>
            <a:picLocks noChangeAspect="1"/>
          </p:cNvPicPr>
          <p:nvPr/>
        </p:nvPicPr>
        <p:blipFill>
          <a:blip r:embed="rId3"/>
          <a:stretch>
            <a:fillRect/>
          </a:stretch>
        </p:blipFill>
        <p:spPr>
          <a:xfrm>
            <a:off x="721979" y="2179859"/>
            <a:ext cx="6916712" cy="2561746"/>
          </a:xfrm>
          <a:prstGeom prst="rect">
            <a:avLst/>
          </a:prstGeom>
        </p:spPr>
      </p:pic>
    </p:spTree>
    <p:extLst>
      <p:ext uri="{BB962C8B-B14F-4D97-AF65-F5344CB8AC3E}">
        <p14:creationId xmlns:p14="http://schemas.microsoft.com/office/powerpoint/2010/main" val="70719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69" y="89772"/>
            <a:ext cx="6760124"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Principe de groupage en groupes de lourdeur</a:t>
            </a:r>
          </a:p>
        </p:txBody>
      </p:sp>
      <p:pic>
        <p:nvPicPr>
          <p:cNvPr id="3" name="Image 2"/>
          <p:cNvPicPr>
            <a:picLocks noChangeAspect="1"/>
          </p:cNvPicPr>
          <p:nvPr/>
        </p:nvPicPr>
        <p:blipFill>
          <a:blip r:embed="rId3"/>
          <a:stretch>
            <a:fillRect/>
          </a:stretch>
        </p:blipFill>
        <p:spPr>
          <a:xfrm>
            <a:off x="195881" y="612294"/>
            <a:ext cx="7511249" cy="3867635"/>
          </a:xfrm>
          <a:prstGeom prst="rect">
            <a:avLst/>
          </a:prstGeom>
        </p:spPr>
      </p:pic>
      <p:pic>
        <p:nvPicPr>
          <p:cNvPr id="5" name="Image 4"/>
          <p:cNvPicPr>
            <a:picLocks noChangeAspect="1"/>
          </p:cNvPicPr>
          <p:nvPr/>
        </p:nvPicPr>
        <p:blipFill>
          <a:blip r:embed="rId4"/>
          <a:stretch>
            <a:fillRect/>
          </a:stretch>
        </p:blipFill>
        <p:spPr>
          <a:xfrm>
            <a:off x="2808489" y="4479929"/>
            <a:ext cx="1175674" cy="233799"/>
          </a:xfrm>
          <a:prstGeom prst="rect">
            <a:avLst/>
          </a:prstGeom>
        </p:spPr>
      </p:pic>
    </p:spTree>
    <p:extLst>
      <p:ext uri="{BB962C8B-B14F-4D97-AF65-F5344CB8AC3E}">
        <p14:creationId xmlns:p14="http://schemas.microsoft.com/office/powerpoint/2010/main" val="1713048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14880" y="-72863"/>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Comment est organisée la classification</a:t>
            </a:r>
          </a:p>
        </p:txBody>
      </p:sp>
      <p:sp>
        <p:nvSpPr>
          <p:cNvPr id="8" name="Flèche : droite 7">
            <a:extLst>
              <a:ext uri="{FF2B5EF4-FFF2-40B4-BE49-F238E27FC236}">
                <a16:creationId xmlns:a16="http://schemas.microsoft.com/office/drawing/2014/main" id="{823BD91B-66CD-4F87-96BD-D46676857C49}"/>
              </a:ext>
            </a:extLst>
          </p:cNvPr>
          <p:cNvSpPr/>
          <p:nvPr/>
        </p:nvSpPr>
        <p:spPr bwMode="auto">
          <a:xfrm>
            <a:off x="3537590" y="1243115"/>
            <a:ext cx="422751" cy="195946"/>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6DE50B0F-08B9-468F-BA5E-2228144B04B6}"/>
              </a:ext>
            </a:extLst>
          </p:cNvPr>
          <p:cNvSpPr/>
          <p:nvPr/>
        </p:nvSpPr>
        <p:spPr bwMode="auto">
          <a:xfrm>
            <a:off x="4513759" y="899593"/>
            <a:ext cx="2511139" cy="38244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Catégories Majeures</a:t>
            </a:r>
          </a:p>
          <a:p>
            <a:pPr defTabSz="407526" fontAlgn="base">
              <a:spcBef>
                <a:spcPct val="0"/>
              </a:spcBef>
              <a:spcAft>
                <a:spcPct val="0"/>
              </a:spcAft>
              <a:buSzPct val="100000"/>
            </a:pPr>
            <a:r>
              <a:rPr lang="fr-FR" sz="1270" dirty="0"/>
              <a:t>         </a:t>
            </a: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552CBF7-BB37-46AC-BB6D-68F720A17F0D}"/>
              </a:ext>
            </a:extLst>
          </p:cNvPr>
          <p:cNvSpPr/>
          <p:nvPr/>
        </p:nvSpPr>
        <p:spPr bwMode="auto">
          <a:xfrm>
            <a:off x="4979321" y="2272179"/>
            <a:ext cx="2318724" cy="456930"/>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Type de réadaptation</a:t>
            </a:r>
          </a:p>
        </p:txBody>
      </p:sp>
      <p:sp>
        <p:nvSpPr>
          <p:cNvPr id="16" name="Rectangle 15">
            <a:extLst>
              <a:ext uri="{FF2B5EF4-FFF2-40B4-BE49-F238E27FC236}">
                <a16:creationId xmlns:a16="http://schemas.microsoft.com/office/drawing/2014/main" id="{A28D2845-EE6D-4B74-980C-CF642F1955F4}"/>
              </a:ext>
            </a:extLst>
          </p:cNvPr>
          <p:cNvSpPr/>
          <p:nvPr/>
        </p:nvSpPr>
        <p:spPr bwMode="auto">
          <a:xfrm>
            <a:off x="4984758" y="3115347"/>
            <a:ext cx="1928596" cy="326576"/>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Niveau de lourdeur</a:t>
            </a:r>
          </a:p>
        </p:txBody>
      </p:sp>
      <p:sp>
        <p:nvSpPr>
          <p:cNvPr id="17" name="Rectangle 16">
            <a:extLst>
              <a:ext uri="{FF2B5EF4-FFF2-40B4-BE49-F238E27FC236}">
                <a16:creationId xmlns:a16="http://schemas.microsoft.com/office/drawing/2014/main" id="{FC7F8A96-8CA3-484D-93BA-9F87AD56AD58}"/>
              </a:ext>
            </a:extLst>
          </p:cNvPr>
          <p:cNvSpPr/>
          <p:nvPr/>
        </p:nvSpPr>
        <p:spPr bwMode="auto">
          <a:xfrm>
            <a:off x="4853417" y="4162373"/>
            <a:ext cx="2148095" cy="326576"/>
          </a:xfrm>
          <a:prstGeom prst="rect">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451" dirty="0">
                <a:solidFill>
                  <a:schemeClr val="bg1"/>
                </a:solidFill>
                <a:latin typeface="Arial" panose="020B0604020202020204" pitchFamily="34" charset="0"/>
                <a:cs typeface="Arial" panose="020B0604020202020204" pitchFamily="34" charset="0"/>
              </a:rPr>
              <a:t>Niveaux de Sévérité</a:t>
            </a:r>
          </a:p>
        </p:txBody>
      </p:sp>
      <p:sp>
        <p:nvSpPr>
          <p:cNvPr id="20" name="Rectangle : coins arrondis 19">
            <a:extLst>
              <a:ext uri="{FF2B5EF4-FFF2-40B4-BE49-F238E27FC236}">
                <a16:creationId xmlns:a16="http://schemas.microsoft.com/office/drawing/2014/main" id="{FEE3D3A7-EAFA-4F29-A474-CF693D66B50B}"/>
              </a:ext>
            </a:extLst>
          </p:cNvPr>
          <p:cNvSpPr/>
          <p:nvPr/>
        </p:nvSpPr>
        <p:spPr bwMode="auto">
          <a:xfrm>
            <a:off x="4535631" y="1428566"/>
            <a:ext cx="2511139" cy="409823"/>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latin typeface="Arial" panose="020B0604020202020204" pitchFamily="34" charset="0"/>
                <a:cs typeface="Arial" panose="020B0604020202020204" pitchFamily="34" charset="0"/>
              </a:rPr>
              <a:t>Groupes  nosologiques</a:t>
            </a: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a:p>
            <a:pPr defTabSz="407526" fontAlgn="base">
              <a:spcBef>
                <a:spcPct val="0"/>
              </a:spcBef>
              <a:spcAft>
                <a:spcPct val="0"/>
              </a:spcAft>
              <a:buSzPct val="100000"/>
            </a:pPr>
            <a:endParaRPr lang="fr-FR" sz="1270" dirty="0">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935CE6F3-8DA7-4465-8295-E5B0D77140ED}"/>
              </a:ext>
            </a:extLst>
          </p:cNvPr>
          <p:cNvSpPr/>
          <p:nvPr/>
        </p:nvSpPr>
        <p:spPr bwMode="auto">
          <a:xfrm>
            <a:off x="376386" y="1090817"/>
            <a:ext cx="3020717" cy="604170"/>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t>Quelle est la pathologie et/ou la PEC principale?</a:t>
            </a:r>
            <a:endParaRPr lang="fr-FR" sz="1633" dirty="0"/>
          </a:p>
        </p:txBody>
      </p:sp>
      <p:sp>
        <p:nvSpPr>
          <p:cNvPr id="24" name="Rectangle : coins arrondis 23">
            <a:extLst>
              <a:ext uri="{FF2B5EF4-FFF2-40B4-BE49-F238E27FC236}">
                <a16:creationId xmlns:a16="http://schemas.microsoft.com/office/drawing/2014/main" id="{53F1F343-6186-4B9F-B122-38F37BE3B3B9}"/>
              </a:ext>
            </a:extLst>
          </p:cNvPr>
          <p:cNvSpPr/>
          <p:nvPr/>
        </p:nvSpPr>
        <p:spPr bwMode="auto">
          <a:xfrm>
            <a:off x="326512" y="2148759"/>
            <a:ext cx="3740391" cy="604170"/>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t>Quel est le type de réadaptation reçue par le patient?</a:t>
            </a:r>
            <a:endParaRPr lang="fr-FR" sz="1633" dirty="0"/>
          </a:p>
        </p:txBody>
      </p:sp>
      <p:sp>
        <p:nvSpPr>
          <p:cNvPr id="25" name="Rectangle : coins arrondis 24">
            <a:extLst>
              <a:ext uri="{FF2B5EF4-FFF2-40B4-BE49-F238E27FC236}">
                <a16:creationId xmlns:a16="http://schemas.microsoft.com/office/drawing/2014/main" id="{A23A8D77-F601-41C1-A106-E8296F4EA84C}"/>
              </a:ext>
            </a:extLst>
          </p:cNvPr>
          <p:cNvSpPr/>
          <p:nvPr/>
        </p:nvSpPr>
        <p:spPr bwMode="auto">
          <a:xfrm>
            <a:off x="326513" y="2900968"/>
            <a:ext cx="3740391" cy="761659"/>
          </a:xfrm>
          <a:prstGeom prst="roundRect">
            <a:avLst/>
          </a:prstGeom>
          <a:solidFill>
            <a:schemeClr val="bg1">
              <a:lumMod val="95000"/>
            </a:schemeClr>
          </a:solidFill>
          <a:ln w="38100"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t>Quel est le poids économique dû aux caractéristiques du patient, hors diagnostics?</a:t>
            </a:r>
          </a:p>
        </p:txBody>
      </p:sp>
      <p:sp>
        <p:nvSpPr>
          <p:cNvPr id="27" name="Rectangle : coins arrondis 26">
            <a:extLst>
              <a:ext uri="{FF2B5EF4-FFF2-40B4-BE49-F238E27FC236}">
                <a16:creationId xmlns:a16="http://schemas.microsoft.com/office/drawing/2014/main" id="{02FBDFAD-4C50-4B26-82A6-306B43200E2C}"/>
              </a:ext>
            </a:extLst>
          </p:cNvPr>
          <p:cNvSpPr/>
          <p:nvPr/>
        </p:nvSpPr>
        <p:spPr bwMode="auto">
          <a:xfrm>
            <a:off x="326513" y="3900386"/>
            <a:ext cx="3740391" cy="613224"/>
          </a:xfrm>
          <a:prstGeom prst="roundRect">
            <a:avLst/>
          </a:prstGeom>
          <a:noFill/>
          <a:ln w="381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rPr>
              <a:t>Quel est le poids économique dû aux autres pathologies prises en charge?</a:t>
            </a:r>
            <a:endParaRPr lang="fr-FR" sz="1451" dirty="0">
              <a:solidFill>
                <a:srgbClr val="7030A0"/>
              </a:solidFill>
              <a:latin typeface="Arial" panose="020B0604020202020204" pitchFamily="34" charset="0"/>
              <a:cs typeface="Arial" panose="020B0604020202020204" pitchFamily="34" charset="0"/>
            </a:endParaRPr>
          </a:p>
        </p:txBody>
      </p:sp>
      <p:sp>
        <p:nvSpPr>
          <p:cNvPr id="7" name="Flèche : droite 6">
            <a:extLst>
              <a:ext uri="{FF2B5EF4-FFF2-40B4-BE49-F238E27FC236}">
                <a16:creationId xmlns:a16="http://schemas.microsoft.com/office/drawing/2014/main" id="{FE11A259-41A2-4FCB-A2EF-D54A60543B32}"/>
              </a:ext>
            </a:extLst>
          </p:cNvPr>
          <p:cNvSpPr/>
          <p:nvPr/>
        </p:nvSpPr>
        <p:spPr bwMode="auto">
          <a:xfrm rot="5400000">
            <a:off x="5879256" y="1957888"/>
            <a:ext cx="209822" cy="194794"/>
          </a:xfrm>
          <a:prstGeom prst="right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3FAB2A7F-F24D-424C-89F9-CDAF65D7B108}"/>
              </a:ext>
            </a:extLst>
          </p:cNvPr>
          <p:cNvSpPr/>
          <p:nvPr/>
        </p:nvSpPr>
        <p:spPr bwMode="auto">
          <a:xfrm>
            <a:off x="5878304" y="2841092"/>
            <a:ext cx="261261" cy="194795"/>
          </a:xfrm>
          <a:prstGeom prst="downArrow">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12" name="Flèche : bas 11">
            <a:extLst>
              <a:ext uri="{FF2B5EF4-FFF2-40B4-BE49-F238E27FC236}">
                <a16:creationId xmlns:a16="http://schemas.microsoft.com/office/drawing/2014/main" id="{BCCA8487-C2C1-4191-8878-E5F38302244D}"/>
              </a:ext>
            </a:extLst>
          </p:cNvPr>
          <p:cNvSpPr/>
          <p:nvPr/>
        </p:nvSpPr>
        <p:spPr bwMode="auto">
          <a:xfrm>
            <a:off x="5878304" y="3593460"/>
            <a:ext cx="261261" cy="326576"/>
          </a:xfrm>
          <a:prstGeom prst="downArrow">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2" name="Accolade fermante 21">
            <a:extLst>
              <a:ext uri="{FF2B5EF4-FFF2-40B4-BE49-F238E27FC236}">
                <a16:creationId xmlns:a16="http://schemas.microsoft.com/office/drawing/2014/main" id="{DB2E065A-C7F9-4997-BC76-CD21F33DFAF7}"/>
              </a:ext>
            </a:extLst>
          </p:cNvPr>
          <p:cNvSpPr/>
          <p:nvPr/>
        </p:nvSpPr>
        <p:spPr bwMode="auto">
          <a:xfrm>
            <a:off x="7272689" y="825708"/>
            <a:ext cx="261261" cy="2038895"/>
          </a:xfrm>
          <a:prstGeom prst="rightBrace">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latin typeface="Arial" panose="020B0604020202020204" pitchFamily="34" charset="0"/>
              <a:cs typeface="Arial" panose="020B0604020202020204" pitchFamily="34" charset="0"/>
            </a:endParaRPr>
          </a:p>
        </p:txBody>
      </p:sp>
      <p:sp>
        <p:nvSpPr>
          <p:cNvPr id="31" name="Accolade fermante 30">
            <a:extLst>
              <a:ext uri="{FF2B5EF4-FFF2-40B4-BE49-F238E27FC236}">
                <a16:creationId xmlns:a16="http://schemas.microsoft.com/office/drawing/2014/main" id="{EFE74A8A-4854-484E-AC79-E9573C94C30A}"/>
              </a:ext>
            </a:extLst>
          </p:cNvPr>
          <p:cNvSpPr/>
          <p:nvPr/>
        </p:nvSpPr>
        <p:spPr bwMode="auto">
          <a:xfrm>
            <a:off x="7046771" y="3035887"/>
            <a:ext cx="487179" cy="1509388"/>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9" name="Rectangle : coins arrondis 28">
            <a:extLst>
              <a:ext uri="{FF2B5EF4-FFF2-40B4-BE49-F238E27FC236}">
                <a16:creationId xmlns:a16="http://schemas.microsoft.com/office/drawing/2014/main" id="{166710D4-C108-4C74-9296-AF4F6626AD01}"/>
              </a:ext>
            </a:extLst>
          </p:cNvPr>
          <p:cNvSpPr/>
          <p:nvPr/>
        </p:nvSpPr>
        <p:spPr bwMode="auto">
          <a:xfrm>
            <a:off x="7606967" y="1428566"/>
            <a:ext cx="1477648" cy="991587"/>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latin typeface="Arial" panose="020B0604020202020204" pitchFamily="34" charset="0"/>
                <a:cs typeface="Arial" panose="020B0604020202020204" pitchFamily="34" charset="0"/>
              </a:rPr>
              <a:t>PEC  médicale et réadaptative</a:t>
            </a:r>
          </a:p>
        </p:txBody>
      </p:sp>
      <p:sp>
        <p:nvSpPr>
          <p:cNvPr id="33" name="Rectangle : coins arrondis 32">
            <a:extLst>
              <a:ext uri="{FF2B5EF4-FFF2-40B4-BE49-F238E27FC236}">
                <a16:creationId xmlns:a16="http://schemas.microsoft.com/office/drawing/2014/main" id="{75FEBA50-CAD7-408E-B9E3-5373D83D5EED}"/>
              </a:ext>
            </a:extLst>
          </p:cNvPr>
          <p:cNvSpPr/>
          <p:nvPr/>
        </p:nvSpPr>
        <p:spPr bwMode="auto">
          <a:xfrm>
            <a:off x="7606967" y="3396776"/>
            <a:ext cx="1505406" cy="68520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Poids économique</a:t>
            </a:r>
          </a:p>
        </p:txBody>
      </p:sp>
    </p:spTree>
    <p:extLst>
      <p:ext uri="{BB962C8B-B14F-4D97-AF65-F5344CB8AC3E}">
        <p14:creationId xmlns:p14="http://schemas.microsoft.com/office/powerpoint/2010/main" val="4108982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70" y="89772"/>
            <a:ext cx="4800667"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Niveau de sévérité : Définition</a:t>
            </a:r>
          </a:p>
        </p:txBody>
      </p:sp>
      <p:sp>
        <p:nvSpPr>
          <p:cNvPr id="4" name="Rectangle 3"/>
          <p:cNvSpPr/>
          <p:nvPr/>
        </p:nvSpPr>
        <p:spPr bwMode="auto">
          <a:xfrm>
            <a:off x="587772" y="677609"/>
            <a:ext cx="7249988" cy="1110359"/>
          </a:xfrm>
          <a:prstGeom prst="rect">
            <a:avLst/>
          </a:prstGeom>
          <a:noFill/>
          <a:ln w="381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996" dirty="0">
                <a:solidFill>
                  <a:srgbClr val="7030A0"/>
                </a:solidFill>
              </a:rPr>
              <a:t>Le niveau de sévérité traduit l’augmentation de la charge</a:t>
            </a:r>
          </a:p>
          <a:p>
            <a:r>
              <a:rPr lang="fr-FR" sz="1996" dirty="0">
                <a:solidFill>
                  <a:srgbClr val="7030A0"/>
                </a:solidFill>
              </a:rPr>
              <a:t>économique due à la prise en charge d’autres pathologies ou</a:t>
            </a:r>
          </a:p>
          <a:p>
            <a:r>
              <a:rPr lang="fr-FR" sz="1996" dirty="0">
                <a:solidFill>
                  <a:srgbClr val="7030A0"/>
                </a:solidFill>
              </a:rPr>
              <a:t>d’autres déficiences que la pathologie principale</a:t>
            </a:r>
          </a:p>
        </p:txBody>
      </p:sp>
      <p:sp>
        <p:nvSpPr>
          <p:cNvPr id="10" name="Rectangle : coins arrondis 24">
            <a:extLst>
              <a:ext uri="{FF2B5EF4-FFF2-40B4-BE49-F238E27FC236}">
                <a16:creationId xmlns:a16="http://schemas.microsoft.com/office/drawing/2014/main" id="{BAF7756C-A0B8-4A61-B220-3357AE3BFC67}"/>
              </a:ext>
            </a:extLst>
          </p:cNvPr>
          <p:cNvSpPr/>
          <p:nvPr/>
        </p:nvSpPr>
        <p:spPr bwMode="auto">
          <a:xfrm>
            <a:off x="1110294" y="2318527"/>
            <a:ext cx="2516877" cy="358755"/>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complète</a:t>
            </a:r>
          </a:p>
        </p:txBody>
      </p:sp>
      <p:sp>
        <p:nvSpPr>
          <p:cNvPr id="11" name="Rectangle : coins arrondis 28">
            <a:extLst>
              <a:ext uri="{FF2B5EF4-FFF2-40B4-BE49-F238E27FC236}">
                <a16:creationId xmlns:a16="http://schemas.microsoft.com/office/drawing/2014/main" id="{FE35EB3F-8ADC-45C3-8A8D-86D2D0FC3594}"/>
              </a:ext>
            </a:extLst>
          </p:cNvPr>
          <p:cNvSpPr/>
          <p:nvPr/>
        </p:nvSpPr>
        <p:spPr bwMode="auto">
          <a:xfrm>
            <a:off x="5061864" y="2342278"/>
            <a:ext cx="3004500" cy="335004"/>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defRPr/>
            </a:pPr>
            <a:r>
              <a:rPr lang="fr-FR" sz="1633" kern="1200" dirty="0">
                <a:latin typeface="Arial" panose="020B0604020202020204" pitchFamily="34" charset="0"/>
                <a:ea typeface="+mn-ea"/>
                <a:cs typeface="Arial" panose="020B0604020202020204" pitchFamily="34" charset="0"/>
              </a:rPr>
              <a:t>Hospitalisation à temps partiel</a:t>
            </a:r>
          </a:p>
        </p:txBody>
      </p:sp>
      <p:sp>
        <p:nvSpPr>
          <p:cNvPr id="16" name="Rectangle : coins arrondis 29">
            <a:extLst>
              <a:ext uri="{FF2B5EF4-FFF2-40B4-BE49-F238E27FC236}">
                <a16:creationId xmlns:a16="http://schemas.microsoft.com/office/drawing/2014/main" id="{486AA3D2-46F9-443F-A637-7889F6B3DDC1}"/>
              </a:ext>
            </a:extLst>
          </p:cNvPr>
          <p:cNvSpPr/>
          <p:nvPr/>
        </p:nvSpPr>
        <p:spPr bwMode="auto">
          <a:xfrm>
            <a:off x="5551728" y="3237746"/>
            <a:ext cx="1894141" cy="333062"/>
          </a:xfrm>
          <a:prstGeom prst="roundRect">
            <a:avLst/>
          </a:prstGeom>
          <a:solidFill>
            <a:srgbClr val="036DED"/>
          </a:solidFill>
          <a:ln w="9525"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270" dirty="0">
                <a:solidFill>
                  <a:srgbClr val="FFFFFF"/>
                </a:solidFill>
              </a:rPr>
              <a:t>Niveau 0</a:t>
            </a:r>
            <a:endParaRPr lang="fr-FR" sz="1633" kern="1200" dirty="0">
              <a:solidFill>
                <a:srgbClr val="FFFFFF"/>
              </a:solidFill>
              <a:latin typeface="Arial" panose="020B0604020202020204" pitchFamily="34" charset="0"/>
              <a:ea typeface="+mn-ea"/>
              <a:cs typeface="Arial" panose="020B0604020202020204" pitchFamily="34" charset="0"/>
            </a:endParaRPr>
          </a:p>
        </p:txBody>
      </p:sp>
      <p:sp>
        <p:nvSpPr>
          <p:cNvPr id="22" name="Rectangle : coins arrondis 29">
            <a:extLst>
              <a:ext uri="{FF2B5EF4-FFF2-40B4-BE49-F238E27FC236}">
                <a16:creationId xmlns:a16="http://schemas.microsoft.com/office/drawing/2014/main" id="{486AA3D2-46F9-443F-A637-7889F6B3DDC1}"/>
              </a:ext>
            </a:extLst>
          </p:cNvPr>
          <p:cNvSpPr/>
          <p:nvPr/>
        </p:nvSpPr>
        <p:spPr bwMode="auto">
          <a:xfrm>
            <a:off x="1306240" y="3638171"/>
            <a:ext cx="1894141" cy="333062"/>
          </a:xfrm>
          <a:prstGeom prst="roundRect">
            <a:avLst/>
          </a:prstGeom>
          <a:solidFill>
            <a:srgbClr val="036DED"/>
          </a:solidFill>
          <a:ln w="9525"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270" dirty="0">
                <a:solidFill>
                  <a:srgbClr val="FFFFFF"/>
                </a:solidFill>
              </a:rPr>
              <a:t>Niveau 2</a:t>
            </a:r>
            <a:endParaRPr lang="fr-FR" sz="1633" kern="1200" dirty="0">
              <a:solidFill>
                <a:srgbClr val="FFFFFF"/>
              </a:solidFill>
              <a:latin typeface="Arial" panose="020B0604020202020204" pitchFamily="34" charset="0"/>
              <a:ea typeface="+mn-ea"/>
              <a:cs typeface="Arial" panose="020B0604020202020204" pitchFamily="34" charset="0"/>
            </a:endParaRPr>
          </a:p>
        </p:txBody>
      </p:sp>
      <p:sp>
        <p:nvSpPr>
          <p:cNvPr id="23" name="Rectangle : coins arrondis 29">
            <a:extLst>
              <a:ext uri="{FF2B5EF4-FFF2-40B4-BE49-F238E27FC236}">
                <a16:creationId xmlns:a16="http://schemas.microsoft.com/office/drawing/2014/main" id="{486AA3D2-46F9-443F-A637-7889F6B3DDC1}"/>
              </a:ext>
            </a:extLst>
          </p:cNvPr>
          <p:cNvSpPr/>
          <p:nvPr/>
        </p:nvSpPr>
        <p:spPr bwMode="auto">
          <a:xfrm>
            <a:off x="1274905" y="3041311"/>
            <a:ext cx="1894141" cy="333062"/>
          </a:xfrm>
          <a:prstGeom prst="roundRect">
            <a:avLst/>
          </a:prstGeom>
          <a:solidFill>
            <a:srgbClr val="036DED"/>
          </a:solidFill>
          <a:ln w="9525"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defRPr/>
            </a:pPr>
            <a:r>
              <a:rPr lang="fr-FR" sz="1270" dirty="0">
                <a:solidFill>
                  <a:srgbClr val="FFFFFF"/>
                </a:solidFill>
              </a:rPr>
              <a:t>Niveau 1</a:t>
            </a:r>
            <a:endParaRPr lang="fr-FR" sz="1633" kern="120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808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9169" y="89772"/>
            <a:ext cx="6760124"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Principe de groupage en niveaux de sévérité</a:t>
            </a:r>
          </a:p>
        </p:txBody>
      </p:sp>
      <p:pic>
        <p:nvPicPr>
          <p:cNvPr id="4" name="Image 3"/>
          <p:cNvPicPr>
            <a:picLocks noChangeAspect="1"/>
          </p:cNvPicPr>
          <p:nvPr/>
        </p:nvPicPr>
        <p:blipFill>
          <a:blip r:embed="rId3"/>
          <a:stretch>
            <a:fillRect/>
          </a:stretch>
        </p:blipFill>
        <p:spPr>
          <a:xfrm>
            <a:off x="1698131" y="554606"/>
            <a:ext cx="5646433" cy="392113"/>
          </a:xfrm>
          <a:prstGeom prst="rect">
            <a:avLst/>
          </a:prstGeom>
        </p:spPr>
      </p:pic>
      <p:pic>
        <p:nvPicPr>
          <p:cNvPr id="6" name="Image 5"/>
          <p:cNvPicPr>
            <a:picLocks noChangeAspect="1"/>
          </p:cNvPicPr>
          <p:nvPr/>
        </p:nvPicPr>
        <p:blipFill>
          <a:blip r:embed="rId4"/>
          <a:stretch>
            <a:fillRect/>
          </a:stretch>
        </p:blipFill>
        <p:spPr>
          <a:xfrm>
            <a:off x="572122" y="1058246"/>
            <a:ext cx="6808432" cy="3411220"/>
          </a:xfrm>
          <a:prstGeom prst="rect">
            <a:avLst/>
          </a:prstGeom>
        </p:spPr>
      </p:pic>
      <p:pic>
        <p:nvPicPr>
          <p:cNvPr id="7" name="Image 6"/>
          <p:cNvPicPr>
            <a:picLocks noChangeAspect="1"/>
          </p:cNvPicPr>
          <p:nvPr/>
        </p:nvPicPr>
        <p:blipFill>
          <a:blip r:embed="rId5"/>
          <a:stretch>
            <a:fillRect/>
          </a:stretch>
        </p:blipFill>
        <p:spPr>
          <a:xfrm>
            <a:off x="7511184" y="4074000"/>
            <a:ext cx="1426014" cy="615779"/>
          </a:xfrm>
          <a:prstGeom prst="rect">
            <a:avLst/>
          </a:prstGeom>
        </p:spPr>
      </p:pic>
    </p:spTree>
    <p:extLst>
      <p:ext uri="{BB962C8B-B14F-4D97-AF65-F5344CB8AC3E}">
        <p14:creationId xmlns:p14="http://schemas.microsoft.com/office/powerpoint/2010/main" val="324930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1827" y="-15937"/>
            <a:ext cx="6760124" cy="979728"/>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r>
              <a:rPr lang="fr-FR" sz="1996" dirty="0"/>
              <a:t>SYNTHESE</a:t>
            </a:r>
          </a:p>
          <a:p>
            <a:pPr algn="ctr"/>
            <a:r>
              <a:rPr lang="fr-FR" sz="1814" dirty="0"/>
              <a:t>Comment interviennent les variables?</a:t>
            </a:r>
          </a:p>
          <a:p>
            <a:pPr algn="ctr">
              <a:lnSpc>
                <a:spcPct val="150000"/>
              </a:lnSpc>
            </a:pPr>
            <a:r>
              <a:rPr lang="fr-FR" sz="1814" dirty="0"/>
              <a:t>              </a:t>
            </a:r>
            <a:r>
              <a:rPr lang="fr-FR" sz="1814" dirty="0">
                <a:solidFill>
                  <a:schemeClr val="tx1"/>
                </a:solidFill>
              </a:rPr>
              <a:t>Les diagnostics </a:t>
            </a:r>
          </a:p>
        </p:txBody>
      </p:sp>
      <p:pic>
        <p:nvPicPr>
          <p:cNvPr id="3" name="Image 2"/>
          <p:cNvPicPr>
            <a:picLocks noChangeAspect="1"/>
          </p:cNvPicPr>
          <p:nvPr/>
        </p:nvPicPr>
        <p:blipFill>
          <a:blip r:embed="rId3"/>
          <a:stretch>
            <a:fillRect/>
          </a:stretch>
        </p:blipFill>
        <p:spPr>
          <a:xfrm>
            <a:off x="718403" y="1265446"/>
            <a:ext cx="7286331" cy="3331076"/>
          </a:xfrm>
          <a:prstGeom prst="rect">
            <a:avLst/>
          </a:prstGeom>
        </p:spPr>
      </p:pic>
    </p:spTree>
    <p:extLst>
      <p:ext uri="{BB962C8B-B14F-4D97-AF65-F5344CB8AC3E}">
        <p14:creationId xmlns:p14="http://schemas.microsoft.com/office/powerpoint/2010/main" val="168861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Groupe Nosologique</a:t>
            </a:r>
          </a:p>
        </p:txBody>
      </p:sp>
      <p:sp>
        <p:nvSpPr>
          <p:cNvPr id="7" name="ZoneTexte 6">
            <a:extLst>
              <a:ext uri="{FF2B5EF4-FFF2-40B4-BE49-F238E27FC236}">
                <a16:creationId xmlns:a16="http://schemas.microsoft.com/office/drawing/2014/main" id="{9947A3BB-45EF-42A0-AF4C-6EC401BF2AF9}"/>
              </a:ext>
            </a:extLst>
          </p:cNvPr>
          <p:cNvSpPr txBox="1"/>
          <p:nvPr/>
        </p:nvSpPr>
        <p:spPr>
          <a:xfrm>
            <a:off x="472360" y="587970"/>
            <a:ext cx="7968455" cy="287771"/>
          </a:xfrm>
          <a:prstGeom prst="rect">
            <a:avLst/>
          </a:prstGeom>
          <a:noFill/>
        </p:spPr>
        <p:txBody>
          <a:bodyPr wrap="square" rtlCol="0">
            <a:spAutoFit/>
          </a:bodyPr>
          <a:lstStyle/>
          <a:p>
            <a:r>
              <a:rPr lang="fr-FR" sz="1270" dirty="0">
                <a:solidFill>
                  <a:srgbClr val="7030A0"/>
                </a:solidFill>
              </a:rPr>
              <a:t>Définition: Le GN correspond à la pathologie  ou à la PEC principale</a:t>
            </a:r>
          </a:p>
        </p:txBody>
      </p:sp>
      <p:sp>
        <p:nvSpPr>
          <p:cNvPr id="10" name="Rectangle : coins arrondis 9">
            <a:extLst>
              <a:ext uri="{FF2B5EF4-FFF2-40B4-BE49-F238E27FC236}">
                <a16:creationId xmlns:a16="http://schemas.microsoft.com/office/drawing/2014/main" id="{4985427B-DED3-4346-BA8C-2B4B873A3418}"/>
              </a:ext>
            </a:extLst>
          </p:cNvPr>
          <p:cNvSpPr/>
          <p:nvPr/>
        </p:nvSpPr>
        <p:spPr bwMode="auto">
          <a:xfrm>
            <a:off x="311663" y="1665274"/>
            <a:ext cx="2547293" cy="335004"/>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15 Catégories Majeures </a:t>
            </a:r>
          </a:p>
        </p:txBody>
      </p:sp>
      <p:sp>
        <p:nvSpPr>
          <p:cNvPr id="14" name="Rectangle : coins arrondis 13">
            <a:extLst>
              <a:ext uri="{FF2B5EF4-FFF2-40B4-BE49-F238E27FC236}">
                <a16:creationId xmlns:a16="http://schemas.microsoft.com/office/drawing/2014/main" id="{D4688714-3E70-4554-B992-865784378285}"/>
              </a:ext>
            </a:extLst>
          </p:cNvPr>
          <p:cNvSpPr/>
          <p:nvPr/>
        </p:nvSpPr>
        <p:spPr bwMode="auto">
          <a:xfrm>
            <a:off x="3298354" y="1143967"/>
            <a:ext cx="2775896" cy="335004"/>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92 Groupes nosologiques</a:t>
            </a:r>
          </a:p>
        </p:txBody>
      </p:sp>
      <p:cxnSp>
        <p:nvCxnSpPr>
          <p:cNvPr id="18" name="Connecteur droit 17">
            <a:extLst>
              <a:ext uri="{FF2B5EF4-FFF2-40B4-BE49-F238E27FC236}">
                <a16:creationId xmlns:a16="http://schemas.microsoft.com/office/drawing/2014/main" id="{FC4CA84F-D2BE-47AF-83A7-80005BF44A72}"/>
              </a:ext>
            </a:extLst>
          </p:cNvPr>
          <p:cNvCxnSpPr/>
          <p:nvPr/>
        </p:nvCxnSpPr>
        <p:spPr bwMode="auto">
          <a:xfrm flipV="1">
            <a:off x="1763446" y="1330761"/>
            <a:ext cx="0" cy="334513"/>
          </a:xfrm>
          <a:prstGeom prst="line">
            <a:avLst/>
          </a:prstGeom>
          <a:solidFill>
            <a:srgbClr val="00B8FF"/>
          </a:solidFill>
          <a:ln w="38100" cap="flat" cmpd="sng" algn="ctr">
            <a:solidFill>
              <a:srgbClr val="FC8CE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20">
            <a:extLst>
              <a:ext uri="{FF2B5EF4-FFF2-40B4-BE49-F238E27FC236}">
                <a16:creationId xmlns:a16="http://schemas.microsoft.com/office/drawing/2014/main" id="{FF26FCD5-55EB-4A20-9860-8C3B71FACE26}"/>
              </a:ext>
            </a:extLst>
          </p:cNvPr>
          <p:cNvCxnSpPr/>
          <p:nvPr/>
        </p:nvCxnSpPr>
        <p:spPr bwMode="auto">
          <a:xfrm>
            <a:off x="1763446" y="1330761"/>
            <a:ext cx="1371619" cy="0"/>
          </a:xfrm>
          <a:prstGeom prst="straightConnector1">
            <a:avLst/>
          </a:prstGeom>
          <a:solidFill>
            <a:srgbClr val="00B8FF"/>
          </a:solidFill>
          <a:ln w="38100" cap="flat" cmpd="sng" algn="ctr">
            <a:solidFill>
              <a:srgbClr val="FC8CE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 coins arrondis 23">
            <a:extLst>
              <a:ext uri="{FF2B5EF4-FFF2-40B4-BE49-F238E27FC236}">
                <a16:creationId xmlns:a16="http://schemas.microsoft.com/office/drawing/2014/main" id="{348010FA-61B7-4EE4-B4F4-3258EF977E04}"/>
              </a:ext>
            </a:extLst>
          </p:cNvPr>
          <p:cNvSpPr/>
          <p:nvPr/>
        </p:nvSpPr>
        <p:spPr bwMode="auto">
          <a:xfrm>
            <a:off x="2910302" y="1967369"/>
            <a:ext cx="3527018"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Les GN  les plus représentés</a:t>
            </a:r>
          </a:p>
        </p:txBody>
      </p:sp>
      <p:sp>
        <p:nvSpPr>
          <p:cNvPr id="25" name="Rectangle : coins arrondis 24">
            <a:extLst>
              <a:ext uri="{FF2B5EF4-FFF2-40B4-BE49-F238E27FC236}">
                <a16:creationId xmlns:a16="http://schemas.microsoft.com/office/drawing/2014/main" id="{BAF7756C-A0B8-4A61-B220-3357AE3BFC67}"/>
              </a:ext>
            </a:extLst>
          </p:cNvPr>
          <p:cNvSpPr/>
          <p:nvPr/>
        </p:nvSpPr>
        <p:spPr bwMode="auto">
          <a:xfrm>
            <a:off x="481090" y="2435143"/>
            <a:ext cx="3114851"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complète</a:t>
            </a:r>
          </a:p>
        </p:txBody>
      </p:sp>
      <p:sp>
        <p:nvSpPr>
          <p:cNvPr id="29" name="Rectangle : coins arrondis 28">
            <a:extLst>
              <a:ext uri="{FF2B5EF4-FFF2-40B4-BE49-F238E27FC236}">
                <a16:creationId xmlns:a16="http://schemas.microsoft.com/office/drawing/2014/main" id="{FE35EB3F-8ADC-45C3-8A8D-86D2D0FC3594}"/>
              </a:ext>
            </a:extLst>
          </p:cNvPr>
          <p:cNvSpPr/>
          <p:nvPr/>
        </p:nvSpPr>
        <p:spPr bwMode="auto">
          <a:xfrm>
            <a:off x="5098358" y="2457594"/>
            <a:ext cx="3114850"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partielle</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281476" y="3014913"/>
            <a:ext cx="3527018" cy="570409"/>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0841- Arthrose du genou avec implant articulaire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311663" y="3702666"/>
            <a:ext cx="3496830"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0127- Maladie d’Alzheimer</a:t>
            </a:r>
            <a:endParaRPr lang="fr-FR" sz="1633" dirty="0">
              <a:solidFill>
                <a:srgbClr val="7030A0"/>
              </a:solidFill>
              <a:latin typeface="Arial" panose="020B0604020202020204" pitchFamily="34" charset="0"/>
              <a:cs typeface="Arial" panose="020B0604020202020204" pitchFamily="34" charset="0"/>
            </a:endParaRPr>
          </a:p>
        </p:txBody>
      </p:sp>
      <p:sp>
        <p:nvSpPr>
          <p:cNvPr id="32" name="Rectangle : coins arrondis 31">
            <a:extLst>
              <a:ext uri="{FF2B5EF4-FFF2-40B4-BE49-F238E27FC236}">
                <a16:creationId xmlns:a16="http://schemas.microsoft.com/office/drawing/2014/main" id="{E9F41FBD-4F15-485B-AD3D-7234E72661DA}"/>
              </a:ext>
            </a:extLst>
          </p:cNvPr>
          <p:cNvSpPr/>
          <p:nvPr/>
        </p:nvSpPr>
        <p:spPr bwMode="auto">
          <a:xfrm>
            <a:off x="4897977" y="4329360"/>
            <a:ext cx="3805340" cy="405986"/>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0147- </a:t>
            </a:r>
            <a:r>
              <a:rPr lang="fr-FR" sz="1270" dirty="0">
                <a:solidFill>
                  <a:srgbClr val="7030A0"/>
                </a:solidFill>
              </a:rPr>
              <a:t>A</a:t>
            </a:r>
            <a:r>
              <a:rPr lang="fr-FR" sz="1633" dirty="0">
                <a:solidFill>
                  <a:srgbClr val="7030A0"/>
                </a:solidFill>
                <a:latin typeface="Arial" panose="020B0604020202020204" pitchFamily="34" charset="0"/>
                <a:cs typeface="Arial" panose="020B0604020202020204" pitchFamily="34" charset="0"/>
              </a:rPr>
              <a:t>VC avec hémiplégie</a:t>
            </a:r>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281475" y="4225994"/>
            <a:ext cx="3527018"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0512- Insuffisances cardiaques</a:t>
            </a:r>
          </a:p>
        </p:txBody>
      </p:sp>
      <p:sp>
        <p:nvSpPr>
          <p:cNvPr id="34" name="Rectangle : coins arrondis 33">
            <a:extLst>
              <a:ext uri="{FF2B5EF4-FFF2-40B4-BE49-F238E27FC236}">
                <a16:creationId xmlns:a16="http://schemas.microsoft.com/office/drawing/2014/main" id="{94472766-FF7E-43E7-8E4B-92AF7FA211D7}"/>
              </a:ext>
            </a:extLst>
          </p:cNvPr>
          <p:cNvSpPr/>
          <p:nvPr/>
        </p:nvSpPr>
        <p:spPr bwMode="auto">
          <a:xfrm>
            <a:off x="4897977" y="3586907"/>
            <a:ext cx="3805340" cy="639087"/>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0841- Arthrose du genou avec implant articulaire</a:t>
            </a:r>
          </a:p>
        </p:txBody>
      </p:sp>
      <p:sp>
        <p:nvSpPr>
          <p:cNvPr id="35" name="Rectangle : coins arrondis 34">
            <a:extLst>
              <a:ext uri="{FF2B5EF4-FFF2-40B4-BE49-F238E27FC236}">
                <a16:creationId xmlns:a16="http://schemas.microsoft.com/office/drawing/2014/main" id="{B48F8EC3-FD26-4B76-B901-9D0BCD6B9C60}"/>
              </a:ext>
            </a:extLst>
          </p:cNvPr>
          <p:cNvSpPr/>
          <p:nvPr/>
        </p:nvSpPr>
        <p:spPr bwMode="auto">
          <a:xfrm>
            <a:off x="4917845" y="2964816"/>
            <a:ext cx="3785472" cy="570409"/>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0876- Scolioses, hernies discales et autres dorsalgies </a:t>
            </a:r>
          </a:p>
        </p:txBody>
      </p:sp>
      <p:sp>
        <p:nvSpPr>
          <p:cNvPr id="17" name="Rectangle : coins arrondis 16">
            <a:extLst>
              <a:ext uri="{FF2B5EF4-FFF2-40B4-BE49-F238E27FC236}">
                <a16:creationId xmlns:a16="http://schemas.microsoft.com/office/drawing/2014/main" id="{F1CE422E-B4E1-4DDD-A30E-5487C9C9CA1A}"/>
              </a:ext>
            </a:extLst>
          </p:cNvPr>
          <p:cNvSpPr/>
          <p:nvPr/>
        </p:nvSpPr>
        <p:spPr bwMode="auto">
          <a:xfrm>
            <a:off x="2890434" y="1998280"/>
            <a:ext cx="3527018"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Les GN  les plus représentés</a:t>
            </a:r>
          </a:p>
        </p:txBody>
      </p:sp>
      <p:sp>
        <p:nvSpPr>
          <p:cNvPr id="19" name="Rectangle : coins arrondis 18">
            <a:extLst>
              <a:ext uri="{FF2B5EF4-FFF2-40B4-BE49-F238E27FC236}">
                <a16:creationId xmlns:a16="http://schemas.microsoft.com/office/drawing/2014/main" id="{53C6AB0F-CADA-4CE9-BCF7-2E2A1EF81305}"/>
              </a:ext>
            </a:extLst>
          </p:cNvPr>
          <p:cNvSpPr/>
          <p:nvPr/>
        </p:nvSpPr>
        <p:spPr bwMode="auto">
          <a:xfrm>
            <a:off x="461222" y="2466054"/>
            <a:ext cx="3114851"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complète</a:t>
            </a:r>
          </a:p>
        </p:txBody>
      </p:sp>
      <p:sp>
        <p:nvSpPr>
          <p:cNvPr id="20" name="Rectangle : coins arrondis 19">
            <a:extLst>
              <a:ext uri="{FF2B5EF4-FFF2-40B4-BE49-F238E27FC236}">
                <a16:creationId xmlns:a16="http://schemas.microsoft.com/office/drawing/2014/main" id="{BA304395-1F13-470F-83AD-F96A41FD8EE8}"/>
              </a:ext>
            </a:extLst>
          </p:cNvPr>
          <p:cNvSpPr/>
          <p:nvPr/>
        </p:nvSpPr>
        <p:spPr bwMode="auto">
          <a:xfrm>
            <a:off x="5078490" y="2488505"/>
            <a:ext cx="3114850"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partielle</a:t>
            </a:r>
          </a:p>
        </p:txBody>
      </p:sp>
      <p:sp>
        <p:nvSpPr>
          <p:cNvPr id="22" name="Rectangle : coins arrondis 21">
            <a:extLst>
              <a:ext uri="{FF2B5EF4-FFF2-40B4-BE49-F238E27FC236}">
                <a16:creationId xmlns:a16="http://schemas.microsoft.com/office/drawing/2014/main" id="{53FD1942-E0C1-488A-8ECD-C2B0D0840C06}"/>
              </a:ext>
            </a:extLst>
          </p:cNvPr>
          <p:cNvSpPr/>
          <p:nvPr/>
        </p:nvSpPr>
        <p:spPr bwMode="auto">
          <a:xfrm>
            <a:off x="4897977" y="2995727"/>
            <a:ext cx="3785472" cy="570409"/>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0876- Scolioses, hernies discales et autres dorsalgies </a:t>
            </a:r>
          </a:p>
        </p:txBody>
      </p:sp>
      <p:sp>
        <p:nvSpPr>
          <p:cNvPr id="23" name="Rectangle : coins arrondis 22">
            <a:extLst>
              <a:ext uri="{FF2B5EF4-FFF2-40B4-BE49-F238E27FC236}">
                <a16:creationId xmlns:a16="http://schemas.microsoft.com/office/drawing/2014/main" id="{C5AE1B09-E727-40B0-A08C-904F57BD87EF}"/>
              </a:ext>
            </a:extLst>
          </p:cNvPr>
          <p:cNvSpPr/>
          <p:nvPr/>
        </p:nvSpPr>
        <p:spPr bwMode="auto">
          <a:xfrm>
            <a:off x="281476" y="3036045"/>
            <a:ext cx="3527018" cy="570409"/>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0841- Arthrose du genou avec implant articulaire</a:t>
            </a:r>
          </a:p>
        </p:txBody>
      </p:sp>
      <p:sp>
        <p:nvSpPr>
          <p:cNvPr id="26" name="Rectangle : coins arrondis 25">
            <a:extLst>
              <a:ext uri="{FF2B5EF4-FFF2-40B4-BE49-F238E27FC236}">
                <a16:creationId xmlns:a16="http://schemas.microsoft.com/office/drawing/2014/main" id="{18C01338-F9B6-4E0B-BE11-E9BDFDF7AD03}"/>
              </a:ext>
            </a:extLst>
          </p:cNvPr>
          <p:cNvSpPr/>
          <p:nvPr/>
        </p:nvSpPr>
        <p:spPr bwMode="auto">
          <a:xfrm>
            <a:off x="311663" y="3723798"/>
            <a:ext cx="3496830"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0127- Maladie d’Alzheimer</a:t>
            </a:r>
            <a:endParaRPr lang="fr-FR" sz="1633" dirty="0">
              <a:solidFill>
                <a:srgbClr val="7030A0"/>
              </a:solidFill>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id="{667D34A2-AA6C-4036-98D5-119D9D602693}"/>
              </a:ext>
            </a:extLst>
          </p:cNvPr>
          <p:cNvSpPr/>
          <p:nvPr/>
        </p:nvSpPr>
        <p:spPr bwMode="auto">
          <a:xfrm>
            <a:off x="2890434" y="2019412"/>
            <a:ext cx="3527018"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Les GN  les plus représentés</a:t>
            </a:r>
          </a:p>
        </p:txBody>
      </p:sp>
      <p:sp>
        <p:nvSpPr>
          <p:cNvPr id="28" name="Rectangle : coins arrondis 27">
            <a:extLst>
              <a:ext uri="{FF2B5EF4-FFF2-40B4-BE49-F238E27FC236}">
                <a16:creationId xmlns:a16="http://schemas.microsoft.com/office/drawing/2014/main" id="{8F6EA55C-73CC-4E9E-BE37-E914D8A6A65C}"/>
              </a:ext>
            </a:extLst>
          </p:cNvPr>
          <p:cNvSpPr/>
          <p:nvPr/>
        </p:nvSpPr>
        <p:spPr bwMode="auto">
          <a:xfrm>
            <a:off x="461222" y="2487186"/>
            <a:ext cx="3114851" cy="405986"/>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complète</a:t>
            </a:r>
          </a:p>
        </p:txBody>
      </p:sp>
      <p:sp>
        <p:nvSpPr>
          <p:cNvPr id="36" name="Rectangle : coins arrondis 35">
            <a:extLst>
              <a:ext uri="{FF2B5EF4-FFF2-40B4-BE49-F238E27FC236}">
                <a16:creationId xmlns:a16="http://schemas.microsoft.com/office/drawing/2014/main" id="{3EED289F-BB47-49EA-861F-E14756CAF49E}"/>
              </a:ext>
            </a:extLst>
          </p:cNvPr>
          <p:cNvSpPr/>
          <p:nvPr/>
        </p:nvSpPr>
        <p:spPr bwMode="auto">
          <a:xfrm>
            <a:off x="5078490" y="2509637"/>
            <a:ext cx="3114850" cy="335004"/>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partielle</a:t>
            </a:r>
          </a:p>
        </p:txBody>
      </p:sp>
      <p:sp>
        <p:nvSpPr>
          <p:cNvPr id="37" name="Rectangle : coins arrondis 36">
            <a:extLst>
              <a:ext uri="{FF2B5EF4-FFF2-40B4-BE49-F238E27FC236}">
                <a16:creationId xmlns:a16="http://schemas.microsoft.com/office/drawing/2014/main" id="{A3502529-51A5-4303-A108-2396B5BB149E}"/>
              </a:ext>
            </a:extLst>
          </p:cNvPr>
          <p:cNvSpPr/>
          <p:nvPr/>
        </p:nvSpPr>
        <p:spPr bwMode="auto">
          <a:xfrm>
            <a:off x="4897977" y="3016859"/>
            <a:ext cx="3785472" cy="570409"/>
          </a:xfrm>
          <a:prstGeom prst="roundRect">
            <a:avLst/>
          </a:prstGeom>
          <a:solidFill>
            <a:srgbClr val="FFE1FE"/>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0876- Scolioses, hernies discales et autres dorsalgies </a:t>
            </a:r>
          </a:p>
        </p:txBody>
      </p:sp>
      <p:sp>
        <p:nvSpPr>
          <p:cNvPr id="38" name="Rectangle : coins arrondis 37">
            <a:extLst>
              <a:ext uri="{FF2B5EF4-FFF2-40B4-BE49-F238E27FC236}">
                <a16:creationId xmlns:a16="http://schemas.microsoft.com/office/drawing/2014/main" id="{F5A22155-C037-4755-AF22-C6B29F30EC34}"/>
              </a:ext>
            </a:extLst>
          </p:cNvPr>
          <p:cNvSpPr/>
          <p:nvPr/>
        </p:nvSpPr>
        <p:spPr bwMode="auto">
          <a:xfrm>
            <a:off x="325156" y="4237771"/>
            <a:ext cx="3527018" cy="405986"/>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0512- Insuffisances cardiaques</a:t>
            </a:r>
          </a:p>
        </p:txBody>
      </p:sp>
      <p:sp>
        <p:nvSpPr>
          <p:cNvPr id="39" name="Rectangle : coins arrondis 38">
            <a:extLst>
              <a:ext uri="{FF2B5EF4-FFF2-40B4-BE49-F238E27FC236}">
                <a16:creationId xmlns:a16="http://schemas.microsoft.com/office/drawing/2014/main" id="{ED86C5E3-B131-4D04-9074-B884F171725E}"/>
              </a:ext>
            </a:extLst>
          </p:cNvPr>
          <p:cNvSpPr/>
          <p:nvPr/>
        </p:nvSpPr>
        <p:spPr bwMode="auto">
          <a:xfrm>
            <a:off x="325157" y="3047822"/>
            <a:ext cx="3527018" cy="570409"/>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0841- Arthrose du genou avec implant articulaire</a:t>
            </a:r>
          </a:p>
        </p:txBody>
      </p:sp>
      <p:sp>
        <p:nvSpPr>
          <p:cNvPr id="40" name="Rectangle : coins arrondis 39">
            <a:extLst>
              <a:ext uri="{FF2B5EF4-FFF2-40B4-BE49-F238E27FC236}">
                <a16:creationId xmlns:a16="http://schemas.microsoft.com/office/drawing/2014/main" id="{21F933CC-8FCB-4D4F-B1C5-8869707D8BF3}"/>
              </a:ext>
            </a:extLst>
          </p:cNvPr>
          <p:cNvSpPr/>
          <p:nvPr/>
        </p:nvSpPr>
        <p:spPr bwMode="auto">
          <a:xfrm>
            <a:off x="355344" y="3735575"/>
            <a:ext cx="3496830" cy="405986"/>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0127- Maladie d’Alzheimer</a:t>
            </a:r>
            <a:endParaRPr lang="fr-FR" sz="1633" dirty="0">
              <a:solidFill>
                <a:srgbClr val="7030A0"/>
              </a:solidFill>
              <a:latin typeface="Arial" panose="020B0604020202020204" pitchFamily="34" charset="0"/>
              <a:cs typeface="Arial" panose="020B0604020202020204" pitchFamily="34" charset="0"/>
            </a:endParaRPr>
          </a:p>
        </p:txBody>
      </p:sp>
      <p:sp>
        <p:nvSpPr>
          <p:cNvPr id="41" name="Rectangle : coins arrondis 40">
            <a:extLst>
              <a:ext uri="{FF2B5EF4-FFF2-40B4-BE49-F238E27FC236}">
                <a16:creationId xmlns:a16="http://schemas.microsoft.com/office/drawing/2014/main" id="{6C23E592-61CE-44CE-8199-C07D62DE76C4}"/>
              </a:ext>
            </a:extLst>
          </p:cNvPr>
          <p:cNvSpPr/>
          <p:nvPr/>
        </p:nvSpPr>
        <p:spPr bwMode="auto">
          <a:xfrm>
            <a:off x="2934115" y="2031189"/>
            <a:ext cx="3527018" cy="335004"/>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Les GN  les plus représentés</a:t>
            </a:r>
          </a:p>
        </p:txBody>
      </p:sp>
      <p:sp>
        <p:nvSpPr>
          <p:cNvPr id="42" name="Rectangle : coins arrondis 41">
            <a:extLst>
              <a:ext uri="{FF2B5EF4-FFF2-40B4-BE49-F238E27FC236}">
                <a16:creationId xmlns:a16="http://schemas.microsoft.com/office/drawing/2014/main" id="{66D07BB2-2234-4449-870D-49D57250304D}"/>
              </a:ext>
            </a:extLst>
          </p:cNvPr>
          <p:cNvSpPr/>
          <p:nvPr/>
        </p:nvSpPr>
        <p:spPr bwMode="auto">
          <a:xfrm>
            <a:off x="504903" y="2498963"/>
            <a:ext cx="3114851" cy="405986"/>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complète</a:t>
            </a:r>
          </a:p>
        </p:txBody>
      </p:sp>
      <p:sp>
        <p:nvSpPr>
          <p:cNvPr id="43" name="Rectangle : coins arrondis 42">
            <a:extLst>
              <a:ext uri="{FF2B5EF4-FFF2-40B4-BE49-F238E27FC236}">
                <a16:creationId xmlns:a16="http://schemas.microsoft.com/office/drawing/2014/main" id="{69756998-5283-4AE2-835F-00D72379EC05}"/>
              </a:ext>
            </a:extLst>
          </p:cNvPr>
          <p:cNvSpPr/>
          <p:nvPr/>
        </p:nvSpPr>
        <p:spPr bwMode="auto">
          <a:xfrm>
            <a:off x="5122171" y="2521414"/>
            <a:ext cx="3114850" cy="335004"/>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b="1" dirty="0">
                <a:solidFill>
                  <a:srgbClr val="7030A0"/>
                </a:solidFill>
                <a:latin typeface="Arial" panose="020B0604020202020204" pitchFamily="34" charset="0"/>
                <a:cs typeface="Arial" panose="020B0604020202020204" pitchFamily="34" charset="0"/>
              </a:rPr>
              <a:t>En Hospitalisation partielle</a:t>
            </a:r>
          </a:p>
        </p:txBody>
      </p:sp>
      <p:sp>
        <p:nvSpPr>
          <p:cNvPr id="44" name="Rectangle : coins arrondis 43">
            <a:extLst>
              <a:ext uri="{FF2B5EF4-FFF2-40B4-BE49-F238E27FC236}">
                <a16:creationId xmlns:a16="http://schemas.microsoft.com/office/drawing/2014/main" id="{0C8CB31B-F9BD-4568-A40E-DDE42B4C0194}"/>
              </a:ext>
            </a:extLst>
          </p:cNvPr>
          <p:cNvSpPr/>
          <p:nvPr/>
        </p:nvSpPr>
        <p:spPr bwMode="auto">
          <a:xfrm>
            <a:off x="4941658" y="3028636"/>
            <a:ext cx="3785472" cy="570409"/>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rgbClr val="7030A0"/>
                </a:solidFill>
                <a:latin typeface="Arial" panose="020B0604020202020204" pitchFamily="34" charset="0"/>
                <a:cs typeface="Arial" panose="020B0604020202020204" pitchFamily="34" charset="0"/>
              </a:rPr>
              <a:t>0876- Scolioses, hernies discales et autres dorsalgies </a:t>
            </a:r>
          </a:p>
        </p:txBody>
      </p:sp>
    </p:spTree>
    <p:extLst>
      <p:ext uri="{BB962C8B-B14F-4D97-AF65-F5344CB8AC3E}">
        <p14:creationId xmlns:p14="http://schemas.microsoft.com/office/powerpoint/2010/main" val="630729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1827" y="-15937"/>
            <a:ext cx="6760124" cy="979728"/>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r>
              <a:rPr lang="fr-FR" sz="1996" dirty="0"/>
              <a:t>SYNTHESE</a:t>
            </a:r>
          </a:p>
          <a:p>
            <a:pPr algn="ctr"/>
            <a:r>
              <a:rPr lang="fr-FR" sz="1814" dirty="0"/>
              <a:t>Comment interviennent les variables?</a:t>
            </a:r>
          </a:p>
          <a:p>
            <a:pPr algn="ctr">
              <a:lnSpc>
                <a:spcPct val="150000"/>
              </a:lnSpc>
            </a:pPr>
            <a:r>
              <a:rPr lang="fr-FR" sz="1814" dirty="0"/>
              <a:t>              </a:t>
            </a:r>
            <a:r>
              <a:rPr lang="fr-FR" sz="1814" dirty="0">
                <a:solidFill>
                  <a:schemeClr val="tx1"/>
                </a:solidFill>
              </a:rPr>
              <a:t>Les actes CCAM</a:t>
            </a:r>
          </a:p>
        </p:txBody>
      </p:sp>
      <p:pic>
        <p:nvPicPr>
          <p:cNvPr id="4" name="Image 3"/>
          <p:cNvPicPr>
            <a:picLocks noChangeAspect="1"/>
          </p:cNvPicPr>
          <p:nvPr/>
        </p:nvPicPr>
        <p:blipFill>
          <a:blip r:embed="rId3"/>
          <a:stretch>
            <a:fillRect/>
          </a:stretch>
        </p:blipFill>
        <p:spPr>
          <a:xfrm>
            <a:off x="1502328" y="1134815"/>
            <a:ext cx="5356014" cy="2320056"/>
          </a:xfrm>
          <a:prstGeom prst="rect">
            <a:avLst/>
          </a:prstGeom>
        </p:spPr>
      </p:pic>
      <p:pic>
        <p:nvPicPr>
          <p:cNvPr id="5" name="Image 4"/>
          <p:cNvPicPr>
            <a:picLocks noChangeAspect="1"/>
          </p:cNvPicPr>
          <p:nvPr/>
        </p:nvPicPr>
        <p:blipFill>
          <a:blip r:embed="rId4"/>
          <a:stretch>
            <a:fillRect/>
          </a:stretch>
        </p:blipFill>
        <p:spPr>
          <a:xfrm>
            <a:off x="522458" y="3454871"/>
            <a:ext cx="6807718" cy="1078091"/>
          </a:xfrm>
          <a:prstGeom prst="rect">
            <a:avLst/>
          </a:prstGeom>
        </p:spPr>
      </p:pic>
    </p:spTree>
    <p:extLst>
      <p:ext uri="{BB962C8B-B14F-4D97-AF65-F5344CB8AC3E}">
        <p14:creationId xmlns:p14="http://schemas.microsoft.com/office/powerpoint/2010/main" val="281886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1827" y="-15937"/>
            <a:ext cx="6760124" cy="979728"/>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r>
              <a:rPr lang="fr-FR" sz="1996" dirty="0"/>
              <a:t>SYNTHESE</a:t>
            </a:r>
          </a:p>
          <a:p>
            <a:pPr algn="ctr"/>
            <a:r>
              <a:rPr lang="fr-FR" sz="1814" dirty="0"/>
              <a:t>Comment interviennent les variables?</a:t>
            </a:r>
          </a:p>
          <a:p>
            <a:pPr algn="ctr">
              <a:lnSpc>
                <a:spcPct val="150000"/>
              </a:lnSpc>
            </a:pPr>
            <a:r>
              <a:rPr lang="fr-FR" sz="1814" dirty="0"/>
              <a:t>              </a:t>
            </a:r>
            <a:r>
              <a:rPr lang="fr-FR" sz="1814" dirty="0">
                <a:solidFill>
                  <a:schemeClr val="tx1"/>
                </a:solidFill>
              </a:rPr>
              <a:t>Les actes CSARR</a:t>
            </a:r>
          </a:p>
        </p:txBody>
      </p:sp>
      <p:pic>
        <p:nvPicPr>
          <p:cNvPr id="3" name="Image 2"/>
          <p:cNvPicPr>
            <a:picLocks noChangeAspect="1"/>
          </p:cNvPicPr>
          <p:nvPr/>
        </p:nvPicPr>
        <p:blipFill>
          <a:blip r:embed="rId3"/>
          <a:stretch>
            <a:fillRect/>
          </a:stretch>
        </p:blipFill>
        <p:spPr>
          <a:xfrm>
            <a:off x="849033" y="1265446"/>
            <a:ext cx="7598250" cy="3396391"/>
          </a:xfrm>
          <a:prstGeom prst="rect">
            <a:avLst/>
          </a:prstGeom>
        </p:spPr>
      </p:pic>
    </p:spTree>
    <p:extLst>
      <p:ext uri="{BB962C8B-B14F-4D97-AF65-F5344CB8AC3E}">
        <p14:creationId xmlns:p14="http://schemas.microsoft.com/office/powerpoint/2010/main" val="843694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1827" y="-15937"/>
            <a:ext cx="6760124" cy="979728"/>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gn="ctr"/>
            <a:r>
              <a:rPr lang="fr-FR" sz="1996" dirty="0"/>
              <a:t>SYNTHESE</a:t>
            </a:r>
          </a:p>
          <a:p>
            <a:pPr algn="ctr"/>
            <a:r>
              <a:rPr lang="fr-FR" sz="1814" dirty="0"/>
              <a:t>Comment interviennent les variables?</a:t>
            </a:r>
          </a:p>
          <a:p>
            <a:pPr algn="ctr">
              <a:lnSpc>
                <a:spcPct val="150000"/>
              </a:lnSpc>
            </a:pPr>
            <a:r>
              <a:rPr lang="fr-FR" sz="1814" dirty="0"/>
              <a:t>              </a:t>
            </a:r>
            <a:r>
              <a:rPr lang="fr-FR" sz="1814" dirty="0">
                <a:solidFill>
                  <a:schemeClr val="tx1"/>
                </a:solidFill>
              </a:rPr>
              <a:t>Caractéristiques du patient hors diagnostics</a:t>
            </a:r>
          </a:p>
        </p:txBody>
      </p:sp>
      <p:pic>
        <p:nvPicPr>
          <p:cNvPr id="9" name="Image 8"/>
          <p:cNvPicPr>
            <a:picLocks noChangeAspect="1"/>
          </p:cNvPicPr>
          <p:nvPr/>
        </p:nvPicPr>
        <p:blipFill>
          <a:blip r:embed="rId3"/>
          <a:stretch>
            <a:fillRect/>
          </a:stretch>
        </p:blipFill>
        <p:spPr>
          <a:xfrm>
            <a:off x="783718" y="1069500"/>
            <a:ext cx="7472718" cy="3722967"/>
          </a:xfrm>
          <a:prstGeom prst="rect">
            <a:avLst/>
          </a:prstGeom>
        </p:spPr>
      </p:pic>
      <p:sp>
        <p:nvSpPr>
          <p:cNvPr id="10" name="Rectangle 9"/>
          <p:cNvSpPr/>
          <p:nvPr/>
        </p:nvSpPr>
        <p:spPr bwMode="auto">
          <a:xfrm>
            <a:off x="1044979" y="963792"/>
            <a:ext cx="1175674" cy="497600"/>
          </a:xfrm>
          <a:prstGeom prst="rect">
            <a:avLst/>
          </a:prstGeom>
          <a:no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1" name="Rectangle 10"/>
          <p:cNvSpPr/>
          <p:nvPr/>
        </p:nvSpPr>
        <p:spPr bwMode="auto">
          <a:xfrm>
            <a:off x="914348" y="963791"/>
            <a:ext cx="1175674" cy="628231"/>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56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632816" y="-8338"/>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classification</a:t>
            </a:r>
          </a:p>
        </p:txBody>
      </p:sp>
      <p:sp>
        <p:nvSpPr>
          <p:cNvPr id="8" name="Flèche : droite 7">
            <a:extLst>
              <a:ext uri="{FF2B5EF4-FFF2-40B4-BE49-F238E27FC236}">
                <a16:creationId xmlns:a16="http://schemas.microsoft.com/office/drawing/2014/main" id="{823BD91B-66CD-4F87-96BD-D46676857C49}"/>
              </a:ext>
            </a:extLst>
          </p:cNvPr>
          <p:cNvSpPr/>
          <p:nvPr/>
        </p:nvSpPr>
        <p:spPr bwMode="auto">
          <a:xfrm>
            <a:off x="3463223" y="794676"/>
            <a:ext cx="422751" cy="195946"/>
          </a:xfrm>
          <a:prstGeom prst="rightArrow">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6DE50B0F-08B9-468F-BA5E-2228144B04B6}"/>
              </a:ext>
            </a:extLst>
          </p:cNvPr>
          <p:cNvSpPr/>
          <p:nvPr/>
        </p:nvSpPr>
        <p:spPr bwMode="auto">
          <a:xfrm>
            <a:off x="4114750" y="460360"/>
            <a:ext cx="1959455" cy="301088"/>
          </a:xfrm>
          <a:prstGeom prst="roundRect">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chemeClr val="accent6">
                    <a:lumMod val="75000"/>
                  </a:schemeClr>
                </a:solidFill>
              </a:rPr>
              <a:t>Catégories Majeures</a:t>
            </a:r>
          </a:p>
          <a:p>
            <a:pPr defTabSz="407526" fontAlgn="base">
              <a:spcBef>
                <a:spcPct val="0"/>
              </a:spcBef>
              <a:spcAft>
                <a:spcPct val="0"/>
              </a:spcAft>
              <a:buSzPct val="100000"/>
            </a:pPr>
            <a:r>
              <a:rPr lang="fr-FR" sz="1451" dirty="0">
                <a:solidFill>
                  <a:schemeClr val="accent6">
                    <a:lumMod val="75000"/>
                  </a:schemeClr>
                </a:solidFill>
              </a:rPr>
              <a:t>         </a:t>
            </a: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p:txBody>
      </p:sp>
      <p:sp>
        <p:nvSpPr>
          <p:cNvPr id="15" name="Rectangle 14">
            <a:extLst>
              <a:ext uri="{FF2B5EF4-FFF2-40B4-BE49-F238E27FC236}">
                <a16:creationId xmlns:a16="http://schemas.microsoft.com/office/drawing/2014/main" id="{C552CBF7-BB37-46AC-BB6D-68F720A17F0D}"/>
              </a:ext>
            </a:extLst>
          </p:cNvPr>
          <p:cNvSpPr/>
          <p:nvPr/>
        </p:nvSpPr>
        <p:spPr bwMode="auto">
          <a:xfrm>
            <a:off x="3758683" y="1921891"/>
            <a:ext cx="1959455" cy="27889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chemeClr val="bg1"/>
                </a:solidFill>
                <a:latin typeface="Arial" panose="020B0604020202020204" pitchFamily="34" charset="0"/>
                <a:cs typeface="Arial" panose="020B0604020202020204" pitchFamily="34" charset="0"/>
              </a:rPr>
              <a:t>Type de réadaptation</a:t>
            </a:r>
          </a:p>
        </p:txBody>
      </p:sp>
      <p:sp>
        <p:nvSpPr>
          <p:cNvPr id="16" name="Rectangle 15">
            <a:extLst>
              <a:ext uri="{FF2B5EF4-FFF2-40B4-BE49-F238E27FC236}">
                <a16:creationId xmlns:a16="http://schemas.microsoft.com/office/drawing/2014/main" id="{A28D2845-EE6D-4B74-980C-CF642F1955F4}"/>
              </a:ext>
            </a:extLst>
          </p:cNvPr>
          <p:cNvSpPr/>
          <p:nvPr/>
        </p:nvSpPr>
        <p:spPr bwMode="auto">
          <a:xfrm>
            <a:off x="3977985" y="3094452"/>
            <a:ext cx="1928596" cy="32657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633" dirty="0">
                <a:solidFill>
                  <a:schemeClr val="bg1"/>
                </a:solidFill>
                <a:latin typeface="Arial" panose="020B0604020202020204" pitchFamily="34" charset="0"/>
                <a:cs typeface="Arial" panose="020B0604020202020204" pitchFamily="34" charset="0"/>
              </a:rPr>
              <a:t>Niveau de lourdeur</a:t>
            </a:r>
          </a:p>
        </p:txBody>
      </p:sp>
      <p:sp>
        <p:nvSpPr>
          <p:cNvPr id="17" name="Rectangle 16">
            <a:extLst>
              <a:ext uri="{FF2B5EF4-FFF2-40B4-BE49-F238E27FC236}">
                <a16:creationId xmlns:a16="http://schemas.microsoft.com/office/drawing/2014/main" id="{FC7F8A96-8CA3-484D-93BA-9F87AD56AD58}"/>
              </a:ext>
            </a:extLst>
          </p:cNvPr>
          <p:cNvSpPr/>
          <p:nvPr/>
        </p:nvSpPr>
        <p:spPr bwMode="auto">
          <a:xfrm>
            <a:off x="3885973" y="4114325"/>
            <a:ext cx="2148095" cy="326576"/>
          </a:xfrm>
          <a:prstGeom prst="rect">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451" dirty="0">
                <a:solidFill>
                  <a:schemeClr val="bg1"/>
                </a:solidFill>
                <a:latin typeface="Arial" panose="020B0604020202020204" pitchFamily="34" charset="0"/>
                <a:cs typeface="Arial" panose="020B0604020202020204" pitchFamily="34" charset="0"/>
              </a:rPr>
              <a:t>Niveaux de Sévérité</a:t>
            </a:r>
          </a:p>
        </p:txBody>
      </p:sp>
      <p:sp>
        <p:nvSpPr>
          <p:cNvPr id="20" name="Rectangle : coins arrondis 19">
            <a:extLst>
              <a:ext uri="{FF2B5EF4-FFF2-40B4-BE49-F238E27FC236}">
                <a16:creationId xmlns:a16="http://schemas.microsoft.com/office/drawing/2014/main" id="{FEE3D3A7-EAFA-4F29-A474-CF693D66B50B}"/>
              </a:ext>
            </a:extLst>
          </p:cNvPr>
          <p:cNvSpPr/>
          <p:nvPr/>
        </p:nvSpPr>
        <p:spPr bwMode="auto">
          <a:xfrm>
            <a:off x="4114750" y="874137"/>
            <a:ext cx="2090131" cy="306778"/>
          </a:xfrm>
          <a:prstGeom prst="roundRect">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chemeClr val="accent6">
                    <a:lumMod val="75000"/>
                  </a:schemeClr>
                </a:solidFill>
              </a:rPr>
              <a:t>Groupes  nosologiques</a:t>
            </a: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a:p>
            <a:pPr defTabSz="407526" fontAlgn="base">
              <a:spcBef>
                <a:spcPct val="0"/>
              </a:spcBef>
              <a:spcAft>
                <a:spcPct val="0"/>
              </a:spcAft>
              <a:buSzPct val="100000"/>
            </a:pPr>
            <a:endParaRPr lang="fr-FR" sz="1451" dirty="0">
              <a:solidFill>
                <a:schemeClr val="accent6">
                  <a:lumMod val="75000"/>
                </a:schemeClr>
              </a:solidFill>
            </a:endParaRPr>
          </a:p>
        </p:txBody>
      </p:sp>
      <p:sp>
        <p:nvSpPr>
          <p:cNvPr id="5" name="Rectangle : coins arrondis 4">
            <a:extLst>
              <a:ext uri="{FF2B5EF4-FFF2-40B4-BE49-F238E27FC236}">
                <a16:creationId xmlns:a16="http://schemas.microsoft.com/office/drawing/2014/main" id="{935CE6F3-8DA7-4465-8295-E5B0D77140ED}"/>
              </a:ext>
            </a:extLst>
          </p:cNvPr>
          <p:cNvSpPr/>
          <p:nvPr/>
        </p:nvSpPr>
        <p:spPr bwMode="auto">
          <a:xfrm>
            <a:off x="609901" y="547234"/>
            <a:ext cx="2766224" cy="514625"/>
          </a:xfrm>
          <a:prstGeom prst="roundRect">
            <a:avLst/>
          </a:prstGeom>
          <a:noFill/>
          <a:ln w="38100" cap="flat" cmpd="sng" algn="ctr">
            <a:solidFill>
              <a:srgbClr val="FC8CE4"/>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rPr>
              <a:t>Quelle est la pathologie et/ou la PEC principale?</a:t>
            </a:r>
          </a:p>
        </p:txBody>
      </p:sp>
      <p:sp>
        <p:nvSpPr>
          <p:cNvPr id="24" name="Rectangle : coins arrondis 23">
            <a:extLst>
              <a:ext uri="{FF2B5EF4-FFF2-40B4-BE49-F238E27FC236}">
                <a16:creationId xmlns:a16="http://schemas.microsoft.com/office/drawing/2014/main" id="{53F1F343-6186-4B9F-B122-38F37BE3B3B9}"/>
              </a:ext>
            </a:extLst>
          </p:cNvPr>
          <p:cNvSpPr/>
          <p:nvPr/>
        </p:nvSpPr>
        <p:spPr bwMode="auto">
          <a:xfrm>
            <a:off x="6074205" y="1365746"/>
            <a:ext cx="2838628" cy="1401949"/>
          </a:xfrm>
          <a:prstGeom prst="roundRect">
            <a:avLst/>
          </a:prstGeom>
          <a:noFill/>
          <a:ln w="38100"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00B050"/>
                </a:solidFill>
              </a:rPr>
              <a:t>Les types de réadaptation</a:t>
            </a:r>
          </a:p>
          <a:p>
            <a:pPr defTabSz="407526" fontAlgn="base">
              <a:spcBef>
                <a:spcPct val="0"/>
              </a:spcBef>
              <a:spcAft>
                <a:spcPct val="0"/>
              </a:spcAft>
              <a:buSzPct val="100000"/>
            </a:pPr>
            <a:endParaRPr lang="fr-FR" sz="1270" dirty="0">
              <a:solidFill>
                <a:srgbClr val="00B050"/>
              </a:solidFill>
            </a:endParaRPr>
          </a:p>
          <a:p>
            <a:pPr defTabSz="407526" fontAlgn="base">
              <a:spcBef>
                <a:spcPct val="0"/>
              </a:spcBef>
              <a:spcAft>
                <a:spcPct val="0"/>
              </a:spcAft>
              <a:buSzPct val="100000"/>
            </a:pPr>
            <a:r>
              <a:rPr lang="fr-FR" sz="1270" b="1" dirty="0">
                <a:solidFill>
                  <a:srgbClr val="00B050"/>
                </a:solidFill>
              </a:rPr>
              <a:t>HC</a:t>
            </a:r>
            <a:r>
              <a:rPr lang="fr-FR" sz="1270" dirty="0">
                <a:solidFill>
                  <a:srgbClr val="00B050"/>
                </a:solidFill>
              </a:rPr>
              <a:t> : </a:t>
            </a:r>
          </a:p>
          <a:p>
            <a:pPr defTabSz="407526" fontAlgn="base">
              <a:spcBef>
                <a:spcPct val="0"/>
              </a:spcBef>
              <a:spcAft>
                <a:spcPct val="0"/>
              </a:spcAft>
              <a:buSzPct val="100000"/>
            </a:pPr>
            <a:endParaRPr lang="fr-FR" sz="1270" dirty="0">
              <a:solidFill>
                <a:srgbClr val="00B050"/>
              </a:solidFill>
            </a:endParaRPr>
          </a:p>
          <a:p>
            <a:pPr defTabSz="407526" fontAlgn="base">
              <a:spcBef>
                <a:spcPct val="0"/>
              </a:spcBef>
              <a:spcAft>
                <a:spcPct val="0"/>
              </a:spcAft>
              <a:buSzPct val="100000"/>
            </a:pPr>
            <a:endParaRPr lang="fr-FR" sz="1270" dirty="0">
              <a:solidFill>
                <a:srgbClr val="00B050"/>
              </a:solidFill>
            </a:endParaRPr>
          </a:p>
          <a:p>
            <a:pPr defTabSz="407526" fontAlgn="base">
              <a:spcBef>
                <a:spcPct val="0"/>
              </a:spcBef>
              <a:spcAft>
                <a:spcPct val="0"/>
              </a:spcAft>
              <a:buSzPct val="100000"/>
            </a:pPr>
            <a:r>
              <a:rPr lang="fr-FR" sz="1270" b="1" dirty="0">
                <a:solidFill>
                  <a:srgbClr val="00B050"/>
                </a:solidFill>
              </a:rPr>
              <a:t>HTTP :</a:t>
            </a:r>
          </a:p>
        </p:txBody>
      </p:sp>
      <p:sp>
        <p:nvSpPr>
          <p:cNvPr id="25" name="Rectangle : coins arrondis 24">
            <a:extLst>
              <a:ext uri="{FF2B5EF4-FFF2-40B4-BE49-F238E27FC236}">
                <a16:creationId xmlns:a16="http://schemas.microsoft.com/office/drawing/2014/main" id="{A23A8D77-F601-41C1-A106-E8296F4EA84C}"/>
              </a:ext>
            </a:extLst>
          </p:cNvPr>
          <p:cNvSpPr/>
          <p:nvPr/>
        </p:nvSpPr>
        <p:spPr bwMode="auto">
          <a:xfrm>
            <a:off x="261149" y="3008157"/>
            <a:ext cx="3461754" cy="54095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Quel est le poids économique dû aux caractéristiques du patient, hors diagnostics?</a:t>
            </a:r>
          </a:p>
        </p:txBody>
      </p:sp>
      <p:sp>
        <p:nvSpPr>
          <p:cNvPr id="27" name="Rectangle : coins arrondis 26">
            <a:extLst>
              <a:ext uri="{FF2B5EF4-FFF2-40B4-BE49-F238E27FC236}">
                <a16:creationId xmlns:a16="http://schemas.microsoft.com/office/drawing/2014/main" id="{02FBDFAD-4C50-4B26-82A6-306B43200E2C}"/>
              </a:ext>
            </a:extLst>
          </p:cNvPr>
          <p:cNvSpPr/>
          <p:nvPr/>
        </p:nvSpPr>
        <p:spPr bwMode="auto">
          <a:xfrm>
            <a:off x="565577" y="4034438"/>
            <a:ext cx="2939183" cy="540515"/>
          </a:xfrm>
          <a:prstGeom prst="roundRect">
            <a:avLst/>
          </a:prstGeom>
          <a:noFill/>
          <a:ln w="381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rgbClr val="7030A0"/>
                </a:solidFill>
              </a:rPr>
              <a:t>Quel est le poids économique dû aux autres pathologies prises en charge?</a:t>
            </a:r>
          </a:p>
        </p:txBody>
      </p:sp>
      <p:sp>
        <p:nvSpPr>
          <p:cNvPr id="7" name="Flèche : droite 6">
            <a:extLst>
              <a:ext uri="{FF2B5EF4-FFF2-40B4-BE49-F238E27FC236}">
                <a16:creationId xmlns:a16="http://schemas.microsoft.com/office/drawing/2014/main" id="{FE11A259-41A2-4FCB-A2EF-D54A60543B32}"/>
              </a:ext>
            </a:extLst>
          </p:cNvPr>
          <p:cNvSpPr/>
          <p:nvPr/>
        </p:nvSpPr>
        <p:spPr bwMode="auto">
          <a:xfrm rot="5400000">
            <a:off x="4623391" y="1476328"/>
            <a:ext cx="433910" cy="20387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3FAB2A7F-F24D-424C-89F9-CDAF65D7B108}"/>
              </a:ext>
            </a:extLst>
          </p:cNvPr>
          <p:cNvSpPr/>
          <p:nvPr/>
        </p:nvSpPr>
        <p:spPr bwMode="auto">
          <a:xfrm>
            <a:off x="4754545" y="2410061"/>
            <a:ext cx="187739" cy="438854"/>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12" name="Flèche : bas 11">
            <a:extLst>
              <a:ext uri="{FF2B5EF4-FFF2-40B4-BE49-F238E27FC236}">
                <a16:creationId xmlns:a16="http://schemas.microsoft.com/office/drawing/2014/main" id="{BCCA8487-C2C1-4191-8878-E5F38302244D}"/>
              </a:ext>
            </a:extLst>
          </p:cNvPr>
          <p:cNvSpPr/>
          <p:nvPr/>
        </p:nvSpPr>
        <p:spPr bwMode="auto">
          <a:xfrm>
            <a:off x="4772283" y="3549113"/>
            <a:ext cx="170001" cy="459572"/>
          </a:xfrm>
          <a:prstGeom prst="downArrow">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2" name="Accolade fermante 21">
            <a:extLst>
              <a:ext uri="{FF2B5EF4-FFF2-40B4-BE49-F238E27FC236}">
                <a16:creationId xmlns:a16="http://schemas.microsoft.com/office/drawing/2014/main" id="{DB2E065A-C7F9-4997-BC76-CD21F33DFAF7}"/>
              </a:ext>
            </a:extLst>
          </p:cNvPr>
          <p:cNvSpPr/>
          <p:nvPr/>
        </p:nvSpPr>
        <p:spPr bwMode="auto">
          <a:xfrm>
            <a:off x="6152131" y="408659"/>
            <a:ext cx="301697" cy="836507"/>
          </a:xfrm>
          <a:prstGeom prst="rightBrace">
            <a:avLst>
              <a:gd name="adj1" fmla="val 54152"/>
              <a:gd name="adj2" fmla="val 50000"/>
            </a:avLst>
          </a:prstGeom>
          <a:noFill/>
          <a:ln w="9525" cap="flat" cmpd="sng" algn="ctr">
            <a:solidFill>
              <a:schemeClr val="tx2"/>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23" name="Rectangle : coins arrondis 12">
            <a:extLst>
              <a:ext uri="{FF2B5EF4-FFF2-40B4-BE49-F238E27FC236}">
                <a16:creationId xmlns:a16="http://schemas.microsoft.com/office/drawing/2014/main" id="{6DE50B0F-08B9-468F-BA5E-2228144B04B6}"/>
              </a:ext>
            </a:extLst>
          </p:cNvPr>
          <p:cNvSpPr/>
          <p:nvPr/>
        </p:nvSpPr>
        <p:spPr bwMode="auto">
          <a:xfrm>
            <a:off x="6913355" y="624443"/>
            <a:ext cx="750322" cy="301088"/>
          </a:xfrm>
          <a:prstGeom prst="roundRect">
            <a:avLst/>
          </a:prstGeom>
          <a:solidFill>
            <a:srgbClr val="FC8CE4"/>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algn="ctr" defTabSz="407526" fontAlgn="base">
              <a:spcBef>
                <a:spcPct val="0"/>
              </a:spcBef>
              <a:spcAft>
                <a:spcPct val="0"/>
              </a:spcAft>
              <a:buSzPct val="100000"/>
            </a:pPr>
            <a:r>
              <a:rPr lang="fr-FR" sz="1270" dirty="0">
                <a:solidFill>
                  <a:schemeClr val="accent6">
                    <a:lumMod val="75000"/>
                  </a:schemeClr>
                </a:solidFill>
                <a:latin typeface="Arial" panose="020B0604020202020204" pitchFamily="34" charset="0"/>
                <a:cs typeface="Arial" panose="020B0604020202020204" pitchFamily="34" charset="0"/>
              </a:rPr>
              <a:t>XXXX</a:t>
            </a:r>
          </a:p>
          <a:p>
            <a:pPr algn="ctr" defTabSz="407526" fontAlgn="base">
              <a:spcBef>
                <a:spcPct val="0"/>
              </a:spcBef>
              <a:spcAft>
                <a:spcPct val="0"/>
              </a:spcAft>
              <a:buSzPct val="100000"/>
            </a:pPr>
            <a:r>
              <a:rPr lang="fr-FR" sz="1270" dirty="0">
                <a:solidFill>
                  <a:schemeClr val="accent6">
                    <a:lumMod val="75000"/>
                  </a:schemeClr>
                </a:solidFill>
                <a:latin typeface="Arial" panose="020B0604020202020204" pitchFamily="34" charset="0"/>
                <a:cs typeface="Arial" panose="020B0604020202020204" pitchFamily="34" charset="0"/>
              </a:rPr>
              <a:t>         </a:t>
            </a:r>
            <a:endParaRPr lang="fr-FR" sz="1270" dirty="0">
              <a:solidFill>
                <a:schemeClr val="accent6">
                  <a:lumMod val="75000"/>
                </a:schemeClr>
              </a:solidFill>
            </a:endParaRPr>
          </a:p>
          <a:p>
            <a:pPr algn="ct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algn="ctr" defTabSz="407526" fontAlgn="base">
              <a:spcBef>
                <a:spcPct val="0"/>
              </a:spcBef>
              <a:spcAft>
                <a:spcPct val="0"/>
              </a:spcAft>
              <a:buSzPct val="100000"/>
            </a:pPr>
            <a:endParaRPr lang="fr-FR" sz="1270" dirty="0">
              <a:solidFill>
                <a:schemeClr val="accent6">
                  <a:lumMod val="75000"/>
                </a:schemeClr>
              </a:solidFill>
            </a:endParaRPr>
          </a:p>
          <a:p>
            <a:pPr algn="ct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a:p>
            <a:pPr algn="ctr" defTabSz="407526" fontAlgn="base">
              <a:spcBef>
                <a:spcPct val="0"/>
              </a:spcBef>
              <a:spcAft>
                <a:spcPct val="0"/>
              </a:spcAft>
              <a:buSzPct val="100000"/>
            </a:pPr>
            <a:endParaRPr lang="fr-FR" sz="1270" dirty="0">
              <a:solidFill>
                <a:schemeClr val="accent6">
                  <a:lumMod val="75000"/>
                </a:schemeClr>
              </a:solidFill>
              <a:latin typeface="Arial" panose="020B0604020202020204" pitchFamily="34" charset="0"/>
              <a:cs typeface="Arial" panose="020B0604020202020204" pitchFamily="34" charset="0"/>
            </a:endParaRPr>
          </a:p>
        </p:txBody>
      </p:sp>
      <p:sp>
        <p:nvSpPr>
          <p:cNvPr id="26" name="Rectangle : coins arrondis 23">
            <a:extLst>
              <a:ext uri="{FF2B5EF4-FFF2-40B4-BE49-F238E27FC236}">
                <a16:creationId xmlns:a16="http://schemas.microsoft.com/office/drawing/2014/main" id="{53F1F343-6186-4B9F-B122-38F37BE3B3B9}"/>
              </a:ext>
            </a:extLst>
          </p:cNvPr>
          <p:cNvSpPr/>
          <p:nvPr/>
        </p:nvSpPr>
        <p:spPr bwMode="auto">
          <a:xfrm>
            <a:off x="454669" y="1788669"/>
            <a:ext cx="2947945" cy="545339"/>
          </a:xfrm>
          <a:prstGeom prst="roundRect">
            <a:avLst/>
          </a:prstGeom>
          <a:noFill/>
          <a:ln w="38100" cap="flat" cmpd="sng" algn="ctr">
            <a:solidFill>
              <a:srgbClr val="00B05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451" dirty="0">
                <a:solidFill>
                  <a:srgbClr val="7030A0"/>
                </a:solidFill>
              </a:rPr>
              <a:t>Quel est le type de réadaptation reçue par le patient?</a:t>
            </a:r>
          </a:p>
        </p:txBody>
      </p:sp>
      <p:sp>
        <p:nvSpPr>
          <p:cNvPr id="28" name="Rectangle 27">
            <a:extLst>
              <a:ext uri="{FF2B5EF4-FFF2-40B4-BE49-F238E27FC236}">
                <a16:creationId xmlns:a16="http://schemas.microsoft.com/office/drawing/2014/main" id="{C552CBF7-BB37-46AC-BB6D-68F720A17F0D}"/>
              </a:ext>
            </a:extLst>
          </p:cNvPr>
          <p:cNvSpPr/>
          <p:nvPr/>
        </p:nvSpPr>
        <p:spPr bwMode="auto">
          <a:xfrm>
            <a:off x="6658782" y="1814137"/>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P</a:t>
            </a:r>
          </a:p>
        </p:txBody>
      </p:sp>
      <p:sp>
        <p:nvSpPr>
          <p:cNvPr id="30" name="Rectangle 29">
            <a:extLst>
              <a:ext uri="{FF2B5EF4-FFF2-40B4-BE49-F238E27FC236}">
                <a16:creationId xmlns:a16="http://schemas.microsoft.com/office/drawing/2014/main" id="{C552CBF7-BB37-46AC-BB6D-68F720A17F0D}"/>
              </a:ext>
            </a:extLst>
          </p:cNvPr>
          <p:cNvSpPr/>
          <p:nvPr/>
        </p:nvSpPr>
        <p:spPr bwMode="auto">
          <a:xfrm>
            <a:off x="7033191" y="1814137"/>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S</a:t>
            </a:r>
          </a:p>
        </p:txBody>
      </p:sp>
      <p:sp>
        <p:nvSpPr>
          <p:cNvPr id="32" name="Rectangle 31">
            <a:extLst>
              <a:ext uri="{FF2B5EF4-FFF2-40B4-BE49-F238E27FC236}">
                <a16:creationId xmlns:a16="http://schemas.microsoft.com/office/drawing/2014/main" id="{C552CBF7-BB37-46AC-BB6D-68F720A17F0D}"/>
              </a:ext>
            </a:extLst>
          </p:cNvPr>
          <p:cNvSpPr/>
          <p:nvPr/>
        </p:nvSpPr>
        <p:spPr bwMode="auto">
          <a:xfrm>
            <a:off x="7389259" y="1814137"/>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T</a:t>
            </a:r>
          </a:p>
        </p:txBody>
      </p:sp>
      <p:sp>
        <p:nvSpPr>
          <p:cNvPr id="34" name="Rectangle 33">
            <a:extLst>
              <a:ext uri="{FF2B5EF4-FFF2-40B4-BE49-F238E27FC236}">
                <a16:creationId xmlns:a16="http://schemas.microsoft.com/office/drawing/2014/main" id="{C552CBF7-BB37-46AC-BB6D-68F720A17F0D}"/>
              </a:ext>
            </a:extLst>
          </p:cNvPr>
          <p:cNvSpPr/>
          <p:nvPr/>
        </p:nvSpPr>
        <p:spPr bwMode="auto">
          <a:xfrm>
            <a:off x="7762373" y="1832418"/>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U</a:t>
            </a:r>
          </a:p>
        </p:txBody>
      </p:sp>
      <p:sp>
        <p:nvSpPr>
          <p:cNvPr id="35" name="Rectangle 34">
            <a:extLst>
              <a:ext uri="{FF2B5EF4-FFF2-40B4-BE49-F238E27FC236}">
                <a16:creationId xmlns:a16="http://schemas.microsoft.com/office/drawing/2014/main" id="{C552CBF7-BB37-46AC-BB6D-68F720A17F0D}"/>
              </a:ext>
            </a:extLst>
          </p:cNvPr>
          <p:cNvSpPr/>
          <p:nvPr/>
        </p:nvSpPr>
        <p:spPr bwMode="auto">
          <a:xfrm>
            <a:off x="6827361" y="2354493"/>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H</a:t>
            </a:r>
          </a:p>
        </p:txBody>
      </p:sp>
      <p:sp>
        <p:nvSpPr>
          <p:cNvPr id="36" name="Rectangle 35">
            <a:extLst>
              <a:ext uri="{FF2B5EF4-FFF2-40B4-BE49-F238E27FC236}">
                <a16:creationId xmlns:a16="http://schemas.microsoft.com/office/drawing/2014/main" id="{C552CBF7-BB37-46AC-BB6D-68F720A17F0D}"/>
              </a:ext>
            </a:extLst>
          </p:cNvPr>
          <p:cNvSpPr/>
          <p:nvPr/>
        </p:nvSpPr>
        <p:spPr bwMode="auto">
          <a:xfrm>
            <a:off x="7190016" y="2354493"/>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I</a:t>
            </a:r>
          </a:p>
        </p:txBody>
      </p:sp>
      <p:sp>
        <p:nvSpPr>
          <p:cNvPr id="37" name="Rectangle 36">
            <a:extLst>
              <a:ext uri="{FF2B5EF4-FFF2-40B4-BE49-F238E27FC236}">
                <a16:creationId xmlns:a16="http://schemas.microsoft.com/office/drawing/2014/main" id="{C552CBF7-BB37-46AC-BB6D-68F720A17F0D}"/>
              </a:ext>
            </a:extLst>
          </p:cNvPr>
          <p:cNvSpPr/>
          <p:nvPr/>
        </p:nvSpPr>
        <p:spPr bwMode="auto">
          <a:xfrm flipH="1">
            <a:off x="7537606" y="2354493"/>
            <a:ext cx="214134"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J</a:t>
            </a:r>
          </a:p>
        </p:txBody>
      </p:sp>
      <p:sp>
        <p:nvSpPr>
          <p:cNvPr id="38" name="Rectangle 37">
            <a:extLst>
              <a:ext uri="{FF2B5EF4-FFF2-40B4-BE49-F238E27FC236}">
                <a16:creationId xmlns:a16="http://schemas.microsoft.com/office/drawing/2014/main" id="{C552CBF7-BB37-46AC-BB6D-68F720A17F0D}"/>
              </a:ext>
            </a:extLst>
          </p:cNvPr>
          <p:cNvSpPr/>
          <p:nvPr/>
        </p:nvSpPr>
        <p:spPr bwMode="auto">
          <a:xfrm>
            <a:off x="7881999" y="2354493"/>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K</a:t>
            </a:r>
          </a:p>
        </p:txBody>
      </p:sp>
      <p:sp>
        <p:nvSpPr>
          <p:cNvPr id="39" name="Rectangle 38">
            <a:extLst>
              <a:ext uri="{FF2B5EF4-FFF2-40B4-BE49-F238E27FC236}">
                <a16:creationId xmlns:a16="http://schemas.microsoft.com/office/drawing/2014/main" id="{C552CBF7-BB37-46AC-BB6D-68F720A17F0D}"/>
              </a:ext>
            </a:extLst>
          </p:cNvPr>
          <p:cNvSpPr/>
          <p:nvPr/>
        </p:nvSpPr>
        <p:spPr bwMode="auto">
          <a:xfrm>
            <a:off x="8277790" y="2375006"/>
            <a:ext cx="239252" cy="27499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dirty="0">
                <a:solidFill>
                  <a:schemeClr val="bg1"/>
                </a:solidFill>
                <a:latin typeface="Arial" panose="020B0604020202020204" pitchFamily="34" charset="0"/>
                <a:cs typeface="Arial" panose="020B0604020202020204" pitchFamily="34" charset="0"/>
              </a:rPr>
              <a:t>L</a:t>
            </a:r>
          </a:p>
        </p:txBody>
      </p:sp>
      <p:sp>
        <p:nvSpPr>
          <p:cNvPr id="40" name="Rectangle : coins arrondis 24">
            <a:extLst>
              <a:ext uri="{FF2B5EF4-FFF2-40B4-BE49-F238E27FC236}">
                <a16:creationId xmlns:a16="http://schemas.microsoft.com/office/drawing/2014/main" id="{A23A8D77-F601-41C1-A106-E8296F4EA84C}"/>
              </a:ext>
            </a:extLst>
          </p:cNvPr>
          <p:cNvSpPr/>
          <p:nvPr/>
        </p:nvSpPr>
        <p:spPr bwMode="auto">
          <a:xfrm>
            <a:off x="6074206" y="3014778"/>
            <a:ext cx="2155446" cy="741665"/>
          </a:xfrm>
          <a:prstGeom prst="roundRect">
            <a:avLst/>
          </a:prstGeom>
          <a:noFill/>
          <a:ln w="38100" cap="flat" cmpd="sng" algn="ctr">
            <a:solidFill>
              <a:srgbClr val="FFC000"/>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dirty="0">
                <a:solidFill>
                  <a:srgbClr val="EA8210"/>
                </a:solidFill>
              </a:rPr>
              <a:t>Les niveaux de lourdeur</a:t>
            </a:r>
          </a:p>
        </p:txBody>
      </p:sp>
      <p:sp>
        <p:nvSpPr>
          <p:cNvPr id="41" name="Rectangle 40">
            <a:extLst>
              <a:ext uri="{FF2B5EF4-FFF2-40B4-BE49-F238E27FC236}">
                <a16:creationId xmlns:a16="http://schemas.microsoft.com/office/drawing/2014/main" id="{C552CBF7-BB37-46AC-BB6D-68F720A17F0D}"/>
              </a:ext>
            </a:extLst>
          </p:cNvPr>
          <p:cNvSpPr/>
          <p:nvPr/>
        </p:nvSpPr>
        <p:spPr bwMode="auto">
          <a:xfrm>
            <a:off x="6495484" y="3404311"/>
            <a:ext cx="355426" cy="27499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solidFill>
                  <a:schemeClr val="bg1"/>
                </a:solidFill>
                <a:latin typeface="Arial" panose="020B0604020202020204" pitchFamily="34" charset="0"/>
                <a:cs typeface="Arial" panose="020B0604020202020204" pitchFamily="34" charset="0"/>
              </a:rPr>
              <a:t>A</a:t>
            </a:r>
          </a:p>
        </p:txBody>
      </p:sp>
      <p:sp>
        <p:nvSpPr>
          <p:cNvPr id="42" name="Rectangle 41">
            <a:extLst>
              <a:ext uri="{FF2B5EF4-FFF2-40B4-BE49-F238E27FC236}">
                <a16:creationId xmlns:a16="http://schemas.microsoft.com/office/drawing/2014/main" id="{C552CBF7-BB37-46AC-BB6D-68F720A17F0D}"/>
              </a:ext>
            </a:extLst>
          </p:cNvPr>
          <p:cNvSpPr/>
          <p:nvPr/>
        </p:nvSpPr>
        <p:spPr bwMode="auto">
          <a:xfrm>
            <a:off x="7019182" y="3404311"/>
            <a:ext cx="355426" cy="27499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t>B</a:t>
            </a:r>
            <a:endParaRPr lang="fr-FR" sz="1270" b="1" dirty="0">
              <a:solidFill>
                <a:schemeClr val="bg1"/>
              </a:solidFill>
            </a:endParaRPr>
          </a:p>
        </p:txBody>
      </p:sp>
      <p:sp>
        <p:nvSpPr>
          <p:cNvPr id="43" name="Rectangle 42">
            <a:extLst>
              <a:ext uri="{FF2B5EF4-FFF2-40B4-BE49-F238E27FC236}">
                <a16:creationId xmlns:a16="http://schemas.microsoft.com/office/drawing/2014/main" id="{C552CBF7-BB37-46AC-BB6D-68F720A17F0D}"/>
              </a:ext>
            </a:extLst>
          </p:cNvPr>
          <p:cNvSpPr/>
          <p:nvPr/>
        </p:nvSpPr>
        <p:spPr bwMode="auto">
          <a:xfrm>
            <a:off x="7526573" y="3404311"/>
            <a:ext cx="355426" cy="27499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solidFill>
                  <a:schemeClr val="bg1"/>
                </a:solidFill>
                <a:latin typeface="Arial" panose="020B0604020202020204" pitchFamily="34" charset="0"/>
                <a:cs typeface="Arial" panose="020B0604020202020204" pitchFamily="34" charset="0"/>
              </a:rPr>
              <a:t>C</a:t>
            </a:r>
          </a:p>
        </p:txBody>
      </p:sp>
      <p:sp>
        <p:nvSpPr>
          <p:cNvPr id="44" name="Rectangle : coins arrondis 24">
            <a:extLst>
              <a:ext uri="{FF2B5EF4-FFF2-40B4-BE49-F238E27FC236}">
                <a16:creationId xmlns:a16="http://schemas.microsoft.com/office/drawing/2014/main" id="{A23A8D77-F601-41C1-A106-E8296F4EA84C}"/>
              </a:ext>
            </a:extLst>
          </p:cNvPr>
          <p:cNvSpPr/>
          <p:nvPr/>
        </p:nvSpPr>
        <p:spPr bwMode="auto">
          <a:xfrm>
            <a:off x="6194720" y="3877023"/>
            <a:ext cx="2155446" cy="855343"/>
          </a:xfrm>
          <a:prstGeom prst="roundRect">
            <a:avLst/>
          </a:prstGeom>
          <a:noFill/>
          <a:ln w="38100" cap="flat" cmpd="sng" algn="ctr">
            <a:solidFill>
              <a:srgbClr val="036DED"/>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r>
              <a:rPr lang="fr-FR" sz="1270" dirty="0">
                <a:solidFill>
                  <a:srgbClr val="036DED"/>
                </a:solidFill>
              </a:rPr>
              <a:t>Les niveaux de sévérité</a:t>
            </a:r>
          </a:p>
        </p:txBody>
      </p:sp>
      <p:sp>
        <p:nvSpPr>
          <p:cNvPr id="45" name="Rectangle 44">
            <a:extLst>
              <a:ext uri="{FF2B5EF4-FFF2-40B4-BE49-F238E27FC236}">
                <a16:creationId xmlns:a16="http://schemas.microsoft.com/office/drawing/2014/main" id="{C552CBF7-BB37-46AC-BB6D-68F720A17F0D}"/>
              </a:ext>
            </a:extLst>
          </p:cNvPr>
          <p:cNvSpPr/>
          <p:nvPr/>
        </p:nvSpPr>
        <p:spPr bwMode="auto">
          <a:xfrm>
            <a:off x="6531418" y="4273990"/>
            <a:ext cx="292890" cy="274994"/>
          </a:xfrm>
          <a:prstGeom prst="rect">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t>0</a:t>
            </a:r>
            <a:endParaRPr lang="fr-FR" sz="1270" b="1" dirty="0">
              <a:solidFill>
                <a:schemeClr val="bg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C552CBF7-BB37-46AC-BB6D-68F720A17F0D}"/>
              </a:ext>
            </a:extLst>
          </p:cNvPr>
          <p:cNvSpPr/>
          <p:nvPr/>
        </p:nvSpPr>
        <p:spPr bwMode="auto">
          <a:xfrm>
            <a:off x="7094729" y="4261951"/>
            <a:ext cx="292890" cy="274994"/>
          </a:xfrm>
          <a:prstGeom prst="rect">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solidFill>
                  <a:schemeClr val="bg1"/>
                </a:solidFill>
                <a:latin typeface="Arial" panose="020B0604020202020204" pitchFamily="34" charset="0"/>
                <a:cs typeface="Arial" panose="020B0604020202020204" pitchFamily="34" charset="0"/>
              </a:rPr>
              <a:t>1</a:t>
            </a:r>
          </a:p>
        </p:txBody>
      </p:sp>
      <p:sp>
        <p:nvSpPr>
          <p:cNvPr id="47" name="Rectangle 46">
            <a:extLst>
              <a:ext uri="{FF2B5EF4-FFF2-40B4-BE49-F238E27FC236}">
                <a16:creationId xmlns:a16="http://schemas.microsoft.com/office/drawing/2014/main" id="{C552CBF7-BB37-46AC-BB6D-68F720A17F0D}"/>
              </a:ext>
            </a:extLst>
          </p:cNvPr>
          <p:cNvSpPr/>
          <p:nvPr/>
        </p:nvSpPr>
        <p:spPr bwMode="auto">
          <a:xfrm>
            <a:off x="7577796" y="4273990"/>
            <a:ext cx="304204" cy="274994"/>
          </a:xfrm>
          <a:prstGeom prst="rect">
            <a:avLst/>
          </a:prstGeom>
          <a:solidFill>
            <a:srgbClr val="036DED"/>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270" b="1" dirty="0"/>
              <a:t>2</a:t>
            </a:r>
            <a:endParaRPr lang="fr-FR" sz="127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272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87773" y="0"/>
            <a:ext cx="8229716"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exemples de groupage, libellés</a:t>
            </a:r>
          </a:p>
        </p:txBody>
      </p:sp>
      <p:pic>
        <p:nvPicPr>
          <p:cNvPr id="3" name="Image 2"/>
          <p:cNvPicPr>
            <a:picLocks noChangeAspect="1"/>
          </p:cNvPicPr>
          <p:nvPr/>
        </p:nvPicPr>
        <p:blipFill>
          <a:blip r:embed="rId3"/>
          <a:stretch>
            <a:fillRect/>
          </a:stretch>
        </p:blipFill>
        <p:spPr>
          <a:xfrm>
            <a:off x="2880988" y="546979"/>
            <a:ext cx="1625697" cy="328480"/>
          </a:xfrm>
          <a:prstGeom prst="rect">
            <a:avLst/>
          </a:prstGeom>
        </p:spPr>
      </p:pic>
      <p:pic>
        <p:nvPicPr>
          <p:cNvPr id="4" name="Image 3"/>
          <p:cNvPicPr>
            <a:picLocks noChangeAspect="1"/>
          </p:cNvPicPr>
          <p:nvPr/>
        </p:nvPicPr>
        <p:blipFill>
          <a:blip r:embed="rId4"/>
          <a:stretch>
            <a:fillRect/>
          </a:stretch>
        </p:blipFill>
        <p:spPr>
          <a:xfrm>
            <a:off x="333384" y="875459"/>
            <a:ext cx="7714067" cy="1569881"/>
          </a:xfrm>
          <a:prstGeom prst="rect">
            <a:avLst/>
          </a:prstGeom>
        </p:spPr>
      </p:pic>
      <p:pic>
        <p:nvPicPr>
          <p:cNvPr id="6" name="Image 5"/>
          <p:cNvPicPr>
            <a:picLocks noChangeAspect="1"/>
          </p:cNvPicPr>
          <p:nvPr/>
        </p:nvPicPr>
        <p:blipFill>
          <a:blip r:embed="rId5"/>
          <a:stretch>
            <a:fillRect/>
          </a:stretch>
        </p:blipFill>
        <p:spPr>
          <a:xfrm>
            <a:off x="2946303" y="2574956"/>
            <a:ext cx="1560382" cy="325079"/>
          </a:xfrm>
          <a:prstGeom prst="rect">
            <a:avLst/>
          </a:prstGeom>
        </p:spPr>
      </p:pic>
      <p:pic>
        <p:nvPicPr>
          <p:cNvPr id="9" name="Image 8"/>
          <p:cNvPicPr>
            <a:picLocks noChangeAspect="1"/>
          </p:cNvPicPr>
          <p:nvPr/>
        </p:nvPicPr>
        <p:blipFill>
          <a:blip r:embed="rId6"/>
          <a:stretch>
            <a:fillRect/>
          </a:stretch>
        </p:blipFill>
        <p:spPr>
          <a:xfrm>
            <a:off x="333383" y="2900035"/>
            <a:ext cx="7714067" cy="1805525"/>
          </a:xfrm>
          <a:prstGeom prst="rect">
            <a:avLst/>
          </a:prstGeom>
        </p:spPr>
      </p:pic>
    </p:spTree>
    <p:extLst>
      <p:ext uri="{BB962C8B-B14F-4D97-AF65-F5344CB8AC3E}">
        <p14:creationId xmlns:p14="http://schemas.microsoft.com/office/powerpoint/2010/main" val="570359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878" y="2418080"/>
            <a:ext cx="5148874" cy="972114"/>
          </a:xfrm>
          <a:prstGeom prst="rect">
            <a:avLst/>
          </a:prstGeom>
        </p:spPr>
        <p:txBody>
          <a:bodyPr spcFirstLastPara="1" wrap="square" lIns="91425" tIns="91425" rIns="91425" bIns="91425" anchor="b" anchorCtr="0">
            <a:noAutofit/>
          </a:bodyPr>
          <a:lstStyle/>
          <a:p>
            <a:pPr lvl="0" algn="l">
              <a:lnSpc>
                <a:spcPct val="150000"/>
              </a:lnSpc>
            </a:pPr>
            <a:r>
              <a:rPr lang="fr-FR" sz="3600" dirty="0">
                <a:solidFill>
                  <a:schemeClr val="accent4"/>
                </a:solidFill>
                <a:latin typeface="Oswald"/>
                <a:ea typeface="Oswald"/>
                <a:cs typeface="Oswald"/>
                <a:sym typeface="Oswald"/>
              </a:rPr>
              <a:t>Les principes du groupage</a:t>
            </a:r>
            <a:endParaRPr sz="1800" b="0" dirty="0">
              <a:solidFill>
                <a:schemeClr val="accent1"/>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Année 2024-2025 – DU TIM – Rolande HEMERY</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
        <p:nvSpPr>
          <p:cNvPr id="5" name="Titre 1">
            <a:extLst>
              <a:ext uri="{FF2B5EF4-FFF2-40B4-BE49-F238E27FC236}">
                <a16:creationId xmlns:a16="http://schemas.microsoft.com/office/drawing/2014/main" id="{F657DF38-1B3F-42AB-86EA-DF10B5447202}"/>
              </a:ext>
            </a:extLst>
          </p:cNvPr>
          <p:cNvSpPr txBox="1">
            <a:spLocks/>
          </p:cNvSpPr>
          <p:nvPr/>
        </p:nvSpPr>
        <p:spPr>
          <a:xfrm>
            <a:off x="311700" y="3213131"/>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mj-lt"/>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fr-FR" sz="2000"/>
              <a:t>Le processus est différent selon le type d’hospitalisation</a:t>
            </a:r>
            <a:endParaRPr lang="fr-FR" sz="2000" dirty="0"/>
          </a:p>
        </p:txBody>
      </p:sp>
    </p:spTree>
    <p:extLst>
      <p:ext uri="{BB962C8B-B14F-4D97-AF65-F5344CB8AC3E}">
        <p14:creationId xmlns:p14="http://schemas.microsoft.com/office/powerpoint/2010/main" val="865894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E554430-5D9B-4BB6-81E2-B9E1C39CA180}"/>
              </a:ext>
            </a:extLst>
          </p:cNvPr>
          <p:cNvSpPr txBox="1"/>
          <p:nvPr/>
        </p:nvSpPr>
        <p:spPr>
          <a:xfrm>
            <a:off x="228600" y="220542"/>
            <a:ext cx="7307317" cy="338554"/>
          </a:xfrm>
          <a:prstGeom prst="rect">
            <a:avLst/>
          </a:prstGeom>
          <a:noFill/>
        </p:spPr>
        <p:txBody>
          <a:bodyPr wrap="square">
            <a:spAutoFit/>
          </a:bodyPr>
          <a:lstStyle/>
          <a:p>
            <a:r>
              <a:rPr lang="fr-FR" sz="1600" b="1" dirty="0">
                <a:solidFill>
                  <a:schemeClr val="accent1">
                    <a:lumMod val="75000"/>
                  </a:schemeClr>
                </a:solidFill>
              </a:rPr>
              <a:t>Pour les hospitalisations complètes, le groupage se réalise en 4 phases :</a:t>
            </a:r>
          </a:p>
        </p:txBody>
      </p:sp>
      <p:sp>
        <p:nvSpPr>
          <p:cNvPr id="5" name="ZoneTexte 4">
            <a:extLst>
              <a:ext uri="{FF2B5EF4-FFF2-40B4-BE49-F238E27FC236}">
                <a16:creationId xmlns:a16="http://schemas.microsoft.com/office/drawing/2014/main" id="{C16C3302-CE36-4A93-B25D-3EC47DC0A506}"/>
              </a:ext>
            </a:extLst>
          </p:cNvPr>
          <p:cNvSpPr txBox="1"/>
          <p:nvPr/>
        </p:nvSpPr>
        <p:spPr>
          <a:xfrm>
            <a:off x="228600" y="638678"/>
            <a:ext cx="8103477" cy="3539430"/>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v"/>
            </a:pPr>
            <a:r>
              <a:rPr lang="fr-FR" dirty="0"/>
              <a:t>La première phase groupe chacun des RHS du séjour dans une CM, puis au sein de la CM</a:t>
            </a:r>
          </a:p>
          <a:p>
            <a:r>
              <a:rPr lang="fr-FR" dirty="0"/>
              <a:t>groupe chacun des RHS du séjour dans un des GN. On attribue alors au séjour le GN le plus fréquent parmi ses 10 premiers RHS (ou parmi l’ensemble des RHS si le séjour est constitué de moins de 10 RHS).</a:t>
            </a:r>
          </a:p>
          <a:p>
            <a:endParaRPr lang="fr-FR" dirty="0"/>
          </a:p>
          <a:p>
            <a:pPr marL="285750" indent="-285750">
              <a:buClr>
                <a:schemeClr val="accent1">
                  <a:lumMod val="75000"/>
                </a:schemeClr>
              </a:buClr>
              <a:buFont typeface="Wingdings" panose="05000000000000000000" pitchFamily="2" charset="2"/>
              <a:buChar char="v"/>
            </a:pPr>
            <a:r>
              <a:rPr lang="fr-FR" dirty="0"/>
              <a:t>La deuxième phase qui consiste à déterminer le groupe de réadaptation va mobiliser à la fois les actes CSARR (CSARR codés et CSARR transcodés), les actes CCAM de réadaptation et l’âge.</a:t>
            </a:r>
          </a:p>
          <a:p>
            <a:endParaRPr lang="fr-FR" dirty="0"/>
          </a:p>
          <a:p>
            <a:pPr marL="285750" indent="-285750">
              <a:buClr>
                <a:schemeClr val="accent1">
                  <a:lumMod val="75000"/>
                </a:schemeClr>
              </a:buClr>
              <a:buFont typeface="Wingdings" panose="05000000000000000000" pitchFamily="2" charset="2"/>
              <a:buChar char="v"/>
            </a:pPr>
            <a:r>
              <a:rPr lang="fr-FR" dirty="0"/>
              <a:t>La troisième phase est celle de la détermination du groupe de lourdeur. Cette phase nécessite de mobiliser les informations de dépendance physique, de dépendance cognitive, l’âge et le statut post chirurgical.</a:t>
            </a:r>
          </a:p>
          <a:p>
            <a:pPr marL="285750" indent="-285750">
              <a:buClr>
                <a:schemeClr val="accent1">
                  <a:lumMod val="75000"/>
                </a:schemeClr>
              </a:buClr>
              <a:buFont typeface="Wingdings" panose="05000000000000000000" pitchFamily="2" charset="2"/>
              <a:buChar char="v"/>
            </a:pPr>
            <a:endParaRPr lang="fr-FR" dirty="0"/>
          </a:p>
          <a:p>
            <a:pPr marL="285750" indent="-285750">
              <a:buClr>
                <a:schemeClr val="accent1">
                  <a:lumMod val="75000"/>
                </a:schemeClr>
              </a:buClr>
              <a:buFont typeface="Wingdings" panose="05000000000000000000" pitchFamily="2" charset="2"/>
              <a:buChar char="v"/>
            </a:pPr>
            <a:r>
              <a:rPr lang="fr-FR" dirty="0"/>
              <a:t>La quatrième et dernière phase fait émerger le groupe médico-économique. Les informations mobilisées dans cette phase sont les diagnostics et les actes CCAM ayant la caractéristique CMA (Complication et Morbidité Associée)</a:t>
            </a:r>
          </a:p>
          <a:p>
            <a:pPr>
              <a:buClr>
                <a:schemeClr val="accent1">
                  <a:lumMod val="75000"/>
                </a:schemeClr>
              </a:buClr>
            </a:pPr>
            <a:endParaRPr lang="fr-FR" dirty="0"/>
          </a:p>
        </p:txBody>
      </p:sp>
    </p:spTree>
    <p:extLst>
      <p:ext uri="{BB962C8B-B14F-4D97-AF65-F5344CB8AC3E}">
        <p14:creationId xmlns:p14="http://schemas.microsoft.com/office/powerpoint/2010/main" val="2469601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E554430-5D9B-4BB6-81E2-B9E1C39CA180}"/>
              </a:ext>
            </a:extLst>
          </p:cNvPr>
          <p:cNvSpPr txBox="1"/>
          <p:nvPr/>
        </p:nvSpPr>
        <p:spPr>
          <a:xfrm>
            <a:off x="94593" y="116965"/>
            <a:ext cx="8450317" cy="584775"/>
          </a:xfrm>
          <a:prstGeom prst="rect">
            <a:avLst/>
          </a:prstGeom>
          <a:noFill/>
        </p:spPr>
        <p:txBody>
          <a:bodyPr wrap="square">
            <a:spAutoFit/>
          </a:bodyPr>
          <a:lstStyle/>
          <a:p>
            <a:r>
              <a:rPr lang="fr-FR" sz="1600" b="1" dirty="0">
                <a:solidFill>
                  <a:schemeClr val="accent1">
                    <a:lumMod val="75000"/>
                  </a:schemeClr>
                </a:solidFill>
              </a:rPr>
              <a:t>Pour les hospitalisations partielles : le processus de groupage se réduit à 3 étapes de réalisation, toutes appliquées sur chaque RHS :</a:t>
            </a:r>
          </a:p>
        </p:txBody>
      </p:sp>
      <p:sp>
        <p:nvSpPr>
          <p:cNvPr id="5" name="ZoneTexte 4">
            <a:extLst>
              <a:ext uri="{FF2B5EF4-FFF2-40B4-BE49-F238E27FC236}">
                <a16:creationId xmlns:a16="http://schemas.microsoft.com/office/drawing/2014/main" id="{C16C3302-CE36-4A93-B25D-3EC47DC0A506}"/>
              </a:ext>
            </a:extLst>
          </p:cNvPr>
          <p:cNvSpPr txBox="1"/>
          <p:nvPr/>
        </p:nvSpPr>
        <p:spPr>
          <a:xfrm>
            <a:off x="228600" y="1261416"/>
            <a:ext cx="8103477" cy="2031325"/>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v"/>
            </a:pPr>
            <a:r>
              <a:rPr lang="fr-FR" dirty="0"/>
              <a:t>Le RHS est groupé en CM puis en GN.</a:t>
            </a:r>
          </a:p>
          <a:p>
            <a:pPr marL="285750" indent="-285750">
              <a:buClr>
                <a:schemeClr val="accent1">
                  <a:lumMod val="75000"/>
                </a:schemeClr>
              </a:buClr>
              <a:buFont typeface="Wingdings" panose="05000000000000000000" pitchFamily="2" charset="2"/>
              <a:buChar char="v"/>
            </a:pPr>
            <a:endParaRPr lang="fr-FR" dirty="0"/>
          </a:p>
          <a:p>
            <a:pPr marL="285750" indent="-285750">
              <a:buClr>
                <a:schemeClr val="accent1">
                  <a:lumMod val="75000"/>
                </a:schemeClr>
              </a:buClr>
              <a:buFont typeface="Wingdings" panose="05000000000000000000" pitchFamily="2" charset="2"/>
              <a:buChar char="v"/>
            </a:pPr>
            <a:r>
              <a:rPr lang="fr-FR" dirty="0"/>
              <a:t>On utilise ensuite les informations des actes CSARR (CSARR codés et CSARR transcodés) et des actes CCAM pour déterminer le groupe de réadaptation du RHS</a:t>
            </a:r>
          </a:p>
          <a:p>
            <a:pPr marL="285750" indent="-285750">
              <a:buClr>
                <a:schemeClr val="accent1">
                  <a:lumMod val="75000"/>
                </a:schemeClr>
              </a:buClr>
              <a:buFont typeface="Wingdings" panose="05000000000000000000" pitchFamily="2" charset="2"/>
              <a:buChar char="v"/>
            </a:pPr>
            <a:endParaRPr lang="fr-FR" dirty="0"/>
          </a:p>
          <a:p>
            <a:pPr marL="285750" indent="-285750">
              <a:buClr>
                <a:schemeClr val="accent1">
                  <a:lumMod val="75000"/>
                </a:schemeClr>
              </a:buClr>
              <a:buFont typeface="Wingdings" panose="05000000000000000000" pitchFamily="2" charset="2"/>
              <a:buChar char="v"/>
            </a:pPr>
            <a:r>
              <a:rPr lang="fr-FR" dirty="0"/>
              <a:t>Le groupe médico-économique est obtenu en associant au groupe de réadaptation du RHS, un niveau de lourdeur et un niveau de sévérité identique pour tous les RHS d’hospitalisation partielle</a:t>
            </a:r>
          </a:p>
          <a:p>
            <a:pPr>
              <a:buClr>
                <a:schemeClr val="accent1">
                  <a:lumMod val="75000"/>
                </a:schemeClr>
              </a:buClr>
            </a:pPr>
            <a:endParaRPr lang="fr-FR" dirty="0"/>
          </a:p>
        </p:txBody>
      </p:sp>
    </p:spTree>
    <p:extLst>
      <p:ext uri="{BB962C8B-B14F-4D97-AF65-F5344CB8AC3E}">
        <p14:creationId xmlns:p14="http://schemas.microsoft.com/office/powerpoint/2010/main" val="418200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Groupe Nosologique</a:t>
            </a:r>
          </a:p>
        </p:txBody>
      </p:sp>
      <p:sp>
        <p:nvSpPr>
          <p:cNvPr id="7" name="ZoneTexte 6">
            <a:extLst>
              <a:ext uri="{FF2B5EF4-FFF2-40B4-BE49-F238E27FC236}">
                <a16:creationId xmlns:a16="http://schemas.microsoft.com/office/drawing/2014/main" id="{9947A3BB-45EF-42A0-AF4C-6EC401BF2AF9}"/>
              </a:ext>
            </a:extLst>
          </p:cNvPr>
          <p:cNvSpPr txBox="1"/>
          <p:nvPr/>
        </p:nvSpPr>
        <p:spPr>
          <a:xfrm>
            <a:off x="1183218" y="503295"/>
            <a:ext cx="4230271" cy="427361"/>
          </a:xfrm>
          <a:prstGeom prst="rect">
            <a:avLst/>
          </a:prstGeom>
          <a:noFill/>
        </p:spPr>
        <p:txBody>
          <a:bodyPr wrap="square" rtlCol="0">
            <a:spAutoFit/>
          </a:bodyPr>
          <a:lstStyle/>
          <a:p>
            <a:r>
              <a:rPr lang="fr-FR" sz="2177" dirty="0">
                <a:solidFill>
                  <a:srgbClr val="7030A0"/>
                </a:solidFill>
              </a:rPr>
              <a:t>Comprendre le groupage en GN</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367542" y="1158989"/>
            <a:ext cx="7556285" cy="767833"/>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2177" b="1" dirty="0">
                <a:solidFill>
                  <a:srgbClr val="7030A0"/>
                </a:solidFill>
                <a:latin typeface="Arial" panose="020B0604020202020204" pitchFamily="34" charset="0"/>
                <a:cs typeface="Arial" panose="020B0604020202020204" pitchFamily="34" charset="0"/>
              </a:rPr>
              <a:t>Pour chaque RHS, la CM du RHS est définie en fonction de la morbidité principale</a:t>
            </a:r>
          </a:p>
        </p:txBody>
      </p:sp>
      <p:sp>
        <p:nvSpPr>
          <p:cNvPr id="31" name="Rectangle : coins arrondis 30">
            <a:extLst>
              <a:ext uri="{FF2B5EF4-FFF2-40B4-BE49-F238E27FC236}">
                <a16:creationId xmlns:a16="http://schemas.microsoft.com/office/drawing/2014/main" id="{1B26ADF9-5DA8-43E8-840E-FFDE2EABE23F}"/>
              </a:ext>
            </a:extLst>
          </p:cNvPr>
          <p:cNvSpPr/>
          <p:nvPr/>
        </p:nvSpPr>
        <p:spPr bwMode="auto">
          <a:xfrm>
            <a:off x="369552" y="2218214"/>
            <a:ext cx="7554274" cy="767833"/>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2177" b="1" dirty="0">
                <a:solidFill>
                  <a:srgbClr val="7030A0"/>
                </a:solidFill>
              </a:rPr>
              <a:t>Puis, au sein de la CM, l’appartenance à chaque GN est testée successivement, selon un arbre de décision.</a:t>
            </a:r>
            <a:endParaRPr lang="fr-FR" sz="2177" b="1" dirty="0">
              <a:solidFill>
                <a:srgbClr val="7030A0"/>
              </a:solidFill>
              <a:latin typeface="Arial" panose="020B0604020202020204" pitchFamily="34" charset="0"/>
              <a:cs typeface="Arial" panose="020B0604020202020204" pitchFamily="34" charset="0"/>
            </a:endParaRPr>
          </a:p>
        </p:txBody>
      </p:sp>
      <p:sp>
        <p:nvSpPr>
          <p:cNvPr id="33" name="Rectangle : coins arrondis 32">
            <a:extLst>
              <a:ext uri="{FF2B5EF4-FFF2-40B4-BE49-F238E27FC236}">
                <a16:creationId xmlns:a16="http://schemas.microsoft.com/office/drawing/2014/main" id="{13C7AFE2-925D-4DBD-AC06-07809EDCAA64}"/>
              </a:ext>
            </a:extLst>
          </p:cNvPr>
          <p:cNvSpPr/>
          <p:nvPr/>
        </p:nvSpPr>
        <p:spPr bwMode="auto">
          <a:xfrm>
            <a:off x="367541" y="3277440"/>
            <a:ext cx="7554274" cy="767833"/>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2177" b="1" dirty="0">
                <a:solidFill>
                  <a:srgbClr val="7030A0"/>
                </a:solidFill>
                <a:latin typeface="Arial" panose="020B0604020202020204" pitchFamily="34" charset="0"/>
                <a:cs typeface="Arial" panose="020B0604020202020204" pitchFamily="34" charset="0"/>
              </a:rPr>
              <a:t>Le GN du séjour est alors le GN le plus fréquent sur les 10 premiers RHS</a:t>
            </a:r>
          </a:p>
        </p:txBody>
      </p:sp>
    </p:spTree>
    <p:extLst>
      <p:ext uri="{BB962C8B-B14F-4D97-AF65-F5344CB8AC3E}">
        <p14:creationId xmlns:p14="http://schemas.microsoft.com/office/powerpoint/2010/main" val="64753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de la catégorie majeure </a:t>
            </a:r>
            <a:r>
              <a:rPr lang="fr-FR" sz="1270" dirty="0"/>
              <a:t>(1/2)</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304940" y="612294"/>
            <a:ext cx="7556285" cy="767833"/>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2177" b="1" dirty="0">
                <a:solidFill>
                  <a:srgbClr val="7030A0"/>
                </a:solidFill>
                <a:latin typeface="Arial" panose="020B0604020202020204" pitchFamily="34" charset="0"/>
                <a:cs typeface="Arial" panose="020B0604020202020204" pitchFamily="34" charset="0"/>
              </a:rPr>
              <a:t>Pour chaque CM , une liste de diagnostics d’entrée est définie : Ex: CM 01 Neuro</a:t>
            </a:r>
          </a:p>
        </p:txBody>
      </p:sp>
      <p:pic>
        <p:nvPicPr>
          <p:cNvPr id="6" name="Image 5">
            <a:extLst>
              <a:ext uri="{FF2B5EF4-FFF2-40B4-BE49-F238E27FC236}">
                <a16:creationId xmlns:a16="http://schemas.microsoft.com/office/drawing/2014/main" id="{F4925C94-CFF2-4DFC-B819-FE3597D32C70}"/>
              </a:ext>
            </a:extLst>
          </p:cNvPr>
          <p:cNvPicPr>
            <a:picLocks noChangeAspect="1"/>
          </p:cNvPicPr>
          <p:nvPr/>
        </p:nvPicPr>
        <p:blipFill>
          <a:blip r:embed="rId3"/>
          <a:stretch>
            <a:fillRect/>
          </a:stretch>
        </p:blipFill>
        <p:spPr>
          <a:xfrm>
            <a:off x="914348" y="1380126"/>
            <a:ext cx="6540648" cy="3083156"/>
          </a:xfrm>
          <a:prstGeom prst="rect">
            <a:avLst/>
          </a:prstGeom>
        </p:spPr>
      </p:pic>
      <p:sp>
        <p:nvSpPr>
          <p:cNvPr id="13" name="ZoneTexte 12">
            <a:extLst>
              <a:ext uri="{FF2B5EF4-FFF2-40B4-BE49-F238E27FC236}">
                <a16:creationId xmlns:a16="http://schemas.microsoft.com/office/drawing/2014/main" id="{98C7C7B8-C73F-4202-99B2-83C061AFCC2F}"/>
              </a:ext>
            </a:extLst>
          </p:cNvPr>
          <p:cNvSpPr txBox="1"/>
          <p:nvPr/>
        </p:nvSpPr>
        <p:spPr>
          <a:xfrm>
            <a:off x="1828762" y="4550818"/>
            <a:ext cx="5486477" cy="287771"/>
          </a:xfrm>
          <a:prstGeom prst="rect">
            <a:avLst/>
          </a:prstGeom>
          <a:noFill/>
        </p:spPr>
        <p:txBody>
          <a:bodyPr wrap="square">
            <a:spAutoFit/>
          </a:bodyPr>
          <a:lstStyle/>
          <a:p>
            <a:r>
              <a:rPr lang="fr-FR" sz="1270" b="1" u="sng" dirty="0">
                <a:solidFill>
                  <a:schemeClr val="accent6">
                    <a:lumMod val="50000"/>
                  </a:schemeClr>
                </a:solidFill>
              </a:rPr>
              <a:t>Chaque diagnostic n’appartient qu’à une seule liste</a:t>
            </a:r>
          </a:p>
        </p:txBody>
      </p:sp>
    </p:spTree>
    <p:extLst>
      <p:ext uri="{BB962C8B-B14F-4D97-AF65-F5344CB8AC3E}">
        <p14:creationId xmlns:p14="http://schemas.microsoft.com/office/powerpoint/2010/main" val="314202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de la catégorie majeure </a:t>
            </a:r>
            <a:r>
              <a:rPr lang="fr-FR" sz="1270" dirty="0"/>
              <a:t>(2/2)</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281476" y="514671"/>
            <a:ext cx="8120658" cy="620145"/>
          </a:xfrm>
          <a:prstGeom prst="round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r>
              <a:rPr lang="fr-FR" sz="1814" dirty="0">
                <a:solidFill>
                  <a:srgbClr val="7030A0"/>
                </a:solidFill>
                <a:latin typeface="Arial" panose="020B0604020202020204" pitchFamily="34" charset="0"/>
                <a:cs typeface="Arial" panose="020B0604020202020204" pitchFamily="34" charset="0"/>
              </a:rPr>
              <a:t>Les diagnostics de la morbidité principale sont testés jusqu’à trouver une CM, suivant l’algorithme suivant</a:t>
            </a:r>
          </a:p>
        </p:txBody>
      </p:sp>
      <p:pic>
        <p:nvPicPr>
          <p:cNvPr id="3" name="Image 2">
            <a:extLst>
              <a:ext uri="{FF2B5EF4-FFF2-40B4-BE49-F238E27FC236}">
                <a16:creationId xmlns:a16="http://schemas.microsoft.com/office/drawing/2014/main" id="{828A00DB-68EB-470D-8F25-DAAEE21D658C}"/>
              </a:ext>
            </a:extLst>
          </p:cNvPr>
          <p:cNvPicPr>
            <a:picLocks noChangeAspect="1"/>
          </p:cNvPicPr>
          <p:nvPr/>
        </p:nvPicPr>
        <p:blipFill rotWithShape="1">
          <a:blip r:embed="rId3"/>
          <a:srcRect t="19950"/>
          <a:stretch/>
        </p:blipFill>
        <p:spPr>
          <a:xfrm>
            <a:off x="384460" y="1584434"/>
            <a:ext cx="6930779" cy="2885469"/>
          </a:xfrm>
          <a:prstGeom prst="rect">
            <a:avLst/>
          </a:prstGeom>
        </p:spPr>
      </p:pic>
      <p:sp>
        <p:nvSpPr>
          <p:cNvPr id="4" name="Ellipse 3">
            <a:extLst>
              <a:ext uri="{FF2B5EF4-FFF2-40B4-BE49-F238E27FC236}">
                <a16:creationId xmlns:a16="http://schemas.microsoft.com/office/drawing/2014/main" id="{0AE418BF-3CE3-44A3-B8FB-F35E243D9A21}"/>
              </a:ext>
            </a:extLst>
          </p:cNvPr>
          <p:cNvSpPr/>
          <p:nvPr/>
        </p:nvSpPr>
        <p:spPr bwMode="auto">
          <a:xfrm>
            <a:off x="7315239" y="4139315"/>
            <a:ext cx="326576" cy="195946"/>
          </a:xfrm>
          <a:prstGeom prst="ellipse">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89317C-A4E6-49F1-952F-92F0DF82139B}"/>
              </a:ext>
            </a:extLst>
          </p:cNvPr>
          <p:cNvSpPr/>
          <p:nvPr/>
        </p:nvSpPr>
        <p:spPr bwMode="auto">
          <a:xfrm>
            <a:off x="2608860" y="4306267"/>
            <a:ext cx="1240989" cy="163636"/>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52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du groupe nosologique </a:t>
            </a:r>
            <a:r>
              <a:rPr lang="fr-FR" sz="1270" dirty="0"/>
              <a:t>(1/4)</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281476" y="514671"/>
            <a:ext cx="8666644" cy="1173057"/>
          </a:xfrm>
          <a:prstGeom prst="roundRect">
            <a:avLst/>
          </a:prstGeom>
          <a:no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marL="311045" indent="-311045" defTabSz="407526" fontAlgn="base">
              <a:spcBef>
                <a:spcPct val="0"/>
              </a:spcBef>
              <a:spcAft>
                <a:spcPct val="0"/>
              </a:spcAft>
              <a:buClr>
                <a:schemeClr val="accent6">
                  <a:lumMod val="50000"/>
                </a:schemeClr>
              </a:buClr>
              <a:buSzPct val="100000"/>
              <a:buFont typeface="Wingdings" panose="05000000000000000000" pitchFamily="2" charset="2"/>
              <a:buChar char="Ø"/>
            </a:pPr>
            <a:r>
              <a:rPr lang="fr-FR" sz="1270" dirty="0">
                <a:solidFill>
                  <a:srgbClr val="7030A0"/>
                </a:solidFill>
                <a:latin typeface="Arial" panose="020B0604020202020204" pitchFamily="34" charset="0"/>
                <a:cs typeface="Arial" panose="020B0604020202020204" pitchFamily="34" charset="0"/>
              </a:rPr>
              <a:t>Cas simples</a:t>
            </a:r>
          </a:p>
          <a:p>
            <a:pPr marL="984975" lvl="1" indent="-311045">
              <a:buClr>
                <a:srgbClr val="FF3300"/>
              </a:buClr>
              <a:buFont typeface="Wingdings" panose="05000000000000000000" pitchFamily="2" charset="2"/>
              <a:buChar char="§"/>
            </a:pPr>
            <a:r>
              <a:rPr lang="fr-FR" sz="1270" dirty="0">
                <a:solidFill>
                  <a:srgbClr val="7030A0"/>
                </a:solidFill>
                <a:latin typeface="Arial" panose="020B0604020202020204" pitchFamily="34" charset="0"/>
                <a:cs typeface="Arial" panose="020B0604020202020204" pitchFamily="34" charset="0"/>
              </a:rPr>
              <a:t>Une liste de diagnostics permet l’orientation dans chaque GN de la CM</a:t>
            </a:r>
          </a:p>
          <a:p>
            <a:pPr marL="984975" lvl="1" indent="-311045">
              <a:buClr>
                <a:srgbClr val="FF3300"/>
              </a:buClr>
              <a:buFont typeface="Wingdings" panose="05000000000000000000" pitchFamily="2" charset="2"/>
              <a:buChar char="§"/>
            </a:pPr>
            <a:r>
              <a:rPr lang="fr-FR" sz="1270" dirty="0">
                <a:solidFill>
                  <a:srgbClr val="7030A0"/>
                </a:solidFill>
                <a:latin typeface="Arial" panose="020B0604020202020204" pitchFamily="34" charset="0"/>
                <a:cs typeface="Arial" panose="020B0604020202020204" pitchFamily="34" charset="0"/>
              </a:rPr>
              <a:t>L’appartenance aux listes, de la MMP ou de l’AE, est testée suivant un ordre établi</a:t>
            </a:r>
          </a:p>
        </p:txBody>
      </p:sp>
      <p:sp>
        <p:nvSpPr>
          <p:cNvPr id="4" name="Ellipse 3">
            <a:extLst>
              <a:ext uri="{FF2B5EF4-FFF2-40B4-BE49-F238E27FC236}">
                <a16:creationId xmlns:a16="http://schemas.microsoft.com/office/drawing/2014/main" id="{0AE418BF-3CE3-44A3-B8FB-F35E243D9A21}"/>
              </a:ext>
            </a:extLst>
          </p:cNvPr>
          <p:cNvSpPr/>
          <p:nvPr/>
        </p:nvSpPr>
        <p:spPr bwMode="auto">
          <a:xfrm>
            <a:off x="7315239" y="4139315"/>
            <a:ext cx="326576" cy="195946"/>
          </a:xfrm>
          <a:prstGeom prst="ellipse">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89317C-A4E6-49F1-952F-92F0DF82139B}"/>
              </a:ext>
            </a:extLst>
          </p:cNvPr>
          <p:cNvSpPr/>
          <p:nvPr/>
        </p:nvSpPr>
        <p:spPr bwMode="auto">
          <a:xfrm>
            <a:off x="3135065" y="4628830"/>
            <a:ext cx="1240989" cy="163636"/>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04545B4-E475-46FE-A521-6896AE6A68ED}"/>
              </a:ext>
            </a:extLst>
          </p:cNvPr>
          <p:cNvSpPr txBox="1"/>
          <p:nvPr/>
        </p:nvSpPr>
        <p:spPr>
          <a:xfrm>
            <a:off x="947006" y="3954956"/>
            <a:ext cx="6531521" cy="678647"/>
          </a:xfrm>
          <a:prstGeom prst="rect">
            <a:avLst/>
          </a:prstGeom>
          <a:noFill/>
        </p:spPr>
        <p:txBody>
          <a:bodyPr wrap="square">
            <a:spAutoFit/>
          </a:bodyPr>
          <a:lstStyle/>
          <a:p>
            <a:r>
              <a:rPr lang="fr-FR" sz="1270" b="1" dirty="0">
                <a:solidFill>
                  <a:schemeClr val="accent6">
                    <a:lumMod val="50000"/>
                  </a:schemeClr>
                </a:solidFill>
              </a:rPr>
              <a:t>Exemple : CM 01</a:t>
            </a:r>
          </a:p>
          <a:p>
            <a:r>
              <a:rPr lang="fr-FR" sz="1270" b="1" dirty="0">
                <a:solidFill>
                  <a:schemeClr val="accent6">
                    <a:lumMod val="50000"/>
                  </a:schemeClr>
                </a:solidFill>
              </a:rPr>
              <a:t>MMP ou AE du RHS sont testés sur la liste D-0103 du GN 0103</a:t>
            </a:r>
          </a:p>
          <a:p>
            <a:r>
              <a:rPr lang="fr-FR" sz="1270" b="1" dirty="0">
                <a:solidFill>
                  <a:schemeClr val="accent6">
                    <a:lumMod val="50000"/>
                  </a:schemeClr>
                </a:solidFill>
              </a:rPr>
              <a:t>Puis si besoin sur la liste D-0106 du GN 0106 etc..</a:t>
            </a:r>
          </a:p>
        </p:txBody>
      </p:sp>
      <p:pic>
        <p:nvPicPr>
          <p:cNvPr id="7" name="Image 6"/>
          <p:cNvPicPr>
            <a:picLocks noChangeAspect="1"/>
          </p:cNvPicPr>
          <p:nvPr/>
        </p:nvPicPr>
        <p:blipFill>
          <a:blip r:embed="rId3"/>
          <a:stretch>
            <a:fillRect/>
          </a:stretch>
        </p:blipFill>
        <p:spPr>
          <a:xfrm>
            <a:off x="1371555" y="1700743"/>
            <a:ext cx="5881662" cy="2241197"/>
          </a:xfrm>
          <a:prstGeom prst="rect">
            <a:avLst/>
          </a:prstGeom>
        </p:spPr>
      </p:pic>
    </p:spTree>
    <p:extLst>
      <p:ext uri="{BB962C8B-B14F-4D97-AF65-F5344CB8AC3E}">
        <p14:creationId xmlns:p14="http://schemas.microsoft.com/office/powerpoint/2010/main" val="293933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1476" y="0"/>
            <a:ext cx="8784671" cy="461611"/>
          </a:xfrm>
          <a:prstGeom prst="rect">
            <a:avLst/>
          </a:prstGeom>
        </p:spPr>
        <p:txBody>
          <a:bodyPr anchor="t" anchorCtr="0"/>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b="1" kern="1200">
                <a:solidFill>
                  <a:srgbClr val="FF364D"/>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FF364D"/>
                </a:solidFill>
                <a:latin typeface="Tahoma" panose="020B0604030504040204" pitchFamily="34" charset="0"/>
                <a:cs typeface="PingFang SC" charset="0"/>
              </a:defRPr>
            </a:lvl9pPr>
          </a:lstStyle>
          <a:p>
            <a:pPr>
              <a:lnSpc>
                <a:spcPts val="3175"/>
              </a:lnSpc>
            </a:pPr>
            <a:r>
              <a:rPr lang="fr-FR" sz="1996" dirty="0"/>
              <a:t>Détermination du groupe nosologique </a:t>
            </a:r>
            <a:r>
              <a:rPr lang="fr-FR" sz="1270" dirty="0"/>
              <a:t>(2/4)</a:t>
            </a:r>
          </a:p>
        </p:txBody>
      </p:sp>
      <p:sp>
        <p:nvSpPr>
          <p:cNvPr id="30" name="Rectangle : coins arrondis 29">
            <a:extLst>
              <a:ext uri="{FF2B5EF4-FFF2-40B4-BE49-F238E27FC236}">
                <a16:creationId xmlns:a16="http://schemas.microsoft.com/office/drawing/2014/main" id="{486AA3D2-46F9-443F-A637-7889F6B3DDC1}"/>
              </a:ext>
            </a:extLst>
          </p:cNvPr>
          <p:cNvSpPr/>
          <p:nvPr/>
        </p:nvSpPr>
        <p:spPr bwMode="auto">
          <a:xfrm>
            <a:off x="281476" y="514671"/>
            <a:ext cx="3441427" cy="358884"/>
          </a:xfrm>
          <a:prstGeom prst="roundRect">
            <a:avLst/>
          </a:prstGeom>
          <a:no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marL="311045" indent="-311045" defTabSz="407526" fontAlgn="base">
              <a:spcBef>
                <a:spcPct val="0"/>
              </a:spcBef>
              <a:spcAft>
                <a:spcPct val="0"/>
              </a:spcAft>
              <a:buClr>
                <a:schemeClr val="accent6">
                  <a:lumMod val="50000"/>
                </a:schemeClr>
              </a:buClr>
              <a:buSzPct val="100000"/>
              <a:buFont typeface="Wingdings" panose="05000000000000000000" pitchFamily="2" charset="2"/>
              <a:buChar char="Ø"/>
            </a:pPr>
            <a:r>
              <a:rPr lang="fr-FR" sz="1270" dirty="0">
                <a:solidFill>
                  <a:srgbClr val="7030A0"/>
                </a:solidFill>
                <a:latin typeface="Arial" panose="020B0604020202020204" pitchFamily="34" charset="0"/>
                <a:cs typeface="Arial" panose="020B0604020202020204" pitchFamily="34" charset="0"/>
              </a:rPr>
              <a:t>Exemples listes liées au GN</a:t>
            </a:r>
          </a:p>
        </p:txBody>
      </p:sp>
      <p:sp>
        <p:nvSpPr>
          <p:cNvPr id="4" name="Ellipse 3">
            <a:extLst>
              <a:ext uri="{FF2B5EF4-FFF2-40B4-BE49-F238E27FC236}">
                <a16:creationId xmlns:a16="http://schemas.microsoft.com/office/drawing/2014/main" id="{0AE418BF-3CE3-44A3-B8FB-F35E243D9A21}"/>
              </a:ext>
            </a:extLst>
          </p:cNvPr>
          <p:cNvSpPr/>
          <p:nvPr/>
        </p:nvSpPr>
        <p:spPr bwMode="auto">
          <a:xfrm>
            <a:off x="7315239" y="4139315"/>
            <a:ext cx="326576" cy="195946"/>
          </a:xfrm>
          <a:prstGeom prst="ellipse">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89317C-A4E6-49F1-952F-92F0DF82139B}"/>
              </a:ext>
            </a:extLst>
          </p:cNvPr>
          <p:cNvSpPr/>
          <p:nvPr/>
        </p:nvSpPr>
        <p:spPr bwMode="auto">
          <a:xfrm>
            <a:off x="3135065" y="4628830"/>
            <a:ext cx="1240989" cy="163636"/>
          </a:xfrm>
          <a:prstGeom prst="rect">
            <a:avLst/>
          </a:prstGeom>
          <a:solidFill>
            <a:schemeClr val="bg1"/>
          </a:solidFill>
          <a:ln w="9525" cap="flat" cmpd="sng" algn="ctr">
            <a:noFill/>
            <a:prstDash val="solid"/>
            <a:round/>
            <a:headEnd type="none" w="med" len="med"/>
            <a:tailEnd type="none" w="med" len="med"/>
          </a:ln>
          <a:effectLst/>
        </p:spPr>
        <p:txBody>
          <a:bodyPr vert="horz" wrap="square" lIns="82941" tIns="41471" rIns="82941" bIns="41471" numCol="1" rtlCol="0" anchor="t" anchorCtr="0" compatLnSpc="1">
            <a:prstTxWarp prst="textNoShape">
              <a:avLst/>
            </a:prstTxWarp>
          </a:bodyPr>
          <a:lstStyle/>
          <a:p>
            <a:pPr defTabSz="407526" fontAlgn="base">
              <a:spcBef>
                <a:spcPct val="0"/>
              </a:spcBef>
              <a:spcAft>
                <a:spcPct val="0"/>
              </a:spcAft>
              <a:buSzPct val="100000"/>
            </a:pPr>
            <a:endParaRPr lang="fr-FR" sz="1633">
              <a:solidFill>
                <a:schemeClr val="bg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C5CBB2FB-DD51-4AC7-B841-3EA7D04D7CE1}"/>
              </a:ext>
            </a:extLst>
          </p:cNvPr>
          <p:cNvPicPr>
            <a:picLocks noChangeAspect="1"/>
          </p:cNvPicPr>
          <p:nvPr/>
        </p:nvPicPr>
        <p:blipFill>
          <a:blip r:embed="rId3"/>
          <a:stretch>
            <a:fillRect/>
          </a:stretch>
        </p:blipFill>
        <p:spPr>
          <a:xfrm>
            <a:off x="698493" y="827923"/>
            <a:ext cx="4448821" cy="1743828"/>
          </a:xfrm>
          <a:prstGeom prst="rect">
            <a:avLst/>
          </a:prstGeom>
        </p:spPr>
      </p:pic>
      <p:pic>
        <p:nvPicPr>
          <p:cNvPr id="13" name="Image 12">
            <a:extLst>
              <a:ext uri="{FF2B5EF4-FFF2-40B4-BE49-F238E27FC236}">
                <a16:creationId xmlns:a16="http://schemas.microsoft.com/office/drawing/2014/main" id="{526C60E9-ACE0-461B-80DD-BAC020666571}"/>
              </a:ext>
            </a:extLst>
          </p:cNvPr>
          <p:cNvPicPr>
            <a:picLocks noChangeAspect="1"/>
          </p:cNvPicPr>
          <p:nvPr/>
        </p:nvPicPr>
        <p:blipFill>
          <a:blip r:embed="rId4"/>
          <a:stretch>
            <a:fillRect/>
          </a:stretch>
        </p:blipFill>
        <p:spPr>
          <a:xfrm>
            <a:off x="700501" y="2571749"/>
            <a:ext cx="4799853" cy="2057080"/>
          </a:xfrm>
          <a:prstGeom prst="rect">
            <a:avLst/>
          </a:prstGeom>
        </p:spPr>
      </p:pic>
    </p:spTree>
    <p:extLst>
      <p:ext uri="{BB962C8B-B14F-4D97-AF65-F5344CB8AC3E}">
        <p14:creationId xmlns:p14="http://schemas.microsoft.com/office/powerpoint/2010/main" val="2834616818"/>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3874</TotalTime>
  <Words>2300</Words>
  <Application>Microsoft Office PowerPoint</Application>
  <PresentationFormat>Affichage à l'écran (16:9)</PresentationFormat>
  <Paragraphs>434</Paragraphs>
  <Slides>47</Slides>
  <Notes>43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Open Sans Condensed Light</vt:lpstr>
      <vt:lpstr>Tahoma</vt:lpstr>
      <vt:lpstr>Arial</vt:lpstr>
      <vt:lpstr>Oswald</vt:lpstr>
      <vt:lpstr>Times New Roman</vt:lpstr>
      <vt:lpstr>Wingdings</vt:lpstr>
      <vt:lpstr>Simple Light</vt:lpstr>
      <vt:lpstr>CLASSIFICATION SMR</vt:lpstr>
      <vt:lpstr>Comment est organisée la classification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principes du groupage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Tarfication 2021</dc:title>
  <dc:creator>maud.minard@umontpellier.fr</dc:creator>
  <cp:lastModifiedBy>HEMERY Rolande</cp:lastModifiedBy>
  <cp:revision>186</cp:revision>
  <dcterms:modified xsi:type="dcterms:W3CDTF">2025-01-28T11:21:21Z</dcterms:modified>
</cp:coreProperties>
</file>