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257" r:id="rId3"/>
    <p:sldId id="258" r:id="rId4"/>
    <p:sldId id="259" r:id="rId5"/>
    <p:sldId id="260" r:id="rId6"/>
    <p:sldId id="261" r:id="rId7"/>
    <p:sldId id="262" r:id="rId8"/>
    <p:sldId id="263" r:id="rId9"/>
    <p:sldId id="341" r:id="rId10"/>
    <p:sldId id="264" r:id="rId11"/>
    <p:sldId id="340" r:id="rId12"/>
    <p:sldId id="265" r:id="rId13"/>
    <p:sldId id="266" r:id="rId14"/>
    <p:sldId id="267" r:id="rId15"/>
    <p:sldId id="268" r:id="rId16"/>
    <p:sldId id="269" r:id="rId17"/>
    <p:sldId id="270" r:id="rId18"/>
    <p:sldId id="271" r:id="rId19"/>
    <p:sldId id="272" r:id="rId20"/>
    <p:sldId id="275" r:id="rId21"/>
    <p:sldId id="276" r:id="rId22"/>
    <p:sldId id="278" r:id="rId23"/>
    <p:sldId id="279" r:id="rId24"/>
    <p:sldId id="280" r:id="rId25"/>
    <p:sldId id="281" r:id="rId26"/>
    <p:sldId id="273" r:id="rId27"/>
    <p:sldId id="294" r:id="rId28"/>
    <p:sldId id="274" r:id="rId29"/>
    <p:sldId id="282" r:id="rId30"/>
    <p:sldId id="286" r:id="rId31"/>
    <p:sldId id="287" r:id="rId32"/>
    <p:sldId id="288" r:id="rId33"/>
    <p:sldId id="289" r:id="rId34"/>
    <p:sldId id="290" r:id="rId35"/>
    <p:sldId id="291" r:id="rId36"/>
    <p:sldId id="292" r:id="rId37"/>
    <p:sldId id="295" r:id="rId38"/>
    <p:sldId id="293" r:id="rId39"/>
    <p:sldId id="297" r:id="rId40"/>
    <p:sldId id="296"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47" r:id="rId55"/>
    <p:sldId id="311" r:id="rId56"/>
    <p:sldId id="312" r:id="rId57"/>
    <p:sldId id="313" r:id="rId58"/>
    <p:sldId id="314" r:id="rId59"/>
    <p:sldId id="315" r:id="rId60"/>
    <p:sldId id="317" r:id="rId61"/>
    <p:sldId id="319" r:id="rId62"/>
    <p:sldId id="320" r:id="rId63"/>
    <p:sldId id="321" r:id="rId64"/>
    <p:sldId id="322" r:id="rId65"/>
    <p:sldId id="323" r:id="rId66"/>
    <p:sldId id="324" r:id="rId67"/>
    <p:sldId id="325" r:id="rId68"/>
    <p:sldId id="326" r:id="rId69"/>
    <p:sldId id="327" r:id="rId70"/>
    <p:sldId id="329" r:id="rId71"/>
    <p:sldId id="330" r:id="rId72"/>
    <p:sldId id="331" r:id="rId73"/>
    <p:sldId id="332" r:id="rId74"/>
    <p:sldId id="333" r:id="rId75"/>
    <p:sldId id="334" r:id="rId76"/>
    <p:sldId id="335" r:id="rId77"/>
    <p:sldId id="336" r:id="rId78"/>
    <p:sldId id="342" r:id="rId79"/>
    <p:sldId id="343" r:id="rId80"/>
    <p:sldId id="344" r:id="rId81"/>
    <p:sldId id="345" r:id="rId82"/>
    <p:sldId id="346" r:id="rId83"/>
    <p:sldId id="328" r:id="rId84"/>
    <p:sldId id="339" r:id="rId85"/>
    <p:sldId id="338" r:id="rId8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BBD5"/>
    <a:srgbClr val="CCCCFF"/>
    <a:srgbClr val="EBECE9"/>
    <a:srgbClr val="00CC99"/>
    <a:srgbClr val="20588B"/>
    <a:srgbClr val="FF9999"/>
    <a:srgbClr val="2E84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63" autoAdjust="0"/>
    <p:restoredTop sz="94660"/>
  </p:normalViewPr>
  <p:slideViewPr>
    <p:cSldViewPr snapToGrid="0">
      <p:cViewPr varScale="1">
        <p:scale>
          <a:sx n="85" d="100"/>
          <a:sy n="85" d="100"/>
        </p:scale>
        <p:origin x="250" y="6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AEA615-F7B1-4BAB-9E3C-C8DB05F743E5}" type="datetimeFigureOut">
              <a:rPr lang="fr-FR" smtClean="0"/>
              <a:t>29/01/2025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78760-F967-4D05-8AFF-4CCD13E39F9A}" type="slidenum">
              <a:rPr lang="fr-FR" smtClean="0"/>
              <a:t>‹N°›</a:t>
            </a:fld>
            <a:endParaRPr lang="fr-FR"/>
          </a:p>
        </p:txBody>
      </p:sp>
    </p:spTree>
    <p:extLst>
      <p:ext uri="{BB962C8B-B14F-4D97-AF65-F5344CB8AC3E}">
        <p14:creationId xmlns:p14="http://schemas.microsoft.com/office/powerpoint/2010/main" val="392715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39DC4B-7FDB-AEF7-7EDD-2062CF51A0D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5398E49-5C13-9F2C-935C-14E1A9A73D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B69531D-2E25-B505-4424-B2AD73593503}"/>
              </a:ext>
            </a:extLst>
          </p:cNvPr>
          <p:cNvSpPr>
            <a:spLocks noGrp="1"/>
          </p:cNvSpPr>
          <p:nvPr>
            <p:ph type="dt" sz="half" idx="10"/>
          </p:nvPr>
        </p:nvSpPr>
        <p:spPr/>
        <p:txBody>
          <a:bodyPr/>
          <a:lstStyle/>
          <a:p>
            <a:fld id="{6FF3D382-DDDD-4EFA-8776-9544CA76019C}" type="datetime1">
              <a:rPr lang="fr-FR" smtClean="0"/>
              <a:t>29/01/2025</a:t>
            </a:fld>
            <a:endParaRPr lang="fr-FR"/>
          </a:p>
        </p:txBody>
      </p:sp>
      <p:sp>
        <p:nvSpPr>
          <p:cNvPr id="5" name="Espace réservé du pied de page 4">
            <a:extLst>
              <a:ext uri="{FF2B5EF4-FFF2-40B4-BE49-F238E27FC236}">
                <a16:creationId xmlns:a16="http://schemas.microsoft.com/office/drawing/2014/main" id="{E795C08D-6E98-906B-8430-EDF13E7310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A6A744E-AB9B-92E0-6BC0-7A55EAAA59F0}"/>
              </a:ext>
            </a:extLst>
          </p:cNvPr>
          <p:cNvSpPr>
            <a:spLocks noGrp="1"/>
          </p:cNvSpPr>
          <p:nvPr>
            <p:ph type="sldNum" sz="quarter" idx="12"/>
          </p:nvPr>
        </p:nvSpPr>
        <p:spPr/>
        <p:txBody>
          <a:bodyPr/>
          <a:lstStyle/>
          <a:p>
            <a:fld id="{DD14F28A-ACBA-4BD7-85E8-B0B45E54A3B5}" type="slidenum">
              <a:rPr lang="fr-FR" smtClean="0"/>
              <a:t>‹N°›</a:t>
            </a:fld>
            <a:endParaRPr lang="fr-FR"/>
          </a:p>
        </p:txBody>
      </p:sp>
      <p:pic>
        <p:nvPicPr>
          <p:cNvPr id="7" name="Image 6">
            <a:extLst>
              <a:ext uri="{FF2B5EF4-FFF2-40B4-BE49-F238E27FC236}">
                <a16:creationId xmlns:a16="http://schemas.microsoft.com/office/drawing/2014/main" id="{BB83CC56-113B-0FC8-B465-237BEDE181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3042" r="488" b="52014"/>
          <a:stretch/>
        </p:blipFill>
        <p:spPr>
          <a:xfrm>
            <a:off x="9287484" y="0"/>
            <a:ext cx="2904516" cy="2468137"/>
          </a:xfrm>
          <a:prstGeom prst="rect">
            <a:avLst/>
          </a:prstGeom>
        </p:spPr>
      </p:pic>
      <p:pic>
        <p:nvPicPr>
          <p:cNvPr id="8" name="Google Shape;57;p13">
            <a:extLst>
              <a:ext uri="{FF2B5EF4-FFF2-40B4-BE49-F238E27FC236}">
                <a16:creationId xmlns:a16="http://schemas.microsoft.com/office/drawing/2014/main" id="{32872A9D-CBC5-A849-4C14-5EA789657226}"/>
              </a:ext>
            </a:extLst>
          </p:cNvPr>
          <p:cNvPicPr preferRelativeResize="0"/>
          <p:nvPr userDrawn="1"/>
        </p:nvPicPr>
        <p:blipFill>
          <a:blip r:embed="rId3">
            <a:alphaModFix/>
          </a:blip>
          <a:stretch>
            <a:fillRect/>
          </a:stretch>
        </p:blipFill>
        <p:spPr>
          <a:xfrm>
            <a:off x="10643799" y="2116540"/>
            <a:ext cx="1420001" cy="486943"/>
          </a:xfrm>
          <a:prstGeom prst="rect">
            <a:avLst/>
          </a:prstGeom>
          <a:noFill/>
          <a:ln>
            <a:noFill/>
          </a:ln>
        </p:spPr>
      </p:pic>
    </p:spTree>
    <p:extLst>
      <p:ext uri="{BB962C8B-B14F-4D97-AF65-F5344CB8AC3E}">
        <p14:creationId xmlns:p14="http://schemas.microsoft.com/office/powerpoint/2010/main" val="1289689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14C12B-2C7B-2B5F-CB86-4A16C05EF1D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20AA83D-99A4-C99F-F74F-482F728FA28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FDDA42B-1469-2211-86A6-C924FB0E4341}"/>
              </a:ext>
            </a:extLst>
          </p:cNvPr>
          <p:cNvSpPr>
            <a:spLocks noGrp="1"/>
          </p:cNvSpPr>
          <p:nvPr>
            <p:ph type="dt" sz="half" idx="10"/>
          </p:nvPr>
        </p:nvSpPr>
        <p:spPr/>
        <p:txBody>
          <a:bodyPr/>
          <a:lstStyle/>
          <a:p>
            <a:fld id="{2B2CB143-889F-4169-B85F-0284307B5AE1}" type="datetime1">
              <a:rPr lang="fr-FR" smtClean="0"/>
              <a:t>29/01/2025</a:t>
            </a:fld>
            <a:endParaRPr lang="fr-FR"/>
          </a:p>
        </p:txBody>
      </p:sp>
      <p:sp>
        <p:nvSpPr>
          <p:cNvPr id="5" name="Espace réservé du pied de page 4">
            <a:extLst>
              <a:ext uri="{FF2B5EF4-FFF2-40B4-BE49-F238E27FC236}">
                <a16:creationId xmlns:a16="http://schemas.microsoft.com/office/drawing/2014/main" id="{8B0DBE47-4527-0488-3FB8-7ADF13A8E4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E584822-99F1-9CF8-2617-5CC8605E978F}"/>
              </a:ext>
            </a:extLst>
          </p:cNvPr>
          <p:cNvSpPr>
            <a:spLocks noGrp="1"/>
          </p:cNvSpPr>
          <p:nvPr>
            <p:ph type="sldNum" sz="quarter" idx="12"/>
          </p:nvPr>
        </p:nvSpPr>
        <p:spPr/>
        <p:txBody>
          <a:bodyPr/>
          <a:lstStyle/>
          <a:p>
            <a:fld id="{DD14F28A-ACBA-4BD7-85E8-B0B45E54A3B5}" type="slidenum">
              <a:rPr lang="fr-FR" smtClean="0"/>
              <a:t>‹N°›</a:t>
            </a:fld>
            <a:endParaRPr lang="fr-FR"/>
          </a:p>
        </p:txBody>
      </p:sp>
    </p:spTree>
    <p:extLst>
      <p:ext uri="{BB962C8B-B14F-4D97-AF65-F5344CB8AC3E}">
        <p14:creationId xmlns:p14="http://schemas.microsoft.com/office/powerpoint/2010/main" val="416107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BA43E5F-B8BD-53BF-22EA-23F34185285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B3BD971-F886-49D7-9697-C3E906B1DA0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89040B-3500-58D7-D2A6-370285AB7E09}"/>
              </a:ext>
            </a:extLst>
          </p:cNvPr>
          <p:cNvSpPr>
            <a:spLocks noGrp="1"/>
          </p:cNvSpPr>
          <p:nvPr>
            <p:ph type="dt" sz="half" idx="10"/>
          </p:nvPr>
        </p:nvSpPr>
        <p:spPr/>
        <p:txBody>
          <a:bodyPr/>
          <a:lstStyle/>
          <a:p>
            <a:fld id="{AC655659-E192-42E8-85AA-2AA511F75591}" type="datetime1">
              <a:rPr lang="fr-FR" smtClean="0"/>
              <a:t>29/01/2025</a:t>
            </a:fld>
            <a:endParaRPr lang="fr-FR"/>
          </a:p>
        </p:txBody>
      </p:sp>
      <p:sp>
        <p:nvSpPr>
          <p:cNvPr id="5" name="Espace réservé du pied de page 4">
            <a:extLst>
              <a:ext uri="{FF2B5EF4-FFF2-40B4-BE49-F238E27FC236}">
                <a16:creationId xmlns:a16="http://schemas.microsoft.com/office/drawing/2014/main" id="{1CD04D13-FDF9-FD1B-2026-2113585906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200C3AF-1569-1514-C53C-A72FA5E3A64D}"/>
              </a:ext>
            </a:extLst>
          </p:cNvPr>
          <p:cNvSpPr>
            <a:spLocks noGrp="1"/>
          </p:cNvSpPr>
          <p:nvPr>
            <p:ph type="sldNum" sz="quarter" idx="12"/>
          </p:nvPr>
        </p:nvSpPr>
        <p:spPr/>
        <p:txBody>
          <a:bodyPr/>
          <a:lstStyle/>
          <a:p>
            <a:fld id="{DD14F28A-ACBA-4BD7-85E8-B0B45E54A3B5}" type="slidenum">
              <a:rPr lang="fr-FR" smtClean="0"/>
              <a:t>‹N°›</a:t>
            </a:fld>
            <a:endParaRPr lang="fr-FR"/>
          </a:p>
        </p:txBody>
      </p:sp>
    </p:spTree>
    <p:extLst>
      <p:ext uri="{BB962C8B-B14F-4D97-AF65-F5344CB8AC3E}">
        <p14:creationId xmlns:p14="http://schemas.microsoft.com/office/powerpoint/2010/main" val="126138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32A7992-82BA-D1FF-87C4-6E9617FBE5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3042" r="488" b="52014"/>
          <a:stretch/>
        </p:blipFill>
        <p:spPr>
          <a:xfrm>
            <a:off x="9287484" y="0"/>
            <a:ext cx="2904516" cy="2468137"/>
          </a:xfrm>
          <a:prstGeom prst="rect">
            <a:avLst/>
          </a:prstGeom>
        </p:spPr>
      </p:pic>
      <p:pic>
        <p:nvPicPr>
          <p:cNvPr id="8" name="Google Shape;57;p13">
            <a:extLst>
              <a:ext uri="{FF2B5EF4-FFF2-40B4-BE49-F238E27FC236}">
                <a16:creationId xmlns:a16="http://schemas.microsoft.com/office/drawing/2014/main" id="{03B19774-7438-1379-C57C-F1E878FA6DC3}"/>
              </a:ext>
            </a:extLst>
          </p:cNvPr>
          <p:cNvPicPr preferRelativeResize="0"/>
          <p:nvPr userDrawn="1"/>
        </p:nvPicPr>
        <p:blipFill>
          <a:blip r:embed="rId3">
            <a:alphaModFix/>
          </a:blip>
          <a:stretch>
            <a:fillRect/>
          </a:stretch>
        </p:blipFill>
        <p:spPr>
          <a:xfrm>
            <a:off x="10643799" y="2116540"/>
            <a:ext cx="1420001" cy="486943"/>
          </a:xfrm>
          <a:prstGeom prst="rect">
            <a:avLst/>
          </a:prstGeom>
          <a:noFill/>
          <a:ln>
            <a:noFill/>
          </a:ln>
        </p:spPr>
      </p:pic>
    </p:spTree>
    <p:extLst>
      <p:ext uri="{BB962C8B-B14F-4D97-AF65-F5344CB8AC3E}">
        <p14:creationId xmlns:p14="http://schemas.microsoft.com/office/powerpoint/2010/main" val="102620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E20F00-F149-7B55-3FFC-3408C11DC10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7A434A5-1D9A-6060-8168-1296A03F0C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51362BB-EE45-9728-DF5C-EF554EA452B2}"/>
              </a:ext>
            </a:extLst>
          </p:cNvPr>
          <p:cNvSpPr>
            <a:spLocks noGrp="1"/>
          </p:cNvSpPr>
          <p:nvPr>
            <p:ph type="dt" sz="half" idx="10"/>
          </p:nvPr>
        </p:nvSpPr>
        <p:spPr/>
        <p:txBody>
          <a:bodyPr/>
          <a:lstStyle/>
          <a:p>
            <a:fld id="{FFF73177-F0DD-44C0-BAF2-A4CDE3BBF019}" type="datetime1">
              <a:rPr lang="fr-FR" smtClean="0"/>
              <a:t>29/01/2025</a:t>
            </a:fld>
            <a:endParaRPr lang="fr-FR"/>
          </a:p>
        </p:txBody>
      </p:sp>
      <p:sp>
        <p:nvSpPr>
          <p:cNvPr id="5" name="Espace réservé du pied de page 4">
            <a:extLst>
              <a:ext uri="{FF2B5EF4-FFF2-40B4-BE49-F238E27FC236}">
                <a16:creationId xmlns:a16="http://schemas.microsoft.com/office/drawing/2014/main" id="{802952E7-B04F-473A-21F5-E379A803EC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A94A9AB-2809-9D8D-9873-89686BA9952F}"/>
              </a:ext>
            </a:extLst>
          </p:cNvPr>
          <p:cNvSpPr>
            <a:spLocks noGrp="1"/>
          </p:cNvSpPr>
          <p:nvPr>
            <p:ph type="sldNum" sz="quarter" idx="12"/>
          </p:nvPr>
        </p:nvSpPr>
        <p:spPr/>
        <p:txBody>
          <a:bodyPr/>
          <a:lstStyle/>
          <a:p>
            <a:fld id="{DD14F28A-ACBA-4BD7-85E8-B0B45E54A3B5}" type="slidenum">
              <a:rPr lang="fr-FR" smtClean="0"/>
              <a:t>‹N°›</a:t>
            </a:fld>
            <a:endParaRPr lang="fr-FR"/>
          </a:p>
        </p:txBody>
      </p:sp>
    </p:spTree>
    <p:extLst>
      <p:ext uri="{BB962C8B-B14F-4D97-AF65-F5344CB8AC3E}">
        <p14:creationId xmlns:p14="http://schemas.microsoft.com/office/powerpoint/2010/main" val="413496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ED023B-3FDF-5857-5552-E5514B2F406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13F7BF0-ED6F-DBF6-1B3F-B46DFBF7A4E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E0B0D9D-050B-1895-17C4-B0388638FC1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E341BE4-B70E-3DA8-AA47-0EC60FC3691E}"/>
              </a:ext>
            </a:extLst>
          </p:cNvPr>
          <p:cNvSpPr>
            <a:spLocks noGrp="1"/>
          </p:cNvSpPr>
          <p:nvPr>
            <p:ph type="dt" sz="half" idx="10"/>
          </p:nvPr>
        </p:nvSpPr>
        <p:spPr/>
        <p:txBody>
          <a:bodyPr/>
          <a:lstStyle/>
          <a:p>
            <a:fld id="{E0BAA490-C9DB-4CFB-A68F-E6511018496A}" type="datetime1">
              <a:rPr lang="fr-FR" smtClean="0"/>
              <a:t>29/01/2025</a:t>
            </a:fld>
            <a:endParaRPr lang="fr-FR"/>
          </a:p>
        </p:txBody>
      </p:sp>
      <p:sp>
        <p:nvSpPr>
          <p:cNvPr id="6" name="Espace réservé du pied de page 5">
            <a:extLst>
              <a:ext uri="{FF2B5EF4-FFF2-40B4-BE49-F238E27FC236}">
                <a16:creationId xmlns:a16="http://schemas.microsoft.com/office/drawing/2014/main" id="{AC9C6B3E-DF2A-69BC-688F-C74F9FC8191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3AF0C11-E232-BFBA-A6F5-48F8773A0C98}"/>
              </a:ext>
            </a:extLst>
          </p:cNvPr>
          <p:cNvSpPr>
            <a:spLocks noGrp="1"/>
          </p:cNvSpPr>
          <p:nvPr>
            <p:ph type="sldNum" sz="quarter" idx="12"/>
          </p:nvPr>
        </p:nvSpPr>
        <p:spPr/>
        <p:txBody>
          <a:bodyPr/>
          <a:lstStyle/>
          <a:p>
            <a:fld id="{DD14F28A-ACBA-4BD7-85E8-B0B45E54A3B5}" type="slidenum">
              <a:rPr lang="fr-FR" smtClean="0"/>
              <a:t>‹N°›</a:t>
            </a:fld>
            <a:endParaRPr lang="fr-FR"/>
          </a:p>
        </p:txBody>
      </p:sp>
    </p:spTree>
    <p:extLst>
      <p:ext uri="{BB962C8B-B14F-4D97-AF65-F5344CB8AC3E}">
        <p14:creationId xmlns:p14="http://schemas.microsoft.com/office/powerpoint/2010/main" val="170206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022908-BBE7-566E-4FC2-BE8AAC047B3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63EA3BF-1266-DEC7-75EB-633CAE5AD4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783FC71-7961-6540-8EFA-A38DFC66819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950A982-FEEB-5C51-DBF8-04C943B83B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779AFFE-1185-676C-1503-03DC2E0EA0B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150D286-FDE4-3931-BAFA-64CC4654324A}"/>
              </a:ext>
            </a:extLst>
          </p:cNvPr>
          <p:cNvSpPr>
            <a:spLocks noGrp="1"/>
          </p:cNvSpPr>
          <p:nvPr>
            <p:ph type="dt" sz="half" idx="10"/>
          </p:nvPr>
        </p:nvSpPr>
        <p:spPr/>
        <p:txBody>
          <a:bodyPr/>
          <a:lstStyle/>
          <a:p>
            <a:fld id="{36308660-16B6-48CE-8B5A-1B18091488C7}" type="datetime1">
              <a:rPr lang="fr-FR" smtClean="0"/>
              <a:t>29/01/2025</a:t>
            </a:fld>
            <a:endParaRPr lang="fr-FR"/>
          </a:p>
        </p:txBody>
      </p:sp>
      <p:sp>
        <p:nvSpPr>
          <p:cNvPr id="8" name="Espace réservé du pied de page 7">
            <a:extLst>
              <a:ext uri="{FF2B5EF4-FFF2-40B4-BE49-F238E27FC236}">
                <a16:creationId xmlns:a16="http://schemas.microsoft.com/office/drawing/2014/main" id="{331BBE05-0446-288B-C01C-0E18FEF1015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C292541-5BF6-FE78-9B99-AED732A09246}"/>
              </a:ext>
            </a:extLst>
          </p:cNvPr>
          <p:cNvSpPr>
            <a:spLocks noGrp="1"/>
          </p:cNvSpPr>
          <p:nvPr>
            <p:ph type="sldNum" sz="quarter" idx="12"/>
          </p:nvPr>
        </p:nvSpPr>
        <p:spPr/>
        <p:txBody>
          <a:bodyPr/>
          <a:lstStyle/>
          <a:p>
            <a:fld id="{DD14F28A-ACBA-4BD7-85E8-B0B45E54A3B5}" type="slidenum">
              <a:rPr lang="fr-FR" smtClean="0"/>
              <a:t>‹N°›</a:t>
            </a:fld>
            <a:endParaRPr lang="fr-FR"/>
          </a:p>
        </p:txBody>
      </p:sp>
    </p:spTree>
    <p:extLst>
      <p:ext uri="{BB962C8B-B14F-4D97-AF65-F5344CB8AC3E}">
        <p14:creationId xmlns:p14="http://schemas.microsoft.com/office/powerpoint/2010/main" val="382111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753BA2-4BE0-9DEF-E0F4-32DFFEA0C02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6E4C536-7401-9E97-6521-E51431E055FF}"/>
              </a:ext>
            </a:extLst>
          </p:cNvPr>
          <p:cNvSpPr>
            <a:spLocks noGrp="1"/>
          </p:cNvSpPr>
          <p:nvPr>
            <p:ph type="dt" sz="half" idx="10"/>
          </p:nvPr>
        </p:nvSpPr>
        <p:spPr/>
        <p:txBody>
          <a:bodyPr/>
          <a:lstStyle/>
          <a:p>
            <a:fld id="{CFFFA62C-4D08-4B08-843B-7D60357649B2}" type="datetime1">
              <a:rPr lang="fr-FR" smtClean="0"/>
              <a:t>29/01/2025</a:t>
            </a:fld>
            <a:endParaRPr lang="fr-FR"/>
          </a:p>
        </p:txBody>
      </p:sp>
      <p:sp>
        <p:nvSpPr>
          <p:cNvPr id="4" name="Espace réservé du pied de page 3">
            <a:extLst>
              <a:ext uri="{FF2B5EF4-FFF2-40B4-BE49-F238E27FC236}">
                <a16:creationId xmlns:a16="http://schemas.microsoft.com/office/drawing/2014/main" id="{A9B10292-0E34-1919-1919-435425479E5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06D578-2296-0F4C-906A-3573F4C74285}"/>
              </a:ext>
            </a:extLst>
          </p:cNvPr>
          <p:cNvSpPr>
            <a:spLocks noGrp="1"/>
          </p:cNvSpPr>
          <p:nvPr>
            <p:ph type="sldNum" sz="quarter" idx="12"/>
          </p:nvPr>
        </p:nvSpPr>
        <p:spPr/>
        <p:txBody>
          <a:bodyPr/>
          <a:lstStyle/>
          <a:p>
            <a:fld id="{DD14F28A-ACBA-4BD7-85E8-B0B45E54A3B5}" type="slidenum">
              <a:rPr lang="fr-FR" smtClean="0"/>
              <a:t>‹N°›</a:t>
            </a:fld>
            <a:endParaRPr lang="fr-FR"/>
          </a:p>
        </p:txBody>
      </p:sp>
    </p:spTree>
    <p:extLst>
      <p:ext uri="{BB962C8B-B14F-4D97-AF65-F5344CB8AC3E}">
        <p14:creationId xmlns:p14="http://schemas.microsoft.com/office/powerpoint/2010/main" val="41324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1E700C1-B4E9-748E-6C69-1C6EC5911A7C}"/>
              </a:ext>
            </a:extLst>
          </p:cNvPr>
          <p:cNvSpPr>
            <a:spLocks noGrp="1"/>
          </p:cNvSpPr>
          <p:nvPr>
            <p:ph type="dt" sz="half" idx="10"/>
          </p:nvPr>
        </p:nvSpPr>
        <p:spPr/>
        <p:txBody>
          <a:bodyPr/>
          <a:lstStyle/>
          <a:p>
            <a:fld id="{2DC2CA83-12AE-46FF-A457-E1F547CB9D7F}" type="datetime1">
              <a:rPr lang="fr-FR" smtClean="0"/>
              <a:t>29/01/2025</a:t>
            </a:fld>
            <a:endParaRPr lang="fr-FR"/>
          </a:p>
        </p:txBody>
      </p:sp>
      <p:sp>
        <p:nvSpPr>
          <p:cNvPr id="3" name="Espace réservé du pied de page 2">
            <a:extLst>
              <a:ext uri="{FF2B5EF4-FFF2-40B4-BE49-F238E27FC236}">
                <a16:creationId xmlns:a16="http://schemas.microsoft.com/office/drawing/2014/main" id="{A7969930-204D-C44F-09D8-F60438D80DE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0DEF70B-860E-80BC-18ED-6A8496C364FF}"/>
              </a:ext>
            </a:extLst>
          </p:cNvPr>
          <p:cNvSpPr>
            <a:spLocks noGrp="1"/>
          </p:cNvSpPr>
          <p:nvPr>
            <p:ph type="sldNum" sz="quarter" idx="12"/>
          </p:nvPr>
        </p:nvSpPr>
        <p:spPr/>
        <p:txBody>
          <a:bodyPr/>
          <a:lstStyle/>
          <a:p>
            <a:fld id="{DD14F28A-ACBA-4BD7-85E8-B0B45E54A3B5}" type="slidenum">
              <a:rPr lang="fr-FR" smtClean="0"/>
              <a:t>‹N°›</a:t>
            </a:fld>
            <a:endParaRPr lang="fr-FR"/>
          </a:p>
        </p:txBody>
      </p:sp>
    </p:spTree>
    <p:extLst>
      <p:ext uri="{BB962C8B-B14F-4D97-AF65-F5344CB8AC3E}">
        <p14:creationId xmlns:p14="http://schemas.microsoft.com/office/powerpoint/2010/main" val="65207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ED009B-8683-286F-22BD-91AE141C412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39A833E-5F96-F426-0386-5F945D2588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D08C130-786D-D885-6A77-A2E584CFAE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7C14FD1-AD28-B35C-1F26-5CF7AF64C242}"/>
              </a:ext>
            </a:extLst>
          </p:cNvPr>
          <p:cNvSpPr>
            <a:spLocks noGrp="1"/>
          </p:cNvSpPr>
          <p:nvPr>
            <p:ph type="dt" sz="half" idx="10"/>
          </p:nvPr>
        </p:nvSpPr>
        <p:spPr/>
        <p:txBody>
          <a:bodyPr/>
          <a:lstStyle/>
          <a:p>
            <a:fld id="{2B3372C4-9A2D-4956-83AD-8F5513F18CD9}" type="datetime1">
              <a:rPr lang="fr-FR" smtClean="0"/>
              <a:t>29/01/2025</a:t>
            </a:fld>
            <a:endParaRPr lang="fr-FR"/>
          </a:p>
        </p:txBody>
      </p:sp>
      <p:sp>
        <p:nvSpPr>
          <p:cNvPr id="6" name="Espace réservé du pied de page 5">
            <a:extLst>
              <a:ext uri="{FF2B5EF4-FFF2-40B4-BE49-F238E27FC236}">
                <a16:creationId xmlns:a16="http://schemas.microsoft.com/office/drawing/2014/main" id="{4618AE51-DBF4-12C3-AC10-BF2A2FAF5F8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9C01494-8A87-FFAE-06F9-12F664E2ED7F}"/>
              </a:ext>
            </a:extLst>
          </p:cNvPr>
          <p:cNvSpPr>
            <a:spLocks noGrp="1"/>
          </p:cNvSpPr>
          <p:nvPr>
            <p:ph type="sldNum" sz="quarter" idx="12"/>
          </p:nvPr>
        </p:nvSpPr>
        <p:spPr/>
        <p:txBody>
          <a:bodyPr/>
          <a:lstStyle/>
          <a:p>
            <a:fld id="{DD14F28A-ACBA-4BD7-85E8-B0B45E54A3B5}" type="slidenum">
              <a:rPr lang="fr-FR" smtClean="0"/>
              <a:t>‹N°›</a:t>
            </a:fld>
            <a:endParaRPr lang="fr-FR"/>
          </a:p>
        </p:txBody>
      </p:sp>
    </p:spTree>
    <p:extLst>
      <p:ext uri="{BB962C8B-B14F-4D97-AF65-F5344CB8AC3E}">
        <p14:creationId xmlns:p14="http://schemas.microsoft.com/office/powerpoint/2010/main" val="333026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055376-C0C7-7008-3BD5-E9EDAA95B3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95B07C8-9802-BFF9-A92E-E994187489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1C800F4-BF30-A654-904D-128C5BFEE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D450F13-1D54-DDE7-16D6-69FFFC159FF5}"/>
              </a:ext>
            </a:extLst>
          </p:cNvPr>
          <p:cNvSpPr>
            <a:spLocks noGrp="1"/>
          </p:cNvSpPr>
          <p:nvPr>
            <p:ph type="dt" sz="half" idx="10"/>
          </p:nvPr>
        </p:nvSpPr>
        <p:spPr/>
        <p:txBody>
          <a:bodyPr/>
          <a:lstStyle/>
          <a:p>
            <a:fld id="{405E1550-45B6-4D1A-9032-29710B59DAC5}" type="datetime1">
              <a:rPr lang="fr-FR" smtClean="0"/>
              <a:t>29/01/2025</a:t>
            </a:fld>
            <a:endParaRPr lang="fr-FR"/>
          </a:p>
        </p:txBody>
      </p:sp>
      <p:sp>
        <p:nvSpPr>
          <p:cNvPr id="6" name="Espace réservé du pied de page 5">
            <a:extLst>
              <a:ext uri="{FF2B5EF4-FFF2-40B4-BE49-F238E27FC236}">
                <a16:creationId xmlns:a16="http://schemas.microsoft.com/office/drawing/2014/main" id="{6ABF017C-10A8-3595-13ED-5F1A754F19E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714B713-A57A-8895-9FFC-29F89873C906}"/>
              </a:ext>
            </a:extLst>
          </p:cNvPr>
          <p:cNvSpPr>
            <a:spLocks noGrp="1"/>
          </p:cNvSpPr>
          <p:nvPr>
            <p:ph type="sldNum" sz="quarter" idx="12"/>
          </p:nvPr>
        </p:nvSpPr>
        <p:spPr/>
        <p:txBody>
          <a:bodyPr/>
          <a:lstStyle/>
          <a:p>
            <a:fld id="{DD14F28A-ACBA-4BD7-85E8-B0B45E54A3B5}" type="slidenum">
              <a:rPr lang="fr-FR" smtClean="0"/>
              <a:t>‹N°›</a:t>
            </a:fld>
            <a:endParaRPr lang="fr-FR"/>
          </a:p>
        </p:txBody>
      </p:sp>
    </p:spTree>
    <p:extLst>
      <p:ext uri="{BB962C8B-B14F-4D97-AF65-F5344CB8AC3E}">
        <p14:creationId xmlns:p14="http://schemas.microsoft.com/office/powerpoint/2010/main" val="2655132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lt1"/>
          </a:fgClr>
          <a:bgClr>
            <a:schemeClr val="bg1"/>
          </a:bgClr>
        </a:patt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7167B15-D704-3EBC-74A0-3CCF2A2C5D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43B096C-16E3-62EB-ED39-8E947649E3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9A4A5CC-ED77-37A2-A7FC-ADF9E1EB90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6BA7E-A765-47BC-88EF-4186765B3507}" type="datetime1">
              <a:rPr lang="fr-FR" smtClean="0"/>
              <a:t>29/01/2025</a:t>
            </a:fld>
            <a:endParaRPr lang="fr-FR"/>
          </a:p>
        </p:txBody>
      </p:sp>
      <p:sp>
        <p:nvSpPr>
          <p:cNvPr id="5" name="Espace réservé du pied de page 4">
            <a:extLst>
              <a:ext uri="{FF2B5EF4-FFF2-40B4-BE49-F238E27FC236}">
                <a16:creationId xmlns:a16="http://schemas.microsoft.com/office/drawing/2014/main" id="{3BDB3528-DEDF-92EC-FFA5-1959708E50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C9C6133-5BBF-73BB-A415-074E7A3BCD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4F28A-ACBA-4BD7-85E8-B0B45E54A3B5}" type="slidenum">
              <a:rPr lang="fr-FR" smtClean="0"/>
              <a:t>‹N°›</a:t>
            </a:fld>
            <a:endParaRPr lang="fr-FR"/>
          </a:p>
        </p:txBody>
      </p:sp>
      <p:sp>
        <p:nvSpPr>
          <p:cNvPr id="8" name="ZoneTexte 7">
            <a:extLst>
              <a:ext uri="{FF2B5EF4-FFF2-40B4-BE49-F238E27FC236}">
                <a16:creationId xmlns:a16="http://schemas.microsoft.com/office/drawing/2014/main" id="{7393765A-6898-B9D0-81BF-B671864DBFB5}"/>
              </a:ext>
            </a:extLst>
          </p:cNvPr>
          <p:cNvSpPr txBox="1"/>
          <p:nvPr userDrawn="1">
            <p:extLst>
              <p:ext uri="{1162E1C5-73C7-4A58-AE30-91384D911F3F}">
                <p184:classification xmlns:p184="http://schemas.microsoft.com/office/powerpoint/2018/4/main" val="ftr"/>
              </p:ext>
            </p:extLst>
          </p:nvPr>
        </p:nvSpPr>
        <p:spPr>
          <a:xfrm>
            <a:off x="5673725" y="6530340"/>
            <a:ext cx="876300" cy="137160"/>
          </a:xfrm>
          <a:prstGeom prst="rect">
            <a:avLst/>
          </a:prstGeom>
        </p:spPr>
        <p:txBody>
          <a:bodyPr horzOverflow="overflow" lIns="0" tIns="0" rIns="0" bIns="0">
            <a:spAutoFit/>
          </a:bodyPr>
          <a:lstStyle/>
          <a:p>
            <a:pPr algn="l"/>
            <a:r>
              <a:rPr lang="fr-FR" sz="900">
                <a:solidFill>
                  <a:srgbClr val="008000"/>
                </a:solidFill>
                <a:latin typeface="arial" panose="020B0604020202020204" pitchFamily="34" charset="0"/>
                <a:cs typeface="arial" panose="020B0604020202020204" pitchFamily="34" charset="0"/>
              </a:rPr>
              <a:t>C1 - Internal use</a:t>
            </a:r>
          </a:p>
        </p:txBody>
      </p:sp>
      <p:pic>
        <p:nvPicPr>
          <p:cNvPr id="9" name="Image 8">
            <a:extLst>
              <a:ext uri="{FF2B5EF4-FFF2-40B4-BE49-F238E27FC236}">
                <a16:creationId xmlns:a16="http://schemas.microsoft.com/office/drawing/2014/main" id="{3BF483EF-07DF-C3AE-2EE5-EAD8BC4A21C8}"/>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43042" r="488" b="52014"/>
          <a:stretch/>
        </p:blipFill>
        <p:spPr>
          <a:xfrm>
            <a:off x="9287484" y="0"/>
            <a:ext cx="2904516" cy="2468137"/>
          </a:xfrm>
          <a:prstGeom prst="rect">
            <a:avLst/>
          </a:prstGeom>
        </p:spPr>
      </p:pic>
      <p:pic>
        <p:nvPicPr>
          <p:cNvPr id="10" name="Google Shape;57;p13">
            <a:extLst>
              <a:ext uri="{FF2B5EF4-FFF2-40B4-BE49-F238E27FC236}">
                <a16:creationId xmlns:a16="http://schemas.microsoft.com/office/drawing/2014/main" id="{F441BD1B-240F-011C-4278-3DFBFEA5DBE9}"/>
              </a:ext>
            </a:extLst>
          </p:cNvPr>
          <p:cNvPicPr preferRelativeResize="0"/>
          <p:nvPr userDrawn="1"/>
        </p:nvPicPr>
        <p:blipFill>
          <a:blip r:embed="rId14">
            <a:alphaModFix/>
          </a:blip>
          <a:stretch>
            <a:fillRect/>
          </a:stretch>
        </p:blipFill>
        <p:spPr>
          <a:xfrm>
            <a:off x="10643799" y="2116540"/>
            <a:ext cx="1420001" cy="486943"/>
          </a:xfrm>
          <a:prstGeom prst="rect">
            <a:avLst/>
          </a:prstGeom>
          <a:noFill/>
          <a:ln>
            <a:noFill/>
          </a:ln>
        </p:spPr>
      </p:pic>
    </p:spTree>
    <p:extLst>
      <p:ext uri="{BB962C8B-B14F-4D97-AF65-F5344CB8AC3E}">
        <p14:creationId xmlns:p14="http://schemas.microsoft.com/office/powerpoint/2010/main" val="452894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jet d'établissement 2022-2027 du CHU de Nîmes voté à l'unanimité">
            <a:extLst>
              <a:ext uri="{FF2B5EF4-FFF2-40B4-BE49-F238E27FC236}">
                <a16:creationId xmlns:a16="http://schemas.microsoft.com/office/drawing/2014/main" id="{91750DD4-355A-CB0B-21B4-8B4490FA94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4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A2C9BE3-D8A6-6DB1-C3A8-CB7B8289775E}"/>
              </a:ext>
            </a:extLst>
          </p:cNvPr>
          <p:cNvSpPr/>
          <p:nvPr/>
        </p:nvSpPr>
        <p:spPr>
          <a:xfrm>
            <a:off x="0" y="0"/>
            <a:ext cx="12192000" cy="6857999"/>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numéro de diapositive 10">
            <a:extLst>
              <a:ext uri="{FF2B5EF4-FFF2-40B4-BE49-F238E27FC236}">
                <a16:creationId xmlns:a16="http://schemas.microsoft.com/office/drawing/2014/main" id="{1BD2E297-CBC5-E935-860E-1D0F77AD8325}"/>
              </a:ext>
            </a:extLst>
          </p:cNvPr>
          <p:cNvSpPr>
            <a:spLocks noGrp="1"/>
          </p:cNvSpPr>
          <p:nvPr>
            <p:ph type="sldNum" sz="quarter" idx="12"/>
          </p:nvPr>
        </p:nvSpPr>
        <p:spPr/>
        <p:txBody>
          <a:bodyPr/>
          <a:lstStyle/>
          <a:p>
            <a:fld id="{DD14F28A-ACBA-4BD7-85E8-B0B45E54A3B5}" type="slidenum">
              <a:rPr lang="fr-FR" smtClean="0"/>
              <a:t>1</a:t>
            </a:fld>
            <a:endParaRPr lang="fr-FR"/>
          </a:p>
        </p:txBody>
      </p:sp>
      <p:sp>
        <p:nvSpPr>
          <p:cNvPr id="2" name="ZoneTexte 1">
            <a:extLst>
              <a:ext uri="{FF2B5EF4-FFF2-40B4-BE49-F238E27FC236}">
                <a16:creationId xmlns:a16="http://schemas.microsoft.com/office/drawing/2014/main" id="{0DB205C3-10E8-98D2-C9FA-46EF2FF40CC7}"/>
              </a:ext>
            </a:extLst>
          </p:cNvPr>
          <p:cNvSpPr txBox="1"/>
          <p:nvPr/>
        </p:nvSpPr>
        <p:spPr>
          <a:xfrm>
            <a:off x="3094549" y="2658948"/>
            <a:ext cx="6700158" cy="1938992"/>
          </a:xfrm>
          <a:prstGeom prst="rect">
            <a:avLst/>
          </a:prstGeom>
          <a:noFill/>
        </p:spPr>
        <p:txBody>
          <a:bodyPr wrap="square" rtlCol="0">
            <a:spAutoFit/>
          </a:bodyPr>
          <a:lstStyle/>
          <a:p>
            <a:r>
              <a:rPr lang="fr-FR" sz="5400" b="1" dirty="0">
                <a:gradFill flip="none" rotWithShape="1">
                  <a:gsLst>
                    <a:gs pos="0">
                      <a:srgbClr val="38BBD5"/>
                    </a:gs>
                    <a:gs pos="100000">
                      <a:srgbClr val="20588B"/>
                    </a:gs>
                  </a:gsLst>
                  <a:lin ang="10800000" scaled="1"/>
                  <a:tileRect/>
                </a:gradFill>
                <a:latin typeface="Avenir Next LT Pro" panose="020B0504020202020204" pitchFamily="34" charset="0"/>
              </a:rPr>
              <a:t>LA FACTURATION </a:t>
            </a:r>
          </a:p>
          <a:p>
            <a:r>
              <a:rPr lang="fr-FR" sz="6600" b="1" dirty="0">
                <a:gradFill flip="none" rotWithShape="1">
                  <a:gsLst>
                    <a:gs pos="0">
                      <a:srgbClr val="38BBD5"/>
                    </a:gs>
                    <a:gs pos="100000">
                      <a:srgbClr val="20588B"/>
                    </a:gs>
                  </a:gsLst>
                  <a:lin ang="10800000" scaled="1"/>
                  <a:tileRect/>
                </a:gradFill>
                <a:highlight>
                  <a:srgbClr val="FFFFFF"/>
                </a:highlight>
                <a:latin typeface="Avenir Next LT Pro" panose="020B0504020202020204" pitchFamily="34" charset="0"/>
              </a:rPr>
              <a:t>HOSPITALIÈRE</a:t>
            </a:r>
          </a:p>
        </p:txBody>
      </p:sp>
      <p:pic>
        <p:nvPicPr>
          <p:cNvPr id="6" name="Image 5">
            <a:extLst>
              <a:ext uri="{FF2B5EF4-FFF2-40B4-BE49-F238E27FC236}">
                <a16:creationId xmlns:a16="http://schemas.microsoft.com/office/drawing/2014/main" id="{516667A6-D2F0-9009-6413-9C045BD2D05B}"/>
              </a:ext>
            </a:extLst>
          </p:cNvPr>
          <p:cNvPicPr>
            <a:picLocks noChangeAspect="1"/>
          </p:cNvPicPr>
          <p:nvPr/>
        </p:nvPicPr>
        <p:blipFill rotWithShape="1">
          <a:blip r:embed="rId3">
            <a:extLst>
              <a:ext uri="{28A0092B-C50C-407E-A947-70E740481C1C}">
                <a14:useLocalDpi xmlns:a14="http://schemas.microsoft.com/office/drawing/2010/main" val="0"/>
              </a:ext>
            </a:extLst>
          </a:blip>
          <a:srcRect l="43042" r="488" b="52014"/>
          <a:stretch/>
        </p:blipFill>
        <p:spPr>
          <a:xfrm>
            <a:off x="9287484" y="0"/>
            <a:ext cx="2904516" cy="2468137"/>
          </a:xfrm>
          <a:prstGeom prst="rect">
            <a:avLst/>
          </a:prstGeom>
        </p:spPr>
      </p:pic>
      <p:pic>
        <p:nvPicPr>
          <p:cNvPr id="7" name="Google Shape;57;p13">
            <a:extLst>
              <a:ext uri="{FF2B5EF4-FFF2-40B4-BE49-F238E27FC236}">
                <a16:creationId xmlns:a16="http://schemas.microsoft.com/office/drawing/2014/main" id="{3184CC88-58B6-B5B5-C5FE-631BB9B18683}"/>
              </a:ext>
            </a:extLst>
          </p:cNvPr>
          <p:cNvPicPr preferRelativeResize="0"/>
          <p:nvPr/>
        </p:nvPicPr>
        <p:blipFill>
          <a:blip r:embed="rId4">
            <a:alphaModFix/>
          </a:blip>
          <a:stretch>
            <a:fillRect/>
          </a:stretch>
        </p:blipFill>
        <p:spPr>
          <a:xfrm>
            <a:off x="10643799" y="2116540"/>
            <a:ext cx="1420001" cy="486943"/>
          </a:xfrm>
          <a:prstGeom prst="rect">
            <a:avLst/>
          </a:prstGeom>
          <a:noFill/>
          <a:ln>
            <a:noFill/>
          </a:ln>
        </p:spPr>
      </p:pic>
    </p:spTree>
    <p:extLst>
      <p:ext uri="{BB962C8B-B14F-4D97-AF65-F5344CB8AC3E}">
        <p14:creationId xmlns:p14="http://schemas.microsoft.com/office/powerpoint/2010/main" val="24708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CB10C3D-4CFC-5C5D-F478-2EE24F1C7D1B}"/>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D5A808E7-2DE7-4B85-7221-774C5D966982}"/>
              </a:ext>
            </a:extLst>
          </p:cNvPr>
          <p:cNvSpPr txBox="1"/>
          <p:nvPr/>
        </p:nvSpPr>
        <p:spPr>
          <a:xfrm>
            <a:off x="367653" y="1690267"/>
            <a:ext cx="8911769" cy="400110"/>
          </a:xfrm>
          <a:prstGeom prst="rect">
            <a:avLst/>
          </a:prstGeom>
          <a:noFill/>
        </p:spPr>
        <p:txBody>
          <a:bodyPr wrap="square">
            <a:spAutoFit/>
          </a:bodyPr>
          <a:lstStyle/>
          <a:p>
            <a:r>
              <a:rPr lang="fr-FR" sz="2000" b="1" dirty="0">
                <a:latin typeface="Avenir Next LT Pro" panose="020B0504020202020204" pitchFamily="34" charset="0"/>
              </a:rPr>
              <a:t>IE. Les grands principes de la facturation hospitalière</a:t>
            </a:r>
          </a:p>
        </p:txBody>
      </p:sp>
      <p:sp>
        <p:nvSpPr>
          <p:cNvPr id="2" name="Rectangle 1">
            <a:extLst>
              <a:ext uri="{FF2B5EF4-FFF2-40B4-BE49-F238E27FC236}">
                <a16:creationId xmlns:a16="http://schemas.microsoft.com/office/drawing/2014/main" id="{6A0EB1A8-4036-093B-BF04-9D3897C06A36}"/>
              </a:ext>
            </a:extLst>
          </p:cNvPr>
          <p:cNvSpPr/>
          <p:nvPr/>
        </p:nvSpPr>
        <p:spPr>
          <a:xfrm>
            <a:off x="367652" y="2521671"/>
            <a:ext cx="11456683" cy="3970318"/>
          </a:xfrm>
          <a:prstGeom prst="rect">
            <a:avLst/>
          </a:prstGeom>
        </p:spPr>
        <p:txBody>
          <a:bodyPr wrap="square">
            <a:spAutoFit/>
          </a:bodyPr>
          <a:lstStyle/>
          <a:p>
            <a:pPr algn="just"/>
            <a:r>
              <a:rPr lang="fr-FR" dirty="0">
                <a:latin typeface="Avenir Next LT Pro" panose="020B0504020202020204" pitchFamily="34" charset="0"/>
              </a:rPr>
              <a:t>Une gestion sans faille du parcours administratif et médical du patient est indispensable au bon déroulement du processus de facturation hospitalière:</a:t>
            </a:r>
          </a:p>
          <a:p>
            <a:pPr algn="just"/>
            <a:endParaRPr lang="fr-FR" dirty="0">
              <a:latin typeface="Avenir Next LT Pro" panose="020B0504020202020204" pitchFamily="34" charset="0"/>
            </a:endParaRPr>
          </a:p>
          <a:p>
            <a:pPr marL="285750" indent="-285750" algn="just">
              <a:buFont typeface="Arial" panose="020B0604020202020204" pitchFamily="34" charset="0"/>
              <a:buChar char="•"/>
            </a:pPr>
            <a:r>
              <a:rPr lang="fr-FR" dirty="0">
                <a:latin typeface="Avenir Next LT Pro" panose="020B0504020202020204" pitchFamily="34" charset="0"/>
              </a:rPr>
              <a:t> de la prise de RDV par les </a:t>
            </a:r>
            <a:r>
              <a:rPr lang="fr-FR" b="1" dirty="0">
                <a:latin typeface="Avenir Next LT Pro" panose="020B0504020202020204" pitchFamily="34" charset="0"/>
              </a:rPr>
              <a:t>secrétaires médicales</a:t>
            </a:r>
          </a:p>
          <a:p>
            <a:pPr marL="285750" indent="-285750" algn="just">
              <a:buFont typeface="Arial" panose="020B0604020202020204" pitchFamily="34" charset="0"/>
              <a:buChar char="•"/>
            </a:pPr>
            <a:r>
              <a:rPr lang="fr-FR" dirty="0">
                <a:latin typeface="Avenir Next LT Pro" panose="020B0504020202020204" pitchFamily="34" charset="0"/>
              </a:rPr>
              <a:t> à l’admission du patient par le </a:t>
            </a:r>
            <a:r>
              <a:rPr lang="fr-FR" b="1" dirty="0">
                <a:latin typeface="Avenir Next LT Pro" panose="020B0504020202020204" pitchFamily="34" charset="0"/>
              </a:rPr>
              <a:t>bureau des entrées</a:t>
            </a:r>
          </a:p>
          <a:p>
            <a:pPr marL="285750" indent="-285750" algn="just">
              <a:buFont typeface="Arial" panose="020B0604020202020204" pitchFamily="34" charset="0"/>
              <a:buChar char="•"/>
            </a:pPr>
            <a:r>
              <a:rPr lang="fr-FR" dirty="0">
                <a:latin typeface="Avenir Next LT Pro" panose="020B0504020202020204" pitchFamily="34" charset="0"/>
              </a:rPr>
              <a:t> à la saisie des droits patients par le bureau des entrées =&gt; indispensable, entre autres,  pour la génération du VIDHOSP</a:t>
            </a:r>
          </a:p>
          <a:p>
            <a:pPr marL="285750" indent="-285750" algn="just">
              <a:buFont typeface="Arial" panose="020B0604020202020204" pitchFamily="34" charset="0"/>
              <a:buChar char="•"/>
            </a:pPr>
            <a:r>
              <a:rPr lang="fr-FR" dirty="0">
                <a:latin typeface="Avenir Next LT Pro" panose="020B0504020202020204" pitchFamily="34" charset="0"/>
              </a:rPr>
              <a:t> à la documentation et au codage de l’activité réalisée par les </a:t>
            </a:r>
            <a:r>
              <a:rPr lang="fr-FR" b="1" dirty="0">
                <a:latin typeface="Avenir Next LT Pro" panose="020B0504020202020204" pitchFamily="34" charset="0"/>
              </a:rPr>
              <a:t>services médicaux</a:t>
            </a:r>
            <a:r>
              <a:rPr lang="fr-FR" dirty="0">
                <a:latin typeface="Avenir Next LT Pro" panose="020B0504020202020204" pitchFamily="34" charset="0"/>
              </a:rPr>
              <a:t>,  les médecins </a:t>
            </a:r>
            <a:r>
              <a:rPr lang="fr-FR" b="1" dirty="0">
                <a:latin typeface="Avenir Next LT Pro" panose="020B0504020202020204" pitchFamily="34" charset="0"/>
              </a:rPr>
              <a:t>DIM</a:t>
            </a:r>
            <a:r>
              <a:rPr lang="fr-FR" dirty="0">
                <a:latin typeface="Avenir Next LT Pro" panose="020B0504020202020204" pitchFamily="34" charset="0"/>
              </a:rPr>
              <a:t>, les </a:t>
            </a:r>
            <a:r>
              <a:rPr lang="fr-FR" b="1" dirty="0">
                <a:latin typeface="Avenir Next LT Pro" panose="020B0504020202020204" pitchFamily="34" charset="0"/>
              </a:rPr>
              <a:t>TIM </a:t>
            </a:r>
            <a:r>
              <a:rPr lang="fr-FR" dirty="0">
                <a:latin typeface="Avenir Next LT Pro" panose="020B0504020202020204" pitchFamily="34" charset="0"/>
              </a:rPr>
              <a:t>et les </a:t>
            </a:r>
            <a:r>
              <a:rPr lang="fr-FR" b="1" dirty="0">
                <a:latin typeface="Avenir Next LT Pro" panose="020B0504020202020204" pitchFamily="34" charset="0"/>
              </a:rPr>
              <a:t>AMA </a:t>
            </a:r>
            <a:r>
              <a:rPr lang="fr-FR" dirty="0">
                <a:latin typeface="Avenir Next LT Pro" panose="020B0504020202020204" pitchFamily="34" charset="0"/>
              </a:rPr>
              <a:t>permettant, entre autres, la génération d’un RSSG ou d’un RSF</a:t>
            </a:r>
          </a:p>
          <a:p>
            <a:pPr marL="285750" indent="-285750" algn="just">
              <a:buFont typeface="Arial" panose="020B0604020202020204" pitchFamily="34" charset="0"/>
              <a:buChar char="•"/>
            </a:pPr>
            <a:r>
              <a:rPr lang="fr-FR" dirty="0">
                <a:latin typeface="Avenir Next LT Pro" panose="020B0504020202020204" pitchFamily="34" charset="0"/>
              </a:rPr>
              <a:t>jusqu’au processus de facturation et de contentieux par la cellule facturation du bureau des entrées</a:t>
            </a:r>
          </a:p>
          <a:p>
            <a:pPr marL="285750" indent="-285750" algn="just">
              <a:buFont typeface="Arial" panose="020B0604020202020204" pitchFamily="34" charset="0"/>
              <a:buChar char="•"/>
            </a:pPr>
            <a:r>
              <a:rPr lang="fr-FR" dirty="0">
                <a:latin typeface="Avenir Next LT Pro" panose="020B0504020202020204" pitchFamily="34" charset="0"/>
              </a:rPr>
              <a:t>au recouvrement par la </a:t>
            </a:r>
            <a:r>
              <a:rPr lang="fr-FR" b="1" dirty="0">
                <a:latin typeface="Avenir Next LT Pro" panose="020B0504020202020204" pitchFamily="34" charset="0"/>
              </a:rPr>
              <a:t>Trésorerie Hospitalière </a:t>
            </a:r>
            <a:r>
              <a:rPr lang="fr-FR" dirty="0">
                <a:latin typeface="Avenir Next LT Pro" panose="020B0504020202020204" pitchFamily="34" charset="0"/>
              </a:rPr>
              <a:t>(service public indépendant relevant du ministère des finances) qui est chargée du suivi budgétaire et comptable des établissements, du paiement de leurs dépenses et de l’encaissement de leurs recettes</a:t>
            </a:r>
          </a:p>
          <a:p>
            <a:pPr algn="just"/>
            <a:endParaRPr lang="fr-FR" dirty="0">
              <a:latin typeface="Avenir Next LT Pro" panose="020B0504020202020204" pitchFamily="34" charset="0"/>
            </a:endParaRPr>
          </a:p>
        </p:txBody>
      </p:sp>
      <p:sp>
        <p:nvSpPr>
          <p:cNvPr id="22" name="Espace réservé du numéro de diapositive 21">
            <a:extLst>
              <a:ext uri="{FF2B5EF4-FFF2-40B4-BE49-F238E27FC236}">
                <a16:creationId xmlns:a16="http://schemas.microsoft.com/office/drawing/2014/main" id="{DA312F6A-348D-D582-E4C2-0F281B1349F3}"/>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10</a:t>
            </a:fld>
            <a:endParaRPr lang="fr-FR"/>
          </a:p>
        </p:txBody>
      </p:sp>
      <p:sp>
        <p:nvSpPr>
          <p:cNvPr id="25" name="Rectangle : coins arrondis 24">
            <a:extLst>
              <a:ext uri="{FF2B5EF4-FFF2-40B4-BE49-F238E27FC236}">
                <a16:creationId xmlns:a16="http://schemas.microsoft.com/office/drawing/2014/main" id="{1FC19CC1-90FB-01AF-04DC-E89AE0A55508}"/>
              </a:ext>
            </a:extLst>
          </p:cNvPr>
          <p:cNvSpPr/>
          <p:nvPr/>
        </p:nvSpPr>
        <p:spPr>
          <a:xfrm>
            <a:off x="8117651" y="241463"/>
            <a:ext cx="1864863" cy="282412"/>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id="{8BB34133-696D-52A0-02FA-E95531A2052C}"/>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Rectangle : coins arrondis 27">
            <a:extLst>
              <a:ext uri="{FF2B5EF4-FFF2-40B4-BE49-F238E27FC236}">
                <a16:creationId xmlns:a16="http://schemas.microsoft.com/office/drawing/2014/main" id="{49E0FBD8-2C52-9EDC-53D7-71CF142EE992}"/>
              </a:ext>
            </a:extLst>
          </p:cNvPr>
          <p:cNvSpPr/>
          <p:nvPr/>
        </p:nvSpPr>
        <p:spPr>
          <a:xfrm>
            <a:off x="-358141" y="2372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9" name="Tableau 28">
            <a:extLst>
              <a:ext uri="{FF2B5EF4-FFF2-40B4-BE49-F238E27FC236}">
                <a16:creationId xmlns:a16="http://schemas.microsoft.com/office/drawing/2014/main" id="{C23AAEB8-3505-5D9F-D462-8B293DD1068B}"/>
              </a:ext>
            </a:extLst>
          </p:cNvPr>
          <p:cNvGraphicFramePr>
            <a:graphicFrameLocks noGrp="1"/>
          </p:cNvGraphicFramePr>
          <p:nvPr>
            <p:extLst>
              <p:ext uri="{D42A27DB-BD31-4B8C-83A1-F6EECF244321}">
                <p14:modId xmlns:p14="http://schemas.microsoft.com/office/powerpoint/2010/main" val="2017375718"/>
              </p:ext>
            </p:extLst>
          </p:nvPr>
        </p:nvGraphicFramePr>
        <p:xfrm>
          <a:off x="2470916" y="235823"/>
          <a:ext cx="7497932" cy="288052"/>
        </p:xfrm>
        <a:graphic>
          <a:graphicData uri="http://schemas.openxmlformats.org/drawingml/2006/table">
            <a:tbl>
              <a:tblPr firstRow="1" bandRow="1">
                <a:tableStyleId>{5C22544A-7EE6-4342-B048-85BDC9FD1C3A}</a:tableStyleId>
              </a:tblPr>
              <a:tblGrid>
                <a:gridCol w="1874483">
                  <a:extLst>
                    <a:ext uri="{9D8B030D-6E8A-4147-A177-3AD203B41FA5}">
                      <a16:colId xmlns:a16="http://schemas.microsoft.com/office/drawing/2014/main" val="3083565694"/>
                    </a:ext>
                  </a:extLst>
                </a:gridCol>
                <a:gridCol w="1874483">
                  <a:extLst>
                    <a:ext uri="{9D8B030D-6E8A-4147-A177-3AD203B41FA5}">
                      <a16:colId xmlns:a16="http://schemas.microsoft.com/office/drawing/2014/main" val="2626883127"/>
                    </a:ext>
                  </a:extLst>
                </a:gridCol>
                <a:gridCol w="1874483">
                  <a:extLst>
                    <a:ext uri="{9D8B030D-6E8A-4147-A177-3AD203B41FA5}">
                      <a16:colId xmlns:a16="http://schemas.microsoft.com/office/drawing/2014/main" val="1982868293"/>
                    </a:ext>
                  </a:extLst>
                </a:gridCol>
                <a:gridCol w="1874483">
                  <a:extLst>
                    <a:ext uri="{9D8B030D-6E8A-4147-A177-3AD203B41FA5}">
                      <a16:colId xmlns:a16="http://schemas.microsoft.com/office/drawing/2014/main" val="2828384572"/>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Facturation MCO/PSY/SMR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Facturation AMO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Facturation RAC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Facturation hospitalière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30" name="Tableau 29">
            <a:extLst>
              <a:ext uri="{FF2B5EF4-FFF2-40B4-BE49-F238E27FC236}">
                <a16:creationId xmlns:a16="http://schemas.microsoft.com/office/drawing/2014/main" id="{E3A4CF8D-6A0C-5D32-E1A1-36BE93D97EC1}"/>
              </a:ext>
            </a:extLst>
          </p:cNvPr>
          <p:cNvGraphicFramePr>
            <a:graphicFrameLocks noGrp="1"/>
          </p:cNvGraphicFramePr>
          <p:nvPr>
            <p:extLst>
              <p:ext uri="{D42A27DB-BD31-4B8C-83A1-F6EECF244321}">
                <p14:modId xmlns:p14="http://schemas.microsoft.com/office/powerpoint/2010/main" val="3299029186"/>
              </p:ext>
            </p:extLst>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1"/>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2">
                              <a:lumMod val="90000"/>
                            </a:schemeClr>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Tree>
    <p:extLst>
      <p:ext uri="{BB962C8B-B14F-4D97-AF65-F5344CB8AC3E}">
        <p14:creationId xmlns:p14="http://schemas.microsoft.com/office/powerpoint/2010/main" val="1045794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CB10C3D-4CFC-5C5D-F478-2EE24F1C7D1B}"/>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D5A808E7-2DE7-4B85-7221-774C5D966982}"/>
              </a:ext>
            </a:extLst>
          </p:cNvPr>
          <p:cNvSpPr txBox="1"/>
          <p:nvPr/>
        </p:nvSpPr>
        <p:spPr>
          <a:xfrm>
            <a:off x="367653" y="1820136"/>
            <a:ext cx="8911769" cy="400110"/>
          </a:xfrm>
          <a:prstGeom prst="rect">
            <a:avLst/>
          </a:prstGeom>
          <a:noFill/>
        </p:spPr>
        <p:txBody>
          <a:bodyPr wrap="square">
            <a:spAutoFit/>
          </a:bodyPr>
          <a:lstStyle/>
          <a:p>
            <a:r>
              <a:rPr lang="fr-FR" sz="2000" b="1" dirty="0">
                <a:latin typeface="Avenir Next LT Pro" panose="020B0504020202020204" pitchFamily="34" charset="0"/>
              </a:rPr>
              <a:t>IE. Les grands principes de la facturation hospitalière</a:t>
            </a:r>
          </a:p>
        </p:txBody>
      </p:sp>
      <p:sp>
        <p:nvSpPr>
          <p:cNvPr id="2" name="Rectangle 1">
            <a:extLst>
              <a:ext uri="{FF2B5EF4-FFF2-40B4-BE49-F238E27FC236}">
                <a16:creationId xmlns:a16="http://schemas.microsoft.com/office/drawing/2014/main" id="{6A0EB1A8-4036-093B-BF04-9D3897C06A36}"/>
              </a:ext>
            </a:extLst>
          </p:cNvPr>
          <p:cNvSpPr/>
          <p:nvPr/>
        </p:nvSpPr>
        <p:spPr>
          <a:xfrm>
            <a:off x="367652" y="2658404"/>
            <a:ext cx="11456683" cy="3693319"/>
          </a:xfrm>
          <a:prstGeom prst="rect">
            <a:avLst/>
          </a:prstGeom>
        </p:spPr>
        <p:txBody>
          <a:bodyPr wrap="square">
            <a:spAutoFit/>
          </a:bodyPr>
          <a:lstStyle/>
          <a:p>
            <a:pPr algn="just"/>
            <a:r>
              <a:rPr lang="fr-FR" dirty="0">
                <a:latin typeface="Avenir Next LT Pro" panose="020B0504020202020204" pitchFamily="34" charset="0"/>
              </a:rPr>
              <a:t>Le codage de l’activité est donc au centre de ce parcours administratif du patient et de cette chaine de facturation et peut avoir des impacts importants dans le bon déroulement de celle-ci :</a:t>
            </a:r>
          </a:p>
          <a:p>
            <a:pPr algn="just"/>
            <a:endParaRPr lang="fr-FR" dirty="0">
              <a:latin typeface="Avenir Next LT Pro" panose="020B0504020202020204" pitchFamily="34" charset="0"/>
            </a:endParaRPr>
          </a:p>
          <a:p>
            <a:pPr marL="285750" indent="-285750" algn="just">
              <a:buFont typeface="Arial" panose="020B0604020202020204" pitchFamily="34" charset="0"/>
              <a:buChar char="•"/>
            </a:pPr>
            <a:r>
              <a:rPr lang="fr-FR" dirty="0">
                <a:latin typeface="Avenir Next LT Pro" panose="020B0504020202020204" pitchFamily="34" charset="0"/>
              </a:rPr>
              <a:t>délai de facturation pouvant aller jusqu’à la forclusion et impact en trésorerie</a:t>
            </a:r>
          </a:p>
          <a:p>
            <a:pPr marL="285750" indent="-285750" algn="just">
              <a:buFont typeface="Arial" panose="020B0604020202020204" pitchFamily="34" charset="0"/>
              <a:buChar char="•"/>
            </a:pPr>
            <a:r>
              <a:rPr lang="fr-FR" dirty="0">
                <a:latin typeface="Avenir Next LT Pro" panose="020B0504020202020204" pitchFamily="34" charset="0"/>
              </a:rPr>
              <a:t>ventilation des recettes entre la part assurance maladie et mutuelle/patient</a:t>
            </a:r>
          </a:p>
          <a:p>
            <a:pPr marL="285750" indent="-285750" algn="just">
              <a:buFont typeface="Arial" panose="020B0604020202020204" pitchFamily="34" charset="0"/>
              <a:buChar char="•"/>
            </a:pPr>
            <a:r>
              <a:rPr lang="fr-FR" dirty="0">
                <a:latin typeface="Avenir Next LT Pro" panose="020B0504020202020204" pitchFamily="34" charset="0"/>
              </a:rPr>
              <a:t>gestion des contentieux+++++</a:t>
            </a:r>
          </a:p>
          <a:p>
            <a:pPr marL="285750" indent="-285750" algn="just">
              <a:buFont typeface="Arial" panose="020B0604020202020204" pitchFamily="34" charset="0"/>
              <a:buChar char="•"/>
            </a:pPr>
            <a:r>
              <a:rPr lang="fr-FR" dirty="0">
                <a:latin typeface="Avenir Next LT Pro" panose="020B0504020202020204" pitchFamily="34" charset="0"/>
              </a:rPr>
              <a:t>…</a:t>
            </a:r>
          </a:p>
          <a:p>
            <a:pPr marL="285750" indent="-285750" algn="just">
              <a:buFont typeface="Arial" panose="020B0604020202020204" pitchFamily="34" charset="0"/>
              <a:buChar char="•"/>
            </a:pPr>
            <a:endParaRPr lang="fr-FR" dirty="0">
              <a:latin typeface="Avenir Next LT Pro" panose="020B0504020202020204" pitchFamily="34" charset="0"/>
            </a:endParaRPr>
          </a:p>
          <a:p>
            <a:r>
              <a:rPr lang="fr-FR" dirty="0">
                <a:latin typeface="Avenir Next LT Pro" panose="020B0504020202020204" pitchFamily="34" charset="0"/>
              </a:rPr>
              <a:t>Quelques exemples pouvant impacter cette chaine de facturation:</a:t>
            </a:r>
          </a:p>
          <a:p>
            <a:endParaRPr lang="fr-FR" dirty="0">
              <a:latin typeface="Avenir Next LT Pro" panose="020B0504020202020204" pitchFamily="34" charset="0"/>
            </a:endParaRPr>
          </a:p>
          <a:p>
            <a:pPr marL="285750" indent="-285750">
              <a:buFont typeface="Arial" panose="020B0604020202020204" pitchFamily="34" charset="0"/>
              <a:buChar char="•"/>
            </a:pPr>
            <a:r>
              <a:rPr lang="fr-FR" dirty="0">
                <a:latin typeface="Avenir Next LT Pro" panose="020B0504020202020204" pitchFamily="34" charset="0"/>
              </a:rPr>
              <a:t>Conversion tardive EXT-HDJ-HTCD</a:t>
            </a:r>
          </a:p>
          <a:p>
            <a:pPr marL="285750" indent="-285750">
              <a:buFont typeface="Arial" panose="020B0604020202020204" pitchFamily="34" charset="0"/>
              <a:buChar char="•"/>
            </a:pPr>
            <a:r>
              <a:rPr lang="fr-FR" dirty="0">
                <a:latin typeface="Avenir Next LT Pro" panose="020B0504020202020204" pitchFamily="34" charset="0"/>
              </a:rPr>
              <a:t>Codage tardif de l’acte classant/exonérant</a:t>
            </a:r>
          </a:p>
          <a:p>
            <a:endParaRPr lang="fr-FR" dirty="0">
              <a:latin typeface="Avenir Next LT Pro" panose="020B0504020202020204" pitchFamily="34" charset="0"/>
            </a:endParaRPr>
          </a:p>
        </p:txBody>
      </p:sp>
      <p:sp>
        <p:nvSpPr>
          <p:cNvPr id="22" name="Espace réservé du numéro de diapositive 21">
            <a:extLst>
              <a:ext uri="{FF2B5EF4-FFF2-40B4-BE49-F238E27FC236}">
                <a16:creationId xmlns:a16="http://schemas.microsoft.com/office/drawing/2014/main" id="{DA312F6A-348D-D582-E4C2-0F281B1349F3}"/>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11</a:t>
            </a:fld>
            <a:endParaRPr lang="fr-FR"/>
          </a:p>
        </p:txBody>
      </p:sp>
      <p:sp>
        <p:nvSpPr>
          <p:cNvPr id="25" name="Rectangle : coins arrondis 24">
            <a:extLst>
              <a:ext uri="{FF2B5EF4-FFF2-40B4-BE49-F238E27FC236}">
                <a16:creationId xmlns:a16="http://schemas.microsoft.com/office/drawing/2014/main" id="{1FC19CC1-90FB-01AF-04DC-E89AE0A55508}"/>
              </a:ext>
            </a:extLst>
          </p:cNvPr>
          <p:cNvSpPr/>
          <p:nvPr/>
        </p:nvSpPr>
        <p:spPr>
          <a:xfrm>
            <a:off x="8117651" y="241463"/>
            <a:ext cx="1864863" cy="282412"/>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id="{8BB34133-696D-52A0-02FA-E95531A2052C}"/>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Rectangle : coins arrondis 27">
            <a:extLst>
              <a:ext uri="{FF2B5EF4-FFF2-40B4-BE49-F238E27FC236}">
                <a16:creationId xmlns:a16="http://schemas.microsoft.com/office/drawing/2014/main" id="{49E0FBD8-2C52-9EDC-53D7-71CF142EE992}"/>
              </a:ext>
            </a:extLst>
          </p:cNvPr>
          <p:cNvSpPr/>
          <p:nvPr/>
        </p:nvSpPr>
        <p:spPr>
          <a:xfrm>
            <a:off x="-358141" y="2372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9" name="Tableau 28">
            <a:extLst>
              <a:ext uri="{FF2B5EF4-FFF2-40B4-BE49-F238E27FC236}">
                <a16:creationId xmlns:a16="http://schemas.microsoft.com/office/drawing/2014/main" id="{C23AAEB8-3505-5D9F-D462-8B293DD1068B}"/>
              </a:ext>
            </a:extLst>
          </p:cNvPr>
          <p:cNvGraphicFramePr>
            <a:graphicFrameLocks noGrp="1"/>
          </p:cNvGraphicFramePr>
          <p:nvPr/>
        </p:nvGraphicFramePr>
        <p:xfrm>
          <a:off x="2470916" y="235823"/>
          <a:ext cx="7497932" cy="288052"/>
        </p:xfrm>
        <a:graphic>
          <a:graphicData uri="http://schemas.openxmlformats.org/drawingml/2006/table">
            <a:tbl>
              <a:tblPr firstRow="1" bandRow="1">
                <a:tableStyleId>{5C22544A-7EE6-4342-B048-85BDC9FD1C3A}</a:tableStyleId>
              </a:tblPr>
              <a:tblGrid>
                <a:gridCol w="1874483">
                  <a:extLst>
                    <a:ext uri="{9D8B030D-6E8A-4147-A177-3AD203B41FA5}">
                      <a16:colId xmlns:a16="http://schemas.microsoft.com/office/drawing/2014/main" val="3083565694"/>
                    </a:ext>
                  </a:extLst>
                </a:gridCol>
                <a:gridCol w="1874483">
                  <a:extLst>
                    <a:ext uri="{9D8B030D-6E8A-4147-A177-3AD203B41FA5}">
                      <a16:colId xmlns:a16="http://schemas.microsoft.com/office/drawing/2014/main" val="2626883127"/>
                    </a:ext>
                  </a:extLst>
                </a:gridCol>
                <a:gridCol w="1874483">
                  <a:extLst>
                    <a:ext uri="{9D8B030D-6E8A-4147-A177-3AD203B41FA5}">
                      <a16:colId xmlns:a16="http://schemas.microsoft.com/office/drawing/2014/main" val="1982868293"/>
                    </a:ext>
                  </a:extLst>
                </a:gridCol>
                <a:gridCol w="1874483">
                  <a:extLst>
                    <a:ext uri="{9D8B030D-6E8A-4147-A177-3AD203B41FA5}">
                      <a16:colId xmlns:a16="http://schemas.microsoft.com/office/drawing/2014/main" val="2828384572"/>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Facturation MCO/PSY/SMR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Facturation AMO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Facturation RAC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Facturation hospitalière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30" name="Tableau 29">
            <a:extLst>
              <a:ext uri="{FF2B5EF4-FFF2-40B4-BE49-F238E27FC236}">
                <a16:creationId xmlns:a16="http://schemas.microsoft.com/office/drawing/2014/main" id="{E3A4CF8D-6A0C-5D32-E1A1-36BE93D97EC1}"/>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1"/>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2">
                              <a:lumMod val="90000"/>
                            </a:schemeClr>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Tree>
    <p:extLst>
      <p:ext uri="{BB962C8B-B14F-4D97-AF65-F5344CB8AC3E}">
        <p14:creationId xmlns:p14="http://schemas.microsoft.com/office/powerpoint/2010/main" val="1438617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rojet d'établissement 2022-2027 du CHU de Nîmes voté à l'unanimité">
            <a:extLst>
              <a:ext uri="{FF2B5EF4-FFF2-40B4-BE49-F238E27FC236}">
                <a16:creationId xmlns:a16="http://schemas.microsoft.com/office/drawing/2014/main" id="{27551A67-2BB8-BC45-4DD2-2A4B71DD63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924" t="15547" r="37647"/>
          <a:stretch/>
        </p:blipFill>
        <p:spPr bwMode="auto">
          <a:xfrm>
            <a:off x="0" y="0"/>
            <a:ext cx="2002971"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F0F4E14-0DA5-A21E-3FE3-D96A139A9121}"/>
              </a:ext>
            </a:extLst>
          </p:cNvPr>
          <p:cNvSpPr/>
          <p:nvPr/>
        </p:nvSpPr>
        <p:spPr>
          <a:xfrm>
            <a:off x="0" y="0"/>
            <a:ext cx="2002971" cy="6858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F86B4C11-CA2C-5277-97BD-39FD77F1F903}"/>
              </a:ext>
            </a:extLst>
          </p:cNvPr>
          <p:cNvSpPr txBox="1"/>
          <p:nvPr/>
        </p:nvSpPr>
        <p:spPr>
          <a:xfrm>
            <a:off x="3730173" y="4118473"/>
            <a:ext cx="7358744" cy="1754326"/>
          </a:xfrm>
          <a:prstGeom prst="rect">
            <a:avLst/>
          </a:prstGeom>
          <a:noFill/>
        </p:spPr>
        <p:txBody>
          <a:bodyPr wrap="square" rtlCol="0">
            <a:spAutoFit/>
          </a:bodyPr>
          <a:lstStyle>
            <a:defPPr>
              <a:defRPr lang="fr-FR"/>
            </a:defPPr>
            <a:lvl1pPr algn="ctr">
              <a:defRPr sz="5400" b="1">
                <a:gradFill flip="none" rotWithShape="1">
                  <a:gsLst>
                    <a:gs pos="0">
                      <a:srgbClr val="38BBD5"/>
                    </a:gs>
                    <a:gs pos="100000">
                      <a:srgbClr val="20588B"/>
                    </a:gs>
                  </a:gsLst>
                  <a:lin ang="10800000" scaled="1"/>
                  <a:tileRect/>
                </a:gradFill>
                <a:latin typeface="Avenir Next LT Pro" panose="020B0504020202020204" pitchFamily="34" charset="0"/>
              </a:defRPr>
            </a:lvl1pPr>
          </a:lstStyle>
          <a:p>
            <a:pPr algn="l"/>
            <a:r>
              <a:rPr lang="fr-FR" b="0" dirty="0">
                <a:solidFill>
                  <a:schemeClr val="tx1"/>
                </a:solidFill>
              </a:rPr>
              <a:t>Les grands principes </a:t>
            </a:r>
          </a:p>
          <a:p>
            <a:pPr algn="l"/>
            <a:r>
              <a:rPr lang="fr-FR" b="0" dirty="0">
                <a:solidFill>
                  <a:schemeClr val="tx1"/>
                </a:solidFill>
              </a:rPr>
              <a:t>de la facturation</a:t>
            </a:r>
            <a:endParaRPr lang="fr-FR" dirty="0"/>
          </a:p>
        </p:txBody>
      </p:sp>
      <p:sp>
        <p:nvSpPr>
          <p:cNvPr id="13" name="ZoneTexte 12">
            <a:extLst>
              <a:ext uri="{FF2B5EF4-FFF2-40B4-BE49-F238E27FC236}">
                <a16:creationId xmlns:a16="http://schemas.microsoft.com/office/drawing/2014/main" id="{3B3927AF-329F-DF73-594E-C1DC18AC15E8}"/>
              </a:ext>
            </a:extLst>
          </p:cNvPr>
          <p:cNvSpPr txBox="1"/>
          <p:nvPr/>
        </p:nvSpPr>
        <p:spPr>
          <a:xfrm>
            <a:off x="522515" y="2721429"/>
            <a:ext cx="3207658" cy="3770263"/>
          </a:xfrm>
          <a:prstGeom prst="rect">
            <a:avLst/>
          </a:prstGeom>
          <a:noFill/>
        </p:spPr>
        <p:txBody>
          <a:bodyPr wrap="square" rtlCol="0">
            <a:spAutoFit/>
          </a:bodyPr>
          <a:lstStyle>
            <a:defPPr>
              <a:defRPr lang="fr-FR"/>
            </a:defPPr>
            <a:lvl1pPr algn="ctr">
              <a:defRPr sz="5400" b="1">
                <a:gradFill flip="none" rotWithShape="1">
                  <a:gsLst>
                    <a:gs pos="0">
                      <a:srgbClr val="38BBD5"/>
                    </a:gs>
                    <a:gs pos="100000">
                      <a:srgbClr val="20588B"/>
                    </a:gs>
                  </a:gsLst>
                  <a:lin ang="10800000" scaled="1"/>
                  <a:tileRect/>
                </a:gradFill>
                <a:latin typeface="Avenir Next LT Pro" panose="020B0504020202020204" pitchFamily="34" charset="0"/>
              </a:defRPr>
            </a:lvl1pPr>
          </a:lstStyle>
          <a:p>
            <a:pPr algn="l"/>
            <a:r>
              <a:rPr lang="fr-FR" sz="23900" dirty="0"/>
              <a:t>II.</a:t>
            </a:r>
          </a:p>
        </p:txBody>
      </p: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12</a:t>
            </a:fld>
            <a:endParaRPr lang="fr-FR"/>
          </a:p>
        </p:txBody>
      </p:sp>
      <p:sp>
        <p:nvSpPr>
          <p:cNvPr id="30" name="Rectangle : coins arrondis 29">
            <a:extLst>
              <a:ext uri="{FF2B5EF4-FFF2-40B4-BE49-F238E27FC236}">
                <a16:creationId xmlns:a16="http://schemas.microsoft.com/office/drawing/2014/main" id="{127F4427-168B-2978-3AAA-BB5404A050E3}"/>
              </a:ext>
            </a:extLst>
          </p:cNvPr>
          <p:cNvSpPr/>
          <p:nvPr/>
        </p:nvSpPr>
        <p:spPr>
          <a:xfrm>
            <a:off x="-358141" y="744169"/>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1" name="Tableau 30">
            <a:extLst>
              <a:ext uri="{FF2B5EF4-FFF2-40B4-BE49-F238E27FC236}">
                <a16:creationId xmlns:a16="http://schemas.microsoft.com/office/drawing/2014/main" id="{337B542F-9B1F-0E02-5955-51FD597DDC69}"/>
              </a:ext>
            </a:extLst>
          </p:cNvPr>
          <p:cNvGraphicFramePr>
            <a:graphicFrameLocks noGrp="1"/>
          </p:cNvGraphicFramePr>
          <p:nvPr>
            <p:extLst>
              <p:ext uri="{D42A27DB-BD31-4B8C-83A1-F6EECF244321}">
                <p14:modId xmlns:p14="http://schemas.microsoft.com/office/powerpoint/2010/main" val="2682081562"/>
              </p:ext>
            </p:extLst>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1"/>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2">
                              <a:lumMod val="90000"/>
                            </a:schemeClr>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32" name="Rectangle 31">
            <a:extLst>
              <a:ext uri="{FF2B5EF4-FFF2-40B4-BE49-F238E27FC236}">
                <a16:creationId xmlns:a16="http://schemas.microsoft.com/office/drawing/2014/main" id="{2C021959-370C-4452-F3EC-93AA56759438}"/>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0534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932987C-C284-C82F-91F8-224DECCEFAC5}"/>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CADBEF24-56C2-0874-FF98-E310FB02659A}"/>
              </a:ext>
            </a:extLst>
          </p:cNvPr>
          <p:cNvSpPr txBox="1"/>
          <p:nvPr/>
        </p:nvSpPr>
        <p:spPr>
          <a:xfrm>
            <a:off x="367653" y="1843091"/>
            <a:ext cx="8911769" cy="400110"/>
          </a:xfrm>
          <a:prstGeom prst="rect">
            <a:avLst/>
          </a:prstGeom>
          <a:noFill/>
        </p:spPr>
        <p:txBody>
          <a:bodyPr wrap="square">
            <a:spAutoFit/>
          </a:bodyPr>
          <a:lstStyle/>
          <a:p>
            <a:r>
              <a:rPr lang="fr-FR" sz="2000" b="1" dirty="0">
                <a:latin typeface="Avenir Next LT Pro" panose="020B0504020202020204" pitchFamily="34" charset="0"/>
              </a:rPr>
              <a:t>IIA. Facturation à l’activité AMO HSP</a:t>
            </a:r>
          </a:p>
        </p:txBody>
      </p:sp>
      <p:sp>
        <p:nvSpPr>
          <p:cNvPr id="3" name="Rectangle 2">
            <a:extLst>
              <a:ext uri="{FF2B5EF4-FFF2-40B4-BE49-F238E27FC236}">
                <a16:creationId xmlns:a16="http://schemas.microsoft.com/office/drawing/2014/main" id="{62989A4D-D838-4EBA-B7D4-EA4F663E3AF0}"/>
              </a:ext>
            </a:extLst>
          </p:cNvPr>
          <p:cNvSpPr/>
          <p:nvPr/>
        </p:nvSpPr>
        <p:spPr>
          <a:xfrm>
            <a:off x="367652" y="2452914"/>
            <a:ext cx="11456683" cy="4247317"/>
          </a:xfrm>
          <a:prstGeom prst="rect">
            <a:avLst/>
          </a:prstGeom>
        </p:spPr>
        <p:txBody>
          <a:bodyPr wrap="square">
            <a:spAutoFit/>
          </a:bodyPr>
          <a:lstStyle/>
          <a:p>
            <a:pPr algn="just"/>
            <a:r>
              <a:rPr lang="fr-FR" dirty="0">
                <a:latin typeface="Avenir Next LT Pro" panose="020B0504020202020204" pitchFamily="34" charset="0"/>
              </a:rPr>
              <a:t>Pour le calcul du montant AMO, le montant des prestations de soins est calculé à partir des tarifs nationaux de prestations attribués à chaque séjour depuis la mise en place de la T2A : il s'agit des groupes homogènes de séjour (GHS) en MCO, des groupes homogènes de tarifs (GHT) en HAD et des groupes médico-économiques (GMT) en MPR.</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Pour un assuré de droit commun </a:t>
            </a:r>
            <a:r>
              <a:rPr lang="fr-FR" dirty="0">
                <a:solidFill>
                  <a:srgbClr val="38BBD5"/>
                </a:solidFill>
                <a:latin typeface="Avenir Next LT Pro" panose="020B0504020202020204" pitchFamily="34" charset="0"/>
              </a:rPr>
              <a:t>hospitalisé</a:t>
            </a:r>
            <a:r>
              <a:rPr lang="fr-FR" dirty="0">
                <a:latin typeface="Avenir Next LT Pro" panose="020B0504020202020204" pitchFamily="34" charset="0"/>
              </a:rPr>
              <a:t> dans le public, l'assurance maladie rembourse en général 80 % du montant des prestations de soins : </a:t>
            </a:r>
            <a:r>
              <a:rPr lang="fr-FR" dirty="0">
                <a:solidFill>
                  <a:srgbClr val="38BBD5"/>
                </a:solidFill>
                <a:latin typeface="Avenir Next LT Pro" panose="020B0504020202020204" pitchFamily="34" charset="0"/>
              </a:rPr>
              <a:t>c'est le montant AMO</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Il peut varier entre 80 et 100% en fonction du profil du patient, du type d'acte, de la durée d’hospitalisation et de la nature de l'assurance.</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Cette prestation de soins est basée sur la valorisation du PMSI :</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La plate-forme e-PMSI a été mise en place en avril 2004 pour moderniser le système de remontée et de traitement des données du PMSI et accompagner la réforme de la T2A.</a:t>
            </a:r>
          </a:p>
        </p:txBody>
      </p:sp>
      <p:sp>
        <p:nvSpPr>
          <p:cNvPr id="8" name="Espace réservé du numéro de diapositive 7">
            <a:extLst>
              <a:ext uri="{FF2B5EF4-FFF2-40B4-BE49-F238E27FC236}">
                <a16:creationId xmlns:a16="http://schemas.microsoft.com/office/drawing/2014/main" id="{C1EFF4AB-2C12-8580-574F-B1AB4612A0B7}"/>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13</a:t>
            </a:fld>
            <a:endParaRPr lang="fr-FR"/>
          </a:p>
        </p:txBody>
      </p:sp>
      <p:sp>
        <p:nvSpPr>
          <p:cNvPr id="9" name="Rectangle : coins arrondis 8">
            <a:extLst>
              <a:ext uri="{FF2B5EF4-FFF2-40B4-BE49-F238E27FC236}">
                <a16:creationId xmlns:a16="http://schemas.microsoft.com/office/drawing/2014/main" id="{375B2E98-D1C2-403C-2B04-6C8928DA54ED}"/>
              </a:ext>
            </a:extLst>
          </p:cNvPr>
          <p:cNvSpPr/>
          <p:nvPr/>
        </p:nvSpPr>
        <p:spPr>
          <a:xfrm>
            <a:off x="-358141" y="744169"/>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6" name="Tableau 15">
            <a:extLst>
              <a:ext uri="{FF2B5EF4-FFF2-40B4-BE49-F238E27FC236}">
                <a16:creationId xmlns:a16="http://schemas.microsoft.com/office/drawing/2014/main" id="{BDA16380-4A36-21F8-BE5A-4F0DFD3D6C62}"/>
              </a:ext>
            </a:extLst>
          </p:cNvPr>
          <p:cNvGraphicFramePr>
            <a:graphicFrameLocks noGrp="1"/>
          </p:cNvGraphicFramePr>
          <p:nvPr>
            <p:extLst>
              <p:ext uri="{D42A27DB-BD31-4B8C-83A1-F6EECF244321}">
                <p14:modId xmlns:p14="http://schemas.microsoft.com/office/powerpoint/2010/main" val="2854636110"/>
              </p:ext>
            </p:extLst>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1"/>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2">
                              <a:lumMod val="90000"/>
                            </a:schemeClr>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 coins arrondis 16">
            <a:extLst>
              <a:ext uri="{FF2B5EF4-FFF2-40B4-BE49-F238E27FC236}">
                <a16:creationId xmlns:a16="http://schemas.microsoft.com/office/drawing/2014/main" id="{A200C68A-92A7-7F0F-15BB-63C0B5770B96}"/>
              </a:ext>
            </a:extLst>
          </p:cNvPr>
          <p:cNvSpPr/>
          <p:nvPr/>
        </p:nvSpPr>
        <p:spPr>
          <a:xfrm>
            <a:off x="24709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8" name="Tableau 17">
            <a:extLst>
              <a:ext uri="{FF2B5EF4-FFF2-40B4-BE49-F238E27FC236}">
                <a16:creationId xmlns:a16="http://schemas.microsoft.com/office/drawing/2014/main" id="{FCC06B59-0610-A5B8-E4BF-E6E1B3AA6E11}"/>
              </a:ext>
            </a:extLst>
          </p:cNvPr>
          <p:cNvGraphicFramePr>
            <a:graphicFrameLocks noGrp="1"/>
          </p:cNvGraphicFramePr>
          <p:nvPr>
            <p:extLst>
              <p:ext uri="{D42A27DB-BD31-4B8C-83A1-F6EECF244321}">
                <p14:modId xmlns:p14="http://schemas.microsoft.com/office/powerpoint/2010/main" val="1440427132"/>
              </p:ext>
            </p:extLst>
          </p:nvPr>
        </p:nvGraphicFramePr>
        <p:xfrm>
          <a:off x="2470918" y="235823"/>
          <a:ext cx="2448234"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tblGrid>
              <a:tr h="288052">
                <a:tc>
                  <a:txBody>
                    <a:bodyPr/>
                    <a:lstStyle/>
                    <a:p>
                      <a:pPr algn="ctr"/>
                      <a:r>
                        <a:rPr lang="fr-FR" sz="1050" b="0" dirty="0">
                          <a:solidFill>
                            <a:schemeClr val="bg1"/>
                          </a:solidFill>
                          <a:latin typeface="Avenir Next LT Pro" panose="020B0504020202020204" pitchFamily="34" charset="0"/>
                        </a:rPr>
                        <a:t>AMO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RAC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19" name="Tableau 18">
            <a:extLst>
              <a:ext uri="{FF2B5EF4-FFF2-40B4-BE49-F238E27FC236}">
                <a16:creationId xmlns:a16="http://schemas.microsoft.com/office/drawing/2014/main" id="{9D151213-3E0C-330A-A0E0-41285809D3E9}"/>
              </a:ext>
            </a:extLst>
          </p:cNvPr>
          <p:cNvGraphicFramePr>
            <a:graphicFrameLocks noGrp="1"/>
          </p:cNvGraphicFramePr>
          <p:nvPr>
            <p:extLst>
              <p:ext uri="{D42A27DB-BD31-4B8C-83A1-F6EECF244321}">
                <p14:modId xmlns:p14="http://schemas.microsoft.com/office/powerpoint/2010/main" val="99164486"/>
              </p:ext>
            </p:extLst>
          </p:nvPr>
        </p:nvGraphicFramePr>
        <p:xfrm>
          <a:off x="2470918" y="643466"/>
          <a:ext cx="2448234" cy="64008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tblGrid>
              <a:tr h="0">
                <a:tc>
                  <a:txBody>
                    <a:bodyPr/>
                    <a:lstStyle/>
                    <a:p>
                      <a:pPr algn="ctr"/>
                      <a:r>
                        <a:rPr lang="fr-FR" sz="800" dirty="0">
                          <a:solidFill>
                            <a:schemeClr val="tx1"/>
                          </a:solidFill>
                          <a:latin typeface="Avenir Next LT Pro" panose="020B0504020202020204" pitchFamily="34" charset="0"/>
                        </a:rPr>
                        <a:t>AMO HSP</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ACE après AMO</a:t>
                      </a: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Remontée e PMSI</a:t>
                      </a:r>
                    </a:p>
                  </a:txBody>
                  <a:tcPr>
                    <a:noFill/>
                  </a:tcPr>
                </a:tc>
                <a:tc>
                  <a:txBody>
                    <a:bodyPr/>
                    <a:lstStyle/>
                    <a:p>
                      <a:pPr algn="ctr"/>
                      <a:r>
                        <a:rPr lang="fr-FR" sz="800" dirty="0">
                          <a:solidFill>
                            <a:schemeClr val="bg2">
                              <a:lumMod val="90000"/>
                            </a:schemeClr>
                          </a:solidFill>
                          <a:latin typeface="Avenir Next LT Pro" panose="020B0504020202020204" pitchFamily="34" charset="0"/>
                        </a:rPr>
                        <a:t>HSP après AMO</a:t>
                      </a: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AMO ACE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bl>
          </a:graphicData>
        </a:graphic>
      </p:graphicFrame>
      <p:cxnSp>
        <p:nvCxnSpPr>
          <p:cNvPr id="26" name="Connecteur droit 25">
            <a:extLst>
              <a:ext uri="{FF2B5EF4-FFF2-40B4-BE49-F238E27FC236}">
                <a16:creationId xmlns:a16="http://schemas.microsoft.com/office/drawing/2014/main" id="{3B919FD6-B235-9A6C-4A16-56C2A6D9EBDE}"/>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643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30D41C2-02EA-2096-DBF2-8C448CDBB84E}"/>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CADBEF24-56C2-0874-FF98-E310FB02659A}"/>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IIB. Remontée plateforme e PMSI</a:t>
            </a:r>
          </a:p>
        </p:txBody>
      </p:sp>
      <p:pic>
        <p:nvPicPr>
          <p:cNvPr id="8" name="Image 7">
            <a:extLst>
              <a:ext uri="{FF2B5EF4-FFF2-40B4-BE49-F238E27FC236}">
                <a16:creationId xmlns:a16="http://schemas.microsoft.com/office/drawing/2014/main" id="{B9D6E3CF-6DBE-7A69-65AF-14781D1183AF}"/>
              </a:ext>
            </a:extLst>
          </p:cNvPr>
          <p:cNvPicPr>
            <a:picLocks noChangeAspect="1"/>
          </p:cNvPicPr>
          <p:nvPr/>
        </p:nvPicPr>
        <p:blipFill>
          <a:blip r:embed="rId2"/>
          <a:stretch>
            <a:fillRect/>
          </a:stretch>
        </p:blipFill>
        <p:spPr>
          <a:xfrm>
            <a:off x="2195209" y="2306140"/>
            <a:ext cx="7801583" cy="4205965"/>
          </a:xfrm>
          <a:prstGeom prst="rect">
            <a:avLst/>
          </a:prstGeom>
        </p:spPr>
      </p:pic>
      <p:sp>
        <p:nvSpPr>
          <p:cNvPr id="11" name="Espace réservé du numéro de diapositive 10">
            <a:extLst>
              <a:ext uri="{FF2B5EF4-FFF2-40B4-BE49-F238E27FC236}">
                <a16:creationId xmlns:a16="http://schemas.microsoft.com/office/drawing/2014/main" id="{AFAF8D1B-F91A-A2DD-BEC2-E7DB80EB4F62}"/>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14</a:t>
            </a:fld>
            <a:endParaRPr lang="fr-FR"/>
          </a:p>
        </p:txBody>
      </p:sp>
      <p:sp>
        <p:nvSpPr>
          <p:cNvPr id="12" name="Rectangle : coins arrondis 11">
            <a:extLst>
              <a:ext uri="{FF2B5EF4-FFF2-40B4-BE49-F238E27FC236}">
                <a16:creationId xmlns:a16="http://schemas.microsoft.com/office/drawing/2014/main" id="{33532063-8025-8936-2E3B-D947163B7A57}"/>
              </a:ext>
            </a:extLst>
          </p:cNvPr>
          <p:cNvSpPr/>
          <p:nvPr/>
        </p:nvSpPr>
        <p:spPr>
          <a:xfrm>
            <a:off x="-358141" y="744169"/>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3" name="Tableau 12">
            <a:extLst>
              <a:ext uri="{FF2B5EF4-FFF2-40B4-BE49-F238E27FC236}">
                <a16:creationId xmlns:a16="http://schemas.microsoft.com/office/drawing/2014/main" id="{16642B27-C100-2937-699C-345E8A54350B}"/>
              </a:ext>
            </a:extLst>
          </p:cNvPr>
          <p:cNvGraphicFramePr>
            <a:graphicFrameLocks noGrp="1"/>
          </p:cNvGraphicFramePr>
          <p:nvPr>
            <p:extLst>
              <p:ext uri="{D42A27DB-BD31-4B8C-83A1-F6EECF244321}">
                <p14:modId xmlns:p14="http://schemas.microsoft.com/office/powerpoint/2010/main" val="2876987083"/>
              </p:ext>
            </p:extLst>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1"/>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2">
                              <a:lumMod val="90000"/>
                            </a:schemeClr>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4" name="Rectangle : coins arrondis 13">
            <a:extLst>
              <a:ext uri="{FF2B5EF4-FFF2-40B4-BE49-F238E27FC236}">
                <a16:creationId xmlns:a16="http://schemas.microsoft.com/office/drawing/2014/main" id="{E9E0B666-4214-07DB-EB10-51EF71274A74}"/>
              </a:ext>
            </a:extLst>
          </p:cNvPr>
          <p:cNvSpPr/>
          <p:nvPr/>
        </p:nvSpPr>
        <p:spPr>
          <a:xfrm>
            <a:off x="24709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6" name="Tableau 15">
            <a:extLst>
              <a:ext uri="{FF2B5EF4-FFF2-40B4-BE49-F238E27FC236}">
                <a16:creationId xmlns:a16="http://schemas.microsoft.com/office/drawing/2014/main" id="{7D464869-F10E-931D-83F3-BAB6717EF9B5}"/>
              </a:ext>
            </a:extLst>
          </p:cNvPr>
          <p:cNvGraphicFramePr>
            <a:graphicFrameLocks noGrp="1"/>
          </p:cNvGraphicFramePr>
          <p:nvPr>
            <p:extLst>
              <p:ext uri="{D42A27DB-BD31-4B8C-83A1-F6EECF244321}">
                <p14:modId xmlns:p14="http://schemas.microsoft.com/office/powerpoint/2010/main" val="2108694186"/>
              </p:ext>
            </p:extLst>
          </p:nvPr>
        </p:nvGraphicFramePr>
        <p:xfrm>
          <a:off x="2470918" y="235823"/>
          <a:ext cx="2448234"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tblGrid>
              <a:tr h="288052">
                <a:tc>
                  <a:txBody>
                    <a:bodyPr/>
                    <a:lstStyle/>
                    <a:p>
                      <a:pPr algn="ctr"/>
                      <a:r>
                        <a:rPr lang="fr-FR" sz="1050" b="0" dirty="0">
                          <a:solidFill>
                            <a:schemeClr val="bg1"/>
                          </a:solidFill>
                          <a:latin typeface="Avenir Next LT Pro" panose="020B0504020202020204" pitchFamily="34" charset="0"/>
                        </a:rPr>
                        <a:t>AMO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RAC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17" name="Tableau 16">
            <a:extLst>
              <a:ext uri="{FF2B5EF4-FFF2-40B4-BE49-F238E27FC236}">
                <a16:creationId xmlns:a16="http://schemas.microsoft.com/office/drawing/2014/main" id="{3A4B77CE-4665-6AD5-BE2B-E9351C286259}"/>
              </a:ext>
            </a:extLst>
          </p:cNvPr>
          <p:cNvGraphicFramePr>
            <a:graphicFrameLocks noGrp="1"/>
          </p:cNvGraphicFramePr>
          <p:nvPr>
            <p:extLst>
              <p:ext uri="{D42A27DB-BD31-4B8C-83A1-F6EECF244321}">
                <p14:modId xmlns:p14="http://schemas.microsoft.com/office/powerpoint/2010/main" val="3738095747"/>
              </p:ext>
            </p:extLst>
          </p:nvPr>
        </p:nvGraphicFramePr>
        <p:xfrm>
          <a:off x="2470918" y="643466"/>
          <a:ext cx="2448234" cy="64008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tblGrid>
              <a:tr h="0">
                <a:tc>
                  <a:txBody>
                    <a:bodyPr/>
                    <a:lstStyle/>
                    <a:p>
                      <a:pPr marL="0" algn="ctr" defTabSz="914400" rtl="0" eaLnBrk="1" latinLnBrk="0" hangingPunct="1"/>
                      <a:r>
                        <a:rPr lang="fr-FR" sz="800" kern="1200" dirty="0">
                          <a:solidFill>
                            <a:schemeClr val="bg2">
                              <a:lumMod val="90000"/>
                            </a:schemeClr>
                          </a:solidFill>
                          <a:latin typeface="Avenir Next LT Pro" panose="020B0504020202020204" pitchFamily="34" charset="0"/>
                          <a:ea typeface="+mn-ea"/>
                          <a:cs typeface="+mn-cs"/>
                        </a:rPr>
                        <a:t>AMO HSP</a:t>
                      </a:r>
                    </a:p>
                  </a:txBody>
                  <a:tcPr>
                    <a:noFill/>
                  </a:tcPr>
                </a:tc>
                <a:tc>
                  <a:txBody>
                    <a:bodyPr/>
                    <a:lstStyle/>
                    <a:p>
                      <a:pPr marL="0" algn="ctr" defTabSz="914400" rtl="0" eaLnBrk="1" latinLnBrk="0" hangingPunct="1"/>
                      <a:r>
                        <a:rPr lang="fr-FR" sz="800" kern="1200" dirty="0">
                          <a:solidFill>
                            <a:schemeClr val="bg2">
                              <a:lumMod val="90000"/>
                            </a:schemeClr>
                          </a:solidFill>
                          <a:latin typeface="Avenir Next LT Pro" panose="020B0504020202020204" pitchFamily="34" charset="0"/>
                          <a:ea typeface="+mn-ea"/>
                          <a:cs typeface="+mn-cs"/>
                        </a:rPr>
                        <a:t>ACE après AMO</a:t>
                      </a: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tx1"/>
                          </a:solidFill>
                          <a:latin typeface="Avenir Next LT Pro" panose="020B0504020202020204" pitchFamily="34" charset="0"/>
                        </a:rPr>
                        <a:t>Remontée e PMSI</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HSP après AMO</a:t>
                      </a: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AMO ACE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bl>
          </a:graphicData>
        </a:graphic>
      </p:graphicFrame>
      <p:cxnSp>
        <p:nvCxnSpPr>
          <p:cNvPr id="19" name="Connecteur droit 18">
            <a:extLst>
              <a:ext uri="{FF2B5EF4-FFF2-40B4-BE49-F238E27FC236}">
                <a16:creationId xmlns:a16="http://schemas.microsoft.com/office/drawing/2014/main" id="{A7053436-7FFC-3C90-2DF2-60BABBB01A7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305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A56BE7F-D682-F476-B912-DF5EB0D3F9E7}"/>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CADBEF24-56C2-0874-FF98-E310FB02659A}"/>
              </a:ext>
            </a:extLst>
          </p:cNvPr>
          <p:cNvSpPr txBox="1"/>
          <p:nvPr/>
        </p:nvSpPr>
        <p:spPr>
          <a:xfrm>
            <a:off x="367653" y="1846717"/>
            <a:ext cx="8911769" cy="400110"/>
          </a:xfrm>
          <a:prstGeom prst="rect">
            <a:avLst/>
          </a:prstGeom>
          <a:noFill/>
        </p:spPr>
        <p:txBody>
          <a:bodyPr wrap="square">
            <a:spAutoFit/>
          </a:bodyPr>
          <a:lstStyle/>
          <a:p>
            <a:r>
              <a:rPr lang="fr-FR" sz="2000" b="1" dirty="0">
                <a:latin typeface="Avenir Next LT Pro" panose="020B0504020202020204" pitchFamily="34" charset="0"/>
              </a:rPr>
              <a:t>IIC. Facturation à l’activité AMO ACE</a:t>
            </a:r>
          </a:p>
        </p:txBody>
      </p:sp>
      <p:sp>
        <p:nvSpPr>
          <p:cNvPr id="3" name="Rectangle 2">
            <a:extLst>
              <a:ext uri="{FF2B5EF4-FFF2-40B4-BE49-F238E27FC236}">
                <a16:creationId xmlns:a16="http://schemas.microsoft.com/office/drawing/2014/main" id="{62989A4D-D838-4EBA-B7D4-EA4F663E3AF0}"/>
              </a:ext>
            </a:extLst>
          </p:cNvPr>
          <p:cNvSpPr/>
          <p:nvPr/>
        </p:nvSpPr>
        <p:spPr>
          <a:xfrm>
            <a:off x="367652" y="2568825"/>
            <a:ext cx="11456683" cy="4247317"/>
          </a:xfrm>
          <a:prstGeom prst="rect">
            <a:avLst/>
          </a:prstGeom>
        </p:spPr>
        <p:txBody>
          <a:bodyPr wrap="square">
            <a:spAutoFit/>
          </a:bodyPr>
          <a:lstStyle/>
          <a:p>
            <a:pPr algn="just"/>
            <a:r>
              <a:rPr lang="fr-FR" dirty="0">
                <a:latin typeface="Avenir Next LT Pro" panose="020B0504020202020204" pitchFamily="34" charset="0"/>
              </a:rPr>
              <a:t>Les actes et consultations externes (ACE) comprennent non seulement les actes et consultations réalisés dans le cadre de l’activité externe de l’établissement de santé mais également l’ensemble des prestations hospitalières sans hospitalisation. </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Plus concrètement, les prestations réalisées dans ce cadre sont principalement pour l’activité programmée :</a:t>
            </a:r>
          </a:p>
          <a:p>
            <a:pPr algn="just"/>
            <a:endParaRPr lang="fr-FR" dirty="0">
              <a:latin typeface="Avenir Next LT Pro" panose="020B0504020202020204" pitchFamily="34" charset="0"/>
            </a:endParaRPr>
          </a:p>
          <a:p>
            <a:pPr marL="285750" indent="-285750" algn="just">
              <a:buFont typeface="Arial" panose="020B0604020202020204" pitchFamily="34" charset="0"/>
              <a:buChar char="•"/>
            </a:pPr>
            <a:r>
              <a:rPr lang="fr-FR" dirty="0">
                <a:latin typeface="Avenir Next LT Pro" panose="020B0504020202020204" pitchFamily="34" charset="0"/>
              </a:rPr>
              <a:t>des consultations </a:t>
            </a:r>
          </a:p>
          <a:p>
            <a:pPr marL="285750" indent="-285750" algn="just">
              <a:buFont typeface="Arial" panose="020B0604020202020204" pitchFamily="34" charset="0"/>
              <a:buChar char="•"/>
            </a:pPr>
            <a:r>
              <a:rPr lang="fr-FR" dirty="0">
                <a:latin typeface="Avenir Next LT Pro" panose="020B0504020202020204" pitchFamily="34" charset="0"/>
              </a:rPr>
              <a:t>des actes d’imagerie ou de biologie</a:t>
            </a:r>
          </a:p>
          <a:p>
            <a:pPr marL="285750" indent="-285750" algn="just">
              <a:buFont typeface="Arial" panose="020B0604020202020204" pitchFamily="34" charset="0"/>
              <a:buChar char="•"/>
            </a:pPr>
            <a:r>
              <a:rPr lang="fr-FR" dirty="0">
                <a:latin typeface="Avenir Next LT Pro" panose="020B0504020202020204" pitchFamily="34" charset="0"/>
              </a:rPr>
              <a:t>des forfaits techniques de radiologie</a:t>
            </a:r>
          </a:p>
          <a:p>
            <a:pPr marL="285750" indent="-285750" algn="just">
              <a:buFont typeface="Arial" panose="020B0604020202020204" pitchFamily="34" charset="0"/>
              <a:buChar char="•"/>
            </a:pPr>
            <a:r>
              <a:rPr lang="fr-FR" dirty="0">
                <a:latin typeface="Avenir Next LT Pro" panose="020B0504020202020204" pitchFamily="34" charset="0"/>
              </a:rPr>
              <a:t>des actes techniques médicaux</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Pour l’activité non programmée :</a:t>
            </a:r>
          </a:p>
          <a:p>
            <a:pPr algn="just"/>
            <a:endParaRPr lang="fr-FR" dirty="0">
              <a:latin typeface="Avenir Next LT Pro" panose="020B0504020202020204" pitchFamily="34" charset="0"/>
            </a:endParaRPr>
          </a:p>
          <a:p>
            <a:pPr marL="285750" indent="-285750" algn="just">
              <a:buFont typeface="Arial" panose="020B0604020202020204" pitchFamily="34" charset="0"/>
              <a:buChar char="•"/>
            </a:pPr>
            <a:r>
              <a:rPr lang="fr-FR" dirty="0">
                <a:latin typeface="Avenir Next LT Pro" panose="020B0504020202020204" pitchFamily="34" charset="0"/>
              </a:rPr>
              <a:t>les ACE réalisés lors de passage aux urgences Gynécologiques ATU/CCAM/NGAP</a:t>
            </a:r>
          </a:p>
          <a:p>
            <a:pPr marL="285750" indent="-285750" algn="just">
              <a:buFont typeface="Arial" panose="020B0604020202020204" pitchFamily="34" charset="0"/>
              <a:buChar char="•"/>
            </a:pPr>
            <a:r>
              <a:rPr lang="fr-FR" dirty="0">
                <a:latin typeface="Avenir Next LT Pro" panose="020B0504020202020204" pitchFamily="34" charset="0"/>
              </a:rPr>
              <a:t>les forfaits générés lors de passage aux urgences NON Gynécologiques</a:t>
            </a:r>
          </a:p>
        </p:txBody>
      </p:sp>
      <p:sp>
        <p:nvSpPr>
          <p:cNvPr id="8" name="Espace réservé du numéro de diapositive 7">
            <a:extLst>
              <a:ext uri="{FF2B5EF4-FFF2-40B4-BE49-F238E27FC236}">
                <a16:creationId xmlns:a16="http://schemas.microsoft.com/office/drawing/2014/main" id="{BC3CF520-3591-E87E-5FD5-6B5B82186768}"/>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15</a:t>
            </a:fld>
            <a:endParaRPr lang="fr-FR"/>
          </a:p>
        </p:txBody>
      </p:sp>
      <p:sp>
        <p:nvSpPr>
          <p:cNvPr id="9" name="Rectangle : coins arrondis 8">
            <a:extLst>
              <a:ext uri="{FF2B5EF4-FFF2-40B4-BE49-F238E27FC236}">
                <a16:creationId xmlns:a16="http://schemas.microsoft.com/office/drawing/2014/main" id="{062C5E47-22BC-35FD-C591-C35D1EF2CB21}"/>
              </a:ext>
            </a:extLst>
          </p:cNvPr>
          <p:cNvSpPr/>
          <p:nvPr/>
        </p:nvSpPr>
        <p:spPr>
          <a:xfrm>
            <a:off x="-358141" y="744169"/>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1" name="Tableau 10">
            <a:extLst>
              <a:ext uri="{FF2B5EF4-FFF2-40B4-BE49-F238E27FC236}">
                <a16:creationId xmlns:a16="http://schemas.microsoft.com/office/drawing/2014/main" id="{19F05083-1FA0-896C-40AE-56400EDD2D85}"/>
              </a:ext>
            </a:extLst>
          </p:cNvPr>
          <p:cNvGraphicFramePr>
            <a:graphicFrameLocks noGrp="1"/>
          </p:cNvGraphicFramePr>
          <p:nvPr>
            <p:extLst>
              <p:ext uri="{D42A27DB-BD31-4B8C-83A1-F6EECF244321}">
                <p14:modId xmlns:p14="http://schemas.microsoft.com/office/powerpoint/2010/main" val="2876987083"/>
              </p:ext>
            </p:extLst>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1"/>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2">
                              <a:lumMod val="90000"/>
                            </a:schemeClr>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2" name="Rectangle : coins arrondis 11">
            <a:extLst>
              <a:ext uri="{FF2B5EF4-FFF2-40B4-BE49-F238E27FC236}">
                <a16:creationId xmlns:a16="http://schemas.microsoft.com/office/drawing/2014/main" id="{DA0B89AC-E1C1-9A84-F66F-BDA592083208}"/>
              </a:ext>
            </a:extLst>
          </p:cNvPr>
          <p:cNvSpPr/>
          <p:nvPr/>
        </p:nvSpPr>
        <p:spPr>
          <a:xfrm>
            <a:off x="24709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3" name="Tableau 12">
            <a:extLst>
              <a:ext uri="{FF2B5EF4-FFF2-40B4-BE49-F238E27FC236}">
                <a16:creationId xmlns:a16="http://schemas.microsoft.com/office/drawing/2014/main" id="{66133427-AD5E-E5DE-9913-53BA5AEFC440}"/>
              </a:ext>
            </a:extLst>
          </p:cNvPr>
          <p:cNvGraphicFramePr>
            <a:graphicFrameLocks noGrp="1"/>
          </p:cNvGraphicFramePr>
          <p:nvPr>
            <p:extLst>
              <p:ext uri="{D42A27DB-BD31-4B8C-83A1-F6EECF244321}">
                <p14:modId xmlns:p14="http://schemas.microsoft.com/office/powerpoint/2010/main" val="2108694186"/>
              </p:ext>
            </p:extLst>
          </p:nvPr>
        </p:nvGraphicFramePr>
        <p:xfrm>
          <a:off x="2470918" y="235823"/>
          <a:ext cx="2448234"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tblGrid>
              <a:tr h="288052">
                <a:tc>
                  <a:txBody>
                    <a:bodyPr/>
                    <a:lstStyle/>
                    <a:p>
                      <a:pPr algn="ctr"/>
                      <a:r>
                        <a:rPr lang="fr-FR" sz="1050" b="0" dirty="0">
                          <a:solidFill>
                            <a:schemeClr val="bg1"/>
                          </a:solidFill>
                          <a:latin typeface="Avenir Next LT Pro" panose="020B0504020202020204" pitchFamily="34" charset="0"/>
                        </a:rPr>
                        <a:t>AMO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RAC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14" name="Tableau 13">
            <a:extLst>
              <a:ext uri="{FF2B5EF4-FFF2-40B4-BE49-F238E27FC236}">
                <a16:creationId xmlns:a16="http://schemas.microsoft.com/office/drawing/2014/main" id="{57B54171-4B67-AF22-D267-73E58968431E}"/>
              </a:ext>
            </a:extLst>
          </p:cNvPr>
          <p:cNvGraphicFramePr>
            <a:graphicFrameLocks noGrp="1"/>
          </p:cNvGraphicFramePr>
          <p:nvPr>
            <p:extLst>
              <p:ext uri="{D42A27DB-BD31-4B8C-83A1-F6EECF244321}">
                <p14:modId xmlns:p14="http://schemas.microsoft.com/office/powerpoint/2010/main" val="601520956"/>
              </p:ext>
            </p:extLst>
          </p:nvPr>
        </p:nvGraphicFramePr>
        <p:xfrm>
          <a:off x="2470918" y="643466"/>
          <a:ext cx="2448234" cy="64008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tblGrid>
              <a:tr h="0">
                <a:tc>
                  <a:txBody>
                    <a:bodyPr/>
                    <a:lstStyle/>
                    <a:p>
                      <a:pPr algn="ctr"/>
                      <a:r>
                        <a:rPr lang="fr-FR" sz="800" dirty="0">
                          <a:solidFill>
                            <a:schemeClr val="bg2">
                              <a:lumMod val="90000"/>
                            </a:schemeClr>
                          </a:solidFill>
                          <a:latin typeface="Avenir Next LT Pro" panose="020B0504020202020204" pitchFamily="34" charset="0"/>
                        </a:rPr>
                        <a:t>AMO HSP</a:t>
                      </a:r>
                    </a:p>
                  </a:txBody>
                  <a:tcPr>
                    <a:noFill/>
                  </a:tcPr>
                </a:tc>
                <a:tc>
                  <a:txBody>
                    <a:bodyPr/>
                    <a:lstStyle/>
                    <a:p>
                      <a:pPr algn="ctr"/>
                      <a:r>
                        <a:rPr lang="fr-FR" sz="800" dirty="0">
                          <a:solidFill>
                            <a:schemeClr val="bg2">
                              <a:lumMod val="90000"/>
                            </a:schemeClr>
                          </a:solidFill>
                          <a:latin typeface="Avenir Next LT Pro" panose="020B0504020202020204" pitchFamily="34" charset="0"/>
                        </a:rPr>
                        <a:t>ACE après AMO</a:t>
                      </a: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Remontée e PMSI</a:t>
                      </a:r>
                    </a:p>
                  </a:txBody>
                  <a:tcPr>
                    <a:noFill/>
                  </a:tcPr>
                </a:tc>
                <a:tc>
                  <a:txBody>
                    <a:bodyPr/>
                    <a:lstStyle/>
                    <a:p>
                      <a:pPr algn="ctr"/>
                      <a:r>
                        <a:rPr lang="fr-FR" sz="800" dirty="0">
                          <a:solidFill>
                            <a:schemeClr val="bg2">
                              <a:lumMod val="90000"/>
                            </a:schemeClr>
                          </a:solidFill>
                          <a:latin typeface="Avenir Next LT Pro" panose="020B0504020202020204" pitchFamily="34" charset="0"/>
                        </a:rPr>
                        <a:t>HSP après AMO</a:t>
                      </a: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tx1"/>
                          </a:solidFill>
                          <a:latin typeface="Avenir Next LT Pro" panose="020B0504020202020204" pitchFamily="34" charset="0"/>
                        </a:rPr>
                        <a:t>AMO ACE</a:t>
                      </a:r>
                    </a:p>
                  </a:txBody>
                  <a:tcPr>
                    <a:solidFill>
                      <a:srgbClr val="FF9999"/>
                    </a:solid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bl>
          </a:graphicData>
        </a:graphic>
      </p:graphicFrame>
      <p:cxnSp>
        <p:nvCxnSpPr>
          <p:cNvPr id="17" name="Connecteur droit 16">
            <a:extLst>
              <a:ext uri="{FF2B5EF4-FFF2-40B4-BE49-F238E27FC236}">
                <a16:creationId xmlns:a16="http://schemas.microsoft.com/office/drawing/2014/main" id="{8AA9AE8A-C562-0C2B-C447-57556C6CF2F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544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ADBEF24-56C2-0874-FF98-E310FB02659A}"/>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IIC. Facturation à l’activité AMO ACE</a:t>
            </a:r>
          </a:p>
        </p:txBody>
      </p:sp>
      <p:sp>
        <p:nvSpPr>
          <p:cNvPr id="3" name="Rectangle 2">
            <a:extLst>
              <a:ext uri="{FF2B5EF4-FFF2-40B4-BE49-F238E27FC236}">
                <a16:creationId xmlns:a16="http://schemas.microsoft.com/office/drawing/2014/main" id="{62989A4D-D838-4EBA-B7D4-EA4F663E3AF0}"/>
              </a:ext>
            </a:extLst>
          </p:cNvPr>
          <p:cNvSpPr/>
          <p:nvPr/>
        </p:nvSpPr>
        <p:spPr>
          <a:xfrm>
            <a:off x="367652" y="2800646"/>
            <a:ext cx="11456683" cy="3416320"/>
          </a:xfrm>
          <a:prstGeom prst="rect">
            <a:avLst/>
          </a:prstGeom>
        </p:spPr>
        <p:txBody>
          <a:bodyPr wrap="square">
            <a:spAutoFit/>
          </a:bodyPr>
          <a:lstStyle/>
          <a:p>
            <a:pPr algn="just"/>
            <a:r>
              <a:rPr lang="fr-FR" dirty="0">
                <a:solidFill>
                  <a:srgbClr val="38BBD5"/>
                </a:solidFill>
                <a:latin typeface="Avenir Next LT Pro" panose="020B0504020202020204" pitchFamily="34" charset="0"/>
              </a:rPr>
              <a:t>La facturation des ACE hors Urgences se fait au fil de l’eau depuis 2016 (FIDES: facturation individuelle des établissements de santé) directement vers l’organisme de prise en charge.</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En fonction du type de consultation, du statut du patient, de la période, des actes, du tarif de ces actes, des spécialités, le  taux de prise en charge AMO varie entre 60% et 100%.</a:t>
            </a:r>
          </a:p>
          <a:p>
            <a:pPr algn="just"/>
            <a:r>
              <a:rPr lang="fr-FR" dirty="0">
                <a:latin typeface="Avenir Next LT Pro" panose="020B0504020202020204" pitchFamily="34" charset="0"/>
              </a:rPr>
              <a:t>Le taux de prise en charge AMO lorsque le parcours de soins est respecté : </a:t>
            </a:r>
          </a:p>
          <a:p>
            <a:pPr algn="just"/>
            <a:endParaRPr lang="fr-FR" dirty="0">
              <a:latin typeface="Avenir Next LT Pro" panose="020B0504020202020204" pitchFamily="34" charset="0"/>
            </a:endParaRPr>
          </a:p>
          <a:p>
            <a:pPr marL="285750" indent="-285750" algn="just">
              <a:buFont typeface="Arial" panose="020B0604020202020204" pitchFamily="34" charset="0"/>
              <a:buChar char="•"/>
            </a:pPr>
            <a:r>
              <a:rPr lang="fr-FR" dirty="0">
                <a:latin typeface="Avenir Next LT Pro" panose="020B0504020202020204" pitchFamily="34" charset="0"/>
              </a:rPr>
              <a:t>pour les dentistes (depuis 2023), les actes de laboratoire et les actes des auxiliaires médicaux : infirmières, masseurs-kinésithérapeutes, orthophonistes, orthoptistes, pédicures-podologues, celui-ci est dans le cas général de 60 % </a:t>
            </a:r>
          </a:p>
          <a:p>
            <a:pPr marL="285750" indent="-285750" algn="just">
              <a:buFont typeface="Arial" panose="020B0604020202020204" pitchFamily="34" charset="0"/>
              <a:buChar char="•"/>
            </a:pPr>
            <a:r>
              <a:rPr lang="fr-FR" dirty="0">
                <a:latin typeface="Avenir Next LT Pro" panose="020B0504020202020204" pitchFamily="34" charset="0"/>
              </a:rPr>
              <a:t>pour une activité réalisée par un personnel médical et pour les actes de sages femmes, celui-ci est dans le cas général de 70 %</a:t>
            </a:r>
          </a:p>
        </p:txBody>
      </p:sp>
      <p:sp>
        <p:nvSpPr>
          <p:cNvPr id="8" name="Espace réservé du numéro de diapositive 7">
            <a:extLst>
              <a:ext uri="{FF2B5EF4-FFF2-40B4-BE49-F238E27FC236}">
                <a16:creationId xmlns:a16="http://schemas.microsoft.com/office/drawing/2014/main" id="{BC3CF520-3591-E87E-5FD5-6B5B82186768}"/>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16</a:t>
            </a:fld>
            <a:endParaRPr lang="fr-FR"/>
          </a:p>
        </p:txBody>
      </p:sp>
      <p:sp>
        <p:nvSpPr>
          <p:cNvPr id="9" name="Rectangle : coins arrondis 8">
            <a:extLst>
              <a:ext uri="{FF2B5EF4-FFF2-40B4-BE49-F238E27FC236}">
                <a16:creationId xmlns:a16="http://schemas.microsoft.com/office/drawing/2014/main" id="{4ABCE8C3-E1A8-E192-B10F-01A4DDA9CE88}"/>
              </a:ext>
            </a:extLst>
          </p:cNvPr>
          <p:cNvSpPr/>
          <p:nvPr/>
        </p:nvSpPr>
        <p:spPr>
          <a:xfrm>
            <a:off x="-358141" y="744169"/>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1" name="Tableau 10">
            <a:extLst>
              <a:ext uri="{FF2B5EF4-FFF2-40B4-BE49-F238E27FC236}">
                <a16:creationId xmlns:a16="http://schemas.microsoft.com/office/drawing/2014/main" id="{B9231580-BD45-FB2A-2B1A-DDECD49B42AD}"/>
              </a:ext>
            </a:extLst>
          </p:cNvPr>
          <p:cNvGraphicFramePr>
            <a:graphicFrameLocks noGrp="1"/>
          </p:cNvGraphicFramePr>
          <p:nvPr>
            <p:extLst>
              <p:ext uri="{D42A27DB-BD31-4B8C-83A1-F6EECF244321}">
                <p14:modId xmlns:p14="http://schemas.microsoft.com/office/powerpoint/2010/main" val="2876987083"/>
              </p:ext>
            </p:extLst>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1"/>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2">
                              <a:lumMod val="90000"/>
                            </a:schemeClr>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2" name="Rectangle : coins arrondis 11">
            <a:extLst>
              <a:ext uri="{FF2B5EF4-FFF2-40B4-BE49-F238E27FC236}">
                <a16:creationId xmlns:a16="http://schemas.microsoft.com/office/drawing/2014/main" id="{C3143E2A-C5ED-BE55-5BBD-8B264FD6FF1A}"/>
              </a:ext>
            </a:extLst>
          </p:cNvPr>
          <p:cNvSpPr/>
          <p:nvPr/>
        </p:nvSpPr>
        <p:spPr>
          <a:xfrm>
            <a:off x="24709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3" name="Tableau 12">
            <a:extLst>
              <a:ext uri="{FF2B5EF4-FFF2-40B4-BE49-F238E27FC236}">
                <a16:creationId xmlns:a16="http://schemas.microsoft.com/office/drawing/2014/main" id="{97220C88-49F1-8350-722E-7A0404E21C52}"/>
              </a:ext>
            </a:extLst>
          </p:cNvPr>
          <p:cNvGraphicFramePr>
            <a:graphicFrameLocks noGrp="1"/>
          </p:cNvGraphicFramePr>
          <p:nvPr>
            <p:extLst>
              <p:ext uri="{D42A27DB-BD31-4B8C-83A1-F6EECF244321}">
                <p14:modId xmlns:p14="http://schemas.microsoft.com/office/powerpoint/2010/main" val="2108694186"/>
              </p:ext>
            </p:extLst>
          </p:nvPr>
        </p:nvGraphicFramePr>
        <p:xfrm>
          <a:off x="2470918" y="235823"/>
          <a:ext cx="2448234"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tblGrid>
              <a:tr h="288052">
                <a:tc>
                  <a:txBody>
                    <a:bodyPr/>
                    <a:lstStyle/>
                    <a:p>
                      <a:pPr algn="ctr"/>
                      <a:r>
                        <a:rPr lang="fr-FR" sz="1050" b="0" dirty="0">
                          <a:solidFill>
                            <a:schemeClr val="bg1"/>
                          </a:solidFill>
                          <a:latin typeface="Avenir Next LT Pro" panose="020B0504020202020204" pitchFamily="34" charset="0"/>
                        </a:rPr>
                        <a:t>AMO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RAC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cxnSp>
        <p:nvCxnSpPr>
          <p:cNvPr id="17" name="Connecteur droit 16">
            <a:extLst>
              <a:ext uri="{FF2B5EF4-FFF2-40B4-BE49-F238E27FC236}">
                <a16:creationId xmlns:a16="http://schemas.microsoft.com/office/drawing/2014/main" id="{56DE0CA3-CF8D-7516-8726-2B0D772DEFCF}"/>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43D6747-D4D7-F325-DCBB-3F018A8A2144}"/>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9" name="Tableau 18">
            <a:extLst>
              <a:ext uri="{FF2B5EF4-FFF2-40B4-BE49-F238E27FC236}">
                <a16:creationId xmlns:a16="http://schemas.microsoft.com/office/drawing/2014/main" id="{53456835-CFD9-DB2E-A7D5-E801E5B4F4C7}"/>
              </a:ext>
            </a:extLst>
          </p:cNvPr>
          <p:cNvGraphicFramePr>
            <a:graphicFrameLocks noGrp="1"/>
          </p:cNvGraphicFramePr>
          <p:nvPr>
            <p:extLst>
              <p:ext uri="{D42A27DB-BD31-4B8C-83A1-F6EECF244321}">
                <p14:modId xmlns:p14="http://schemas.microsoft.com/office/powerpoint/2010/main" val="3298438259"/>
              </p:ext>
            </p:extLst>
          </p:nvPr>
        </p:nvGraphicFramePr>
        <p:xfrm>
          <a:off x="2470918" y="643466"/>
          <a:ext cx="2448234" cy="64008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tblGrid>
              <a:tr h="0">
                <a:tc>
                  <a:txBody>
                    <a:bodyPr/>
                    <a:lstStyle/>
                    <a:p>
                      <a:pPr algn="ctr"/>
                      <a:r>
                        <a:rPr lang="fr-FR" sz="800" dirty="0">
                          <a:solidFill>
                            <a:schemeClr val="bg2">
                              <a:lumMod val="90000"/>
                            </a:schemeClr>
                          </a:solidFill>
                          <a:latin typeface="Avenir Next LT Pro" panose="020B0504020202020204" pitchFamily="34" charset="0"/>
                        </a:rPr>
                        <a:t>AMO HSP</a:t>
                      </a:r>
                    </a:p>
                  </a:txBody>
                  <a:tcPr>
                    <a:noFill/>
                  </a:tcPr>
                </a:tc>
                <a:tc>
                  <a:txBody>
                    <a:bodyPr/>
                    <a:lstStyle/>
                    <a:p>
                      <a:pPr algn="ctr"/>
                      <a:r>
                        <a:rPr lang="fr-FR" sz="800" dirty="0">
                          <a:solidFill>
                            <a:schemeClr val="bg2">
                              <a:lumMod val="90000"/>
                            </a:schemeClr>
                          </a:solidFill>
                          <a:latin typeface="Avenir Next LT Pro" panose="020B0504020202020204" pitchFamily="34" charset="0"/>
                        </a:rPr>
                        <a:t>ACE après AMO</a:t>
                      </a: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Remontée e PMSI</a:t>
                      </a:r>
                    </a:p>
                  </a:txBody>
                  <a:tcPr>
                    <a:noFill/>
                  </a:tcPr>
                </a:tc>
                <a:tc>
                  <a:txBody>
                    <a:bodyPr/>
                    <a:lstStyle/>
                    <a:p>
                      <a:pPr algn="ctr"/>
                      <a:r>
                        <a:rPr lang="fr-FR" sz="800" dirty="0">
                          <a:solidFill>
                            <a:schemeClr val="bg2">
                              <a:lumMod val="90000"/>
                            </a:schemeClr>
                          </a:solidFill>
                          <a:latin typeface="Avenir Next LT Pro" panose="020B0504020202020204" pitchFamily="34" charset="0"/>
                        </a:rPr>
                        <a:t>HSP après AMO</a:t>
                      </a: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tx1"/>
                          </a:solidFill>
                          <a:latin typeface="Avenir Next LT Pro" panose="020B0504020202020204" pitchFamily="34" charset="0"/>
                        </a:rPr>
                        <a:t>AMO ACE</a:t>
                      </a:r>
                    </a:p>
                  </a:txBody>
                  <a:tcPr>
                    <a:solidFill>
                      <a:srgbClr val="FF9999"/>
                    </a:solid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bl>
          </a:graphicData>
        </a:graphic>
      </p:graphicFrame>
    </p:spTree>
    <p:extLst>
      <p:ext uri="{BB962C8B-B14F-4D97-AF65-F5344CB8AC3E}">
        <p14:creationId xmlns:p14="http://schemas.microsoft.com/office/powerpoint/2010/main" val="1369204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989A4D-D838-4EBA-B7D4-EA4F663E3AF0}"/>
              </a:ext>
            </a:extLst>
          </p:cNvPr>
          <p:cNvSpPr/>
          <p:nvPr/>
        </p:nvSpPr>
        <p:spPr>
          <a:xfrm>
            <a:off x="367652" y="2890797"/>
            <a:ext cx="11456683" cy="2308324"/>
          </a:xfrm>
          <a:prstGeom prst="rect">
            <a:avLst/>
          </a:prstGeom>
        </p:spPr>
        <p:txBody>
          <a:bodyPr wrap="square">
            <a:spAutoFit/>
          </a:bodyPr>
          <a:lstStyle/>
          <a:p>
            <a:pPr algn="just"/>
            <a:r>
              <a:rPr lang="fr-FR" dirty="0">
                <a:solidFill>
                  <a:srgbClr val="38BBD5"/>
                </a:solidFill>
                <a:latin typeface="Avenir Next LT Pro" panose="020B0504020202020204" pitchFamily="34" charset="0"/>
              </a:rPr>
              <a:t>La facturation des ACE aux Urgences suit le modèle du PMSI via la remontée sur la plateforme </a:t>
            </a:r>
            <a:r>
              <a:rPr lang="fr-FR" dirty="0" err="1">
                <a:solidFill>
                  <a:srgbClr val="38BBD5"/>
                </a:solidFill>
                <a:latin typeface="Avenir Next LT Pro" panose="020B0504020202020204" pitchFamily="34" charset="0"/>
              </a:rPr>
              <a:t>epmsi</a:t>
            </a:r>
            <a:r>
              <a:rPr lang="fr-FR" dirty="0">
                <a:solidFill>
                  <a:srgbClr val="38BBD5"/>
                </a:solidFill>
                <a:latin typeface="Avenir Next LT Pro" panose="020B0504020202020204" pitchFamily="34" charset="0"/>
              </a:rPr>
              <a:t> des RSF:</a:t>
            </a:r>
          </a:p>
          <a:p>
            <a:pPr algn="just"/>
            <a:endParaRPr lang="fr-FR" dirty="0">
              <a:latin typeface="Avenir Next LT Pro" panose="020B0504020202020204" pitchFamily="34" charset="0"/>
            </a:endParaRPr>
          </a:p>
          <a:p>
            <a:pPr marL="285750" indent="-285750" algn="just">
              <a:buFont typeface="Arial" panose="020B0604020202020204" pitchFamily="34" charset="0"/>
              <a:buChar char="•"/>
            </a:pPr>
            <a:r>
              <a:rPr lang="fr-FR" dirty="0">
                <a:latin typeface="Avenir Next LT Pro" panose="020B0504020202020204" pitchFamily="34" charset="0"/>
              </a:rPr>
              <a:t>Pour les Urgences Gynécologique c’est une facturation à l’activité (CCAM/NGAP) avec une valorisation supplémentaire d’un ATU (forfait accueil et traitement des urgences) pris en charge à 80% dans la majorité des cas</a:t>
            </a:r>
          </a:p>
          <a:p>
            <a:pPr marL="285750" indent="-285750" algn="just">
              <a:buFont typeface="Arial" panose="020B0604020202020204" pitchFamily="34" charset="0"/>
              <a:buChar char="•"/>
            </a:pPr>
            <a:r>
              <a:rPr lang="fr-FR" dirty="0">
                <a:latin typeface="Avenir Next LT Pro" panose="020B0504020202020204" pitchFamily="34" charset="0"/>
              </a:rPr>
              <a:t>Pour les Urgences Générales et Pédiatriques un nouveau modèle de financement est mis en place avec des forfaits et suppléments à l’activité pris en charge à 100% </a:t>
            </a:r>
          </a:p>
        </p:txBody>
      </p:sp>
      <p:sp>
        <p:nvSpPr>
          <p:cNvPr id="8" name="Espace réservé du numéro de diapositive 7">
            <a:extLst>
              <a:ext uri="{FF2B5EF4-FFF2-40B4-BE49-F238E27FC236}">
                <a16:creationId xmlns:a16="http://schemas.microsoft.com/office/drawing/2014/main" id="{BC3CF520-3591-E87E-5FD5-6B5B82186768}"/>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17</a:t>
            </a:fld>
            <a:endParaRPr lang="fr-FR"/>
          </a:p>
        </p:txBody>
      </p:sp>
      <p:sp>
        <p:nvSpPr>
          <p:cNvPr id="9" name="ZoneTexte 8">
            <a:extLst>
              <a:ext uri="{FF2B5EF4-FFF2-40B4-BE49-F238E27FC236}">
                <a16:creationId xmlns:a16="http://schemas.microsoft.com/office/drawing/2014/main" id="{1CDD0D69-7C5F-6F83-CDFB-FB28D3C52ECE}"/>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IIC. Facturation à l’activité AMO ACE</a:t>
            </a:r>
          </a:p>
        </p:txBody>
      </p:sp>
      <p:sp>
        <p:nvSpPr>
          <p:cNvPr id="11" name="Rectangle : coins arrondis 10">
            <a:extLst>
              <a:ext uri="{FF2B5EF4-FFF2-40B4-BE49-F238E27FC236}">
                <a16:creationId xmlns:a16="http://schemas.microsoft.com/office/drawing/2014/main" id="{08C4CE9A-9DB4-167B-523B-67C75061009A}"/>
              </a:ext>
            </a:extLst>
          </p:cNvPr>
          <p:cNvSpPr/>
          <p:nvPr/>
        </p:nvSpPr>
        <p:spPr>
          <a:xfrm>
            <a:off x="-358141" y="744169"/>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2" name="Tableau 11">
            <a:extLst>
              <a:ext uri="{FF2B5EF4-FFF2-40B4-BE49-F238E27FC236}">
                <a16:creationId xmlns:a16="http://schemas.microsoft.com/office/drawing/2014/main" id="{4A0312DF-A6BD-BAB2-4C99-AA260FDFA7AC}"/>
              </a:ext>
            </a:extLst>
          </p:cNvPr>
          <p:cNvGraphicFramePr>
            <a:graphicFrameLocks noGrp="1"/>
          </p:cNvGraphicFramePr>
          <p:nvPr>
            <p:extLst>
              <p:ext uri="{D42A27DB-BD31-4B8C-83A1-F6EECF244321}">
                <p14:modId xmlns:p14="http://schemas.microsoft.com/office/powerpoint/2010/main" val="85331309"/>
              </p:ext>
            </p:extLst>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1"/>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2">
                              <a:lumMod val="90000"/>
                            </a:schemeClr>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3" name="Rectangle : coins arrondis 12">
            <a:extLst>
              <a:ext uri="{FF2B5EF4-FFF2-40B4-BE49-F238E27FC236}">
                <a16:creationId xmlns:a16="http://schemas.microsoft.com/office/drawing/2014/main" id="{85E24DA0-6CFC-CDE6-82DD-C4530B3DD9E7}"/>
              </a:ext>
            </a:extLst>
          </p:cNvPr>
          <p:cNvSpPr/>
          <p:nvPr/>
        </p:nvSpPr>
        <p:spPr>
          <a:xfrm>
            <a:off x="24709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4" name="Tableau 13">
            <a:extLst>
              <a:ext uri="{FF2B5EF4-FFF2-40B4-BE49-F238E27FC236}">
                <a16:creationId xmlns:a16="http://schemas.microsoft.com/office/drawing/2014/main" id="{57C3DC1E-8FE4-A010-8676-CF7337C6731F}"/>
              </a:ext>
            </a:extLst>
          </p:cNvPr>
          <p:cNvGraphicFramePr>
            <a:graphicFrameLocks noGrp="1"/>
          </p:cNvGraphicFramePr>
          <p:nvPr>
            <p:extLst>
              <p:ext uri="{D42A27DB-BD31-4B8C-83A1-F6EECF244321}">
                <p14:modId xmlns:p14="http://schemas.microsoft.com/office/powerpoint/2010/main" val="1957846319"/>
              </p:ext>
            </p:extLst>
          </p:nvPr>
        </p:nvGraphicFramePr>
        <p:xfrm>
          <a:off x="2470918" y="235823"/>
          <a:ext cx="2448234"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tblGrid>
              <a:tr h="288052">
                <a:tc>
                  <a:txBody>
                    <a:bodyPr/>
                    <a:lstStyle/>
                    <a:p>
                      <a:pPr algn="ctr"/>
                      <a:r>
                        <a:rPr lang="fr-FR" sz="1050" b="0" dirty="0">
                          <a:solidFill>
                            <a:schemeClr val="bg1"/>
                          </a:solidFill>
                          <a:latin typeface="Avenir Next LT Pro" panose="020B0504020202020204" pitchFamily="34" charset="0"/>
                        </a:rPr>
                        <a:t>AMO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RAC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cxnSp>
        <p:nvCxnSpPr>
          <p:cNvPr id="18" name="Connecteur droit 17">
            <a:extLst>
              <a:ext uri="{FF2B5EF4-FFF2-40B4-BE49-F238E27FC236}">
                <a16:creationId xmlns:a16="http://schemas.microsoft.com/office/drawing/2014/main" id="{14B7DA48-7DE5-C826-B399-3DC887361D8F}"/>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A896147-A8AF-A80D-667D-8A5D63700E88}"/>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0" name="Tableau 19">
            <a:extLst>
              <a:ext uri="{FF2B5EF4-FFF2-40B4-BE49-F238E27FC236}">
                <a16:creationId xmlns:a16="http://schemas.microsoft.com/office/drawing/2014/main" id="{90EBF10F-FEAB-1DBD-E66F-7249AF68845E}"/>
              </a:ext>
            </a:extLst>
          </p:cNvPr>
          <p:cNvGraphicFramePr>
            <a:graphicFrameLocks noGrp="1"/>
          </p:cNvGraphicFramePr>
          <p:nvPr>
            <p:extLst>
              <p:ext uri="{D42A27DB-BD31-4B8C-83A1-F6EECF244321}">
                <p14:modId xmlns:p14="http://schemas.microsoft.com/office/powerpoint/2010/main" val="954113083"/>
              </p:ext>
            </p:extLst>
          </p:nvPr>
        </p:nvGraphicFramePr>
        <p:xfrm>
          <a:off x="2470918" y="643466"/>
          <a:ext cx="2448234" cy="64008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tblGrid>
              <a:tr h="0">
                <a:tc>
                  <a:txBody>
                    <a:bodyPr/>
                    <a:lstStyle/>
                    <a:p>
                      <a:pPr algn="ctr"/>
                      <a:r>
                        <a:rPr lang="fr-FR" sz="800" dirty="0">
                          <a:solidFill>
                            <a:schemeClr val="bg2">
                              <a:lumMod val="90000"/>
                            </a:schemeClr>
                          </a:solidFill>
                          <a:latin typeface="Avenir Next LT Pro" panose="020B0504020202020204" pitchFamily="34" charset="0"/>
                        </a:rPr>
                        <a:t>AMO HSP</a:t>
                      </a:r>
                    </a:p>
                  </a:txBody>
                  <a:tcPr>
                    <a:noFill/>
                  </a:tcPr>
                </a:tc>
                <a:tc>
                  <a:txBody>
                    <a:bodyPr/>
                    <a:lstStyle/>
                    <a:p>
                      <a:pPr algn="ctr"/>
                      <a:r>
                        <a:rPr lang="fr-FR" sz="800" dirty="0">
                          <a:solidFill>
                            <a:schemeClr val="bg2">
                              <a:lumMod val="90000"/>
                            </a:schemeClr>
                          </a:solidFill>
                          <a:latin typeface="Avenir Next LT Pro" panose="020B0504020202020204" pitchFamily="34" charset="0"/>
                        </a:rPr>
                        <a:t>ACE après AMO</a:t>
                      </a: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Remontée e PMSI</a:t>
                      </a:r>
                    </a:p>
                  </a:txBody>
                  <a:tcPr>
                    <a:noFill/>
                  </a:tcPr>
                </a:tc>
                <a:tc>
                  <a:txBody>
                    <a:bodyPr/>
                    <a:lstStyle/>
                    <a:p>
                      <a:pPr algn="ctr"/>
                      <a:r>
                        <a:rPr lang="fr-FR" sz="800" dirty="0">
                          <a:solidFill>
                            <a:schemeClr val="bg2">
                              <a:lumMod val="90000"/>
                            </a:schemeClr>
                          </a:solidFill>
                          <a:latin typeface="Avenir Next LT Pro" panose="020B0504020202020204" pitchFamily="34" charset="0"/>
                        </a:rPr>
                        <a:t>HSP après AMO</a:t>
                      </a: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tx1"/>
                          </a:solidFill>
                          <a:latin typeface="Avenir Next LT Pro" panose="020B0504020202020204" pitchFamily="34" charset="0"/>
                        </a:rPr>
                        <a:t>AMO ACE</a:t>
                      </a:r>
                    </a:p>
                  </a:txBody>
                  <a:tcPr>
                    <a:solidFill>
                      <a:srgbClr val="FF9999"/>
                    </a:solid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bl>
          </a:graphicData>
        </a:graphic>
      </p:graphicFrame>
    </p:spTree>
    <p:extLst>
      <p:ext uri="{BB962C8B-B14F-4D97-AF65-F5344CB8AC3E}">
        <p14:creationId xmlns:p14="http://schemas.microsoft.com/office/powerpoint/2010/main" val="886930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ADBEF24-56C2-0874-FF98-E310FB02659A}"/>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IID. Facturation du reste à charge ACE après AMO</a:t>
            </a:r>
          </a:p>
        </p:txBody>
      </p:sp>
      <p:sp>
        <p:nvSpPr>
          <p:cNvPr id="3" name="Rectangle 2">
            <a:extLst>
              <a:ext uri="{FF2B5EF4-FFF2-40B4-BE49-F238E27FC236}">
                <a16:creationId xmlns:a16="http://schemas.microsoft.com/office/drawing/2014/main" id="{62989A4D-D838-4EBA-B7D4-EA4F663E3AF0}"/>
              </a:ext>
            </a:extLst>
          </p:cNvPr>
          <p:cNvSpPr/>
          <p:nvPr/>
        </p:nvSpPr>
        <p:spPr>
          <a:xfrm>
            <a:off x="367652" y="2452914"/>
            <a:ext cx="11456683" cy="3139321"/>
          </a:xfrm>
          <a:prstGeom prst="rect">
            <a:avLst/>
          </a:prstGeom>
        </p:spPr>
        <p:txBody>
          <a:bodyPr wrap="square">
            <a:spAutoFit/>
          </a:bodyPr>
          <a:lstStyle/>
          <a:p>
            <a:pPr algn="just"/>
            <a:r>
              <a:rPr lang="fr-FR" dirty="0">
                <a:latin typeface="Avenir Next LT Pro" panose="020B0504020202020204" pitchFamily="34" charset="0"/>
              </a:rPr>
              <a:t>En fonction du type de consultation, du statut du patient, de la période, des actes, du tarif de ces actes, des spécialités, le  taux de reste à charge après AMO varie entre 40% et 0%</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En fonction des actes, du tarif de ces actes et de la situation du patient, ce montant de RAC peut être remplacé par le TMF à 24 € </a:t>
            </a:r>
          </a:p>
          <a:p>
            <a:pPr algn="just"/>
            <a:endParaRPr lang="fr-FR" dirty="0">
              <a:latin typeface="Avenir Next LT Pro" panose="020B0504020202020204" pitchFamily="34" charset="0"/>
            </a:endParaRPr>
          </a:p>
          <a:p>
            <a:pPr algn="just"/>
            <a:r>
              <a:rPr lang="fr-FR" dirty="0">
                <a:solidFill>
                  <a:srgbClr val="38BBD5"/>
                </a:solidFill>
                <a:latin typeface="Avenir Next LT Pro" panose="020B0504020202020204" pitchFamily="34" charset="0"/>
              </a:rPr>
              <a:t>La facturation du RAC des ACE aux Urgences</a:t>
            </a:r>
          </a:p>
          <a:p>
            <a:pPr algn="just"/>
            <a:endParaRPr lang="fr-FR" dirty="0">
              <a:latin typeface="Avenir Next LT Pro" panose="020B0504020202020204" pitchFamily="34" charset="0"/>
            </a:endParaRPr>
          </a:p>
          <a:p>
            <a:pPr marL="285750" indent="-285750" algn="just">
              <a:buFont typeface="Arial" panose="020B0604020202020204" pitchFamily="34" charset="0"/>
              <a:buChar char="•"/>
            </a:pPr>
            <a:r>
              <a:rPr lang="fr-FR" dirty="0">
                <a:latin typeface="Avenir Next LT Pro" panose="020B0504020202020204" pitchFamily="34" charset="0"/>
              </a:rPr>
              <a:t>Pour les Urgences Gynécologique c’est un RAC de 20% de la valorisation des actes</a:t>
            </a:r>
          </a:p>
          <a:p>
            <a:pPr marL="285750" indent="-285750" algn="just">
              <a:buFont typeface="Arial" panose="020B0604020202020204" pitchFamily="34" charset="0"/>
              <a:buChar char="•"/>
            </a:pPr>
            <a:r>
              <a:rPr lang="fr-FR" dirty="0">
                <a:latin typeface="Avenir Next LT Pro" panose="020B0504020202020204" pitchFamily="34" charset="0"/>
              </a:rPr>
              <a:t>Pour les Urgences Générales et Pédiatriques c’est un reste à charge fixe, le forfait patient urgences. </a:t>
            </a:r>
          </a:p>
          <a:p>
            <a:pPr marL="742950" lvl="1" indent="-285750" algn="just">
              <a:buFont typeface="Wingdings" panose="05000000000000000000" pitchFamily="2" charset="2"/>
              <a:buChar char="Ø"/>
            </a:pPr>
            <a:r>
              <a:rPr lang="fr-FR" dirty="0">
                <a:latin typeface="Avenir Next LT Pro" panose="020B0504020202020204" pitchFamily="34" charset="0"/>
              </a:rPr>
              <a:t>Celui-ci peut être, dans certains cas, pris en charge partiellement ou totalement par l’AM</a:t>
            </a:r>
          </a:p>
        </p:txBody>
      </p:sp>
      <p:sp>
        <p:nvSpPr>
          <p:cNvPr id="8" name="Espace réservé du numéro de diapositive 7">
            <a:extLst>
              <a:ext uri="{FF2B5EF4-FFF2-40B4-BE49-F238E27FC236}">
                <a16:creationId xmlns:a16="http://schemas.microsoft.com/office/drawing/2014/main" id="{BC3CF520-3591-E87E-5FD5-6B5B82186768}"/>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18</a:t>
            </a:fld>
            <a:endParaRPr lang="fr-FR"/>
          </a:p>
        </p:txBody>
      </p:sp>
      <p:sp>
        <p:nvSpPr>
          <p:cNvPr id="11" name="Rectangle : coins arrondis 10">
            <a:extLst>
              <a:ext uri="{FF2B5EF4-FFF2-40B4-BE49-F238E27FC236}">
                <a16:creationId xmlns:a16="http://schemas.microsoft.com/office/drawing/2014/main" id="{F1FC952B-AE7D-AE42-477A-91CC6C7B91F0}"/>
              </a:ext>
            </a:extLst>
          </p:cNvPr>
          <p:cNvSpPr/>
          <p:nvPr/>
        </p:nvSpPr>
        <p:spPr>
          <a:xfrm>
            <a:off x="-358141" y="744169"/>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2" name="Tableau 11">
            <a:extLst>
              <a:ext uri="{FF2B5EF4-FFF2-40B4-BE49-F238E27FC236}">
                <a16:creationId xmlns:a16="http://schemas.microsoft.com/office/drawing/2014/main" id="{CF273B13-19F4-183A-DEFB-B82862536D61}"/>
              </a:ext>
            </a:extLst>
          </p:cNvPr>
          <p:cNvGraphicFramePr>
            <a:graphicFrameLocks noGrp="1"/>
          </p:cNvGraphicFramePr>
          <p:nvPr>
            <p:extLst>
              <p:ext uri="{D42A27DB-BD31-4B8C-83A1-F6EECF244321}">
                <p14:modId xmlns:p14="http://schemas.microsoft.com/office/powerpoint/2010/main" val="85331309"/>
              </p:ext>
            </p:extLst>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1"/>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2">
                              <a:lumMod val="90000"/>
                            </a:schemeClr>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3" name="Rectangle : coins arrondis 12">
            <a:extLst>
              <a:ext uri="{FF2B5EF4-FFF2-40B4-BE49-F238E27FC236}">
                <a16:creationId xmlns:a16="http://schemas.microsoft.com/office/drawing/2014/main" id="{BC34A011-EA6A-74BB-ECC4-96659079108E}"/>
              </a:ext>
            </a:extLst>
          </p:cNvPr>
          <p:cNvSpPr/>
          <p:nvPr/>
        </p:nvSpPr>
        <p:spPr>
          <a:xfrm>
            <a:off x="368249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4" name="Tableau 13">
            <a:extLst>
              <a:ext uri="{FF2B5EF4-FFF2-40B4-BE49-F238E27FC236}">
                <a16:creationId xmlns:a16="http://schemas.microsoft.com/office/drawing/2014/main" id="{77AAD9ED-16EB-316F-0841-A4463582F0C8}"/>
              </a:ext>
            </a:extLst>
          </p:cNvPr>
          <p:cNvGraphicFramePr>
            <a:graphicFrameLocks noGrp="1"/>
          </p:cNvGraphicFramePr>
          <p:nvPr>
            <p:extLst>
              <p:ext uri="{D42A27DB-BD31-4B8C-83A1-F6EECF244321}">
                <p14:modId xmlns:p14="http://schemas.microsoft.com/office/powerpoint/2010/main" val="3399362871"/>
              </p:ext>
            </p:extLst>
          </p:nvPr>
        </p:nvGraphicFramePr>
        <p:xfrm>
          <a:off x="2470918" y="235823"/>
          <a:ext cx="2448234"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AMO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RAC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16" name="Tableau 15">
            <a:extLst>
              <a:ext uri="{FF2B5EF4-FFF2-40B4-BE49-F238E27FC236}">
                <a16:creationId xmlns:a16="http://schemas.microsoft.com/office/drawing/2014/main" id="{DD7FDEAB-EB31-1740-39A0-ADDB8D79B975}"/>
              </a:ext>
            </a:extLst>
          </p:cNvPr>
          <p:cNvGraphicFramePr>
            <a:graphicFrameLocks noGrp="1"/>
          </p:cNvGraphicFramePr>
          <p:nvPr>
            <p:extLst>
              <p:ext uri="{D42A27DB-BD31-4B8C-83A1-F6EECF244321}">
                <p14:modId xmlns:p14="http://schemas.microsoft.com/office/powerpoint/2010/main" val="3828555128"/>
              </p:ext>
            </p:extLst>
          </p:nvPr>
        </p:nvGraphicFramePr>
        <p:xfrm>
          <a:off x="2470918" y="643466"/>
          <a:ext cx="2448234" cy="64008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tblGrid>
              <a:tr h="0">
                <a:tc>
                  <a:txBody>
                    <a:bodyPr/>
                    <a:lstStyle/>
                    <a:p>
                      <a:pPr algn="ctr"/>
                      <a:r>
                        <a:rPr lang="fr-FR" sz="800" dirty="0">
                          <a:solidFill>
                            <a:schemeClr val="bg2">
                              <a:lumMod val="90000"/>
                            </a:schemeClr>
                          </a:solidFill>
                          <a:latin typeface="Avenir Next LT Pro" panose="020B0504020202020204" pitchFamily="34" charset="0"/>
                        </a:rPr>
                        <a:t>AMO HSP</a:t>
                      </a:r>
                    </a:p>
                  </a:txBody>
                  <a:tcPr>
                    <a:noFill/>
                  </a:tcPr>
                </a:tc>
                <a:tc>
                  <a:txBody>
                    <a:bodyPr/>
                    <a:lstStyle/>
                    <a:p>
                      <a:pPr algn="ctr"/>
                      <a:r>
                        <a:rPr lang="fr-FR" sz="800" dirty="0">
                          <a:solidFill>
                            <a:schemeClr val="tx1"/>
                          </a:solidFill>
                          <a:latin typeface="Avenir Next LT Pro" panose="020B0504020202020204" pitchFamily="34" charset="0"/>
                        </a:rPr>
                        <a:t>ACE après AMO</a:t>
                      </a:r>
                    </a:p>
                  </a:txBody>
                  <a:tcPr>
                    <a:solidFill>
                      <a:srgbClr val="FF9999"/>
                    </a:solid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Remontée e PMSI</a:t>
                      </a:r>
                    </a:p>
                  </a:txBody>
                  <a:tcPr>
                    <a:noFill/>
                  </a:tcPr>
                </a:tc>
                <a:tc>
                  <a:txBody>
                    <a:bodyPr/>
                    <a:lstStyle/>
                    <a:p>
                      <a:pPr algn="ctr"/>
                      <a:r>
                        <a:rPr lang="fr-FR" sz="800" dirty="0">
                          <a:solidFill>
                            <a:schemeClr val="bg2">
                              <a:lumMod val="90000"/>
                            </a:schemeClr>
                          </a:solidFill>
                          <a:latin typeface="Avenir Next LT Pro" panose="020B0504020202020204" pitchFamily="34" charset="0"/>
                        </a:rPr>
                        <a:t>HSP après AMO</a:t>
                      </a: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AMO ACE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bl>
          </a:graphicData>
        </a:graphic>
      </p:graphicFrame>
      <p:cxnSp>
        <p:nvCxnSpPr>
          <p:cNvPr id="18" name="Connecteur droit 17">
            <a:extLst>
              <a:ext uri="{FF2B5EF4-FFF2-40B4-BE49-F238E27FC236}">
                <a16:creationId xmlns:a16="http://schemas.microsoft.com/office/drawing/2014/main" id="{C92537EE-FAB7-AD44-DDA1-1C78DB6BAD39}"/>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9337B8D-BB35-079F-E57B-2AC9736C95E9}"/>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32398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ADBEF24-56C2-0874-FF98-E310FB02659A}"/>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IIE. Facturation du reste à charge HSP après AMO</a:t>
            </a:r>
          </a:p>
        </p:txBody>
      </p:sp>
      <p:sp>
        <p:nvSpPr>
          <p:cNvPr id="3" name="Rectangle 2">
            <a:extLst>
              <a:ext uri="{FF2B5EF4-FFF2-40B4-BE49-F238E27FC236}">
                <a16:creationId xmlns:a16="http://schemas.microsoft.com/office/drawing/2014/main" id="{62989A4D-D838-4EBA-B7D4-EA4F663E3AF0}"/>
              </a:ext>
            </a:extLst>
          </p:cNvPr>
          <p:cNvSpPr/>
          <p:nvPr/>
        </p:nvSpPr>
        <p:spPr>
          <a:xfrm>
            <a:off x="367652" y="2877918"/>
            <a:ext cx="11456683" cy="2862322"/>
          </a:xfrm>
          <a:prstGeom prst="rect">
            <a:avLst/>
          </a:prstGeom>
        </p:spPr>
        <p:txBody>
          <a:bodyPr wrap="square">
            <a:spAutoFit/>
          </a:bodyPr>
          <a:lstStyle/>
          <a:p>
            <a:pPr algn="just"/>
            <a:r>
              <a:rPr lang="fr-FR" dirty="0">
                <a:latin typeface="Avenir Next LT Pro" panose="020B0504020202020204" pitchFamily="34" charset="0"/>
              </a:rPr>
              <a:t>Pour le calcul du </a:t>
            </a:r>
            <a:r>
              <a:rPr lang="fr-FR" b="1" dirty="0">
                <a:latin typeface="Avenir Next LT Pro" panose="020B0504020202020204" pitchFamily="34" charset="0"/>
              </a:rPr>
              <a:t>ticket modérateur</a:t>
            </a:r>
            <a:r>
              <a:rPr lang="fr-FR" dirty="0">
                <a:latin typeface="Avenir Next LT Pro" panose="020B0504020202020204" pitchFamily="34" charset="0"/>
              </a:rPr>
              <a:t>, le montant des prestations de soins est calculé à partir du tarif journalier de prestation propre à chaque catégorie tarifaire (TNJP), multiplié par la durée de séjour (cette durée ne pouvant dépasser 30 jours). </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Le TNJP est défini à l’échelle d’un établissement par arrêté de l’agence régionale de santé (ARS) et doit être représentatif du coût réel du séjour. </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Pour un assuré de droit commun </a:t>
            </a:r>
            <a:r>
              <a:rPr lang="fr-FR" dirty="0">
                <a:solidFill>
                  <a:srgbClr val="38BBD5"/>
                </a:solidFill>
                <a:latin typeface="Avenir Next LT Pro" panose="020B0504020202020204" pitchFamily="34" charset="0"/>
              </a:rPr>
              <a:t>hospitalisé</a:t>
            </a:r>
            <a:r>
              <a:rPr lang="fr-FR" dirty="0">
                <a:latin typeface="Avenir Next LT Pro" panose="020B0504020202020204" pitchFamily="34" charset="0"/>
              </a:rPr>
              <a:t> dans le public, le patient (ou son organisme complémentaire) participe à hauteur de 20 % du montant des prestations de soins (20 % TNJP) : </a:t>
            </a:r>
            <a:r>
              <a:rPr lang="fr-FR" dirty="0">
                <a:solidFill>
                  <a:srgbClr val="38BBD5"/>
                </a:solidFill>
                <a:latin typeface="Avenir Next LT Pro" panose="020B0504020202020204" pitchFamily="34" charset="0"/>
              </a:rPr>
              <a:t>c'est le ticket modérateur (TM)</a:t>
            </a:r>
          </a:p>
        </p:txBody>
      </p:sp>
      <p:sp>
        <p:nvSpPr>
          <p:cNvPr id="8" name="Espace réservé du numéro de diapositive 7">
            <a:extLst>
              <a:ext uri="{FF2B5EF4-FFF2-40B4-BE49-F238E27FC236}">
                <a16:creationId xmlns:a16="http://schemas.microsoft.com/office/drawing/2014/main" id="{BC3CF520-3591-E87E-5FD5-6B5B82186768}"/>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19</a:t>
            </a:fld>
            <a:endParaRPr lang="fr-FR"/>
          </a:p>
        </p:txBody>
      </p:sp>
      <p:sp>
        <p:nvSpPr>
          <p:cNvPr id="12" name="Rectangle : coins arrondis 11">
            <a:extLst>
              <a:ext uri="{FF2B5EF4-FFF2-40B4-BE49-F238E27FC236}">
                <a16:creationId xmlns:a16="http://schemas.microsoft.com/office/drawing/2014/main" id="{62368C4C-FB2C-5B1D-841D-E066E4CDC634}"/>
              </a:ext>
            </a:extLst>
          </p:cNvPr>
          <p:cNvSpPr/>
          <p:nvPr/>
        </p:nvSpPr>
        <p:spPr>
          <a:xfrm>
            <a:off x="-358141" y="744169"/>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3" name="Tableau 12">
            <a:extLst>
              <a:ext uri="{FF2B5EF4-FFF2-40B4-BE49-F238E27FC236}">
                <a16:creationId xmlns:a16="http://schemas.microsoft.com/office/drawing/2014/main" id="{F22831CC-923E-8CDF-2204-0B4F2B4AB713}"/>
              </a:ext>
            </a:extLst>
          </p:cNvPr>
          <p:cNvGraphicFramePr>
            <a:graphicFrameLocks noGrp="1"/>
          </p:cNvGraphicFramePr>
          <p:nvPr>
            <p:extLst>
              <p:ext uri="{D42A27DB-BD31-4B8C-83A1-F6EECF244321}">
                <p14:modId xmlns:p14="http://schemas.microsoft.com/office/powerpoint/2010/main" val="85331309"/>
              </p:ext>
            </p:extLst>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1"/>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2">
                              <a:lumMod val="90000"/>
                            </a:schemeClr>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cxnSp>
        <p:nvCxnSpPr>
          <p:cNvPr id="19" name="Connecteur droit 18">
            <a:extLst>
              <a:ext uri="{FF2B5EF4-FFF2-40B4-BE49-F238E27FC236}">
                <a16:creationId xmlns:a16="http://schemas.microsoft.com/office/drawing/2014/main" id="{66716195-172E-E287-AD4D-06D689053158}"/>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F88CD34-28A7-8732-EF0F-9AC676112C3D}"/>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 coins arrondis 25">
            <a:extLst>
              <a:ext uri="{FF2B5EF4-FFF2-40B4-BE49-F238E27FC236}">
                <a16:creationId xmlns:a16="http://schemas.microsoft.com/office/drawing/2014/main" id="{922EDF16-F12A-8CBB-44C0-778D60F119FC}"/>
              </a:ext>
            </a:extLst>
          </p:cNvPr>
          <p:cNvSpPr/>
          <p:nvPr/>
        </p:nvSpPr>
        <p:spPr>
          <a:xfrm>
            <a:off x="368249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7" name="Tableau 26">
            <a:extLst>
              <a:ext uri="{FF2B5EF4-FFF2-40B4-BE49-F238E27FC236}">
                <a16:creationId xmlns:a16="http://schemas.microsoft.com/office/drawing/2014/main" id="{92933D31-836E-0EC6-E6FB-3E0C50456DFB}"/>
              </a:ext>
            </a:extLst>
          </p:cNvPr>
          <p:cNvGraphicFramePr>
            <a:graphicFrameLocks noGrp="1"/>
          </p:cNvGraphicFramePr>
          <p:nvPr>
            <p:extLst>
              <p:ext uri="{D42A27DB-BD31-4B8C-83A1-F6EECF244321}">
                <p14:modId xmlns:p14="http://schemas.microsoft.com/office/powerpoint/2010/main" val="643493371"/>
              </p:ext>
            </p:extLst>
          </p:nvPr>
        </p:nvGraphicFramePr>
        <p:xfrm>
          <a:off x="2470918" y="235823"/>
          <a:ext cx="2448234"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AMO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RAC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28" name="Tableau 27">
            <a:extLst>
              <a:ext uri="{FF2B5EF4-FFF2-40B4-BE49-F238E27FC236}">
                <a16:creationId xmlns:a16="http://schemas.microsoft.com/office/drawing/2014/main" id="{18828670-671B-7243-D00A-CB385AC5F139}"/>
              </a:ext>
            </a:extLst>
          </p:cNvPr>
          <p:cNvGraphicFramePr>
            <a:graphicFrameLocks noGrp="1"/>
          </p:cNvGraphicFramePr>
          <p:nvPr>
            <p:extLst>
              <p:ext uri="{D42A27DB-BD31-4B8C-83A1-F6EECF244321}">
                <p14:modId xmlns:p14="http://schemas.microsoft.com/office/powerpoint/2010/main" val="58639397"/>
              </p:ext>
            </p:extLst>
          </p:nvPr>
        </p:nvGraphicFramePr>
        <p:xfrm>
          <a:off x="2470918" y="643466"/>
          <a:ext cx="2448234" cy="64008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tblGrid>
              <a:tr h="0">
                <a:tc>
                  <a:txBody>
                    <a:bodyPr/>
                    <a:lstStyle/>
                    <a:p>
                      <a:pPr algn="ctr"/>
                      <a:r>
                        <a:rPr lang="fr-FR" sz="800" dirty="0">
                          <a:solidFill>
                            <a:schemeClr val="bg2">
                              <a:lumMod val="90000"/>
                            </a:schemeClr>
                          </a:solidFill>
                          <a:latin typeface="Avenir Next LT Pro" panose="020B0504020202020204" pitchFamily="34" charset="0"/>
                        </a:rPr>
                        <a:t>AMO HSP</a:t>
                      </a:r>
                    </a:p>
                  </a:txBody>
                  <a:tcPr>
                    <a:noFill/>
                  </a:tcPr>
                </a:tc>
                <a:tc>
                  <a:txBody>
                    <a:bodyPr/>
                    <a:lstStyle/>
                    <a:p>
                      <a:pPr algn="ctr"/>
                      <a:r>
                        <a:rPr lang="fr-FR" sz="800" dirty="0">
                          <a:solidFill>
                            <a:schemeClr val="bg2">
                              <a:lumMod val="90000"/>
                            </a:schemeClr>
                          </a:solidFill>
                          <a:latin typeface="Avenir Next LT Pro" panose="020B0504020202020204" pitchFamily="34" charset="0"/>
                        </a:rPr>
                        <a:t>ACE après AMO</a:t>
                      </a: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Remontée e PMSI</a:t>
                      </a:r>
                    </a:p>
                  </a:txBody>
                  <a:tcPr>
                    <a:noFill/>
                  </a:tcPr>
                </a:tc>
                <a:tc>
                  <a:txBody>
                    <a:bodyPr/>
                    <a:lstStyle/>
                    <a:p>
                      <a:pPr algn="ctr"/>
                      <a:r>
                        <a:rPr lang="fr-FR" sz="800" dirty="0">
                          <a:solidFill>
                            <a:schemeClr val="tx1"/>
                          </a:solidFill>
                          <a:latin typeface="Avenir Next LT Pro" panose="020B0504020202020204" pitchFamily="34" charset="0"/>
                        </a:rPr>
                        <a:t>HSP après AMO</a:t>
                      </a:r>
                    </a:p>
                  </a:txBody>
                  <a:tcPr>
                    <a:solidFill>
                      <a:srgbClr val="FF9999"/>
                    </a:solid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AMO ACE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bl>
          </a:graphicData>
        </a:graphic>
      </p:graphicFrame>
    </p:spTree>
    <p:extLst>
      <p:ext uri="{BB962C8B-B14F-4D97-AF65-F5344CB8AC3E}">
        <p14:creationId xmlns:p14="http://schemas.microsoft.com/office/powerpoint/2010/main" val="3911405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442BF53-FB9B-5109-B8E8-5E9FA4B24369}"/>
              </a:ext>
            </a:extLst>
          </p:cNvPr>
          <p:cNvSpPr txBox="1"/>
          <p:nvPr/>
        </p:nvSpPr>
        <p:spPr>
          <a:xfrm>
            <a:off x="395071" y="178634"/>
            <a:ext cx="9210202" cy="923330"/>
          </a:xfrm>
          <a:prstGeom prst="rect">
            <a:avLst/>
          </a:prstGeom>
          <a:noFill/>
        </p:spPr>
        <p:txBody>
          <a:bodyPr wrap="square" rtlCol="0">
            <a:spAutoFit/>
          </a:bodyPr>
          <a:lstStyle/>
          <a:p>
            <a:r>
              <a:rPr lang="fr-FR" sz="5400" b="1" dirty="0">
                <a:gradFill flip="none" rotWithShape="1">
                  <a:gsLst>
                    <a:gs pos="0">
                      <a:srgbClr val="38BBD5"/>
                    </a:gs>
                    <a:gs pos="100000">
                      <a:srgbClr val="20588B"/>
                    </a:gs>
                  </a:gsLst>
                  <a:lin ang="10800000" scaled="1"/>
                  <a:tileRect/>
                </a:gradFill>
                <a:latin typeface="Avenir Next LT Pro" panose="020B0504020202020204" pitchFamily="34" charset="0"/>
              </a:rPr>
              <a:t>LES GRANDS CHAPITRES</a:t>
            </a:r>
            <a:endParaRPr lang="fr-FR" sz="6600" b="1" dirty="0">
              <a:gradFill flip="none" rotWithShape="1">
                <a:gsLst>
                  <a:gs pos="0">
                    <a:srgbClr val="38BBD5"/>
                  </a:gs>
                  <a:gs pos="100000">
                    <a:srgbClr val="20588B"/>
                  </a:gs>
                </a:gsLst>
                <a:lin ang="10800000" scaled="1"/>
                <a:tileRect/>
              </a:gradFill>
              <a:highlight>
                <a:srgbClr val="FFFFFF"/>
              </a:highlight>
              <a:latin typeface="Avenir Next LT Pro" panose="020B0504020202020204" pitchFamily="34" charset="0"/>
            </a:endParaRPr>
          </a:p>
        </p:txBody>
      </p:sp>
      <p:sp>
        <p:nvSpPr>
          <p:cNvPr id="7" name="ZoneTexte 6">
            <a:extLst>
              <a:ext uri="{FF2B5EF4-FFF2-40B4-BE49-F238E27FC236}">
                <a16:creationId xmlns:a16="http://schemas.microsoft.com/office/drawing/2014/main" id="{277133DE-57F0-23A3-F984-6E1ABCC73C37}"/>
              </a:ext>
            </a:extLst>
          </p:cNvPr>
          <p:cNvSpPr txBox="1"/>
          <p:nvPr/>
        </p:nvSpPr>
        <p:spPr>
          <a:xfrm>
            <a:off x="395071" y="1759020"/>
            <a:ext cx="10882529" cy="5170646"/>
          </a:xfrm>
          <a:prstGeom prst="rect">
            <a:avLst/>
          </a:prstGeom>
          <a:noFill/>
        </p:spPr>
        <p:txBody>
          <a:bodyPr wrap="square" rtlCol="0">
            <a:spAutoFit/>
          </a:bodyPr>
          <a:lstStyle/>
          <a:p>
            <a:r>
              <a:rPr lang="fr-FR" sz="6000" b="1" dirty="0">
                <a:latin typeface="Avenir Next LT Pro" panose="020B0504020202020204" pitchFamily="34" charset="0"/>
              </a:rPr>
              <a:t>I.		</a:t>
            </a:r>
            <a:r>
              <a:rPr lang="fr-FR" sz="2800" dirty="0">
                <a:latin typeface="Avenir Next LT Pro" panose="020B0504020202020204" pitchFamily="34" charset="0"/>
              </a:rPr>
              <a:t>Vue d’ensemble du process de facturation</a:t>
            </a:r>
            <a:endParaRPr lang="fr-FR" sz="3600" dirty="0">
              <a:latin typeface="Avenir Next LT Pro" panose="020B0504020202020204" pitchFamily="34" charset="0"/>
            </a:endParaRPr>
          </a:p>
          <a:p>
            <a:r>
              <a:rPr lang="fr-FR" sz="6000" b="1" dirty="0">
                <a:latin typeface="Avenir Next LT Pro" panose="020B0504020202020204" pitchFamily="34" charset="0"/>
              </a:rPr>
              <a:t>II. </a:t>
            </a:r>
            <a:r>
              <a:rPr lang="fr-FR" sz="3600" dirty="0">
                <a:latin typeface="Avenir Next LT Pro" panose="020B0504020202020204" pitchFamily="34" charset="0"/>
              </a:rPr>
              <a:t>		</a:t>
            </a:r>
            <a:r>
              <a:rPr lang="fr-FR" sz="2800" dirty="0">
                <a:latin typeface="Avenir Next LT Pro" panose="020B0504020202020204" pitchFamily="34" charset="0"/>
              </a:rPr>
              <a:t>Principes Facturation AMO et RAC </a:t>
            </a:r>
          </a:p>
          <a:p>
            <a:r>
              <a:rPr lang="fr-FR" dirty="0">
                <a:latin typeface="Avenir Next LT Pro" panose="020B0504020202020204" pitchFamily="34" charset="0"/>
              </a:rPr>
              <a:t>		pour l’activité de soin en hospitalisation et en externe</a:t>
            </a:r>
            <a:endParaRPr lang="fr-FR" sz="2800" dirty="0">
              <a:latin typeface="Avenir Next LT Pro" panose="020B0504020202020204" pitchFamily="34" charset="0"/>
            </a:endParaRPr>
          </a:p>
          <a:p>
            <a:r>
              <a:rPr lang="fr-FR" sz="6000" b="1" dirty="0">
                <a:latin typeface="Avenir Next LT Pro" panose="020B0504020202020204" pitchFamily="34" charset="0"/>
              </a:rPr>
              <a:t>III.</a:t>
            </a:r>
            <a:r>
              <a:rPr lang="fr-FR" sz="3600" dirty="0">
                <a:latin typeface="Avenir Next LT Pro" panose="020B0504020202020204" pitchFamily="34" charset="0"/>
              </a:rPr>
              <a:t>	</a:t>
            </a:r>
            <a:r>
              <a:rPr lang="fr-FR" sz="2800" dirty="0">
                <a:latin typeface="Avenir Next LT Pro" panose="020B0504020202020204" pitchFamily="34" charset="0"/>
              </a:rPr>
              <a:t>Règles de facturation</a:t>
            </a:r>
            <a:r>
              <a:rPr lang="fr-FR" sz="3600" dirty="0">
                <a:latin typeface="Avenir Next LT Pro" panose="020B0504020202020204" pitchFamily="34" charset="0"/>
              </a:rPr>
              <a:t> </a:t>
            </a:r>
            <a:r>
              <a:rPr lang="fr-FR" sz="2800" dirty="0">
                <a:latin typeface="Avenir Next LT Pro" panose="020B0504020202020204" pitchFamily="34" charset="0"/>
              </a:rPr>
              <a:t>avec exemples</a:t>
            </a:r>
          </a:p>
          <a:p>
            <a:r>
              <a:rPr lang="fr-FR" i="1" dirty="0">
                <a:latin typeface="Avenir Next LT Pro" panose="020B0504020202020204" pitchFamily="34" charset="0"/>
              </a:rPr>
              <a:t>		(Transports, RIHN/LC, Urgences etc…)</a:t>
            </a:r>
          </a:p>
          <a:p>
            <a:endParaRPr lang="fr-FR" i="1" dirty="0">
              <a:latin typeface="Avenir Next LT Pro" panose="020B0504020202020204" pitchFamily="34" charset="0"/>
            </a:endParaRPr>
          </a:p>
          <a:p>
            <a:r>
              <a:rPr lang="fr-FR" sz="6000" b="1" dirty="0">
                <a:latin typeface="Avenir Next LT Pro" panose="020B0504020202020204" pitchFamily="34" charset="0"/>
              </a:rPr>
              <a:t>IV.	</a:t>
            </a:r>
            <a:r>
              <a:rPr lang="fr-FR" sz="2800" dirty="0">
                <a:latin typeface="Avenir Next LT Pro" panose="020B0504020202020204" pitchFamily="34" charset="0"/>
              </a:rPr>
              <a:t>L’organisation au CHU de Nîmes</a:t>
            </a:r>
            <a:endParaRPr lang="fr-FR" sz="6000" dirty="0">
              <a:latin typeface="Avenir Next LT Pro" panose="020B0504020202020204" pitchFamily="34" charset="0"/>
            </a:endParaRPr>
          </a:p>
          <a:p>
            <a:endParaRPr lang="fr-FR" sz="3600" dirty="0">
              <a:latin typeface="Avenir Next LT Pro" panose="020B0504020202020204" pitchFamily="34" charset="0"/>
            </a:endParaRPr>
          </a:p>
        </p:txBody>
      </p:sp>
      <p:sp>
        <p:nvSpPr>
          <p:cNvPr id="15" name="Espace réservé du numéro de diapositive 14">
            <a:extLst>
              <a:ext uri="{FF2B5EF4-FFF2-40B4-BE49-F238E27FC236}">
                <a16:creationId xmlns:a16="http://schemas.microsoft.com/office/drawing/2014/main" id="{31424B9A-7621-5301-9C82-6C8E365C23EA}"/>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2</a:t>
            </a:fld>
            <a:endParaRPr lang="fr-FR"/>
          </a:p>
        </p:txBody>
      </p:sp>
      <p:cxnSp>
        <p:nvCxnSpPr>
          <p:cNvPr id="17" name="Connecteur droit 16">
            <a:extLst>
              <a:ext uri="{FF2B5EF4-FFF2-40B4-BE49-F238E27FC236}">
                <a16:creationId xmlns:a16="http://schemas.microsoft.com/office/drawing/2014/main" id="{A5CA4A57-9563-354C-F5B3-4A8C91BF46C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A27FC10-4D9D-9BA8-B179-9C4BED25DD50}"/>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Google Shape;57;p13">
            <a:extLst>
              <a:ext uri="{FF2B5EF4-FFF2-40B4-BE49-F238E27FC236}">
                <a16:creationId xmlns:a16="http://schemas.microsoft.com/office/drawing/2014/main" id="{B49B6C2C-18EC-0652-DCFC-334EA253B7CA}"/>
              </a:ext>
            </a:extLst>
          </p:cNvPr>
          <p:cNvPicPr preferRelativeResize="0"/>
          <p:nvPr/>
        </p:nvPicPr>
        <p:blipFill>
          <a:blip r:embed="rId2">
            <a:alphaModFix/>
          </a:blip>
          <a:stretch>
            <a:fillRect/>
          </a:stretch>
        </p:blipFill>
        <p:spPr>
          <a:xfrm>
            <a:off x="10643799" y="2116540"/>
            <a:ext cx="1420001" cy="486943"/>
          </a:xfrm>
          <a:prstGeom prst="rect">
            <a:avLst/>
          </a:prstGeom>
          <a:noFill/>
          <a:ln>
            <a:noFill/>
          </a:ln>
        </p:spPr>
      </p:pic>
    </p:spTree>
    <p:extLst>
      <p:ext uri="{BB962C8B-B14F-4D97-AF65-F5344CB8AC3E}">
        <p14:creationId xmlns:p14="http://schemas.microsoft.com/office/powerpoint/2010/main" val="2033832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ADBEF24-56C2-0874-FF98-E310FB02659A}"/>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IIE. Facturation du reste à charge HSP après AMO</a:t>
            </a:r>
          </a:p>
        </p:txBody>
      </p:sp>
      <p:sp>
        <p:nvSpPr>
          <p:cNvPr id="3" name="Rectangle 2">
            <a:extLst>
              <a:ext uri="{FF2B5EF4-FFF2-40B4-BE49-F238E27FC236}">
                <a16:creationId xmlns:a16="http://schemas.microsoft.com/office/drawing/2014/main" id="{62989A4D-D838-4EBA-B7D4-EA4F663E3AF0}"/>
              </a:ext>
            </a:extLst>
          </p:cNvPr>
          <p:cNvSpPr/>
          <p:nvPr/>
        </p:nvSpPr>
        <p:spPr>
          <a:xfrm>
            <a:off x="367652" y="2452914"/>
            <a:ext cx="11456683" cy="4154984"/>
          </a:xfrm>
          <a:prstGeom prst="rect">
            <a:avLst/>
          </a:prstGeom>
        </p:spPr>
        <p:txBody>
          <a:bodyPr wrap="square">
            <a:spAutoFit/>
          </a:bodyPr>
          <a:lstStyle/>
          <a:p>
            <a:pPr algn="just"/>
            <a:r>
              <a:rPr lang="fr-FR" dirty="0">
                <a:solidFill>
                  <a:srgbClr val="38BBD5"/>
                </a:solidFill>
                <a:latin typeface="Avenir Next LT Pro" panose="020B0504020202020204" pitchFamily="34" charset="0"/>
              </a:rPr>
              <a:t>Tarification Nationale Journalière des Prestations (TNJP)</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Les tarifs journaliers de prestations applicables à chaque établissement dépendent de la catégorie d’établissements à laquelle il appartient et de la nature / type de séjour réalisé.</a:t>
            </a:r>
          </a:p>
          <a:p>
            <a:pPr algn="just"/>
            <a:r>
              <a:rPr lang="fr-FR" dirty="0">
                <a:latin typeface="Avenir Next LT Pro" panose="020B0504020202020204" pitchFamily="34" charset="0"/>
              </a:rPr>
              <a:t>Le directeur de l’ARS fixe pour chaque établissement la valeur du coefficient de transition ainsi que la valeur des tarifs journaliers de prestations (TNJP) pondérés par ce coefficient. Ils prennent effet au 1er mars de l’année en cours.</a:t>
            </a:r>
          </a:p>
          <a:p>
            <a:pPr algn="just"/>
            <a:r>
              <a:rPr lang="fr-FR" dirty="0">
                <a:latin typeface="Avenir Next LT Pro" panose="020B0504020202020204" pitchFamily="34" charset="0"/>
              </a:rPr>
              <a:t> </a:t>
            </a:r>
          </a:p>
          <a:p>
            <a:pPr algn="just"/>
            <a:r>
              <a:rPr lang="fr-FR" dirty="0">
                <a:latin typeface="Avenir Next LT Pro" panose="020B0504020202020204" pitchFamily="34" charset="0"/>
              </a:rPr>
              <a:t>Pour le champ MCO, l’échelle de TNJP distingue sept groupes d’établissements :</a:t>
            </a:r>
          </a:p>
          <a:p>
            <a:pPr marL="285750" indent="-285750" algn="just">
              <a:buFont typeface="Arial" panose="020B0604020202020204" pitchFamily="34" charset="0"/>
              <a:buChar char="•"/>
            </a:pPr>
            <a:r>
              <a:rPr lang="fr-FR" sz="1400" dirty="0">
                <a:latin typeface="Avenir Next LT Pro" panose="020B0504020202020204" pitchFamily="34" charset="0"/>
              </a:rPr>
              <a:t>Groupe 1: &gt; 75% de séances</a:t>
            </a:r>
          </a:p>
          <a:p>
            <a:pPr marL="285750" indent="-285750" algn="just">
              <a:buFont typeface="Arial" panose="020B0604020202020204" pitchFamily="34" charset="0"/>
              <a:buChar char="•"/>
            </a:pPr>
            <a:r>
              <a:rPr lang="fr-FR" sz="1400" dirty="0">
                <a:latin typeface="Avenir Next LT Pro" panose="020B0504020202020204" pitchFamily="34" charset="0"/>
              </a:rPr>
              <a:t>Groupe 2: &gt; 384 M€</a:t>
            </a:r>
          </a:p>
          <a:p>
            <a:pPr marL="285750" indent="-285750" algn="just">
              <a:buFont typeface="Arial" panose="020B0604020202020204" pitchFamily="34" charset="0"/>
              <a:buChar char="•"/>
            </a:pPr>
            <a:r>
              <a:rPr lang="fr-FR" sz="1400" dirty="0">
                <a:latin typeface="Avenir Next LT Pro" panose="020B0504020202020204" pitchFamily="34" charset="0"/>
              </a:rPr>
              <a:t>Groupe 3: ]158 M€ -384 M€]</a:t>
            </a:r>
          </a:p>
          <a:p>
            <a:pPr marL="285750" indent="-285750" algn="just">
              <a:buFont typeface="Arial" panose="020B0604020202020204" pitchFamily="34" charset="0"/>
              <a:buChar char="•"/>
            </a:pPr>
            <a:r>
              <a:rPr lang="fr-FR" sz="1400" dirty="0">
                <a:latin typeface="Avenir Next LT Pro" panose="020B0504020202020204" pitchFamily="34" charset="0"/>
              </a:rPr>
              <a:t>Groupe 4: ]38 M€ -158 M€]</a:t>
            </a:r>
          </a:p>
          <a:p>
            <a:pPr marL="285750" indent="-285750" algn="just">
              <a:buFont typeface="Arial" panose="020B0604020202020204" pitchFamily="34" charset="0"/>
              <a:buChar char="•"/>
            </a:pPr>
            <a:r>
              <a:rPr lang="fr-FR" sz="1400" dirty="0">
                <a:latin typeface="Avenir Next LT Pro" panose="020B0504020202020204" pitchFamily="34" charset="0"/>
              </a:rPr>
              <a:t>Groupe 5: ]14 M€ -38 M€]</a:t>
            </a:r>
          </a:p>
          <a:p>
            <a:pPr marL="285750" indent="-285750" algn="just">
              <a:buFont typeface="Arial" panose="020B0604020202020204" pitchFamily="34" charset="0"/>
              <a:buChar char="•"/>
            </a:pPr>
            <a:r>
              <a:rPr lang="fr-FR" sz="1400" dirty="0">
                <a:latin typeface="Avenir Next LT Pro" panose="020B0504020202020204" pitchFamily="34" charset="0"/>
              </a:rPr>
              <a:t>Groupe 6: ]7,8 M€ -14 M€]</a:t>
            </a:r>
          </a:p>
          <a:p>
            <a:pPr marL="285750" indent="-285750" algn="just">
              <a:buFont typeface="Arial" panose="020B0604020202020204" pitchFamily="34" charset="0"/>
              <a:buChar char="•"/>
            </a:pPr>
            <a:r>
              <a:rPr lang="fr-FR" sz="1400" dirty="0">
                <a:latin typeface="Avenir Next LT Pro" panose="020B0504020202020204" pitchFamily="34" charset="0"/>
              </a:rPr>
              <a:t>Groupe 7: ]0 M€ -7,8 M€ ]</a:t>
            </a:r>
          </a:p>
        </p:txBody>
      </p:sp>
      <p:sp>
        <p:nvSpPr>
          <p:cNvPr id="8" name="Espace réservé du numéro de diapositive 7">
            <a:extLst>
              <a:ext uri="{FF2B5EF4-FFF2-40B4-BE49-F238E27FC236}">
                <a16:creationId xmlns:a16="http://schemas.microsoft.com/office/drawing/2014/main" id="{BC3CF520-3591-E87E-5FD5-6B5B82186768}"/>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20</a:t>
            </a:fld>
            <a:endParaRPr lang="fr-FR"/>
          </a:p>
        </p:txBody>
      </p:sp>
      <p:sp>
        <p:nvSpPr>
          <p:cNvPr id="12" name="Rectangle : coins arrondis 11">
            <a:extLst>
              <a:ext uri="{FF2B5EF4-FFF2-40B4-BE49-F238E27FC236}">
                <a16:creationId xmlns:a16="http://schemas.microsoft.com/office/drawing/2014/main" id="{62368C4C-FB2C-5B1D-841D-E066E4CDC634}"/>
              </a:ext>
            </a:extLst>
          </p:cNvPr>
          <p:cNvSpPr/>
          <p:nvPr/>
        </p:nvSpPr>
        <p:spPr>
          <a:xfrm>
            <a:off x="-358141" y="744169"/>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3" name="Tableau 12">
            <a:extLst>
              <a:ext uri="{FF2B5EF4-FFF2-40B4-BE49-F238E27FC236}">
                <a16:creationId xmlns:a16="http://schemas.microsoft.com/office/drawing/2014/main" id="{F22831CC-923E-8CDF-2204-0B4F2B4AB713}"/>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1"/>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2">
                              <a:lumMod val="90000"/>
                            </a:schemeClr>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pic>
        <p:nvPicPr>
          <p:cNvPr id="18" name="Picture 4" descr="Nîmes - SILR">
            <a:extLst>
              <a:ext uri="{FF2B5EF4-FFF2-40B4-BE49-F238E27FC236}">
                <a16:creationId xmlns:a16="http://schemas.microsoft.com/office/drawing/2014/main" id="{52F61FF7-8D39-F069-6871-805A4FFAD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0476" y="571339"/>
            <a:ext cx="939559" cy="58510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19" name="Connecteur droit 18">
            <a:extLst>
              <a:ext uri="{FF2B5EF4-FFF2-40B4-BE49-F238E27FC236}">
                <a16:creationId xmlns:a16="http://schemas.microsoft.com/office/drawing/2014/main" id="{66716195-172E-E287-AD4D-06D689053158}"/>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F88CD34-28A7-8732-EF0F-9AC676112C3D}"/>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 coins arrondis 25">
            <a:extLst>
              <a:ext uri="{FF2B5EF4-FFF2-40B4-BE49-F238E27FC236}">
                <a16:creationId xmlns:a16="http://schemas.microsoft.com/office/drawing/2014/main" id="{922EDF16-F12A-8CBB-44C0-778D60F119FC}"/>
              </a:ext>
            </a:extLst>
          </p:cNvPr>
          <p:cNvSpPr/>
          <p:nvPr/>
        </p:nvSpPr>
        <p:spPr>
          <a:xfrm>
            <a:off x="368249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7" name="Tableau 26">
            <a:extLst>
              <a:ext uri="{FF2B5EF4-FFF2-40B4-BE49-F238E27FC236}">
                <a16:creationId xmlns:a16="http://schemas.microsoft.com/office/drawing/2014/main" id="{92933D31-836E-0EC6-E6FB-3E0C50456DFB}"/>
              </a:ext>
            </a:extLst>
          </p:cNvPr>
          <p:cNvGraphicFramePr>
            <a:graphicFrameLocks noGrp="1"/>
          </p:cNvGraphicFramePr>
          <p:nvPr/>
        </p:nvGraphicFramePr>
        <p:xfrm>
          <a:off x="2470918" y="235823"/>
          <a:ext cx="2448234"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AMO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RAC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28" name="Tableau 27">
            <a:extLst>
              <a:ext uri="{FF2B5EF4-FFF2-40B4-BE49-F238E27FC236}">
                <a16:creationId xmlns:a16="http://schemas.microsoft.com/office/drawing/2014/main" id="{18828670-671B-7243-D00A-CB385AC5F139}"/>
              </a:ext>
            </a:extLst>
          </p:cNvPr>
          <p:cNvGraphicFramePr>
            <a:graphicFrameLocks noGrp="1"/>
          </p:cNvGraphicFramePr>
          <p:nvPr/>
        </p:nvGraphicFramePr>
        <p:xfrm>
          <a:off x="2470918" y="643466"/>
          <a:ext cx="2448234" cy="64008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tblGrid>
              <a:tr h="0">
                <a:tc>
                  <a:txBody>
                    <a:bodyPr/>
                    <a:lstStyle/>
                    <a:p>
                      <a:pPr algn="ctr"/>
                      <a:r>
                        <a:rPr lang="fr-FR" sz="800" dirty="0">
                          <a:solidFill>
                            <a:schemeClr val="bg2">
                              <a:lumMod val="90000"/>
                            </a:schemeClr>
                          </a:solidFill>
                          <a:latin typeface="Avenir Next LT Pro" panose="020B0504020202020204" pitchFamily="34" charset="0"/>
                        </a:rPr>
                        <a:t>AMO HSP</a:t>
                      </a:r>
                    </a:p>
                  </a:txBody>
                  <a:tcPr>
                    <a:noFill/>
                  </a:tcPr>
                </a:tc>
                <a:tc>
                  <a:txBody>
                    <a:bodyPr/>
                    <a:lstStyle/>
                    <a:p>
                      <a:pPr algn="ctr"/>
                      <a:r>
                        <a:rPr lang="fr-FR" sz="800" dirty="0">
                          <a:solidFill>
                            <a:schemeClr val="bg2">
                              <a:lumMod val="90000"/>
                            </a:schemeClr>
                          </a:solidFill>
                          <a:latin typeface="Avenir Next LT Pro" panose="020B0504020202020204" pitchFamily="34" charset="0"/>
                        </a:rPr>
                        <a:t>ACE après AMO</a:t>
                      </a: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Remontée e PMSI</a:t>
                      </a:r>
                    </a:p>
                  </a:txBody>
                  <a:tcPr>
                    <a:noFill/>
                  </a:tcPr>
                </a:tc>
                <a:tc>
                  <a:txBody>
                    <a:bodyPr/>
                    <a:lstStyle/>
                    <a:p>
                      <a:pPr algn="ctr"/>
                      <a:r>
                        <a:rPr lang="fr-FR" sz="800" dirty="0">
                          <a:solidFill>
                            <a:schemeClr val="tx1"/>
                          </a:solidFill>
                          <a:latin typeface="Avenir Next LT Pro" panose="020B0504020202020204" pitchFamily="34" charset="0"/>
                        </a:rPr>
                        <a:t>HSP après AMO</a:t>
                      </a:r>
                    </a:p>
                  </a:txBody>
                  <a:tcPr>
                    <a:solidFill>
                      <a:srgbClr val="FF9999"/>
                    </a:solid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AMO ACE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bl>
          </a:graphicData>
        </a:graphic>
      </p:graphicFrame>
    </p:spTree>
    <p:extLst>
      <p:ext uri="{BB962C8B-B14F-4D97-AF65-F5344CB8AC3E}">
        <p14:creationId xmlns:p14="http://schemas.microsoft.com/office/powerpoint/2010/main" val="2977681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ADBEF24-56C2-0874-FF98-E310FB02659A}"/>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IIE. Facturation du reste à charge HSP après AMO</a:t>
            </a:r>
          </a:p>
        </p:txBody>
      </p:sp>
      <p:sp>
        <p:nvSpPr>
          <p:cNvPr id="8" name="Espace réservé du numéro de diapositive 7">
            <a:extLst>
              <a:ext uri="{FF2B5EF4-FFF2-40B4-BE49-F238E27FC236}">
                <a16:creationId xmlns:a16="http://schemas.microsoft.com/office/drawing/2014/main" id="{BC3CF520-3591-E87E-5FD5-6B5B82186768}"/>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21</a:t>
            </a:fld>
            <a:endParaRPr lang="fr-FR"/>
          </a:p>
        </p:txBody>
      </p:sp>
      <p:sp>
        <p:nvSpPr>
          <p:cNvPr id="12" name="Rectangle : coins arrondis 11">
            <a:extLst>
              <a:ext uri="{FF2B5EF4-FFF2-40B4-BE49-F238E27FC236}">
                <a16:creationId xmlns:a16="http://schemas.microsoft.com/office/drawing/2014/main" id="{62368C4C-FB2C-5B1D-841D-E066E4CDC634}"/>
              </a:ext>
            </a:extLst>
          </p:cNvPr>
          <p:cNvSpPr/>
          <p:nvPr/>
        </p:nvSpPr>
        <p:spPr>
          <a:xfrm>
            <a:off x="-358141" y="744169"/>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3" name="Tableau 12">
            <a:extLst>
              <a:ext uri="{FF2B5EF4-FFF2-40B4-BE49-F238E27FC236}">
                <a16:creationId xmlns:a16="http://schemas.microsoft.com/office/drawing/2014/main" id="{F22831CC-923E-8CDF-2204-0B4F2B4AB713}"/>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1"/>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2">
                              <a:lumMod val="90000"/>
                            </a:schemeClr>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cxnSp>
        <p:nvCxnSpPr>
          <p:cNvPr id="19" name="Connecteur droit 18">
            <a:extLst>
              <a:ext uri="{FF2B5EF4-FFF2-40B4-BE49-F238E27FC236}">
                <a16:creationId xmlns:a16="http://schemas.microsoft.com/office/drawing/2014/main" id="{66716195-172E-E287-AD4D-06D689053158}"/>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F88CD34-28A7-8732-EF0F-9AC676112C3D}"/>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 coins arrondis 25">
            <a:extLst>
              <a:ext uri="{FF2B5EF4-FFF2-40B4-BE49-F238E27FC236}">
                <a16:creationId xmlns:a16="http://schemas.microsoft.com/office/drawing/2014/main" id="{922EDF16-F12A-8CBB-44C0-778D60F119FC}"/>
              </a:ext>
            </a:extLst>
          </p:cNvPr>
          <p:cNvSpPr/>
          <p:nvPr/>
        </p:nvSpPr>
        <p:spPr>
          <a:xfrm>
            <a:off x="368249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7" name="Tableau 26">
            <a:extLst>
              <a:ext uri="{FF2B5EF4-FFF2-40B4-BE49-F238E27FC236}">
                <a16:creationId xmlns:a16="http://schemas.microsoft.com/office/drawing/2014/main" id="{92933D31-836E-0EC6-E6FB-3E0C50456DFB}"/>
              </a:ext>
            </a:extLst>
          </p:cNvPr>
          <p:cNvGraphicFramePr>
            <a:graphicFrameLocks noGrp="1"/>
          </p:cNvGraphicFramePr>
          <p:nvPr/>
        </p:nvGraphicFramePr>
        <p:xfrm>
          <a:off x="2470918" y="235823"/>
          <a:ext cx="2448234"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AMO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RAC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28" name="Tableau 27">
            <a:extLst>
              <a:ext uri="{FF2B5EF4-FFF2-40B4-BE49-F238E27FC236}">
                <a16:creationId xmlns:a16="http://schemas.microsoft.com/office/drawing/2014/main" id="{18828670-671B-7243-D00A-CB385AC5F139}"/>
              </a:ext>
            </a:extLst>
          </p:cNvPr>
          <p:cNvGraphicFramePr>
            <a:graphicFrameLocks noGrp="1"/>
          </p:cNvGraphicFramePr>
          <p:nvPr/>
        </p:nvGraphicFramePr>
        <p:xfrm>
          <a:off x="2470918" y="643466"/>
          <a:ext cx="2448234" cy="64008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tblGrid>
              <a:tr h="0">
                <a:tc>
                  <a:txBody>
                    <a:bodyPr/>
                    <a:lstStyle/>
                    <a:p>
                      <a:pPr algn="ctr"/>
                      <a:r>
                        <a:rPr lang="fr-FR" sz="800" dirty="0">
                          <a:solidFill>
                            <a:schemeClr val="bg2">
                              <a:lumMod val="90000"/>
                            </a:schemeClr>
                          </a:solidFill>
                          <a:latin typeface="Avenir Next LT Pro" panose="020B0504020202020204" pitchFamily="34" charset="0"/>
                        </a:rPr>
                        <a:t>AMO HSP</a:t>
                      </a:r>
                    </a:p>
                  </a:txBody>
                  <a:tcPr>
                    <a:noFill/>
                  </a:tcPr>
                </a:tc>
                <a:tc>
                  <a:txBody>
                    <a:bodyPr/>
                    <a:lstStyle/>
                    <a:p>
                      <a:pPr algn="ctr"/>
                      <a:r>
                        <a:rPr lang="fr-FR" sz="800" dirty="0">
                          <a:solidFill>
                            <a:schemeClr val="bg2">
                              <a:lumMod val="90000"/>
                            </a:schemeClr>
                          </a:solidFill>
                          <a:latin typeface="Avenir Next LT Pro" panose="020B0504020202020204" pitchFamily="34" charset="0"/>
                        </a:rPr>
                        <a:t>ACE après AMO</a:t>
                      </a: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Remontée e PMSI</a:t>
                      </a:r>
                    </a:p>
                  </a:txBody>
                  <a:tcPr>
                    <a:noFill/>
                  </a:tcPr>
                </a:tc>
                <a:tc>
                  <a:txBody>
                    <a:bodyPr/>
                    <a:lstStyle/>
                    <a:p>
                      <a:pPr algn="ctr"/>
                      <a:r>
                        <a:rPr lang="fr-FR" sz="800" dirty="0">
                          <a:solidFill>
                            <a:schemeClr val="tx1"/>
                          </a:solidFill>
                          <a:latin typeface="Avenir Next LT Pro" panose="020B0504020202020204" pitchFamily="34" charset="0"/>
                        </a:rPr>
                        <a:t>HSP après AMO</a:t>
                      </a:r>
                    </a:p>
                  </a:txBody>
                  <a:tcPr>
                    <a:solidFill>
                      <a:srgbClr val="FF9999"/>
                    </a:solid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AMO ACE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bl>
          </a:graphicData>
        </a:graphic>
      </p:graphicFrame>
      <p:pic>
        <p:nvPicPr>
          <p:cNvPr id="4" name="Image 3">
            <a:extLst>
              <a:ext uri="{FF2B5EF4-FFF2-40B4-BE49-F238E27FC236}">
                <a16:creationId xmlns:a16="http://schemas.microsoft.com/office/drawing/2014/main" id="{773E260A-193F-E352-0E49-D363D903FCCE}"/>
              </a:ext>
            </a:extLst>
          </p:cNvPr>
          <p:cNvPicPr>
            <a:picLocks noChangeAspect="1"/>
          </p:cNvPicPr>
          <p:nvPr/>
        </p:nvPicPr>
        <p:blipFill>
          <a:blip r:embed="rId2"/>
          <a:stretch>
            <a:fillRect/>
          </a:stretch>
        </p:blipFill>
        <p:spPr>
          <a:xfrm>
            <a:off x="2942167" y="2373109"/>
            <a:ext cx="6307667" cy="4060401"/>
          </a:xfrm>
          <a:prstGeom prst="rect">
            <a:avLst/>
          </a:prstGeom>
        </p:spPr>
      </p:pic>
    </p:spTree>
    <p:extLst>
      <p:ext uri="{BB962C8B-B14F-4D97-AF65-F5344CB8AC3E}">
        <p14:creationId xmlns:p14="http://schemas.microsoft.com/office/powerpoint/2010/main" val="1745175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ADBEF24-56C2-0874-FF98-E310FB02659A}"/>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IIE. Facturation du reste à charge HSP après AMO</a:t>
            </a:r>
          </a:p>
        </p:txBody>
      </p:sp>
      <p:sp>
        <p:nvSpPr>
          <p:cNvPr id="3" name="Rectangle 2">
            <a:extLst>
              <a:ext uri="{FF2B5EF4-FFF2-40B4-BE49-F238E27FC236}">
                <a16:creationId xmlns:a16="http://schemas.microsoft.com/office/drawing/2014/main" id="{62989A4D-D838-4EBA-B7D4-EA4F663E3AF0}"/>
              </a:ext>
            </a:extLst>
          </p:cNvPr>
          <p:cNvSpPr/>
          <p:nvPr/>
        </p:nvSpPr>
        <p:spPr>
          <a:xfrm>
            <a:off x="367652" y="2452914"/>
            <a:ext cx="11456683" cy="4154984"/>
          </a:xfrm>
          <a:prstGeom prst="rect">
            <a:avLst/>
          </a:prstGeom>
        </p:spPr>
        <p:txBody>
          <a:bodyPr wrap="square">
            <a:spAutoFit/>
          </a:bodyPr>
          <a:lstStyle/>
          <a:p>
            <a:pPr algn="just"/>
            <a:r>
              <a:rPr lang="fr-FR" dirty="0">
                <a:solidFill>
                  <a:srgbClr val="38BBD5"/>
                </a:solidFill>
                <a:latin typeface="Avenir Next LT Pro" panose="020B0504020202020204" pitchFamily="34" charset="0"/>
              </a:rPr>
              <a:t>Le forfait journalier hospitalier: FJH</a:t>
            </a:r>
          </a:p>
          <a:p>
            <a:pPr algn="just"/>
            <a:endParaRPr lang="fr-FR" dirty="0">
              <a:latin typeface="Avenir Next LT Pro" panose="020B0504020202020204" pitchFamily="34" charset="0"/>
            </a:endParaRPr>
          </a:p>
          <a:p>
            <a:pPr algn="just"/>
            <a:r>
              <a:rPr lang="fr-FR" sz="1400" dirty="0">
                <a:latin typeface="Avenir Next LT Pro" panose="020B0504020202020204" pitchFamily="34" charset="0"/>
              </a:rPr>
              <a:t>Le </a:t>
            </a:r>
            <a:r>
              <a:rPr lang="fr-FR" sz="1400" b="1" dirty="0">
                <a:latin typeface="Avenir Next LT Pro" panose="020B0504020202020204" pitchFamily="34" charset="0"/>
              </a:rPr>
              <a:t>forfait journalier hospitalier </a:t>
            </a:r>
            <a:r>
              <a:rPr lang="fr-FR" sz="1400" dirty="0">
                <a:latin typeface="Avenir Next LT Pro" panose="020B0504020202020204" pitchFamily="34" charset="0"/>
              </a:rPr>
              <a:t>représente la participation financière du patient aux frais d'hébergement et d'entretien entraînés par son hospitalisation. Il est dû pour chaque journée d'hospitalisation, pour tout séjour supérieur à 24 heures, y compris le jour de sortie, sauf en cas de décès ou transfert.</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Il est également dû en cas de séjour inférieur à 24 heures, si celui-ci est à cheval sur 2 journées calendaires. Dans ce cas-là, on compte le jour d'entrée et le jour de sortie, soit deux jours (règle de "présence à minuit" même si la présence réelle est inférieure à 24 heures).</a:t>
            </a:r>
          </a:p>
          <a:p>
            <a:pPr algn="just"/>
            <a:r>
              <a:rPr lang="fr-FR" sz="1400" dirty="0">
                <a:latin typeface="Avenir Next LT Pro" panose="020B0504020202020204" pitchFamily="34" charset="0"/>
              </a:rPr>
              <a:t>Le montant du forfait hospitalier est fixé par arrêté ministériel.</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Depuis le 1er janvier 2018 il est de :</a:t>
            </a:r>
          </a:p>
          <a:p>
            <a:pPr algn="just"/>
            <a:endParaRPr lang="fr-FR" sz="1400" dirty="0">
              <a:latin typeface="Avenir Next LT Pro" panose="020B0504020202020204" pitchFamily="34" charset="0"/>
            </a:endParaRPr>
          </a:p>
          <a:p>
            <a:pPr marL="285750" indent="-285750" algn="just">
              <a:buFont typeface="Arial" panose="020B0604020202020204" pitchFamily="34" charset="0"/>
              <a:buChar char="•"/>
            </a:pPr>
            <a:r>
              <a:rPr lang="fr-FR" sz="1400" dirty="0">
                <a:latin typeface="Avenir Next LT Pro" panose="020B0504020202020204" pitchFamily="34" charset="0"/>
              </a:rPr>
              <a:t>20 € par jour en hôpital ou en clinique (18 € avant 2018)</a:t>
            </a:r>
          </a:p>
          <a:p>
            <a:pPr marL="285750" indent="-285750" algn="just">
              <a:buFont typeface="Arial" panose="020B0604020202020204" pitchFamily="34" charset="0"/>
              <a:buChar char="•"/>
            </a:pPr>
            <a:r>
              <a:rPr lang="fr-FR" sz="1400" dirty="0">
                <a:latin typeface="Avenir Next LT Pro" panose="020B0504020202020204" pitchFamily="34" charset="0"/>
              </a:rPr>
              <a:t>15 € par jour dans le service psychiatrique d'un établissement de santé (13,5 € avant 2018)</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Le forfait journalier hospitalier n'est pas remboursé par l'assurance maladie. Il peut éventuellement être pris en charge par les organismes complémentaires en santé.</a:t>
            </a:r>
          </a:p>
          <a:p>
            <a:pPr algn="just"/>
            <a:endParaRPr lang="fr-FR" dirty="0">
              <a:latin typeface="Avenir Next LT Pro" panose="020B0504020202020204" pitchFamily="34" charset="0"/>
            </a:endParaRPr>
          </a:p>
        </p:txBody>
      </p:sp>
      <p:sp>
        <p:nvSpPr>
          <p:cNvPr id="8" name="Espace réservé du numéro de diapositive 7">
            <a:extLst>
              <a:ext uri="{FF2B5EF4-FFF2-40B4-BE49-F238E27FC236}">
                <a16:creationId xmlns:a16="http://schemas.microsoft.com/office/drawing/2014/main" id="{BC3CF520-3591-E87E-5FD5-6B5B82186768}"/>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22</a:t>
            </a:fld>
            <a:endParaRPr lang="fr-FR"/>
          </a:p>
        </p:txBody>
      </p:sp>
      <p:sp>
        <p:nvSpPr>
          <p:cNvPr id="12" name="Rectangle : coins arrondis 11">
            <a:extLst>
              <a:ext uri="{FF2B5EF4-FFF2-40B4-BE49-F238E27FC236}">
                <a16:creationId xmlns:a16="http://schemas.microsoft.com/office/drawing/2014/main" id="{62368C4C-FB2C-5B1D-841D-E066E4CDC634}"/>
              </a:ext>
            </a:extLst>
          </p:cNvPr>
          <p:cNvSpPr/>
          <p:nvPr/>
        </p:nvSpPr>
        <p:spPr>
          <a:xfrm>
            <a:off x="-358141" y="744169"/>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3" name="Tableau 12">
            <a:extLst>
              <a:ext uri="{FF2B5EF4-FFF2-40B4-BE49-F238E27FC236}">
                <a16:creationId xmlns:a16="http://schemas.microsoft.com/office/drawing/2014/main" id="{F22831CC-923E-8CDF-2204-0B4F2B4AB713}"/>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1"/>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2">
                              <a:lumMod val="90000"/>
                            </a:schemeClr>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cxnSp>
        <p:nvCxnSpPr>
          <p:cNvPr id="19" name="Connecteur droit 18">
            <a:extLst>
              <a:ext uri="{FF2B5EF4-FFF2-40B4-BE49-F238E27FC236}">
                <a16:creationId xmlns:a16="http://schemas.microsoft.com/office/drawing/2014/main" id="{66716195-172E-E287-AD4D-06D689053158}"/>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F88CD34-28A7-8732-EF0F-9AC676112C3D}"/>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 coins arrondis 25">
            <a:extLst>
              <a:ext uri="{FF2B5EF4-FFF2-40B4-BE49-F238E27FC236}">
                <a16:creationId xmlns:a16="http://schemas.microsoft.com/office/drawing/2014/main" id="{922EDF16-F12A-8CBB-44C0-778D60F119FC}"/>
              </a:ext>
            </a:extLst>
          </p:cNvPr>
          <p:cNvSpPr/>
          <p:nvPr/>
        </p:nvSpPr>
        <p:spPr>
          <a:xfrm>
            <a:off x="368249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7" name="Tableau 26">
            <a:extLst>
              <a:ext uri="{FF2B5EF4-FFF2-40B4-BE49-F238E27FC236}">
                <a16:creationId xmlns:a16="http://schemas.microsoft.com/office/drawing/2014/main" id="{92933D31-836E-0EC6-E6FB-3E0C50456DFB}"/>
              </a:ext>
            </a:extLst>
          </p:cNvPr>
          <p:cNvGraphicFramePr>
            <a:graphicFrameLocks noGrp="1"/>
          </p:cNvGraphicFramePr>
          <p:nvPr/>
        </p:nvGraphicFramePr>
        <p:xfrm>
          <a:off x="2470918" y="235823"/>
          <a:ext cx="2448234"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AMO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RAC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28" name="Tableau 27">
            <a:extLst>
              <a:ext uri="{FF2B5EF4-FFF2-40B4-BE49-F238E27FC236}">
                <a16:creationId xmlns:a16="http://schemas.microsoft.com/office/drawing/2014/main" id="{18828670-671B-7243-D00A-CB385AC5F139}"/>
              </a:ext>
            </a:extLst>
          </p:cNvPr>
          <p:cNvGraphicFramePr>
            <a:graphicFrameLocks noGrp="1"/>
          </p:cNvGraphicFramePr>
          <p:nvPr/>
        </p:nvGraphicFramePr>
        <p:xfrm>
          <a:off x="2470918" y="643466"/>
          <a:ext cx="2448234" cy="64008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tblGrid>
              <a:tr h="0">
                <a:tc>
                  <a:txBody>
                    <a:bodyPr/>
                    <a:lstStyle/>
                    <a:p>
                      <a:pPr algn="ctr"/>
                      <a:r>
                        <a:rPr lang="fr-FR" sz="800" dirty="0">
                          <a:solidFill>
                            <a:schemeClr val="bg2">
                              <a:lumMod val="90000"/>
                            </a:schemeClr>
                          </a:solidFill>
                          <a:latin typeface="Avenir Next LT Pro" panose="020B0504020202020204" pitchFamily="34" charset="0"/>
                        </a:rPr>
                        <a:t>AMO HSP</a:t>
                      </a:r>
                    </a:p>
                  </a:txBody>
                  <a:tcPr>
                    <a:noFill/>
                  </a:tcPr>
                </a:tc>
                <a:tc>
                  <a:txBody>
                    <a:bodyPr/>
                    <a:lstStyle/>
                    <a:p>
                      <a:pPr algn="ctr"/>
                      <a:r>
                        <a:rPr lang="fr-FR" sz="800" dirty="0">
                          <a:solidFill>
                            <a:schemeClr val="bg2">
                              <a:lumMod val="90000"/>
                            </a:schemeClr>
                          </a:solidFill>
                          <a:latin typeface="Avenir Next LT Pro" panose="020B0504020202020204" pitchFamily="34" charset="0"/>
                        </a:rPr>
                        <a:t>ACE après AMO</a:t>
                      </a: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Remontée e PMSI</a:t>
                      </a:r>
                    </a:p>
                  </a:txBody>
                  <a:tcPr>
                    <a:noFill/>
                  </a:tcPr>
                </a:tc>
                <a:tc>
                  <a:txBody>
                    <a:bodyPr/>
                    <a:lstStyle/>
                    <a:p>
                      <a:pPr algn="ctr"/>
                      <a:r>
                        <a:rPr lang="fr-FR" sz="800" dirty="0">
                          <a:solidFill>
                            <a:schemeClr val="tx1"/>
                          </a:solidFill>
                          <a:latin typeface="Avenir Next LT Pro" panose="020B0504020202020204" pitchFamily="34" charset="0"/>
                        </a:rPr>
                        <a:t>HSP après AMO</a:t>
                      </a:r>
                    </a:p>
                  </a:txBody>
                  <a:tcPr>
                    <a:solidFill>
                      <a:srgbClr val="FF9999"/>
                    </a:solid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AMO ACE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bl>
          </a:graphicData>
        </a:graphic>
      </p:graphicFrame>
    </p:spTree>
    <p:extLst>
      <p:ext uri="{BB962C8B-B14F-4D97-AF65-F5344CB8AC3E}">
        <p14:creationId xmlns:p14="http://schemas.microsoft.com/office/powerpoint/2010/main" val="3861608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ADBEF24-56C2-0874-FF98-E310FB02659A}"/>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IIE. Facturation du reste à charge HSP après AMO</a:t>
            </a:r>
          </a:p>
        </p:txBody>
      </p:sp>
      <p:sp>
        <p:nvSpPr>
          <p:cNvPr id="3" name="Rectangle 2">
            <a:extLst>
              <a:ext uri="{FF2B5EF4-FFF2-40B4-BE49-F238E27FC236}">
                <a16:creationId xmlns:a16="http://schemas.microsoft.com/office/drawing/2014/main" id="{62989A4D-D838-4EBA-B7D4-EA4F663E3AF0}"/>
              </a:ext>
            </a:extLst>
          </p:cNvPr>
          <p:cNvSpPr/>
          <p:nvPr/>
        </p:nvSpPr>
        <p:spPr>
          <a:xfrm>
            <a:off x="367652" y="2452914"/>
            <a:ext cx="11456683" cy="4154984"/>
          </a:xfrm>
          <a:prstGeom prst="rect">
            <a:avLst/>
          </a:prstGeom>
        </p:spPr>
        <p:txBody>
          <a:bodyPr wrap="square">
            <a:spAutoFit/>
          </a:bodyPr>
          <a:lstStyle/>
          <a:p>
            <a:pPr algn="just"/>
            <a:r>
              <a:rPr lang="fr-FR" dirty="0">
                <a:solidFill>
                  <a:srgbClr val="38BBD5"/>
                </a:solidFill>
                <a:latin typeface="Avenir Next LT Pro" panose="020B0504020202020204" pitchFamily="34" charset="0"/>
              </a:rPr>
              <a:t>La participation forfaitaire des assurés pour les actes lourds (TMF)</a:t>
            </a:r>
          </a:p>
          <a:p>
            <a:pPr algn="just"/>
            <a:endParaRPr lang="fr-FR" dirty="0">
              <a:latin typeface="Avenir Next LT Pro" panose="020B0504020202020204" pitchFamily="34" charset="0"/>
            </a:endParaRPr>
          </a:p>
          <a:p>
            <a:pPr algn="just"/>
            <a:r>
              <a:rPr lang="fr-FR" sz="1400" dirty="0">
                <a:latin typeface="Avenir Next LT Pro" panose="020B0504020202020204" pitchFamily="34" charset="0"/>
              </a:rPr>
              <a:t>Un ticket modérateur forfaitaire sur les actes lourds a été instauré par la Loi de Financement de la Sécurité Sociale.</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Cette mesure prévoit que les patients acquittent une participation minimale sur les actes médicaux dont le montant est supérieur ou égal à 120 euros.</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À noter qu'en cas d'hospitalisation, lorsqu'un ou plusieurs actes d'un tarif supérieur ou égal à 120 euros sont effectués pendant le séjour, la participation forfaitaire ne s'applique qu'une seule fois par séjour, pour l'ensemble des frais d'hospitalisation.</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La valeur de </a:t>
            </a:r>
            <a:r>
              <a:rPr lang="fr-FR" sz="1400" b="1" dirty="0">
                <a:latin typeface="Avenir Next LT Pro" panose="020B0504020202020204" pitchFamily="34" charset="0"/>
              </a:rPr>
              <a:t>la participation forfaitaire</a:t>
            </a:r>
            <a:r>
              <a:rPr lang="fr-FR" sz="1400" dirty="0">
                <a:latin typeface="Avenir Next LT Pro" panose="020B0504020202020204" pitchFamily="34" charset="0"/>
              </a:rPr>
              <a:t> dépend de l'année dans laquelle on se situe, elle est fixée par décret, actuellement elle est de 24 euros</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En pratique : dès lors qu'il y a un acte coûteux, il y a exonération du ticket modérateur qui est remplacé par la participation forfaitaire.</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Le patient ou son organisme complémentaire s'acquitte de la participation forfaitaire et du forfait journalier (sauf cas particuliers avec exonération).</a:t>
            </a:r>
          </a:p>
          <a:p>
            <a:pPr algn="just"/>
            <a:endParaRPr lang="fr-FR" dirty="0">
              <a:latin typeface="Avenir Next LT Pro" panose="020B0504020202020204" pitchFamily="34" charset="0"/>
            </a:endParaRPr>
          </a:p>
        </p:txBody>
      </p:sp>
      <p:sp>
        <p:nvSpPr>
          <p:cNvPr id="8" name="Espace réservé du numéro de diapositive 7">
            <a:extLst>
              <a:ext uri="{FF2B5EF4-FFF2-40B4-BE49-F238E27FC236}">
                <a16:creationId xmlns:a16="http://schemas.microsoft.com/office/drawing/2014/main" id="{BC3CF520-3591-E87E-5FD5-6B5B82186768}"/>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23</a:t>
            </a:fld>
            <a:endParaRPr lang="fr-FR"/>
          </a:p>
        </p:txBody>
      </p:sp>
      <p:sp>
        <p:nvSpPr>
          <p:cNvPr id="12" name="Rectangle : coins arrondis 11">
            <a:extLst>
              <a:ext uri="{FF2B5EF4-FFF2-40B4-BE49-F238E27FC236}">
                <a16:creationId xmlns:a16="http://schemas.microsoft.com/office/drawing/2014/main" id="{62368C4C-FB2C-5B1D-841D-E066E4CDC634}"/>
              </a:ext>
            </a:extLst>
          </p:cNvPr>
          <p:cNvSpPr/>
          <p:nvPr/>
        </p:nvSpPr>
        <p:spPr>
          <a:xfrm>
            <a:off x="-358141" y="744169"/>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3" name="Tableau 12">
            <a:extLst>
              <a:ext uri="{FF2B5EF4-FFF2-40B4-BE49-F238E27FC236}">
                <a16:creationId xmlns:a16="http://schemas.microsoft.com/office/drawing/2014/main" id="{F22831CC-923E-8CDF-2204-0B4F2B4AB713}"/>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1"/>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2">
                              <a:lumMod val="90000"/>
                            </a:schemeClr>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cxnSp>
        <p:nvCxnSpPr>
          <p:cNvPr id="19" name="Connecteur droit 18">
            <a:extLst>
              <a:ext uri="{FF2B5EF4-FFF2-40B4-BE49-F238E27FC236}">
                <a16:creationId xmlns:a16="http://schemas.microsoft.com/office/drawing/2014/main" id="{66716195-172E-E287-AD4D-06D689053158}"/>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F88CD34-28A7-8732-EF0F-9AC676112C3D}"/>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 coins arrondis 25">
            <a:extLst>
              <a:ext uri="{FF2B5EF4-FFF2-40B4-BE49-F238E27FC236}">
                <a16:creationId xmlns:a16="http://schemas.microsoft.com/office/drawing/2014/main" id="{922EDF16-F12A-8CBB-44C0-778D60F119FC}"/>
              </a:ext>
            </a:extLst>
          </p:cNvPr>
          <p:cNvSpPr/>
          <p:nvPr/>
        </p:nvSpPr>
        <p:spPr>
          <a:xfrm>
            <a:off x="368249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7" name="Tableau 26">
            <a:extLst>
              <a:ext uri="{FF2B5EF4-FFF2-40B4-BE49-F238E27FC236}">
                <a16:creationId xmlns:a16="http://schemas.microsoft.com/office/drawing/2014/main" id="{92933D31-836E-0EC6-E6FB-3E0C50456DFB}"/>
              </a:ext>
            </a:extLst>
          </p:cNvPr>
          <p:cNvGraphicFramePr>
            <a:graphicFrameLocks noGrp="1"/>
          </p:cNvGraphicFramePr>
          <p:nvPr/>
        </p:nvGraphicFramePr>
        <p:xfrm>
          <a:off x="2470918" y="235823"/>
          <a:ext cx="2448234"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AMO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RAC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28" name="Tableau 27">
            <a:extLst>
              <a:ext uri="{FF2B5EF4-FFF2-40B4-BE49-F238E27FC236}">
                <a16:creationId xmlns:a16="http://schemas.microsoft.com/office/drawing/2014/main" id="{18828670-671B-7243-D00A-CB385AC5F139}"/>
              </a:ext>
            </a:extLst>
          </p:cNvPr>
          <p:cNvGraphicFramePr>
            <a:graphicFrameLocks noGrp="1"/>
          </p:cNvGraphicFramePr>
          <p:nvPr/>
        </p:nvGraphicFramePr>
        <p:xfrm>
          <a:off x="2470918" y="643466"/>
          <a:ext cx="2448234" cy="64008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tblGrid>
              <a:tr h="0">
                <a:tc>
                  <a:txBody>
                    <a:bodyPr/>
                    <a:lstStyle/>
                    <a:p>
                      <a:pPr algn="ctr"/>
                      <a:r>
                        <a:rPr lang="fr-FR" sz="800" dirty="0">
                          <a:solidFill>
                            <a:schemeClr val="bg2">
                              <a:lumMod val="90000"/>
                            </a:schemeClr>
                          </a:solidFill>
                          <a:latin typeface="Avenir Next LT Pro" panose="020B0504020202020204" pitchFamily="34" charset="0"/>
                        </a:rPr>
                        <a:t>AMO HSP</a:t>
                      </a:r>
                    </a:p>
                  </a:txBody>
                  <a:tcPr>
                    <a:noFill/>
                  </a:tcPr>
                </a:tc>
                <a:tc>
                  <a:txBody>
                    <a:bodyPr/>
                    <a:lstStyle/>
                    <a:p>
                      <a:pPr algn="ctr"/>
                      <a:r>
                        <a:rPr lang="fr-FR" sz="800" dirty="0">
                          <a:solidFill>
                            <a:schemeClr val="bg2">
                              <a:lumMod val="90000"/>
                            </a:schemeClr>
                          </a:solidFill>
                          <a:latin typeface="Avenir Next LT Pro" panose="020B0504020202020204" pitchFamily="34" charset="0"/>
                        </a:rPr>
                        <a:t>ACE après AMO</a:t>
                      </a: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Remontée e PMSI</a:t>
                      </a:r>
                    </a:p>
                  </a:txBody>
                  <a:tcPr>
                    <a:noFill/>
                  </a:tcPr>
                </a:tc>
                <a:tc>
                  <a:txBody>
                    <a:bodyPr/>
                    <a:lstStyle/>
                    <a:p>
                      <a:pPr algn="ctr"/>
                      <a:r>
                        <a:rPr lang="fr-FR" sz="800" dirty="0">
                          <a:solidFill>
                            <a:schemeClr val="tx1"/>
                          </a:solidFill>
                          <a:latin typeface="Avenir Next LT Pro" panose="020B0504020202020204" pitchFamily="34" charset="0"/>
                        </a:rPr>
                        <a:t>HSP après AMO</a:t>
                      </a:r>
                    </a:p>
                  </a:txBody>
                  <a:tcPr>
                    <a:solidFill>
                      <a:srgbClr val="FF9999"/>
                    </a:solid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AMO ACE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bl>
          </a:graphicData>
        </a:graphic>
      </p:graphicFrame>
    </p:spTree>
    <p:extLst>
      <p:ext uri="{BB962C8B-B14F-4D97-AF65-F5344CB8AC3E}">
        <p14:creationId xmlns:p14="http://schemas.microsoft.com/office/powerpoint/2010/main" val="3293030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ADBEF24-56C2-0874-FF98-E310FB02659A}"/>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IIE. Facturation du reste à charge HSP après AMO</a:t>
            </a:r>
          </a:p>
        </p:txBody>
      </p:sp>
      <p:sp>
        <p:nvSpPr>
          <p:cNvPr id="8" name="Espace réservé du numéro de diapositive 7">
            <a:extLst>
              <a:ext uri="{FF2B5EF4-FFF2-40B4-BE49-F238E27FC236}">
                <a16:creationId xmlns:a16="http://schemas.microsoft.com/office/drawing/2014/main" id="{BC3CF520-3591-E87E-5FD5-6B5B82186768}"/>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24</a:t>
            </a:fld>
            <a:endParaRPr lang="fr-FR"/>
          </a:p>
        </p:txBody>
      </p:sp>
      <p:sp>
        <p:nvSpPr>
          <p:cNvPr id="12" name="Rectangle : coins arrondis 11">
            <a:extLst>
              <a:ext uri="{FF2B5EF4-FFF2-40B4-BE49-F238E27FC236}">
                <a16:creationId xmlns:a16="http://schemas.microsoft.com/office/drawing/2014/main" id="{62368C4C-FB2C-5B1D-841D-E066E4CDC634}"/>
              </a:ext>
            </a:extLst>
          </p:cNvPr>
          <p:cNvSpPr/>
          <p:nvPr/>
        </p:nvSpPr>
        <p:spPr>
          <a:xfrm>
            <a:off x="-358141" y="744169"/>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3" name="Tableau 12">
            <a:extLst>
              <a:ext uri="{FF2B5EF4-FFF2-40B4-BE49-F238E27FC236}">
                <a16:creationId xmlns:a16="http://schemas.microsoft.com/office/drawing/2014/main" id="{F22831CC-923E-8CDF-2204-0B4F2B4AB713}"/>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1"/>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2">
                              <a:lumMod val="90000"/>
                            </a:schemeClr>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cxnSp>
        <p:nvCxnSpPr>
          <p:cNvPr id="19" name="Connecteur droit 18">
            <a:extLst>
              <a:ext uri="{FF2B5EF4-FFF2-40B4-BE49-F238E27FC236}">
                <a16:creationId xmlns:a16="http://schemas.microsoft.com/office/drawing/2014/main" id="{66716195-172E-E287-AD4D-06D689053158}"/>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F88CD34-28A7-8732-EF0F-9AC676112C3D}"/>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 coins arrondis 25">
            <a:extLst>
              <a:ext uri="{FF2B5EF4-FFF2-40B4-BE49-F238E27FC236}">
                <a16:creationId xmlns:a16="http://schemas.microsoft.com/office/drawing/2014/main" id="{922EDF16-F12A-8CBB-44C0-778D60F119FC}"/>
              </a:ext>
            </a:extLst>
          </p:cNvPr>
          <p:cNvSpPr/>
          <p:nvPr/>
        </p:nvSpPr>
        <p:spPr>
          <a:xfrm>
            <a:off x="368249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7" name="Tableau 26">
            <a:extLst>
              <a:ext uri="{FF2B5EF4-FFF2-40B4-BE49-F238E27FC236}">
                <a16:creationId xmlns:a16="http://schemas.microsoft.com/office/drawing/2014/main" id="{92933D31-836E-0EC6-E6FB-3E0C50456DFB}"/>
              </a:ext>
            </a:extLst>
          </p:cNvPr>
          <p:cNvGraphicFramePr>
            <a:graphicFrameLocks noGrp="1"/>
          </p:cNvGraphicFramePr>
          <p:nvPr/>
        </p:nvGraphicFramePr>
        <p:xfrm>
          <a:off x="2470918" y="235823"/>
          <a:ext cx="2448234"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AMO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RAC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28" name="Tableau 27">
            <a:extLst>
              <a:ext uri="{FF2B5EF4-FFF2-40B4-BE49-F238E27FC236}">
                <a16:creationId xmlns:a16="http://schemas.microsoft.com/office/drawing/2014/main" id="{18828670-671B-7243-D00A-CB385AC5F139}"/>
              </a:ext>
            </a:extLst>
          </p:cNvPr>
          <p:cNvGraphicFramePr>
            <a:graphicFrameLocks noGrp="1"/>
          </p:cNvGraphicFramePr>
          <p:nvPr/>
        </p:nvGraphicFramePr>
        <p:xfrm>
          <a:off x="2470918" y="643466"/>
          <a:ext cx="2448234" cy="64008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tblGrid>
              <a:tr h="0">
                <a:tc>
                  <a:txBody>
                    <a:bodyPr/>
                    <a:lstStyle/>
                    <a:p>
                      <a:pPr algn="ctr"/>
                      <a:r>
                        <a:rPr lang="fr-FR" sz="800" dirty="0">
                          <a:solidFill>
                            <a:schemeClr val="bg2">
                              <a:lumMod val="90000"/>
                            </a:schemeClr>
                          </a:solidFill>
                          <a:latin typeface="Avenir Next LT Pro" panose="020B0504020202020204" pitchFamily="34" charset="0"/>
                        </a:rPr>
                        <a:t>AMO HSP</a:t>
                      </a:r>
                    </a:p>
                  </a:txBody>
                  <a:tcPr>
                    <a:noFill/>
                  </a:tcPr>
                </a:tc>
                <a:tc>
                  <a:txBody>
                    <a:bodyPr/>
                    <a:lstStyle/>
                    <a:p>
                      <a:pPr algn="ctr"/>
                      <a:r>
                        <a:rPr lang="fr-FR" sz="800" dirty="0">
                          <a:solidFill>
                            <a:schemeClr val="bg2">
                              <a:lumMod val="90000"/>
                            </a:schemeClr>
                          </a:solidFill>
                          <a:latin typeface="Avenir Next LT Pro" panose="020B0504020202020204" pitchFamily="34" charset="0"/>
                        </a:rPr>
                        <a:t>ACE après AMO</a:t>
                      </a: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Remontée e PMSI</a:t>
                      </a:r>
                    </a:p>
                  </a:txBody>
                  <a:tcPr>
                    <a:noFill/>
                  </a:tcPr>
                </a:tc>
                <a:tc>
                  <a:txBody>
                    <a:bodyPr/>
                    <a:lstStyle/>
                    <a:p>
                      <a:pPr algn="ctr"/>
                      <a:r>
                        <a:rPr lang="fr-FR" sz="800" dirty="0">
                          <a:solidFill>
                            <a:schemeClr val="tx1"/>
                          </a:solidFill>
                          <a:latin typeface="Avenir Next LT Pro" panose="020B0504020202020204" pitchFamily="34" charset="0"/>
                        </a:rPr>
                        <a:t>HSP après AMO</a:t>
                      </a:r>
                    </a:p>
                  </a:txBody>
                  <a:tcPr>
                    <a:solidFill>
                      <a:srgbClr val="FF9999"/>
                    </a:solid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AMO ACE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bl>
          </a:graphicData>
        </a:graphic>
      </p:graphicFrame>
      <p:sp>
        <p:nvSpPr>
          <p:cNvPr id="4" name="Rectangle 3">
            <a:extLst>
              <a:ext uri="{FF2B5EF4-FFF2-40B4-BE49-F238E27FC236}">
                <a16:creationId xmlns:a16="http://schemas.microsoft.com/office/drawing/2014/main" id="{CFDF46C2-98D3-7D60-9FD2-611646C39C39}"/>
              </a:ext>
            </a:extLst>
          </p:cNvPr>
          <p:cNvSpPr/>
          <p:nvPr/>
        </p:nvSpPr>
        <p:spPr>
          <a:xfrm>
            <a:off x="367652" y="2452914"/>
            <a:ext cx="11456683" cy="4801314"/>
          </a:xfrm>
          <a:prstGeom prst="rect">
            <a:avLst/>
          </a:prstGeom>
        </p:spPr>
        <p:txBody>
          <a:bodyPr wrap="square">
            <a:spAutoFit/>
          </a:bodyPr>
          <a:lstStyle/>
          <a:p>
            <a:pPr algn="just"/>
            <a:r>
              <a:rPr lang="fr-FR" dirty="0">
                <a:solidFill>
                  <a:srgbClr val="38BBD5"/>
                </a:solidFill>
                <a:latin typeface="Avenir Next LT Pro" panose="020B0504020202020204" pitchFamily="34" charset="0"/>
              </a:rPr>
              <a:t>En synthèse</a:t>
            </a:r>
          </a:p>
          <a:p>
            <a:pPr algn="just"/>
            <a:endParaRPr lang="fr-FR" dirty="0">
              <a:solidFill>
                <a:srgbClr val="38BBD5"/>
              </a:solidFill>
              <a:latin typeface="Avenir Next LT Pro" panose="020B0504020202020204" pitchFamily="34" charset="0"/>
            </a:endParaRPr>
          </a:p>
          <a:p>
            <a:pPr algn="just"/>
            <a:r>
              <a:rPr lang="fr-FR" dirty="0">
                <a:latin typeface="Avenir Next LT Pro" panose="020B0504020202020204" pitchFamily="34" charset="0"/>
              </a:rPr>
              <a:t>Dans le cas général le patient ou son organisme complémentaire reste redevable:</a:t>
            </a:r>
          </a:p>
          <a:p>
            <a:pPr marL="285750" indent="-285750" algn="just">
              <a:buFont typeface="Arial" panose="020B0604020202020204" pitchFamily="34" charset="0"/>
              <a:buChar char="•"/>
            </a:pPr>
            <a:r>
              <a:rPr lang="fr-FR" dirty="0">
                <a:latin typeface="Avenir Next LT Pro" panose="020B0504020202020204" pitchFamily="34" charset="0"/>
              </a:rPr>
              <a:t>Du TM ou TMF</a:t>
            </a:r>
          </a:p>
          <a:p>
            <a:pPr marL="285750" indent="-285750" algn="just">
              <a:buFont typeface="Arial" panose="020B0604020202020204" pitchFamily="34" charset="0"/>
              <a:buChar char="•"/>
            </a:pPr>
            <a:r>
              <a:rPr lang="fr-FR" dirty="0">
                <a:latin typeface="Avenir Next LT Pro" panose="020B0504020202020204" pitchFamily="34" charset="0"/>
              </a:rPr>
              <a:t>Du FJH</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Exonération du TM:</a:t>
            </a:r>
          </a:p>
          <a:p>
            <a:pPr marL="285750" indent="-285750" algn="just">
              <a:buFont typeface="Wingdings" panose="05000000000000000000" pitchFamily="2" charset="2"/>
              <a:buChar char="Ø"/>
            </a:pPr>
            <a:r>
              <a:rPr lang="fr-FR" sz="1400" dirty="0">
                <a:latin typeface="Avenir Next LT Pro" panose="020B0504020202020204" pitchFamily="34" charset="0"/>
              </a:rPr>
              <a:t>En  fonction  des  actes  réalisés  :  lorsqu’un  acte  coûteux  a  été  réalisé  au  cours  du  séjour,  une participation forfaitaire de 24€ (TMF) se substitue au TM</a:t>
            </a:r>
          </a:p>
          <a:p>
            <a:pPr marL="285750" indent="-285750" algn="just">
              <a:buFont typeface="Wingdings" panose="05000000000000000000" pitchFamily="2" charset="2"/>
              <a:buChar char="Ø"/>
            </a:pPr>
            <a:r>
              <a:rPr lang="fr-FR" sz="1400" dirty="0">
                <a:latin typeface="Avenir Next LT Pro" panose="020B0504020202020204" pitchFamily="34" charset="0"/>
              </a:rPr>
              <a:t>En  fonction  du  statut  du  patient  :  par exemple les  assurés  en  ALD exonérante,</a:t>
            </a:r>
          </a:p>
          <a:p>
            <a:pPr marL="285750" indent="-285750" algn="just">
              <a:buFont typeface="Wingdings" panose="05000000000000000000" pitchFamily="2" charset="2"/>
              <a:buChar char="Ø"/>
            </a:pPr>
            <a:r>
              <a:rPr lang="fr-FR" sz="1400" dirty="0">
                <a:latin typeface="Avenir Next LT Pro" panose="020B0504020202020204" pitchFamily="34" charset="0"/>
              </a:rPr>
              <a:t>En fonction du «risque» : les patients relevant par exemple du risque maternité </a:t>
            </a:r>
          </a:p>
          <a:p>
            <a:pPr marL="285750" indent="-285750" algn="just">
              <a:buFont typeface="Wingdings" panose="05000000000000000000" pitchFamily="2" charset="2"/>
              <a:buChar char="Ø"/>
            </a:pPr>
            <a:r>
              <a:rPr lang="fr-FR" sz="1400" dirty="0">
                <a:latin typeface="Avenir Next LT Pro" panose="020B0504020202020204" pitchFamily="34" charset="0"/>
              </a:rPr>
              <a:t>En fonction de la durée de séjour, au-delà de 30 jours, le patient sera exonéré du TM à partir du 31 -ème jour</a:t>
            </a:r>
          </a:p>
          <a:p>
            <a:pPr marL="285750" indent="-285750" algn="just">
              <a:buFont typeface="Wingdings" panose="05000000000000000000" pitchFamily="2" charset="2"/>
              <a:buChar char="Ø"/>
            </a:pPr>
            <a:endParaRPr lang="fr-FR" sz="1400" dirty="0">
              <a:latin typeface="Avenir Next LT Pro" panose="020B0504020202020204" pitchFamily="34" charset="0"/>
            </a:endParaRPr>
          </a:p>
          <a:p>
            <a:pPr algn="just"/>
            <a:r>
              <a:rPr lang="fr-FR" dirty="0">
                <a:latin typeface="Avenir Next LT Pro" panose="020B0504020202020204" pitchFamily="34" charset="0"/>
              </a:rPr>
              <a:t>Exonération du FJH:</a:t>
            </a:r>
          </a:p>
          <a:p>
            <a:pPr marL="285750" indent="-285750" algn="just">
              <a:buFont typeface="Wingdings" pitchFamily="2" charset="2"/>
              <a:buChar char="Ø"/>
            </a:pPr>
            <a:r>
              <a:rPr lang="fr-FR" sz="1400" dirty="0">
                <a:latin typeface="Avenir Next LT Pro" panose="020B0504020202020204" pitchFamily="34" charset="0"/>
              </a:rPr>
              <a:t>En fonction du statut du patient: par exemple patients C2S </a:t>
            </a:r>
          </a:p>
          <a:p>
            <a:pPr marL="285750" indent="-285750" algn="just">
              <a:buFont typeface="Wingdings" pitchFamily="2" charset="2"/>
              <a:buChar char="Ø"/>
            </a:pPr>
            <a:r>
              <a:rPr lang="fr-FR" sz="1400" dirty="0">
                <a:latin typeface="Avenir Next LT Pro" panose="020B0504020202020204" pitchFamily="34" charset="0"/>
              </a:rPr>
              <a:t>En fonction du régime de sécurité sociale: par exemple Alsace-Moselle</a:t>
            </a:r>
          </a:p>
          <a:p>
            <a:pPr marL="285750" indent="-285750" algn="just">
              <a:buFont typeface="Wingdings" pitchFamily="2" charset="2"/>
              <a:buChar char="Ø"/>
            </a:pPr>
            <a:r>
              <a:rPr lang="fr-FR" sz="1400" dirty="0">
                <a:latin typeface="Avenir Next LT Pro" panose="020B0504020202020204" pitchFamily="34" charset="0"/>
              </a:rPr>
              <a:t>En fonction du «risque» : les patients relevant du risque maternité </a:t>
            </a:r>
          </a:p>
          <a:p>
            <a:pPr algn="just"/>
            <a:endParaRPr lang="fr-FR" dirty="0">
              <a:latin typeface="Avenir Next LT Pro" panose="020B0504020202020204" pitchFamily="34" charset="0"/>
            </a:endParaRPr>
          </a:p>
          <a:p>
            <a:pPr algn="just"/>
            <a:endParaRPr lang="fr-FR" dirty="0">
              <a:latin typeface="Avenir Next LT Pro" panose="020B0504020202020204" pitchFamily="34" charset="0"/>
            </a:endParaRPr>
          </a:p>
        </p:txBody>
      </p:sp>
    </p:spTree>
    <p:extLst>
      <p:ext uri="{BB962C8B-B14F-4D97-AF65-F5344CB8AC3E}">
        <p14:creationId xmlns:p14="http://schemas.microsoft.com/office/powerpoint/2010/main" val="2724094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ADBEF24-56C2-0874-FF98-E310FB02659A}"/>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IIE. En synthèse</a:t>
            </a:r>
          </a:p>
        </p:txBody>
      </p:sp>
      <p:sp>
        <p:nvSpPr>
          <p:cNvPr id="8" name="Espace réservé du numéro de diapositive 7">
            <a:extLst>
              <a:ext uri="{FF2B5EF4-FFF2-40B4-BE49-F238E27FC236}">
                <a16:creationId xmlns:a16="http://schemas.microsoft.com/office/drawing/2014/main" id="{BC3CF520-3591-E87E-5FD5-6B5B82186768}"/>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25</a:t>
            </a:fld>
            <a:endParaRPr lang="fr-FR"/>
          </a:p>
        </p:txBody>
      </p:sp>
      <p:sp>
        <p:nvSpPr>
          <p:cNvPr id="12" name="Rectangle : coins arrondis 11">
            <a:extLst>
              <a:ext uri="{FF2B5EF4-FFF2-40B4-BE49-F238E27FC236}">
                <a16:creationId xmlns:a16="http://schemas.microsoft.com/office/drawing/2014/main" id="{62368C4C-FB2C-5B1D-841D-E066E4CDC634}"/>
              </a:ext>
            </a:extLst>
          </p:cNvPr>
          <p:cNvSpPr/>
          <p:nvPr/>
        </p:nvSpPr>
        <p:spPr>
          <a:xfrm>
            <a:off x="-358141" y="744169"/>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3" name="Tableau 12">
            <a:extLst>
              <a:ext uri="{FF2B5EF4-FFF2-40B4-BE49-F238E27FC236}">
                <a16:creationId xmlns:a16="http://schemas.microsoft.com/office/drawing/2014/main" id="{F22831CC-923E-8CDF-2204-0B4F2B4AB713}"/>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1"/>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2">
                              <a:lumMod val="90000"/>
                            </a:schemeClr>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cxnSp>
        <p:nvCxnSpPr>
          <p:cNvPr id="19" name="Connecteur droit 18">
            <a:extLst>
              <a:ext uri="{FF2B5EF4-FFF2-40B4-BE49-F238E27FC236}">
                <a16:creationId xmlns:a16="http://schemas.microsoft.com/office/drawing/2014/main" id="{66716195-172E-E287-AD4D-06D689053158}"/>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F88CD34-28A7-8732-EF0F-9AC676112C3D}"/>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 coins arrondis 25">
            <a:extLst>
              <a:ext uri="{FF2B5EF4-FFF2-40B4-BE49-F238E27FC236}">
                <a16:creationId xmlns:a16="http://schemas.microsoft.com/office/drawing/2014/main" id="{922EDF16-F12A-8CBB-44C0-778D60F119FC}"/>
              </a:ext>
            </a:extLst>
          </p:cNvPr>
          <p:cNvSpPr/>
          <p:nvPr/>
        </p:nvSpPr>
        <p:spPr>
          <a:xfrm>
            <a:off x="368249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7" name="Tableau 26">
            <a:extLst>
              <a:ext uri="{FF2B5EF4-FFF2-40B4-BE49-F238E27FC236}">
                <a16:creationId xmlns:a16="http://schemas.microsoft.com/office/drawing/2014/main" id="{92933D31-836E-0EC6-E6FB-3E0C50456DFB}"/>
              </a:ext>
            </a:extLst>
          </p:cNvPr>
          <p:cNvGraphicFramePr>
            <a:graphicFrameLocks noGrp="1"/>
          </p:cNvGraphicFramePr>
          <p:nvPr/>
        </p:nvGraphicFramePr>
        <p:xfrm>
          <a:off x="2470918" y="235823"/>
          <a:ext cx="2448234"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AMO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RAC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28" name="Tableau 27">
            <a:extLst>
              <a:ext uri="{FF2B5EF4-FFF2-40B4-BE49-F238E27FC236}">
                <a16:creationId xmlns:a16="http://schemas.microsoft.com/office/drawing/2014/main" id="{18828670-671B-7243-D00A-CB385AC5F139}"/>
              </a:ext>
            </a:extLst>
          </p:cNvPr>
          <p:cNvGraphicFramePr>
            <a:graphicFrameLocks noGrp="1"/>
          </p:cNvGraphicFramePr>
          <p:nvPr/>
        </p:nvGraphicFramePr>
        <p:xfrm>
          <a:off x="2470918" y="643466"/>
          <a:ext cx="2448234" cy="64008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tblGrid>
              <a:tr h="0">
                <a:tc>
                  <a:txBody>
                    <a:bodyPr/>
                    <a:lstStyle/>
                    <a:p>
                      <a:pPr algn="ctr"/>
                      <a:r>
                        <a:rPr lang="fr-FR" sz="800" dirty="0">
                          <a:solidFill>
                            <a:schemeClr val="bg2">
                              <a:lumMod val="90000"/>
                            </a:schemeClr>
                          </a:solidFill>
                          <a:latin typeface="Avenir Next LT Pro" panose="020B0504020202020204" pitchFamily="34" charset="0"/>
                        </a:rPr>
                        <a:t>AMO HSP</a:t>
                      </a:r>
                    </a:p>
                  </a:txBody>
                  <a:tcPr>
                    <a:noFill/>
                  </a:tcPr>
                </a:tc>
                <a:tc>
                  <a:txBody>
                    <a:bodyPr/>
                    <a:lstStyle/>
                    <a:p>
                      <a:pPr algn="ctr"/>
                      <a:r>
                        <a:rPr lang="fr-FR" sz="800" dirty="0">
                          <a:solidFill>
                            <a:schemeClr val="bg2">
                              <a:lumMod val="90000"/>
                            </a:schemeClr>
                          </a:solidFill>
                          <a:latin typeface="Avenir Next LT Pro" panose="020B0504020202020204" pitchFamily="34" charset="0"/>
                        </a:rPr>
                        <a:t>ACE après AMO</a:t>
                      </a: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Remontée e PMSI</a:t>
                      </a:r>
                    </a:p>
                  </a:txBody>
                  <a:tcPr>
                    <a:noFill/>
                  </a:tcPr>
                </a:tc>
                <a:tc>
                  <a:txBody>
                    <a:bodyPr/>
                    <a:lstStyle/>
                    <a:p>
                      <a:pPr algn="ctr"/>
                      <a:r>
                        <a:rPr lang="fr-FR" sz="800" dirty="0">
                          <a:solidFill>
                            <a:schemeClr val="tx1"/>
                          </a:solidFill>
                          <a:latin typeface="Avenir Next LT Pro" panose="020B0504020202020204" pitchFamily="34" charset="0"/>
                        </a:rPr>
                        <a:t>HSP après AMO</a:t>
                      </a:r>
                    </a:p>
                  </a:txBody>
                  <a:tcPr>
                    <a:solidFill>
                      <a:srgbClr val="FF9999"/>
                    </a:solid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AMO ACE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bl>
          </a:graphicData>
        </a:graphic>
      </p:graphicFrame>
      <p:graphicFrame>
        <p:nvGraphicFramePr>
          <p:cNvPr id="3" name="Tableau 2">
            <a:extLst>
              <a:ext uri="{FF2B5EF4-FFF2-40B4-BE49-F238E27FC236}">
                <a16:creationId xmlns:a16="http://schemas.microsoft.com/office/drawing/2014/main" id="{B787ED14-09DA-117D-6789-B637399B1460}"/>
              </a:ext>
            </a:extLst>
          </p:cNvPr>
          <p:cNvGraphicFramePr>
            <a:graphicFrameLocks noGrp="1"/>
          </p:cNvGraphicFramePr>
          <p:nvPr>
            <p:extLst>
              <p:ext uri="{D42A27DB-BD31-4B8C-83A1-F6EECF244321}">
                <p14:modId xmlns:p14="http://schemas.microsoft.com/office/powerpoint/2010/main" val="101011734"/>
              </p:ext>
            </p:extLst>
          </p:nvPr>
        </p:nvGraphicFramePr>
        <p:xfrm>
          <a:off x="469901" y="2481634"/>
          <a:ext cx="11240118" cy="1882328"/>
        </p:xfrm>
        <a:graphic>
          <a:graphicData uri="http://schemas.openxmlformats.org/drawingml/2006/table">
            <a:tbl>
              <a:tblPr>
                <a:effectLst/>
              </a:tblPr>
              <a:tblGrid>
                <a:gridCol w="2462338">
                  <a:extLst>
                    <a:ext uri="{9D8B030D-6E8A-4147-A177-3AD203B41FA5}">
                      <a16:colId xmlns:a16="http://schemas.microsoft.com/office/drawing/2014/main" val="20000"/>
                    </a:ext>
                  </a:extLst>
                </a:gridCol>
                <a:gridCol w="2861328">
                  <a:extLst>
                    <a:ext uri="{9D8B030D-6E8A-4147-A177-3AD203B41FA5}">
                      <a16:colId xmlns:a16="http://schemas.microsoft.com/office/drawing/2014/main" val="20001"/>
                    </a:ext>
                  </a:extLst>
                </a:gridCol>
                <a:gridCol w="5916452">
                  <a:extLst>
                    <a:ext uri="{9D8B030D-6E8A-4147-A177-3AD203B41FA5}">
                      <a16:colId xmlns:a16="http://schemas.microsoft.com/office/drawing/2014/main" val="20002"/>
                    </a:ext>
                  </a:extLst>
                </a:gridCol>
              </a:tblGrid>
              <a:tr h="432000">
                <a:tc rowSpan="2">
                  <a:txBody>
                    <a:bodyPr/>
                    <a:lstStyle/>
                    <a:p>
                      <a:pPr algn="ctr" fontAlgn="ctr"/>
                      <a:r>
                        <a:rPr lang="fr-FR" sz="500" b="0" i="0" u="none" strike="noStrike" dirty="0">
                          <a:latin typeface="Avenir Next LT Pro" panose="020B0504020202020204" pitchFamily="34" charset="0"/>
                        </a:rPr>
                        <a:t> </a:t>
                      </a:r>
                    </a:p>
                    <a:p>
                      <a:pPr algn="ctr" fontAlgn="ctr"/>
                      <a:r>
                        <a:rPr lang="fr-FR" sz="500" b="0" i="0" u="none" strike="noStrike" dirty="0">
                          <a:latin typeface="Avenir Next LT Pro" panose="020B0504020202020204" pitchFamily="34" charset="0"/>
                        </a:rPr>
                        <a:t> </a:t>
                      </a:r>
                    </a:p>
                  </a:txBody>
                  <a:tcPr marL="6183" marR="6183" marT="6183"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b"/>
                      <a:r>
                        <a:rPr lang="fr-FR" sz="2000" b="1" i="0" u="none" strike="noStrike" dirty="0">
                          <a:solidFill>
                            <a:schemeClr val="bg1"/>
                          </a:solidFill>
                          <a:latin typeface="Avenir Next LT Pro" panose="020B0504020202020204" pitchFamily="34" charset="0"/>
                        </a:rPr>
                        <a:t>&gt;1 jour</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rgbClr val="2E84AC"/>
                        </a:gs>
                        <a:gs pos="100000">
                          <a:srgbClr val="38BBD5"/>
                        </a:gs>
                      </a:gsLst>
                      <a:lin ang="0" scaled="1"/>
                      <a:tileRect/>
                    </a:gradFill>
                  </a:tcPr>
                </a:tc>
                <a:tc hMerge="1">
                  <a:txBody>
                    <a:bodyPr/>
                    <a:lstStyle/>
                    <a:p>
                      <a:endParaRPr lang="fr-FR"/>
                    </a:p>
                  </a:txBody>
                  <a:tcPr/>
                </a:tc>
                <a:extLst>
                  <a:ext uri="{0D108BD9-81ED-4DB2-BD59-A6C34878D82A}">
                    <a16:rowId xmlns:a16="http://schemas.microsoft.com/office/drawing/2014/main" val="10000"/>
                  </a:ext>
                </a:extLst>
              </a:tr>
              <a:tr h="432000">
                <a:tc vMerge="1">
                  <a:txBody>
                    <a:bodyPr/>
                    <a:lstStyle/>
                    <a:p>
                      <a:endParaRPr dirty="0"/>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FR" sz="1800" b="0" i="0" u="none" strike="noStrike" dirty="0">
                          <a:solidFill>
                            <a:srgbClr val="FFFFFF"/>
                          </a:solidFill>
                          <a:latin typeface="Avenir Next LT Pro" panose="020B0504020202020204" pitchFamily="34" charset="0"/>
                        </a:rPr>
                        <a:t>Part AMO</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C0C0"/>
                    </a:solidFill>
                  </a:tcPr>
                </a:tc>
                <a:tc>
                  <a:txBody>
                    <a:bodyPr/>
                    <a:lstStyle/>
                    <a:p>
                      <a:pPr algn="ctr" fontAlgn="b"/>
                      <a:r>
                        <a:rPr lang="fr-FR" sz="1800" b="0" i="0" u="none" strike="noStrike" dirty="0">
                          <a:solidFill>
                            <a:srgbClr val="FFFFFF"/>
                          </a:solidFill>
                          <a:latin typeface="Avenir Next LT Pro" panose="020B0504020202020204" pitchFamily="34" charset="0"/>
                        </a:rPr>
                        <a:t>Part patient/mutuelle</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10001"/>
                  </a:ext>
                </a:extLst>
              </a:tr>
              <a:tr h="254582">
                <a:tc rowSpan="2">
                  <a:txBody>
                    <a:bodyPr/>
                    <a:lstStyle/>
                    <a:p>
                      <a:pPr algn="ctr" fontAlgn="ctr"/>
                      <a:r>
                        <a:rPr lang="fr-FR" sz="1000" b="0" i="0" u="none" strike="noStrike" dirty="0">
                          <a:latin typeface="Avenir Next LT Pro" panose="020B0504020202020204" pitchFamily="34" charset="0"/>
                        </a:rPr>
                        <a:t>Patient non exonéré du TM</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C0C0"/>
                    </a:solidFill>
                  </a:tcPr>
                </a:tc>
                <a:tc rowSpan="2">
                  <a:txBody>
                    <a:bodyPr/>
                    <a:lstStyle/>
                    <a:p>
                      <a:pPr algn="ctr" fontAlgn="ctr"/>
                      <a:r>
                        <a:rPr lang="fr-FR" sz="1000" b="0" i="0" u="none" strike="noStrike" dirty="0">
                          <a:latin typeface="Avenir Next LT Pro" panose="020B0504020202020204" pitchFamily="34" charset="0"/>
                        </a:rPr>
                        <a:t>GHS*80%</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fr-FR" sz="1000" b="0" i="0" u="none" strike="noStrike" dirty="0">
                          <a:latin typeface="Avenir Next LT Pro" panose="020B0504020202020204" pitchFamily="34" charset="0"/>
                        </a:rPr>
                        <a:t>(TNJP*20%-FJH)*(nbre de jour-1)+FJH*nbre de jour si nbre de jour&lt;31</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4582">
                <a:tc vMerge="1">
                  <a:txBody>
                    <a:bodyPr/>
                    <a:lstStyle/>
                    <a:p>
                      <a:endParaRPr lang="fr-FR"/>
                    </a:p>
                  </a:txBody>
                  <a:tcPr/>
                </a:tc>
                <a:tc vMerge="1">
                  <a:txBody>
                    <a:bodyPr/>
                    <a:lstStyle/>
                    <a:p>
                      <a:endParaRPr lang="fr-FR"/>
                    </a:p>
                  </a:txBody>
                  <a:tcPr/>
                </a:tc>
                <a:tc>
                  <a:txBody>
                    <a:bodyPr/>
                    <a:lstStyle/>
                    <a:p>
                      <a:pPr algn="ctr" fontAlgn="ctr"/>
                      <a:r>
                        <a:rPr lang="fr-FR" sz="1000" b="0" i="0" u="none" strike="noStrike" dirty="0">
                          <a:latin typeface="Avenir Next LT Pro" panose="020B0504020202020204" pitchFamily="34" charset="0"/>
                        </a:rPr>
                        <a:t>(TNJP*20%-FJH)*30+FJH*nbre de jour si nbre de jour &gt;=31</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54582">
                <a:tc>
                  <a:txBody>
                    <a:bodyPr/>
                    <a:lstStyle/>
                    <a:p>
                      <a:pPr algn="ctr" fontAlgn="ctr"/>
                      <a:r>
                        <a:rPr lang="fr-FR" sz="1000" b="0" i="0" u="none" strike="noStrike" dirty="0">
                          <a:latin typeface="Avenir Next LT Pro" panose="020B0504020202020204" pitchFamily="34" charset="0"/>
                        </a:rPr>
                        <a:t>Patient exonéré du TM pour acte coûteux</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C0C0"/>
                    </a:solidFill>
                  </a:tcPr>
                </a:tc>
                <a:tc>
                  <a:txBody>
                    <a:bodyPr/>
                    <a:lstStyle/>
                    <a:p>
                      <a:pPr algn="ctr" fontAlgn="ctr"/>
                      <a:r>
                        <a:rPr lang="fr-FR" sz="1000" b="0" i="0" u="none" strike="noStrike" dirty="0">
                          <a:latin typeface="Avenir Next LT Pro" panose="020B0504020202020204" pitchFamily="34" charset="0"/>
                        </a:rPr>
                        <a:t>GHS*100%-TMF-FJH*nbre de jour</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fr-FR" sz="1000" b="0" i="0" u="none" strike="noStrike" dirty="0">
                          <a:latin typeface="Avenir Next LT Pro" panose="020B0504020202020204" pitchFamily="34" charset="0"/>
                        </a:rPr>
                        <a:t>TMF+FJH*nbre de jour</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54582">
                <a:tc>
                  <a:txBody>
                    <a:bodyPr/>
                    <a:lstStyle/>
                    <a:p>
                      <a:pPr algn="ctr" fontAlgn="ctr"/>
                      <a:r>
                        <a:rPr lang="fr-FR" sz="1000" b="0" i="0" u="none" strike="noStrike" dirty="0">
                          <a:latin typeface="Avenir Next LT Pro" panose="020B0504020202020204" pitchFamily="34" charset="0"/>
                        </a:rPr>
                        <a:t>Patient exonéré du TM pour raison autre</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C0C0"/>
                    </a:solidFill>
                  </a:tcPr>
                </a:tc>
                <a:tc>
                  <a:txBody>
                    <a:bodyPr/>
                    <a:lstStyle/>
                    <a:p>
                      <a:pPr algn="ctr" fontAlgn="ctr"/>
                      <a:r>
                        <a:rPr lang="fr-FR" sz="1000" b="0" i="0" u="none" strike="noStrike" dirty="0">
                          <a:latin typeface="Avenir Next LT Pro" panose="020B0504020202020204" pitchFamily="34" charset="0"/>
                        </a:rPr>
                        <a:t>GHS*100%-FJH*nbre de jour</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fr-FR" sz="1000" b="0" i="0" u="none" strike="noStrike" dirty="0">
                          <a:latin typeface="Avenir Next LT Pro" panose="020B0504020202020204" pitchFamily="34" charset="0"/>
                        </a:rPr>
                        <a:t>FJH*</a:t>
                      </a:r>
                      <a:r>
                        <a:rPr lang="fr-FR" sz="1000" b="0" i="0" u="none" strike="noStrike" dirty="0" err="1">
                          <a:latin typeface="Avenir Next LT Pro" panose="020B0504020202020204" pitchFamily="34" charset="0"/>
                        </a:rPr>
                        <a:t>nbre</a:t>
                      </a:r>
                      <a:r>
                        <a:rPr lang="fr-FR" sz="1000" b="0" i="0" u="none" strike="noStrike" baseline="0" dirty="0">
                          <a:latin typeface="Avenir Next LT Pro" panose="020B0504020202020204" pitchFamily="34" charset="0"/>
                        </a:rPr>
                        <a:t> de jour</a:t>
                      </a:r>
                      <a:endParaRPr lang="fr-FR" sz="1000" b="0" i="0" u="none" strike="noStrike" dirty="0">
                        <a:latin typeface="Avenir Next LT Pro" panose="020B0504020202020204" pitchFamily="34" charset="0"/>
                      </a:endParaRP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5" name="Tableau 4">
            <a:extLst>
              <a:ext uri="{FF2B5EF4-FFF2-40B4-BE49-F238E27FC236}">
                <a16:creationId xmlns:a16="http://schemas.microsoft.com/office/drawing/2014/main" id="{0797DC41-DA3D-FF36-A1DF-279F803AF5FB}"/>
              </a:ext>
            </a:extLst>
          </p:cNvPr>
          <p:cNvGraphicFramePr>
            <a:graphicFrameLocks noGrp="1"/>
          </p:cNvGraphicFramePr>
          <p:nvPr>
            <p:extLst>
              <p:ext uri="{D42A27DB-BD31-4B8C-83A1-F6EECF244321}">
                <p14:modId xmlns:p14="http://schemas.microsoft.com/office/powerpoint/2010/main" val="4132405701"/>
              </p:ext>
            </p:extLst>
          </p:nvPr>
        </p:nvGraphicFramePr>
        <p:xfrm>
          <a:off x="469901" y="4563690"/>
          <a:ext cx="11240118" cy="1630800"/>
        </p:xfrm>
        <a:graphic>
          <a:graphicData uri="http://schemas.openxmlformats.org/drawingml/2006/table">
            <a:tbl>
              <a:tblPr/>
              <a:tblGrid>
                <a:gridCol w="2462338">
                  <a:extLst>
                    <a:ext uri="{9D8B030D-6E8A-4147-A177-3AD203B41FA5}">
                      <a16:colId xmlns:a16="http://schemas.microsoft.com/office/drawing/2014/main" val="20000"/>
                    </a:ext>
                  </a:extLst>
                </a:gridCol>
                <a:gridCol w="2861328">
                  <a:extLst>
                    <a:ext uri="{9D8B030D-6E8A-4147-A177-3AD203B41FA5}">
                      <a16:colId xmlns:a16="http://schemas.microsoft.com/office/drawing/2014/main" val="20001"/>
                    </a:ext>
                  </a:extLst>
                </a:gridCol>
                <a:gridCol w="5916452">
                  <a:extLst>
                    <a:ext uri="{9D8B030D-6E8A-4147-A177-3AD203B41FA5}">
                      <a16:colId xmlns:a16="http://schemas.microsoft.com/office/drawing/2014/main" val="20002"/>
                    </a:ext>
                  </a:extLst>
                </a:gridCol>
              </a:tblGrid>
              <a:tr h="432000">
                <a:tc rowSpan="2">
                  <a:txBody>
                    <a:bodyPr/>
                    <a:lstStyle/>
                    <a:p>
                      <a:pPr algn="ctr" fontAlgn="ctr"/>
                      <a:r>
                        <a:rPr lang="fr-FR" sz="800" b="0" i="0" u="none" strike="noStrike" dirty="0">
                          <a:latin typeface="Avenir Next LT Pro" panose="020B0504020202020204" pitchFamily="34" charset="0"/>
                        </a:rPr>
                        <a:t> </a:t>
                      </a:r>
                    </a:p>
                    <a:p>
                      <a:pPr algn="ctr" fontAlgn="ctr"/>
                      <a:r>
                        <a:rPr lang="fr-FR" sz="800" b="0" i="0" u="none" strike="noStrike" dirty="0">
                          <a:latin typeface="Avenir Next LT Pro" panose="020B0504020202020204" pitchFamily="34" charset="0"/>
                        </a:rPr>
                        <a:t> </a:t>
                      </a:r>
                    </a:p>
                  </a:txBody>
                  <a:tcPr marL="6183" marR="6183" marT="6183"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b"/>
                      <a:r>
                        <a:rPr lang="fr-FR" sz="2000" b="1" i="0" u="none" strike="noStrike" dirty="0">
                          <a:solidFill>
                            <a:schemeClr val="bg1"/>
                          </a:solidFill>
                          <a:latin typeface="Avenir Next LT Pro" panose="020B0504020202020204" pitchFamily="34" charset="0"/>
                        </a:rPr>
                        <a:t>1 jour</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a:gsLst>
                        <a:gs pos="0">
                          <a:srgbClr val="2E84AC"/>
                        </a:gs>
                        <a:gs pos="100000">
                          <a:srgbClr val="38BBD5"/>
                        </a:gs>
                      </a:gsLst>
                      <a:lin ang="0" scaled="1"/>
                    </a:gradFill>
                  </a:tcPr>
                </a:tc>
                <a:tc hMerge="1">
                  <a:txBody>
                    <a:bodyPr/>
                    <a:lstStyle/>
                    <a:p>
                      <a:endParaRPr lang="fr-FR"/>
                    </a:p>
                  </a:txBody>
                  <a:tcPr/>
                </a:tc>
                <a:extLst>
                  <a:ext uri="{0D108BD9-81ED-4DB2-BD59-A6C34878D82A}">
                    <a16:rowId xmlns:a16="http://schemas.microsoft.com/office/drawing/2014/main" val="10000"/>
                  </a:ext>
                </a:extLst>
              </a:tr>
              <a:tr h="432000">
                <a:tc vMerge="1">
                  <a:txBody>
                    <a:bodyPr/>
                    <a:lstStyle/>
                    <a:p>
                      <a:endParaRPr dirty="0"/>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FR" sz="1800" b="0" i="0" u="none" strike="noStrike" dirty="0">
                          <a:solidFill>
                            <a:srgbClr val="FFFFFF"/>
                          </a:solidFill>
                          <a:latin typeface="Avenir Next LT Pro" panose="020B0504020202020204" pitchFamily="34" charset="0"/>
                        </a:rPr>
                        <a:t>Part AMO</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C0C0"/>
                    </a:solidFill>
                  </a:tcPr>
                </a:tc>
                <a:tc>
                  <a:txBody>
                    <a:bodyPr/>
                    <a:lstStyle/>
                    <a:p>
                      <a:pPr algn="ctr" fontAlgn="b"/>
                      <a:r>
                        <a:rPr lang="fr-FR" sz="1800" b="0" i="0" u="none" strike="noStrike" dirty="0">
                          <a:solidFill>
                            <a:srgbClr val="FFFFFF"/>
                          </a:solidFill>
                          <a:latin typeface="Avenir Next LT Pro" panose="020B0504020202020204" pitchFamily="34" charset="0"/>
                        </a:rPr>
                        <a:t>Part patient/mutuelle</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10001"/>
                  </a:ext>
                </a:extLst>
              </a:tr>
              <a:tr h="255600">
                <a:tc>
                  <a:txBody>
                    <a:bodyPr/>
                    <a:lstStyle/>
                    <a:p>
                      <a:pPr algn="ctr" fontAlgn="ctr"/>
                      <a:r>
                        <a:rPr lang="fr-FR" sz="1000" b="0" i="0" u="none" strike="noStrike" dirty="0">
                          <a:latin typeface="Avenir Next LT Pro" panose="020B0504020202020204" pitchFamily="34" charset="0"/>
                        </a:rPr>
                        <a:t>Patient non exonéré du TM</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C0C0"/>
                    </a:solidFill>
                  </a:tcPr>
                </a:tc>
                <a:tc>
                  <a:txBody>
                    <a:bodyPr/>
                    <a:lstStyle/>
                    <a:p>
                      <a:pPr algn="ctr" fontAlgn="ctr"/>
                      <a:r>
                        <a:rPr lang="fr-FR" sz="1000" b="0" i="0" u="none" strike="noStrike">
                          <a:latin typeface="Avenir Next LT Pro" panose="020B0504020202020204" pitchFamily="34" charset="0"/>
                        </a:rPr>
                        <a:t>GHS*80%</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fr-FR" sz="1000" b="0" i="0" u="none" strike="noStrike" dirty="0">
                          <a:latin typeface="Avenir Next LT Pro" panose="020B0504020202020204" pitchFamily="34" charset="0"/>
                        </a:rPr>
                        <a:t>TNJP*20%</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5600">
                <a:tc>
                  <a:txBody>
                    <a:bodyPr/>
                    <a:lstStyle/>
                    <a:p>
                      <a:pPr algn="ctr" fontAlgn="ctr"/>
                      <a:r>
                        <a:rPr lang="fr-FR" sz="1000" b="0" i="0" u="none" strike="noStrike">
                          <a:latin typeface="Avenir Next LT Pro" panose="020B0504020202020204" pitchFamily="34" charset="0"/>
                        </a:rPr>
                        <a:t>Patient exonéré du TM pour acte coûteux</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C0C0"/>
                    </a:solidFill>
                  </a:tcPr>
                </a:tc>
                <a:tc>
                  <a:txBody>
                    <a:bodyPr/>
                    <a:lstStyle/>
                    <a:p>
                      <a:pPr algn="ctr" fontAlgn="ctr"/>
                      <a:r>
                        <a:rPr lang="fr-FR" sz="1000" b="0" i="0" u="none" strike="noStrike" dirty="0">
                          <a:latin typeface="Avenir Next LT Pro" panose="020B0504020202020204" pitchFamily="34" charset="0"/>
                        </a:rPr>
                        <a:t>GHS*100%-TMF</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fr-FR" sz="1000" b="0" i="0" u="none" strike="noStrike" dirty="0">
                          <a:latin typeface="Avenir Next LT Pro" panose="020B0504020202020204" pitchFamily="34" charset="0"/>
                        </a:rPr>
                        <a:t>TMF</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55600">
                <a:tc>
                  <a:txBody>
                    <a:bodyPr/>
                    <a:lstStyle/>
                    <a:p>
                      <a:pPr algn="ctr" fontAlgn="ctr"/>
                      <a:r>
                        <a:rPr lang="fr-FR" sz="1000" b="0" i="0" u="none" strike="noStrike">
                          <a:latin typeface="Avenir Next LT Pro" panose="020B0504020202020204" pitchFamily="34" charset="0"/>
                        </a:rPr>
                        <a:t>Patient exonéré du TM pour raison autre</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C0C0"/>
                    </a:solidFill>
                  </a:tcPr>
                </a:tc>
                <a:tc>
                  <a:txBody>
                    <a:bodyPr/>
                    <a:lstStyle/>
                    <a:p>
                      <a:pPr algn="ctr" fontAlgn="ctr"/>
                      <a:r>
                        <a:rPr lang="fr-FR" sz="1000" b="0" i="0" u="none" strike="noStrike" dirty="0">
                          <a:latin typeface="Avenir Next LT Pro" panose="020B0504020202020204" pitchFamily="34" charset="0"/>
                        </a:rPr>
                        <a:t>GHS*100%</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fr-FR" sz="1000" b="0" i="0" u="none" strike="noStrike" dirty="0">
                          <a:latin typeface="Avenir Next LT Pro" panose="020B0504020202020204" pitchFamily="34" charset="0"/>
                        </a:rPr>
                        <a:t>0</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ZoneTexte 3">
            <a:extLst>
              <a:ext uri="{FF2B5EF4-FFF2-40B4-BE49-F238E27FC236}">
                <a16:creationId xmlns:a16="http://schemas.microsoft.com/office/drawing/2014/main" id="{B1BFFFCE-7E43-E05A-C0F6-CA30446D766A}"/>
              </a:ext>
            </a:extLst>
          </p:cNvPr>
          <p:cNvSpPr txBox="1"/>
          <p:nvPr/>
        </p:nvSpPr>
        <p:spPr>
          <a:xfrm>
            <a:off x="824248" y="6451600"/>
            <a:ext cx="3590470" cy="369332"/>
          </a:xfrm>
          <a:prstGeom prst="rect">
            <a:avLst/>
          </a:prstGeom>
          <a:noFill/>
        </p:spPr>
        <p:txBody>
          <a:bodyPr wrap="none" rtlCol="0">
            <a:spAutoFit/>
          </a:bodyPr>
          <a:lstStyle/>
          <a:p>
            <a:r>
              <a:rPr lang="fr-FR" dirty="0"/>
              <a:t>* FJH non valorisé si patient exonéré</a:t>
            </a:r>
          </a:p>
        </p:txBody>
      </p:sp>
    </p:spTree>
    <p:extLst>
      <p:ext uri="{BB962C8B-B14F-4D97-AF65-F5344CB8AC3E}">
        <p14:creationId xmlns:p14="http://schemas.microsoft.com/office/powerpoint/2010/main" val="2756157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rojet d'établissement 2022-2027 du CHU de Nîmes voté à l'unanimité">
            <a:extLst>
              <a:ext uri="{FF2B5EF4-FFF2-40B4-BE49-F238E27FC236}">
                <a16:creationId xmlns:a16="http://schemas.microsoft.com/office/drawing/2014/main" id="{27551A67-2BB8-BC45-4DD2-2A4B71DD63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924" t="15547" r="37647"/>
          <a:stretch/>
        </p:blipFill>
        <p:spPr bwMode="auto">
          <a:xfrm>
            <a:off x="0" y="0"/>
            <a:ext cx="2002971"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F0F4E14-0DA5-A21E-3FE3-D96A139A9121}"/>
              </a:ext>
            </a:extLst>
          </p:cNvPr>
          <p:cNvSpPr/>
          <p:nvPr/>
        </p:nvSpPr>
        <p:spPr>
          <a:xfrm>
            <a:off x="0" y="0"/>
            <a:ext cx="2002971" cy="6858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F86B4C11-CA2C-5277-97BD-39FD77F1F903}"/>
              </a:ext>
            </a:extLst>
          </p:cNvPr>
          <p:cNvSpPr txBox="1"/>
          <p:nvPr/>
        </p:nvSpPr>
        <p:spPr>
          <a:xfrm>
            <a:off x="4519791" y="4124406"/>
            <a:ext cx="7358744" cy="1754326"/>
          </a:xfrm>
          <a:prstGeom prst="rect">
            <a:avLst/>
          </a:prstGeom>
          <a:noFill/>
        </p:spPr>
        <p:txBody>
          <a:bodyPr wrap="square" rtlCol="0">
            <a:spAutoFit/>
          </a:bodyPr>
          <a:lstStyle>
            <a:defPPr>
              <a:defRPr lang="fr-FR"/>
            </a:defPPr>
            <a:lvl1pPr algn="ctr">
              <a:defRPr sz="5400" b="1">
                <a:gradFill flip="none" rotWithShape="1">
                  <a:gsLst>
                    <a:gs pos="0">
                      <a:srgbClr val="38BBD5"/>
                    </a:gs>
                    <a:gs pos="100000">
                      <a:srgbClr val="20588B"/>
                    </a:gs>
                  </a:gsLst>
                  <a:lin ang="10800000" scaled="1"/>
                  <a:tileRect/>
                </a:gradFill>
                <a:latin typeface="Avenir Next LT Pro" panose="020B0504020202020204" pitchFamily="34" charset="0"/>
              </a:defRPr>
            </a:lvl1pPr>
          </a:lstStyle>
          <a:p>
            <a:pPr algn="l"/>
            <a:r>
              <a:rPr lang="fr-FR" b="0" dirty="0">
                <a:solidFill>
                  <a:schemeClr val="tx1"/>
                </a:solidFill>
              </a:rPr>
              <a:t>Les règles de facturation</a:t>
            </a:r>
          </a:p>
        </p:txBody>
      </p:sp>
      <p:sp>
        <p:nvSpPr>
          <p:cNvPr id="13" name="ZoneTexte 12">
            <a:extLst>
              <a:ext uri="{FF2B5EF4-FFF2-40B4-BE49-F238E27FC236}">
                <a16:creationId xmlns:a16="http://schemas.microsoft.com/office/drawing/2014/main" id="{3B3927AF-329F-DF73-594E-C1DC18AC15E8}"/>
              </a:ext>
            </a:extLst>
          </p:cNvPr>
          <p:cNvSpPr txBox="1"/>
          <p:nvPr/>
        </p:nvSpPr>
        <p:spPr>
          <a:xfrm>
            <a:off x="458127" y="2721429"/>
            <a:ext cx="4012275" cy="3770263"/>
          </a:xfrm>
          <a:prstGeom prst="rect">
            <a:avLst/>
          </a:prstGeom>
          <a:noFill/>
        </p:spPr>
        <p:txBody>
          <a:bodyPr wrap="square" rtlCol="0">
            <a:spAutoFit/>
          </a:bodyPr>
          <a:lstStyle>
            <a:defPPr>
              <a:defRPr lang="fr-FR"/>
            </a:defPPr>
            <a:lvl1pPr algn="ctr">
              <a:defRPr sz="5400" b="1">
                <a:gradFill flip="none" rotWithShape="1">
                  <a:gsLst>
                    <a:gs pos="0">
                      <a:srgbClr val="38BBD5"/>
                    </a:gs>
                    <a:gs pos="100000">
                      <a:srgbClr val="20588B"/>
                    </a:gs>
                  </a:gsLst>
                  <a:lin ang="10800000" scaled="1"/>
                  <a:tileRect/>
                </a:gradFill>
                <a:latin typeface="Avenir Next LT Pro" panose="020B0504020202020204" pitchFamily="34" charset="0"/>
              </a:defRPr>
            </a:lvl1pPr>
          </a:lstStyle>
          <a:p>
            <a:pPr algn="l"/>
            <a:r>
              <a:rPr lang="fr-FR" sz="23900" dirty="0"/>
              <a:t>III.</a:t>
            </a:r>
          </a:p>
        </p:txBody>
      </p: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26</a:t>
            </a:fld>
            <a:endParaRPr lang="fr-FR"/>
          </a:p>
        </p:txBody>
      </p:sp>
      <p:sp>
        <p:nvSpPr>
          <p:cNvPr id="36" name="Rectangle : coins arrondis 35">
            <a:extLst>
              <a:ext uri="{FF2B5EF4-FFF2-40B4-BE49-F238E27FC236}">
                <a16:creationId xmlns:a16="http://schemas.microsoft.com/office/drawing/2014/main" id="{3D4FCFFD-53DC-B172-5664-EF5A1627168F}"/>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7" name="Tableau 36">
            <a:extLst>
              <a:ext uri="{FF2B5EF4-FFF2-40B4-BE49-F238E27FC236}">
                <a16:creationId xmlns:a16="http://schemas.microsoft.com/office/drawing/2014/main" id="{E3FD3970-F366-7FE8-2CEA-59F77DC0A44A}"/>
              </a:ext>
            </a:extLst>
          </p:cNvPr>
          <p:cNvGraphicFramePr>
            <a:graphicFrameLocks noGrp="1"/>
          </p:cNvGraphicFramePr>
          <p:nvPr>
            <p:extLst>
              <p:ext uri="{D42A27DB-BD31-4B8C-83A1-F6EECF244321}">
                <p14:modId xmlns:p14="http://schemas.microsoft.com/office/powerpoint/2010/main" val="3662434351"/>
              </p:ext>
            </p:extLst>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38" name="Rectangle 37">
            <a:extLst>
              <a:ext uri="{FF2B5EF4-FFF2-40B4-BE49-F238E27FC236}">
                <a16:creationId xmlns:a16="http://schemas.microsoft.com/office/drawing/2014/main" id="{D0A6E9B5-27C1-A05E-4AC8-7D3F1F6458AE}"/>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5941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rojet d'établissement 2022-2027 du CHU de Nîmes voté à l'unanimité">
            <a:extLst>
              <a:ext uri="{FF2B5EF4-FFF2-40B4-BE49-F238E27FC236}">
                <a16:creationId xmlns:a16="http://schemas.microsoft.com/office/drawing/2014/main" id="{27551A67-2BB8-BC45-4DD2-2A4B71DD63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408" t="15547" r="21162"/>
          <a:stretch/>
        </p:blipFill>
        <p:spPr bwMode="auto">
          <a:xfrm>
            <a:off x="2009638" y="0"/>
            <a:ext cx="2002972"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F0F4E14-0DA5-A21E-3FE3-D96A139A9121}"/>
              </a:ext>
            </a:extLst>
          </p:cNvPr>
          <p:cNvSpPr/>
          <p:nvPr/>
        </p:nvSpPr>
        <p:spPr>
          <a:xfrm>
            <a:off x="2009638" y="0"/>
            <a:ext cx="2002972" cy="6858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F86B4C11-CA2C-5277-97BD-39FD77F1F903}"/>
              </a:ext>
            </a:extLst>
          </p:cNvPr>
          <p:cNvSpPr txBox="1"/>
          <p:nvPr/>
        </p:nvSpPr>
        <p:spPr>
          <a:xfrm>
            <a:off x="6502990" y="4886618"/>
            <a:ext cx="7358744" cy="923330"/>
          </a:xfrm>
          <a:prstGeom prst="rect">
            <a:avLst/>
          </a:prstGeom>
          <a:noFill/>
        </p:spPr>
        <p:txBody>
          <a:bodyPr wrap="square" rtlCol="0">
            <a:spAutoFit/>
          </a:bodyPr>
          <a:lstStyle>
            <a:defPPr>
              <a:defRPr lang="fr-FR"/>
            </a:defPPr>
            <a:lvl1pPr algn="ctr">
              <a:defRPr sz="5400" b="1">
                <a:gradFill flip="none" rotWithShape="1">
                  <a:gsLst>
                    <a:gs pos="0">
                      <a:srgbClr val="38BBD5"/>
                    </a:gs>
                    <a:gs pos="100000">
                      <a:srgbClr val="20588B"/>
                    </a:gs>
                  </a:gsLst>
                  <a:lin ang="10800000" scaled="1"/>
                  <a:tileRect/>
                </a:gradFill>
                <a:latin typeface="Avenir Next LT Pro" panose="020B0504020202020204" pitchFamily="34" charset="0"/>
              </a:defRPr>
            </a:lvl1pPr>
          </a:lstStyle>
          <a:p>
            <a:pPr algn="l"/>
            <a:r>
              <a:rPr lang="fr-FR" b="0" dirty="0">
                <a:solidFill>
                  <a:schemeClr val="tx1"/>
                </a:solidFill>
              </a:rPr>
              <a:t>EXT</a:t>
            </a:r>
          </a:p>
        </p:txBody>
      </p:sp>
      <p:sp>
        <p:nvSpPr>
          <p:cNvPr id="13" name="ZoneTexte 12">
            <a:extLst>
              <a:ext uri="{FF2B5EF4-FFF2-40B4-BE49-F238E27FC236}">
                <a16:creationId xmlns:a16="http://schemas.microsoft.com/office/drawing/2014/main" id="{3B3927AF-329F-DF73-594E-C1DC18AC15E8}"/>
              </a:ext>
            </a:extLst>
          </p:cNvPr>
          <p:cNvSpPr txBox="1"/>
          <p:nvPr/>
        </p:nvSpPr>
        <p:spPr>
          <a:xfrm>
            <a:off x="458126" y="2721429"/>
            <a:ext cx="6450673" cy="3770263"/>
          </a:xfrm>
          <a:prstGeom prst="rect">
            <a:avLst/>
          </a:prstGeom>
          <a:noFill/>
        </p:spPr>
        <p:txBody>
          <a:bodyPr wrap="square" rtlCol="0">
            <a:spAutoFit/>
          </a:bodyPr>
          <a:lstStyle>
            <a:defPPr>
              <a:defRPr lang="fr-FR"/>
            </a:defPPr>
            <a:lvl1pPr algn="ctr">
              <a:defRPr sz="5400" b="1">
                <a:gradFill flip="none" rotWithShape="1">
                  <a:gsLst>
                    <a:gs pos="0">
                      <a:srgbClr val="38BBD5"/>
                    </a:gs>
                    <a:gs pos="100000">
                      <a:srgbClr val="20588B"/>
                    </a:gs>
                  </a:gsLst>
                  <a:lin ang="10800000" scaled="1"/>
                  <a:tileRect/>
                </a:gradFill>
                <a:latin typeface="Avenir Next LT Pro" panose="020B0504020202020204" pitchFamily="34" charset="0"/>
              </a:defRPr>
            </a:lvl1pPr>
          </a:lstStyle>
          <a:p>
            <a:pPr algn="l"/>
            <a:r>
              <a:rPr lang="fr-FR" sz="23900" dirty="0">
                <a:gradFill flip="none" rotWithShape="1">
                  <a:gsLst>
                    <a:gs pos="0">
                      <a:srgbClr val="FF0000"/>
                    </a:gs>
                    <a:gs pos="100000">
                      <a:srgbClr val="FF9999"/>
                    </a:gs>
                  </a:gsLst>
                  <a:lin ang="10800000" scaled="1"/>
                  <a:tileRect/>
                </a:gradFill>
              </a:rPr>
              <a:t>III.1</a:t>
            </a:r>
          </a:p>
        </p:txBody>
      </p: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27</a:t>
            </a:fld>
            <a:endParaRPr lang="fr-FR"/>
          </a:p>
        </p:txBody>
      </p:sp>
      <p:sp>
        <p:nvSpPr>
          <p:cNvPr id="36" name="Rectangle : coins arrondis 35">
            <a:extLst>
              <a:ext uri="{FF2B5EF4-FFF2-40B4-BE49-F238E27FC236}">
                <a16:creationId xmlns:a16="http://schemas.microsoft.com/office/drawing/2014/main" id="{3D4FCFFD-53DC-B172-5664-EF5A1627168F}"/>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7" name="Tableau 36">
            <a:extLst>
              <a:ext uri="{FF2B5EF4-FFF2-40B4-BE49-F238E27FC236}">
                <a16:creationId xmlns:a16="http://schemas.microsoft.com/office/drawing/2014/main" id="{E3FD3970-F366-7FE8-2CEA-59F77DC0A44A}"/>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38" name="Rectangle 37">
            <a:extLst>
              <a:ext uri="{FF2B5EF4-FFF2-40B4-BE49-F238E27FC236}">
                <a16:creationId xmlns:a16="http://schemas.microsoft.com/office/drawing/2014/main" id="{D0A6E9B5-27C1-A05E-4AC8-7D3F1F6458AE}"/>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8685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24709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28</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extLst>
              <p:ext uri="{D42A27DB-BD31-4B8C-83A1-F6EECF244321}">
                <p14:modId xmlns:p14="http://schemas.microsoft.com/office/powerpoint/2010/main" val="2282158505"/>
              </p:ext>
            </p:extLst>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1"/>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6" name="Tableau 5">
            <a:extLst>
              <a:ext uri="{FF2B5EF4-FFF2-40B4-BE49-F238E27FC236}">
                <a16:creationId xmlns:a16="http://schemas.microsoft.com/office/drawing/2014/main" id="{474CB625-FD31-2233-4971-DC2FFC7190BD}"/>
              </a:ext>
            </a:extLst>
          </p:cNvPr>
          <p:cNvGraphicFramePr>
            <a:graphicFrameLocks noGrp="1"/>
          </p:cNvGraphicFramePr>
          <p:nvPr>
            <p:extLst>
              <p:ext uri="{D42A27DB-BD31-4B8C-83A1-F6EECF244321}">
                <p14:modId xmlns:p14="http://schemas.microsoft.com/office/powerpoint/2010/main" val="2999097829"/>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tx1"/>
                          </a:solidFill>
                          <a:latin typeface="Avenir Next LT Pro" panose="020B0504020202020204" pitchFamily="34" charset="0"/>
                        </a:rPr>
                        <a:t>Règles</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no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extLst>
              <p:ext uri="{D42A27DB-BD31-4B8C-83A1-F6EECF244321}">
                <p14:modId xmlns:p14="http://schemas.microsoft.com/office/powerpoint/2010/main" val="605904358"/>
              </p:ext>
            </p:extLst>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4B7B32DF-67E1-9CD8-4A02-8E76880F0A41}"/>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III.1.A. Règle Facturation FIDES EXT</a:t>
            </a:r>
          </a:p>
        </p:txBody>
      </p:sp>
      <p:sp>
        <p:nvSpPr>
          <p:cNvPr id="4" name="Rectangle 3">
            <a:extLst>
              <a:ext uri="{FF2B5EF4-FFF2-40B4-BE49-F238E27FC236}">
                <a16:creationId xmlns:a16="http://schemas.microsoft.com/office/drawing/2014/main" id="{5A1664F4-1D7E-A8A7-AB9A-5FA76EA8B82D}"/>
              </a:ext>
            </a:extLst>
          </p:cNvPr>
          <p:cNvSpPr/>
          <p:nvPr/>
        </p:nvSpPr>
        <p:spPr>
          <a:xfrm>
            <a:off x="367652" y="2968070"/>
            <a:ext cx="11456683" cy="2585323"/>
          </a:xfrm>
          <a:prstGeom prst="rect">
            <a:avLst/>
          </a:prstGeom>
        </p:spPr>
        <p:txBody>
          <a:bodyPr wrap="square">
            <a:spAutoFit/>
          </a:bodyPr>
          <a:lstStyle/>
          <a:p>
            <a:pPr algn="just"/>
            <a:r>
              <a:rPr lang="fr-FR" dirty="0">
                <a:latin typeface="Avenir Next LT Pro" panose="020B0504020202020204" pitchFamily="34" charset="0"/>
              </a:rPr>
              <a:t>Les actes médicaux et paramédicaux pris en charge par l’Assurance maladie doivent être inscrits sur  la  liste  des  actes et  prestations, définie par l’article L162-1-7 du  Code  de  la Sécurité  Sociale.  </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Cette dernière distingue trois nomenclatures, à savoir :</a:t>
            </a:r>
          </a:p>
          <a:p>
            <a:pPr algn="just"/>
            <a:endParaRPr lang="fr-FR" dirty="0">
              <a:latin typeface="Avenir Next LT Pro" panose="020B0504020202020204" pitchFamily="34" charset="0"/>
            </a:endParaRPr>
          </a:p>
          <a:p>
            <a:pPr marL="285750" indent="-285750" algn="just">
              <a:buFont typeface="Arial" panose="020B0604020202020204" pitchFamily="34" charset="0"/>
              <a:buChar char="•"/>
            </a:pPr>
            <a:r>
              <a:rPr lang="fr-FR" dirty="0">
                <a:latin typeface="Avenir Next LT Pro" panose="020B0504020202020204" pitchFamily="34" charset="0"/>
              </a:rPr>
              <a:t>Nomenclature générale des actes professionnels (NGAP); les consultations (CS, G, CSC, CNP...)</a:t>
            </a:r>
          </a:p>
          <a:p>
            <a:pPr marL="285750" indent="-285750" algn="just">
              <a:buFont typeface="Arial" panose="020B0604020202020204" pitchFamily="34" charset="0"/>
              <a:buChar char="•"/>
            </a:pPr>
            <a:r>
              <a:rPr lang="fr-FR" dirty="0">
                <a:latin typeface="Avenir Next LT Pro" panose="020B0504020202020204" pitchFamily="34" charset="0"/>
              </a:rPr>
              <a:t>Classification commune des actes médicaux (CCAM)</a:t>
            </a:r>
          </a:p>
          <a:p>
            <a:pPr marL="285750" indent="-285750" algn="just">
              <a:buFont typeface="Arial" panose="020B0604020202020204" pitchFamily="34" charset="0"/>
              <a:buChar char="•"/>
            </a:pPr>
            <a:r>
              <a:rPr lang="fr-FR" dirty="0">
                <a:latin typeface="Avenir Next LT Pro" panose="020B0504020202020204" pitchFamily="34" charset="0"/>
              </a:rPr>
              <a:t>Nomenclature des actes de biologie médicale (NABM)</a:t>
            </a:r>
          </a:p>
          <a:p>
            <a:pPr algn="just"/>
            <a:endParaRPr lang="fr-FR" dirty="0">
              <a:latin typeface="Avenir Next LT Pro" panose="020B0504020202020204" pitchFamily="34" charset="0"/>
            </a:endParaRPr>
          </a:p>
        </p:txBody>
      </p:sp>
    </p:spTree>
    <p:extLst>
      <p:ext uri="{BB962C8B-B14F-4D97-AF65-F5344CB8AC3E}">
        <p14:creationId xmlns:p14="http://schemas.microsoft.com/office/powerpoint/2010/main" val="983359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24709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29</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1"/>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6" name="Tableau 5">
            <a:extLst>
              <a:ext uri="{FF2B5EF4-FFF2-40B4-BE49-F238E27FC236}">
                <a16:creationId xmlns:a16="http://schemas.microsoft.com/office/drawing/2014/main" id="{474CB625-FD31-2233-4971-DC2FFC7190BD}"/>
              </a:ext>
            </a:extLst>
          </p:cNvPr>
          <p:cNvGraphicFramePr>
            <a:graphicFrameLocks noGrp="1"/>
          </p:cNvGraphicFramePr>
          <p:nvPr>
            <p:extLst>
              <p:ext uri="{D42A27DB-BD31-4B8C-83A1-F6EECF244321}">
                <p14:modId xmlns:p14="http://schemas.microsoft.com/office/powerpoint/2010/main" val="857751473"/>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tx1"/>
                          </a:solidFill>
                          <a:latin typeface="Avenir Next LT Pro" panose="020B0504020202020204" pitchFamily="34" charset="0"/>
                        </a:rPr>
                        <a:t>NGAP</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4B7B32DF-67E1-9CD8-4A02-8E76880F0A41}"/>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III.1.B. La NGAP</a:t>
            </a:r>
          </a:p>
        </p:txBody>
      </p:sp>
      <p:pic>
        <p:nvPicPr>
          <p:cNvPr id="15" name="Image 14" descr="Une image contenant texte, capture d’écran, Police, nombre&#10;&#10;Description générée automatiquement">
            <a:extLst>
              <a:ext uri="{FF2B5EF4-FFF2-40B4-BE49-F238E27FC236}">
                <a16:creationId xmlns:a16="http://schemas.microsoft.com/office/drawing/2014/main" id="{16630D8C-B23A-A59F-4C72-2A4E3D7B5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13" y="2894964"/>
            <a:ext cx="11701234" cy="3128412"/>
          </a:xfrm>
          <a:prstGeom prst="rect">
            <a:avLst/>
          </a:prstGeom>
        </p:spPr>
      </p:pic>
    </p:spTree>
    <p:extLst>
      <p:ext uri="{BB962C8B-B14F-4D97-AF65-F5344CB8AC3E}">
        <p14:creationId xmlns:p14="http://schemas.microsoft.com/office/powerpoint/2010/main" val="117979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ojet d'établissement 2022-2027 du CHU de Nîmes voté à l'unanimité">
            <a:extLst>
              <a:ext uri="{FF2B5EF4-FFF2-40B4-BE49-F238E27FC236}">
                <a16:creationId xmlns:a16="http://schemas.microsoft.com/office/drawing/2014/main" id="{3385C80A-9F32-34BD-A5D0-5FA7BC4DE6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924" t="15547" r="37647"/>
          <a:stretch/>
        </p:blipFill>
        <p:spPr bwMode="auto">
          <a:xfrm>
            <a:off x="0" y="0"/>
            <a:ext cx="20029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F590DC7-F2FF-0C63-A10E-7EE1E6431FCD}"/>
              </a:ext>
            </a:extLst>
          </p:cNvPr>
          <p:cNvSpPr/>
          <p:nvPr/>
        </p:nvSpPr>
        <p:spPr>
          <a:xfrm>
            <a:off x="0" y="0"/>
            <a:ext cx="2002971" cy="6858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F86B4C11-CA2C-5277-97BD-39FD77F1F903}"/>
              </a:ext>
            </a:extLst>
          </p:cNvPr>
          <p:cNvSpPr txBox="1"/>
          <p:nvPr/>
        </p:nvSpPr>
        <p:spPr>
          <a:xfrm>
            <a:off x="3730172" y="3258526"/>
            <a:ext cx="7358744" cy="3416320"/>
          </a:xfrm>
          <a:prstGeom prst="rect">
            <a:avLst/>
          </a:prstGeom>
          <a:noFill/>
        </p:spPr>
        <p:txBody>
          <a:bodyPr wrap="square" rtlCol="0">
            <a:spAutoFit/>
          </a:bodyPr>
          <a:lstStyle>
            <a:defPPr>
              <a:defRPr lang="fr-FR"/>
            </a:defPPr>
            <a:lvl1pPr algn="ctr">
              <a:defRPr sz="5400" b="1">
                <a:gradFill flip="none" rotWithShape="1">
                  <a:gsLst>
                    <a:gs pos="0">
                      <a:srgbClr val="38BBD5"/>
                    </a:gs>
                    <a:gs pos="100000">
                      <a:srgbClr val="20588B"/>
                    </a:gs>
                  </a:gsLst>
                  <a:lin ang="10800000" scaled="1"/>
                  <a:tileRect/>
                </a:gradFill>
                <a:latin typeface="Avenir Next LT Pro" panose="020B0504020202020204" pitchFamily="34" charset="0"/>
              </a:defRPr>
            </a:lvl1pPr>
          </a:lstStyle>
          <a:p>
            <a:pPr algn="l"/>
            <a:r>
              <a:rPr lang="fr-FR" b="0" dirty="0">
                <a:solidFill>
                  <a:schemeClr val="tx1"/>
                </a:solidFill>
              </a:rPr>
              <a:t>Vue d’ensemble</a:t>
            </a:r>
          </a:p>
          <a:p>
            <a:pPr algn="l"/>
            <a:r>
              <a:rPr lang="fr-FR" b="0" dirty="0">
                <a:solidFill>
                  <a:schemeClr val="tx1"/>
                </a:solidFill>
              </a:rPr>
              <a:t>de la facturation et </a:t>
            </a:r>
          </a:p>
          <a:p>
            <a:pPr algn="l"/>
            <a:r>
              <a:rPr lang="fr-FR" b="0" dirty="0">
                <a:solidFill>
                  <a:schemeClr val="tx1"/>
                </a:solidFill>
              </a:rPr>
              <a:t>des principaux circuits </a:t>
            </a:r>
          </a:p>
          <a:p>
            <a:pPr algn="l"/>
            <a:endParaRPr lang="fr-FR" dirty="0"/>
          </a:p>
        </p:txBody>
      </p:sp>
      <p:sp>
        <p:nvSpPr>
          <p:cNvPr id="13" name="ZoneTexte 12">
            <a:extLst>
              <a:ext uri="{FF2B5EF4-FFF2-40B4-BE49-F238E27FC236}">
                <a16:creationId xmlns:a16="http://schemas.microsoft.com/office/drawing/2014/main" id="{3B3927AF-329F-DF73-594E-C1DC18AC15E8}"/>
              </a:ext>
            </a:extLst>
          </p:cNvPr>
          <p:cNvSpPr txBox="1"/>
          <p:nvPr/>
        </p:nvSpPr>
        <p:spPr>
          <a:xfrm>
            <a:off x="1429657" y="2721429"/>
            <a:ext cx="2300515" cy="3770263"/>
          </a:xfrm>
          <a:prstGeom prst="rect">
            <a:avLst/>
          </a:prstGeom>
          <a:noFill/>
        </p:spPr>
        <p:txBody>
          <a:bodyPr wrap="square" rtlCol="0">
            <a:spAutoFit/>
          </a:bodyPr>
          <a:lstStyle>
            <a:defPPr>
              <a:defRPr lang="fr-FR"/>
            </a:defPPr>
            <a:lvl1pPr algn="ctr">
              <a:defRPr sz="5400" b="1">
                <a:gradFill flip="none" rotWithShape="1">
                  <a:gsLst>
                    <a:gs pos="0">
                      <a:srgbClr val="38BBD5"/>
                    </a:gs>
                    <a:gs pos="100000">
                      <a:srgbClr val="20588B"/>
                    </a:gs>
                  </a:gsLst>
                  <a:lin ang="10800000" scaled="1"/>
                  <a:tileRect/>
                </a:gradFill>
                <a:latin typeface="Avenir Next LT Pro" panose="020B0504020202020204" pitchFamily="34" charset="0"/>
              </a:defRPr>
            </a:lvl1pPr>
          </a:lstStyle>
          <a:p>
            <a:pPr algn="l"/>
            <a:r>
              <a:rPr lang="fr-FR" sz="23900" dirty="0"/>
              <a:t>I.</a:t>
            </a:r>
          </a:p>
        </p:txBody>
      </p:sp>
      <p:sp>
        <p:nvSpPr>
          <p:cNvPr id="24" name="Espace réservé du numéro de diapositive 23">
            <a:extLst>
              <a:ext uri="{FF2B5EF4-FFF2-40B4-BE49-F238E27FC236}">
                <a16:creationId xmlns:a16="http://schemas.microsoft.com/office/drawing/2014/main" id="{076CFB1A-EBCE-D2F4-C5C9-3ED76A0EF2A3}"/>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3</a:t>
            </a:fld>
            <a:endParaRPr lang="fr-FR"/>
          </a:p>
        </p:txBody>
      </p:sp>
      <p:sp>
        <p:nvSpPr>
          <p:cNvPr id="32" name="Rectangle : coins arrondis 31">
            <a:extLst>
              <a:ext uri="{FF2B5EF4-FFF2-40B4-BE49-F238E27FC236}">
                <a16:creationId xmlns:a16="http://schemas.microsoft.com/office/drawing/2014/main" id="{C842618F-2FDA-7D63-6E35-7F697CAF0610}"/>
              </a:ext>
            </a:extLst>
          </p:cNvPr>
          <p:cNvSpPr/>
          <p:nvPr/>
        </p:nvSpPr>
        <p:spPr>
          <a:xfrm>
            <a:off x="-358141" y="2372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1" name="Tableau 30">
            <a:extLst>
              <a:ext uri="{FF2B5EF4-FFF2-40B4-BE49-F238E27FC236}">
                <a16:creationId xmlns:a16="http://schemas.microsoft.com/office/drawing/2014/main" id="{171C781A-04FE-06AB-E0A9-1CA6CBFAFA97}"/>
              </a:ext>
            </a:extLst>
          </p:cNvPr>
          <p:cNvGraphicFramePr>
            <a:graphicFrameLocks noGrp="1"/>
          </p:cNvGraphicFramePr>
          <p:nvPr>
            <p:extLst>
              <p:ext uri="{D42A27DB-BD31-4B8C-83A1-F6EECF244321}">
                <p14:modId xmlns:p14="http://schemas.microsoft.com/office/powerpoint/2010/main" val="3623195254"/>
              </p:ext>
            </p:extLst>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1"/>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2">
                              <a:lumMod val="90000"/>
                            </a:schemeClr>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33" name="Rectangle 32">
            <a:extLst>
              <a:ext uri="{FF2B5EF4-FFF2-40B4-BE49-F238E27FC236}">
                <a16:creationId xmlns:a16="http://schemas.microsoft.com/office/drawing/2014/main" id="{88AABFA8-2E4A-658C-2A3B-95F339C9497D}"/>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7177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24709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30</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1"/>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4B7B32DF-67E1-9CD8-4A02-8E76880F0A41}"/>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III.1.C. La CCAM</a:t>
            </a: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616475266"/>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tx1"/>
                          </a:solidFill>
                          <a:latin typeface="Avenir Next LT Pro" panose="020B0504020202020204" pitchFamily="34" charset="0"/>
                        </a:rPr>
                        <a:t>CCAM</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6" name="Rectangle 5">
            <a:extLst>
              <a:ext uri="{FF2B5EF4-FFF2-40B4-BE49-F238E27FC236}">
                <a16:creationId xmlns:a16="http://schemas.microsoft.com/office/drawing/2014/main" id="{AA7CC3C3-F2D8-991B-B444-3D85E9F26892}"/>
              </a:ext>
            </a:extLst>
          </p:cNvPr>
          <p:cNvSpPr/>
          <p:nvPr/>
        </p:nvSpPr>
        <p:spPr>
          <a:xfrm>
            <a:off x="367652" y="2653632"/>
            <a:ext cx="11456683" cy="3693319"/>
          </a:xfrm>
          <a:prstGeom prst="rect">
            <a:avLst/>
          </a:prstGeom>
        </p:spPr>
        <p:txBody>
          <a:bodyPr wrap="square">
            <a:spAutoFit/>
          </a:bodyPr>
          <a:lstStyle/>
          <a:p>
            <a:pPr algn="just"/>
            <a:r>
              <a:rPr lang="fr-FR" dirty="0">
                <a:latin typeface="Avenir Next LT Pro" panose="020B0504020202020204" pitchFamily="34" charset="0"/>
              </a:rPr>
              <a:t>La  Classification  Commune  des  Actes  Médicaux  (CCAM)  est  la  liste  des  actes  médicaux techniques,  codée,  commune  aux  secteurs  privé  et  public,  qui  permet  la  description  de  l’activité médicale. </a:t>
            </a:r>
          </a:p>
          <a:p>
            <a:pPr marL="285750" indent="-285750" algn="just">
              <a:buFont typeface="Arial" panose="020B0604020202020204" pitchFamily="34" charset="0"/>
              <a:buChar char="•"/>
            </a:pPr>
            <a:endParaRPr lang="fr-FR" dirty="0">
              <a:latin typeface="Avenir Next LT Pro" panose="020B0504020202020204" pitchFamily="34" charset="0"/>
            </a:endParaRPr>
          </a:p>
          <a:p>
            <a:pPr algn="just"/>
            <a:r>
              <a:rPr lang="fr-FR" dirty="0">
                <a:latin typeface="Avenir Next LT Pro" panose="020B0504020202020204" pitchFamily="34" charset="0"/>
              </a:rPr>
              <a:t>La liste établie par la décision de l'Union nationale des caisses d'assurance maladie (mise en  œuvre  au  Livre  II  de  la  décision  du  11  mars  2005)  est  la  liste  des  actes  de  la  CCAM  pris  en charge ou remboursés par l'assurance maladie.</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Pour  chaque  acte  de  la  CCAM  remboursable,  la  rubrique  « exonération  du  ticket  modérateur » permet  de  différencier  les  règles  à  appliquer  aux actes  pour  la comparaison au seuil  d'exonération  du  ticket  modérateur  (120  euros). Les actes diagnostiques non "invasifs" : code 2 ne sont pas cumulables pour la comparaison au seuil contrairement aux actes thérapeutiques ou les actes diagnostiques "invasifs" : code 1.</a:t>
            </a:r>
          </a:p>
          <a:p>
            <a:pPr algn="just"/>
            <a:endParaRPr lang="fr-FR" dirty="0">
              <a:latin typeface="Avenir Next LT Pro" panose="020B0504020202020204" pitchFamily="34" charset="0"/>
            </a:endParaRPr>
          </a:p>
          <a:p>
            <a:pPr algn="just"/>
            <a:endParaRPr lang="fr-FR" dirty="0">
              <a:latin typeface="Avenir Next LT Pro" panose="020B0504020202020204" pitchFamily="34" charset="0"/>
            </a:endParaRPr>
          </a:p>
        </p:txBody>
      </p:sp>
    </p:spTree>
    <p:extLst>
      <p:ext uri="{BB962C8B-B14F-4D97-AF65-F5344CB8AC3E}">
        <p14:creationId xmlns:p14="http://schemas.microsoft.com/office/powerpoint/2010/main" val="919290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24709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31</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1"/>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4B7B32DF-67E1-9CD8-4A02-8E76880F0A41}"/>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III.1.D. La NABM</a:t>
            </a: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132798202"/>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tx1"/>
                          </a:solidFill>
                          <a:latin typeface="Avenir Next LT Pro" panose="020B0504020202020204" pitchFamily="34" charset="0"/>
                        </a:rPr>
                        <a:t>NABM</a:t>
                      </a:r>
                    </a:p>
                  </a:txBody>
                  <a:tcPr>
                    <a:solidFill>
                      <a:srgbClr val="FF9999"/>
                    </a:solid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6" name="Rectangle 5">
            <a:extLst>
              <a:ext uri="{FF2B5EF4-FFF2-40B4-BE49-F238E27FC236}">
                <a16:creationId xmlns:a16="http://schemas.microsoft.com/office/drawing/2014/main" id="{AA7CC3C3-F2D8-991B-B444-3D85E9F26892}"/>
              </a:ext>
            </a:extLst>
          </p:cNvPr>
          <p:cNvSpPr/>
          <p:nvPr/>
        </p:nvSpPr>
        <p:spPr>
          <a:xfrm>
            <a:off x="367652" y="2854357"/>
            <a:ext cx="5071123" cy="3416320"/>
          </a:xfrm>
          <a:prstGeom prst="rect">
            <a:avLst/>
          </a:prstGeom>
        </p:spPr>
        <p:txBody>
          <a:bodyPr wrap="square">
            <a:spAutoFit/>
          </a:bodyPr>
          <a:lstStyle/>
          <a:p>
            <a:pPr algn="just"/>
            <a:r>
              <a:rPr lang="fr-FR" dirty="0">
                <a:latin typeface="Avenir Next LT Pro" panose="020B0504020202020204" pitchFamily="34" charset="0"/>
              </a:rPr>
              <a:t>La nomenclature des actes de biologie médicale est une liste des examens de biologie médicale remboursés par la Sécurité sociale française. </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Leur coût est exprimé en "B" et est réactualisé  régulièrement à la baisse. </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Cette liste est disponible sur le site de l'Assurance Maladie.</a:t>
            </a:r>
          </a:p>
          <a:p>
            <a:pPr algn="just"/>
            <a:endParaRPr lang="fr-FR" dirty="0">
              <a:latin typeface="Avenir Next LT Pro" panose="020B0504020202020204" pitchFamily="34" charset="0"/>
            </a:endParaRPr>
          </a:p>
          <a:p>
            <a:pPr algn="just"/>
            <a:endParaRPr lang="fr-FR" dirty="0">
              <a:latin typeface="Avenir Next LT Pro" panose="020B0504020202020204" pitchFamily="34" charset="0"/>
            </a:endParaRPr>
          </a:p>
        </p:txBody>
      </p:sp>
      <p:pic>
        <p:nvPicPr>
          <p:cNvPr id="4" name="Image 3">
            <a:extLst>
              <a:ext uri="{FF2B5EF4-FFF2-40B4-BE49-F238E27FC236}">
                <a16:creationId xmlns:a16="http://schemas.microsoft.com/office/drawing/2014/main" id="{3308D537-7237-CD8A-418C-5847EE5DE817}"/>
              </a:ext>
            </a:extLst>
          </p:cNvPr>
          <p:cNvPicPr>
            <a:picLocks noChangeAspect="1"/>
          </p:cNvPicPr>
          <p:nvPr/>
        </p:nvPicPr>
        <p:blipFill>
          <a:blip r:embed="rId2"/>
          <a:stretch>
            <a:fillRect/>
          </a:stretch>
        </p:blipFill>
        <p:spPr>
          <a:xfrm>
            <a:off x="5662639" y="2707388"/>
            <a:ext cx="6161708" cy="3694812"/>
          </a:xfrm>
          <a:prstGeom prst="rect">
            <a:avLst/>
          </a:prstGeom>
        </p:spPr>
      </p:pic>
    </p:spTree>
    <p:extLst>
      <p:ext uri="{BB962C8B-B14F-4D97-AF65-F5344CB8AC3E}">
        <p14:creationId xmlns:p14="http://schemas.microsoft.com/office/powerpoint/2010/main" val="4041340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24709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32</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1"/>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1963969090"/>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tx1"/>
                          </a:solidFill>
                          <a:latin typeface="Avenir Next LT Pro" panose="020B0504020202020204" pitchFamily="34" charset="0"/>
                        </a:rPr>
                        <a:t>Règles</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III.1.A. (suite) Règle Facturation FIDES EXT</a:t>
            </a:r>
          </a:p>
        </p:txBody>
      </p:sp>
      <p:sp>
        <p:nvSpPr>
          <p:cNvPr id="7" name="Rectangle 6">
            <a:extLst>
              <a:ext uri="{FF2B5EF4-FFF2-40B4-BE49-F238E27FC236}">
                <a16:creationId xmlns:a16="http://schemas.microsoft.com/office/drawing/2014/main" id="{813C02CE-DE2A-FC02-61CA-3FCEDEB5B073}"/>
              </a:ext>
            </a:extLst>
          </p:cNvPr>
          <p:cNvSpPr/>
          <p:nvPr/>
        </p:nvSpPr>
        <p:spPr>
          <a:xfrm>
            <a:off x="367652" y="2749130"/>
            <a:ext cx="11456683" cy="3693319"/>
          </a:xfrm>
          <a:prstGeom prst="rect">
            <a:avLst/>
          </a:prstGeom>
        </p:spPr>
        <p:txBody>
          <a:bodyPr wrap="square">
            <a:spAutoFit/>
          </a:bodyPr>
          <a:lstStyle/>
          <a:p>
            <a:pPr algn="just"/>
            <a:r>
              <a:rPr lang="fr-FR" dirty="0">
                <a:latin typeface="Avenir Next LT Pro" panose="020B0504020202020204" pitchFamily="34" charset="0"/>
              </a:rPr>
              <a:t>Les honoraires de consultation (NGAP) ne se  cumulent pas  avec ceux  d'autres  actes (CCAM) effectués dans le même temps par la même spécialité médicale et c’est l’acte le plus cher qui est facturé.</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Quelques exceptions existent lorsque l’acte est:</a:t>
            </a:r>
          </a:p>
          <a:p>
            <a:pPr marL="285750" indent="-285750" algn="just">
              <a:buFont typeface="Arial" panose="020B0604020202020204" pitchFamily="34" charset="0"/>
              <a:buChar char="•"/>
            </a:pPr>
            <a:r>
              <a:rPr lang="fr-FR" dirty="0">
                <a:latin typeface="Avenir Next LT Pro" panose="020B0504020202020204" pitchFamily="34" charset="0"/>
              </a:rPr>
              <a:t>un électrocardiogramme</a:t>
            </a:r>
          </a:p>
          <a:p>
            <a:pPr marL="285750" indent="-285750" algn="just">
              <a:buFont typeface="Arial" panose="020B0604020202020204" pitchFamily="34" charset="0"/>
              <a:buChar char="•"/>
            </a:pPr>
            <a:r>
              <a:rPr lang="fr-FR" dirty="0">
                <a:latin typeface="Avenir Next LT Pro" panose="020B0504020202020204" pitchFamily="34" charset="0"/>
              </a:rPr>
              <a:t>une radiographie pulmonaire pour le pneumologue </a:t>
            </a:r>
          </a:p>
          <a:p>
            <a:pPr marL="285750" indent="-285750" algn="just">
              <a:buFont typeface="Arial" panose="020B0604020202020204" pitchFamily="34" charset="0"/>
              <a:buChar char="•"/>
            </a:pPr>
            <a:r>
              <a:rPr lang="fr-FR" dirty="0">
                <a:latin typeface="Avenir Next LT Pro" panose="020B0504020202020204" pitchFamily="34" charset="0"/>
              </a:rPr>
              <a:t>une ostéodensitométrie sur deux sites par méthode biphotonique pour les médecins rhumatologues et de médecine physique et de réadaptation</a:t>
            </a:r>
          </a:p>
          <a:p>
            <a:pPr marL="285750" indent="-285750" algn="just">
              <a:buFont typeface="Arial" panose="020B0604020202020204" pitchFamily="34" charset="0"/>
              <a:buChar char="•"/>
            </a:pPr>
            <a:r>
              <a:rPr lang="fr-FR" dirty="0">
                <a:latin typeface="Avenir Next LT Pro" panose="020B0504020202020204" pitchFamily="34" charset="0"/>
              </a:rPr>
              <a:t>un prélèvement cervico-vaginal. </a:t>
            </a:r>
          </a:p>
          <a:p>
            <a:pPr marL="285750" indent="-285750" algn="just">
              <a:buFont typeface="Arial" panose="020B0604020202020204" pitchFamily="34" charset="0"/>
              <a:buChar char="•"/>
            </a:pPr>
            <a:r>
              <a:rPr lang="fr-FR" dirty="0">
                <a:latin typeface="Avenir Next LT Pro" panose="020B0504020202020204" pitchFamily="34" charset="0"/>
              </a:rPr>
              <a:t>des actes d’échographie de suivi de grossesse réalisés une fois par trimestre. </a:t>
            </a:r>
          </a:p>
          <a:p>
            <a:pPr marL="285750" indent="-285750" algn="just">
              <a:buFont typeface="Arial" panose="020B0604020202020204" pitchFamily="34" charset="0"/>
              <a:buChar char="•"/>
            </a:pPr>
            <a:r>
              <a:rPr lang="fr-FR" dirty="0">
                <a:latin typeface="Avenir Next LT Pro" panose="020B0504020202020204" pitchFamily="34" charset="0"/>
              </a:rPr>
              <a:t>certains actes de biopsie. Dans ce cas, l’acte de consultation est tarifé à taux plein et l’acte technique est tarifé à 50% de sa valeur</a:t>
            </a:r>
          </a:p>
          <a:p>
            <a:pPr algn="just"/>
            <a:endParaRPr lang="fr-FR" dirty="0">
              <a:latin typeface="Avenir Next LT Pro" panose="020B0504020202020204" pitchFamily="34" charset="0"/>
            </a:endParaRPr>
          </a:p>
        </p:txBody>
      </p:sp>
    </p:spTree>
    <p:extLst>
      <p:ext uri="{BB962C8B-B14F-4D97-AF65-F5344CB8AC3E}">
        <p14:creationId xmlns:p14="http://schemas.microsoft.com/office/powerpoint/2010/main" val="3221250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24709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33</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1"/>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3626014866"/>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tx1"/>
                          </a:solidFill>
                          <a:latin typeface="Avenir Next LT Pro" panose="020B0504020202020204" pitchFamily="34" charset="0"/>
                        </a:rPr>
                        <a:t>Règles</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III.1.A. (suite) Règle Facturation FIDES EXT</a:t>
            </a:r>
          </a:p>
        </p:txBody>
      </p:sp>
      <p:sp>
        <p:nvSpPr>
          <p:cNvPr id="7" name="Rectangle 6">
            <a:extLst>
              <a:ext uri="{FF2B5EF4-FFF2-40B4-BE49-F238E27FC236}">
                <a16:creationId xmlns:a16="http://schemas.microsoft.com/office/drawing/2014/main" id="{813C02CE-DE2A-FC02-61CA-3FCEDEB5B073}"/>
              </a:ext>
            </a:extLst>
          </p:cNvPr>
          <p:cNvSpPr/>
          <p:nvPr/>
        </p:nvSpPr>
        <p:spPr>
          <a:xfrm>
            <a:off x="367652" y="2452914"/>
            <a:ext cx="11456683" cy="2031325"/>
          </a:xfrm>
          <a:prstGeom prst="rect">
            <a:avLst/>
          </a:prstGeom>
        </p:spPr>
        <p:txBody>
          <a:bodyPr wrap="square">
            <a:spAutoFit/>
          </a:bodyPr>
          <a:lstStyle/>
          <a:p>
            <a:pPr algn="just"/>
            <a:r>
              <a:rPr lang="fr-FR" dirty="0">
                <a:solidFill>
                  <a:srgbClr val="38BBD5"/>
                </a:solidFill>
                <a:latin typeface="Avenir Next LT Pro" panose="020B0504020202020204" pitchFamily="34" charset="0"/>
              </a:rPr>
              <a:t>Règle générale pour la facturation de la CCAM</a:t>
            </a:r>
          </a:p>
          <a:p>
            <a:pPr algn="just"/>
            <a:endParaRPr lang="fr-FR" dirty="0">
              <a:latin typeface="Avenir Next LT Pro" panose="020B0504020202020204" pitchFamily="34" charset="0"/>
            </a:endParaRPr>
          </a:p>
          <a:p>
            <a:pPr marL="285750" indent="-285750" algn="just">
              <a:buFont typeface="Arial" panose="020B0604020202020204" pitchFamily="34" charset="0"/>
              <a:buChar char="•"/>
            </a:pPr>
            <a:r>
              <a:rPr lang="fr-FR" dirty="0">
                <a:latin typeface="Avenir Next LT Pro" panose="020B0504020202020204" pitchFamily="34" charset="0"/>
              </a:rPr>
              <a:t>L'association de deux actes au plus, y compris les gestes complémentaires, peut être tarifée. L'acte dont le tarif, hors modificateurs, est le plus élevé, est tarifé à taux plein, le second est tarifé à 50% de sa valeur. </a:t>
            </a:r>
          </a:p>
          <a:p>
            <a:pPr marL="285750" indent="-285750" algn="just">
              <a:buFont typeface="Arial" panose="020B0604020202020204" pitchFamily="34" charset="0"/>
              <a:buChar char="•"/>
            </a:pPr>
            <a:r>
              <a:rPr lang="fr-FR" dirty="0">
                <a:latin typeface="Avenir Next LT Pro" panose="020B0504020202020204" pitchFamily="34" charset="0"/>
              </a:rPr>
              <a:t>Les gestes complémentaires sont tarifés à taux plein. </a:t>
            </a:r>
          </a:p>
          <a:p>
            <a:pPr marL="285750" indent="-285750" algn="just">
              <a:buFont typeface="Arial" panose="020B0604020202020204" pitchFamily="34" charset="0"/>
              <a:buChar char="•"/>
            </a:pPr>
            <a:r>
              <a:rPr lang="fr-FR" dirty="0">
                <a:latin typeface="Avenir Next LT Pro" panose="020B0504020202020204" pitchFamily="34" charset="0"/>
              </a:rPr>
              <a:t>Les suppléments peuvent être codés et tarifés en sus et à taux plein. </a:t>
            </a:r>
          </a:p>
          <a:p>
            <a:pPr algn="just"/>
            <a:endParaRPr lang="fr-FR" dirty="0">
              <a:latin typeface="Avenir Next LT Pro" panose="020B0504020202020204" pitchFamily="34" charset="0"/>
            </a:endParaRPr>
          </a:p>
        </p:txBody>
      </p:sp>
    </p:spTree>
    <p:extLst>
      <p:ext uri="{BB962C8B-B14F-4D97-AF65-F5344CB8AC3E}">
        <p14:creationId xmlns:p14="http://schemas.microsoft.com/office/powerpoint/2010/main" val="46384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24709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34</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1"/>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44425661"/>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tx1"/>
                          </a:solidFill>
                          <a:latin typeface="Avenir Next LT Pro" panose="020B0504020202020204" pitchFamily="34" charset="0"/>
                        </a:rPr>
                        <a:t>Règles</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III.1.A. (suite) Règle Facturation FIDES EXT</a:t>
            </a:r>
          </a:p>
        </p:txBody>
      </p:sp>
      <p:sp>
        <p:nvSpPr>
          <p:cNvPr id="7" name="Rectangle 6">
            <a:extLst>
              <a:ext uri="{FF2B5EF4-FFF2-40B4-BE49-F238E27FC236}">
                <a16:creationId xmlns:a16="http://schemas.microsoft.com/office/drawing/2014/main" id="{813C02CE-DE2A-FC02-61CA-3FCEDEB5B073}"/>
              </a:ext>
            </a:extLst>
          </p:cNvPr>
          <p:cNvSpPr/>
          <p:nvPr/>
        </p:nvSpPr>
        <p:spPr>
          <a:xfrm>
            <a:off x="367652" y="2452914"/>
            <a:ext cx="11456683" cy="3693319"/>
          </a:xfrm>
          <a:prstGeom prst="rect">
            <a:avLst/>
          </a:prstGeom>
        </p:spPr>
        <p:txBody>
          <a:bodyPr wrap="square">
            <a:spAutoFit/>
          </a:bodyPr>
          <a:lstStyle/>
          <a:p>
            <a:pPr algn="just"/>
            <a:r>
              <a:rPr lang="fr-FR" dirty="0">
                <a:solidFill>
                  <a:srgbClr val="38BBD5"/>
                </a:solidFill>
                <a:latin typeface="Avenir Next LT Pro" panose="020B0504020202020204" pitchFamily="34" charset="0"/>
              </a:rPr>
              <a:t>Exemples de dérogations à la règle générale </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Certains  actes d’imagerie, d’anatomie  et  de  cytologie pathologiques ou bucco-dentaires peuvent être associés, à taux plein.</a:t>
            </a:r>
          </a:p>
          <a:p>
            <a:pPr algn="just"/>
            <a:endParaRPr lang="fr-FR" dirty="0">
              <a:latin typeface="Avenir Next LT Pro" panose="020B0504020202020204" pitchFamily="34" charset="0"/>
            </a:endParaRPr>
          </a:p>
          <a:p>
            <a:pPr algn="just"/>
            <a:r>
              <a:rPr lang="fr-FR" dirty="0">
                <a:solidFill>
                  <a:srgbClr val="38BBD5"/>
                </a:solidFill>
                <a:latin typeface="Avenir Next LT Pro" panose="020B0504020202020204" pitchFamily="34" charset="0"/>
              </a:rPr>
              <a:t>Exemples pour   les   actes   de   scanographie, dans  le  cas  où  est  effectué  l'examen conjoint  des  régions  anatomiques suivantes  :  </a:t>
            </a:r>
          </a:p>
          <a:p>
            <a:pPr marL="285750" indent="-285750" algn="just">
              <a:buFont typeface="Arial" panose="020B0604020202020204" pitchFamily="34" charset="0"/>
              <a:buChar char="•"/>
            </a:pPr>
            <a:r>
              <a:rPr lang="fr-FR" dirty="0">
                <a:latin typeface="Avenir Next LT Pro" panose="020B0504020202020204" pitchFamily="34" charset="0"/>
              </a:rPr>
              <a:t>membres  et  tête ou thorax ou abdomen</a:t>
            </a:r>
          </a:p>
          <a:p>
            <a:pPr marL="285750" indent="-285750" algn="just">
              <a:buFont typeface="Arial" panose="020B0604020202020204" pitchFamily="34" charset="0"/>
              <a:buChar char="•"/>
            </a:pPr>
            <a:r>
              <a:rPr lang="fr-FR" dirty="0">
                <a:latin typeface="Avenir Next LT Pro" panose="020B0504020202020204" pitchFamily="34" charset="0"/>
              </a:rPr>
              <a:t>tête  et  abdomen,  ou thorax</a:t>
            </a:r>
          </a:p>
          <a:p>
            <a:pPr marL="285750" indent="-285750" algn="just">
              <a:buFont typeface="Arial" panose="020B0604020202020204" pitchFamily="34" charset="0"/>
              <a:buChar char="•"/>
            </a:pPr>
            <a:r>
              <a:rPr lang="fr-FR" dirty="0">
                <a:latin typeface="Avenir Next LT Pro" panose="020B0504020202020204" pitchFamily="34" charset="0"/>
              </a:rPr>
              <a:t>thorax  et  abdomen  complet</a:t>
            </a:r>
          </a:p>
          <a:p>
            <a:pPr algn="just"/>
            <a:r>
              <a:rPr lang="fr-FR" dirty="0">
                <a:latin typeface="Avenir Next LT Pro" panose="020B0504020202020204" pitchFamily="34" charset="0"/>
              </a:rPr>
              <a:t>Dans  ce  cas,  deux  actes  au  plus  peuvent  être  tarifés  et  à  taux  plein.  </a:t>
            </a:r>
          </a:p>
          <a:p>
            <a:pPr algn="just"/>
            <a:r>
              <a:rPr lang="fr-FR" dirty="0">
                <a:latin typeface="Avenir Next LT Pro" panose="020B0504020202020204" pitchFamily="34" charset="0"/>
              </a:rPr>
              <a:t>Deux  forfaits techniques  peuvent  alors  être  facturés,  le  second  avec  une  minoration  de  85%  de  son tarif. </a:t>
            </a:r>
          </a:p>
        </p:txBody>
      </p:sp>
    </p:spTree>
    <p:extLst>
      <p:ext uri="{BB962C8B-B14F-4D97-AF65-F5344CB8AC3E}">
        <p14:creationId xmlns:p14="http://schemas.microsoft.com/office/powerpoint/2010/main" val="282289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24709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35</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1"/>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3125863225"/>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tx1">
                              <a:lumMod val="50000"/>
                              <a:lumOff val="5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tx1"/>
                          </a:solidFill>
                          <a:latin typeface="Avenir Next LT Pro" panose="020B0504020202020204" pitchFamily="34" charset="0"/>
                        </a:rPr>
                        <a:t>Exercice</a:t>
                      </a:r>
                    </a:p>
                  </a:txBody>
                  <a:tcPr>
                    <a:solidFill>
                      <a:srgbClr val="FF9999"/>
                    </a:solid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7" name="Rectangle 6">
            <a:extLst>
              <a:ext uri="{FF2B5EF4-FFF2-40B4-BE49-F238E27FC236}">
                <a16:creationId xmlns:a16="http://schemas.microsoft.com/office/drawing/2014/main" id="{813C02CE-DE2A-FC02-61CA-3FCEDEB5B073}"/>
              </a:ext>
            </a:extLst>
          </p:cNvPr>
          <p:cNvSpPr/>
          <p:nvPr/>
        </p:nvSpPr>
        <p:spPr>
          <a:xfrm>
            <a:off x="2044700" y="2452914"/>
            <a:ext cx="9779635" cy="3970318"/>
          </a:xfrm>
          <a:prstGeom prst="rect">
            <a:avLst/>
          </a:prstGeom>
        </p:spPr>
        <p:txBody>
          <a:bodyPr wrap="square">
            <a:spAutoFit/>
          </a:bodyPr>
          <a:lstStyle/>
          <a:p>
            <a:pPr algn="just"/>
            <a:r>
              <a:rPr lang="fr-FR" dirty="0">
                <a:latin typeface="Avenir Next LT Pro" panose="020B0504020202020204" pitchFamily="34" charset="0"/>
              </a:rPr>
              <a:t>Une venue d’un patient orienté par son médecin traitant pour avis:</a:t>
            </a:r>
          </a:p>
          <a:p>
            <a:pPr algn="just"/>
            <a:endParaRPr lang="fr-FR" dirty="0">
              <a:latin typeface="Avenir Next LT Pro" panose="020B0504020202020204" pitchFamily="34" charset="0"/>
            </a:endParaRPr>
          </a:p>
          <a:p>
            <a:pPr marL="285750" indent="-285750" algn="just">
              <a:buFont typeface="Arial" panose="020B0604020202020204" pitchFamily="34" charset="0"/>
              <a:buChar char="•"/>
            </a:pPr>
            <a:r>
              <a:rPr lang="fr-FR" dirty="0">
                <a:latin typeface="Avenir Next LT Pro" panose="020B0504020202020204" pitchFamily="34" charset="0"/>
              </a:rPr>
              <a:t>Il fait un acte CCAM à 40 euros par un pneumologue</a:t>
            </a:r>
          </a:p>
          <a:p>
            <a:pPr marL="285750" indent="-285750" algn="just">
              <a:buFont typeface="Arial" panose="020B0604020202020204" pitchFamily="34" charset="0"/>
              <a:buChar char="•"/>
            </a:pPr>
            <a:r>
              <a:rPr lang="fr-FR" dirty="0">
                <a:latin typeface="Avenir Next LT Pro" panose="020B0504020202020204" pitchFamily="34" charset="0"/>
              </a:rPr>
              <a:t>Il voit dans la foulée en consultation un cardiologue et un pharmacien</a:t>
            </a:r>
          </a:p>
          <a:p>
            <a:pPr algn="just"/>
            <a:endParaRPr lang="fr-FR" dirty="0">
              <a:latin typeface="Avenir Next LT Pro" panose="020B0504020202020204" pitchFamily="34" charset="0"/>
            </a:endParaRPr>
          </a:p>
          <a:p>
            <a:pPr algn="just"/>
            <a:r>
              <a:rPr lang="fr-FR" b="1" dirty="0">
                <a:latin typeface="Avenir Next LT Pro" panose="020B0504020202020204" pitchFamily="34" charset="0"/>
              </a:rPr>
              <a:t>Trouver le tarif de l’avis ponctuel de cardiologie.</a:t>
            </a:r>
          </a:p>
          <a:p>
            <a:pPr algn="just"/>
            <a:endParaRPr lang="fr-FR" dirty="0">
              <a:latin typeface="Avenir Next LT Pro" panose="020B0504020202020204" pitchFamily="34" charset="0"/>
            </a:endParaRPr>
          </a:p>
          <a:p>
            <a:pPr algn="just"/>
            <a:r>
              <a:rPr lang="fr-FR" i="1" dirty="0">
                <a:latin typeface="Avenir Next LT Pro" panose="020B0504020202020204" pitchFamily="34" charset="0"/>
              </a:rPr>
              <a:t>Quelle sera la part AMO et RAC dans le cas d’une venue enregistrée en EXT ?</a:t>
            </a:r>
          </a:p>
          <a:p>
            <a:pPr algn="just"/>
            <a:endParaRPr lang="fr-FR" i="1" dirty="0">
              <a:latin typeface="Avenir Next LT Pro" panose="020B0504020202020204" pitchFamily="34" charset="0"/>
            </a:endParaRPr>
          </a:p>
          <a:p>
            <a:pPr algn="just"/>
            <a:r>
              <a:rPr lang="fr-FR" i="1" dirty="0">
                <a:latin typeface="Avenir Next LT Pro" panose="020B0504020202020204" pitchFamily="34" charset="0"/>
              </a:rPr>
              <a:t>Quelle sera la part AMO et RAC dans le cas d’une venue enregistrée en HDJ (sachant que le GHS intermédiaire est à 300 euros que votre établissement fait partie du groupe 2 et que son coefficient de transition est à 1 ?</a:t>
            </a:r>
          </a:p>
          <a:p>
            <a:pPr algn="just"/>
            <a:endParaRPr lang="fr-FR" i="1" dirty="0">
              <a:latin typeface="Avenir Next LT Pro" panose="020B0504020202020204" pitchFamily="34" charset="0"/>
            </a:endParaRPr>
          </a:p>
          <a:p>
            <a:pPr algn="just"/>
            <a:r>
              <a:rPr lang="fr-FR" i="1" dirty="0">
                <a:latin typeface="Avenir Next LT Pro" panose="020B0504020202020204" pitchFamily="34" charset="0"/>
              </a:rPr>
              <a:t>Comment cette venue doit-elle être enregistrée?</a:t>
            </a:r>
          </a:p>
        </p:txBody>
      </p:sp>
      <p:sp>
        <p:nvSpPr>
          <p:cNvPr id="3" name="Rectangle 2">
            <a:extLst>
              <a:ext uri="{FF2B5EF4-FFF2-40B4-BE49-F238E27FC236}">
                <a16:creationId xmlns:a16="http://schemas.microsoft.com/office/drawing/2014/main" id="{BAE15E26-7D69-CBFB-D6F0-59335A056C37}"/>
              </a:ext>
            </a:extLst>
          </p:cNvPr>
          <p:cNvSpPr/>
          <p:nvPr/>
        </p:nvSpPr>
        <p:spPr>
          <a:xfrm rot="16200000">
            <a:off x="-1260838" y="3713752"/>
            <a:ext cx="4405086" cy="1883410"/>
          </a:xfrm>
          <a:prstGeom prst="rect">
            <a:avLst/>
          </a:prstGeom>
          <a:gradFill>
            <a:gsLst>
              <a:gs pos="0">
                <a:srgbClr val="2E84AC"/>
              </a:gs>
              <a:gs pos="100000">
                <a:srgbClr val="38BBD5"/>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800" b="1" dirty="0">
                <a:latin typeface="Avenir Next LT Pro" panose="020B0504020202020204" pitchFamily="34" charset="0"/>
              </a:rPr>
              <a:t>EXERCICE #1</a:t>
            </a:r>
          </a:p>
        </p:txBody>
      </p:sp>
    </p:spTree>
    <p:extLst>
      <p:ext uri="{BB962C8B-B14F-4D97-AF65-F5344CB8AC3E}">
        <p14:creationId xmlns:p14="http://schemas.microsoft.com/office/powerpoint/2010/main" val="556556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24709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36</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1"/>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2655291984"/>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tx1">
                              <a:lumMod val="50000"/>
                              <a:lumOff val="50000"/>
                            </a:schemeClr>
                          </a:solidFill>
                          <a:latin typeface="Avenir Next LT Pro" panose="020B0504020202020204" pitchFamily="34" charset="0"/>
                        </a:rPr>
                        <a:t>Règles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fr-FR" sz="800" dirty="0">
                        <a:solidFill>
                          <a:schemeClr val="tx1"/>
                        </a:solidFill>
                        <a:latin typeface="Avenir Next LT Pro" panose="020B05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5232740"/>
                  </a:ext>
                </a:extLst>
              </a:tr>
              <a:tr h="0">
                <a:tc>
                  <a:txBody>
                    <a:bodyPr/>
                    <a:lstStyle/>
                    <a:p>
                      <a:pPr algn="ctr"/>
                      <a:r>
                        <a:rPr lang="fr-FR" sz="800" dirty="0">
                          <a:solidFill>
                            <a:schemeClr val="tx1"/>
                          </a:solidFill>
                          <a:latin typeface="Avenir Next LT Pro" panose="020B0504020202020204" pitchFamily="34" charset="0"/>
                        </a:rPr>
                        <a:t>Exercice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9999"/>
                    </a:solidFill>
                  </a:tcPr>
                </a:tc>
                <a:tc>
                  <a:txBody>
                    <a:bodyPr/>
                    <a:lstStyle/>
                    <a:p>
                      <a:pPr algn="ctr"/>
                      <a:endParaRPr lang="fr-FR" sz="800" dirty="0">
                        <a:solidFill>
                          <a:schemeClr val="bg2">
                            <a:lumMod val="90000"/>
                          </a:schemeClr>
                        </a:solidFill>
                        <a:latin typeface="Avenir Next LT Pro" panose="020B05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0512143"/>
                  </a:ext>
                </a:extLst>
              </a:tr>
            </a:tbl>
          </a:graphicData>
        </a:graphic>
      </p:graphicFrame>
      <p:sp>
        <p:nvSpPr>
          <p:cNvPr id="7" name="Rectangle 6">
            <a:extLst>
              <a:ext uri="{FF2B5EF4-FFF2-40B4-BE49-F238E27FC236}">
                <a16:creationId xmlns:a16="http://schemas.microsoft.com/office/drawing/2014/main" id="{813C02CE-DE2A-FC02-61CA-3FCEDEB5B073}"/>
              </a:ext>
            </a:extLst>
          </p:cNvPr>
          <p:cNvSpPr/>
          <p:nvPr/>
        </p:nvSpPr>
        <p:spPr>
          <a:xfrm>
            <a:off x="2044700" y="2452914"/>
            <a:ext cx="9779635" cy="2862322"/>
          </a:xfrm>
          <a:prstGeom prst="rect">
            <a:avLst/>
          </a:prstGeom>
        </p:spPr>
        <p:txBody>
          <a:bodyPr wrap="square">
            <a:spAutoFit/>
          </a:bodyPr>
          <a:lstStyle/>
          <a:p>
            <a:pPr algn="just"/>
            <a:r>
              <a:rPr lang="fr-FR" dirty="0">
                <a:latin typeface="Avenir Next LT Pro" panose="020B0504020202020204" pitchFamily="34" charset="0"/>
              </a:rPr>
              <a:t>Une venue d’un patient qui va être hospitalisé pendant 8 jours en chirurgie :</a:t>
            </a:r>
          </a:p>
          <a:p>
            <a:pPr algn="just"/>
            <a:endParaRPr lang="fr-FR" dirty="0">
              <a:latin typeface="Avenir Next LT Pro" panose="020B0504020202020204" pitchFamily="34" charset="0"/>
            </a:endParaRPr>
          </a:p>
          <a:p>
            <a:pPr algn="just"/>
            <a:r>
              <a:rPr lang="fr-FR" i="1" dirty="0">
                <a:latin typeface="Avenir Next LT Pro" panose="020B0504020202020204" pitchFamily="34" charset="0"/>
              </a:rPr>
              <a:t>Quelle sera la part AMO et RAC dans le cas d’une venue avec acte exonérant (sachant que le GHS  est à 800 euros, que votre établissement fait partie du groupe 2 et que son coefficient de transition est à 1) ?</a:t>
            </a:r>
          </a:p>
          <a:p>
            <a:pPr algn="just"/>
            <a:endParaRPr lang="fr-FR" i="1" dirty="0">
              <a:latin typeface="Avenir Next LT Pro" panose="020B0504020202020204" pitchFamily="34" charset="0"/>
            </a:endParaRPr>
          </a:p>
          <a:p>
            <a:pPr algn="just"/>
            <a:r>
              <a:rPr lang="fr-FR" i="1" dirty="0">
                <a:latin typeface="Avenir Next LT Pro" panose="020B0504020202020204" pitchFamily="34" charset="0"/>
              </a:rPr>
              <a:t>Quelle sera la part AMO et RAC dans le cas d’une venue sans exonération (sachant que le GHS  est à 800 euros, que votre établissement fait partie du groupe 2 et que son coefficient de transition est à 1) ?</a:t>
            </a:r>
          </a:p>
          <a:p>
            <a:pPr algn="just"/>
            <a:endParaRPr lang="fr-FR" i="1" dirty="0">
              <a:latin typeface="Avenir Next LT Pro" panose="020B0504020202020204" pitchFamily="34" charset="0"/>
            </a:endParaRPr>
          </a:p>
        </p:txBody>
      </p:sp>
      <p:sp>
        <p:nvSpPr>
          <p:cNvPr id="3" name="Rectangle 2">
            <a:extLst>
              <a:ext uri="{FF2B5EF4-FFF2-40B4-BE49-F238E27FC236}">
                <a16:creationId xmlns:a16="http://schemas.microsoft.com/office/drawing/2014/main" id="{BAE15E26-7D69-CBFB-D6F0-59335A056C37}"/>
              </a:ext>
            </a:extLst>
          </p:cNvPr>
          <p:cNvSpPr/>
          <p:nvPr/>
        </p:nvSpPr>
        <p:spPr>
          <a:xfrm rot="16200000">
            <a:off x="-1260838" y="3713752"/>
            <a:ext cx="4405086" cy="1883410"/>
          </a:xfrm>
          <a:prstGeom prst="rect">
            <a:avLst/>
          </a:prstGeom>
          <a:gradFill>
            <a:gsLst>
              <a:gs pos="0">
                <a:srgbClr val="2E84AC"/>
              </a:gs>
              <a:gs pos="100000">
                <a:srgbClr val="38BBD5"/>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800" b="1" dirty="0">
                <a:latin typeface="Avenir Next LT Pro" panose="020B0504020202020204" pitchFamily="34" charset="0"/>
              </a:rPr>
              <a:t>EXERCICE #2</a:t>
            </a:r>
          </a:p>
        </p:txBody>
      </p:sp>
    </p:spTree>
    <p:extLst>
      <p:ext uri="{BB962C8B-B14F-4D97-AF65-F5344CB8AC3E}">
        <p14:creationId xmlns:p14="http://schemas.microsoft.com/office/powerpoint/2010/main" val="3813285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rojet d'établissement 2022-2027 du CHU de Nîmes voté à l'unanimité">
            <a:extLst>
              <a:ext uri="{FF2B5EF4-FFF2-40B4-BE49-F238E27FC236}">
                <a16:creationId xmlns:a16="http://schemas.microsoft.com/office/drawing/2014/main" id="{27551A67-2BB8-BC45-4DD2-2A4B71DD63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408" t="15547" r="21162"/>
          <a:stretch/>
        </p:blipFill>
        <p:spPr bwMode="auto">
          <a:xfrm>
            <a:off x="2009638" y="0"/>
            <a:ext cx="2002972"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F0F4E14-0DA5-A21E-3FE3-D96A139A9121}"/>
              </a:ext>
            </a:extLst>
          </p:cNvPr>
          <p:cNvSpPr/>
          <p:nvPr/>
        </p:nvSpPr>
        <p:spPr>
          <a:xfrm>
            <a:off x="2009638" y="0"/>
            <a:ext cx="2002972" cy="6858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F86B4C11-CA2C-5277-97BD-39FD77F1F903}"/>
              </a:ext>
            </a:extLst>
          </p:cNvPr>
          <p:cNvSpPr txBox="1"/>
          <p:nvPr/>
        </p:nvSpPr>
        <p:spPr>
          <a:xfrm>
            <a:off x="6502990" y="4886618"/>
            <a:ext cx="7358744" cy="923330"/>
          </a:xfrm>
          <a:prstGeom prst="rect">
            <a:avLst/>
          </a:prstGeom>
          <a:noFill/>
        </p:spPr>
        <p:txBody>
          <a:bodyPr wrap="square" rtlCol="0">
            <a:spAutoFit/>
          </a:bodyPr>
          <a:lstStyle>
            <a:defPPr>
              <a:defRPr lang="fr-FR"/>
            </a:defPPr>
            <a:lvl1pPr algn="ctr">
              <a:defRPr sz="5400" b="1">
                <a:gradFill flip="none" rotWithShape="1">
                  <a:gsLst>
                    <a:gs pos="0">
                      <a:srgbClr val="38BBD5"/>
                    </a:gs>
                    <a:gs pos="100000">
                      <a:srgbClr val="20588B"/>
                    </a:gs>
                  </a:gsLst>
                  <a:lin ang="10800000" scaled="1"/>
                  <a:tileRect/>
                </a:gradFill>
                <a:latin typeface="Avenir Next LT Pro" panose="020B0504020202020204" pitchFamily="34" charset="0"/>
              </a:defRPr>
            </a:lvl1pPr>
          </a:lstStyle>
          <a:p>
            <a:pPr algn="l"/>
            <a:r>
              <a:rPr lang="fr-FR" b="0" dirty="0">
                <a:solidFill>
                  <a:schemeClr val="tx1"/>
                </a:solidFill>
              </a:rPr>
              <a:t>URGENCES</a:t>
            </a:r>
          </a:p>
        </p:txBody>
      </p:sp>
      <p:sp>
        <p:nvSpPr>
          <p:cNvPr id="13" name="ZoneTexte 12">
            <a:extLst>
              <a:ext uri="{FF2B5EF4-FFF2-40B4-BE49-F238E27FC236}">
                <a16:creationId xmlns:a16="http://schemas.microsoft.com/office/drawing/2014/main" id="{3B3927AF-329F-DF73-594E-C1DC18AC15E8}"/>
              </a:ext>
            </a:extLst>
          </p:cNvPr>
          <p:cNvSpPr txBox="1"/>
          <p:nvPr/>
        </p:nvSpPr>
        <p:spPr>
          <a:xfrm>
            <a:off x="458126" y="2721429"/>
            <a:ext cx="6450673" cy="3770263"/>
          </a:xfrm>
          <a:prstGeom prst="rect">
            <a:avLst/>
          </a:prstGeom>
          <a:noFill/>
        </p:spPr>
        <p:txBody>
          <a:bodyPr wrap="square" rtlCol="0">
            <a:spAutoFit/>
          </a:bodyPr>
          <a:lstStyle>
            <a:defPPr>
              <a:defRPr lang="fr-FR"/>
            </a:defPPr>
            <a:lvl1pPr algn="ctr">
              <a:defRPr sz="5400" b="1">
                <a:gradFill flip="none" rotWithShape="1">
                  <a:gsLst>
                    <a:gs pos="0">
                      <a:srgbClr val="38BBD5"/>
                    </a:gs>
                    <a:gs pos="100000">
                      <a:srgbClr val="20588B"/>
                    </a:gs>
                  </a:gsLst>
                  <a:lin ang="10800000" scaled="1"/>
                  <a:tileRect/>
                </a:gradFill>
                <a:latin typeface="Avenir Next LT Pro" panose="020B0504020202020204" pitchFamily="34" charset="0"/>
              </a:defRPr>
            </a:lvl1pPr>
          </a:lstStyle>
          <a:p>
            <a:pPr algn="l"/>
            <a:r>
              <a:rPr lang="fr-FR" sz="23900" dirty="0">
                <a:gradFill flip="none" rotWithShape="1">
                  <a:gsLst>
                    <a:gs pos="0">
                      <a:srgbClr val="FF0000"/>
                    </a:gs>
                    <a:gs pos="100000">
                      <a:srgbClr val="FF9999"/>
                    </a:gs>
                  </a:gsLst>
                  <a:lin ang="10800000" scaled="1"/>
                  <a:tileRect/>
                </a:gradFill>
              </a:rPr>
              <a:t>III.2</a:t>
            </a:r>
          </a:p>
        </p:txBody>
      </p: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37</a:t>
            </a:fld>
            <a:endParaRPr lang="fr-FR"/>
          </a:p>
        </p:txBody>
      </p:sp>
      <p:sp>
        <p:nvSpPr>
          <p:cNvPr id="36" name="Rectangle : coins arrondis 35">
            <a:extLst>
              <a:ext uri="{FF2B5EF4-FFF2-40B4-BE49-F238E27FC236}">
                <a16:creationId xmlns:a16="http://schemas.microsoft.com/office/drawing/2014/main" id="{3D4FCFFD-53DC-B172-5664-EF5A1627168F}"/>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7" name="Tableau 36">
            <a:extLst>
              <a:ext uri="{FF2B5EF4-FFF2-40B4-BE49-F238E27FC236}">
                <a16:creationId xmlns:a16="http://schemas.microsoft.com/office/drawing/2014/main" id="{E3FD3970-F366-7FE8-2CEA-59F77DC0A44A}"/>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38" name="Rectangle 37">
            <a:extLst>
              <a:ext uri="{FF2B5EF4-FFF2-40B4-BE49-F238E27FC236}">
                <a16:creationId xmlns:a16="http://schemas.microsoft.com/office/drawing/2014/main" id="{D0A6E9B5-27C1-A05E-4AC8-7D3F1F6458AE}"/>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84311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36901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38</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extLst>
              <p:ext uri="{D42A27DB-BD31-4B8C-83A1-F6EECF244321}">
                <p14:modId xmlns:p14="http://schemas.microsoft.com/office/powerpoint/2010/main" val="588885177"/>
              </p:ext>
            </p:extLst>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842336696"/>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tx1"/>
                          </a:solidFill>
                          <a:latin typeface="Avenir Next LT Pro" panose="020B0504020202020204" pitchFamily="34" charset="0"/>
                        </a:rPr>
                        <a:t>Non Gynéco</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III.2.A. Facturation des Urgences non gynécologiques</a:t>
            </a:r>
          </a:p>
        </p:txBody>
      </p:sp>
      <p:sp>
        <p:nvSpPr>
          <p:cNvPr id="7" name="Rectangle 6">
            <a:extLst>
              <a:ext uri="{FF2B5EF4-FFF2-40B4-BE49-F238E27FC236}">
                <a16:creationId xmlns:a16="http://schemas.microsoft.com/office/drawing/2014/main" id="{813C02CE-DE2A-FC02-61CA-3FCEDEB5B073}"/>
              </a:ext>
            </a:extLst>
          </p:cNvPr>
          <p:cNvSpPr/>
          <p:nvPr/>
        </p:nvSpPr>
        <p:spPr>
          <a:xfrm>
            <a:off x="367652" y="2539413"/>
            <a:ext cx="11456683" cy="2585323"/>
          </a:xfrm>
          <a:prstGeom prst="rect">
            <a:avLst/>
          </a:prstGeom>
        </p:spPr>
        <p:txBody>
          <a:bodyPr wrap="square">
            <a:spAutoFit/>
          </a:bodyPr>
          <a:lstStyle/>
          <a:p>
            <a:pPr algn="just"/>
            <a:r>
              <a:rPr lang="fr-FR" dirty="0">
                <a:latin typeface="Avenir Next LT Pro" panose="020B0504020202020204" pitchFamily="34" charset="0"/>
              </a:rPr>
              <a:t>Le nouveau modèle de financement des urgences non gynécologiques repose sur 3 compartiments :</a:t>
            </a:r>
          </a:p>
          <a:p>
            <a:pPr algn="just"/>
            <a:endParaRPr lang="fr-FR" dirty="0">
              <a:latin typeface="Avenir Next LT Pro" panose="020B0504020202020204" pitchFamily="34" charset="0"/>
            </a:endParaRPr>
          </a:p>
          <a:p>
            <a:pPr marL="285750" indent="-285750" algn="just">
              <a:buFont typeface="Arial" panose="020B0604020202020204" pitchFamily="34" charset="0"/>
              <a:buChar char="•"/>
            </a:pPr>
            <a:r>
              <a:rPr lang="fr-FR" dirty="0">
                <a:latin typeface="Avenir Next LT Pro" panose="020B0504020202020204" pitchFamily="34" charset="0"/>
              </a:rPr>
              <a:t>Une dotation populationnelle (50%)</a:t>
            </a:r>
          </a:p>
          <a:p>
            <a:pPr marL="285750" indent="-285750" algn="just">
              <a:buFont typeface="Arial" panose="020B0604020202020204" pitchFamily="34" charset="0"/>
              <a:buChar char="•"/>
            </a:pPr>
            <a:r>
              <a:rPr lang="fr-FR" dirty="0">
                <a:latin typeface="Avenir Next LT Pro" panose="020B0504020202020204" pitchFamily="34" charset="0"/>
              </a:rPr>
              <a:t>Des recettes liées à l’activité (48%)</a:t>
            </a:r>
          </a:p>
          <a:p>
            <a:pPr marL="285750" indent="-285750" algn="just">
              <a:buFont typeface="Arial" panose="020B0604020202020204" pitchFamily="34" charset="0"/>
              <a:buChar char="•"/>
            </a:pPr>
            <a:r>
              <a:rPr lang="fr-FR" dirty="0">
                <a:latin typeface="Avenir Next LT Pro" panose="020B0504020202020204" pitchFamily="34" charset="0"/>
              </a:rPr>
              <a:t>Une dotation complémentaire à la qualité (2%)</a:t>
            </a:r>
          </a:p>
          <a:p>
            <a:pPr algn="just"/>
            <a:endParaRPr lang="fr-FR" dirty="0">
              <a:latin typeface="Avenir Next LT Pro" panose="020B0504020202020204" pitchFamily="34" charset="0"/>
            </a:endParaRPr>
          </a:p>
          <a:p>
            <a:pPr algn="just"/>
            <a:r>
              <a:rPr lang="fr-FR" dirty="0">
                <a:solidFill>
                  <a:srgbClr val="38BBD5"/>
                </a:solidFill>
                <a:latin typeface="Avenir Next LT Pro" panose="020B0504020202020204" pitchFamily="34" charset="0"/>
              </a:rPr>
              <a:t>Au sein des recettes liées à l’activité</a:t>
            </a:r>
            <a:r>
              <a:rPr lang="fr-FR" dirty="0">
                <a:latin typeface="Avenir Next LT Pro" panose="020B0504020202020204" pitchFamily="34" charset="0"/>
              </a:rPr>
              <a:t>, de nouveaux </a:t>
            </a:r>
            <a:r>
              <a:rPr lang="fr-FR" dirty="0">
                <a:solidFill>
                  <a:srgbClr val="38BBD5"/>
                </a:solidFill>
                <a:latin typeface="Avenir Next LT Pro" panose="020B0504020202020204" pitchFamily="34" charset="0"/>
              </a:rPr>
              <a:t>forfaits et suppléments </a:t>
            </a:r>
            <a:r>
              <a:rPr lang="fr-FR" dirty="0">
                <a:latin typeface="Avenir Next LT Pro" panose="020B0504020202020204" pitchFamily="34" charset="0"/>
              </a:rPr>
              <a:t>à l’activité sont créés pour les passages non programmés et non suivis d’hospitalisation dans le même établissement que la structure des urgences autorisée</a:t>
            </a:r>
          </a:p>
        </p:txBody>
      </p:sp>
    </p:spTree>
    <p:extLst>
      <p:ext uri="{BB962C8B-B14F-4D97-AF65-F5344CB8AC3E}">
        <p14:creationId xmlns:p14="http://schemas.microsoft.com/office/powerpoint/2010/main" val="1635575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36901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39</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4274113517"/>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tx1"/>
                          </a:solidFill>
                          <a:latin typeface="Avenir Next LT Pro" panose="020B0504020202020204" pitchFamily="34" charset="0"/>
                        </a:rPr>
                        <a:t>Non Gynéco</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III.2.A. Facturation des Urgences non gynécologiques</a:t>
            </a:r>
          </a:p>
        </p:txBody>
      </p:sp>
      <p:sp>
        <p:nvSpPr>
          <p:cNvPr id="7" name="Rectangle 6">
            <a:extLst>
              <a:ext uri="{FF2B5EF4-FFF2-40B4-BE49-F238E27FC236}">
                <a16:creationId xmlns:a16="http://schemas.microsoft.com/office/drawing/2014/main" id="{813C02CE-DE2A-FC02-61CA-3FCEDEB5B073}"/>
              </a:ext>
            </a:extLst>
          </p:cNvPr>
          <p:cNvSpPr/>
          <p:nvPr/>
        </p:nvSpPr>
        <p:spPr>
          <a:xfrm>
            <a:off x="367652" y="2452914"/>
            <a:ext cx="11456683" cy="3693319"/>
          </a:xfrm>
          <a:prstGeom prst="rect">
            <a:avLst/>
          </a:prstGeom>
        </p:spPr>
        <p:txBody>
          <a:bodyPr wrap="square">
            <a:spAutoFit/>
          </a:bodyPr>
          <a:lstStyle/>
          <a:p>
            <a:pPr algn="just"/>
            <a:r>
              <a:rPr lang="fr-FR" dirty="0">
                <a:latin typeface="Avenir Next LT Pro" panose="020B0504020202020204" pitchFamily="34" charset="0"/>
              </a:rPr>
              <a:t>La réforme du financement des urgences se caractérise par :</a:t>
            </a:r>
          </a:p>
          <a:p>
            <a:pPr algn="just"/>
            <a:endParaRPr lang="fr-FR" dirty="0">
              <a:latin typeface="Avenir Next LT Pro" panose="020B0504020202020204" pitchFamily="34" charset="0"/>
            </a:endParaRPr>
          </a:p>
          <a:p>
            <a:pPr algn="just"/>
            <a:r>
              <a:rPr lang="fr-FR" dirty="0">
                <a:solidFill>
                  <a:srgbClr val="38BBD5"/>
                </a:solidFill>
                <a:latin typeface="Avenir Next LT Pro" panose="020B0504020202020204" pitchFamily="34" charset="0"/>
              </a:rPr>
              <a:t>L’instauration du forfait patient urgences </a:t>
            </a:r>
            <a:r>
              <a:rPr lang="fr-FR" dirty="0">
                <a:latin typeface="Avenir Next LT Pro" panose="020B0504020202020204" pitchFamily="34" charset="0"/>
              </a:rPr>
              <a:t>qui a pour objectif :</a:t>
            </a:r>
          </a:p>
          <a:p>
            <a:pPr marL="285750" indent="-285750" algn="just">
              <a:buFont typeface="Arial" panose="020B0604020202020204" pitchFamily="34" charset="0"/>
              <a:buChar char="•"/>
            </a:pPr>
            <a:r>
              <a:rPr lang="fr-FR" dirty="0">
                <a:latin typeface="Avenir Next LT Pro" panose="020B0504020202020204" pitchFamily="34" charset="0"/>
              </a:rPr>
              <a:t>d’améliorer la lisibilité pour les patients du reste à charge sur les passages aux urgences.</a:t>
            </a:r>
          </a:p>
          <a:p>
            <a:pPr marL="285750" indent="-285750" algn="just">
              <a:buFont typeface="Arial" panose="020B0604020202020204" pitchFamily="34" charset="0"/>
              <a:buChar char="•"/>
            </a:pPr>
            <a:r>
              <a:rPr lang="fr-FR" dirty="0">
                <a:latin typeface="Avenir Next LT Pro" panose="020B0504020202020204" pitchFamily="34" charset="0"/>
              </a:rPr>
              <a:t>de faciliter la facturation par les établissements et le recouvrement des créances.</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En effet, ce reste à charge forfaitaire qui est indépendant de la nature des actes dispensés ou d’un lien médical avec une pathologie existante (ALD) est ainsi facturable avant la sortie du patient, ce dernier peut s’en acquitter sur place, ou repart à minima avec sa facture.</a:t>
            </a:r>
          </a:p>
          <a:p>
            <a:pPr algn="just"/>
            <a:endParaRPr lang="fr-FR" dirty="0">
              <a:latin typeface="Avenir Next LT Pro" panose="020B0504020202020204" pitchFamily="34" charset="0"/>
            </a:endParaRPr>
          </a:p>
          <a:p>
            <a:pPr algn="just"/>
            <a:r>
              <a:rPr lang="fr-FR" dirty="0">
                <a:solidFill>
                  <a:srgbClr val="38BBD5"/>
                </a:solidFill>
                <a:latin typeface="Avenir Next LT Pro" panose="020B0504020202020204" pitchFamily="34" charset="0"/>
              </a:rPr>
              <a:t>La création de forfaits et suppléments à l’activité </a:t>
            </a:r>
            <a:r>
              <a:rPr lang="fr-FR" dirty="0">
                <a:latin typeface="Avenir Next LT Pro" panose="020B0504020202020204" pitchFamily="34" charset="0"/>
              </a:rPr>
              <a:t>qui sont fonction de l’intensité de la prise en charge et du recours aux plateaux techniques. Ils sont pris en charge à 100% par l’assurance maladie obligatoire sans facturation en sus d’actes relevant des nomenclatures CCAM, NGAP ou NABM. </a:t>
            </a:r>
          </a:p>
        </p:txBody>
      </p:sp>
    </p:spTree>
    <p:extLst>
      <p:ext uri="{BB962C8B-B14F-4D97-AF65-F5344CB8AC3E}">
        <p14:creationId xmlns:p14="http://schemas.microsoft.com/office/powerpoint/2010/main" val="2630126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a:extLst>
              <a:ext uri="{FF2B5EF4-FFF2-40B4-BE49-F238E27FC236}">
                <a16:creationId xmlns:a16="http://schemas.microsoft.com/office/drawing/2014/main" id="{D5A808E7-2DE7-4B85-7221-774C5D966982}"/>
              </a:ext>
            </a:extLst>
          </p:cNvPr>
          <p:cNvSpPr txBox="1"/>
          <p:nvPr/>
        </p:nvSpPr>
        <p:spPr>
          <a:xfrm>
            <a:off x="367653" y="1808166"/>
            <a:ext cx="8911769" cy="400110"/>
          </a:xfrm>
          <a:prstGeom prst="rect">
            <a:avLst/>
          </a:prstGeom>
          <a:noFill/>
        </p:spPr>
        <p:txBody>
          <a:bodyPr wrap="square">
            <a:spAutoFit/>
          </a:bodyPr>
          <a:lstStyle/>
          <a:p>
            <a:r>
              <a:rPr lang="fr-FR" sz="2000" b="1" dirty="0">
                <a:latin typeface="Avenir Next LT Pro" panose="020B0504020202020204" pitchFamily="34" charset="0"/>
              </a:rPr>
              <a:t>IA. Les grands principes de la facturation MCO/PSY/SMR hospitalière</a:t>
            </a:r>
          </a:p>
        </p:txBody>
      </p:sp>
      <p:sp>
        <p:nvSpPr>
          <p:cNvPr id="21" name="Rectangle 20">
            <a:extLst>
              <a:ext uri="{FF2B5EF4-FFF2-40B4-BE49-F238E27FC236}">
                <a16:creationId xmlns:a16="http://schemas.microsoft.com/office/drawing/2014/main" id="{5F3AC8D6-B3B6-9B7C-C79C-6E4F30E2C09E}"/>
              </a:ext>
            </a:extLst>
          </p:cNvPr>
          <p:cNvSpPr/>
          <p:nvPr/>
        </p:nvSpPr>
        <p:spPr>
          <a:xfrm>
            <a:off x="367652" y="2706914"/>
            <a:ext cx="11456683" cy="3139321"/>
          </a:xfrm>
          <a:prstGeom prst="rect">
            <a:avLst/>
          </a:prstGeom>
        </p:spPr>
        <p:txBody>
          <a:bodyPr wrap="square">
            <a:spAutoFit/>
          </a:bodyPr>
          <a:lstStyle/>
          <a:p>
            <a:pPr algn="just"/>
            <a:r>
              <a:rPr lang="fr-FR" dirty="0">
                <a:latin typeface="Avenir Next LT Pro" panose="020B0504020202020204" pitchFamily="34" charset="0"/>
              </a:rPr>
              <a:t>La facturation hospitalière est le processus par lequel les établissements de santé collectent des paiements pour les services médicaux et les traitements fournis aux patients.</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Elle est essentielle pour assurer le financement adéquat des services de santé, le bon fonctionnement des établissements et permet aux établissements de santé de développer des projets dans l’objectif d’améliorer sans cesse l’offre de soin, de s’adapter aux évolutions de prise en charge des patients et d’être toujours en phase avec les avancées dans le domaine médical.</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Le financement hospitalier se découpe principalement en 2 grandes catégories:</a:t>
            </a:r>
          </a:p>
          <a:p>
            <a:pPr marL="285750" indent="-285750" algn="just">
              <a:buFont typeface="Arial" panose="020B0604020202020204" pitchFamily="34" charset="0"/>
              <a:buChar char="•"/>
            </a:pPr>
            <a:r>
              <a:rPr lang="fr-FR" dirty="0">
                <a:latin typeface="Avenir Next LT Pro" panose="020B0504020202020204" pitchFamily="34" charset="0"/>
              </a:rPr>
              <a:t>Une partie Assurance Maladie </a:t>
            </a:r>
          </a:p>
          <a:p>
            <a:pPr marL="285750" indent="-285750" algn="just">
              <a:buFont typeface="Arial" panose="020B0604020202020204" pitchFamily="34" charset="0"/>
              <a:buChar char="•"/>
            </a:pPr>
            <a:r>
              <a:rPr lang="fr-FR" dirty="0">
                <a:latin typeface="Avenir Next LT Pro" panose="020B0504020202020204" pitchFamily="34" charset="0"/>
              </a:rPr>
              <a:t>Une partie Patient/Complémentaire Santé</a:t>
            </a:r>
          </a:p>
        </p:txBody>
      </p:sp>
      <p:sp>
        <p:nvSpPr>
          <p:cNvPr id="49" name="Espace réservé du numéro de diapositive 48">
            <a:extLst>
              <a:ext uri="{FF2B5EF4-FFF2-40B4-BE49-F238E27FC236}">
                <a16:creationId xmlns:a16="http://schemas.microsoft.com/office/drawing/2014/main" id="{372ABD53-831D-D191-0859-179AF0B57D7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4</a:t>
            </a:fld>
            <a:endParaRPr lang="fr-FR"/>
          </a:p>
        </p:txBody>
      </p:sp>
      <p:sp>
        <p:nvSpPr>
          <p:cNvPr id="50" name="Rectangle : coins arrondis 49">
            <a:extLst>
              <a:ext uri="{FF2B5EF4-FFF2-40B4-BE49-F238E27FC236}">
                <a16:creationId xmlns:a16="http://schemas.microsoft.com/office/drawing/2014/main" id="{73F3C073-D33A-1795-2963-F866271E2385}"/>
              </a:ext>
            </a:extLst>
          </p:cNvPr>
          <p:cNvSpPr/>
          <p:nvPr/>
        </p:nvSpPr>
        <p:spPr>
          <a:xfrm>
            <a:off x="2470917" y="241463"/>
            <a:ext cx="1864863" cy="282412"/>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2" name="Connecteur droit 51">
            <a:extLst>
              <a:ext uri="{FF2B5EF4-FFF2-40B4-BE49-F238E27FC236}">
                <a16:creationId xmlns:a16="http://schemas.microsoft.com/office/drawing/2014/main" id="{4CF6EF58-4ACC-7DF6-64DD-F0F4525C733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53" name="Rectangle : coins arrondis 52">
            <a:extLst>
              <a:ext uri="{FF2B5EF4-FFF2-40B4-BE49-F238E27FC236}">
                <a16:creationId xmlns:a16="http://schemas.microsoft.com/office/drawing/2014/main" id="{010A2892-84ED-DA8D-5CB9-E3418603AD95}"/>
              </a:ext>
            </a:extLst>
          </p:cNvPr>
          <p:cNvSpPr/>
          <p:nvPr/>
        </p:nvSpPr>
        <p:spPr>
          <a:xfrm>
            <a:off x="-358141" y="2372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4" name="Tableau 53">
            <a:extLst>
              <a:ext uri="{FF2B5EF4-FFF2-40B4-BE49-F238E27FC236}">
                <a16:creationId xmlns:a16="http://schemas.microsoft.com/office/drawing/2014/main" id="{FDA29A20-F3AE-09D3-2E5F-EC44D8803415}"/>
              </a:ext>
            </a:extLst>
          </p:cNvPr>
          <p:cNvGraphicFramePr>
            <a:graphicFrameLocks noGrp="1"/>
          </p:cNvGraphicFramePr>
          <p:nvPr>
            <p:extLst>
              <p:ext uri="{D42A27DB-BD31-4B8C-83A1-F6EECF244321}">
                <p14:modId xmlns:p14="http://schemas.microsoft.com/office/powerpoint/2010/main" val="1903674998"/>
              </p:ext>
            </p:extLst>
          </p:nvPr>
        </p:nvGraphicFramePr>
        <p:xfrm>
          <a:off x="2470916" y="235823"/>
          <a:ext cx="7497932" cy="288052"/>
        </p:xfrm>
        <a:graphic>
          <a:graphicData uri="http://schemas.openxmlformats.org/drawingml/2006/table">
            <a:tbl>
              <a:tblPr firstRow="1" bandRow="1">
                <a:tableStyleId>{5C22544A-7EE6-4342-B048-85BDC9FD1C3A}</a:tableStyleId>
              </a:tblPr>
              <a:tblGrid>
                <a:gridCol w="1874483">
                  <a:extLst>
                    <a:ext uri="{9D8B030D-6E8A-4147-A177-3AD203B41FA5}">
                      <a16:colId xmlns:a16="http://schemas.microsoft.com/office/drawing/2014/main" val="3083565694"/>
                    </a:ext>
                  </a:extLst>
                </a:gridCol>
                <a:gridCol w="1874483">
                  <a:extLst>
                    <a:ext uri="{9D8B030D-6E8A-4147-A177-3AD203B41FA5}">
                      <a16:colId xmlns:a16="http://schemas.microsoft.com/office/drawing/2014/main" val="2626883127"/>
                    </a:ext>
                  </a:extLst>
                </a:gridCol>
                <a:gridCol w="1874483">
                  <a:extLst>
                    <a:ext uri="{9D8B030D-6E8A-4147-A177-3AD203B41FA5}">
                      <a16:colId xmlns:a16="http://schemas.microsoft.com/office/drawing/2014/main" val="1982868293"/>
                    </a:ext>
                  </a:extLst>
                </a:gridCol>
                <a:gridCol w="1874483">
                  <a:extLst>
                    <a:ext uri="{9D8B030D-6E8A-4147-A177-3AD203B41FA5}">
                      <a16:colId xmlns:a16="http://schemas.microsoft.com/office/drawing/2014/main" val="2828384572"/>
                    </a:ext>
                  </a:extLst>
                </a:gridCol>
              </a:tblGrid>
              <a:tr h="288052">
                <a:tc>
                  <a:txBody>
                    <a:bodyPr/>
                    <a:lstStyle/>
                    <a:p>
                      <a:pPr algn="ctr"/>
                      <a:r>
                        <a:rPr lang="fr-FR" sz="1050" b="0" dirty="0">
                          <a:solidFill>
                            <a:schemeClr val="bg1"/>
                          </a:solidFill>
                          <a:latin typeface="Avenir Next LT Pro" panose="020B0504020202020204" pitchFamily="34" charset="0"/>
                        </a:rPr>
                        <a:t>Facturation MCO/PSY/SMR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Facturation AMO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Facturation RAC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Facturation hospitalière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56" name="Tableau 55">
            <a:extLst>
              <a:ext uri="{FF2B5EF4-FFF2-40B4-BE49-F238E27FC236}">
                <a16:creationId xmlns:a16="http://schemas.microsoft.com/office/drawing/2014/main" id="{001B3DCC-5B6B-80D6-5268-201FAC75D3E2}"/>
              </a:ext>
            </a:extLst>
          </p:cNvPr>
          <p:cNvGraphicFramePr>
            <a:graphicFrameLocks noGrp="1"/>
          </p:cNvGraphicFramePr>
          <p:nvPr>
            <p:extLst>
              <p:ext uri="{D42A27DB-BD31-4B8C-83A1-F6EECF244321}">
                <p14:modId xmlns:p14="http://schemas.microsoft.com/office/powerpoint/2010/main" val="1218368160"/>
              </p:ext>
            </p:extLst>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1"/>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2">
                              <a:lumMod val="90000"/>
                            </a:schemeClr>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59" name="Rectangle 58">
            <a:extLst>
              <a:ext uri="{FF2B5EF4-FFF2-40B4-BE49-F238E27FC236}">
                <a16:creationId xmlns:a16="http://schemas.microsoft.com/office/drawing/2014/main" id="{24D840E3-4082-A7DE-3314-D7C5141327EC}"/>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52604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36901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40</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3510770627"/>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tx1"/>
                          </a:solidFill>
                          <a:latin typeface="Avenir Next LT Pro" panose="020B0504020202020204" pitchFamily="34" charset="0"/>
                        </a:rPr>
                        <a:t>Non Gynéco</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III.2.A. Facturation des Urgences non gynécologiques</a:t>
            </a:r>
          </a:p>
        </p:txBody>
      </p:sp>
      <p:sp>
        <p:nvSpPr>
          <p:cNvPr id="7" name="Rectangle 6">
            <a:extLst>
              <a:ext uri="{FF2B5EF4-FFF2-40B4-BE49-F238E27FC236}">
                <a16:creationId xmlns:a16="http://schemas.microsoft.com/office/drawing/2014/main" id="{813C02CE-DE2A-FC02-61CA-3FCEDEB5B073}"/>
              </a:ext>
            </a:extLst>
          </p:cNvPr>
          <p:cNvSpPr/>
          <p:nvPr/>
        </p:nvSpPr>
        <p:spPr>
          <a:xfrm>
            <a:off x="367652" y="2452914"/>
            <a:ext cx="11456683" cy="3754874"/>
          </a:xfrm>
          <a:prstGeom prst="rect">
            <a:avLst/>
          </a:prstGeom>
        </p:spPr>
        <p:txBody>
          <a:bodyPr wrap="square">
            <a:spAutoFit/>
          </a:bodyPr>
          <a:lstStyle/>
          <a:p>
            <a:pPr algn="just"/>
            <a:r>
              <a:rPr lang="fr-FR" sz="1400" dirty="0">
                <a:solidFill>
                  <a:srgbClr val="38BBD5"/>
                </a:solidFill>
                <a:latin typeface="Avenir Next LT Pro" panose="020B0504020202020204" pitchFamily="34" charset="0"/>
              </a:rPr>
              <a:t>Forfait Patient Urgences</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Le forfait patient urgences est la participation forfaitaire de l’assuré aux frais occasionnés par un passage dans une structure des urgences d’un établissement de santé et non suivi d’une hospitalisation.</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Cette participation de l’assuré est fixée à un montant forfaitaire « forfait patient urgences » qui peut être minorée dans certaines situations, voire supprimée.</a:t>
            </a:r>
          </a:p>
          <a:p>
            <a:pPr algn="just"/>
            <a:endParaRPr lang="fr-FR" sz="1400" dirty="0">
              <a:latin typeface="Avenir Next LT Pro" panose="020B0504020202020204" pitchFamily="34" charset="0"/>
            </a:endParaRPr>
          </a:p>
          <a:p>
            <a:pPr marL="285750" indent="-285750" algn="just">
              <a:buFont typeface="Arial" panose="020B0604020202020204" pitchFamily="34" charset="0"/>
              <a:buChar char="•"/>
            </a:pPr>
            <a:r>
              <a:rPr lang="fr-FR" sz="1400" dirty="0">
                <a:latin typeface="Avenir Next LT Pro" panose="020B0504020202020204" pitchFamily="34" charset="0"/>
              </a:rPr>
              <a:t>Le forfait patient urgences est indépendant de la nature des actes dispensés.</a:t>
            </a:r>
          </a:p>
          <a:p>
            <a:pPr marL="285750" indent="-285750" algn="just">
              <a:buFont typeface="Arial" panose="020B0604020202020204" pitchFamily="34" charset="0"/>
              <a:buChar char="•"/>
            </a:pPr>
            <a:r>
              <a:rPr lang="fr-FR" sz="1400" dirty="0">
                <a:latin typeface="Avenir Next LT Pro" panose="020B0504020202020204" pitchFamily="34" charset="0"/>
              </a:rPr>
              <a:t>Il n’est pas pris en charge par l’assurance maladie obligatoire sauf exceptions.</a:t>
            </a:r>
          </a:p>
          <a:p>
            <a:pPr marL="285750" indent="-285750" algn="just">
              <a:buFont typeface="Arial" panose="020B0604020202020204" pitchFamily="34" charset="0"/>
              <a:buChar char="•"/>
            </a:pPr>
            <a:r>
              <a:rPr lang="fr-FR" sz="1400" dirty="0">
                <a:latin typeface="Avenir Next LT Pro" panose="020B0504020202020204" pitchFamily="34" charset="0"/>
              </a:rPr>
              <a:t>Il peut être pris en charge par la complémentaire santé de l’assuré</a:t>
            </a:r>
          </a:p>
          <a:p>
            <a:pPr marL="285750" indent="-285750" algn="just">
              <a:buFont typeface="Arial" panose="020B0604020202020204" pitchFamily="34" charset="0"/>
              <a:buChar char="•"/>
            </a:pPr>
            <a:r>
              <a:rPr lang="fr-FR" sz="1400" dirty="0">
                <a:latin typeface="Avenir Next LT Pro" panose="020B0504020202020204" pitchFamily="34" charset="0"/>
              </a:rPr>
              <a:t>Son montant peut être minoré dans un certain nombre de situations recensées à l’article 51 de la LFSS pour 2021 et, sous confirmation de sa prise en compte, en LFSS 2022.</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Il n’est exigible auprès du patient que si celui-ci bénéficie d’une prise en charge complète au sein de la structure des urgences, notamment à l’exclusion des situations de réorientation (que ce soit ou non dans le cadre d’une expérimentation) ou des cas de patients partis sans attendre le début de leur prise en charge.</a:t>
            </a:r>
          </a:p>
        </p:txBody>
      </p:sp>
    </p:spTree>
    <p:extLst>
      <p:ext uri="{BB962C8B-B14F-4D97-AF65-F5344CB8AC3E}">
        <p14:creationId xmlns:p14="http://schemas.microsoft.com/office/powerpoint/2010/main" val="578551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36901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41</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3118879661"/>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tx1"/>
                          </a:solidFill>
                          <a:latin typeface="Avenir Next LT Pro" panose="020B0504020202020204" pitchFamily="34" charset="0"/>
                        </a:rPr>
                        <a:t>Non Gynéco</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III.2.A. Facturation des Urgences non gynécologiques</a:t>
            </a:r>
          </a:p>
        </p:txBody>
      </p:sp>
      <p:sp>
        <p:nvSpPr>
          <p:cNvPr id="7" name="Rectangle 6">
            <a:extLst>
              <a:ext uri="{FF2B5EF4-FFF2-40B4-BE49-F238E27FC236}">
                <a16:creationId xmlns:a16="http://schemas.microsoft.com/office/drawing/2014/main" id="{813C02CE-DE2A-FC02-61CA-3FCEDEB5B073}"/>
              </a:ext>
            </a:extLst>
          </p:cNvPr>
          <p:cNvSpPr/>
          <p:nvPr/>
        </p:nvSpPr>
        <p:spPr>
          <a:xfrm>
            <a:off x="367652" y="2452914"/>
            <a:ext cx="11456683" cy="4216539"/>
          </a:xfrm>
          <a:prstGeom prst="rect">
            <a:avLst/>
          </a:prstGeom>
        </p:spPr>
        <p:txBody>
          <a:bodyPr wrap="square">
            <a:spAutoFit/>
          </a:bodyPr>
          <a:lstStyle/>
          <a:p>
            <a:pPr algn="just"/>
            <a:r>
              <a:rPr lang="fr-FR" dirty="0">
                <a:solidFill>
                  <a:srgbClr val="38BBD5"/>
                </a:solidFill>
                <a:latin typeface="Avenir Next LT Pro" panose="020B0504020202020204" pitchFamily="34" charset="0"/>
              </a:rPr>
              <a:t>Forfait activité « âge » : </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à la charge de l’assurance maladie obligatoire</a:t>
            </a:r>
          </a:p>
          <a:p>
            <a:pPr algn="just"/>
            <a:r>
              <a:rPr lang="fr-FR" dirty="0">
                <a:latin typeface="Avenir Next LT Pro" panose="020B0504020202020204" pitchFamily="34" charset="0"/>
              </a:rPr>
              <a:t>Le volet activité de la réforme des urgences vise à appliquer un financement forfaitaire reflétant l’intensité de la prise en charge du patient et le recours aux plateaux techniques.</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Des forfaits activité « socle » sont prévus en fonction de l’âge du patient.</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Cinq tranches d’âges sont définies et pour chacune d’elle un forfait consultation de base est associé :</a:t>
            </a:r>
          </a:p>
          <a:p>
            <a:pPr marL="285750" indent="-285750" algn="just">
              <a:buFont typeface="Arial" panose="020B0604020202020204" pitchFamily="34" charset="0"/>
              <a:buChar char="•"/>
            </a:pPr>
            <a:r>
              <a:rPr lang="fr-FR" sz="1400" i="1" dirty="0">
                <a:latin typeface="Avenir Next LT Pro" panose="020B0504020202020204" pitchFamily="34" charset="0"/>
              </a:rPr>
              <a:t>0 &lt; 4 mois : FU0 « Forfait consultation de base nourrisson de moins de 4 mois », </a:t>
            </a:r>
          </a:p>
          <a:p>
            <a:pPr marL="285750" indent="-285750" algn="just">
              <a:buFont typeface="Arial" panose="020B0604020202020204" pitchFamily="34" charset="0"/>
              <a:buChar char="•"/>
            </a:pPr>
            <a:r>
              <a:rPr lang="fr-FR" sz="1400" i="1" dirty="0">
                <a:latin typeface="Avenir Next LT Pro" panose="020B0504020202020204" pitchFamily="34" charset="0"/>
              </a:rPr>
              <a:t>4 mois &lt; 16 ans : FU1 « Forfait consultation de base tranche d’âge n°1 »,</a:t>
            </a:r>
          </a:p>
          <a:p>
            <a:pPr marL="285750" indent="-285750" algn="just">
              <a:buFont typeface="Arial" panose="020B0604020202020204" pitchFamily="34" charset="0"/>
              <a:buChar char="•"/>
            </a:pPr>
            <a:r>
              <a:rPr lang="fr-FR" sz="1400" i="1" dirty="0">
                <a:latin typeface="Avenir Next LT Pro" panose="020B0504020202020204" pitchFamily="34" charset="0"/>
              </a:rPr>
              <a:t>16 &lt; 45 ans : FU2 « Forfait consultation de base tranche d’âge n°2 »,</a:t>
            </a:r>
          </a:p>
          <a:p>
            <a:pPr marL="285750" indent="-285750" algn="just">
              <a:buFont typeface="Arial" panose="020B0604020202020204" pitchFamily="34" charset="0"/>
              <a:buChar char="•"/>
            </a:pPr>
            <a:r>
              <a:rPr lang="fr-FR" sz="1400" i="1" dirty="0">
                <a:latin typeface="Avenir Next LT Pro" panose="020B0504020202020204" pitchFamily="34" charset="0"/>
              </a:rPr>
              <a:t>45 ans &lt; 75 ans : FU3 « Forfait consultation de base tranche d’âge n°3 »,</a:t>
            </a:r>
          </a:p>
          <a:p>
            <a:pPr marL="285750" indent="-285750" algn="just">
              <a:buFont typeface="Arial" panose="020B0604020202020204" pitchFamily="34" charset="0"/>
              <a:buChar char="•"/>
            </a:pPr>
            <a:r>
              <a:rPr lang="fr-FR" sz="1400" i="1" dirty="0">
                <a:latin typeface="Avenir Next LT Pro" panose="020B0504020202020204" pitchFamily="34" charset="0"/>
              </a:rPr>
              <a:t>75 ans et plus : FU4 « Forfait consultation de base tranche d’âge n°4 ».</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L’exécutant est le médecin urgentiste.</a:t>
            </a:r>
          </a:p>
        </p:txBody>
      </p:sp>
    </p:spTree>
    <p:extLst>
      <p:ext uri="{BB962C8B-B14F-4D97-AF65-F5344CB8AC3E}">
        <p14:creationId xmlns:p14="http://schemas.microsoft.com/office/powerpoint/2010/main" val="429943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36901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42</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973428455"/>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tx1"/>
                          </a:solidFill>
                          <a:latin typeface="Avenir Next LT Pro" panose="020B0504020202020204" pitchFamily="34" charset="0"/>
                        </a:rPr>
                        <a:t>Non Gynéco</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III.2.A. Facturation des Urgences non gynécologiques</a:t>
            </a:r>
          </a:p>
        </p:txBody>
      </p:sp>
      <p:sp>
        <p:nvSpPr>
          <p:cNvPr id="7" name="Rectangle 6">
            <a:extLst>
              <a:ext uri="{FF2B5EF4-FFF2-40B4-BE49-F238E27FC236}">
                <a16:creationId xmlns:a16="http://schemas.microsoft.com/office/drawing/2014/main" id="{813C02CE-DE2A-FC02-61CA-3FCEDEB5B073}"/>
              </a:ext>
            </a:extLst>
          </p:cNvPr>
          <p:cNvSpPr/>
          <p:nvPr/>
        </p:nvSpPr>
        <p:spPr>
          <a:xfrm>
            <a:off x="367652" y="2452914"/>
            <a:ext cx="11456683" cy="3108543"/>
          </a:xfrm>
          <a:prstGeom prst="rect">
            <a:avLst/>
          </a:prstGeom>
        </p:spPr>
        <p:txBody>
          <a:bodyPr wrap="square">
            <a:spAutoFit/>
          </a:bodyPr>
          <a:lstStyle/>
          <a:p>
            <a:pPr algn="just"/>
            <a:r>
              <a:rPr lang="fr-FR" sz="1400" dirty="0">
                <a:solidFill>
                  <a:srgbClr val="38BBD5"/>
                </a:solidFill>
                <a:latin typeface="Avenir Next LT Pro" panose="020B0504020202020204" pitchFamily="34" charset="0"/>
              </a:rPr>
              <a:t>Suppléments forfaitaires : </a:t>
            </a:r>
            <a:r>
              <a:rPr lang="fr-FR" sz="1400" dirty="0">
                <a:latin typeface="Avenir Next LT Pro" panose="020B0504020202020204" pitchFamily="34" charset="0"/>
              </a:rPr>
              <a:t>à la charge de l’assurance maladie obligatoire</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A ce forfait socle, facturé selon l’âge du patient, viennent s’ajouter le cas échéant des suppléments forfaitaires au regard :</a:t>
            </a:r>
          </a:p>
          <a:p>
            <a:pPr algn="just"/>
            <a:endParaRPr lang="fr-FR" sz="1400" dirty="0">
              <a:latin typeface="Avenir Next LT Pro" panose="020B0504020202020204" pitchFamily="34" charset="0"/>
            </a:endParaRPr>
          </a:p>
          <a:p>
            <a:pPr marL="285750" indent="-285750" algn="just">
              <a:buFont typeface="Arial" panose="020B0604020202020204" pitchFamily="34" charset="0"/>
              <a:buChar char="•"/>
            </a:pPr>
            <a:r>
              <a:rPr lang="fr-FR" sz="1400" dirty="0">
                <a:latin typeface="Avenir Next LT Pro" panose="020B0504020202020204" pitchFamily="34" charset="0"/>
              </a:rPr>
              <a:t>de l’état du patient selon la classification CCMU2</a:t>
            </a:r>
          </a:p>
          <a:p>
            <a:pPr marL="285750" indent="-285750" algn="just">
              <a:buFont typeface="Arial" panose="020B0604020202020204" pitchFamily="34" charset="0"/>
              <a:buChar char="•"/>
            </a:pPr>
            <a:r>
              <a:rPr lang="fr-FR" sz="1400" dirty="0">
                <a:latin typeface="Avenir Next LT Pro" panose="020B0504020202020204" pitchFamily="34" charset="0"/>
              </a:rPr>
              <a:t>de l’état clinique des patients de moins de 16 ans</a:t>
            </a:r>
          </a:p>
          <a:p>
            <a:pPr marL="285750" indent="-285750" algn="just">
              <a:buFont typeface="Arial" panose="020B0604020202020204" pitchFamily="34" charset="0"/>
              <a:buChar char="•"/>
            </a:pPr>
            <a:r>
              <a:rPr lang="fr-FR" sz="1400" dirty="0">
                <a:latin typeface="Avenir Next LT Pro" panose="020B0504020202020204" pitchFamily="34" charset="0"/>
              </a:rPr>
              <a:t>du mode d’arrivée</a:t>
            </a:r>
          </a:p>
          <a:p>
            <a:pPr marL="285750" indent="-285750" algn="just">
              <a:buFont typeface="Arial" panose="020B0604020202020204" pitchFamily="34" charset="0"/>
              <a:buChar char="•"/>
            </a:pPr>
            <a:r>
              <a:rPr lang="fr-FR" sz="1400" dirty="0">
                <a:latin typeface="Avenir Next LT Pro" panose="020B0504020202020204" pitchFamily="34" charset="0"/>
              </a:rPr>
              <a:t>du recours au plateau technique :</a:t>
            </a:r>
          </a:p>
          <a:p>
            <a:pPr marL="742950" lvl="1" indent="-285750" algn="just">
              <a:buFont typeface="Courier New" panose="02070309020205020404" pitchFamily="49" charset="0"/>
              <a:buChar char="o"/>
            </a:pPr>
            <a:r>
              <a:rPr lang="fr-FR" sz="1400" dirty="0">
                <a:latin typeface="Avenir Next LT Pro" panose="020B0504020202020204" pitchFamily="34" charset="0"/>
              </a:rPr>
              <a:t>Biologie en fonction de l’âge du patient</a:t>
            </a:r>
          </a:p>
          <a:p>
            <a:pPr marL="742950" lvl="1" indent="-285750" algn="just">
              <a:buFont typeface="Courier New" panose="02070309020205020404" pitchFamily="49" charset="0"/>
              <a:buChar char="o"/>
            </a:pPr>
            <a:r>
              <a:rPr lang="fr-FR" sz="1400" dirty="0">
                <a:latin typeface="Avenir Next LT Pro" panose="020B0504020202020204" pitchFamily="34" charset="0"/>
              </a:rPr>
              <a:t>Imagerie conventionnelle ou imagerie en coupe</a:t>
            </a:r>
          </a:p>
          <a:p>
            <a:pPr marL="285750" indent="-285750" algn="just">
              <a:buFont typeface="Arial" panose="020B0604020202020204" pitchFamily="34" charset="0"/>
              <a:buChar char="•"/>
            </a:pPr>
            <a:r>
              <a:rPr lang="fr-FR" sz="1400" dirty="0">
                <a:latin typeface="Avenir Next LT Pro" panose="020B0504020202020204" pitchFamily="34" charset="0"/>
              </a:rPr>
              <a:t>du recours à un ou plusieurs avis de spécialiste</a:t>
            </a:r>
          </a:p>
          <a:p>
            <a:pPr marL="285750" indent="-285750" algn="just">
              <a:buFont typeface="Arial" panose="020B0604020202020204" pitchFamily="34" charset="0"/>
              <a:buChar char="•"/>
            </a:pPr>
            <a:r>
              <a:rPr lang="fr-FR" sz="1400" dirty="0">
                <a:latin typeface="Avenir Next LT Pro" panose="020B0504020202020204" pitchFamily="34" charset="0"/>
              </a:rPr>
              <a:t>du contexte de réalisation des soins : </a:t>
            </a:r>
            <a:r>
              <a:rPr lang="fr-FR" sz="1400" i="1" dirty="0">
                <a:latin typeface="Avenir Next LT Pro" panose="020B0504020202020204" pitchFamily="34" charset="0"/>
              </a:rPr>
              <a:t>« Nuit », « Nuit Profonde », « Soirée », « Samedi après- midi », « Dimanche » ou « Jour férié »</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Ces suppléments forfaitaires sont pris en charge à 100% par l’assurance maladie sans facturation en sus d’actes CCAM, NGAP ou NABM.</a:t>
            </a:r>
          </a:p>
        </p:txBody>
      </p:sp>
    </p:spTree>
    <p:extLst>
      <p:ext uri="{BB962C8B-B14F-4D97-AF65-F5344CB8AC3E}">
        <p14:creationId xmlns:p14="http://schemas.microsoft.com/office/powerpoint/2010/main" val="1826653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36901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43</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2203308309"/>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tx1"/>
                          </a:solidFill>
                          <a:latin typeface="Avenir Next LT Pro" panose="020B0504020202020204" pitchFamily="34" charset="0"/>
                        </a:rPr>
                        <a:t>Non Gynéco</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III.2.A. Facturation des Urgences non gynécologiques</a:t>
            </a:r>
          </a:p>
        </p:txBody>
      </p:sp>
      <p:sp>
        <p:nvSpPr>
          <p:cNvPr id="7" name="Rectangle 6">
            <a:extLst>
              <a:ext uri="{FF2B5EF4-FFF2-40B4-BE49-F238E27FC236}">
                <a16:creationId xmlns:a16="http://schemas.microsoft.com/office/drawing/2014/main" id="{813C02CE-DE2A-FC02-61CA-3FCEDEB5B073}"/>
              </a:ext>
            </a:extLst>
          </p:cNvPr>
          <p:cNvSpPr/>
          <p:nvPr/>
        </p:nvSpPr>
        <p:spPr>
          <a:xfrm>
            <a:off x="367652" y="2452914"/>
            <a:ext cx="11456683" cy="3970318"/>
          </a:xfrm>
          <a:prstGeom prst="rect">
            <a:avLst/>
          </a:prstGeom>
        </p:spPr>
        <p:txBody>
          <a:bodyPr wrap="square">
            <a:spAutoFit/>
          </a:bodyPr>
          <a:lstStyle/>
          <a:p>
            <a:pPr algn="just"/>
            <a:r>
              <a:rPr lang="fr-FR" dirty="0">
                <a:solidFill>
                  <a:srgbClr val="38BBD5"/>
                </a:solidFill>
                <a:latin typeface="Avenir Next LT Pro" panose="020B0504020202020204" pitchFamily="34" charset="0"/>
              </a:rPr>
              <a:t>Suppléments prise en charge spécifique état du patient CCMU</a:t>
            </a:r>
          </a:p>
          <a:p>
            <a:pPr algn="just"/>
            <a:endParaRPr lang="fr-FR" dirty="0">
              <a:solidFill>
                <a:srgbClr val="38BBD5"/>
              </a:solidFill>
              <a:latin typeface="Avenir Next LT Pro" panose="020B0504020202020204" pitchFamily="34" charset="0"/>
            </a:endParaRPr>
          </a:p>
          <a:p>
            <a:pPr algn="just"/>
            <a:r>
              <a:rPr lang="fr-FR" dirty="0">
                <a:latin typeface="Avenir Next LT Pro" panose="020B0504020202020204" pitchFamily="34" charset="0"/>
              </a:rPr>
              <a:t>Deux forfaits « Suppléments prise en charge spécifique » qui tiennent compte de la gravité de l’état du patient sont facturables lorsque l’état du patient relève des classes 2, 3, 4 ou 5 de la CCMU. </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Ils se facturent avec les codes :</a:t>
            </a:r>
          </a:p>
          <a:p>
            <a:pPr marL="285750" indent="-285750" algn="just">
              <a:buFont typeface="Arial" panose="020B0604020202020204" pitchFamily="34" charset="0"/>
              <a:buChar char="•"/>
            </a:pPr>
            <a:r>
              <a:rPr lang="fr-FR" b="1" dirty="0">
                <a:solidFill>
                  <a:srgbClr val="38BBD5"/>
                </a:solidFill>
                <a:latin typeface="Avenir Next LT Pro" panose="020B0504020202020204" pitchFamily="34" charset="0"/>
              </a:rPr>
              <a:t>SU2 : </a:t>
            </a:r>
            <a:r>
              <a:rPr lang="fr-FR" dirty="0">
                <a:latin typeface="Avenir Next LT Pro" panose="020B0504020202020204" pitchFamily="34" charset="0"/>
              </a:rPr>
              <a:t>« Supplément prise en charge spécifique CCMU 2+ » (état du patient CCMU 2 et réalisation d’actes inscrits sur une liste fermée d’actes CCAM).</a:t>
            </a:r>
          </a:p>
          <a:p>
            <a:pPr marL="285750" indent="-285750" algn="just">
              <a:buFont typeface="Arial" panose="020B0604020202020204" pitchFamily="34" charset="0"/>
              <a:buChar char="•"/>
            </a:pPr>
            <a:r>
              <a:rPr lang="fr-FR" b="1" dirty="0">
                <a:solidFill>
                  <a:srgbClr val="38BBD5"/>
                </a:solidFill>
                <a:latin typeface="Avenir Next LT Pro" panose="020B0504020202020204" pitchFamily="34" charset="0"/>
              </a:rPr>
              <a:t>SU3 : </a:t>
            </a:r>
            <a:r>
              <a:rPr lang="fr-FR" dirty="0">
                <a:latin typeface="Avenir Next LT Pro" panose="020B0504020202020204" pitchFamily="34" charset="0"/>
              </a:rPr>
              <a:t>« Supplément prise en charge spécifique CCMU 3, 4, 5 » (état du patient CCMU 3-4-5). </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L’exécutant est le médecin urgentiste.</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La date d’exécution de ces suppléments forfaitaires est la date de début de prise en charge du médecin urgentiste.</a:t>
            </a:r>
          </a:p>
        </p:txBody>
      </p:sp>
    </p:spTree>
    <p:extLst>
      <p:ext uri="{BB962C8B-B14F-4D97-AF65-F5344CB8AC3E}">
        <p14:creationId xmlns:p14="http://schemas.microsoft.com/office/powerpoint/2010/main" val="1220331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36901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44</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4075724879"/>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tx1"/>
                          </a:solidFill>
                          <a:latin typeface="Avenir Next LT Pro" panose="020B0504020202020204" pitchFamily="34" charset="0"/>
                        </a:rPr>
                        <a:t>Non Gynéco</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III.2.A. Facturation des Urgences non gynécologiques</a:t>
            </a:r>
          </a:p>
        </p:txBody>
      </p:sp>
      <p:sp>
        <p:nvSpPr>
          <p:cNvPr id="7" name="Rectangle 6">
            <a:extLst>
              <a:ext uri="{FF2B5EF4-FFF2-40B4-BE49-F238E27FC236}">
                <a16:creationId xmlns:a16="http://schemas.microsoft.com/office/drawing/2014/main" id="{813C02CE-DE2A-FC02-61CA-3FCEDEB5B073}"/>
              </a:ext>
            </a:extLst>
          </p:cNvPr>
          <p:cNvSpPr/>
          <p:nvPr/>
        </p:nvSpPr>
        <p:spPr>
          <a:xfrm>
            <a:off x="367652" y="2452914"/>
            <a:ext cx="11456683" cy="2585323"/>
          </a:xfrm>
          <a:prstGeom prst="rect">
            <a:avLst/>
          </a:prstGeom>
        </p:spPr>
        <p:txBody>
          <a:bodyPr wrap="square">
            <a:spAutoFit/>
          </a:bodyPr>
          <a:lstStyle/>
          <a:p>
            <a:pPr algn="just"/>
            <a:r>
              <a:rPr lang="fr-FR" dirty="0">
                <a:solidFill>
                  <a:srgbClr val="38BBD5"/>
                </a:solidFill>
                <a:latin typeface="Avenir Next LT Pro" panose="020B0504020202020204" pitchFamily="34" charset="0"/>
              </a:rPr>
              <a:t>Suppléments prise en charge pédiatrique</a:t>
            </a:r>
          </a:p>
          <a:p>
            <a:pPr algn="just"/>
            <a:endParaRPr lang="fr-FR" dirty="0">
              <a:solidFill>
                <a:srgbClr val="38BBD5"/>
              </a:solidFill>
              <a:latin typeface="Avenir Next LT Pro" panose="020B0504020202020204" pitchFamily="34" charset="0"/>
            </a:endParaRPr>
          </a:p>
          <a:p>
            <a:pPr algn="just"/>
            <a:r>
              <a:rPr lang="fr-FR" dirty="0">
                <a:latin typeface="Avenir Next LT Pro" panose="020B0504020202020204" pitchFamily="34" charset="0"/>
              </a:rPr>
              <a:t>Deux forfaits « Supplément prise en charge pédiatrique » qui tiennent compte spécifiquement de l’état clinique des patients de moins de 16 ans</a:t>
            </a:r>
          </a:p>
          <a:p>
            <a:pPr algn="just"/>
            <a:endParaRPr lang="fr-FR" dirty="0">
              <a:latin typeface="Avenir Next LT Pro" panose="020B0504020202020204" pitchFamily="34" charset="0"/>
            </a:endParaRPr>
          </a:p>
          <a:p>
            <a:pPr marL="285750" indent="-285750" algn="just">
              <a:buFont typeface="Arial" panose="020B0604020202020204" pitchFamily="34" charset="0"/>
              <a:buChar char="•"/>
            </a:pPr>
            <a:r>
              <a:rPr lang="fr-FR" b="1" dirty="0">
                <a:solidFill>
                  <a:srgbClr val="38BBD5"/>
                </a:solidFill>
                <a:latin typeface="Avenir Next LT Pro" panose="020B0504020202020204" pitchFamily="34" charset="0"/>
              </a:rPr>
              <a:t>PE1 : </a:t>
            </a:r>
            <a:r>
              <a:rPr lang="fr-FR" dirty="0">
                <a:latin typeface="Avenir Next LT Pro" panose="020B0504020202020204" pitchFamily="34" charset="0"/>
              </a:rPr>
              <a:t>« Supplément prise en charge pédiatrique » correspondant à un des diagnostics inscrits sur la liste 1 de l’annexe 8 de l’arrêté modifié du 31 mars 2023</a:t>
            </a:r>
          </a:p>
          <a:p>
            <a:pPr marL="285750" indent="-285750" algn="just">
              <a:buFont typeface="Arial" panose="020B0604020202020204" pitchFamily="34" charset="0"/>
              <a:buChar char="•"/>
            </a:pPr>
            <a:r>
              <a:rPr lang="fr-FR" b="1" dirty="0">
                <a:solidFill>
                  <a:srgbClr val="38BBD5"/>
                </a:solidFill>
                <a:latin typeface="Avenir Next LT Pro" panose="020B0504020202020204" pitchFamily="34" charset="0"/>
              </a:rPr>
              <a:t>PE2 : </a:t>
            </a:r>
            <a:r>
              <a:rPr lang="fr-FR" dirty="0">
                <a:latin typeface="Avenir Next LT Pro" panose="020B0504020202020204" pitchFamily="34" charset="0"/>
              </a:rPr>
              <a:t>« Supplément prise en charge pédiatrique + » correspondant à un des diagnostics inscrits sur la liste 2 de l’annexe 8 de l’arrêté précité.</a:t>
            </a:r>
          </a:p>
        </p:txBody>
      </p:sp>
    </p:spTree>
    <p:extLst>
      <p:ext uri="{BB962C8B-B14F-4D97-AF65-F5344CB8AC3E}">
        <p14:creationId xmlns:p14="http://schemas.microsoft.com/office/powerpoint/2010/main" val="3141567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36901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45</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1177822157"/>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tx1"/>
                          </a:solidFill>
                          <a:latin typeface="Avenir Next LT Pro" panose="020B0504020202020204" pitchFamily="34" charset="0"/>
                        </a:rPr>
                        <a:t>Non Gynéco</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III.2.A. Facturation des Urgences non gynécologiques</a:t>
            </a:r>
          </a:p>
        </p:txBody>
      </p:sp>
      <p:sp>
        <p:nvSpPr>
          <p:cNvPr id="7" name="Rectangle 6">
            <a:extLst>
              <a:ext uri="{FF2B5EF4-FFF2-40B4-BE49-F238E27FC236}">
                <a16:creationId xmlns:a16="http://schemas.microsoft.com/office/drawing/2014/main" id="{813C02CE-DE2A-FC02-61CA-3FCEDEB5B073}"/>
              </a:ext>
            </a:extLst>
          </p:cNvPr>
          <p:cNvSpPr/>
          <p:nvPr/>
        </p:nvSpPr>
        <p:spPr>
          <a:xfrm>
            <a:off x="367652" y="2452914"/>
            <a:ext cx="11456683" cy="3139321"/>
          </a:xfrm>
          <a:prstGeom prst="rect">
            <a:avLst/>
          </a:prstGeom>
        </p:spPr>
        <p:txBody>
          <a:bodyPr wrap="square">
            <a:spAutoFit/>
          </a:bodyPr>
          <a:lstStyle/>
          <a:p>
            <a:pPr algn="just"/>
            <a:r>
              <a:rPr lang="fr-FR" dirty="0">
                <a:solidFill>
                  <a:srgbClr val="38BBD5"/>
                </a:solidFill>
                <a:latin typeface="Avenir Next LT Pro" panose="020B0504020202020204" pitchFamily="34" charset="0"/>
              </a:rPr>
              <a:t>Supplément lié au mode d’arrivée du patient</a:t>
            </a:r>
          </a:p>
          <a:p>
            <a:pPr algn="just"/>
            <a:endParaRPr lang="fr-FR" dirty="0">
              <a:solidFill>
                <a:srgbClr val="38BBD5"/>
              </a:solidFill>
              <a:latin typeface="Avenir Next LT Pro" panose="020B0504020202020204" pitchFamily="34" charset="0"/>
            </a:endParaRPr>
          </a:p>
          <a:p>
            <a:pPr algn="just"/>
            <a:r>
              <a:rPr lang="fr-FR" dirty="0">
                <a:latin typeface="Avenir Next LT Pro" panose="020B0504020202020204" pitchFamily="34" charset="0"/>
              </a:rPr>
              <a:t>Un forfait « Supplément lié au mode d’arrivée du patient aux urgences » (en ambulance, VSAV pompiers, SMUR terrestre ou aéroporté) est prévu. </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Il se facture avec le code SUM « Supplément d'Urgences Mode d'arrivée ».</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L’exécutant est le médecin urgentiste.</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La date d’exécution de ce supplément forfaitaire est la date début de prise en charge du médecin urgentiste.</a:t>
            </a:r>
          </a:p>
        </p:txBody>
      </p:sp>
    </p:spTree>
    <p:extLst>
      <p:ext uri="{BB962C8B-B14F-4D97-AF65-F5344CB8AC3E}">
        <p14:creationId xmlns:p14="http://schemas.microsoft.com/office/powerpoint/2010/main" val="1947400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36901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46</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427242537"/>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tx1"/>
                          </a:solidFill>
                          <a:latin typeface="Avenir Next LT Pro" panose="020B0504020202020204" pitchFamily="34" charset="0"/>
                        </a:rPr>
                        <a:t>Non Gynéco</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III.2.A. Facturation des Urgences non gynécologiques</a:t>
            </a:r>
          </a:p>
        </p:txBody>
      </p:sp>
      <p:sp>
        <p:nvSpPr>
          <p:cNvPr id="7" name="Rectangle 6">
            <a:extLst>
              <a:ext uri="{FF2B5EF4-FFF2-40B4-BE49-F238E27FC236}">
                <a16:creationId xmlns:a16="http://schemas.microsoft.com/office/drawing/2014/main" id="{813C02CE-DE2A-FC02-61CA-3FCEDEB5B073}"/>
              </a:ext>
            </a:extLst>
          </p:cNvPr>
          <p:cNvSpPr/>
          <p:nvPr/>
        </p:nvSpPr>
        <p:spPr>
          <a:xfrm>
            <a:off x="367652" y="2452914"/>
            <a:ext cx="11456683" cy="3970318"/>
          </a:xfrm>
          <a:prstGeom prst="rect">
            <a:avLst/>
          </a:prstGeom>
        </p:spPr>
        <p:txBody>
          <a:bodyPr wrap="square">
            <a:spAutoFit/>
          </a:bodyPr>
          <a:lstStyle/>
          <a:p>
            <a:pPr algn="just"/>
            <a:r>
              <a:rPr lang="fr-FR" dirty="0">
                <a:solidFill>
                  <a:srgbClr val="38BBD5"/>
                </a:solidFill>
                <a:latin typeface="Avenir Next LT Pro" panose="020B0504020202020204" pitchFamily="34" charset="0"/>
              </a:rPr>
              <a:t>Suppléments biologie</a:t>
            </a:r>
          </a:p>
          <a:p>
            <a:pPr algn="just"/>
            <a:endParaRPr lang="fr-FR" dirty="0">
              <a:solidFill>
                <a:srgbClr val="38BBD5"/>
              </a:solidFill>
              <a:latin typeface="Avenir Next LT Pro" panose="020B0504020202020204" pitchFamily="34" charset="0"/>
            </a:endParaRPr>
          </a:p>
          <a:p>
            <a:pPr algn="just"/>
            <a:r>
              <a:rPr lang="fr-FR" dirty="0">
                <a:latin typeface="Avenir Next LT Pro" panose="020B0504020202020204" pitchFamily="34" charset="0"/>
              </a:rPr>
              <a:t>Les actes de biologie médicale sont facturés via des forfaits « Suppléments biologie » spécifiques définis en fonction de l’âge du patient.</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 Ils se facturent avec les codes :</a:t>
            </a:r>
          </a:p>
          <a:p>
            <a:pPr algn="just"/>
            <a:endParaRPr lang="fr-FR" dirty="0">
              <a:latin typeface="Avenir Next LT Pro" panose="020B0504020202020204" pitchFamily="34" charset="0"/>
            </a:endParaRPr>
          </a:p>
          <a:p>
            <a:pPr marL="285750" indent="-285750" algn="just">
              <a:buFont typeface="Arial" panose="020B0604020202020204" pitchFamily="34" charset="0"/>
              <a:buChar char="•"/>
            </a:pPr>
            <a:r>
              <a:rPr lang="fr-FR" b="1" dirty="0">
                <a:solidFill>
                  <a:srgbClr val="38BBD5"/>
                </a:solidFill>
                <a:latin typeface="Avenir Next LT Pro" panose="020B0504020202020204" pitchFamily="34" charset="0"/>
              </a:rPr>
              <a:t>SUB : </a:t>
            </a:r>
            <a:r>
              <a:rPr lang="fr-FR" dirty="0">
                <a:latin typeface="Avenir Next LT Pro" panose="020B0504020202020204" pitchFamily="34" charset="0"/>
              </a:rPr>
              <a:t>« Supplément Urgence biologie médicale tranche d'âge n°1 || 0 &lt; 16 ans », </a:t>
            </a:r>
          </a:p>
          <a:p>
            <a:pPr marL="285750" indent="-285750" algn="just">
              <a:buFont typeface="Arial" panose="020B0604020202020204" pitchFamily="34" charset="0"/>
              <a:buChar char="•"/>
            </a:pPr>
            <a:r>
              <a:rPr lang="fr-FR" b="1" dirty="0">
                <a:solidFill>
                  <a:srgbClr val="38BBD5"/>
                </a:solidFill>
                <a:latin typeface="Avenir Next LT Pro" panose="020B0504020202020204" pitchFamily="34" charset="0"/>
              </a:rPr>
              <a:t>SB2 : </a:t>
            </a:r>
            <a:r>
              <a:rPr lang="fr-FR" dirty="0">
                <a:latin typeface="Avenir Next LT Pro" panose="020B0504020202020204" pitchFamily="34" charset="0"/>
              </a:rPr>
              <a:t>« Supplément Urgence biologie médicale tranche d'âge n°2 || 16 &lt; 45 ans », </a:t>
            </a:r>
          </a:p>
          <a:p>
            <a:pPr marL="285750" indent="-285750" algn="just">
              <a:buFont typeface="Arial" panose="020B0604020202020204" pitchFamily="34" charset="0"/>
              <a:buChar char="•"/>
            </a:pPr>
            <a:r>
              <a:rPr lang="fr-FR" b="1" dirty="0">
                <a:solidFill>
                  <a:srgbClr val="38BBD5"/>
                </a:solidFill>
                <a:latin typeface="Avenir Next LT Pro" panose="020B0504020202020204" pitchFamily="34" charset="0"/>
              </a:rPr>
              <a:t>SB3 : </a:t>
            </a:r>
            <a:r>
              <a:rPr lang="fr-FR" dirty="0">
                <a:latin typeface="Avenir Next LT Pro" panose="020B0504020202020204" pitchFamily="34" charset="0"/>
              </a:rPr>
              <a:t>« Supplément Urgence biologie médicale tranche d'âge n°3 || + 45 ans ».</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L’exécutant est le laboratoire.</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Les tests PCR sont facturables en sus des forfaits et suppléments activité urgences</a:t>
            </a:r>
          </a:p>
        </p:txBody>
      </p:sp>
    </p:spTree>
    <p:extLst>
      <p:ext uri="{BB962C8B-B14F-4D97-AF65-F5344CB8AC3E}">
        <p14:creationId xmlns:p14="http://schemas.microsoft.com/office/powerpoint/2010/main" val="4019497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36901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47</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314350246"/>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tx1"/>
                          </a:solidFill>
                          <a:latin typeface="Avenir Next LT Pro" panose="020B0504020202020204" pitchFamily="34" charset="0"/>
                        </a:rPr>
                        <a:t>Non Gynéco</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III.2.A. Facturation des Urgences non gynécologiques</a:t>
            </a:r>
          </a:p>
        </p:txBody>
      </p:sp>
      <p:sp>
        <p:nvSpPr>
          <p:cNvPr id="7" name="Rectangle 6">
            <a:extLst>
              <a:ext uri="{FF2B5EF4-FFF2-40B4-BE49-F238E27FC236}">
                <a16:creationId xmlns:a16="http://schemas.microsoft.com/office/drawing/2014/main" id="{813C02CE-DE2A-FC02-61CA-3FCEDEB5B073}"/>
              </a:ext>
            </a:extLst>
          </p:cNvPr>
          <p:cNvSpPr/>
          <p:nvPr/>
        </p:nvSpPr>
        <p:spPr>
          <a:xfrm>
            <a:off x="367652" y="2452914"/>
            <a:ext cx="11456683" cy="4185761"/>
          </a:xfrm>
          <a:prstGeom prst="rect">
            <a:avLst/>
          </a:prstGeom>
        </p:spPr>
        <p:txBody>
          <a:bodyPr wrap="square">
            <a:spAutoFit/>
          </a:bodyPr>
          <a:lstStyle/>
          <a:p>
            <a:pPr algn="just"/>
            <a:r>
              <a:rPr lang="fr-FR" sz="1400" dirty="0">
                <a:solidFill>
                  <a:srgbClr val="38BBD5"/>
                </a:solidFill>
                <a:latin typeface="Avenir Next LT Pro" panose="020B0504020202020204" pitchFamily="34" charset="0"/>
              </a:rPr>
              <a:t>Suppléments imagerie</a:t>
            </a:r>
          </a:p>
          <a:p>
            <a:pPr algn="just"/>
            <a:endParaRPr lang="fr-FR" sz="1400" dirty="0">
              <a:solidFill>
                <a:srgbClr val="38BBD5"/>
              </a:solidFill>
              <a:latin typeface="Avenir Next LT Pro" panose="020B0504020202020204" pitchFamily="34" charset="0"/>
            </a:endParaRPr>
          </a:p>
          <a:p>
            <a:pPr algn="just"/>
            <a:r>
              <a:rPr lang="fr-FR" sz="1400" dirty="0">
                <a:latin typeface="Avenir Next LT Pro" panose="020B0504020202020204" pitchFamily="34" charset="0"/>
              </a:rPr>
              <a:t>Au regard des examens réalisés nécessitant des plateaux d’imagerie, deux forfaits « Suppléments imagerie » peuvent être facturés via les codes :</a:t>
            </a:r>
          </a:p>
          <a:p>
            <a:pPr algn="just"/>
            <a:endParaRPr lang="fr-FR" sz="1400" dirty="0">
              <a:latin typeface="Avenir Next LT Pro" panose="020B0504020202020204" pitchFamily="34" charset="0"/>
            </a:endParaRPr>
          </a:p>
          <a:p>
            <a:pPr marL="285750" indent="-285750" algn="just">
              <a:buFont typeface="Arial" panose="020B0604020202020204" pitchFamily="34" charset="0"/>
              <a:buChar char="•"/>
            </a:pPr>
            <a:r>
              <a:rPr lang="fr-FR" sz="1400" b="1" dirty="0">
                <a:solidFill>
                  <a:srgbClr val="38BBD5"/>
                </a:solidFill>
                <a:latin typeface="Avenir Next LT Pro" panose="020B0504020202020204" pitchFamily="34" charset="0"/>
              </a:rPr>
              <a:t>SIM : </a:t>
            </a:r>
            <a:r>
              <a:rPr lang="fr-FR" sz="1400" dirty="0">
                <a:latin typeface="Avenir Next LT Pro" panose="020B0504020202020204" pitchFamily="34" charset="0"/>
              </a:rPr>
              <a:t>« Supplément imagerie conventionnelle » (radiographie, échographie)</a:t>
            </a:r>
          </a:p>
          <a:p>
            <a:pPr marL="285750" indent="-285750" algn="just">
              <a:buFont typeface="Arial" panose="020B0604020202020204" pitchFamily="34" charset="0"/>
              <a:buChar char="•"/>
            </a:pPr>
            <a:r>
              <a:rPr lang="fr-FR" sz="1400" b="1" dirty="0">
                <a:solidFill>
                  <a:srgbClr val="38BBD5"/>
                </a:solidFill>
                <a:latin typeface="Avenir Next LT Pro" panose="020B0504020202020204" pitchFamily="34" charset="0"/>
              </a:rPr>
              <a:t>SIC : </a:t>
            </a:r>
            <a:r>
              <a:rPr lang="fr-FR" sz="1400" dirty="0">
                <a:latin typeface="Avenir Next LT Pro" panose="020B0504020202020204" pitchFamily="34" charset="0"/>
              </a:rPr>
              <a:t>« Supplément imagerie en coupe ».</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Le forfait SIC est facturable dès lors qu’a été réalisé au moins un acte CCAM ouvrant droit à la facturation d’un forfait technique d’imagerie selon la nomenclature CCAM en vigueur à la date de réalisation du ou des actes d’imagerie.</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Le forfait SIC inclut le cas échéant le financement des actes d’imagerie conventionnelle.</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Seul le forfait d’imagerie en coupe (SIC) donne lieu à la facturation d’un forfait technique d’imagerie Scanner, IRM etc. dans le respect des actes d’imagerie CCAM.</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Ces forfaits ne sont facturables que si l’exécutant est un radiologue.</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La date d’exécution de ces suppléments forfaitaires est la date du premier acte d’imagerie.</a:t>
            </a:r>
          </a:p>
        </p:txBody>
      </p:sp>
    </p:spTree>
    <p:extLst>
      <p:ext uri="{BB962C8B-B14F-4D97-AF65-F5344CB8AC3E}">
        <p14:creationId xmlns:p14="http://schemas.microsoft.com/office/powerpoint/2010/main" val="1010345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36901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48</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3756170938"/>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tx1"/>
                          </a:solidFill>
                          <a:latin typeface="Avenir Next LT Pro" panose="020B0504020202020204" pitchFamily="34" charset="0"/>
                        </a:rPr>
                        <a:t>Non Gynéco</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III.2.A. Facturation des Urgences non gynécologiques</a:t>
            </a:r>
          </a:p>
        </p:txBody>
      </p:sp>
      <p:sp>
        <p:nvSpPr>
          <p:cNvPr id="7" name="Rectangle 6">
            <a:extLst>
              <a:ext uri="{FF2B5EF4-FFF2-40B4-BE49-F238E27FC236}">
                <a16:creationId xmlns:a16="http://schemas.microsoft.com/office/drawing/2014/main" id="{813C02CE-DE2A-FC02-61CA-3FCEDEB5B073}"/>
              </a:ext>
            </a:extLst>
          </p:cNvPr>
          <p:cNvSpPr/>
          <p:nvPr/>
        </p:nvSpPr>
        <p:spPr>
          <a:xfrm>
            <a:off x="367652" y="2452914"/>
            <a:ext cx="11456683" cy="3970318"/>
          </a:xfrm>
          <a:prstGeom prst="rect">
            <a:avLst/>
          </a:prstGeom>
        </p:spPr>
        <p:txBody>
          <a:bodyPr wrap="square">
            <a:spAutoFit/>
          </a:bodyPr>
          <a:lstStyle/>
          <a:p>
            <a:pPr algn="just"/>
            <a:r>
              <a:rPr lang="fr-FR" dirty="0">
                <a:solidFill>
                  <a:srgbClr val="38BBD5"/>
                </a:solidFill>
                <a:latin typeface="Avenir Next LT Pro" panose="020B0504020202020204" pitchFamily="34" charset="0"/>
              </a:rPr>
              <a:t>Supplément avis de spécialiste</a:t>
            </a:r>
          </a:p>
          <a:p>
            <a:pPr algn="just"/>
            <a:endParaRPr lang="fr-FR" dirty="0">
              <a:solidFill>
                <a:srgbClr val="38BBD5"/>
              </a:solidFill>
              <a:latin typeface="Avenir Next LT Pro" panose="020B0504020202020204" pitchFamily="34" charset="0"/>
            </a:endParaRPr>
          </a:p>
          <a:p>
            <a:pPr algn="just"/>
            <a:r>
              <a:rPr lang="fr-FR" dirty="0">
                <a:latin typeface="Avenir Next LT Pro" panose="020B0504020202020204" pitchFamily="34" charset="0"/>
              </a:rPr>
              <a:t>Lorsqu’un spécialiste intervient, un forfait « Supplément spécifique pour avis de spécialiste » est facturable (un seul forfait par spécialité). </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Il se facture avec le code SAS « Supplément avis de spécialiste ».</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L’exécutant est le médecin spécialiste.</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Ce supplément ne peut pas être facturé si le patient n’a pas été vu physiquement par le spécialiste dans la structure des urgences.</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La date d’exécution de chaque supplément forfaitaire est la date début de prise en charge de chaque spécialiste.</a:t>
            </a:r>
          </a:p>
        </p:txBody>
      </p:sp>
    </p:spTree>
    <p:extLst>
      <p:ext uri="{BB962C8B-B14F-4D97-AF65-F5344CB8AC3E}">
        <p14:creationId xmlns:p14="http://schemas.microsoft.com/office/powerpoint/2010/main" val="16354699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36901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49</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1214064232"/>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tx1"/>
                          </a:solidFill>
                          <a:latin typeface="Avenir Next LT Pro" panose="020B0504020202020204" pitchFamily="34" charset="0"/>
                        </a:rPr>
                        <a:t>Non Gynéco</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III.2.A. Facturation des Urgences non gynécologiques</a:t>
            </a:r>
          </a:p>
        </p:txBody>
      </p:sp>
      <p:sp>
        <p:nvSpPr>
          <p:cNvPr id="7" name="Rectangle 6">
            <a:extLst>
              <a:ext uri="{FF2B5EF4-FFF2-40B4-BE49-F238E27FC236}">
                <a16:creationId xmlns:a16="http://schemas.microsoft.com/office/drawing/2014/main" id="{813C02CE-DE2A-FC02-61CA-3FCEDEB5B073}"/>
              </a:ext>
            </a:extLst>
          </p:cNvPr>
          <p:cNvSpPr/>
          <p:nvPr/>
        </p:nvSpPr>
        <p:spPr>
          <a:xfrm>
            <a:off x="367652" y="2631330"/>
            <a:ext cx="11456683" cy="3416320"/>
          </a:xfrm>
          <a:prstGeom prst="rect">
            <a:avLst/>
          </a:prstGeom>
        </p:spPr>
        <p:txBody>
          <a:bodyPr wrap="square">
            <a:spAutoFit/>
          </a:bodyPr>
          <a:lstStyle/>
          <a:p>
            <a:pPr algn="just"/>
            <a:r>
              <a:rPr lang="fr-FR" dirty="0">
                <a:solidFill>
                  <a:srgbClr val="38BBD5"/>
                </a:solidFill>
                <a:latin typeface="Avenir Next LT Pro" panose="020B0504020202020204" pitchFamily="34" charset="0"/>
              </a:rPr>
              <a:t>Suppléments « nuit profonde » ou « soirée, samedi après-midi, dimanche ou jour férié » du médecin urgentiste</a:t>
            </a:r>
          </a:p>
          <a:p>
            <a:pPr algn="just"/>
            <a:endParaRPr lang="fr-FR" dirty="0">
              <a:solidFill>
                <a:srgbClr val="38BBD5"/>
              </a:solidFill>
              <a:latin typeface="Avenir Next LT Pro" panose="020B0504020202020204" pitchFamily="34" charset="0"/>
            </a:endParaRPr>
          </a:p>
          <a:p>
            <a:pPr algn="just"/>
            <a:r>
              <a:rPr lang="fr-FR" dirty="0">
                <a:latin typeface="Avenir Next LT Pro" panose="020B0504020202020204" pitchFamily="34" charset="0"/>
              </a:rPr>
              <a:t>Lorsque le médecin urgentiste prend en charge le patient la « nuit profonde » ou « en soirée, le samedi après-midi, le dimanche ou un jour férié » l’un des deux forfaits « Suppléments spécifiques » est facturable via les codes :</a:t>
            </a:r>
          </a:p>
          <a:p>
            <a:pPr algn="just"/>
            <a:endParaRPr lang="fr-FR" dirty="0">
              <a:latin typeface="Avenir Next LT Pro" panose="020B0504020202020204" pitchFamily="34" charset="0"/>
            </a:endParaRPr>
          </a:p>
          <a:p>
            <a:pPr marL="285750" indent="-285750" algn="just">
              <a:buFont typeface="Arial" panose="020B0604020202020204" pitchFamily="34" charset="0"/>
              <a:buChar char="•"/>
            </a:pPr>
            <a:r>
              <a:rPr lang="fr-FR" b="1" dirty="0">
                <a:solidFill>
                  <a:srgbClr val="38BBD5"/>
                </a:solidFill>
                <a:latin typeface="Avenir Next LT Pro" panose="020B0504020202020204" pitchFamily="34" charset="0"/>
              </a:rPr>
              <a:t>SUN : </a:t>
            </a:r>
            <a:r>
              <a:rPr lang="fr-FR" dirty="0">
                <a:latin typeface="Avenir Next LT Pro" panose="020B0504020202020204" pitchFamily="34" charset="0"/>
              </a:rPr>
              <a:t>« Supplément nuit profonde » du médecin urgentiste.</a:t>
            </a:r>
          </a:p>
          <a:p>
            <a:pPr marL="285750" indent="-285750" algn="just">
              <a:buFont typeface="Arial" panose="020B0604020202020204" pitchFamily="34" charset="0"/>
              <a:buChar char="•"/>
            </a:pPr>
            <a:r>
              <a:rPr lang="fr-FR" b="1" dirty="0">
                <a:solidFill>
                  <a:srgbClr val="38BBD5"/>
                </a:solidFill>
                <a:latin typeface="Avenir Next LT Pro" panose="020B0504020202020204" pitchFamily="34" charset="0"/>
              </a:rPr>
              <a:t>SUF : </a:t>
            </a:r>
            <a:r>
              <a:rPr lang="fr-FR" dirty="0">
                <a:latin typeface="Avenir Next LT Pro" panose="020B0504020202020204" pitchFamily="34" charset="0"/>
              </a:rPr>
              <a:t>« Supplément soirée / samedi après-midi / dimanche / jour férié » du médecin urgentiste.</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La date d’exécution des suppléments SUN et SUF doit correspondre à celle du forfait </a:t>
            </a:r>
            <a:r>
              <a:rPr lang="fr-FR" dirty="0" err="1">
                <a:latin typeface="Avenir Next LT Pro" panose="020B0504020202020204" pitchFamily="34" charset="0"/>
              </a:rPr>
              <a:t>FUx</a:t>
            </a:r>
            <a:r>
              <a:rPr lang="fr-FR" dirty="0">
                <a:latin typeface="Avenir Next LT Pro" panose="020B0504020202020204" pitchFamily="34" charset="0"/>
              </a:rPr>
              <a:t> (donc à la date de début de la prise en charge par le médecin urgentiste).</a:t>
            </a:r>
          </a:p>
        </p:txBody>
      </p:sp>
    </p:spTree>
    <p:extLst>
      <p:ext uri="{BB962C8B-B14F-4D97-AF65-F5344CB8AC3E}">
        <p14:creationId xmlns:p14="http://schemas.microsoft.com/office/powerpoint/2010/main" val="2158983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a:extLst>
              <a:ext uri="{FF2B5EF4-FFF2-40B4-BE49-F238E27FC236}">
                <a16:creationId xmlns:a16="http://schemas.microsoft.com/office/drawing/2014/main" id="{D5A808E7-2DE7-4B85-7221-774C5D966982}"/>
              </a:ext>
            </a:extLst>
          </p:cNvPr>
          <p:cNvSpPr txBox="1"/>
          <p:nvPr/>
        </p:nvSpPr>
        <p:spPr>
          <a:xfrm>
            <a:off x="367653" y="1811341"/>
            <a:ext cx="8911769" cy="400110"/>
          </a:xfrm>
          <a:prstGeom prst="rect">
            <a:avLst/>
          </a:prstGeom>
          <a:noFill/>
        </p:spPr>
        <p:txBody>
          <a:bodyPr wrap="square">
            <a:spAutoFit/>
          </a:bodyPr>
          <a:lstStyle/>
          <a:p>
            <a:r>
              <a:rPr lang="fr-FR" sz="2000" b="1" dirty="0">
                <a:latin typeface="Avenir Next LT Pro" panose="020B0504020202020204" pitchFamily="34" charset="0"/>
              </a:rPr>
              <a:t>IA. Les grands principes de la facturation MCO/PSY/SMR hospitalière</a:t>
            </a:r>
          </a:p>
        </p:txBody>
      </p:sp>
      <p:sp>
        <p:nvSpPr>
          <p:cNvPr id="21" name="Rectangle 20">
            <a:extLst>
              <a:ext uri="{FF2B5EF4-FFF2-40B4-BE49-F238E27FC236}">
                <a16:creationId xmlns:a16="http://schemas.microsoft.com/office/drawing/2014/main" id="{5F3AC8D6-B3B6-9B7C-C79C-6E4F30E2C09E}"/>
              </a:ext>
            </a:extLst>
          </p:cNvPr>
          <p:cNvSpPr/>
          <p:nvPr/>
        </p:nvSpPr>
        <p:spPr>
          <a:xfrm>
            <a:off x="367652" y="2267559"/>
            <a:ext cx="11456683" cy="3970318"/>
          </a:xfrm>
          <a:prstGeom prst="rect">
            <a:avLst/>
          </a:prstGeom>
        </p:spPr>
        <p:txBody>
          <a:bodyPr wrap="square">
            <a:spAutoFit/>
          </a:bodyPr>
          <a:lstStyle/>
          <a:p>
            <a:pPr algn="just"/>
            <a:r>
              <a:rPr lang="fr-FR" dirty="0">
                <a:solidFill>
                  <a:srgbClr val="38BBD5"/>
                </a:solidFill>
                <a:latin typeface="Avenir Next LT Pro" panose="020B0504020202020204" pitchFamily="34" charset="0"/>
              </a:rPr>
              <a:t>Dans la partie assurance Maladie (AMO) on distingue principalement:</a:t>
            </a:r>
          </a:p>
          <a:p>
            <a:pPr algn="just"/>
            <a:endParaRPr lang="fr-FR" dirty="0">
              <a:latin typeface="Avenir Next LT Pro" panose="020B0504020202020204" pitchFamily="34" charset="0"/>
            </a:endParaRPr>
          </a:p>
          <a:p>
            <a:pPr marL="285750" indent="-285750" algn="just">
              <a:buFont typeface="Arial" panose="020B0604020202020204" pitchFamily="34" charset="0"/>
              <a:buChar char="•"/>
            </a:pPr>
            <a:r>
              <a:rPr lang="fr-FR" dirty="0">
                <a:latin typeface="Avenir Next LT Pro" panose="020B0504020202020204" pitchFamily="34" charset="0"/>
              </a:rPr>
              <a:t>Un financement à l’activité c’est le cas notamment pour le champ MCO et une partie du SMR</a:t>
            </a:r>
          </a:p>
          <a:p>
            <a:pPr marL="285750" indent="-285750" algn="just">
              <a:buFont typeface="Arial" panose="020B0604020202020204" pitchFamily="34" charset="0"/>
              <a:buChar char="•"/>
            </a:pPr>
            <a:r>
              <a:rPr lang="fr-FR" dirty="0">
                <a:latin typeface="Avenir Next LT Pro" panose="020B0504020202020204" pitchFamily="34" charset="0"/>
              </a:rPr>
              <a:t>Un financement en Dotation:</a:t>
            </a:r>
          </a:p>
          <a:p>
            <a:pPr marL="742950" lvl="1" indent="-285750" algn="just">
              <a:buFont typeface="Wingdings" panose="05000000000000000000" pitchFamily="2" charset="2"/>
              <a:buChar char="§"/>
            </a:pPr>
            <a:r>
              <a:rPr lang="fr-FR" dirty="0">
                <a:latin typeface="Avenir Next LT Pro" panose="020B0504020202020204" pitchFamily="34" charset="0"/>
              </a:rPr>
              <a:t>Dotation pour la PSY, une partie du SMR, une partie des Urgences</a:t>
            </a:r>
          </a:p>
          <a:p>
            <a:pPr marL="742950" lvl="1" indent="-285750" algn="just">
              <a:buFont typeface="Wingdings" panose="05000000000000000000" pitchFamily="2" charset="2"/>
              <a:buChar char="§"/>
            </a:pPr>
            <a:r>
              <a:rPr lang="fr-FR" dirty="0">
                <a:latin typeface="Avenir Next LT Pro" panose="020B0504020202020204" pitchFamily="34" charset="0"/>
              </a:rPr>
              <a:t>MIGAC/FIR/Forfaits pour des </a:t>
            </a:r>
            <a:r>
              <a:rPr lang="fr-FR">
                <a:latin typeface="Avenir Next LT Pro" panose="020B0504020202020204" pitchFamily="34" charset="0"/>
              </a:rPr>
              <a:t>activités spécifiques</a:t>
            </a:r>
            <a:endParaRPr lang="fr-FR" dirty="0">
              <a:latin typeface="Avenir Next LT Pro" panose="020B0504020202020204" pitchFamily="34" charset="0"/>
            </a:endParaRPr>
          </a:p>
          <a:p>
            <a:pPr lvl="1" algn="just"/>
            <a:endParaRPr lang="fr-FR" dirty="0">
              <a:latin typeface="Avenir Next LT Pro" panose="020B0504020202020204" pitchFamily="34" charset="0"/>
            </a:endParaRPr>
          </a:p>
          <a:p>
            <a:pPr algn="just"/>
            <a:r>
              <a:rPr lang="fr-FR" dirty="0">
                <a:solidFill>
                  <a:schemeClr val="bg1"/>
                </a:solidFill>
                <a:highlight>
                  <a:srgbClr val="38BBD5"/>
                </a:highlight>
                <a:latin typeface="Avenir Next LT Pro" panose="020B0504020202020204" pitchFamily="34" charset="0"/>
              </a:rPr>
              <a:t>MIGAC: </a:t>
            </a:r>
            <a:r>
              <a:rPr lang="fr-FR" b="1" i="0" dirty="0">
                <a:solidFill>
                  <a:srgbClr val="999999"/>
                </a:solidFill>
                <a:effectLst/>
                <a:latin typeface="Roboto" panose="02000000000000000000" pitchFamily="2" charset="0"/>
              </a:rPr>
              <a:t>Les missions d’intérêt général et d’aides à la contractualisation</a:t>
            </a:r>
            <a:endParaRPr lang="fr-FR" b="0" i="0" dirty="0">
              <a:solidFill>
                <a:srgbClr val="999999"/>
              </a:solidFill>
              <a:effectLst/>
              <a:latin typeface="Roboto" panose="02000000000000000000" pitchFamily="2" charset="0"/>
            </a:endParaRPr>
          </a:p>
          <a:p>
            <a:pPr algn="just"/>
            <a:r>
              <a:rPr lang="fr-FR" i="1" dirty="0">
                <a:latin typeface="Avenir Next LT Pro" panose="020B0504020202020204" pitchFamily="34" charset="0"/>
              </a:rPr>
              <a:t>Certaines missions assurées par les établissements de santé, indispensables à l’amélioration directe de l’état de santé de la population mais ne pouvant être financées à l’activité. </a:t>
            </a:r>
            <a:endParaRPr lang="fr-FR" dirty="0">
              <a:latin typeface="Avenir Next LT Pro" panose="020B0504020202020204" pitchFamily="34" charset="0"/>
            </a:endParaRPr>
          </a:p>
          <a:p>
            <a:pPr algn="just"/>
            <a:r>
              <a:rPr lang="fr-FR" dirty="0">
                <a:solidFill>
                  <a:schemeClr val="bg1"/>
                </a:solidFill>
                <a:highlight>
                  <a:srgbClr val="38BBD5"/>
                </a:highlight>
                <a:latin typeface="Avenir Next LT Pro" panose="020B0504020202020204" pitchFamily="34" charset="0"/>
              </a:rPr>
              <a:t>FIR</a:t>
            </a:r>
          </a:p>
          <a:p>
            <a:pPr algn="just"/>
            <a:r>
              <a:rPr lang="fr-FR" i="1" dirty="0">
                <a:latin typeface="Avenir Next LT Pro" panose="020B0504020202020204" pitchFamily="34" charset="0"/>
              </a:rPr>
              <a:t>Le Fonds d’Intervention Régional finance des actions et des expérimentations validées par les agences régionales de santé en faveur de : la performance, la qualité, la coordination, la permanence des soins, la prévention, la promotion ainsi que la sécurité sanitaire.</a:t>
            </a:r>
          </a:p>
        </p:txBody>
      </p:sp>
      <p:sp>
        <p:nvSpPr>
          <p:cNvPr id="22" name="Espace réservé du numéro de diapositive 21">
            <a:extLst>
              <a:ext uri="{FF2B5EF4-FFF2-40B4-BE49-F238E27FC236}">
                <a16:creationId xmlns:a16="http://schemas.microsoft.com/office/drawing/2014/main" id="{8BCE1E39-7B08-D003-78A6-DB2BDE71259E}"/>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5</a:t>
            </a:fld>
            <a:endParaRPr lang="fr-FR" dirty="0"/>
          </a:p>
        </p:txBody>
      </p:sp>
      <p:sp>
        <p:nvSpPr>
          <p:cNvPr id="23" name="Rectangle : coins arrondis 22">
            <a:extLst>
              <a:ext uri="{FF2B5EF4-FFF2-40B4-BE49-F238E27FC236}">
                <a16:creationId xmlns:a16="http://schemas.microsoft.com/office/drawing/2014/main" id="{48968321-0D5D-1C70-1176-289B8782B748}"/>
              </a:ext>
            </a:extLst>
          </p:cNvPr>
          <p:cNvSpPr/>
          <p:nvPr/>
        </p:nvSpPr>
        <p:spPr>
          <a:xfrm>
            <a:off x="2470917" y="241463"/>
            <a:ext cx="1864863" cy="282412"/>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24">
            <a:extLst>
              <a:ext uri="{FF2B5EF4-FFF2-40B4-BE49-F238E27FC236}">
                <a16:creationId xmlns:a16="http://schemas.microsoft.com/office/drawing/2014/main" id="{D65F1677-5461-6283-95F5-B516554E0F45}"/>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6" name="Rectangle : coins arrondis 25">
            <a:extLst>
              <a:ext uri="{FF2B5EF4-FFF2-40B4-BE49-F238E27FC236}">
                <a16:creationId xmlns:a16="http://schemas.microsoft.com/office/drawing/2014/main" id="{7D37F8A9-8ADF-9CAD-17E6-FEFEC77C5996}"/>
              </a:ext>
            </a:extLst>
          </p:cNvPr>
          <p:cNvSpPr/>
          <p:nvPr/>
        </p:nvSpPr>
        <p:spPr>
          <a:xfrm>
            <a:off x="-358141" y="2372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7" name="Tableau 26">
            <a:extLst>
              <a:ext uri="{FF2B5EF4-FFF2-40B4-BE49-F238E27FC236}">
                <a16:creationId xmlns:a16="http://schemas.microsoft.com/office/drawing/2014/main" id="{3DFF9E25-1027-BC34-DC7C-85B796F0DEFB}"/>
              </a:ext>
            </a:extLst>
          </p:cNvPr>
          <p:cNvGraphicFramePr>
            <a:graphicFrameLocks noGrp="1"/>
          </p:cNvGraphicFramePr>
          <p:nvPr>
            <p:extLst>
              <p:ext uri="{D42A27DB-BD31-4B8C-83A1-F6EECF244321}">
                <p14:modId xmlns:p14="http://schemas.microsoft.com/office/powerpoint/2010/main" val="1260473383"/>
              </p:ext>
            </p:extLst>
          </p:nvPr>
        </p:nvGraphicFramePr>
        <p:xfrm>
          <a:off x="2470916" y="235823"/>
          <a:ext cx="7497932" cy="288052"/>
        </p:xfrm>
        <a:graphic>
          <a:graphicData uri="http://schemas.openxmlformats.org/drawingml/2006/table">
            <a:tbl>
              <a:tblPr firstRow="1" bandRow="1">
                <a:tableStyleId>{5C22544A-7EE6-4342-B048-85BDC9FD1C3A}</a:tableStyleId>
              </a:tblPr>
              <a:tblGrid>
                <a:gridCol w="1874483">
                  <a:extLst>
                    <a:ext uri="{9D8B030D-6E8A-4147-A177-3AD203B41FA5}">
                      <a16:colId xmlns:a16="http://schemas.microsoft.com/office/drawing/2014/main" val="3083565694"/>
                    </a:ext>
                  </a:extLst>
                </a:gridCol>
                <a:gridCol w="1874483">
                  <a:extLst>
                    <a:ext uri="{9D8B030D-6E8A-4147-A177-3AD203B41FA5}">
                      <a16:colId xmlns:a16="http://schemas.microsoft.com/office/drawing/2014/main" val="2626883127"/>
                    </a:ext>
                  </a:extLst>
                </a:gridCol>
                <a:gridCol w="1874483">
                  <a:extLst>
                    <a:ext uri="{9D8B030D-6E8A-4147-A177-3AD203B41FA5}">
                      <a16:colId xmlns:a16="http://schemas.microsoft.com/office/drawing/2014/main" val="1982868293"/>
                    </a:ext>
                  </a:extLst>
                </a:gridCol>
                <a:gridCol w="1874483">
                  <a:extLst>
                    <a:ext uri="{9D8B030D-6E8A-4147-A177-3AD203B41FA5}">
                      <a16:colId xmlns:a16="http://schemas.microsoft.com/office/drawing/2014/main" val="2828384572"/>
                    </a:ext>
                  </a:extLst>
                </a:gridCol>
              </a:tblGrid>
              <a:tr h="288052">
                <a:tc>
                  <a:txBody>
                    <a:bodyPr/>
                    <a:lstStyle/>
                    <a:p>
                      <a:pPr algn="ctr"/>
                      <a:r>
                        <a:rPr lang="fr-FR" sz="1050" b="0" dirty="0">
                          <a:solidFill>
                            <a:schemeClr val="bg1"/>
                          </a:solidFill>
                          <a:latin typeface="Avenir Next LT Pro" panose="020B0504020202020204" pitchFamily="34" charset="0"/>
                        </a:rPr>
                        <a:t>Facturation MCO/PSY/SMR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Facturation AMO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Facturation RAC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Facturation hospitalière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28" name="Tableau 27">
            <a:extLst>
              <a:ext uri="{FF2B5EF4-FFF2-40B4-BE49-F238E27FC236}">
                <a16:creationId xmlns:a16="http://schemas.microsoft.com/office/drawing/2014/main" id="{334B285C-D484-1B68-FC48-36082A540094}"/>
              </a:ext>
            </a:extLst>
          </p:cNvPr>
          <p:cNvGraphicFramePr>
            <a:graphicFrameLocks noGrp="1"/>
          </p:cNvGraphicFramePr>
          <p:nvPr>
            <p:extLst>
              <p:ext uri="{D42A27DB-BD31-4B8C-83A1-F6EECF244321}">
                <p14:modId xmlns:p14="http://schemas.microsoft.com/office/powerpoint/2010/main" val="2247494601"/>
              </p:ext>
            </p:extLst>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1"/>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2">
                              <a:lumMod val="90000"/>
                            </a:schemeClr>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29" name="Rectangle 28">
            <a:extLst>
              <a:ext uri="{FF2B5EF4-FFF2-40B4-BE49-F238E27FC236}">
                <a16:creationId xmlns:a16="http://schemas.microsoft.com/office/drawing/2014/main" id="{445F7F97-132F-1D78-40FE-AF069E7B58D8}"/>
              </a:ext>
            </a:extLst>
          </p:cNvPr>
          <p:cNvSpPr/>
          <p:nvPr/>
        </p:nvSpPr>
        <p:spPr>
          <a:xfrm>
            <a:off x="5556243" y="6477127"/>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457964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36901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50</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2467272141"/>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tx1"/>
                          </a:solidFill>
                          <a:latin typeface="Avenir Next LT Pro" panose="020B0504020202020204" pitchFamily="34" charset="0"/>
                        </a:rPr>
                        <a:t>Non Gynéco</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III.2.A. Facturation des Urgences non gynécologiques</a:t>
            </a:r>
          </a:p>
        </p:txBody>
      </p:sp>
      <p:sp>
        <p:nvSpPr>
          <p:cNvPr id="7" name="Rectangle 6">
            <a:extLst>
              <a:ext uri="{FF2B5EF4-FFF2-40B4-BE49-F238E27FC236}">
                <a16:creationId xmlns:a16="http://schemas.microsoft.com/office/drawing/2014/main" id="{813C02CE-DE2A-FC02-61CA-3FCEDEB5B073}"/>
              </a:ext>
            </a:extLst>
          </p:cNvPr>
          <p:cNvSpPr/>
          <p:nvPr/>
        </p:nvSpPr>
        <p:spPr>
          <a:xfrm>
            <a:off x="367652" y="2452914"/>
            <a:ext cx="11456683" cy="3539430"/>
          </a:xfrm>
          <a:prstGeom prst="rect">
            <a:avLst/>
          </a:prstGeom>
        </p:spPr>
        <p:txBody>
          <a:bodyPr wrap="square">
            <a:spAutoFit/>
          </a:bodyPr>
          <a:lstStyle/>
          <a:p>
            <a:pPr algn="just"/>
            <a:r>
              <a:rPr lang="fr-FR" sz="1400" dirty="0">
                <a:solidFill>
                  <a:srgbClr val="38BBD5"/>
                </a:solidFill>
                <a:latin typeface="Avenir Next LT Pro" panose="020B0504020202020204" pitchFamily="34" charset="0"/>
              </a:rPr>
              <a:t>Suppléments « nuit » ou « dimanche ou jour férié » du spécialiste ou du radiologue</a:t>
            </a:r>
          </a:p>
          <a:p>
            <a:pPr algn="just"/>
            <a:endParaRPr lang="fr-FR" sz="1400" dirty="0">
              <a:solidFill>
                <a:srgbClr val="38BBD5"/>
              </a:solidFill>
              <a:latin typeface="Avenir Next LT Pro" panose="020B0504020202020204" pitchFamily="34" charset="0"/>
            </a:endParaRPr>
          </a:p>
          <a:p>
            <a:pPr algn="just"/>
            <a:r>
              <a:rPr lang="fr-FR" sz="1400" dirty="0">
                <a:latin typeface="Avenir Next LT Pro" panose="020B0504020202020204" pitchFamily="34" charset="0"/>
              </a:rPr>
              <a:t>Lorsque un spécialiste ou un radiologue intervient « la nuit » ou « le dimanche ou un jour férié », l’un des deux forfaits « Suppléments spécifiques » est facturable via les codes :</a:t>
            </a:r>
          </a:p>
          <a:p>
            <a:pPr algn="just"/>
            <a:endParaRPr lang="fr-FR" sz="1400" dirty="0">
              <a:latin typeface="Avenir Next LT Pro" panose="020B0504020202020204" pitchFamily="34" charset="0"/>
            </a:endParaRPr>
          </a:p>
          <a:p>
            <a:pPr marL="285750" indent="-285750" algn="just">
              <a:buFont typeface="Arial" panose="020B0604020202020204" pitchFamily="34" charset="0"/>
              <a:buChar char="•"/>
            </a:pPr>
            <a:r>
              <a:rPr lang="fr-FR" sz="1400" b="1" dirty="0">
                <a:solidFill>
                  <a:srgbClr val="38BBD5"/>
                </a:solidFill>
                <a:latin typeface="Avenir Next LT Pro" panose="020B0504020202020204" pitchFamily="34" charset="0"/>
              </a:rPr>
              <a:t>SSN : </a:t>
            </a:r>
            <a:r>
              <a:rPr lang="fr-FR" sz="1400" dirty="0">
                <a:latin typeface="Avenir Next LT Pro" panose="020B0504020202020204" pitchFamily="34" charset="0"/>
              </a:rPr>
              <a:t>« Supplément nuit » du spécialiste ou du radiologue.</a:t>
            </a:r>
          </a:p>
          <a:p>
            <a:pPr marL="285750" indent="-285750" algn="just">
              <a:buFont typeface="Arial" panose="020B0604020202020204" pitchFamily="34" charset="0"/>
              <a:buChar char="•"/>
            </a:pPr>
            <a:r>
              <a:rPr lang="fr-FR" sz="1400" b="1" dirty="0">
                <a:solidFill>
                  <a:srgbClr val="38BBD5"/>
                </a:solidFill>
                <a:latin typeface="Avenir Next LT Pro" panose="020B0504020202020204" pitchFamily="34" charset="0"/>
              </a:rPr>
              <a:t>SSF : </a:t>
            </a:r>
            <a:r>
              <a:rPr lang="fr-FR" sz="1400" dirty="0">
                <a:latin typeface="Avenir Next LT Pro" panose="020B0504020202020204" pitchFamily="34" charset="0"/>
              </a:rPr>
              <a:t>« Supplément dimanche ou jour férié » du spécialiste ou du radiologue.</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Pour le forfait SSN, la période horaire y ouvrant droit est définie par arrêté ministériel.</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Pour les forfaits SSF, la date d’exécution doit correspondre à un dimanche ou à un jour férié.</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La date d’exécution des suppléments SSN et SSF doit correspondre à celle des forfaits SIM, SIC et SAS auxquels ils se rapportent (soit la date/heure de la première prise en charge par le radiologue et/ou la date/heure de la première consultation par le spécialiste).</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Les forfaits biologie (SUB, SB2 et SB3) n’ouvrent pas droit à la facturation des suppléments SSN et SSF.</a:t>
            </a:r>
          </a:p>
        </p:txBody>
      </p:sp>
    </p:spTree>
    <p:extLst>
      <p:ext uri="{BB962C8B-B14F-4D97-AF65-F5344CB8AC3E}">
        <p14:creationId xmlns:p14="http://schemas.microsoft.com/office/powerpoint/2010/main" val="934764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36901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51</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1634438933"/>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tx1"/>
                          </a:solidFill>
                          <a:latin typeface="Avenir Next LT Pro" panose="020B0504020202020204" pitchFamily="34" charset="0"/>
                        </a:rPr>
                        <a:t>Non Gynéco</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III.2.A. Facturation des Urgences non gynécologiques</a:t>
            </a:r>
          </a:p>
        </p:txBody>
      </p:sp>
      <p:sp>
        <p:nvSpPr>
          <p:cNvPr id="7" name="Rectangle 6">
            <a:extLst>
              <a:ext uri="{FF2B5EF4-FFF2-40B4-BE49-F238E27FC236}">
                <a16:creationId xmlns:a16="http://schemas.microsoft.com/office/drawing/2014/main" id="{813C02CE-DE2A-FC02-61CA-3FCEDEB5B073}"/>
              </a:ext>
            </a:extLst>
          </p:cNvPr>
          <p:cNvSpPr/>
          <p:nvPr/>
        </p:nvSpPr>
        <p:spPr>
          <a:xfrm>
            <a:off x="367653" y="2452914"/>
            <a:ext cx="2747022" cy="523220"/>
          </a:xfrm>
          <a:prstGeom prst="rect">
            <a:avLst/>
          </a:prstGeom>
        </p:spPr>
        <p:txBody>
          <a:bodyPr wrap="square">
            <a:spAutoFit/>
          </a:bodyPr>
          <a:lstStyle/>
          <a:p>
            <a:pPr algn="just"/>
            <a:r>
              <a:rPr lang="fr-FR" sz="1400" dirty="0">
                <a:solidFill>
                  <a:srgbClr val="38BBD5"/>
                </a:solidFill>
                <a:latin typeface="Avenir Next LT Pro" panose="020B0504020202020204" pitchFamily="34" charset="0"/>
              </a:rPr>
              <a:t>Remonté via e-</a:t>
            </a:r>
            <a:r>
              <a:rPr lang="fr-FR" sz="1400" dirty="0" err="1">
                <a:solidFill>
                  <a:srgbClr val="38BBD5"/>
                </a:solidFill>
                <a:latin typeface="Avenir Next LT Pro" panose="020B0504020202020204" pitchFamily="34" charset="0"/>
              </a:rPr>
              <a:t>pmsi</a:t>
            </a:r>
            <a:r>
              <a:rPr lang="fr-FR" sz="1400" dirty="0">
                <a:solidFill>
                  <a:srgbClr val="38BBD5"/>
                </a:solidFill>
                <a:latin typeface="Avenir Next LT Pro" panose="020B0504020202020204" pitchFamily="34" charset="0"/>
              </a:rPr>
              <a:t> via les RSF, validé par arrêté de versement </a:t>
            </a:r>
          </a:p>
        </p:txBody>
      </p:sp>
      <p:pic>
        <p:nvPicPr>
          <p:cNvPr id="3" name="Image 2">
            <a:extLst>
              <a:ext uri="{FF2B5EF4-FFF2-40B4-BE49-F238E27FC236}">
                <a16:creationId xmlns:a16="http://schemas.microsoft.com/office/drawing/2014/main" id="{BE60867A-D62C-A46F-EEF2-9E39524E68BA}"/>
              </a:ext>
            </a:extLst>
          </p:cNvPr>
          <p:cNvPicPr>
            <a:picLocks noChangeAspect="1"/>
          </p:cNvPicPr>
          <p:nvPr/>
        </p:nvPicPr>
        <p:blipFill>
          <a:blip r:embed="rId2"/>
          <a:stretch>
            <a:fillRect/>
          </a:stretch>
        </p:blipFill>
        <p:spPr>
          <a:xfrm>
            <a:off x="3262331" y="2331220"/>
            <a:ext cx="5667338" cy="4201871"/>
          </a:xfrm>
          <a:prstGeom prst="rect">
            <a:avLst/>
          </a:prstGeom>
        </p:spPr>
      </p:pic>
    </p:spTree>
    <p:extLst>
      <p:ext uri="{BB962C8B-B14F-4D97-AF65-F5344CB8AC3E}">
        <p14:creationId xmlns:p14="http://schemas.microsoft.com/office/powerpoint/2010/main" val="32972070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36901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52</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2211814438"/>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tx1"/>
                          </a:solidFill>
                          <a:latin typeface="Avenir Next LT Pro" panose="020B0504020202020204" pitchFamily="34" charset="0"/>
                        </a:rPr>
                        <a:t>Gynéco</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III.2.B. Facturation des Urgences gynécologiques</a:t>
            </a:r>
          </a:p>
        </p:txBody>
      </p:sp>
      <p:sp>
        <p:nvSpPr>
          <p:cNvPr id="4" name="Rectangle 3">
            <a:extLst>
              <a:ext uri="{FF2B5EF4-FFF2-40B4-BE49-F238E27FC236}">
                <a16:creationId xmlns:a16="http://schemas.microsoft.com/office/drawing/2014/main" id="{DE31350B-85AB-DEF2-DC27-2300BB4445FE}"/>
              </a:ext>
            </a:extLst>
          </p:cNvPr>
          <p:cNvSpPr/>
          <p:nvPr/>
        </p:nvSpPr>
        <p:spPr>
          <a:xfrm>
            <a:off x="367652" y="2664783"/>
            <a:ext cx="11456683" cy="1754326"/>
          </a:xfrm>
          <a:prstGeom prst="rect">
            <a:avLst/>
          </a:prstGeom>
        </p:spPr>
        <p:txBody>
          <a:bodyPr wrap="square">
            <a:spAutoFit/>
          </a:bodyPr>
          <a:lstStyle/>
          <a:p>
            <a:pPr algn="just"/>
            <a:r>
              <a:rPr lang="fr-FR" dirty="0">
                <a:solidFill>
                  <a:srgbClr val="38BBD5"/>
                </a:solidFill>
                <a:latin typeface="Avenir Next LT Pro" panose="020B0504020202020204" pitchFamily="34" charset="0"/>
              </a:rPr>
              <a:t>Point d’attention sur les «Urgences Gynécologiques accueillies dans les services de gynécologie obstétrique»</a:t>
            </a:r>
          </a:p>
          <a:p>
            <a:pPr algn="just"/>
            <a:endParaRPr lang="fr-FR" dirty="0">
              <a:solidFill>
                <a:srgbClr val="38BBD5"/>
              </a:solidFill>
              <a:latin typeface="Avenir Next LT Pro" panose="020B0504020202020204" pitchFamily="34" charset="0"/>
            </a:endParaRPr>
          </a:p>
          <a:p>
            <a:pPr algn="just"/>
            <a:r>
              <a:rPr lang="fr-FR" dirty="0">
                <a:latin typeface="Avenir Next LT Pro" panose="020B0504020202020204" pitchFamily="34" charset="0"/>
              </a:rPr>
              <a:t>Les urgences gynécologiques sont hors champ de la réforme lorsqu’elles sont accueillies dans les services de gynécologie obstétrique. La facturation des urgences gynécologiques avec des ATU à 80% et des actes associés reste possible.</a:t>
            </a:r>
          </a:p>
        </p:txBody>
      </p:sp>
    </p:spTree>
    <p:extLst>
      <p:ext uri="{BB962C8B-B14F-4D97-AF65-F5344CB8AC3E}">
        <p14:creationId xmlns:p14="http://schemas.microsoft.com/office/powerpoint/2010/main" val="537913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36901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53</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2906055864"/>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tx1"/>
                          </a:solidFill>
                          <a:latin typeface="Avenir Next LT Pro" panose="020B0504020202020204" pitchFamily="34" charset="0"/>
                        </a:rPr>
                        <a:t>Exercice</a:t>
                      </a:r>
                    </a:p>
                  </a:txBody>
                  <a:tcPr>
                    <a:solidFill>
                      <a:srgbClr val="FF9999"/>
                    </a:solid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3" name="Rectangle 2">
            <a:extLst>
              <a:ext uri="{FF2B5EF4-FFF2-40B4-BE49-F238E27FC236}">
                <a16:creationId xmlns:a16="http://schemas.microsoft.com/office/drawing/2014/main" id="{75E63527-9E15-834B-6A54-6E121B930598}"/>
              </a:ext>
            </a:extLst>
          </p:cNvPr>
          <p:cNvSpPr/>
          <p:nvPr/>
        </p:nvSpPr>
        <p:spPr>
          <a:xfrm>
            <a:off x="2044700" y="2642481"/>
            <a:ext cx="9779635" cy="3970318"/>
          </a:xfrm>
          <a:prstGeom prst="rect">
            <a:avLst/>
          </a:prstGeom>
        </p:spPr>
        <p:txBody>
          <a:bodyPr wrap="square">
            <a:spAutoFit/>
          </a:bodyPr>
          <a:lstStyle/>
          <a:p>
            <a:pPr algn="just"/>
            <a:r>
              <a:rPr lang="fr-FR" sz="1400" dirty="0">
                <a:latin typeface="Avenir Next LT Pro" panose="020B0504020202020204" pitchFamily="34" charset="0"/>
              </a:rPr>
              <a:t>Un patient de 50 ans vient aux urgences. Lors de cette venue il sera pris en charge par un médecin urgentiste, aura une consultation par un cardiologue et fera l’objet d’une surveillance particulière.</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Votre établissement fait partie du groupe 2 son coefficient de transition est à 1.</a:t>
            </a:r>
          </a:p>
          <a:p>
            <a:pPr algn="just"/>
            <a:r>
              <a:rPr lang="fr-FR" sz="1400" dirty="0">
                <a:latin typeface="Avenir Next LT Pro" panose="020B0504020202020204" pitchFamily="34" charset="0"/>
              </a:rPr>
              <a:t>Si ce séjour est codé en HTCD il sera regroupé dans un GHM à 450 euros et une discipline Médecine autre UM.</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Le patient n’a aucune exonération.</a:t>
            </a:r>
          </a:p>
          <a:p>
            <a:pPr algn="just"/>
            <a:endParaRPr lang="fr-FR" sz="1400" dirty="0">
              <a:latin typeface="Avenir Next LT Pro" panose="020B0504020202020204" pitchFamily="34" charset="0"/>
            </a:endParaRPr>
          </a:p>
          <a:p>
            <a:pPr algn="just"/>
            <a:r>
              <a:rPr lang="fr-FR" sz="1400" b="1" dirty="0">
                <a:latin typeface="Avenir Next LT Pro" panose="020B0504020202020204" pitchFamily="34" charset="0"/>
              </a:rPr>
              <a:t>Trouver les tarifs :</a:t>
            </a:r>
          </a:p>
          <a:p>
            <a:pPr marL="285750" indent="-285750" algn="just">
              <a:buFont typeface="Arial" panose="020B0604020202020204" pitchFamily="34" charset="0"/>
              <a:buChar char="•"/>
            </a:pPr>
            <a:r>
              <a:rPr lang="fr-FR" sz="1400" i="1" dirty="0">
                <a:latin typeface="Avenir Next LT Pro" panose="020B0504020202020204" pitchFamily="34" charset="0"/>
              </a:rPr>
              <a:t>des forfaits urgences</a:t>
            </a:r>
          </a:p>
          <a:p>
            <a:pPr algn="just"/>
            <a:endParaRPr lang="fr-FR" sz="1400" dirty="0">
              <a:latin typeface="Avenir Next LT Pro" panose="020B0504020202020204" pitchFamily="34" charset="0"/>
            </a:endParaRPr>
          </a:p>
          <a:p>
            <a:pPr algn="just"/>
            <a:r>
              <a:rPr lang="fr-FR" sz="1400" b="1" dirty="0">
                <a:latin typeface="Avenir Next LT Pro" panose="020B0504020202020204" pitchFamily="34" charset="0"/>
              </a:rPr>
              <a:t>Quelle sera la part AMO ?</a:t>
            </a:r>
          </a:p>
          <a:p>
            <a:pPr marL="285750" indent="-285750" algn="just">
              <a:buFont typeface="Arial" panose="020B0604020202020204" pitchFamily="34" charset="0"/>
              <a:buChar char="•"/>
            </a:pPr>
            <a:r>
              <a:rPr lang="fr-FR" sz="1400" i="1" dirty="0">
                <a:latin typeface="Avenir Next LT Pro" panose="020B0504020202020204" pitchFamily="34" charset="0"/>
              </a:rPr>
              <a:t>dans le cas d’un passage EXT</a:t>
            </a:r>
          </a:p>
          <a:p>
            <a:pPr marL="285750" indent="-285750" algn="just">
              <a:buFont typeface="Arial" panose="020B0604020202020204" pitchFamily="34" charset="0"/>
              <a:buChar char="•"/>
            </a:pPr>
            <a:r>
              <a:rPr lang="fr-FR" sz="1400" i="1" dirty="0">
                <a:latin typeface="Avenir Next LT Pro" panose="020B0504020202020204" pitchFamily="34" charset="0"/>
              </a:rPr>
              <a:t>dans le cas d’une venue en HTCD</a:t>
            </a:r>
          </a:p>
          <a:p>
            <a:pPr algn="just"/>
            <a:endParaRPr lang="fr-FR" sz="1400" dirty="0">
              <a:latin typeface="Avenir Next LT Pro" panose="020B0504020202020204" pitchFamily="34" charset="0"/>
            </a:endParaRPr>
          </a:p>
          <a:p>
            <a:pPr algn="just"/>
            <a:r>
              <a:rPr lang="fr-FR" sz="1400" b="1" dirty="0">
                <a:latin typeface="Avenir Next LT Pro" panose="020B0504020202020204" pitchFamily="34" charset="0"/>
              </a:rPr>
              <a:t>Quelle sera la part RAC ?</a:t>
            </a:r>
          </a:p>
          <a:p>
            <a:pPr marL="285750" indent="-285750" algn="just">
              <a:buFont typeface="Arial" panose="020B0604020202020204" pitchFamily="34" charset="0"/>
              <a:buChar char="•"/>
            </a:pPr>
            <a:r>
              <a:rPr lang="fr-FR" sz="1400" i="1" dirty="0">
                <a:latin typeface="Avenir Next LT Pro" panose="020B0504020202020204" pitchFamily="34" charset="0"/>
              </a:rPr>
              <a:t>dans le cas d’un passage EXT</a:t>
            </a:r>
          </a:p>
          <a:p>
            <a:pPr marL="285750" indent="-285750" algn="just">
              <a:buFont typeface="Arial" panose="020B0604020202020204" pitchFamily="34" charset="0"/>
              <a:buChar char="•"/>
            </a:pPr>
            <a:r>
              <a:rPr lang="fr-FR" sz="1400" i="1" dirty="0">
                <a:latin typeface="Avenir Next LT Pro" panose="020B0504020202020204" pitchFamily="34" charset="0"/>
              </a:rPr>
              <a:t>dans le cas d’une venue en HTCD</a:t>
            </a:r>
          </a:p>
        </p:txBody>
      </p:sp>
      <p:sp>
        <p:nvSpPr>
          <p:cNvPr id="6" name="Rectangle 5">
            <a:extLst>
              <a:ext uri="{FF2B5EF4-FFF2-40B4-BE49-F238E27FC236}">
                <a16:creationId xmlns:a16="http://schemas.microsoft.com/office/drawing/2014/main" id="{416A7349-64B7-396B-B653-81785759F74F}"/>
              </a:ext>
            </a:extLst>
          </p:cNvPr>
          <p:cNvSpPr/>
          <p:nvPr/>
        </p:nvSpPr>
        <p:spPr>
          <a:xfrm rot="16200000">
            <a:off x="-1260838" y="3713752"/>
            <a:ext cx="4405086" cy="1883410"/>
          </a:xfrm>
          <a:prstGeom prst="rect">
            <a:avLst/>
          </a:prstGeom>
          <a:gradFill>
            <a:gsLst>
              <a:gs pos="0">
                <a:srgbClr val="2E84AC"/>
              </a:gs>
              <a:gs pos="100000">
                <a:srgbClr val="38BBD5"/>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800" b="1" dirty="0">
                <a:latin typeface="Avenir Next LT Pro" panose="020B0504020202020204" pitchFamily="34" charset="0"/>
              </a:rPr>
              <a:t>EXERCICE #3</a:t>
            </a:r>
          </a:p>
        </p:txBody>
      </p:sp>
    </p:spTree>
    <p:extLst>
      <p:ext uri="{BB962C8B-B14F-4D97-AF65-F5344CB8AC3E}">
        <p14:creationId xmlns:p14="http://schemas.microsoft.com/office/powerpoint/2010/main" val="38153824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3690117"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54</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167354761"/>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tx1"/>
                          </a:solidFill>
                          <a:latin typeface="Avenir Next LT Pro" panose="020B0504020202020204" pitchFamily="34" charset="0"/>
                        </a:rPr>
                        <a:t>Exercice</a:t>
                      </a:r>
                    </a:p>
                  </a:txBody>
                  <a:tcPr>
                    <a:solidFill>
                      <a:srgbClr val="FF9999"/>
                    </a:solid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6" name="Rectangle 5">
            <a:extLst>
              <a:ext uri="{FF2B5EF4-FFF2-40B4-BE49-F238E27FC236}">
                <a16:creationId xmlns:a16="http://schemas.microsoft.com/office/drawing/2014/main" id="{416A7349-64B7-396B-B653-81785759F74F}"/>
              </a:ext>
            </a:extLst>
          </p:cNvPr>
          <p:cNvSpPr/>
          <p:nvPr/>
        </p:nvSpPr>
        <p:spPr>
          <a:xfrm rot="16200000">
            <a:off x="-1260838" y="3713752"/>
            <a:ext cx="4405086" cy="1883410"/>
          </a:xfrm>
          <a:prstGeom prst="rect">
            <a:avLst/>
          </a:prstGeom>
          <a:gradFill>
            <a:gsLst>
              <a:gs pos="0">
                <a:srgbClr val="2E84AC"/>
              </a:gs>
              <a:gs pos="100000">
                <a:srgbClr val="38BBD5"/>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800" b="1" dirty="0">
                <a:latin typeface="Avenir Next LT Pro" panose="020B0504020202020204" pitchFamily="34" charset="0"/>
              </a:rPr>
              <a:t>EXERCICE #3</a:t>
            </a:r>
          </a:p>
        </p:txBody>
      </p:sp>
      <p:graphicFrame>
        <p:nvGraphicFramePr>
          <p:cNvPr id="4" name="Tableau 3">
            <a:extLst>
              <a:ext uri="{FF2B5EF4-FFF2-40B4-BE49-F238E27FC236}">
                <a16:creationId xmlns:a16="http://schemas.microsoft.com/office/drawing/2014/main" id="{1F4FEAF1-E696-38F5-921C-2581B71E4CBA}"/>
              </a:ext>
            </a:extLst>
          </p:cNvPr>
          <p:cNvGraphicFramePr>
            <a:graphicFrameLocks noGrp="1"/>
          </p:cNvGraphicFramePr>
          <p:nvPr>
            <p:extLst>
              <p:ext uri="{D42A27DB-BD31-4B8C-83A1-F6EECF244321}">
                <p14:modId xmlns:p14="http://schemas.microsoft.com/office/powerpoint/2010/main" val="173865007"/>
              </p:ext>
            </p:extLst>
          </p:nvPr>
        </p:nvGraphicFramePr>
        <p:xfrm>
          <a:off x="8871067" y="3783393"/>
          <a:ext cx="2997200" cy="990600"/>
        </p:xfrm>
        <a:graphic>
          <a:graphicData uri="http://schemas.openxmlformats.org/drawingml/2006/table">
            <a:tbl>
              <a:tblPr>
                <a:tableStyleId>{5C22544A-7EE6-4342-B048-85BDC9FD1C3A}</a:tableStyleId>
              </a:tblPr>
              <a:tblGrid>
                <a:gridCol w="1498600">
                  <a:extLst>
                    <a:ext uri="{9D8B030D-6E8A-4147-A177-3AD203B41FA5}">
                      <a16:colId xmlns:a16="http://schemas.microsoft.com/office/drawing/2014/main" val="4258112191"/>
                    </a:ext>
                  </a:extLst>
                </a:gridCol>
                <a:gridCol w="1498600">
                  <a:extLst>
                    <a:ext uri="{9D8B030D-6E8A-4147-A177-3AD203B41FA5}">
                      <a16:colId xmlns:a16="http://schemas.microsoft.com/office/drawing/2014/main" val="2487794282"/>
                    </a:ext>
                  </a:extLst>
                </a:gridCol>
              </a:tblGrid>
              <a:tr h="165100">
                <a:tc>
                  <a:txBody>
                    <a:bodyPr/>
                    <a:lstStyle/>
                    <a:p>
                      <a:pPr algn="ctr" fontAlgn="b"/>
                      <a:r>
                        <a:rPr lang="fr-FR" sz="1000" u="none" strike="noStrike">
                          <a:effectLst/>
                        </a:rPr>
                        <a:t>FORFAIT</a:t>
                      </a:r>
                      <a:endParaRPr lang="fr-FR" sz="1000" b="0" i="0" u="none" strike="noStrike">
                        <a:effectLst/>
                        <a:latin typeface="Times New Roman" panose="02020603050405020304" pitchFamily="18" charset="0"/>
                      </a:endParaRPr>
                    </a:p>
                  </a:txBody>
                  <a:tcPr marL="9525" marR="9525" marT="9525" marB="0" anchor="b"/>
                </a:tc>
                <a:tc>
                  <a:txBody>
                    <a:bodyPr/>
                    <a:lstStyle/>
                    <a:p>
                      <a:pPr algn="ctr" fontAlgn="b"/>
                      <a:r>
                        <a:rPr lang="fr-FR" sz="1000" u="none" strike="noStrike">
                          <a:effectLst/>
                        </a:rPr>
                        <a:t> TARIF </a:t>
                      </a:r>
                      <a:endParaRPr lang="fr-FR" sz="1000" b="0"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43290758"/>
                  </a:ext>
                </a:extLst>
              </a:tr>
              <a:tr h="165100">
                <a:tc>
                  <a:txBody>
                    <a:bodyPr/>
                    <a:lstStyle/>
                    <a:p>
                      <a:pPr algn="ctr" fontAlgn="b"/>
                      <a:r>
                        <a:rPr lang="fr-FR" sz="1000" u="none" strike="noStrike">
                          <a:effectLst/>
                        </a:rPr>
                        <a:t>FU0</a:t>
                      </a:r>
                      <a:endParaRPr lang="fr-FR" sz="1000" b="0" i="0" u="none" strike="noStrike">
                        <a:effectLst/>
                        <a:latin typeface="Times New Roman" panose="02020603050405020304" pitchFamily="18" charset="0"/>
                      </a:endParaRPr>
                    </a:p>
                  </a:txBody>
                  <a:tcPr marL="9525" marR="9525" marT="9525" marB="0" anchor="b"/>
                </a:tc>
                <a:tc>
                  <a:txBody>
                    <a:bodyPr/>
                    <a:lstStyle/>
                    <a:p>
                      <a:pPr algn="ctr" fontAlgn="b"/>
                      <a:r>
                        <a:rPr lang="fr-FR" sz="1000" u="none" strike="noStrike" dirty="0">
                          <a:effectLst/>
                        </a:rPr>
                        <a:t>                           51,30   </a:t>
                      </a:r>
                      <a:endParaRPr lang="fr-FR" sz="1000" b="0"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820432390"/>
                  </a:ext>
                </a:extLst>
              </a:tr>
              <a:tr h="165100">
                <a:tc>
                  <a:txBody>
                    <a:bodyPr/>
                    <a:lstStyle/>
                    <a:p>
                      <a:pPr algn="ctr" fontAlgn="b"/>
                      <a:r>
                        <a:rPr lang="fr-FR" sz="1000" u="none" strike="noStrike">
                          <a:effectLst/>
                        </a:rPr>
                        <a:t>FU1</a:t>
                      </a:r>
                      <a:endParaRPr lang="fr-FR" sz="1000" b="0" i="0" u="none" strike="noStrike">
                        <a:effectLst/>
                        <a:latin typeface="Times New Roman" panose="02020603050405020304" pitchFamily="18" charset="0"/>
                      </a:endParaRPr>
                    </a:p>
                  </a:txBody>
                  <a:tcPr marL="9525" marR="9525" marT="9525" marB="0" anchor="b"/>
                </a:tc>
                <a:tc>
                  <a:txBody>
                    <a:bodyPr/>
                    <a:lstStyle/>
                    <a:p>
                      <a:pPr algn="ctr" fontAlgn="b"/>
                      <a:r>
                        <a:rPr lang="fr-FR" sz="1000" u="none" strike="noStrike">
                          <a:effectLst/>
                        </a:rPr>
                        <a:t>                           30,04   </a:t>
                      </a:r>
                      <a:endParaRPr lang="fr-FR" sz="1000" b="0"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285734778"/>
                  </a:ext>
                </a:extLst>
              </a:tr>
              <a:tr h="165100">
                <a:tc>
                  <a:txBody>
                    <a:bodyPr/>
                    <a:lstStyle/>
                    <a:p>
                      <a:pPr algn="ctr" fontAlgn="b"/>
                      <a:r>
                        <a:rPr lang="fr-FR" sz="1000" u="none" strike="noStrike" dirty="0">
                          <a:effectLst/>
                        </a:rPr>
                        <a:t>FU2</a:t>
                      </a:r>
                      <a:endParaRPr lang="fr-FR" sz="1000" b="0" i="0" u="none" strike="noStrike" dirty="0">
                        <a:effectLst/>
                        <a:latin typeface="Times New Roman" panose="02020603050405020304" pitchFamily="18" charset="0"/>
                      </a:endParaRPr>
                    </a:p>
                  </a:txBody>
                  <a:tcPr marL="9525" marR="9525" marT="9525" marB="0" anchor="b"/>
                </a:tc>
                <a:tc>
                  <a:txBody>
                    <a:bodyPr/>
                    <a:lstStyle/>
                    <a:p>
                      <a:pPr algn="ctr" fontAlgn="b"/>
                      <a:r>
                        <a:rPr lang="fr-FR" sz="1000" u="none" strike="noStrike">
                          <a:effectLst/>
                        </a:rPr>
                        <a:t>                           35,13   </a:t>
                      </a:r>
                      <a:endParaRPr lang="fr-FR" sz="1000" b="0"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325279009"/>
                  </a:ext>
                </a:extLst>
              </a:tr>
              <a:tr h="165100">
                <a:tc>
                  <a:txBody>
                    <a:bodyPr/>
                    <a:lstStyle/>
                    <a:p>
                      <a:pPr algn="ctr" fontAlgn="b"/>
                      <a:r>
                        <a:rPr lang="fr-FR" sz="1000" u="none" strike="noStrike">
                          <a:effectLst/>
                        </a:rPr>
                        <a:t>FU3</a:t>
                      </a:r>
                      <a:endParaRPr lang="fr-FR" sz="1000" b="0" i="0" u="none" strike="noStrike">
                        <a:effectLst/>
                        <a:latin typeface="Times New Roman" panose="02020603050405020304" pitchFamily="18" charset="0"/>
                      </a:endParaRPr>
                    </a:p>
                  </a:txBody>
                  <a:tcPr marL="9525" marR="9525" marT="9525" marB="0" anchor="b"/>
                </a:tc>
                <a:tc>
                  <a:txBody>
                    <a:bodyPr/>
                    <a:lstStyle/>
                    <a:p>
                      <a:pPr algn="ctr" fontAlgn="b"/>
                      <a:r>
                        <a:rPr lang="fr-FR" sz="1000" u="none" strike="noStrike">
                          <a:effectLst/>
                        </a:rPr>
                        <a:t>                           41,03   </a:t>
                      </a:r>
                      <a:endParaRPr lang="fr-FR" sz="1000" b="0"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4225277591"/>
                  </a:ext>
                </a:extLst>
              </a:tr>
              <a:tr h="165100">
                <a:tc>
                  <a:txBody>
                    <a:bodyPr/>
                    <a:lstStyle/>
                    <a:p>
                      <a:pPr algn="ctr" fontAlgn="b"/>
                      <a:r>
                        <a:rPr lang="fr-FR" sz="1000" u="none" strike="noStrike">
                          <a:effectLst/>
                        </a:rPr>
                        <a:t>FU4</a:t>
                      </a:r>
                      <a:endParaRPr lang="fr-FR" sz="1000" b="0" i="0" u="none" strike="noStrike">
                        <a:effectLst/>
                        <a:latin typeface="Times New Roman" panose="02020603050405020304" pitchFamily="18" charset="0"/>
                      </a:endParaRPr>
                    </a:p>
                  </a:txBody>
                  <a:tcPr marL="9525" marR="9525" marT="9525" marB="0" anchor="b"/>
                </a:tc>
                <a:tc>
                  <a:txBody>
                    <a:bodyPr/>
                    <a:lstStyle/>
                    <a:p>
                      <a:pPr algn="ctr" fontAlgn="b"/>
                      <a:r>
                        <a:rPr lang="fr-FR" sz="1000" u="none" strike="noStrike" dirty="0">
                          <a:effectLst/>
                        </a:rPr>
                        <a:t>                           49,17   </a:t>
                      </a:r>
                      <a:endParaRPr lang="fr-FR" sz="1000" b="0"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633551769"/>
                  </a:ext>
                </a:extLst>
              </a:tr>
            </a:tbl>
          </a:graphicData>
        </a:graphic>
      </p:graphicFrame>
      <p:graphicFrame>
        <p:nvGraphicFramePr>
          <p:cNvPr id="5" name="Tableau 4">
            <a:extLst>
              <a:ext uri="{FF2B5EF4-FFF2-40B4-BE49-F238E27FC236}">
                <a16:creationId xmlns:a16="http://schemas.microsoft.com/office/drawing/2014/main" id="{B6D52452-F312-891C-C7A4-7B3453C43F21}"/>
              </a:ext>
            </a:extLst>
          </p:cNvPr>
          <p:cNvGraphicFramePr>
            <a:graphicFrameLocks noGrp="1"/>
          </p:cNvGraphicFramePr>
          <p:nvPr>
            <p:extLst>
              <p:ext uri="{D42A27DB-BD31-4B8C-83A1-F6EECF244321}">
                <p14:modId xmlns:p14="http://schemas.microsoft.com/office/powerpoint/2010/main" val="3657439761"/>
              </p:ext>
            </p:extLst>
          </p:nvPr>
        </p:nvGraphicFramePr>
        <p:xfrm>
          <a:off x="2016224" y="2601532"/>
          <a:ext cx="6747859" cy="4100116"/>
        </p:xfrm>
        <a:graphic>
          <a:graphicData uri="http://schemas.openxmlformats.org/drawingml/2006/table">
            <a:tbl>
              <a:tblPr>
                <a:tableStyleId>{5C22544A-7EE6-4342-B048-85BDC9FD1C3A}</a:tableStyleId>
              </a:tblPr>
              <a:tblGrid>
                <a:gridCol w="1155656">
                  <a:extLst>
                    <a:ext uri="{9D8B030D-6E8A-4147-A177-3AD203B41FA5}">
                      <a16:colId xmlns:a16="http://schemas.microsoft.com/office/drawing/2014/main" val="1686422201"/>
                    </a:ext>
                  </a:extLst>
                </a:gridCol>
                <a:gridCol w="4864921">
                  <a:extLst>
                    <a:ext uri="{9D8B030D-6E8A-4147-A177-3AD203B41FA5}">
                      <a16:colId xmlns:a16="http://schemas.microsoft.com/office/drawing/2014/main" val="3837738623"/>
                    </a:ext>
                  </a:extLst>
                </a:gridCol>
                <a:gridCol w="727282">
                  <a:extLst>
                    <a:ext uri="{9D8B030D-6E8A-4147-A177-3AD203B41FA5}">
                      <a16:colId xmlns:a16="http://schemas.microsoft.com/office/drawing/2014/main" val="1027468750"/>
                    </a:ext>
                  </a:extLst>
                </a:gridCol>
              </a:tblGrid>
              <a:tr h="200272">
                <a:tc>
                  <a:txBody>
                    <a:bodyPr/>
                    <a:lstStyle/>
                    <a:p>
                      <a:pPr algn="ctr" fontAlgn="b"/>
                      <a:r>
                        <a:rPr lang="fr-FR" sz="1000" u="none" strike="noStrike">
                          <a:effectLst/>
                        </a:rPr>
                        <a:t>code supléments</a:t>
                      </a:r>
                      <a:endParaRPr lang="fr-FR" sz="1000" b="0" i="0" u="none" strike="noStrike">
                        <a:effectLst/>
                        <a:latin typeface="Times New Roman" panose="02020603050405020304" pitchFamily="18" charset="0"/>
                      </a:endParaRPr>
                    </a:p>
                  </a:txBody>
                  <a:tcPr marL="9525" marR="9525" marT="9525" marB="0" anchor="b"/>
                </a:tc>
                <a:tc>
                  <a:txBody>
                    <a:bodyPr/>
                    <a:lstStyle/>
                    <a:p>
                      <a:pPr algn="ctr" fontAlgn="ctr"/>
                      <a:r>
                        <a:rPr lang="fr-FR" sz="1000" u="none" strike="noStrike" dirty="0">
                          <a:effectLst/>
                        </a:rPr>
                        <a:t>libellé</a:t>
                      </a:r>
                      <a:endParaRPr lang="fr-FR" sz="1000" b="0" i="0" u="none" strike="noStrike" dirty="0">
                        <a:effectLst/>
                        <a:latin typeface="Times New Roman" panose="02020603050405020304" pitchFamily="18" charset="0"/>
                      </a:endParaRPr>
                    </a:p>
                  </a:txBody>
                  <a:tcPr marL="9525" marR="9525" marT="9525" marB="0" anchor="ctr"/>
                </a:tc>
                <a:tc>
                  <a:txBody>
                    <a:bodyPr/>
                    <a:lstStyle/>
                    <a:p>
                      <a:pPr algn="ctr" fontAlgn="ctr"/>
                      <a:r>
                        <a:rPr lang="fr-FR" sz="1000" u="none" strike="noStrike">
                          <a:effectLst/>
                        </a:rPr>
                        <a:t> Tarif </a:t>
                      </a:r>
                      <a:endParaRPr lang="fr-FR" sz="1000" b="0" i="0" u="none" strike="noStrike">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983567868"/>
                  </a:ext>
                </a:extLst>
              </a:tr>
              <a:tr h="324987">
                <a:tc>
                  <a:txBody>
                    <a:bodyPr/>
                    <a:lstStyle/>
                    <a:p>
                      <a:pPr algn="ctr" fontAlgn="b"/>
                      <a:r>
                        <a:rPr lang="fr-FR" sz="1000" u="none" strike="noStrike">
                          <a:effectLst/>
                        </a:rPr>
                        <a:t>SU2</a:t>
                      </a:r>
                      <a:endParaRPr lang="fr-FR" sz="1000" b="0" i="0" u="none" strike="noStrike">
                        <a:effectLst/>
                        <a:latin typeface="Times New Roman" panose="02020603050405020304" pitchFamily="18" charset="0"/>
                      </a:endParaRPr>
                    </a:p>
                  </a:txBody>
                  <a:tcPr marL="9525" marR="9525" marT="9525" marB="0" anchor="b"/>
                </a:tc>
                <a:tc>
                  <a:txBody>
                    <a:bodyPr/>
                    <a:lstStyle/>
                    <a:p>
                      <a:pPr algn="l" fontAlgn="b"/>
                      <a:r>
                        <a:rPr lang="fr-FR" sz="1000" u="none" strike="noStrike">
                          <a:effectLst/>
                        </a:rPr>
                        <a:t>Supplément prise en charge spécifique CCMU 2 +</a:t>
                      </a:r>
                      <a:endParaRPr lang="fr-FR" sz="1000" b="0" i="0" u="none" strike="noStrike">
                        <a:effectLst/>
                        <a:latin typeface="Times New Roman" panose="02020603050405020304" pitchFamily="18" charset="0"/>
                      </a:endParaRPr>
                    </a:p>
                  </a:txBody>
                  <a:tcPr marL="9525" marR="9525" marT="9525" marB="0" anchor="b"/>
                </a:tc>
                <a:tc>
                  <a:txBody>
                    <a:bodyPr/>
                    <a:lstStyle/>
                    <a:p>
                      <a:pPr algn="ctr" fontAlgn="b"/>
                      <a:r>
                        <a:rPr lang="fr-FR" sz="1000" u="none" strike="noStrike">
                          <a:effectLst/>
                        </a:rPr>
                        <a:t>                           14,50   </a:t>
                      </a:r>
                      <a:endParaRPr lang="fr-FR" sz="1000" b="0"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439240912"/>
                  </a:ext>
                </a:extLst>
              </a:tr>
              <a:tr h="324987">
                <a:tc>
                  <a:txBody>
                    <a:bodyPr/>
                    <a:lstStyle/>
                    <a:p>
                      <a:pPr algn="ctr" fontAlgn="b"/>
                      <a:r>
                        <a:rPr lang="fr-FR" sz="1000" u="none" strike="noStrike">
                          <a:effectLst/>
                        </a:rPr>
                        <a:t>SU3</a:t>
                      </a:r>
                      <a:endParaRPr lang="fr-FR" sz="1000" b="0" i="0" u="none" strike="noStrike">
                        <a:effectLst/>
                        <a:latin typeface="Times New Roman" panose="02020603050405020304" pitchFamily="18" charset="0"/>
                      </a:endParaRPr>
                    </a:p>
                  </a:txBody>
                  <a:tcPr marL="9525" marR="9525" marT="9525" marB="0" anchor="b"/>
                </a:tc>
                <a:tc>
                  <a:txBody>
                    <a:bodyPr/>
                    <a:lstStyle/>
                    <a:p>
                      <a:pPr algn="l" fontAlgn="b"/>
                      <a:r>
                        <a:rPr lang="fr-FR" sz="1000" u="none" strike="noStrike">
                          <a:effectLst/>
                        </a:rPr>
                        <a:t>Supplément prise en charge spécifique CCMU 3,4,5</a:t>
                      </a:r>
                      <a:endParaRPr lang="fr-FR" sz="1000" b="0" i="0" u="none" strike="noStrike">
                        <a:effectLst/>
                        <a:latin typeface="Times New Roman" panose="02020603050405020304" pitchFamily="18" charset="0"/>
                      </a:endParaRPr>
                    </a:p>
                  </a:txBody>
                  <a:tcPr marL="9525" marR="9525" marT="9525" marB="0" anchor="b"/>
                </a:tc>
                <a:tc>
                  <a:txBody>
                    <a:bodyPr/>
                    <a:lstStyle/>
                    <a:p>
                      <a:pPr algn="ctr" fontAlgn="b"/>
                      <a:r>
                        <a:rPr lang="fr-FR" sz="1000" u="none" strike="noStrike">
                          <a:effectLst/>
                        </a:rPr>
                        <a:t>                           19,34   </a:t>
                      </a:r>
                      <a:endParaRPr lang="fr-FR" sz="1000" b="0"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587550803"/>
                  </a:ext>
                </a:extLst>
              </a:tr>
              <a:tr h="324987">
                <a:tc>
                  <a:txBody>
                    <a:bodyPr/>
                    <a:lstStyle/>
                    <a:p>
                      <a:pPr algn="ctr" fontAlgn="b"/>
                      <a:r>
                        <a:rPr lang="fr-FR" sz="1000" u="none" strike="noStrike">
                          <a:effectLst/>
                        </a:rPr>
                        <a:t>SIM</a:t>
                      </a:r>
                      <a:endParaRPr lang="fr-FR" sz="1000" b="0" i="0" u="none" strike="noStrike">
                        <a:effectLst/>
                        <a:latin typeface="Times New Roman" panose="02020603050405020304" pitchFamily="18" charset="0"/>
                      </a:endParaRPr>
                    </a:p>
                  </a:txBody>
                  <a:tcPr marL="9525" marR="9525" marT="9525" marB="0" anchor="b"/>
                </a:tc>
                <a:tc>
                  <a:txBody>
                    <a:bodyPr/>
                    <a:lstStyle/>
                    <a:p>
                      <a:pPr algn="l" fontAlgn="b"/>
                      <a:r>
                        <a:rPr lang="fr-FR" sz="1000" u="none" strike="noStrike">
                          <a:effectLst/>
                        </a:rPr>
                        <a:t>Supplément d'imagerie conventionnelle pour prise en charge complète au sein d'une structure des urgences 1</a:t>
                      </a:r>
                      <a:endParaRPr lang="fr-FR" sz="1000" b="0" i="0" u="none" strike="noStrike">
                        <a:effectLst/>
                        <a:latin typeface="Times New Roman" panose="02020603050405020304" pitchFamily="18" charset="0"/>
                      </a:endParaRPr>
                    </a:p>
                  </a:txBody>
                  <a:tcPr marL="9525" marR="9525" marT="9525" marB="0" anchor="b"/>
                </a:tc>
                <a:tc>
                  <a:txBody>
                    <a:bodyPr/>
                    <a:lstStyle/>
                    <a:p>
                      <a:pPr algn="ctr" fontAlgn="b"/>
                      <a:r>
                        <a:rPr lang="fr-FR" sz="1000" u="none" strike="noStrike">
                          <a:effectLst/>
                        </a:rPr>
                        <a:t>                           34,59   </a:t>
                      </a:r>
                      <a:endParaRPr lang="fr-FR" sz="1000" b="0"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086579048"/>
                  </a:ext>
                </a:extLst>
              </a:tr>
              <a:tr h="324987">
                <a:tc>
                  <a:txBody>
                    <a:bodyPr/>
                    <a:lstStyle/>
                    <a:p>
                      <a:pPr algn="ctr" fontAlgn="b"/>
                      <a:r>
                        <a:rPr lang="fr-FR" sz="1000" u="none" strike="noStrike">
                          <a:effectLst/>
                        </a:rPr>
                        <a:t>SIC</a:t>
                      </a:r>
                      <a:endParaRPr lang="fr-FR" sz="1000" b="0" i="0" u="none" strike="noStrike">
                        <a:effectLst/>
                        <a:latin typeface="Times New Roman" panose="02020603050405020304" pitchFamily="18" charset="0"/>
                      </a:endParaRPr>
                    </a:p>
                  </a:txBody>
                  <a:tcPr marL="9525" marR="9525" marT="9525" marB="0" anchor="b"/>
                </a:tc>
                <a:tc>
                  <a:txBody>
                    <a:bodyPr/>
                    <a:lstStyle/>
                    <a:p>
                      <a:pPr algn="l" fontAlgn="b"/>
                      <a:r>
                        <a:rPr lang="fr-FR" sz="1000" u="none" strike="noStrike">
                          <a:effectLst/>
                        </a:rPr>
                        <a:t>Supplément d'imagerie en coupe pour prise en charge complète au sein d'une structure des urgences 2</a:t>
                      </a:r>
                      <a:endParaRPr lang="fr-FR" sz="1000" b="0" i="0" u="none" strike="noStrike">
                        <a:effectLst/>
                        <a:latin typeface="Times New Roman" panose="02020603050405020304" pitchFamily="18" charset="0"/>
                      </a:endParaRPr>
                    </a:p>
                  </a:txBody>
                  <a:tcPr marL="9525" marR="9525" marT="9525" marB="0" anchor="b"/>
                </a:tc>
                <a:tc>
                  <a:txBody>
                    <a:bodyPr/>
                    <a:lstStyle/>
                    <a:p>
                      <a:pPr algn="ctr" fontAlgn="b"/>
                      <a:r>
                        <a:rPr lang="fr-FR" sz="1000" u="none" strike="noStrike">
                          <a:effectLst/>
                        </a:rPr>
                        <a:t>                           54,43   </a:t>
                      </a:r>
                      <a:endParaRPr lang="fr-FR" sz="1000" b="0"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493790110"/>
                  </a:ext>
                </a:extLst>
              </a:tr>
              <a:tr h="324987">
                <a:tc>
                  <a:txBody>
                    <a:bodyPr/>
                    <a:lstStyle/>
                    <a:p>
                      <a:pPr algn="ctr" fontAlgn="b"/>
                      <a:r>
                        <a:rPr lang="fr-FR" sz="1000" u="none" strike="noStrike">
                          <a:effectLst/>
                        </a:rPr>
                        <a:t>SUM</a:t>
                      </a:r>
                      <a:endParaRPr lang="fr-FR" sz="1000" b="0" i="0" u="none" strike="noStrike">
                        <a:effectLst/>
                        <a:latin typeface="Times New Roman" panose="02020603050405020304" pitchFamily="18" charset="0"/>
                      </a:endParaRPr>
                    </a:p>
                  </a:txBody>
                  <a:tcPr marL="9525" marR="9525" marT="9525" marB="0" anchor="b"/>
                </a:tc>
                <a:tc>
                  <a:txBody>
                    <a:bodyPr/>
                    <a:lstStyle/>
                    <a:p>
                      <a:pPr algn="l" fontAlgn="b"/>
                      <a:r>
                        <a:rPr lang="fr-FR" sz="1000" u="none" strike="noStrike">
                          <a:effectLst/>
                        </a:rPr>
                        <a:t>Supplément Urgences Mode d'arrivée</a:t>
                      </a:r>
                      <a:endParaRPr lang="fr-FR" sz="1000" b="0" i="0" u="none" strike="noStrike">
                        <a:effectLst/>
                        <a:latin typeface="Times New Roman" panose="02020603050405020304" pitchFamily="18" charset="0"/>
                      </a:endParaRPr>
                    </a:p>
                  </a:txBody>
                  <a:tcPr marL="9525" marR="9525" marT="9525" marB="0" anchor="b"/>
                </a:tc>
                <a:tc>
                  <a:txBody>
                    <a:bodyPr/>
                    <a:lstStyle/>
                    <a:p>
                      <a:pPr algn="ctr" fontAlgn="b"/>
                      <a:r>
                        <a:rPr lang="fr-FR" sz="1000" u="none" strike="noStrike">
                          <a:effectLst/>
                        </a:rPr>
                        <a:t>                           12,63   </a:t>
                      </a:r>
                      <a:endParaRPr lang="fr-FR" sz="1000" b="0"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274621544"/>
                  </a:ext>
                </a:extLst>
              </a:tr>
              <a:tr h="324987">
                <a:tc>
                  <a:txBody>
                    <a:bodyPr/>
                    <a:lstStyle/>
                    <a:p>
                      <a:pPr algn="ctr" fontAlgn="b"/>
                      <a:r>
                        <a:rPr lang="fr-FR" sz="1000" u="none" strike="noStrike">
                          <a:effectLst/>
                        </a:rPr>
                        <a:t>SAS</a:t>
                      </a:r>
                      <a:endParaRPr lang="fr-FR" sz="1000" b="0" i="0" u="none" strike="noStrike">
                        <a:effectLst/>
                        <a:latin typeface="Times New Roman" panose="02020603050405020304" pitchFamily="18" charset="0"/>
                      </a:endParaRPr>
                    </a:p>
                  </a:txBody>
                  <a:tcPr marL="9525" marR="9525" marT="9525" marB="0" anchor="b"/>
                </a:tc>
                <a:tc>
                  <a:txBody>
                    <a:bodyPr/>
                    <a:lstStyle/>
                    <a:p>
                      <a:pPr algn="l" fontAlgn="b"/>
                      <a:r>
                        <a:rPr lang="fr-FR" sz="1000" u="none" strike="noStrike">
                          <a:effectLst/>
                        </a:rPr>
                        <a:t>avis spécialiste aux urgences</a:t>
                      </a:r>
                      <a:endParaRPr lang="fr-FR" sz="1000" b="0" i="0" u="none" strike="noStrike">
                        <a:effectLst/>
                        <a:latin typeface="Times New Roman" panose="02020603050405020304" pitchFamily="18" charset="0"/>
                      </a:endParaRPr>
                    </a:p>
                  </a:txBody>
                  <a:tcPr marL="9525" marR="9525" marT="9525" marB="0" anchor="b"/>
                </a:tc>
                <a:tc>
                  <a:txBody>
                    <a:bodyPr/>
                    <a:lstStyle/>
                    <a:p>
                      <a:pPr algn="ctr" fontAlgn="b"/>
                      <a:r>
                        <a:rPr lang="fr-FR" sz="1000" u="none" strike="noStrike">
                          <a:effectLst/>
                        </a:rPr>
                        <a:t>                           25,00   </a:t>
                      </a:r>
                      <a:endParaRPr lang="fr-FR" sz="1000" b="0"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668425546"/>
                  </a:ext>
                </a:extLst>
              </a:tr>
              <a:tr h="324987">
                <a:tc>
                  <a:txBody>
                    <a:bodyPr/>
                    <a:lstStyle/>
                    <a:p>
                      <a:pPr algn="ctr" fontAlgn="b"/>
                      <a:r>
                        <a:rPr lang="fr-FR" sz="1000" u="none" strike="noStrike">
                          <a:effectLst/>
                        </a:rPr>
                        <a:t>SUN</a:t>
                      </a:r>
                      <a:endParaRPr lang="fr-FR" sz="1000" b="0" i="0" u="none" strike="noStrike">
                        <a:effectLst/>
                        <a:latin typeface="Times New Roman" panose="02020603050405020304" pitchFamily="18" charset="0"/>
                      </a:endParaRPr>
                    </a:p>
                  </a:txBody>
                  <a:tcPr marL="9525" marR="9525" marT="9525" marB="0" anchor="b"/>
                </a:tc>
                <a:tc>
                  <a:txBody>
                    <a:bodyPr/>
                    <a:lstStyle/>
                    <a:p>
                      <a:pPr algn="l" fontAlgn="b"/>
                      <a:r>
                        <a:rPr lang="fr-FR" sz="1000" u="none" strike="noStrike" dirty="0">
                          <a:effectLst/>
                        </a:rPr>
                        <a:t>supplément nuit forfait âge urgences</a:t>
                      </a:r>
                      <a:endParaRPr lang="fr-FR" sz="1000" b="0" i="0" u="none" strike="noStrike" dirty="0">
                        <a:effectLst/>
                        <a:latin typeface="Times New Roman" panose="02020603050405020304" pitchFamily="18" charset="0"/>
                      </a:endParaRPr>
                    </a:p>
                  </a:txBody>
                  <a:tcPr marL="9525" marR="9525" marT="9525" marB="0" anchor="b"/>
                </a:tc>
                <a:tc>
                  <a:txBody>
                    <a:bodyPr/>
                    <a:lstStyle/>
                    <a:p>
                      <a:pPr algn="ctr" fontAlgn="b"/>
                      <a:r>
                        <a:rPr lang="fr-FR" sz="1000" u="none" strike="noStrike">
                          <a:effectLst/>
                        </a:rPr>
                        <a:t>                           40,00   </a:t>
                      </a:r>
                      <a:endParaRPr lang="fr-FR" sz="1000" b="0"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412531016"/>
                  </a:ext>
                </a:extLst>
              </a:tr>
              <a:tr h="324987">
                <a:tc>
                  <a:txBody>
                    <a:bodyPr/>
                    <a:lstStyle/>
                    <a:p>
                      <a:pPr algn="ctr" fontAlgn="b"/>
                      <a:r>
                        <a:rPr lang="fr-FR" sz="1000" u="none" strike="noStrike">
                          <a:effectLst/>
                        </a:rPr>
                        <a:t>SUF</a:t>
                      </a:r>
                      <a:endParaRPr lang="fr-FR" sz="1000" b="0" i="0" u="none" strike="noStrike">
                        <a:effectLst/>
                        <a:latin typeface="Times New Roman" panose="02020603050405020304" pitchFamily="18" charset="0"/>
                      </a:endParaRPr>
                    </a:p>
                  </a:txBody>
                  <a:tcPr marL="9525" marR="9525" marT="9525" marB="0" anchor="b"/>
                </a:tc>
                <a:tc>
                  <a:txBody>
                    <a:bodyPr/>
                    <a:lstStyle/>
                    <a:p>
                      <a:pPr algn="l" fontAlgn="b"/>
                      <a:r>
                        <a:rPr lang="fr-FR" sz="1000" u="none" strike="noStrike">
                          <a:effectLst/>
                        </a:rPr>
                        <a:t>supplément férié forfait âge urgences</a:t>
                      </a:r>
                      <a:endParaRPr lang="fr-FR" sz="1000" b="0" i="0" u="none" strike="noStrike">
                        <a:effectLst/>
                        <a:latin typeface="Times New Roman" panose="02020603050405020304" pitchFamily="18" charset="0"/>
                      </a:endParaRPr>
                    </a:p>
                  </a:txBody>
                  <a:tcPr marL="9525" marR="9525" marT="9525" marB="0" anchor="b"/>
                </a:tc>
                <a:tc>
                  <a:txBody>
                    <a:bodyPr/>
                    <a:lstStyle/>
                    <a:p>
                      <a:pPr algn="ctr" fontAlgn="b"/>
                      <a:r>
                        <a:rPr lang="fr-FR" sz="1000" u="none" strike="noStrike">
                          <a:effectLst/>
                        </a:rPr>
                        <a:t>                           10,60   </a:t>
                      </a:r>
                      <a:endParaRPr lang="fr-FR" sz="1000" b="0"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461978063"/>
                  </a:ext>
                </a:extLst>
              </a:tr>
              <a:tr h="324987">
                <a:tc>
                  <a:txBody>
                    <a:bodyPr/>
                    <a:lstStyle/>
                    <a:p>
                      <a:pPr algn="ctr" fontAlgn="b"/>
                      <a:r>
                        <a:rPr lang="fr-FR" sz="1000" u="none" strike="noStrike">
                          <a:effectLst/>
                        </a:rPr>
                        <a:t>SSN</a:t>
                      </a:r>
                      <a:endParaRPr lang="fr-FR" sz="1000" b="0" i="0" u="none" strike="noStrike">
                        <a:effectLst/>
                        <a:latin typeface="Times New Roman" panose="02020603050405020304" pitchFamily="18" charset="0"/>
                      </a:endParaRPr>
                    </a:p>
                  </a:txBody>
                  <a:tcPr marL="9525" marR="9525" marT="9525" marB="0" anchor="b"/>
                </a:tc>
                <a:tc>
                  <a:txBody>
                    <a:bodyPr/>
                    <a:lstStyle/>
                    <a:p>
                      <a:pPr algn="l" fontAlgn="b"/>
                      <a:r>
                        <a:rPr lang="fr-FR" sz="1000" u="none" strike="noStrike">
                          <a:effectLst/>
                        </a:rPr>
                        <a:t>supplément nuit avis spécialiste et imagerie</a:t>
                      </a:r>
                      <a:endParaRPr lang="fr-FR" sz="1000" b="0" i="0" u="none" strike="noStrike">
                        <a:effectLst/>
                        <a:latin typeface="Times New Roman" panose="02020603050405020304" pitchFamily="18" charset="0"/>
                      </a:endParaRPr>
                    </a:p>
                  </a:txBody>
                  <a:tcPr marL="9525" marR="9525" marT="9525" marB="0" anchor="b"/>
                </a:tc>
                <a:tc>
                  <a:txBody>
                    <a:bodyPr/>
                    <a:lstStyle/>
                    <a:p>
                      <a:pPr algn="ctr" fontAlgn="b"/>
                      <a:r>
                        <a:rPr lang="fr-FR" sz="1000" u="none" strike="noStrike">
                          <a:effectLst/>
                        </a:rPr>
                        <a:t>                           25,15   </a:t>
                      </a:r>
                      <a:endParaRPr lang="fr-FR" sz="1000" b="0"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96936386"/>
                  </a:ext>
                </a:extLst>
              </a:tr>
              <a:tr h="324987">
                <a:tc>
                  <a:txBody>
                    <a:bodyPr/>
                    <a:lstStyle/>
                    <a:p>
                      <a:pPr algn="ctr" fontAlgn="b"/>
                      <a:r>
                        <a:rPr lang="fr-FR" sz="1000" u="none" strike="noStrike">
                          <a:effectLst/>
                        </a:rPr>
                        <a:t>SSF</a:t>
                      </a:r>
                      <a:endParaRPr lang="fr-FR" sz="1000" b="0" i="0" u="none" strike="noStrike">
                        <a:effectLst/>
                        <a:latin typeface="Times New Roman" panose="02020603050405020304" pitchFamily="18" charset="0"/>
                      </a:endParaRPr>
                    </a:p>
                  </a:txBody>
                  <a:tcPr marL="9525" marR="9525" marT="9525" marB="0" anchor="b"/>
                </a:tc>
                <a:tc>
                  <a:txBody>
                    <a:bodyPr/>
                    <a:lstStyle/>
                    <a:p>
                      <a:pPr algn="l" fontAlgn="b"/>
                      <a:r>
                        <a:rPr lang="fr-FR" sz="1000" u="none" strike="noStrike">
                          <a:effectLst/>
                        </a:rPr>
                        <a:t>supplément férié avis spécialiste et imagerie</a:t>
                      </a:r>
                      <a:endParaRPr lang="fr-FR" sz="1000" b="0" i="0" u="none" strike="noStrike">
                        <a:effectLst/>
                        <a:latin typeface="Times New Roman" panose="02020603050405020304" pitchFamily="18" charset="0"/>
                      </a:endParaRPr>
                    </a:p>
                  </a:txBody>
                  <a:tcPr marL="9525" marR="9525" marT="9525" marB="0" anchor="b"/>
                </a:tc>
                <a:tc>
                  <a:txBody>
                    <a:bodyPr/>
                    <a:lstStyle/>
                    <a:p>
                      <a:pPr algn="ctr" fontAlgn="b"/>
                      <a:r>
                        <a:rPr lang="fr-FR" sz="1000" u="none" strike="noStrike">
                          <a:effectLst/>
                        </a:rPr>
                        <a:t>                           19,06   </a:t>
                      </a:r>
                      <a:endParaRPr lang="fr-FR" sz="1000" b="0"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397195974"/>
                  </a:ext>
                </a:extLst>
              </a:tr>
              <a:tr h="324987">
                <a:tc>
                  <a:txBody>
                    <a:bodyPr/>
                    <a:lstStyle/>
                    <a:p>
                      <a:pPr algn="ctr" fontAlgn="b"/>
                      <a:r>
                        <a:rPr lang="fr-FR" sz="1000" u="none" strike="noStrike" dirty="0">
                          <a:effectLst/>
                        </a:rPr>
                        <a:t>PE1</a:t>
                      </a:r>
                      <a:endParaRPr lang="fr-FR" sz="1000" b="0" i="0" u="none" strike="noStrike" dirty="0">
                        <a:effectLst/>
                        <a:latin typeface="Times New Roman" panose="02020603050405020304" pitchFamily="18" charset="0"/>
                      </a:endParaRPr>
                    </a:p>
                  </a:txBody>
                  <a:tcPr marL="9525" marR="9525" marT="9525" marB="0" anchor="b"/>
                </a:tc>
                <a:tc>
                  <a:txBody>
                    <a:bodyPr/>
                    <a:lstStyle/>
                    <a:p>
                      <a:pPr algn="l" fontAlgn="b"/>
                      <a:r>
                        <a:rPr lang="fr-FR" sz="1000" u="none" strike="noStrike">
                          <a:effectLst/>
                        </a:rPr>
                        <a:t>Supplément prise en charge pédiatrique</a:t>
                      </a:r>
                      <a:endParaRPr lang="fr-FR" sz="1000" b="0" i="0" u="none" strike="noStrike">
                        <a:effectLst/>
                        <a:latin typeface="Times New Roman" panose="02020603050405020304" pitchFamily="18" charset="0"/>
                      </a:endParaRPr>
                    </a:p>
                  </a:txBody>
                  <a:tcPr marL="9525" marR="9525" marT="9525" marB="0" anchor="b"/>
                </a:tc>
                <a:tc>
                  <a:txBody>
                    <a:bodyPr/>
                    <a:lstStyle/>
                    <a:p>
                      <a:pPr algn="ctr" fontAlgn="b"/>
                      <a:r>
                        <a:rPr lang="fr-FR" sz="1000" u="none" strike="noStrike">
                          <a:effectLst/>
                        </a:rPr>
                        <a:t>                           27,57   </a:t>
                      </a:r>
                      <a:endParaRPr lang="fr-FR" sz="1000" b="0"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656112136"/>
                  </a:ext>
                </a:extLst>
              </a:tr>
              <a:tr h="324987">
                <a:tc>
                  <a:txBody>
                    <a:bodyPr/>
                    <a:lstStyle/>
                    <a:p>
                      <a:pPr algn="ctr" fontAlgn="b"/>
                      <a:r>
                        <a:rPr lang="fr-FR" sz="1000" u="none" strike="noStrike">
                          <a:effectLst/>
                        </a:rPr>
                        <a:t>PE2</a:t>
                      </a:r>
                      <a:endParaRPr lang="fr-FR" sz="1000" b="0" i="0" u="none" strike="noStrike">
                        <a:effectLst/>
                        <a:latin typeface="Times New Roman" panose="02020603050405020304" pitchFamily="18" charset="0"/>
                      </a:endParaRPr>
                    </a:p>
                  </a:txBody>
                  <a:tcPr marL="9525" marR="9525" marT="9525" marB="0" anchor="b"/>
                </a:tc>
                <a:tc>
                  <a:txBody>
                    <a:bodyPr/>
                    <a:lstStyle/>
                    <a:p>
                      <a:pPr algn="l" fontAlgn="b"/>
                      <a:r>
                        <a:rPr lang="fr-FR" sz="1000" u="none" strike="noStrike" dirty="0">
                          <a:effectLst/>
                        </a:rPr>
                        <a:t>Supplément prise en charge pédiatrique +</a:t>
                      </a:r>
                      <a:endParaRPr lang="fr-FR" sz="1000" b="0" i="0" u="none" strike="noStrike" dirty="0">
                        <a:effectLst/>
                        <a:latin typeface="Times New Roman" panose="02020603050405020304" pitchFamily="18" charset="0"/>
                      </a:endParaRPr>
                    </a:p>
                  </a:txBody>
                  <a:tcPr marL="9525" marR="9525" marT="9525" marB="0" anchor="b"/>
                </a:tc>
                <a:tc>
                  <a:txBody>
                    <a:bodyPr/>
                    <a:lstStyle/>
                    <a:p>
                      <a:pPr algn="ctr" fontAlgn="b"/>
                      <a:r>
                        <a:rPr lang="fr-FR" sz="1000" u="none" strike="noStrike" dirty="0">
                          <a:effectLst/>
                        </a:rPr>
                        <a:t>                           12,63   </a:t>
                      </a:r>
                      <a:endParaRPr lang="fr-FR" sz="1000" b="0"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345329567"/>
                  </a:ext>
                </a:extLst>
              </a:tr>
            </a:tbl>
          </a:graphicData>
        </a:graphic>
      </p:graphicFrame>
      <p:sp>
        <p:nvSpPr>
          <p:cNvPr id="11" name="ZoneTexte 10">
            <a:extLst>
              <a:ext uri="{FF2B5EF4-FFF2-40B4-BE49-F238E27FC236}">
                <a16:creationId xmlns:a16="http://schemas.microsoft.com/office/drawing/2014/main" id="{51BFB5B0-9907-8FDC-CACC-CF473BCFDF7D}"/>
              </a:ext>
            </a:extLst>
          </p:cNvPr>
          <p:cNvSpPr txBox="1"/>
          <p:nvPr/>
        </p:nvSpPr>
        <p:spPr>
          <a:xfrm>
            <a:off x="2016224" y="1955201"/>
            <a:ext cx="6854843" cy="369332"/>
          </a:xfrm>
          <a:prstGeom prst="rect">
            <a:avLst/>
          </a:prstGeom>
          <a:noFill/>
        </p:spPr>
        <p:txBody>
          <a:bodyPr wrap="square">
            <a:spAutoFit/>
          </a:bodyPr>
          <a:lstStyle/>
          <a:p>
            <a:r>
              <a:rPr lang="fr-FR" b="1" dirty="0">
                <a:solidFill>
                  <a:srgbClr val="212529"/>
                </a:solidFill>
                <a:latin typeface="Arial" panose="020B0604020202020204" pitchFamily="34" charset="0"/>
              </a:rPr>
              <a:t>F</a:t>
            </a:r>
            <a:r>
              <a:rPr lang="fr-FR" b="1" i="0" u="none" strike="noStrike" dirty="0">
                <a:solidFill>
                  <a:srgbClr val="212529"/>
                </a:solidFill>
                <a:effectLst/>
                <a:latin typeface="Arial" panose="020B0604020202020204" pitchFamily="34" charset="0"/>
              </a:rPr>
              <a:t>orfait patient urgences (FPU) » d’un montant de 19,61 €.</a:t>
            </a:r>
            <a:endParaRPr lang="fr-FR" dirty="0"/>
          </a:p>
        </p:txBody>
      </p:sp>
    </p:spTree>
    <p:extLst>
      <p:ext uri="{BB962C8B-B14F-4D97-AF65-F5344CB8AC3E}">
        <p14:creationId xmlns:p14="http://schemas.microsoft.com/office/powerpoint/2010/main" val="37265413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rojet d'établissement 2022-2027 du CHU de Nîmes voté à l'unanimité">
            <a:extLst>
              <a:ext uri="{FF2B5EF4-FFF2-40B4-BE49-F238E27FC236}">
                <a16:creationId xmlns:a16="http://schemas.microsoft.com/office/drawing/2014/main" id="{27551A67-2BB8-BC45-4DD2-2A4B71DD63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408" t="15547" r="21162"/>
          <a:stretch/>
        </p:blipFill>
        <p:spPr bwMode="auto">
          <a:xfrm>
            <a:off x="2009638" y="0"/>
            <a:ext cx="2002972"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F0F4E14-0DA5-A21E-3FE3-D96A139A9121}"/>
              </a:ext>
            </a:extLst>
          </p:cNvPr>
          <p:cNvSpPr/>
          <p:nvPr/>
        </p:nvSpPr>
        <p:spPr>
          <a:xfrm>
            <a:off x="2009638" y="0"/>
            <a:ext cx="2002972" cy="6858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F86B4C11-CA2C-5277-97BD-39FD77F1F903}"/>
              </a:ext>
            </a:extLst>
          </p:cNvPr>
          <p:cNvSpPr txBox="1"/>
          <p:nvPr/>
        </p:nvSpPr>
        <p:spPr>
          <a:xfrm>
            <a:off x="6386876" y="3637064"/>
            <a:ext cx="6051867" cy="1938992"/>
          </a:xfrm>
          <a:prstGeom prst="rect">
            <a:avLst/>
          </a:prstGeom>
          <a:noFill/>
        </p:spPr>
        <p:txBody>
          <a:bodyPr wrap="square" rtlCol="0">
            <a:spAutoFit/>
          </a:bodyPr>
          <a:lstStyle>
            <a:defPPr>
              <a:defRPr lang="fr-FR"/>
            </a:defPPr>
            <a:lvl1pPr algn="ctr">
              <a:defRPr sz="5400" b="1">
                <a:gradFill flip="none" rotWithShape="1">
                  <a:gsLst>
                    <a:gs pos="0">
                      <a:srgbClr val="38BBD5"/>
                    </a:gs>
                    <a:gs pos="100000">
                      <a:srgbClr val="20588B"/>
                    </a:gs>
                  </a:gsLst>
                  <a:lin ang="10800000" scaled="1"/>
                  <a:tileRect/>
                </a:gradFill>
                <a:latin typeface="Avenir Next LT Pro" panose="020B0504020202020204" pitchFamily="34" charset="0"/>
              </a:defRPr>
            </a:lvl1pPr>
          </a:lstStyle>
          <a:p>
            <a:pPr algn="l"/>
            <a:r>
              <a:rPr lang="fr-FR" sz="4000" b="0" dirty="0">
                <a:solidFill>
                  <a:schemeClr val="tx1"/>
                </a:solidFill>
              </a:rPr>
              <a:t>ACTES DE LABORATOIRES HORS NOMENCLATURE</a:t>
            </a:r>
          </a:p>
        </p:txBody>
      </p:sp>
      <p:sp>
        <p:nvSpPr>
          <p:cNvPr id="13" name="ZoneTexte 12">
            <a:extLst>
              <a:ext uri="{FF2B5EF4-FFF2-40B4-BE49-F238E27FC236}">
                <a16:creationId xmlns:a16="http://schemas.microsoft.com/office/drawing/2014/main" id="{3B3927AF-329F-DF73-594E-C1DC18AC15E8}"/>
              </a:ext>
            </a:extLst>
          </p:cNvPr>
          <p:cNvSpPr txBox="1"/>
          <p:nvPr/>
        </p:nvSpPr>
        <p:spPr>
          <a:xfrm>
            <a:off x="458126" y="2721429"/>
            <a:ext cx="6450673" cy="3770263"/>
          </a:xfrm>
          <a:prstGeom prst="rect">
            <a:avLst/>
          </a:prstGeom>
          <a:noFill/>
        </p:spPr>
        <p:txBody>
          <a:bodyPr wrap="square" rtlCol="0">
            <a:spAutoFit/>
          </a:bodyPr>
          <a:lstStyle>
            <a:defPPr>
              <a:defRPr lang="fr-FR"/>
            </a:defPPr>
            <a:lvl1pPr algn="ctr">
              <a:defRPr sz="5400" b="1">
                <a:gradFill flip="none" rotWithShape="1">
                  <a:gsLst>
                    <a:gs pos="0">
                      <a:srgbClr val="38BBD5"/>
                    </a:gs>
                    <a:gs pos="100000">
                      <a:srgbClr val="20588B"/>
                    </a:gs>
                  </a:gsLst>
                  <a:lin ang="10800000" scaled="1"/>
                  <a:tileRect/>
                </a:gradFill>
                <a:latin typeface="Avenir Next LT Pro" panose="020B0504020202020204" pitchFamily="34" charset="0"/>
              </a:defRPr>
            </a:lvl1pPr>
          </a:lstStyle>
          <a:p>
            <a:pPr algn="l"/>
            <a:r>
              <a:rPr lang="fr-FR" sz="23900" dirty="0">
                <a:gradFill flip="none" rotWithShape="1">
                  <a:gsLst>
                    <a:gs pos="0">
                      <a:srgbClr val="FF0000"/>
                    </a:gs>
                    <a:gs pos="100000">
                      <a:srgbClr val="FF9999"/>
                    </a:gs>
                  </a:gsLst>
                  <a:lin ang="10800000" scaled="1"/>
                  <a:tileRect/>
                </a:gradFill>
              </a:rPr>
              <a:t>III.3</a:t>
            </a:r>
          </a:p>
        </p:txBody>
      </p: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55</a:t>
            </a:fld>
            <a:endParaRPr lang="fr-FR"/>
          </a:p>
        </p:txBody>
      </p:sp>
      <p:sp>
        <p:nvSpPr>
          <p:cNvPr id="36" name="Rectangle : coins arrondis 35">
            <a:extLst>
              <a:ext uri="{FF2B5EF4-FFF2-40B4-BE49-F238E27FC236}">
                <a16:creationId xmlns:a16="http://schemas.microsoft.com/office/drawing/2014/main" id="{3D4FCFFD-53DC-B172-5664-EF5A1627168F}"/>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7" name="Tableau 36">
            <a:extLst>
              <a:ext uri="{FF2B5EF4-FFF2-40B4-BE49-F238E27FC236}">
                <a16:creationId xmlns:a16="http://schemas.microsoft.com/office/drawing/2014/main" id="{E3FD3970-F366-7FE8-2CEA-59F77DC0A44A}"/>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38" name="Rectangle 37">
            <a:extLst>
              <a:ext uri="{FF2B5EF4-FFF2-40B4-BE49-F238E27FC236}">
                <a16:creationId xmlns:a16="http://schemas.microsoft.com/office/drawing/2014/main" id="{D0A6E9B5-27C1-A05E-4AC8-7D3F1F6458AE}"/>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713755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4906142"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56</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extLst>
              <p:ext uri="{D42A27DB-BD31-4B8C-83A1-F6EECF244321}">
                <p14:modId xmlns:p14="http://schemas.microsoft.com/office/powerpoint/2010/main" val="2188582740"/>
              </p:ext>
            </p:extLst>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750362877"/>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tx1"/>
                          </a:solidFill>
                          <a:latin typeface="Avenir Next LT Pro" panose="020B0504020202020204" pitchFamily="34" charset="0"/>
                        </a:rPr>
                        <a:t>Règles</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726756"/>
            <a:ext cx="8911769" cy="400110"/>
          </a:xfrm>
          <a:prstGeom prst="rect">
            <a:avLst/>
          </a:prstGeom>
          <a:noFill/>
        </p:spPr>
        <p:txBody>
          <a:bodyPr wrap="square">
            <a:spAutoFit/>
          </a:bodyPr>
          <a:lstStyle/>
          <a:p>
            <a:r>
              <a:rPr lang="fr-FR" sz="2000" b="1" dirty="0">
                <a:latin typeface="Avenir Next LT Pro" panose="020B0504020202020204" pitchFamily="34" charset="0"/>
              </a:rPr>
              <a:t>III.3. Facturation des actes de laboratoires hors nomenclature</a:t>
            </a:r>
          </a:p>
        </p:txBody>
      </p:sp>
      <p:sp>
        <p:nvSpPr>
          <p:cNvPr id="4" name="Rectangle 3">
            <a:extLst>
              <a:ext uri="{FF2B5EF4-FFF2-40B4-BE49-F238E27FC236}">
                <a16:creationId xmlns:a16="http://schemas.microsoft.com/office/drawing/2014/main" id="{DE31350B-85AB-DEF2-DC27-2300BB4445FE}"/>
              </a:ext>
            </a:extLst>
          </p:cNvPr>
          <p:cNvSpPr/>
          <p:nvPr/>
        </p:nvSpPr>
        <p:spPr>
          <a:xfrm>
            <a:off x="-53685" y="2128667"/>
            <a:ext cx="11734700" cy="4801314"/>
          </a:xfrm>
          <a:prstGeom prst="rect">
            <a:avLst/>
          </a:prstGeom>
        </p:spPr>
        <p:txBody>
          <a:bodyPr wrap="square">
            <a:spAutoFit/>
          </a:bodyPr>
          <a:lstStyle/>
          <a:p>
            <a:pPr algn="just"/>
            <a:r>
              <a:rPr lang="fr-FR" b="1" dirty="0">
                <a:solidFill>
                  <a:srgbClr val="38BBD5"/>
                </a:solidFill>
                <a:latin typeface="Avenir Next LT Pro" panose="020B0504020202020204" pitchFamily="34" charset="0"/>
              </a:rPr>
              <a:t>Il y avait jusqu’en 2024 2 référentiels d’actes hors nomenclature:</a:t>
            </a:r>
          </a:p>
          <a:p>
            <a:pPr algn="just"/>
            <a:endParaRPr lang="fr-FR" dirty="0">
              <a:solidFill>
                <a:srgbClr val="38BBD5"/>
              </a:solidFill>
              <a:latin typeface="Avenir Next LT Pro" panose="020B0504020202020204" pitchFamily="34" charset="0"/>
            </a:endParaRPr>
          </a:p>
          <a:p>
            <a:pPr marL="285750" indent="-285750" algn="just">
              <a:buFont typeface="Arial" panose="020B0604020202020204" pitchFamily="34" charset="0"/>
              <a:buChar char="•"/>
            </a:pPr>
            <a:r>
              <a:rPr lang="fr-FR" dirty="0">
                <a:solidFill>
                  <a:srgbClr val="38BBD5"/>
                </a:solidFill>
                <a:latin typeface="Avenir Next LT Pro" panose="020B0504020202020204" pitchFamily="34" charset="0"/>
              </a:rPr>
              <a:t>Le référentiel des actes innovants hors nomenclature (RIHN), </a:t>
            </a:r>
            <a:r>
              <a:rPr lang="fr-FR" dirty="0">
                <a:latin typeface="Avenir Next LT Pro" panose="020B0504020202020204" pitchFamily="34" charset="0"/>
              </a:rPr>
              <a:t>mis en place par la direction générale de l’offre de soins (DGOS) dans le cadre du développement de l’innovation en santé, offre un dispositif pérenne de soutien à la biologie médicale et à l’anatomopathologie innovantes. Ce « pilier de soutien à l’innovation » permet une prise en charge précoce et transitoire d’actes innovants de biologie médicale et d’anatomopathologie.</a:t>
            </a:r>
          </a:p>
          <a:p>
            <a:pPr algn="just"/>
            <a:endParaRPr lang="fr-FR" dirty="0">
              <a:latin typeface="Avenir Next LT Pro" panose="020B0504020202020204" pitchFamily="34" charset="0"/>
            </a:endParaRPr>
          </a:p>
          <a:p>
            <a:pPr marL="285750" indent="-285750" algn="just">
              <a:buFont typeface="Arial" panose="020B0604020202020204" pitchFamily="34" charset="0"/>
              <a:buChar char="•"/>
            </a:pPr>
            <a:r>
              <a:rPr lang="fr-FR" dirty="0">
                <a:solidFill>
                  <a:srgbClr val="38BBD5"/>
                </a:solidFill>
                <a:latin typeface="Avenir Next LT Pro" panose="020B0504020202020204" pitchFamily="34" charset="0"/>
              </a:rPr>
              <a:t>La liste complémentaire </a:t>
            </a:r>
            <a:r>
              <a:rPr lang="fr-FR" dirty="0">
                <a:latin typeface="Avenir Next LT Pro" panose="020B0504020202020204" pitchFamily="34" charset="0"/>
              </a:rPr>
              <a:t>qui est indépendante du RIHN et n’a pas vocation à être alimentée par des actes qui en sont issus. Elle est en effet exclusivement constituée du stock d’actes en attente d’évaluation et dont le financement a vocation à basculer dans le droit commun (ville ou hôpital) en cas d’évaluation positive par la HAS</a:t>
            </a:r>
          </a:p>
          <a:p>
            <a:pPr marL="285750" indent="-285750" algn="just">
              <a:buFont typeface="Arial" panose="020B0604020202020204" pitchFamily="34" charset="0"/>
              <a:buChar char="•"/>
            </a:pPr>
            <a:endParaRPr lang="fr-FR" dirty="0">
              <a:latin typeface="Avenir Next LT Pro" panose="020B0504020202020204" pitchFamily="34" charset="0"/>
            </a:endParaRPr>
          </a:p>
          <a:p>
            <a:pPr marL="285750" indent="-285750" algn="just">
              <a:buFont typeface="Arial" panose="020B0604020202020204" pitchFamily="34" charset="0"/>
              <a:buChar char="•"/>
            </a:pPr>
            <a:r>
              <a:rPr lang="fr-FR" dirty="0">
                <a:latin typeface="Avenir Next LT Pro" panose="020B0504020202020204" pitchFamily="34" charset="0"/>
              </a:rPr>
              <a:t>Une réforme de la gestion de ces actes hors nomenclature est en cours avec notamment la concaténation de ces 2 listes sous une seule nommée LAHN,  l’accélération du passage à la nomenclature et le passage en mode obsolète des actes non éligibles à cette nomenclature (baisse de la valorisation de 20% tous les ans)</a:t>
            </a:r>
          </a:p>
          <a:p>
            <a:pPr algn="just"/>
            <a:endParaRPr lang="fr-FR" dirty="0">
              <a:solidFill>
                <a:srgbClr val="38BBD5"/>
              </a:solidFill>
              <a:latin typeface="Avenir Next LT Pro" panose="020B0504020202020204" pitchFamily="34" charset="0"/>
            </a:endParaRPr>
          </a:p>
        </p:txBody>
      </p:sp>
    </p:spTree>
    <p:extLst>
      <p:ext uri="{BB962C8B-B14F-4D97-AF65-F5344CB8AC3E}">
        <p14:creationId xmlns:p14="http://schemas.microsoft.com/office/powerpoint/2010/main" val="26633581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4906142"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57</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extLst>
              <p:ext uri="{D42A27DB-BD31-4B8C-83A1-F6EECF244321}">
                <p14:modId xmlns:p14="http://schemas.microsoft.com/office/powerpoint/2010/main" val="2675614761"/>
              </p:ext>
            </p:extLst>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13759490"/>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tx1"/>
                          </a:solidFill>
                          <a:latin typeface="Avenir Next LT Pro" panose="020B0504020202020204" pitchFamily="34" charset="0"/>
                        </a:rPr>
                        <a:t>Règles</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III.3. Facturation des actes de laboratoires hors nomenclature</a:t>
            </a:r>
          </a:p>
        </p:txBody>
      </p:sp>
      <p:sp>
        <p:nvSpPr>
          <p:cNvPr id="4" name="Rectangle 3">
            <a:extLst>
              <a:ext uri="{FF2B5EF4-FFF2-40B4-BE49-F238E27FC236}">
                <a16:creationId xmlns:a16="http://schemas.microsoft.com/office/drawing/2014/main" id="{DE31350B-85AB-DEF2-DC27-2300BB4445FE}"/>
              </a:ext>
            </a:extLst>
          </p:cNvPr>
          <p:cNvSpPr/>
          <p:nvPr/>
        </p:nvSpPr>
        <p:spPr>
          <a:xfrm>
            <a:off x="367652" y="2452914"/>
            <a:ext cx="11456683" cy="3139321"/>
          </a:xfrm>
          <a:prstGeom prst="rect">
            <a:avLst/>
          </a:prstGeom>
        </p:spPr>
        <p:txBody>
          <a:bodyPr wrap="square">
            <a:spAutoFit/>
          </a:bodyPr>
          <a:lstStyle/>
          <a:p>
            <a:pPr algn="just"/>
            <a:r>
              <a:rPr lang="fr-FR" dirty="0">
                <a:solidFill>
                  <a:srgbClr val="38BBD5"/>
                </a:solidFill>
                <a:latin typeface="Avenir Next LT Pro" panose="020B0504020202020204" pitchFamily="34" charset="0"/>
              </a:rPr>
              <a:t>Règles de facturation</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Les règles de facturation applicables sont celles décrites dans l’instruction DGOS/PF4/DSS/1A/2018/101 du 16 avril 2018 relative aux actes de biologie médicale et d’anatomopathologie hors nomenclatures éligibles au financement au titre de la mission d’intérêt général d’enseignement, de recherche, de rôle de référence et d’innovation G03.</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Le logiciel FICHSUP est utilisé  pour la déclaration des volumes d’activité.</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Le schéma annuel de déclaration de l’activité est le suivant : déclaration de l’activité de l’année n en M12 de l’année n et M4 de l’année n+1.</a:t>
            </a:r>
          </a:p>
        </p:txBody>
      </p:sp>
    </p:spTree>
    <p:extLst>
      <p:ext uri="{BB962C8B-B14F-4D97-AF65-F5344CB8AC3E}">
        <p14:creationId xmlns:p14="http://schemas.microsoft.com/office/powerpoint/2010/main" val="14985490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4906142"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58</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extLst>
              <p:ext uri="{D42A27DB-BD31-4B8C-83A1-F6EECF244321}">
                <p14:modId xmlns:p14="http://schemas.microsoft.com/office/powerpoint/2010/main" val="3825887003"/>
              </p:ext>
            </p:extLst>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3665691452"/>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tx1"/>
                          </a:solidFill>
                          <a:latin typeface="Avenir Next LT Pro" panose="020B0504020202020204" pitchFamily="34" charset="0"/>
                        </a:rPr>
                        <a:t>Règles</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III.3. Facturation des actes de laboratoires hors nomenclature</a:t>
            </a:r>
          </a:p>
        </p:txBody>
      </p:sp>
      <p:sp>
        <p:nvSpPr>
          <p:cNvPr id="4" name="Rectangle 3">
            <a:extLst>
              <a:ext uri="{FF2B5EF4-FFF2-40B4-BE49-F238E27FC236}">
                <a16:creationId xmlns:a16="http://schemas.microsoft.com/office/drawing/2014/main" id="{DE31350B-85AB-DEF2-DC27-2300BB4445FE}"/>
              </a:ext>
            </a:extLst>
          </p:cNvPr>
          <p:cNvSpPr/>
          <p:nvPr/>
        </p:nvSpPr>
        <p:spPr>
          <a:xfrm>
            <a:off x="367652" y="2452914"/>
            <a:ext cx="11456683" cy="3323987"/>
          </a:xfrm>
          <a:prstGeom prst="rect">
            <a:avLst/>
          </a:prstGeom>
        </p:spPr>
        <p:txBody>
          <a:bodyPr wrap="square">
            <a:spAutoFit/>
          </a:bodyPr>
          <a:lstStyle/>
          <a:p>
            <a:pPr algn="just"/>
            <a:r>
              <a:rPr lang="fr-FR" sz="1400" dirty="0">
                <a:solidFill>
                  <a:srgbClr val="38BBD5"/>
                </a:solidFill>
                <a:latin typeface="Avenir Next LT Pro" panose="020B0504020202020204" pitchFamily="34" charset="0"/>
              </a:rPr>
              <a:t>Les conditions du financement</a:t>
            </a:r>
          </a:p>
          <a:p>
            <a:pPr algn="just"/>
            <a:endParaRPr lang="fr-FR" sz="1400" dirty="0">
              <a:solidFill>
                <a:srgbClr val="38BBD5"/>
              </a:solidFill>
              <a:latin typeface="Avenir Next LT Pro" panose="020B0504020202020204" pitchFamily="34" charset="0"/>
            </a:endParaRPr>
          </a:p>
          <a:p>
            <a:pPr algn="just"/>
            <a:r>
              <a:rPr lang="fr-FR" sz="1400" dirty="0">
                <a:latin typeface="Avenir Next LT Pro" panose="020B0504020202020204" pitchFamily="34" charset="0"/>
              </a:rPr>
              <a:t>La  participation  à  la  mission d’intérêt général d’enseignement,  de  recherche,  de  rôle  de  référence et d’innovation G03 est financée sous certaines conditions.</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Dans les cas où l’acte est prescrit et réalisé dans le même établissement de santé, il est éligible à un financement par cette dotation.</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Dans les cas où l’acte est prescrit et réalisé dans des établissements de santé distincts, il peut également être financé par cette dotation.</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Dans  chacun  des  deux  cas  précédents,  l’acte  peut  être  financé  si  le  patient  est  en consultation  externe,  en  prestation  hospitalière  sans  hospitalisation  ou  en  prestation hospitalière avec hospitalisation.</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L’exception  aux  règles  énoncées  ci-dessus  concerne  les  patients  non  assurés  sociaux.  Les  actes  de  biologie  médicale  et  d’anatomopathologie hors  nomenclatures  prescrits  et/ou réalisés   pour   des   patients   non   assurés   sociaux   ne   sont   pas   éligibles   au   financement par cette dotation.</a:t>
            </a:r>
          </a:p>
        </p:txBody>
      </p:sp>
    </p:spTree>
    <p:extLst>
      <p:ext uri="{BB962C8B-B14F-4D97-AF65-F5344CB8AC3E}">
        <p14:creationId xmlns:p14="http://schemas.microsoft.com/office/powerpoint/2010/main" val="31125708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4906142"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59</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extLst>
              <p:ext uri="{D42A27DB-BD31-4B8C-83A1-F6EECF244321}">
                <p14:modId xmlns:p14="http://schemas.microsoft.com/office/powerpoint/2010/main" val="2647821109"/>
              </p:ext>
            </p:extLst>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HORS NOMENC.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2023830001"/>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tx1"/>
                          </a:solidFill>
                          <a:latin typeface="Avenir Next LT Pro" panose="020B0504020202020204" pitchFamily="34" charset="0"/>
                        </a:rPr>
                        <a:t>Règles</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III.3. Facturation des actes de laboratoires hors nomenclature</a:t>
            </a:r>
          </a:p>
        </p:txBody>
      </p:sp>
      <p:sp>
        <p:nvSpPr>
          <p:cNvPr id="4" name="Rectangle 3">
            <a:extLst>
              <a:ext uri="{FF2B5EF4-FFF2-40B4-BE49-F238E27FC236}">
                <a16:creationId xmlns:a16="http://schemas.microsoft.com/office/drawing/2014/main" id="{DE31350B-85AB-DEF2-DC27-2300BB4445FE}"/>
              </a:ext>
            </a:extLst>
          </p:cNvPr>
          <p:cNvSpPr/>
          <p:nvPr/>
        </p:nvSpPr>
        <p:spPr>
          <a:xfrm>
            <a:off x="367652" y="2452914"/>
            <a:ext cx="11456683" cy="3785652"/>
          </a:xfrm>
          <a:prstGeom prst="rect">
            <a:avLst/>
          </a:prstGeom>
        </p:spPr>
        <p:txBody>
          <a:bodyPr wrap="square">
            <a:spAutoFit/>
          </a:bodyPr>
          <a:lstStyle/>
          <a:p>
            <a:pPr algn="just"/>
            <a:r>
              <a:rPr lang="fr-FR" sz="1200" dirty="0">
                <a:solidFill>
                  <a:srgbClr val="38BBD5"/>
                </a:solidFill>
                <a:latin typeface="Avenir Next LT Pro" panose="020B0504020202020204" pitchFamily="34" charset="0"/>
              </a:rPr>
              <a:t>Les règles de facturation aux établissements de santé et aux patients</a:t>
            </a:r>
          </a:p>
          <a:p>
            <a:pPr algn="just"/>
            <a:endParaRPr lang="fr-FR" sz="1200" dirty="0">
              <a:solidFill>
                <a:srgbClr val="38BBD5"/>
              </a:solidFill>
              <a:latin typeface="Avenir Next LT Pro" panose="020B0504020202020204" pitchFamily="34" charset="0"/>
            </a:endParaRPr>
          </a:p>
          <a:p>
            <a:pPr algn="just"/>
            <a:r>
              <a:rPr lang="fr-FR" sz="1200" dirty="0">
                <a:latin typeface="Avenir Next LT Pro" panose="020B0504020202020204" pitchFamily="34" charset="0"/>
              </a:rPr>
              <a:t>Dans le cas où l’acte est prescrit et réalisé dans des établissements de santé distincts, si les  actes  hors  nomenclatures  prescrits  sont  éligibles  au  financement  par  la  dotation  au  titre  de  la  mission  G03, l’établissement   prescripteur   peut   demander   un   financement.   </a:t>
            </a:r>
          </a:p>
          <a:p>
            <a:pPr algn="just"/>
            <a:r>
              <a:rPr lang="fr-FR" sz="1200" dirty="0">
                <a:latin typeface="Avenir Next LT Pro" panose="020B0504020202020204" pitchFamily="34" charset="0"/>
              </a:rPr>
              <a:t>Cette   demande   de   financement   est   effectuée à   l’aide   du   logiciel   dédié   de   remontée   de   l’activité.</a:t>
            </a:r>
          </a:p>
          <a:p>
            <a:pPr algn="just"/>
            <a:r>
              <a:rPr lang="fr-FR" sz="1200" dirty="0">
                <a:latin typeface="Avenir Next LT Pro" panose="020B0504020202020204" pitchFamily="34" charset="0"/>
              </a:rPr>
              <a:t>L’établissement  qui  a  réalisé  tout  ou  partie  d’une  ou  plusieurs  phases  de l’acte  pour l’établissement  prescripteur  –  dit  établissement  effecteur  –  peut  adresser  une  facture  à  l’établissement prescripteur pour couvrir les coûts de réalisation de la ou des phase(s)   de l’acte  effectuées  dans  son  établissement,  sur  la  base  des  valorisations indicatives figurant sur les listes publiées sur le site du ministère chargé de la santé.</a:t>
            </a:r>
          </a:p>
          <a:p>
            <a:pPr algn="just"/>
            <a:endParaRPr lang="fr-FR" sz="1200" dirty="0">
              <a:latin typeface="Avenir Next LT Pro" panose="020B0504020202020204" pitchFamily="34" charset="0"/>
            </a:endParaRPr>
          </a:p>
          <a:p>
            <a:pPr algn="just"/>
            <a:r>
              <a:rPr lang="fr-FR" sz="1200" dirty="0">
                <a:latin typeface="Avenir Next LT Pro" panose="020B0504020202020204" pitchFamily="34" charset="0"/>
              </a:rPr>
              <a:t>Cette facture devra contenir le détail par code-acte des actes réalisés, conformément aux listes publiées sur la page dédiée du site du ministère chargé de la santé (RIHN et LC). </a:t>
            </a:r>
          </a:p>
          <a:p>
            <a:pPr algn="just"/>
            <a:endParaRPr lang="fr-FR" sz="1200" dirty="0">
              <a:latin typeface="Avenir Next LT Pro" panose="020B0504020202020204" pitchFamily="34" charset="0"/>
            </a:endParaRPr>
          </a:p>
          <a:p>
            <a:pPr algn="just"/>
            <a:r>
              <a:rPr lang="fr-FR" sz="1200" dirty="0">
                <a:latin typeface="Avenir Next LT Pro" panose="020B0504020202020204" pitchFamily="34" charset="0"/>
              </a:rPr>
              <a:t>Si  la  facture  ne  contient  pas  ce  détail,  l’établissement  prescripteur  n’est  pas  tenu  de  la  payer.  L’établissement effecteur  ne  peut  pas  demander  un  financement  direct  de  cette  activité au titre de la mission G03.</a:t>
            </a:r>
          </a:p>
          <a:p>
            <a:pPr algn="just"/>
            <a:endParaRPr lang="fr-FR" sz="1200" dirty="0">
              <a:latin typeface="Avenir Next LT Pro" panose="020B0504020202020204" pitchFamily="34" charset="0"/>
            </a:endParaRPr>
          </a:p>
          <a:p>
            <a:pPr algn="just"/>
            <a:r>
              <a:rPr lang="fr-FR" sz="1200" dirty="0">
                <a:latin typeface="Avenir Next LT Pro" panose="020B0504020202020204" pitchFamily="34" charset="0"/>
              </a:rPr>
              <a:t>Dans les cas où le patient est assuré social et où l’acte est éligible à un financement au titre de la mission G03, l’éventuelle facture ne doit en aucun cas lui être adressée.</a:t>
            </a:r>
          </a:p>
          <a:p>
            <a:pPr algn="just"/>
            <a:endParaRPr lang="fr-FR" sz="1200" dirty="0">
              <a:latin typeface="Avenir Next LT Pro" panose="020B0504020202020204" pitchFamily="34" charset="0"/>
            </a:endParaRPr>
          </a:p>
          <a:p>
            <a:pPr algn="just"/>
            <a:r>
              <a:rPr lang="fr-FR" sz="1200" dirty="0">
                <a:latin typeface="Avenir Next LT Pro" panose="020B0504020202020204" pitchFamily="34" charset="0"/>
              </a:rPr>
              <a:t>Dans les cas où le patient est non assuré social, en cas de prescription hospitalière avec ou sans hospitalisation ou en consultation externe, l’acte peut être directement facturé au patient.  Il  revient  à  l’établissement  de  santé  prescripteur  de  vérifier  le  statut  d’assuré social du patient.</a:t>
            </a:r>
          </a:p>
        </p:txBody>
      </p:sp>
    </p:spTree>
    <p:extLst>
      <p:ext uri="{BB962C8B-B14F-4D97-AF65-F5344CB8AC3E}">
        <p14:creationId xmlns:p14="http://schemas.microsoft.com/office/powerpoint/2010/main" val="3990578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a:extLst>
              <a:ext uri="{FF2B5EF4-FFF2-40B4-BE49-F238E27FC236}">
                <a16:creationId xmlns:a16="http://schemas.microsoft.com/office/drawing/2014/main" id="{D5A808E7-2DE7-4B85-7221-774C5D966982}"/>
              </a:ext>
            </a:extLst>
          </p:cNvPr>
          <p:cNvSpPr txBox="1"/>
          <p:nvPr/>
        </p:nvSpPr>
        <p:spPr>
          <a:xfrm>
            <a:off x="367653" y="1820866"/>
            <a:ext cx="8911769" cy="400110"/>
          </a:xfrm>
          <a:prstGeom prst="rect">
            <a:avLst/>
          </a:prstGeom>
          <a:noFill/>
        </p:spPr>
        <p:txBody>
          <a:bodyPr wrap="square">
            <a:spAutoFit/>
          </a:bodyPr>
          <a:lstStyle/>
          <a:p>
            <a:r>
              <a:rPr lang="fr-FR" sz="2000" b="1" dirty="0">
                <a:latin typeface="Avenir Next LT Pro" panose="020B0504020202020204" pitchFamily="34" charset="0"/>
              </a:rPr>
              <a:t>IB. Les principaux circuits de financement par l’AMO</a:t>
            </a:r>
          </a:p>
        </p:txBody>
      </p:sp>
      <p:sp>
        <p:nvSpPr>
          <p:cNvPr id="22" name="Espace réservé du numéro de diapositive 21">
            <a:extLst>
              <a:ext uri="{FF2B5EF4-FFF2-40B4-BE49-F238E27FC236}">
                <a16:creationId xmlns:a16="http://schemas.microsoft.com/office/drawing/2014/main" id="{246069DF-983E-2450-6F75-91F394C692CF}"/>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z="1100" smtClean="0">
                <a:latin typeface="Avenir Next LT Pro" panose="020B0504020202020204" pitchFamily="34" charset="0"/>
              </a:rPr>
              <a:t>6</a:t>
            </a:fld>
            <a:endParaRPr lang="fr-FR" sz="1100">
              <a:latin typeface="Avenir Next LT Pro" panose="020B0504020202020204" pitchFamily="34" charset="0"/>
            </a:endParaRPr>
          </a:p>
        </p:txBody>
      </p:sp>
      <p:sp>
        <p:nvSpPr>
          <p:cNvPr id="24" name="Rectangle : coins arrondis 23">
            <a:extLst>
              <a:ext uri="{FF2B5EF4-FFF2-40B4-BE49-F238E27FC236}">
                <a16:creationId xmlns:a16="http://schemas.microsoft.com/office/drawing/2014/main" id="{F15E1CB0-F8B3-F829-EA90-232D6C75D23F}"/>
              </a:ext>
            </a:extLst>
          </p:cNvPr>
          <p:cNvSpPr/>
          <p:nvPr/>
        </p:nvSpPr>
        <p:spPr>
          <a:xfrm>
            <a:off x="4371151" y="241463"/>
            <a:ext cx="1864863" cy="282412"/>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 name="Connecteur droit 25">
            <a:extLst>
              <a:ext uri="{FF2B5EF4-FFF2-40B4-BE49-F238E27FC236}">
                <a16:creationId xmlns:a16="http://schemas.microsoft.com/office/drawing/2014/main" id="{AF70B80C-446A-C6BA-4221-59CBE84D176A}"/>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7" name="Rectangle : coins arrondis 26">
            <a:extLst>
              <a:ext uri="{FF2B5EF4-FFF2-40B4-BE49-F238E27FC236}">
                <a16:creationId xmlns:a16="http://schemas.microsoft.com/office/drawing/2014/main" id="{C2712019-615C-395D-9CF7-47BD9C3BD3A9}"/>
              </a:ext>
            </a:extLst>
          </p:cNvPr>
          <p:cNvSpPr/>
          <p:nvPr/>
        </p:nvSpPr>
        <p:spPr>
          <a:xfrm>
            <a:off x="-358141" y="2372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8" name="Tableau 27">
            <a:extLst>
              <a:ext uri="{FF2B5EF4-FFF2-40B4-BE49-F238E27FC236}">
                <a16:creationId xmlns:a16="http://schemas.microsoft.com/office/drawing/2014/main" id="{E25D22EC-EFB3-FD57-F757-CA1CB14FAAD9}"/>
              </a:ext>
            </a:extLst>
          </p:cNvPr>
          <p:cNvGraphicFramePr>
            <a:graphicFrameLocks noGrp="1"/>
          </p:cNvGraphicFramePr>
          <p:nvPr>
            <p:extLst>
              <p:ext uri="{D42A27DB-BD31-4B8C-83A1-F6EECF244321}">
                <p14:modId xmlns:p14="http://schemas.microsoft.com/office/powerpoint/2010/main" val="1045175402"/>
              </p:ext>
            </p:extLst>
          </p:nvPr>
        </p:nvGraphicFramePr>
        <p:xfrm>
          <a:off x="2470916" y="235823"/>
          <a:ext cx="7497932" cy="288052"/>
        </p:xfrm>
        <a:graphic>
          <a:graphicData uri="http://schemas.openxmlformats.org/drawingml/2006/table">
            <a:tbl>
              <a:tblPr firstRow="1" bandRow="1">
                <a:tableStyleId>{5C22544A-7EE6-4342-B048-85BDC9FD1C3A}</a:tableStyleId>
              </a:tblPr>
              <a:tblGrid>
                <a:gridCol w="1874483">
                  <a:extLst>
                    <a:ext uri="{9D8B030D-6E8A-4147-A177-3AD203B41FA5}">
                      <a16:colId xmlns:a16="http://schemas.microsoft.com/office/drawing/2014/main" val="3083565694"/>
                    </a:ext>
                  </a:extLst>
                </a:gridCol>
                <a:gridCol w="1874483">
                  <a:extLst>
                    <a:ext uri="{9D8B030D-6E8A-4147-A177-3AD203B41FA5}">
                      <a16:colId xmlns:a16="http://schemas.microsoft.com/office/drawing/2014/main" val="2626883127"/>
                    </a:ext>
                  </a:extLst>
                </a:gridCol>
                <a:gridCol w="1874483">
                  <a:extLst>
                    <a:ext uri="{9D8B030D-6E8A-4147-A177-3AD203B41FA5}">
                      <a16:colId xmlns:a16="http://schemas.microsoft.com/office/drawing/2014/main" val="1982868293"/>
                    </a:ext>
                  </a:extLst>
                </a:gridCol>
                <a:gridCol w="1874483">
                  <a:extLst>
                    <a:ext uri="{9D8B030D-6E8A-4147-A177-3AD203B41FA5}">
                      <a16:colId xmlns:a16="http://schemas.microsoft.com/office/drawing/2014/main" val="2828384572"/>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Facturation MCO/PSY/SMR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Facturation AMO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Facturation RAC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Facturation hospitalière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29" name="Tableau 28">
            <a:extLst>
              <a:ext uri="{FF2B5EF4-FFF2-40B4-BE49-F238E27FC236}">
                <a16:creationId xmlns:a16="http://schemas.microsoft.com/office/drawing/2014/main" id="{1FFD700B-158B-47A3-3D43-918DF6BFD124}"/>
              </a:ext>
            </a:extLst>
          </p:cNvPr>
          <p:cNvGraphicFramePr>
            <a:graphicFrameLocks noGrp="1"/>
          </p:cNvGraphicFramePr>
          <p:nvPr>
            <p:extLst>
              <p:ext uri="{D42A27DB-BD31-4B8C-83A1-F6EECF244321}">
                <p14:modId xmlns:p14="http://schemas.microsoft.com/office/powerpoint/2010/main" val="1751152208"/>
              </p:ext>
            </p:extLst>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1"/>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2">
                              <a:lumMod val="90000"/>
                            </a:schemeClr>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30" name="Rectangle 29">
            <a:extLst>
              <a:ext uri="{FF2B5EF4-FFF2-40B4-BE49-F238E27FC236}">
                <a16:creationId xmlns:a16="http://schemas.microsoft.com/office/drawing/2014/main" id="{877D10B5-C9F3-22CF-0073-4A5B7FACE0A4}"/>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latin typeface="Avenir Next LT Pro" panose="020B0504020202020204" pitchFamily="34" charset="0"/>
            </a:endParaRPr>
          </a:p>
        </p:txBody>
      </p:sp>
      <p:grpSp>
        <p:nvGrpSpPr>
          <p:cNvPr id="7" name="Groupe 6">
            <a:extLst>
              <a:ext uri="{FF2B5EF4-FFF2-40B4-BE49-F238E27FC236}">
                <a16:creationId xmlns:a16="http://schemas.microsoft.com/office/drawing/2014/main" id="{56817CC2-ACFF-4B7D-FE6F-8BE90AB20A54}"/>
              </a:ext>
            </a:extLst>
          </p:cNvPr>
          <p:cNvGrpSpPr/>
          <p:nvPr/>
        </p:nvGrpSpPr>
        <p:grpSpPr>
          <a:xfrm>
            <a:off x="700032" y="5216106"/>
            <a:ext cx="10791936" cy="1072403"/>
            <a:chOff x="241300" y="4952974"/>
            <a:chExt cx="10791936" cy="1072403"/>
          </a:xfrm>
        </p:grpSpPr>
        <p:sp>
          <p:nvSpPr>
            <p:cNvPr id="2" name="Rectangle : coins arrondis 1">
              <a:extLst>
                <a:ext uri="{FF2B5EF4-FFF2-40B4-BE49-F238E27FC236}">
                  <a16:creationId xmlns:a16="http://schemas.microsoft.com/office/drawing/2014/main" id="{9625A051-5FA9-7CF3-E570-391D3B12C077}"/>
                </a:ext>
              </a:extLst>
            </p:cNvPr>
            <p:cNvSpPr/>
            <p:nvPr/>
          </p:nvSpPr>
          <p:spPr>
            <a:xfrm>
              <a:off x="241300" y="4958577"/>
              <a:ext cx="1879600" cy="1066800"/>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venir Next LT Pro" panose="020B0504020202020204" pitchFamily="34" charset="0"/>
                </a:rPr>
                <a:t>e-</a:t>
              </a:r>
              <a:r>
                <a:rPr lang="fr-FR" sz="1200" dirty="0" err="1">
                  <a:solidFill>
                    <a:schemeClr val="tx1"/>
                  </a:solidFill>
                  <a:latin typeface="Avenir Next LT Pro" panose="020B0504020202020204" pitchFamily="34" charset="0"/>
                </a:rPr>
                <a:t>pmsi</a:t>
              </a:r>
              <a:r>
                <a:rPr lang="fr-FR" sz="1200" dirty="0">
                  <a:solidFill>
                    <a:schemeClr val="tx1"/>
                  </a:solidFill>
                  <a:latin typeface="Avenir Next LT Pro" panose="020B0504020202020204" pitchFamily="34" charset="0"/>
                </a:rPr>
                <a:t>: </a:t>
              </a:r>
            </a:p>
            <a:p>
              <a:pPr algn="ctr"/>
              <a:r>
                <a:rPr lang="fr-FR" sz="1200" dirty="0">
                  <a:solidFill>
                    <a:schemeClr val="tx1"/>
                  </a:solidFill>
                  <a:latin typeface="Avenir Next LT Pro" panose="020B0504020202020204" pitchFamily="34" charset="0"/>
                </a:rPr>
                <a:t>GHS/ GHT/GMT</a:t>
              </a:r>
            </a:p>
          </p:txBody>
        </p:sp>
        <p:sp>
          <p:nvSpPr>
            <p:cNvPr id="3" name="Rectangle : coins arrondis 2">
              <a:extLst>
                <a:ext uri="{FF2B5EF4-FFF2-40B4-BE49-F238E27FC236}">
                  <a16:creationId xmlns:a16="http://schemas.microsoft.com/office/drawing/2014/main" id="{58D2DB02-10F9-D392-D0AD-A40D89220C86}"/>
                </a:ext>
              </a:extLst>
            </p:cNvPr>
            <p:cNvSpPr/>
            <p:nvPr/>
          </p:nvSpPr>
          <p:spPr>
            <a:xfrm>
              <a:off x="2470916" y="4952974"/>
              <a:ext cx="1879600" cy="1066800"/>
            </a:xfrm>
            <a:prstGeom prst="roundRect">
              <a:avLst/>
            </a:prstGeom>
            <a:solidFill>
              <a:srgbClr val="CC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venir Next LT Pro" panose="020B0504020202020204" pitchFamily="34" charset="0"/>
                </a:rPr>
                <a:t>e-</a:t>
              </a:r>
              <a:r>
                <a:rPr lang="fr-FR" sz="1200" dirty="0" err="1">
                  <a:solidFill>
                    <a:schemeClr val="tx1"/>
                  </a:solidFill>
                  <a:latin typeface="Avenir Next LT Pro" panose="020B0504020202020204" pitchFamily="34" charset="0"/>
                </a:rPr>
                <a:t>pmsi</a:t>
              </a:r>
              <a:r>
                <a:rPr lang="fr-FR" sz="1200" dirty="0">
                  <a:solidFill>
                    <a:schemeClr val="tx1"/>
                  </a:solidFill>
                  <a:latin typeface="Avenir Next LT Pro" panose="020B0504020202020204" pitchFamily="34" charset="0"/>
                </a:rPr>
                <a:t> </a:t>
              </a:r>
            </a:p>
            <a:p>
              <a:pPr algn="ctr"/>
              <a:r>
                <a:rPr lang="fr-FR" sz="1200" dirty="0" err="1">
                  <a:solidFill>
                    <a:schemeClr val="tx1"/>
                  </a:solidFill>
                  <a:latin typeface="Avenir Next LT Pro" panose="020B0504020202020204" pitchFamily="34" charset="0"/>
                </a:rPr>
                <a:t>Fichcomp</a:t>
              </a:r>
              <a:r>
                <a:rPr lang="fr-FR" sz="1200" dirty="0">
                  <a:solidFill>
                    <a:schemeClr val="tx1"/>
                  </a:solidFill>
                  <a:latin typeface="Avenir Next LT Pro" panose="020B0504020202020204" pitchFamily="34" charset="0"/>
                </a:rPr>
                <a:t>:</a:t>
              </a:r>
            </a:p>
            <a:p>
              <a:pPr algn="ctr"/>
              <a:r>
                <a:rPr lang="fr-FR" sz="1200" dirty="0">
                  <a:solidFill>
                    <a:schemeClr val="tx1"/>
                  </a:solidFill>
                  <a:latin typeface="Avenir Next LT Pro" panose="020B0504020202020204" pitchFamily="34" charset="0"/>
                </a:rPr>
                <a:t>Transport/ Molon...</a:t>
              </a:r>
            </a:p>
          </p:txBody>
        </p:sp>
        <p:sp>
          <p:nvSpPr>
            <p:cNvPr id="4" name="Rectangle : coins arrondis 3">
              <a:extLst>
                <a:ext uri="{FF2B5EF4-FFF2-40B4-BE49-F238E27FC236}">
                  <a16:creationId xmlns:a16="http://schemas.microsoft.com/office/drawing/2014/main" id="{01C15969-03F2-AD58-5469-11FD35C8585B}"/>
                </a:ext>
              </a:extLst>
            </p:cNvPr>
            <p:cNvSpPr/>
            <p:nvPr/>
          </p:nvSpPr>
          <p:spPr>
            <a:xfrm>
              <a:off x="4700532" y="4952974"/>
              <a:ext cx="1879600" cy="1066800"/>
            </a:xfrm>
            <a:prstGeom prst="roundRect">
              <a:avLst/>
            </a:prstGeom>
            <a:solidFill>
              <a:srgbClr val="CC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venir Next LT Pro" panose="020B0504020202020204" pitchFamily="34" charset="0"/>
                </a:rPr>
                <a:t>e-</a:t>
              </a:r>
              <a:r>
                <a:rPr lang="fr-FR" sz="1200" dirty="0" err="1">
                  <a:solidFill>
                    <a:schemeClr val="tx1"/>
                  </a:solidFill>
                  <a:latin typeface="Avenir Next LT Pro" panose="020B0504020202020204" pitchFamily="34" charset="0"/>
                </a:rPr>
                <a:t>pmsi</a:t>
              </a:r>
              <a:r>
                <a:rPr lang="fr-FR" sz="1200" dirty="0">
                  <a:solidFill>
                    <a:schemeClr val="tx1"/>
                  </a:solidFill>
                  <a:latin typeface="Avenir Next LT Pro" panose="020B0504020202020204" pitchFamily="34" charset="0"/>
                </a:rPr>
                <a:t>: </a:t>
              </a:r>
            </a:p>
            <a:p>
              <a:pPr algn="ctr"/>
              <a:r>
                <a:rPr lang="fr-FR" sz="1200" dirty="0">
                  <a:solidFill>
                    <a:schemeClr val="tx1"/>
                  </a:solidFill>
                  <a:latin typeface="Avenir Next LT Pro" panose="020B0504020202020204" pitchFamily="34" charset="0"/>
                </a:rPr>
                <a:t>Forfaits/SE/ATU/ACE</a:t>
              </a:r>
            </a:p>
          </p:txBody>
        </p:sp>
        <p:sp>
          <p:nvSpPr>
            <p:cNvPr id="5" name="Rectangle : coins arrondis 4">
              <a:extLst>
                <a:ext uri="{FF2B5EF4-FFF2-40B4-BE49-F238E27FC236}">
                  <a16:creationId xmlns:a16="http://schemas.microsoft.com/office/drawing/2014/main" id="{E58FB2F9-4D12-3924-3AD7-1FDB51434F99}"/>
                </a:ext>
              </a:extLst>
            </p:cNvPr>
            <p:cNvSpPr/>
            <p:nvPr/>
          </p:nvSpPr>
          <p:spPr>
            <a:xfrm>
              <a:off x="6927084" y="4952974"/>
              <a:ext cx="1879600" cy="1066800"/>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venir Next LT Pro" panose="020B0504020202020204" pitchFamily="34" charset="0"/>
                </a:rPr>
                <a:t>ACE</a:t>
              </a:r>
            </a:p>
            <a:p>
              <a:pPr algn="ctr"/>
              <a:r>
                <a:rPr lang="fr-FR" sz="1200" dirty="0">
                  <a:solidFill>
                    <a:schemeClr val="tx1"/>
                  </a:solidFill>
                  <a:latin typeface="Avenir Next LT Pro" panose="020B0504020202020204" pitchFamily="34" charset="0"/>
                </a:rPr>
                <a:t>CCAM/NGAP</a:t>
              </a:r>
            </a:p>
          </p:txBody>
        </p:sp>
        <p:sp>
          <p:nvSpPr>
            <p:cNvPr id="6" name="Rectangle : coins arrondis 5">
              <a:extLst>
                <a:ext uri="{FF2B5EF4-FFF2-40B4-BE49-F238E27FC236}">
                  <a16:creationId xmlns:a16="http://schemas.microsoft.com/office/drawing/2014/main" id="{457DF0BC-ED23-53AF-D609-8F728D9473B0}"/>
                </a:ext>
              </a:extLst>
            </p:cNvPr>
            <p:cNvSpPr/>
            <p:nvPr/>
          </p:nvSpPr>
          <p:spPr>
            <a:xfrm>
              <a:off x="9153636" y="4952974"/>
              <a:ext cx="1879600" cy="1066800"/>
            </a:xfrm>
            <a:prstGeom prst="roundRect">
              <a:avLst/>
            </a:prstGeom>
            <a:solidFill>
              <a:srgbClr val="CC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venir Next LT Pro" panose="020B0504020202020204" pitchFamily="34" charset="0"/>
                </a:rPr>
                <a:t>Certaines de ces dotations font l’objet d’une remontée e-</a:t>
              </a:r>
              <a:r>
                <a:rPr lang="fr-FR" sz="1200" dirty="0" err="1">
                  <a:solidFill>
                    <a:schemeClr val="tx1"/>
                  </a:solidFill>
                  <a:latin typeface="Avenir Next LT Pro" panose="020B0504020202020204" pitchFamily="34" charset="0"/>
                </a:rPr>
                <a:t>pmsi</a:t>
              </a:r>
              <a:r>
                <a:rPr lang="fr-FR" sz="1200" dirty="0">
                  <a:solidFill>
                    <a:schemeClr val="tx1"/>
                  </a:solidFill>
                  <a:latin typeface="Avenir Next LT Pro" panose="020B0504020202020204" pitchFamily="34" charset="0"/>
                </a:rPr>
                <a:t> via: </a:t>
              </a:r>
              <a:r>
                <a:rPr lang="fr-FR" sz="1200" dirty="0" err="1">
                  <a:solidFill>
                    <a:schemeClr val="tx1"/>
                  </a:solidFill>
                  <a:latin typeface="Avenir Next LT Pro" panose="020B0504020202020204" pitchFamily="34" charset="0"/>
                </a:rPr>
                <a:t>Fichcomp</a:t>
              </a:r>
              <a:r>
                <a:rPr lang="fr-FR" sz="1200" dirty="0">
                  <a:solidFill>
                    <a:schemeClr val="tx1"/>
                  </a:solidFill>
                  <a:latin typeface="Avenir Next LT Pro" panose="020B0504020202020204" pitchFamily="34" charset="0"/>
                </a:rPr>
                <a:t>/</a:t>
              </a:r>
              <a:r>
                <a:rPr lang="fr-FR" sz="1200" dirty="0" err="1">
                  <a:solidFill>
                    <a:schemeClr val="tx1"/>
                  </a:solidFill>
                  <a:latin typeface="Avenir Next LT Pro" panose="020B0504020202020204" pitchFamily="34" charset="0"/>
                </a:rPr>
                <a:t>Fichsup</a:t>
              </a:r>
              <a:endParaRPr lang="fr-FR" sz="1200" dirty="0">
                <a:solidFill>
                  <a:schemeClr val="tx1"/>
                </a:solidFill>
                <a:latin typeface="Avenir Next LT Pro" panose="020B0504020202020204" pitchFamily="34" charset="0"/>
              </a:endParaRPr>
            </a:p>
            <a:p>
              <a:pPr algn="ctr"/>
              <a:r>
                <a:rPr lang="fr-FR" sz="1200" dirty="0">
                  <a:solidFill>
                    <a:schemeClr val="tx1"/>
                  </a:solidFill>
                  <a:latin typeface="Avenir Next LT Pro" panose="020B0504020202020204" pitchFamily="34" charset="0"/>
                </a:rPr>
                <a:t>MRC/RIHN…</a:t>
              </a:r>
            </a:p>
          </p:txBody>
        </p:sp>
      </p:grpSp>
      <p:sp>
        <p:nvSpPr>
          <p:cNvPr id="8" name="Rectangle : coins arrondis 7">
            <a:extLst>
              <a:ext uri="{FF2B5EF4-FFF2-40B4-BE49-F238E27FC236}">
                <a16:creationId xmlns:a16="http://schemas.microsoft.com/office/drawing/2014/main" id="{F482931C-5DC9-7559-A5A9-9D44D6FBCDAB}"/>
              </a:ext>
            </a:extLst>
          </p:cNvPr>
          <p:cNvSpPr/>
          <p:nvPr/>
        </p:nvSpPr>
        <p:spPr>
          <a:xfrm>
            <a:off x="5159264" y="4318000"/>
            <a:ext cx="1879600" cy="621462"/>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venir Next LT Pro" panose="020B0504020202020204" pitchFamily="34" charset="0"/>
              </a:rPr>
              <a:t>Urgences EXT MCO</a:t>
            </a:r>
          </a:p>
          <a:p>
            <a:pPr algn="ctr"/>
            <a:r>
              <a:rPr lang="fr-FR" sz="1200" dirty="0">
                <a:solidFill>
                  <a:schemeClr val="tx1"/>
                </a:solidFill>
                <a:latin typeface="Avenir Next LT Pro" panose="020B0504020202020204" pitchFamily="34" charset="0"/>
              </a:rPr>
              <a:t>RSF</a:t>
            </a:r>
          </a:p>
        </p:txBody>
      </p:sp>
      <p:sp>
        <p:nvSpPr>
          <p:cNvPr id="9" name="Rectangle : coins arrondis 8">
            <a:extLst>
              <a:ext uri="{FF2B5EF4-FFF2-40B4-BE49-F238E27FC236}">
                <a16:creationId xmlns:a16="http://schemas.microsoft.com/office/drawing/2014/main" id="{A447A6BC-B901-E549-C3DA-B9775BE80A87}"/>
              </a:ext>
            </a:extLst>
          </p:cNvPr>
          <p:cNvSpPr/>
          <p:nvPr/>
        </p:nvSpPr>
        <p:spPr>
          <a:xfrm>
            <a:off x="7385816" y="4318000"/>
            <a:ext cx="1879600" cy="621462"/>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venir Next LT Pro" panose="020B0504020202020204" pitchFamily="34" charset="0"/>
              </a:rPr>
              <a:t>EXT hors U </a:t>
            </a:r>
          </a:p>
          <a:p>
            <a:pPr algn="ctr"/>
            <a:r>
              <a:rPr lang="fr-FR" sz="1200" dirty="0">
                <a:solidFill>
                  <a:schemeClr val="tx1"/>
                </a:solidFill>
                <a:latin typeface="Avenir Next LT Pro" panose="020B0504020202020204" pitchFamily="34" charset="0"/>
              </a:rPr>
              <a:t>(MCO et SMR)</a:t>
            </a:r>
          </a:p>
        </p:txBody>
      </p:sp>
      <p:sp>
        <p:nvSpPr>
          <p:cNvPr id="10" name="Rectangle : coins arrondis 9">
            <a:extLst>
              <a:ext uri="{FF2B5EF4-FFF2-40B4-BE49-F238E27FC236}">
                <a16:creationId xmlns:a16="http://schemas.microsoft.com/office/drawing/2014/main" id="{24FED2FD-ABDC-4B2E-9722-E1BFA8ECB567}"/>
              </a:ext>
            </a:extLst>
          </p:cNvPr>
          <p:cNvSpPr/>
          <p:nvPr/>
        </p:nvSpPr>
        <p:spPr>
          <a:xfrm>
            <a:off x="9612368" y="4318000"/>
            <a:ext cx="1879600" cy="621462"/>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venir Next LT Pro" panose="020B0504020202020204" pitchFamily="34" charset="0"/>
              </a:rPr>
              <a:t>DAF: PSY/SMR</a:t>
            </a:r>
          </a:p>
          <a:p>
            <a:pPr algn="ctr"/>
            <a:r>
              <a:rPr lang="fr-FR" sz="1200" dirty="0">
                <a:solidFill>
                  <a:schemeClr val="tx1"/>
                </a:solidFill>
                <a:latin typeface="Avenir Next LT Pro" panose="020B0504020202020204" pitchFamily="34" charset="0"/>
              </a:rPr>
              <a:t>MIG/FIR Pour des activités spécifiques </a:t>
            </a:r>
          </a:p>
        </p:txBody>
      </p:sp>
      <p:sp>
        <p:nvSpPr>
          <p:cNvPr id="11" name="Rectangle : coins arrondis 10">
            <a:extLst>
              <a:ext uri="{FF2B5EF4-FFF2-40B4-BE49-F238E27FC236}">
                <a16:creationId xmlns:a16="http://schemas.microsoft.com/office/drawing/2014/main" id="{D5E45A5C-24B8-957C-8507-90178E3B369F}"/>
              </a:ext>
            </a:extLst>
          </p:cNvPr>
          <p:cNvSpPr/>
          <p:nvPr/>
        </p:nvSpPr>
        <p:spPr>
          <a:xfrm>
            <a:off x="1819910" y="4318000"/>
            <a:ext cx="1879600" cy="621462"/>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venir Next LT Pro" panose="020B0504020202020204" pitchFamily="34" charset="0"/>
              </a:rPr>
              <a:t>HSP MCO et HSP SMR</a:t>
            </a:r>
          </a:p>
          <a:p>
            <a:pPr algn="ctr"/>
            <a:r>
              <a:rPr lang="fr-FR" sz="1200" dirty="0">
                <a:solidFill>
                  <a:schemeClr val="tx1"/>
                </a:solidFill>
                <a:latin typeface="Avenir Next LT Pro" panose="020B0504020202020204" pitchFamily="34" charset="0"/>
              </a:rPr>
              <a:t>RSSG </a:t>
            </a:r>
          </a:p>
        </p:txBody>
      </p:sp>
      <p:sp>
        <p:nvSpPr>
          <p:cNvPr id="12" name="Rectangle : coins arrondis 11">
            <a:extLst>
              <a:ext uri="{FF2B5EF4-FFF2-40B4-BE49-F238E27FC236}">
                <a16:creationId xmlns:a16="http://schemas.microsoft.com/office/drawing/2014/main" id="{1017FF4C-38EC-12EF-CE8C-E3AEE4472FDB}"/>
              </a:ext>
            </a:extLst>
          </p:cNvPr>
          <p:cNvSpPr/>
          <p:nvPr/>
        </p:nvSpPr>
        <p:spPr>
          <a:xfrm>
            <a:off x="7385816" y="3424447"/>
            <a:ext cx="1879600" cy="621462"/>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venir Next LT Pro" panose="020B0504020202020204" pitchFamily="34" charset="0"/>
              </a:rPr>
              <a:t>À l’activité via:</a:t>
            </a:r>
          </a:p>
          <a:p>
            <a:pPr algn="ctr"/>
            <a:r>
              <a:rPr lang="fr-FR" sz="1200" dirty="0">
                <a:solidFill>
                  <a:schemeClr val="tx1"/>
                </a:solidFill>
                <a:latin typeface="Avenir Next LT Pro" panose="020B0504020202020204" pitchFamily="34" charset="0"/>
              </a:rPr>
              <a:t>FIDES</a:t>
            </a:r>
          </a:p>
        </p:txBody>
      </p:sp>
      <p:sp>
        <p:nvSpPr>
          <p:cNvPr id="13" name="Rectangle : coins arrondis 12">
            <a:extLst>
              <a:ext uri="{FF2B5EF4-FFF2-40B4-BE49-F238E27FC236}">
                <a16:creationId xmlns:a16="http://schemas.microsoft.com/office/drawing/2014/main" id="{99D55A0E-D0C6-0E29-950D-9F12F5E65223}"/>
              </a:ext>
            </a:extLst>
          </p:cNvPr>
          <p:cNvSpPr/>
          <p:nvPr/>
        </p:nvSpPr>
        <p:spPr>
          <a:xfrm>
            <a:off x="9612368" y="3424447"/>
            <a:ext cx="1879600" cy="621462"/>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latin typeface="Avenir Next LT Pro" panose="020B0504020202020204" pitchFamily="34" charset="0"/>
              </a:rPr>
              <a:t>En dotation:</a:t>
            </a:r>
          </a:p>
          <a:p>
            <a:pPr algn="ctr"/>
            <a:r>
              <a:rPr lang="da-DK" sz="1200" dirty="0">
                <a:solidFill>
                  <a:schemeClr val="tx1"/>
                </a:solidFill>
                <a:latin typeface="Avenir Next LT Pro" panose="020B0504020202020204" pitchFamily="34" charset="0"/>
              </a:rPr>
              <a:t>DAF/MIG/FIR/Forfaits</a:t>
            </a:r>
          </a:p>
        </p:txBody>
      </p:sp>
      <p:sp>
        <p:nvSpPr>
          <p:cNvPr id="14" name="Rectangle : coins arrondis 13">
            <a:extLst>
              <a:ext uri="{FF2B5EF4-FFF2-40B4-BE49-F238E27FC236}">
                <a16:creationId xmlns:a16="http://schemas.microsoft.com/office/drawing/2014/main" id="{CEEC2373-B279-1D1D-E63C-4DC679146827}"/>
              </a:ext>
            </a:extLst>
          </p:cNvPr>
          <p:cNvSpPr/>
          <p:nvPr/>
        </p:nvSpPr>
        <p:spPr>
          <a:xfrm>
            <a:off x="3453141" y="3424447"/>
            <a:ext cx="1879600" cy="621462"/>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venir Next LT Pro" panose="020B0504020202020204" pitchFamily="34" charset="0"/>
              </a:rPr>
              <a:t>À l’activité via:</a:t>
            </a:r>
          </a:p>
          <a:p>
            <a:pPr algn="ctr"/>
            <a:r>
              <a:rPr lang="fr-FR" sz="1200" dirty="0">
                <a:solidFill>
                  <a:schemeClr val="tx1"/>
                </a:solidFill>
                <a:latin typeface="Avenir Next LT Pro" panose="020B0504020202020204" pitchFamily="34" charset="0"/>
              </a:rPr>
              <a:t> Arrêté de Versement</a:t>
            </a:r>
          </a:p>
        </p:txBody>
      </p:sp>
      <p:cxnSp>
        <p:nvCxnSpPr>
          <p:cNvPr id="16" name="Connecteur : en angle 15">
            <a:extLst>
              <a:ext uri="{FF2B5EF4-FFF2-40B4-BE49-F238E27FC236}">
                <a16:creationId xmlns:a16="http://schemas.microsoft.com/office/drawing/2014/main" id="{B9723DFF-86E6-CD88-56CE-AAB0917A6414}"/>
              </a:ext>
            </a:extLst>
          </p:cNvPr>
          <p:cNvCxnSpPr>
            <a:stCxn id="11" idx="2"/>
            <a:endCxn id="2" idx="0"/>
          </p:cNvCxnSpPr>
          <p:nvPr/>
        </p:nvCxnSpPr>
        <p:spPr>
          <a:xfrm rot="5400000">
            <a:off x="2058648" y="4520646"/>
            <a:ext cx="282247" cy="1119878"/>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 en angle 18">
            <a:extLst>
              <a:ext uri="{FF2B5EF4-FFF2-40B4-BE49-F238E27FC236}">
                <a16:creationId xmlns:a16="http://schemas.microsoft.com/office/drawing/2014/main" id="{B0A0CD2A-4812-4554-85EF-0FC7D0F7B2F6}"/>
              </a:ext>
            </a:extLst>
          </p:cNvPr>
          <p:cNvCxnSpPr>
            <a:stCxn id="11" idx="2"/>
            <a:endCxn id="3" idx="0"/>
          </p:cNvCxnSpPr>
          <p:nvPr/>
        </p:nvCxnSpPr>
        <p:spPr>
          <a:xfrm rot="16200000" flipH="1">
            <a:off x="3176257" y="4522915"/>
            <a:ext cx="276644" cy="1109738"/>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E39DB708-2B13-D342-88F0-05A837BD98FA}"/>
              </a:ext>
            </a:extLst>
          </p:cNvPr>
          <p:cNvCxnSpPr>
            <a:stCxn id="8" idx="2"/>
            <a:endCxn id="4" idx="0"/>
          </p:cNvCxnSpPr>
          <p:nvPr/>
        </p:nvCxnSpPr>
        <p:spPr>
          <a:xfrm>
            <a:off x="6099064" y="4939462"/>
            <a:ext cx="0" cy="2766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EB08A153-967E-4ABA-951A-0942CA69DDEA}"/>
              </a:ext>
            </a:extLst>
          </p:cNvPr>
          <p:cNvCxnSpPr>
            <a:stCxn id="9" idx="2"/>
            <a:endCxn id="5" idx="0"/>
          </p:cNvCxnSpPr>
          <p:nvPr/>
        </p:nvCxnSpPr>
        <p:spPr>
          <a:xfrm>
            <a:off x="8325616" y="4939462"/>
            <a:ext cx="0" cy="2766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1B330225-EF7E-4902-EB5A-BABB1557D4C6}"/>
              </a:ext>
            </a:extLst>
          </p:cNvPr>
          <p:cNvCxnSpPr>
            <a:stCxn id="10" idx="2"/>
            <a:endCxn id="6" idx="0"/>
          </p:cNvCxnSpPr>
          <p:nvPr/>
        </p:nvCxnSpPr>
        <p:spPr>
          <a:xfrm>
            <a:off x="10552168" y="4939462"/>
            <a:ext cx="0" cy="2766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E432EB13-72A0-8C58-7365-B587284EF064}"/>
              </a:ext>
            </a:extLst>
          </p:cNvPr>
          <p:cNvCxnSpPr>
            <a:stCxn id="12" idx="2"/>
            <a:endCxn id="9" idx="0"/>
          </p:cNvCxnSpPr>
          <p:nvPr/>
        </p:nvCxnSpPr>
        <p:spPr>
          <a:xfrm>
            <a:off x="8325616" y="4045909"/>
            <a:ext cx="0" cy="2720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61B52457-DCF0-647C-68E2-222D65B6DCAC}"/>
              </a:ext>
            </a:extLst>
          </p:cNvPr>
          <p:cNvCxnSpPr>
            <a:stCxn id="13" idx="2"/>
            <a:endCxn id="10" idx="0"/>
          </p:cNvCxnSpPr>
          <p:nvPr/>
        </p:nvCxnSpPr>
        <p:spPr>
          <a:xfrm>
            <a:off x="10552168" y="4045909"/>
            <a:ext cx="0" cy="2720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 en angle 38">
            <a:extLst>
              <a:ext uri="{FF2B5EF4-FFF2-40B4-BE49-F238E27FC236}">
                <a16:creationId xmlns:a16="http://schemas.microsoft.com/office/drawing/2014/main" id="{D4E84AA8-6A13-7EAF-96E4-EC4D35EA6ED0}"/>
              </a:ext>
            </a:extLst>
          </p:cNvPr>
          <p:cNvCxnSpPr>
            <a:stCxn id="14" idx="2"/>
            <a:endCxn id="11" idx="0"/>
          </p:cNvCxnSpPr>
          <p:nvPr/>
        </p:nvCxnSpPr>
        <p:spPr>
          <a:xfrm rot="5400000">
            <a:off x="3440281" y="3365339"/>
            <a:ext cx="272091" cy="1633231"/>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 en angle 40">
            <a:extLst>
              <a:ext uri="{FF2B5EF4-FFF2-40B4-BE49-F238E27FC236}">
                <a16:creationId xmlns:a16="http://schemas.microsoft.com/office/drawing/2014/main" id="{3DEC007F-729E-869B-6D6D-885DBC084603}"/>
              </a:ext>
            </a:extLst>
          </p:cNvPr>
          <p:cNvCxnSpPr>
            <a:stCxn id="14" idx="2"/>
            <a:endCxn id="8" idx="0"/>
          </p:cNvCxnSpPr>
          <p:nvPr/>
        </p:nvCxnSpPr>
        <p:spPr>
          <a:xfrm rot="16200000" flipH="1">
            <a:off x="5109957" y="3328892"/>
            <a:ext cx="272091" cy="1706123"/>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 coins arrondis 43">
            <a:extLst>
              <a:ext uri="{FF2B5EF4-FFF2-40B4-BE49-F238E27FC236}">
                <a16:creationId xmlns:a16="http://schemas.microsoft.com/office/drawing/2014/main" id="{88DC3893-81AA-64BC-25BA-F5B81B890009}"/>
              </a:ext>
            </a:extLst>
          </p:cNvPr>
          <p:cNvSpPr/>
          <p:nvPr/>
        </p:nvSpPr>
        <p:spPr>
          <a:xfrm>
            <a:off x="3453141" y="2528092"/>
            <a:ext cx="8038827" cy="621462"/>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venir Next LT Pro" panose="020B0504020202020204" pitchFamily="34" charset="0"/>
              </a:rPr>
              <a:t>Financement AMO</a:t>
            </a:r>
          </a:p>
        </p:txBody>
      </p:sp>
      <p:cxnSp>
        <p:nvCxnSpPr>
          <p:cNvPr id="46" name="Connecteur : en angle 45">
            <a:extLst>
              <a:ext uri="{FF2B5EF4-FFF2-40B4-BE49-F238E27FC236}">
                <a16:creationId xmlns:a16="http://schemas.microsoft.com/office/drawing/2014/main" id="{BDA461F4-62AC-1253-6345-D83F32102E69}"/>
              </a:ext>
            </a:extLst>
          </p:cNvPr>
          <p:cNvCxnSpPr>
            <a:stCxn id="44" idx="2"/>
            <a:endCxn id="14" idx="0"/>
          </p:cNvCxnSpPr>
          <p:nvPr/>
        </p:nvCxnSpPr>
        <p:spPr>
          <a:xfrm rot="5400000">
            <a:off x="5795302" y="1747193"/>
            <a:ext cx="274893" cy="307961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 en angle 47">
            <a:extLst>
              <a:ext uri="{FF2B5EF4-FFF2-40B4-BE49-F238E27FC236}">
                <a16:creationId xmlns:a16="http://schemas.microsoft.com/office/drawing/2014/main" id="{5B65271E-F266-2BAD-BF42-C737F8363880}"/>
              </a:ext>
            </a:extLst>
          </p:cNvPr>
          <p:cNvCxnSpPr>
            <a:stCxn id="44" idx="2"/>
            <a:endCxn id="12" idx="0"/>
          </p:cNvCxnSpPr>
          <p:nvPr/>
        </p:nvCxnSpPr>
        <p:spPr>
          <a:xfrm rot="16200000" flipH="1">
            <a:off x="7761639" y="2860469"/>
            <a:ext cx="274893" cy="853061"/>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 en angle 49">
            <a:extLst>
              <a:ext uri="{FF2B5EF4-FFF2-40B4-BE49-F238E27FC236}">
                <a16:creationId xmlns:a16="http://schemas.microsoft.com/office/drawing/2014/main" id="{E4984733-8C27-E988-8836-62B40053DE69}"/>
              </a:ext>
            </a:extLst>
          </p:cNvPr>
          <p:cNvCxnSpPr>
            <a:stCxn id="44" idx="2"/>
            <a:endCxn id="13" idx="0"/>
          </p:cNvCxnSpPr>
          <p:nvPr/>
        </p:nvCxnSpPr>
        <p:spPr>
          <a:xfrm rot="16200000" flipH="1">
            <a:off x="8874915" y="1747193"/>
            <a:ext cx="274893" cy="3079613"/>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067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60</a:t>
            </a:fld>
            <a:endParaRPr lang="fr-FR"/>
          </a:p>
        </p:txBody>
      </p:sp>
      <p:sp>
        <p:nvSpPr>
          <p:cNvPr id="5" name="Rectangle 4">
            <a:extLst>
              <a:ext uri="{FF2B5EF4-FFF2-40B4-BE49-F238E27FC236}">
                <a16:creationId xmlns:a16="http://schemas.microsoft.com/office/drawing/2014/main" id="{E10088DD-25CA-9C94-4A99-B806B8537A48}"/>
              </a:ext>
            </a:extLst>
          </p:cNvPr>
          <p:cNvSpPr/>
          <p:nvPr/>
        </p:nvSpPr>
        <p:spPr>
          <a:xfrm>
            <a:off x="10598150" y="6399442"/>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EAB91323-E8C9-4269-A99A-CE8ED7ADDCAF}"/>
              </a:ext>
            </a:extLst>
          </p:cNvPr>
          <p:cNvPicPr>
            <a:picLocks noChangeAspect="1"/>
          </p:cNvPicPr>
          <p:nvPr/>
        </p:nvPicPr>
        <p:blipFill>
          <a:blip r:embed="rId2"/>
          <a:stretch>
            <a:fillRect/>
          </a:stretch>
        </p:blipFill>
        <p:spPr>
          <a:xfrm>
            <a:off x="0" y="739454"/>
            <a:ext cx="9734550" cy="6057900"/>
          </a:xfrm>
          <a:prstGeom prst="rect">
            <a:avLst/>
          </a:prstGeom>
        </p:spPr>
      </p:pic>
    </p:spTree>
    <p:extLst>
      <p:ext uri="{BB962C8B-B14F-4D97-AF65-F5344CB8AC3E}">
        <p14:creationId xmlns:p14="http://schemas.microsoft.com/office/powerpoint/2010/main" val="6119893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rojet d'établissement 2022-2027 du CHU de Nîmes voté à l'unanimité">
            <a:extLst>
              <a:ext uri="{FF2B5EF4-FFF2-40B4-BE49-F238E27FC236}">
                <a16:creationId xmlns:a16="http://schemas.microsoft.com/office/drawing/2014/main" id="{27551A67-2BB8-BC45-4DD2-2A4B71DD63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408" t="15547" r="21162"/>
          <a:stretch/>
        </p:blipFill>
        <p:spPr bwMode="auto">
          <a:xfrm>
            <a:off x="2009638" y="0"/>
            <a:ext cx="2002972"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F0F4E14-0DA5-A21E-3FE3-D96A139A9121}"/>
              </a:ext>
            </a:extLst>
          </p:cNvPr>
          <p:cNvSpPr/>
          <p:nvPr/>
        </p:nvSpPr>
        <p:spPr>
          <a:xfrm>
            <a:off x="2009638" y="0"/>
            <a:ext cx="2002972" cy="6858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3B3927AF-329F-DF73-594E-C1DC18AC15E8}"/>
              </a:ext>
            </a:extLst>
          </p:cNvPr>
          <p:cNvSpPr txBox="1"/>
          <p:nvPr/>
        </p:nvSpPr>
        <p:spPr>
          <a:xfrm>
            <a:off x="458126" y="2721429"/>
            <a:ext cx="6450673" cy="3770263"/>
          </a:xfrm>
          <a:prstGeom prst="rect">
            <a:avLst/>
          </a:prstGeom>
          <a:noFill/>
        </p:spPr>
        <p:txBody>
          <a:bodyPr wrap="square" rtlCol="0">
            <a:spAutoFit/>
          </a:bodyPr>
          <a:lstStyle>
            <a:defPPr>
              <a:defRPr lang="fr-FR"/>
            </a:defPPr>
            <a:lvl1pPr algn="ctr">
              <a:defRPr sz="5400" b="1">
                <a:gradFill flip="none" rotWithShape="1">
                  <a:gsLst>
                    <a:gs pos="0">
                      <a:srgbClr val="38BBD5"/>
                    </a:gs>
                    <a:gs pos="100000">
                      <a:srgbClr val="20588B"/>
                    </a:gs>
                  </a:gsLst>
                  <a:lin ang="10800000" scaled="1"/>
                  <a:tileRect/>
                </a:gradFill>
                <a:latin typeface="Avenir Next LT Pro" panose="020B0504020202020204" pitchFamily="34" charset="0"/>
              </a:defRPr>
            </a:lvl1pPr>
          </a:lstStyle>
          <a:p>
            <a:pPr algn="l"/>
            <a:r>
              <a:rPr lang="fr-FR" sz="23900" dirty="0">
                <a:gradFill flip="none" rotWithShape="1">
                  <a:gsLst>
                    <a:gs pos="0">
                      <a:srgbClr val="FF0000"/>
                    </a:gs>
                    <a:gs pos="100000">
                      <a:srgbClr val="FF9999"/>
                    </a:gs>
                  </a:gsLst>
                  <a:lin ang="10800000" scaled="1"/>
                  <a:tileRect/>
                </a:gradFill>
              </a:rPr>
              <a:t>III.4</a:t>
            </a:r>
          </a:p>
        </p:txBody>
      </p: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61</a:t>
            </a:fld>
            <a:endParaRPr lang="fr-FR"/>
          </a:p>
        </p:txBody>
      </p:sp>
      <p:sp>
        <p:nvSpPr>
          <p:cNvPr id="36" name="Rectangle : coins arrondis 35">
            <a:extLst>
              <a:ext uri="{FF2B5EF4-FFF2-40B4-BE49-F238E27FC236}">
                <a16:creationId xmlns:a16="http://schemas.microsoft.com/office/drawing/2014/main" id="{3D4FCFFD-53DC-B172-5664-EF5A1627168F}"/>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7" name="Tableau 36">
            <a:extLst>
              <a:ext uri="{FF2B5EF4-FFF2-40B4-BE49-F238E27FC236}">
                <a16:creationId xmlns:a16="http://schemas.microsoft.com/office/drawing/2014/main" id="{E3FD3970-F366-7FE8-2CEA-59F77DC0A44A}"/>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38" name="Rectangle 37">
            <a:extLst>
              <a:ext uri="{FF2B5EF4-FFF2-40B4-BE49-F238E27FC236}">
                <a16:creationId xmlns:a16="http://schemas.microsoft.com/office/drawing/2014/main" id="{D0A6E9B5-27C1-A05E-4AC8-7D3F1F6458AE}"/>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665DFB83-C142-F820-FB8C-6BF17E814484}"/>
              </a:ext>
            </a:extLst>
          </p:cNvPr>
          <p:cNvSpPr txBox="1"/>
          <p:nvPr/>
        </p:nvSpPr>
        <p:spPr>
          <a:xfrm>
            <a:off x="6502990" y="4886618"/>
            <a:ext cx="7358744" cy="923330"/>
          </a:xfrm>
          <a:prstGeom prst="rect">
            <a:avLst/>
          </a:prstGeom>
          <a:noFill/>
        </p:spPr>
        <p:txBody>
          <a:bodyPr wrap="square" rtlCol="0">
            <a:spAutoFit/>
          </a:bodyPr>
          <a:lstStyle>
            <a:defPPr>
              <a:defRPr lang="fr-FR"/>
            </a:defPPr>
            <a:lvl1pPr algn="ctr">
              <a:defRPr sz="5400" b="1">
                <a:gradFill flip="none" rotWithShape="1">
                  <a:gsLst>
                    <a:gs pos="0">
                      <a:srgbClr val="38BBD5"/>
                    </a:gs>
                    <a:gs pos="100000">
                      <a:srgbClr val="20588B"/>
                    </a:gs>
                  </a:gsLst>
                  <a:lin ang="10800000" scaled="1"/>
                  <a:tileRect/>
                </a:gradFill>
                <a:latin typeface="Avenir Next LT Pro" panose="020B0504020202020204" pitchFamily="34" charset="0"/>
              </a:defRPr>
            </a:lvl1pPr>
          </a:lstStyle>
          <a:p>
            <a:pPr algn="l"/>
            <a:r>
              <a:rPr lang="fr-FR" b="0" dirty="0">
                <a:solidFill>
                  <a:schemeClr val="tx1"/>
                </a:solidFill>
              </a:rPr>
              <a:t>FORFAITS</a:t>
            </a:r>
          </a:p>
        </p:txBody>
      </p:sp>
    </p:spTree>
    <p:extLst>
      <p:ext uri="{BB962C8B-B14F-4D97-AF65-F5344CB8AC3E}">
        <p14:creationId xmlns:p14="http://schemas.microsoft.com/office/powerpoint/2010/main" val="20992148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6137724"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62</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extLst>
              <p:ext uri="{D42A27DB-BD31-4B8C-83A1-F6EECF244321}">
                <p14:modId xmlns:p14="http://schemas.microsoft.com/office/powerpoint/2010/main" val="1135945241"/>
              </p:ext>
            </p:extLst>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r>
                        <a:rPr lang="fr-FR" sz="1050" b="0" dirty="0">
                          <a:solidFill>
                            <a:schemeClr val="bg1"/>
                          </a:solidFill>
                          <a:latin typeface="Avenir Next LT Pro" panose="020B0504020202020204"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1428433804"/>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tx1"/>
                          </a:solidFill>
                          <a:latin typeface="Avenir Next LT Pro" panose="020B0504020202020204" pitchFamily="34" charset="0"/>
                        </a:rPr>
                        <a:t>MRC</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III.4. Facturation des forfaits MRC</a:t>
            </a:r>
          </a:p>
        </p:txBody>
      </p:sp>
      <p:sp>
        <p:nvSpPr>
          <p:cNvPr id="4" name="Rectangle 3">
            <a:extLst>
              <a:ext uri="{FF2B5EF4-FFF2-40B4-BE49-F238E27FC236}">
                <a16:creationId xmlns:a16="http://schemas.microsoft.com/office/drawing/2014/main" id="{DE31350B-85AB-DEF2-DC27-2300BB4445FE}"/>
              </a:ext>
            </a:extLst>
          </p:cNvPr>
          <p:cNvSpPr/>
          <p:nvPr/>
        </p:nvSpPr>
        <p:spPr>
          <a:xfrm>
            <a:off x="367652" y="2575575"/>
            <a:ext cx="11456683" cy="4339650"/>
          </a:xfrm>
          <a:prstGeom prst="rect">
            <a:avLst/>
          </a:prstGeom>
        </p:spPr>
        <p:txBody>
          <a:bodyPr wrap="square">
            <a:spAutoFit/>
          </a:bodyPr>
          <a:lstStyle/>
          <a:p>
            <a:pPr algn="just"/>
            <a:r>
              <a:rPr lang="fr-FR" sz="1200" dirty="0">
                <a:latin typeface="Avenir Next LT Pro" panose="020B0504020202020204" pitchFamily="34" charset="0"/>
              </a:rPr>
              <a:t>Depuis 2019 un nouveau mode de financement est apparu concernant le versement d’un forfait MRC (Maladie rénale Chronique). Celui-ci est conditionné à des critères d’inclusion, d’éligibilité, à la réalisation de 3 interventions et à une remontée exhaustive de l’activité dans le cadre d’un </a:t>
            </a:r>
            <a:r>
              <a:rPr lang="fr-FR" sz="1200" dirty="0" err="1">
                <a:latin typeface="Avenir Next LT Pro" panose="020B0504020202020204" pitchFamily="34" charset="0"/>
              </a:rPr>
              <a:t>Fichcomp</a:t>
            </a:r>
            <a:r>
              <a:rPr lang="fr-FR" sz="1200" dirty="0">
                <a:latin typeface="Avenir Next LT Pro" panose="020B0504020202020204" pitchFamily="34" charset="0"/>
              </a:rPr>
              <a:t> biannuel.</a:t>
            </a:r>
          </a:p>
          <a:p>
            <a:pPr algn="just"/>
            <a:endParaRPr lang="fr-FR" sz="1200" dirty="0">
              <a:latin typeface="Avenir Next LT Pro" panose="020B0504020202020204" pitchFamily="34" charset="0"/>
            </a:endParaRPr>
          </a:p>
          <a:p>
            <a:pPr algn="just"/>
            <a:r>
              <a:rPr lang="fr-FR" sz="1200" dirty="0">
                <a:solidFill>
                  <a:srgbClr val="38BBD5"/>
                </a:solidFill>
                <a:latin typeface="Avenir Next LT Pro" panose="020B0504020202020204" pitchFamily="34" charset="0"/>
              </a:rPr>
              <a:t>Les Critères d’inclusion des patients :</a:t>
            </a:r>
          </a:p>
          <a:p>
            <a:pPr marL="171450" indent="-171450" algn="just">
              <a:buFont typeface="Arial" panose="020B0604020202020204" pitchFamily="34" charset="0"/>
              <a:buChar char="•"/>
            </a:pPr>
            <a:r>
              <a:rPr lang="fr-FR" sz="1200" dirty="0">
                <a:latin typeface="Avenir Next LT Pro" panose="020B0504020202020204" pitchFamily="34" charset="0"/>
              </a:rPr>
              <a:t>Maladie rénale chronique stade 4 et stade 5 </a:t>
            </a:r>
          </a:p>
          <a:p>
            <a:pPr marL="171450" indent="-171450" algn="just">
              <a:buFont typeface="Arial" panose="020B0604020202020204" pitchFamily="34" charset="0"/>
              <a:buChar char="•"/>
            </a:pPr>
            <a:r>
              <a:rPr lang="fr-FR" sz="1200" dirty="0">
                <a:latin typeface="Avenir Next LT Pro" panose="020B0504020202020204" pitchFamily="34" charset="0"/>
              </a:rPr>
              <a:t>DFG &lt; 30 ml/min/1,73m2 : deux mesures à trois mois d’intervalle</a:t>
            </a:r>
          </a:p>
          <a:p>
            <a:pPr marL="171450" indent="-171450" algn="just">
              <a:buFont typeface="Arial" panose="020B0604020202020204" pitchFamily="34" charset="0"/>
              <a:buChar char="•"/>
            </a:pPr>
            <a:r>
              <a:rPr lang="fr-FR" sz="1200" dirty="0">
                <a:latin typeface="Avenir Next LT Pro" panose="020B0504020202020204" pitchFamily="34" charset="0"/>
              </a:rPr>
              <a:t>Age &gt;= 18 ans</a:t>
            </a:r>
          </a:p>
          <a:p>
            <a:pPr marL="171450" indent="-171450" algn="just">
              <a:buFont typeface="Arial" panose="020B0604020202020204" pitchFamily="34" charset="0"/>
              <a:buChar char="•"/>
            </a:pPr>
            <a:r>
              <a:rPr lang="fr-FR" sz="1200" dirty="0">
                <a:latin typeface="Avenir Next LT Pro" panose="020B0504020202020204" pitchFamily="34" charset="0"/>
              </a:rPr>
              <a:t>Cas particulier: les patients en soins conservateurs –hors soins palliatifs –sont également inclus</a:t>
            </a:r>
          </a:p>
          <a:p>
            <a:pPr algn="just"/>
            <a:endParaRPr lang="fr-FR" sz="1200" dirty="0">
              <a:latin typeface="Avenir Next LT Pro" panose="020B0504020202020204" pitchFamily="34" charset="0"/>
            </a:endParaRPr>
          </a:p>
          <a:p>
            <a:pPr algn="just"/>
            <a:r>
              <a:rPr lang="fr-FR" sz="1200" dirty="0">
                <a:solidFill>
                  <a:srgbClr val="38BBD5"/>
                </a:solidFill>
                <a:latin typeface="Avenir Next LT Pro" panose="020B0504020202020204" pitchFamily="34" charset="0"/>
              </a:rPr>
              <a:t>Les Critères d’exclusion :</a:t>
            </a:r>
          </a:p>
          <a:p>
            <a:pPr marL="171450" indent="-171450" algn="just">
              <a:buFont typeface="Arial" panose="020B0604020202020204" pitchFamily="34" charset="0"/>
              <a:buChar char="•"/>
            </a:pPr>
            <a:r>
              <a:rPr lang="fr-FR" sz="1200" dirty="0">
                <a:latin typeface="Avenir Next LT Pro" panose="020B0504020202020204" pitchFamily="34" charset="0"/>
              </a:rPr>
              <a:t>Patients dialysés, </a:t>
            </a:r>
          </a:p>
          <a:p>
            <a:pPr marL="171450" indent="-171450" algn="just">
              <a:buFont typeface="Arial" panose="020B0604020202020204" pitchFamily="34" charset="0"/>
              <a:buChar char="•"/>
            </a:pPr>
            <a:r>
              <a:rPr lang="fr-FR" sz="1200" dirty="0">
                <a:latin typeface="Avenir Next LT Pro" panose="020B0504020202020204" pitchFamily="34" charset="0"/>
              </a:rPr>
              <a:t>Patients transplantés, </a:t>
            </a:r>
          </a:p>
          <a:p>
            <a:pPr marL="171450" indent="-171450" algn="just">
              <a:buFont typeface="Arial" panose="020B0604020202020204" pitchFamily="34" charset="0"/>
              <a:buChar char="•"/>
            </a:pPr>
            <a:r>
              <a:rPr lang="fr-FR" sz="1200" dirty="0">
                <a:latin typeface="Avenir Next LT Pro" panose="020B0504020202020204" pitchFamily="34" charset="0"/>
              </a:rPr>
              <a:t>Patients pris en charge en soins palliatifs</a:t>
            </a:r>
          </a:p>
          <a:p>
            <a:pPr algn="just"/>
            <a:endParaRPr lang="fr-FR" sz="1200" dirty="0">
              <a:latin typeface="Avenir Next LT Pro" panose="020B0504020202020204" pitchFamily="34" charset="0"/>
            </a:endParaRPr>
          </a:p>
          <a:p>
            <a:pPr algn="just"/>
            <a:r>
              <a:rPr lang="fr-FR" sz="1200" dirty="0">
                <a:latin typeface="Avenir Next LT Pro" panose="020B0504020202020204" pitchFamily="34" charset="0"/>
              </a:rPr>
              <a:t>Pour être éligible, un établissement de santé doit prendre en charge annuellement au moins 220 patients adultes</a:t>
            </a:r>
          </a:p>
          <a:p>
            <a:pPr algn="just"/>
            <a:endParaRPr lang="fr-FR" sz="1200" dirty="0">
              <a:latin typeface="Avenir Next LT Pro" panose="020B0504020202020204" pitchFamily="34" charset="0"/>
            </a:endParaRPr>
          </a:p>
          <a:p>
            <a:pPr algn="just"/>
            <a:r>
              <a:rPr lang="fr-FR" sz="1200" dirty="0">
                <a:solidFill>
                  <a:srgbClr val="38BBD5"/>
                </a:solidFill>
                <a:latin typeface="Avenir Next LT Pro" panose="020B0504020202020204" pitchFamily="34" charset="0"/>
              </a:rPr>
              <a:t>Il faut « cumuler » les 3 conditions suivantes :</a:t>
            </a:r>
          </a:p>
          <a:p>
            <a:pPr marL="171450" indent="-171450" algn="just">
              <a:buFont typeface="Arial" panose="020B0604020202020204" pitchFamily="34" charset="0"/>
              <a:buChar char="•"/>
            </a:pPr>
            <a:r>
              <a:rPr lang="fr-FR" sz="1200" dirty="0">
                <a:latin typeface="Avenir Next LT Pro" panose="020B0504020202020204" pitchFamily="34" charset="0"/>
              </a:rPr>
              <a:t>Avoir réalisé au moins une consultation de néphrologue ;</a:t>
            </a:r>
          </a:p>
          <a:p>
            <a:pPr marL="171450" indent="-171450" algn="just">
              <a:buFont typeface="Arial" panose="020B0604020202020204" pitchFamily="34" charset="0"/>
              <a:buChar char="•"/>
            </a:pPr>
            <a:r>
              <a:rPr lang="fr-FR" sz="1200" dirty="0">
                <a:latin typeface="Avenir Next LT Pro" panose="020B0504020202020204" pitchFamily="34" charset="0"/>
              </a:rPr>
              <a:t>Avoir réalisé au moins une séance individuelle avec un infirmier pour l’accompagnement du patient à la gestion de sa pathologie ou IPA ;</a:t>
            </a:r>
          </a:p>
          <a:p>
            <a:pPr marL="171450" indent="-171450" algn="just">
              <a:buFont typeface="Arial" panose="020B0604020202020204" pitchFamily="34" charset="0"/>
              <a:buChar char="•"/>
            </a:pPr>
            <a:r>
              <a:rPr lang="fr-FR" sz="1200" dirty="0">
                <a:latin typeface="Avenir Next LT Pro" panose="020B0504020202020204" pitchFamily="34" charset="0"/>
              </a:rPr>
              <a:t>Avoir réalisé au moins une séance individuelle avec le diététicien ou un psychologue ou une assistante sociale ou IPA.</a:t>
            </a:r>
          </a:p>
          <a:p>
            <a:pPr marL="171450" indent="-171450" algn="just">
              <a:buFont typeface="Arial" panose="020B0604020202020204" pitchFamily="34" charset="0"/>
              <a:buChar char="•"/>
            </a:pPr>
            <a:endParaRPr lang="fr-FR" sz="1200" dirty="0">
              <a:latin typeface="Avenir Next LT Pro" panose="020B0504020202020204" pitchFamily="34" charset="0"/>
            </a:endParaRPr>
          </a:p>
          <a:p>
            <a:pPr algn="just"/>
            <a:r>
              <a:rPr lang="fr-FR" sz="1200" dirty="0">
                <a:latin typeface="Avenir Next LT Pro" panose="020B0504020202020204" pitchFamily="34" charset="0"/>
              </a:rPr>
              <a:t>Attention l’intervention de l’IPA ne peut être comptabilisée en même temps en condition 2 et 3</a:t>
            </a:r>
          </a:p>
          <a:p>
            <a:pPr algn="just"/>
            <a:r>
              <a:rPr lang="fr-FR" sz="1200" dirty="0">
                <a:latin typeface="Avenir Next LT Pro" panose="020B0504020202020204" pitchFamily="34" charset="0"/>
              </a:rPr>
              <a:t>Une dotation complémentaire à la qualité est prévue et repose sur 4 indicateurs (5% de la valorisation à l’activité)</a:t>
            </a:r>
          </a:p>
        </p:txBody>
      </p:sp>
    </p:spTree>
    <p:extLst>
      <p:ext uri="{BB962C8B-B14F-4D97-AF65-F5344CB8AC3E}">
        <p14:creationId xmlns:p14="http://schemas.microsoft.com/office/powerpoint/2010/main" val="32849333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6137724"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63</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extLst>
              <p:ext uri="{D42A27DB-BD31-4B8C-83A1-F6EECF244321}">
                <p14:modId xmlns:p14="http://schemas.microsoft.com/office/powerpoint/2010/main" val="3934259477"/>
              </p:ext>
            </p:extLst>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r>
                        <a:rPr lang="fr-FR" sz="1050" b="0" dirty="0">
                          <a:solidFill>
                            <a:schemeClr val="bg1"/>
                          </a:solidFill>
                          <a:latin typeface="Avenir Next LT Pro" panose="020B0504020202020204"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2033188875"/>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tx1"/>
                          </a:solidFill>
                          <a:latin typeface="Avenir Next LT Pro" panose="020B0504020202020204" pitchFamily="34" charset="0"/>
                        </a:rPr>
                        <a:t>MRC</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III.4. Facturation des forfaits MRC</a:t>
            </a:r>
          </a:p>
        </p:txBody>
      </p:sp>
      <p:sp>
        <p:nvSpPr>
          <p:cNvPr id="4" name="Rectangle 3">
            <a:extLst>
              <a:ext uri="{FF2B5EF4-FFF2-40B4-BE49-F238E27FC236}">
                <a16:creationId xmlns:a16="http://schemas.microsoft.com/office/drawing/2014/main" id="{DE31350B-85AB-DEF2-DC27-2300BB4445FE}"/>
              </a:ext>
            </a:extLst>
          </p:cNvPr>
          <p:cNvSpPr/>
          <p:nvPr/>
        </p:nvSpPr>
        <p:spPr>
          <a:xfrm>
            <a:off x="367652" y="2452914"/>
            <a:ext cx="11456683" cy="276999"/>
          </a:xfrm>
          <a:prstGeom prst="rect">
            <a:avLst/>
          </a:prstGeom>
        </p:spPr>
        <p:txBody>
          <a:bodyPr wrap="square">
            <a:spAutoFit/>
          </a:bodyPr>
          <a:lstStyle/>
          <a:p>
            <a:pPr algn="just"/>
            <a:r>
              <a:rPr lang="fr-FR" sz="1200" b="1" dirty="0">
                <a:solidFill>
                  <a:srgbClr val="38BBD5"/>
                </a:solidFill>
                <a:latin typeface="Avenir Next LT Pro" panose="020B0504020202020204" pitchFamily="34" charset="0"/>
              </a:rPr>
              <a:t>Dotation annuelle MRC = nombre de patients de la file active * valeurs annuelles des forfaits </a:t>
            </a:r>
          </a:p>
        </p:txBody>
      </p:sp>
      <p:graphicFrame>
        <p:nvGraphicFramePr>
          <p:cNvPr id="7" name="Tableau 6">
            <a:extLst>
              <a:ext uri="{FF2B5EF4-FFF2-40B4-BE49-F238E27FC236}">
                <a16:creationId xmlns:a16="http://schemas.microsoft.com/office/drawing/2014/main" id="{9D0B65A0-D467-E98B-1431-DD7F90D7AC08}"/>
              </a:ext>
            </a:extLst>
          </p:cNvPr>
          <p:cNvGraphicFramePr>
            <a:graphicFrameLocks noGrp="1"/>
          </p:cNvGraphicFramePr>
          <p:nvPr>
            <p:extLst>
              <p:ext uri="{D42A27DB-BD31-4B8C-83A1-F6EECF244321}">
                <p14:modId xmlns:p14="http://schemas.microsoft.com/office/powerpoint/2010/main" val="4200133504"/>
              </p:ext>
            </p:extLst>
          </p:nvPr>
        </p:nvGraphicFramePr>
        <p:xfrm>
          <a:off x="469591" y="2918245"/>
          <a:ext cx="11240118" cy="824098"/>
        </p:xfrm>
        <a:graphic>
          <a:graphicData uri="http://schemas.openxmlformats.org/drawingml/2006/table">
            <a:tbl>
              <a:tblPr>
                <a:effectLst/>
              </a:tblPr>
              <a:tblGrid>
                <a:gridCol w="2462338">
                  <a:extLst>
                    <a:ext uri="{9D8B030D-6E8A-4147-A177-3AD203B41FA5}">
                      <a16:colId xmlns:a16="http://schemas.microsoft.com/office/drawing/2014/main" val="20000"/>
                    </a:ext>
                  </a:extLst>
                </a:gridCol>
                <a:gridCol w="4388890">
                  <a:extLst>
                    <a:ext uri="{9D8B030D-6E8A-4147-A177-3AD203B41FA5}">
                      <a16:colId xmlns:a16="http://schemas.microsoft.com/office/drawing/2014/main" val="20001"/>
                    </a:ext>
                  </a:extLst>
                </a:gridCol>
                <a:gridCol w="4388890">
                  <a:extLst>
                    <a:ext uri="{9D8B030D-6E8A-4147-A177-3AD203B41FA5}">
                      <a16:colId xmlns:a16="http://schemas.microsoft.com/office/drawing/2014/main" val="2213702560"/>
                    </a:ext>
                  </a:extLst>
                </a:gridCol>
              </a:tblGrid>
              <a:tr h="414407">
                <a:tc>
                  <a:txBody>
                    <a:bodyPr/>
                    <a:lstStyle/>
                    <a:p>
                      <a:pPr algn="ctr" fontAlgn="ctr"/>
                      <a:r>
                        <a:rPr lang="fr-FR" sz="900" b="0" i="1" u="none" strike="noStrike" dirty="0">
                          <a:latin typeface="Avenir Next LT Pro" panose="020B0504020202020204" pitchFamily="34" charset="0"/>
                        </a:rPr>
                        <a:t>Valeurs annuelles des forfaits  </a:t>
                      </a:r>
                    </a:p>
                    <a:p>
                      <a:pPr algn="ctr" fontAlgn="ctr"/>
                      <a:r>
                        <a:rPr lang="fr-FR" sz="500" b="0" i="0" u="none" strike="noStrike" dirty="0">
                          <a:latin typeface="Avenir Next LT Pro" panose="020B0504020202020204" pitchFamily="34" charset="0"/>
                        </a:rPr>
                        <a:t> </a:t>
                      </a:r>
                    </a:p>
                  </a:txBody>
                  <a:tcPr marL="6183" marR="6183" marT="6183"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FR" sz="2000" b="1" i="0" u="none" strike="noStrike" dirty="0">
                          <a:solidFill>
                            <a:schemeClr val="bg1"/>
                          </a:solidFill>
                          <a:latin typeface="Avenir Next LT Pro" panose="020B0504020202020204" pitchFamily="34" charset="0"/>
                        </a:rPr>
                        <a:t>STADE 4</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rgbClr val="2E84AC"/>
                        </a:gs>
                        <a:gs pos="100000">
                          <a:srgbClr val="38BBD5"/>
                        </a:gs>
                      </a:gsLst>
                      <a:lin ang="0" scaled="1"/>
                      <a:tileRect/>
                    </a:gradFill>
                  </a:tcPr>
                </a:tc>
                <a:tc>
                  <a:txBody>
                    <a:bodyPr/>
                    <a:lstStyle/>
                    <a:p>
                      <a:pPr algn="ctr" fontAlgn="b"/>
                      <a:r>
                        <a:rPr lang="fr-FR" sz="2000" b="1" i="0" u="none" strike="noStrike" dirty="0">
                          <a:solidFill>
                            <a:schemeClr val="bg1"/>
                          </a:solidFill>
                          <a:latin typeface="Avenir Next LT Pro" panose="020B0504020202020204" pitchFamily="34" charset="0"/>
                        </a:rPr>
                        <a:t>STADE 5</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rgbClr val="2E84AC"/>
                        </a:gs>
                        <a:gs pos="100000">
                          <a:srgbClr val="38BBD5"/>
                        </a:gs>
                      </a:gsLst>
                      <a:lin ang="0" scaled="1"/>
                      <a:tileRect/>
                    </a:gradFill>
                  </a:tcPr>
                </a:tc>
                <a:extLst>
                  <a:ext uri="{0D108BD9-81ED-4DB2-BD59-A6C34878D82A}">
                    <a16:rowId xmlns:a16="http://schemas.microsoft.com/office/drawing/2014/main" val="10000"/>
                  </a:ext>
                </a:extLst>
              </a:tr>
              <a:tr h="409691">
                <a:tc>
                  <a:txBody>
                    <a:bodyPr/>
                    <a:lstStyle/>
                    <a:p>
                      <a:pPr algn="ctr" fontAlgn="ctr"/>
                      <a:r>
                        <a:rPr lang="fr-FR" sz="1600" b="0" i="0" u="none" strike="noStrike" dirty="0">
                          <a:latin typeface="Avenir Next LT Pro" panose="020B0504020202020204" pitchFamily="34" charset="0"/>
                        </a:rPr>
                        <a:t>Ex-DG</a:t>
                      </a:r>
                    </a:p>
                  </a:txBody>
                  <a:tcPr marL="6183" marR="6183" marT="61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C0C0"/>
                    </a:solidFill>
                  </a:tcPr>
                </a:tc>
                <a:tc>
                  <a:txBody>
                    <a:bodyPr/>
                    <a:lstStyle/>
                    <a:p>
                      <a:pPr algn="ctr" fontAlgn="ctr"/>
                      <a:r>
                        <a:rPr lang="fr-FR" sz="1600" b="0" i="0" u="none" strike="noStrike" dirty="0">
                          <a:latin typeface="Avenir Next LT Pro" panose="020B0504020202020204" pitchFamily="34" charset="0"/>
                        </a:rPr>
                        <a:t>451,81€</a:t>
                      </a:r>
                    </a:p>
                  </a:txBody>
                  <a:tcPr marL="6183" marR="6183" marT="6183" marB="0"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fr-FR" sz="1600" b="0" i="0" u="none" strike="noStrike" dirty="0">
                          <a:latin typeface="Avenir Next LT Pro" panose="020B0504020202020204" pitchFamily="34" charset="0"/>
                        </a:rPr>
                        <a:t>692,78 €</a:t>
                      </a:r>
                    </a:p>
                  </a:txBody>
                  <a:tcPr marL="6183" marR="6183" marT="6183"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Rectangle 10">
            <a:extLst>
              <a:ext uri="{FF2B5EF4-FFF2-40B4-BE49-F238E27FC236}">
                <a16:creationId xmlns:a16="http://schemas.microsoft.com/office/drawing/2014/main" id="{FFC22CF3-BCF5-11E3-817F-86580211622C}"/>
              </a:ext>
            </a:extLst>
          </p:cNvPr>
          <p:cNvSpPr/>
          <p:nvPr/>
        </p:nvSpPr>
        <p:spPr>
          <a:xfrm>
            <a:off x="361308" y="4063950"/>
            <a:ext cx="11456683" cy="2062103"/>
          </a:xfrm>
          <a:prstGeom prst="rect">
            <a:avLst/>
          </a:prstGeom>
        </p:spPr>
        <p:txBody>
          <a:bodyPr wrap="square">
            <a:spAutoFit/>
          </a:bodyPr>
          <a:lstStyle/>
          <a:p>
            <a:pPr algn="just"/>
            <a:r>
              <a:rPr lang="fr-FR" sz="1600" dirty="0">
                <a:latin typeface="Avenir Next LT Pro" panose="020B0504020202020204" pitchFamily="34" charset="0"/>
              </a:rPr>
              <a:t>Dans le cas où :</a:t>
            </a:r>
          </a:p>
          <a:p>
            <a:pPr algn="just"/>
            <a:endParaRPr lang="fr-FR" sz="1600" dirty="0">
              <a:latin typeface="Avenir Next LT Pro" panose="020B0504020202020204" pitchFamily="34" charset="0"/>
            </a:endParaRPr>
          </a:p>
          <a:p>
            <a:pPr marL="171450" indent="-171450" algn="just">
              <a:buFont typeface="Arial" panose="020B0604020202020204" pitchFamily="34" charset="0"/>
              <a:buChar char="•"/>
            </a:pPr>
            <a:r>
              <a:rPr lang="fr-FR" sz="1600" dirty="0">
                <a:latin typeface="Avenir Next LT Pro" panose="020B0504020202020204" pitchFamily="34" charset="0"/>
              </a:rPr>
              <a:t>Le patient n’a pas eu au moins une consultation de néphrologue durant l’année écoulée, l’établissement éligible ne perçoit aucune rémunération pour la prise en charge de ce patient au titre de cette année.</a:t>
            </a:r>
          </a:p>
          <a:p>
            <a:pPr marL="171450" indent="-171450" algn="just">
              <a:buFont typeface="Arial" panose="020B0604020202020204" pitchFamily="34" charset="0"/>
              <a:buChar char="•"/>
            </a:pPr>
            <a:r>
              <a:rPr lang="fr-FR" sz="1600" dirty="0">
                <a:latin typeface="Avenir Next LT Pro" panose="020B0504020202020204" pitchFamily="34" charset="0"/>
              </a:rPr>
              <a:t>Si l’établissement ne respecte pas les conditions prévues au 2° et au 3°, le montant de la rémunération forfaitaire annuelle perçue pour ce patient est minoré de 33 % par condition non-respectée.</a:t>
            </a:r>
          </a:p>
          <a:p>
            <a:pPr marL="171450" indent="-171450" algn="just">
              <a:buFont typeface="Arial" panose="020B0604020202020204" pitchFamily="34" charset="0"/>
              <a:buChar char="•"/>
            </a:pPr>
            <a:r>
              <a:rPr lang="fr-FR" sz="1600" dirty="0">
                <a:latin typeface="Avenir Next LT Pro" panose="020B0504020202020204" pitchFamily="34" charset="0"/>
              </a:rPr>
              <a:t>Par ailleurs l’ensemble des consultations qui ont donné lieu à facturation d’un forfait ne peuvent pas être facturés à l’AM dans le flux de facturation classique des ACE.</a:t>
            </a:r>
          </a:p>
        </p:txBody>
      </p:sp>
    </p:spTree>
    <p:extLst>
      <p:ext uri="{BB962C8B-B14F-4D97-AF65-F5344CB8AC3E}">
        <p14:creationId xmlns:p14="http://schemas.microsoft.com/office/powerpoint/2010/main" val="21382152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64</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75E63527-9E15-834B-6A54-6E121B930598}"/>
              </a:ext>
            </a:extLst>
          </p:cNvPr>
          <p:cNvSpPr/>
          <p:nvPr/>
        </p:nvSpPr>
        <p:spPr>
          <a:xfrm>
            <a:off x="2044700" y="2452914"/>
            <a:ext cx="10147300" cy="2462213"/>
          </a:xfrm>
          <a:prstGeom prst="rect">
            <a:avLst/>
          </a:prstGeom>
        </p:spPr>
        <p:txBody>
          <a:bodyPr wrap="square">
            <a:spAutoFit/>
          </a:bodyPr>
          <a:lstStyle/>
          <a:p>
            <a:pPr algn="just"/>
            <a:r>
              <a:rPr lang="fr-FR" sz="1400" b="1" dirty="0">
                <a:latin typeface="Avenir Next LT Pro" panose="020B0504020202020204" pitchFamily="34" charset="0"/>
              </a:rPr>
              <a:t>Trouver les tarifs MRC pour un établissement Public</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Quelle sera la recette d’un établissement de santé dans le cas où le patient MRC 5 a été pris en charge dans l’année par :</a:t>
            </a:r>
          </a:p>
          <a:p>
            <a:pPr marL="285750" indent="-285750" algn="just">
              <a:buFont typeface="Arial" panose="020B0604020202020204" pitchFamily="34" charset="0"/>
              <a:buChar char="•"/>
            </a:pPr>
            <a:r>
              <a:rPr lang="fr-FR" sz="1400" i="1" dirty="0">
                <a:latin typeface="Avenir Next LT Pro" panose="020B0504020202020204" pitchFamily="34" charset="0"/>
              </a:rPr>
              <a:t>un néphrologue</a:t>
            </a:r>
          </a:p>
          <a:p>
            <a:pPr marL="285750" indent="-285750" algn="just">
              <a:buFont typeface="Arial" panose="020B0604020202020204" pitchFamily="34" charset="0"/>
              <a:buChar char="•"/>
            </a:pPr>
            <a:r>
              <a:rPr lang="fr-FR" sz="1400" i="1" dirty="0">
                <a:latin typeface="Avenir Next LT Pro" panose="020B0504020202020204" pitchFamily="34" charset="0"/>
              </a:rPr>
              <a:t>une infirmière</a:t>
            </a:r>
          </a:p>
          <a:p>
            <a:pPr marL="285750" indent="-285750" algn="just">
              <a:buFont typeface="Arial" panose="020B0604020202020204" pitchFamily="34" charset="0"/>
              <a:buChar char="•"/>
            </a:pPr>
            <a:r>
              <a:rPr lang="fr-FR" sz="1400" i="1" dirty="0">
                <a:latin typeface="Avenir Next LT Pro" panose="020B0504020202020204" pitchFamily="34" charset="0"/>
              </a:rPr>
              <a:t>une diététicienne</a:t>
            </a:r>
          </a:p>
          <a:p>
            <a:pPr algn="just"/>
            <a:endParaRPr lang="fr-FR" sz="1400" dirty="0">
              <a:latin typeface="Avenir Next LT Pro" panose="020B0504020202020204" pitchFamily="34" charset="0"/>
            </a:endParaRP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Quelle sera la recette d’un établissement de santé dans le cas où le patient MRC 5 a été pris en charge dans l’année par :</a:t>
            </a:r>
          </a:p>
          <a:p>
            <a:pPr marL="285750" indent="-285750" algn="just">
              <a:buFont typeface="Arial" panose="020B0604020202020204" pitchFamily="34" charset="0"/>
              <a:buChar char="•"/>
            </a:pPr>
            <a:r>
              <a:rPr lang="fr-FR" sz="1400" i="1" dirty="0">
                <a:latin typeface="Avenir Next LT Pro" panose="020B0504020202020204" pitchFamily="34" charset="0"/>
              </a:rPr>
              <a:t>un néphrologue</a:t>
            </a:r>
          </a:p>
          <a:p>
            <a:pPr marL="285750" indent="-285750" algn="just">
              <a:buFont typeface="Arial" panose="020B0604020202020204" pitchFamily="34" charset="0"/>
              <a:buChar char="•"/>
            </a:pPr>
            <a:r>
              <a:rPr lang="fr-FR" sz="1400" i="1" dirty="0">
                <a:latin typeface="Avenir Next LT Pro" panose="020B0504020202020204" pitchFamily="34" charset="0"/>
              </a:rPr>
              <a:t>une infirmière</a:t>
            </a:r>
          </a:p>
        </p:txBody>
      </p:sp>
      <p:sp>
        <p:nvSpPr>
          <p:cNvPr id="6" name="Rectangle 5">
            <a:extLst>
              <a:ext uri="{FF2B5EF4-FFF2-40B4-BE49-F238E27FC236}">
                <a16:creationId xmlns:a16="http://schemas.microsoft.com/office/drawing/2014/main" id="{416A7349-64B7-396B-B653-81785759F74F}"/>
              </a:ext>
            </a:extLst>
          </p:cNvPr>
          <p:cNvSpPr/>
          <p:nvPr/>
        </p:nvSpPr>
        <p:spPr>
          <a:xfrm rot="16200000">
            <a:off x="-1260838" y="3713752"/>
            <a:ext cx="4405086" cy="1883410"/>
          </a:xfrm>
          <a:prstGeom prst="rect">
            <a:avLst/>
          </a:prstGeom>
          <a:gradFill>
            <a:gsLst>
              <a:gs pos="0">
                <a:srgbClr val="2E84AC"/>
              </a:gs>
              <a:gs pos="100000">
                <a:srgbClr val="38BBD5"/>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800" b="1" dirty="0">
                <a:latin typeface="Avenir Next LT Pro" panose="020B0504020202020204" pitchFamily="34" charset="0"/>
              </a:rPr>
              <a:t>EXERCICE #4</a:t>
            </a:r>
          </a:p>
        </p:txBody>
      </p:sp>
      <p:sp>
        <p:nvSpPr>
          <p:cNvPr id="2" name="Rectangle : coins arrondis 1">
            <a:extLst>
              <a:ext uri="{FF2B5EF4-FFF2-40B4-BE49-F238E27FC236}">
                <a16:creationId xmlns:a16="http://schemas.microsoft.com/office/drawing/2014/main" id="{9317648B-4834-AB30-2675-A54103643ECF}"/>
              </a:ext>
            </a:extLst>
          </p:cNvPr>
          <p:cNvSpPr/>
          <p:nvPr/>
        </p:nvSpPr>
        <p:spPr>
          <a:xfrm>
            <a:off x="6137724"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D4A6F968-5CF4-6642-8647-4D1AB7254802}"/>
              </a:ext>
            </a:extLst>
          </p:cNvPr>
          <p:cNvGraphicFramePr>
            <a:graphicFrameLocks noGrp="1"/>
          </p:cNvGraphicFramePr>
          <p:nvPr>
            <p:extLst>
              <p:ext uri="{D42A27DB-BD31-4B8C-83A1-F6EECF244321}">
                <p14:modId xmlns:p14="http://schemas.microsoft.com/office/powerpoint/2010/main" val="3070124369"/>
              </p:ext>
            </p:extLst>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r>
                        <a:rPr lang="fr-FR" sz="1050" b="0" dirty="0">
                          <a:solidFill>
                            <a:schemeClr val="bg1"/>
                          </a:solidFill>
                          <a:latin typeface="Avenir Next LT Pro" panose="020B0504020202020204"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11" name="Tableau 10">
            <a:extLst>
              <a:ext uri="{FF2B5EF4-FFF2-40B4-BE49-F238E27FC236}">
                <a16:creationId xmlns:a16="http://schemas.microsoft.com/office/drawing/2014/main" id="{725CE95E-7684-0A55-F74A-5239B27363D2}"/>
              </a:ext>
            </a:extLst>
          </p:cNvPr>
          <p:cNvGraphicFramePr>
            <a:graphicFrameLocks noGrp="1"/>
          </p:cNvGraphicFramePr>
          <p:nvPr>
            <p:extLst>
              <p:ext uri="{D42A27DB-BD31-4B8C-83A1-F6EECF244321}">
                <p14:modId xmlns:p14="http://schemas.microsoft.com/office/powerpoint/2010/main" val="995061304"/>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tx1"/>
                          </a:solidFill>
                          <a:latin typeface="Avenir Next LT Pro" panose="020B0504020202020204" pitchFamily="34" charset="0"/>
                        </a:rPr>
                        <a:t>Exercice</a:t>
                      </a:r>
                    </a:p>
                  </a:txBody>
                  <a:tcPr>
                    <a:solidFill>
                      <a:srgbClr val="FF9999"/>
                    </a:solid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Tree>
    <p:extLst>
      <p:ext uri="{BB962C8B-B14F-4D97-AF65-F5344CB8AC3E}">
        <p14:creationId xmlns:p14="http://schemas.microsoft.com/office/powerpoint/2010/main" val="37078251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rojet d'établissement 2022-2027 du CHU de Nîmes voté à l'unanimité">
            <a:extLst>
              <a:ext uri="{FF2B5EF4-FFF2-40B4-BE49-F238E27FC236}">
                <a16:creationId xmlns:a16="http://schemas.microsoft.com/office/drawing/2014/main" id="{27551A67-2BB8-BC45-4DD2-2A4B71DD63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408" t="15547" r="21162"/>
          <a:stretch/>
        </p:blipFill>
        <p:spPr bwMode="auto">
          <a:xfrm>
            <a:off x="2009638" y="0"/>
            <a:ext cx="2002972"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F0F4E14-0DA5-A21E-3FE3-D96A139A9121}"/>
              </a:ext>
            </a:extLst>
          </p:cNvPr>
          <p:cNvSpPr/>
          <p:nvPr/>
        </p:nvSpPr>
        <p:spPr>
          <a:xfrm>
            <a:off x="2009638" y="0"/>
            <a:ext cx="2002972" cy="6858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3B3927AF-329F-DF73-594E-C1DC18AC15E8}"/>
              </a:ext>
            </a:extLst>
          </p:cNvPr>
          <p:cNvSpPr txBox="1"/>
          <p:nvPr/>
        </p:nvSpPr>
        <p:spPr>
          <a:xfrm>
            <a:off x="458126" y="2721429"/>
            <a:ext cx="6450673" cy="3770263"/>
          </a:xfrm>
          <a:prstGeom prst="rect">
            <a:avLst/>
          </a:prstGeom>
          <a:noFill/>
        </p:spPr>
        <p:txBody>
          <a:bodyPr wrap="square" rtlCol="0">
            <a:spAutoFit/>
          </a:bodyPr>
          <a:lstStyle>
            <a:defPPr>
              <a:defRPr lang="fr-FR"/>
            </a:defPPr>
            <a:lvl1pPr algn="ctr">
              <a:defRPr sz="5400" b="1">
                <a:gradFill flip="none" rotWithShape="1">
                  <a:gsLst>
                    <a:gs pos="0">
                      <a:srgbClr val="38BBD5"/>
                    </a:gs>
                    <a:gs pos="100000">
                      <a:srgbClr val="20588B"/>
                    </a:gs>
                  </a:gsLst>
                  <a:lin ang="10800000" scaled="1"/>
                  <a:tileRect/>
                </a:gradFill>
                <a:latin typeface="Avenir Next LT Pro" panose="020B0504020202020204" pitchFamily="34" charset="0"/>
              </a:defRPr>
            </a:lvl1pPr>
          </a:lstStyle>
          <a:p>
            <a:pPr algn="l"/>
            <a:r>
              <a:rPr lang="fr-FR" sz="23900" dirty="0">
                <a:gradFill flip="none" rotWithShape="1">
                  <a:gsLst>
                    <a:gs pos="0">
                      <a:srgbClr val="FF0000"/>
                    </a:gs>
                    <a:gs pos="100000">
                      <a:srgbClr val="FF9999"/>
                    </a:gs>
                  </a:gsLst>
                  <a:lin ang="10800000" scaled="1"/>
                  <a:tileRect/>
                </a:gradFill>
              </a:rPr>
              <a:t>III.5</a:t>
            </a:r>
          </a:p>
        </p:txBody>
      </p: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65</a:t>
            </a:fld>
            <a:endParaRPr lang="fr-FR"/>
          </a:p>
        </p:txBody>
      </p:sp>
      <p:sp>
        <p:nvSpPr>
          <p:cNvPr id="36" name="Rectangle : coins arrondis 35">
            <a:extLst>
              <a:ext uri="{FF2B5EF4-FFF2-40B4-BE49-F238E27FC236}">
                <a16:creationId xmlns:a16="http://schemas.microsoft.com/office/drawing/2014/main" id="{3D4FCFFD-53DC-B172-5664-EF5A1627168F}"/>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7" name="Tableau 36">
            <a:extLst>
              <a:ext uri="{FF2B5EF4-FFF2-40B4-BE49-F238E27FC236}">
                <a16:creationId xmlns:a16="http://schemas.microsoft.com/office/drawing/2014/main" id="{E3FD3970-F366-7FE8-2CEA-59F77DC0A44A}"/>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38" name="Rectangle 37">
            <a:extLst>
              <a:ext uri="{FF2B5EF4-FFF2-40B4-BE49-F238E27FC236}">
                <a16:creationId xmlns:a16="http://schemas.microsoft.com/office/drawing/2014/main" id="{D0A6E9B5-27C1-A05E-4AC8-7D3F1F6458AE}"/>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665DFB83-C142-F820-FB8C-6BF17E814484}"/>
              </a:ext>
            </a:extLst>
          </p:cNvPr>
          <p:cNvSpPr txBox="1"/>
          <p:nvPr/>
        </p:nvSpPr>
        <p:spPr>
          <a:xfrm>
            <a:off x="6502990" y="4886618"/>
            <a:ext cx="7358744" cy="923330"/>
          </a:xfrm>
          <a:prstGeom prst="rect">
            <a:avLst/>
          </a:prstGeom>
          <a:noFill/>
        </p:spPr>
        <p:txBody>
          <a:bodyPr wrap="square" rtlCol="0">
            <a:spAutoFit/>
          </a:bodyPr>
          <a:lstStyle>
            <a:defPPr>
              <a:defRPr lang="fr-FR"/>
            </a:defPPr>
            <a:lvl1pPr algn="ctr">
              <a:defRPr sz="5400" b="1">
                <a:gradFill flip="none" rotWithShape="1">
                  <a:gsLst>
                    <a:gs pos="0">
                      <a:srgbClr val="38BBD5"/>
                    </a:gs>
                    <a:gs pos="100000">
                      <a:srgbClr val="20588B"/>
                    </a:gs>
                  </a:gsLst>
                  <a:lin ang="10800000" scaled="1"/>
                  <a:tileRect/>
                </a:gradFill>
                <a:latin typeface="Avenir Next LT Pro" panose="020B0504020202020204" pitchFamily="34" charset="0"/>
              </a:defRPr>
            </a:lvl1pPr>
          </a:lstStyle>
          <a:p>
            <a:pPr algn="l"/>
            <a:r>
              <a:rPr lang="fr-FR" b="0" dirty="0">
                <a:solidFill>
                  <a:schemeClr val="tx1"/>
                </a:solidFill>
              </a:rPr>
              <a:t>TRANSPORTS</a:t>
            </a:r>
          </a:p>
        </p:txBody>
      </p:sp>
    </p:spTree>
    <p:extLst>
      <p:ext uri="{BB962C8B-B14F-4D97-AF65-F5344CB8AC3E}">
        <p14:creationId xmlns:p14="http://schemas.microsoft.com/office/powerpoint/2010/main" val="30627765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7352161"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66</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extLst>
              <p:ext uri="{D42A27DB-BD31-4B8C-83A1-F6EECF244321}">
                <p14:modId xmlns:p14="http://schemas.microsoft.com/office/powerpoint/2010/main" val="3114129638"/>
              </p:ext>
            </p:extLst>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r>
                        <a:rPr lang="fr-FR" sz="1050" b="0" dirty="0">
                          <a:solidFill>
                            <a:schemeClr val="bg1"/>
                          </a:solidFill>
                          <a:latin typeface="Avenir Next LT Pro" panose="020B0504020202020204"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3627298962"/>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tx1"/>
                          </a:solidFill>
                          <a:latin typeface="Avenir Next LT Pro" panose="020B0504020202020204" pitchFamily="34" charset="0"/>
                        </a:rPr>
                        <a:t>MCO</a:t>
                      </a:r>
                    </a:p>
                  </a:txBody>
                  <a:tcPr>
                    <a:solidFill>
                      <a:srgbClr val="FF9999"/>
                    </a:solid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III.5.A. Facturation des transports MCO</a:t>
            </a:r>
          </a:p>
        </p:txBody>
      </p:sp>
      <p:sp>
        <p:nvSpPr>
          <p:cNvPr id="4" name="Rectangle 3">
            <a:extLst>
              <a:ext uri="{FF2B5EF4-FFF2-40B4-BE49-F238E27FC236}">
                <a16:creationId xmlns:a16="http://schemas.microsoft.com/office/drawing/2014/main" id="{DE31350B-85AB-DEF2-DC27-2300BB4445FE}"/>
              </a:ext>
            </a:extLst>
          </p:cNvPr>
          <p:cNvSpPr/>
          <p:nvPr/>
        </p:nvSpPr>
        <p:spPr>
          <a:xfrm>
            <a:off x="367652" y="2452914"/>
            <a:ext cx="11456683" cy="3600986"/>
          </a:xfrm>
          <a:prstGeom prst="rect">
            <a:avLst/>
          </a:prstGeom>
        </p:spPr>
        <p:txBody>
          <a:bodyPr wrap="square">
            <a:spAutoFit/>
          </a:bodyPr>
          <a:lstStyle/>
          <a:p>
            <a:pPr algn="just"/>
            <a:r>
              <a:rPr lang="fr-FR" sz="1200" dirty="0">
                <a:solidFill>
                  <a:srgbClr val="38BBD5"/>
                </a:solidFill>
                <a:latin typeface="Avenir Next LT Pro" panose="020B0504020202020204" pitchFamily="34" charset="0"/>
              </a:rPr>
              <a:t>Transfert définitif : </a:t>
            </a:r>
          </a:p>
          <a:p>
            <a:pPr algn="just"/>
            <a:r>
              <a:rPr lang="fr-FR" sz="1200" dirty="0">
                <a:latin typeface="Avenir Next LT Pro" panose="020B0504020202020204" pitchFamily="34" charset="0"/>
              </a:rPr>
              <a:t>TDE  «  supplément  transport  définitif  en  sus  GHS  »  :  supplément  au  GHS  facturé  par  l’établissement  MCO  d’origine  (depuis  lequel  le  patient  est  transféré)  dans  le  cadre  d’un  transfert  d’une  durée  supérieure  à  deux  jours  vers  un  établissement  de  santé  (MCO,  HAD,  PSY ou SMR) uniquement. </a:t>
            </a:r>
          </a:p>
          <a:p>
            <a:pPr algn="just"/>
            <a:endParaRPr lang="fr-FR" sz="1200" dirty="0">
              <a:latin typeface="Avenir Next LT Pro" panose="020B0504020202020204" pitchFamily="34" charset="0"/>
            </a:endParaRPr>
          </a:p>
          <a:p>
            <a:pPr algn="just"/>
            <a:r>
              <a:rPr lang="fr-FR" sz="1200" dirty="0">
                <a:solidFill>
                  <a:srgbClr val="38BBD5"/>
                </a:solidFill>
                <a:latin typeface="Avenir Next LT Pro" panose="020B0504020202020204" pitchFamily="34" charset="0"/>
              </a:rPr>
              <a:t>Transfert provisoire :  </a:t>
            </a:r>
          </a:p>
          <a:p>
            <a:pPr algn="just"/>
            <a:r>
              <a:rPr lang="fr-FR" sz="1200" dirty="0">
                <a:latin typeface="Avenir Next LT Pro" panose="020B0504020202020204" pitchFamily="34" charset="0"/>
              </a:rPr>
              <a:t>TSE « supplément transport séance en sus GHS ».  Il s’agit d’un supplément au GHS qui est facturé par  l’établissement  MCO  de  transfert  (celui  vers  lequel  le  patient  est  transféré)  qui  réalise, dans le cadre d’un transfert &lt;48h, une séance de chimiothérapie, dialyse en centre ou radiothérapie facturée via un GHS.</a:t>
            </a:r>
          </a:p>
          <a:p>
            <a:pPr algn="just"/>
            <a:endParaRPr lang="fr-FR" sz="1200" dirty="0">
              <a:latin typeface="Avenir Next LT Pro" panose="020B0504020202020204" pitchFamily="34" charset="0"/>
            </a:endParaRPr>
          </a:p>
          <a:p>
            <a:pPr algn="just"/>
            <a:r>
              <a:rPr lang="fr-FR" sz="1200" dirty="0">
                <a:solidFill>
                  <a:srgbClr val="38BBD5"/>
                </a:solidFill>
                <a:latin typeface="Avenir Next LT Pro" panose="020B0504020202020204" pitchFamily="34" charset="0"/>
              </a:rPr>
              <a:t>Généralités : </a:t>
            </a:r>
          </a:p>
          <a:p>
            <a:pPr algn="just"/>
            <a:r>
              <a:rPr lang="fr-FR" sz="1200" dirty="0">
                <a:latin typeface="Avenir Next LT Pro" panose="020B0504020202020204" pitchFamily="34" charset="0"/>
              </a:rPr>
              <a:t>Pour  qu’il  y  ait  la  facturation  d’un  supplément  TDE  /  TSE le patient transféré doit être hospitalisé au moment du transfert :</a:t>
            </a:r>
          </a:p>
          <a:p>
            <a:pPr marL="171450" indent="-171450" algn="just">
              <a:buFont typeface="Arial" panose="020B0604020202020204" pitchFamily="34" charset="0"/>
              <a:buChar char="•"/>
            </a:pPr>
            <a:r>
              <a:rPr lang="fr-FR" sz="1200" dirty="0">
                <a:latin typeface="Avenir Next LT Pro" panose="020B0504020202020204" pitchFamily="34" charset="0"/>
              </a:rPr>
              <a:t>Le  transfert  doit  être  réalisé  entre  2  établissements  géographiques  différents  (y  compris  au  sein d’une même entité juridique)</a:t>
            </a:r>
          </a:p>
          <a:p>
            <a:pPr marL="171450" indent="-171450" algn="just">
              <a:buFont typeface="Arial" panose="020B0604020202020204" pitchFamily="34" charset="0"/>
              <a:buChar char="•"/>
            </a:pPr>
            <a:r>
              <a:rPr lang="fr-FR" sz="1200" dirty="0">
                <a:latin typeface="Avenir Next LT Pro" panose="020B0504020202020204" pitchFamily="34" charset="0"/>
              </a:rPr>
              <a:t>Lors  d’un  transfert  définitif  (supérieur  à  48h),  le  supplément  «  transport  définitif  »  (TDE)  peut  être  facturé  quel  que  soit  le  motif  médical  du  transfert  dès  lors  que  l’entité  géographique de départ relève du champ MCO</a:t>
            </a:r>
          </a:p>
          <a:p>
            <a:pPr marL="171450" indent="-171450" algn="just">
              <a:buFont typeface="Arial" panose="020B0604020202020204" pitchFamily="34" charset="0"/>
              <a:buChar char="•"/>
            </a:pPr>
            <a:r>
              <a:rPr lang="fr-FR" sz="1200" dirty="0">
                <a:latin typeface="Avenir Next LT Pro" panose="020B0504020202020204" pitchFamily="34" charset="0"/>
              </a:rPr>
              <a:t>Lors d’un transfert provisoire (inférieur à 48 heures), la facturation d’un supplément « transport séance » (TSE)  est subordonnée à la réalisation d’une séance de chimiothérapie, de dialyse ou de radiothérapie</a:t>
            </a:r>
          </a:p>
          <a:p>
            <a:pPr marL="171450" indent="-171450" algn="just">
              <a:buFont typeface="Arial" panose="020B0604020202020204" pitchFamily="34" charset="0"/>
              <a:buChar char="•"/>
            </a:pPr>
            <a:r>
              <a:rPr lang="fr-FR" sz="1200" dirty="0">
                <a:latin typeface="Avenir Next LT Pro" panose="020B0504020202020204" pitchFamily="34" charset="0"/>
              </a:rPr>
              <a:t>Les suppléments TDE et TSE sont obligatoirement facturés en sus d’un GHS</a:t>
            </a:r>
          </a:p>
          <a:p>
            <a:pPr marL="171450" indent="-171450" algn="just">
              <a:buFont typeface="Arial" panose="020B0604020202020204" pitchFamily="34" charset="0"/>
              <a:buChar char="•"/>
            </a:pPr>
            <a:r>
              <a:rPr lang="fr-FR" sz="1200" dirty="0">
                <a:latin typeface="Avenir Next LT Pro" panose="020B0504020202020204" pitchFamily="34" charset="0"/>
              </a:rPr>
              <a:t>Le  tarif  des  suppléments  TDE,  TSE est  modulé  en  fonction  de  la  distance  parcourue</a:t>
            </a:r>
          </a:p>
          <a:p>
            <a:pPr marL="171450" indent="-171450" algn="just">
              <a:buFont typeface="Arial" panose="020B0604020202020204" pitchFamily="34" charset="0"/>
              <a:buChar char="•"/>
            </a:pPr>
            <a:r>
              <a:rPr lang="fr-FR" sz="1200" dirty="0">
                <a:latin typeface="Avenir Next LT Pro" panose="020B0504020202020204" pitchFamily="34" charset="0"/>
              </a:rPr>
              <a:t>La facturation doit être établie avec les codes prestations existants en renseignant le tarif de la classe de distance correspondant au kilométrage du transport effectué. </a:t>
            </a:r>
          </a:p>
        </p:txBody>
      </p:sp>
    </p:spTree>
    <p:extLst>
      <p:ext uri="{BB962C8B-B14F-4D97-AF65-F5344CB8AC3E}">
        <p14:creationId xmlns:p14="http://schemas.microsoft.com/office/powerpoint/2010/main" val="4120003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7352161"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67</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r>
                        <a:rPr lang="fr-FR" sz="1050" b="0" dirty="0">
                          <a:solidFill>
                            <a:schemeClr val="bg1"/>
                          </a:solidFill>
                          <a:latin typeface="Avenir Next LT Pro" panose="020B0504020202020204"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3297030538"/>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tx1"/>
                          </a:solidFill>
                          <a:latin typeface="Avenir Next LT Pro" panose="020B0504020202020204" pitchFamily="34" charset="0"/>
                        </a:rPr>
                        <a:t>MCO</a:t>
                      </a:r>
                    </a:p>
                  </a:txBody>
                  <a:tcPr>
                    <a:solidFill>
                      <a:srgbClr val="FF9999"/>
                    </a:solid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III.5.A. Facturation des transports MCO</a:t>
            </a:r>
          </a:p>
        </p:txBody>
      </p:sp>
      <p:sp>
        <p:nvSpPr>
          <p:cNvPr id="4" name="Rectangle 3">
            <a:extLst>
              <a:ext uri="{FF2B5EF4-FFF2-40B4-BE49-F238E27FC236}">
                <a16:creationId xmlns:a16="http://schemas.microsoft.com/office/drawing/2014/main" id="{DE31350B-85AB-DEF2-DC27-2300BB4445FE}"/>
              </a:ext>
            </a:extLst>
          </p:cNvPr>
          <p:cNvSpPr/>
          <p:nvPr/>
        </p:nvSpPr>
        <p:spPr>
          <a:xfrm>
            <a:off x="367652" y="2452914"/>
            <a:ext cx="11456683" cy="2339102"/>
          </a:xfrm>
          <a:prstGeom prst="rect">
            <a:avLst/>
          </a:prstGeom>
        </p:spPr>
        <p:txBody>
          <a:bodyPr wrap="square">
            <a:spAutoFit/>
          </a:bodyPr>
          <a:lstStyle/>
          <a:p>
            <a:pPr algn="just"/>
            <a:r>
              <a:rPr lang="fr-FR" sz="1400" b="1" dirty="0">
                <a:solidFill>
                  <a:srgbClr val="38BBD5"/>
                </a:solidFill>
                <a:latin typeface="Avenir Next LT Pro" panose="020B0504020202020204" pitchFamily="34" charset="0"/>
              </a:rPr>
              <a:t>1. Transports définitifs d’un patient hospitalisé   </a:t>
            </a:r>
          </a:p>
          <a:p>
            <a:pPr algn="just"/>
            <a:endParaRPr lang="fr-FR" sz="1400" dirty="0">
              <a:solidFill>
                <a:srgbClr val="38BBD5"/>
              </a:solidFill>
              <a:latin typeface="Avenir Next LT Pro" panose="020B0504020202020204" pitchFamily="34" charset="0"/>
            </a:endParaRPr>
          </a:p>
          <a:p>
            <a:pPr algn="just"/>
            <a:r>
              <a:rPr lang="fr-FR" sz="1400" dirty="0">
                <a:latin typeface="Avenir Next LT Pro" panose="020B0504020202020204" pitchFamily="34" charset="0"/>
              </a:rPr>
              <a:t>Lors d’un transfert définitif (&gt;48h), un supplément « transport définitif » (TDE) peut être facturé quel que soit le motif médical du transfert.</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Le tarif du supplément « transport définitif » est modulé selon la distance parcourue.  </a:t>
            </a:r>
          </a:p>
          <a:p>
            <a:pPr algn="just"/>
            <a:r>
              <a:rPr lang="fr-FR" sz="1400" dirty="0">
                <a:latin typeface="Avenir Next LT Pro" panose="020B0504020202020204" pitchFamily="34" charset="0"/>
              </a:rPr>
              <a:t>Cinq classes de distance sont définies : </a:t>
            </a:r>
          </a:p>
          <a:p>
            <a:pPr marL="171450" indent="-171450" algn="just">
              <a:buFont typeface="Arial" panose="020B0604020202020204" pitchFamily="34" charset="0"/>
              <a:buChar char="•"/>
            </a:pPr>
            <a:r>
              <a:rPr lang="fr-FR" sz="1200" i="1" dirty="0">
                <a:latin typeface="Avenir Next LT Pro" panose="020B0504020202020204" pitchFamily="34" charset="0"/>
              </a:rPr>
              <a:t>Distance inférieure à 25 km</a:t>
            </a:r>
          </a:p>
          <a:p>
            <a:pPr marL="171450" indent="-171450" algn="just">
              <a:buFont typeface="Arial" panose="020B0604020202020204" pitchFamily="34" charset="0"/>
              <a:buChar char="•"/>
            </a:pPr>
            <a:r>
              <a:rPr lang="fr-FR" sz="1200" i="1" dirty="0">
                <a:latin typeface="Avenir Next LT Pro" panose="020B0504020202020204" pitchFamily="34" charset="0"/>
              </a:rPr>
              <a:t>Distance comprise entre 25 km et 74 km</a:t>
            </a:r>
          </a:p>
          <a:p>
            <a:pPr marL="171450" indent="-171450" algn="just">
              <a:buFont typeface="Arial" panose="020B0604020202020204" pitchFamily="34" charset="0"/>
              <a:buChar char="•"/>
            </a:pPr>
            <a:r>
              <a:rPr lang="fr-FR" sz="1200" i="1" dirty="0">
                <a:latin typeface="Avenir Next LT Pro" panose="020B0504020202020204" pitchFamily="34" charset="0"/>
              </a:rPr>
              <a:t>Distance comprise entre 75 km et 149 km  </a:t>
            </a:r>
          </a:p>
          <a:p>
            <a:pPr marL="171450" indent="-171450" algn="just">
              <a:buFont typeface="Arial" panose="020B0604020202020204" pitchFamily="34" charset="0"/>
              <a:buChar char="•"/>
            </a:pPr>
            <a:r>
              <a:rPr lang="fr-FR" sz="1200" i="1" dirty="0">
                <a:latin typeface="Avenir Next LT Pro" panose="020B0504020202020204" pitchFamily="34" charset="0"/>
              </a:rPr>
              <a:t>Distance comprise entre 150 km et 300 km   </a:t>
            </a:r>
          </a:p>
          <a:p>
            <a:pPr marL="171450" indent="-171450" algn="just">
              <a:buFont typeface="Arial" panose="020B0604020202020204" pitchFamily="34" charset="0"/>
              <a:buChar char="•"/>
            </a:pPr>
            <a:r>
              <a:rPr lang="fr-FR" sz="1200" i="1" dirty="0">
                <a:latin typeface="Avenir Next LT Pro" panose="020B0504020202020204" pitchFamily="34" charset="0"/>
              </a:rPr>
              <a:t>Distance supérieure à 300 </a:t>
            </a:r>
            <a:r>
              <a:rPr lang="fr-FR" sz="1400" i="1" dirty="0">
                <a:latin typeface="Avenir Next LT Pro" panose="020B0504020202020204" pitchFamily="34" charset="0"/>
              </a:rPr>
              <a:t>km</a:t>
            </a:r>
          </a:p>
        </p:txBody>
      </p:sp>
      <p:pic>
        <p:nvPicPr>
          <p:cNvPr id="6" name="Graphique 5" descr="Hôpital avec un remplissage uni">
            <a:extLst>
              <a:ext uri="{FF2B5EF4-FFF2-40B4-BE49-F238E27FC236}">
                <a16:creationId xmlns:a16="http://schemas.microsoft.com/office/drawing/2014/main" id="{1EC55302-2C7A-BAFB-7640-9A9597C99F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7652" y="5222875"/>
            <a:ext cx="914400" cy="914400"/>
          </a:xfrm>
          <a:prstGeom prst="rect">
            <a:avLst/>
          </a:prstGeom>
        </p:spPr>
      </p:pic>
      <p:pic>
        <p:nvPicPr>
          <p:cNvPr id="7" name="Graphique 6" descr="Hôpital avec un remplissage uni">
            <a:extLst>
              <a:ext uri="{FF2B5EF4-FFF2-40B4-BE49-F238E27FC236}">
                <a16:creationId xmlns:a16="http://schemas.microsoft.com/office/drawing/2014/main" id="{1284B0F7-9F59-AD1B-169F-DDEE0C89FA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35002" y="5222875"/>
            <a:ext cx="914400" cy="914400"/>
          </a:xfrm>
          <a:prstGeom prst="rect">
            <a:avLst/>
          </a:prstGeom>
        </p:spPr>
      </p:pic>
      <p:sp>
        <p:nvSpPr>
          <p:cNvPr id="12" name="Rectangle : coins arrondis 11">
            <a:extLst>
              <a:ext uri="{FF2B5EF4-FFF2-40B4-BE49-F238E27FC236}">
                <a16:creationId xmlns:a16="http://schemas.microsoft.com/office/drawing/2014/main" id="{026D54BE-6C2E-5AC2-B294-2F0E2B97DCFF}"/>
              </a:ext>
            </a:extLst>
          </p:cNvPr>
          <p:cNvSpPr/>
          <p:nvPr/>
        </p:nvSpPr>
        <p:spPr>
          <a:xfrm>
            <a:off x="334136" y="6147087"/>
            <a:ext cx="981431" cy="268000"/>
          </a:xfrm>
          <a:prstGeom prst="roundRect">
            <a:avLst>
              <a:gd name="adj" fmla="val 50000"/>
            </a:avLst>
          </a:prstGeom>
          <a:solidFill>
            <a:srgbClr val="38B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Avenir Next LT Pro" panose="020B0504020202020204" pitchFamily="34" charset="0"/>
              </a:rPr>
              <a:t>MCO</a:t>
            </a:r>
          </a:p>
        </p:txBody>
      </p:sp>
      <p:sp>
        <p:nvSpPr>
          <p:cNvPr id="13" name="Rectangle : coins arrondis 12">
            <a:extLst>
              <a:ext uri="{FF2B5EF4-FFF2-40B4-BE49-F238E27FC236}">
                <a16:creationId xmlns:a16="http://schemas.microsoft.com/office/drawing/2014/main" id="{6F594947-36C6-4108-D327-D7C0FF8B3F7E}"/>
              </a:ext>
            </a:extLst>
          </p:cNvPr>
          <p:cNvSpPr/>
          <p:nvPr/>
        </p:nvSpPr>
        <p:spPr>
          <a:xfrm>
            <a:off x="5197207" y="6137275"/>
            <a:ext cx="2189989" cy="268000"/>
          </a:xfrm>
          <a:prstGeom prst="roundRect">
            <a:avLst>
              <a:gd name="adj" fmla="val 50000"/>
            </a:avLst>
          </a:prstGeom>
          <a:solidFill>
            <a:srgbClr val="38B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Avenir Next LT Pro" panose="020B0504020202020204" pitchFamily="34" charset="0"/>
              </a:rPr>
              <a:t>MCO</a:t>
            </a:r>
            <a:r>
              <a:rPr lang="fr-FR" sz="1200" b="1">
                <a:latin typeface="Avenir Next LT Pro" panose="020B0504020202020204" pitchFamily="34" charset="0"/>
              </a:rPr>
              <a:t>, SMR</a:t>
            </a:r>
            <a:r>
              <a:rPr lang="fr-FR" sz="1200" b="1" dirty="0">
                <a:latin typeface="Avenir Next LT Pro" panose="020B0504020202020204" pitchFamily="34" charset="0"/>
              </a:rPr>
              <a:t>, PSY ou HAD</a:t>
            </a:r>
          </a:p>
        </p:txBody>
      </p:sp>
      <p:grpSp>
        <p:nvGrpSpPr>
          <p:cNvPr id="18" name="Groupe 17">
            <a:extLst>
              <a:ext uri="{FF2B5EF4-FFF2-40B4-BE49-F238E27FC236}">
                <a16:creationId xmlns:a16="http://schemas.microsoft.com/office/drawing/2014/main" id="{7722DF63-9DD1-1EF2-F358-7DE8261083F1}"/>
              </a:ext>
            </a:extLst>
          </p:cNvPr>
          <p:cNvGrpSpPr/>
          <p:nvPr/>
        </p:nvGrpSpPr>
        <p:grpSpPr>
          <a:xfrm>
            <a:off x="1598345" y="6040403"/>
            <a:ext cx="3313761" cy="461744"/>
            <a:chOff x="1677339" y="5530775"/>
            <a:chExt cx="3313761" cy="461744"/>
          </a:xfrm>
        </p:grpSpPr>
        <p:sp>
          <p:nvSpPr>
            <p:cNvPr id="11" name="Flèche : droite 10">
              <a:extLst>
                <a:ext uri="{FF2B5EF4-FFF2-40B4-BE49-F238E27FC236}">
                  <a16:creationId xmlns:a16="http://schemas.microsoft.com/office/drawing/2014/main" id="{9130B1FF-678A-0F5E-6416-BA49B2F1120D}"/>
                </a:ext>
              </a:extLst>
            </p:cNvPr>
            <p:cNvSpPr/>
            <p:nvPr/>
          </p:nvSpPr>
          <p:spPr>
            <a:xfrm>
              <a:off x="1677339" y="5530775"/>
              <a:ext cx="3313761" cy="461744"/>
            </a:xfrm>
            <a:prstGeom prst="rightArrow">
              <a:avLst/>
            </a:prstGeom>
            <a:solidFill>
              <a:srgbClr val="38B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90317C1A-927E-46FC-D019-D81ED0F51ADD}"/>
                </a:ext>
              </a:extLst>
            </p:cNvPr>
            <p:cNvSpPr/>
            <p:nvPr/>
          </p:nvSpPr>
          <p:spPr>
            <a:xfrm>
              <a:off x="1677339" y="5623147"/>
              <a:ext cx="3066111" cy="276999"/>
            </a:xfrm>
            <a:prstGeom prst="rect">
              <a:avLst/>
            </a:prstGeom>
          </p:spPr>
          <p:txBody>
            <a:bodyPr wrap="square">
              <a:spAutoFit/>
            </a:bodyPr>
            <a:lstStyle/>
            <a:p>
              <a:pPr algn="ctr"/>
              <a:r>
                <a:rPr lang="fr-FR" sz="1200" b="1" dirty="0">
                  <a:solidFill>
                    <a:schemeClr val="bg1"/>
                  </a:solidFill>
                  <a:latin typeface="Avenir Next LT Pro" panose="020B0504020202020204" pitchFamily="34" charset="0"/>
                </a:rPr>
                <a:t>Plage de distance</a:t>
              </a:r>
              <a:endParaRPr lang="fr-FR" sz="1200" i="1" dirty="0">
                <a:solidFill>
                  <a:schemeClr val="bg1"/>
                </a:solidFill>
                <a:latin typeface="Avenir Next LT Pro" panose="020B0504020202020204" pitchFamily="34" charset="0"/>
              </a:endParaRPr>
            </a:p>
          </p:txBody>
        </p:sp>
      </p:grpSp>
      <p:sp>
        <p:nvSpPr>
          <p:cNvPr id="16" name="Rectangle 15">
            <a:extLst>
              <a:ext uri="{FF2B5EF4-FFF2-40B4-BE49-F238E27FC236}">
                <a16:creationId xmlns:a16="http://schemas.microsoft.com/office/drawing/2014/main" id="{19BCA467-1744-95FF-131A-45AB7375FB60}"/>
              </a:ext>
            </a:extLst>
          </p:cNvPr>
          <p:cNvSpPr/>
          <p:nvPr/>
        </p:nvSpPr>
        <p:spPr>
          <a:xfrm>
            <a:off x="1598345" y="5870088"/>
            <a:ext cx="3066111" cy="276999"/>
          </a:xfrm>
          <a:prstGeom prst="rect">
            <a:avLst/>
          </a:prstGeom>
        </p:spPr>
        <p:txBody>
          <a:bodyPr wrap="square">
            <a:spAutoFit/>
          </a:bodyPr>
          <a:lstStyle/>
          <a:p>
            <a:pPr algn="ctr"/>
            <a:r>
              <a:rPr lang="fr-FR" sz="1200" b="1" dirty="0">
                <a:latin typeface="Avenir Next LT Pro" panose="020B0504020202020204" pitchFamily="34" charset="0"/>
              </a:rPr>
              <a:t>Transfert Définitif</a:t>
            </a:r>
            <a:endParaRPr lang="fr-FR" sz="1200" i="1" dirty="0">
              <a:latin typeface="Avenir Next LT Pro" panose="020B0504020202020204" pitchFamily="34" charset="0"/>
            </a:endParaRPr>
          </a:p>
        </p:txBody>
      </p:sp>
    </p:spTree>
    <p:extLst>
      <p:ext uri="{BB962C8B-B14F-4D97-AF65-F5344CB8AC3E}">
        <p14:creationId xmlns:p14="http://schemas.microsoft.com/office/powerpoint/2010/main" val="2221340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7352161"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68</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r>
                        <a:rPr lang="fr-FR" sz="1050" b="0" dirty="0">
                          <a:solidFill>
                            <a:schemeClr val="bg1"/>
                          </a:solidFill>
                          <a:latin typeface="Avenir Next LT Pro" panose="020B0504020202020204"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17247" y="6451600"/>
            <a:ext cx="1432193"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1325207095"/>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tx1"/>
                          </a:solidFill>
                          <a:latin typeface="Avenir Next LT Pro" panose="020B0504020202020204" pitchFamily="34" charset="0"/>
                        </a:rPr>
                        <a:t>MCO</a:t>
                      </a:r>
                    </a:p>
                  </a:txBody>
                  <a:tcPr>
                    <a:solidFill>
                      <a:srgbClr val="FF9999"/>
                    </a:solid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III.5.A. Facturation des transports MCO</a:t>
            </a:r>
          </a:p>
        </p:txBody>
      </p:sp>
      <p:sp>
        <p:nvSpPr>
          <p:cNvPr id="4" name="Rectangle 3">
            <a:extLst>
              <a:ext uri="{FF2B5EF4-FFF2-40B4-BE49-F238E27FC236}">
                <a16:creationId xmlns:a16="http://schemas.microsoft.com/office/drawing/2014/main" id="{DE31350B-85AB-DEF2-DC27-2300BB4445FE}"/>
              </a:ext>
            </a:extLst>
          </p:cNvPr>
          <p:cNvSpPr/>
          <p:nvPr/>
        </p:nvSpPr>
        <p:spPr>
          <a:xfrm>
            <a:off x="367652" y="2553273"/>
            <a:ext cx="11456683" cy="2123658"/>
          </a:xfrm>
          <a:prstGeom prst="rect">
            <a:avLst/>
          </a:prstGeom>
        </p:spPr>
        <p:txBody>
          <a:bodyPr wrap="square">
            <a:spAutoFit/>
          </a:bodyPr>
          <a:lstStyle/>
          <a:p>
            <a:pPr algn="just"/>
            <a:r>
              <a:rPr lang="fr-FR" sz="1400" b="1" dirty="0">
                <a:solidFill>
                  <a:srgbClr val="38BBD5"/>
                </a:solidFill>
                <a:latin typeface="Avenir Next LT Pro" panose="020B0504020202020204" pitchFamily="34" charset="0"/>
              </a:rPr>
              <a:t>2. Transfert provisoire d’un patient hospitalisé pour réalisation d’une séance de chimiothérapie, dialyse ou radiothérapie </a:t>
            </a:r>
          </a:p>
          <a:p>
            <a:pPr algn="just"/>
            <a:endParaRPr lang="fr-FR" sz="1400" b="1" dirty="0">
              <a:solidFill>
                <a:srgbClr val="38BBD5"/>
              </a:solidFill>
              <a:latin typeface="Avenir Next LT Pro" panose="020B0504020202020204" pitchFamily="34" charset="0"/>
            </a:endParaRPr>
          </a:p>
          <a:p>
            <a:pPr algn="just"/>
            <a:r>
              <a:rPr lang="fr-FR" sz="1400" dirty="0">
                <a:latin typeface="Avenir Next LT Pro" panose="020B0504020202020204" pitchFamily="34" charset="0"/>
              </a:rPr>
              <a:t>Lors  d’un  transfert  provisoire  (inférieur  à  48  heures),  la  facturation  d’un  supplément  «  transport  séance  »  TSE  est  subordonnée  à  la  réalisation  d’une  séance  de  chimiothérapie, de dialyse ou de radiothérapie. </a:t>
            </a:r>
          </a:p>
          <a:p>
            <a:pPr algn="just"/>
            <a:r>
              <a:rPr lang="fr-FR" sz="1400" dirty="0">
                <a:latin typeface="Avenir Next LT Pro" panose="020B0504020202020204" pitchFamily="34" charset="0"/>
              </a:rPr>
              <a:t>Le tarif du supplément « transport séance » est modulé selon la distance parcourue.  </a:t>
            </a:r>
          </a:p>
          <a:p>
            <a:pPr algn="just"/>
            <a:r>
              <a:rPr lang="fr-FR" sz="1400" dirty="0">
                <a:latin typeface="Avenir Next LT Pro" panose="020B0504020202020204" pitchFamily="34" charset="0"/>
              </a:rPr>
              <a:t>Quatre classes de distance sont définies pour les suppléments TSE</a:t>
            </a:r>
          </a:p>
          <a:p>
            <a:pPr marL="285750" indent="-285750" algn="just">
              <a:buFont typeface="Arial" panose="020B0604020202020204" pitchFamily="34" charset="0"/>
              <a:buChar char="•"/>
            </a:pPr>
            <a:r>
              <a:rPr lang="fr-FR" sz="1200" i="1" dirty="0">
                <a:latin typeface="Avenir Next LT Pro" panose="020B0504020202020204" pitchFamily="34" charset="0"/>
              </a:rPr>
              <a:t>Distance aller-retour inférieure à 40 km</a:t>
            </a:r>
          </a:p>
          <a:p>
            <a:pPr marL="285750" indent="-285750" algn="just">
              <a:buFont typeface="Arial" panose="020B0604020202020204" pitchFamily="34" charset="0"/>
              <a:buChar char="•"/>
            </a:pPr>
            <a:r>
              <a:rPr lang="fr-FR" sz="1200" i="1" dirty="0">
                <a:latin typeface="Avenir Next LT Pro" panose="020B0504020202020204" pitchFamily="34" charset="0"/>
              </a:rPr>
              <a:t>Distance aller-retour comprise entre 40 km et 79 km </a:t>
            </a:r>
          </a:p>
          <a:p>
            <a:pPr marL="285750" indent="-285750" algn="just">
              <a:buFont typeface="Arial" panose="020B0604020202020204" pitchFamily="34" charset="0"/>
              <a:buChar char="•"/>
            </a:pPr>
            <a:r>
              <a:rPr lang="fr-FR" sz="1200" i="1" dirty="0">
                <a:latin typeface="Avenir Next LT Pro" panose="020B0504020202020204" pitchFamily="34" charset="0"/>
              </a:rPr>
              <a:t>Distance aller-retour comprise entre 80 km et 159 km </a:t>
            </a:r>
          </a:p>
          <a:p>
            <a:pPr marL="285750" indent="-285750" algn="just">
              <a:buFont typeface="Arial" panose="020B0604020202020204" pitchFamily="34" charset="0"/>
              <a:buChar char="•"/>
            </a:pPr>
            <a:r>
              <a:rPr lang="fr-FR" sz="1200" i="1" dirty="0">
                <a:latin typeface="Avenir Next LT Pro" panose="020B0504020202020204" pitchFamily="34" charset="0"/>
              </a:rPr>
              <a:t>Distance aller-retour supérieure à 160 km</a:t>
            </a:r>
          </a:p>
        </p:txBody>
      </p:sp>
    </p:spTree>
    <p:extLst>
      <p:ext uri="{BB962C8B-B14F-4D97-AF65-F5344CB8AC3E}">
        <p14:creationId xmlns:p14="http://schemas.microsoft.com/office/powerpoint/2010/main" val="35419885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7352161"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69</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r>
                        <a:rPr lang="fr-FR" sz="1050" b="0" dirty="0">
                          <a:solidFill>
                            <a:schemeClr val="bg1"/>
                          </a:solidFill>
                          <a:latin typeface="Avenir Next LT Pro" panose="020B0504020202020204"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1815451393"/>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tx1"/>
                          </a:solidFill>
                          <a:latin typeface="Avenir Next LT Pro" panose="020B0504020202020204" pitchFamily="34" charset="0"/>
                        </a:rPr>
                        <a:t>MCO</a:t>
                      </a:r>
                    </a:p>
                  </a:txBody>
                  <a:tcPr>
                    <a:solidFill>
                      <a:srgbClr val="FF9999"/>
                    </a:solid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III.5.A. Facturation des transports MCO</a:t>
            </a:r>
          </a:p>
        </p:txBody>
      </p:sp>
      <p:sp>
        <p:nvSpPr>
          <p:cNvPr id="3" name="Rectangle 2">
            <a:extLst>
              <a:ext uri="{FF2B5EF4-FFF2-40B4-BE49-F238E27FC236}">
                <a16:creationId xmlns:a16="http://schemas.microsoft.com/office/drawing/2014/main" id="{0A781F02-FA84-83F5-6A34-1CC69A1BDEB1}"/>
              </a:ext>
            </a:extLst>
          </p:cNvPr>
          <p:cNvSpPr/>
          <p:nvPr/>
        </p:nvSpPr>
        <p:spPr>
          <a:xfrm>
            <a:off x="5517247" y="6451600"/>
            <a:ext cx="1432193"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0FEC2C83-6BCC-9A47-57B8-9AE8D5444777}"/>
              </a:ext>
            </a:extLst>
          </p:cNvPr>
          <p:cNvSpPr/>
          <p:nvPr/>
        </p:nvSpPr>
        <p:spPr>
          <a:xfrm>
            <a:off x="367652" y="2452914"/>
            <a:ext cx="11456683" cy="307777"/>
          </a:xfrm>
          <a:prstGeom prst="rect">
            <a:avLst/>
          </a:prstGeom>
        </p:spPr>
        <p:txBody>
          <a:bodyPr wrap="square">
            <a:spAutoFit/>
          </a:bodyPr>
          <a:lstStyle/>
          <a:p>
            <a:pPr algn="just"/>
            <a:r>
              <a:rPr lang="fr-FR" sz="1400" b="1" dirty="0">
                <a:solidFill>
                  <a:srgbClr val="38BBD5"/>
                </a:solidFill>
                <a:latin typeface="Avenir Next LT Pro" panose="020B0504020202020204" pitchFamily="34" charset="0"/>
              </a:rPr>
              <a:t>Facturation via remontée </a:t>
            </a:r>
            <a:r>
              <a:rPr lang="fr-FR" sz="1400" b="1" dirty="0" err="1">
                <a:solidFill>
                  <a:srgbClr val="38BBD5"/>
                </a:solidFill>
                <a:latin typeface="Avenir Next LT Pro" panose="020B0504020202020204" pitchFamily="34" charset="0"/>
              </a:rPr>
              <a:t>Fichcomp</a:t>
            </a:r>
            <a:endParaRPr lang="fr-FR" sz="1400" b="1" dirty="0">
              <a:solidFill>
                <a:srgbClr val="38BBD5"/>
              </a:solidFill>
              <a:latin typeface="Avenir Next LT Pro" panose="020B0504020202020204" pitchFamily="34" charset="0"/>
            </a:endParaRPr>
          </a:p>
        </p:txBody>
      </p:sp>
      <p:pic>
        <p:nvPicPr>
          <p:cNvPr id="19" name="Image 18">
            <a:extLst>
              <a:ext uri="{FF2B5EF4-FFF2-40B4-BE49-F238E27FC236}">
                <a16:creationId xmlns:a16="http://schemas.microsoft.com/office/drawing/2014/main" id="{16E36B19-B93F-7AD6-494D-B1F28B15EF9D}"/>
              </a:ext>
            </a:extLst>
          </p:cNvPr>
          <p:cNvPicPr>
            <a:picLocks noChangeAspect="1"/>
          </p:cNvPicPr>
          <p:nvPr/>
        </p:nvPicPr>
        <p:blipFill>
          <a:blip r:embed="rId2"/>
          <a:stretch>
            <a:fillRect/>
          </a:stretch>
        </p:blipFill>
        <p:spPr>
          <a:xfrm>
            <a:off x="1291328" y="2928490"/>
            <a:ext cx="9609344" cy="3286044"/>
          </a:xfrm>
          <a:prstGeom prst="rect">
            <a:avLst/>
          </a:prstGeom>
        </p:spPr>
      </p:pic>
    </p:spTree>
    <p:extLst>
      <p:ext uri="{BB962C8B-B14F-4D97-AF65-F5344CB8AC3E}">
        <p14:creationId xmlns:p14="http://schemas.microsoft.com/office/powerpoint/2010/main" val="3197541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a:extLst>
              <a:ext uri="{FF2B5EF4-FFF2-40B4-BE49-F238E27FC236}">
                <a16:creationId xmlns:a16="http://schemas.microsoft.com/office/drawing/2014/main" id="{D5A808E7-2DE7-4B85-7221-774C5D966982}"/>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IC. Les grands principes du reste à charge patient/mutuelle</a:t>
            </a:r>
          </a:p>
        </p:txBody>
      </p:sp>
      <p:sp>
        <p:nvSpPr>
          <p:cNvPr id="2" name="Rectangle 1">
            <a:extLst>
              <a:ext uri="{FF2B5EF4-FFF2-40B4-BE49-F238E27FC236}">
                <a16:creationId xmlns:a16="http://schemas.microsoft.com/office/drawing/2014/main" id="{990D6E62-42A7-10F3-3340-F0F8A531804B}"/>
              </a:ext>
            </a:extLst>
          </p:cNvPr>
          <p:cNvSpPr/>
          <p:nvPr/>
        </p:nvSpPr>
        <p:spPr>
          <a:xfrm>
            <a:off x="367652" y="2452914"/>
            <a:ext cx="11456683" cy="3693319"/>
          </a:xfrm>
          <a:prstGeom prst="rect">
            <a:avLst/>
          </a:prstGeom>
        </p:spPr>
        <p:txBody>
          <a:bodyPr wrap="square">
            <a:spAutoFit/>
          </a:bodyPr>
          <a:lstStyle/>
          <a:p>
            <a:pPr algn="just"/>
            <a:r>
              <a:rPr lang="fr-FR" dirty="0">
                <a:solidFill>
                  <a:srgbClr val="38BBD5"/>
                </a:solidFill>
                <a:latin typeface="Avenir Next LT Pro" panose="020B0504020202020204" pitchFamily="34" charset="0"/>
              </a:rPr>
              <a:t>Dans la partie reste à charge Patient/Complémentaire Santé on distingue :</a:t>
            </a:r>
          </a:p>
          <a:p>
            <a:pPr algn="just"/>
            <a:endParaRPr lang="fr-FR" dirty="0">
              <a:solidFill>
                <a:srgbClr val="38BBD5"/>
              </a:solidFill>
              <a:latin typeface="Avenir Next LT Pro" panose="020B0504020202020204" pitchFamily="34" charset="0"/>
            </a:endParaRPr>
          </a:p>
          <a:p>
            <a:pPr algn="just"/>
            <a:r>
              <a:rPr lang="fr-FR" dirty="0">
                <a:latin typeface="Avenir Next LT Pro" panose="020B0504020202020204" pitchFamily="34" charset="0"/>
              </a:rPr>
              <a:t>La part du reste à charge sur l’hospitalisation qui est basée sur :</a:t>
            </a:r>
          </a:p>
          <a:p>
            <a:pPr algn="just"/>
            <a:endParaRPr lang="fr-FR" dirty="0">
              <a:latin typeface="Avenir Next LT Pro" panose="020B0504020202020204" pitchFamily="34" charset="0"/>
            </a:endParaRPr>
          </a:p>
          <a:p>
            <a:pPr marL="285750" indent="-285750" algn="just">
              <a:buFont typeface="Arial" panose="020B0604020202020204" pitchFamily="34" charset="0"/>
              <a:buChar char="•"/>
            </a:pPr>
            <a:r>
              <a:rPr lang="fr-FR" dirty="0">
                <a:latin typeface="Avenir Next LT Pro" panose="020B0504020202020204" pitchFamily="34" charset="0"/>
              </a:rPr>
              <a:t>Un pourcentage du prix de journée (TNJP) qui sera nommé ticket modérateur</a:t>
            </a:r>
          </a:p>
          <a:p>
            <a:pPr marL="285750" indent="-285750" algn="just">
              <a:buFont typeface="Arial" panose="020B0604020202020204" pitchFamily="34" charset="0"/>
              <a:buChar char="•"/>
            </a:pPr>
            <a:r>
              <a:rPr lang="fr-FR" dirty="0">
                <a:latin typeface="Avenir Next LT Pro" panose="020B0504020202020204" pitchFamily="34" charset="0"/>
              </a:rPr>
              <a:t>Un ticket modérateur forfaitaire (TMF) qui se substitue au ticket modérateur dans certains cas</a:t>
            </a:r>
          </a:p>
          <a:p>
            <a:pPr marL="285750" indent="-285750" algn="just">
              <a:buFont typeface="Arial" panose="020B0604020202020204" pitchFamily="34" charset="0"/>
              <a:buChar char="•"/>
            </a:pPr>
            <a:r>
              <a:rPr lang="fr-FR" dirty="0">
                <a:latin typeface="Avenir Next LT Pro" panose="020B0504020202020204" pitchFamily="34" charset="0"/>
              </a:rPr>
              <a:t>Un tarif journalier d’hospitalisation (TJH) pour la participation aux frais d’hospitalisation (repas…)</a:t>
            </a:r>
          </a:p>
          <a:p>
            <a:pPr algn="just"/>
            <a:endParaRPr lang="fr-FR" dirty="0">
              <a:latin typeface="Avenir Next LT Pro" panose="020B0504020202020204" pitchFamily="34" charset="0"/>
            </a:endParaRPr>
          </a:p>
          <a:p>
            <a:pPr algn="just"/>
            <a:r>
              <a:rPr lang="fr-FR" dirty="0">
                <a:latin typeface="Avenir Next LT Pro" panose="020B0504020202020204" pitchFamily="34" charset="0"/>
              </a:rPr>
              <a:t>La part du reste à charge sur les venues en EXT:</a:t>
            </a:r>
          </a:p>
          <a:p>
            <a:pPr algn="just"/>
            <a:endParaRPr lang="fr-FR" dirty="0">
              <a:latin typeface="Avenir Next LT Pro" panose="020B0504020202020204" pitchFamily="34" charset="0"/>
            </a:endParaRPr>
          </a:p>
          <a:p>
            <a:pPr marL="285750" indent="-285750" algn="just">
              <a:buFont typeface="Arial" panose="020B0604020202020204" pitchFamily="34" charset="0"/>
              <a:buChar char="•"/>
            </a:pPr>
            <a:r>
              <a:rPr lang="fr-FR" dirty="0">
                <a:latin typeface="Avenir Next LT Pro" panose="020B0504020202020204" pitchFamily="34" charset="0"/>
              </a:rPr>
              <a:t>Un pourcentage du prix des actes CCAM et NGAP réalisés qui sera nommé ticket modérateur</a:t>
            </a:r>
          </a:p>
          <a:p>
            <a:pPr marL="285750" indent="-285750" algn="just">
              <a:buFont typeface="Arial" panose="020B0604020202020204" pitchFamily="34" charset="0"/>
              <a:buChar char="•"/>
            </a:pPr>
            <a:r>
              <a:rPr lang="fr-FR" dirty="0">
                <a:latin typeface="Avenir Next LT Pro" panose="020B0504020202020204" pitchFamily="34" charset="0"/>
              </a:rPr>
              <a:t>Un ticket modérateur forfaitaire qui dans certains cas se substitue au ticket modérateur</a:t>
            </a:r>
          </a:p>
          <a:p>
            <a:pPr marL="285750" indent="-285750" algn="just">
              <a:buFont typeface="Arial" panose="020B0604020202020204" pitchFamily="34" charset="0"/>
              <a:buChar char="•"/>
            </a:pPr>
            <a:r>
              <a:rPr lang="fr-FR" dirty="0">
                <a:latin typeface="Avenir Next LT Pro" panose="020B0504020202020204" pitchFamily="34" charset="0"/>
              </a:rPr>
              <a:t>Le Forfait patient Urgences</a:t>
            </a:r>
          </a:p>
        </p:txBody>
      </p:sp>
      <p:sp>
        <p:nvSpPr>
          <p:cNvPr id="22" name="Espace réservé du numéro de diapositive 21">
            <a:extLst>
              <a:ext uri="{FF2B5EF4-FFF2-40B4-BE49-F238E27FC236}">
                <a16:creationId xmlns:a16="http://schemas.microsoft.com/office/drawing/2014/main" id="{02148873-BBB1-83E5-C0F0-4141DCE55B1D}"/>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7</a:t>
            </a:fld>
            <a:endParaRPr lang="fr-FR"/>
          </a:p>
        </p:txBody>
      </p:sp>
      <p:sp>
        <p:nvSpPr>
          <p:cNvPr id="23" name="Rectangle : coins arrondis 22">
            <a:extLst>
              <a:ext uri="{FF2B5EF4-FFF2-40B4-BE49-F238E27FC236}">
                <a16:creationId xmlns:a16="http://schemas.microsoft.com/office/drawing/2014/main" id="{42834F88-F0D3-4BC6-CD4A-0AA5201C89B6}"/>
              </a:ext>
            </a:extLst>
          </p:cNvPr>
          <p:cNvSpPr/>
          <p:nvPr/>
        </p:nvSpPr>
        <p:spPr>
          <a:xfrm>
            <a:off x="6184711" y="241463"/>
            <a:ext cx="1864863" cy="282412"/>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24">
            <a:extLst>
              <a:ext uri="{FF2B5EF4-FFF2-40B4-BE49-F238E27FC236}">
                <a16:creationId xmlns:a16="http://schemas.microsoft.com/office/drawing/2014/main" id="{50615E9E-62A6-F0DA-857A-DB588D36BC7B}"/>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6" name="Rectangle : coins arrondis 25">
            <a:extLst>
              <a:ext uri="{FF2B5EF4-FFF2-40B4-BE49-F238E27FC236}">
                <a16:creationId xmlns:a16="http://schemas.microsoft.com/office/drawing/2014/main" id="{21DD31D3-1BCD-63E1-91C0-A9237DC3B850}"/>
              </a:ext>
            </a:extLst>
          </p:cNvPr>
          <p:cNvSpPr/>
          <p:nvPr/>
        </p:nvSpPr>
        <p:spPr>
          <a:xfrm>
            <a:off x="-358141" y="2372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7" name="Tableau 26">
            <a:extLst>
              <a:ext uri="{FF2B5EF4-FFF2-40B4-BE49-F238E27FC236}">
                <a16:creationId xmlns:a16="http://schemas.microsoft.com/office/drawing/2014/main" id="{6540B293-4CF2-3CC0-CCB5-567723245877}"/>
              </a:ext>
            </a:extLst>
          </p:cNvPr>
          <p:cNvGraphicFramePr>
            <a:graphicFrameLocks noGrp="1"/>
          </p:cNvGraphicFramePr>
          <p:nvPr>
            <p:extLst>
              <p:ext uri="{D42A27DB-BD31-4B8C-83A1-F6EECF244321}">
                <p14:modId xmlns:p14="http://schemas.microsoft.com/office/powerpoint/2010/main" val="120458471"/>
              </p:ext>
            </p:extLst>
          </p:nvPr>
        </p:nvGraphicFramePr>
        <p:xfrm>
          <a:off x="2470916" y="235823"/>
          <a:ext cx="7497932" cy="288052"/>
        </p:xfrm>
        <a:graphic>
          <a:graphicData uri="http://schemas.openxmlformats.org/drawingml/2006/table">
            <a:tbl>
              <a:tblPr firstRow="1" bandRow="1">
                <a:tableStyleId>{5C22544A-7EE6-4342-B048-85BDC9FD1C3A}</a:tableStyleId>
              </a:tblPr>
              <a:tblGrid>
                <a:gridCol w="1874483">
                  <a:extLst>
                    <a:ext uri="{9D8B030D-6E8A-4147-A177-3AD203B41FA5}">
                      <a16:colId xmlns:a16="http://schemas.microsoft.com/office/drawing/2014/main" val="3083565694"/>
                    </a:ext>
                  </a:extLst>
                </a:gridCol>
                <a:gridCol w="1874483">
                  <a:extLst>
                    <a:ext uri="{9D8B030D-6E8A-4147-A177-3AD203B41FA5}">
                      <a16:colId xmlns:a16="http://schemas.microsoft.com/office/drawing/2014/main" val="2626883127"/>
                    </a:ext>
                  </a:extLst>
                </a:gridCol>
                <a:gridCol w="1874483">
                  <a:extLst>
                    <a:ext uri="{9D8B030D-6E8A-4147-A177-3AD203B41FA5}">
                      <a16:colId xmlns:a16="http://schemas.microsoft.com/office/drawing/2014/main" val="1982868293"/>
                    </a:ext>
                  </a:extLst>
                </a:gridCol>
                <a:gridCol w="1874483">
                  <a:extLst>
                    <a:ext uri="{9D8B030D-6E8A-4147-A177-3AD203B41FA5}">
                      <a16:colId xmlns:a16="http://schemas.microsoft.com/office/drawing/2014/main" val="2828384572"/>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Facturation MCO/PSY/SMR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Facturation AMO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Facturation RAC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Facturation hospitalière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28" name="Tableau 27">
            <a:extLst>
              <a:ext uri="{FF2B5EF4-FFF2-40B4-BE49-F238E27FC236}">
                <a16:creationId xmlns:a16="http://schemas.microsoft.com/office/drawing/2014/main" id="{1CA6BCBB-3F24-39A9-111F-9DCFD9290FFE}"/>
              </a:ext>
            </a:extLst>
          </p:cNvPr>
          <p:cNvGraphicFramePr>
            <a:graphicFrameLocks noGrp="1"/>
          </p:cNvGraphicFramePr>
          <p:nvPr>
            <p:extLst>
              <p:ext uri="{D42A27DB-BD31-4B8C-83A1-F6EECF244321}">
                <p14:modId xmlns:p14="http://schemas.microsoft.com/office/powerpoint/2010/main" val="193330044"/>
              </p:ext>
            </p:extLst>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1"/>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2">
                              <a:lumMod val="90000"/>
                            </a:schemeClr>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29" name="Rectangle 28">
            <a:extLst>
              <a:ext uri="{FF2B5EF4-FFF2-40B4-BE49-F238E27FC236}">
                <a16:creationId xmlns:a16="http://schemas.microsoft.com/office/drawing/2014/main" id="{C5D0AA34-8678-BAAF-67B4-5F531C7FE7D0}"/>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66374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7352161"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70</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r>
                        <a:rPr lang="fr-FR" sz="1050" b="0" dirty="0">
                          <a:solidFill>
                            <a:schemeClr val="bg1"/>
                          </a:solidFill>
                          <a:latin typeface="Avenir Next LT Pro" panose="020B0504020202020204"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17247" y="6451600"/>
            <a:ext cx="1432193"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4148550927"/>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tx1"/>
                          </a:solidFill>
                          <a:latin typeface="Avenir Next LT Pro" panose="020B0504020202020204" pitchFamily="34" charset="0"/>
                        </a:rPr>
                        <a:t>PSY SMR</a:t>
                      </a:r>
                    </a:p>
                  </a:txBody>
                  <a:tcPr>
                    <a:solidFill>
                      <a:srgbClr val="FF9999"/>
                    </a:solid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III.5.B. Facturation des transports PSY SMR</a:t>
            </a:r>
          </a:p>
        </p:txBody>
      </p:sp>
      <p:sp>
        <p:nvSpPr>
          <p:cNvPr id="4" name="Rectangle 3">
            <a:extLst>
              <a:ext uri="{FF2B5EF4-FFF2-40B4-BE49-F238E27FC236}">
                <a16:creationId xmlns:a16="http://schemas.microsoft.com/office/drawing/2014/main" id="{DE31350B-85AB-DEF2-DC27-2300BB4445FE}"/>
              </a:ext>
            </a:extLst>
          </p:cNvPr>
          <p:cNvSpPr/>
          <p:nvPr/>
        </p:nvSpPr>
        <p:spPr>
          <a:xfrm>
            <a:off x="367652" y="2452914"/>
            <a:ext cx="11456683" cy="2739211"/>
          </a:xfrm>
          <a:prstGeom prst="rect">
            <a:avLst/>
          </a:prstGeom>
        </p:spPr>
        <p:txBody>
          <a:bodyPr wrap="square">
            <a:spAutoFit/>
          </a:bodyPr>
          <a:lstStyle/>
          <a:p>
            <a:pPr algn="just"/>
            <a:r>
              <a:rPr lang="fr-FR" sz="1400" b="1" dirty="0">
                <a:solidFill>
                  <a:srgbClr val="38BBD5"/>
                </a:solidFill>
                <a:latin typeface="Avenir Next LT Pro" panose="020B0504020202020204" pitchFamily="34" charset="0"/>
              </a:rPr>
              <a:t>Les suppléments suivants ont été créés :</a:t>
            </a:r>
          </a:p>
          <a:p>
            <a:pPr algn="just"/>
            <a:endParaRPr lang="fr-FR" sz="1400" b="1" dirty="0">
              <a:solidFill>
                <a:srgbClr val="38BBD5"/>
              </a:solidFill>
              <a:latin typeface="Avenir Next LT Pro" panose="020B0504020202020204" pitchFamily="34" charset="0"/>
            </a:endParaRPr>
          </a:p>
          <a:p>
            <a:pPr algn="just"/>
            <a:r>
              <a:rPr lang="fr-FR" sz="1400" dirty="0">
                <a:solidFill>
                  <a:srgbClr val="38BBD5"/>
                </a:solidFill>
                <a:latin typeface="Avenir Next LT Pro" panose="020B0504020202020204" pitchFamily="34" charset="0"/>
              </a:rPr>
              <a:t>ST1 ou ST4 «Supplément transport définitif»: </a:t>
            </a:r>
          </a:p>
          <a:p>
            <a:pPr algn="just"/>
            <a:r>
              <a:rPr lang="fr-FR" sz="1400" dirty="0">
                <a:latin typeface="Avenir Next LT Pro" panose="020B0504020202020204" pitchFamily="34" charset="0"/>
              </a:rPr>
              <a:t>Il est   facturé par  l’établissement  d’origine   lorsque   le   patient   est   transféré   vers   un   autre établissement de santé pour une durée supérieure à deux jours (transfert définitif).Il est facturable une seule fois, à la date de fin du séjour. Le  tarif  du  supplément  « transport  définitif »  ST1/4  est  modulé  selon  la  distance  parcourue  et  le champ d’activité de l’établissement (PSY ou SMR). </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Cinq classes de distance sont définies:</a:t>
            </a:r>
          </a:p>
          <a:p>
            <a:pPr marL="171450" indent="-171450" algn="just">
              <a:buFont typeface="Arial" panose="020B0604020202020204" pitchFamily="34" charset="0"/>
              <a:buChar char="•"/>
            </a:pPr>
            <a:r>
              <a:rPr lang="fr-FR" sz="1200" i="1" dirty="0">
                <a:latin typeface="Avenir Next LT Pro" panose="020B0504020202020204" pitchFamily="34" charset="0"/>
              </a:rPr>
              <a:t>Distance inférieure à 25 km</a:t>
            </a:r>
          </a:p>
          <a:p>
            <a:pPr marL="171450" indent="-171450" algn="just">
              <a:buFont typeface="Arial" panose="020B0604020202020204" pitchFamily="34" charset="0"/>
              <a:buChar char="•"/>
            </a:pPr>
            <a:r>
              <a:rPr lang="fr-FR" sz="1200" i="1" dirty="0">
                <a:latin typeface="Avenir Next LT Pro" panose="020B0504020202020204" pitchFamily="34" charset="0"/>
              </a:rPr>
              <a:t>Distance comprise entre 25 km et 74km</a:t>
            </a:r>
          </a:p>
          <a:p>
            <a:pPr marL="171450" indent="-171450" algn="just">
              <a:buFont typeface="Arial" panose="020B0604020202020204" pitchFamily="34" charset="0"/>
              <a:buChar char="•"/>
            </a:pPr>
            <a:r>
              <a:rPr lang="fr-FR" sz="1200" i="1" dirty="0">
                <a:latin typeface="Avenir Next LT Pro" panose="020B0504020202020204" pitchFamily="34" charset="0"/>
              </a:rPr>
              <a:t>Distance comprise entre 75 km et 149km</a:t>
            </a:r>
          </a:p>
          <a:p>
            <a:pPr marL="171450" indent="-171450" algn="just">
              <a:buFont typeface="Arial" panose="020B0604020202020204" pitchFamily="34" charset="0"/>
              <a:buChar char="•"/>
            </a:pPr>
            <a:r>
              <a:rPr lang="fr-FR" sz="1200" i="1" dirty="0">
                <a:latin typeface="Avenir Next LT Pro" panose="020B0504020202020204" pitchFamily="34" charset="0"/>
              </a:rPr>
              <a:t>Distance comprise entre 150 km et 300 km</a:t>
            </a:r>
          </a:p>
          <a:p>
            <a:pPr marL="171450" indent="-171450" algn="just">
              <a:buFont typeface="Arial" panose="020B0604020202020204" pitchFamily="34" charset="0"/>
              <a:buChar char="•"/>
            </a:pPr>
            <a:r>
              <a:rPr lang="fr-FR" sz="1200" i="1" dirty="0">
                <a:latin typeface="Avenir Next LT Pro" panose="020B0504020202020204" pitchFamily="34" charset="0"/>
              </a:rPr>
              <a:t>Distance supérieure à 300 km</a:t>
            </a:r>
          </a:p>
        </p:txBody>
      </p:sp>
      <p:pic>
        <p:nvPicPr>
          <p:cNvPr id="3" name="Graphique 2" descr="Hôpital avec un remplissage uni">
            <a:extLst>
              <a:ext uri="{FF2B5EF4-FFF2-40B4-BE49-F238E27FC236}">
                <a16:creationId xmlns:a16="http://schemas.microsoft.com/office/drawing/2014/main" id="{2CD7021B-6F32-6665-15E5-E4D33C6331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8172" y="5222875"/>
            <a:ext cx="914400" cy="914400"/>
          </a:xfrm>
          <a:prstGeom prst="rect">
            <a:avLst/>
          </a:prstGeom>
        </p:spPr>
      </p:pic>
      <p:pic>
        <p:nvPicPr>
          <p:cNvPr id="18" name="Graphique 17" descr="Hôpital avec un remplissage uni">
            <a:extLst>
              <a:ext uri="{FF2B5EF4-FFF2-40B4-BE49-F238E27FC236}">
                <a16:creationId xmlns:a16="http://schemas.microsoft.com/office/drawing/2014/main" id="{947EE29F-EFE2-B680-E17A-319499D4DA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5393" y="5222875"/>
            <a:ext cx="914400" cy="914400"/>
          </a:xfrm>
          <a:prstGeom prst="rect">
            <a:avLst/>
          </a:prstGeom>
        </p:spPr>
      </p:pic>
      <p:sp>
        <p:nvSpPr>
          <p:cNvPr id="19" name="Rectangle : coins arrondis 18">
            <a:extLst>
              <a:ext uri="{FF2B5EF4-FFF2-40B4-BE49-F238E27FC236}">
                <a16:creationId xmlns:a16="http://schemas.microsoft.com/office/drawing/2014/main" id="{DB71D2D8-89B0-4BDB-934D-60E635EEA2EB}"/>
              </a:ext>
            </a:extLst>
          </p:cNvPr>
          <p:cNvSpPr/>
          <p:nvPr/>
        </p:nvSpPr>
        <p:spPr>
          <a:xfrm>
            <a:off x="334136" y="6147087"/>
            <a:ext cx="1679499" cy="268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Avenir Next LT Pro" panose="020B0504020202020204" pitchFamily="34" charset="0"/>
              </a:rPr>
              <a:t>PSY ou SMR</a:t>
            </a:r>
          </a:p>
        </p:txBody>
      </p:sp>
      <p:sp>
        <p:nvSpPr>
          <p:cNvPr id="21" name="Rectangle : coins arrondis 20">
            <a:extLst>
              <a:ext uri="{FF2B5EF4-FFF2-40B4-BE49-F238E27FC236}">
                <a16:creationId xmlns:a16="http://schemas.microsoft.com/office/drawing/2014/main" id="{CCB55F7A-1D02-C367-30EB-2DE609DAB5E5}"/>
              </a:ext>
            </a:extLst>
          </p:cNvPr>
          <p:cNvSpPr/>
          <p:nvPr/>
        </p:nvSpPr>
        <p:spPr>
          <a:xfrm>
            <a:off x="5897598" y="6137275"/>
            <a:ext cx="2189989" cy="268000"/>
          </a:xfrm>
          <a:prstGeom prst="roundRect">
            <a:avLst>
              <a:gd name="adj" fmla="val 50000"/>
            </a:avLst>
          </a:prstGeom>
          <a:solidFill>
            <a:srgbClr val="38B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Avenir Next LT Pro" panose="020B0504020202020204" pitchFamily="34" charset="0"/>
              </a:rPr>
              <a:t>Etablissement de Santé</a:t>
            </a:r>
          </a:p>
        </p:txBody>
      </p:sp>
      <p:sp>
        <p:nvSpPr>
          <p:cNvPr id="23" name="Flèche : droite 22">
            <a:extLst>
              <a:ext uri="{FF2B5EF4-FFF2-40B4-BE49-F238E27FC236}">
                <a16:creationId xmlns:a16="http://schemas.microsoft.com/office/drawing/2014/main" id="{0DBEF01C-0F72-BCA4-03E0-C9197D0EBBCA}"/>
              </a:ext>
            </a:extLst>
          </p:cNvPr>
          <p:cNvSpPr/>
          <p:nvPr/>
        </p:nvSpPr>
        <p:spPr>
          <a:xfrm>
            <a:off x="2298736" y="6040403"/>
            <a:ext cx="3313761" cy="461744"/>
          </a:xfrm>
          <a:prstGeom prst="rightArrow">
            <a:avLst/>
          </a:prstGeom>
          <a:gradFill flip="none" rotWithShape="1">
            <a:gsLst>
              <a:gs pos="0">
                <a:schemeClr val="accent2"/>
              </a:gs>
              <a:gs pos="100000">
                <a:srgbClr val="38BBD5"/>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7AA3D03F-4808-AB87-7854-4EDB1A814A63}"/>
              </a:ext>
            </a:extLst>
          </p:cNvPr>
          <p:cNvSpPr/>
          <p:nvPr/>
        </p:nvSpPr>
        <p:spPr>
          <a:xfrm>
            <a:off x="2298736" y="6132775"/>
            <a:ext cx="3066111" cy="276999"/>
          </a:xfrm>
          <a:prstGeom prst="rect">
            <a:avLst/>
          </a:prstGeom>
          <a:noFill/>
        </p:spPr>
        <p:txBody>
          <a:bodyPr wrap="square">
            <a:spAutoFit/>
          </a:bodyPr>
          <a:lstStyle/>
          <a:p>
            <a:pPr algn="ctr"/>
            <a:r>
              <a:rPr lang="fr-FR" sz="1200" b="1" dirty="0">
                <a:solidFill>
                  <a:schemeClr val="bg1"/>
                </a:solidFill>
                <a:latin typeface="Avenir Next LT Pro" panose="020B0504020202020204" pitchFamily="34" charset="0"/>
              </a:rPr>
              <a:t>Plage de distance</a:t>
            </a:r>
            <a:endParaRPr lang="fr-FR" sz="1200" i="1" dirty="0">
              <a:solidFill>
                <a:schemeClr val="bg1"/>
              </a:solidFill>
              <a:latin typeface="Avenir Next LT Pro" panose="020B0504020202020204" pitchFamily="34" charset="0"/>
            </a:endParaRPr>
          </a:p>
        </p:txBody>
      </p:sp>
      <p:sp>
        <p:nvSpPr>
          <p:cNvPr id="25" name="Rectangle 24">
            <a:extLst>
              <a:ext uri="{FF2B5EF4-FFF2-40B4-BE49-F238E27FC236}">
                <a16:creationId xmlns:a16="http://schemas.microsoft.com/office/drawing/2014/main" id="{898ABD46-7D22-CC48-FDD6-75CAEFC2D056}"/>
              </a:ext>
            </a:extLst>
          </p:cNvPr>
          <p:cNvSpPr/>
          <p:nvPr/>
        </p:nvSpPr>
        <p:spPr>
          <a:xfrm>
            <a:off x="2298736" y="5870088"/>
            <a:ext cx="3066111" cy="276999"/>
          </a:xfrm>
          <a:prstGeom prst="rect">
            <a:avLst/>
          </a:prstGeom>
        </p:spPr>
        <p:txBody>
          <a:bodyPr wrap="square">
            <a:spAutoFit/>
          </a:bodyPr>
          <a:lstStyle/>
          <a:p>
            <a:pPr algn="ctr"/>
            <a:r>
              <a:rPr lang="fr-FR" sz="1200" b="1" dirty="0">
                <a:latin typeface="Avenir Next LT Pro" panose="020B0504020202020204" pitchFamily="34" charset="0"/>
              </a:rPr>
              <a:t>Transfert Définitif</a:t>
            </a:r>
            <a:endParaRPr lang="fr-FR" sz="1200" i="1" dirty="0">
              <a:latin typeface="Avenir Next LT Pro" panose="020B0504020202020204" pitchFamily="34" charset="0"/>
            </a:endParaRPr>
          </a:p>
        </p:txBody>
      </p:sp>
    </p:spTree>
    <p:extLst>
      <p:ext uri="{BB962C8B-B14F-4D97-AF65-F5344CB8AC3E}">
        <p14:creationId xmlns:p14="http://schemas.microsoft.com/office/powerpoint/2010/main" val="23253552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èche : double flèche horizontale 26">
            <a:extLst>
              <a:ext uri="{FF2B5EF4-FFF2-40B4-BE49-F238E27FC236}">
                <a16:creationId xmlns:a16="http://schemas.microsoft.com/office/drawing/2014/main" id="{F62CE1BC-F28D-FF95-29E3-2E8FA6F54388}"/>
              </a:ext>
            </a:extLst>
          </p:cNvPr>
          <p:cNvSpPr/>
          <p:nvPr/>
        </p:nvSpPr>
        <p:spPr>
          <a:xfrm>
            <a:off x="2298735" y="5990455"/>
            <a:ext cx="3313761" cy="537345"/>
          </a:xfrm>
          <a:prstGeom prst="leftRightArrow">
            <a:avLst/>
          </a:prstGeom>
          <a:gradFill flip="none" rotWithShape="1">
            <a:gsLst>
              <a:gs pos="0">
                <a:schemeClr val="accent2"/>
              </a:gs>
              <a:gs pos="100000">
                <a:srgbClr val="00B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lt1"/>
              </a:solidFill>
            </a:endParaRPr>
          </a:p>
        </p:txBody>
      </p:sp>
      <p:sp>
        <p:nvSpPr>
          <p:cNvPr id="2" name="Rectangle : coins arrondis 1">
            <a:extLst>
              <a:ext uri="{FF2B5EF4-FFF2-40B4-BE49-F238E27FC236}">
                <a16:creationId xmlns:a16="http://schemas.microsoft.com/office/drawing/2014/main" id="{F84E1805-B6BB-58D7-DCF3-A1D8B3867F58}"/>
              </a:ext>
            </a:extLst>
          </p:cNvPr>
          <p:cNvSpPr/>
          <p:nvPr/>
        </p:nvSpPr>
        <p:spPr>
          <a:xfrm>
            <a:off x="7352161"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71</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r>
                        <a:rPr lang="fr-FR" sz="1050" b="0" dirty="0">
                          <a:solidFill>
                            <a:schemeClr val="bg1"/>
                          </a:solidFill>
                          <a:latin typeface="Avenir Next LT Pro" panose="020B0504020202020204"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17247" y="6451600"/>
            <a:ext cx="1432193"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3424258559"/>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tx1"/>
                          </a:solidFill>
                          <a:latin typeface="Avenir Next LT Pro" panose="020B0504020202020204" pitchFamily="34" charset="0"/>
                        </a:rPr>
                        <a:t>PSY SMR</a:t>
                      </a:r>
                    </a:p>
                  </a:txBody>
                  <a:tcPr>
                    <a:solidFill>
                      <a:srgbClr val="FF9999"/>
                    </a:solid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III.5.B. Facturation des transports PSY SMR</a:t>
            </a:r>
          </a:p>
        </p:txBody>
      </p:sp>
      <p:sp>
        <p:nvSpPr>
          <p:cNvPr id="4" name="Rectangle 3">
            <a:extLst>
              <a:ext uri="{FF2B5EF4-FFF2-40B4-BE49-F238E27FC236}">
                <a16:creationId xmlns:a16="http://schemas.microsoft.com/office/drawing/2014/main" id="{DE31350B-85AB-DEF2-DC27-2300BB4445FE}"/>
              </a:ext>
            </a:extLst>
          </p:cNvPr>
          <p:cNvSpPr/>
          <p:nvPr/>
        </p:nvSpPr>
        <p:spPr>
          <a:xfrm>
            <a:off x="367652" y="2452914"/>
            <a:ext cx="11456683" cy="2708434"/>
          </a:xfrm>
          <a:prstGeom prst="rect">
            <a:avLst/>
          </a:prstGeom>
        </p:spPr>
        <p:txBody>
          <a:bodyPr wrap="square">
            <a:spAutoFit/>
          </a:bodyPr>
          <a:lstStyle/>
          <a:p>
            <a:pPr algn="just"/>
            <a:r>
              <a:rPr lang="fr-FR" sz="1400" dirty="0">
                <a:solidFill>
                  <a:srgbClr val="38BBD5"/>
                </a:solidFill>
                <a:latin typeface="Avenir Next LT Pro" panose="020B0504020202020204" pitchFamily="34" charset="0"/>
              </a:rPr>
              <a:t>ST2 ou ST5 «Supplément transport provisoire PIA externe » :</a:t>
            </a:r>
          </a:p>
          <a:p>
            <a:pPr algn="just"/>
            <a:endParaRPr lang="fr-FR" sz="1200" b="1" dirty="0">
              <a:solidFill>
                <a:srgbClr val="38BBD5"/>
              </a:solidFill>
              <a:latin typeface="Avenir Next LT Pro" panose="020B0504020202020204" pitchFamily="34" charset="0"/>
            </a:endParaRPr>
          </a:p>
          <a:p>
            <a:pPr algn="just"/>
            <a:r>
              <a:rPr lang="fr-FR" sz="1200" dirty="0">
                <a:latin typeface="Avenir Next LT Pro" panose="020B0504020202020204" pitchFamily="34" charset="0"/>
              </a:rPr>
              <a:t>Il est facturé par l’établissement d’origine pour chaque transfert provisoire du patient dans le cadre d’une prestation inter activité externe  (acte  ou  une  consultation  externe) réalisée dans un établissement de santé ou dans un cabinet libéral. Le ST2/5 est facturé à chaque transfert provisoire (il couvre l’aller et le retour).</a:t>
            </a:r>
          </a:p>
          <a:p>
            <a:pPr algn="just"/>
            <a:endParaRPr lang="fr-FR" sz="1200" dirty="0">
              <a:latin typeface="Avenir Next LT Pro" panose="020B0504020202020204" pitchFamily="34" charset="0"/>
            </a:endParaRPr>
          </a:p>
          <a:p>
            <a:pPr algn="just"/>
            <a:r>
              <a:rPr lang="fr-FR" sz="1200" dirty="0">
                <a:latin typeface="Avenir Next LT Pro" panose="020B0504020202020204" pitchFamily="34" charset="0"/>
              </a:rPr>
              <a:t>Il peut éventuellement être facturé plusieurs fois par séjour.</a:t>
            </a:r>
          </a:p>
          <a:p>
            <a:pPr algn="just"/>
            <a:r>
              <a:rPr lang="fr-FR" sz="1200" dirty="0">
                <a:latin typeface="Avenir Next LT Pro" panose="020B0504020202020204" pitchFamily="34" charset="0"/>
              </a:rPr>
              <a:t>Le  tarif  du  supplément  «transport  provisoire  PIA externe»  ST2/5  est  modulé  selon  la  distance parcourue et le champ d’activité de l’établissement (PSY ou SMR). </a:t>
            </a:r>
          </a:p>
          <a:p>
            <a:pPr algn="just"/>
            <a:r>
              <a:rPr lang="fr-FR" sz="1200" dirty="0">
                <a:latin typeface="Avenir Next LT Pro" panose="020B0504020202020204" pitchFamily="34" charset="0"/>
              </a:rPr>
              <a:t>Quatre classes de distance sont définies :</a:t>
            </a:r>
          </a:p>
          <a:p>
            <a:pPr marL="285750" indent="-285750" algn="just">
              <a:buFont typeface="Arial" panose="020B0604020202020204" pitchFamily="34" charset="0"/>
              <a:buChar char="•"/>
            </a:pPr>
            <a:r>
              <a:rPr lang="fr-FR" sz="1200" i="1" dirty="0">
                <a:latin typeface="Avenir Next LT Pro" panose="020B0504020202020204" pitchFamily="34" charset="0"/>
              </a:rPr>
              <a:t>Distance aller-retour inférieure à 20 km</a:t>
            </a:r>
          </a:p>
          <a:p>
            <a:pPr marL="285750" indent="-285750" algn="just">
              <a:buFont typeface="Arial" panose="020B0604020202020204" pitchFamily="34" charset="0"/>
              <a:buChar char="•"/>
            </a:pPr>
            <a:r>
              <a:rPr lang="fr-FR" sz="1200" i="1" dirty="0">
                <a:latin typeface="Avenir Next LT Pro" panose="020B0504020202020204" pitchFamily="34" charset="0"/>
              </a:rPr>
              <a:t>Distance aller-retour comprise entre 20 km et 49km</a:t>
            </a:r>
          </a:p>
          <a:p>
            <a:pPr marL="285750" indent="-285750" algn="just">
              <a:buFont typeface="Arial" panose="020B0604020202020204" pitchFamily="34" charset="0"/>
              <a:buChar char="•"/>
            </a:pPr>
            <a:r>
              <a:rPr lang="fr-FR" sz="1200" i="1" dirty="0">
                <a:latin typeface="Avenir Next LT Pro" panose="020B0504020202020204" pitchFamily="34" charset="0"/>
              </a:rPr>
              <a:t>Distance aller-retour comprise entre 50 km et 120 km</a:t>
            </a:r>
          </a:p>
          <a:p>
            <a:pPr marL="285750" indent="-285750" algn="just">
              <a:buFont typeface="Arial" panose="020B0604020202020204" pitchFamily="34" charset="0"/>
              <a:buChar char="•"/>
            </a:pPr>
            <a:r>
              <a:rPr lang="fr-FR" sz="1200" i="1" dirty="0">
                <a:latin typeface="Avenir Next LT Pro" panose="020B0504020202020204" pitchFamily="34" charset="0"/>
              </a:rPr>
              <a:t>Distance aller-retour supérieure à 120 km</a:t>
            </a:r>
          </a:p>
        </p:txBody>
      </p:sp>
      <p:pic>
        <p:nvPicPr>
          <p:cNvPr id="6" name="Graphique 5" descr="Hôpital avec un remplissage uni">
            <a:extLst>
              <a:ext uri="{FF2B5EF4-FFF2-40B4-BE49-F238E27FC236}">
                <a16:creationId xmlns:a16="http://schemas.microsoft.com/office/drawing/2014/main" id="{B7F9E109-72DD-AF7B-85FE-B9C5DFE158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8172" y="5222875"/>
            <a:ext cx="914400" cy="914400"/>
          </a:xfrm>
          <a:prstGeom prst="rect">
            <a:avLst/>
          </a:prstGeom>
        </p:spPr>
      </p:pic>
      <p:pic>
        <p:nvPicPr>
          <p:cNvPr id="7" name="Graphique 6" descr="Hôpital avec un remplissage uni">
            <a:extLst>
              <a:ext uri="{FF2B5EF4-FFF2-40B4-BE49-F238E27FC236}">
                <a16:creationId xmlns:a16="http://schemas.microsoft.com/office/drawing/2014/main" id="{0EA743A4-4404-EB2A-6465-225EFD835E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5393" y="5222875"/>
            <a:ext cx="914400" cy="914400"/>
          </a:xfrm>
          <a:prstGeom prst="rect">
            <a:avLst/>
          </a:prstGeom>
        </p:spPr>
      </p:pic>
      <p:sp>
        <p:nvSpPr>
          <p:cNvPr id="11" name="Rectangle : coins arrondis 10">
            <a:extLst>
              <a:ext uri="{FF2B5EF4-FFF2-40B4-BE49-F238E27FC236}">
                <a16:creationId xmlns:a16="http://schemas.microsoft.com/office/drawing/2014/main" id="{4BE7682B-D3FA-2E8A-6CBF-BFE54F146050}"/>
              </a:ext>
            </a:extLst>
          </p:cNvPr>
          <p:cNvSpPr/>
          <p:nvPr/>
        </p:nvSpPr>
        <p:spPr>
          <a:xfrm>
            <a:off x="334136" y="6147087"/>
            <a:ext cx="1679499" cy="268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Avenir Next LT Pro" panose="020B0504020202020204" pitchFamily="34" charset="0"/>
              </a:rPr>
              <a:t>PSY ou SMR</a:t>
            </a:r>
          </a:p>
        </p:txBody>
      </p:sp>
      <p:sp>
        <p:nvSpPr>
          <p:cNvPr id="12" name="Rectangle : coins arrondis 11">
            <a:extLst>
              <a:ext uri="{FF2B5EF4-FFF2-40B4-BE49-F238E27FC236}">
                <a16:creationId xmlns:a16="http://schemas.microsoft.com/office/drawing/2014/main" id="{03FCDD51-B950-21B0-3750-12D28A21D442}"/>
              </a:ext>
            </a:extLst>
          </p:cNvPr>
          <p:cNvSpPr/>
          <p:nvPr/>
        </p:nvSpPr>
        <p:spPr>
          <a:xfrm>
            <a:off x="5897598" y="6137275"/>
            <a:ext cx="2189989" cy="431800"/>
          </a:xfrm>
          <a:prstGeom prst="roundRect">
            <a:avLst>
              <a:gd name="adj" fmla="val 5000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Avenir Next LT Pro" panose="020B0504020202020204" pitchFamily="34" charset="0"/>
              </a:rPr>
              <a:t>Etablissement de Santé</a:t>
            </a:r>
          </a:p>
          <a:p>
            <a:pPr algn="ctr"/>
            <a:r>
              <a:rPr lang="fr-FR" sz="1200" b="1" dirty="0">
                <a:latin typeface="Avenir Next LT Pro" panose="020B0504020202020204" pitchFamily="34" charset="0"/>
              </a:rPr>
              <a:t>MCO ou Cabinet Libéral</a:t>
            </a:r>
          </a:p>
        </p:txBody>
      </p:sp>
      <p:sp>
        <p:nvSpPr>
          <p:cNvPr id="26" name="Rectangle 25">
            <a:extLst>
              <a:ext uri="{FF2B5EF4-FFF2-40B4-BE49-F238E27FC236}">
                <a16:creationId xmlns:a16="http://schemas.microsoft.com/office/drawing/2014/main" id="{A0C81A1C-DF1E-8B21-9384-F11B40B0D84A}"/>
              </a:ext>
            </a:extLst>
          </p:cNvPr>
          <p:cNvSpPr/>
          <p:nvPr/>
        </p:nvSpPr>
        <p:spPr>
          <a:xfrm>
            <a:off x="2555469" y="5870088"/>
            <a:ext cx="2809378" cy="276999"/>
          </a:xfrm>
          <a:prstGeom prst="rect">
            <a:avLst/>
          </a:prstGeom>
        </p:spPr>
        <p:txBody>
          <a:bodyPr wrap="square">
            <a:spAutoFit/>
          </a:bodyPr>
          <a:lstStyle/>
          <a:p>
            <a:pPr algn="ctr"/>
            <a:r>
              <a:rPr lang="fr-FR" sz="1200" b="1" dirty="0">
                <a:latin typeface="Avenir Next LT Pro" panose="020B0504020202020204" pitchFamily="34" charset="0"/>
              </a:rPr>
              <a:t>Transfert Provisoire</a:t>
            </a:r>
            <a:endParaRPr lang="fr-FR" sz="1200" i="1" dirty="0">
              <a:latin typeface="Avenir Next LT Pro" panose="020B0504020202020204" pitchFamily="34" charset="0"/>
            </a:endParaRPr>
          </a:p>
        </p:txBody>
      </p:sp>
      <p:sp>
        <p:nvSpPr>
          <p:cNvPr id="28" name="Rectangle 27">
            <a:extLst>
              <a:ext uri="{FF2B5EF4-FFF2-40B4-BE49-F238E27FC236}">
                <a16:creationId xmlns:a16="http://schemas.microsoft.com/office/drawing/2014/main" id="{756F064A-7910-09EF-012D-61F6063116A4}"/>
              </a:ext>
            </a:extLst>
          </p:cNvPr>
          <p:cNvSpPr/>
          <p:nvPr/>
        </p:nvSpPr>
        <p:spPr>
          <a:xfrm>
            <a:off x="2298736" y="6132775"/>
            <a:ext cx="3066111" cy="276999"/>
          </a:xfrm>
          <a:prstGeom prst="rect">
            <a:avLst/>
          </a:prstGeom>
          <a:noFill/>
        </p:spPr>
        <p:txBody>
          <a:bodyPr wrap="square">
            <a:spAutoFit/>
          </a:bodyPr>
          <a:lstStyle/>
          <a:p>
            <a:pPr algn="ctr"/>
            <a:r>
              <a:rPr lang="fr-FR" sz="1200" b="1" dirty="0">
                <a:solidFill>
                  <a:schemeClr val="bg1"/>
                </a:solidFill>
                <a:latin typeface="Avenir Next LT Pro" panose="020B0504020202020204" pitchFamily="34" charset="0"/>
              </a:rPr>
              <a:t>Plage de distance</a:t>
            </a:r>
            <a:endParaRPr lang="fr-FR" sz="1200" i="1" dirty="0">
              <a:solidFill>
                <a:schemeClr val="bg1"/>
              </a:solidFill>
              <a:latin typeface="Avenir Next LT Pro" panose="020B0504020202020204" pitchFamily="34" charset="0"/>
            </a:endParaRPr>
          </a:p>
        </p:txBody>
      </p:sp>
      <p:sp>
        <p:nvSpPr>
          <p:cNvPr id="30" name="Rectangle 29">
            <a:extLst>
              <a:ext uri="{FF2B5EF4-FFF2-40B4-BE49-F238E27FC236}">
                <a16:creationId xmlns:a16="http://schemas.microsoft.com/office/drawing/2014/main" id="{363532E9-2AA5-BFAB-B211-34478D3EE3EE}"/>
              </a:ext>
            </a:extLst>
          </p:cNvPr>
          <p:cNvSpPr/>
          <p:nvPr/>
        </p:nvSpPr>
        <p:spPr>
          <a:xfrm>
            <a:off x="5587903" y="4975225"/>
            <a:ext cx="2809378" cy="276999"/>
          </a:xfrm>
          <a:prstGeom prst="rect">
            <a:avLst/>
          </a:prstGeom>
        </p:spPr>
        <p:txBody>
          <a:bodyPr wrap="square">
            <a:spAutoFit/>
          </a:bodyPr>
          <a:lstStyle/>
          <a:p>
            <a:pPr algn="ctr"/>
            <a:r>
              <a:rPr lang="fr-FR" sz="1200" i="1" dirty="0">
                <a:latin typeface="Avenir Next LT Pro" panose="020B0504020202020204" pitchFamily="34" charset="0"/>
              </a:rPr>
              <a:t>Acte ou Consultation externe</a:t>
            </a:r>
          </a:p>
        </p:txBody>
      </p:sp>
    </p:spTree>
    <p:extLst>
      <p:ext uri="{BB962C8B-B14F-4D97-AF65-F5344CB8AC3E}">
        <p14:creationId xmlns:p14="http://schemas.microsoft.com/office/powerpoint/2010/main" val="6627724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èche : double flèche horizontale 26">
            <a:extLst>
              <a:ext uri="{FF2B5EF4-FFF2-40B4-BE49-F238E27FC236}">
                <a16:creationId xmlns:a16="http://schemas.microsoft.com/office/drawing/2014/main" id="{F62CE1BC-F28D-FF95-29E3-2E8FA6F54388}"/>
              </a:ext>
            </a:extLst>
          </p:cNvPr>
          <p:cNvSpPr/>
          <p:nvPr/>
        </p:nvSpPr>
        <p:spPr>
          <a:xfrm>
            <a:off x="2298735" y="5990455"/>
            <a:ext cx="6455798" cy="537345"/>
          </a:xfrm>
          <a:prstGeom prst="lef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lt1"/>
              </a:solidFill>
            </a:endParaRPr>
          </a:p>
        </p:txBody>
      </p:sp>
      <p:sp>
        <p:nvSpPr>
          <p:cNvPr id="2" name="Rectangle : coins arrondis 1">
            <a:extLst>
              <a:ext uri="{FF2B5EF4-FFF2-40B4-BE49-F238E27FC236}">
                <a16:creationId xmlns:a16="http://schemas.microsoft.com/office/drawing/2014/main" id="{F84E1805-B6BB-58D7-DCF3-A1D8B3867F58}"/>
              </a:ext>
            </a:extLst>
          </p:cNvPr>
          <p:cNvSpPr/>
          <p:nvPr/>
        </p:nvSpPr>
        <p:spPr>
          <a:xfrm>
            <a:off x="7352161"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72</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r>
                        <a:rPr lang="fr-FR" sz="1050" b="0" dirty="0">
                          <a:solidFill>
                            <a:schemeClr val="bg1"/>
                          </a:solidFill>
                          <a:latin typeface="Avenir Next LT Pro" panose="020B0504020202020204"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17247" y="6451600"/>
            <a:ext cx="1432193"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2392230612"/>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tx1"/>
                          </a:solidFill>
                          <a:latin typeface="Avenir Next LT Pro" panose="020B0504020202020204" pitchFamily="34" charset="0"/>
                        </a:rPr>
                        <a:t>PSY SMR</a:t>
                      </a:r>
                    </a:p>
                  </a:txBody>
                  <a:tcPr>
                    <a:solidFill>
                      <a:srgbClr val="FF9999"/>
                    </a:solid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III.5.B. Facturation des transports PSY SMR</a:t>
            </a:r>
          </a:p>
        </p:txBody>
      </p:sp>
      <p:sp>
        <p:nvSpPr>
          <p:cNvPr id="4" name="Rectangle 3">
            <a:extLst>
              <a:ext uri="{FF2B5EF4-FFF2-40B4-BE49-F238E27FC236}">
                <a16:creationId xmlns:a16="http://schemas.microsoft.com/office/drawing/2014/main" id="{DE31350B-85AB-DEF2-DC27-2300BB4445FE}"/>
              </a:ext>
            </a:extLst>
          </p:cNvPr>
          <p:cNvSpPr/>
          <p:nvPr/>
        </p:nvSpPr>
        <p:spPr>
          <a:xfrm>
            <a:off x="367652" y="2452914"/>
            <a:ext cx="11456683" cy="2554545"/>
          </a:xfrm>
          <a:prstGeom prst="rect">
            <a:avLst/>
          </a:prstGeom>
        </p:spPr>
        <p:txBody>
          <a:bodyPr wrap="square">
            <a:spAutoFit/>
          </a:bodyPr>
          <a:lstStyle/>
          <a:p>
            <a:pPr algn="just"/>
            <a:r>
              <a:rPr lang="fr-FR" sz="1400" dirty="0">
                <a:solidFill>
                  <a:srgbClr val="38BBD5"/>
                </a:solidFill>
                <a:latin typeface="Avenir Next LT Pro" panose="020B0504020202020204" pitchFamily="34" charset="0"/>
              </a:rPr>
              <a:t>ST3 ou ST6 «Supplément transport permissions de sortie» :</a:t>
            </a:r>
          </a:p>
          <a:p>
            <a:pPr algn="just"/>
            <a:endParaRPr lang="fr-FR" sz="1400" dirty="0">
              <a:solidFill>
                <a:srgbClr val="38BBD5"/>
              </a:solidFill>
              <a:latin typeface="Avenir Next LT Pro" panose="020B0504020202020204" pitchFamily="34" charset="0"/>
            </a:endParaRPr>
          </a:p>
          <a:p>
            <a:pPr algn="just"/>
            <a:r>
              <a:rPr lang="fr-FR" sz="1200" dirty="0">
                <a:latin typeface="Avenir Next LT Pro" panose="020B0504020202020204" pitchFamily="34" charset="0"/>
              </a:rPr>
              <a:t>Il est facturé lorsque le patient bénéficie d’une permission de sortie en application du 3° du I de l’article D. 162-17 du code de la sécurité sociale. Facturable  au  maximum  une fois  par semaine  calendaire,  uniquement  pour  le  mode de traitement 03 «hospitalisation complète». </a:t>
            </a:r>
          </a:p>
          <a:p>
            <a:pPr algn="just"/>
            <a:r>
              <a:rPr lang="fr-FR" sz="1200" dirty="0">
                <a:latin typeface="Avenir Next LT Pro" panose="020B0504020202020204" pitchFamily="34" charset="0"/>
              </a:rPr>
              <a:t>Le ST3/6 est facturé à chaque transfert pour permission de sortie (il couvre l’aller et le retour)</a:t>
            </a:r>
          </a:p>
          <a:p>
            <a:pPr algn="just"/>
            <a:r>
              <a:rPr lang="fr-FR" sz="1200" dirty="0">
                <a:latin typeface="Avenir Next LT Pro" panose="020B0504020202020204" pitchFamily="34" charset="0"/>
              </a:rPr>
              <a:t>Le  tarif  du  supplément  «transport permissions de  sortie»  ST3/6 est  modulé  selon  la  distance parcourue et le champ d’activité de l’établissement (PSY ou SMR). </a:t>
            </a:r>
          </a:p>
          <a:p>
            <a:pPr algn="just"/>
            <a:endParaRPr lang="fr-FR" sz="1200" dirty="0">
              <a:latin typeface="Avenir Next LT Pro" panose="020B0504020202020204" pitchFamily="34" charset="0"/>
            </a:endParaRPr>
          </a:p>
          <a:p>
            <a:pPr algn="just"/>
            <a:r>
              <a:rPr lang="fr-FR" sz="1200" dirty="0">
                <a:latin typeface="Avenir Next LT Pro" panose="020B0504020202020204" pitchFamily="34" charset="0"/>
              </a:rPr>
              <a:t>Quatre classes de distance sont définies :</a:t>
            </a:r>
          </a:p>
          <a:p>
            <a:pPr marL="171450" indent="-171450" algn="just">
              <a:buFont typeface="Arial" panose="020B0604020202020204" pitchFamily="34" charset="0"/>
              <a:buChar char="•"/>
            </a:pPr>
            <a:r>
              <a:rPr lang="fr-FR" sz="1200" i="1" dirty="0">
                <a:latin typeface="Avenir Next LT Pro" panose="020B0504020202020204" pitchFamily="34" charset="0"/>
              </a:rPr>
              <a:t>Distance aller-retour inférieure à 20 km</a:t>
            </a:r>
          </a:p>
          <a:p>
            <a:pPr marL="171450" indent="-171450" algn="just">
              <a:buFont typeface="Arial" panose="020B0604020202020204" pitchFamily="34" charset="0"/>
              <a:buChar char="•"/>
            </a:pPr>
            <a:r>
              <a:rPr lang="fr-FR" sz="1200" i="1" dirty="0">
                <a:latin typeface="Avenir Next LT Pro" panose="020B0504020202020204" pitchFamily="34" charset="0"/>
              </a:rPr>
              <a:t>Distance aller-retour comprise entre 20 km et 49km</a:t>
            </a:r>
          </a:p>
          <a:p>
            <a:pPr marL="171450" indent="-171450" algn="just">
              <a:buFont typeface="Arial" panose="020B0604020202020204" pitchFamily="34" charset="0"/>
              <a:buChar char="•"/>
            </a:pPr>
            <a:r>
              <a:rPr lang="fr-FR" sz="1200" i="1" dirty="0">
                <a:latin typeface="Avenir Next LT Pro" panose="020B0504020202020204" pitchFamily="34" charset="0"/>
              </a:rPr>
              <a:t>Distance aller-retour comprise entre 50 km et 120 km</a:t>
            </a:r>
          </a:p>
          <a:p>
            <a:pPr marL="171450" indent="-171450" algn="just">
              <a:buFont typeface="Arial" panose="020B0604020202020204" pitchFamily="34" charset="0"/>
              <a:buChar char="•"/>
            </a:pPr>
            <a:r>
              <a:rPr lang="fr-FR" sz="1200" i="1" dirty="0">
                <a:latin typeface="Avenir Next LT Pro" panose="020B0504020202020204" pitchFamily="34" charset="0"/>
              </a:rPr>
              <a:t>Distance aller-retour supérieure à 120 km</a:t>
            </a:r>
          </a:p>
        </p:txBody>
      </p:sp>
      <p:pic>
        <p:nvPicPr>
          <p:cNvPr id="6" name="Graphique 5" descr="Hôpital avec un remplissage uni">
            <a:extLst>
              <a:ext uri="{FF2B5EF4-FFF2-40B4-BE49-F238E27FC236}">
                <a16:creationId xmlns:a16="http://schemas.microsoft.com/office/drawing/2014/main" id="{B7F9E109-72DD-AF7B-85FE-B9C5DFE158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8172" y="5222875"/>
            <a:ext cx="914400" cy="914400"/>
          </a:xfrm>
          <a:prstGeom prst="rect">
            <a:avLst/>
          </a:prstGeom>
        </p:spPr>
      </p:pic>
      <p:sp>
        <p:nvSpPr>
          <p:cNvPr id="11" name="Rectangle : coins arrondis 10">
            <a:extLst>
              <a:ext uri="{FF2B5EF4-FFF2-40B4-BE49-F238E27FC236}">
                <a16:creationId xmlns:a16="http://schemas.microsoft.com/office/drawing/2014/main" id="{4BE7682B-D3FA-2E8A-6CBF-BFE54F146050}"/>
              </a:ext>
            </a:extLst>
          </p:cNvPr>
          <p:cNvSpPr/>
          <p:nvPr/>
        </p:nvSpPr>
        <p:spPr>
          <a:xfrm>
            <a:off x="334136" y="6147087"/>
            <a:ext cx="1679499" cy="268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Avenir Next LT Pro" panose="020B0504020202020204" pitchFamily="34" charset="0"/>
              </a:rPr>
              <a:t>PSY ou SMR</a:t>
            </a:r>
          </a:p>
        </p:txBody>
      </p:sp>
      <p:sp>
        <p:nvSpPr>
          <p:cNvPr id="26" name="Rectangle 25">
            <a:extLst>
              <a:ext uri="{FF2B5EF4-FFF2-40B4-BE49-F238E27FC236}">
                <a16:creationId xmlns:a16="http://schemas.microsoft.com/office/drawing/2014/main" id="{A0C81A1C-DF1E-8B21-9384-F11B40B0D84A}"/>
              </a:ext>
            </a:extLst>
          </p:cNvPr>
          <p:cNvSpPr/>
          <p:nvPr/>
        </p:nvSpPr>
        <p:spPr>
          <a:xfrm>
            <a:off x="2555469" y="5870088"/>
            <a:ext cx="5894264" cy="276999"/>
          </a:xfrm>
          <a:prstGeom prst="rect">
            <a:avLst/>
          </a:prstGeom>
        </p:spPr>
        <p:txBody>
          <a:bodyPr wrap="square">
            <a:spAutoFit/>
          </a:bodyPr>
          <a:lstStyle/>
          <a:p>
            <a:pPr algn="ctr"/>
            <a:r>
              <a:rPr lang="fr-FR" sz="1200" b="1" dirty="0">
                <a:latin typeface="Avenir Next LT Pro" panose="020B0504020202020204" pitchFamily="34" charset="0"/>
              </a:rPr>
              <a:t>Transfert suite à une permission de sortie d’une durée maxima de 48h</a:t>
            </a:r>
            <a:endParaRPr lang="fr-FR" sz="1200" i="1" dirty="0">
              <a:latin typeface="Avenir Next LT Pro" panose="020B0504020202020204" pitchFamily="34" charset="0"/>
            </a:endParaRPr>
          </a:p>
        </p:txBody>
      </p:sp>
      <p:sp>
        <p:nvSpPr>
          <p:cNvPr id="28" name="Rectangle 27">
            <a:extLst>
              <a:ext uri="{FF2B5EF4-FFF2-40B4-BE49-F238E27FC236}">
                <a16:creationId xmlns:a16="http://schemas.microsoft.com/office/drawing/2014/main" id="{756F064A-7910-09EF-012D-61F6063116A4}"/>
              </a:ext>
            </a:extLst>
          </p:cNvPr>
          <p:cNvSpPr/>
          <p:nvPr/>
        </p:nvSpPr>
        <p:spPr>
          <a:xfrm>
            <a:off x="2555468" y="6132775"/>
            <a:ext cx="5972581" cy="276999"/>
          </a:xfrm>
          <a:prstGeom prst="rect">
            <a:avLst/>
          </a:prstGeom>
          <a:noFill/>
        </p:spPr>
        <p:txBody>
          <a:bodyPr wrap="square">
            <a:spAutoFit/>
          </a:bodyPr>
          <a:lstStyle/>
          <a:p>
            <a:pPr algn="ctr"/>
            <a:r>
              <a:rPr lang="fr-FR" sz="1200" b="1" dirty="0">
                <a:solidFill>
                  <a:schemeClr val="bg1"/>
                </a:solidFill>
                <a:latin typeface="Avenir Next LT Pro" panose="020B0504020202020204" pitchFamily="34" charset="0"/>
              </a:rPr>
              <a:t>Plage de distance</a:t>
            </a:r>
            <a:endParaRPr lang="fr-FR" sz="1200" i="1"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11061379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73</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75E63527-9E15-834B-6A54-6E121B930598}"/>
              </a:ext>
            </a:extLst>
          </p:cNvPr>
          <p:cNvSpPr/>
          <p:nvPr/>
        </p:nvSpPr>
        <p:spPr>
          <a:xfrm>
            <a:off x="2044700" y="2452914"/>
            <a:ext cx="9871375" cy="1600438"/>
          </a:xfrm>
          <a:prstGeom prst="rect">
            <a:avLst/>
          </a:prstGeom>
        </p:spPr>
        <p:txBody>
          <a:bodyPr wrap="square">
            <a:spAutoFit/>
          </a:bodyPr>
          <a:lstStyle/>
          <a:p>
            <a:pPr algn="just"/>
            <a:r>
              <a:rPr lang="fr-FR" sz="1400" b="1" dirty="0">
                <a:latin typeface="Avenir Next LT Pro" panose="020B0504020202020204" pitchFamily="34" charset="0"/>
              </a:rPr>
              <a:t>Trouver les tarifs transports pour un établissement public :</a:t>
            </a:r>
          </a:p>
          <a:p>
            <a:pPr algn="just"/>
            <a:endParaRPr lang="fr-FR" sz="1400" b="1" dirty="0">
              <a:latin typeface="Avenir Next LT Pro" panose="020B0504020202020204" pitchFamily="34" charset="0"/>
            </a:endParaRPr>
          </a:p>
          <a:p>
            <a:pPr algn="just"/>
            <a:r>
              <a:rPr lang="fr-FR" sz="1400" dirty="0">
                <a:latin typeface="Avenir Next LT Pro" panose="020B0504020202020204" pitchFamily="34" charset="0"/>
              </a:rPr>
              <a:t>Quelle sera la recette en sus du GHS pour un transport définitif de 158 km d’un établissent A vers un établissement B dans le cas où ?</a:t>
            </a:r>
          </a:p>
          <a:p>
            <a:pPr algn="just"/>
            <a:endParaRPr lang="fr-FR" sz="1400" dirty="0">
              <a:latin typeface="Avenir Next LT Pro" panose="020B0504020202020204" pitchFamily="34" charset="0"/>
            </a:endParaRPr>
          </a:p>
          <a:p>
            <a:pPr marL="285750" indent="-285750" algn="just">
              <a:buFont typeface="Arial" panose="020B0604020202020204" pitchFamily="34" charset="0"/>
              <a:buChar char="•"/>
            </a:pPr>
            <a:r>
              <a:rPr lang="fr-FR" sz="1400" i="1" dirty="0">
                <a:latin typeface="Avenir Next LT Pro" panose="020B0504020202020204" pitchFamily="34" charset="0"/>
              </a:rPr>
              <a:t>l’établissement A est un établissement MCO et B est un établissement MCO</a:t>
            </a:r>
          </a:p>
          <a:p>
            <a:pPr marL="285750" indent="-285750" algn="just">
              <a:buFont typeface="Arial" panose="020B0604020202020204" pitchFamily="34" charset="0"/>
              <a:buChar char="•"/>
            </a:pPr>
            <a:r>
              <a:rPr lang="fr-FR" sz="1400" i="1" dirty="0">
                <a:latin typeface="Avenir Next LT Pro" panose="020B0504020202020204" pitchFamily="34" charset="0"/>
              </a:rPr>
              <a:t>l’établissement A est un établissement SMR et B est un établissement MCO</a:t>
            </a:r>
          </a:p>
        </p:txBody>
      </p:sp>
      <p:sp>
        <p:nvSpPr>
          <p:cNvPr id="6" name="Rectangle 5">
            <a:extLst>
              <a:ext uri="{FF2B5EF4-FFF2-40B4-BE49-F238E27FC236}">
                <a16:creationId xmlns:a16="http://schemas.microsoft.com/office/drawing/2014/main" id="{416A7349-64B7-396B-B653-81785759F74F}"/>
              </a:ext>
            </a:extLst>
          </p:cNvPr>
          <p:cNvSpPr/>
          <p:nvPr/>
        </p:nvSpPr>
        <p:spPr>
          <a:xfrm rot="16200000">
            <a:off x="-1260838" y="3713752"/>
            <a:ext cx="4405086" cy="1883410"/>
          </a:xfrm>
          <a:prstGeom prst="rect">
            <a:avLst/>
          </a:prstGeom>
          <a:gradFill>
            <a:gsLst>
              <a:gs pos="0">
                <a:srgbClr val="2E84AC"/>
              </a:gs>
              <a:gs pos="100000">
                <a:srgbClr val="38BBD5"/>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800" b="1" dirty="0">
                <a:latin typeface="Avenir Next LT Pro" panose="020B0504020202020204" pitchFamily="34" charset="0"/>
              </a:rPr>
              <a:t>EXERCICE #5</a:t>
            </a:r>
          </a:p>
        </p:txBody>
      </p:sp>
      <p:sp>
        <p:nvSpPr>
          <p:cNvPr id="4" name="Rectangle : coins arrondis 3">
            <a:extLst>
              <a:ext uri="{FF2B5EF4-FFF2-40B4-BE49-F238E27FC236}">
                <a16:creationId xmlns:a16="http://schemas.microsoft.com/office/drawing/2014/main" id="{208EEFE1-5733-EE3F-474A-16CD031728F9}"/>
              </a:ext>
            </a:extLst>
          </p:cNvPr>
          <p:cNvSpPr/>
          <p:nvPr/>
        </p:nvSpPr>
        <p:spPr>
          <a:xfrm>
            <a:off x="7352161"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Tableau 4">
            <a:extLst>
              <a:ext uri="{FF2B5EF4-FFF2-40B4-BE49-F238E27FC236}">
                <a16:creationId xmlns:a16="http://schemas.microsoft.com/office/drawing/2014/main" id="{FD715CE6-9680-451F-428D-4ABC692F605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r>
                        <a:rPr lang="fr-FR" sz="1050" b="0" dirty="0">
                          <a:solidFill>
                            <a:schemeClr val="bg1"/>
                          </a:solidFill>
                          <a:latin typeface="Avenir Next LT Pro" panose="020B0504020202020204"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7" name="Tableau 6">
            <a:extLst>
              <a:ext uri="{FF2B5EF4-FFF2-40B4-BE49-F238E27FC236}">
                <a16:creationId xmlns:a16="http://schemas.microsoft.com/office/drawing/2014/main" id="{5731AE88-D7D5-6BC1-BD7D-B2F4F178E407}"/>
              </a:ext>
            </a:extLst>
          </p:cNvPr>
          <p:cNvGraphicFramePr>
            <a:graphicFrameLocks noGrp="1"/>
          </p:cNvGraphicFramePr>
          <p:nvPr>
            <p:extLst>
              <p:ext uri="{D42A27DB-BD31-4B8C-83A1-F6EECF244321}">
                <p14:modId xmlns:p14="http://schemas.microsoft.com/office/powerpoint/2010/main" val="2416145729"/>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tx1"/>
                          </a:solidFill>
                          <a:latin typeface="Avenir Next LT Pro" panose="020B0504020202020204" pitchFamily="34" charset="0"/>
                        </a:rPr>
                        <a:t>Exercice</a:t>
                      </a:r>
                    </a:p>
                  </a:txBody>
                  <a:tcPr>
                    <a:solidFill>
                      <a:srgbClr val="FF9999"/>
                    </a:solid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graphicFrame>
        <p:nvGraphicFramePr>
          <p:cNvPr id="2" name="Tableau 1">
            <a:extLst>
              <a:ext uri="{FF2B5EF4-FFF2-40B4-BE49-F238E27FC236}">
                <a16:creationId xmlns:a16="http://schemas.microsoft.com/office/drawing/2014/main" id="{34E510D6-94AB-76BC-34A5-BA8377141BA1}"/>
              </a:ext>
            </a:extLst>
          </p:cNvPr>
          <p:cNvGraphicFramePr>
            <a:graphicFrameLocks noGrp="1"/>
          </p:cNvGraphicFramePr>
          <p:nvPr>
            <p:extLst>
              <p:ext uri="{D42A27DB-BD31-4B8C-83A1-F6EECF244321}">
                <p14:modId xmlns:p14="http://schemas.microsoft.com/office/powerpoint/2010/main" val="1850287984"/>
              </p:ext>
            </p:extLst>
          </p:nvPr>
        </p:nvGraphicFramePr>
        <p:xfrm>
          <a:off x="2108200" y="4300699"/>
          <a:ext cx="3987800" cy="1237218"/>
        </p:xfrm>
        <a:graphic>
          <a:graphicData uri="http://schemas.openxmlformats.org/drawingml/2006/table">
            <a:tbl>
              <a:tblPr>
                <a:tableStyleId>{5C22544A-7EE6-4342-B048-85BDC9FD1C3A}</a:tableStyleId>
              </a:tblPr>
              <a:tblGrid>
                <a:gridCol w="2872100">
                  <a:extLst>
                    <a:ext uri="{9D8B030D-6E8A-4147-A177-3AD203B41FA5}">
                      <a16:colId xmlns:a16="http://schemas.microsoft.com/office/drawing/2014/main" val="741216969"/>
                    </a:ext>
                  </a:extLst>
                </a:gridCol>
                <a:gridCol w="1115700">
                  <a:extLst>
                    <a:ext uri="{9D8B030D-6E8A-4147-A177-3AD203B41FA5}">
                      <a16:colId xmlns:a16="http://schemas.microsoft.com/office/drawing/2014/main" val="810806057"/>
                    </a:ext>
                  </a:extLst>
                </a:gridCol>
              </a:tblGrid>
              <a:tr h="206203">
                <a:tc gridSpan="2">
                  <a:txBody>
                    <a:bodyPr/>
                    <a:lstStyle/>
                    <a:p>
                      <a:pPr algn="ctr" fontAlgn="ctr"/>
                      <a:r>
                        <a:rPr lang="fr-FR" sz="1000" u="none" strike="noStrike" dirty="0">
                          <a:effectLst/>
                        </a:rPr>
                        <a:t> TDE  MCO</a:t>
                      </a:r>
                      <a:endParaRPr lang="fr-FR" sz="1000" b="0" i="0" u="none" strike="noStrike" dirty="0">
                        <a:effectLst/>
                        <a:latin typeface="Times New Roman" panose="02020603050405020304" pitchFamily="18" charset="0"/>
                      </a:endParaRPr>
                    </a:p>
                  </a:txBody>
                  <a:tcPr marL="9525" marR="9525" marT="9525" marB="0" anchor="ctr"/>
                </a:tc>
                <a:tc hMerge="1">
                  <a:txBody>
                    <a:bodyPr/>
                    <a:lstStyle/>
                    <a:p>
                      <a:endParaRPr lang="fr-FR"/>
                    </a:p>
                  </a:txBody>
                  <a:tcPr/>
                </a:tc>
                <a:extLst>
                  <a:ext uri="{0D108BD9-81ED-4DB2-BD59-A6C34878D82A}">
                    <a16:rowId xmlns:a16="http://schemas.microsoft.com/office/drawing/2014/main" val="3604057544"/>
                  </a:ext>
                </a:extLst>
              </a:tr>
              <a:tr h="206203">
                <a:tc>
                  <a:txBody>
                    <a:bodyPr/>
                    <a:lstStyle/>
                    <a:p>
                      <a:pPr algn="l" fontAlgn="ctr"/>
                      <a:r>
                        <a:rPr lang="fr-FR" sz="1000" u="none" strike="noStrike">
                          <a:effectLst/>
                        </a:rPr>
                        <a:t>Supplément transport définitif &lt;25 km</a:t>
                      </a:r>
                      <a:endParaRPr lang="fr-FR"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fr-FR" sz="1000" u="none" strike="noStrike">
                          <a:effectLst/>
                        </a:rPr>
                        <a:t>             86,80   </a:t>
                      </a:r>
                      <a:endParaRPr lang="fr-FR" sz="1000" b="0" i="0" u="none" strike="noStrike">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367638799"/>
                  </a:ext>
                </a:extLst>
              </a:tr>
              <a:tr h="206203">
                <a:tc>
                  <a:txBody>
                    <a:bodyPr/>
                    <a:lstStyle/>
                    <a:p>
                      <a:pPr algn="l" fontAlgn="b"/>
                      <a:r>
                        <a:rPr lang="fr-FR" sz="1000" u="none" strike="noStrike">
                          <a:effectLst/>
                        </a:rPr>
                        <a:t>Supplément transport définitif 25-74 km</a:t>
                      </a:r>
                      <a:endParaRPr lang="fr-FR"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ctr"/>
                      <a:r>
                        <a:rPr lang="fr-FR" sz="1000" u="none" strike="noStrike">
                          <a:effectLst/>
                        </a:rPr>
                        <a:t>           154,00   </a:t>
                      </a:r>
                      <a:endParaRPr lang="fr-FR" sz="1000" b="0" i="0" u="none" strike="noStrike">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506359814"/>
                  </a:ext>
                </a:extLst>
              </a:tr>
              <a:tr h="206203">
                <a:tc>
                  <a:txBody>
                    <a:bodyPr/>
                    <a:lstStyle/>
                    <a:p>
                      <a:pPr algn="l" fontAlgn="b"/>
                      <a:r>
                        <a:rPr lang="fr-FR" sz="1000" u="none" strike="noStrike">
                          <a:effectLst/>
                        </a:rPr>
                        <a:t>Supplément transport définitif 75-149 km</a:t>
                      </a:r>
                      <a:endParaRPr lang="fr-FR"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ctr"/>
                      <a:r>
                        <a:rPr lang="fr-FR" sz="1000" u="none" strike="noStrike">
                          <a:effectLst/>
                        </a:rPr>
                        <a:t>           290,14   </a:t>
                      </a:r>
                      <a:endParaRPr lang="fr-FR" sz="1000" b="0" i="0" u="none" strike="noStrike">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789298961"/>
                  </a:ext>
                </a:extLst>
              </a:tr>
              <a:tr h="206203">
                <a:tc>
                  <a:txBody>
                    <a:bodyPr/>
                    <a:lstStyle/>
                    <a:p>
                      <a:pPr algn="l" fontAlgn="b"/>
                      <a:r>
                        <a:rPr lang="fr-FR" sz="1000" u="none" strike="noStrike">
                          <a:effectLst/>
                        </a:rPr>
                        <a:t>Supplément transport définitif 150-300 km</a:t>
                      </a:r>
                      <a:endParaRPr lang="fr-FR"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ctr"/>
                      <a:r>
                        <a:rPr lang="fr-FR" sz="1000" u="none" strike="noStrike">
                          <a:effectLst/>
                        </a:rPr>
                        <a:t>           477,43   </a:t>
                      </a:r>
                      <a:endParaRPr lang="fr-FR" sz="1000" b="0" i="0" u="none" strike="noStrike">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990127405"/>
                  </a:ext>
                </a:extLst>
              </a:tr>
              <a:tr h="206203">
                <a:tc>
                  <a:txBody>
                    <a:bodyPr/>
                    <a:lstStyle/>
                    <a:p>
                      <a:pPr algn="l" fontAlgn="b"/>
                      <a:r>
                        <a:rPr lang="fr-FR" sz="1000" u="none" strike="noStrike">
                          <a:effectLst/>
                        </a:rPr>
                        <a:t>Supplément transport définitif &gt;300 km</a:t>
                      </a:r>
                      <a:endParaRPr lang="fr-FR"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ctr"/>
                      <a:r>
                        <a:rPr lang="fr-FR" sz="1000" u="none" strike="noStrike" dirty="0">
                          <a:effectLst/>
                        </a:rPr>
                        <a:t>         1 048,88   </a:t>
                      </a:r>
                      <a:endParaRPr lang="fr-FR" sz="1000" b="0" i="0" u="none" strike="noStrike" dirty="0">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201325376"/>
                  </a:ext>
                </a:extLst>
              </a:tr>
            </a:tbl>
          </a:graphicData>
        </a:graphic>
      </p:graphicFrame>
      <p:graphicFrame>
        <p:nvGraphicFramePr>
          <p:cNvPr id="13" name="Tableau 12">
            <a:extLst>
              <a:ext uri="{FF2B5EF4-FFF2-40B4-BE49-F238E27FC236}">
                <a16:creationId xmlns:a16="http://schemas.microsoft.com/office/drawing/2014/main" id="{E72C16BC-EA59-CD1D-6E5C-EBC70C8CB891}"/>
              </a:ext>
            </a:extLst>
          </p:cNvPr>
          <p:cNvGraphicFramePr>
            <a:graphicFrameLocks noGrp="1"/>
          </p:cNvGraphicFramePr>
          <p:nvPr>
            <p:extLst>
              <p:ext uri="{D42A27DB-BD31-4B8C-83A1-F6EECF244321}">
                <p14:modId xmlns:p14="http://schemas.microsoft.com/office/powerpoint/2010/main" val="2952439263"/>
              </p:ext>
            </p:extLst>
          </p:nvPr>
        </p:nvGraphicFramePr>
        <p:xfrm>
          <a:off x="9141317" y="4351696"/>
          <a:ext cx="2667000" cy="1031875"/>
        </p:xfrm>
        <a:graphic>
          <a:graphicData uri="http://schemas.openxmlformats.org/drawingml/2006/table">
            <a:tbl>
              <a:tblPr>
                <a:tableStyleId>{5C22544A-7EE6-4342-B048-85BDC9FD1C3A}</a:tableStyleId>
              </a:tblPr>
              <a:tblGrid>
                <a:gridCol w="1485900">
                  <a:extLst>
                    <a:ext uri="{9D8B030D-6E8A-4147-A177-3AD203B41FA5}">
                      <a16:colId xmlns:a16="http://schemas.microsoft.com/office/drawing/2014/main" val="2514442707"/>
                    </a:ext>
                  </a:extLst>
                </a:gridCol>
                <a:gridCol w="1181100">
                  <a:extLst>
                    <a:ext uri="{9D8B030D-6E8A-4147-A177-3AD203B41FA5}">
                      <a16:colId xmlns:a16="http://schemas.microsoft.com/office/drawing/2014/main" val="3413069497"/>
                    </a:ext>
                  </a:extLst>
                </a:gridCol>
              </a:tblGrid>
              <a:tr h="190500">
                <a:tc gridSpan="2">
                  <a:txBody>
                    <a:bodyPr/>
                    <a:lstStyle/>
                    <a:p>
                      <a:pPr algn="ctr" fontAlgn="ctr"/>
                      <a:r>
                        <a:rPr lang="fr-FR" sz="900" u="none" strike="noStrike" dirty="0">
                          <a:effectLst/>
                        </a:rPr>
                        <a:t>ST4 SMR</a:t>
                      </a:r>
                      <a:endParaRPr lang="fr-FR" sz="900" b="1" i="0" u="none" strike="noStrike" dirty="0">
                        <a:solidFill>
                          <a:srgbClr val="FFFFFF"/>
                        </a:solidFill>
                        <a:effectLst/>
                        <a:latin typeface="Arial" panose="020B0604020202020204" pitchFamily="34" charset="0"/>
                      </a:endParaRPr>
                    </a:p>
                  </a:txBody>
                  <a:tcPr marL="9525" marR="9525" marT="9525" marB="0" anchor="ctr"/>
                </a:tc>
                <a:tc hMerge="1">
                  <a:txBody>
                    <a:bodyPr/>
                    <a:lstStyle/>
                    <a:p>
                      <a:endParaRPr lang="fr-FR"/>
                    </a:p>
                  </a:txBody>
                  <a:tcPr/>
                </a:tc>
                <a:extLst>
                  <a:ext uri="{0D108BD9-81ED-4DB2-BD59-A6C34878D82A}">
                    <a16:rowId xmlns:a16="http://schemas.microsoft.com/office/drawing/2014/main" val="2435706300"/>
                  </a:ext>
                </a:extLst>
              </a:tr>
              <a:tr h="168275">
                <a:tc>
                  <a:txBody>
                    <a:bodyPr/>
                    <a:lstStyle/>
                    <a:p>
                      <a:pPr algn="l" fontAlgn="ctr"/>
                      <a:r>
                        <a:rPr lang="fr-FR" sz="900" u="none" strike="noStrike">
                          <a:effectLst/>
                        </a:rPr>
                        <a:t>Inf. 25 km</a:t>
                      </a:r>
                      <a:endParaRPr lang="fr-FR"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fr-FR" sz="900" u="none" strike="noStrike">
                          <a:effectLst/>
                        </a:rPr>
                        <a:t>89,59</a:t>
                      </a:r>
                      <a:endParaRPr lang="fr-FR"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76866674"/>
                  </a:ext>
                </a:extLst>
              </a:tr>
              <a:tr h="168275">
                <a:tc>
                  <a:txBody>
                    <a:bodyPr/>
                    <a:lstStyle/>
                    <a:p>
                      <a:pPr algn="l" fontAlgn="ctr"/>
                      <a:r>
                        <a:rPr lang="fr-FR" sz="900" u="none" strike="noStrike">
                          <a:effectLst/>
                        </a:rPr>
                        <a:t>25-74 km</a:t>
                      </a:r>
                      <a:endParaRPr lang="fr-FR"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fr-FR" sz="900" u="none" strike="noStrike">
                          <a:effectLst/>
                        </a:rPr>
                        <a:t>145,66</a:t>
                      </a:r>
                      <a:endParaRPr lang="fr-FR"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63367186"/>
                  </a:ext>
                </a:extLst>
              </a:tr>
              <a:tr h="168275">
                <a:tc>
                  <a:txBody>
                    <a:bodyPr/>
                    <a:lstStyle/>
                    <a:p>
                      <a:pPr algn="l" fontAlgn="ctr"/>
                      <a:r>
                        <a:rPr lang="fr-FR" sz="900" u="none" strike="noStrike">
                          <a:effectLst/>
                        </a:rPr>
                        <a:t>75-149 km</a:t>
                      </a:r>
                      <a:endParaRPr lang="fr-FR"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fr-FR" sz="900" u="none" strike="noStrike">
                          <a:effectLst/>
                        </a:rPr>
                        <a:t>270,61</a:t>
                      </a:r>
                      <a:endParaRPr lang="fr-FR"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03571843"/>
                  </a:ext>
                </a:extLst>
              </a:tr>
              <a:tr h="168275">
                <a:tc>
                  <a:txBody>
                    <a:bodyPr/>
                    <a:lstStyle/>
                    <a:p>
                      <a:pPr algn="l" fontAlgn="ctr"/>
                      <a:r>
                        <a:rPr lang="fr-FR" sz="900" u="none" strike="noStrike">
                          <a:effectLst/>
                        </a:rPr>
                        <a:t>150-300 km</a:t>
                      </a:r>
                      <a:endParaRPr lang="fr-FR"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fr-FR" sz="900" u="none" strike="noStrike">
                          <a:effectLst/>
                        </a:rPr>
                        <a:t>470,80</a:t>
                      </a:r>
                      <a:endParaRPr lang="fr-FR"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000989265"/>
                  </a:ext>
                </a:extLst>
              </a:tr>
              <a:tr h="168275">
                <a:tc>
                  <a:txBody>
                    <a:bodyPr/>
                    <a:lstStyle/>
                    <a:p>
                      <a:pPr algn="l" fontAlgn="ctr"/>
                      <a:r>
                        <a:rPr lang="fr-FR" sz="900" u="none" strike="noStrike">
                          <a:effectLst/>
                        </a:rPr>
                        <a:t>Sup. 300 km</a:t>
                      </a:r>
                      <a:endParaRPr lang="fr-FR"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fr-FR" sz="900" u="none" strike="noStrike" dirty="0">
                          <a:effectLst/>
                        </a:rPr>
                        <a:t>1047,77</a:t>
                      </a:r>
                      <a:endParaRPr lang="fr-FR" sz="9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293946858"/>
                  </a:ext>
                </a:extLst>
              </a:tr>
            </a:tbl>
          </a:graphicData>
        </a:graphic>
      </p:graphicFrame>
      <p:graphicFrame>
        <p:nvGraphicFramePr>
          <p:cNvPr id="14" name="Tableau 13">
            <a:extLst>
              <a:ext uri="{FF2B5EF4-FFF2-40B4-BE49-F238E27FC236}">
                <a16:creationId xmlns:a16="http://schemas.microsoft.com/office/drawing/2014/main" id="{D78C9022-2D9B-AC89-BE52-711DC66C266E}"/>
              </a:ext>
            </a:extLst>
          </p:cNvPr>
          <p:cNvGraphicFramePr>
            <a:graphicFrameLocks noGrp="1"/>
          </p:cNvGraphicFramePr>
          <p:nvPr>
            <p:extLst>
              <p:ext uri="{D42A27DB-BD31-4B8C-83A1-F6EECF244321}">
                <p14:modId xmlns:p14="http://schemas.microsoft.com/office/powerpoint/2010/main" val="2841874322"/>
              </p:ext>
            </p:extLst>
          </p:nvPr>
        </p:nvGraphicFramePr>
        <p:xfrm>
          <a:off x="6259180" y="4351696"/>
          <a:ext cx="2667000" cy="1031875"/>
        </p:xfrm>
        <a:graphic>
          <a:graphicData uri="http://schemas.openxmlformats.org/drawingml/2006/table">
            <a:tbl>
              <a:tblPr>
                <a:tableStyleId>{5C22544A-7EE6-4342-B048-85BDC9FD1C3A}</a:tableStyleId>
              </a:tblPr>
              <a:tblGrid>
                <a:gridCol w="1485900">
                  <a:extLst>
                    <a:ext uri="{9D8B030D-6E8A-4147-A177-3AD203B41FA5}">
                      <a16:colId xmlns:a16="http://schemas.microsoft.com/office/drawing/2014/main" val="2096700783"/>
                    </a:ext>
                  </a:extLst>
                </a:gridCol>
                <a:gridCol w="1181100">
                  <a:extLst>
                    <a:ext uri="{9D8B030D-6E8A-4147-A177-3AD203B41FA5}">
                      <a16:colId xmlns:a16="http://schemas.microsoft.com/office/drawing/2014/main" val="748445675"/>
                    </a:ext>
                  </a:extLst>
                </a:gridCol>
              </a:tblGrid>
              <a:tr h="190500">
                <a:tc gridSpan="2">
                  <a:txBody>
                    <a:bodyPr/>
                    <a:lstStyle/>
                    <a:p>
                      <a:pPr algn="ctr" fontAlgn="ctr"/>
                      <a:r>
                        <a:rPr lang="fr-FR" sz="900" u="none" strike="noStrike">
                          <a:effectLst/>
                        </a:rPr>
                        <a:t>ST1 PSY</a:t>
                      </a:r>
                      <a:endParaRPr lang="fr-FR" sz="900" b="1" i="0" u="none" strike="noStrike">
                        <a:solidFill>
                          <a:srgbClr val="FFFFFF"/>
                        </a:solidFill>
                        <a:effectLst/>
                        <a:latin typeface="Arial" panose="020B0604020202020204" pitchFamily="34" charset="0"/>
                      </a:endParaRPr>
                    </a:p>
                  </a:txBody>
                  <a:tcPr marL="9525" marR="9525" marT="9525" marB="0" anchor="ctr"/>
                </a:tc>
                <a:tc hMerge="1">
                  <a:txBody>
                    <a:bodyPr/>
                    <a:lstStyle/>
                    <a:p>
                      <a:endParaRPr lang="fr-FR"/>
                    </a:p>
                  </a:txBody>
                  <a:tcPr/>
                </a:tc>
                <a:extLst>
                  <a:ext uri="{0D108BD9-81ED-4DB2-BD59-A6C34878D82A}">
                    <a16:rowId xmlns:a16="http://schemas.microsoft.com/office/drawing/2014/main" val="4096130762"/>
                  </a:ext>
                </a:extLst>
              </a:tr>
              <a:tr h="168275">
                <a:tc>
                  <a:txBody>
                    <a:bodyPr/>
                    <a:lstStyle/>
                    <a:p>
                      <a:pPr algn="l" fontAlgn="ctr"/>
                      <a:r>
                        <a:rPr lang="fr-FR" sz="900" u="none" strike="noStrike">
                          <a:effectLst/>
                        </a:rPr>
                        <a:t>Inf. 25 km</a:t>
                      </a:r>
                      <a:endParaRPr lang="fr-FR"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fr-FR" sz="900" u="none" strike="noStrike" dirty="0">
                          <a:effectLst/>
                        </a:rPr>
                        <a:t>68,29</a:t>
                      </a:r>
                      <a:endParaRPr lang="fr-FR" sz="9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15028173"/>
                  </a:ext>
                </a:extLst>
              </a:tr>
              <a:tr h="168275">
                <a:tc>
                  <a:txBody>
                    <a:bodyPr/>
                    <a:lstStyle/>
                    <a:p>
                      <a:pPr algn="l" fontAlgn="ctr"/>
                      <a:r>
                        <a:rPr lang="fr-FR" sz="900" u="none" strike="noStrike">
                          <a:effectLst/>
                        </a:rPr>
                        <a:t>25-74 km</a:t>
                      </a:r>
                      <a:endParaRPr lang="fr-FR"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fr-FR" sz="900" u="none" strike="noStrike">
                          <a:effectLst/>
                        </a:rPr>
                        <a:t>104,64</a:t>
                      </a:r>
                      <a:endParaRPr lang="fr-FR"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40234942"/>
                  </a:ext>
                </a:extLst>
              </a:tr>
              <a:tr h="168275">
                <a:tc>
                  <a:txBody>
                    <a:bodyPr/>
                    <a:lstStyle/>
                    <a:p>
                      <a:pPr algn="l" fontAlgn="ctr"/>
                      <a:r>
                        <a:rPr lang="fr-FR" sz="900" u="none" strike="noStrike">
                          <a:effectLst/>
                        </a:rPr>
                        <a:t>75-149 km</a:t>
                      </a:r>
                      <a:endParaRPr lang="fr-FR"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fr-FR" sz="900" u="none" strike="noStrike">
                          <a:effectLst/>
                        </a:rPr>
                        <a:t>190,99</a:t>
                      </a:r>
                      <a:endParaRPr lang="fr-FR"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40908774"/>
                  </a:ext>
                </a:extLst>
              </a:tr>
              <a:tr h="168275">
                <a:tc>
                  <a:txBody>
                    <a:bodyPr/>
                    <a:lstStyle/>
                    <a:p>
                      <a:pPr algn="l" fontAlgn="ctr"/>
                      <a:r>
                        <a:rPr lang="fr-FR" sz="900" u="none" strike="noStrike">
                          <a:effectLst/>
                        </a:rPr>
                        <a:t>150-300 km</a:t>
                      </a:r>
                      <a:endParaRPr lang="fr-FR"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fr-FR" sz="900" u="none" strike="noStrike">
                          <a:effectLst/>
                        </a:rPr>
                        <a:t>365,69</a:t>
                      </a:r>
                      <a:endParaRPr lang="fr-FR"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75299705"/>
                  </a:ext>
                </a:extLst>
              </a:tr>
              <a:tr h="168275">
                <a:tc>
                  <a:txBody>
                    <a:bodyPr/>
                    <a:lstStyle/>
                    <a:p>
                      <a:pPr algn="l" fontAlgn="ctr"/>
                      <a:r>
                        <a:rPr lang="fr-FR" sz="900" u="none" strike="noStrike">
                          <a:effectLst/>
                        </a:rPr>
                        <a:t>Sup. 300 km</a:t>
                      </a:r>
                      <a:endParaRPr lang="fr-FR"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fr-FR" sz="900" u="none" strike="noStrike" dirty="0">
                          <a:effectLst/>
                        </a:rPr>
                        <a:t>1010,26</a:t>
                      </a:r>
                      <a:endParaRPr lang="fr-FR" sz="9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519370634"/>
                  </a:ext>
                </a:extLst>
              </a:tr>
            </a:tbl>
          </a:graphicData>
        </a:graphic>
      </p:graphicFrame>
    </p:spTree>
    <p:extLst>
      <p:ext uri="{BB962C8B-B14F-4D97-AF65-F5344CB8AC3E}">
        <p14:creationId xmlns:p14="http://schemas.microsoft.com/office/powerpoint/2010/main" val="20329840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rojet d'établissement 2022-2027 du CHU de Nîmes voté à l'unanimité">
            <a:extLst>
              <a:ext uri="{FF2B5EF4-FFF2-40B4-BE49-F238E27FC236}">
                <a16:creationId xmlns:a16="http://schemas.microsoft.com/office/drawing/2014/main" id="{27551A67-2BB8-BC45-4DD2-2A4B71DD63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408" t="15547" r="21162"/>
          <a:stretch/>
        </p:blipFill>
        <p:spPr bwMode="auto">
          <a:xfrm>
            <a:off x="2009638" y="0"/>
            <a:ext cx="2002972"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F0F4E14-0DA5-A21E-3FE3-D96A139A9121}"/>
              </a:ext>
            </a:extLst>
          </p:cNvPr>
          <p:cNvSpPr/>
          <p:nvPr/>
        </p:nvSpPr>
        <p:spPr>
          <a:xfrm>
            <a:off x="2009638" y="0"/>
            <a:ext cx="2002972" cy="6858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3B3927AF-329F-DF73-594E-C1DC18AC15E8}"/>
              </a:ext>
            </a:extLst>
          </p:cNvPr>
          <p:cNvSpPr txBox="1"/>
          <p:nvPr/>
        </p:nvSpPr>
        <p:spPr>
          <a:xfrm>
            <a:off x="458126" y="2721429"/>
            <a:ext cx="6450673" cy="3770263"/>
          </a:xfrm>
          <a:prstGeom prst="rect">
            <a:avLst/>
          </a:prstGeom>
          <a:noFill/>
        </p:spPr>
        <p:txBody>
          <a:bodyPr wrap="square" rtlCol="0">
            <a:spAutoFit/>
          </a:bodyPr>
          <a:lstStyle>
            <a:defPPr>
              <a:defRPr lang="fr-FR"/>
            </a:defPPr>
            <a:lvl1pPr algn="ctr">
              <a:defRPr sz="5400" b="1">
                <a:gradFill flip="none" rotWithShape="1">
                  <a:gsLst>
                    <a:gs pos="0">
                      <a:srgbClr val="38BBD5"/>
                    </a:gs>
                    <a:gs pos="100000">
                      <a:srgbClr val="20588B"/>
                    </a:gs>
                  </a:gsLst>
                  <a:lin ang="10800000" scaled="1"/>
                  <a:tileRect/>
                </a:gradFill>
                <a:latin typeface="Avenir Next LT Pro" panose="020B0504020202020204" pitchFamily="34" charset="0"/>
              </a:defRPr>
            </a:lvl1pPr>
          </a:lstStyle>
          <a:p>
            <a:pPr algn="l"/>
            <a:r>
              <a:rPr lang="fr-FR" sz="23900" dirty="0">
                <a:gradFill flip="none" rotWithShape="1">
                  <a:gsLst>
                    <a:gs pos="0">
                      <a:srgbClr val="FF0000"/>
                    </a:gs>
                    <a:gs pos="100000">
                      <a:srgbClr val="FF9999"/>
                    </a:gs>
                  </a:gsLst>
                  <a:lin ang="10800000" scaled="1"/>
                  <a:tileRect/>
                </a:gradFill>
              </a:rPr>
              <a:t>III.6</a:t>
            </a:r>
          </a:p>
        </p:txBody>
      </p: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74</a:t>
            </a:fld>
            <a:endParaRPr lang="fr-FR"/>
          </a:p>
        </p:txBody>
      </p:sp>
      <p:sp>
        <p:nvSpPr>
          <p:cNvPr id="36" name="Rectangle : coins arrondis 35">
            <a:extLst>
              <a:ext uri="{FF2B5EF4-FFF2-40B4-BE49-F238E27FC236}">
                <a16:creationId xmlns:a16="http://schemas.microsoft.com/office/drawing/2014/main" id="{3D4FCFFD-53DC-B172-5664-EF5A1627168F}"/>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7" name="Tableau 36">
            <a:extLst>
              <a:ext uri="{FF2B5EF4-FFF2-40B4-BE49-F238E27FC236}">
                <a16:creationId xmlns:a16="http://schemas.microsoft.com/office/drawing/2014/main" id="{E3FD3970-F366-7FE8-2CEA-59F77DC0A44A}"/>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38" name="Rectangle 37">
            <a:extLst>
              <a:ext uri="{FF2B5EF4-FFF2-40B4-BE49-F238E27FC236}">
                <a16:creationId xmlns:a16="http://schemas.microsoft.com/office/drawing/2014/main" id="{D0A6E9B5-27C1-A05E-4AC8-7D3F1F6458AE}"/>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665DFB83-C142-F820-FB8C-6BF17E814484}"/>
              </a:ext>
            </a:extLst>
          </p:cNvPr>
          <p:cNvSpPr txBox="1"/>
          <p:nvPr/>
        </p:nvSpPr>
        <p:spPr>
          <a:xfrm>
            <a:off x="6502990" y="4886618"/>
            <a:ext cx="3516909" cy="923330"/>
          </a:xfrm>
          <a:prstGeom prst="rect">
            <a:avLst/>
          </a:prstGeom>
          <a:noFill/>
        </p:spPr>
        <p:txBody>
          <a:bodyPr wrap="square" rtlCol="0">
            <a:spAutoFit/>
          </a:bodyPr>
          <a:lstStyle>
            <a:defPPr>
              <a:defRPr lang="fr-FR"/>
            </a:defPPr>
            <a:lvl1pPr algn="ctr">
              <a:defRPr sz="5400" b="1">
                <a:gradFill flip="none" rotWithShape="1">
                  <a:gsLst>
                    <a:gs pos="0">
                      <a:srgbClr val="38BBD5"/>
                    </a:gs>
                    <a:gs pos="100000">
                      <a:srgbClr val="20588B"/>
                    </a:gs>
                  </a:gsLst>
                  <a:lin ang="10800000" scaled="1"/>
                  <a:tileRect/>
                </a:gradFill>
                <a:latin typeface="Avenir Next LT Pro" panose="020B0504020202020204" pitchFamily="34" charset="0"/>
              </a:defRPr>
            </a:lvl1pPr>
          </a:lstStyle>
          <a:p>
            <a:pPr algn="l"/>
            <a:r>
              <a:rPr lang="fr-FR" b="0" dirty="0">
                <a:solidFill>
                  <a:schemeClr val="tx1"/>
                </a:solidFill>
              </a:rPr>
              <a:t>PIE/PIA</a:t>
            </a:r>
          </a:p>
        </p:txBody>
      </p:sp>
    </p:spTree>
    <p:extLst>
      <p:ext uri="{BB962C8B-B14F-4D97-AF65-F5344CB8AC3E}">
        <p14:creationId xmlns:p14="http://schemas.microsoft.com/office/powerpoint/2010/main" val="35071602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8580900"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75</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r>
                        <a:rPr lang="fr-FR" sz="1050" b="0" dirty="0">
                          <a:solidFill>
                            <a:schemeClr val="bg1"/>
                          </a:solidFill>
                          <a:latin typeface="Avenir Next LT Pro" panose="020B0504020202020204"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17247" y="6451600"/>
            <a:ext cx="1432193"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3961292976"/>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III.6. PIE/PIA</a:t>
            </a:r>
          </a:p>
        </p:txBody>
      </p:sp>
      <p:sp>
        <p:nvSpPr>
          <p:cNvPr id="4" name="Rectangle 3">
            <a:extLst>
              <a:ext uri="{FF2B5EF4-FFF2-40B4-BE49-F238E27FC236}">
                <a16:creationId xmlns:a16="http://schemas.microsoft.com/office/drawing/2014/main" id="{DE31350B-85AB-DEF2-DC27-2300BB4445FE}"/>
              </a:ext>
            </a:extLst>
          </p:cNvPr>
          <p:cNvSpPr/>
          <p:nvPr/>
        </p:nvSpPr>
        <p:spPr>
          <a:xfrm>
            <a:off x="367652" y="2452914"/>
            <a:ext cx="11456683" cy="3539430"/>
          </a:xfrm>
          <a:prstGeom prst="rect">
            <a:avLst/>
          </a:prstGeom>
        </p:spPr>
        <p:txBody>
          <a:bodyPr wrap="square">
            <a:spAutoFit/>
          </a:bodyPr>
          <a:lstStyle/>
          <a:p>
            <a:pPr algn="just"/>
            <a:r>
              <a:rPr lang="fr-FR" sz="1400" b="1" dirty="0">
                <a:solidFill>
                  <a:srgbClr val="38BBD5"/>
                </a:solidFill>
                <a:latin typeface="Avenir Next LT Pro" panose="020B0504020202020204" pitchFamily="34" charset="0"/>
              </a:rPr>
              <a:t>Généralités</a:t>
            </a:r>
          </a:p>
          <a:p>
            <a:pPr algn="just"/>
            <a:endParaRPr lang="fr-FR" sz="1400" dirty="0">
              <a:solidFill>
                <a:srgbClr val="38BBD5"/>
              </a:solidFill>
              <a:latin typeface="Avenir Next LT Pro" panose="020B0504020202020204" pitchFamily="34" charset="0"/>
            </a:endParaRPr>
          </a:p>
          <a:p>
            <a:pPr algn="just"/>
            <a:r>
              <a:rPr lang="fr-FR" sz="1400" dirty="0">
                <a:latin typeface="Avenir Next LT Pro" panose="020B0504020202020204" pitchFamily="34" charset="0"/>
              </a:rPr>
              <a:t>On distingue :</a:t>
            </a:r>
          </a:p>
          <a:p>
            <a:pPr algn="just"/>
            <a:endParaRPr lang="fr-FR" sz="1400" dirty="0">
              <a:latin typeface="Avenir Next LT Pro" panose="020B0504020202020204" pitchFamily="34" charset="0"/>
            </a:endParaRPr>
          </a:p>
          <a:p>
            <a:pPr marL="171450" indent="-171450" algn="just">
              <a:buFont typeface="Arial" panose="020B0604020202020204" pitchFamily="34" charset="0"/>
              <a:buChar char="•"/>
            </a:pPr>
            <a:r>
              <a:rPr lang="fr-FR" sz="1400" dirty="0">
                <a:latin typeface="Avenir Next LT Pro" panose="020B0504020202020204" pitchFamily="34" charset="0"/>
              </a:rPr>
              <a:t>Les  prestations  inter  activités ( PIA Séjours  ou Externes) : transfert d’un établissement vers un autre établissement ne relevant pas du même champ d’activité (ex : PSY vers MCO).</a:t>
            </a:r>
          </a:p>
          <a:p>
            <a:pPr marL="171450" indent="-171450" algn="just">
              <a:buFont typeface="Arial" panose="020B0604020202020204" pitchFamily="34" charset="0"/>
              <a:buChar char="•"/>
            </a:pPr>
            <a:r>
              <a:rPr lang="fr-FR" sz="1400" dirty="0">
                <a:latin typeface="Avenir Next LT Pro" panose="020B0504020202020204" pitchFamily="34" charset="0"/>
              </a:rPr>
              <a:t>Les prestations inter établissements (PIE Séjours ou Externes) : transfert d’un établissement vers un autre établissement relevant du même champ d’activité (ex : PSY vers PSY).</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Pour une « PIE séjour », le terme « établissement » désigne des unités médicales de même champ implantées dans deux entités géographiques distinctes (entités rattachées soit à la même entité juridique, soit à deux entités juridiques différentes). </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Pour une « PIA séjour », le terme « établissement » désigne :</a:t>
            </a:r>
          </a:p>
          <a:p>
            <a:pPr marL="628650" lvl="1" indent="-171450" algn="just">
              <a:buFont typeface="Courier New" panose="02070309020205020404" pitchFamily="49" charset="0"/>
              <a:buChar char="o"/>
            </a:pPr>
            <a:r>
              <a:rPr lang="fr-FR" sz="1400" dirty="0">
                <a:latin typeface="Avenir Next LT Pro" panose="020B0504020202020204" pitchFamily="34" charset="0"/>
              </a:rPr>
              <a:t>Soit des unités médicales de champs différents d’une même entité géographique </a:t>
            </a:r>
          </a:p>
          <a:p>
            <a:pPr marL="628650" lvl="1" indent="-171450" algn="just">
              <a:buFont typeface="Courier New" panose="02070309020205020404" pitchFamily="49" charset="0"/>
              <a:buChar char="o"/>
            </a:pPr>
            <a:r>
              <a:rPr lang="fr-FR" sz="1400" dirty="0">
                <a:latin typeface="Avenir Next LT Pro" panose="020B0504020202020204" pitchFamily="34" charset="0"/>
              </a:rPr>
              <a:t>Soit des unités médicales de champs différents implantées dans deux entités géographiques distinctes (entités rattachées soit à la même entité juridique, soit à deux entités juridiques différentes). </a:t>
            </a:r>
          </a:p>
        </p:txBody>
      </p:sp>
    </p:spTree>
    <p:extLst>
      <p:ext uri="{BB962C8B-B14F-4D97-AF65-F5344CB8AC3E}">
        <p14:creationId xmlns:p14="http://schemas.microsoft.com/office/powerpoint/2010/main" val="15442713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8580900"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76</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r>
                        <a:rPr lang="fr-FR" sz="1050" b="0" dirty="0">
                          <a:solidFill>
                            <a:schemeClr val="bg1"/>
                          </a:solidFill>
                          <a:latin typeface="Avenir Next LT Pro" panose="020B0504020202020204"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17247" y="6451600"/>
            <a:ext cx="1432193"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2191138280"/>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III.6. PIE/PIA</a:t>
            </a:r>
          </a:p>
        </p:txBody>
      </p:sp>
      <p:sp>
        <p:nvSpPr>
          <p:cNvPr id="4" name="Rectangle 3">
            <a:extLst>
              <a:ext uri="{FF2B5EF4-FFF2-40B4-BE49-F238E27FC236}">
                <a16:creationId xmlns:a16="http://schemas.microsoft.com/office/drawing/2014/main" id="{DE31350B-85AB-DEF2-DC27-2300BB4445FE}"/>
              </a:ext>
            </a:extLst>
          </p:cNvPr>
          <p:cNvSpPr/>
          <p:nvPr/>
        </p:nvSpPr>
        <p:spPr>
          <a:xfrm>
            <a:off x="367652" y="2452914"/>
            <a:ext cx="11456683" cy="3754874"/>
          </a:xfrm>
          <a:prstGeom prst="rect">
            <a:avLst/>
          </a:prstGeom>
        </p:spPr>
        <p:txBody>
          <a:bodyPr wrap="square">
            <a:spAutoFit/>
          </a:bodyPr>
          <a:lstStyle/>
          <a:p>
            <a:pPr algn="just"/>
            <a:r>
              <a:rPr lang="fr-FR" sz="1400" b="1" dirty="0">
                <a:solidFill>
                  <a:srgbClr val="38BBD5"/>
                </a:solidFill>
                <a:latin typeface="Avenir Next LT Pro" panose="020B0504020202020204" pitchFamily="34" charset="0"/>
              </a:rPr>
              <a:t>PIE</a:t>
            </a:r>
          </a:p>
          <a:p>
            <a:pPr algn="just"/>
            <a:endParaRPr lang="fr-FR" sz="1400" dirty="0">
              <a:solidFill>
                <a:srgbClr val="38BBD5"/>
              </a:solidFill>
              <a:latin typeface="Avenir Next LT Pro" panose="020B0504020202020204" pitchFamily="34" charset="0"/>
            </a:endParaRPr>
          </a:p>
          <a:p>
            <a:pPr algn="just"/>
            <a:r>
              <a:rPr lang="fr-FR" sz="1400" dirty="0">
                <a:latin typeface="Avenir Next LT Pro" panose="020B0504020202020204" pitchFamily="34" charset="0"/>
              </a:rPr>
              <a:t>On   désigne   par   «prestation   inter établissement» une   situation   dans   laquelle   un établissement  de  santé  a  recours  au  plateau  technique  ou  aux  équipements  d’un  autre établissement de santé, relevant du même champ d’activité, pour assurer aux patients des soins ou des examens qu’il ne peut pas effectuer lui-même.</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On parle de prestation inter établissement dans les conditions suivantes:</a:t>
            </a:r>
          </a:p>
          <a:p>
            <a:pPr marL="285750" indent="-285750" algn="just">
              <a:buFont typeface="Arial" panose="020B0604020202020204" pitchFamily="34" charset="0"/>
              <a:buChar char="•"/>
            </a:pPr>
            <a:r>
              <a:rPr lang="fr-FR" sz="1400" dirty="0">
                <a:latin typeface="Avenir Next LT Pro" panose="020B0504020202020204" pitchFamily="34" charset="0"/>
              </a:rPr>
              <a:t>Un patient est provisoirement transféré d'un établissement de santé demandeur A  vers  un  établissement  de  santé prestataire B pour la réalisation d’un acte médico technique ou d’une autre prestation de soins;</a:t>
            </a:r>
          </a:p>
          <a:p>
            <a:pPr marL="285750" indent="-285750" algn="just">
              <a:buFont typeface="Arial" panose="020B0604020202020204" pitchFamily="34" charset="0"/>
              <a:buChar char="•"/>
            </a:pPr>
            <a:r>
              <a:rPr lang="fr-FR" sz="1400" dirty="0">
                <a:latin typeface="Avenir Next LT Pro" panose="020B0504020202020204" pitchFamily="34" charset="0"/>
              </a:rPr>
              <a:t>Le séjour du patient en B dure au maximum 2 journées civiles (pas plus d'une nuitée en B), après quoi le patient revient en A</a:t>
            </a:r>
          </a:p>
          <a:p>
            <a:pPr marL="285750" indent="-285750" algn="just">
              <a:buFont typeface="Arial" panose="020B0604020202020204" pitchFamily="34" charset="0"/>
              <a:buChar char="•"/>
            </a:pPr>
            <a:r>
              <a:rPr lang="fr-FR" sz="1400" dirty="0">
                <a:latin typeface="Avenir Next LT Pro" panose="020B0504020202020204" pitchFamily="34" charset="0"/>
              </a:rPr>
              <a:t>Le séjour en A et la prestation réalisée en B relèvent du même champ d’activité au sens des articles R.162-29 à R.162-29-3 (MCO, SMR, psychiatrie).</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Dans ces conditions, le séjour en A n'est pas clos administrativement, il est suspendu. En d’autres termes, la réalisation de l'acte en B intervient sans interruption de l’hospitalisation en A. </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La prestation réalisée par B sera facturée à A, les actes réalisées par B seront transmis à A</a:t>
            </a:r>
          </a:p>
        </p:txBody>
      </p:sp>
    </p:spTree>
    <p:extLst>
      <p:ext uri="{BB962C8B-B14F-4D97-AF65-F5344CB8AC3E}">
        <p14:creationId xmlns:p14="http://schemas.microsoft.com/office/powerpoint/2010/main" val="39095600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84E1805-B6BB-58D7-DCF3-A1D8B3867F58}"/>
              </a:ext>
            </a:extLst>
          </p:cNvPr>
          <p:cNvSpPr/>
          <p:nvPr/>
        </p:nvSpPr>
        <p:spPr>
          <a:xfrm>
            <a:off x="8580900"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1D1C59A-13E8-E07C-81DB-326D0A11332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77</a:t>
            </a:fld>
            <a:endParaRPr lang="fr-FR"/>
          </a:p>
        </p:txBody>
      </p:sp>
      <p:sp>
        <p:nvSpPr>
          <p:cNvPr id="20" name="Rectangle : coins arrondis 19">
            <a:extLst>
              <a:ext uri="{FF2B5EF4-FFF2-40B4-BE49-F238E27FC236}">
                <a16:creationId xmlns:a16="http://schemas.microsoft.com/office/drawing/2014/main" id="{875B34E7-2CF0-4F58-F651-80EC33E8CB04}"/>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0CAE1F3-9C1C-62EB-CFA8-6D56C7C6E7CA}"/>
              </a:ext>
            </a:extLst>
          </p:cNvPr>
          <p:cNvGraphicFramePr>
            <a:graphicFrameLocks noGrp="1"/>
          </p:cNvGraphicFramePr>
          <p:nvPr/>
        </p:nvGraphicFramePr>
        <p:xfrm>
          <a:off x="2470918" y="235823"/>
          <a:ext cx="7344702" cy="288052"/>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r>
                        <a:rPr lang="fr-FR" sz="1050" b="0" dirty="0">
                          <a:solidFill>
                            <a:schemeClr val="bg1"/>
                          </a:solidFill>
                          <a:latin typeface="Avenir Next LT Pro" panose="020B0504020202020204"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PIE/PIA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9B142FE3-F511-E0C8-A6BC-EA1D60D2C1EB}"/>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7A706788-D149-793D-FEED-AC2DF8B612BA}"/>
              </a:ext>
            </a:extLst>
          </p:cNvPr>
          <p:cNvSpPr/>
          <p:nvPr/>
        </p:nvSpPr>
        <p:spPr>
          <a:xfrm>
            <a:off x="5517247" y="6451600"/>
            <a:ext cx="1432193"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BB302C3-0ADF-49B7-6BDA-1C1F0BE927A6}"/>
              </a:ext>
            </a:extLst>
          </p:cNvPr>
          <p:cNvGraphicFramePr>
            <a:graphicFrameLocks noGrp="1"/>
          </p:cNvGraphicFramePr>
          <p:nvPr>
            <p:extLst>
              <p:ext uri="{D42A27DB-BD31-4B8C-83A1-F6EECF244321}">
                <p14:modId xmlns:p14="http://schemas.microsoft.com/office/powerpoint/2010/main" val="836104656"/>
              </p:ext>
            </p:extLst>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56034398-8293-75F3-C036-D9F6198F6F20}"/>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III.6. PIE/PIA</a:t>
            </a:r>
          </a:p>
        </p:txBody>
      </p:sp>
      <p:sp>
        <p:nvSpPr>
          <p:cNvPr id="4" name="Rectangle 3">
            <a:extLst>
              <a:ext uri="{FF2B5EF4-FFF2-40B4-BE49-F238E27FC236}">
                <a16:creationId xmlns:a16="http://schemas.microsoft.com/office/drawing/2014/main" id="{DE31350B-85AB-DEF2-DC27-2300BB4445FE}"/>
              </a:ext>
            </a:extLst>
          </p:cNvPr>
          <p:cNvSpPr/>
          <p:nvPr/>
        </p:nvSpPr>
        <p:spPr>
          <a:xfrm>
            <a:off x="367652" y="2452914"/>
            <a:ext cx="11456683" cy="4401205"/>
          </a:xfrm>
          <a:prstGeom prst="rect">
            <a:avLst/>
          </a:prstGeom>
        </p:spPr>
        <p:txBody>
          <a:bodyPr wrap="square">
            <a:spAutoFit/>
          </a:bodyPr>
          <a:lstStyle/>
          <a:p>
            <a:pPr algn="just"/>
            <a:r>
              <a:rPr lang="fr-FR" sz="1400" b="1" dirty="0">
                <a:solidFill>
                  <a:srgbClr val="38BBD5"/>
                </a:solidFill>
                <a:latin typeface="Avenir Next LT Pro" panose="020B0504020202020204" pitchFamily="34" charset="0"/>
              </a:rPr>
              <a:t>PIA HSP</a:t>
            </a:r>
          </a:p>
          <a:p>
            <a:pPr algn="just"/>
            <a:endParaRPr lang="fr-FR" sz="1400" dirty="0">
              <a:solidFill>
                <a:srgbClr val="38BBD5"/>
              </a:solidFill>
              <a:latin typeface="Avenir Next LT Pro" panose="020B0504020202020204" pitchFamily="34" charset="0"/>
            </a:endParaRPr>
          </a:p>
          <a:p>
            <a:pPr algn="just"/>
            <a:r>
              <a:rPr lang="fr-FR" sz="1400" dirty="0">
                <a:latin typeface="Avenir Next LT Pro" panose="020B0504020202020204" pitchFamily="34" charset="0"/>
              </a:rPr>
              <a:t>On  entend  par  « prestation  inter  activités »  une  situation  dans  laquelle  un  établissement  (ou  une  unité)  a recours aux plateaux techniques et/ou aux équipements d’un établissement (ou d’une unité) relevant d’un autre champ d’activité. </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Cette  situation  recouvre  ainsi  les  échanges  de  prestations  &lt;48  heures  entre  établissements (ou unités) n’appartenant pas au même champ d’activité : l’établissement (ou unité) d’origine (SMR/PSY) d’une part et l’établissement (ou unité) prestataire (MCO) d’autre part.</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Chaque établissement émet sa propre facturation à l’assurance maladie.</a:t>
            </a:r>
          </a:p>
          <a:p>
            <a:pPr algn="just"/>
            <a:endParaRPr lang="fr-FR" sz="1400" dirty="0">
              <a:latin typeface="Avenir Next LT Pro" panose="020B0504020202020204" pitchFamily="34" charset="0"/>
            </a:endParaRPr>
          </a:p>
          <a:p>
            <a:pPr algn="just"/>
            <a:endParaRPr lang="fr-FR" sz="1400" dirty="0">
              <a:latin typeface="Avenir Next LT Pro" panose="020B0504020202020204" pitchFamily="34" charset="0"/>
            </a:endParaRPr>
          </a:p>
          <a:p>
            <a:pPr algn="just"/>
            <a:r>
              <a:rPr lang="fr-FR" sz="1400" b="1" dirty="0">
                <a:solidFill>
                  <a:srgbClr val="38BBD5"/>
                </a:solidFill>
                <a:latin typeface="Avenir Next LT Pro" panose="020B0504020202020204" pitchFamily="34" charset="0"/>
              </a:rPr>
              <a:t>PIA EXT</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Depuis mars 2019, les modalités de facturation des PIA « externes » réalisées par un établissement  MCO  sont  alignées  sur  celles  des  PIA  «  séjours  ».  </a:t>
            </a:r>
          </a:p>
          <a:p>
            <a:pPr algn="just"/>
            <a:endParaRPr lang="fr-FR" sz="1400" dirty="0">
              <a:latin typeface="Avenir Next LT Pro" panose="020B0504020202020204" pitchFamily="34" charset="0"/>
            </a:endParaRPr>
          </a:p>
          <a:p>
            <a:pPr algn="just"/>
            <a:r>
              <a:rPr lang="fr-FR" sz="1400" dirty="0">
                <a:latin typeface="Avenir Next LT Pro" panose="020B0504020202020204" pitchFamily="34" charset="0"/>
              </a:rPr>
              <a:t>Les  prises  en charges   externes   réalisées   par   des   établissements   MCO   pour   des   patients hospitalisés  en  SMR ou PSY  sont  facturables  directement  à  l’assurance  maladie  par l’établissement MCO prestataire et ne feront plus l’objet d’une refacturation  entre établissements</a:t>
            </a:r>
          </a:p>
          <a:p>
            <a:pPr algn="just"/>
            <a:endParaRPr lang="fr-FR" sz="1400" dirty="0">
              <a:latin typeface="Avenir Next LT Pro" panose="020B0504020202020204" pitchFamily="34" charset="0"/>
            </a:endParaRPr>
          </a:p>
        </p:txBody>
      </p:sp>
    </p:spTree>
    <p:extLst>
      <p:ext uri="{BB962C8B-B14F-4D97-AF65-F5344CB8AC3E}">
        <p14:creationId xmlns:p14="http://schemas.microsoft.com/office/powerpoint/2010/main" val="442128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rojet d'établissement 2022-2027 du CHU de Nîmes voté à l'unanimité">
            <a:extLst>
              <a:ext uri="{FF2B5EF4-FFF2-40B4-BE49-F238E27FC236}">
                <a16:creationId xmlns:a16="http://schemas.microsoft.com/office/drawing/2014/main" id="{27551A67-2BB8-BC45-4DD2-2A4B71DD63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408" t="15547" r="21162"/>
          <a:stretch/>
        </p:blipFill>
        <p:spPr bwMode="auto">
          <a:xfrm>
            <a:off x="2009638" y="0"/>
            <a:ext cx="2002972"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F0F4E14-0DA5-A21E-3FE3-D96A139A9121}"/>
              </a:ext>
            </a:extLst>
          </p:cNvPr>
          <p:cNvSpPr/>
          <p:nvPr/>
        </p:nvSpPr>
        <p:spPr>
          <a:xfrm>
            <a:off x="2009638" y="0"/>
            <a:ext cx="2002972" cy="6858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3B3927AF-329F-DF73-594E-C1DC18AC15E8}"/>
              </a:ext>
            </a:extLst>
          </p:cNvPr>
          <p:cNvSpPr txBox="1"/>
          <p:nvPr/>
        </p:nvSpPr>
        <p:spPr>
          <a:xfrm>
            <a:off x="458126" y="2721429"/>
            <a:ext cx="6450673" cy="3770263"/>
          </a:xfrm>
          <a:prstGeom prst="rect">
            <a:avLst/>
          </a:prstGeom>
          <a:noFill/>
        </p:spPr>
        <p:txBody>
          <a:bodyPr wrap="square" rtlCol="0">
            <a:spAutoFit/>
          </a:bodyPr>
          <a:lstStyle>
            <a:defPPr>
              <a:defRPr lang="fr-FR"/>
            </a:defPPr>
            <a:lvl1pPr algn="ctr">
              <a:defRPr sz="5400" b="1">
                <a:gradFill flip="none" rotWithShape="1">
                  <a:gsLst>
                    <a:gs pos="0">
                      <a:srgbClr val="38BBD5"/>
                    </a:gs>
                    <a:gs pos="100000">
                      <a:srgbClr val="20588B"/>
                    </a:gs>
                  </a:gsLst>
                  <a:lin ang="10800000" scaled="1"/>
                  <a:tileRect/>
                </a:gradFill>
                <a:latin typeface="Avenir Next LT Pro" panose="020B0504020202020204" pitchFamily="34" charset="0"/>
              </a:defRPr>
            </a:lvl1pPr>
          </a:lstStyle>
          <a:p>
            <a:pPr algn="l"/>
            <a:r>
              <a:rPr lang="fr-FR" sz="23900" dirty="0">
                <a:gradFill flip="none" rotWithShape="1">
                  <a:gsLst>
                    <a:gs pos="0">
                      <a:srgbClr val="FF0000"/>
                    </a:gs>
                    <a:gs pos="100000">
                      <a:srgbClr val="FF9999"/>
                    </a:gs>
                  </a:gsLst>
                  <a:lin ang="10800000" scaled="1"/>
                  <a:tileRect/>
                </a:gradFill>
              </a:rPr>
              <a:t>IV.7</a:t>
            </a:r>
          </a:p>
        </p:txBody>
      </p:sp>
      <p:sp>
        <p:nvSpPr>
          <p:cNvPr id="29" name="Espace réservé du numéro de diapositive 28">
            <a:extLst>
              <a:ext uri="{FF2B5EF4-FFF2-40B4-BE49-F238E27FC236}">
                <a16:creationId xmlns:a16="http://schemas.microsoft.com/office/drawing/2014/main" id="{0583FDF4-251B-B1AE-CEB0-BF80CD86AAA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78</a:t>
            </a:fld>
            <a:endParaRPr lang="fr-FR"/>
          </a:p>
        </p:txBody>
      </p:sp>
      <p:sp>
        <p:nvSpPr>
          <p:cNvPr id="36" name="Rectangle : coins arrondis 35">
            <a:extLst>
              <a:ext uri="{FF2B5EF4-FFF2-40B4-BE49-F238E27FC236}">
                <a16:creationId xmlns:a16="http://schemas.microsoft.com/office/drawing/2014/main" id="{3D4FCFFD-53DC-B172-5664-EF5A1627168F}"/>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7" name="Tableau 36">
            <a:extLst>
              <a:ext uri="{FF2B5EF4-FFF2-40B4-BE49-F238E27FC236}">
                <a16:creationId xmlns:a16="http://schemas.microsoft.com/office/drawing/2014/main" id="{E3FD3970-F366-7FE8-2CEA-59F77DC0A44A}"/>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38" name="Rectangle 37">
            <a:extLst>
              <a:ext uri="{FF2B5EF4-FFF2-40B4-BE49-F238E27FC236}">
                <a16:creationId xmlns:a16="http://schemas.microsoft.com/office/drawing/2014/main" id="{D0A6E9B5-27C1-A05E-4AC8-7D3F1F6458AE}"/>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665DFB83-C142-F820-FB8C-6BF17E814484}"/>
              </a:ext>
            </a:extLst>
          </p:cNvPr>
          <p:cNvSpPr txBox="1"/>
          <p:nvPr/>
        </p:nvSpPr>
        <p:spPr>
          <a:xfrm>
            <a:off x="6120221" y="3122592"/>
            <a:ext cx="5613653" cy="3416320"/>
          </a:xfrm>
          <a:prstGeom prst="rect">
            <a:avLst/>
          </a:prstGeom>
          <a:noFill/>
        </p:spPr>
        <p:txBody>
          <a:bodyPr wrap="square" rtlCol="0">
            <a:spAutoFit/>
          </a:bodyPr>
          <a:lstStyle>
            <a:defPPr>
              <a:defRPr lang="fr-FR"/>
            </a:defPPr>
            <a:lvl1pPr algn="ctr">
              <a:defRPr sz="5400" b="1">
                <a:gradFill flip="none" rotWithShape="1">
                  <a:gsLst>
                    <a:gs pos="0">
                      <a:srgbClr val="38BBD5"/>
                    </a:gs>
                    <a:gs pos="100000">
                      <a:srgbClr val="20588B"/>
                    </a:gs>
                  </a:gsLst>
                  <a:lin ang="10800000" scaled="1"/>
                  <a:tileRect/>
                </a:gradFill>
                <a:latin typeface="Avenir Next LT Pro" panose="020B0504020202020204" pitchFamily="34" charset="0"/>
              </a:defRPr>
            </a:lvl1pPr>
          </a:lstStyle>
          <a:p>
            <a:pPr algn="l"/>
            <a:r>
              <a:rPr lang="fr-FR" b="0" dirty="0">
                <a:solidFill>
                  <a:schemeClr val="tx1"/>
                </a:solidFill>
              </a:rPr>
              <a:t>Activité Libérale des praticiens exerçant dans un hôpital public</a:t>
            </a:r>
          </a:p>
        </p:txBody>
      </p:sp>
    </p:spTree>
    <p:extLst>
      <p:ext uri="{BB962C8B-B14F-4D97-AF65-F5344CB8AC3E}">
        <p14:creationId xmlns:p14="http://schemas.microsoft.com/office/powerpoint/2010/main" val="34868448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C1525-6EFA-A553-9D3D-01A197243E16}"/>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5EE5925B-B49A-1050-85F6-CE915B8F04B3}"/>
              </a:ext>
            </a:extLst>
          </p:cNvPr>
          <p:cNvSpPr/>
          <p:nvPr/>
        </p:nvSpPr>
        <p:spPr>
          <a:xfrm>
            <a:off x="8580900"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0FE060C2-BDB6-38BB-624F-3439C3116331}"/>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4472F6B0-E974-159C-B6D3-1EB584E3897F}"/>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79</a:t>
            </a:fld>
            <a:endParaRPr lang="fr-FR"/>
          </a:p>
        </p:txBody>
      </p:sp>
      <p:sp>
        <p:nvSpPr>
          <p:cNvPr id="20" name="Rectangle : coins arrondis 19">
            <a:extLst>
              <a:ext uri="{FF2B5EF4-FFF2-40B4-BE49-F238E27FC236}">
                <a16:creationId xmlns:a16="http://schemas.microsoft.com/office/drawing/2014/main" id="{A5EEA733-4D58-D2EC-C069-BD7ED37EBFC5}"/>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D8EDF76B-400D-EFAE-8DB7-307867C2CD59}"/>
              </a:ext>
            </a:extLst>
          </p:cNvPr>
          <p:cNvGraphicFramePr>
            <a:graphicFrameLocks noGrp="1"/>
          </p:cNvGraphicFramePr>
          <p:nvPr>
            <p:extLst>
              <p:ext uri="{D42A27DB-BD31-4B8C-83A1-F6EECF244321}">
                <p14:modId xmlns:p14="http://schemas.microsoft.com/office/powerpoint/2010/main" val="2859290673"/>
              </p:ext>
            </p:extLst>
          </p:nvPr>
        </p:nvGraphicFramePr>
        <p:xfrm>
          <a:off x="2470918" y="235823"/>
          <a:ext cx="7344702" cy="411480"/>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r>
                        <a:rPr lang="fr-FR" sz="1050" b="0" dirty="0">
                          <a:solidFill>
                            <a:schemeClr val="bg1"/>
                          </a:solidFill>
                          <a:latin typeface="Avenir Next LT Pro" panose="020B0504020202020204"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Activité Libérale</a:t>
                      </a:r>
                    </a:p>
                    <a:p>
                      <a:pPr algn="ctr"/>
                      <a:endParaRPr lang="fr-FR" sz="1050" b="0" dirty="0">
                        <a:solidFill>
                          <a:schemeClr val="bg1"/>
                        </a:solidFill>
                        <a:latin typeface="Avenir Next LT Pro" panose="020B05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B8E4DCD5-83C1-6A66-54EC-BD2685158B60}"/>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BC575A33-F97C-0EC5-CB93-E84A0A3FA301}"/>
              </a:ext>
            </a:extLst>
          </p:cNvPr>
          <p:cNvSpPr/>
          <p:nvPr/>
        </p:nvSpPr>
        <p:spPr>
          <a:xfrm>
            <a:off x="5517247" y="6451600"/>
            <a:ext cx="1432193"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C6FFD09B-B3DC-348C-4080-0CB8BA5305C6}"/>
              </a:ext>
            </a:extLst>
          </p:cNvPr>
          <p:cNvGraphicFramePr>
            <a:graphicFrameLocks noGrp="1"/>
          </p:cNvGraphicFramePr>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65EA354B-438B-09F3-9141-EEB38A02B779}"/>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IV.7. Activité Libérale</a:t>
            </a:r>
          </a:p>
        </p:txBody>
      </p:sp>
      <p:sp>
        <p:nvSpPr>
          <p:cNvPr id="3" name="Rectangle 2">
            <a:extLst>
              <a:ext uri="{FF2B5EF4-FFF2-40B4-BE49-F238E27FC236}">
                <a16:creationId xmlns:a16="http://schemas.microsoft.com/office/drawing/2014/main" id="{D8F3791C-2EBD-59DA-C0A6-DAC07F2080BA}"/>
              </a:ext>
            </a:extLst>
          </p:cNvPr>
          <p:cNvSpPr/>
          <p:nvPr/>
        </p:nvSpPr>
        <p:spPr>
          <a:xfrm>
            <a:off x="981233" y="2462528"/>
            <a:ext cx="8743405" cy="461665"/>
          </a:xfrm>
          <a:prstGeom prst="rect">
            <a:avLst/>
          </a:prstGeom>
        </p:spPr>
        <p:txBody>
          <a:bodyPr wrap="square">
            <a:spAutoFit/>
          </a:bodyPr>
          <a:lstStyle/>
          <a:p>
            <a:r>
              <a:rPr lang="fr-FR" sz="2400" b="1" dirty="0">
                <a:solidFill>
                  <a:srgbClr val="326D92"/>
                </a:solidFill>
                <a:ea typeface="+mj-ea"/>
                <a:cs typeface="+mj-cs"/>
              </a:rPr>
              <a:t>Exercice de l’activité libérale =&gt; encadré par le droit</a:t>
            </a:r>
          </a:p>
        </p:txBody>
      </p:sp>
      <p:sp>
        <p:nvSpPr>
          <p:cNvPr id="6" name="Espace réservé du contenu 2">
            <a:extLst>
              <a:ext uri="{FF2B5EF4-FFF2-40B4-BE49-F238E27FC236}">
                <a16:creationId xmlns:a16="http://schemas.microsoft.com/office/drawing/2014/main" id="{C3F78A7B-EBE2-9534-BF82-CDDAA2764820}"/>
              </a:ext>
            </a:extLst>
          </p:cNvPr>
          <p:cNvSpPr txBox="1">
            <a:spLocks/>
          </p:cNvSpPr>
          <p:nvPr/>
        </p:nvSpPr>
        <p:spPr>
          <a:xfrm>
            <a:off x="54446" y="3022190"/>
            <a:ext cx="11497492" cy="318739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lgn="just">
              <a:lnSpc>
                <a:spcPct val="115000"/>
              </a:lnSpc>
              <a:spcAft>
                <a:spcPts val="1000"/>
              </a:spcAft>
              <a:buFont typeface="Symbol" panose="05050102010706020507" pitchFamily="18" charset="2"/>
              <a:buChar char="Þ"/>
            </a:pPr>
            <a:r>
              <a:rPr lang="fr-FR" sz="1800">
                <a:solidFill>
                  <a:srgbClr val="292526"/>
                </a:solidFill>
                <a:latin typeface="Calibri" panose="020F0502020204030204" pitchFamily="34" charset="0"/>
                <a:ea typeface="Calibri" panose="020F0502020204030204" pitchFamily="34" charset="0"/>
              </a:rPr>
              <a:t>L’activité libérale à l’hôpital public s’exerce dans le cadre d’</a:t>
            </a:r>
            <a:r>
              <a:rPr lang="fr-FR" sz="1800" b="1">
                <a:solidFill>
                  <a:srgbClr val="292526"/>
                </a:solidFill>
                <a:latin typeface="Calibri" panose="020F0502020204030204" pitchFamily="34" charset="0"/>
                <a:ea typeface="Calibri" panose="020F0502020204030204" pitchFamily="34" charset="0"/>
              </a:rPr>
              <a:t>un </a:t>
            </a:r>
            <a:r>
              <a:rPr lang="fr-FR" sz="1800" b="1" u="sng">
                <a:solidFill>
                  <a:schemeClr val="accent2">
                    <a:lumMod val="75000"/>
                  </a:schemeClr>
                </a:solidFill>
                <a:latin typeface="Calibri" panose="020F0502020204030204" pitchFamily="34" charset="0"/>
                <a:ea typeface="Calibri" panose="020F0502020204030204" pitchFamily="34" charset="0"/>
              </a:rPr>
              <a:t>contrat</a:t>
            </a:r>
            <a:r>
              <a:rPr lang="fr-FR" sz="1800" b="1">
                <a:solidFill>
                  <a:srgbClr val="292526"/>
                </a:solidFill>
                <a:latin typeface="Calibri" panose="020F0502020204030204" pitchFamily="34" charset="0"/>
                <a:ea typeface="Calibri" panose="020F0502020204030204" pitchFamily="34" charset="0"/>
              </a:rPr>
              <a:t> spécifique sous réserve de la continuité du service public.</a:t>
            </a:r>
            <a:endParaRPr lang="fr-FR" sz="1800">
              <a:latin typeface="Calibri" panose="020F0502020204030204" pitchFamily="34" charset="0"/>
              <a:ea typeface="Calibri" panose="020F0502020204030204" pitchFamily="34" charset="0"/>
            </a:endParaRPr>
          </a:p>
          <a:p>
            <a:pPr marL="357188" indent="-357188" algn="just">
              <a:lnSpc>
                <a:spcPct val="115000"/>
              </a:lnSpc>
              <a:spcAft>
                <a:spcPts val="1000"/>
              </a:spcAft>
              <a:buFont typeface="Symbol" panose="05050102010706020507" pitchFamily="18" charset="2"/>
              <a:buChar char="Þ"/>
            </a:pPr>
            <a:r>
              <a:rPr lang="fr-FR" sz="1800">
                <a:solidFill>
                  <a:srgbClr val="292526"/>
                </a:solidFill>
                <a:latin typeface="Calibri" panose="020F0502020204030204" pitchFamily="34" charset="0"/>
                <a:ea typeface="Calibri" panose="020F0502020204030204" pitchFamily="34" charset="0"/>
              </a:rPr>
              <a:t>Le praticien exerçant cette activité doit respecter </a:t>
            </a:r>
            <a:r>
              <a:rPr lang="fr-FR" sz="1800" b="1">
                <a:solidFill>
                  <a:srgbClr val="292526"/>
                </a:solidFill>
                <a:latin typeface="Calibri" panose="020F0502020204030204" pitchFamily="34" charset="0"/>
                <a:ea typeface="Calibri" panose="020F0502020204030204" pitchFamily="34" charset="0"/>
              </a:rPr>
              <a:t>les droits des patients</a:t>
            </a:r>
            <a:r>
              <a:rPr lang="fr-FR" sz="1800">
                <a:solidFill>
                  <a:srgbClr val="292526"/>
                </a:solidFill>
                <a:latin typeface="Calibri" panose="020F0502020204030204" pitchFamily="34" charset="0"/>
                <a:ea typeface="Calibri" panose="020F0502020204030204" pitchFamily="34" charset="0"/>
              </a:rPr>
              <a:t> à savoir :</a:t>
            </a:r>
            <a:endParaRPr lang="fr-FR" sz="1800">
              <a:latin typeface="Calibri" panose="020F0502020204030204" pitchFamily="34" charset="0"/>
              <a:ea typeface="Calibri" panose="020F0502020204030204" pitchFamily="34" charset="0"/>
            </a:endParaRPr>
          </a:p>
          <a:p>
            <a:pPr lvl="1" algn="just">
              <a:lnSpc>
                <a:spcPct val="115000"/>
              </a:lnSpc>
              <a:spcAft>
                <a:spcPts val="1000"/>
              </a:spcAft>
              <a:tabLst>
                <a:tab pos="495300" algn="l"/>
              </a:tabLst>
            </a:pPr>
            <a:r>
              <a:rPr lang="fr-FR" sz="1500">
                <a:solidFill>
                  <a:srgbClr val="292526"/>
                </a:solidFill>
                <a:latin typeface="Calibri" panose="020F0502020204030204" pitchFamily="34" charset="0"/>
                <a:ea typeface="Calibri" panose="020F0502020204030204" pitchFamily="34" charset="0"/>
                <a:cs typeface="Symbol" panose="05050102010706020507" pitchFamily="18" charset="2"/>
              </a:rPr>
              <a:t>Le libre choix </a:t>
            </a:r>
            <a:endParaRPr lang="fr-FR" sz="1500">
              <a:latin typeface="Calibri" panose="020F0502020204030204" pitchFamily="34" charset="0"/>
              <a:ea typeface="Calibri" panose="020F0502020204030204" pitchFamily="34" charset="0"/>
              <a:cs typeface="Symbol" panose="05050102010706020507" pitchFamily="18" charset="2"/>
            </a:endParaRPr>
          </a:p>
          <a:p>
            <a:pPr lvl="1" algn="just">
              <a:lnSpc>
                <a:spcPct val="115000"/>
              </a:lnSpc>
              <a:spcAft>
                <a:spcPts val="1000"/>
              </a:spcAft>
              <a:tabLst>
                <a:tab pos="495300" algn="l"/>
              </a:tabLst>
            </a:pPr>
            <a:r>
              <a:rPr lang="fr-FR" sz="1500">
                <a:solidFill>
                  <a:srgbClr val="292526"/>
                </a:solidFill>
                <a:latin typeface="Calibri" panose="020F0502020204030204" pitchFamily="34" charset="0"/>
                <a:ea typeface="Calibri" panose="020F0502020204030204" pitchFamily="34" charset="0"/>
                <a:cs typeface="Symbol" panose="05050102010706020507" pitchFamily="18" charset="2"/>
              </a:rPr>
              <a:t>L’accès à l’information</a:t>
            </a:r>
            <a:endParaRPr lang="fr-FR" sz="1500">
              <a:latin typeface="Calibri" panose="020F0502020204030204" pitchFamily="34" charset="0"/>
              <a:ea typeface="Calibri" panose="020F0502020204030204" pitchFamily="34" charset="0"/>
            </a:endParaRPr>
          </a:p>
          <a:p>
            <a:pPr marL="357188" indent="-357188" algn="just">
              <a:lnSpc>
                <a:spcPct val="115000"/>
              </a:lnSpc>
              <a:spcAft>
                <a:spcPts val="1000"/>
              </a:spcAft>
              <a:buFont typeface="Symbol" panose="05050102010706020507" pitchFamily="18" charset="2"/>
              <a:buChar char="Þ"/>
            </a:pPr>
            <a:r>
              <a:rPr lang="fr-FR" sz="1800">
                <a:solidFill>
                  <a:srgbClr val="292526"/>
                </a:solidFill>
                <a:latin typeface="Calibri" panose="020F0502020204030204" pitchFamily="34" charset="0"/>
                <a:ea typeface="Calibri" panose="020F0502020204030204" pitchFamily="34" charset="0"/>
              </a:rPr>
              <a:t>L’activité libérale fait l’objet de dispositions financières spécifiques pour le praticien et notamment le paiement d’une</a:t>
            </a:r>
            <a:r>
              <a:rPr lang="fr-FR" sz="1800" b="1">
                <a:solidFill>
                  <a:srgbClr val="292526"/>
                </a:solidFill>
                <a:latin typeface="Calibri" panose="020F0502020204030204" pitchFamily="34" charset="0"/>
                <a:ea typeface="Calibri" panose="020F0502020204030204" pitchFamily="34" charset="0"/>
              </a:rPr>
              <a:t> redevance </a:t>
            </a:r>
            <a:r>
              <a:rPr lang="fr-FR" sz="1800">
                <a:solidFill>
                  <a:srgbClr val="292526"/>
                </a:solidFill>
                <a:latin typeface="Calibri" panose="020F0502020204030204" pitchFamily="34" charset="0"/>
                <a:ea typeface="Calibri" panose="020F0502020204030204" pitchFamily="34" charset="0"/>
              </a:rPr>
              <a:t>vis-à-vis de l’hôpital public pour les locaux et le matériel mis à disposition. </a:t>
            </a:r>
          </a:p>
          <a:p>
            <a:pPr marL="0" indent="0" algn="just">
              <a:lnSpc>
                <a:spcPct val="115000"/>
              </a:lnSpc>
              <a:spcAft>
                <a:spcPts val="1000"/>
              </a:spcAft>
              <a:buFont typeface="Arial" panose="020B0604020202020204" pitchFamily="34" charset="0"/>
              <a:buNone/>
            </a:pPr>
            <a:endParaRPr lang="fr-FR" sz="1800">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3333771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21">
            <a:extLst>
              <a:ext uri="{FF2B5EF4-FFF2-40B4-BE49-F238E27FC236}">
                <a16:creationId xmlns:a16="http://schemas.microsoft.com/office/drawing/2014/main" id="{5FDCB95F-CD32-685F-7E92-5C5CFCB00169}"/>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8</a:t>
            </a:fld>
            <a:endParaRPr lang="fr-FR"/>
          </a:p>
        </p:txBody>
      </p:sp>
      <p:cxnSp>
        <p:nvCxnSpPr>
          <p:cNvPr id="25" name="Connecteur droit 24">
            <a:extLst>
              <a:ext uri="{FF2B5EF4-FFF2-40B4-BE49-F238E27FC236}">
                <a16:creationId xmlns:a16="http://schemas.microsoft.com/office/drawing/2014/main" id="{B7AE1BC0-AD41-6AF0-935D-98B47D4C7552}"/>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6" name="Rectangle : coins arrondis 25">
            <a:extLst>
              <a:ext uri="{FF2B5EF4-FFF2-40B4-BE49-F238E27FC236}">
                <a16:creationId xmlns:a16="http://schemas.microsoft.com/office/drawing/2014/main" id="{A80A583E-3C6F-C5F3-5D7C-212DFE903A83}"/>
              </a:ext>
            </a:extLst>
          </p:cNvPr>
          <p:cNvSpPr/>
          <p:nvPr/>
        </p:nvSpPr>
        <p:spPr>
          <a:xfrm>
            <a:off x="-358141" y="2372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8" name="Tableau 27">
            <a:extLst>
              <a:ext uri="{FF2B5EF4-FFF2-40B4-BE49-F238E27FC236}">
                <a16:creationId xmlns:a16="http://schemas.microsoft.com/office/drawing/2014/main" id="{0F2910D8-AA56-7450-04BA-ECA87F8F06D5}"/>
              </a:ext>
            </a:extLst>
          </p:cNvPr>
          <p:cNvGraphicFramePr>
            <a:graphicFrameLocks noGrp="1"/>
          </p:cNvGraphicFramePr>
          <p:nvPr>
            <p:extLst>
              <p:ext uri="{D42A27DB-BD31-4B8C-83A1-F6EECF244321}">
                <p14:modId xmlns:p14="http://schemas.microsoft.com/office/powerpoint/2010/main" val="193330044"/>
              </p:ext>
            </p:extLst>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1"/>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2">
                              <a:lumMod val="90000"/>
                            </a:schemeClr>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29" name="ZoneTexte 28">
            <a:extLst>
              <a:ext uri="{FF2B5EF4-FFF2-40B4-BE49-F238E27FC236}">
                <a16:creationId xmlns:a16="http://schemas.microsoft.com/office/drawing/2014/main" id="{C263149A-1F25-FDA2-3A91-9A1D31E3DF8F}"/>
              </a:ext>
            </a:extLst>
          </p:cNvPr>
          <p:cNvSpPr txBox="1"/>
          <p:nvPr/>
        </p:nvSpPr>
        <p:spPr>
          <a:xfrm>
            <a:off x="367653" y="1861231"/>
            <a:ext cx="8911769" cy="400110"/>
          </a:xfrm>
          <a:prstGeom prst="rect">
            <a:avLst/>
          </a:prstGeom>
          <a:noFill/>
        </p:spPr>
        <p:txBody>
          <a:bodyPr wrap="square">
            <a:spAutoFit/>
          </a:bodyPr>
          <a:lstStyle/>
          <a:p>
            <a:r>
              <a:rPr lang="fr-FR" sz="2000" b="1" dirty="0">
                <a:latin typeface="Avenir Next LT Pro" panose="020B0504020202020204" pitchFamily="34" charset="0"/>
              </a:rPr>
              <a:t>IC. Les grands principes du reste à charge patient/mutuelle</a:t>
            </a:r>
          </a:p>
        </p:txBody>
      </p:sp>
      <p:sp>
        <p:nvSpPr>
          <p:cNvPr id="30" name="Rectangle : coins arrondis 29">
            <a:extLst>
              <a:ext uri="{FF2B5EF4-FFF2-40B4-BE49-F238E27FC236}">
                <a16:creationId xmlns:a16="http://schemas.microsoft.com/office/drawing/2014/main" id="{09F57978-A83E-EC85-0026-74F5FD590B39}"/>
              </a:ext>
            </a:extLst>
          </p:cNvPr>
          <p:cNvSpPr/>
          <p:nvPr/>
        </p:nvSpPr>
        <p:spPr>
          <a:xfrm>
            <a:off x="6184711" y="241463"/>
            <a:ext cx="1864863" cy="282412"/>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1" name="Tableau 30">
            <a:extLst>
              <a:ext uri="{FF2B5EF4-FFF2-40B4-BE49-F238E27FC236}">
                <a16:creationId xmlns:a16="http://schemas.microsoft.com/office/drawing/2014/main" id="{6B620F20-44F4-BCAB-3536-111828FE230F}"/>
              </a:ext>
            </a:extLst>
          </p:cNvPr>
          <p:cNvGraphicFramePr>
            <a:graphicFrameLocks noGrp="1"/>
          </p:cNvGraphicFramePr>
          <p:nvPr>
            <p:extLst>
              <p:ext uri="{D42A27DB-BD31-4B8C-83A1-F6EECF244321}">
                <p14:modId xmlns:p14="http://schemas.microsoft.com/office/powerpoint/2010/main" val="1318279152"/>
              </p:ext>
            </p:extLst>
          </p:nvPr>
        </p:nvGraphicFramePr>
        <p:xfrm>
          <a:off x="2470916" y="235823"/>
          <a:ext cx="7497932" cy="288052"/>
        </p:xfrm>
        <a:graphic>
          <a:graphicData uri="http://schemas.openxmlformats.org/drawingml/2006/table">
            <a:tbl>
              <a:tblPr firstRow="1" bandRow="1">
                <a:tableStyleId>{5C22544A-7EE6-4342-B048-85BDC9FD1C3A}</a:tableStyleId>
              </a:tblPr>
              <a:tblGrid>
                <a:gridCol w="1874483">
                  <a:extLst>
                    <a:ext uri="{9D8B030D-6E8A-4147-A177-3AD203B41FA5}">
                      <a16:colId xmlns:a16="http://schemas.microsoft.com/office/drawing/2014/main" val="3083565694"/>
                    </a:ext>
                  </a:extLst>
                </a:gridCol>
                <a:gridCol w="1874483">
                  <a:extLst>
                    <a:ext uri="{9D8B030D-6E8A-4147-A177-3AD203B41FA5}">
                      <a16:colId xmlns:a16="http://schemas.microsoft.com/office/drawing/2014/main" val="2626883127"/>
                    </a:ext>
                  </a:extLst>
                </a:gridCol>
                <a:gridCol w="1874483">
                  <a:extLst>
                    <a:ext uri="{9D8B030D-6E8A-4147-A177-3AD203B41FA5}">
                      <a16:colId xmlns:a16="http://schemas.microsoft.com/office/drawing/2014/main" val="1982868293"/>
                    </a:ext>
                  </a:extLst>
                </a:gridCol>
                <a:gridCol w="1874483">
                  <a:extLst>
                    <a:ext uri="{9D8B030D-6E8A-4147-A177-3AD203B41FA5}">
                      <a16:colId xmlns:a16="http://schemas.microsoft.com/office/drawing/2014/main" val="2828384572"/>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Facturation MCO/PSY/SMR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Facturation AMO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Facturation RAC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Facturation hospitalière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sp>
        <p:nvSpPr>
          <p:cNvPr id="32" name="Rectangle 31">
            <a:extLst>
              <a:ext uri="{FF2B5EF4-FFF2-40B4-BE49-F238E27FC236}">
                <a16:creationId xmlns:a16="http://schemas.microsoft.com/office/drawing/2014/main" id="{43BB3B9A-5ED4-1C5E-06E2-B1014C66958A}"/>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 coins arrondis 1">
            <a:extLst>
              <a:ext uri="{FF2B5EF4-FFF2-40B4-BE49-F238E27FC236}">
                <a16:creationId xmlns:a16="http://schemas.microsoft.com/office/drawing/2014/main" id="{A28B9505-058E-66C9-04D4-CC4A069339C4}"/>
              </a:ext>
            </a:extLst>
          </p:cNvPr>
          <p:cNvSpPr/>
          <p:nvPr/>
        </p:nvSpPr>
        <p:spPr>
          <a:xfrm>
            <a:off x="3797784" y="2428672"/>
            <a:ext cx="4596433" cy="1172213"/>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nir Next LT Pro" panose="020B0504020202020204" pitchFamily="34" charset="0"/>
              </a:rPr>
              <a:t>La Facturation du RAC</a:t>
            </a:r>
          </a:p>
        </p:txBody>
      </p:sp>
      <p:sp>
        <p:nvSpPr>
          <p:cNvPr id="3" name="Rectangle : coins arrondis 2">
            <a:extLst>
              <a:ext uri="{FF2B5EF4-FFF2-40B4-BE49-F238E27FC236}">
                <a16:creationId xmlns:a16="http://schemas.microsoft.com/office/drawing/2014/main" id="{842CC69C-CCAB-5F56-FC91-292DDB1A1304}"/>
              </a:ext>
            </a:extLst>
          </p:cNvPr>
          <p:cNvSpPr/>
          <p:nvPr/>
        </p:nvSpPr>
        <p:spPr>
          <a:xfrm>
            <a:off x="3791434" y="3948372"/>
            <a:ext cx="2072338" cy="1172213"/>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Avenir Next LT Pro" panose="020B0504020202020204" pitchFamily="34" charset="0"/>
              </a:rPr>
              <a:t>Patients Hospitalisés</a:t>
            </a:r>
          </a:p>
        </p:txBody>
      </p:sp>
      <p:sp>
        <p:nvSpPr>
          <p:cNvPr id="4" name="Rectangle : coins arrondis 3">
            <a:extLst>
              <a:ext uri="{FF2B5EF4-FFF2-40B4-BE49-F238E27FC236}">
                <a16:creationId xmlns:a16="http://schemas.microsoft.com/office/drawing/2014/main" id="{348CCF83-24BF-37BA-86F4-CB464009F73A}"/>
              </a:ext>
            </a:extLst>
          </p:cNvPr>
          <p:cNvSpPr/>
          <p:nvPr/>
        </p:nvSpPr>
        <p:spPr>
          <a:xfrm>
            <a:off x="6321879" y="3948372"/>
            <a:ext cx="2072338" cy="1172213"/>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Avenir Next LT Pro" panose="020B0504020202020204" pitchFamily="34" charset="0"/>
              </a:rPr>
              <a:t>Patients EXT</a:t>
            </a:r>
          </a:p>
        </p:txBody>
      </p:sp>
      <p:sp>
        <p:nvSpPr>
          <p:cNvPr id="5" name="Rectangle : coins arrondis 4">
            <a:extLst>
              <a:ext uri="{FF2B5EF4-FFF2-40B4-BE49-F238E27FC236}">
                <a16:creationId xmlns:a16="http://schemas.microsoft.com/office/drawing/2014/main" id="{11DC2A8A-4798-854F-76A2-A31D311ADFDB}"/>
              </a:ext>
            </a:extLst>
          </p:cNvPr>
          <p:cNvSpPr/>
          <p:nvPr/>
        </p:nvSpPr>
        <p:spPr>
          <a:xfrm>
            <a:off x="3791434" y="5279387"/>
            <a:ext cx="2072338" cy="1172213"/>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Avenir Next LT Pro" panose="020B0504020202020204" pitchFamily="34" charset="0"/>
              </a:rPr>
              <a:t>TM: (% TNJP)</a:t>
            </a:r>
          </a:p>
          <a:p>
            <a:pPr algn="ctr"/>
            <a:r>
              <a:rPr lang="fr-FR" sz="1600" dirty="0">
                <a:solidFill>
                  <a:schemeClr val="tx1"/>
                </a:solidFill>
                <a:latin typeface="Avenir Next LT Pro" panose="020B0504020202020204" pitchFamily="34" charset="0"/>
              </a:rPr>
              <a:t> FJH, TMF</a:t>
            </a:r>
          </a:p>
        </p:txBody>
      </p:sp>
      <p:sp>
        <p:nvSpPr>
          <p:cNvPr id="6" name="Rectangle : coins arrondis 5">
            <a:extLst>
              <a:ext uri="{FF2B5EF4-FFF2-40B4-BE49-F238E27FC236}">
                <a16:creationId xmlns:a16="http://schemas.microsoft.com/office/drawing/2014/main" id="{8123F87D-9C38-0CF7-A34F-402DFF1F5264}"/>
              </a:ext>
            </a:extLst>
          </p:cNvPr>
          <p:cNvSpPr/>
          <p:nvPr/>
        </p:nvSpPr>
        <p:spPr>
          <a:xfrm>
            <a:off x="6321879" y="5279387"/>
            <a:ext cx="2072338" cy="1172213"/>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Avenir Next LT Pro" panose="020B0504020202020204" pitchFamily="34" charset="0"/>
              </a:rPr>
              <a:t>TM: (% valorisation activité), TMF,  FPU</a:t>
            </a:r>
          </a:p>
        </p:txBody>
      </p:sp>
      <p:cxnSp>
        <p:nvCxnSpPr>
          <p:cNvPr id="8" name="Connecteur : en angle 7">
            <a:extLst>
              <a:ext uri="{FF2B5EF4-FFF2-40B4-BE49-F238E27FC236}">
                <a16:creationId xmlns:a16="http://schemas.microsoft.com/office/drawing/2014/main" id="{EDB54804-5A94-88F2-447D-D30C438C076F}"/>
              </a:ext>
            </a:extLst>
          </p:cNvPr>
          <p:cNvCxnSpPr>
            <a:stCxn id="2" idx="2"/>
            <a:endCxn id="3" idx="0"/>
          </p:cNvCxnSpPr>
          <p:nvPr/>
        </p:nvCxnSpPr>
        <p:spPr>
          <a:xfrm rot="5400000">
            <a:off x="5288059" y="3140429"/>
            <a:ext cx="347487" cy="1268398"/>
          </a:xfrm>
          <a:prstGeom prst="bentConnector3">
            <a:avLst/>
          </a:prstGeom>
        </p:spPr>
        <p:style>
          <a:lnRef idx="1">
            <a:schemeClr val="dk1"/>
          </a:lnRef>
          <a:fillRef idx="0">
            <a:schemeClr val="dk1"/>
          </a:fillRef>
          <a:effectRef idx="0">
            <a:schemeClr val="dk1"/>
          </a:effectRef>
          <a:fontRef idx="minor">
            <a:schemeClr val="tx1"/>
          </a:fontRef>
        </p:style>
      </p:cxnSp>
      <p:cxnSp>
        <p:nvCxnSpPr>
          <p:cNvPr id="10" name="Connecteur : en angle 9">
            <a:extLst>
              <a:ext uri="{FF2B5EF4-FFF2-40B4-BE49-F238E27FC236}">
                <a16:creationId xmlns:a16="http://schemas.microsoft.com/office/drawing/2014/main" id="{BC5EC9FC-D39A-40AC-E81B-6AFEDF9768B5}"/>
              </a:ext>
            </a:extLst>
          </p:cNvPr>
          <p:cNvCxnSpPr>
            <a:stCxn id="2" idx="2"/>
            <a:endCxn id="4" idx="0"/>
          </p:cNvCxnSpPr>
          <p:nvPr/>
        </p:nvCxnSpPr>
        <p:spPr>
          <a:xfrm rot="16200000" flipH="1">
            <a:off x="6553281" y="3143604"/>
            <a:ext cx="347487" cy="1262047"/>
          </a:xfrm>
          <a:prstGeom prst="bentConnector3">
            <a:avLst/>
          </a:prstGeom>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id="{EE8FC030-1292-C163-7EE9-A15FEA9394F8}"/>
              </a:ext>
            </a:extLst>
          </p:cNvPr>
          <p:cNvCxnSpPr>
            <a:stCxn id="3" idx="2"/>
            <a:endCxn id="5" idx="0"/>
          </p:cNvCxnSpPr>
          <p:nvPr/>
        </p:nvCxnSpPr>
        <p:spPr>
          <a:xfrm>
            <a:off x="4827603" y="5120585"/>
            <a:ext cx="0" cy="158802"/>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13">
            <a:extLst>
              <a:ext uri="{FF2B5EF4-FFF2-40B4-BE49-F238E27FC236}">
                <a16:creationId xmlns:a16="http://schemas.microsoft.com/office/drawing/2014/main" id="{58529D5C-B93E-0F23-F106-5A558ACBC1EC}"/>
              </a:ext>
            </a:extLst>
          </p:cNvPr>
          <p:cNvCxnSpPr>
            <a:stCxn id="4" idx="2"/>
            <a:endCxn id="6" idx="0"/>
          </p:cNvCxnSpPr>
          <p:nvPr/>
        </p:nvCxnSpPr>
        <p:spPr>
          <a:xfrm>
            <a:off x="7358048" y="5120585"/>
            <a:ext cx="0" cy="15880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867185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D0B41-113C-D5D9-636D-3D9A5FC64EF2}"/>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497DA0F-309E-0731-F7B7-384B8773ABD8}"/>
              </a:ext>
            </a:extLst>
          </p:cNvPr>
          <p:cNvSpPr/>
          <p:nvPr/>
        </p:nvSpPr>
        <p:spPr>
          <a:xfrm>
            <a:off x="8580900"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FE386168-3FDF-00EE-5931-D1767D09F585}"/>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04421FBE-21B5-4CCF-909A-74DA8D325831}"/>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80</a:t>
            </a:fld>
            <a:endParaRPr lang="fr-FR"/>
          </a:p>
        </p:txBody>
      </p:sp>
      <p:sp>
        <p:nvSpPr>
          <p:cNvPr id="20" name="Rectangle : coins arrondis 19">
            <a:extLst>
              <a:ext uri="{FF2B5EF4-FFF2-40B4-BE49-F238E27FC236}">
                <a16:creationId xmlns:a16="http://schemas.microsoft.com/office/drawing/2014/main" id="{E69E227C-FE4B-2946-D5C5-E449399EE677}"/>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54CB4A36-7069-AE35-AC13-7F8E30DF69D6}"/>
              </a:ext>
            </a:extLst>
          </p:cNvPr>
          <p:cNvGraphicFramePr>
            <a:graphicFrameLocks noGrp="1"/>
          </p:cNvGraphicFramePr>
          <p:nvPr/>
        </p:nvGraphicFramePr>
        <p:xfrm>
          <a:off x="2470918" y="235823"/>
          <a:ext cx="7344702" cy="411480"/>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r>
                        <a:rPr lang="fr-FR" sz="1050" b="0" dirty="0">
                          <a:solidFill>
                            <a:schemeClr val="bg1"/>
                          </a:solidFill>
                          <a:latin typeface="Avenir Next LT Pro" panose="020B0504020202020204"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Activité Libérale</a:t>
                      </a:r>
                    </a:p>
                    <a:p>
                      <a:pPr algn="ctr"/>
                      <a:endParaRPr lang="fr-FR" sz="1050" b="0" dirty="0">
                        <a:solidFill>
                          <a:schemeClr val="bg1"/>
                        </a:solidFill>
                        <a:latin typeface="Avenir Next LT Pro" panose="020B05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84149295-CE41-E5B6-2900-C8286AAD9281}"/>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4B57410B-E2BF-B0C8-DEB9-7E978165BF83}"/>
              </a:ext>
            </a:extLst>
          </p:cNvPr>
          <p:cNvSpPr/>
          <p:nvPr/>
        </p:nvSpPr>
        <p:spPr>
          <a:xfrm>
            <a:off x="5517247" y="6451600"/>
            <a:ext cx="1432193"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220C083D-368F-4811-3734-5208415DC008}"/>
              </a:ext>
            </a:extLst>
          </p:cNvPr>
          <p:cNvGraphicFramePr>
            <a:graphicFrameLocks noGrp="1"/>
          </p:cNvGraphicFramePr>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65D1467C-C34C-86AD-2825-8C5D4348AB60}"/>
              </a:ext>
            </a:extLst>
          </p:cNvPr>
          <p:cNvSpPr txBox="1"/>
          <p:nvPr/>
        </p:nvSpPr>
        <p:spPr>
          <a:xfrm>
            <a:off x="128918" y="1907734"/>
            <a:ext cx="8911769" cy="400110"/>
          </a:xfrm>
          <a:prstGeom prst="rect">
            <a:avLst/>
          </a:prstGeom>
          <a:noFill/>
        </p:spPr>
        <p:txBody>
          <a:bodyPr wrap="square">
            <a:spAutoFit/>
          </a:bodyPr>
          <a:lstStyle/>
          <a:p>
            <a:r>
              <a:rPr lang="fr-FR" sz="2000" b="1" dirty="0">
                <a:latin typeface="Avenir Next LT Pro" panose="020B0504020202020204" pitchFamily="34" charset="0"/>
              </a:rPr>
              <a:t>IV.7. Activité Libérale</a:t>
            </a:r>
          </a:p>
        </p:txBody>
      </p:sp>
      <p:sp>
        <p:nvSpPr>
          <p:cNvPr id="4" name="Rectangle 3">
            <a:extLst>
              <a:ext uri="{FF2B5EF4-FFF2-40B4-BE49-F238E27FC236}">
                <a16:creationId xmlns:a16="http://schemas.microsoft.com/office/drawing/2014/main" id="{C6E14BE0-BA1A-946D-9B2D-6F287A4E2839}"/>
              </a:ext>
            </a:extLst>
          </p:cNvPr>
          <p:cNvSpPr/>
          <p:nvPr/>
        </p:nvSpPr>
        <p:spPr>
          <a:xfrm>
            <a:off x="6666" y="2377529"/>
            <a:ext cx="8743405" cy="461665"/>
          </a:xfrm>
          <a:prstGeom prst="rect">
            <a:avLst/>
          </a:prstGeom>
        </p:spPr>
        <p:txBody>
          <a:bodyPr wrap="square">
            <a:spAutoFit/>
          </a:bodyPr>
          <a:lstStyle/>
          <a:p>
            <a:r>
              <a:rPr lang="fr-FR" sz="2400" b="1" dirty="0">
                <a:solidFill>
                  <a:srgbClr val="326D92"/>
                </a:solidFill>
                <a:ea typeface="+mj-ea"/>
                <a:cs typeface="+mj-cs"/>
              </a:rPr>
              <a:t>Conditions indispensables à l’exercice d’une activité libérale</a:t>
            </a:r>
          </a:p>
        </p:txBody>
      </p:sp>
      <p:sp>
        <p:nvSpPr>
          <p:cNvPr id="7" name="Espace réservé du contenu 2">
            <a:extLst>
              <a:ext uri="{FF2B5EF4-FFF2-40B4-BE49-F238E27FC236}">
                <a16:creationId xmlns:a16="http://schemas.microsoft.com/office/drawing/2014/main" id="{0A76A167-4A97-9156-8BBF-B2193D3E5CAB}"/>
              </a:ext>
            </a:extLst>
          </p:cNvPr>
          <p:cNvSpPr txBox="1">
            <a:spLocks/>
          </p:cNvSpPr>
          <p:nvPr/>
        </p:nvSpPr>
        <p:spPr>
          <a:xfrm>
            <a:off x="230777" y="2976284"/>
            <a:ext cx="11330247" cy="4521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0"/>
              </a:spcBef>
              <a:spcAft>
                <a:spcPts val="600"/>
              </a:spcAft>
              <a:buNone/>
              <a:tabLst>
                <a:tab pos="270510" algn="l"/>
              </a:tabLst>
            </a:pPr>
            <a:r>
              <a:rPr lang="fr-FR" sz="1700" b="1" dirty="0">
                <a:solidFill>
                  <a:srgbClr val="292526"/>
                </a:solidFill>
                <a:latin typeface="Calibri" panose="020F0502020204030204" pitchFamily="34" charset="0"/>
                <a:ea typeface="Calibri" panose="020F0502020204030204" pitchFamily="34" charset="0"/>
                <a:cs typeface="Wingdings" panose="05000000000000000000" pitchFamily="2" charset="2"/>
              </a:rPr>
              <a:t>3 conditions indispensables :</a:t>
            </a:r>
            <a:endParaRPr lang="fr-FR" sz="1800" b="1" dirty="0">
              <a:latin typeface="Calibri" panose="020F0502020204030204" pitchFamily="34" charset="0"/>
              <a:ea typeface="Calibri" panose="020F0502020204030204" pitchFamily="34" charset="0"/>
              <a:cs typeface="Wingdings" panose="05000000000000000000" pitchFamily="2" charset="2"/>
            </a:endParaRPr>
          </a:p>
        </p:txBody>
      </p:sp>
      <p:grpSp>
        <p:nvGrpSpPr>
          <p:cNvPr id="11" name="Groupe 10">
            <a:extLst>
              <a:ext uri="{FF2B5EF4-FFF2-40B4-BE49-F238E27FC236}">
                <a16:creationId xmlns:a16="http://schemas.microsoft.com/office/drawing/2014/main" id="{DE706D22-789C-CF0B-DBDA-601E80352B15}"/>
              </a:ext>
            </a:extLst>
          </p:cNvPr>
          <p:cNvGrpSpPr/>
          <p:nvPr/>
        </p:nvGrpSpPr>
        <p:grpSpPr>
          <a:xfrm>
            <a:off x="309521" y="3670462"/>
            <a:ext cx="10415452" cy="2913923"/>
            <a:chOff x="696342" y="3051634"/>
            <a:chExt cx="9111447" cy="2442727"/>
          </a:xfrm>
        </p:grpSpPr>
        <p:sp>
          <p:nvSpPr>
            <p:cNvPr id="12" name="Larme 11">
              <a:extLst>
                <a:ext uri="{FF2B5EF4-FFF2-40B4-BE49-F238E27FC236}">
                  <a16:creationId xmlns:a16="http://schemas.microsoft.com/office/drawing/2014/main" id="{83D80005-7E08-3F56-ABDF-CAA4BCEE3256}"/>
                </a:ext>
              </a:extLst>
            </p:cNvPr>
            <p:cNvSpPr/>
            <p:nvPr/>
          </p:nvSpPr>
          <p:spPr>
            <a:xfrm>
              <a:off x="696342" y="3051634"/>
              <a:ext cx="2379215" cy="2419296"/>
            </a:xfrm>
            <a:prstGeom prst="teardrop">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400" dirty="0"/>
            </a:p>
          </p:txBody>
        </p:sp>
        <p:sp>
          <p:nvSpPr>
            <p:cNvPr id="13" name="Larme 12">
              <a:extLst>
                <a:ext uri="{FF2B5EF4-FFF2-40B4-BE49-F238E27FC236}">
                  <a16:creationId xmlns:a16="http://schemas.microsoft.com/office/drawing/2014/main" id="{AC9D61B8-1768-6D6C-13E1-80541DC3DC36}"/>
                </a:ext>
              </a:extLst>
            </p:cNvPr>
            <p:cNvSpPr/>
            <p:nvPr/>
          </p:nvSpPr>
          <p:spPr>
            <a:xfrm>
              <a:off x="4062458" y="3051634"/>
              <a:ext cx="2379215" cy="2419296"/>
            </a:xfrm>
            <a:prstGeom prst="teardrop">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4" name="Larme 13">
              <a:extLst>
                <a:ext uri="{FF2B5EF4-FFF2-40B4-BE49-F238E27FC236}">
                  <a16:creationId xmlns:a16="http://schemas.microsoft.com/office/drawing/2014/main" id="{4C977288-2C08-6212-DD81-5EBB4CD0706B}"/>
                </a:ext>
              </a:extLst>
            </p:cNvPr>
            <p:cNvSpPr/>
            <p:nvPr/>
          </p:nvSpPr>
          <p:spPr>
            <a:xfrm>
              <a:off x="7428574" y="3075065"/>
              <a:ext cx="2379215" cy="2419296"/>
            </a:xfrm>
            <a:prstGeom prst="teardrop">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27DF84FC-F161-4DD7-8084-E67B678CEA61}"/>
                </a:ext>
              </a:extLst>
            </p:cNvPr>
            <p:cNvSpPr txBox="1"/>
            <p:nvPr/>
          </p:nvSpPr>
          <p:spPr>
            <a:xfrm>
              <a:off x="4177868" y="3614951"/>
              <a:ext cx="2148396" cy="1161034"/>
            </a:xfrm>
            <a:prstGeom prst="rect">
              <a:avLst/>
            </a:prstGeom>
            <a:noFill/>
          </p:spPr>
          <p:txBody>
            <a:bodyPr wrap="square" rtlCol="0">
              <a:spAutoFit/>
            </a:bodyPr>
            <a:lstStyle/>
            <a:p>
              <a:pPr algn="ctr"/>
              <a:r>
                <a:rPr lang="fr-FR" sz="1400" dirty="0">
                  <a:solidFill>
                    <a:schemeClr val="bg1"/>
                  </a:solidFill>
                  <a:latin typeface="Calibri" panose="020F0502020204030204" pitchFamily="34" charset="0"/>
                  <a:ea typeface="Calibri" panose="020F0502020204030204" pitchFamily="34" charset="0"/>
                  <a:cs typeface="Wingdings" panose="05000000000000000000" pitchFamily="2" charset="2"/>
                </a:rPr>
                <a:t>Le n</a:t>
              </a:r>
              <a:r>
                <a:rPr lang="fr-FR" sz="1400" dirty="0">
                  <a:solidFill>
                    <a:schemeClr val="bg1"/>
                  </a:solidFill>
                  <a:effectLst/>
                  <a:latin typeface="Calibri" panose="020F0502020204030204" pitchFamily="34" charset="0"/>
                  <a:ea typeface="Calibri" panose="020F0502020204030204" pitchFamily="34" charset="0"/>
                  <a:cs typeface="Wingdings" panose="05000000000000000000" pitchFamily="2" charset="2"/>
                </a:rPr>
                <a:t>ombre de consultations et d’actes publics doit être </a:t>
              </a:r>
              <a:r>
                <a:rPr lang="fr-FR" sz="1400" b="1" dirty="0">
                  <a:solidFill>
                    <a:schemeClr val="bg1"/>
                  </a:solidFill>
                  <a:effectLst/>
                  <a:latin typeface="Calibri" panose="020F0502020204030204" pitchFamily="34" charset="0"/>
                  <a:ea typeface="Calibri" panose="020F0502020204030204" pitchFamily="34" charset="0"/>
                  <a:cs typeface="Wingdings" panose="05000000000000000000" pitchFamily="2" charset="2"/>
                </a:rPr>
                <a:t>supérieur</a:t>
              </a:r>
              <a:r>
                <a:rPr lang="fr-FR" sz="1400" dirty="0">
                  <a:solidFill>
                    <a:schemeClr val="bg1"/>
                  </a:solidFill>
                  <a:effectLst/>
                  <a:latin typeface="Calibri" panose="020F0502020204030204" pitchFamily="34" charset="0"/>
                  <a:ea typeface="Calibri" panose="020F0502020204030204" pitchFamily="34" charset="0"/>
                  <a:cs typeface="Wingdings" panose="05000000000000000000" pitchFamily="2" charset="2"/>
                </a:rPr>
                <a:t> au  </a:t>
              </a:r>
            </a:p>
            <a:p>
              <a:pPr algn="ctr"/>
              <a:r>
                <a:rPr lang="fr-FR" sz="1400" dirty="0">
                  <a:solidFill>
                    <a:schemeClr val="bg1"/>
                  </a:solidFill>
                  <a:effectLst/>
                  <a:latin typeface="Calibri" panose="020F0502020204030204" pitchFamily="34" charset="0"/>
                  <a:ea typeface="Calibri" panose="020F0502020204030204" pitchFamily="34" charset="0"/>
                  <a:cs typeface="Wingdings" panose="05000000000000000000" pitchFamily="2" charset="2"/>
                </a:rPr>
                <a:t>nombre d’actes et de consultations privés</a:t>
              </a:r>
            </a:p>
            <a:p>
              <a:pPr algn="ctr"/>
              <a:endParaRPr lang="fr-FR" sz="1400" dirty="0">
                <a:solidFill>
                  <a:schemeClr val="bg1"/>
                </a:solidFill>
              </a:endParaRPr>
            </a:p>
          </p:txBody>
        </p:sp>
        <p:sp>
          <p:nvSpPr>
            <p:cNvPr id="16" name="ZoneTexte 15">
              <a:extLst>
                <a:ext uri="{FF2B5EF4-FFF2-40B4-BE49-F238E27FC236}">
                  <a16:creationId xmlns:a16="http://schemas.microsoft.com/office/drawing/2014/main" id="{94331FC3-C2B6-C987-1810-AAB64866C858}"/>
                </a:ext>
              </a:extLst>
            </p:cNvPr>
            <p:cNvSpPr txBox="1"/>
            <p:nvPr/>
          </p:nvSpPr>
          <p:spPr>
            <a:xfrm>
              <a:off x="862189" y="3614951"/>
              <a:ext cx="2148396" cy="1568686"/>
            </a:xfrm>
            <a:prstGeom prst="rect">
              <a:avLst/>
            </a:prstGeom>
            <a:noFill/>
          </p:spPr>
          <p:txBody>
            <a:bodyPr wrap="square" rtlCol="0">
              <a:spAutoFit/>
            </a:bodyPr>
            <a:lstStyle/>
            <a:p>
              <a:pPr algn="ctr">
                <a:lnSpc>
                  <a:spcPct val="115000"/>
                </a:lnSpc>
                <a:spcBef>
                  <a:spcPts val="0"/>
                </a:spcBef>
                <a:spcAft>
                  <a:spcPts val="600"/>
                </a:spcAft>
                <a:tabLst>
                  <a:tab pos="270510" algn="l"/>
                </a:tabLst>
              </a:pPr>
              <a:r>
                <a:rPr lang="fr-FR" sz="1400" dirty="0">
                  <a:solidFill>
                    <a:schemeClr val="bg1"/>
                  </a:solidFill>
                  <a:effectLst/>
                  <a:latin typeface="Calibri" panose="020F0502020204030204" pitchFamily="34" charset="0"/>
                  <a:ea typeface="Calibri" panose="020F0502020204030204" pitchFamily="34" charset="0"/>
                  <a:cs typeface="Wingdings" panose="05000000000000000000" pitchFamily="2" charset="2"/>
                </a:rPr>
                <a:t>Les praticiens doivent effectuer personnellement et à </a:t>
              </a:r>
              <a:r>
                <a:rPr lang="fr-FR" sz="1400" b="1" dirty="0">
                  <a:solidFill>
                    <a:schemeClr val="bg1"/>
                  </a:solidFill>
                  <a:effectLst/>
                  <a:latin typeface="Calibri" panose="020F0502020204030204" pitchFamily="34" charset="0"/>
                  <a:ea typeface="Calibri" panose="020F0502020204030204" pitchFamily="34" charset="0"/>
                  <a:cs typeface="Wingdings" panose="05000000000000000000" pitchFamily="2" charset="2"/>
                </a:rPr>
                <a:t>titre principal,</a:t>
              </a:r>
              <a:r>
                <a:rPr lang="fr-FR" sz="1400" dirty="0">
                  <a:solidFill>
                    <a:schemeClr val="bg1"/>
                  </a:solidFill>
                  <a:effectLst/>
                  <a:latin typeface="Calibri" panose="020F0502020204030204" pitchFamily="34" charset="0"/>
                  <a:ea typeface="Calibri" panose="020F0502020204030204" pitchFamily="34" charset="0"/>
                  <a:cs typeface="Wingdings" panose="05000000000000000000" pitchFamily="2" charset="2"/>
                </a:rPr>
                <a:t> dans le </a:t>
              </a:r>
              <a:r>
                <a:rPr lang="fr-FR" sz="1400" dirty="0">
                  <a:solidFill>
                    <a:schemeClr val="bg1"/>
                  </a:solidFill>
                  <a:latin typeface="Calibri" panose="020F0502020204030204" pitchFamily="34" charset="0"/>
                  <a:ea typeface="Calibri" panose="020F0502020204030204" pitchFamily="34" charset="0"/>
                  <a:cs typeface="Wingdings" panose="05000000000000000000" pitchFamily="2" charset="2"/>
                </a:rPr>
                <a:t>secteur public </a:t>
              </a:r>
              <a:r>
                <a:rPr lang="fr-FR" sz="1400" dirty="0">
                  <a:solidFill>
                    <a:schemeClr val="bg1"/>
                  </a:solidFill>
                  <a:effectLst/>
                  <a:latin typeface="Calibri" panose="020F0502020204030204" pitchFamily="34" charset="0"/>
                  <a:ea typeface="Calibri" panose="020F0502020204030204" pitchFamily="34" charset="0"/>
                  <a:cs typeface="Wingdings" panose="05000000000000000000" pitchFamily="2" charset="2"/>
                </a:rPr>
                <a:t>hospitalier, une activité de même nature que celle effectuée à titre libéral</a:t>
              </a:r>
            </a:p>
            <a:p>
              <a:pPr algn="ctr"/>
              <a:endParaRPr lang="fr-FR" sz="1400" dirty="0">
                <a:solidFill>
                  <a:schemeClr val="bg1"/>
                </a:solidFill>
              </a:endParaRPr>
            </a:p>
          </p:txBody>
        </p:sp>
        <p:sp>
          <p:nvSpPr>
            <p:cNvPr id="18" name="ZoneTexte 17">
              <a:extLst>
                <a:ext uri="{FF2B5EF4-FFF2-40B4-BE49-F238E27FC236}">
                  <a16:creationId xmlns:a16="http://schemas.microsoft.com/office/drawing/2014/main" id="{535480C1-4A03-1DEE-60D4-252066B8D9A0}"/>
                </a:ext>
              </a:extLst>
            </p:cNvPr>
            <p:cNvSpPr txBox="1"/>
            <p:nvPr/>
          </p:nvSpPr>
          <p:spPr>
            <a:xfrm>
              <a:off x="7616669" y="3614951"/>
              <a:ext cx="2148396" cy="1360989"/>
            </a:xfrm>
            <a:prstGeom prst="rect">
              <a:avLst/>
            </a:prstGeom>
            <a:noFill/>
          </p:spPr>
          <p:txBody>
            <a:bodyPr wrap="square" rtlCol="0">
              <a:spAutoFit/>
            </a:bodyPr>
            <a:lstStyle/>
            <a:p>
              <a:pPr lvl="0" algn="ctr">
                <a:lnSpc>
                  <a:spcPct val="115000"/>
                </a:lnSpc>
                <a:spcBef>
                  <a:spcPts val="0"/>
                </a:spcBef>
                <a:spcAft>
                  <a:spcPts val="600"/>
                </a:spcAft>
                <a:tabLst>
                  <a:tab pos="270510" algn="l"/>
                </a:tabLst>
              </a:pPr>
              <a:r>
                <a:rPr lang="fr-FR" sz="1400" dirty="0">
                  <a:solidFill>
                    <a:schemeClr val="bg1"/>
                  </a:solidFill>
                  <a:effectLst/>
                  <a:latin typeface="Calibri" panose="020F0502020204030204" pitchFamily="34" charset="0"/>
                  <a:ea typeface="Calibri" panose="020F0502020204030204" pitchFamily="34" charset="0"/>
                  <a:cs typeface="Wingdings" panose="05000000000000000000" pitchFamily="2" charset="2"/>
                </a:rPr>
                <a:t>La </a:t>
              </a:r>
              <a:r>
                <a:rPr lang="fr-FR" sz="1400" b="1" dirty="0">
                  <a:solidFill>
                    <a:schemeClr val="bg1"/>
                  </a:solidFill>
                  <a:effectLst/>
                  <a:latin typeface="Calibri" panose="020F0502020204030204" pitchFamily="34" charset="0"/>
                  <a:ea typeface="Calibri" panose="020F0502020204030204" pitchFamily="34" charset="0"/>
                  <a:cs typeface="Wingdings" panose="05000000000000000000" pitchFamily="2" charset="2"/>
                </a:rPr>
                <a:t>durée de l’activité libérale n’excède pas 20 % de la durée </a:t>
              </a:r>
              <a:r>
                <a:rPr lang="fr-FR" sz="1400" dirty="0">
                  <a:solidFill>
                    <a:schemeClr val="bg1"/>
                  </a:solidFill>
                  <a:effectLst/>
                  <a:latin typeface="Calibri" panose="020F0502020204030204" pitchFamily="34" charset="0"/>
                  <a:ea typeface="Calibri" panose="020F0502020204030204" pitchFamily="34" charset="0"/>
                  <a:cs typeface="Wingdings" panose="05000000000000000000" pitchFamily="2" charset="2"/>
                </a:rPr>
                <a:t>du service hospitalier hebdomadaire à laquelle sont astreints les praticiens</a:t>
              </a:r>
            </a:p>
            <a:p>
              <a:pPr algn="ctr"/>
              <a:endParaRPr lang="fr-FR" sz="1400" dirty="0">
                <a:solidFill>
                  <a:schemeClr val="bg1"/>
                </a:solidFill>
              </a:endParaRPr>
            </a:p>
          </p:txBody>
        </p:sp>
      </p:grpSp>
    </p:spTree>
    <p:extLst>
      <p:ext uri="{BB962C8B-B14F-4D97-AF65-F5344CB8AC3E}">
        <p14:creationId xmlns:p14="http://schemas.microsoft.com/office/powerpoint/2010/main" val="38231147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CFEA1-7829-DDCC-3F9A-530F601E3822}"/>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0328E7D7-9CFF-788C-547A-6A21EE0BF6E0}"/>
              </a:ext>
            </a:extLst>
          </p:cNvPr>
          <p:cNvSpPr/>
          <p:nvPr/>
        </p:nvSpPr>
        <p:spPr>
          <a:xfrm>
            <a:off x="8580900"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57C63CC1-41ED-1BFA-80B0-2299B3D9DFD4}"/>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2156C72E-0913-7756-CE62-78A9C9B6FA5E}"/>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81</a:t>
            </a:fld>
            <a:endParaRPr lang="fr-FR" dirty="0"/>
          </a:p>
        </p:txBody>
      </p:sp>
      <p:sp>
        <p:nvSpPr>
          <p:cNvPr id="20" name="Rectangle : coins arrondis 19">
            <a:extLst>
              <a:ext uri="{FF2B5EF4-FFF2-40B4-BE49-F238E27FC236}">
                <a16:creationId xmlns:a16="http://schemas.microsoft.com/office/drawing/2014/main" id="{C48D798A-BE7E-0E28-764D-A0C216B9C86D}"/>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EAB541C1-6D1E-ABF2-9F10-279E19DA0511}"/>
              </a:ext>
            </a:extLst>
          </p:cNvPr>
          <p:cNvGraphicFramePr>
            <a:graphicFrameLocks noGrp="1"/>
          </p:cNvGraphicFramePr>
          <p:nvPr/>
        </p:nvGraphicFramePr>
        <p:xfrm>
          <a:off x="2470918" y="235823"/>
          <a:ext cx="7344702" cy="411480"/>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r>
                        <a:rPr lang="fr-FR" sz="1050" b="0" dirty="0">
                          <a:solidFill>
                            <a:schemeClr val="bg1"/>
                          </a:solidFill>
                          <a:latin typeface="Avenir Next LT Pro" panose="020B0504020202020204"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Activité Libérale</a:t>
                      </a:r>
                    </a:p>
                    <a:p>
                      <a:pPr algn="ctr"/>
                      <a:endParaRPr lang="fr-FR" sz="1050" b="0" dirty="0">
                        <a:solidFill>
                          <a:schemeClr val="bg1"/>
                        </a:solidFill>
                        <a:latin typeface="Avenir Next LT Pro" panose="020B05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8AC79E68-B6CF-096E-38A2-BB1D88B79EC7}"/>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850F7A74-D4EC-0CB7-CB52-EB430D3B5432}"/>
              </a:ext>
            </a:extLst>
          </p:cNvPr>
          <p:cNvSpPr/>
          <p:nvPr/>
        </p:nvSpPr>
        <p:spPr>
          <a:xfrm>
            <a:off x="5517247" y="6451600"/>
            <a:ext cx="1432193"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E493C818-2ACE-BDB8-61B9-01ACCBF2F747}"/>
              </a:ext>
            </a:extLst>
          </p:cNvPr>
          <p:cNvGraphicFramePr>
            <a:graphicFrameLocks noGrp="1"/>
          </p:cNvGraphicFramePr>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914BF352-3D01-120D-C85E-1A156142C854}"/>
              </a:ext>
            </a:extLst>
          </p:cNvPr>
          <p:cNvSpPr txBox="1"/>
          <p:nvPr/>
        </p:nvSpPr>
        <p:spPr>
          <a:xfrm>
            <a:off x="128918" y="1807509"/>
            <a:ext cx="8911769" cy="400110"/>
          </a:xfrm>
          <a:prstGeom prst="rect">
            <a:avLst/>
          </a:prstGeom>
          <a:noFill/>
        </p:spPr>
        <p:txBody>
          <a:bodyPr wrap="square">
            <a:spAutoFit/>
          </a:bodyPr>
          <a:lstStyle/>
          <a:p>
            <a:r>
              <a:rPr lang="fr-FR" sz="2000" b="1" dirty="0">
                <a:latin typeface="Avenir Next LT Pro" panose="020B0504020202020204" pitchFamily="34" charset="0"/>
              </a:rPr>
              <a:t>IV.7. Activité Libérale</a:t>
            </a:r>
          </a:p>
        </p:txBody>
      </p:sp>
      <p:sp>
        <p:nvSpPr>
          <p:cNvPr id="3" name="Rectangle 2">
            <a:extLst>
              <a:ext uri="{FF2B5EF4-FFF2-40B4-BE49-F238E27FC236}">
                <a16:creationId xmlns:a16="http://schemas.microsoft.com/office/drawing/2014/main" id="{F0457A5A-DE4C-F445-A834-87A1C91B9D10}"/>
              </a:ext>
            </a:extLst>
          </p:cNvPr>
          <p:cNvSpPr/>
          <p:nvPr/>
        </p:nvSpPr>
        <p:spPr>
          <a:xfrm>
            <a:off x="128918" y="2304862"/>
            <a:ext cx="10101943" cy="461665"/>
          </a:xfrm>
          <a:prstGeom prst="rect">
            <a:avLst/>
          </a:prstGeom>
        </p:spPr>
        <p:txBody>
          <a:bodyPr wrap="square">
            <a:spAutoFit/>
          </a:bodyPr>
          <a:lstStyle/>
          <a:p>
            <a:r>
              <a:rPr lang="fr-FR" sz="2400" b="1" dirty="0">
                <a:solidFill>
                  <a:srgbClr val="326D92"/>
                </a:solidFill>
                <a:ea typeface="+mj-ea"/>
                <a:cs typeface="+mj-cs"/>
              </a:rPr>
              <a:t>Les conditions financières de l’exercice de l’activité libérale  </a:t>
            </a:r>
          </a:p>
        </p:txBody>
      </p:sp>
      <p:sp>
        <p:nvSpPr>
          <p:cNvPr id="6" name="ZoneTexte 5">
            <a:extLst>
              <a:ext uri="{FF2B5EF4-FFF2-40B4-BE49-F238E27FC236}">
                <a16:creationId xmlns:a16="http://schemas.microsoft.com/office/drawing/2014/main" id="{0A6E46E2-A9C1-A2F4-1157-2E31C0E1DB85}"/>
              </a:ext>
            </a:extLst>
          </p:cNvPr>
          <p:cNvSpPr txBox="1"/>
          <p:nvPr/>
        </p:nvSpPr>
        <p:spPr>
          <a:xfrm>
            <a:off x="165370" y="2894700"/>
            <a:ext cx="11408596" cy="1807482"/>
          </a:xfrm>
          <a:custGeom>
            <a:avLst/>
            <a:gdLst>
              <a:gd name="connsiteX0" fmla="*/ 0 w 11408596"/>
              <a:gd name="connsiteY0" fmla="*/ 0 h 1807482"/>
              <a:gd name="connsiteX1" fmla="*/ 342258 w 11408596"/>
              <a:gd name="connsiteY1" fmla="*/ 0 h 1807482"/>
              <a:gd name="connsiteX2" fmla="*/ 1026774 w 11408596"/>
              <a:gd name="connsiteY2" fmla="*/ 0 h 1807482"/>
              <a:gd name="connsiteX3" fmla="*/ 1711289 w 11408596"/>
              <a:gd name="connsiteY3" fmla="*/ 0 h 1807482"/>
              <a:gd name="connsiteX4" fmla="*/ 2281719 w 11408596"/>
              <a:gd name="connsiteY4" fmla="*/ 0 h 1807482"/>
              <a:gd name="connsiteX5" fmla="*/ 2852149 w 11408596"/>
              <a:gd name="connsiteY5" fmla="*/ 0 h 1807482"/>
              <a:gd name="connsiteX6" fmla="*/ 3080321 w 11408596"/>
              <a:gd name="connsiteY6" fmla="*/ 0 h 1807482"/>
              <a:gd name="connsiteX7" fmla="*/ 3422579 w 11408596"/>
              <a:gd name="connsiteY7" fmla="*/ 0 h 1807482"/>
              <a:gd name="connsiteX8" fmla="*/ 4221181 w 11408596"/>
              <a:gd name="connsiteY8" fmla="*/ 0 h 1807482"/>
              <a:gd name="connsiteX9" fmla="*/ 4677524 w 11408596"/>
              <a:gd name="connsiteY9" fmla="*/ 0 h 1807482"/>
              <a:gd name="connsiteX10" fmla="*/ 4905696 w 11408596"/>
              <a:gd name="connsiteY10" fmla="*/ 0 h 1807482"/>
              <a:gd name="connsiteX11" fmla="*/ 5476126 w 11408596"/>
              <a:gd name="connsiteY11" fmla="*/ 0 h 1807482"/>
              <a:gd name="connsiteX12" fmla="*/ 6274728 w 11408596"/>
              <a:gd name="connsiteY12" fmla="*/ 0 h 1807482"/>
              <a:gd name="connsiteX13" fmla="*/ 6959244 w 11408596"/>
              <a:gd name="connsiteY13" fmla="*/ 0 h 1807482"/>
              <a:gd name="connsiteX14" fmla="*/ 7757845 w 11408596"/>
              <a:gd name="connsiteY14" fmla="*/ 0 h 1807482"/>
              <a:gd name="connsiteX15" fmla="*/ 8442361 w 11408596"/>
              <a:gd name="connsiteY15" fmla="*/ 0 h 1807482"/>
              <a:gd name="connsiteX16" fmla="*/ 8784619 w 11408596"/>
              <a:gd name="connsiteY16" fmla="*/ 0 h 1807482"/>
              <a:gd name="connsiteX17" fmla="*/ 9355049 w 11408596"/>
              <a:gd name="connsiteY17" fmla="*/ 0 h 1807482"/>
              <a:gd name="connsiteX18" fmla="*/ 10039564 w 11408596"/>
              <a:gd name="connsiteY18" fmla="*/ 0 h 1807482"/>
              <a:gd name="connsiteX19" fmla="*/ 10381822 w 11408596"/>
              <a:gd name="connsiteY19" fmla="*/ 0 h 1807482"/>
              <a:gd name="connsiteX20" fmla="*/ 11408596 w 11408596"/>
              <a:gd name="connsiteY20" fmla="*/ 0 h 1807482"/>
              <a:gd name="connsiteX21" fmla="*/ 11408596 w 11408596"/>
              <a:gd name="connsiteY21" fmla="*/ 451871 h 1807482"/>
              <a:gd name="connsiteX22" fmla="*/ 11408596 w 11408596"/>
              <a:gd name="connsiteY22" fmla="*/ 903741 h 1807482"/>
              <a:gd name="connsiteX23" fmla="*/ 11408596 w 11408596"/>
              <a:gd name="connsiteY23" fmla="*/ 1355612 h 1807482"/>
              <a:gd name="connsiteX24" fmla="*/ 11408596 w 11408596"/>
              <a:gd name="connsiteY24" fmla="*/ 1807482 h 1807482"/>
              <a:gd name="connsiteX25" fmla="*/ 11066338 w 11408596"/>
              <a:gd name="connsiteY25" fmla="*/ 1807482 h 1807482"/>
              <a:gd name="connsiteX26" fmla="*/ 10495908 w 11408596"/>
              <a:gd name="connsiteY26" fmla="*/ 1807482 h 1807482"/>
              <a:gd name="connsiteX27" fmla="*/ 10153650 w 11408596"/>
              <a:gd name="connsiteY27" fmla="*/ 1807482 h 1807482"/>
              <a:gd name="connsiteX28" fmla="*/ 9583221 w 11408596"/>
              <a:gd name="connsiteY28" fmla="*/ 1807482 h 1807482"/>
              <a:gd name="connsiteX29" fmla="*/ 8784619 w 11408596"/>
              <a:gd name="connsiteY29" fmla="*/ 1807482 h 1807482"/>
              <a:gd name="connsiteX30" fmla="*/ 8214189 w 11408596"/>
              <a:gd name="connsiteY30" fmla="*/ 1807482 h 1807482"/>
              <a:gd name="connsiteX31" fmla="*/ 7415587 w 11408596"/>
              <a:gd name="connsiteY31" fmla="*/ 1807482 h 1807482"/>
              <a:gd name="connsiteX32" fmla="*/ 7187415 w 11408596"/>
              <a:gd name="connsiteY32" fmla="*/ 1807482 h 1807482"/>
              <a:gd name="connsiteX33" fmla="*/ 6502900 w 11408596"/>
              <a:gd name="connsiteY33" fmla="*/ 1807482 h 1807482"/>
              <a:gd name="connsiteX34" fmla="*/ 6046556 w 11408596"/>
              <a:gd name="connsiteY34" fmla="*/ 1807482 h 1807482"/>
              <a:gd name="connsiteX35" fmla="*/ 5590212 w 11408596"/>
              <a:gd name="connsiteY35" fmla="*/ 1807482 h 1807482"/>
              <a:gd name="connsiteX36" fmla="*/ 5362040 w 11408596"/>
              <a:gd name="connsiteY36" fmla="*/ 1807482 h 1807482"/>
              <a:gd name="connsiteX37" fmla="*/ 4677524 w 11408596"/>
              <a:gd name="connsiteY37" fmla="*/ 1807482 h 1807482"/>
              <a:gd name="connsiteX38" fmla="*/ 4221181 w 11408596"/>
              <a:gd name="connsiteY38" fmla="*/ 1807482 h 1807482"/>
              <a:gd name="connsiteX39" fmla="*/ 3764837 w 11408596"/>
              <a:gd name="connsiteY39" fmla="*/ 1807482 h 1807482"/>
              <a:gd name="connsiteX40" fmla="*/ 3308493 w 11408596"/>
              <a:gd name="connsiteY40" fmla="*/ 1807482 h 1807482"/>
              <a:gd name="connsiteX41" fmla="*/ 2738063 w 11408596"/>
              <a:gd name="connsiteY41" fmla="*/ 1807482 h 1807482"/>
              <a:gd name="connsiteX42" fmla="*/ 1939461 w 11408596"/>
              <a:gd name="connsiteY42" fmla="*/ 1807482 h 1807482"/>
              <a:gd name="connsiteX43" fmla="*/ 1711289 w 11408596"/>
              <a:gd name="connsiteY43" fmla="*/ 1807482 h 1807482"/>
              <a:gd name="connsiteX44" fmla="*/ 912688 w 11408596"/>
              <a:gd name="connsiteY44" fmla="*/ 1807482 h 1807482"/>
              <a:gd name="connsiteX45" fmla="*/ 0 w 11408596"/>
              <a:gd name="connsiteY45" fmla="*/ 1807482 h 1807482"/>
              <a:gd name="connsiteX46" fmla="*/ 0 w 11408596"/>
              <a:gd name="connsiteY46" fmla="*/ 1373686 h 1807482"/>
              <a:gd name="connsiteX47" fmla="*/ 0 w 11408596"/>
              <a:gd name="connsiteY47" fmla="*/ 921816 h 1807482"/>
              <a:gd name="connsiteX48" fmla="*/ 0 w 11408596"/>
              <a:gd name="connsiteY48" fmla="*/ 488020 h 1807482"/>
              <a:gd name="connsiteX49" fmla="*/ 0 w 11408596"/>
              <a:gd name="connsiteY49" fmla="*/ 0 h 180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408596" h="1807482" extrusionOk="0">
                <a:moveTo>
                  <a:pt x="0" y="0"/>
                </a:moveTo>
                <a:cubicBezTo>
                  <a:pt x="75047" y="-31120"/>
                  <a:pt x="245146" y="23417"/>
                  <a:pt x="342258" y="0"/>
                </a:cubicBezTo>
                <a:cubicBezTo>
                  <a:pt x="439370" y="-23417"/>
                  <a:pt x="860626" y="15892"/>
                  <a:pt x="1026774" y="0"/>
                </a:cubicBezTo>
                <a:cubicBezTo>
                  <a:pt x="1192922" y="-15892"/>
                  <a:pt x="1464015" y="30869"/>
                  <a:pt x="1711289" y="0"/>
                </a:cubicBezTo>
                <a:cubicBezTo>
                  <a:pt x="1958564" y="-30869"/>
                  <a:pt x="2028604" y="59755"/>
                  <a:pt x="2281719" y="0"/>
                </a:cubicBezTo>
                <a:cubicBezTo>
                  <a:pt x="2534834" y="-59755"/>
                  <a:pt x="2679373" y="41483"/>
                  <a:pt x="2852149" y="0"/>
                </a:cubicBezTo>
                <a:cubicBezTo>
                  <a:pt x="3024925" y="-41483"/>
                  <a:pt x="3014424" y="24839"/>
                  <a:pt x="3080321" y="0"/>
                </a:cubicBezTo>
                <a:cubicBezTo>
                  <a:pt x="3146218" y="-24839"/>
                  <a:pt x="3260457" y="19401"/>
                  <a:pt x="3422579" y="0"/>
                </a:cubicBezTo>
                <a:cubicBezTo>
                  <a:pt x="3584701" y="-19401"/>
                  <a:pt x="4060123" y="92064"/>
                  <a:pt x="4221181" y="0"/>
                </a:cubicBezTo>
                <a:cubicBezTo>
                  <a:pt x="4382239" y="-92064"/>
                  <a:pt x="4582785" y="39781"/>
                  <a:pt x="4677524" y="0"/>
                </a:cubicBezTo>
                <a:cubicBezTo>
                  <a:pt x="4772263" y="-39781"/>
                  <a:pt x="4805790" y="8072"/>
                  <a:pt x="4905696" y="0"/>
                </a:cubicBezTo>
                <a:cubicBezTo>
                  <a:pt x="5005602" y="-8072"/>
                  <a:pt x="5310197" y="6359"/>
                  <a:pt x="5476126" y="0"/>
                </a:cubicBezTo>
                <a:cubicBezTo>
                  <a:pt x="5642055" y="-6359"/>
                  <a:pt x="6051131" y="67214"/>
                  <a:pt x="6274728" y="0"/>
                </a:cubicBezTo>
                <a:cubicBezTo>
                  <a:pt x="6498325" y="-67214"/>
                  <a:pt x="6681497" y="6625"/>
                  <a:pt x="6959244" y="0"/>
                </a:cubicBezTo>
                <a:cubicBezTo>
                  <a:pt x="7236991" y="-6625"/>
                  <a:pt x="7498567" y="16783"/>
                  <a:pt x="7757845" y="0"/>
                </a:cubicBezTo>
                <a:cubicBezTo>
                  <a:pt x="8017123" y="-16783"/>
                  <a:pt x="8198909" y="63710"/>
                  <a:pt x="8442361" y="0"/>
                </a:cubicBezTo>
                <a:cubicBezTo>
                  <a:pt x="8685813" y="-63710"/>
                  <a:pt x="8680050" y="38313"/>
                  <a:pt x="8784619" y="0"/>
                </a:cubicBezTo>
                <a:cubicBezTo>
                  <a:pt x="8889188" y="-38313"/>
                  <a:pt x="9233358" y="19100"/>
                  <a:pt x="9355049" y="0"/>
                </a:cubicBezTo>
                <a:cubicBezTo>
                  <a:pt x="9476740" y="-19100"/>
                  <a:pt x="9869957" y="71370"/>
                  <a:pt x="10039564" y="0"/>
                </a:cubicBezTo>
                <a:cubicBezTo>
                  <a:pt x="10209172" y="-71370"/>
                  <a:pt x="10230322" y="22500"/>
                  <a:pt x="10381822" y="0"/>
                </a:cubicBezTo>
                <a:cubicBezTo>
                  <a:pt x="10533322" y="-22500"/>
                  <a:pt x="10909277" y="27208"/>
                  <a:pt x="11408596" y="0"/>
                </a:cubicBezTo>
                <a:cubicBezTo>
                  <a:pt x="11456080" y="193818"/>
                  <a:pt x="11387417" y="253003"/>
                  <a:pt x="11408596" y="451871"/>
                </a:cubicBezTo>
                <a:cubicBezTo>
                  <a:pt x="11429775" y="650739"/>
                  <a:pt x="11365410" y="724308"/>
                  <a:pt x="11408596" y="903741"/>
                </a:cubicBezTo>
                <a:cubicBezTo>
                  <a:pt x="11451782" y="1083174"/>
                  <a:pt x="11403828" y="1247692"/>
                  <a:pt x="11408596" y="1355612"/>
                </a:cubicBezTo>
                <a:cubicBezTo>
                  <a:pt x="11413364" y="1463532"/>
                  <a:pt x="11397043" y="1703425"/>
                  <a:pt x="11408596" y="1807482"/>
                </a:cubicBezTo>
                <a:cubicBezTo>
                  <a:pt x="11289108" y="1815424"/>
                  <a:pt x="11213275" y="1779347"/>
                  <a:pt x="11066338" y="1807482"/>
                </a:cubicBezTo>
                <a:cubicBezTo>
                  <a:pt x="10919401" y="1835617"/>
                  <a:pt x="10779778" y="1787317"/>
                  <a:pt x="10495908" y="1807482"/>
                </a:cubicBezTo>
                <a:cubicBezTo>
                  <a:pt x="10212038" y="1827647"/>
                  <a:pt x="10308571" y="1787647"/>
                  <a:pt x="10153650" y="1807482"/>
                </a:cubicBezTo>
                <a:cubicBezTo>
                  <a:pt x="9998729" y="1827317"/>
                  <a:pt x="9796656" y="1788019"/>
                  <a:pt x="9583221" y="1807482"/>
                </a:cubicBezTo>
                <a:cubicBezTo>
                  <a:pt x="9369786" y="1826945"/>
                  <a:pt x="8980731" y="1759046"/>
                  <a:pt x="8784619" y="1807482"/>
                </a:cubicBezTo>
                <a:cubicBezTo>
                  <a:pt x="8588507" y="1855918"/>
                  <a:pt x="8346032" y="1759866"/>
                  <a:pt x="8214189" y="1807482"/>
                </a:cubicBezTo>
                <a:cubicBezTo>
                  <a:pt x="8082346" y="1855098"/>
                  <a:pt x="7731925" y="1760216"/>
                  <a:pt x="7415587" y="1807482"/>
                </a:cubicBezTo>
                <a:cubicBezTo>
                  <a:pt x="7099249" y="1854748"/>
                  <a:pt x="7294437" y="1798961"/>
                  <a:pt x="7187415" y="1807482"/>
                </a:cubicBezTo>
                <a:cubicBezTo>
                  <a:pt x="7080393" y="1816003"/>
                  <a:pt x="6840875" y="1785005"/>
                  <a:pt x="6502900" y="1807482"/>
                </a:cubicBezTo>
                <a:cubicBezTo>
                  <a:pt x="6164926" y="1829959"/>
                  <a:pt x="6214242" y="1767511"/>
                  <a:pt x="6046556" y="1807482"/>
                </a:cubicBezTo>
                <a:cubicBezTo>
                  <a:pt x="5878870" y="1847453"/>
                  <a:pt x="5712199" y="1805891"/>
                  <a:pt x="5590212" y="1807482"/>
                </a:cubicBezTo>
                <a:cubicBezTo>
                  <a:pt x="5468225" y="1809073"/>
                  <a:pt x="5431608" y="1800067"/>
                  <a:pt x="5362040" y="1807482"/>
                </a:cubicBezTo>
                <a:cubicBezTo>
                  <a:pt x="5292472" y="1814897"/>
                  <a:pt x="4948429" y="1768484"/>
                  <a:pt x="4677524" y="1807482"/>
                </a:cubicBezTo>
                <a:cubicBezTo>
                  <a:pt x="4406619" y="1846480"/>
                  <a:pt x="4338117" y="1763302"/>
                  <a:pt x="4221181" y="1807482"/>
                </a:cubicBezTo>
                <a:cubicBezTo>
                  <a:pt x="4104245" y="1851662"/>
                  <a:pt x="3959405" y="1780483"/>
                  <a:pt x="3764837" y="1807482"/>
                </a:cubicBezTo>
                <a:cubicBezTo>
                  <a:pt x="3570269" y="1834481"/>
                  <a:pt x="3494272" y="1798601"/>
                  <a:pt x="3308493" y="1807482"/>
                </a:cubicBezTo>
                <a:cubicBezTo>
                  <a:pt x="3122714" y="1816363"/>
                  <a:pt x="2978607" y="1769658"/>
                  <a:pt x="2738063" y="1807482"/>
                </a:cubicBezTo>
                <a:cubicBezTo>
                  <a:pt x="2497519" y="1845306"/>
                  <a:pt x="2198964" y="1803324"/>
                  <a:pt x="1939461" y="1807482"/>
                </a:cubicBezTo>
                <a:cubicBezTo>
                  <a:pt x="1679958" y="1811640"/>
                  <a:pt x="1798093" y="1789435"/>
                  <a:pt x="1711289" y="1807482"/>
                </a:cubicBezTo>
                <a:cubicBezTo>
                  <a:pt x="1624485" y="1825529"/>
                  <a:pt x="1152870" y="1748344"/>
                  <a:pt x="912688" y="1807482"/>
                </a:cubicBezTo>
                <a:cubicBezTo>
                  <a:pt x="672506" y="1866620"/>
                  <a:pt x="341654" y="1742091"/>
                  <a:pt x="0" y="1807482"/>
                </a:cubicBezTo>
                <a:cubicBezTo>
                  <a:pt x="-17876" y="1625846"/>
                  <a:pt x="40873" y="1519202"/>
                  <a:pt x="0" y="1373686"/>
                </a:cubicBezTo>
                <a:cubicBezTo>
                  <a:pt x="-40873" y="1228170"/>
                  <a:pt x="21417" y="1046575"/>
                  <a:pt x="0" y="921816"/>
                </a:cubicBezTo>
                <a:cubicBezTo>
                  <a:pt x="-21417" y="797057"/>
                  <a:pt x="11400" y="584321"/>
                  <a:pt x="0" y="488020"/>
                </a:cubicBezTo>
                <a:cubicBezTo>
                  <a:pt x="-11400" y="391719"/>
                  <a:pt x="32527" y="202158"/>
                  <a:pt x="0" y="0"/>
                </a:cubicBezTo>
                <a:close/>
              </a:path>
            </a:pathLst>
          </a:custGeom>
          <a:noFill/>
          <a:ln w="28575">
            <a:solidFill>
              <a:schemeClr val="tx1">
                <a:lumMod val="85000"/>
                <a:lumOff val="15000"/>
              </a:schemeClr>
            </a:solidFill>
            <a:extLst>
              <a:ext uri="{C807C97D-BFC1-408E-A445-0C87EB9F89A2}">
                <ask:lineSketchStyleProps xmlns:ask="http://schemas.microsoft.com/office/drawing/2018/sketchyshapes" sd="3428457262">
                  <a:prstGeom prst="rect">
                    <a:avLst/>
                  </a:prstGeom>
                  <ask:type>
                    <ask:lineSketchScribble/>
                  </ask:type>
                </ask:lineSketchStyleProps>
              </a:ext>
            </a:extLst>
          </a:ln>
        </p:spPr>
        <p:txBody>
          <a:bodyPr wrap="square" rtlCol="0">
            <a:spAutoFit/>
          </a:bodyPr>
          <a:lstStyle/>
          <a:p>
            <a:pPr algn="ctr">
              <a:lnSpc>
                <a:spcPct val="115000"/>
              </a:lnSpc>
              <a:spcAft>
                <a:spcPts val="1000"/>
              </a:spcAft>
            </a:pPr>
            <a:r>
              <a:rPr lang="fr-FR" sz="2000" dirty="0">
                <a:solidFill>
                  <a:schemeClr val="accent4">
                    <a:lumMod val="75000"/>
                  </a:schemeClr>
                </a:solidFill>
                <a:latin typeface="Calibri" panose="020F0502020204030204" pitchFamily="34" charset="0"/>
                <a:ea typeface="Times New Roman" panose="02020603050405020304" pitchFamily="18" charset="0"/>
                <a:cs typeface="Times New Roman" panose="02020603050405020304" pitchFamily="18" charset="0"/>
              </a:rPr>
              <a:t>Le choix du mode de perception des honoraires </a:t>
            </a:r>
            <a:endParaRPr lang="fr-FR" sz="1200" i="1" dirty="0">
              <a:solidFill>
                <a:schemeClr val="accent4">
                  <a:lumMod val="75000"/>
                </a:schemeClr>
              </a:solidFill>
              <a:effectLst/>
              <a:latin typeface="Calibri" panose="020F0502020204030204" pitchFamily="34" charset="0"/>
              <a:ea typeface="Calibri" panose="020F0502020204030204" pitchFamily="34" charset="0"/>
            </a:endParaRPr>
          </a:p>
          <a:p>
            <a:pPr algn="ctr">
              <a:lnSpc>
                <a:spcPct val="115000"/>
              </a:lnSpc>
              <a:spcAft>
                <a:spcPts val="1000"/>
              </a:spcAft>
            </a:pPr>
            <a:r>
              <a:rPr lang="fr-FR" sz="1400" i="1" dirty="0">
                <a:solidFill>
                  <a:srgbClr val="292526"/>
                </a:solidFill>
                <a:latin typeface="Calibri" panose="020F0502020204030204" pitchFamily="34" charset="0"/>
                <a:ea typeface="Calibri" panose="020F0502020204030204" pitchFamily="34" charset="0"/>
              </a:rPr>
              <a:t>En direct : le praticien </a:t>
            </a:r>
            <a:r>
              <a:rPr lang="fr-FR" sz="1400" dirty="0">
                <a:solidFill>
                  <a:srgbClr val="292526"/>
                </a:solidFill>
                <a:effectLst/>
                <a:latin typeface="Calibri" panose="020F0502020204030204" pitchFamily="34" charset="0"/>
                <a:ea typeface="Calibri" panose="020F0502020204030204" pitchFamily="34" charset="0"/>
              </a:rPr>
              <a:t>doit fournir un état récapitulatif de l’exercice de son activité libérale, nécessaire au calcul de la </a:t>
            </a:r>
            <a:r>
              <a:rPr lang="fr-FR" sz="1400" dirty="0">
                <a:solidFill>
                  <a:srgbClr val="292526"/>
                </a:solidFill>
                <a:effectLst/>
                <a:highlight>
                  <a:srgbClr val="FFFFFF"/>
                </a:highlight>
                <a:latin typeface="Calibri" panose="020F0502020204030204" pitchFamily="34" charset="0"/>
                <a:ea typeface="Calibri" panose="020F0502020204030204" pitchFamily="34" charset="0"/>
              </a:rPr>
              <a:t>redevance dont il doit s’acquitter (Article R 6154-3). </a:t>
            </a:r>
          </a:p>
          <a:p>
            <a:pPr algn="ctr">
              <a:lnSpc>
                <a:spcPct val="115000"/>
              </a:lnSpc>
              <a:spcAft>
                <a:spcPts val="1000"/>
              </a:spcAft>
            </a:pPr>
            <a:r>
              <a:rPr lang="fr-FR" sz="1400" i="1" dirty="0">
                <a:solidFill>
                  <a:srgbClr val="292526"/>
                </a:solidFill>
                <a:latin typeface="Calibri" panose="020F0502020204030204" pitchFamily="34" charset="0"/>
                <a:ea typeface="Calibri" panose="020F0502020204030204" pitchFamily="34" charset="0"/>
              </a:rPr>
              <a:t>En régie </a:t>
            </a:r>
            <a:r>
              <a:rPr lang="fr-FR" sz="1400" dirty="0">
                <a:solidFill>
                  <a:srgbClr val="292526"/>
                </a:solidFill>
                <a:latin typeface="Calibri" panose="020F0502020204030204" pitchFamily="34" charset="0"/>
                <a:ea typeface="Calibri" panose="020F0502020204030204" pitchFamily="34" charset="0"/>
              </a:rPr>
              <a:t>: </a:t>
            </a:r>
            <a:r>
              <a:rPr lang="fr-FR" sz="1400" dirty="0">
                <a:solidFill>
                  <a:srgbClr val="292526"/>
                </a:solidFill>
                <a:effectLst/>
                <a:highlight>
                  <a:srgbClr val="FFFFFF"/>
                </a:highlight>
                <a:latin typeface="Calibri" panose="020F0502020204030204" pitchFamily="34" charset="0"/>
                <a:ea typeface="Calibri" panose="020F0502020204030204" pitchFamily="34" charset="0"/>
              </a:rPr>
              <a:t>l’établissement lui reverse mensuellement ses honoraires liés à l’activité libérale et lui prélève trimestriellement le montant de la redevance.</a:t>
            </a:r>
          </a:p>
          <a:p>
            <a:pPr algn="ctr">
              <a:lnSpc>
                <a:spcPct val="115000"/>
              </a:lnSpc>
              <a:spcAft>
                <a:spcPts val="1000"/>
              </a:spcAft>
            </a:pPr>
            <a:endParaRPr lang="fr-FR" sz="1400" dirty="0">
              <a:solidFill>
                <a:srgbClr val="292526"/>
              </a:solidFill>
              <a:effectLst/>
              <a:latin typeface="Calibri" panose="020F0502020204030204" pitchFamily="34" charset="0"/>
              <a:ea typeface="Calibri" panose="020F0502020204030204" pitchFamily="34" charset="0"/>
            </a:endParaRPr>
          </a:p>
        </p:txBody>
      </p:sp>
      <p:sp>
        <p:nvSpPr>
          <p:cNvPr id="19" name="ZoneTexte 18">
            <a:extLst>
              <a:ext uri="{FF2B5EF4-FFF2-40B4-BE49-F238E27FC236}">
                <a16:creationId xmlns:a16="http://schemas.microsoft.com/office/drawing/2014/main" id="{84D993F2-3FBB-7D2B-4113-7B380AAAC398}"/>
              </a:ext>
            </a:extLst>
          </p:cNvPr>
          <p:cNvSpPr txBox="1"/>
          <p:nvPr/>
        </p:nvSpPr>
        <p:spPr>
          <a:xfrm>
            <a:off x="165370" y="4907144"/>
            <a:ext cx="3040201" cy="338554"/>
          </a:xfrm>
          <a:prstGeom prst="rect">
            <a:avLst/>
          </a:prstGeom>
          <a:noFill/>
        </p:spPr>
        <p:txBody>
          <a:bodyPr wrap="square" rtlCol="0">
            <a:spAutoFit/>
          </a:bodyPr>
          <a:lstStyle/>
          <a:p>
            <a:r>
              <a:rPr lang="fr-FR" sz="1600" b="1" i="1" dirty="0"/>
              <a:t>La redevance pour les CHU </a:t>
            </a:r>
          </a:p>
        </p:txBody>
      </p:sp>
      <p:sp>
        <p:nvSpPr>
          <p:cNvPr id="21" name="Rectangle : avec coin rogné 20">
            <a:extLst>
              <a:ext uri="{FF2B5EF4-FFF2-40B4-BE49-F238E27FC236}">
                <a16:creationId xmlns:a16="http://schemas.microsoft.com/office/drawing/2014/main" id="{3453B691-8BFC-C736-BDA9-A3A04E247598}"/>
              </a:ext>
            </a:extLst>
          </p:cNvPr>
          <p:cNvSpPr/>
          <p:nvPr/>
        </p:nvSpPr>
        <p:spPr>
          <a:xfrm>
            <a:off x="135315" y="5413346"/>
            <a:ext cx="2335603" cy="1403380"/>
          </a:xfrm>
          <a:prstGeom prst="snip1Rect">
            <a:avLst>
              <a:gd name="adj" fmla="val 50000"/>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8A0E5854-16B5-B7E3-FBFB-329BBC050D7D}"/>
              </a:ext>
            </a:extLst>
          </p:cNvPr>
          <p:cNvSpPr txBox="1"/>
          <p:nvPr/>
        </p:nvSpPr>
        <p:spPr>
          <a:xfrm>
            <a:off x="334373" y="5745704"/>
            <a:ext cx="1549037" cy="738664"/>
          </a:xfrm>
          <a:prstGeom prst="rect">
            <a:avLst/>
          </a:prstGeom>
          <a:noFill/>
        </p:spPr>
        <p:txBody>
          <a:bodyPr wrap="square" rtlCol="0">
            <a:spAutoFit/>
          </a:bodyPr>
          <a:lstStyle/>
          <a:p>
            <a:pPr algn="ctr"/>
            <a:r>
              <a:rPr lang="fr-FR" sz="1400" dirty="0">
                <a:solidFill>
                  <a:schemeClr val="bg1"/>
                </a:solidFill>
                <a:effectLst/>
                <a:latin typeface="Calibri" panose="020F0502020204030204" pitchFamily="34" charset="0"/>
                <a:ea typeface="Calibri" panose="020F0502020204030204" pitchFamily="34" charset="0"/>
              </a:rPr>
              <a:t>Consultations</a:t>
            </a:r>
          </a:p>
          <a:p>
            <a:pPr algn="ctr"/>
            <a:endParaRPr lang="fr-FR" sz="1400" dirty="0">
              <a:solidFill>
                <a:schemeClr val="bg1"/>
              </a:solidFill>
              <a:latin typeface="Calibri" panose="020F0502020204030204" pitchFamily="34" charset="0"/>
            </a:endParaRPr>
          </a:p>
          <a:p>
            <a:pPr algn="ctr"/>
            <a:r>
              <a:rPr lang="fr-FR" sz="1400" dirty="0">
                <a:solidFill>
                  <a:schemeClr val="bg1"/>
                </a:solidFill>
                <a:latin typeface="Calibri" panose="020F0502020204030204" pitchFamily="34" charset="0"/>
              </a:rPr>
              <a:t>16%</a:t>
            </a:r>
            <a:endParaRPr lang="fr-FR" sz="1400" dirty="0">
              <a:solidFill>
                <a:schemeClr val="bg1"/>
              </a:solidFill>
            </a:endParaRPr>
          </a:p>
        </p:txBody>
      </p:sp>
      <p:sp>
        <p:nvSpPr>
          <p:cNvPr id="23" name="Rectangle : avec coin rogné 22">
            <a:extLst>
              <a:ext uri="{FF2B5EF4-FFF2-40B4-BE49-F238E27FC236}">
                <a16:creationId xmlns:a16="http://schemas.microsoft.com/office/drawing/2014/main" id="{011A3459-85E3-8496-DC4B-65FBFF772852}"/>
              </a:ext>
            </a:extLst>
          </p:cNvPr>
          <p:cNvSpPr/>
          <p:nvPr/>
        </p:nvSpPr>
        <p:spPr>
          <a:xfrm>
            <a:off x="3134444" y="5214348"/>
            <a:ext cx="2735224" cy="1602377"/>
          </a:xfrm>
          <a:prstGeom prst="snip1Rect">
            <a:avLst>
              <a:gd name="adj" fmla="val 50000"/>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195C5653-6899-50B1-D86D-A568D82751EE}"/>
              </a:ext>
            </a:extLst>
          </p:cNvPr>
          <p:cNvSpPr txBox="1"/>
          <p:nvPr/>
        </p:nvSpPr>
        <p:spPr>
          <a:xfrm>
            <a:off x="3134444" y="5595230"/>
            <a:ext cx="2735224" cy="1169551"/>
          </a:xfrm>
          <a:prstGeom prst="rect">
            <a:avLst/>
          </a:prstGeom>
          <a:noFill/>
        </p:spPr>
        <p:txBody>
          <a:bodyPr wrap="square" rtlCol="0">
            <a:spAutoFit/>
          </a:bodyPr>
          <a:lstStyle/>
          <a:p>
            <a:pPr algn="ctr"/>
            <a:r>
              <a:rPr lang="fr-FR" sz="1400" dirty="0">
                <a:solidFill>
                  <a:schemeClr val="bg1"/>
                </a:solidFill>
                <a:latin typeface="Calibri" panose="020F0502020204030204" pitchFamily="34" charset="0"/>
                <a:ea typeface="Calibri" panose="020F0502020204030204" pitchFamily="34" charset="0"/>
              </a:rPr>
              <a:t>A</a:t>
            </a:r>
            <a:r>
              <a:rPr lang="fr-FR" sz="1400" dirty="0">
                <a:solidFill>
                  <a:schemeClr val="bg1"/>
                </a:solidFill>
                <a:effectLst/>
                <a:latin typeface="Calibri" panose="020F0502020204030204" pitchFamily="34" charset="0"/>
                <a:ea typeface="Calibri" panose="020F0502020204030204" pitchFamily="34" charset="0"/>
              </a:rPr>
              <a:t>ctes, autres que les actes d’imagerie, de radiothérapie, de médecine nucléaire et de biologie </a:t>
            </a:r>
            <a:endParaRPr lang="fr-FR" sz="1400" dirty="0">
              <a:solidFill>
                <a:schemeClr val="bg1"/>
              </a:solidFill>
              <a:latin typeface="Calibri" panose="020F0502020204030204" pitchFamily="34" charset="0"/>
            </a:endParaRPr>
          </a:p>
          <a:p>
            <a:pPr algn="ctr"/>
            <a:endParaRPr lang="fr-FR" sz="1400" dirty="0">
              <a:solidFill>
                <a:schemeClr val="bg1"/>
              </a:solidFill>
              <a:latin typeface="Calibri" panose="020F0502020204030204" pitchFamily="34" charset="0"/>
            </a:endParaRPr>
          </a:p>
          <a:p>
            <a:pPr algn="ctr"/>
            <a:r>
              <a:rPr lang="fr-FR" sz="1400" dirty="0">
                <a:solidFill>
                  <a:schemeClr val="bg1"/>
                </a:solidFill>
                <a:latin typeface="Calibri" panose="020F0502020204030204" pitchFamily="34" charset="0"/>
              </a:rPr>
              <a:t>25%</a:t>
            </a:r>
            <a:endParaRPr lang="fr-FR" sz="1400" dirty="0">
              <a:solidFill>
                <a:schemeClr val="bg1"/>
              </a:solidFill>
            </a:endParaRPr>
          </a:p>
        </p:txBody>
      </p:sp>
      <p:sp>
        <p:nvSpPr>
          <p:cNvPr id="25" name="Rectangle : avec coin rogné 24">
            <a:extLst>
              <a:ext uri="{FF2B5EF4-FFF2-40B4-BE49-F238E27FC236}">
                <a16:creationId xmlns:a16="http://schemas.microsoft.com/office/drawing/2014/main" id="{80E6C985-A93D-99D1-769A-96221C3608DE}"/>
              </a:ext>
            </a:extLst>
          </p:cNvPr>
          <p:cNvSpPr/>
          <p:nvPr/>
        </p:nvSpPr>
        <p:spPr>
          <a:xfrm>
            <a:off x="7470237" y="5214347"/>
            <a:ext cx="2735224" cy="1602377"/>
          </a:xfrm>
          <a:prstGeom prst="snip1Rect">
            <a:avLst>
              <a:gd name="adj" fmla="val 50000"/>
            </a:avLst>
          </a:prstGeom>
          <a:solidFill>
            <a:srgbClr val="DEA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9D5A3C72-9E3D-DEBE-F2CE-F1C3B7B89C7F}"/>
              </a:ext>
            </a:extLst>
          </p:cNvPr>
          <p:cNvSpPr txBox="1"/>
          <p:nvPr/>
        </p:nvSpPr>
        <p:spPr>
          <a:xfrm>
            <a:off x="7350885" y="5473005"/>
            <a:ext cx="2544829" cy="1384995"/>
          </a:xfrm>
          <a:prstGeom prst="rect">
            <a:avLst/>
          </a:prstGeom>
          <a:noFill/>
        </p:spPr>
        <p:txBody>
          <a:bodyPr wrap="square" rtlCol="0">
            <a:spAutoFit/>
          </a:bodyPr>
          <a:lstStyle/>
          <a:p>
            <a:pPr algn="ctr"/>
            <a:r>
              <a:rPr lang="fr-FR" sz="1400" dirty="0">
                <a:solidFill>
                  <a:schemeClr val="bg1"/>
                </a:solidFill>
                <a:latin typeface="Calibri" panose="020F0502020204030204" pitchFamily="34" charset="0"/>
                <a:ea typeface="Calibri" panose="020F0502020204030204" pitchFamily="34" charset="0"/>
              </a:rPr>
              <a:t>A</a:t>
            </a:r>
            <a:r>
              <a:rPr lang="fr-FR" sz="1400" dirty="0">
                <a:solidFill>
                  <a:schemeClr val="bg1"/>
                </a:solidFill>
                <a:effectLst/>
                <a:latin typeface="Calibri" panose="020F0502020204030204" pitchFamily="34" charset="0"/>
                <a:ea typeface="Calibri" panose="020F0502020204030204" pitchFamily="34" charset="0"/>
              </a:rPr>
              <a:t>ctes</a:t>
            </a:r>
            <a:r>
              <a:rPr lang="fr-FR" sz="1400" dirty="0">
                <a:solidFill>
                  <a:schemeClr val="bg1"/>
                </a:solidFill>
                <a:latin typeface="Calibri" panose="020F0502020204030204" pitchFamily="34" charset="0"/>
              </a:rPr>
              <a:t> d’imagerie (hors imagerie en coupe), de radiothérapie, de médecine nucléaire (hors TEP) et de biologie</a:t>
            </a:r>
          </a:p>
          <a:p>
            <a:pPr algn="ctr"/>
            <a:endParaRPr lang="fr-FR" sz="1400" dirty="0">
              <a:solidFill>
                <a:schemeClr val="bg1"/>
              </a:solidFill>
              <a:latin typeface="Calibri" panose="020F0502020204030204" pitchFamily="34" charset="0"/>
            </a:endParaRPr>
          </a:p>
          <a:p>
            <a:pPr algn="ctr"/>
            <a:r>
              <a:rPr lang="fr-FR" sz="1400" dirty="0">
                <a:solidFill>
                  <a:schemeClr val="bg1"/>
                </a:solidFill>
                <a:latin typeface="Calibri" panose="020F0502020204030204" pitchFamily="34" charset="0"/>
              </a:rPr>
              <a:t>60%</a:t>
            </a:r>
            <a:endParaRPr lang="fr-FR" sz="1400" dirty="0">
              <a:solidFill>
                <a:schemeClr val="bg1"/>
              </a:solidFill>
            </a:endParaRPr>
          </a:p>
        </p:txBody>
      </p:sp>
    </p:spTree>
    <p:extLst>
      <p:ext uri="{BB962C8B-B14F-4D97-AF65-F5344CB8AC3E}">
        <p14:creationId xmlns:p14="http://schemas.microsoft.com/office/powerpoint/2010/main" val="27934765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67F84-D7F3-ED4B-C9F1-2A0E0102BECF}"/>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2D15240D-C17B-AE97-D6FA-60B62AF3DA22}"/>
              </a:ext>
            </a:extLst>
          </p:cNvPr>
          <p:cNvSpPr/>
          <p:nvPr/>
        </p:nvSpPr>
        <p:spPr>
          <a:xfrm>
            <a:off x="8580900" y="241463"/>
            <a:ext cx="1234307" cy="259070"/>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408955FF-4DF8-AD05-2B34-2CC37EF5AD14}"/>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Espace réservé du numéro de diapositive 28">
            <a:extLst>
              <a:ext uri="{FF2B5EF4-FFF2-40B4-BE49-F238E27FC236}">
                <a16:creationId xmlns:a16="http://schemas.microsoft.com/office/drawing/2014/main" id="{7814995C-E544-BDE4-A49F-B43FCF1C117E}"/>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82</a:t>
            </a:fld>
            <a:endParaRPr lang="fr-FR"/>
          </a:p>
        </p:txBody>
      </p:sp>
      <p:sp>
        <p:nvSpPr>
          <p:cNvPr id="20" name="Rectangle : coins arrondis 19">
            <a:extLst>
              <a:ext uri="{FF2B5EF4-FFF2-40B4-BE49-F238E27FC236}">
                <a16:creationId xmlns:a16="http://schemas.microsoft.com/office/drawing/2014/main" id="{DB45D36C-B34A-2C42-345C-57E0D751F70A}"/>
              </a:ext>
            </a:extLst>
          </p:cNvPr>
          <p:cNvSpPr/>
          <p:nvPr/>
        </p:nvSpPr>
        <p:spPr>
          <a:xfrm>
            <a:off x="-358141" y="12659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4" name="Tableau 33">
            <a:extLst>
              <a:ext uri="{FF2B5EF4-FFF2-40B4-BE49-F238E27FC236}">
                <a16:creationId xmlns:a16="http://schemas.microsoft.com/office/drawing/2014/main" id="{2A809D5F-D181-898B-D7DC-EEBF0A0518BD}"/>
              </a:ext>
            </a:extLst>
          </p:cNvPr>
          <p:cNvGraphicFramePr>
            <a:graphicFrameLocks noGrp="1"/>
          </p:cNvGraphicFramePr>
          <p:nvPr/>
        </p:nvGraphicFramePr>
        <p:xfrm>
          <a:off x="2470918" y="235823"/>
          <a:ext cx="7344702" cy="411480"/>
        </p:xfrm>
        <a:graphic>
          <a:graphicData uri="http://schemas.openxmlformats.org/drawingml/2006/table">
            <a:tbl>
              <a:tblPr firstRow="1" bandRow="1">
                <a:tableStyleId>{5C22544A-7EE6-4342-B048-85BDC9FD1C3A}</a:tableStyleId>
              </a:tblPr>
              <a:tblGrid>
                <a:gridCol w="1224117">
                  <a:extLst>
                    <a:ext uri="{9D8B030D-6E8A-4147-A177-3AD203B41FA5}">
                      <a16:colId xmlns:a16="http://schemas.microsoft.com/office/drawing/2014/main" val="3083565694"/>
                    </a:ext>
                  </a:extLst>
                </a:gridCol>
                <a:gridCol w="1224117">
                  <a:extLst>
                    <a:ext uri="{9D8B030D-6E8A-4147-A177-3AD203B41FA5}">
                      <a16:colId xmlns:a16="http://schemas.microsoft.com/office/drawing/2014/main" val="2626883127"/>
                    </a:ext>
                  </a:extLst>
                </a:gridCol>
                <a:gridCol w="1224117">
                  <a:extLst>
                    <a:ext uri="{9D8B030D-6E8A-4147-A177-3AD203B41FA5}">
                      <a16:colId xmlns:a16="http://schemas.microsoft.com/office/drawing/2014/main" val="1982868293"/>
                    </a:ext>
                  </a:extLst>
                </a:gridCol>
                <a:gridCol w="1224117">
                  <a:extLst>
                    <a:ext uri="{9D8B030D-6E8A-4147-A177-3AD203B41FA5}">
                      <a16:colId xmlns:a16="http://schemas.microsoft.com/office/drawing/2014/main" val="2828384572"/>
                    </a:ext>
                  </a:extLst>
                </a:gridCol>
                <a:gridCol w="1224117">
                  <a:extLst>
                    <a:ext uri="{9D8B030D-6E8A-4147-A177-3AD203B41FA5}">
                      <a16:colId xmlns:a16="http://schemas.microsoft.com/office/drawing/2014/main" val="2259421489"/>
                    </a:ext>
                  </a:extLst>
                </a:gridCol>
                <a:gridCol w="1224117">
                  <a:extLst>
                    <a:ext uri="{9D8B030D-6E8A-4147-A177-3AD203B41FA5}">
                      <a16:colId xmlns:a16="http://schemas.microsoft.com/office/drawing/2014/main" val="63246013"/>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URGENCES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HORS NOMENC</a:t>
                      </a:r>
                      <a:r>
                        <a:rPr lang="fr-FR" sz="1050" b="0" dirty="0">
                          <a:solidFill>
                            <a:schemeClr val="bg1"/>
                          </a:solidFill>
                          <a:latin typeface="Avenir Next LT Pro" panose="020B0504020202020204"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FORFAITS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TRANSPORTS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Activité Libérale</a:t>
                      </a:r>
                    </a:p>
                    <a:p>
                      <a:pPr algn="ctr"/>
                      <a:endParaRPr lang="fr-FR" sz="1050" b="0" dirty="0">
                        <a:solidFill>
                          <a:schemeClr val="bg1"/>
                        </a:solidFill>
                        <a:latin typeface="Avenir Next LT Pro" panose="020B05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9" name="Tableau 8">
            <a:extLst>
              <a:ext uri="{FF2B5EF4-FFF2-40B4-BE49-F238E27FC236}">
                <a16:creationId xmlns:a16="http://schemas.microsoft.com/office/drawing/2014/main" id="{609D7050-640E-F192-BE85-796A741E0241}"/>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2">
                              <a:lumMod val="90000"/>
                            </a:schemeClr>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1"/>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
        <p:nvSpPr>
          <p:cNvPr id="17" name="Rectangle 16">
            <a:extLst>
              <a:ext uri="{FF2B5EF4-FFF2-40B4-BE49-F238E27FC236}">
                <a16:creationId xmlns:a16="http://schemas.microsoft.com/office/drawing/2014/main" id="{94233FAF-182F-AEFB-77DB-4C94DFD00902}"/>
              </a:ext>
            </a:extLst>
          </p:cNvPr>
          <p:cNvSpPr/>
          <p:nvPr/>
        </p:nvSpPr>
        <p:spPr>
          <a:xfrm>
            <a:off x="5517247" y="6451600"/>
            <a:ext cx="1432193"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F4270076-47A1-F558-32E6-0B6156C24950}"/>
              </a:ext>
            </a:extLst>
          </p:cNvPr>
          <p:cNvGraphicFramePr>
            <a:graphicFrameLocks noGrp="1"/>
          </p:cNvGraphicFramePr>
          <p:nvPr/>
        </p:nvGraphicFramePr>
        <p:xfrm>
          <a:off x="2470918" y="643466"/>
          <a:ext cx="7344702" cy="1066800"/>
        </p:xfrm>
        <a:graphic>
          <a:graphicData uri="http://schemas.openxmlformats.org/drawingml/2006/table">
            <a:tbl>
              <a:tblPr bandRow="1">
                <a:tableStyleId>{5C22544A-7EE6-4342-B048-85BDC9FD1C3A}</a:tableStyleId>
              </a:tblPr>
              <a:tblGrid>
                <a:gridCol w="1224117">
                  <a:extLst>
                    <a:ext uri="{9D8B030D-6E8A-4147-A177-3AD203B41FA5}">
                      <a16:colId xmlns:a16="http://schemas.microsoft.com/office/drawing/2014/main" val="2399857081"/>
                    </a:ext>
                  </a:extLst>
                </a:gridCol>
                <a:gridCol w="1224117">
                  <a:extLst>
                    <a:ext uri="{9D8B030D-6E8A-4147-A177-3AD203B41FA5}">
                      <a16:colId xmlns:a16="http://schemas.microsoft.com/office/drawing/2014/main" val="4151574970"/>
                    </a:ext>
                  </a:extLst>
                </a:gridCol>
                <a:gridCol w="1224117">
                  <a:extLst>
                    <a:ext uri="{9D8B030D-6E8A-4147-A177-3AD203B41FA5}">
                      <a16:colId xmlns:a16="http://schemas.microsoft.com/office/drawing/2014/main" val="1291935863"/>
                    </a:ext>
                  </a:extLst>
                </a:gridCol>
                <a:gridCol w="1224117">
                  <a:extLst>
                    <a:ext uri="{9D8B030D-6E8A-4147-A177-3AD203B41FA5}">
                      <a16:colId xmlns:a16="http://schemas.microsoft.com/office/drawing/2014/main" val="3185149727"/>
                    </a:ext>
                  </a:extLst>
                </a:gridCol>
                <a:gridCol w="1224117">
                  <a:extLst>
                    <a:ext uri="{9D8B030D-6E8A-4147-A177-3AD203B41FA5}">
                      <a16:colId xmlns:a16="http://schemas.microsoft.com/office/drawing/2014/main" val="3671637621"/>
                    </a:ext>
                  </a:extLst>
                </a:gridCol>
                <a:gridCol w="1224117">
                  <a:extLst>
                    <a:ext uri="{9D8B030D-6E8A-4147-A177-3AD203B41FA5}">
                      <a16:colId xmlns:a16="http://schemas.microsoft.com/office/drawing/2014/main" val="886385710"/>
                    </a:ext>
                  </a:extLst>
                </a:gridCol>
              </a:tblGrid>
              <a:tr h="0">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Non 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Règles</a:t>
                      </a:r>
                    </a:p>
                  </a:txBody>
                  <a:tcPr>
                    <a:noFill/>
                  </a:tcPr>
                </a:tc>
                <a:tc>
                  <a:txBody>
                    <a:bodyPr/>
                    <a:lstStyle/>
                    <a:p>
                      <a:pPr algn="ctr"/>
                      <a:r>
                        <a:rPr lang="fr-FR" sz="800" dirty="0">
                          <a:solidFill>
                            <a:schemeClr val="bg2">
                              <a:lumMod val="90000"/>
                            </a:schemeClr>
                          </a:solidFill>
                          <a:latin typeface="Avenir Next LT Pro" panose="020B0504020202020204" pitchFamily="34" charset="0"/>
                        </a:rPr>
                        <a:t>MRC</a:t>
                      </a:r>
                    </a:p>
                  </a:txBody>
                  <a:tcPr>
                    <a:noFill/>
                  </a:tcPr>
                </a:tc>
                <a:tc>
                  <a:txBody>
                    <a:bodyPr/>
                    <a:lstStyle/>
                    <a:p>
                      <a:pPr algn="ctr"/>
                      <a:r>
                        <a:rPr lang="fr-FR" sz="800" dirty="0">
                          <a:solidFill>
                            <a:schemeClr val="bg2">
                              <a:lumMod val="90000"/>
                            </a:schemeClr>
                          </a:solidFill>
                          <a:latin typeface="Avenir Next LT Pro" panose="020B0504020202020204" pitchFamily="34" charset="0"/>
                        </a:rPr>
                        <a:t>MCO</a:t>
                      </a:r>
                    </a:p>
                  </a:txBody>
                  <a:tcPr>
                    <a:noFill/>
                  </a:tcPr>
                </a:tc>
                <a:tc>
                  <a:txBody>
                    <a:bodyPr/>
                    <a:lstStyle/>
                    <a:p>
                      <a:pPr algn="ctr"/>
                      <a:endParaRPr lang="fr-FR" sz="800" dirty="0">
                        <a:solidFill>
                          <a:schemeClr val="tx1"/>
                        </a:solidFill>
                        <a:latin typeface="Avenir Next LT Pro" panose="020B0504020202020204" pitchFamily="34" charset="0"/>
                      </a:endParaRPr>
                    </a:p>
                  </a:txBody>
                  <a:tcPr>
                    <a:noFill/>
                  </a:tcPr>
                </a:tc>
                <a:extLst>
                  <a:ext uri="{0D108BD9-81ED-4DB2-BD59-A6C34878D82A}">
                    <a16:rowId xmlns:a16="http://schemas.microsoft.com/office/drawing/2014/main" val="620904759"/>
                  </a:ext>
                </a:extLst>
              </a:tr>
              <a:tr h="0">
                <a:tc>
                  <a:txBody>
                    <a:bodyPr/>
                    <a:lstStyle/>
                    <a:p>
                      <a:pPr algn="ctr"/>
                      <a:r>
                        <a:rPr lang="fr-FR" sz="800" dirty="0">
                          <a:solidFill>
                            <a:schemeClr val="bg2">
                              <a:lumMod val="90000"/>
                            </a:schemeClr>
                          </a:solidFill>
                          <a:latin typeface="Avenir Next LT Pro" panose="020B0504020202020204" pitchFamily="34" charset="0"/>
                        </a:rPr>
                        <a:t>NGAP</a:t>
                      </a:r>
                    </a:p>
                  </a:txBody>
                  <a:tcPr>
                    <a:solidFill>
                      <a:schemeClr val="bg1"/>
                    </a:solidFill>
                  </a:tcPr>
                </a:tc>
                <a:tc>
                  <a:txBody>
                    <a:bodyPr/>
                    <a:lstStyle/>
                    <a:p>
                      <a:pPr algn="ctr"/>
                      <a:r>
                        <a:rPr lang="fr-FR" sz="800" dirty="0">
                          <a:solidFill>
                            <a:schemeClr val="bg2">
                              <a:lumMod val="90000"/>
                            </a:schemeClr>
                          </a:solidFill>
                          <a:latin typeface="Avenir Next LT Pro" panose="020B0504020202020204" pitchFamily="34" charset="0"/>
                        </a:rPr>
                        <a:t>Gynéco</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r>
                        <a:rPr lang="fr-FR" sz="800" dirty="0">
                          <a:solidFill>
                            <a:schemeClr val="bg2">
                              <a:lumMod val="90000"/>
                            </a:schemeClr>
                          </a:solidFill>
                          <a:latin typeface="Avenir Next LT Pro" panose="020B0504020202020204" pitchFamily="34" charset="0"/>
                        </a:rPr>
                        <a:t>PSY SMR</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205325403"/>
                  </a:ext>
                </a:extLst>
              </a:tr>
              <a:tr h="0">
                <a:tc>
                  <a:txBody>
                    <a:bodyPr/>
                    <a:lstStyle/>
                    <a:p>
                      <a:pPr algn="ctr"/>
                      <a:r>
                        <a:rPr lang="fr-FR" sz="800" dirty="0">
                          <a:solidFill>
                            <a:schemeClr val="bg2">
                              <a:lumMod val="90000"/>
                            </a:schemeClr>
                          </a:solidFill>
                          <a:latin typeface="Avenir Next LT Pro" panose="020B0504020202020204" pitchFamily="34" charset="0"/>
                        </a:rPr>
                        <a:t>CCAM</a:t>
                      </a: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301167"/>
                  </a:ext>
                </a:extLst>
              </a:tr>
              <a:tr h="0">
                <a:tc>
                  <a:txBody>
                    <a:bodyPr/>
                    <a:lstStyle/>
                    <a:p>
                      <a:pPr algn="ctr"/>
                      <a:r>
                        <a:rPr lang="fr-FR" sz="800" dirty="0">
                          <a:solidFill>
                            <a:schemeClr val="bg2">
                              <a:lumMod val="90000"/>
                            </a:schemeClr>
                          </a:solidFill>
                          <a:latin typeface="Avenir Next LT Pro" panose="020B0504020202020204" pitchFamily="34" charset="0"/>
                        </a:rPr>
                        <a:t>NABM</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245232740"/>
                  </a:ext>
                </a:extLst>
              </a:tr>
              <a:tr h="0">
                <a:tc>
                  <a:txBody>
                    <a:bodyPr/>
                    <a:lstStyle/>
                    <a:p>
                      <a:pPr algn="ctr"/>
                      <a:r>
                        <a:rPr lang="fr-FR" sz="800" dirty="0">
                          <a:solidFill>
                            <a:schemeClr val="bg2">
                              <a:lumMod val="90000"/>
                            </a:schemeClr>
                          </a:solidFill>
                          <a:latin typeface="Avenir Next LT Pro" panose="020B0504020202020204" pitchFamily="34" charset="0"/>
                        </a:rPr>
                        <a:t>Exercice</a:t>
                      </a: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tc>
                  <a:txBody>
                    <a:bodyPr/>
                    <a:lstStyle/>
                    <a:p>
                      <a:pPr algn="ctr"/>
                      <a:endParaRPr lang="fr-FR" sz="800" dirty="0">
                        <a:solidFill>
                          <a:schemeClr val="bg2">
                            <a:lumMod val="90000"/>
                          </a:schemeClr>
                        </a:solidFill>
                        <a:latin typeface="Avenir Next LT Pro" panose="020B0504020202020204" pitchFamily="34" charset="0"/>
                      </a:endParaRPr>
                    </a:p>
                  </a:txBody>
                  <a:tcPr>
                    <a:noFill/>
                  </a:tcPr>
                </a:tc>
                <a:extLst>
                  <a:ext uri="{0D108BD9-81ED-4DB2-BD59-A6C34878D82A}">
                    <a16:rowId xmlns:a16="http://schemas.microsoft.com/office/drawing/2014/main" val="3100512143"/>
                  </a:ext>
                </a:extLst>
              </a:tr>
            </a:tbl>
          </a:graphicData>
        </a:graphic>
      </p:graphicFrame>
      <p:sp>
        <p:nvSpPr>
          <p:cNvPr id="5" name="ZoneTexte 4">
            <a:extLst>
              <a:ext uri="{FF2B5EF4-FFF2-40B4-BE49-F238E27FC236}">
                <a16:creationId xmlns:a16="http://schemas.microsoft.com/office/drawing/2014/main" id="{6D1D158D-10A9-B908-2347-B30200C3730F}"/>
              </a:ext>
            </a:extLst>
          </p:cNvPr>
          <p:cNvSpPr txBox="1"/>
          <p:nvPr/>
        </p:nvSpPr>
        <p:spPr>
          <a:xfrm>
            <a:off x="128918" y="1807509"/>
            <a:ext cx="8911769" cy="400110"/>
          </a:xfrm>
          <a:prstGeom prst="rect">
            <a:avLst/>
          </a:prstGeom>
          <a:noFill/>
        </p:spPr>
        <p:txBody>
          <a:bodyPr wrap="square">
            <a:spAutoFit/>
          </a:bodyPr>
          <a:lstStyle/>
          <a:p>
            <a:r>
              <a:rPr lang="fr-FR" sz="2000" b="1" dirty="0">
                <a:latin typeface="Avenir Next LT Pro" panose="020B0504020202020204" pitchFamily="34" charset="0"/>
              </a:rPr>
              <a:t>IV.7. Activité Libérale</a:t>
            </a:r>
          </a:p>
        </p:txBody>
      </p:sp>
      <p:sp>
        <p:nvSpPr>
          <p:cNvPr id="4" name="Rectangle 3">
            <a:extLst>
              <a:ext uri="{FF2B5EF4-FFF2-40B4-BE49-F238E27FC236}">
                <a16:creationId xmlns:a16="http://schemas.microsoft.com/office/drawing/2014/main" id="{AF2F6311-6244-3B55-2187-0BC530CD7972}"/>
              </a:ext>
            </a:extLst>
          </p:cNvPr>
          <p:cNvSpPr/>
          <p:nvPr/>
        </p:nvSpPr>
        <p:spPr>
          <a:xfrm rot="16200000">
            <a:off x="-1260838" y="3713752"/>
            <a:ext cx="4405086" cy="1883410"/>
          </a:xfrm>
          <a:prstGeom prst="rect">
            <a:avLst/>
          </a:prstGeom>
          <a:gradFill>
            <a:gsLst>
              <a:gs pos="0">
                <a:srgbClr val="2E84AC"/>
              </a:gs>
              <a:gs pos="100000">
                <a:srgbClr val="38BBD5"/>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800" b="1" dirty="0">
                <a:latin typeface="Avenir Next LT Pro" panose="020B0504020202020204" pitchFamily="34" charset="0"/>
              </a:rPr>
              <a:t>EXERCICE #6</a:t>
            </a:r>
          </a:p>
        </p:txBody>
      </p:sp>
      <p:sp>
        <p:nvSpPr>
          <p:cNvPr id="7" name="ZoneTexte 6">
            <a:extLst>
              <a:ext uri="{FF2B5EF4-FFF2-40B4-BE49-F238E27FC236}">
                <a16:creationId xmlns:a16="http://schemas.microsoft.com/office/drawing/2014/main" id="{AAEB4647-0C6E-7D1D-6966-41B655216C0E}"/>
              </a:ext>
            </a:extLst>
          </p:cNvPr>
          <p:cNvSpPr txBox="1"/>
          <p:nvPr/>
        </p:nvSpPr>
        <p:spPr>
          <a:xfrm>
            <a:off x="1881351" y="2693732"/>
            <a:ext cx="10310646" cy="3693319"/>
          </a:xfrm>
          <a:prstGeom prst="rect">
            <a:avLst/>
          </a:prstGeom>
          <a:noFill/>
        </p:spPr>
        <p:txBody>
          <a:bodyPr wrap="square" rtlCol="0">
            <a:spAutoFit/>
          </a:bodyPr>
          <a:lstStyle/>
          <a:p>
            <a:endParaRPr lang="fr-FR" dirty="0"/>
          </a:p>
          <a:p>
            <a:endParaRPr lang="fr-FR" dirty="0"/>
          </a:p>
          <a:p>
            <a:pPr marL="285750" indent="-285750">
              <a:buFont typeface="Arial" panose="020B0604020202020204" pitchFamily="34" charset="0"/>
              <a:buChar char="•"/>
            </a:pPr>
            <a:r>
              <a:rPr lang="fr-FR" dirty="0"/>
              <a:t>Quelle sera la recette encaissée par un praticien qui exerce une activité libérale au sein de son établissement public</a:t>
            </a:r>
          </a:p>
          <a:p>
            <a:pPr marL="285750" indent="-285750">
              <a:buFont typeface="Arial" panose="020B0604020202020204" pitchFamily="34" charset="0"/>
              <a:buChar char="•"/>
            </a:pPr>
            <a:r>
              <a:rPr lang="fr-FR" dirty="0"/>
              <a:t>Quelle sera la recette encaissée par l’hôpital public dans lequel le médecin exerce</a:t>
            </a:r>
          </a:p>
          <a:p>
            <a:pPr marL="285750" indent="-285750">
              <a:buFont typeface="Arial" panose="020B0604020202020204" pitchFamily="34" charset="0"/>
              <a:buChar char="•"/>
            </a:pPr>
            <a:r>
              <a:rPr lang="fr-FR" dirty="0"/>
              <a:t>Quelle sera la part prise en charge par l’AMO sur le montant réglé par le patient</a:t>
            </a:r>
          </a:p>
          <a:p>
            <a:endParaRPr lang="fr-FR" dirty="0"/>
          </a:p>
          <a:p>
            <a:r>
              <a:rPr lang="fr-FR" dirty="0"/>
              <a:t>Dans le cas où le médecin voit un patient:</a:t>
            </a:r>
          </a:p>
          <a:p>
            <a:pPr marL="285750" indent="-285750">
              <a:buFont typeface="Arial" panose="020B0604020202020204" pitchFamily="34" charset="0"/>
              <a:buChar char="•"/>
            </a:pPr>
            <a:r>
              <a:rPr lang="fr-FR" dirty="0"/>
              <a:t> En consultation externe de spécialiste à 26,5 euros avec un dépassement d’honoraire de 50 euros</a:t>
            </a:r>
          </a:p>
          <a:p>
            <a:pPr marL="285750" indent="-285750">
              <a:buFont typeface="Arial" panose="020B0604020202020204" pitchFamily="34" charset="0"/>
              <a:buChar char="•"/>
            </a:pPr>
            <a:r>
              <a:rPr lang="fr-FR" dirty="0"/>
              <a:t> Lors de sa prise en charge en hospitalisation dans le cadre d’un acte opératoire à 98 euros qui regroupe dans un GHM à 1500 euros pour une durée de </a:t>
            </a:r>
            <a:r>
              <a:rPr lang="fr-FR"/>
              <a:t>2 jours</a:t>
            </a:r>
            <a:endParaRPr lang="fr-FR" dirty="0"/>
          </a:p>
          <a:p>
            <a:pPr marL="285750" indent="-285750">
              <a:buFont typeface="Arial" panose="020B0604020202020204" pitchFamily="34" charset="0"/>
              <a:buChar char="•"/>
            </a:pPr>
            <a:endParaRPr lang="fr-FR" dirty="0"/>
          </a:p>
          <a:p>
            <a:endParaRPr lang="fr-FR" dirty="0"/>
          </a:p>
        </p:txBody>
      </p:sp>
    </p:spTree>
    <p:extLst>
      <p:ext uri="{BB962C8B-B14F-4D97-AF65-F5344CB8AC3E}">
        <p14:creationId xmlns:p14="http://schemas.microsoft.com/office/powerpoint/2010/main" val="29596567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jet d'établissement 2022-2027 du CHU de Nîmes voté à l'unanimité">
            <a:extLst>
              <a:ext uri="{FF2B5EF4-FFF2-40B4-BE49-F238E27FC236}">
                <a16:creationId xmlns:a16="http://schemas.microsoft.com/office/drawing/2014/main" id="{91750DD4-355A-CB0B-21B4-8B4490FA94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4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A2C9BE3-D8A6-6DB1-C3A8-CB7B8289775E}"/>
              </a:ext>
            </a:extLst>
          </p:cNvPr>
          <p:cNvSpPr/>
          <p:nvPr/>
        </p:nvSpPr>
        <p:spPr>
          <a:xfrm>
            <a:off x="0" y="0"/>
            <a:ext cx="12192000" cy="6857999"/>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49E1208D-A4D7-16CB-EEB0-269DAF26B31C}"/>
              </a:ext>
            </a:extLst>
          </p:cNvPr>
          <p:cNvSpPr txBox="1"/>
          <p:nvPr/>
        </p:nvSpPr>
        <p:spPr>
          <a:xfrm>
            <a:off x="503434" y="2778004"/>
            <a:ext cx="11688566" cy="1754326"/>
          </a:xfrm>
          <a:prstGeom prst="rect">
            <a:avLst/>
          </a:prstGeom>
          <a:noFill/>
        </p:spPr>
        <p:txBody>
          <a:bodyPr wrap="square" rtlCol="0">
            <a:spAutoFit/>
          </a:bodyPr>
          <a:lstStyle/>
          <a:p>
            <a:pPr algn="ctr"/>
            <a:r>
              <a:rPr lang="fr-FR" sz="3600" b="1" dirty="0">
                <a:gradFill flip="none" rotWithShape="1">
                  <a:gsLst>
                    <a:gs pos="0">
                      <a:srgbClr val="38BBD5"/>
                    </a:gs>
                    <a:gs pos="100000">
                      <a:srgbClr val="20588B"/>
                    </a:gs>
                  </a:gsLst>
                  <a:lin ang="10800000" scaled="1"/>
                  <a:tileRect/>
                </a:gradFill>
                <a:highlight>
                  <a:srgbClr val="FFFFFF"/>
                </a:highlight>
                <a:latin typeface="Avenir Next LT Pro" panose="020B0504020202020204" pitchFamily="34" charset="0"/>
              </a:rPr>
              <a:t>Quels sont pour vous les avantages liés à une organisation optimale du circuit administratif du patient dans le process de facturation?  </a:t>
            </a:r>
          </a:p>
        </p:txBody>
      </p:sp>
      <p:sp>
        <p:nvSpPr>
          <p:cNvPr id="11" name="Espace réservé du numéro de diapositive 10">
            <a:extLst>
              <a:ext uri="{FF2B5EF4-FFF2-40B4-BE49-F238E27FC236}">
                <a16:creationId xmlns:a16="http://schemas.microsoft.com/office/drawing/2014/main" id="{1BD2E297-CBC5-E935-860E-1D0F77AD8325}"/>
              </a:ext>
            </a:extLst>
          </p:cNvPr>
          <p:cNvSpPr>
            <a:spLocks noGrp="1"/>
          </p:cNvSpPr>
          <p:nvPr>
            <p:ph type="sldNum" sz="quarter" idx="12"/>
          </p:nvPr>
        </p:nvSpPr>
        <p:spPr/>
        <p:txBody>
          <a:bodyPr/>
          <a:lstStyle/>
          <a:p>
            <a:fld id="{DD14F28A-ACBA-4BD7-85E8-B0B45E54A3B5}" type="slidenum">
              <a:rPr lang="fr-FR" smtClean="0"/>
              <a:t>83</a:t>
            </a:fld>
            <a:endParaRPr lang="fr-FR"/>
          </a:p>
        </p:txBody>
      </p:sp>
      <p:pic>
        <p:nvPicPr>
          <p:cNvPr id="2" name="Image 1">
            <a:extLst>
              <a:ext uri="{FF2B5EF4-FFF2-40B4-BE49-F238E27FC236}">
                <a16:creationId xmlns:a16="http://schemas.microsoft.com/office/drawing/2014/main" id="{688CC592-3D36-D532-9B74-8C7C754437B9}"/>
              </a:ext>
            </a:extLst>
          </p:cNvPr>
          <p:cNvPicPr>
            <a:picLocks noChangeAspect="1"/>
          </p:cNvPicPr>
          <p:nvPr/>
        </p:nvPicPr>
        <p:blipFill rotWithShape="1">
          <a:blip r:embed="rId3">
            <a:extLst>
              <a:ext uri="{28A0092B-C50C-407E-A947-70E740481C1C}">
                <a14:useLocalDpi xmlns:a14="http://schemas.microsoft.com/office/drawing/2010/main" val="0"/>
              </a:ext>
            </a:extLst>
          </a:blip>
          <a:srcRect l="43042" r="488" b="52014"/>
          <a:stretch/>
        </p:blipFill>
        <p:spPr>
          <a:xfrm>
            <a:off x="9287484" y="0"/>
            <a:ext cx="2904516" cy="2468137"/>
          </a:xfrm>
          <a:prstGeom prst="rect">
            <a:avLst/>
          </a:prstGeom>
        </p:spPr>
      </p:pic>
      <p:pic>
        <p:nvPicPr>
          <p:cNvPr id="3" name="Google Shape;57;p13">
            <a:extLst>
              <a:ext uri="{FF2B5EF4-FFF2-40B4-BE49-F238E27FC236}">
                <a16:creationId xmlns:a16="http://schemas.microsoft.com/office/drawing/2014/main" id="{DF51071C-B0E6-8277-7F1F-C9902E45A351}"/>
              </a:ext>
            </a:extLst>
          </p:cNvPr>
          <p:cNvPicPr preferRelativeResize="0"/>
          <p:nvPr/>
        </p:nvPicPr>
        <p:blipFill>
          <a:blip r:embed="rId4">
            <a:alphaModFix/>
          </a:blip>
          <a:stretch>
            <a:fillRect/>
          </a:stretch>
        </p:blipFill>
        <p:spPr>
          <a:xfrm>
            <a:off x="10643799" y="2116540"/>
            <a:ext cx="1420001" cy="486943"/>
          </a:xfrm>
          <a:prstGeom prst="rect">
            <a:avLst/>
          </a:prstGeom>
          <a:noFill/>
          <a:ln>
            <a:noFill/>
          </a:ln>
        </p:spPr>
      </p:pic>
    </p:spTree>
    <p:extLst>
      <p:ext uri="{BB962C8B-B14F-4D97-AF65-F5344CB8AC3E}">
        <p14:creationId xmlns:p14="http://schemas.microsoft.com/office/powerpoint/2010/main" val="37887700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jet d'établissement 2022-2027 du CHU de Nîmes voté à l'unanimité">
            <a:extLst>
              <a:ext uri="{FF2B5EF4-FFF2-40B4-BE49-F238E27FC236}">
                <a16:creationId xmlns:a16="http://schemas.microsoft.com/office/drawing/2014/main" id="{91750DD4-355A-CB0B-21B4-8B4490FA94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4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A2C9BE3-D8A6-6DB1-C3A8-CB7B8289775E}"/>
              </a:ext>
            </a:extLst>
          </p:cNvPr>
          <p:cNvSpPr/>
          <p:nvPr/>
        </p:nvSpPr>
        <p:spPr>
          <a:xfrm>
            <a:off x="0" y="0"/>
            <a:ext cx="12192000" cy="6857999"/>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49E1208D-A4D7-16CB-EEB0-269DAF26B31C}"/>
              </a:ext>
            </a:extLst>
          </p:cNvPr>
          <p:cNvSpPr txBox="1"/>
          <p:nvPr/>
        </p:nvSpPr>
        <p:spPr>
          <a:xfrm>
            <a:off x="503434" y="2778004"/>
            <a:ext cx="11688566" cy="1754326"/>
          </a:xfrm>
          <a:prstGeom prst="rect">
            <a:avLst/>
          </a:prstGeom>
          <a:noFill/>
        </p:spPr>
        <p:txBody>
          <a:bodyPr wrap="square" rtlCol="0">
            <a:spAutoFit/>
          </a:bodyPr>
          <a:lstStyle/>
          <a:p>
            <a:pPr algn="ctr"/>
            <a:r>
              <a:rPr lang="fr-FR" sz="3600" b="1" dirty="0">
                <a:gradFill flip="none" rotWithShape="1">
                  <a:gsLst>
                    <a:gs pos="0">
                      <a:srgbClr val="38BBD5"/>
                    </a:gs>
                    <a:gs pos="100000">
                      <a:srgbClr val="20588B"/>
                    </a:gs>
                  </a:gsLst>
                  <a:lin ang="10800000" scaled="1"/>
                  <a:tileRect/>
                </a:gradFill>
                <a:highlight>
                  <a:srgbClr val="FFFFFF"/>
                </a:highlight>
                <a:latin typeface="Avenir Next LT Pro" panose="020B0504020202020204" pitchFamily="34" charset="0"/>
              </a:rPr>
              <a:t>Organisation de l’optimisation des recettes d’activité et du circuit administratif du patient au CHU de Nîmes </a:t>
            </a:r>
          </a:p>
        </p:txBody>
      </p:sp>
      <p:sp>
        <p:nvSpPr>
          <p:cNvPr id="11" name="Espace réservé du numéro de diapositive 10">
            <a:extLst>
              <a:ext uri="{FF2B5EF4-FFF2-40B4-BE49-F238E27FC236}">
                <a16:creationId xmlns:a16="http://schemas.microsoft.com/office/drawing/2014/main" id="{1BD2E297-CBC5-E935-860E-1D0F77AD8325}"/>
              </a:ext>
            </a:extLst>
          </p:cNvPr>
          <p:cNvSpPr>
            <a:spLocks noGrp="1"/>
          </p:cNvSpPr>
          <p:nvPr>
            <p:ph type="sldNum" sz="quarter" idx="12"/>
          </p:nvPr>
        </p:nvSpPr>
        <p:spPr/>
        <p:txBody>
          <a:bodyPr/>
          <a:lstStyle/>
          <a:p>
            <a:fld id="{DD14F28A-ACBA-4BD7-85E8-B0B45E54A3B5}" type="slidenum">
              <a:rPr lang="fr-FR" smtClean="0"/>
              <a:t>84</a:t>
            </a:fld>
            <a:endParaRPr lang="fr-FR"/>
          </a:p>
        </p:txBody>
      </p:sp>
      <p:pic>
        <p:nvPicPr>
          <p:cNvPr id="2" name="Image 1">
            <a:extLst>
              <a:ext uri="{FF2B5EF4-FFF2-40B4-BE49-F238E27FC236}">
                <a16:creationId xmlns:a16="http://schemas.microsoft.com/office/drawing/2014/main" id="{776A9119-92CD-EF29-AAE6-C34F474550B7}"/>
              </a:ext>
            </a:extLst>
          </p:cNvPr>
          <p:cNvPicPr>
            <a:picLocks noChangeAspect="1"/>
          </p:cNvPicPr>
          <p:nvPr/>
        </p:nvPicPr>
        <p:blipFill rotWithShape="1">
          <a:blip r:embed="rId3">
            <a:extLst>
              <a:ext uri="{28A0092B-C50C-407E-A947-70E740481C1C}">
                <a14:useLocalDpi xmlns:a14="http://schemas.microsoft.com/office/drawing/2010/main" val="0"/>
              </a:ext>
            </a:extLst>
          </a:blip>
          <a:srcRect l="43042" r="488" b="52014"/>
          <a:stretch/>
        </p:blipFill>
        <p:spPr>
          <a:xfrm>
            <a:off x="9287484" y="0"/>
            <a:ext cx="2904516" cy="2468137"/>
          </a:xfrm>
          <a:prstGeom prst="rect">
            <a:avLst/>
          </a:prstGeom>
        </p:spPr>
      </p:pic>
      <p:pic>
        <p:nvPicPr>
          <p:cNvPr id="3" name="Google Shape;57;p13">
            <a:extLst>
              <a:ext uri="{FF2B5EF4-FFF2-40B4-BE49-F238E27FC236}">
                <a16:creationId xmlns:a16="http://schemas.microsoft.com/office/drawing/2014/main" id="{EEEF1EC6-C108-1218-5E81-226BFA2D40D3}"/>
              </a:ext>
            </a:extLst>
          </p:cNvPr>
          <p:cNvPicPr preferRelativeResize="0"/>
          <p:nvPr/>
        </p:nvPicPr>
        <p:blipFill>
          <a:blip r:embed="rId4">
            <a:alphaModFix/>
          </a:blip>
          <a:stretch>
            <a:fillRect/>
          </a:stretch>
        </p:blipFill>
        <p:spPr>
          <a:xfrm>
            <a:off x="10643799" y="2116540"/>
            <a:ext cx="1420001" cy="486943"/>
          </a:xfrm>
          <a:prstGeom prst="rect">
            <a:avLst/>
          </a:prstGeom>
          <a:noFill/>
          <a:ln>
            <a:noFill/>
          </a:ln>
        </p:spPr>
      </p:pic>
    </p:spTree>
    <p:extLst>
      <p:ext uri="{BB962C8B-B14F-4D97-AF65-F5344CB8AC3E}">
        <p14:creationId xmlns:p14="http://schemas.microsoft.com/office/powerpoint/2010/main" val="6481407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jet d'établissement 2022-2027 du CHU de Nîmes voté à l'unanimité">
            <a:extLst>
              <a:ext uri="{FF2B5EF4-FFF2-40B4-BE49-F238E27FC236}">
                <a16:creationId xmlns:a16="http://schemas.microsoft.com/office/drawing/2014/main" id="{91750DD4-355A-CB0B-21B4-8B4490FA94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4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A2C9BE3-D8A6-6DB1-C3A8-CB7B8289775E}"/>
              </a:ext>
            </a:extLst>
          </p:cNvPr>
          <p:cNvSpPr/>
          <p:nvPr/>
        </p:nvSpPr>
        <p:spPr>
          <a:xfrm>
            <a:off x="0" y="0"/>
            <a:ext cx="12192000" cy="6857999"/>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14D895C1-6515-7238-17E4-24E3C8099202}"/>
              </a:ext>
            </a:extLst>
          </p:cNvPr>
          <p:cNvGrpSpPr/>
          <p:nvPr/>
        </p:nvGrpSpPr>
        <p:grpSpPr>
          <a:xfrm>
            <a:off x="2803755" y="2459504"/>
            <a:ext cx="7083879" cy="2215991"/>
            <a:chOff x="2959100" y="4532084"/>
            <a:chExt cx="7083879" cy="2215991"/>
          </a:xfrm>
        </p:grpSpPr>
        <p:sp>
          <p:nvSpPr>
            <p:cNvPr id="4" name="ZoneTexte 3">
              <a:extLst>
                <a:ext uri="{FF2B5EF4-FFF2-40B4-BE49-F238E27FC236}">
                  <a16:creationId xmlns:a16="http://schemas.microsoft.com/office/drawing/2014/main" id="{49E1208D-A4D7-16CB-EEB0-269DAF26B31C}"/>
                </a:ext>
              </a:extLst>
            </p:cNvPr>
            <p:cNvSpPr txBox="1"/>
            <p:nvPr/>
          </p:nvSpPr>
          <p:spPr>
            <a:xfrm>
              <a:off x="3342821" y="4532084"/>
              <a:ext cx="6700158" cy="2215991"/>
            </a:xfrm>
            <a:prstGeom prst="rect">
              <a:avLst/>
            </a:prstGeom>
            <a:noFill/>
          </p:spPr>
          <p:txBody>
            <a:bodyPr wrap="square" rtlCol="0">
              <a:spAutoFit/>
            </a:bodyPr>
            <a:lstStyle/>
            <a:p>
              <a:r>
                <a:rPr lang="fr-FR" sz="13800" b="1" dirty="0">
                  <a:gradFill flip="none" rotWithShape="1">
                    <a:gsLst>
                      <a:gs pos="0">
                        <a:srgbClr val="38BBD5"/>
                      </a:gs>
                      <a:gs pos="100000">
                        <a:srgbClr val="20588B"/>
                      </a:gs>
                    </a:gsLst>
                    <a:lin ang="10800000" scaled="1"/>
                    <a:tileRect/>
                  </a:gradFill>
                  <a:latin typeface="Avenir Next LT Pro" panose="020B0504020202020204" pitchFamily="34" charset="0"/>
                </a:rPr>
                <a:t>MERCI</a:t>
              </a:r>
              <a:endParaRPr lang="fr-FR" sz="19900" b="1" dirty="0">
                <a:gradFill flip="none" rotWithShape="1">
                  <a:gsLst>
                    <a:gs pos="0">
                      <a:srgbClr val="38BBD5"/>
                    </a:gs>
                    <a:gs pos="100000">
                      <a:srgbClr val="20588B"/>
                    </a:gs>
                  </a:gsLst>
                  <a:lin ang="10800000" scaled="1"/>
                  <a:tileRect/>
                </a:gradFill>
                <a:highlight>
                  <a:srgbClr val="FFFFFF"/>
                </a:highlight>
                <a:latin typeface="Avenir Next LT Pro" panose="020B0504020202020204" pitchFamily="34" charset="0"/>
              </a:endParaRPr>
            </a:p>
          </p:txBody>
        </p:sp>
        <p:cxnSp>
          <p:nvCxnSpPr>
            <p:cNvPr id="8" name="Connecteur droit 7">
              <a:extLst>
                <a:ext uri="{FF2B5EF4-FFF2-40B4-BE49-F238E27FC236}">
                  <a16:creationId xmlns:a16="http://schemas.microsoft.com/office/drawing/2014/main" id="{9A29526E-7CE5-1142-C4ED-39DE6B25F0DC}"/>
                </a:ext>
              </a:extLst>
            </p:cNvPr>
            <p:cNvCxnSpPr>
              <a:cxnSpLocks/>
            </p:cNvCxnSpPr>
            <p:nvPr/>
          </p:nvCxnSpPr>
          <p:spPr>
            <a:xfrm>
              <a:off x="2959100" y="4705776"/>
              <a:ext cx="0" cy="1687880"/>
            </a:xfrm>
            <a:prstGeom prst="line">
              <a:avLst/>
            </a:prstGeom>
            <a:ln w="571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1" name="Espace réservé du numéro de diapositive 10">
            <a:extLst>
              <a:ext uri="{FF2B5EF4-FFF2-40B4-BE49-F238E27FC236}">
                <a16:creationId xmlns:a16="http://schemas.microsoft.com/office/drawing/2014/main" id="{1BD2E297-CBC5-E935-860E-1D0F77AD8325}"/>
              </a:ext>
            </a:extLst>
          </p:cNvPr>
          <p:cNvSpPr>
            <a:spLocks noGrp="1"/>
          </p:cNvSpPr>
          <p:nvPr>
            <p:ph type="sldNum" sz="quarter" idx="12"/>
          </p:nvPr>
        </p:nvSpPr>
        <p:spPr/>
        <p:txBody>
          <a:bodyPr/>
          <a:lstStyle/>
          <a:p>
            <a:fld id="{DD14F28A-ACBA-4BD7-85E8-B0B45E54A3B5}" type="slidenum">
              <a:rPr lang="fr-FR" smtClean="0"/>
              <a:t>85</a:t>
            </a:fld>
            <a:endParaRPr lang="fr-FR"/>
          </a:p>
        </p:txBody>
      </p:sp>
      <p:pic>
        <p:nvPicPr>
          <p:cNvPr id="2" name="Image 1">
            <a:extLst>
              <a:ext uri="{FF2B5EF4-FFF2-40B4-BE49-F238E27FC236}">
                <a16:creationId xmlns:a16="http://schemas.microsoft.com/office/drawing/2014/main" id="{F828994F-F80D-C9BF-A2B1-3811E129AEDC}"/>
              </a:ext>
            </a:extLst>
          </p:cNvPr>
          <p:cNvPicPr>
            <a:picLocks noChangeAspect="1"/>
          </p:cNvPicPr>
          <p:nvPr/>
        </p:nvPicPr>
        <p:blipFill rotWithShape="1">
          <a:blip r:embed="rId3">
            <a:extLst>
              <a:ext uri="{28A0092B-C50C-407E-A947-70E740481C1C}">
                <a14:useLocalDpi xmlns:a14="http://schemas.microsoft.com/office/drawing/2010/main" val="0"/>
              </a:ext>
            </a:extLst>
          </a:blip>
          <a:srcRect l="43042" r="488" b="52014"/>
          <a:stretch/>
        </p:blipFill>
        <p:spPr>
          <a:xfrm>
            <a:off x="9287484" y="0"/>
            <a:ext cx="2904516" cy="2468137"/>
          </a:xfrm>
          <a:prstGeom prst="rect">
            <a:avLst/>
          </a:prstGeom>
        </p:spPr>
      </p:pic>
      <p:pic>
        <p:nvPicPr>
          <p:cNvPr id="3" name="Google Shape;57;p13">
            <a:extLst>
              <a:ext uri="{FF2B5EF4-FFF2-40B4-BE49-F238E27FC236}">
                <a16:creationId xmlns:a16="http://schemas.microsoft.com/office/drawing/2014/main" id="{7378A449-606C-8F56-0F95-80AAF362A1C0}"/>
              </a:ext>
            </a:extLst>
          </p:cNvPr>
          <p:cNvPicPr preferRelativeResize="0"/>
          <p:nvPr/>
        </p:nvPicPr>
        <p:blipFill>
          <a:blip r:embed="rId4">
            <a:alphaModFix/>
          </a:blip>
          <a:stretch>
            <a:fillRect/>
          </a:stretch>
        </p:blipFill>
        <p:spPr>
          <a:xfrm>
            <a:off x="10643799" y="2116540"/>
            <a:ext cx="1420001" cy="486943"/>
          </a:xfrm>
          <a:prstGeom prst="rect">
            <a:avLst/>
          </a:prstGeom>
          <a:noFill/>
          <a:ln>
            <a:noFill/>
          </a:ln>
        </p:spPr>
      </p:pic>
    </p:spTree>
    <p:extLst>
      <p:ext uri="{BB962C8B-B14F-4D97-AF65-F5344CB8AC3E}">
        <p14:creationId xmlns:p14="http://schemas.microsoft.com/office/powerpoint/2010/main" val="3115193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CB10C3D-4CFC-5C5D-F478-2EE24F1C7D1B}"/>
              </a:ext>
            </a:extLst>
          </p:cNvPr>
          <p:cNvSpPr/>
          <p:nvPr/>
        </p:nvSpPr>
        <p:spPr>
          <a:xfrm>
            <a:off x="5549900" y="6451600"/>
            <a:ext cx="10795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D5A808E7-2DE7-4B85-7221-774C5D966982}"/>
              </a:ext>
            </a:extLst>
          </p:cNvPr>
          <p:cNvSpPr txBox="1"/>
          <p:nvPr/>
        </p:nvSpPr>
        <p:spPr>
          <a:xfrm>
            <a:off x="367653" y="1820136"/>
            <a:ext cx="8911769" cy="400110"/>
          </a:xfrm>
          <a:prstGeom prst="rect">
            <a:avLst/>
          </a:prstGeom>
          <a:noFill/>
        </p:spPr>
        <p:txBody>
          <a:bodyPr wrap="square">
            <a:spAutoFit/>
          </a:bodyPr>
          <a:lstStyle/>
          <a:p>
            <a:r>
              <a:rPr lang="fr-FR" sz="2000" b="1" dirty="0">
                <a:latin typeface="Avenir Next LT Pro" panose="020B0504020202020204" pitchFamily="34" charset="0"/>
              </a:rPr>
              <a:t>ID. Qui fait quoi dans le process de facturation</a:t>
            </a:r>
          </a:p>
        </p:txBody>
      </p:sp>
      <p:sp>
        <p:nvSpPr>
          <p:cNvPr id="2" name="Rectangle 1">
            <a:extLst>
              <a:ext uri="{FF2B5EF4-FFF2-40B4-BE49-F238E27FC236}">
                <a16:creationId xmlns:a16="http://schemas.microsoft.com/office/drawing/2014/main" id="{6A0EB1A8-4036-093B-BF04-9D3897C06A36}"/>
              </a:ext>
            </a:extLst>
          </p:cNvPr>
          <p:cNvSpPr/>
          <p:nvPr/>
        </p:nvSpPr>
        <p:spPr>
          <a:xfrm>
            <a:off x="367652" y="2387101"/>
            <a:ext cx="11456683" cy="4524315"/>
          </a:xfrm>
          <a:prstGeom prst="rect">
            <a:avLst/>
          </a:prstGeom>
        </p:spPr>
        <p:txBody>
          <a:bodyPr wrap="square">
            <a:spAutoFit/>
          </a:bodyPr>
          <a:lstStyle/>
          <a:p>
            <a:pPr marL="285750" indent="-285750">
              <a:buFont typeface="Arial" panose="020B0604020202020204" pitchFamily="34" charset="0"/>
              <a:buChar char="•"/>
            </a:pPr>
            <a:r>
              <a:rPr lang="fr-FR" dirty="0">
                <a:latin typeface="Avenir Next LT Pro" panose="020B0504020202020204" pitchFamily="34" charset="0"/>
              </a:rPr>
              <a:t>Equipe DIM produisent les RSSG, les </a:t>
            </a:r>
            <a:r>
              <a:rPr lang="fr-FR" dirty="0" err="1">
                <a:latin typeface="Avenir Next LT Pro" panose="020B0504020202020204" pitchFamily="34" charset="0"/>
              </a:rPr>
              <a:t>Fichcomp</a:t>
            </a:r>
            <a:r>
              <a:rPr lang="fr-FR" dirty="0">
                <a:latin typeface="Avenir Next LT Pro" panose="020B0504020202020204" pitchFamily="34" charset="0"/>
              </a:rPr>
              <a:t> MOLON DMI permettant la facturation de la part AMO du PMSI </a:t>
            </a:r>
            <a:r>
              <a:rPr lang="fr-FR" dirty="0" err="1">
                <a:latin typeface="Avenir Next LT Pro" panose="020B0504020202020204" pitchFamily="34" charset="0"/>
              </a:rPr>
              <a:t>hospit</a:t>
            </a:r>
            <a:endParaRPr lang="fr-FR" dirty="0">
              <a:latin typeface="Avenir Next LT Pro" panose="020B0504020202020204" pitchFamily="34" charset="0"/>
            </a:endParaRPr>
          </a:p>
          <a:p>
            <a:endParaRPr lang="fr-FR" dirty="0">
              <a:latin typeface="Avenir Next LT Pro" panose="020B0504020202020204" pitchFamily="34" charset="0"/>
            </a:endParaRPr>
          </a:p>
          <a:p>
            <a:pPr marL="285750" indent="-285750">
              <a:buFont typeface="Arial" panose="020B0604020202020204" pitchFamily="34" charset="0"/>
              <a:buChar char="•"/>
            </a:pPr>
            <a:r>
              <a:rPr lang="fr-FR" dirty="0">
                <a:latin typeface="Avenir Next LT Pro" panose="020B0504020202020204" pitchFamily="34" charset="0"/>
              </a:rPr>
              <a:t>Equipe BDE/Finances produisent  le VIDHOSP, le RSF (EXT aux urgences), les </a:t>
            </a:r>
            <a:r>
              <a:rPr lang="fr-FR" dirty="0" err="1">
                <a:latin typeface="Avenir Next LT Pro" panose="020B0504020202020204" pitchFamily="34" charset="0"/>
              </a:rPr>
              <a:t>Fichsup</a:t>
            </a:r>
            <a:r>
              <a:rPr lang="fr-FR" dirty="0">
                <a:latin typeface="Avenir Next LT Pro" panose="020B0504020202020204" pitchFamily="34" charset="0"/>
              </a:rPr>
              <a:t> (SMUR, RIHN, PPCO…) et certains </a:t>
            </a:r>
            <a:r>
              <a:rPr lang="fr-FR" dirty="0" err="1">
                <a:latin typeface="Avenir Next LT Pro" panose="020B0504020202020204" pitchFamily="34" charset="0"/>
              </a:rPr>
              <a:t>Fichcomp</a:t>
            </a:r>
            <a:r>
              <a:rPr lang="fr-FR" dirty="0">
                <a:latin typeface="Avenir Next LT Pro" panose="020B0504020202020204" pitchFamily="34" charset="0"/>
              </a:rPr>
              <a:t> (transport, MRC)</a:t>
            </a:r>
          </a:p>
          <a:p>
            <a:pPr marL="285750" indent="-285750">
              <a:buFont typeface="Arial" panose="020B0604020202020204" pitchFamily="34" charset="0"/>
              <a:buChar char="•"/>
            </a:pPr>
            <a:endParaRPr lang="fr-FR" dirty="0">
              <a:latin typeface="Avenir Next LT Pro" panose="020B0504020202020204" pitchFamily="34" charset="0"/>
            </a:endParaRPr>
          </a:p>
          <a:p>
            <a:pPr marL="285750" indent="-285750">
              <a:buFont typeface="Arial" panose="020B0604020202020204" pitchFamily="34" charset="0"/>
              <a:buChar char="•"/>
            </a:pPr>
            <a:r>
              <a:rPr lang="fr-FR" dirty="0">
                <a:latin typeface="Avenir Next LT Pro" panose="020B0504020202020204" pitchFamily="34" charset="0"/>
              </a:rPr>
              <a:t>Equipe BDE facture:</a:t>
            </a:r>
          </a:p>
          <a:p>
            <a:pPr marL="285750" indent="-285750">
              <a:buFont typeface="Arial" panose="020B0604020202020204" pitchFamily="34" charset="0"/>
              <a:buChar char="•"/>
            </a:pPr>
            <a:endParaRPr lang="fr-FR" dirty="0">
              <a:latin typeface="Avenir Next LT Pro" panose="020B0504020202020204" pitchFamily="34" charset="0"/>
            </a:endParaRPr>
          </a:p>
          <a:p>
            <a:pPr marL="742950" lvl="1" indent="-285750">
              <a:buFont typeface="Arial" panose="020B0604020202020204" pitchFamily="34" charset="0"/>
              <a:buChar char="•"/>
            </a:pPr>
            <a:r>
              <a:rPr lang="fr-FR" dirty="0">
                <a:latin typeface="Avenir Next LT Pro" panose="020B0504020202020204" pitchFamily="34" charset="0"/>
              </a:rPr>
              <a:t>la partie AMO de l’activité EXT hors urgences</a:t>
            </a:r>
          </a:p>
          <a:p>
            <a:pPr marL="742950" lvl="1" indent="-285750">
              <a:buFont typeface="Arial" panose="020B0604020202020204" pitchFamily="34" charset="0"/>
              <a:buChar char="•"/>
            </a:pPr>
            <a:r>
              <a:rPr lang="fr-FR" dirty="0">
                <a:latin typeface="Avenir Next LT Pro" panose="020B0504020202020204" pitchFamily="34" charset="0"/>
              </a:rPr>
              <a:t>le reste à charge patients/mutuelles HSP/EXT:</a:t>
            </a:r>
          </a:p>
          <a:p>
            <a:pPr marL="1200150" lvl="2" indent="-285750">
              <a:buFont typeface="Arial" panose="020B0604020202020204" pitchFamily="34" charset="0"/>
              <a:buChar char="•"/>
            </a:pPr>
            <a:r>
              <a:rPr lang="fr-FR" dirty="0">
                <a:latin typeface="Avenir Next LT Pro" panose="020B0504020202020204" pitchFamily="34" charset="0"/>
              </a:rPr>
              <a:t>ticket modérateur</a:t>
            </a:r>
          </a:p>
          <a:p>
            <a:pPr marL="1200150" lvl="2" indent="-285750">
              <a:buFont typeface="Arial" panose="020B0604020202020204" pitchFamily="34" charset="0"/>
              <a:buChar char="•"/>
            </a:pPr>
            <a:r>
              <a:rPr lang="fr-FR" dirty="0">
                <a:latin typeface="Avenir Next LT Pro" panose="020B0504020202020204" pitchFamily="34" charset="0"/>
              </a:rPr>
              <a:t>les chambres particulières</a:t>
            </a:r>
          </a:p>
          <a:p>
            <a:pPr marL="1200150" lvl="2" indent="-285750">
              <a:buFont typeface="Arial" panose="020B0604020202020204" pitchFamily="34" charset="0"/>
              <a:buChar char="•"/>
            </a:pPr>
            <a:r>
              <a:rPr lang="fr-FR" dirty="0">
                <a:latin typeface="Avenir Next LT Pro" panose="020B0504020202020204" pitchFamily="34" charset="0"/>
              </a:rPr>
              <a:t>les patients payants</a:t>
            </a:r>
          </a:p>
          <a:p>
            <a:pPr marL="742950" lvl="1" indent="-285750">
              <a:buFont typeface="Arial" panose="020B0604020202020204" pitchFamily="34" charset="0"/>
              <a:buChar char="•"/>
            </a:pPr>
            <a:r>
              <a:rPr lang="fr-FR" dirty="0">
                <a:latin typeface="Avenir Next LT Pro" panose="020B0504020202020204" pitchFamily="34" charset="0"/>
              </a:rPr>
              <a:t>les Offices de Santé </a:t>
            </a:r>
          </a:p>
          <a:p>
            <a:pPr marL="742950" lvl="1" indent="-285750">
              <a:buFont typeface="Arial" panose="020B0604020202020204" pitchFamily="34" charset="0"/>
              <a:buChar char="•"/>
            </a:pPr>
            <a:r>
              <a:rPr lang="fr-FR" dirty="0">
                <a:latin typeface="Avenir Next LT Pro" panose="020B0504020202020204" pitchFamily="34" charset="0"/>
              </a:rPr>
              <a:t>les PIE</a:t>
            </a:r>
          </a:p>
          <a:p>
            <a:pPr lvl="1"/>
            <a:endParaRPr lang="fr-FR" dirty="0">
              <a:latin typeface="Avenir Next LT Pro" panose="020B0504020202020204" pitchFamily="34" charset="0"/>
            </a:endParaRPr>
          </a:p>
        </p:txBody>
      </p:sp>
      <p:sp>
        <p:nvSpPr>
          <p:cNvPr id="22" name="Espace réservé du numéro de diapositive 21">
            <a:extLst>
              <a:ext uri="{FF2B5EF4-FFF2-40B4-BE49-F238E27FC236}">
                <a16:creationId xmlns:a16="http://schemas.microsoft.com/office/drawing/2014/main" id="{DA312F6A-348D-D582-E4C2-0F281B1349F3}"/>
              </a:ext>
            </a:extLst>
          </p:cNvPr>
          <p:cNvSpPr>
            <a:spLocks noGrp="1"/>
          </p:cNvSpPr>
          <p:nvPr>
            <p:ph type="sldNum" sz="quarter" idx="4294967295"/>
          </p:nvPr>
        </p:nvSpPr>
        <p:spPr>
          <a:xfrm>
            <a:off x="8610600" y="6356350"/>
            <a:ext cx="2743200" cy="365125"/>
          </a:xfrm>
        </p:spPr>
        <p:txBody>
          <a:bodyPr/>
          <a:lstStyle/>
          <a:p>
            <a:fld id="{DD14F28A-ACBA-4BD7-85E8-B0B45E54A3B5}" type="slidenum">
              <a:rPr lang="fr-FR" smtClean="0"/>
              <a:t>9</a:t>
            </a:fld>
            <a:endParaRPr lang="fr-FR"/>
          </a:p>
        </p:txBody>
      </p:sp>
      <p:sp>
        <p:nvSpPr>
          <p:cNvPr id="25" name="Rectangle : coins arrondis 24">
            <a:extLst>
              <a:ext uri="{FF2B5EF4-FFF2-40B4-BE49-F238E27FC236}">
                <a16:creationId xmlns:a16="http://schemas.microsoft.com/office/drawing/2014/main" id="{1FC19CC1-90FB-01AF-04DC-E89AE0A55508}"/>
              </a:ext>
            </a:extLst>
          </p:cNvPr>
          <p:cNvSpPr/>
          <p:nvPr/>
        </p:nvSpPr>
        <p:spPr>
          <a:xfrm>
            <a:off x="8117651" y="241463"/>
            <a:ext cx="1864863" cy="282412"/>
          </a:xfrm>
          <a:prstGeom prst="roundRect">
            <a:avLst>
              <a:gd name="adj" fmla="val 50000"/>
            </a:avLst>
          </a:prstGeom>
          <a:gradFill>
            <a:gsLst>
              <a:gs pos="0">
                <a:srgbClr val="C00000"/>
              </a:gs>
              <a:gs pos="100000">
                <a:srgbClr val="FF0000"/>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id="{8BB34133-696D-52A0-02FA-E95531A2052C}"/>
              </a:ext>
            </a:extLst>
          </p:cNvPr>
          <p:cNvCxnSpPr>
            <a:cxnSpLocks/>
          </p:cNvCxnSpPr>
          <p:nvPr/>
        </p:nvCxnSpPr>
        <p:spPr>
          <a:xfrm>
            <a:off x="10369667" y="194261"/>
            <a:ext cx="0" cy="1339264"/>
          </a:xfrm>
          <a:prstGeom prst="line">
            <a:avLst/>
          </a:prstGeom>
          <a:ln w="19050">
            <a:gradFill>
              <a:gsLst>
                <a:gs pos="0">
                  <a:srgbClr val="38BBD5"/>
                </a:gs>
                <a:gs pos="100000">
                  <a:srgbClr val="20588B"/>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Rectangle : coins arrondis 27">
            <a:extLst>
              <a:ext uri="{FF2B5EF4-FFF2-40B4-BE49-F238E27FC236}">
                <a16:creationId xmlns:a16="http://schemas.microsoft.com/office/drawing/2014/main" id="{49E0FBD8-2C52-9EDC-53D7-71CF142EE992}"/>
              </a:ext>
            </a:extLst>
          </p:cNvPr>
          <p:cNvSpPr/>
          <p:nvPr/>
        </p:nvSpPr>
        <p:spPr>
          <a:xfrm>
            <a:off x="-358141" y="237273"/>
            <a:ext cx="2241551" cy="400110"/>
          </a:xfrm>
          <a:prstGeom prst="roundRect">
            <a:avLst>
              <a:gd name="adj" fmla="val 50000"/>
            </a:avLst>
          </a:prstGeom>
          <a:gradFill flip="none" rotWithShape="1">
            <a:gsLst>
              <a:gs pos="0">
                <a:srgbClr val="38BBD5"/>
              </a:gs>
              <a:gs pos="100000">
                <a:srgbClr val="20588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9" name="Tableau 28">
            <a:extLst>
              <a:ext uri="{FF2B5EF4-FFF2-40B4-BE49-F238E27FC236}">
                <a16:creationId xmlns:a16="http://schemas.microsoft.com/office/drawing/2014/main" id="{C23AAEB8-3505-5D9F-D462-8B293DD1068B}"/>
              </a:ext>
            </a:extLst>
          </p:cNvPr>
          <p:cNvGraphicFramePr>
            <a:graphicFrameLocks noGrp="1"/>
          </p:cNvGraphicFramePr>
          <p:nvPr/>
        </p:nvGraphicFramePr>
        <p:xfrm>
          <a:off x="2470916" y="235823"/>
          <a:ext cx="7497932" cy="288052"/>
        </p:xfrm>
        <a:graphic>
          <a:graphicData uri="http://schemas.openxmlformats.org/drawingml/2006/table">
            <a:tbl>
              <a:tblPr firstRow="1" bandRow="1">
                <a:tableStyleId>{5C22544A-7EE6-4342-B048-85BDC9FD1C3A}</a:tableStyleId>
              </a:tblPr>
              <a:tblGrid>
                <a:gridCol w="1874483">
                  <a:extLst>
                    <a:ext uri="{9D8B030D-6E8A-4147-A177-3AD203B41FA5}">
                      <a16:colId xmlns:a16="http://schemas.microsoft.com/office/drawing/2014/main" val="3083565694"/>
                    </a:ext>
                  </a:extLst>
                </a:gridCol>
                <a:gridCol w="1874483">
                  <a:extLst>
                    <a:ext uri="{9D8B030D-6E8A-4147-A177-3AD203B41FA5}">
                      <a16:colId xmlns:a16="http://schemas.microsoft.com/office/drawing/2014/main" val="2626883127"/>
                    </a:ext>
                  </a:extLst>
                </a:gridCol>
                <a:gridCol w="1874483">
                  <a:extLst>
                    <a:ext uri="{9D8B030D-6E8A-4147-A177-3AD203B41FA5}">
                      <a16:colId xmlns:a16="http://schemas.microsoft.com/office/drawing/2014/main" val="1982868293"/>
                    </a:ext>
                  </a:extLst>
                </a:gridCol>
                <a:gridCol w="1874483">
                  <a:extLst>
                    <a:ext uri="{9D8B030D-6E8A-4147-A177-3AD203B41FA5}">
                      <a16:colId xmlns:a16="http://schemas.microsoft.com/office/drawing/2014/main" val="2828384572"/>
                    </a:ext>
                  </a:extLst>
                </a:gridCol>
              </a:tblGrid>
              <a:tr h="288052">
                <a:tc>
                  <a:txBody>
                    <a:bodyPr/>
                    <a:lstStyle/>
                    <a:p>
                      <a:pPr algn="ctr"/>
                      <a:r>
                        <a:rPr lang="fr-FR" sz="1050" b="0" dirty="0">
                          <a:solidFill>
                            <a:schemeClr val="bg2">
                              <a:lumMod val="90000"/>
                            </a:schemeClr>
                          </a:solidFill>
                          <a:latin typeface="Avenir Next LT Pro" panose="020B0504020202020204" pitchFamily="34" charset="0"/>
                        </a:rPr>
                        <a:t>Facturation MCO/PSY/SMR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Facturation AMO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2">
                              <a:lumMod val="90000"/>
                            </a:schemeClr>
                          </a:solidFill>
                          <a:latin typeface="Avenir Next LT Pro" panose="020B0504020202020204" pitchFamily="34" charset="0"/>
                        </a:rPr>
                        <a:t>Facturation RAC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50" b="0" dirty="0">
                          <a:solidFill>
                            <a:schemeClr val="bg1"/>
                          </a:solidFill>
                          <a:latin typeface="Avenir Next LT Pro" panose="020B0504020202020204" pitchFamily="34" charset="0"/>
                        </a:rPr>
                        <a:t>Facturation hospitalière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526082"/>
                  </a:ext>
                </a:extLst>
              </a:tr>
            </a:tbl>
          </a:graphicData>
        </a:graphic>
      </p:graphicFrame>
      <p:graphicFrame>
        <p:nvGraphicFramePr>
          <p:cNvPr id="30" name="Tableau 29">
            <a:extLst>
              <a:ext uri="{FF2B5EF4-FFF2-40B4-BE49-F238E27FC236}">
                <a16:creationId xmlns:a16="http://schemas.microsoft.com/office/drawing/2014/main" id="{E3A4CF8D-6A0C-5D32-E1A1-36BE93D97EC1}"/>
              </a:ext>
            </a:extLst>
          </p:cNvPr>
          <p:cNvGraphicFramePr>
            <a:graphicFrameLocks noGrp="1"/>
          </p:cNvGraphicFramePr>
          <p:nvPr/>
        </p:nvGraphicFramePr>
        <p:xfrm>
          <a:off x="6666" y="180493"/>
          <a:ext cx="1949134" cy="1529772"/>
        </p:xfrm>
        <a:graphic>
          <a:graphicData uri="http://schemas.openxmlformats.org/drawingml/2006/table">
            <a:tbl>
              <a:tblPr bandRow="1">
                <a:tableStyleId>{5C22544A-7EE6-4342-B048-85BDC9FD1C3A}</a:tableStyleId>
              </a:tblPr>
              <a:tblGrid>
                <a:gridCol w="1949134">
                  <a:extLst>
                    <a:ext uri="{9D8B030D-6E8A-4147-A177-3AD203B41FA5}">
                      <a16:colId xmlns:a16="http://schemas.microsoft.com/office/drawing/2014/main" val="2399857081"/>
                    </a:ext>
                  </a:extLst>
                </a:gridCol>
              </a:tblGrid>
              <a:tr h="509924">
                <a:tc>
                  <a:txBody>
                    <a:bodyPr/>
                    <a:lstStyle/>
                    <a:p>
                      <a:pPr algn="l"/>
                      <a:r>
                        <a:rPr lang="fr-FR" sz="1200" dirty="0">
                          <a:solidFill>
                            <a:schemeClr val="bg1"/>
                          </a:solidFill>
                          <a:latin typeface="Avenir Next LT Pro" panose="020B0504020202020204" pitchFamily="34" charset="0"/>
                        </a:rPr>
                        <a:t>Vue d’ensemble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0904759"/>
                  </a:ext>
                </a:extLst>
              </a:tr>
              <a:tr h="509924">
                <a:tc>
                  <a:txBody>
                    <a:bodyPr/>
                    <a:lstStyle/>
                    <a:p>
                      <a:pPr algn="l"/>
                      <a:r>
                        <a:rPr lang="fr-FR" sz="1200" dirty="0">
                          <a:solidFill>
                            <a:schemeClr val="bg2">
                              <a:lumMod val="90000"/>
                            </a:schemeClr>
                          </a:solidFill>
                          <a:latin typeface="Avenir Next LT Pro" panose="020B0504020202020204" pitchFamily="34" charset="0"/>
                        </a:rPr>
                        <a:t>Facturation AMO &amp; RAC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25403"/>
                  </a:ext>
                </a:extLst>
              </a:tr>
              <a:tr h="509924">
                <a:tc>
                  <a:txBody>
                    <a:bodyPr/>
                    <a:lstStyle/>
                    <a:p>
                      <a:pPr algn="l"/>
                      <a:r>
                        <a:rPr lang="fr-FR" sz="1200" dirty="0">
                          <a:solidFill>
                            <a:schemeClr val="bg2">
                              <a:lumMod val="90000"/>
                            </a:schemeClr>
                          </a:solidFill>
                          <a:latin typeface="Avenir Next LT Pro" panose="020B0504020202020204" pitchFamily="34" charset="0"/>
                        </a:rPr>
                        <a:t>Règles de Facturation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1167"/>
                  </a:ext>
                </a:extLst>
              </a:tr>
            </a:tbl>
          </a:graphicData>
        </a:graphic>
      </p:graphicFrame>
    </p:spTree>
    <p:extLst>
      <p:ext uri="{BB962C8B-B14F-4D97-AF65-F5344CB8AC3E}">
        <p14:creationId xmlns:p14="http://schemas.microsoft.com/office/powerpoint/2010/main" val="1540005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hème Office">
  <a:themeElements>
    <a:clrScheme name="Personnalisé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1369</TotalTime>
  <Words>11616</Words>
  <Application>Microsoft Office PowerPoint</Application>
  <PresentationFormat>Grand écran</PresentationFormat>
  <Paragraphs>2343</Paragraphs>
  <Slides>85</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85</vt:i4>
      </vt:variant>
    </vt:vector>
  </HeadingPairs>
  <TitlesOfParts>
    <vt:vector size="96" baseType="lpstr">
      <vt:lpstr>arial</vt:lpstr>
      <vt:lpstr>arial</vt:lpstr>
      <vt:lpstr>Avenir Next LT Pro</vt:lpstr>
      <vt:lpstr>Calibri</vt:lpstr>
      <vt:lpstr>Calibri Light</vt:lpstr>
      <vt:lpstr>Courier New</vt:lpstr>
      <vt:lpstr>Roboto</vt:lpstr>
      <vt:lpstr>Symbol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GAUDRY Marin</dc:creator>
  <cp:lastModifiedBy>RUAS Stephanie</cp:lastModifiedBy>
  <cp:revision>161</cp:revision>
  <dcterms:created xsi:type="dcterms:W3CDTF">2024-08-28T19:40:30Z</dcterms:created>
  <dcterms:modified xsi:type="dcterms:W3CDTF">2025-01-29T10:29:47Z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3b7177-c66c-4b22-a350-7ee86f9a1e74_Enabled">
    <vt:lpwstr>true</vt:lpwstr>
  </property>
  <property fmtid="{D5CDD505-2E9C-101B-9397-08002B2CF9AE}" pid="3" name="MSIP_Label_f43b7177-c66c-4b22-a350-7ee86f9a1e74_SetDate">
    <vt:lpwstr>2024-08-28T21:43:10Z</vt:lpwstr>
  </property>
  <property fmtid="{D5CDD505-2E9C-101B-9397-08002B2CF9AE}" pid="4" name="MSIP_Label_f43b7177-c66c-4b22-a350-7ee86f9a1e74_Method">
    <vt:lpwstr>Standard</vt:lpwstr>
  </property>
  <property fmtid="{D5CDD505-2E9C-101B-9397-08002B2CF9AE}" pid="5" name="MSIP_Label_f43b7177-c66c-4b22-a350-7ee86f9a1e74_Name">
    <vt:lpwstr>C1_Internal use</vt:lpwstr>
  </property>
  <property fmtid="{D5CDD505-2E9C-101B-9397-08002B2CF9AE}" pid="6" name="MSIP_Label_f43b7177-c66c-4b22-a350-7ee86f9a1e74_SiteId">
    <vt:lpwstr>e4e1abd9-eac7-4a71-ab52-da5c998aa7ba</vt:lpwstr>
  </property>
  <property fmtid="{D5CDD505-2E9C-101B-9397-08002B2CF9AE}" pid="7" name="MSIP_Label_f43b7177-c66c-4b22-a350-7ee86f9a1e74_ActionId">
    <vt:lpwstr>703b8734-71ac-428e-816b-e94fc3cdf18f</vt:lpwstr>
  </property>
  <property fmtid="{D5CDD505-2E9C-101B-9397-08002B2CF9AE}" pid="8" name="MSIP_Label_f43b7177-c66c-4b22-a350-7ee86f9a1e74_ContentBits">
    <vt:lpwstr>2</vt:lpwstr>
  </property>
  <property fmtid="{D5CDD505-2E9C-101B-9397-08002B2CF9AE}" pid="9" name="ClassificationContentMarkingFooterLocations">
    <vt:lpwstr>Thème Office:8</vt:lpwstr>
  </property>
  <property fmtid="{D5CDD505-2E9C-101B-9397-08002B2CF9AE}" pid="10" name="ClassificationContentMarkingFooterText">
    <vt:lpwstr>C1 - Internal use</vt:lpwstr>
  </property>
</Properties>
</file>