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324" r:id="rId3"/>
    <p:sldId id="325" r:id="rId4"/>
    <p:sldId id="329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6" r:id="rId14"/>
    <p:sldId id="339" r:id="rId15"/>
    <p:sldId id="338" r:id="rId16"/>
    <p:sldId id="341" r:id="rId17"/>
    <p:sldId id="340" r:id="rId18"/>
    <p:sldId id="343" r:id="rId19"/>
    <p:sldId id="342" r:id="rId20"/>
  </p:sldIdLst>
  <p:sldSz cx="9144000" cy="5143500" type="screen16x9"/>
  <p:notesSz cx="6858000" cy="9144000"/>
  <p:embeddedFontLst>
    <p:embeddedFont>
      <p:font typeface="Open Sans Condensed Light" panose="020B0306030504020204" charset="0"/>
      <p:regular r:id="rId22"/>
      <p:italic r:id="rId23"/>
    </p:embeddedFont>
    <p:embeddedFont>
      <p:font typeface="Oswald" panose="00000500000000000000" pitchFamily="2" charset="0"/>
      <p:regular r:id="rId24"/>
      <p:bold r:id="rId25"/>
    </p:embeddedFont>
    <p:embeddedFont>
      <p:font typeface="Oswald Regular" panose="00000500000000000000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3185BB"/>
    <a:srgbClr val="0171B9"/>
    <a:srgbClr val="EF7F0A"/>
    <a:srgbClr val="E74F26"/>
    <a:srgbClr val="FB7511"/>
    <a:srgbClr val="F6A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109CD1-48AE-4CCB-B9FA-AD66B40275C2}">
  <a:tblStyle styleId="{58109CD1-48AE-4CCB-B9FA-AD66B40275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9" autoAdjust="0"/>
    <p:restoredTop sz="94648"/>
  </p:normalViewPr>
  <p:slideViewPr>
    <p:cSldViewPr snapToGrid="0">
      <p:cViewPr varScale="1">
        <p:scale>
          <a:sx n="100" d="100"/>
          <a:sy n="100" d="100"/>
        </p:scale>
        <p:origin x="427" y="2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72" r="361" b="51942"/>
          <a:stretch/>
        </p:blipFill>
        <p:spPr>
          <a:xfrm>
            <a:off x="4146800" y="0"/>
            <a:ext cx="4990802" cy="4253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r="488" b="52014"/>
          <a:stretch/>
        </p:blipFill>
        <p:spPr>
          <a:xfrm>
            <a:off x="6233088" y="0"/>
            <a:ext cx="2904516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84416" y="4754168"/>
            <a:ext cx="6559584" cy="31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sym typeface="Oswald Regular"/>
              </a:rPr>
              <a:t>Date – Evénement – Auteur.e</a:t>
            </a:r>
            <a:endParaRPr sz="1400" b="1" dirty="0">
              <a:sym typeface="Oswald Regula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343" y="3259801"/>
            <a:ext cx="1972779" cy="6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B72DCC2-81D6-3D49-92CC-B75D3BF5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20" y="1570151"/>
            <a:ext cx="4323165" cy="1582508"/>
          </a:xfrm>
        </p:spPr>
        <p:txBody>
          <a:bodyPr>
            <a:noAutofit/>
          </a:bodyPr>
          <a:lstStyle/>
          <a:p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EXERCICES SMR </a:t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codage et correction</a:t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17 janvier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AD921-F849-7E78-43CF-2C99F961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8CEC61-B8D0-907B-2BAA-67CD97878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5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E3609F1-6DC1-CECC-5784-DC074B63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39" y="509371"/>
            <a:ext cx="6566703" cy="431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Monsieur D, 88 ans , est pris en charge 08/12/2020 pour rééducation d'une hémiplegie gauche sur AVC hémorragique intra parenchymateux survenu le 05/11/2020 sur terrain d'HTA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Le 5/11/20, chute en se levant de son lit, avec TC. Transfert aux urgences de La Seyne.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Scanner initial : AVC hémorragique intra parenchymateux pariétal postérieur droit.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TDM de contrôle le  9/11/20 ne montre pas de modification significative de l'hématome avec présence d'une collection sous arachnoïdienne en regard, majoration de l'oedème péri-lésionnel et un effacement des sillons et un effet de masse sur le ventricule latéral droit, déjà visible précédemment. pas d'engagement mais présence d'une inondation ventriculaire bilatérale;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Echec de l'ablation de la SAD le 30/11/20, nouvel arrachement le 6/12/20, reposée le 7/12/20 avec ballonnet de 50 cc, à maintenir 3 à 6 semaines avant de retenter un désondage.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 l'entrée: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Cardio vasculaire 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 BDC réguliers sans souffle audible , Mollets souples, Pas d'omi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Respiratoire 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 pas de dyspnée murmure vesiculaire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Digestif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: alimentation mixée, abdomen souple depressif et indolore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Urinaire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: SAD en place à enlever secondairement, Protection en place à enlever dès que possible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Neurologique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: Bien conscient, désorientation temporo-spatiale, agressivité verbale par moment, héminégligence gauche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Hémiparésie gauche spastique prédominante au niveau du membre supérieur gauche, 2/5 MS, 3+/5 Minf gauche , bonne récupération proximale et distale du membre inférieure gauche, releveurs de pied présents.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Patient porteur d'un pace maker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Rééducation Kine et ergo tous les jours, bilan de déglutition à faire.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Patient n'effectuant aucun transfert, comprend les ordres simples, aide totale pour l'alimentation et l'habillage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075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58B2-ACBD-473C-7093-A5D32AADA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E83531-1307-D065-FC28-53F0C72F0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n°5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FC0FB48-7255-A307-E26D-36A982BC7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631371"/>
            <a:ext cx="7058735" cy="39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 G811, hémiplégie spastique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 S</a:t>
            </a: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0660, Hémorragie sous-arachnoïdienne traumatique sans plaie </a:t>
            </a:r>
            <a:r>
              <a:rPr lang="fr-FR" altLang="fr-FR" sz="1200" dirty="0" err="1">
                <a:solidFill>
                  <a:srgbClr val="3333CC">
                    <a:lumMod val="75000"/>
                  </a:srgbClr>
                </a:solidFill>
                <a:latin typeface="Tahoma"/>
              </a:rPr>
              <a:t>intra-crânienne</a:t>
            </a: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 ouverte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Z978, Présence d'autres appareils précisés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Z950, Présence de dispositifs électroniques cardiaques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I10, Hypertension essentielle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F078, Autres troubles organiques de la personnalité et du comportement dus à une affection, une lésion et un dysfonctionnement cérébraux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R4810, Hémiasomatognosie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Habillage ou toilette: 4      Déplacement et locomotion: 4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Alimentation: 4                Continence: 4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Comportement: 3             Communication: 3 </a:t>
            </a:r>
          </a:p>
        </p:txBody>
      </p:sp>
    </p:spTree>
    <p:extLst>
      <p:ext uri="{BB962C8B-B14F-4D97-AF65-F5344CB8AC3E}">
        <p14:creationId xmlns:p14="http://schemas.microsoft.com/office/powerpoint/2010/main" val="35744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6E3ED-1F51-DCBE-6D4D-6E96BF19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4C31BA-3A41-5D24-E9FD-B33CD0751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BEA8C5-A7E3-DB77-10F6-2AF13FB39D65}"/>
              </a:ext>
            </a:extLst>
          </p:cNvPr>
          <p:cNvSpPr txBox="1"/>
          <p:nvPr/>
        </p:nvSpPr>
        <p:spPr>
          <a:xfrm>
            <a:off x="174170" y="834572"/>
            <a:ext cx="7234184" cy="39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Monsieur GM, âgé de 72 ans a été hospitalisé pour prise en charge de Rééducation à la marche, dans le cadre syndrome de compression des artères vertébrales et spinale antérieure.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déficit sensitif ou moteur aux Membres supérieurs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Taille : 184 cm, Poids : 121 kg, IMC : 35.6 : suivi de l’obésité morbide avec suivi nutritionnel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HTA traitée et stable.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Fonctions cognitives préservées.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 urinaire.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périmètre de marche de plus de 300m ;escaliers marche par marche sous surveillance ; transfert avec aide humaine;</a:t>
            </a:r>
          </a:p>
        </p:txBody>
      </p:sp>
    </p:spTree>
    <p:extLst>
      <p:ext uri="{BB962C8B-B14F-4D97-AF65-F5344CB8AC3E}">
        <p14:creationId xmlns:p14="http://schemas.microsoft.com/office/powerpoint/2010/main" val="238770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2D9A-F569-3BFF-6B02-189F2FD8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AC1222-34ED-F243-1087-C1B6D072B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76E8AD-0279-29AD-5CC8-F49B01FE0B47}"/>
              </a:ext>
            </a:extLst>
          </p:cNvPr>
          <p:cNvSpPr txBox="1"/>
          <p:nvPr/>
        </p:nvSpPr>
        <p:spPr>
          <a:xfrm>
            <a:off x="87086" y="885372"/>
            <a:ext cx="8095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 MMP</a:t>
            </a: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: R262, Difficulté à la marche, non classée ailleurs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 </a:t>
            </a: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AE:</a:t>
            </a: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 M4706, Syndromes de compression des artères vertébrale et spinale antérieure</a:t>
            </a: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DAS: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G992, Myélopathies au cours de maladies classées ailleurs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I10, HTA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E6685: Autres obésités de l’adulte avec indice de masse corporelle [IMC] égal ou supérieur à 35 kg/m² et inférieur à 40 kg/m²</a:t>
            </a: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Dépendances: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habillage ou toilette : 1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Locomotion : 3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Alimentation : 1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Continence : 1 ou 4 se poser la question si le patient gère seul ses protections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Comportement: 1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Communication: 1</a:t>
            </a: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521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2C7CC-3F1F-B20E-D87A-A1DD6281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1199021-4BAB-1BF5-5673-932813EBC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312DE2-5185-1569-EA58-CF013B91F467}"/>
              </a:ext>
            </a:extLst>
          </p:cNvPr>
          <p:cNvSpPr txBox="1"/>
          <p:nvPr/>
        </p:nvSpPr>
        <p:spPr>
          <a:xfrm>
            <a:off x="248093" y="1065490"/>
            <a:ext cx="6520806" cy="323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Madame CH, âgé de 60 ans a été hospitalisé pour prise en charge thérapeutique dans le cadre d’un lymphome cérébral décelé 20/12/2022.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attente de RDV de suivi par son neurologue.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 seule à son domicile.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Diabète de type 2 </a:t>
            </a:r>
            <a:r>
              <a:rPr lang="fr-FR" kern="1200" dirty="0" err="1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insulino</a:t>
            </a: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traité.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Apparition d’un trouble de la personnalité avec syndrome frontal, cela lui arrive d’être agressive mais cela ne dure pas, elle cherche ses mots mais pour l’instant aucun problème de communication.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 de l’équilibre et de la marche et trouble moteur de l’hémicorps droit, se déplace sous surveillance d’un soignant, les escaliers avec aide partielle.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Continente, mange seule.</a:t>
            </a:r>
          </a:p>
        </p:txBody>
      </p:sp>
    </p:spTree>
    <p:extLst>
      <p:ext uri="{BB962C8B-B14F-4D97-AF65-F5344CB8AC3E}">
        <p14:creationId xmlns:p14="http://schemas.microsoft.com/office/powerpoint/2010/main" val="426745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ABB3-E09F-CAB5-C02E-38F0BC22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940765-E88C-6073-486D-B7F4B3353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BE61C4-5AF5-B3B7-9CAB-4AAF6DB6B370}"/>
              </a:ext>
            </a:extLst>
          </p:cNvPr>
          <p:cNvSpPr txBox="1"/>
          <p:nvPr/>
        </p:nvSpPr>
        <p:spPr>
          <a:xfrm>
            <a:off x="63795" y="496186"/>
            <a:ext cx="6940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 MMP</a:t>
            </a: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: C857, Autres types précisés de lymphome non hodgkinien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 </a:t>
            </a: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AE:</a:t>
            </a: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 néant</a:t>
            </a: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DAS: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F070, Trouble organique de la personnalité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E1190, Diabète sucré de type 2, sans complication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R268: Anomalies de la démarche et de la motilité, autres et non précisées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Z6020: Personne vivant seule à son domicile</a:t>
            </a: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i="1" kern="1200" dirty="0">
                <a:solidFill>
                  <a:srgbClr val="333399"/>
                </a:solidFill>
                <a:latin typeface="Tahoma"/>
                <a:ea typeface="+mn-ea"/>
              </a:rPr>
              <a:t>Dépendances: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habillage ou toilette : 1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Locomotion : 3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Alimentation : 1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Continence : 1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Comportement: 2</a:t>
            </a:r>
          </a:p>
          <a:p>
            <a:pPr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Tahoma"/>
                <a:ea typeface="+mn-ea"/>
              </a:rPr>
              <a:t>Communication: 1</a:t>
            </a: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endParaRPr lang="fr-FR" kern="1200" dirty="0">
              <a:solidFill>
                <a:srgbClr val="333399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082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07FB-02C8-037E-53BB-C3944F939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02549E-B35C-718E-CA78-64DCF2E2C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14D126-6CB9-9487-EADF-DE1020D26B59}"/>
              </a:ext>
            </a:extLst>
          </p:cNvPr>
          <p:cNvSpPr txBox="1"/>
          <p:nvPr/>
        </p:nvSpPr>
        <p:spPr>
          <a:xfrm>
            <a:off x="146992" y="623760"/>
            <a:ext cx="6616666" cy="349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Madame MJ, âgé de 71 ans a été hospitalisé pour prise en charge de rééducation  dans le cadre d’une fracture du poignet </a:t>
            </a:r>
            <a:r>
              <a:rPr lang="fr-FR" sz="1600" kern="1200" dirty="0" err="1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ostéosynthésé</a:t>
            </a: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13/12/2022, et d’une luxation du coude droit.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 aussi des difficultés à la marche  du à un rétrécissement du canal médullaire en région lombaire, et nécessite une aide partielle pour ses déplacements.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dénutrition sévère a été trouvée , prise en charge et suivi diététique.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doit l’aider pour manger, elle est continente, aide totale pour l’habillage.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très agréable, qui désire rentre chez elle le plus rapidement possible, aucun problème de communication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endParaRPr lang="fr-FR" sz="1600" kern="12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C1542-38B6-C77B-D26F-72B67A0E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8BF12E-9B5B-9081-BB17-90A99B6B4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0458CA-5B5D-5EC0-B22D-AE3E0388AD1D}"/>
              </a:ext>
            </a:extLst>
          </p:cNvPr>
          <p:cNvSpPr txBox="1"/>
          <p:nvPr/>
        </p:nvSpPr>
        <p:spPr>
          <a:xfrm>
            <a:off x="144867" y="496186"/>
            <a:ext cx="64118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1200" i="1" kern="1200" dirty="0">
                <a:solidFill>
                  <a:srgbClr val="333399"/>
                </a:solidFill>
                <a:latin typeface="Tahoma"/>
                <a:ea typeface="+mn-ea"/>
              </a:rPr>
              <a:t> </a:t>
            </a:r>
          </a:p>
          <a:p>
            <a:pPr>
              <a:buClrTx/>
              <a:buFontTx/>
              <a:buNone/>
            </a:pPr>
            <a:r>
              <a:rPr lang="fr-FR" sz="1200" i="1" kern="1200" dirty="0">
                <a:solidFill>
                  <a:srgbClr val="333399"/>
                </a:solidFill>
                <a:latin typeface="Tahoma"/>
                <a:ea typeface="+mn-ea"/>
              </a:rPr>
              <a:t>Date opération: 13/12/2022</a:t>
            </a:r>
          </a:p>
          <a:p>
            <a:pPr>
              <a:buClrTx/>
              <a:buFontTx/>
              <a:buNone/>
            </a:pPr>
            <a:endParaRPr lang="fr-FR" sz="1200" i="1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sz="1200" i="1" kern="1200" dirty="0">
                <a:solidFill>
                  <a:srgbClr val="333399"/>
                </a:solidFill>
                <a:latin typeface="Tahoma"/>
                <a:ea typeface="+mn-ea"/>
              </a:rPr>
              <a:t>MMP</a:t>
            </a: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: Z967, Présence d’autres implants osseux et tendineux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 </a:t>
            </a:r>
            <a:r>
              <a:rPr lang="fr-FR" sz="1200" i="1" kern="1200" dirty="0">
                <a:solidFill>
                  <a:srgbClr val="333399"/>
                </a:solidFill>
                <a:latin typeface="Tahoma"/>
                <a:ea typeface="+mn-ea"/>
              </a:rPr>
              <a:t>AE:</a:t>
            </a: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 S6280, Fracture fermée de parties autres et non précisées du poignet et de la main</a:t>
            </a:r>
          </a:p>
          <a:p>
            <a:pPr>
              <a:buClrTx/>
              <a:buFontTx/>
              <a:buNone/>
            </a:pPr>
            <a:endParaRPr lang="fr-FR" sz="12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sz="1200" i="1" kern="1200" dirty="0">
                <a:solidFill>
                  <a:srgbClr val="333399"/>
                </a:solidFill>
                <a:latin typeface="Tahoma"/>
                <a:ea typeface="+mn-ea"/>
              </a:rPr>
              <a:t>DAS: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S531, Luxation du coude, sans précision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E43, Malnutrition </a:t>
            </a:r>
            <a:r>
              <a:rPr lang="fr-FR" sz="1200" kern="1200" dirty="0" err="1">
                <a:solidFill>
                  <a:srgbClr val="333399"/>
                </a:solidFill>
                <a:latin typeface="Tahoma"/>
                <a:ea typeface="+mn-ea"/>
              </a:rPr>
              <a:t>protéino</a:t>
            </a: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-énergétique grave, sans précision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M4806, Rétrécissement du canal médullaire – région lombaire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R262, Difficulté à la marche, non classée ailleurs</a:t>
            </a:r>
          </a:p>
          <a:p>
            <a:pPr>
              <a:buClrTx/>
              <a:buFontTx/>
              <a:buNone/>
            </a:pPr>
            <a:endParaRPr lang="fr-FR" sz="12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endParaRPr lang="fr-FR" sz="12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sz="1200" i="1" kern="1200" dirty="0">
                <a:solidFill>
                  <a:srgbClr val="333399"/>
                </a:solidFill>
                <a:latin typeface="Tahoma"/>
                <a:ea typeface="+mn-ea"/>
              </a:rPr>
              <a:t>Dépendances: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habillage ou toilette : 4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Locomotion : 3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Alimentation : 3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Continence : 1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Comportement: 1</a:t>
            </a:r>
          </a:p>
          <a:p>
            <a:pPr>
              <a:buClrTx/>
              <a:buFontTx/>
              <a:buNone/>
            </a:pPr>
            <a:r>
              <a:rPr lang="fr-FR" sz="1200" kern="1200" dirty="0">
                <a:solidFill>
                  <a:srgbClr val="333399"/>
                </a:solidFill>
                <a:latin typeface="Tahoma"/>
                <a:ea typeface="+mn-ea"/>
              </a:rPr>
              <a:t>Communication: 1</a:t>
            </a:r>
          </a:p>
          <a:p>
            <a:pPr>
              <a:buClrTx/>
              <a:buFontTx/>
              <a:buNone/>
            </a:pPr>
            <a:endParaRPr lang="fr-FR" sz="12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endParaRPr lang="fr-FR" sz="1200" kern="1200" dirty="0">
              <a:solidFill>
                <a:srgbClr val="333399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13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6FFBB-BDC1-2599-833A-2E9C96BB0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34653F-8045-0C98-29FE-4312B96C0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161CD4-9434-ECFD-683C-61A95D0A7397}"/>
              </a:ext>
            </a:extLst>
          </p:cNvPr>
          <p:cNvSpPr txBox="1"/>
          <p:nvPr/>
        </p:nvSpPr>
        <p:spPr>
          <a:xfrm>
            <a:off x="73914" y="493444"/>
            <a:ext cx="6461566" cy="369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Madame LD, âgé de 65 ans a été hospitalisé pour prise en charge de rééducation  suite à une arthroscopie de l’épaule droite le 04/11/2021 pour rupture de la coiffe des rotateurs.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est paraplégique suite à un AVP en 2002.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 une escarre du talon stade 3, qu’il faut rapidement prendre en charge.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fait de sa fracture elle ne peut effectuer seule ses transferts.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doit l’aider pour manger, elle est continente, aide totale pour l’habillage.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qui vit seule et qui demande une sortie en EHPAD lorsque sa rééducation sera terminée.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à faire par l’assistante sociale de l’établissement.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endParaRPr lang="fr-FR" sz="1600" kern="12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4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1F37-F214-0952-2197-C59F77CE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4B213D-E16C-EA28-7AA9-C901F8F3C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6E6A8A-3BFA-4999-C1D3-B0AC1E1F5535}"/>
              </a:ext>
            </a:extLst>
          </p:cNvPr>
          <p:cNvSpPr txBox="1"/>
          <p:nvPr/>
        </p:nvSpPr>
        <p:spPr>
          <a:xfrm>
            <a:off x="371625" y="757856"/>
            <a:ext cx="50722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1300" i="1" kern="1200" dirty="0">
                <a:solidFill>
                  <a:srgbClr val="333399"/>
                </a:solidFill>
                <a:latin typeface="Tahoma"/>
                <a:ea typeface="+mn-ea"/>
              </a:rPr>
              <a:t> Date </a:t>
            </a:r>
            <a:r>
              <a:rPr lang="fr-FR" sz="1300" i="1" kern="1200" dirty="0" err="1">
                <a:solidFill>
                  <a:srgbClr val="333399"/>
                </a:solidFill>
                <a:latin typeface="Tahoma"/>
                <a:ea typeface="+mn-ea"/>
              </a:rPr>
              <a:t>operation</a:t>
            </a:r>
            <a:r>
              <a:rPr lang="fr-FR" sz="1300" i="1" kern="1200" dirty="0">
                <a:solidFill>
                  <a:srgbClr val="333399"/>
                </a:solidFill>
                <a:latin typeface="Tahoma"/>
                <a:ea typeface="+mn-ea"/>
              </a:rPr>
              <a:t>: 04/11/2021</a:t>
            </a:r>
          </a:p>
          <a:p>
            <a:pPr>
              <a:buClrTx/>
              <a:buFontTx/>
              <a:buNone/>
            </a:pPr>
            <a:endParaRPr lang="fr-FR" sz="1300" i="1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sz="1300" i="1" kern="1200" dirty="0">
                <a:solidFill>
                  <a:srgbClr val="333399"/>
                </a:solidFill>
                <a:latin typeface="Tahoma"/>
                <a:ea typeface="+mn-ea"/>
              </a:rPr>
              <a:t>MMP</a:t>
            </a: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: Z988, Autres états post-chirurgicaux précisés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 </a:t>
            </a:r>
            <a:r>
              <a:rPr lang="fr-FR" sz="1300" i="1" kern="1200" dirty="0">
                <a:solidFill>
                  <a:srgbClr val="333399"/>
                </a:solidFill>
                <a:latin typeface="Tahoma"/>
                <a:ea typeface="+mn-ea"/>
              </a:rPr>
              <a:t>AE:</a:t>
            </a: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 M751, Syndrome de la coiffe des rotateurs</a:t>
            </a:r>
          </a:p>
          <a:p>
            <a:pPr>
              <a:buClrTx/>
              <a:buFontTx/>
              <a:buNone/>
            </a:pPr>
            <a:endParaRPr lang="fr-FR" sz="13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endParaRPr lang="fr-FR" sz="13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sz="1300" i="1" kern="1200" dirty="0">
                <a:solidFill>
                  <a:srgbClr val="333399"/>
                </a:solidFill>
                <a:latin typeface="Tahoma"/>
                <a:ea typeface="+mn-ea"/>
              </a:rPr>
              <a:t>DAS: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G822, Paraplégie, sans précision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L892, Ulcère de décubitus de stade 3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Z6020, Personne vivant seule à son domicile</a:t>
            </a:r>
          </a:p>
          <a:p>
            <a:pPr>
              <a:buClrTx/>
              <a:buFontTx/>
              <a:buNone/>
            </a:pPr>
            <a:endParaRPr lang="fr-FR" sz="13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r>
              <a:rPr lang="fr-FR" sz="1300" i="1" kern="1200" dirty="0">
                <a:solidFill>
                  <a:srgbClr val="333399"/>
                </a:solidFill>
                <a:latin typeface="Tahoma"/>
                <a:ea typeface="+mn-ea"/>
              </a:rPr>
              <a:t>Dépendances: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habillage ou toilette : 4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Locomotion : 4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Alimentation : 3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Continence : 1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Comportement: 1</a:t>
            </a:r>
          </a:p>
          <a:p>
            <a:pPr>
              <a:buClrTx/>
              <a:buFontTx/>
              <a:buNone/>
            </a:pPr>
            <a:r>
              <a:rPr lang="fr-FR" sz="1300" kern="1200" dirty="0">
                <a:solidFill>
                  <a:srgbClr val="333399"/>
                </a:solidFill>
                <a:latin typeface="Tahoma"/>
                <a:ea typeface="+mn-ea"/>
              </a:rPr>
              <a:t>Communication: 1</a:t>
            </a:r>
          </a:p>
          <a:p>
            <a:pPr>
              <a:buClrTx/>
              <a:buFontTx/>
              <a:buNone/>
            </a:pPr>
            <a:endParaRPr lang="fr-FR" sz="1300" kern="1200" dirty="0">
              <a:solidFill>
                <a:srgbClr val="333399"/>
              </a:solidFill>
              <a:latin typeface="Tahoma"/>
              <a:ea typeface="+mn-ea"/>
            </a:endParaRPr>
          </a:p>
          <a:p>
            <a:pPr>
              <a:buClrTx/>
              <a:buFontTx/>
              <a:buNone/>
            </a:pPr>
            <a:endParaRPr lang="fr-FR" sz="1300" kern="1200" dirty="0">
              <a:solidFill>
                <a:srgbClr val="333399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2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B842F86-1226-FA5F-5D5C-AE60D6DA2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0" y="251460"/>
            <a:ext cx="1197610" cy="386080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3CCE66-6319-E6E8-69D9-5B475251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34" y="1017588"/>
            <a:ext cx="6715586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Séjour de répit et attente de placement chez une patiente ayant une encéphalopathie à CMV et  pour laquelle un retour à domicile est impossible.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Syndrome dépressif majeur avec agressivité  (traitement en cours)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Infection par le VIH diagnostiquée en 2011 actuellement bien contrôlée sous GENVOYA 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Encéphalite et rétinite à CMV, compliquées d'une cécité bilatérale, dysarthrie majeure et hémiplégie gauche avec perte d'autonomie majeure.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Prise en charge: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Personne très opposante et déprimée, aucune </a:t>
            </a:r>
            <a:r>
              <a:rPr kumimoji="0" lang="fr-FR" alt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réautonomisation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possible.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N'effectue aucun de ses transferts, elle est incontinente, mange uniquement si un soignant la fait manger. Communication difficile due à sa dysarthrie. Aide totale pour l'habillage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163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EED125-2A9B-1817-B80F-4FFB4FA5A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C19B97-D15F-2BDF-82B7-D02ADB30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3" y="572579"/>
            <a:ext cx="6606364" cy="4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 Z742  Séjour pour répit de la famille ou des aidants : codé Z74.2 Besoin d’assistance à domicile, aucun autre membre du foyer n’étant capable d’assurer les soins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 G051, Encéphalite, myélite et encéphalomyélite au cours d'infections virales classées ailleurs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H3200*: Rétinite à cytomégalovirus (B25.8 †),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       B258: Autres maladies à cytomégalovirus,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       B24+9, Infection par le VIH, sans précision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       H540, Cécité binoculaire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       F322, Episode dépressif sévère sans symptôme psychotique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       G819, Hémiplégie, sans précision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       R471, Dysarthrie et anarthrie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	 Z751, Attente de placement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Habillage ou toilette: 4      Déplacement et locomotion: 4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Alimentation: 4                Continence: 4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Comportement: 4             Communication: 3 </a:t>
            </a:r>
          </a:p>
        </p:txBody>
      </p:sp>
    </p:spTree>
    <p:extLst>
      <p:ext uri="{BB962C8B-B14F-4D97-AF65-F5344CB8AC3E}">
        <p14:creationId xmlns:p14="http://schemas.microsoft.com/office/powerpoint/2010/main" val="410989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29113-F804-322B-2435-7918B3B4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093BDFB-F24C-44E3-80D7-CE4029AD8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3020" y="152223"/>
            <a:ext cx="1197610" cy="386080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02EE0A-4544-491C-94F0-4C7EC603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34" y="648992"/>
            <a:ext cx="7359210" cy="411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Madame X , 78 ans, est reçue pour un séjour en SSR le 27/01/2021 pour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réautonomisation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suite à une AEG due au Covid 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Fin de Covid prévu le 09/02/2021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pneumopathie à covid le 17/01/2021 transféré aux urgences puis  en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medecine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au CH de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Hyeres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(MCO)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Madame X présente un BPCO et une insuffisance rénale stade 3, une albumine à 31g/l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Elle est sous oxygène depuis le 17/01 (2l), ne présente aucun trouble cognitif, pas de trouble de la déglutition. Dyspnée encore présente.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Elle est très fatiguée  et a besoin d'une aide partielle pour s'habiller .On doit l'accompagner pour aller aux toilettes car elle a du mal à se relever, elle est continente mais la nuit les soignants lui installent et désinstallent le bassin pour éviter le chutes.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Elle a une diarrhée due a un Clostridium difficile depuis 2 jours sous traitement le jour de son arrivée.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Un isolement est mis en place jusqu'au 09/02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PEC par l'ergo pour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réautonomisation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aux AVQ , PEC nutritionnelle par la diététicienne, suivi biologique des différentes pathologies.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186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33014-B6B4-CB44-ACA0-DBE717DD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D212FE-CED1-9CC5-C068-777AA660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1CE26D-16E7-E46E-6AD5-267150FB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3" y="572579"/>
            <a:ext cx="6606364" cy="4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MMP: R53+0, AEG</a:t>
            </a:r>
          </a:p>
          <a:p>
            <a:pPr lvl="0" eaLnBrk="1" hangingPunct="1"/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AE: U0710, COVID 19, forme respiratoire, virus identifié</a:t>
            </a:r>
          </a:p>
          <a:p>
            <a:pPr lvl="0" eaLnBrk="1" hangingPunct="1"/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DAS: </a:t>
            </a: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	A047, Entérocolite à Clostridium difficile </a:t>
            </a: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	R060, Dyspnée</a:t>
            </a: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        J448, Autres maladies pulmonaires obstructives chroniques précisées</a:t>
            </a: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        Z290, Isolement</a:t>
            </a: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        N183, Maladie rénale chronique, stade 3</a:t>
            </a: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        E440 Dénutrition modérée (attention il faut retrouver le diagnostic de dénutrition)</a:t>
            </a:r>
          </a:p>
          <a:p>
            <a:pPr lvl="0" eaLnBrk="1" hangingPunct="1"/>
            <a:r>
              <a:rPr lang="fr-FR" altLang="fr-FR" sz="1200" b="1" u="sng" dirty="0">
                <a:solidFill>
                  <a:srgbClr val="3333CC">
                    <a:lumMod val="75000"/>
                  </a:srgbClr>
                </a:solidFill>
                <a:latin typeface="Tahoma"/>
              </a:rPr>
              <a:t>Dépendances</a:t>
            </a: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:</a:t>
            </a:r>
          </a:p>
          <a:p>
            <a:pPr marL="0"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Habillage ou toilette: 3      Déplacement et locomotion: 3</a:t>
            </a:r>
          </a:p>
          <a:p>
            <a:pPr marL="0"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Alimentation: 1                Continence: 3</a:t>
            </a:r>
          </a:p>
          <a:p>
            <a:pPr marL="0"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Comportement: 1             Communication: 1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818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147B8-9026-26E3-5485-E0C7EAE30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DBB798-4E35-349A-F8F3-AC3E83469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3020" y="152223"/>
            <a:ext cx="1197610" cy="386080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3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7A1196B-D67C-987B-8ECD-F80681AA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46" y="815163"/>
            <a:ext cx="6670159" cy="31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Monsieur Y, 25 ans , est pris en charge pour rééducation pour douleur neuropathique intense séquellaire d'une fracture du rachis, entré le 15/02/2021.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AVP avec fracture de L1 le 30/01/2017; depuis vessie neurologique, douleurs neuropathiques. Arthrodèse D11-L3.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Douleur: station debout, assise et à la marche au bout de 10 à 15 mn, d'allure neuropathique; pas de notion de consultation antidouleur.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Patient orienté dans le temps et l'espace, pas de trouble cognitif patent; réflexes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normoréactifs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;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hétérosondages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réalisés par le patient mais nécessite une supervision car infection urinaire fréquente décrite, se déplace sans aide, autonome pour actes de la vie quotidienne.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PEC:  Reconditionnement du rachis lombaire , séances kiné, ergo, bilan MPR, suivi de la douleur.</a:t>
            </a:r>
          </a:p>
        </p:txBody>
      </p:sp>
    </p:spTree>
    <p:extLst>
      <p:ext uri="{BB962C8B-B14F-4D97-AF65-F5344CB8AC3E}">
        <p14:creationId xmlns:p14="http://schemas.microsoft.com/office/powerpoint/2010/main" val="385408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46B42-E6F0-4FEF-292A-BC8ED2F6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2703619-710B-204C-C61D-9359B0CFF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n°3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8B0A64-9388-D5D4-CFE9-1B083A92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86" y="856343"/>
            <a:ext cx="7640421" cy="38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 R5210, douleurs neuropathiques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 T911, séquelles d'une fracture du rachis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N319, Dysfonctionnement neuromusculaire de la vessie, sans précision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Z981. présence d'une arthrodèse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Habillage ou toilette: 1      Déplacement et locomotion: 1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Alimentation: 1                Continence: 2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Comportement: 1             Communication: 1</a:t>
            </a:r>
          </a:p>
        </p:txBody>
      </p:sp>
    </p:spTree>
    <p:extLst>
      <p:ext uri="{BB962C8B-B14F-4D97-AF65-F5344CB8AC3E}">
        <p14:creationId xmlns:p14="http://schemas.microsoft.com/office/powerpoint/2010/main" val="338996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2858-826E-A107-B8AF-99E4DEB1A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522BBB-3AED-14E3-183C-89F2F53CD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C6E6D0-E1DB-DABA-3E79-2233952C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63" y="727445"/>
            <a:ext cx="6906268" cy="441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Madame S, 89 ans , est pris en charge 16/02/ 2021 pour rééducation suite à une Infection respiratoire confirmée au COVID-19 ( test PCR positif LE 01/02/2021) et fracture trochantérienne gauche (26/01/2021) opérée le 29/01/2021(clou de ZIMMER)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Autonome avant chute mécanique ( 26/01/2021) devant la porte d'entrée de son appartement ; opérée le 29/01/2021; devant toux , test réalisé le 01/02/2021 et transfert en service de médecine le 02/02/2021; transfert ce jour dans notre service.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Ne peut pas pour l'instant regagner son appartement car vit seule dans un appartement au 2</a:t>
            </a:r>
            <a:r>
              <a:rPr kumimoji="0" lang="fr-FR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ème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étage sans ascenseur.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Bruits du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coeur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réguliers, pas de souffle perçu, mollets souples; auscultation pulmonaire libre, abdomen indolore, pas de défense; orientée dans le temps et l'espace, pas de troubles cognitifs patents; pas de déficit sensitivomoteur patent, faiblesse musculaire des membres inférieurs; réflexes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normoréactifs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. Surveillance pour la marche, aide partielle pour l'habillage du bas du corps.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Albumine = 27g/l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Isolement prévu jusqu'au 25/02/2021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Appui complet sur jambe opérée autorisé, la rééducation peut débuter dès aujourd'hui.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PEC: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Kinésithérapie;ergothérapie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; bilan MPR;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diététicienne; rééducation à la marche; suivi biologique du traitement;</a:t>
            </a:r>
          </a:p>
        </p:txBody>
      </p:sp>
    </p:spTree>
    <p:extLst>
      <p:ext uri="{BB962C8B-B14F-4D97-AF65-F5344CB8AC3E}">
        <p14:creationId xmlns:p14="http://schemas.microsoft.com/office/powerpoint/2010/main" val="58346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D077-B98A-3641-1E57-420F4C04E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D85760-704A-A03A-DCD6-3BF9FEAB5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D6FF94-DDCE-CFBF-B3E9-32E6105A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42" y="696686"/>
            <a:ext cx="5833900" cy="39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DO: 29/01/2021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 Z967, Présence d'autres implants osseux et tendineux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 S7210, fracture fermée du trochanter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Z5912, Logement inadéquat du fait de l’état de santé de la personne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Z290, Isolement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Z6020, Personne vivant seule à son domicile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E43, Dénutrition sévère (attention il faut retrouver le diagnostic de </a:t>
            </a:r>
            <a:r>
              <a:rPr lang="fr-FR" altLang="fr-FR" sz="1200" dirty="0" err="1">
                <a:solidFill>
                  <a:srgbClr val="3333CC">
                    <a:lumMod val="75000"/>
                  </a:srgbClr>
                </a:solidFill>
                <a:latin typeface="Tahoma"/>
              </a:rPr>
              <a:t>denutrition</a:t>
            </a:r>
            <a:r>
              <a:rPr lang="fr-FR" altLang="fr-FR" sz="1200">
                <a:solidFill>
                  <a:srgbClr val="3333CC">
                    <a:lumMod val="75000"/>
                  </a:srgbClr>
                </a:solidFill>
                <a:latin typeface="Tahoma"/>
              </a:rPr>
              <a:t>)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U0710, COVID 19, forme respiratoire, virus identifié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Habillage ou toilette: 3      Déplacement et locomotion: 2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Alimentation: 1                Continence: 1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Comportement: 1             Communication: 1 </a:t>
            </a:r>
          </a:p>
        </p:txBody>
      </p:sp>
    </p:spTree>
    <p:extLst>
      <p:ext uri="{BB962C8B-B14F-4D97-AF65-F5344CB8AC3E}">
        <p14:creationId xmlns:p14="http://schemas.microsoft.com/office/powerpoint/2010/main" val="18811078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Personnalisé 1">
      <a:majorFont>
        <a:latin typeface="Oswald"/>
        <a:ea typeface=""/>
        <a:cs typeface=""/>
      </a:majorFont>
      <a:minorFont>
        <a:latin typeface="Open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2265</Words>
  <Application>Microsoft Office PowerPoint</Application>
  <PresentationFormat>Affichage à l'écran (16:9)</PresentationFormat>
  <Paragraphs>221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Wingdings</vt:lpstr>
      <vt:lpstr>Oswald Regular</vt:lpstr>
      <vt:lpstr>Open Sans Condensed Light</vt:lpstr>
      <vt:lpstr>Times New Roman</vt:lpstr>
      <vt:lpstr>Tahoma</vt:lpstr>
      <vt:lpstr>Arial</vt:lpstr>
      <vt:lpstr>Calibri</vt:lpstr>
      <vt:lpstr>Oswald</vt:lpstr>
      <vt:lpstr>Simple Light</vt:lpstr>
      <vt:lpstr> EXERCICES SMR  codage et correction 17 janvier 2025</vt:lpstr>
      <vt:lpstr>Exercice 1</vt:lpstr>
      <vt:lpstr>Correction exercice n°1</vt:lpstr>
      <vt:lpstr>Exercice 2</vt:lpstr>
      <vt:lpstr>Correction exercice n°2</vt:lpstr>
      <vt:lpstr>Exercice 3</vt:lpstr>
      <vt:lpstr>Correction exercice n°3</vt:lpstr>
      <vt:lpstr>Exercice 4</vt:lpstr>
      <vt:lpstr>Correction exercice n°4</vt:lpstr>
      <vt:lpstr>Exercice 5</vt:lpstr>
      <vt:lpstr>Correction exercice n°5</vt:lpstr>
      <vt:lpstr>Exercice 6</vt:lpstr>
      <vt:lpstr>Correction exercice n°6</vt:lpstr>
      <vt:lpstr>Exercice 7</vt:lpstr>
      <vt:lpstr>Correction exercice n°7</vt:lpstr>
      <vt:lpstr>Exercice 8</vt:lpstr>
      <vt:lpstr>Correction exercice n°8</vt:lpstr>
      <vt:lpstr>Exercice 9</vt:lpstr>
      <vt:lpstr>Correction exercice n°9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Tarfication 2021</dc:title>
  <dc:creator>maud.minard@umontpellier.fr</dc:creator>
  <cp:lastModifiedBy>rolande hemery</cp:lastModifiedBy>
  <cp:revision>180</cp:revision>
  <dcterms:modified xsi:type="dcterms:W3CDTF">2025-01-17T15:50:06Z</dcterms:modified>
</cp:coreProperties>
</file>