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8" r:id="rId3"/>
    <p:sldId id="267" r:id="rId4"/>
    <p:sldId id="269" r:id="rId5"/>
    <p:sldId id="270" r:id="rId6"/>
    <p:sldId id="271" r:id="rId7"/>
    <p:sldId id="272" r:id="rId8"/>
    <p:sldId id="274" r:id="rId9"/>
    <p:sldId id="273" r:id="rId10"/>
    <p:sldId id="275" r:id="rId11"/>
    <p:sldId id="278" r:id="rId12"/>
    <p:sldId id="276" r:id="rId13"/>
    <p:sldId id="277" r:id="rId14"/>
    <p:sldId id="279" r:id="rId15"/>
    <p:sldId id="280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16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FD6A50D-939C-49F6-B31C-89024EC3A702}" type="slidenum">
              <a:rPr lang="fr-FR" smtClean="0"/>
              <a:t>‹N°›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1" t="72" r="361" b="51942"/>
          <a:stretch/>
        </p:blipFill>
        <p:spPr>
          <a:xfrm>
            <a:off x="5529067" y="0"/>
            <a:ext cx="6654403" cy="567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4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FD6A50D-939C-49F6-B31C-89024EC3A702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2" b="52014"/>
          <a:stretch/>
        </p:blipFill>
        <p:spPr>
          <a:xfrm>
            <a:off x="8276683" y="1"/>
            <a:ext cx="3906160" cy="329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02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FD6A50D-939C-49F6-B31C-89024EC3A702}" type="slidenum">
              <a:rPr lang="fr-FR" smtClean="0"/>
              <a:t>‹N°›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2" b="52014"/>
          <a:stretch/>
        </p:blipFill>
        <p:spPr>
          <a:xfrm>
            <a:off x="8276683" y="1"/>
            <a:ext cx="3906160" cy="329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659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FD6A50D-939C-49F6-B31C-89024EC3A702}" type="slidenum">
              <a:rPr lang="fr-FR" smtClean="0"/>
              <a:t>‹N°›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2" b="52014"/>
          <a:stretch/>
        </p:blipFill>
        <p:spPr>
          <a:xfrm>
            <a:off x="8276683" y="1"/>
            <a:ext cx="3906160" cy="329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847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FD6A50D-939C-49F6-B31C-89024EC3A702}" type="slidenum">
              <a:rPr lang="fr-FR" smtClean="0"/>
              <a:t>‹N°›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2" b="52014"/>
          <a:stretch/>
        </p:blipFill>
        <p:spPr>
          <a:xfrm>
            <a:off x="8276683" y="1"/>
            <a:ext cx="3906160" cy="329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60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FD6A50D-939C-49F6-B31C-89024EC3A702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2" b="52014"/>
          <a:stretch/>
        </p:blipFill>
        <p:spPr>
          <a:xfrm>
            <a:off x="8276683" y="1"/>
            <a:ext cx="3906160" cy="329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215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FD6A50D-939C-49F6-B31C-89024EC3A702}" type="slidenum">
              <a:rPr lang="fr-FR" smtClean="0"/>
              <a:t>‹N°›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2" b="52014"/>
          <a:stretch/>
        </p:blipFill>
        <p:spPr>
          <a:xfrm>
            <a:off x="8276683" y="1"/>
            <a:ext cx="3906160" cy="329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22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FD6A50D-939C-49F6-B31C-89024EC3A702}" type="slidenum">
              <a:rPr lang="fr-FR" smtClean="0"/>
              <a:t>‹N°›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2" b="52014"/>
          <a:stretch/>
        </p:blipFill>
        <p:spPr>
          <a:xfrm>
            <a:off x="8276683" y="1"/>
            <a:ext cx="3906160" cy="329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676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FD6A50D-939C-49F6-B31C-89024EC3A7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1047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3FD6A50D-939C-49F6-B31C-89024EC3A7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563627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Open Sans Condensed Light" panose="020B0306030504020204" pitchFamily="34" charset="0"/>
          <a:ea typeface="Open Sans Condensed Light" panose="020B0306030504020204" pitchFamily="34" charset="0"/>
          <a:cs typeface="Open Sans Condensed Light" panose="020B030603050402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053039-EC26-052A-135A-950E04081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QCM INFECTIEUX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408F4C9-7704-D120-71B6-1418A786F47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0" y="1584782"/>
            <a:ext cx="10520092" cy="4555200"/>
          </a:xfrm>
        </p:spPr>
        <p:txBody>
          <a:bodyPr/>
          <a:lstStyle/>
          <a:p>
            <a:pPr marL="186262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1F2A2B8-9BF9-A5A5-069B-D7DF47F6FCA1}"/>
              </a:ext>
            </a:extLst>
          </p:cNvPr>
          <p:cNvSpPr txBox="1"/>
          <p:nvPr/>
        </p:nvSpPr>
        <p:spPr>
          <a:xfrm>
            <a:off x="1277816" y="1997839"/>
            <a:ext cx="771378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1.	Quelle est la bactérie responsable de la tuberculose ?</a:t>
            </a:r>
          </a:p>
          <a:p>
            <a:r>
              <a:rPr lang="fr-FR" dirty="0"/>
              <a:t>A) Streptococcus</a:t>
            </a:r>
          </a:p>
          <a:p>
            <a:r>
              <a:rPr lang="fr-FR" b="1" dirty="0"/>
              <a:t>B) Mycobacterium </a:t>
            </a:r>
            <a:r>
              <a:rPr lang="fr-FR" b="1" dirty="0" err="1"/>
              <a:t>tuberculosis</a:t>
            </a:r>
            <a:endParaRPr lang="fr-FR" b="1" dirty="0"/>
          </a:p>
          <a:p>
            <a:r>
              <a:rPr lang="fr-FR" dirty="0"/>
              <a:t>C) Escherichia coli</a:t>
            </a:r>
          </a:p>
          <a:p>
            <a:r>
              <a:rPr lang="fr-FR" dirty="0"/>
              <a:t>D) Staphylococcus aureus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2.	Quel virus cause la varicelle ?</a:t>
            </a:r>
          </a:p>
          <a:p>
            <a:r>
              <a:rPr lang="fr-FR" dirty="0"/>
              <a:t>A) Virus de la grippe</a:t>
            </a:r>
          </a:p>
          <a:p>
            <a:r>
              <a:rPr lang="fr-FR" dirty="0"/>
              <a:t>B) Virus d'Epstein-Barr</a:t>
            </a:r>
          </a:p>
          <a:p>
            <a:r>
              <a:rPr lang="fr-FR" b="1" dirty="0"/>
              <a:t>C) Virus varicelle-zona (VZV)</a:t>
            </a:r>
          </a:p>
          <a:p>
            <a:r>
              <a:rPr lang="fr-FR" dirty="0"/>
              <a:t>D) VIH</a:t>
            </a:r>
          </a:p>
        </p:txBody>
      </p:sp>
    </p:spTree>
    <p:extLst>
      <p:ext uri="{BB962C8B-B14F-4D97-AF65-F5344CB8AC3E}">
        <p14:creationId xmlns:p14="http://schemas.microsoft.com/office/powerpoint/2010/main" val="3834314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953A6A0-4221-6826-DA41-AB78D7CFB89A}"/>
              </a:ext>
            </a:extLst>
          </p:cNvPr>
          <p:cNvSpPr txBox="1"/>
          <p:nvPr/>
        </p:nvSpPr>
        <p:spPr>
          <a:xfrm>
            <a:off x="1137138" y="1884963"/>
            <a:ext cx="9144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19.	Quelle est la période d’incubation moyenne de la rougeole ?</a:t>
            </a:r>
          </a:p>
          <a:p>
            <a:r>
              <a:rPr lang="fr-FR" dirty="0"/>
              <a:t>A) 1 à 4 jours</a:t>
            </a:r>
          </a:p>
          <a:p>
            <a:r>
              <a:rPr lang="fr-FR" dirty="0"/>
              <a:t>B) </a:t>
            </a:r>
            <a:r>
              <a:rPr lang="fr-FR" b="1" dirty="0"/>
              <a:t>7 à 14 jours (± 10j)</a:t>
            </a:r>
          </a:p>
          <a:p>
            <a:r>
              <a:rPr lang="fr-FR" dirty="0"/>
              <a:t>C) 1 à 2 mois</a:t>
            </a:r>
          </a:p>
          <a:p>
            <a:r>
              <a:rPr lang="fr-FR" dirty="0"/>
              <a:t>D) 3 à 6 mois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20.	Quelle maladie est causée par le virus de l'hépatite C (VHC) ?</a:t>
            </a:r>
          </a:p>
          <a:p>
            <a:r>
              <a:rPr lang="fr-FR" dirty="0"/>
              <a:t>A) Hépatite </a:t>
            </a:r>
            <a:r>
              <a:rPr lang="fr-FR" dirty="0" err="1"/>
              <a:t>fulminens</a:t>
            </a:r>
            <a:endParaRPr lang="fr-FR" dirty="0"/>
          </a:p>
          <a:p>
            <a:r>
              <a:rPr lang="fr-FR" dirty="0"/>
              <a:t>B) Fièvre typhoïde</a:t>
            </a:r>
          </a:p>
          <a:p>
            <a:r>
              <a:rPr lang="fr-FR" b="1" dirty="0"/>
              <a:t>C) Hépatite chronique</a:t>
            </a:r>
          </a:p>
          <a:p>
            <a:r>
              <a:rPr lang="fr-FR" dirty="0"/>
              <a:t>D) Méningite</a:t>
            </a:r>
          </a:p>
        </p:txBody>
      </p:sp>
    </p:spTree>
    <p:extLst>
      <p:ext uri="{BB962C8B-B14F-4D97-AF65-F5344CB8AC3E}">
        <p14:creationId xmlns:p14="http://schemas.microsoft.com/office/powerpoint/2010/main" val="1671912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0AECD34B-4DD4-8C2C-83B5-25FF7E06A31D}"/>
              </a:ext>
            </a:extLst>
          </p:cNvPr>
          <p:cNvSpPr txBox="1"/>
          <p:nvPr/>
        </p:nvSpPr>
        <p:spPr>
          <a:xfrm>
            <a:off x="679938" y="1859340"/>
            <a:ext cx="965981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21.	Quel est le principal symptôme de la rougeole ?</a:t>
            </a:r>
          </a:p>
          <a:p>
            <a:r>
              <a:rPr lang="fr-FR" dirty="0"/>
              <a:t>A) Toux grasse</a:t>
            </a:r>
          </a:p>
          <a:p>
            <a:r>
              <a:rPr lang="fr-FR" dirty="0"/>
              <a:t>B) Jaunisse</a:t>
            </a:r>
          </a:p>
          <a:p>
            <a:r>
              <a:rPr lang="fr-FR" b="1" dirty="0"/>
              <a:t>C) Éruption cutanée</a:t>
            </a:r>
          </a:p>
          <a:p>
            <a:r>
              <a:rPr lang="fr-FR" dirty="0"/>
              <a:t>D) Vision trouble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22.	Quelle maladie est transmise par les tiques et provoque des éruptions cutanées en forme de cible ?</a:t>
            </a:r>
          </a:p>
          <a:p>
            <a:r>
              <a:rPr lang="fr-FR" b="1" dirty="0"/>
              <a:t>A) Maladie de Lyme</a:t>
            </a:r>
          </a:p>
          <a:p>
            <a:r>
              <a:rPr lang="fr-FR" dirty="0"/>
              <a:t>B) Rougeole</a:t>
            </a:r>
          </a:p>
          <a:p>
            <a:r>
              <a:rPr lang="fr-FR" dirty="0"/>
              <a:t>C) Dengue</a:t>
            </a:r>
          </a:p>
          <a:p>
            <a:r>
              <a:rPr lang="fr-FR" dirty="0"/>
              <a:t>D) Grippe aviaire</a:t>
            </a:r>
          </a:p>
        </p:txBody>
      </p:sp>
    </p:spTree>
    <p:extLst>
      <p:ext uri="{BB962C8B-B14F-4D97-AF65-F5344CB8AC3E}">
        <p14:creationId xmlns:p14="http://schemas.microsoft.com/office/powerpoint/2010/main" val="660806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07651B9F-06F5-0EB4-7C24-5DC42CCCD327}"/>
              </a:ext>
            </a:extLst>
          </p:cNvPr>
          <p:cNvSpPr txBox="1"/>
          <p:nvPr/>
        </p:nvSpPr>
        <p:spPr>
          <a:xfrm>
            <a:off x="187569" y="1859340"/>
            <a:ext cx="895643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23.	Quelle est la cause principale du choléra ?</a:t>
            </a:r>
          </a:p>
          <a:p>
            <a:r>
              <a:rPr lang="fr-FR" b="1" dirty="0"/>
              <a:t>A) Bactérie Vibrio cholerae</a:t>
            </a:r>
          </a:p>
          <a:p>
            <a:r>
              <a:rPr lang="fr-FR" dirty="0"/>
              <a:t>B) Virus Ebola</a:t>
            </a:r>
          </a:p>
          <a:p>
            <a:r>
              <a:rPr lang="fr-FR" dirty="0"/>
              <a:t>C) Parasite</a:t>
            </a:r>
          </a:p>
          <a:p>
            <a:r>
              <a:rPr lang="fr-FR" dirty="0"/>
              <a:t>D) Champignon cholestéatome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24.	Quelle maladie est souvent appelée "maladie du baiser" ?</a:t>
            </a:r>
          </a:p>
          <a:p>
            <a:r>
              <a:rPr lang="fr-FR" dirty="0"/>
              <a:t>A) Hépatite B</a:t>
            </a:r>
          </a:p>
          <a:p>
            <a:r>
              <a:rPr lang="fr-FR" dirty="0"/>
              <a:t>B) Scarlatine</a:t>
            </a:r>
          </a:p>
          <a:p>
            <a:r>
              <a:rPr lang="fr-FR" b="1" dirty="0"/>
              <a:t>C) Mononucléose</a:t>
            </a:r>
          </a:p>
          <a:p>
            <a:r>
              <a:rPr lang="fr-FR" dirty="0"/>
              <a:t>D) Glossite</a:t>
            </a:r>
          </a:p>
        </p:txBody>
      </p:sp>
    </p:spTree>
    <p:extLst>
      <p:ext uri="{BB962C8B-B14F-4D97-AF65-F5344CB8AC3E}">
        <p14:creationId xmlns:p14="http://schemas.microsoft.com/office/powerpoint/2010/main" val="1907736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7E066832-344F-81DB-042C-6D53581CF446}"/>
              </a:ext>
            </a:extLst>
          </p:cNvPr>
          <p:cNvSpPr txBox="1"/>
          <p:nvPr/>
        </p:nvSpPr>
        <p:spPr>
          <a:xfrm>
            <a:off x="738554" y="1859340"/>
            <a:ext cx="840544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25.	Quelle maladie est prévenue par le vaccin ROR ?</a:t>
            </a:r>
          </a:p>
          <a:p>
            <a:r>
              <a:rPr lang="fr-FR" dirty="0"/>
              <a:t>A) Tétanos</a:t>
            </a:r>
          </a:p>
          <a:p>
            <a:r>
              <a:rPr lang="fr-FR" dirty="0"/>
              <a:t>B) Diphtérie</a:t>
            </a:r>
          </a:p>
          <a:p>
            <a:r>
              <a:rPr lang="fr-FR" b="1" dirty="0"/>
              <a:t>C) Rougeole, Oreillons, Rubéole</a:t>
            </a:r>
          </a:p>
          <a:p>
            <a:r>
              <a:rPr lang="fr-FR" dirty="0"/>
              <a:t>D) Poliomyélite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26.	Quel est le traitement principal contre une infection bactérienne ?</a:t>
            </a:r>
          </a:p>
          <a:p>
            <a:r>
              <a:rPr lang="fr-FR" dirty="0"/>
              <a:t>A) Antiviral</a:t>
            </a:r>
          </a:p>
          <a:p>
            <a:r>
              <a:rPr lang="fr-FR" b="1" dirty="0"/>
              <a:t>B) Antibiotique</a:t>
            </a:r>
          </a:p>
          <a:p>
            <a:r>
              <a:rPr lang="fr-FR" dirty="0"/>
              <a:t>C) Antifongique</a:t>
            </a:r>
          </a:p>
          <a:p>
            <a:r>
              <a:rPr lang="fr-FR" dirty="0"/>
              <a:t>D) Antiseptique</a:t>
            </a:r>
          </a:p>
        </p:txBody>
      </p:sp>
    </p:spTree>
    <p:extLst>
      <p:ext uri="{BB962C8B-B14F-4D97-AF65-F5344CB8AC3E}">
        <p14:creationId xmlns:p14="http://schemas.microsoft.com/office/powerpoint/2010/main" val="1942341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8C454A13-9A3A-6063-F8F7-136B49931305}"/>
              </a:ext>
            </a:extLst>
          </p:cNvPr>
          <p:cNvSpPr txBox="1"/>
          <p:nvPr/>
        </p:nvSpPr>
        <p:spPr>
          <a:xfrm>
            <a:off x="304800" y="1720840"/>
            <a:ext cx="106680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27.	Quelle maladie est caractérisée par une forte fièvre et des hémorragies ?</a:t>
            </a:r>
          </a:p>
          <a:p>
            <a:r>
              <a:rPr lang="fr-FR" dirty="0"/>
              <a:t>A) Dengue</a:t>
            </a:r>
          </a:p>
          <a:p>
            <a:r>
              <a:rPr lang="fr-FR" dirty="0"/>
              <a:t>B) Malaria</a:t>
            </a:r>
          </a:p>
          <a:p>
            <a:r>
              <a:rPr lang="fr-FR" b="1" dirty="0"/>
              <a:t>C) Ebola</a:t>
            </a:r>
          </a:p>
          <a:p>
            <a:r>
              <a:rPr lang="fr-FR" dirty="0"/>
              <a:t>D) Hépatite A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28.	Quelle est la durée moyenne de contagion de la varicelle après l'apparition des premiers boutons ?</a:t>
            </a:r>
          </a:p>
          <a:p>
            <a:r>
              <a:rPr lang="fr-FR" dirty="0"/>
              <a:t>A) 24 heures</a:t>
            </a:r>
          </a:p>
          <a:p>
            <a:r>
              <a:rPr lang="fr-FR" dirty="0"/>
              <a:t>B) 3 jours</a:t>
            </a:r>
          </a:p>
          <a:p>
            <a:r>
              <a:rPr lang="fr-FR" dirty="0"/>
              <a:t>C) 10 jours</a:t>
            </a:r>
          </a:p>
          <a:p>
            <a:r>
              <a:rPr lang="fr-FR" dirty="0"/>
              <a:t>D) 14 jours</a:t>
            </a:r>
          </a:p>
        </p:txBody>
      </p:sp>
    </p:spTree>
    <p:extLst>
      <p:ext uri="{BB962C8B-B14F-4D97-AF65-F5344CB8AC3E}">
        <p14:creationId xmlns:p14="http://schemas.microsoft.com/office/powerpoint/2010/main" val="1454790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7A17B827-9843-483C-7429-5DB7DBEFAFA7}"/>
              </a:ext>
            </a:extLst>
          </p:cNvPr>
          <p:cNvSpPr txBox="1"/>
          <p:nvPr/>
        </p:nvSpPr>
        <p:spPr>
          <a:xfrm>
            <a:off x="1031630" y="1814625"/>
            <a:ext cx="924950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29.	Quel terme désigne l'infection des reins par une bactérie ?</a:t>
            </a:r>
          </a:p>
          <a:p>
            <a:r>
              <a:rPr lang="fr-FR" dirty="0"/>
              <a:t>A) Cystite</a:t>
            </a:r>
          </a:p>
          <a:p>
            <a:r>
              <a:rPr lang="fr-FR" dirty="0"/>
              <a:t>B) Méningite</a:t>
            </a:r>
          </a:p>
          <a:p>
            <a:r>
              <a:rPr lang="fr-FR" dirty="0"/>
              <a:t>C) Otite</a:t>
            </a:r>
          </a:p>
          <a:p>
            <a:r>
              <a:rPr lang="fr-FR" dirty="0"/>
              <a:t>D) </a:t>
            </a:r>
            <a:r>
              <a:rPr lang="fr-FR" b="1" dirty="0"/>
              <a:t>Néphrite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30.	Quel traitement est généralement utilisé contre le paludisme ?</a:t>
            </a:r>
          </a:p>
          <a:p>
            <a:r>
              <a:rPr lang="fr-FR" dirty="0"/>
              <a:t>A) Vaccination</a:t>
            </a:r>
          </a:p>
          <a:p>
            <a:r>
              <a:rPr lang="fr-FR" dirty="0"/>
              <a:t>B) Antibiotiques</a:t>
            </a:r>
          </a:p>
          <a:p>
            <a:r>
              <a:rPr lang="fr-FR" b="1" dirty="0"/>
              <a:t>C) Antipaludéens</a:t>
            </a:r>
          </a:p>
          <a:p>
            <a:r>
              <a:rPr lang="fr-FR" dirty="0"/>
              <a:t>D) Corticostéroïdes</a:t>
            </a:r>
          </a:p>
        </p:txBody>
      </p:sp>
    </p:spTree>
    <p:extLst>
      <p:ext uri="{BB962C8B-B14F-4D97-AF65-F5344CB8AC3E}">
        <p14:creationId xmlns:p14="http://schemas.microsoft.com/office/powerpoint/2010/main" val="1965327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151C854-2BC0-4367-F063-FEE22144DB71}"/>
              </a:ext>
            </a:extLst>
          </p:cNvPr>
          <p:cNvSpPr txBox="1"/>
          <p:nvPr/>
        </p:nvSpPr>
        <p:spPr>
          <a:xfrm>
            <a:off x="855784" y="1720840"/>
            <a:ext cx="987083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3.	Quelle est la période d'incubation moyenne de la grippe ?</a:t>
            </a:r>
          </a:p>
          <a:p>
            <a:r>
              <a:rPr lang="fr-FR" dirty="0"/>
              <a:t>A) 2 à 4 heures</a:t>
            </a:r>
          </a:p>
          <a:p>
            <a:r>
              <a:rPr lang="fr-FR" b="1" dirty="0"/>
              <a:t>B)</a:t>
            </a:r>
            <a:r>
              <a:rPr lang="fr-FR" dirty="0"/>
              <a:t> </a:t>
            </a:r>
            <a:r>
              <a:rPr lang="fr-FR" b="1" dirty="0"/>
              <a:t>1 à 4 jours</a:t>
            </a:r>
          </a:p>
          <a:p>
            <a:r>
              <a:rPr lang="fr-FR" dirty="0"/>
              <a:t>C) 7 à 14 jours</a:t>
            </a:r>
          </a:p>
          <a:p>
            <a:r>
              <a:rPr lang="fr-FR" dirty="0"/>
              <a:t>D) 1 mois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4.	Quel organe est principalement touché par l’hépatite B ?</a:t>
            </a:r>
          </a:p>
          <a:p>
            <a:r>
              <a:rPr lang="fr-FR" dirty="0"/>
              <a:t>A) Cœur</a:t>
            </a:r>
          </a:p>
          <a:p>
            <a:r>
              <a:rPr lang="fr-FR" b="1" dirty="0"/>
              <a:t>B) Foie</a:t>
            </a:r>
          </a:p>
          <a:p>
            <a:r>
              <a:rPr lang="fr-FR" dirty="0"/>
              <a:t>C) Poumon</a:t>
            </a:r>
          </a:p>
          <a:p>
            <a:r>
              <a:rPr lang="fr-FR" dirty="0"/>
              <a:t>D) Estomac</a:t>
            </a:r>
          </a:p>
        </p:txBody>
      </p:sp>
    </p:spTree>
    <p:extLst>
      <p:ext uri="{BB962C8B-B14F-4D97-AF65-F5344CB8AC3E}">
        <p14:creationId xmlns:p14="http://schemas.microsoft.com/office/powerpoint/2010/main" val="2436326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8923E91-2258-EDB4-DA5F-5D40DA123C51}"/>
              </a:ext>
            </a:extLst>
          </p:cNvPr>
          <p:cNvSpPr txBox="1"/>
          <p:nvPr/>
        </p:nvSpPr>
        <p:spPr>
          <a:xfrm>
            <a:off x="609600" y="1720840"/>
            <a:ext cx="85344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5.	Quelle maladie est causée par la bactérie Borrelia burgdorferi ?</a:t>
            </a:r>
          </a:p>
          <a:p>
            <a:r>
              <a:rPr lang="fr-FR" dirty="0"/>
              <a:t>A) Tuberculose</a:t>
            </a:r>
          </a:p>
          <a:p>
            <a:r>
              <a:rPr lang="fr-FR" b="1" dirty="0"/>
              <a:t>B) Maladie de Lyme</a:t>
            </a:r>
          </a:p>
          <a:p>
            <a:r>
              <a:rPr lang="fr-FR" dirty="0"/>
              <a:t>C) Méningite</a:t>
            </a:r>
          </a:p>
          <a:p>
            <a:r>
              <a:rPr lang="fr-FR" dirty="0"/>
              <a:t>D) Choléra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6.	Quelle maladie infectieuse est transmise par les moustiques Anophèles ?</a:t>
            </a:r>
          </a:p>
          <a:p>
            <a:r>
              <a:rPr lang="fr-FR" dirty="0"/>
              <a:t>A) Dengue</a:t>
            </a:r>
          </a:p>
          <a:p>
            <a:r>
              <a:rPr lang="fr-FR" dirty="0"/>
              <a:t>B) Fièvre jaune</a:t>
            </a:r>
          </a:p>
          <a:p>
            <a:r>
              <a:rPr lang="fr-FR" b="1" dirty="0"/>
              <a:t>C) Malaria</a:t>
            </a:r>
          </a:p>
          <a:p>
            <a:r>
              <a:rPr lang="fr-FR" dirty="0"/>
              <a:t>D) Ebola</a:t>
            </a:r>
          </a:p>
        </p:txBody>
      </p:sp>
    </p:spTree>
    <p:extLst>
      <p:ext uri="{BB962C8B-B14F-4D97-AF65-F5344CB8AC3E}">
        <p14:creationId xmlns:p14="http://schemas.microsoft.com/office/powerpoint/2010/main" val="2195989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3636093-537A-4D41-735B-72A208EAAD1F}"/>
              </a:ext>
            </a:extLst>
          </p:cNvPr>
          <p:cNvSpPr txBox="1"/>
          <p:nvPr/>
        </p:nvSpPr>
        <p:spPr>
          <a:xfrm>
            <a:off x="375138" y="1859340"/>
            <a:ext cx="876886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7.	Quel est le mode de transmission principal de la coqueluche ?</a:t>
            </a:r>
          </a:p>
          <a:p>
            <a:r>
              <a:rPr lang="fr-FR" dirty="0"/>
              <a:t>A) Contact direct</a:t>
            </a:r>
          </a:p>
          <a:p>
            <a:r>
              <a:rPr lang="fr-FR" b="1" dirty="0"/>
              <a:t>B) Transmission aérienne</a:t>
            </a:r>
          </a:p>
          <a:p>
            <a:r>
              <a:rPr lang="fr-FR" dirty="0"/>
              <a:t>C) Eau contaminée</a:t>
            </a:r>
          </a:p>
          <a:p>
            <a:r>
              <a:rPr lang="fr-FR" dirty="0"/>
              <a:t>D) Aliments contaminés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8.	Quel virus est responsable du SIDA ?</a:t>
            </a:r>
          </a:p>
          <a:p>
            <a:r>
              <a:rPr lang="fr-FR" dirty="0"/>
              <a:t>A) VHC</a:t>
            </a:r>
          </a:p>
          <a:p>
            <a:r>
              <a:rPr lang="fr-FR" b="1" dirty="0"/>
              <a:t>B) VIH</a:t>
            </a:r>
          </a:p>
          <a:p>
            <a:r>
              <a:rPr lang="fr-FR" dirty="0"/>
              <a:t>C) EBV</a:t>
            </a:r>
          </a:p>
          <a:p>
            <a:r>
              <a:rPr lang="fr-FR" dirty="0"/>
              <a:t>D) VZV</a:t>
            </a:r>
          </a:p>
        </p:txBody>
      </p:sp>
    </p:spTree>
    <p:extLst>
      <p:ext uri="{BB962C8B-B14F-4D97-AF65-F5344CB8AC3E}">
        <p14:creationId xmlns:p14="http://schemas.microsoft.com/office/powerpoint/2010/main" val="2878443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8291F0F-ED3E-48A7-A4F4-DA410850007A}"/>
              </a:ext>
            </a:extLst>
          </p:cNvPr>
          <p:cNvSpPr txBox="1"/>
          <p:nvPr/>
        </p:nvSpPr>
        <p:spPr>
          <a:xfrm>
            <a:off x="293077" y="1720840"/>
            <a:ext cx="885092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9.	Quel est le symptôme caractéristique de la scarlatine ?</a:t>
            </a:r>
          </a:p>
          <a:p>
            <a:r>
              <a:rPr lang="fr-FR" dirty="0"/>
              <a:t>A) Fièvre élevée</a:t>
            </a:r>
          </a:p>
          <a:p>
            <a:r>
              <a:rPr lang="fr-FR" dirty="0"/>
              <a:t>B) Douleurs articulaires</a:t>
            </a:r>
          </a:p>
          <a:p>
            <a:r>
              <a:rPr lang="fr-FR" b="1" dirty="0"/>
              <a:t>C) Eruption cutanée rouge</a:t>
            </a:r>
          </a:p>
          <a:p>
            <a:r>
              <a:rPr lang="fr-FR" dirty="0"/>
              <a:t>D) Toux sèche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10.	Quelle maladie est causée par le virus SARS-CoV-2 ?</a:t>
            </a:r>
          </a:p>
          <a:p>
            <a:r>
              <a:rPr lang="fr-FR" dirty="0"/>
              <a:t>A) Rougeole</a:t>
            </a:r>
          </a:p>
          <a:p>
            <a:r>
              <a:rPr lang="fr-FR" b="1" dirty="0"/>
              <a:t>B) COVID-19</a:t>
            </a:r>
          </a:p>
          <a:p>
            <a:r>
              <a:rPr lang="fr-FR" dirty="0"/>
              <a:t>C) Grippe</a:t>
            </a:r>
          </a:p>
          <a:p>
            <a:r>
              <a:rPr lang="fr-FR" dirty="0"/>
              <a:t>D) Varicelle</a:t>
            </a:r>
          </a:p>
        </p:txBody>
      </p:sp>
    </p:spTree>
    <p:extLst>
      <p:ext uri="{BB962C8B-B14F-4D97-AF65-F5344CB8AC3E}">
        <p14:creationId xmlns:p14="http://schemas.microsoft.com/office/powerpoint/2010/main" val="3307655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B78059B-A77C-8F60-88AF-971A277EC528}"/>
              </a:ext>
            </a:extLst>
          </p:cNvPr>
          <p:cNvSpPr txBox="1"/>
          <p:nvPr/>
        </p:nvSpPr>
        <p:spPr>
          <a:xfrm>
            <a:off x="351692" y="1859340"/>
            <a:ext cx="879230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11.	Quel est le vecteur de la maladie de </a:t>
            </a:r>
            <a:r>
              <a:rPr lang="fr-FR" dirty="0" err="1"/>
              <a:t>Chagas</a:t>
            </a:r>
            <a:r>
              <a:rPr lang="fr-FR" dirty="0"/>
              <a:t> ?</a:t>
            </a:r>
          </a:p>
          <a:p>
            <a:r>
              <a:rPr lang="fr-FR" dirty="0"/>
              <a:t>A) Moustique</a:t>
            </a:r>
          </a:p>
          <a:p>
            <a:r>
              <a:rPr lang="fr-FR" dirty="0"/>
              <a:t>B) Puce</a:t>
            </a:r>
          </a:p>
          <a:p>
            <a:r>
              <a:rPr lang="fr-FR" b="1" dirty="0"/>
              <a:t>C) Punaise</a:t>
            </a:r>
          </a:p>
          <a:p>
            <a:r>
              <a:rPr lang="fr-FR" dirty="0"/>
              <a:t>D) Tique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12.	Quelle bactérie est souvent impliquée dans les intoxications alimentaires ?</a:t>
            </a:r>
          </a:p>
          <a:p>
            <a:r>
              <a:rPr lang="fr-FR" dirty="0"/>
              <a:t>A) Mycobacterium </a:t>
            </a:r>
            <a:r>
              <a:rPr lang="fr-FR" dirty="0" err="1"/>
              <a:t>tuberculosis</a:t>
            </a:r>
            <a:endParaRPr lang="fr-FR" dirty="0"/>
          </a:p>
          <a:p>
            <a:r>
              <a:rPr lang="fr-FR" b="1" dirty="0"/>
              <a:t>B) Salmonella</a:t>
            </a:r>
          </a:p>
          <a:p>
            <a:r>
              <a:rPr lang="fr-FR" dirty="0"/>
              <a:t>C) Streptococcus</a:t>
            </a:r>
          </a:p>
          <a:p>
            <a:r>
              <a:rPr lang="fr-FR" dirty="0"/>
              <a:t>D) Treponema</a:t>
            </a:r>
          </a:p>
        </p:txBody>
      </p:sp>
    </p:spTree>
    <p:extLst>
      <p:ext uri="{BB962C8B-B14F-4D97-AF65-F5344CB8AC3E}">
        <p14:creationId xmlns:p14="http://schemas.microsoft.com/office/powerpoint/2010/main" val="917950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A7C53AA2-0555-C5C8-1C00-0E0FD8FFC5BC}"/>
              </a:ext>
            </a:extLst>
          </p:cNvPr>
          <p:cNvSpPr txBox="1"/>
          <p:nvPr/>
        </p:nvSpPr>
        <p:spPr>
          <a:xfrm>
            <a:off x="293077" y="1859340"/>
            <a:ext cx="885092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13.	Quel type de pathogène cause la poliomyélite ?</a:t>
            </a:r>
          </a:p>
          <a:p>
            <a:r>
              <a:rPr lang="fr-FR" dirty="0"/>
              <a:t>A) Bactérie</a:t>
            </a:r>
          </a:p>
          <a:p>
            <a:r>
              <a:rPr lang="fr-FR" b="1" dirty="0"/>
              <a:t>B) Virus</a:t>
            </a:r>
          </a:p>
          <a:p>
            <a:r>
              <a:rPr lang="fr-FR" dirty="0"/>
              <a:t>C) Champignon</a:t>
            </a:r>
          </a:p>
          <a:p>
            <a:r>
              <a:rPr lang="fr-FR" dirty="0"/>
              <a:t>D) Parasite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14.	Quelle est la voie de transmission principale de l’hépatite A ?</a:t>
            </a:r>
          </a:p>
          <a:p>
            <a:r>
              <a:rPr lang="fr-FR" dirty="0"/>
              <a:t>A) Aérienne</a:t>
            </a:r>
          </a:p>
          <a:p>
            <a:r>
              <a:rPr lang="fr-FR" b="1" dirty="0"/>
              <a:t>B) Alimentaire</a:t>
            </a:r>
          </a:p>
          <a:p>
            <a:r>
              <a:rPr lang="fr-FR" dirty="0"/>
              <a:t>C) Sexuelle</a:t>
            </a:r>
          </a:p>
          <a:p>
            <a:r>
              <a:rPr lang="fr-FR" dirty="0"/>
              <a:t>D) Parentérale</a:t>
            </a:r>
          </a:p>
        </p:txBody>
      </p:sp>
    </p:spTree>
    <p:extLst>
      <p:ext uri="{BB962C8B-B14F-4D97-AF65-F5344CB8AC3E}">
        <p14:creationId xmlns:p14="http://schemas.microsoft.com/office/powerpoint/2010/main" val="434195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A826602E-4EAD-0573-F28A-8E438F73D7A2}"/>
              </a:ext>
            </a:extLst>
          </p:cNvPr>
          <p:cNvSpPr txBox="1"/>
          <p:nvPr/>
        </p:nvSpPr>
        <p:spPr>
          <a:xfrm>
            <a:off x="328246" y="1859340"/>
            <a:ext cx="881575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15.	La mononucléose infectieuse est causée par quel virus ?</a:t>
            </a:r>
          </a:p>
          <a:p>
            <a:r>
              <a:rPr lang="fr-FR" dirty="0"/>
              <a:t>A) VIH</a:t>
            </a:r>
          </a:p>
          <a:p>
            <a:r>
              <a:rPr lang="fr-FR" b="1" dirty="0"/>
              <a:t>B) EBV (Epstein-Barr Virus)</a:t>
            </a:r>
          </a:p>
          <a:p>
            <a:r>
              <a:rPr lang="fr-FR" dirty="0"/>
              <a:t>C) VHC</a:t>
            </a:r>
          </a:p>
          <a:p>
            <a:r>
              <a:rPr lang="fr-FR" dirty="0"/>
              <a:t>D) VZV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16.	Quel est le mode de transmission du tétanos ?</a:t>
            </a:r>
          </a:p>
          <a:p>
            <a:r>
              <a:rPr lang="fr-FR" dirty="0"/>
              <a:t>A) Morsure d'animal</a:t>
            </a:r>
          </a:p>
          <a:p>
            <a:r>
              <a:rPr lang="fr-FR" dirty="0"/>
              <a:t>B) Eau contaminée</a:t>
            </a:r>
          </a:p>
          <a:p>
            <a:r>
              <a:rPr lang="fr-FR" b="1" dirty="0"/>
              <a:t>C) Blessure par objet contaminé</a:t>
            </a:r>
          </a:p>
          <a:p>
            <a:r>
              <a:rPr lang="fr-FR" dirty="0"/>
              <a:t>D) Transmission aérienne</a:t>
            </a:r>
          </a:p>
        </p:txBody>
      </p:sp>
    </p:spTree>
    <p:extLst>
      <p:ext uri="{BB962C8B-B14F-4D97-AF65-F5344CB8AC3E}">
        <p14:creationId xmlns:p14="http://schemas.microsoft.com/office/powerpoint/2010/main" val="3819485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5C33C92-F5C6-2B5C-3A51-BE8D926A4C5F}"/>
              </a:ext>
            </a:extLst>
          </p:cNvPr>
          <p:cNvSpPr txBox="1"/>
          <p:nvPr/>
        </p:nvSpPr>
        <p:spPr>
          <a:xfrm>
            <a:off x="644769" y="1997839"/>
            <a:ext cx="849923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17.	Quel organe est le plus touché par la méningite ?</a:t>
            </a:r>
          </a:p>
          <a:p>
            <a:r>
              <a:rPr lang="fr-FR" dirty="0"/>
              <a:t>A) Cœur</a:t>
            </a:r>
          </a:p>
          <a:p>
            <a:r>
              <a:rPr lang="fr-FR" dirty="0"/>
              <a:t>B) Reins</a:t>
            </a:r>
          </a:p>
          <a:p>
            <a:r>
              <a:rPr lang="fr-FR" dirty="0"/>
              <a:t>C) Foie</a:t>
            </a:r>
          </a:p>
          <a:p>
            <a:r>
              <a:rPr lang="fr-FR" b="1" dirty="0"/>
              <a:t>D) Cerveau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18.	Quel est le nom du vaccin contre la tuberculose ?</a:t>
            </a:r>
          </a:p>
          <a:p>
            <a:r>
              <a:rPr lang="fr-FR" dirty="0"/>
              <a:t>A) ROR</a:t>
            </a:r>
          </a:p>
          <a:p>
            <a:r>
              <a:rPr lang="fr-FR" dirty="0"/>
              <a:t>B) DTP</a:t>
            </a:r>
          </a:p>
          <a:p>
            <a:r>
              <a:rPr lang="fr-FR" b="1" dirty="0"/>
              <a:t>C) BCG</a:t>
            </a:r>
          </a:p>
          <a:p>
            <a:r>
              <a:rPr lang="fr-FR" dirty="0"/>
              <a:t>D) Polio</a:t>
            </a:r>
          </a:p>
        </p:txBody>
      </p:sp>
    </p:spTree>
    <p:extLst>
      <p:ext uri="{BB962C8B-B14F-4D97-AF65-F5344CB8AC3E}">
        <p14:creationId xmlns:p14="http://schemas.microsoft.com/office/powerpoint/2010/main" val="2787753301"/>
      </p:ext>
    </p:extLst>
  </p:cSld>
  <p:clrMapOvr>
    <a:masterClrMapping/>
  </p:clrMapOvr>
</p:sld>
</file>

<file path=ppt/theme/theme1.xml><?xml version="1.0" encoding="utf-8"?>
<a:theme xmlns:a="http://schemas.openxmlformats.org/drawingml/2006/main" name="nimes">
  <a:themeElements>
    <a:clrScheme name="UM - FDM 1">
      <a:dk1>
        <a:srgbClr val="000000"/>
      </a:dk1>
      <a:lt1>
        <a:srgbClr val="FFFFFF"/>
      </a:lt1>
      <a:dk2>
        <a:srgbClr val="7F8C8D"/>
      </a:dk2>
      <a:lt2>
        <a:srgbClr val="ECF0F1"/>
      </a:lt2>
      <a:accent1>
        <a:srgbClr val="FF5660"/>
      </a:accent1>
      <a:accent2>
        <a:srgbClr val="212121"/>
      </a:accent2>
      <a:accent3>
        <a:srgbClr val="BDC3C7"/>
      </a:accent3>
      <a:accent4>
        <a:srgbClr val="0097A7"/>
      </a:accent4>
      <a:accent5>
        <a:srgbClr val="4BC2BC"/>
      </a:accent5>
      <a:accent6>
        <a:srgbClr val="34495E"/>
      </a:accent6>
      <a:hlink>
        <a:srgbClr val="FF5660"/>
      </a:hlink>
      <a:folHlink>
        <a:srgbClr val="0097A7"/>
      </a:folHlink>
    </a:clrScheme>
    <a:fontScheme name="Personnalisé 1">
      <a:majorFont>
        <a:latin typeface="Oswald"/>
        <a:ea typeface=""/>
        <a:cs typeface=""/>
      </a:majorFont>
      <a:minorFont>
        <a:latin typeface="Open Sans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imes" id="{1D5506D1-94EC-4C2B-9DB5-6791C47A85BB}" vid="{B00E26A9-A5E2-46B4-8419-8E108A6F21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836</Words>
  <Application>Microsoft Office PowerPoint</Application>
  <PresentationFormat>Grand écran</PresentationFormat>
  <Paragraphs>185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Open Sans Condensed</vt:lpstr>
      <vt:lpstr>Open Sans Condensed Light</vt:lpstr>
      <vt:lpstr>Oswald</vt:lpstr>
      <vt:lpstr>nimes</vt:lpstr>
      <vt:lpstr>QCM INFECTIEUX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nathalie bloquet</dc:creator>
  <cp:lastModifiedBy>nathalie bloquet</cp:lastModifiedBy>
  <cp:revision>22</cp:revision>
  <dcterms:created xsi:type="dcterms:W3CDTF">2024-10-29T10:42:54Z</dcterms:created>
  <dcterms:modified xsi:type="dcterms:W3CDTF">2024-11-22T14:46:04Z</dcterms:modified>
</cp:coreProperties>
</file>