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318" r:id="rId3"/>
    <p:sldId id="301" r:id="rId4"/>
    <p:sldId id="313" r:id="rId5"/>
    <p:sldId id="302" r:id="rId6"/>
    <p:sldId id="303" r:id="rId7"/>
    <p:sldId id="314" r:id="rId8"/>
    <p:sldId id="304" r:id="rId9"/>
    <p:sldId id="305" r:id="rId10"/>
    <p:sldId id="315" r:id="rId11"/>
    <p:sldId id="306" r:id="rId12"/>
    <p:sldId id="307" r:id="rId13"/>
    <p:sldId id="316" r:id="rId14"/>
    <p:sldId id="308" r:id="rId15"/>
    <p:sldId id="309" r:id="rId16"/>
    <p:sldId id="317" r:id="rId17"/>
    <p:sldId id="310" r:id="rId18"/>
    <p:sldId id="319" r:id="rId19"/>
    <p:sldId id="320" r:id="rId20"/>
    <p:sldId id="312" r:id="rId21"/>
  </p:sldIdLst>
  <p:sldSz cx="9144000" cy="5143500" type="screen16x9"/>
  <p:notesSz cx="6858000" cy="9144000"/>
  <p:embeddedFontLst>
    <p:embeddedFont>
      <p:font typeface="Open Sans Condensed Light" panose="020B0306030504020204"/>
      <p:regular r:id="rId23"/>
      <p:italic r:id="rId24"/>
    </p:embeddedFont>
    <p:embeddedFont>
      <p:font typeface="Oswald" panose="00000500000000000000"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BB"/>
    <a:srgbClr val="0171B9"/>
    <a:srgbClr val="EF7F0A"/>
    <a:srgbClr val="E74F26"/>
    <a:srgbClr val="FB7511"/>
    <a:srgbClr val="F6A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109CD1-48AE-4CCB-B9FA-AD66B40275C2}">
  <a:tblStyle styleId="{58109CD1-48AE-4CCB-B9FA-AD66B40275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48"/>
  </p:normalViewPr>
  <p:slideViewPr>
    <p:cSldViewPr snapToGrid="0">
      <p:cViewPr varScale="1">
        <p:scale>
          <a:sx n="135" d="100"/>
          <a:sy n="135" d="100"/>
        </p:scale>
        <p:origin x="768"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fr-FR"/>
              <a:t>Modifiez le style du titre</a:t>
            </a:r>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r-FR"/>
              <a:t>Modifiez le style des sous-titres du masque</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331" t="72" r="361" b="51942"/>
          <a:stretch/>
        </p:blipFill>
        <p:spPr>
          <a:xfrm>
            <a:off x="4146800" y="0"/>
            <a:ext cx="4990802" cy="42531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9019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fr-FR"/>
              <a:t>Modifiez le style du titre</a:t>
            </a:r>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fr-FR"/>
              <a:t>Cliquez pour modifier les styles du texte du masque</a:t>
            </a: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fr-FR"/>
              <a:t>Cliquez pour modifier les styles du texte du masque</a:t>
            </a: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fr-FR"/>
              <a:t>Modifiez le style du titre</a:t>
            </a:r>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fr-FR"/>
              <a:t>Modifiez le style du titre</a:t>
            </a:r>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fr-FR"/>
              <a:t>Cliquez pour modifier les styles du texte du masque</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fr-FR"/>
              <a:t>Modifiez le style du titre</a:t>
            </a:r>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fr-FR"/>
              <a:t>Modifiez le style du titre</a:t>
            </a:r>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fr-FR"/>
              <a:t>Modifiez le style des sous-titres du masque</a:t>
            </a: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fr-FR"/>
              <a:t>Cliquez pour modifier les styles du texte du masque</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fr-FR"/>
              <a:t>Cliquez pour modifier les styles du texte du masque</a:t>
            </a: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pPr lvl="0"/>
            <a:r>
              <a:rPr lang="fr-FR"/>
              <a:t>Cliquez pour modifier les styles du texte du masque</a:t>
            </a: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Vide">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78878" y="205563"/>
            <a:ext cx="5148874" cy="4548605"/>
          </a:xfrm>
          <a:prstGeom prst="rect">
            <a:avLst/>
          </a:prstGeom>
        </p:spPr>
        <p:txBody>
          <a:bodyPr spcFirstLastPara="1" wrap="square" lIns="91425" tIns="91425" rIns="91425" bIns="91425" anchor="b" anchorCtr="0">
            <a:noAutofit/>
          </a:bodyPr>
          <a:lstStyle/>
          <a:p>
            <a:pPr lvl="0" algn="l">
              <a:lnSpc>
                <a:spcPct val="150000"/>
              </a:lnSpc>
            </a:pPr>
            <a:r>
              <a:rPr lang="fr-FR" sz="2400" dirty="0">
                <a:solidFill>
                  <a:schemeClr val="accent4"/>
                </a:solidFill>
                <a:latin typeface="Oswald"/>
                <a:ea typeface="Oswald"/>
                <a:cs typeface="Oswald"/>
                <a:sym typeface="Oswald"/>
              </a:rPr>
              <a:t>Codage Diagnostics</a:t>
            </a:r>
            <a:br>
              <a:rPr lang="fr-FR" sz="2400" dirty="0">
                <a:solidFill>
                  <a:schemeClr val="accent4"/>
                </a:solidFill>
                <a:latin typeface="Oswald"/>
                <a:ea typeface="Oswald"/>
                <a:cs typeface="Oswald"/>
                <a:sym typeface="Oswald"/>
              </a:rPr>
            </a:br>
            <a:r>
              <a:rPr lang="fr-FR" sz="2400" dirty="0">
                <a:solidFill>
                  <a:schemeClr val="accent4"/>
                </a:solidFill>
                <a:latin typeface="Oswald"/>
                <a:ea typeface="Oswald"/>
                <a:cs typeface="Oswald"/>
                <a:sym typeface="Oswald"/>
              </a:rPr>
              <a:t>              et </a:t>
            </a:r>
            <a:br>
              <a:rPr lang="fr-FR" sz="2400" dirty="0">
                <a:solidFill>
                  <a:schemeClr val="accent4"/>
                </a:solidFill>
                <a:latin typeface="Oswald"/>
                <a:ea typeface="Oswald"/>
                <a:cs typeface="Oswald"/>
                <a:sym typeface="Oswald"/>
              </a:rPr>
            </a:br>
            <a:r>
              <a:rPr lang="fr-FR" sz="2400" dirty="0">
                <a:solidFill>
                  <a:schemeClr val="accent4"/>
                </a:solidFill>
                <a:latin typeface="Oswald"/>
                <a:ea typeface="Oswald"/>
                <a:cs typeface="Oswald"/>
                <a:sym typeface="Oswald"/>
              </a:rPr>
              <a:t>Dépendances – AVQ</a:t>
            </a:r>
            <a:br>
              <a:rPr lang="fr-FR" sz="2400" dirty="0">
                <a:solidFill>
                  <a:schemeClr val="accent4"/>
                </a:solidFill>
                <a:latin typeface="Oswald"/>
                <a:ea typeface="Oswald"/>
                <a:cs typeface="Oswald"/>
                <a:sym typeface="Oswald"/>
              </a:rPr>
            </a:br>
            <a:r>
              <a:rPr lang="fr-FR" sz="2400" dirty="0">
                <a:solidFill>
                  <a:schemeClr val="accent4"/>
                </a:solidFill>
                <a:latin typeface="Oswald"/>
                <a:ea typeface="Oswald"/>
                <a:cs typeface="Oswald"/>
                <a:sym typeface="Oswald"/>
              </a:rPr>
              <a:t>            Exercices</a:t>
            </a:r>
            <a:br>
              <a:rPr lang="fr" sz="2400" dirty="0">
                <a:solidFill>
                  <a:schemeClr val="accent4"/>
                </a:solidFill>
                <a:latin typeface="Oswald"/>
                <a:ea typeface="Oswald"/>
                <a:cs typeface="Oswald"/>
                <a:sym typeface="Oswald"/>
              </a:rPr>
            </a:br>
            <a:endParaRPr sz="2400" b="0" dirty="0">
              <a:solidFill>
                <a:schemeClr val="accent1"/>
              </a:solidFill>
              <a:latin typeface="Oswald"/>
              <a:ea typeface="Oswald"/>
              <a:cs typeface="Oswald"/>
              <a:sym typeface="Oswald"/>
            </a:endParaRPr>
          </a:p>
        </p:txBody>
      </p:sp>
      <p:pic>
        <p:nvPicPr>
          <p:cNvPr id="57" name="Google Shape;57;p13"/>
          <p:cNvPicPr preferRelativeResize="0"/>
          <p:nvPr/>
        </p:nvPicPr>
        <p:blipFill>
          <a:blip r:embed="rId3">
            <a:alphaModFix/>
          </a:blip>
          <a:stretch>
            <a:fillRect/>
          </a:stretch>
        </p:blipFill>
        <p:spPr>
          <a:xfrm>
            <a:off x="6892343" y="3259801"/>
            <a:ext cx="1972779" cy="676500"/>
          </a:xfrm>
          <a:prstGeom prst="rect">
            <a:avLst/>
          </a:prstGeom>
          <a:noFill/>
          <a:ln>
            <a:noFill/>
          </a:ln>
        </p:spPr>
      </p:pic>
      <p:sp>
        <p:nvSpPr>
          <p:cNvPr id="2" name="ZoneTexte 1">
            <a:extLst>
              <a:ext uri="{FF2B5EF4-FFF2-40B4-BE49-F238E27FC236}">
                <a16:creationId xmlns:a16="http://schemas.microsoft.com/office/drawing/2014/main" id="{214E65FE-5160-159E-DC35-3857C3B20A6E}"/>
              </a:ext>
            </a:extLst>
          </p:cNvPr>
          <p:cNvSpPr txBox="1"/>
          <p:nvPr/>
        </p:nvSpPr>
        <p:spPr>
          <a:xfrm>
            <a:off x="7094356" y="4821530"/>
            <a:ext cx="2212676" cy="207749"/>
          </a:xfrm>
          <a:prstGeom prst="rect">
            <a:avLst/>
          </a:prstGeom>
          <a:noFill/>
        </p:spPr>
        <p:txBody>
          <a:bodyPr wrap="square" rtlCol="0">
            <a:spAutoFit/>
          </a:bodyPr>
          <a:lstStyle/>
          <a:p>
            <a:r>
              <a:rPr lang="fr-FR" sz="750" dirty="0">
                <a:solidFill>
                  <a:schemeClr val="accent2">
                    <a:lumMod val="75000"/>
                  </a:schemeClr>
                </a:solidFill>
              </a:rPr>
              <a:t>HEMERY ROLANDE- DU TIM- 2024-2025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sz="2400" dirty="0">
                <a:solidFill>
                  <a:schemeClr val="accent4">
                    <a:lumMod val="75000"/>
                  </a:schemeClr>
                </a:solidFill>
              </a:rPr>
            </a:br>
            <a:r>
              <a:rPr lang="fr-FR" sz="2400" dirty="0">
                <a:solidFill>
                  <a:schemeClr val="accent4">
                    <a:lumMod val="75000"/>
                  </a:schemeClr>
                </a:solidFill>
              </a:rPr>
              <a:t>Cas n°3</a:t>
            </a:r>
          </a:p>
        </p:txBody>
      </p:sp>
      <p:sp>
        <p:nvSpPr>
          <p:cNvPr id="5" name="Espace réservé du contenu 4">
            <a:extLst>
              <a:ext uri="{FF2B5EF4-FFF2-40B4-BE49-F238E27FC236}">
                <a16:creationId xmlns:a16="http://schemas.microsoft.com/office/drawing/2014/main" id="{9E7E4BE5-59A4-5A7F-6A57-447D6B5BF320}"/>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17241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1827" y="220402"/>
            <a:ext cx="3054656" cy="313544"/>
          </a:xfrm>
        </p:spPr>
        <p:txBody>
          <a:bodyPr>
            <a:noAutofit/>
          </a:bodyPr>
          <a:lstStyle/>
          <a:p>
            <a:r>
              <a:rPr lang="fr-FR" sz="1270" dirty="0">
                <a:solidFill>
                  <a:srgbClr val="C00000"/>
                </a:solidFill>
                <a:effectLst>
                  <a:outerShdw blurRad="38100" dist="38100" dir="2700000" algn="tl">
                    <a:srgbClr val="000000">
                      <a:alpha val="43137"/>
                    </a:srgbClr>
                  </a:outerShdw>
                </a:effectLst>
              </a:rPr>
              <a:t>CAS NUMERO 3</a:t>
            </a:r>
            <a:endParaRPr lang="fr-FR" sz="1270" dirty="0">
              <a:solidFill>
                <a:srgbClr val="C00000"/>
              </a:solidFill>
              <a:latin typeface="+mn-lt"/>
            </a:endParaRPr>
          </a:p>
        </p:txBody>
      </p:sp>
      <p:graphicFrame>
        <p:nvGraphicFramePr>
          <p:cNvPr id="6" name="Tableau 5"/>
          <p:cNvGraphicFramePr>
            <a:graphicFrameLocks noGrp="1"/>
          </p:cNvGraphicFramePr>
          <p:nvPr>
            <p:extLst>
              <p:ext uri="{D42A27DB-BD31-4B8C-83A1-F6EECF244321}">
                <p14:modId xmlns:p14="http://schemas.microsoft.com/office/powerpoint/2010/main" val="3303181685"/>
              </p:ext>
            </p:extLst>
          </p:nvPr>
        </p:nvGraphicFramePr>
        <p:xfrm>
          <a:off x="653088" y="1200130"/>
          <a:ext cx="7248772" cy="2676842"/>
        </p:xfrm>
        <a:graphic>
          <a:graphicData uri="http://schemas.openxmlformats.org/drawingml/2006/table">
            <a:tbl>
              <a:tblPr firstRow="1" firstCol="1" bandRow="1"/>
              <a:tblGrid>
                <a:gridCol w="1449440">
                  <a:extLst>
                    <a:ext uri="{9D8B030D-6E8A-4147-A177-3AD203B41FA5}">
                      <a16:colId xmlns:a16="http://schemas.microsoft.com/office/drawing/2014/main" val="20000"/>
                    </a:ext>
                  </a:extLst>
                </a:gridCol>
                <a:gridCol w="1449440">
                  <a:extLst>
                    <a:ext uri="{9D8B030D-6E8A-4147-A177-3AD203B41FA5}">
                      <a16:colId xmlns:a16="http://schemas.microsoft.com/office/drawing/2014/main" val="20001"/>
                    </a:ext>
                  </a:extLst>
                </a:gridCol>
                <a:gridCol w="1449440">
                  <a:extLst>
                    <a:ext uri="{9D8B030D-6E8A-4147-A177-3AD203B41FA5}">
                      <a16:colId xmlns:a16="http://schemas.microsoft.com/office/drawing/2014/main" val="20002"/>
                    </a:ext>
                  </a:extLst>
                </a:gridCol>
                <a:gridCol w="1450226">
                  <a:extLst>
                    <a:ext uri="{9D8B030D-6E8A-4147-A177-3AD203B41FA5}">
                      <a16:colId xmlns:a16="http://schemas.microsoft.com/office/drawing/2014/main" val="20003"/>
                    </a:ext>
                  </a:extLst>
                </a:gridCol>
                <a:gridCol w="1450226">
                  <a:extLst>
                    <a:ext uri="{9D8B030D-6E8A-4147-A177-3AD203B41FA5}">
                      <a16:colId xmlns:a16="http://schemas.microsoft.com/office/drawing/2014/main" val="20004"/>
                    </a:ext>
                  </a:extLst>
                </a:gridCol>
              </a:tblGrid>
              <a:tr h="382406">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dirty="0">
                          <a:solidFill>
                            <a:schemeClr val="accent4">
                              <a:lumMod val="75000"/>
                            </a:schemeClr>
                          </a:solidFill>
                          <a:effectLst/>
                          <a:latin typeface="Calibri"/>
                          <a:ea typeface="Calibri"/>
                          <a:cs typeface="Times New Roman"/>
                        </a:rPr>
                        <a:t>NIVEAU 1</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dirty="0">
                          <a:solidFill>
                            <a:schemeClr val="accent4">
                              <a:lumMod val="75000"/>
                            </a:schemeClr>
                          </a:solidFill>
                          <a:effectLst/>
                          <a:latin typeface="Calibri"/>
                          <a:ea typeface="Calibri"/>
                          <a:cs typeface="Times New Roman"/>
                        </a:rPr>
                        <a:t>NIVEAU 2</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dirty="0">
                          <a:solidFill>
                            <a:schemeClr val="accent4">
                              <a:lumMod val="75000"/>
                            </a:schemeClr>
                          </a:solidFill>
                          <a:effectLst/>
                          <a:latin typeface="Calibri"/>
                          <a:ea typeface="Calibri"/>
                          <a:cs typeface="Times New Roman"/>
                        </a:rPr>
                        <a:t>NIVEAU 3</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4</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2406">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Habillage</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2406">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Alimentation</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2406">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Déplacements</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2406">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Continence</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2406">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Comportement</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2406">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Communication</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2721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15733" y="155087"/>
            <a:ext cx="1788017" cy="313544"/>
          </a:xfrm>
        </p:spPr>
        <p:txBody>
          <a:bodyPr>
            <a:noAutofit/>
          </a:bodyPr>
          <a:lstStyle/>
          <a:p>
            <a:r>
              <a:rPr lang="fr-FR" sz="1050" dirty="0">
                <a:solidFill>
                  <a:srgbClr val="C00000"/>
                </a:solidFill>
                <a:effectLst>
                  <a:outerShdw blurRad="38100" dist="38100" dir="2700000" algn="tl">
                    <a:srgbClr val="000000">
                      <a:alpha val="43137"/>
                    </a:srgbClr>
                  </a:outerShdw>
                </a:effectLst>
              </a:rPr>
              <a:t>CAS NUMERO 4</a:t>
            </a:r>
            <a:endParaRPr lang="fr-FR" sz="1050" dirty="0">
              <a:solidFill>
                <a:srgbClr val="C00000"/>
              </a:solidFill>
              <a:latin typeface="+mn-lt"/>
            </a:endParaRPr>
          </a:p>
        </p:txBody>
      </p:sp>
      <p:sp>
        <p:nvSpPr>
          <p:cNvPr id="3" name="Espace réservé du contenu 2"/>
          <p:cNvSpPr>
            <a:spLocks noGrp="1"/>
          </p:cNvSpPr>
          <p:nvPr>
            <p:ph idx="1"/>
          </p:nvPr>
        </p:nvSpPr>
        <p:spPr>
          <a:xfrm>
            <a:off x="246613" y="541717"/>
            <a:ext cx="8425661" cy="4221419"/>
          </a:xfrm>
        </p:spPr>
        <p:txBody>
          <a:bodyPr>
            <a:noAutofit/>
          </a:bodyPr>
          <a:lstStyle/>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L’enfant Hector P. présente depuis sa naissance une infirmité majeure montrant un déficit sévère tant sur le plan moteur que sur le plan cérébral (IMOC). Il doit être assisté totalement pour les activités de la vie quotidienne : il ne sait ni se laver, ni s’habiller et on doit lui donner à manger.</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Un travail constant du personnel permet d’obtenir dans certains cas, et avec certains soignants, une participation dans les activités d’alimentation et d’habillage.</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Il est capable de manger quasiment seul dans ces conditions mais il le fait trop rarement pour que l’on puisse en tenir compte. </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Il marche mal et doit être aidé partiellement pour ses déplacements.</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Il est totalement énurétique malgré l’assistance totale. Il porte des couches que le personnel soignant doit changer régulièrement.</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Il a besoin de beaucoup de temps pour s’adapter aux demandes des soignants et communique avec des gestes simples et sous stimulation malgré de fréquentes colères mémorables.</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Il est en moyen séjour spécialisé pour poursuivre sa prise en charge médico- psychologique et cela pendant au moins 3 fois 21 jours.</a:t>
            </a:r>
          </a:p>
        </p:txBody>
      </p:sp>
    </p:spTree>
    <p:extLst>
      <p:ext uri="{BB962C8B-B14F-4D97-AF65-F5344CB8AC3E}">
        <p14:creationId xmlns:p14="http://schemas.microsoft.com/office/powerpoint/2010/main" val="2175737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sz="2400" dirty="0">
                <a:solidFill>
                  <a:schemeClr val="accent4">
                    <a:lumMod val="75000"/>
                  </a:schemeClr>
                </a:solidFill>
              </a:rPr>
            </a:br>
            <a:r>
              <a:rPr lang="fr-FR" sz="2400" dirty="0">
                <a:solidFill>
                  <a:schemeClr val="accent4">
                    <a:lumMod val="75000"/>
                  </a:schemeClr>
                </a:solidFill>
              </a:rPr>
              <a:t>Cas n°4</a:t>
            </a:r>
          </a:p>
        </p:txBody>
      </p:sp>
      <p:sp>
        <p:nvSpPr>
          <p:cNvPr id="3" name="Espace réservé du contenu 2"/>
          <p:cNvSpPr>
            <a:spLocks noGrp="1"/>
          </p:cNvSpPr>
          <p:nvPr>
            <p:ph idx="1"/>
          </p:nvPr>
        </p:nvSpPr>
        <p:spPr>
          <a:xfrm>
            <a:off x="604140" y="1841752"/>
            <a:ext cx="8228160" cy="2805015"/>
          </a:xfrm>
        </p:spPr>
        <p:txBody>
          <a:bodyPr/>
          <a:lstStyle/>
          <a:p>
            <a:pPr>
              <a:buFont typeface="Wingdings" panose="05000000000000000000" pitchFamily="2" charset="2"/>
              <a:buChar char="Ø"/>
            </a:pPr>
            <a:endParaRPr lang="fr-FR" sz="1500"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10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142" y="220402"/>
            <a:ext cx="3054656" cy="313544"/>
          </a:xfrm>
        </p:spPr>
        <p:txBody>
          <a:bodyPr>
            <a:noAutofit/>
          </a:bodyPr>
          <a:lstStyle/>
          <a:p>
            <a:r>
              <a:rPr lang="fr-FR" sz="1200" dirty="0">
                <a:solidFill>
                  <a:srgbClr val="C00000"/>
                </a:solidFill>
                <a:effectLst>
                  <a:outerShdw blurRad="38100" dist="38100" dir="2700000" algn="tl">
                    <a:srgbClr val="000000">
                      <a:alpha val="43137"/>
                    </a:srgbClr>
                  </a:outerShdw>
                </a:effectLst>
              </a:rPr>
              <a:t>CAS NUMERO 4</a:t>
            </a:r>
            <a:endParaRPr lang="fr-FR" sz="1200" dirty="0">
              <a:solidFill>
                <a:srgbClr val="C00000"/>
              </a:solidFill>
              <a:latin typeface="+mn-lt"/>
            </a:endParaRPr>
          </a:p>
        </p:txBody>
      </p:sp>
      <p:graphicFrame>
        <p:nvGraphicFramePr>
          <p:cNvPr id="6" name="Tableau 5"/>
          <p:cNvGraphicFramePr>
            <a:graphicFrameLocks noGrp="1"/>
          </p:cNvGraphicFramePr>
          <p:nvPr>
            <p:extLst>
              <p:ext uri="{D42A27DB-BD31-4B8C-83A1-F6EECF244321}">
                <p14:modId xmlns:p14="http://schemas.microsoft.com/office/powerpoint/2010/main" val="454184486"/>
              </p:ext>
            </p:extLst>
          </p:nvPr>
        </p:nvGraphicFramePr>
        <p:xfrm>
          <a:off x="457142" y="1200128"/>
          <a:ext cx="7390709" cy="3136256"/>
        </p:xfrm>
        <a:graphic>
          <a:graphicData uri="http://schemas.openxmlformats.org/drawingml/2006/table">
            <a:tbl>
              <a:tblPr firstRow="1" firstCol="1" bandRow="1"/>
              <a:tblGrid>
                <a:gridCol w="1477821">
                  <a:extLst>
                    <a:ext uri="{9D8B030D-6E8A-4147-A177-3AD203B41FA5}">
                      <a16:colId xmlns:a16="http://schemas.microsoft.com/office/drawing/2014/main" val="20000"/>
                    </a:ext>
                  </a:extLst>
                </a:gridCol>
                <a:gridCol w="1477821">
                  <a:extLst>
                    <a:ext uri="{9D8B030D-6E8A-4147-A177-3AD203B41FA5}">
                      <a16:colId xmlns:a16="http://schemas.microsoft.com/office/drawing/2014/main" val="20001"/>
                    </a:ext>
                  </a:extLst>
                </a:gridCol>
                <a:gridCol w="1477821">
                  <a:extLst>
                    <a:ext uri="{9D8B030D-6E8A-4147-A177-3AD203B41FA5}">
                      <a16:colId xmlns:a16="http://schemas.microsoft.com/office/drawing/2014/main" val="20002"/>
                    </a:ext>
                  </a:extLst>
                </a:gridCol>
                <a:gridCol w="1478623">
                  <a:extLst>
                    <a:ext uri="{9D8B030D-6E8A-4147-A177-3AD203B41FA5}">
                      <a16:colId xmlns:a16="http://schemas.microsoft.com/office/drawing/2014/main" val="20003"/>
                    </a:ext>
                  </a:extLst>
                </a:gridCol>
                <a:gridCol w="1478623">
                  <a:extLst>
                    <a:ext uri="{9D8B030D-6E8A-4147-A177-3AD203B41FA5}">
                      <a16:colId xmlns:a16="http://schemas.microsoft.com/office/drawing/2014/main" val="20004"/>
                    </a:ext>
                  </a:extLst>
                </a:gridCol>
              </a:tblGrid>
              <a:tr h="413267">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dirty="0">
                          <a:solidFill>
                            <a:schemeClr val="accent4">
                              <a:lumMod val="75000"/>
                            </a:schemeClr>
                          </a:solidFill>
                          <a:effectLst/>
                          <a:latin typeface="Calibri"/>
                          <a:ea typeface="Calibri"/>
                          <a:cs typeface="Times New Roman"/>
                        </a:rPr>
                        <a:t>NIVEAU 1</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2</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3</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4</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3267">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Habillage</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3267">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Alimentation</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6654">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Déplacements</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1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3267">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Continence</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3267">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Comportement</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3267">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Communication</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0124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1827" y="155087"/>
            <a:ext cx="1788017" cy="313544"/>
          </a:xfrm>
        </p:spPr>
        <p:txBody>
          <a:bodyPr>
            <a:noAutofit/>
          </a:bodyPr>
          <a:lstStyle/>
          <a:p>
            <a:r>
              <a:rPr lang="fr-FR" sz="1633" dirty="0">
                <a:solidFill>
                  <a:srgbClr val="C00000"/>
                </a:solidFill>
                <a:effectLst>
                  <a:outerShdw blurRad="38100" dist="38100" dir="2700000" algn="tl">
                    <a:srgbClr val="000000">
                      <a:alpha val="43137"/>
                    </a:srgbClr>
                  </a:outerShdw>
                </a:effectLst>
              </a:rPr>
              <a:t>CAS NUMERO 5</a:t>
            </a:r>
            <a:endParaRPr lang="fr-FR" sz="1633" dirty="0">
              <a:solidFill>
                <a:srgbClr val="C00000"/>
              </a:solidFill>
              <a:latin typeface="+mn-lt"/>
            </a:endParaRPr>
          </a:p>
        </p:txBody>
      </p:sp>
      <p:sp>
        <p:nvSpPr>
          <p:cNvPr id="3" name="Espace réservé du contenu 2"/>
          <p:cNvSpPr>
            <a:spLocks noGrp="1"/>
          </p:cNvSpPr>
          <p:nvPr>
            <p:ph idx="1"/>
          </p:nvPr>
        </p:nvSpPr>
        <p:spPr>
          <a:xfrm>
            <a:off x="391827" y="789553"/>
            <a:ext cx="8425661" cy="3726413"/>
          </a:xfrm>
        </p:spPr>
        <p:txBody>
          <a:bodyPr>
            <a:noAutofit/>
          </a:bodyPr>
          <a:lstStyle/>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Madame Victorine V. , 72 ans. a chuté de son escabeau : elle s’est fracturée le col du fémur et le poignet droit. Sa rééducation se passe parfaitement et porte essentiellement sur une </a:t>
            </a:r>
            <a:r>
              <a:rPr lang="fr-FR" sz="1451" dirty="0" err="1">
                <a:solidFill>
                  <a:schemeClr val="accent4">
                    <a:lumMod val="75000"/>
                  </a:schemeClr>
                </a:solidFill>
                <a:latin typeface="Arial" panose="020B0604020202020204" pitchFamily="34" charset="0"/>
                <a:cs typeface="Arial" panose="020B0604020202020204" pitchFamily="34" charset="0"/>
              </a:rPr>
              <a:t>reautonomisation</a:t>
            </a:r>
            <a:r>
              <a:rPr lang="fr-FR" sz="1451" dirty="0">
                <a:solidFill>
                  <a:schemeClr val="accent4">
                    <a:lumMod val="75000"/>
                  </a:schemeClr>
                </a:solidFill>
                <a:latin typeface="Arial" panose="020B0604020202020204" pitchFamily="34" charset="0"/>
                <a:cs typeface="Arial" panose="020B0604020202020204" pitchFamily="34" charset="0"/>
              </a:rPr>
              <a:t> à la marche. Elle a un traitement orthopédique pour sa fracture du poignet (immobilisation par résine) et a l’appui sur son membre inférieur encloué pour un clou de </a:t>
            </a:r>
            <a:r>
              <a:rPr lang="fr-FR" sz="1451" dirty="0" err="1">
                <a:solidFill>
                  <a:schemeClr val="accent4">
                    <a:lumMod val="75000"/>
                  </a:schemeClr>
                </a:solidFill>
                <a:latin typeface="Arial" panose="020B0604020202020204" pitchFamily="34" charset="0"/>
                <a:cs typeface="Arial" panose="020B0604020202020204" pitchFamily="34" charset="0"/>
              </a:rPr>
              <a:t>Staca</a:t>
            </a:r>
            <a:r>
              <a:rPr lang="fr-FR" sz="1451" dirty="0">
                <a:solidFill>
                  <a:schemeClr val="accent4">
                    <a:lumMod val="75000"/>
                  </a:schemeClr>
                </a:solidFill>
                <a:latin typeface="Arial" panose="020B0604020202020204" pitchFamily="34" charset="0"/>
                <a:cs typeface="Arial" panose="020B0604020202020204" pitchFamily="34" charset="0"/>
              </a:rPr>
              <a:t> (opérée le 3 novembre 2022).</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Elle marche difficilement avec une canne anglaise sur de petites distances car elle est très fatigable. Mais doit être soutenue par un soignant dans les escaliers. Elle se rend aux toilettes seule.</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Elle mange seule après qu’on lui ait coupé sa viande ou pelé ses fruits.</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Elle a besoin bien sûr d’aide pour sa toilette. Pour l’habillage du haut du corps, après avoir enfilé le bras gauche, elle a besoin d’une aide pour le côté droit et ajuster ses vêtements. Même si elle est très participative, l’habillage du bas demande une aide totale.</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Quoi qu’il en soit, elle a un caractère difficile et est parfois exigeante pour l’ensemble de ses soins et de ses désirs. </a:t>
            </a:r>
          </a:p>
        </p:txBody>
      </p:sp>
    </p:spTree>
    <p:extLst>
      <p:ext uri="{BB962C8B-B14F-4D97-AF65-F5344CB8AC3E}">
        <p14:creationId xmlns:p14="http://schemas.microsoft.com/office/powerpoint/2010/main" val="281393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sz="2400" dirty="0">
                <a:solidFill>
                  <a:schemeClr val="accent4">
                    <a:lumMod val="75000"/>
                  </a:schemeClr>
                </a:solidFill>
              </a:rPr>
            </a:br>
            <a:r>
              <a:rPr lang="fr-FR" sz="2400" dirty="0">
                <a:solidFill>
                  <a:schemeClr val="accent4">
                    <a:lumMod val="75000"/>
                  </a:schemeClr>
                </a:solidFill>
              </a:rPr>
              <a:t>Cas n°5</a:t>
            </a:r>
          </a:p>
        </p:txBody>
      </p:sp>
      <p:sp>
        <p:nvSpPr>
          <p:cNvPr id="3" name="Espace réservé du contenu 2"/>
          <p:cNvSpPr>
            <a:spLocks noGrp="1"/>
          </p:cNvSpPr>
          <p:nvPr>
            <p:ph idx="1"/>
          </p:nvPr>
        </p:nvSpPr>
        <p:spPr>
          <a:xfrm>
            <a:off x="534453" y="1600746"/>
            <a:ext cx="8228160" cy="2805015"/>
          </a:xfrm>
        </p:spPr>
        <p:txBody>
          <a:bodyPr/>
          <a:lstStyle/>
          <a:p>
            <a:pPr>
              <a:buFont typeface="Wingdings" panose="05000000000000000000" pitchFamily="2" charset="2"/>
              <a:buChar char="Ø"/>
            </a:pPr>
            <a:endParaRPr lang="fr-FR" sz="1500"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99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1827" y="155087"/>
            <a:ext cx="3054656" cy="313544"/>
          </a:xfrm>
        </p:spPr>
        <p:txBody>
          <a:bodyPr>
            <a:noAutofit/>
          </a:bodyPr>
          <a:lstStyle/>
          <a:p>
            <a:r>
              <a:rPr lang="fr-FR" sz="1200" dirty="0">
                <a:solidFill>
                  <a:srgbClr val="C00000"/>
                </a:solidFill>
                <a:effectLst>
                  <a:outerShdw blurRad="38100" dist="38100" dir="2700000" algn="tl">
                    <a:srgbClr val="000000">
                      <a:alpha val="43137"/>
                    </a:srgbClr>
                  </a:outerShdw>
                </a:effectLst>
              </a:rPr>
              <a:t>CAS NUMERO 5</a:t>
            </a:r>
            <a:endParaRPr lang="fr-FR" sz="1200" dirty="0">
              <a:solidFill>
                <a:srgbClr val="C00000"/>
              </a:solidFill>
              <a:latin typeface="+mn-lt"/>
            </a:endParaRPr>
          </a:p>
        </p:txBody>
      </p:sp>
      <p:graphicFrame>
        <p:nvGraphicFramePr>
          <p:cNvPr id="6" name="Tableau 5"/>
          <p:cNvGraphicFramePr>
            <a:graphicFrameLocks noGrp="1"/>
          </p:cNvGraphicFramePr>
          <p:nvPr>
            <p:extLst>
              <p:ext uri="{D42A27DB-BD31-4B8C-83A1-F6EECF244321}">
                <p14:modId xmlns:p14="http://schemas.microsoft.com/office/powerpoint/2010/main" val="3891783369"/>
              </p:ext>
            </p:extLst>
          </p:nvPr>
        </p:nvGraphicFramePr>
        <p:xfrm>
          <a:off x="391827" y="873555"/>
          <a:ext cx="7510030" cy="3003420"/>
        </p:xfrm>
        <a:graphic>
          <a:graphicData uri="http://schemas.openxmlformats.org/drawingml/2006/table">
            <a:tbl>
              <a:tblPr firstRow="1" firstCol="1" bandRow="1"/>
              <a:tblGrid>
                <a:gridCol w="1501680">
                  <a:extLst>
                    <a:ext uri="{9D8B030D-6E8A-4147-A177-3AD203B41FA5}">
                      <a16:colId xmlns:a16="http://schemas.microsoft.com/office/drawing/2014/main" val="20000"/>
                    </a:ext>
                  </a:extLst>
                </a:gridCol>
                <a:gridCol w="1501680">
                  <a:extLst>
                    <a:ext uri="{9D8B030D-6E8A-4147-A177-3AD203B41FA5}">
                      <a16:colId xmlns:a16="http://schemas.microsoft.com/office/drawing/2014/main" val="20001"/>
                    </a:ext>
                  </a:extLst>
                </a:gridCol>
                <a:gridCol w="1501680">
                  <a:extLst>
                    <a:ext uri="{9D8B030D-6E8A-4147-A177-3AD203B41FA5}">
                      <a16:colId xmlns:a16="http://schemas.microsoft.com/office/drawing/2014/main" val="20002"/>
                    </a:ext>
                  </a:extLst>
                </a:gridCol>
                <a:gridCol w="1502495">
                  <a:extLst>
                    <a:ext uri="{9D8B030D-6E8A-4147-A177-3AD203B41FA5}">
                      <a16:colId xmlns:a16="http://schemas.microsoft.com/office/drawing/2014/main" val="20003"/>
                    </a:ext>
                  </a:extLst>
                </a:gridCol>
                <a:gridCol w="1502495">
                  <a:extLst>
                    <a:ext uri="{9D8B030D-6E8A-4147-A177-3AD203B41FA5}">
                      <a16:colId xmlns:a16="http://schemas.microsoft.com/office/drawing/2014/main" val="20004"/>
                    </a:ext>
                  </a:extLst>
                </a:gridCol>
              </a:tblGrid>
              <a:tr h="429060">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dirty="0">
                          <a:solidFill>
                            <a:schemeClr val="accent4">
                              <a:lumMod val="75000"/>
                            </a:schemeClr>
                          </a:solidFill>
                          <a:effectLst/>
                          <a:latin typeface="Calibri"/>
                          <a:ea typeface="Calibri"/>
                          <a:cs typeface="Times New Roman"/>
                        </a:rPr>
                        <a:t>NIVEAU 1</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2</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3</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4</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9060">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Habillage</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9060">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Alimentation</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9060">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Déplacements</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105875" rtl="0" eaLnBrk="1" fontAlgn="auto" latinLnBrk="0" hangingPunct="1">
                        <a:lnSpc>
                          <a:spcPct val="115000"/>
                        </a:lnSpc>
                        <a:spcBef>
                          <a:spcPts val="0"/>
                        </a:spcBef>
                        <a:spcAft>
                          <a:spcPts val="1000"/>
                        </a:spcAft>
                        <a:buClrTx/>
                        <a:buSzTx/>
                        <a:buFontTx/>
                        <a:buNone/>
                        <a:tabLst/>
                        <a:defRPr/>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9060">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Continence</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9060">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Comportement</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9060">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Communication</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6156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07719" y="220402"/>
            <a:ext cx="1788017" cy="313544"/>
          </a:xfrm>
        </p:spPr>
        <p:txBody>
          <a:bodyPr>
            <a:noAutofit/>
          </a:bodyPr>
          <a:lstStyle/>
          <a:p>
            <a:r>
              <a:rPr lang="fr-FR" sz="1050" dirty="0">
                <a:solidFill>
                  <a:srgbClr val="C00000"/>
                </a:solidFill>
                <a:effectLst>
                  <a:outerShdw blurRad="38100" dist="38100" dir="2700000" algn="tl">
                    <a:srgbClr val="000000">
                      <a:alpha val="43137"/>
                    </a:srgbClr>
                  </a:outerShdw>
                </a:effectLst>
              </a:rPr>
              <a:t>CAS NUMERO 6</a:t>
            </a:r>
            <a:endParaRPr lang="fr-FR" sz="1050" dirty="0">
              <a:solidFill>
                <a:srgbClr val="C00000"/>
              </a:solidFill>
              <a:latin typeface="+mn-lt"/>
            </a:endParaRPr>
          </a:p>
        </p:txBody>
      </p:sp>
      <p:sp>
        <p:nvSpPr>
          <p:cNvPr id="3" name="Espace réservé du contenu 2"/>
          <p:cNvSpPr>
            <a:spLocks noGrp="1"/>
          </p:cNvSpPr>
          <p:nvPr>
            <p:ph idx="1"/>
          </p:nvPr>
        </p:nvSpPr>
        <p:spPr>
          <a:xfrm>
            <a:off x="241222" y="901263"/>
            <a:ext cx="8360347" cy="2973841"/>
          </a:xfrm>
        </p:spPr>
        <p:txBody>
          <a:bodyPr>
            <a:noAutofit/>
          </a:bodyPr>
          <a:lstStyle/>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M. P. Ernest, 89 ans, a présenté un épanchement pleural, avec une altération de l’état général nécessitant une </a:t>
            </a:r>
            <a:r>
              <a:rPr lang="fr-FR" sz="1451" dirty="0" err="1">
                <a:solidFill>
                  <a:schemeClr val="accent4">
                    <a:lumMod val="75000"/>
                  </a:schemeClr>
                </a:solidFill>
                <a:latin typeface="Arial" panose="020B0604020202020204" pitchFamily="34" charset="0"/>
                <a:cs typeface="Arial" panose="020B0604020202020204" pitchFamily="34" charset="0"/>
              </a:rPr>
              <a:t>réautonomisation</a:t>
            </a:r>
            <a:r>
              <a:rPr lang="fr-FR" sz="1451" dirty="0">
                <a:solidFill>
                  <a:schemeClr val="accent4">
                    <a:lumMod val="75000"/>
                  </a:schemeClr>
                </a:solidFill>
                <a:latin typeface="Arial" panose="020B0604020202020204" pitchFamily="34" charset="0"/>
                <a:cs typeface="Arial" panose="020B0604020202020204" pitchFamily="34" charset="0"/>
              </a:rPr>
              <a:t>. Il a été hospitalisé en SSR le jeudi 10 mars après son séjour en MCO.</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Son traitement pour son hypothyroïdie a été réévalué</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Il aime se faire dorloter et en particulier par sa fille très exigeante et très maternante. Elle lui donne à manger , l’aide à s’habiller et complète sa toilette alors que, en son absence, il fait tout cela seul, sous stimulation des soignants.</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Il est totalement continent.</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Il marche seul. Il est bien orienté et agréable .</a:t>
            </a:r>
          </a:p>
        </p:txBody>
      </p:sp>
    </p:spTree>
    <p:extLst>
      <p:ext uri="{BB962C8B-B14F-4D97-AF65-F5344CB8AC3E}">
        <p14:creationId xmlns:p14="http://schemas.microsoft.com/office/powerpoint/2010/main" val="154364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sz="2400" dirty="0"/>
            </a:br>
            <a:r>
              <a:rPr lang="fr-FR" sz="2400" dirty="0"/>
              <a:t>Cas n°6</a:t>
            </a:r>
          </a:p>
        </p:txBody>
      </p:sp>
      <p:sp>
        <p:nvSpPr>
          <p:cNvPr id="3" name="Espace réservé du contenu 2"/>
          <p:cNvSpPr>
            <a:spLocks noGrp="1"/>
          </p:cNvSpPr>
          <p:nvPr>
            <p:ph idx="1"/>
          </p:nvPr>
        </p:nvSpPr>
        <p:spPr>
          <a:xfrm>
            <a:off x="329974" y="1649901"/>
            <a:ext cx="8228160" cy="1958872"/>
          </a:xfrm>
        </p:spPr>
        <p:txBody>
          <a:bodyPr/>
          <a:lstStyle/>
          <a:p>
            <a:pPr marL="114300" indent="0">
              <a:buNone/>
            </a:pPr>
            <a:r>
              <a:rPr lang="fr-FR" sz="1500" dirty="0">
                <a:solidFill>
                  <a:schemeClr val="accent4">
                    <a:lumMod val="75000"/>
                  </a:schemeClr>
                </a:solidFill>
                <a:latin typeface="Arial" panose="020B0604020202020204" pitchFamily="34" charset="0"/>
                <a:cs typeface="Arial" panose="020B0604020202020204" pitchFamily="34" charset="0"/>
              </a:rPr>
              <a:t>  </a:t>
            </a:r>
          </a:p>
          <a:p>
            <a:pPr marL="114300" indent="0">
              <a:buNone/>
            </a:pPr>
            <a:r>
              <a:rPr lang="fr-FR" sz="1500" dirty="0">
                <a:solidFill>
                  <a:schemeClr val="accent4">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075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C840886-D884-0CAF-9F01-6297C499BF6E}"/>
              </a:ext>
            </a:extLst>
          </p:cNvPr>
          <p:cNvSpPr>
            <a:spLocks noGrp="1"/>
          </p:cNvSpPr>
          <p:nvPr>
            <p:ph idx="1"/>
          </p:nvPr>
        </p:nvSpPr>
        <p:spPr>
          <a:xfrm>
            <a:off x="250076" y="777670"/>
            <a:ext cx="8228160" cy="3030851"/>
          </a:xfrm>
        </p:spPr>
        <p:txBody>
          <a:bodyPr/>
          <a:lstStyle/>
          <a:p>
            <a:pPr marL="114300" indent="0">
              <a:buNone/>
            </a:pPr>
            <a:r>
              <a:rPr lang="fr-FR" sz="2400" dirty="0">
                <a:solidFill>
                  <a:schemeClr val="accent4">
                    <a:lumMod val="75000"/>
                  </a:schemeClr>
                </a:solidFill>
              </a:rPr>
              <a:t>Pour chaque exercice, Coder:</a:t>
            </a:r>
          </a:p>
          <a:p>
            <a:endParaRPr lang="fr-FR" sz="825" dirty="0">
              <a:solidFill>
                <a:schemeClr val="accent4">
                  <a:lumMod val="75000"/>
                </a:schemeClr>
              </a:solidFill>
            </a:endParaRPr>
          </a:p>
          <a:p>
            <a:pPr marL="705766" lvl="1" indent="-342900" defTabSz="324000">
              <a:buClr>
                <a:srgbClr val="FF0000"/>
              </a:buClr>
              <a:buFont typeface="Arial" panose="020B0604020202020204" pitchFamily="34" charset="0"/>
              <a:buChar char="•"/>
            </a:pPr>
            <a:r>
              <a:rPr lang="fr-FR" sz="2400" dirty="0">
                <a:solidFill>
                  <a:schemeClr val="accent4">
                    <a:lumMod val="75000"/>
                  </a:schemeClr>
                </a:solidFill>
              </a:rPr>
              <a:t> La date opératoire si nécessaire</a:t>
            </a:r>
          </a:p>
          <a:p>
            <a:pPr marL="705766" lvl="1" indent="-342900" defTabSz="324000">
              <a:buClr>
                <a:srgbClr val="FF0000"/>
              </a:buClr>
              <a:buFont typeface="Arial" panose="020B0604020202020204" pitchFamily="34" charset="0"/>
              <a:buChar char="•"/>
            </a:pPr>
            <a:r>
              <a:rPr lang="fr-FR" sz="2400" dirty="0">
                <a:solidFill>
                  <a:schemeClr val="accent4">
                    <a:lumMod val="75000"/>
                  </a:schemeClr>
                </a:solidFill>
              </a:rPr>
              <a:t>La MMP , l’AE et les diagnostics associés</a:t>
            </a:r>
          </a:p>
          <a:p>
            <a:pPr marL="705766" lvl="1" indent="-342900" defTabSz="324000">
              <a:buClr>
                <a:srgbClr val="FF0000"/>
              </a:buClr>
              <a:buFont typeface="Arial" panose="020B0604020202020204" pitchFamily="34" charset="0"/>
              <a:buChar char="•"/>
            </a:pPr>
            <a:r>
              <a:rPr lang="fr-FR" sz="2400" dirty="0">
                <a:solidFill>
                  <a:schemeClr val="accent4">
                    <a:lumMod val="75000"/>
                  </a:schemeClr>
                </a:solidFill>
              </a:rPr>
              <a:t>Les dépendances </a:t>
            </a:r>
          </a:p>
          <a:p>
            <a:pPr marL="0" indent="0" defTabSz="324000">
              <a:buClr>
                <a:srgbClr val="FF0000"/>
              </a:buClr>
              <a:buNone/>
            </a:pPr>
            <a:r>
              <a:rPr lang="fr-FR" dirty="0">
                <a:solidFill>
                  <a:schemeClr val="accent4">
                    <a:lumMod val="75000"/>
                  </a:schemeClr>
                </a:solidFill>
              </a:rPr>
              <a:t>	</a:t>
            </a:r>
          </a:p>
          <a:p>
            <a:pPr marL="0" indent="0" defTabSz="324000">
              <a:buClr>
                <a:srgbClr val="FF0000"/>
              </a:buClr>
              <a:buNone/>
            </a:pPr>
            <a:endParaRPr lang="fr-FR" dirty="0">
              <a:solidFill>
                <a:schemeClr val="accent4">
                  <a:lumMod val="75000"/>
                </a:schemeClr>
              </a:solidFill>
            </a:endParaRPr>
          </a:p>
        </p:txBody>
      </p:sp>
    </p:spTree>
    <p:extLst>
      <p:ext uri="{BB962C8B-B14F-4D97-AF65-F5344CB8AC3E}">
        <p14:creationId xmlns:p14="http://schemas.microsoft.com/office/powerpoint/2010/main" val="11102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418639" y="322807"/>
            <a:ext cx="3054656" cy="313544"/>
          </a:xfrm>
        </p:spPr>
        <p:txBody>
          <a:bodyPr>
            <a:noAutofit/>
          </a:bodyPr>
          <a:lstStyle/>
          <a:p>
            <a:r>
              <a:rPr lang="fr-FR" sz="1200" dirty="0">
                <a:solidFill>
                  <a:srgbClr val="C00000"/>
                </a:solidFill>
                <a:effectLst>
                  <a:outerShdw blurRad="38100" dist="38100" dir="2700000" algn="tl">
                    <a:srgbClr val="000000">
                      <a:alpha val="43137"/>
                    </a:srgbClr>
                  </a:outerShdw>
                </a:effectLst>
              </a:rPr>
              <a:t>CAS NUMERO 6</a:t>
            </a:r>
            <a:endParaRPr lang="fr-FR" sz="1200" dirty="0">
              <a:solidFill>
                <a:srgbClr val="C00000"/>
              </a:solidFill>
              <a:latin typeface="+mn-lt"/>
            </a:endParaRPr>
          </a:p>
        </p:txBody>
      </p:sp>
      <p:graphicFrame>
        <p:nvGraphicFramePr>
          <p:cNvPr id="6" name="Tableau 5"/>
          <p:cNvGraphicFramePr>
            <a:graphicFrameLocks noGrp="1"/>
          </p:cNvGraphicFramePr>
          <p:nvPr>
            <p:extLst>
              <p:ext uri="{D42A27DB-BD31-4B8C-83A1-F6EECF244321}">
                <p14:modId xmlns:p14="http://schemas.microsoft.com/office/powerpoint/2010/main" val="1691143015"/>
              </p:ext>
            </p:extLst>
          </p:nvPr>
        </p:nvGraphicFramePr>
        <p:xfrm>
          <a:off x="2249742" y="1059582"/>
          <a:ext cx="5652116" cy="2547356"/>
        </p:xfrm>
        <a:graphic>
          <a:graphicData uri="http://schemas.openxmlformats.org/drawingml/2006/table">
            <a:tbl>
              <a:tblPr firstRow="1" firstCol="1" bandRow="1"/>
              <a:tblGrid>
                <a:gridCol w="1130178">
                  <a:extLst>
                    <a:ext uri="{9D8B030D-6E8A-4147-A177-3AD203B41FA5}">
                      <a16:colId xmlns:a16="http://schemas.microsoft.com/office/drawing/2014/main" val="20000"/>
                    </a:ext>
                  </a:extLst>
                </a:gridCol>
                <a:gridCol w="1130178">
                  <a:extLst>
                    <a:ext uri="{9D8B030D-6E8A-4147-A177-3AD203B41FA5}">
                      <a16:colId xmlns:a16="http://schemas.microsoft.com/office/drawing/2014/main" val="20001"/>
                    </a:ext>
                  </a:extLst>
                </a:gridCol>
                <a:gridCol w="1130178">
                  <a:extLst>
                    <a:ext uri="{9D8B030D-6E8A-4147-A177-3AD203B41FA5}">
                      <a16:colId xmlns:a16="http://schemas.microsoft.com/office/drawing/2014/main" val="20002"/>
                    </a:ext>
                  </a:extLst>
                </a:gridCol>
                <a:gridCol w="1130791">
                  <a:extLst>
                    <a:ext uri="{9D8B030D-6E8A-4147-A177-3AD203B41FA5}">
                      <a16:colId xmlns:a16="http://schemas.microsoft.com/office/drawing/2014/main" val="20003"/>
                    </a:ext>
                  </a:extLst>
                </a:gridCol>
                <a:gridCol w="1130791">
                  <a:extLst>
                    <a:ext uri="{9D8B030D-6E8A-4147-A177-3AD203B41FA5}">
                      <a16:colId xmlns:a16="http://schemas.microsoft.com/office/drawing/2014/main" val="20004"/>
                    </a:ext>
                  </a:extLst>
                </a:gridCol>
              </a:tblGrid>
              <a:tr h="363908">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dirty="0">
                          <a:solidFill>
                            <a:schemeClr val="accent4">
                              <a:lumMod val="75000"/>
                            </a:schemeClr>
                          </a:solidFill>
                          <a:effectLst/>
                          <a:latin typeface="Calibri"/>
                          <a:ea typeface="Calibri"/>
                          <a:cs typeface="Times New Roman"/>
                        </a:rPr>
                        <a:t>NIVEAU 1</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2</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3</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4</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3908">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Habillage</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900" dirty="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3908">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Alimentation</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3908">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Déplacements</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3908">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Continence</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3908">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Comportement</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3908">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Communication</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9479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257426" y="80065"/>
            <a:ext cx="3054656" cy="313544"/>
          </a:xfrm>
        </p:spPr>
        <p:txBody>
          <a:bodyPr>
            <a:noAutofit/>
          </a:bodyPr>
          <a:lstStyle/>
          <a:p>
            <a:r>
              <a:rPr lang="fr-FR" sz="1200" dirty="0">
                <a:solidFill>
                  <a:srgbClr val="C00000"/>
                </a:solidFill>
                <a:effectLst>
                  <a:outerShdw blurRad="38100" dist="38100" dir="2700000" algn="tl">
                    <a:srgbClr val="000000">
                      <a:alpha val="43137"/>
                    </a:srgbClr>
                  </a:outerShdw>
                </a:effectLst>
              </a:rPr>
              <a:t>CAS NUMERO 1</a:t>
            </a:r>
            <a:endParaRPr lang="fr-FR" sz="1200" dirty="0">
              <a:solidFill>
                <a:srgbClr val="C00000"/>
              </a:solidFill>
              <a:latin typeface="+mn-lt"/>
            </a:endParaRPr>
          </a:p>
        </p:txBody>
      </p:sp>
      <p:sp>
        <p:nvSpPr>
          <p:cNvPr id="3" name="Espace réservé du contenu 2"/>
          <p:cNvSpPr>
            <a:spLocks noGrp="1"/>
          </p:cNvSpPr>
          <p:nvPr>
            <p:ph idx="1"/>
          </p:nvPr>
        </p:nvSpPr>
        <p:spPr>
          <a:xfrm>
            <a:off x="65251" y="384719"/>
            <a:ext cx="8882868" cy="4146488"/>
          </a:xfrm>
        </p:spPr>
        <p:txBody>
          <a:bodyPr>
            <a:noAutofit/>
          </a:bodyPr>
          <a:lstStyle/>
          <a:p>
            <a:pPr marL="0" indent="0">
              <a:buNone/>
            </a:pPr>
            <a:r>
              <a:rPr lang="fr-FR" sz="1270" dirty="0">
                <a:solidFill>
                  <a:schemeClr val="accent4">
                    <a:lumMod val="75000"/>
                  </a:schemeClr>
                </a:solidFill>
                <a:latin typeface="Arial" panose="020B0604020202020204" pitchFamily="34" charset="0"/>
                <a:cs typeface="Arial" panose="020B0604020202020204" pitchFamily="34" charset="0"/>
              </a:rPr>
              <a:t>Monsieur Victor, âgé de 71 ans, est admis en moyen séjour. Il a été hospitalisé après échec de son maintien à domicile. Celui-ci n’a pas été possible en raison d’une démence. Le bilan en hôpital de jours avait révélé à la psychométrie et aux autres examens une démence type Alzheimer. Il est pris en charge pour une réautonomisation par l’ergo et l’orthophoniste et un suivi de son </a:t>
            </a:r>
            <a:r>
              <a:rPr lang="fr-FR" sz="1270" dirty="0" err="1">
                <a:solidFill>
                  <a:schemeClr val="accent4">
                    <a:lumMod val="75000"/>
                  </a:schemeClr>
                </a:solidFill>
                <a:latin typeface="Arial" panose="020B0604020202020204" pitchFamily="34" charset="0"/>
                <a:cs typeface="Arial" panose="020B0604020202020204" pitchFamily="34" charset="0"/>
              </a:rPr>
              <a:t>diabete</a:t>
            </a:r>
            <a:r>
              <a:rPr lang="fr-FR" sz="1270" dirty="0">
                <a:solidFill>
                  <a:schemeClr val="accent4">
                    <a:lumMod val="75000"/>
                  </a:schemeClr>
                </a:solidFill>
                <a:latin typeface="Arial" panose="020B0604020202020204" pitchFamily="34" charset="0"/>
                <a:cs typeface="Arial" panose="020B0604020202020204" pitchFamily="34" charset="0"/>
              </a:rPr>
              <a:t> de type 2.</a:t>
            </a:r>
          </a:p>
          <a:p>
            <a:pPr marL="0" indent="0">
              <a:buNone/>
            </a:pPr>
            <a:endParaRPr lang="fr-FR" sz="1270" dirty="0">
              <a:solidFill>
                <a:schemeClr val="accent4">
                  <a:lumMod val="75000"/>
                </a:schemeClr>
              </a:solidFill>
              <a:latin typeface="Arial" panose="020B0604020202020204" pitchFamily="34" charset="0"/>
              <a:cs typeface="Arial" panose="020B0604020202020204" pitchFamily="34" charset="0"/>
            </a:endParaRPr>
          </a:p>
          <a:p>
            <a:pPr marL="0" indent="0">
              <a:buNone/>
            </a:pPr>
            <a:r>
              <a:rPr lang="fr-FR" sz="1270" b="1" u="sng" dirty="0">
                <a:solidFill>
                  <a:schemeClr val="accent4">
                    <a:lumMod val="75000"/>
                  </a:schemeClr>
                </a:solidFill>
                <a:latin typeface="Arial" panose="020B0604020202020204" pitchFamily="34" charset="0"/>
                <a:cs typeface="Arial" panose="020B0604020202020204" pitchFamily="34" charset="0"/>
              </a:rPr>
              <a:t>L’habillage</a:t>
            </a:r>
            <a:r>
              <a:rPr lang="fr-FR" sz="1270" dirty="0">
                <a:solidFill>
                  <a:schemeClr val="accent4">
                    <a:lumMod val="75000"/>
                  </a:schemeClr>
                </a:solidFill>
                <a:latin typeface="Arial" panose="020B0604020202020204" pitchFamily="34" charset="0"/>
                <a:cs typeface="Arial" panose="020B0604020202020204" pitchFamily="34" charset="0"/>
              </a:rPr>
              <a:t> : Il n’est pas capable de faire sa toilette. Il doit être aidé pour s’habiller et, pour compenser son apraxie d’habillage, on doit vérifier et corriger, en réajustant ses vêtements, ses erreurs sont fréquentes.</a:t>
            </a:r>
          </a:p>
          <a:p>
            <a:pPr marL="0" indent="0">
              <a:buNone/>
            </a:pPr>
            <a:endParaRPr lang="fr-FR" sz="500" dirty="0">
              <a:solidFill>
                <a:schemeClr val="accent4">
                  <a:lumMod val="75000"/>
                </a:schemeClr>
              </a:solidFill>
              <a:latin typeface="Arial" panose="020B0604020202020204" pitchFamily="34" charset="0"/>
              <a:cs typeface="Arial" panose="020B0604020202020204" pitchFamily="34" charset="0"/>
            </a:endParaRPr>
          </a:p>
          <a:p>
            <a:pPr marL="0" indent="0">
              <a:buNone/>
            </a:pPr>
            <a:r>
              <a:rPr lang="fr-FR" sz="1270" b="1" u="sng" dirty="0">
                <a:solidFill>
                  <a:schemeClr val="accent4">
                    <a:lumMod val="75000"/>
                  </a:schemeClr>
                </a:solidFill>
                <a:latin typeface="Arial" panose="020B0604020202020204" pitchFamily="34" charset="0"/>
                <a:cs typeface="Arial" panose="020B0604020202020204" pitchFamily="34" charset="0"/>
              </a:rPr>
              <a:t>L’alimentation</a:t>
            </a:r>
            <a:r>
              <a:rPr lang="fr-FR" sz="1270" dirty="0">
                <a:solidFill>
                  <a:schemeClr val="accent4">
                    <a:lumMod val="75000"/>
                  </a:schemeClr>
                </a:solidFill>
                <a:latin typeface="Arial" panose="020B0604020202020204" pitchFamily="34" charset="0"/>
                <a:cs typeface="Arial" panose="020B0604020202020204" pitchFamily="34" charset="0"/>
              </a:rPr>
              <a:t> : M.V. présente un syndrome paradoxal nutritionnel, c’est-à-dire qu’il dévore et qu’il maigri. Il faut lui porter son plateau mais il mange seul.</a:t>
            </a:r>
          </a:p>
          <a:p>
            <a:pPr marL="0" indent="0">
              <a:buNone/>
            </a:pPr>
            <a:endParaRPr lang="fr-FR" sz="500" dirty="0">
              <a:solidFill>
                <a:schemeClr val="accent4">
                  <a:lumMod val="75000"/>
                </a:schemeClr>
              </a:solidFill>
              <a:latin typeface="Arial" panose="020B0604020202020204" pitchFamily="34" charset="0"/>
              <a:cs typeface="Arial" panose="020B0604020202020204" pitchFamily="34" charset="0"/>
            </a:endParaRPr>
          </a:p>
          <a:p>
            <a:pPr marL="0" indent="0">
              <a:buNone/>
            </a:pPr>
            <a:r>
              <a:rPr lang="fr-FR" sz="1270" b="1" u="sng" dirty="0">
                <a:solidFill>
                  <a:schemeClr val="accent4">
                    <a:lumMod val="75000"/>
                  </a:schemeClr>
                </a:solidFill>
                <a:latin typeface="Arial" panose="020B0604020202020204" pitchFamily="34" charset="0"/>
                <a:cs typeface="Arial" panose="020B0604020202020204" pitchFamily="34" charset="0"/>
              </a:rPr>
              <a:t>Les déplacements </a:t>
            </a:r>
            <a:r>
              <a:rPr lang="fr-FR" sz="1270" dirty="0">
                <a:solidFill>
                  <a:schemeClr val="accent4">
                    <a:lumMod val="75000"/>
                  </a:schemeClr>
                </a:solidFill>
                <a:latin typeface="Arial" panose="020B0604020202020204" pitchFamily="34" charset="0"/>
                <a:cs typeface="Arial" panose="020B0604020202020204" pitchFamily="34" charset="0"/>
              </a:rPr>
              <a:t>: Il déambule seul malgré sa désorientation dans l’espace et les fugues fréquentes.</a:t>
            </a:r>
          </a:p>
          <a:p>
            <a:pPr marL="0" indent="0">
              <a:buNone/>
            </a:pPr>
            <a:endParaRPr lang="fr-FR" sz="500" dirty="0">
              <a:solidFill>
                <a:schemeClr val="accent4">
                  <a:lumMod val="75000"/>
                </a:schemeClr>
              </a:solidFill>
              <a:latin typeface="Arial" panose="020B0604020202020204" pitchFamily="34" charset="0"/>
              <a:cs typeface="Arial" panose="020B0604020202020204" pitchFamily="34" charset="0"/>
            </a:endParaRPr>
          </a:p>
          <a:p>
            <a:pPr marL="0" indent="0">
              <a:buNone/>
            </a:pPr>
            <a:r>
              <a:rPr lang="fr-FR" sz="1270" b="1" u="sng" dirty="0">
                <a:solidFill>
                  <a:schemeClr val="accent4">
                    <a:lumMod val="75000"/>
                  </a:schemeClr>
                </a:solidFill>
                <a:latin typeface="Arial" panose="020B0604020202020204" pitchFamily="34" charset="0"/>
                <a:cs typeface="Arial" panose="020B0604020202020204" pitchFamily="34" charset="0"/>
              </a:rPr>
              <a:t>La continence </a:t>
            </a:r>
            <a:r>
              <a:rPr lang="fr-FR" sz="1270" dirty="0">
                <a:solidFill>
                  <a:schemeClr val="accent4">
                    <a:lumMod val="75000"/>
                  </a:schemeClr>
                </a:solidFill>
                <a:latin typeface="Arial" panose="020B0604020202020204" pitchFamily="34" charset="0"/>
                <a:cs typeface="Arial" panose="020B0604020202020204" pitchFamily="34" charset="0"/>
              </a:rPr>
              <a:t>: Il est continent </a:t>
            </a:r>
          </a:p>
          <a:p>
            <a:pPr marL="0" indent="0">
              <a:buNone/>
            </a:pPr>
            <a:endParaRPr lang="fr-FR" sz="500" dirty="0">
              <a:solidFill>
                <a:schemeClr val="accent4">
                  <a:lumMod val="75000"/>
                </a:schemeClr>
              </a:solidFill>
              <a:latin typeface="Arial" panose="020B0604020202020204" pitchFamily="34" charset="0"/>
              <a:cs typeface="Arial" panose="020B0604020202020204" pitchFamily="34" charset="0"/>
            </a:endParaRPr>
          </a:p>
          <a:p>
            <a:pPr marL="0" indent="0">
              <a:buNone/>
            </a:pPr>
            <a:r>
              <a:rPr lang="fr-FR" sz="1270" b="1" u="sng" dirty="0">
                <a:solidFill>
                  <a:schemeClr val="accent4">
                    <a:lumMod val="75000"/>
                  </a:schemeClr>
                </a:solidFill>
                <a:latin typeface="Arial" panose="020B0604020202020204" pitchFamily="34" charset="0"/>
                <a:cs typeface="Arial" panose="020B0604020202020204" pitchFamily="34" charset="0"/>
              </a:rPr>
              <a:t>Le comportement </a:t>
            </a:r>
            <a:r>
              <a:rPr lang="fr-FR" sz="1270" dirty="0">
                <a:solidFill>
                  <a:schemeClr val="accent4">
                    <a:lumMod val="75000"/>
                  </a:schemeClr>
                </a:solidFill>
                <a:latin typeface="Arial" panose="020B0604020202020204" pitchFamily="34" charset="0"/>
                <a:cs typeface="Arial" panose="020B0604020202020204" pitchFamily="34" charset="0"/>
              </a:rPr>
              <a:t>: Le patient est de type dément, totalement désorienté dans le temps et dans l’espace, ce qui le conduit à des fugues très fréquentes. </a:t>
            </a:r>
          </a:p>
          <a:p>
            <a:pPr marL="0" indent="0">
              <a:buNone/>
            </a:pPr>
            <a:endParaRPr lang="fr-FR" sz="500" dirty="0">
              <a:solidFill>
                <a:schemeClr val="accent4">
                  <a:lumMod val="75000"/>
                </a:schemeClr>
              </a:solidFill>
              <a:latin typeface="Arial" panose="020B0604020202020204" pitchFamily="34" charset="0"/>
              <a:cs typeface="Arial" panose="020B0604020202020204" pitchFamily="34" charset="0"/>
            </a:endParaRPr>
          </a:p>
          <a:p>
            <a:pPr marL="0" indent="0">
              <a:buNone/>
            </a:pPr>
            <a:r>
              <a:rPr lang="fr-FR" sz="1270" b="1" u="sng" dirty="0">
                <a:solidFill>
                  <a:schemeClr val="accent4">
                    <a:lumMod val="75000"/>
                  </a:schemeClr>
                </a:solidFill>
                <a:latin typeface="Arial" panose="020B0604020202020204" pitchFamily="34" charset="0"/>
                <a:cs typeface="Arial" panose="020B0604020202020204" pitchFamily="34" charset="0"/>
              </a:rPr>
              <a:t>La communication </a:t>
            </a:r>
            <a:r>
              <a:rPr lang="fr-FR" sz="1270" dirty="0">
                <a:solidFill>
                  <a:schemeClr val="accent4">
                    <a:lumMod val="75000"/>
                  </a:schemeClr>
                </a:solidFill>
                <a:latin typeface="Arial" panose="020B0604020202020204" pitchFamily="34" charset="0"/>
                <a:cs typeface="Arial" panose="020B0604020202020204" pitchFamily="34" charset="0"/>
              </a:rPr>
              <a:t>: Sa démence et son aphasie ne rendent pas facile la communication avec les soignants. </a:t>
            </a:r>
          </a:p>
        </p:txBody>
      </p:sp>
    </p:spTree>
    <p:extLst>
      <p:ext uri="{BB962C8B-B14F-4D97-AF65-F5344CB8AC3E}">
        <p14:creationId xmlns:p14="http://schemas.microsoft.com/office/powerpoint/2010/main" val="170909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sz="2400" dirty="0">
                <a:solidFill>
                  <a:schemeClr val="accent4">
                    <a:lumMod val="75000"/>
                  </a:schemeClr>
                </a:solidFill>
              </a:rPr>
            </a:br>
            <a:r>
              <a:rPr lang="fr-FR" sz="2400" dirty="0">
                <a:solidFill>
                  <a:schemeClr val="accent4">
                    <a:lumMod val="75000"/>
                  </a:schemeClr>
                </a:solidFill>
              </a:rPr>
              <a:t>Cas n°1</a:t>
            </a:r>
          </a:p>
        </p:txBody>
      </p:sp>
      <p:sp>
        <p:nvSpPr>
          <p:cNvPr id="3" name="Espace réservé du contenu 2"/>
          <p:cNvSpPr>
            <a:spLocks noGrp="1"/>
          </p:cNvSpPr>
          <p:nvPr>
            <p:ph idx="1"/>
          </p:nvPr>
        </p:nvSpPr>
        <p:spPr>
          <a:xfrm>
            <a:off x="457920" y="1593658"/>
            <a:ext cx="8228160" cy="2311760"/>
          </a:xfrm>
        </p:spPr>
        <p:txBody>
          <a:bodyPr/>
          <a:lstStyle/>
          <a:p>
            <a:pPr>
              <a:buFont typeface="Wingdings" panose="05000000000000000000" pitchFamily="2" charset="2"/>
              <a:buChar char="Ø"/>
            </a:pPr>
            <a:endParaRPr lang="fr-FR" sz="21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96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1827" y="89772"/>
            <a:ext cx="3054656" cy="313544"/>
          </a:xfrm>
        </p:spPr>
        <p:txBody>
          <a:bodyPr>
            <a:noAutofit/>
          </a:bodyPr>
          <a:lstStyle/>
          <a:p>
            <a:r>
              <a:rPr lang="fr-FR" sz="1451" dirty="0">
                <a:solidFill>
                  <a:srgbClr val="C00000"/>
                </a:solidFill>
                <a:effectLst>
                  <a:outerShdw blurRad="38100" dist="38100" dir="2700000" algn="tl">
                    <a:srgbClr val="000000">
                      <a:alpha val="43137"/>
                    </a:srgbClr>
                  </a:outerShdw>
                </a:effectLst>
              </a:rPr>
              <a:t>CAS NUMERO 1</a:t>
            </a:r>
            <a:endParaRPr lang="fr-FR" sz="1451" dirty="0">
              <a:solidFill>
                <a:srgbClr val="C00000"/>
              </a:solidFill>
              <a:latin typeface="+mn-lt"/>
            </a:endParaRPr>
          </a:p>
        </p:txBody>
      </p:sp>
      <p:graphicFrame>
        <p:nvGraphicFramePr>
          <p:cNvPr id="2" name="Tableau 1"/>
          <p:cNvGraphicFramePr>
            <a:graphicFrameLocks noGrp="1"/>
          </p:cNvGraphicFramePr>
          <p:nvPr>
            <p:extLst>
              <p:ext uri="{D42A27DB-BD31-4B8C-83A1-F6EECF244321}">
                <p14:modId xmlns:p14="http://schemas.microsoft.com/office/powerpoint/2010/main" val="345189260"/>
              </p:ext>
            </p:extLst>
          </p:nvPr>
        </p:nvGraphicFramePr>
        <p:xfrm>
          <a:off x="1110294" y="938870"/>
          <a:ext cx="7054042" cy="3388866"/>
        </p:xfrm>
        <a:graphic>
          <a:graphicData uri="http://schemas.openxmlformats.org/drawingml/2006/table">
            <a:tbl>
              <a:tblPr firstRow="1" firstCol="1" bandRow="1"/>
              <a:tblGrid>
                <a:gridCol w="1410502">
                  <a:extLst>
                    <a:ext uri="{9D8B030D-6E8A-4147-A177-3AD203B41FA5}">
                      <a16:colId xmlns:a16="http://schemas.microsoft.com/office/drawing/2014/main" val="20000"/>
                    </a:ext>
                  </a:extLst>
                </a:gridCol>
                <a:gridCol w="1410502">
                  <a:extLst>
                    <a:ext uri="{9D8B030D-6E8A-4147-A177-3AD203B41FA5}">
                      <a16:colId xmlns:a16="http://schemas.microsoft.com/office/drawing/2014/main" val="20001"/>
                    </a:ext>
                  </a:extLst>
                </a:gridCol>
                <a:gridCol w="1410502">
                  <a:extLst>
                    <a:ext uri="{9D8B030D-6E8A-4147-A177-3AD203B41FA5}">
                      <a16:colId xmlns:a16="http://schemas.microsoft.com/office/drawing/2014/main" val="20002"/>
                    </a:ext>
                  </a:extLst>
                </a:gridCol>
                <a:gridCol w="1411268">
                  <a:extLst>
                    <a:ext uri="{9D8B030D-6E8A-4147-A177-3AD203B41FA5}">
                      <a16:colId xmlns:a16="http://schemas.microsoft.com/office/drawing/2014/main" val="20003"/>
                    </a:ext>
                  </a:extLst>
                </a:gridCol>
                <a:gridCol w="1411268">
                  <a:extLst>
                    <a:ext uri="{9D8B030D-6E8A-4147-A177-3AD203B41FA5}">
                      <a16:colId xmlns:a16="http://schemas.microsoft.com/office/drawing/2014/main" val="20004"/>
                    </a:ext>
                  </a:extLst>
                </a:gridCol>
              </a:tblGrid>
              <a:tr h="412908">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dirty="0">
                          <a:solidFill>
                            <a:schemeClr val="accent4">
                              <a:lumMod val="75000"/>
                            </a:schemeClr>
                          </a:solidFill>
                          <a:effectLst/>
                          <a:latin typeface="Calibri"/>
                          <a:ea typeface="Calibri"/>
                          <a:cs typeface="Times New Roman"/>
                        </a:rPr>
                        <a:t>NIVEAU 1</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dirty="0">
                          <a:solidFill>
                            <a:schemeClr val="accent4">
                              <a:lumMod val="75000"/>
                            </a:schemeClr>
                          </a:solidFill>
                          <a:effectLst/>
                          <a:latin typeface="Calibri"/>
                          <a:ea typeface="Calibri"/>
                          <a:cs typeface="Times New Roman"/>
                        </a:rPr>
                        <a:t>NIVEAU 2</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3</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4</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9288">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Habillage</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9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908">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Alimentation</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2900">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Déplacements</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1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8977">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Continence</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8977">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Comportement</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2908">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Communication</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1598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61196" y="155087"/>
            <a:ext cx="1788017" cy="313544"/>
          </a:xfrm>
        </p:spPr>
        <p:txBody>
          <a:bodyPr>
            <a:noAutofit/>
          </a:bodyPr>
          <a:lstStyle/>
          <a:p>
            <a:r>
              <a:rPr lang="fr-FR" sz="1270" dirty="0">
                <a:solidFill>
                  <a:srgbClr val="C00000"/>
                </a:solidFill>
                <a:effectLst>
                  <a:outerShdw blurRad="38100" dist="38100" dir="2700000" algn="tl">
                    <a:srgbClr val="000000">
                      <a:alpha val="43137"/>
                    </a:srgbClr>
                  </a:outerShdw>
                </a:effectLst>
              </a:rPr>
              <a:t>CAS NUMERO 2</a:t>
            </a:r>
            <a:endParaRPr lang="fr-FR" sz="1270" dirty="0">
              <a:solidFill>
                <a:srgbClr val="C00000"/>
              </a:solidFill>
              <a:latin typeface="+mn-lt"/>
            </a:endParaRPr>
          </a:p>
        </p:txBody>
      </p:sp>
      <p:sp>
        <p:nvSpPr>
          <p:cNvPr id="3" name="Espace réservé du contenu 2"/>
          <p:cNvSpPr>
            <a:spLocks noGrp="1"/>
          </p:cNvSpPr>
          <p:nvPr>
            <p:ph idx="1"/>
          </p:nvPr>
        </p:nvSpPr>
        <p:spPr>
          <a:xfrm>
            <a:off x="130566" y="681540"/>
            <a:ext cx="8556293" cy="4050450"/>
          </a:xfrm>
        </p:spPr>
        <p:txBody>
          <a:bodyPr>
            <a:noAutofit/>
          </a:bodyPr>
          <a:lstStyle/>
          <a:p>
            <a:pPr marL="0" indent="0">
              <a:buNone/>
            </a:pPr>
            <a:r>
              <a:rPr lang="fr-FR" sz="1270" dirty="0">
                <a:solidFill>
                  <a:schemeClr val="accent4">
                    <a:lumMod val="75000"/>
                  </a:schemeClr>
                </a:solidFill>
                <a:latin typeface="Arial" panose="020B0604020202020204" pitchFamily="34" charset="0"/>
                <a:cs typeface="Arial" panose="020B0604020202020204" pitchFamily="34" charset="0"/>
              </a:rPr>
              <a:t>Monsieur Claude P., âgé de 28 ans, est paraplégique à la suite d’un accident de moto fracture multiple  </a:t>
            </a:r>
            <a:r>
              <a:rPr lang="fr-FR" sz="1270" dirty="0" err="1">
                <a:solidFill>
                  <a:schemeClr val="accent4">
                    <a:lumMod val="75000"/>
                  </a:schemeClr>
                </a:solidFill>
                <a:latin typeface="Arial" panose="020B0604020202020204" pitchFamily="34" charset="0"/>
                <a:cs typeface="Arial" panose="020B0604020202020204" pitchFamily="34" charset="0"/>
              </a:rPr>
              <a:t>vertebres</a:t>
            </a:r>
            <a:r>
              <a:rPr lang="fr-FR" sz="1270" dirty="0">
                <a:solidFill>
                  <a:schemeClr val="accent4">
                    <a:lumMod val="75000"/>
                  </a:schemeClr>
                </a:solidFill>
                <a:latin typeface="Arial" panose="020B0604020202020204" pitchFamily="34" charset="0"/>
                <a:cs typeface="Arial" panose="020B0604020202020204" pitchFamily="34" charset="0"/>
              </a:rPr>
              <a:t> Dorsales . Cela se traduit par une paraplégie  totale et cela depuis un an et demi.  Il rentre en SSR  le mardi 5 mars 2017 pour poursuite de prise en charge après traitement chirurgical (greffe du 01/03/2017 au CH </a:t>
            </a:r>
            <a:r>
              <a:rPr lang="fr-FR" sz="1270" dirty="0" err="1">
                <a:solidFill>
                  <a:schemeClr val="accent4">
                    <a:lumMod val="75000"/>
                  </a:schemeClr>
                </a:solidFill>
                <a:latin typeface="Arial" panose="020B0604020202020204" pitchFamily="34" charset="0"/>
                <a:cs typeface="Arial" panose="020B0604020202020204" pitchFamily="34" charset="0"/>
              </a:rPr>
              <a:t>deMonvoisin</a:t>
            </a:r>
            <a:r>
              <a:rPr lang="fr-FR" sz="1270" dirty="0">
                <a:solidFill>
                  <a:schemeClr val="accent4">
                    <a:lumMod val="75000"/>
                  </a:schemeClr>
                </a:solidFill>
                <a:latin typeface="Arial" panose="020B0604020202020204" pitchFamily="34" charset="0"/>
                <a:cs typeface="Arial" panose="020B0604020202020204" pitchFamily="34" charset="0"/>
              </a:rPr>
              <a:t>)d’une escarre stade 4. Il sort pour son domicile le 15 mars.</a:t>
            </a:r>
          </a:p>
          <a:p>
            <a:pPr marL="0" indent="0">
              <a:buNone/>
            </a:pPr>
            <a:endParaRPr lang="fr-FR" sz="1270" dirty="0">
              <a:solidFill>
                <a:schemeClr val="accent4">
                  <a:lumMod val="75000"/>
                </a:schemeClr>
              </a:solidFill>
              <a:latin typeface="Arial" panose="020B0604020202020204" pitchFamily="34" charset="0"/>
              <a:cs typeface="Arial" panose="020B0604020202020204" pitchFamily="34" charset="0"/>
            </a:endParaRPr>
          </a:p>
          <a:p>
            <a:pPr marL="0" indent="0">
              <a:buNone/>
            </a:pPr>
            <a:r>
              <a:rPr lang="fr-FR" sz="1270" dirty="0">
                <a:solidFill>
                  <a:schemeClr val="accent4">
                    <a:lumMod val="75000"/>
                  </a:schemeClr>
                </a:solidFill>
                <a:latin typeface="Arial" panose="020B0604020202020204" pitchFamily="34" charset="0"/>
                <a:cs typeface="Arial" panose="020B0604020202020204" pitchFamily="34" charset="0"/>
              </a:rPr>
              <a:t>Au cours de la 1ere semaine d’hospitalisation, Prise en charge sutures et douleurs post chirurgicale.</a:t>
            </a:r>
          </a:p>
          <a:p>
            <a:pPr marL="0" indent="0">
              <a:buNone/>
            </a:pPr>
            <a:r>
              <a:rPr lang="fr-FR" sz="1270" dirty="0">
                <a:solidFill>
                  <a:schemeClr val="accent4">
                    <a:lumMod val="75000"/>
                  </a:schemeClr>
                </a:solidFill>
                <a:latin typeface="Arial" panose="020B0604020202020204" pitchFamily="34" charset="0"/>
                <a:cs typeface="Arial" panose="020B0604020202020204" pitchFamily="34" charset="0"/>
              </a:rPr>
              <a:t>Des ostéomes importants au niveau des hanches font qu’il a obtenu une aide pour réaliser sa toilette et s’habiller car il ne peut revêtir la partie inférieure du corps. </a:t>
            </a:r>
          </a:p>
          <a:p>
            <a:pPr marL="0" indent="0">
              <a:buNone/>
            </a:pPr>
            <a:r>
              <a:rPr lang="fr-FR" sz="1270" dirty="0">
                <a:solidFill>
                  <a:schemeClr val="accent4">
                    <a:lumMod val="75000"/>
                  </a:schemeClr>
                </a:solidFill>
                <a:latin typeface="Arial" panose="020B0604020202020204" pitchFamily="34" charset="0"/>
                <a:cs typeface="Arial" panose="020B0604020202020204" pitchFamily="34" charset="0"/>
              </a:rPr>
              <a:t>Par contre, il mange seul sans aide.</a:t>
            </a:r>
          </a:p>
          <a:p>
            <a:pPr marL="0" indent="0">
              <a:buNone/>
            </a:pPr>
            <a:r>
              <a:rPr lang="fr-FR" sz="1270" dirty="0">
                <a:solidFill>
                  <a:schemeClr val="accent4">
                    <a:lumMod val="75000"/>
                  </a:schemeClr>
                </a:solidFill>
                <a:latin typeface="Arial" panose="020B0604020202020204" pitchFamily="34" charset="0"/>
                <a:cs typeface="Arial" panose="020B0604020202020204" pitchFamily="34" charset="0"/>
              </a:rPr>
              <a:t>Malgré son handicap, Claude est agréable et très sociable. Il a été champion en Handisport en poids et haltères. Il a été rééduqué et cela lui a permis d’être autonome en fauteuil roulant. Sa voiture est aménagée.</a:t>
            </a:r>
          </a:p>
          <a:p>
            <a:pPr marL="0" indent="0"/>
            <a:endParaRPr lang="fr-FR" sz="1270" dirty="0">
              <a:solidFill>
                <a:schemeClr val="accent4">
                  <a:lumMod val="75000"/>
                </a:schemeClr>
              </a:solidFill>
              <a:latin typeface="Arial" panose="020B0604020202020204" pitchFamily="34" charset="0"/>
              <a:cs typeface="Arial" panose="020B0604020202020204" pitchFamily="34" charset="0"/>
            </a:endParaRPr>
          </a:p>
          <a:p>
            <a:pPr marL="0" indent="0"/>
            <a:endParaRPr lang="fr-FR" sz="1270"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44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sz="2400" dirty="0">
                <a:solidFill>
                  <a:schemeClr val="accent4">
                    <a:lumMod val="75000"/>
                  </a:schemeClr>
                </a:solidFill>
              </a:rPr>
            </a:br>
            <a:r>
              <a:rPr lang="fr-FR" sz="2400" dirty="0">
                <a:solidFill>
                  <a:schemeClr val="accent4">
                    <a:lumMod val="75000"/>
                  </a:schemeClr>
                </a:solidFill>
              </a:rPr>
              <a:t>Cas n°2</a:t>
            </a:r>
          </a:p>
        </p:txBody>
      </p:sp>
      <p:sp>
        <p:nvSpPr>
          <p:cNvPr id="3" name="Espace réservé du contenu 2"/>
          <p:cNvSpPr>
            <a:spLocks noGrp="1"/>
          </p:cNvSpPr>
          <p:nvPr>
            <p:ph idx="1"/>
          </p:nvPr>
        </p:nvSpPr>
        <p:spPr>
          <a:xfrm>
            <a:off x="457920" y="1678718"/>
            <a:ext cx="8228160" cy="2805015"/>
          </a:xfrm>
        </p:spPr>
        <p:txBody>
          <a:bodyPr/>
          <a:lstStyle/>
          <a:p>
            <a:pPr marL="114300" indent="0">
              <a:buNone/>
            </a:pPr>
            <a:r>
              <a:rPr lang="fr-FR" sz="1500" dirty="0">
                <a:solidFill>
                  <a:schemeClr val="accent4">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520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1827" y="89772"/>
            <a:ext cx="3054656" cy="313544"/>
          </a:xfrm>
        </p:spPr>
        <p:txBody>
          <a:bodyPr>
            <a:noAutofit/>
          </a:bodyPr>
          <a:lstStyle/>
          <a:p>
            <a:r>
              <a:rPr lang="fr-FR" sz="1270" dirty="0">
                <a:solidFill>
                  <a:srgbClr val="C00000"/>
                </a:solidFill>
                <a:effectLst>
                  <a:outerShdw blurRad="38100" dist="38100" dir="2700000" algn="tl">
                    <a:srgbClr val="000000">
                      <a:alpha val="43137"/>
                    </a:srgbClr>
                  </a:outerShdw>
                </a:effectLst>
              </a:rPr>
              <a:t>CAS NUMERO 2</a:t>
            </a:r>
            <a:endParaRPr lang="fr-FR" sz="1270" dirty="0">
              <a:solidFill>
                <a:srgbClr val="C00000"/>
              </a:solidFill>
              <a:latin typeface="+mn-lt"/>
            </a:endParaRPr>
          </a:p>
        </p:txBody>
      </p:sp>
      <p:graphicFrame>
        <p:nvGraphicFramePr>
          <p:cNvPr id="6" name="Tableau 5"/>
          <p:cNvGraphicFramePr>
            <a:graphicFrameLocks noGrp="1"/>
          </p:cNvGraphicFramePr>
          <p:nvPr>
            <p:extLst>
              <p:ext uri="{D42A27DB-BD31-4B8C-83A1-F6EECF244321}">
                <p14:modId xmlns:p14="http://schemas.microsoft.com/office/powerpoint/2010/main" val="2426953027"/>
              </p:ext>
            </p:extLst>
          </p:nvPr>
        </p:nvGraphicFramePr>
        <p:xfrm>
          <a:off x="391827" y="612294"/>
          <a:ext cx="7379402" cy="4111423"/>
        </p:xfrm>
        <a:graphic>
          <a:graphicData uri="http://schemas.openxmlformats.org/drawingml/2006/table">
            <a:tbl>
              <a:tblPr firstRow="1" firstCol="1" bandRow="1"/>
              <a:tblGrid>
                <a:gridCol w="1475560">
                  <a:extLst>
                    <a:ext uri="{9D8B030D-6E8A-4147-A177-3AD203B41FA5}">
                      <a16:colId xmlns:a16="http://schemas.microsoft.com/office/drawing/2014/main" val="20000"/>
                    </a:ext>
                  </a:extLst>
                </a:gridCol>
                <a:gridCol w="1475560">
                  <a:extLst>
                    <a:ext uri="{9D8B030D-6E8A-4147-A177-3AD203B41FA5}">
                      <a16:colId xmlns:a16="http://schemas.microsoft.com/office/drawing/2014/main" val="20001"/>
                    </a:ext>
                  </a:extLst>
                </a:gridCol>
                <a:gridCol w="1475560">
                  <a:extLst>
                    <a:ext uri="{9D8B030D-6E8A-4147-A177-3AD203B41FA5}">
                      <a16:colId xmlns:a16="http://schemas.microsoft.com/office/drawing/2014/main" val="20002"/>
                    </a:ext>
                  </a:extLst>
                </a:gridCol>
                <a:gridCol w="1476361">
                  <a:extLst>
                    <a:ext uri="{9D8B030D-6E8A-4147-A177-3AD203B41FA5}">
                      <a16:colId xmlns:a16="http://schemas.microsoft.com/office/drawing/2014/main" val="20003"/>
                    </a:ext>
                  </a:extLst>
                </a:gridCol>
                <a:gridCol w="1476361">
                  <a:extLst>
                    <a:ext uri="{9D8B030D-6E8A-4147-A177-3AD203B41FA5}">
                      <a16:colId xmlns:a16="http://schemas.microsoft.com/office/drawing/2014/main" val="20004"/>
                    </a:ext>
                  </a:extLst>
                </a:gridCol>
              </a:tblGrid>
              <a:tr h="453821">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dirty="0">
                          <a:solidFill>
                            <a:schemeClr val="accent4">
                              <a:lumMod val="75000"/>
                            </a:schemeClr>
                          </a:solidFill>
                          <a:effectLst/>
                          <a:latin typeface="Calibri"/>
                          <a:ea typeface="Calibri"/>
                          <a:cs typeface="Times New Roman"/>
                        </a:rPr>
                        <a:t>NIVEAU 1</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2</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3</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a:solidFill>
                            <a:schemeClr val="accent4">
                              <a:lumMod val="75000"/>
                            </a:schemeClr>
                          </a:solidFill>
                          <a:effectLst/>
                          <a:latin typeface="Calibri"/>
                          <a:ea typeface="Calibri"/>
                          <a:cs typeface="Times New Roman"/>
                        </a:rPr>
                        <a:t>NIVEAU 4</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3821">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Habillage</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dirty="0">
                          <a:solidFill>
                            <a:schemeClr val="accent4">
                              <a:lumMod val="75000"/>
                            </a:schemeClr>
                          </a:solidFill>
                          <a:effectLst/>
                          <a:latin typeface="Calibri"/>
                          <a:ea typeface="Calibri"/>
                          <a:cs typeface="Times New Roman"/>
                        </a:rPr>
                        <a:t> </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9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7490">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Alimentation</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7490">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Déplacements</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3821">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Continence</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b="1"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7490">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Comportement</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7490">
                <a:tc>
                  <a:txBody>
                    <a:bodyPr/>
                    <a:lstStyle/>
                    <a:p>
                      <a:pPr>
                        <a:lnSpc>
                          <a:spcPct val="115000"/>
                        </a:lnSpc>
                        <a:spcAft>
                          <a:spcPts val="1000"/>
                        </a:spcAft>
                      </a:pPr>
                      <a:r>
                        <a:rPr lang="fr-FR" sz="1100" dirty="0">
                          <a:solidFill>
                            <a:schemeClr val="accent4">
                              <a:lumMod val="75000"/>
                            </a:schemeClr>
                          </a:solidFill>
                          <a:effectLst/>
                          <a:latin typeface="Calibri"/>
                          <a:ea typeface="Calibri"/>
                          <a:cs typeface="Times New Roman"/>
                        </a:rPr>
                        <a:t>Communication</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7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200" dirty="0">
                        <a:solidFill>
                          <a:schemeClr val="accent4">
                            <a:lumMod val="75000"/>
                          </a:schemeClr>
                        </a:solidFill>
                        <a:effectLst/>
                        <a:latin typeface="Calibri"/>
                        <a:ea typeface="Calibri"/>
                        <a:cs typeface="Times New Roman"/>
                      </a:endParaRP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8062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26512" y="155087"/>
            <a:ext cx="1788017" cy="313544"/>
          </a:xfrm>
        </p:spPr>
        <p:txBody>
          <a:bodyPr>
            <a:noAutofit/>
          </a:bodyPr>
          <a:lstStyle/>
          <a:p>
            <a:r>
              <a:rPr lang="fr-FR" sz="1270" dirty="0">
                <a:solidFill>
                  <a:srgbClr val="C00000"/>
                </a:solidFill>
                <a:effectLst>
                  <a:outerShdw blurRad="38100" dist="38100" dir="2700000" algn="tl">
                    <a:srgbClr val="000000">
                      <a:alpha val="43137"/>
                    </a:srgbClr>
                  </a:outerShdw>
                </a:effectLst>
              </a:rPr>
              <a:t>CAS NUMERO 3</a:t>
            </a:r>
            <a:endParaRPr lang="fr-FR" sz="1270" dirty="0">
              <a:solidFill>
                <a:srgbClr val="C00000"/>
              </a:solidFill>
              <a:latin typeface="+mn-lt"/>
            </a:endParaRPr>
          </a:p>
        </p:txBody>
      </p:sp>
      <p:sp>
        <p:nvSpPr>
          <p:cNvPr id="3" name="Espace réservé du contenu 2"/>
          <p:cNvSpPr>
            <a:spLocks noGrp="1"/>
          </p:cNvSpPr>
          <p:nvPr>
            <p:ph idx="1"/>
          </p:nvPr>
        </p:nvSpPr>
        <p:spPr>
          <a:xfrm>
            <a:off x="391827" y="681540"/>
            <a:ext cx="8033771" cy="4050450"/>
          </a:xfrm>
        </p:spPr>
        <p:txBody>
          <a:bodyPr>
            <a:noAutofit/>
          </a:bodyPr>
          <a:lstStyle/>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L’enfant Stéphanie R. a 6 ans et présente une dysplasie acétabulaire congénitale des hanches.  L’absence de traitement préventif conduit à un traitement orthopédique par contention plâtrée. Les difficultés sociales et l’absence de possibilité d’aide de ses parents qui doivent travailler tous les deux conduisent à son hospitalisation en SSR pendant trois mois.</a:t>
            </a:r>
          </a:p>
          <a:p>
            <a:pPr marL="0" indent="0">
              <a:buNone/>
            </a:pPr>
            <a:endParaRPr lang="fr-FR" sz="800" dirty="0">
              <a:solidFill>
                <a:schemeClr val="accent4">
                  <a:lumMod val="75000"/>
                </a:schemeClr>
              </a:solidFill>
              <a:latin typeface="Arial" panose="020B0604020202020204" pitchFamily="34" charset="0"/>
              <a:cs typeface="Arial" panose="020B0604020202020204" pitchFamily="34" charset="0"/>
            </a:endParaRP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Malgré sa débrouillardise et son entrain, cette contention nécessite l’aide pour l’ensemble des gestes de la vie courante car elle ne peut bien sûr pas s’habiller, ni faire sa toilette.</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Elle est continente, mais nécessite une aide pour l’arrangement du bassin (on doit lui installer et le désinstaller).</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Les déplacements se font en chariot plat, et elle nécessite une aide complète pour les transferts. </a:t>
            </a:r>
          </a:p>
          <a:p>
            <a:pPr marL="0" indent="0">
              <a:buNone/>
            </a:pPr>
            <a:r>
              <a:rPr lang="fr-FR" sz="1451" dirty="0">
                <a:solidFill>
                  <a:schemeClr val="accent4">
                    <a:lumMod val="75000"/>
                  </a:schemeClr>
                </a:solidFill>
                <a:latin typeface="Arial" panose="020B0604020202020204" pitchFamily="34" charset="0"/>
                <a:cs typeface="Arial" panose="020B0604020202020204" pitchFamily="34" charset="0"/>
              </a:rPr>
              <a:t>L’instituteur la prend en charge trois fois par semaine et sa mère vient la voir tous les soirs. Tant que Stéphanie aura son plâtre elle aura une dépendance identique.</a:t>
            </a:r>
          </a:p>
          <a:p>
            <a:pPr marL="0" indent="0"/>
            <a:endParaRPr lang="fr-FR" sz="1451"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332143"/>
      </p:ext>
    </p:extLst>
  </p:cSld>
  <p:clrMapOvr>
    <a:masterClrMapping/>
  </p:clrMapOvr>
</p:sld>
</file>

<file path=ppt/theme/theme1.xml><?xml version="1.0" encoding="utf-8"?>
<a:theme xmlns:a="http://schemas.openxmlformats.org/drawingml/2006/main" name="Simple Light">
  <a:themeElements>
    <a:clrScheme name="UM - FDM 1">
      <a:dk1>
        <a:srgbClr val="000000"/>
      </a:dk1>
      <a:lt1>
        <a:srgbClr val="FFFFFF"/>
      </a:lt1>
      <a:dk2>
        <a:srgbClr val="7F8C8D"/>
      </a:dk2>
      <a:lt2>
        <a:srgbClr val="ECF0F1"/>
      </a:lt2>
      <a:accent1>
        <a:srgbClr val="FF5660"/>
      </a:accent1>
      <a:accent2>
        <a:srgbClr val="212121"/>
      </a:accent2>
      <a:accent3>
        <a:srgbClr val="BDC3C7"/>
      </a:accent3>
      <a:accent4>
        <a:srgbClr val="0097A7"/>
      </a:accent4>
      <a:accent5>
        <a:srgbClr val="4BC2BC"/>
      </a:accent5>
      <a:accent6>
        <a:srgbClr val="34495E"/>
      </a:accent6>
      <a:hlink>
        <a:srgbClr val="FF5660"/>
      </a:hlink>
      <a:folHlink>
        <a:srgbClr val="0097A7"/>
      </a:folHlink>
    </a:clrScheme>
    <a:fontScheme name="Personnalisé 1">
      <a:majorFont>
        <a:latin typeface="Oswald"/>
        <a:ea typeface=""/>
        <a:cs typeface=""/>
      </a:majorFont>
      <a:minorFont>
        <a:latin typeface="Open San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GABARIT-PWP-Médecine FAC NIMES" id="{8A4920A0-9929-49C6-BBA9-3FC3A21A2ABD}" vid="{D9BF2D3D-5FC1-4032-ADCA-6A8A1554A41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2022-GABARIT-PWP-Médecine FAC NIMES</Template>
  <TotalTime>28</TotalTime>
  <Words>1274</Words>
  <Application>Microsoft Office PowerPoint</Application>
  <PresentationFormat>Affichage à l'écran (16:9)</PresentationFormat>
  <Paragraphs>151</Paragraphs>
  <Slides>20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Oswald</vt:lpstr>
      <vt:lpstr>Open Sans Condensed Light</vt:lpstr>
      <vt:lpstr>Arial</vt:lpstr>
      <vt:lpstr>Calibri</vt:lpstr>
      <vt:lpstr>Wingdings</vt:lpstr>
      <vt:lpstr>Simple Light</vt:lpstr>
      <vt:lpstr>Codage Diagnostics               et  Dépendances – AVQ             Exercices </vt:lpstr>
      <vt:lpstr>Présentation PowerPoint</vt:lpstr>
      <vt:lpstr>CAS NUMERO 1</vt:lpstr>
      <vt:lpstr> Cas n°1</vt:lpstr>
      <vt:lpstr>CAS NUMERO 1</vt:lpstr>
      <vt:lpstr>CAS NUMERO 2</vt:lpstr>
      <vt:lpstr> Cas n°2</vt:lpstr>
      <vt:lpstr>CAS NUMERO 2</vt:lpstr>
      <vt:lpstr>CAS NUMERO 3</vt:lpstr>
      <vt:lpstr> Cas n°3</vt:lpstr>
      <vt:lpstr>CAS NUMERO 3</vt:lpstr>
      <vt:lpstr>CAS NUMERO 4</vt:lpstr>
      <vt:lpstr> Cas n°4</vt:lpstr>
      <vt:lpstr>CAS NUMERO 4</vt:lpstr>
      <vt:lpstr>CAS NUMERO 5</vt:lpstr>
      <vt:lpstr> Cas n°5</vt:lpstr>
      <vt:lpstr>CAS NUMERO 5</vt:lpstr>
      <vt:lpstr>CAS NUMERO 6</vt:lpstr>
      <vt:lpstr> Cas n°6</vt:lpstr>
      <vt:lpstr>CAS NUMERO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rolande hemery</dc:creator>
  <cp:lastModifiedBy>rolande hemery</cp:lastModifiedBy>
  <cp:revision>2</cp:revision>
  <dcterms:created xsi:type="dcterms:W3CDTF">2024-11-16T05:22:20Z</dcterms:created>
  <dcterms:modified xsi:type="dcterms:W3CDTF">2024-11-16T06:38:13Z</dcterms:modified>
</cp:coreProperties>
</file>