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9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72" r="361" b="51942"/>
          <a:stretch/>
        </p:blipFill>
        <p:spPr>
          <a:xfrm>
            <a:off x="5529067" y="0"/>
            <a:ext cx="6654403" cy="5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4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5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3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9763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AA94D-1FE0-27B3-C813-6C82F2991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93" y="3423672"/>
            <a:ext cx="11360800" cy="2736800"/>
          </a:xfrm>
        </p:spPr>
        <p:txBody>
          <a:bodyPr/>
          <a:lstStyle/>
          <a:p>
            <a:r>
              <a:rPr lang="fr-FR" dirty="0"/>
              <a:t>VOCABULAIRE MEDICAL</a:t>
            </a:r>
            <a:br>
              <a:rPr lang="fr-FR" dirty="0"/>
            </a:br>
            <a:r>
              <a:rPr lang="fr-FR" dirty="0"/>
              <a:t>générique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C7921B-5C81-13B9-2540-0FAF28B75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5806924"/>
            <a:ext cx="11360800" cy="1056800"/>
          </a:xfrm>
        </p:spPr>
        <p:txBody>
          <a:bodyPr/>
          <a:lstStyle/>
          <a:p>
            <a:pPr algn="r"/>
            <a:r>
              <a:rPr lang="fr-FR" dirty="0"/>
              <a:t>05/11/2024</a:t>
            </a:r>
          </a:p>
        </p:txBody>
      </p:sp>
    </p:spTree>
    <p:extLst>
      <p:ext uri="{BB962C8B-B14F-4D97-AF65-F5344CB8AC3E}">
        <p14:creationId xmlns:p14="http://schemas.microsoft.com/office/powerpoint/2010/main" val="292431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DE00D-2593-DF7D-9154-59F94B0C8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05A47-8C90-611E-9126-B47A1BBD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785" y="231792"/>
            <a:ext cx="11360800" cy="763600"/>
          </a:xfrm>
        </p:spPr>
        <p:txBody>
          <a:bodyPr/>
          <a:lstStyle/>
          <a:p>
            <a:pPr algn="ctr"/>
            <a:r>
              <a:rPr lang="fr-FR" dirty="0"/>
              <a:t> QUELQUES ABBREVIATIONS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746FE1-1BF0-E072-55DA-CD3BF95FA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693" y="995392"/>
            <a:ext cx="5333200" cy="4555200"/>
          </a:xfrm>
        </p:spPr>
        <p:txBody>
          <a:bodyPr/>
          <a:lstStyle/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ATCD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: 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FC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SAOS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HTA : 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BPCO : 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IDM : 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AVC : 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EHPAD : </a:t>
            </a:r>
          </a:p>
          <a:p>
            <a:pPr marL="186262" indent="0">
              <a:buNone/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B82F994A-B0CE-FA23-BAA0-8937115C52B4}"/>
              </a:ext>
            </a:extLst>
          </p:cNvPr>
          <p:cNvSpPr txBox="1">
            <a:spLocks/>
          </p:cNvSpPr>
          <p:nvPr/>
        </p:nvSpPr>
        <p:spPr>
          <a:xfrm>
            <a:off x="5936371" y="868418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sym typeface="Arial"/>
              </a:defRPr>
            </a:lvl1pPr>
            <a:lvl2pPr marL="1219170" marR="0" lvl="1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IRM :</a:t>
            </a:r>
          </a:p>
          <a:p>
            <a:pPr marL="186262" indent="0"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ECG :</a:t>
            </a:r>
          </a:p>
          <a:p>
            <a:pPr marL="186262" indent="0">
              <a:buNone/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CRP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PNN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 : 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LBA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TDM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ASAT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 : 	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9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18EA2-D8A4-7CEB-9223-5E20D55D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On décrypte ???...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22501-8A11-7A07-FA69-237C6A737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776400" cy="4555200"/>
          </a:xfrm>
        </p:spPr>
        <p:txBody>
          <a:bodyPr/>
          <a:lstStyle/>
          <a:p>
            <a:pPr marL="186262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 ses ATCD on note</a:t>
            </a: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</a:t>
            </a:r>
          </a:p>
          <a:p>
            <a:pPr marL="186262" indent="0">
              <a:lnSpc>
                <a:spcPct val="106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BPCO post tabagique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 emboligène avec AVC ischémique il y a 2 ans, avec aphasie et hémiparésie séquellaires.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Insuffisance cardiaque dilatée avec </a:t>
            </a:r>
            <a:r>
              <a:rPr lang="fr-FR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avec</a:t>
            </a: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FeVG</a:t>
            </a: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35%.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 non traitée.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Arthrodèse L5-S1 sur canal lombaire étroit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40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3752E6B-A251-3973-F214-ED076DB39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776400" cy="4555200"/>
          </a:xfrm>
        </p:spPr>
        <p:txBody>
          <a:bodyPr/>
          <a:lstStyle/>
          <a:p>
            <a:pPr marL="186262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 ses ATCD on note</a:t>
            </a: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</a:t>
            </a:r>
          </a:p>
          <a:p>
            <a:pPr marL="186262" indent="0">
              <a:lnSpc>
                <a:spcPct val="106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cholécystectomie en mai dernier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RCH sous </a:t>
            </a:r>
            <a:r>
              <a:rPr lang="fr-FR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Pentasa</a:t>
            </a: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névralgie cervico-brachiale sous AINS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nodule du poumon visualisé sur le scanner, en cours d’exploration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arthrose prédominant aux mains et genoux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54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4FBB6C-9CE9-F592-0342-5095D5A28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3"/>
            <a:ext cx="10545477" cy="4555200"/>
          </a:xfrm>
        </p:spPr>
        <p:txBody>
          <a:bodyPr/>
          <a:lstStyle/>
          <a:p>
            <a:r>
              <a:rPr lang="fr-FR" dirty="0"/>
              <a:t>Polyarthrite rhumatoïde : </a:t>
            </a:r>
          </a:p>
          <a:p>
            <a:endParaRPr lang="fr-FR" dirty="0"/>
          </a:p>
          <a:p>
            <a:r>
              <a:rPr lang="fr-FR" dirty="0"/>
              <a:t>Spondylarthrite ankylosante : </a:t>
            </a:r>
          </a:p>
          <a:p>
            <a:endParaRPr lang="fr-FR" dirty="0"/>
          </a:p>
          <a:p>
            <a:r>
              <a:rPr lang="fr-FR" dirty="0"/>
              <a:t>Ostéoporose :</a:t>
            </a:r>
          </a:p>
          <a:p>
            <a:endParaRPr lang="fr-FR" dirty="0"/>
          </a:p>
          <a:p>
            <a:r>
              <a:rPr lang="fr-FR" dirty="0"/>
              <a:t>Goutte : </a:t>
            </a:r>
          </a:p>
          <a:p>
            <a:endParaRPr lang="fr-FR" dirty="0"/>
          </a:p>
          <a:p>
            <a:r>
              <a:rPr lang="fr-FR" dirty="0"/>
              <a:t>Fibromyalgie :</a:t>
            </a:r>
          </a:p>
          <a:p>
            <a:endParaRPr lang="fr-FR" dirty="0"/>
          </a:p>
          <a:p>
            <a:r>
              <a:rPr lang="fr-FR" dirty="0"/>
              <a:t>Chondrocalcinose : </a:t>
            </a:r>
          </a:p>
        </p:txBody>
      </p:sp>
    </p:spTree>
    <p:extLst>
      <p:ext uri="{BB962C8B-B14F-4D97-AF65-F5344CB8AC3E}">
        <p14:creationId xmlns:p14="http://schemas.microsoft.com/office/powerpoint/2010/main" val="239718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7E1123-D09A-789F-8F9E-41526677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8927692" cy="4555200"/>
          </a:xfrm>
        </p:spPr>
        <p:txBody>
          <a:bodyPr/>
          <a:lstStyle/>
          <a:p>
            <a:r>
              <a:rPr lang="fr-FR" dirty="0"/>
              <a:t>Sciatique :</a:t>
            </a:r>
          </a:p>
          <a:p>
            <a:endParaRPr lang="fr-FR" dirty="0"/>
          </a:p>
          <a:p>
            <a:r>
              <a:rPr lang="fr-FR" dirty="0"/>
              <a:t>Hernie discale :</a:t>
            </a:r>
          </a:p>
          <a:p>
            <a:endParaRPr lang="fr-FR" dirty="0"/>
          </a:p>
          <a:p>
            <a:r>
              <a:rPr lang="fr-FR" dirty="0"/>
              <a:t>Épanchement articulaire :</a:t>
            </a:r>
          </a:p>
          <a:p>
            <a:endParaRPr lang="fr-FR" dirty="0"/>
          </a:p>
          <a:p>
            <a:r>
              <a:rPr lang="fr-FR" dirty="0"/>
              <a:t>Ankylose : </a:t>
            </a:r>
          </a:p>
          <a:p>
            <a:endParaRPr lang="fr-FR" dirty="0"/>
          </a:p>
          <a:p>
            <a:r>
              <a:rPr lang="fr-FR" dirty="0"/>
              <a:t>Périarthrite : </a:t>
            </a:r>
          </a:p>
          <a:p>
            <a:endParaRPr lang="fr-FR" dirty="0"/>
          </a:p>
          <a:p>
            <a:r>
              <a:rPr lang="fr-FR" dirty="0"/>
              <a:t>Syndrome du canal carpien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17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C8D20-9F83-961F-69B9-C216E15DC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0838554" cy="4555200"/>
          </a:xfrm>
        </p:spPr>
        <p:txBody>
          <a:bodyPr/>
          <a:lstStyle/>
          <a:p>
            <a:r>
              <a:rPr lang="fr-FR" dirty="0"/>
              <a:t>Ostéonécrose : </a:t>
            </a:r>
          </a:p>
          <a:p>
            <a:endParaRPr lang="fr-FR" dirty="0"/>
          </a:p>
          <a:p>
            <a:r>
              <a:rPr lang="fr-FR" dirty="0"/>
              <a:t>Discopathie :</a:t>
            </a:r>
          </a:p>
          <a:p>
            <a:endParaRPr lang="fr-FR" dirty="0"/>
          </a:p>
          <a:p>
            <a:r>
              <a:rPr lang="fr-FR" dirty="0"/>
              <a:t>Rhumatisme psoriasique :</a:t>
            </a:r>
          </a:p>
          <a:p>
            <a:pPr marL="186262" indent="0">
              <a:buNone/>
            </a:pPr>
            <a:r>
              <a:rPr lang="fr-FR" dirty="0"/>
              <a:t>.</a:t>
            </a:r>
          </a:p>
          <a:p>
            <a:r>
              <a:rPr lang="fr-FR" dirty="0"/>
              <a:t>Ostéophyte :</a:t>
            </a:r>
          </a:p>
          <a:p>
            <a:endParaRPr lang="fr-FR" dirty="0"/>
          </a:p>
          <a:p>
            <a:r>
              <a:rPr lang="fr-FR" dirty="0"/>
              <a:t>Lumbago :</a:t>
            </a:r>
          </a:p>
          <a:p>
            <a:pPr marL="186262" indent="0">
              <a:buNone/>
            </a:pPr>
            <a:r>
              <a:rPr lang="fr-FR" dirty="0"/>
              <a:t>.</a:t>
            </a:r>
          </a:p>
          <a:p>
            <a:r>
              <a:rPr lang="fr-FR" dirty="0"/>
              <a:t>Myosite : </a:t>
            </a:r>
          </a:p>
          <a:p>
            <a:endParaRPr lang="fr-FR" dirty="0"/>
          </a:p>
          <a:p>
            <a:r>
              <a:rPr lang="fr-FR" dirty="0"/>
              <a:t>Sclérose en plaques (SEP) :.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26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92840-2D72-FE7B-9CF1-4838459F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SPECIALISTES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70112-FF7F-A10E-1598-7B0726E1DE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5600" y="1402644"/>
            <a:ext cx="5333200" cy="4555200"/>
          </a:xfrm>
        </p:spPr>
        <p:txBody>
          <a:bodyPr/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Cardiologie :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Pneumologie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Gastroentérologie :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Dermatologie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Néphrologie :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Ophtalmologie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None/>
            </a:pPr>
            <a:b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C3EB01-B278-B0E8-B88E-498986DA6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925" y="1536700"/>
            <a:ext cx="5332413" cy="98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6334562-6058-10A6-D624-A2ED325FD468}"/>
              </a:ext>
            </a:extLst>
          </p:cNvPr>
          <p:cNvSpPr txBox="1">
            <a:spLocks/>
          </p:cNvSpPr>
          <p:nvPr/>
        </p:nvSpPr>
        <p:spPr>
          <a:xfrm>
            <a:off x="6096000" y="140264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sym typeface="Arial"/>
              </a:defRPr>
            </a:lvl1pPr>
            <a:lvl2pPr marL="1219170" marR="0" lvl="1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Endocrinologie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Rhumatologie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Hématologie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Gynécologie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Pédiatrie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6262" indent="0">
              <a:buFont typeface="Arial"/>
              <a:buNone/>
            </a:pP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1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58BF27-4CC9-AB28-AABD-E8A3DA474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Oto-rhino-laryngologie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Urologie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Chirurgie orthopédique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Allergologie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Gériatrie :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Anesthésiologie : </a:t>
            </a:r>
          </a:p>
          <a:p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6262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DDC48-4AFB-9366-42C2-CFE6B3F0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55238"/>
            <a:ext cx="11360800" cy="763600"/>
          </a:xfrm>
        </p:spPr>
        <p:txBody>
          <a:bodyPr/>
          <a:lstStyle/>
          <a:p>
            <a:pPr algn="ctr"/>
            <a:r>
              <a:rPr lang="fr-FR" dirty="0"/>
              <a:t>LES DOULEURS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AE8B376-5101-EEA0-BCDC-EE1B447B1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855111"/>
            <a:ext cx="5332413" cy="45545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Gonalgie</a:t>
            </a:r>
            <a:r>
              <a:rPr lang="fr-FR" sz="18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Céphalée</a:t>
            </a:r>
            <a:r>
              <a:rPr lang="fr-FR" sz="18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Myalgie</a:t>
            </a:r>
            <a:r>
              <a:rPr lang="fr-FR" sz="18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Arthralgie</a:t>
            </a:r>
            <a:r>
              <a:rPr lang="fr-FR" sz="18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Névralgie</a:t>
            </a:r>
            <a:r>
              <a:rPr lang="fr-FR" sz="18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Lombalgie</a:t>
            </a:r>
            <a:r>
              <a:rPr lang="fr-FR" sz="1800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4074CB-63BA-CDE1-F417-51DA1D745655}"/>
              </a:ext>
            </a:extLst>
          </p:cNvPr>
          <p:cNvSpPr txBox="1"/>
          <p:nvPr/>
        </p:nvSpPr>
        <p:spPr>
          <a:xfrm>
            <a:off x="5345723" y="1855856"/>
            <a:ext cx="6096000" cy="436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Coxalgie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Cruralgie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Névralgie intercostale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45332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3542E0-F04A-3149-FD72-3FB4AA70437D}"/>
              </a:ext>
            </a:extLst>
          </p:cNvPr>
          <p:cNvSpPr txBox="1"/>
          <p:nvPr/>
        </p:nvSpPr>
        <p:spPr>
          <a:xfrm>
            <a:off x="1066797" y="1164105"/>
            <a:ext cx="6096000" cy="396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Algie faciale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Rachialgie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Fibromyalgie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pubalgie</a:t>
            </a:r>
            <a:r>
              <a:rPr lang="fr-FR" sz="18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1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94EF-5F06-4E70-ACB1-07EF063D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B61AE-6799-B015-B422-EE512652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55238"/>
            <a:ext cx="11360800" cy="763600"/>
          </a:xfrm>
        </p:spPr>
        <p:txBody>
          <a:bodyPr/>
          <a:lstStyle/>
          <a:p>
            <a:pPr algn="ctr"/>
            <a:r>
              <a:rPr lang="fr-FR" dirty="0"/>
              <a:t>LES INFLAMMATIONS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C2AD2A-AD8A-8B86-D597-43CFCE5E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</p:spPr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Arthrite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Bronchite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Dermatite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Néphrite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Oesophagite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Péritonite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F005F5C9-4007-8D3A-0774-50229173A659}"/>
              </a:ext>
            </a:extLst>
          </p:cNvPr>
          <p:cNvSpPr txBox="1">
            <a:spLocks/>
          </p:cNvSpPr>
          <p:nvPr/>
        </p:nvSpPr>
        <p:spPr>
          <a:xfrm>
            <a:off x="5948893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sym typeface="Arial"/>
              </a:defRPr>
            </a:lvl1pPr>
            <a:lvl2pPr marL="1219170" marR="0" lvl="1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Pneumonie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Tendinite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conjonctivite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Encéphalite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Stomatite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Prostatite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Pancréatite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5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6C23D97-AAB2-1B88-EE43-6B1A56752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25" y="1536700"/>
            <a:ext cx="5332413" cy="4554538"/>
          </a:xfrm>
        </p:spPr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Hépatite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Sinusite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Cystite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Vulvite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Colite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Cholangite :</a:t>
            </a:r>
          </a:p>
          <a:p>
            <a:pPr marL="186262" indent="0">
              <a:buNone/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8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D85F1-0C33-E45E-5A72-E67B0E66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A60AE-7B07-4254-AB60-E2F5AB8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785" y="231792"/>
            <a:ext cx="11360800" cy="763600"/>
          </a:xfrm>
        </p:spPr>
        <p:txBody>
          <a:bodyPr/>
          <a:lstStyle/>
          <a:p>
            <a:pPr algn="ctr"/>
            <a:r>
              <a:rPr lang="fr-FR" dirty="0"/>
              <a:t> ANOMALIES DES RESULTATS DE LABORATOIRE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D9F60-1858-2A70-DD7A-30AFE8E7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</p:spPr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Hyponatrémie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Hyperkaliémie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Hyperleucocytose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Hypocalcémie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Leucocyturie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Hypoalbuminémie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Hyperuricémie :	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2F0597B-3883-4E1C-918F-BE9FEAA9F3E4}"/>
              </a:ext>
            </a:extLst>
          </p:cNvPr>
          <p:cNvSpPr txBox="1">
            <a:spLocks/>
          </p:cNvSpPr>
          <p:nvPr/>
        </p:nvSpPr>
        <p:spPr>
          <a:xfrm>
            <a:off x="5948893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sym typeface="Arial"/>
              </a:defRPr>
            </a:lvl1pPr>
            <a:lvl2pPr marL="1219170" marR="0" lvl="1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Hypomagnésémie 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Hypercholestérolémie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hypoxie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hyperglycémie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Thrombopénie: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Polyglobulie: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Anémie :</a:t>
            </a: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7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50C85-DEF0-CB0B-0B14-007834D7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5" y="2567"/>
            <a:ext cx="11360800" cy="763600"/>
          </a:xfrm>
        </p:spPr>
        <p:txBody>
          <a:bodyPr/>
          <a:lstStyle/>
          <a:p>
            <a:pPr algn="ctr"/>
            <a:r>
              <a:rPr lang="fr-FR" dirty="0"/>
              <a:t>DYS-FONCTIONNEMENTS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A89646-5CF5-5B40-7C11-8EBDD55F2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05216"/>
            <a:ext cx="6424246" cy="4555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difficulté à avaler.</a:t>
            </a:r>
          </a:p>
          <a:p>
            <a:r>
              <a:rPr lang="fr-FR" dirty="0"/>
              <a:t>trouble du langage, difficulté à s'exprimer.</a:t>
            </a:r>
          </a:p>
          <a:p>
            <a:r>
              <a:rPr lang="fr-FR" dirty="0"/>
              <a:t>trouble digestif, inconfort ou douleur après les repas.</a:t>
            </a:r>
          </a:p>
          <a:p>
            <a:r>
              <a:rPr lang="fr-FR" dirty="0"/>
              <a:t>développement anormal de cellules, de tissus ou d'organes.</a:t>
            </a:r>
          </a:p>
          <a:p>
            <a:r>
              <a:rPr lang="fr-FR" dirty="0"/>
              <a:t>difficulté à articuler les mots due à un problème musculaire ou nerveux.</a:t>
            </a:r>
          </a:p>
          <a:p>
            <a:r>
              <a:rPr lang="fr-FR" dirty="0"/>
              <a:t>difficulté ou douleur lors de la miction.</a:t>
            </a:r>
          </a:p>
          <a:p>
            <a:pPr marL="186262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7C5104-BADE-E675-BE26-33FBEA71DA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91199" y="2415864"/>
            <a:ext cx="6213231" cy="4555200"/>
          </a:xfrm>
        </p:spPr>
        <p:txBody>
          <a:bodyPr/>
          <a:lstStyle/>
          <a:p>
            <a:r>
              <a:rPr lang="fr-FR" dirty="0"/>
              <a:t>trouble de la voix, enrouement ou perte de la voix.</a:t>
            </a:r>
          </a:p>
          <a:p>
            <a:r>
              <a:rPr lang="fr-FR" dirty="0"/>
              <a:t>douleurs menstruelles intenses.</a:t>
            </a:r>
          </a:p>
          <a:p>
            <a:r>
              <a:rPr lang="fr-FR" dirty="0"/>
              <a:t>contractions musculaires involontaires et prolongées</a:t>
            </a:r>
          </a:p>
          <a:p>
            <a:r>
              <a:rPr lang="fr-FR" dirty="0"/>
              <a:t>altération de la couleur de la peau.</a:t>
            </a:r>
          </a:p>
          <a:p>
            <a:r>
              <a:rPr lang="fr-FR" dirty="0"/>
              <a:t>trouble de la lecture et de l’apprentissage.</a:t>
            </a:r>
          </a:p>
          <a:p>
            <a:r>
              <a:rPr lang="fr-FR" dirty="0"/>
              <a:t>mouvements anormaux ou involontaires.</a:t>
            </a:r>
          </a:p>
          <a:p>
            <a:r>
              <a:rPr lang="fr-FR" dirty="0"/>
              <a:t>développement anormal des bronches, surtout chez les enfants.</a:t>
            </a:r>
          </a:p>
          <a:p>
            <a:r>
              <a:rPr lang="fr-FR" dirty="0"/>
              <a:t>difficulté ou gêne respiratoire.</a:t>
            </a:r>
          </a:p>
          <a:p>
            <a:r>
              <a:rPr lang="fr-FR" dirty="0"/>
              <a:t>trouble de l’apprentissage des mathématiques</a:t>
            </a:r>
          </a:p>
        </p:txBody>
      </p:sp>
    </p:spTree>
    <p:extLst>
      <p:ext uri="{BB962C8B-B14F-4D97-AF65-F5344CB8AC3E}">
        <p14:creationId xmlns:p14="http://schemas.microsoft.com/office/powerpoint/2010/main" val="43047522"/>
      </p:ext>
    </p:extLst>
  </p:cSld>
  <p:clrMapOvr>
    <a:masterClrMapping/>
  </p:clrMapOvr>
</p:sld>
</file>

<file path=ppt/theme/theme1.xml><?xml version="1.0" encoding="utf-8"?>
<a:theme xmlns:a="http://schemas.openxmlformats.org/drawingml/2006/main" name="nimes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Personnalisé 1">
      <a:majorFont>
        <a:latin typeface="Oswald"/>
        <a:ea typeface=""/>
        <a:cs typeface=""/>
      </a:majorFont>
      <a:minorFont>
        <a:latin typeface="Open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mes" id="{1D5506D1-94EC-4C2B-9DB5-6791C47A85BB}" vid="{B00E26A9-A5E2-46B4-8419-8E108A6F21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nimes</Template>
  <TotalTime>455</TotalTime>
  <Words>460</Words>
  <Application>Microsoft Office PowerPoint</Application>
  <PresentationFormat>Grand écran</PresentationFormat>
  <Paragraphs>270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 Condensed Light</vt:lpstr>
      <vt:lpstr>Oswald</vt:lpstr>
      <vt:lpstr>Symbol</vt:lpstr>
      <vt:lpstr>nimes</vt:lpstr>
      <vt:lpstr>VOCABULAIRE MEDICAL générique</vt:lpstr>
      <vt:lpstr>LES SPECIALISTES</vt:lpstr>
      <vt:lpstr>Présentation PowerPoint</vt:lpstr>
      <vt:lpstr>LES DOULEURS</vt:lpstr>
      <vt:lpstr>Présentation PowerPoint</vt:lpstr>
      <vt:lpstr>LES INFLAMMATIONS</vt:lpstr>
      <vt:lpstr>Présentation PowerPoint</vt:lpstr>
      <vt:lpstr> ANOMALIES DES RESULTATS DE LABORATOIRE</vt:lpstr>
      <vt:lpstr>DYS-FONCTIONNEMENTS</vt:lpstr>
      <vt:lpstr> QUELQUES ABBREVIATIONS</vt:lpstr>
      <vt:lpstr>On décrypte ???...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bloquet</dc:creator>
  <cp:lastModifiedBy>nathalie bloquet</cp:lastModifiedBy>
  <cp:revision>23</cp:revision>
  <dcterms:created xsi:type="dcterms:W3CDTF">2024-10-22T16:11:05Z</dcterms:created>
  <dcterms:modified xsi:type="dcterms:W3CDTF">2024-11-05T14:45:38Z</dcterms:modified>
</cp:coreProperties>
</file>