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 id="275" r:id="rId20"/>
    <p:sldId id="276" r:id="rId21"/>
    <p:sldId id="277" r:id="rId22"/>
    <p:sldId id="278" r:id="rId23"/>
    <p:sldId id="279"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32D71C10-3947-4242-A5EF-30872E040F72}">
          <p14:sldIdLst>
            <p14:sldId id="256"/>
            <p14:sldId id="257"/>
            <p14:sldId id="258"/>
            <p14:sldId id="259"/>
            <p14:sldId id="260"/>
            <p14:sldId id="261"/>
            <p14:sldId id="262"/>
            <p14:sldId id="263"/>
            <p14:sldId id="264"/>
            <p14:sldId id="265"/>
            <p14:sldId id="266"/>
            <p14:sldId id="267"/>
            <p14:sldId id="268"/>
            <p14:sldId id="270"/>
          </p14:sldIdLst>
        </p14:section>
        <p14:section name="Section sans titre" id="{3A9458F6-B675-4374-8116-962E3856EC91}">
          <p14:sldIdLst>
            <p14:sldId id="271"/>
            <p14:sldId id="272"/>
            <p14:sldId id="273"/>
            <p14:sldId id="274"/>
            <p14:sldId id="275"/>
            <p14:sldId id="276"/>
            <p14:sldId id="277"/>
            <p14:sldId id="278"/>
            <p14:sldId id="27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940"/>
  </p:normalViewPr>
  <p:slideViewPr>
    <p:cSldViewPr snapToGrid="0">
      <p:cViewPr varScale="1">
        <p:scale>
          <a:sx n="64" d="100"/>
          <a:sy n="64" d="100"/>
        </p:scale>
        <p:origin x="95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fr-FR"/>
              <a:t>Modifiez le style du titre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2/8/2024</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fr-FR"/>
              <a:t>Cliquez sur l'icône pour ajouter une image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fr-FR"/>
              <a:t>Modifiez le style du titre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fr-FR"/>
              <a:t>Modifiez le style du titre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fr-FR"/>
              <a:t>Modifiez le style du titre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fr-FR"/>
              <a:t>Modifiez le style du titre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dirty="0"/>
              <a:t>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fr-FR"/>
              <a:t>Modifiez le style du titre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dirty="0"/>
              <a:t>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fr-FR"/>
              <a:t>Modifiez le style du titre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dirty="0"/>
              <a:t>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fr-FR"/>
              <a:t>Modifiez le style du titre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141410" y="3073397"/>
            <a:ext cx="4878391" cy="271780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172200" y="3073397"/>
            <a:ext cx="4875210" cy="271780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2/8/2024</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3C6D6F-67CE-9146-CF6D-EF35BCF9BF0A}"/>
              </a:ext>
            </a:extLst>
          </p:cNvPr>
          <p:cNvSpPr>
            <a:spLocks noGrp="1"/>
          </p:cNvSpPr>
          <p:nvPr>
            <p:ph type="ctrTitle"/>
          </p:nvPr>
        </p:nvSpPr>
        <p:spPr/>
        <p:txBody>
          <a:bodyPr/>
          <a:lstStyle/>
          <a:p>
            <a:r>
              <a:rPr lang="fr-FR" dirty="0"/>
              <a:t>CORRIGÉ DU DST DU 13/02/24</a:t>
            </a:r>
          </a:p>
        </p:txBody>
      </p:sp>
      <p:sp>
        <p:nvSpPr>
          <p:cNvPr id="3" name="Sous-titre 2">
            <a:extLst>
              <a:ext uri="{FF2B5EF4-FFF2-40B4-BE49-F238E27FC236}">
                <a16:creationId xmlns:a16="http://schemas.microsoft.com/office/drawing/2014/main" id="{976D1B3B-EDAC-B22E-9A41-6CFE9DAA3A5A}"/>
              </a:ext>
            </a:extLst>
          </p:cNvPr>
          <p:cNvSpPr>
            <a:spLocks noGrp="1"/>
          </p:cNvSpPr>
          <p:nvPr>
            <p:ph type="subTitle" idx="1"/>
          </p:nvPr>
        </p:nvSpPr>
        <p:spPr/>
        <p:txBody>
          <a:bodyPr/>
          <a:lstStyle/>
          <a:p>
            <a:r>
              <a:rPr lang="fr-FR" i="1" dirty="0"/>
              <a:t>ADA</a:t>
            </a:r>
            <a:r>
              <a:rPr lang="fr-FR" dirty="0"/>
              <a:t>, ANTOINE BELLO.</a:t>
            </a:r>
          </a:p>
        </p:txBody>
      </p:sp>
    </p:spTree>
    <p:extLst>
      <p:ext uri="{BB962C8B-B14F-4D97-AF65-F5344CB8AC3E}">
        <p14:creationId xmlns:p14="http://schemas.microsoft.com/office/powerpoint/2010/main" val="981214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75D5275F-BEBF-C6EE-3432-EA4C73C0F816}"/>
              </a:ext>
            </a:extLst>
          </p:cNvPr>
          <p:cNvSpPr txBox="1"/>
          <p:nvPr/>
        </p:nvSpPr>
        <p:spPr>
          <a:xfrm>
            <a:off x="1773042" y="797510"/>
            <a:ext cx="8218449" cy="5262979"/>
          </a:xfrm>
          <a:prstGeom prst="rect">
            <a:avLst/>
          </a:prstGeom>
          <a:noFill/>
        </p:spPr>
        <p:txBody>
          <a:bodyPr wrap="square">
            <a:spAutoFit/>
          </a:bodyPr>
          <a:lstStyle/>
          <a:p>
            <a:pPr lvl="0" algn="just"/>
            <a:r>
              <a:rPr lang="fr-FR" sz="28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2. Expliquez l’utilisation du verbe vomir en contexte, ligne 8 : « </a:t>
            </a:r>
            <a:r>
              <a:rPr lang="fr-FR" sz="2800" b="1" i="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il vomit une deuxième salve »</a:t>
            </a:r>
            <a:r>
              <a:rPr lang="fr-FR" sz="28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 Identifiez la figure de style utilisée. (1pt)</a:t>
            </a:r>
          </a:p>
          <a:p>
            <a:pPr algn="just"/>
            <a:r>
              <a:rPr lang="fr-FR" sz="28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just"/>
            <a:r>
              <a:rPr lang="fr-FR" sz="28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Le verbe « vomir », outre sa connotation péjorative, montre une image particulière du processus d’écriture. Cette </a:t>
            </a:r>
            <a:r>
              <a:rPr lang="fr-FR" sz="2800" b="1" u="sng"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métaphore</a:t>
            </a:r>
            <a:r>
              <a:rPr lang="fr-FR" sz="28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 souligne la soudaineté de l’écriture, le fait que l’écrivain ne maitrise pas le temps de l’écriture et que l’inspiration vient de manière inattendue. Le terme « salve », issu du vocabulaire militaire, souligne la violence et l’immédiateté de la trouvaille, non sans ironie. </a:t>
            </a:r>
          </a:p>
        </p:txBody>
      </p:sp>
    </p:spTree>
    <p:extLst>
      <p:ext uri="{BB962C8B-B14F-4D97-AF65-F5344CB8AC3E}">
        <p14:creationId xmlns:p14="http://schemas.microsoft.com/office/powerpoint/2010/main" val="2585737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938F750F-ACEE-B13B-B97A-0A4A12C6A3C1}"/>
              </a:ext>
            </a:extLst>
          </p:cNvPr>
          <p:cNvSpPr txBox="1"/>
          <p:nvPr/>
        </p:nvSpPr>
        <p:spPr>
          <a:xfrm>
            <a:off x="1739590" y="2159741"/>
            <a:ext cx="8274205" cy="4893647"/>
          </a:xfrm>
          <a:prstGeom prst="rect">
            <a:avLst/>
          </a:prstGeom>
          <a:noFill/>
        </p:spPr>
        <p:txBody>
          <a:bodyPr wrap="square">
            <a:spAutoFit/>
          </a:bodyPr>
          <a:lstStyle/>
          <a:p>
            <a:pPr algn="just"/>
            <a:r>
              <a:rPr lang="fr-FR" sz="24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Le narrateur </a:t>
            </a:r>
            <a:r>
              <a:rPr lang="fr-FR" sz="2400" b="1" u="sng"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personnifie</a:t>
            </a:r>
            <a:r>
              <a:rPr lang="fr-FR" sz="24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 l’IA (la dénommée Ada, l.1, elle, l.2,3,4…) et lui donne un prénom, Ada, ce qui laisse penser parfois qu’il s’agit d’un écrivain comme lui. Il pense qu’elle a une stratégie d’écriture et de recherche d’inspiration similaire à celle d’un écrivain (« chercher l’inspiration du côté des maîtres orientaux »), ce qui sous-entend qu’il lui prête des intentions et des pensées proches des siennes. Tout de même, l’IA utilise d’après lui certainement des données </a:t>
            </a:r>
            <a:r>
              <a:rPr lang="fr-FR" sz="2400" b="1" u="sng"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statistiques</a:t>
            </a:r>
            <a:r>
              <a:rPr lang="fr-FR" sz="24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 ou hasardeuses (« tirer au sort », l.37). Lorsqu’il parvient à écrire, sa pensée évolue : fier de son poème, il est </a:t>
            </a:r>
            <a:r>
              <a:rPr lang="fr-FR" sz="2400" b="1" u="sng"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persuadé d’être plus compétent</a:t>
            </a:r>
            <a:r>
              <a:rPr lang="fr-FR" sz="24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 qu’une IA (l.58,59.)</a:t>
            </a:r>
            <a:r>
              <a:rPr lang="fr-FR" sz="24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 y aurait-il pas moyen de nommer les </a:t>
            </a:r>
            <a:r>
              <a:rPr lang="fr-FR" sz="24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procéds</a:t>
            </a:r>
            <a:r>
              <a:rPr lang="fr-FR" sz="24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 Personnification, et quoi d’autre ?</a:t>
            </a:r>
            <a:endParaRPr lang="fr-FR" sz="2400" b="1" kern="100" dirty="0">
              <a:solidFill>
                <a:schemeClr val="tx1">
                  <a:lumMod val="9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ZoneTexte 4">
            <a:extLst>
              <a:ext uri="{FF2B5EF4-FFF2-40B4-BE49-F238E27FC236}">
                <a16:creationId xmlns:a16="http://schemas.microsoft.com/office/drawing/2014/main" id="{BF64F307-557A-E7C1-B8E2-0C50CA02F90D}"/>
              </a:ext>
            </a:extLst>
          </p:cNvPr>
          <p:cNvSpPr txBox="1"/>
          <p:nvPr/>
        </p:nvSpPr>
        <p:spPr>
          <a:xfrm>
            <a:off x="2687444" y="754709"/>
            <a:ext cx="6110868" cy="1200329"/>
          </a:xfrm>
          <a:prstGeom prst="rect">
            <a:avLst/>
          </a:prstGeom>
          <a:noFill/>
        </p:spPr>
        <p:txBody>
          <a:bodyPr wrap="square">
            <a:spAutoFit/>
          </a:bodyPr>
          <a:lstStyle/>
          <a:p>
            <a:pPr algn="just"/>
            <a:r>
              <a:rPr lang="fr-FR" sz="18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 3. Comment le lexique utilisé dans ce texte </a:t>
            </a:r>
            <a:r>
              <a:rPr lang="fr-FR" sz="1800" b="1" kern="100" dirty="0" err="1">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permet</a:t>
            </a:r>
            <a:r>
              <a:rPr lang="fr-FR" sz="18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il</a:t>
            </a:r>
            <a:r>
              <a:rPr lang="fr-FR" sz="18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 de comprendre la vision que le narrateur a de l’intelligence artificielle ?  (2pts : 1 pt pour l’idée de personnification ; 1 pt pour la vision d’une infériorité de la machine)</a:t>
            </a:r>
            <a:endParaRPr lang="fr-FR" b="1" dirty="0">
              <a:solidFill>
                <a:schemeClr val="tx1">
                  <a:lumMod val="95000"/>
                </a:schemeClr>
              </a:solidFill>
            </a:endParaRPr>
          </a:p>
        </p:txBody>
      </p:sp>
    </p:spTree>
    <p:extLst>
      <p:ext uri="{BB962C8B-B14F-4D97-AF65-F5344CB8AC3E}">
        <p14:creationId xmlns:p14="http://schemas.microsoft.com/office/powerpoint/2010/main" val="1315651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00F6A2-1D0F-1A7C-8145-E446655AC4A3}"/>
              </a:ext>
            </a:extLst>
          </p:cNvPr>
          <p:cNvSpPr>
            <a:spLocks noGrp="1"/>
          </p:cNvSpPr>
          <p:nvPr>
            <p:ph type="title"/>
          </p:nvPr>
        </p:nvSpPr>
        <p:spPr/>
        <p:txBody>
          <a:bodyPr/>
          <a:lstStyle/>
          <a:p>
            <a:r>
              <a:rPr lang="fr-FR" b="1" dirty="0">
                <a:solidFill>
                  <a:schemeClr val="tx1">
                    <a:lumMod val="95000"/>
                  </a:schemeClr>
                </a:solidFill>
                <a:effectLst/>
                <a:latin typeface="Times New Roman" panose="02020603050405020304" pitchFamily="18" charset="0"/>
              </a:rPr>
              <a:t>TROISIÈME PARTIE : ESSAI (9 POINTS)</a:t>
            </a:r>
            <a:br>
              <a:rPr lang="fr-FR" b="1" dirty="0">
                <a:solidFill>
                  <a:schemeClr val="tx1">
                    <a:lumMod val="95000"/>
                  </a:schemeClr>
                </a:solidFill>
                <a:effectLst/>
                <a:latin typeface="Times New Roman" panose="02020603050405020304" pitchFamily="18" charset="0"/>
              </a:rPr>
            </a:br>
            <a:endParaRPr lang="fr-FR" b="1" dirty="0">
              <a:solidFill>
                <a:schemeClr val="tx1">
                  <a:lumMod val="95000"/>
                </a:schemeClr>
              </a:solidFill>
            </a:endParaRPr>
          </a:p>
        </p:txBody>
      </p:sp>
      <p:sp>
        <p:nvSpPr>
          <p:cNvPr id="3" name="Espace réservé du contenu 2">
            <a:extLst>
              <a:ext uri="{FF2B5EF4-FFF2-40B4-BE49-F238E27FC236}">
                <a16:creationId xmlns:a16="http://schemas.microsoft.com/office/drawing/2014/main" id="{495AFAED-90AD-8D40-DD1B-7C3C2F0661EA}"/>
              </a:ext>
            </a:extLst>
          </p:cNvPr>
          <p:cNvSpPr>
            <a:spLocks noGrp="1"/>
          </p:cNvSpPr>
          <p:nvPr>
            <p:ph idx="1"/>
          </p:nvPr>
        </p:nvSpPr>
        <p:spPr/>
        <p:txBody>
          <a:bodyPr>
            <a:normAutofit/>
          </a:bodyPr>
          <a:lstStyle/>
          <a:p>
            <a:r>
              <a:rPr lang="fr-FR" dirty="0"/>
              <a:t>Quels sont, selon vous, les bénéfices et risques possibles liés aux capacités accrues de l’Intelligence Artificielle et, plus généralement, de la machine, pour notre société ?</a:t>
            </a:r>
          </a:p>
          <a:p>
            <a:r>
              <a:rPr lang="fr-FR" dirty="0"/>
              <a:t>Vous répondrez dans un développement argumenté en vous appuyant sur le texte à l’étude ainsi que sur l’ensemble de vos connaissances et de vos lectures.</a:t>
            </a:r>
          </a:p>
          <a:p>
            <a:endParaRPr lang="fr-FR" dirty="0"/>
          </a:p>
        </p:txBody>
      </p:sp>
    </p:spTree>
    <p:extLst>
      <p:ext uri="{BB962C8B-B14F-4D97-AF65-F5344CB8AC3E}">
        <p14:creationId xmlns:p14="http://schemas.microsoft.com/office/powerpoint/2010/main" val="604127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D693F23D-16CF-E257-6509-B52C463C91CA}"/>
              </a:ext>
            </a:extLst>
          </p:cNvPr>
          <p:cNvSpPr txBox="1"/>
          <p:nvPr/>
        </p:nvSpPr>
        <p:spPr>
          <a:xfrm>
            <a:off x="1839951" y="494866"/>
            <a:ext cx="8315092" cy="5632311"/>
          </a:xfrm>
          <a:prstGeom prst="rect">
            <a:avLst/>
          </a:prstGeom>
          <a:noFill/>
        </p:spPr>
        <p:txBody>
          <a:bodyPr wrap="square">
            <a:spAutoFit/>
          </a:bodyPr>
          <a:lstStyle/>
          <a:p>
            <a:pPr indent="228600" algn="just"/>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C’est en 1953 qu’Allan Turing décrit, dans un essai sur l’intelligence des machines, le test qui porte son nom : il évalue les capacités de la machine à imiter le fonctionnement de pensée humain par la parole au cours d’une conversation écrite. Soixante ans plus tard, Spike Jones réalise un film, </a:t>
            </a:r>
            <a:r>
              <a:rPr lang="fr-FR" sz="2000" b="1" i="1" kern="100" dirty="0">
                <a:effectLst/>
                <a:latin typeface="Times New Roman" panose="02020603050405020304" pitchFamily="18" charset="0"/>
                <a:ea typeface="Calibri" panose="020F0502020204030204" pitchFamily="34" charset="0"/>
                <a:cs typeface="Times New Roman" panose="02020603050405020304" pitchFamily="18" charset="0"/>
              </a:rPr>
              <a:t>Her</a:t>
            </a: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 dans lequel le héros s’éprend d’une intelligence artificielle de compagnie. Ce qui semblait devoir rester de l’ordre de l’imaginaire, depuis, est allègrement dépassé par la réalité : l’évolution des machines et de leurs capacités a rendu leur présence au cœur de nos vies quasiment indispensable, quoique parfois indétectable. Le roman </a:t>
            </a:r>
            <a:r>
              <a:rPr lang="fr-FR" sz="2000" b="1" i="1" kern="100" dirty="0">
                <a:effectLst/>
                <a:latin typeface="Times New Roman" panose="02020603050405020304" pitchFamily="18" charset="0"/>
                <a:ea typeface="Calibri" panose="020F0502020204030204" pitchFamily="34" charset="0"/>
                <a:cs typeface="Times New Roman" panose="02020603050405020304" pitchFamily="18" charset="0"/>
              </a:rPr>
              <a:t>Ada</a:t>
            </a: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 écrit et publié par Antoine Bello en 2016, en est un exemple : Ada, l’intelligence artificielle et héroïne éponyme, échappe au contrôle de ses créateurs et se montre désireuse d’apprendre, se glissant parmi les humains et défiant avec humour leur supériorité. Nous nous demanderons ici si l'intelligence artificielle, et plus généralement les capacités accrues de la machine, représentent un danger pour notre société. Nous verrons que si les progrès qu’autorise l’emploi des machines sont, certes, indéniables, les inquiétudes quant à leur impact sur nos vies sont toutefois légitimes. De l’homme à la machine, quelle place pour l’humain ? </a:t>
            </a:r>
            <a:endParaRPr lang="fr-FR" sz="20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5006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EFB9E7-12F8-E4D8-2809-E0767CBBD8F9}"/>
              </a:ext>
            </a:extLst>
          </p:cNvPr>
          <p:cNvSpPr>
            <a:spLocks noGrp="1"/>
          </p:cNvSpPr>
          <p:nvPr>
            <p:ph type="title"/>
          </p:nvPr>
        </p:nvSpPr>
        <p:spPr/>
        <p:txBody>
          <a:bodyPr/>
          <a:lstStyle/>
          <a:p>
            <a:r>
              <a:rPr lang="fr-FR" sz="1800" dirty="0">
                <a:effectLst/>
                <a:latin typeface="Times New Roman" panose="02020603050405020304" pitchFamily="18" charset="0"/>
                <a:ea typeface="Calibri" panose="020F0502020204030204" pitchFamily="34" charset="0"/>
              </a:rPr>
              <a:t>« Nous verrons que si les progrès qu’autorise l’emploi des machines sont, certes, indéniables… »</a:t>
            </a:r>
            <a:endParaRPr lang="fr-FR" dirty="0"/>
          </a:p>
        </p:txBody>
      </p:sp>
      <p:sp>
        <p:nvSpPr>
          <p:cNvPr id="3" name="Espace réservé du contenu 2">
            <a:extLst>
              <a:ext uri="{FF2B5EF4-FFF2-40B4-BE49-F238E27FC236}">
                <a16:creationId xmlns:a16="http://schemas.microsoft.com/office/drawing/2014/main" id="{57E98184-034D-742B-9367-3508A03D91D1}"/>
              </a:ext>
            </a:extLst>
          </p:cNvPr>
          <p:cNvSpPr>
            <a:spLocks noGrp="1"/>
          </p:cNvSpPr>
          <p:nvPr>
            <p:ph idx="1"/>
          </p:nvPr>
        </p:nvSpPr>
        <p:spPr>
          <a:xfrm>
            <a:off x="1141412" y="2097088"/>
            <a:ext cx="9905999" cy="3541714"/>
          </a:xfrm>
        </p:spPr>
        <p:txBody>
          <a:bodyPr>
            <a:noAutofit/>
          </a:bodyPr>
          <a:lstStyle/>
          <a:p>
            <a:pPr marL="0" indent="0" algn="just">
              <a:buNone/>
            </a:pP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1. Les avantages de l’IA </a:t>
            </a:r>
            <a:r>
              <a:rPr lang="fr-FR" sz="2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cela correspond à l’axe général argumenté dans la partie cette sous partie correspondrait plutôt à q </a:t>
            </a:r>
            <a:r>
              <a:rPr lang="fr-FR" sz="20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ch</a:t>
            </a:r>
            <a:r>
              <a:rPr lang="fr-FR" sz="2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comme améliorer la vie quotidienne en augmentant les possibilités humaines, en abolissant la distance </a:t>
            </a:r>
            <a:r>
              <a:rPr lang="fr-FR" sz="20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etc</a:t>
            </a:r>
            <a:r>
              <a:rPr lang="fr-FR" sz="2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donc dimension sociétale ? </a:t>
            </a: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 l’homme gagne du temps, l’accès à la connaissance se fait plus large et plus aisé, la culture est à portée de clic (les visites virtuelles, les cours à distance généralisés par la pandémie et le confinement…). La technologie mène à fabriquer des machines de plus en plus maniables et abordables (ordinateur personnel au début des années 80, tablettes, smartphones, montres connectées) permettant d’avoir accès, via internet, à une base de connaissances encyclopédiques absolument phénoménale : plateformes comme </a:t>
            </a:r>
            <a:r>
              <a:rPr lang="fr-FR" sz="2000" b="1" kern="100" dirty="0" err="1">
                <a:effectLst/>
                <a:latin typeface="Times New Roman" panose="02020603050405020304" pitchFamily="18" charset="0"/>
                <a:ea typeface="Calibri" panose="020F0502020204030204" pitchFamily="34" charset="0"/>
                <a:cs typeface="Times New Roman" panose="02020603050405020304" pitchFamily="18" charset="0"/>
              </a:rPr>
              <a:t>wikipédia</a:t>
            </a: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 publications scientifiques en ligne... L’aide à la recherche est facilitée (et restreinte) par l’usage d’algorithmes et par </a:t>
            </a:r>
            <a:r>
              <a:rPr lang="fr-FR" sz="2000" b="1" kern="100" dirty="0" err="1">
                <a:effectLst/>
                <a:latin typeface="Times New Roman" panose="02020603050405020304" pitchFamily="18" charset="0"/>
                <a:ea typeface="Calibri" panose="020F0502020204030204" pitchFamily="34" charset="0"/>
                <a:cs typeface="Times New Roman" panose="02020603050405020304" pitchFamily="18" charset="0"/>
              </a:rPr>
              <a:t>l’ia</a:t>
            </a: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 : les moteurs de recherche classiques sont secondés par </a:t>
            </a:r>
            <a:r>
              <a:rPr lang="fr-FR" sz="2000" b="1" kern="100" dirty="0" err="1">
                <a:effectLst/>
                <a:latin typeface="Times New Roman" panose="02020603050405020304" pitchFamily="18" charset="0"/>
                <a:ea typeface="Calibri" panose="020F0502020204030204" pitchFamily="34" charset="0"/>
                <a:cs typeface="Times New Roman" panose="02020603050405020304" pitchFamily="18" charset="0"/>
              </a:rPr>
              <a:t>siri</a:t>
            </a: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000" b="1" kern="100" dirty="0" err="1">
                <a:effectLst/>
                <a:latin typeface="Times New Roman" panose="02020603050405020304" pitchFamily="18" charset="0"/>
                <a:ea typeface="Calibri" panose="020F0502020204030204" pitchFamily="34" charset="0"/>
                <a:cs typeface="Times New Roman" panose="02020603050405020304" pitchFamily="18" charset="0"/>
              </a:rPr>
              <a:t>alexa</a:t>
            </a: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 et maintenant chat </a:t>
            </a:r>
            <a:r>
              <a:rPr lang="fr-FR" sz="2000" b="1" kern="100" dirty="0" err="1">
                <a:effectLst/>
                <a:latin typeface="Times New Roman" panose="02020603050405020304" pitchFamily="18" charset="0"/>
                <a:ea typeface="Calibri" panose="020F0502020204030204" pitchFamily="34" charset="0"/>
                <a:cs typeface="Times New Roman" panose="02020603050405020304" pitchFamily="18" charset="0"/>
              </a:rPr>
              <a:t>gpt</a:t>
            </a: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 (qui, d’ailleurs, nous permettrait de rédiger cet essai beaucoup plus rapidement ;-)</a:t>
            </a:r>
            <a:endParaRPr lang="fr-FR" sz="20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09597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16A342-27DA-5E28-285A-C6E122CD7C7D}"/>
              </a:ext>
            </a:extLst>
          </p:cNvPr>
          <p:cNvSpPr>
            <a:spLocks noGrp="1"/>
          </p:cNvSpPr>
          <p:nvPr>
            <p:ph type="title"/>
          </p:nvPr>
        </p:nvSpPr>
        <p:spPr/>
        <p:txBody>
          <a:bodyPr>
            <a:normAutofit/>
          </a:bodyPr>
          <a:lstStyle/>
          <a:p>
            <a:r>
              <a:rPr lang="fr-FR" sz="1800" dirty="0">
                <a:effectLst/>
                <a:latin typeface="Times New Roman" panose="02020603050405020304" pitchFamily="18" charset="0"/>
                <a:ea typeface="Calibri" panose="020F0502020204030204" pitchFamily="34" charset="0"/>
              </a:rPr>
              <a:t>« Nous verrons que si les progrès qu’autorise l’emploi des machines sont, certes, indéniables… »</a:t>
            </a:r>
            <a:endParaRPr lang="fr-FR" sz="1800" dirty="0"/>
          </a:p>
        </p:txBody>
      </p:sp>
      <p:sp>
        <p:nvSpPr>
          <p:cNvPr id="3" name="Espace réservé du contenu 2">
            <a:extLst>
              <a:ext uri="{FF2B5EF4-FFF2-40B4-BE49-F238E27FC236}">
                <a16:creationId xmlns:a16="http://schemas.microsoft.com/office/drawing/2014/main" id="{54D22465-821C-3834-77FE-5DBDF762AA38}"/>
              </a:ext>
            </a:extLst>
          </p:cNvPr>
          <p:cNvSpPr>
            <a:spLocks noGrp="1"/>
          </p:cNvSpPr>
          <p:nvPr>
            <p:ph idx="1"/>
          </p:nvPr>
        </p:nvSpPr>
        <p:spPr/>
        <p:txBody>
          <a:bodyPr>
            <a:normAutofit/>
          </a:bodyPr>
          <a:lstStyle/>
          <a:p>
            <a:pPr marL="0" indent="0" algn="just">
              <a:buNone/>
            </a:pPr>
            <a:r>
              <a:rPr lang="fr-FR" sz="2000" b="1" kern="100" dirty="0">
                <a:latin typeface="Times New Roman" panose="02020603050405020304" pitchFamily="18" charset="0"/>
                <a:ea typeface="Calibri" panose="020F0502020204030204" pitchFamily="34" charset="0"/>
                <a:cs typeface="Times New Roman" panose="02020603050405020304" pitchFamily="18" charset="0"/>
              </a:rPr>
              <a:t>2. </a:t>
            </a:r>
            <a:r>
              <a:rPr lang="fr-FR" sz="2000" b="1" kern="1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Amélioration de la vue humaine elle même, donc dimension presque anthropologique?  </a:t>
            </a: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Dans le secteur médical : les progrès permettent de réparer l’homme, d’allonger son espérance de vie – des « gueules cassées » de la première guerre mondiale à la reconstruction chirurgicale assistée par </a:t>
            </a:r>
            <a:r>
              <a:rPr lang="fr-FR" sz="2000" b="1" kern="100" dirty="0" err="1">
                <a:effectLst/>
                <a:latin typeface="Times New Roman" panose="02020603050405020304" pitchFamily="18" charset="0"/>
                <a:ea typeface="Calibri" panose="020F0502020204030204" pitchFamily="34" charset="0"/>
                <a:cs typeface="Times New Roman" panose="02020603050405020304" pitchFamily="18" charset="0"/>
              </a:rPr>
              <a:t>l’ia</a:t>
            </a: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  - </a:t>
            </a:r>
            <a:r>
              <a:rPr lang="fr-FR" sz="2000" b="1" i="1" kern="100" dirty="0">
                <a:effectLst/>
                <a:latin typeface="Times New Roman" panose="02020603050405020304" pitchFamily="18" charset="0"/>
                <a:ea typeface="Calibri" panose="020F0502020204030204" pitchFamily="34" charset="0"/>
                <a:cs typeface="Times New Roman" panose="02020603050405020304" pitchFamily="18" charset="0"/>
              </a:rPr>
              <a:t>Réparer les vivants</a:t>
            </a: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 (Kerangal, 2014), sur le don d’organe – homme approchant l’androïde : on apprend par exemple dans Le Monde (août 2023) que le chercheur </a:t>
            </a:r>
            <a:r>
              <a:rPr lang="fr-FR" sz="2000" b="1" kern="100" dirty="0" err="1">
                <a:effectLst/>
                <a:latin typeface="Times New Roman" panose="02020603050405020304" pitchFamily="18" charset="0"/>
                <a:ea typeface="Calibri" panose="020F0502020204030204" pitchFamily="34" charset="0"/>
                <a:cs typeface="Times New Roman" panose="02020603050405020304" pitchFamily="18" charset="0"/>
              </a:rPr>
              <a:t>Jaimie</a:t>
            </a: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 Henderson, par implants et neuroprothèses, a réalisé une avancée médicale permettant de retrouver, grâce à </a:t>
            </a:r>
            <a:r>
              <a:rPr lang="fr-FR" sz="2000" b="1" kern="100" dirty="0" err="1">
                <a:effectLst/>
                <a:latin typeface="Times New Roman" panose="02020603050405020304" pitchFamily="18" charset="0"/>
                <a:ea typeface="Calibri" panose="020F0502020204030204" pitchFamily="34" charset="0"/>
                <a:cs typeface="Times New Roman" panose="02020603050405020304" pitchFamily="18" charset="0"/>
              </a:rPr>
              <a:t>l’ia</a:t>
            </a: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 l’usage de la parole. On pensera également au projet </a:t>
            </a:r>
            <a:r>
              <a:rPr lang="fr-FR" sz="2000" b="1" kern="100" dirty="0" err="1">
                <a:effectLst/>
                <a:latin typeface="Times New Roman" panose="02020603050405020304" pitchFamily="18" charset="0"/>
                <a:ea typeface="Calibri" panose="020F0502020204030204" pitchFamily="34" charset="0"/>
                <a:cs typeface="Times New Roman" panose="02020603050405020304" pitchFamily="18" charset="0"/>
              </a:rPr>
              <a:t>neuralink</a:t>
            </a:r>
            <a:r>
              <a:rPr lang="fr-FR" sz="2000" b="1" kern="100" dirty="0">
                <a:latin typeface="Times New Roman" panose="02020603050405020304" pitchFamily="18" charset="0"/>
                <a:ea typeface="Calibri" panose="020F0502020204030204" pitchFamily="34" charset="0"/>
                <a:cs typeface="Times New Roman" panose="02020603050405020304" pitchFamily="18" charset="0"/>
              </a:rPr>
              <a:t>, </a:t>
            </a: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cerveau augmenté par la machine d’Elon Musk.</a:t>
            </a:r>
          </a:p>
          <a:p>
            <a:endParaRPr lang="fr-FR" sz="2000" dirty="0"/>
          </a:p>
        </p:txBody>
      </p:sp>
    </p:spTree>
    <p:extLst>
      <p:ext uri="{BB962C8B-B14F-4D97-AF65-F5344CB8AC3E}">
        <p14:creationId xmlns:p14="http://schemas.microsoft.com/office/powerpoint/2010/main" val="25000366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7E239F-C4BF-D0BD-9840-FE822D8ACC5F}"/>
              </a:ext>
            </a:extLst>
          </p:cNvPr>
          <p:cNvSpPr>
            <a:spLocks noGrp="1"/>
          </p:cNvSpPr>
          <p:nvPr>
            <p:ph type="title"/>
          </p:nvPr>
        </p:nvSpPr>
        <p:spPr/>
        <p:txBody>
          <a:bodyPr>
            <a:normAutofit/>
          </a:bodyPr>
          <a:lstStyle/>
          <a:p>
            <a:r>
              <a:rPr lang="fr-FR" sz="1800" dirty="0">
                <a:effectLst/>
                <a:latin typeface="Times New Roman" panose="02020603050405020304" pitchFamily="18" charset="0"/>
                <a:ea typeface="Calibri" panose="020F0502020204030204" pitchFamily="34" charset="0"/>
              </a:rPr>
              <a:t>« Nous verrons que si les progrès qu’autorise l’emploi des machines sont, certes, indéniables… »</a:t>
            </a:r>
            <a:endParaRPr lang="fr-FR" sz="1800" dirty="0"/>
          </a:p>
        </p:txBody>
      </p:sp>
      <p:sp>
        <p:nvSpPr>
          <p:cNvPr id="3" name="Espace réservé du contenu 2">
            <a:extLst>
              <a:ext uri="{FF2B5EF4-FFF2-40B4-BE49-F238E27FC236}">
                <a16:creationId xmlns:a16="http://schemas.microsoft.com/office/drawing/2014/main" id="{8CB2A8EF-FE6A-2FA5-4EE3-2BEE4ADDACC6}"/>
              </a:ext>
            </a:extLst>
          </p:cNvPr>
          <p:cNvSpPr>
            <a:spLocks noGrp="1"/>
          </p:cNvSpPr>
          <p:nvPr>
            <p:ph idx="1"/>
          </p:nvPr>
        </p:nvSpPr>
        <p:spPr/>
        <p:txBody>
          <a:bodyPr>
            <a:normAutofit/>
          </a:bodyPr>
          <a:lstStyle/>
          <a:p>
            <a:pPr marL="0" indent="0" algn="just">
              <a:buNone/>
            </a:pP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3. </a:t>
            </a:r>
            <a:r>
              <a:rPr lang="fr-FR" sz="2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Dimension sociale ?</a:t>
            </a: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Dans le secteur du travail : moins laborieux grâce aux machines, certains gestes répétitifs ont disparu, la fatigue physique est moindre, les lourdes charges sont soulevées et la précision permise par les machines est plus grande (ex de la reconstruction de Notre Dame de Paris, entre technologie de pointe et techniques médiévales reprises par les maçons-tailleurs de pierre ou charpentiers). </a:t>
            </a:r>
          </a:p>
          <a:p>
            <a:pPr marL="0" indent="0" algn="just">
              <a:buNone/>
            </a:pPr>
            <a:endParaRPr lang="fr-FR" sz="2000" b="1" kern="1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r">
              <a:buNone/>
            </a:pPr>
            <a:r>
              <a:rPr lang="fr-FR" sz="2000" b="1" i="1" kern="100" dirty="0">
                <a:effectLst/>
                <a:latin typeface="Times New Roman" panose="02020603050405020304" pitchFamily="18" charset="0"/>
                <a:ea typeface="Calibri" panose="020F0502020204030204" pitchFamily="34" charset="0"/>
                <a:cs typeface="Times New Roman" panose="02020603050405020304" pitchFamily="18" charset="0"/>
              </a:rPr>
              <a:t>Ce progrès est lié, cependant, à l’inquiétude relative à la perte d’emplois humains.</a:t>
            </a:r>
            <a:endParaRPr lang="fr-FR" sz="2000" b="1" i="1"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sz="2000" b="1" dirty="0"/>
          </a:p>
        </p:txBody>
      </p:sp>
    </p:spTree>
    <p:extLst>
      <p:ext uri="{BB962C8B-B14F-4D97-AF65-F5344CB8AC3E}">
        <p14:creationId xmlns:p14="http://schemas.microsoft.com/office/powerpoint/2010/main" val="18818381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26922E-0787-CBD5-609C-5C959896593E}"/>
              </a:ext>
            </a:extLst>
          </p:cNvPr>
          <p:cNvSpPr>
            <a:spLocks noGrp="1"/>
          </p:cNvSpPr>
          <p:nvPr>
            <p:ph type="title"/>
          </p:nvPr>
        </p:nvSpPr>
        <p:spPr/>
        <p:txBody>
          <a:bodyPr/>
          <a:lstStyle/>
          <a:p>
            <a:r>
              <a:rPr lang="fr-FR" sz="1800" dirty="0">
                <a:effectLst/>
                <a:latin typeface="Times New Roman" panose="02020603050405020304" pitchFamily="18" charset="0"/>
                <a:ea typeface="Calibri" panose="020F0502020204030204" pitchFamily="34" charset="0"/>
              </a:rPr>
              <a:t>« …les inquiétudes quant à leur impact sur nos vies sont toutefois légitimes. »</a:t>
            </a:r>
            <a:endParaRPr lang="fr-FR" dirty="0"/>
          </a:p>
        </p:txBody>
      </p:sp>
      <p:sp>
        <p:nvSpPr>
          <p:cNvPr id="3" name="Espace réservé du contenu 2">
            <a:extLst>
              <a:ext uri="{FF2B5EF4-FFF2-40B4-BE49-F238E27FC236}">
                <a16:creationId xmlns:a16="http://schemas.microsoft.com/office/drawing/2014/main" id="{10037FC0-5226-1A92-A88F-ABA60024EC37}"/>
              </a:ext>
            </a:extLst>
          </p:cNvPr>
          <p:cNvSpPr>
            <a:spLocks noGrp="1"/>
          </p:cNvSpPr>
          <p:nvPr>
            <p:ph idx="1"/>
          </p:nvPr>
        </p:nvSpPr>
        <p:spPr/>
        <p:txBody>
          <a:bodyPr>
            <a:normAutofit/>
          </a:bodyPr>
          <a:lstStyle/>
          <a:p>
            <a:pPr marL="0" indent="0" algn="just">
              <a:buNone/>
            </a:pP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1. Dès ses premières utilisations, la machine tend à déshumaniser l’homme, les artistes, écrivains, réalisateurs le prédisent ou le montrent : </a:t>
            </a:r>
            <a:r>
              <a:rPr lang="fr-FR" sz="2000" b="1" i="1" kern="100" dirty="0">
                <a:effectLst/>
                <a:latin typeface="Times New Roman" panose="02020603050405020304" pitchFamily="18" charset="0"/>
                <a:ea typeface="Calibri" panose="020F0502020204030204" pitchFamily="34" charset="0"/>
                <a:cs typeface="Times New Roman" panose="02020603050405020304" pitchFamily="18" charset="0"/>
              </a:rPr>
              <a:t>Les temps modernes</a:t>
            </a: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 Chaplin (1936) ; Fritz Lang, dans le film </a:t>
            </a:r>
            <a:r>
              <a:rPr lang="fr-FR" sz="2000" b="1" i="1" kern="100" dirty="0">
                <a:effectLst/>
                <a:latin typeface="Times New Roman" panose="02020603050405020304" pitchFamily="18" charset="0"/>
                <a:ea typeface="Calibri" panose="020F0502020204030204" pitchFamily="34" charset="0"/>
                <a:cs typeface="Times New Roman" panose="02020603050405020304" pitchFamily="18" charset="0"/>
              </a:rPr>
              <a:t>Metropolis</a:t>
            </a: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 (1927) met en scène une société dystopique où la vie oisive et divertissante des puissants, en surface, est rendue possible par l’exploitation de travailleurs harassés par le rythme imposé de machines inhumaines (ascenseur, opposition du haut et du bas, du noir et du blanc, rôle de la machine qui détruit l’humain, et l’humanité dans l’humain – M / Moloch, place de l’androïde féminine créée pour pousser à la révolte, enfants…).</a:t>
            </a:r>
            <a:endParaRPr lang="fr-FR" sz="2000" b="1"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fr-FR" sz="2000" b="1" dirty="0"/>
          </a:p>
        </p:txBody>
      </p:sp>
    </p:spTree>
    <p:extLst>
      <p:ext uri="{BB962C8B-B14F-4D97-AF65-F5344CB8AC3E}">
        <p14:creationId xmlns:p14="http://schemas.microsoft.com/office/powerpoint/2010/main" val="3589824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D39D7F-17AC-6A50-AF5F-CCEB5544327C}"/>
              </a:ext>
            </a:extLst>
          </p:cNvPr>
          <p:cNvSpPr>
            <a:spLocks noGrp="1"/>
          </p:cNvSpPr>
          <p:nvPr>
            <p:ph type="title"/>
          </p:nvPr>
        </p:nvSpPr>
        <p:spPr/>
        <p:txBody>
          <a:bodyPr/>
          <a:lstStyle/>
          <a:p>
            <a:r>
              <a:rPr lang="fr-FR" sz="1800" dirty="0">
                <a:effectLst/>
                <a:latin typeface="Times New Roman" panose="02020603050405020304" pitchFamily="18" charset="0"/>
                <a:ea typeface="Calibri" panose="020F0502020204030204" pitchFamily="34" charset="0"/>
              </a:rPr>
              <a:t>« …les inquiétudes quant à leur impact sur nos vies sont toutefois légitimes. » </a:t>
            </a:r>
            <a:endParaRPr lang="fr-FR" dirty="0"/>
          </a:p>
        </p:txBody>
      </p:sp>
      <p:sp>
        <p:nvSpPr>
          <p:cNvPr id="3" name="Espace réservé du contenu 2">
            <a:extLst>
              <a:ext uri="{FF2B5EF4-FFF2-40B4-BE49-F238E27FC236}">
                <a16:creationId xmlns:a16="http://schemas.microsoft.com/office/drawing/2014/main" id="{246397AF-B77D-4864-A2B7-B1FB5966E426}"/>
              </a:ext>
            </a:extLst>
          </p:cNvPr>
          <p:cNvSpPr>
            <a:spLocks noGrp="1"/>
          </p:cNvSpPr>
          <p:nvPr>
            <p:ph idx="1"/>
          </p:nvPr>
        </p:nvSpPr>
        <p:spPr>
          <a:xfrm>
            <a:off x="1141412" y="2097088"/>
            <a:ext cx="9905999" cy="3541714"/>
          </a:xfrm>
        </p:spPr>
        <p:txBody>
          <a:bodyPr>
            <a:noAutofit/>
          </a:bodyPr>
          <a:lstStyle/>
          <a:p>
            <a:pPr marL="0" indent="0" algn="just">
              <a:buNone/>
            </a:pP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2. La machine tend à dépasser l’homme : dans le texte à l’étude, Ada commence à se sentir supérieure et c’est une source de stress pour l’homme. En outre, la facilité pousse l’humain à exploiter les ressources de l’IA sans en mesurer toujours les conséquences et la dépendance qui se crée ainsi : l’IA prend donc de plus en plus de place dans notre société : les assurances ont plus confiance en une voiture qui conduit seule qu’en un homme. Les romans d’ailleurs, ne manquent pas où l’humain désireux d’accroitre sa puissance ou de conjurer la mort, se laisse prendre au piège de sa volonté de puissance : de la créature du </a:t>
            </a:r>
            <a:r>
              <a:rPr lang="fr-FR" sz="2000" b="1" i="1" kern="100" dirty="0">
                <a:effectLst/>
                <a:latin typeface="Times New Roman" panose="02020603050405020304" pitchFamily="18" charset="0"/>
                <a:ea typeface="Calibri" panose="020F0502020204030204" pitchFamily="34" charset="0"/>
                <a:cs typeface="Times New Roman" panose="02020603050405020304" pitchFamily="18" charset="0"/>
              </a:rPr>
              <a:t>Frankenstein</a:t>
            </a: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 de Mary Shelley à l’</a:t>
            </a:r>
            <a:r>
              <a:rPr lang="fr-FR" sz="2000" b="1" i="1" kern="100" dirty="0" err="1">
                <a:effectLst/>
                <a:latin typeface="Times New Roman" panose="02020603050405020304" pitchFamily="18" charset="0"/>
                <a:ea typeface="Calibri" panose="020F0502020204030204" pitchFamily="34" charset="0"/>
                <a:cs typeface="Times New Roman" panose="02020603050405020304" pitchFamily="18" charset="0"/>
              </a:rPr>
              <a:t>Ubik</a:t>
            </a: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 de Philip </a:t>
            </a:r>
            <a:r>
              <a:rPr lang="fr-FR" sz="2000" b="1" kern="100" dirty="0" err="1">
                <a:effectLst/>
                <a:latin typeface="Times New Roman" panose="02020603050405020304" pitchFamily="18" charset="0"/>
                <a:ea typeface="Calibri" panose="020F0502020204030204" pitchFamily="34" charset="0"/>
                <a:cs typeface="Times New Roman" panose="02020603050405020304" pitchFamily="18" charset="0"/>
              </a:rPr>
              <a:t>K.Dick</a:t>
            </a: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 littérature </a:t>
            </a:r>
            <a:r>
              <a:rPr lang="fr-FR" sz="2000" b="1" kern="100" dirty="0" err="1">
                <a:effectLst/>
                <a:latin typeface="Times New Roman" panose="02020603050405020304" pitchFamily="18" charset="0"/>
                <a:ea typeface="Calibri" panose="020F0502020204030204" pitchFamily="34" charset="0"/>
                <a:cs typeface="Times New Roman" panose="02020603050405020304" pitchFamily="18" charset="0"/>
              </a:rPr>
              <a:t>sf</a:t>
            </a: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 où les progrès de la science, secondée par les machines, actualisent le mythe de Faust (cryogénisation, eugénisme, utopies/dystopies technologiques…).</a:t>
            </a:r>
            <a:endParaRPr lang="fr-FR" sz="2000" b="1"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sz="2000" b="1" dirty="0"/>
          </a:p>
        </p:txBody>
      </p:sp>
    </p:spTree>
    <p:extLst>
      <p:ext uri="{BB962C8B-B14F-4D97-AF65-F5344CB8AC3E}">
        <p14:creationId xmlns:p14="http://schemas.microsoft.com/office/powerpoint/2010/main" val="3309066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B4C407-738B-0689-4CD7-5E3B8CCD589D}"/>
              </a:ext>
            </a:extLst>
          </p:cNvPr>
          <p:cNvSpPr>
            <a:spLocks noGrp="1"/>
          </p:cNvSpPr>
          <p:nvPr>
            <p:ph type="title"/>
          </p:nvPr>
        </p:nvSpPr>
        <p:spPr/>
        <p:txBody>
          <a:bodyPr/>
          <a:lstStyle/>
          <a:p>
            <a:r>
              <a:rPr lang="fr-FR" sz="1800" dirty="0">
                <a:effectLst/>
                <a:latin typeface="Times New Roman" panose="02020603050405020304" pitchFamily="18" charset="0"/>
                <a:ea typeface="Calibri" panose="020F0502020204030204" pitchFamily="34" charset="0"/>
              </a:rPr>
              <a:t>« …les inquiétudes quant à leur impact sur nos vies sont toutefois légitimes. » </a:t>
            </a:r>
            <a:endParaRPr lang="fr-FR" dirty="0"/>
          </a:p>
        </p:txBody>
      </p:sp>
      <p:sp>
        <p:nvSpPr>
          <p:cNvPr id="3" name="Espace réservé du contenu 2">
            <a:extLst>
              <a:ext uri="{FF2B5EF4-FFF2-40B4-BE49-F238E27FC236}">
                <a16:creationId xmlns:a16="http://schemas.microsoft.com/office/drawing/2014/main" id="{230E82EB-7FDF-059A-636C-32E6F0205847}"/>
              </a:ext>
            </a:extLst>
          </p:cNvPr>
          <p:cNvSpPr>
            <a:spLocks noGrp="1"/>
          </p:cNvSpPr>
          <p:nvPr>
            <p:ph idx="1"/>
          </p:nvPr>
        </p:nvSpPr>
        <p:spPr/>
        <p:txBody>
          <a:bodyPr>
            <a:normAutofit/>
          </a:bodyPr>
          <a:lstStyle/>
          <a:p>
            <a:pPr marL="0" indent="0" algn="just">
              <a:buNone/>
            </a:pPr>
            <a:r>
              <a:rPr lang="fr-FR" sz="2000" b="1" kern="100" dirty="0">
                <a:latin typeface="Times New Roman" panose="02020603050405020304" pitchFamily="18" charset="0"/>
                <a:ea typeface="Calibri" panose="020F0502020204030204" pitchFamily="34" charset="0"/>
                <a:cs typeface="Times New Roman" panose="02020603050405020304" pitchFamily="18" charset="0"/>
              </a:rPr>
              <a:t>3. </a:t>
            </a: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L’IA, les machines, les robots entrainent une plus grande solitude de l’homme (</a:t>
            </a:r>
            <a:r>
              <a:rPr lang="fr-FR" sz="2000" b="1" i="1" kern="100" dirty="0">
                <a:effectLst/>
                <a:latin typeface="Times New Roman" panose="02020603050405020304" pitchFamily="18" charset="0"/>
                <a:ea typeface="Calibri" panose="020F0502020204030204" pitchFamily="34" charset="0"/>
                <a:cs typeface="Times New Roman" panose="02020603050405020304" pitchFamily="18" charset="0"/>
              </a:rPr>
              <a:t>La possibilité d’une île, </a:t>
            </a: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Houellebecq, 2005) solitude qui pousse l’homme à créer paradoxalement des machines humaines en lieu et place des relations physiques et incarnées. « Puisque nos dieux et nos espoirs ne sont plus que scientifiques, pourquoi nos amours ne le deviendraient-ils pas également ? » voilà ce que Villiers de l’Isle Adam fait dire à son personnage dans son </a:t>
            </a:r>
            <a:r>
              <a:rPr lang="fr-FR" sz="2000" b="1" i="1" kern="100" dirty="0">
                <a:effectLst/>
                <a:latin typeface="Times New Roman" panose="02020603050405020304" pitchFamily="18" charset="0"/>
                <a:ea typeface="Calibri" panose="020F0502020204030204" pitchFamily="34" charset="0"/>
                <a:cs typeface="Times New Roman" panose="02020603050405020304" pitchFamily="18" charset="0"/>
              </a:rPr>
              <a:t>Eve future</a:t>
            </a: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 dès 1886.</a:t>
            </a:r>
            <a:endParaRPr lang="fr-FR" sz="2000" b="1"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sz="2000" b="1" dirty="0"/>
          </a:p>
        </p:txBody>
      </p:sp>
    </p:spTree>
    <p:extLst>
      <p:ext uri="{BB962C8B-B14F-4D97-AF65-F5344CB8AC3E}">
        <p14:creationId xmlns:p14="http://schemas.microsoft.com/office/powerpoint/2010/main" val="3301246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C2D4AE-482C-145E-3F6F-0CB6A2BA706C}"/>
              </a:ext>
            </a:extLst>
          </p:cNvPr>
          <p:cNvSpPr>
            <a:spLocks noGrp="1"/>
          </p:cNvSpPr>
          <p:nvPr>
            <p:ph type="title"/>
          </p:nvPr>
        </p:nvSpPr>
        <p:spPr/>
        <p:txBody>
          <a:bodyPr/>
          <a:lstStyle/>
          <a:p>
            <a:r>
              <a:rPr lang="fr-FR" b="1" dirty="0">
                <a:solidFill>
                  <a:schemeClr val="tx1">
                    <a:lumMod val="95000"/>
                  </a:schemeClr>
                </a:solidFill>
                <a:effectLst/>
                <a:latin typeface="Times New Roman" panose="02020603050405020304" pitchFamily="18" charset="0"/>
              </a:rPr>
              <a:t>PREMIÈRE PARTIE : QUESTIONS DE LANGUE (7 POINTS)</a:t>
            </a:r>
            <a:endParaRPr lang="fr-FR" dirty="0">
              <a:solidFill>
                <a:schemeClr val="tx1">
                  <a:lumMod val="95000"/>
                </a:schemeClr>
              </a:solidFill>
              <a:effectLst/>
              <a:latin typeface="Times New Roman" panose="02020603050405020304" pitchFamily="18" charset="0"/>
            </a:endParaRPr>
          </a:p>
        </p:txBody>
      </p:sp>
    </p:spTree>
    <p:extLst>
      <p:ext uri="{BB962C8B-B14F-4D97-AF65-F5344CB8AC3E}">
        <p14:creationId xmlns:p14="http://schemas.microsoft.com/office/powerpoint/2010/main" val="7863400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6739BF-75CB-3AA4-0DB5-1EF80BF6E725}"/>
              </a:ext>
            </a:extLst>
          </p:cNvPr>
          <p:cNvSpPr>
            <a:spLocks noGrp="1"/>
          </p:cNvSpPr>
          <p:nvPr>
            <p:ph type="title"/>
          </p:nvPr>
        </p:nvSpPr>
        <p:spPr/>
        <p:txBody>
          <a:bodyPr/>
          <a:lstStyle/>
          <a:p>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 De l’homme à la machine, quelle place pour l’humain ? »</a:t>
            </a:r>
            <a:br>
              <a:rPr lang="fr-F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id="{9C638FDC-4D16-0110-31C7-8CDF0CEA5979}"/>
              </a:ext>
            </a:extLst>
          </p:cNvPr>
          <p:cNvSpPr>
            <a:spLocks noGrp="1"/>
          </p:cNvSpPr>
          <p:nvPr>
            <p:ph idx="1"/>
          </p:nvPr>
        </p:nvSpPr>
        <p:spPr/>
        <p:txBody>
          <a:bodyPr>
            <a:normAutofit/>
          </a:bodyPr>
          <a:lstStyle/>
          <a:p>
            <a:pPr marL="0" indent="0" algn="just">
              <a:buNone/>
            </a:pPr>
            <a:r>
              <a:rPr lang="fr-FR" sz="2000" b="1" dirty="0"/>
              <a:t>1. </a:t>
            </a: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Il semble en effet qu’il n’y ait plus que le corps physique, les émotions et les sentiments qui puissent distinguer l’intelligence de l’homme de celle de la machine. L’Homme, par ses émotions, donne une plus-value à ses créations. C’est le cas dans le texte à l’étude + exemple de la BD de ZEP, </a:t>
            </a:r>
            <a:r>
              <a:rPr lang="fr-FR" sz="2000" b="1" i="1" kern="100" dirty="0">
                <a:effectLst/>
                <a:latin typeface="Times New Roman" panose="02020603050405020304" pitchFamily="18" charset="0"/>
                <a:ea typeface="Calibri" panose="020F0502020204030204" pitchFamily="34" charset="0"/>
                <a:cs typeface="Times New Roman" panose="02020603050405020304" pitchFamily="18" charset="0"/>
              </a:rPr>
              <a:t>Ce que nous sommes</a:t>
            </a: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 dans laquelle l’homme augmenté ne ressent plus ni émotions , ni sensations.</a:t>
            </a:r>
            <a:endParaRPr lang="fr-FR" sz="2000" b="1"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fr-FR" sz="2000" b="1" dirty="0"/>
          </a:p>
        </p:txBody>
      </p:sp>
    </p:spTree>
    <p:extLst>
      <p:ext uri="{BB962C8B-B14F-4D97-AF65-F5344CB8AC3E}">
        <p14:creationId xmlns:p14="http://schemas.microsoft.com/office/powerpoint/2010/main" val="17161000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45F4DC-0CCC-BF42-BC29-13680D386859}"/>
              </a:ext>
            </a:extLst>
          </p:cNvPr>
          <p:cNvSpPr>
            <a:spLocks noGrp="1"/>
          </p:cNvSpPr>
          <p:nvPr>
            <p:ph type="title"/>
          </p:nvPr>
        </p:nvSpPr>
        <p:spPr/>
        <p:txBody>
          <a:bodyPr/>
          <a:lstStyle/>
          <a:p>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 De l’homme à la machine, quelle place pour l’humain ? » </a:t>
            </a:r>
            <a:br>
              <a:rPr lang="fr-F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id="{791AC5F7-97BA-4739-6916-194B0595AA74}"/>
              </a:ext>
            </a:extLst>
          </p:cNvPr>
          <p:cNvSpPr>
            <a:spLocks noGrp="1"/>
          </p:cNvSpPr>
          <p:nvPr>
            <p:ph idx="1"/>
          </p:nvPr>
        </p:nvSpPr>
        <p:spPr>
          <a:xfrm>
            <a:off x="1141412" y="1658143"/>
            <a:ext cx="9905999" cy="3541714"/>
          </a:xfrm>
        </p:spPr>
        <p:txBody>
          <a:bodyPr>
            <a:noAutofit/>
          </a:bodyPr>
          <a:lstStyle/>
          <a:p>
            <a:pPr marL="0" indent="0" algn="just">
              <a:buNone/>
            </a:pP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2. Si les créations humaines peuvent être enrichies par le recours à l’IA, les productions artistiques ainsi obtenues peuvent-elles encore être considérées comme telles ? L’écrivain Brian Joseph Davis a reconstitué, dans un projet artistique, les visages des personnages romanesques à partir de leurs descriptions à l’aide du logiciel FACES, utilisé pour la reconnaissance faciale par la police en Amérique du Nord. Le portrait d’Emma Bovary est par exemple très convaincant. Que faire d’une telle proposition si on la place à côte des portraits de Diane Arbus, par exemple ? Au début des années 2000, la photographe Tan </a:t>
            </a:r>
            <a:r>
              <a:rPr lang="fr-FR" sz="2000" b="1" kern="100" dirty="0" err="1">
                <a:effectLst/>
                <a:latin typeface="Times New Roman" panose="02020603050405020304" pitchFamily="18" charset="0"/>
                <a:ea typeface="Calibri" panose="020F0502020204030204" pitchFamily="34" charset="0"/>
                <a:cs typeface="Times New Roman" panose="02020603050405020304" pitchFamily="18" charset="0"/>
              </a:rPr>
              <a:t>Chui</a:t>
            </a: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000" b="1" kern="100" dirty="0" err="1">
                <a:effectLst/>
                <a:latin typeface="Times New Roman" panose="02020603050405020304" pitchFamily="18" charset="0"/>
                <a:ea typeface="Calibri" panose="020F0502020204030204" pitchFamily="34" charset="0"/>
                <a:cs typeface="Times New Roman" panose="02020603050405020304" pitchFamily="18" charset="0"/>
              </a:rPr>
              <a:t>Mui</a:t>
            </a: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 expose aux rencontres photographiques d’Arles des tirages provenant de l’intelligence artificielle. Au-delà de la question de la création ou des droits d’auteurs, se pose ici celle de la vérité face à ce type de représentation de la réalité, crédible et très convaincante.</a:t>
            </a:r>
            <a:endParaRPr lang="fr-FR" sz="2000" b="1"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fr-FR" sz="2000" b="1" dirty="0"/>
          </a:p>
        </p:txBody>
      </p:sp>
    </p:spTree>
    <p:extLst>
      <p:ext uri="{BB962C8B-B14F-4D97-AF65-F5344CB8AC3E}">
        <p14:creationId xmlns:p14="http://schemas.microsoft.com/office/powerpoint/2010/main" val="5588429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1BCB05-B78E-EBA2-E6F7-3ABA8D0E46DE}"/>
              </a:ext>
            </a:extLst>
          </p:cNvPr>
          <p:cNvSpPr>
            <a:spLocks noGrp="1"/>
          </p:cNvSpPr>
          <p:nvPr>
            <p:ph type="title"/>
          </p:nvPr>
        </p:nvSpPr>
        <p:spPr/>
        <p:txBody>
          <a:bodyPr/>
          <a:lstStyle/>
          <a:p>
            <a:r>
              <a:rPr lang="fr-FR" sz="1800" kern="100" dirty="0">
                <a:effectLst/>
                <a:latin typeface="Times New Roman" panose="02020603050405020304" pitchFamily="18" charset="0"/>
                <a:ea typeface="Calibri" panose="020F0502020204030204" pitchFamily="34" charset="0"/>
                <a:cs typeface="Times New Roman" panose="02020603050405020304" pitchFamily="18" charset="0"/>
              </a:rPr>
              <a:t>« De l’homme à la machine, quelle place pour l’humain ? » </a:t>
            </a:r>
            <a:br>
              <a:rPr lang="fr-F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id="{3FF4EDFE-B50B-B1C0-CA13-EE6D7BC4D3AF}"/>
              </a:ext>
            </a:extLst>
          </p:cNvPr>
          <p:cNvSpPr>
            <a:spLocks noGrp="1"/>
          </p:cNvSpPr>
          <p:nvPr>
            <p:ph idx="1"/>
          </p:nvPr>
        </p:nvSpPr>
        <p:spPr>
          <a:xfrm>
            <a:off x="1141412" y="1836892"/>
            <a:ext cx="9905999" cy="3541714"/>
          </a:xfrm>
        </p:spPr>
        <p:txBody>
          <a:bodyPr>
            <a:noAutofit/>
          </a:bodyPr>
          <a:lstStyle/>
          <a:p>
            <a:pPr marL="0" indent="0" algn="just">
              <a:buNone/>
            </a:pP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3. Il semble donc que l’homme doit continuer à diriger la machine et l’IA pour ne pas être dépassé, ni aliéné. Il est capable de raison, de morale, et doit s’en servir pour ne pas être dépassé par la machine, sans quoi deviennent caduques les fameuses lois d’Isaac Asimov : « Un robot ne peut porter atteinte à un être humain ni, restant passif, laisser cet être humain exposé au danger ; / Un robot doit obéir aux ordres donnés par les êtres humains, sauf si de tels ordres entrent en contradiction avec la première loi ; /Un robot doit protéger son existence dans la mesure où cette protection n'entre pas en contradiction avec la première ou la deuxième loi. » Alain Damasio, dans son roman </a:t>
            </a:r>
            <a:r>
              <a:rPr lang="fr-FR" sz="2000" b="1" i="1" kern="100" dirty="0">
                <a:effectLst/>
                <a:latin typeface="Times New Roman" panose="02020603050405020304" pitchFamily="18" charset="0"/>
                <a:ea typeface="Calibri" panose="020F0502020204030204" pitchFamily="34" charset="0"/>
                <a:cs typeface="Times New Roman" panose="02020603050405020304" pitchFamily="18" charset="0"/>
              </a:rPr>
              <a:t>La Zone du Dehors</a:t>
            </a: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 lauréat du prix </a:t>
            </a:r>
            <a:r>
              <a:rPr lang="fr-FR" sz="2000" b="1" kern="100" dirty="0" err="1">
                <a:effectLst/>
                <a:latin typeface="Times New Roman" panose="02020603050405020304" pitchFamily="18" charset="0"/>
                <a:ea typeface="Calibri" panose="020F0502020204030204" pitchFamily="34" charset="0"/>
                <a:cs typeface="Times New Roman" panose="02020603050405020304" pitchFamily="18" charset="0"/>
              </a:rPr>
              <a:t>utopiale</a:t>
            </a: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 en 2007, montre comment l’évolution technologique et le recours aux machines, outil d’aliénation, peut devenir celui de la liberté. </a:t>
            </a:r>
            <a:endParaRPr lang="fr-FR" sz="2000" b="1"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sz="2000" b="1" dirty="0"/>
          </a:p>
        </p:txBody>
      </p:sp>
    </p:spTree>
    <p:extLst>
      <p:ext uri="{BB962C8B-B14F-4D97-AF65-F5344CB8AC3E}">
        <p14:creationId xmlns:p14="http://schemas.microsoft.com/office/powerpoint/2010/main" val="13955469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B543CD-B2DE-46FD-70A8-12B3C88F1CE1}"/>
              </a:ext>
            </a:extLst>
          </p:cNvPr>
          <p:cNvSpPr>
            <a:spLocks noGrp="1"/>
          </p:cNvSpPr>
          <p:nvPr>
            <p:ph type="title"/>
          </p:nvPr>
        </p:nvSpPr>
        <p:spPr/>
        <p:txBody>
          <a:bodyPr/>
          <a:lstStyle/>
          <a:p>
            <a:r>
              <a:rPr lang="fr-FR" sz="1800" dirty="0">
                <a:effectLst/>
                <a:latin typeface="Times New Roman" panose="02020603050405020304" pitchFamily="18" charset="0"/>
                <a:ea typeface="Calibri" panose="020F0502020204030204" pitchFamily="34" charset="0"/>
              </a:rPr>
              <a:t>=&gt; Ouverture </a:t>
            </a:r>
            <a:endParaRPr lang="fr-FR" dirty="0"/>
          </a:p>
        </p:txBody>
      </p:sp>
      <p:sp>
        <p:nvSpPr>
          <p:cNvPr id="3" name="Espace réservé du contenu 2">
            <a:extLst>
              <a:ext uri="{FF2B5EF4-FFF2-40B4-BE49-F238E27FC236}">
                <a16:creationId xmlns:a16="http://schemas.microsoft.com/office/drawing/2014/main" id="{C7B59EFF-6ABA-DB0B-2AF9-8C433EE90285}"/>
              </a:ext>
            </a:extLst>
          </p:cNvPr>
          <p:cNvSpPr>
            <a:spLocks noGrp="1"/>
          </p:cNvSpPr>
          <p:nvPr>
            <p:ph idx="1"/>
          </p:nvPr>
        </p:nvSpPr>
        <p:spPr/>
        <p:txBody>
          <a:bodyPr>
            <a:normAutofit/>
          </a:bodyPr>
          <a:lstStyle/>
          <a:p>
            <a:pPr algn="just"/>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Un dossier réalisé par Marion Rousset pour </a:t>
            </a:r>
            <a:r>
              <a:rPr lang="fr-FR" sz="2000" b="1" kern="100" dirty="0" err="1">
                <a:effectLst/>
                <a:latin typeface="Times New Roman" panose="02020603050405020304" pitchFamily="18" charset="0"/>
                <a:ea typeface="Calibri" panose="020F0502020204030204" pitchFamily="34" charset="0"/>
                <a:cs typeface="Times New Roman" panose="02020603050405020304" pitchFamily="18" charset="0"/>
              </a:rPr>
              <a:t>telerama</a:t>
            </a:r>
            <a:r>
              <a:rPr lang="fr-FR" sz="2000" b="1" kern="100" dirty="0">
                <a:effectLst/>
                <a:latin typeface="Times New Roman" panose="02020603050405020304" pitchFamily="18" charset="0"/>
                <a:ea typeface="Calibri" panose="020F0502020204030204" pitchFamily="34" charset="0"/>
                <a:cs typeface="Times New Roman" panose="02020603050405020304" pitchFamily="18" charset="0"/>
              </a:rPr>
              <a:t> en 2023 pose la question du recours à l’intelligence artificielle à l’école et à l’université : « et si c’était bien ? » La réponse, plus consensuelle que la question, souligne l’importance d’une pratique encadrée, tant par goût de l’honnêteté intellectuelle que pour conserver la richesse et l’originalité de ce qui fait la pensée humaine : l’expression personnelle.</a:t>
            </a:r>
            <a:endParaRPr lang="fr-FR" sz="2000" b="1"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sz="2000" dirty="0"/>
          </a:p>
        </p:txBody>
      </p:sp>
    </p:spTree>
    <p:extLst>
      <p:ext uri="{BB962C8B-B14F-4D97-AF65-F5344CB8AC3E}">
        <p14:creationId xmlns:p14="http://schemas.microsoft.com/office/powerpoint/2010/main" val="2581266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28F36D63-5248-CB67-3169-278E739F4616}"/>
              </a:ext>
            </a:extLst>
          </p:cNvPr>
          <p:cNvSpPr txBox="1"/>
          <p:nvPr/>
        </p:nvSpPr>
        <p:spPr>
          <a:xfrm>
            <a:off x="1460810" y="691376"/>
            <a:ext cx="7683190" cy="923330"/>
          </a:xfrm>
          <a:prstGeom prst="rect">
            <a:avLst/>
          </a:prstGeom>
          <a:noFill/>
        </p:spPr>
        <p:txBody>
          <a:bodyPr wrap="square">
            <a:spAutoFit/>
          </a:bodyPr>
          <a:lstStyle/>
          <a:p>
            <a:pPr algn="just"/>
            <a:r>
              <a:rPr lang="fr-FR" sz="1800" b="1" kern="100" dirty="0">
                <a:effectLst/>
                <a:latin typeface="Times New Roman" panose="02020603050405020304" pitchFamily="18" charset="0"/>
                <a:ea typeface="Calibri" panose="020F0502020204030204" pitchFamily="34" charset="0"/>
                <a:cs typeface="Times New Roman" panose="02020603050405020304" pitchFamily="18" charset="0"/>
              </a:rPr>
              <a:t>1. Relevez, dans le passage ci-après, les verbes conjugués. Classez-les selon leur mode et leur temps</a:t>
            </a:r>
            <a:r>
              <a:rPr lang="fr-FR" sz="1800" b="1" kern="100"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a:t>
            </a:r>
            <a:r>
              <a:rPr lang="fr-FR" sz="1800" b="1" kern="100" dirty="0">
                <a:effectLst/>
                <a:latin typeface="Times New Roman" panose="02020603050405020304" pitchFamily="18" charset="0"/>
                <a:ea typeface="Calibri" panose="020F0502020204030204" pitchFamily="34" charset="0"/>
                <a:cs typeface="Times New Roman" panose="02020603050405020304" pitchFamily="18" charset="0"/>
              </a:rPr>
              <a:t> 1,5 (0,5 par ligne entièrement juste)</a:t>
            </a:r>
          </a:p>
          <a:p>
            <a:pPr algn="just"/>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Tableau 3">
            <a:extLst>
              <a:ext uri="{FF2B5EF4-FFF2-40B4-BE49-F238E27FC236}">
                <a16:creationId xmlns:a16="http://schemas.microsoft.com/office/drawing/2014/main" id="{01C289FC-6CD5-21B1-0CF4-415E73A78793}"/>
              </a:ext>
            </a:extLst>
          </p:cNvPr>
          <p:cNvGraphicFramePr>
            <a:graphicFrameLocks noGrp="1"/>
          </p:cNvGraphicFramePr>
          <p:nvPr>
            <p:extLst>
              <p:ext uri="{D42A27DB-BD31-4B8C-83A1-F6EECF244321}">
                <p14:modId xmlns:p14="http://schemas.microsoft.com/office/powerpoint/2010/main" val="3741125704"/>
              </p:ext>
            </p:extLst>
          </p:nvPr>
        </p:nvGraphicFramePr>
        <p:xfrm>
          <a:off x="1897655" y="3429000"/>
          <a:ext cx="7161974" cy="2926080"/>
        </p:xfrm>
        <a:graphic>
          <a:graphicData uri="http://schemas.openxmlformats.org/drawingml/2006/table">
            <a:tbl>
              <a:tblPr firstRow="1" firstCol="1" bandRow="1">
                <a:tableStyleId>{5C22544A-7EE6-4342-B048-85BDC9FD1C3A}</a:tableStyleId>
              </a:tblPr>
              <a:tblGrid>
                <a:gridCol w="2386798">
                  <a:extLst>
                    <a:ext uri="{9D8B030D-6E8A-4147-A177-3AD203B41FA5}">
                      <a16:colId xmlns:a16="http://schemas.microsoft.com/office/drawing/2014/main" val="1671177281"/>
                    </a:ext>
                  </a:extLst>
                </a:gridCol>
                <a:gridCol w="2387588">
                  <a:extLst>
                    <a:ext uri="{9D8B030D-6E8A-4147-A177-3AD203B41FA5}">
                      <a16:colId xmlns:a16="http://schemas.microsoft.com/office/drawing/2014/main" val="2482652867"/>
                    </a:ext>
                  </a:extLst>
                </a:gridCol>
                <a:gridCol w="2387588">
                  <a:extLst>
                    <a:ext uri="{9D8B030D-6E8A-4147-A177-3AD203B41FA5}">
                      <a16:colId xmlns:a16="http://schemas.microsoft.com/office/drawing/2014/main" val="2575478399"/>
                    </a:ext>
                  </a:extLst>
                </a:gridCol>
              </a:tblGrid>
              <a:tr h="232317">
                <a:tc>
                  <a:txBody>
                    <a:bodyPr/>
                    <a:lstStyle/>
                    <a:p>
                      <a:pPr algn="just"/>
                      <a:r>
                        <a:rPr lang="fr-FR" sz="1600" kern="100">
                          <a:effectLst/>
                        </a:rPr>
                        <a:t>RELEVÉ DES VERBES</a:t>
                      </a:r>
                      <a:endParaRPr lang="fr-FR"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r>
                        <a:rPr lang="fr-FR" sz="1600" kern="100">
                          <a:effectLst/>
                        </a:rPr>
                        <a:t>MODE</a:t>
                      </a:r>
                      <a:endParaRPr lang="fr-FR"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r>
                        <a:rPr lang="fr-FR" sz="1600" kern="100">
                          <a:effectLst/>
                        </a:rPr>
                        <a:t>TEMPS</a:t>
                      </a:r>
                      <a:endParaRPr lang="fr-FR"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93969417"/>
                  </a:ext>
                </a:extLst>
              </a:tr>
              <a:tr h="495882">
                <a:tc>
                  <a:txBody>
                    <a:bodyPr/>
                    <a:lstStyle/>
                    <a:p>
                      <a:pPr algn="just"/>
                      <a:r>
                        <a:rPr lang="fr-FR" sz="1600" kern="100" dirty="0">
                          <a:effectLst/>
                        </a:rPr>
                        <a:t>laissa</a:t>
                      </a:r>
                    </a:p>
                    <a:p>
                      <a:pPr algn="just"/>
                      <a:r>
                        <a:rPr lang="fr-FR" sz="1600" kern="100" dirty="0">
                          <a:effectLst/>
                        </a:rPr>
                        <a:t>promit</a:t>
                      </a:r>
                    </a:p>
                    <a:p>
                      <a:pPr algn="just"/>
                      <a:r>
                        <a:rPr lang="fr-FR" sz="1600" kern="100" dirty="0">
                          <a:effectLst/>
                        </a:rPr>
                        <a:t> </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r>
                        <a:rPr lang="fr-FR" sz="1600" kern="100" dirty="0">
                          <a:effectLst/>
                        </a:rPr>
                        <a:t>Indicatif</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r>
                        <a:rPr lang="fr-FR" sz="1600" kern="100" dirty="0">
                          <a:effectLst/>
                        </a:rPr>
                        <a:t>Passé simple</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97274185"/>
                  </a:ext>
                </a:extLst>
              </a:tr>
              <a:tr h="1059019">
                <a:tc>
                  <a:txBody>
                    <a:bodyPr/>
                    <a:lstStyle/>
                    <a:p>
                      <a:pPr algn="just"/>
                      <a:r>
                        <a:rPr lang="fr-FR" sz="1600" kern="100">
                          <a:effectLst/>
                        </a:rPr>
                        <a:t>procèderait</a:t>
                      </a:r>
                    </a:p>
                    <a:p>
                      <a:pPr algn="just"/>
                      <a:r>
                        <a:rPr lang="fr-FR" sz="1600" kern="100">
                          <a:effectLst/>
                        </a:rPr>
                        <a:t>attribuerait</a:t>
                      </a:r>
                    </a:p>
                    <a:p>
                      <a:pPr algn="just"/>
                      <a:r>
                        <a:rPr lang="fr-FR" sz="1600" kern="100">
                          <a:effectLst/>
                        </a:rPr>
                        <a:t>viendraient</a:t>
                      </a:r>
                    </a:p>
                    <a:p>
                      <a:pPr algn="just"/>
                      <a:r>
                        <a:rPr lang="fr-FR" sz="1600" kern="100">
                          <a:effectLst/>
                        </a:rPr>
                        <a:t>chercherait</a:t>
                      </a:r>
                    </a:p>
                    <a:p>
                      <a:pPr algn="just"/>
                      <a:r>
                        <a:rPr lang="fr-FR" sz="1600" kern="100">
                          <a:effectLst/>
                        </a:rPr>
                        <a:t>testerait</a:t>
                      </a:r>
                    </a:p>
                    <a:p>
                      <a:pPr algn="just"/>
                      <a:r>
                        <a:rPr lang="fr-FR" sz="1600" kern="100">
                          <a:effectLst/>
                        </a:rPr>
                        <a:t> </a:t>
                      </a:r>
                      <a:endParaRPr lang="fr-FR"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r>
                        <a:rPr lang="fr-FR" sz="1600" kern="100">
                          <a:effectLst/>
                        </a:rPr>
                        <a:t>Indicatif</a:t>
                      </a:r>
                      <a:endParaRPr lang="fr-FR"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r>
                        <a:rPr lang="fr-FR" sz="1600" kern="100">
                          <a:effectLst/>
                        </a:rPr>
                        <a:t>Conditionnel présent</a:t>
                      </a:r>
                      <a:endParaRPr lang="fr-FR"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85391235"/>
                  </a:ext>
                </a:extLst>
              </a:tr>
              <a:tr h="464633">
                <a:tc>
                  <a:txBody>
                    <a:bodyPr/>
                    <a:lstStyle/>
                    <a:p>
                      <a:pPr algn="just"/>
                      <a:r>
                        <a:rPr lang="fr-FR" sz="1600" kern="100">
                          <a:effectLst/>
                        </a:rPr>
                        <a:t>Fût imposé</a:t>
                      </a:r>
                    </a:p>
                    <a:p>
                      <a:pPr algn="just"/>
                      <a:r>
                        <a:rPr lang="fr-FR" sz="1600" kern="100">
                          <a:effectLst/>
                        </a:rPr>
                        <a:t> </a:t>
                      </a:r>
                      <a:endParaRPr lang="fr-FR"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r>
                        <a:rPr lang="fr-FR" sz="1600" kern="100">
                          <a:effectLst/>
                        </a:rPr>
                        <a:t>Subjonctif </a:t>
                      </a:r>
                      <a:endParaRPr lang="fr-FR" sz="16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r>
                        <a:rPr lang="fr-FR" sz="1600" kern="100" dirty="0">
                          <a:effectLst/>
                        </a:rPr>
                        <a:t>Imparfait (voix passive)</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77658976"/>
                  </a:ext>
                </a:extLst>
              </a:tr>
            </a:tbl>
          </a:graphicData>
        </a:graphic>
      </p:graphicFrame>
      <p:sp>
        <p:nvSpPr>
          <p:cNvPr id="5" name="Rectangle 1">
            <a:extLst>
              <a:ext uri="{FF2B5EF4-FFF2-40B4-BE49-F238E27FC236}">
                <a16:creationId xmlns:a16="http://schemas.microsoft.com/office/drawing/2014/main" id="{05008E8C-4FF4-A001-D65F-0431D03A6C7C}"/>
              </a:ext>
            </a:extLst>
          </p:cNvPr>
          <p:cNvSpPr>
            <a:spLocks noChangeArrowheads="1"/>
          </p:cNvSpPr>
          <p:nvPr/>
        </p:nvSpPr>
        <p:spPr bwMode="auto">
          <a:xfrm>
            <a:off x="2397512" y="1397675"/>
            <a:ext cx="6662117"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Il se </a:t>
            </a:r>
            <a:r>
              <a:rPr kumimoji="0" lang="fr-FR" altLang="fr-FR" b="1" i="0" u="sng"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laissa </a:t>
            </a:r>
            <a:r>
              <a:rPr kumimoji="0" lang="fr-FR" altLang="fr-FR"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aller </a:t>
            </a:r>
            <a:r>
              <a:rPr kumimoji="0" lang="fr-FR" altLang="fr-FR" b="0"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à</a:t>
            </a:r>
            <a:r>
              <a:rPr kumimoji="0" lang="fr-FR" altLang="fr-FR"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imaginer comment la d</a:t>
            </a:r>
            <a:r>
              <a:rPr kumimoji="0" lang="fr-FR" altLang="fr-FR" b="0"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é</a:t>
            </a:r>
            <a:r>
              <a:rPr kumimoji="0" lang="fr-FR" altLang="fr-FR"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nomm</a:t>
            </a:r>
            <a:r>
              <a:rPr kumimoji="0" lang="fr-FR" altLang="fr-FR" b="0"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é</a:t>
            </a:r>
            <a:r>
              <a:rPr kumimoji="0" lang="fr-FR" altLang="fr-FR"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e Ada </a:t>
            </a:r>
            <a:r>
              <a:rPr kumimoji="0" lang="fr-FR" altLang="fr-FR" b="1" i="0" u="sng"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proc</a:t>
            </a:r>
            <a:r>
              <a:rPr kumimoji="0" lang="fr-FR" altLang="fr-FR" b="1" i="0" u="sng"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è</a:t>
            </a:r>
            <a:r>
              <a:rPr kumimoji="0" lang="fr-FR" altLang="fr-FR" b="1" i="0" u="sng"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derait </a:t>
            </a:r>
            <a:r>
              <a:rPr kumimoji="0" lang="fr-FR" altLang="fr-FR"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pour </a:t>
            </a:r>
            <a:r>
              <a:rPr kumimoji="0" lang="fr-FR" altLang="fr-FR" b="0"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é</a:t>
            </a:r>
            <a:r>
              <a:rPr kumimoji="0" lang="fr-FR" altLang="fr-FR"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crire un ha</a:t>
            </a:r>
            <a:r>
              <a:rPr kumimoji="0" lang="fr-FR" altLang="fr-FR" b="0"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ï</a:t>
            </a:r>
            <a:r>
              <a:rPr kumimoji="0" lang="fr-FR" altLang="fr-FR"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ku. En admettant que le sujet lui </a:t>
            </a:r>
            <a:r>
              <a:rPr kumimoji="0" lang="fr-FR" altLang="fr-FR" b="1" i="0" u="sng"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f</a:t>
            </a:r>
            <a:r>
              <a:rPr kumimoji="0" lang="fr-FR" altLang="fr-FR" b="1" i="0" u="sng"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û</a:t>
            </a:r>
            <a:r>
              <a:rPr kumimoji="0" lang="fr-FR" altLang="fr-FR" b="1" i="0" u="sng"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t impos</a:t>
            </a:r>
            <a:r>
              <a:rPr kumimoji="0" lang="fr-FR" altLang="fr-FR" b="1" i="0" u="sng"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é</a:t>
            </a:r>
            <a:r>
              <a:rPr kumimoji="0" lang="fr-FR" altLang="fr-FR"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fr-FR" altLang="fr-FR" b="1" i="0" u="sng"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attribuerait</a:t>
            </a:r>
            <a:r>
              <a:rPr kumimoji="0" lang="fr-FR" altLang="fr-FR"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-elle une note aux centaines de m</a:t>
            </a:r>
            <a:r>
              <a:rPr kumimoji="0" lang="fr-FR" altLang="fr-FR" b="0"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é</a:t>
            </a:r>
            <a:r>
              <a:rPr kumimoji="0" lang="fr-FR" altLang="fr-FR"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taphores qui lui </a:t>
            </a:r>
            <a:r>
              <a:rPr kumimoji="0" lang="fr-FR" altLang="fr-FR" b="1" i="0" u="sng"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viendraient</a:t>
            </a:r>
            <a:r>
              <a:rPr kumimoji="0" lang="fr-FR" altLang="fr-FR"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fr-FR" altLang="fr-FR" b="0"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à</a:t>
            </a:r>
            <a:r>
              <a:rPr kumimoji="0" lang="fr-FR" altLang="fr-FR"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l</a:t>
            </a:r>
            <a:r>
              <a:rPr kumimoji="0" lang="fr-FR" altLang="fr-FR" b="0"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a:t>
            </a:r>
            <a:r>
              <a:rPr kumimoji="0" lang="fr-FR" altLang="fr-FR"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esprit</a:t>
            </a:r>
            <a:r>
              <a:rPr kumimoji="0" lang="fr-FR" altLang="fr-FR" b="0"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 </a:t>
            </a:r>
            <a:r>
              <a:rPr kumimoji="0" lang="fr-FR" altLang="fr-FR"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fr-FR" altLang="fr-FR" b="1" i="0" u="sng"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Chercherait</a:t>
            </a:r>
            <a:r>
              <a:rPr kumimoji="0" lang="fr-FR" altLang="fr-FR"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-elle l</a:t>
            </a:r>
            <a:r>
              <a:rPr kumimoji="0" lang="fr-FR" altLang="fr-FR" b="0"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a:t>
            </a:r>
            <a:r>
              <a:rPr kumimoji="0" lang="fr-FR" altLang="fr-FR"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inspiration du côt</a:t>
            </a:r>
            <a:r>
              <a:rPr kumimoji="0" lang="fr-FR" altLang="fr-FR" b="0"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é</a:t>
            </a:r>
            <a:r>
              <a:rPr kumimoji="0" lang="fr-FR" altLang="fr-FR"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des ma</a:t>
            </a:r>
            <a:r>
              <a:rPr kumimoji="0" lang="fr-FR" altLang="fr-FR" b="0"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î</a:t>
            </a:r>
            <a:r>
              <a:rPr kumimoji="0" lang="fr-FR" altLang="fr-FR"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tres orientaux</a:t>
            </a:r>
            <a:r>
              <a:rPr kumimoji="0" lang="fr-FR" altLang="fr-FR" b="0"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 </a:t>
            </a:r>
            <a:r>
              <a:rPr kumimoji="0" lang="fr-FR" altLang="fr-FR"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kumimoji="0" lang="fr-FR" altLang="fr-FR" b="1" i="0" u="sng"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Testerait</a:t>
            </a:r>
            <a:r>
              <a:rPr kumimoji="0" lang="fr-FR" altLang="fr-FR"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-elle chaque mot, chaque image, sur un </a:t>
            </a:r>
            <a:r>
              <a:rPr kumimoji="0" lang="fr-FR" altLang="fr-FR" b="0"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é</a:t>
            </a:r>
            <a:r>
              <a:rPr kumimoji="0" lang="fr-FR" altLang="fr-FR"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chantillon de lecteurs</a:t>
            </a:r>
            <a:r>
              <a:rPr kumimoji="0" lang="fr-FR" altLang="fr-FR" b="0"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 </a:t>
            </a:r>
            <a:r>
              <a:rPr kumimoji="0" lang="fr-FR" altLang="fr-FR"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Il se </a:t>
            </a:r>
            <a:r>
              <a:rPr kumimoji="0" lang="fr-FR" altLang="fr-FR" b="1" i="0" u="sng"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promit</a:t>
            </a:r>
            <a:r>
              <a:rPr kumimoji="0" lang="fr-FR" altLang="fr-FR"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de poser la question </a:t>
            </a:r>
            <a:r>
              <a:rPr kumimoji="0" lang="fr-FR" altLang="fr-FR" b="0"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à</a:t>
            </a:r>
            <a:r>
              <a:rPr kumimoji="0" lang="fr-FR" altLang="fr-FR" b="0" i="0" u="none" strike="noStrike" cap="none" normalizeH="0" baseline="0" dirty="0">
                <a:ln>
                  <a:noFill/>
                </a:ln>
                <a:effectLst/>
                <a:latin typeface="Times New Roman" panose="02020603050405020304" pitchFamily="18" charset="0"/>
                <a:ea typeface="Calibri" panose="020F0502020204030204" pitchFamily="34" charset="0"/>
                <a:cs typeface="Times New Roman" panose="02020603050405020304" pitchFamily="18" charset="0"/>
              </a:rPr>
              <a:t> Weiss. </a:t>
            </a:r>
            <a:endParaRPr kumimoji="0" lang="fr-FR" altLang="fr-FR"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53993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7CBF7323-40B1-822B-D517-083B4DE4BF97}"/>
              </a:ext>
            </a:extLst>
          </p:cNvPr>
          <p:cNvSpPr txBox="1"/>
          <p:nvPr/>
        </p:nvSpPr>
        <p:spPr>
          <a:xfrm>
            <a:off x="1761893" y="366198"/>
            <a:ext cx="8631044" cy="2031325"/>
          </a:xfrm>
          <a:prstGeom prst="rect">
            <a:avLst/>
          </a:prstGeom>
          <a:noFill/>
        </p:spPr>
        <p:txBody>
          <a:bodyPr wrap="square">
            <a:spAutoFit/>
          </a:bodyPr>
          <a:lstStyle/>
          <a:p>
            <a:pPr algn="just"/>
            <a:r>
              <a:rPr lang="fr-FR" b="1" kern="100" dirty="0">
                <a:effectLst/>
                <a:latin typeface="Times New Roman" panose="02020603050405020304" pitchFamily="18" charset="0"/>
                <a:ea typeface="Calibri" panose="020F0502020204030204" pitchFamily="34" charset="0"/>
                <a:cs typeface="Times New Roman" panose="02020603050405020304" pitchFamily="18" charset="0"/>
              </a:rPr>
              <a:t>2. Précisez la nature et la fonction des mots ou groupes de mots suivants </a:t>
            </a:r>
          </a:p>
          <a:p>
            <a:pPr algn="just"/>
            <a:r>
              <a:rPr lang="fr-FR" b="1" kern="100" dirty="0">
                <a:effectLst/>
                <a:latin typeface="Times New Roman" panose="02020603050405020304" pitchFamily="18" charset="0"/>
                <a:ea typeface="Calibri" panose="020F0502020204030204" pitchFamily="34" charset="0"/>
                <a:cs typeface="Times New Roman" panose="02020603050405020304" pitchFamily="18" charset="0"/>
              </a:rPr>
              <a:t>(1 pt ; 0,5 pour deux lignes entièrement justes)</a:t>
            </a:r>
            <a:endParaRPr lang="fr-FR" b="1"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fr-FR" b="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fr-FR" b="1" kern="100" dirty="0">
                <a:latin typeface="Times New Roman" panose="02020603050405020304" pitchFamily="18" charset="0"/>
                <a:ea typeface="Calibri" panose="020F0502020204030204" pitchFamily="34" charset="0"/>
                <a:cs typeface="Times New Roman" panose="02020603050405020304" pitchFamily="18" charset="0"/>
              </a:rPr>
              <a:t>					</a:t>
            </a:r>
            <a:r>
              <a:rPr lang="fr-FR" b="1" kern="100" dirty="0">
                <a:effectLst/>
                <a:latin typeface="Times New Roman" panose="02020603050405020304" pitchFamily="18" charset="0"/>
                <a:ea typeface="Calibri" panose="020F0502020204030204" pitchFamily="34" charset="0"/>
                <a:cs typeface="Times New Roman" panose="02020603050405020304" pitchFamily="18" charset="0"/>
              </a:rPr>
              <a:t>- rien (ligne 30)</a:t>
            </a:r>
            <a:endParaRPr lang="fr-FR" b="1"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fr-FR" b="1" kern="100" dirty="0">
                <a:effectLst/>
                <a:latin typeface="Times New Roman" panose="02020603050405020304" pitchFamily="18" charset="0"/>
                <a:ea typeface="Calibri" panose="020F0502020204030204" pitchFamily="34" charset="0"/>
                <a:cs typeface="Times New Roman" panose="02020603050405020304" pitchFamily="18" charset="0"/>
              </a:rPr>
              <a:t>					- faible (ligne 46)</a:t>
            </a:r>
            <a:endParaRPr lang="fr-FR" b="1"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fr-FR" b="1" kern="100" dirty="0">
                <a:effectLst/>
                <a:latin typeface="Times New Roman" panose="02020603050405020304" pitchFamily="18" charset="0"/>
                <a:ea typeface="Calibri" panose="020F0502020204030204" pitchFamily="34" charset="0"/>
                <a:cs typeface="Times New Roman" panose="02020603050405020304" pitchFamily="18" charset="0"/>
              </a:rPr>
              <a:t>					- dictionnaire (ligne 50)</a:t>
            </a:r>
            <a:endParaRPr lang="fr-FR" b="1"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fr-FR" b="1" kern="100" dirty="0">
                <a:effectLst/>
                <a:latin typeface="Times New Roman" panose="02020603050405020304" pitchFamily="18" charset="0"/>
                <a:ea typeface="Calibri" panose="020F0502020204030204" pitchFamily="34" charset="0"/>
                <a:cs typeface="Times New Roman" panose="02020603050405020304" pitchFamily="18" charset="0"/>
              </a:rPr>
              <a:t>					- à voix haute (ligne 55)</a:t>
            </a:r>
            <a:endParaRPr lang="fr-FR"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oneTexte 3">
            <a:extLst>
              <a:ext uri="{FF2B5EF4-FFF2-40B4-BE49-F238E27FC236}">
                <a16:creationId xmlns:a16="http://schemas.microsoft.com/office/drawing/2014/main" id="{EB9FC59D-87DC-435D-CDFB-44E4EAE0829F}"/>
              </a:ext>
            </a:extLst>
          </p:cNvPr>
          <p:cNvSpPr txBox="1"/>
          <p:nvPr/>
        </p:nvSpPr>
        <p:spPr>
          <a:xfrm>
            <a:off x="1494264" y="2382986"/>
            <a:ext cx="9890143" cy="4154984"/>
          </a:xfrm>
          <a:prstGeom prst="rect">
            <a:avLst/>
          </a:prstGeom>
          <a:noFill/>
        </p:spPr>
        <p:txBody>
          <a:bodyPr wrap="none" rtlCol="0">
            <a:spAutoFit/>
          </a:bodyPr>
          <a:lstStyle/>
          <a:p>
            <a:r>
              <a:rPr lang="fr-FR" sz="2400" b="1" dirty="0">
                <a:effectLst/>
                <a:latin typeface="Times New Roman" panose="02020603050405020304" pitchFamily="18" charset="0"/>
                <a:ea typeface="Calibri" panose="020F0502020204030204" pitchFamily="34" charset="0"/>
              </a:rPr>
              <a:t>« Non, ça ne servait à </a:t>
            </a:r>
            <a:r>
              <a:rPr lang="fr-FR" sz="2400" b="1" u="sng" dirty="0">
                <a:effectLst/>
                <a:latin typeface="Times New Roman" panose="02020603050405020304" pitchFamily="18" charset="0"/>
                <a:ea typeface="Calibri" panose="020F0502020204030204" pitchFamily="34" charset="0"/>
              </a:rPr>
              <a:t>rien</a:t>
            </a:r>
            <a:r>
              <a:rPr lang="fr-FR" sz="2400" b="1" dirty="0">
                <a:effectLst/>
                <a:latin typeface="Times New Roman" panose="02020603050405020304" pitchFamily="18" charset="0"/>
                <a:ea typeface="Calibri" panose="020F0502020204030204" pitchFamily="34" charset="0"/>
              </a:rPr>
              <a:t>. »</a:t>
            </a:r>
          </a:p>
          <a:p>
            <a:r>
              <a:rPr lang="fr-FR" sz="2400" b="1" dirty="0">
                <a:latin typeface="Times New Roman" panose="02020603050405020304" pitchFamily="18" charset="0"/>
                <a:ea typeface="Calibri" panose="020F0502020204030204" pitchFamily="34" charset="0"/>
              </a:rPr>
              <a:t>=&gt; </a:t>
            </a:r>
            <a:r>
              <a:rPr lang="fr-FR" sz="2400" b="1" kern="100" dirty="0">
                <a:solidFill>
                  <a:schemeClr val="tx1">
                    <a:lumMod val="95000"/>
                  </a:schemeClr>
                </a:solidFill>
                <a:latin typeface="Times New Roman" panose="02020603050405020304" pitchFamily="18" charset="0"/>
                <a:ea typeface="Calibri" panose="020F0502020204030204" pitchFamily="34" charset="0"/>
                <a:cs typeface="Times New Roman" panose="02020603050405020304" pitchFamily="18" charset="0"/>
              </a:rPr>
              <a:t>pronom indéfini, COI du verbe « servir ».</a:t>
            </a:r>
            <a:endParaRPr lang="fr-FR" sz="2400" b="1" kern="100" dirty="0">
              <a:solidFill>
                <a:schemeClr val="tx1">
                  <a:lumMod val="95000"/>
                </a:schemeClr>
              </a:solidFill>
              <a:latin typeface="Calibri" panose="020F0502020204030204" pitchFamily="34" charset="0"/>
              <a:ea typeface="Calibri" panose="020F0502020204030204" pitchFamily="34" charset="0"/>
              <a:cs typeface="Times New Roman" panose="02020603050405020304" pitchFamily="18" charset="0"/>
            </a:endParaRPr>
          </a:p>
          <a:p>
            <a:endParaRPr lang="fr-FR" sz="2400" b="1" dirty="0">
              <a:effectLst/>
              <a:latin typeface="Times New Roman" panose="02020603050405020304" pitchFamily="18" charset="0"/>
              <a:ea typeface="Calibri" panose="020F0502020204030204" pitchFamily="34" charset="0"/>
            </a:endParaRPr>
          </a:p>
          <a:p>
            <a:r>
              <a:rPr lang="fr-FR" sz="2400" b="1" dirty="0">
                <a:effectLst/>
                <a:latin typeface="Times New Roman" panose="02020603050405020304" pitchFamily="18" charset="0"/>
                <a:ea typeface="Calibri" panose="020F0502020204030204" pitchFamily="34" charset="0"/>
              </a:rPr>
              <a:t>« seul le vers central était un peu plus </a:t>
            </a:r>
            <a:r>
              <a:rPr lang="fr-FR" sz="2400" b="1" u="sng" dirty="0">
                <a:effectLst/>
                <a:latin typeface="Times New Roman" panose="02020603050405020304" pitchFamily="18" charset="0"/>
                <a:ea typeface="Calibri" panose="020F0502020204030204" pitchFamily="34" charset="0"/>
              </a:rPr>
              <a:t>faible</a:t>
            </a:r>
            <a:r>
              <a:rPr lang="fr-FR" sz="2400" b="1" dirty="0">
                <a:effectLst/>
                <a:latin typeface="Times New Roman" panose="02020603050405020304" pitchFamily="18" charset="0"/>
                <a:ea typeface="Calibri" panose="020F0502020204030204" pitchFamily="34" charset="0"/>
              </a:rPr>
              <a:t>. » </a:t>
            </a:r>
          </a:p>
          <a:p>
            <a:r>
              <a:rPr lang="fr-FR" sz="2400" b="1" dirty="0">
                <a:latin typeface="Times New Roman" panose="02020603050405020304" pitchFamily="18" charset="0"/>
                <a:ea typeface="Calibri" panose="020F0502020204030204" pitchFamily="34" charset="0"/>
              </a:rPr>
              <a:t>=&gt; </a:t>
            </a:r>
            <a:r>
              <a:rPr lang="fr-FR" sz="2400" b="1" kern="100" dirty="0">
                <a:solidFill>
                  <a:schemeClr val="tx1">
                    <a:lumMod val="95000"/>
                  </a:schemeClr>
                </a:solidFill>
                <a:latin typeface="Times New Roman" panose="02020603050405020304" pitchFamily="18" charset="0"/>
                <a:ea typeface="Calibri" panose="020F0502020204030204" pitchFamily="34" charset="0"/>
                <a:cs typeface="Times New Roman" panose="02020603050405020304" pitchFamily="18" charset="0"/>
              </a:rPr>
              <a:t>adjectif qualificatif, attribut du sujet « vers </a:t>
            </a:r>
            <a:r>
              <a:rPr lang="fr-FR" sz="2400" b="1" kern="1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 le vers central ? ».</a:t>
            </a:r>
            <a:endParaRPr lang="fr-FR" sz="2400" b="1" kern="1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endParaRPr lang="fr-FR" sz="2400" b="1" dirty="0">
              <a:latin typeface="Times New Roman" panose="02020603050405020304" pitchFamily="18" charset="0"/>
              <a:ea typeface="Calibri" panose="020F0502020204030204" pitchFamily="34" charset="0"/>
            </a:endParaRPr>
          </a:p>
          <a:p>
            <a:r>
              <a:rPr lang="fr-FR" sz="2400" b="1" dirty="0">
                <a:effectLst/>
                <a:latin typeface="Times New Roman" panose="02020603050405020304" pitchFamily="18" charset="0"/>
                <a:ea typeface="Calibri" panose="020F0502020204030204" pitchFamily="34" charset="0"/>
              </a:rPr>
              <a:t>« Il chercha l’aide du </a:t>
            </a:r>
            <a:r>
              <a:rPr lang="fr-FR" sz="2400" b="1" u="sng" dirty="0">
                <a:effectLst/>
                <a:latin typeface="Times New Roman" panose="02020603050405020304" pitchFamily="18" charset="0"/>
                <a:ea typeface="Calibri" panose="020F0502020204030204" pitchFamily="34" charset="0"/>
              </a:rPr>
              <a:t>dictionnaire</a:t>
            </a:r>
            <a:r>
              <a:rPr lang="fr-FR" sz="2400" b="1" dirty="0">
                <a:effectLst/>
                <a:latin typeface="Times New Roman" panose="02020603050405020304" pitchFamily="18" charset="0"/>
                <a:ea typeface="Calibri" panose="020F0502020204030204" pitchFamily="34" charset="0"/>
              </a:rPr>
              <a:t>. »</a:t>
            </a:r>
          </a:p>
          <a:p>
            <a:r>
              <a:rPr lang="fr-FR" sz="2400" b="1" dirty="0">
                <a:latin typeface="Times New Roman" panose="02020603050405020304" pitchFamily="18" charset="0"/>
                <a:ea typeface="Calibri" panose="020F0502020204030204" pitchFamily="34" charset="0"/>
              </a:rPr>
              <a:t>=&gt; </a:t>
            </a:r>
            <a:r>
              <a:rPr lang="fr-FR" sz="2400" b="1" kern="100" dirty="0">
                <a:solidFill>
                  <a:schemeClr val="tx1">
                    <a:lumMod val="95000"/>
                  </a:schemeClr>
                </a:solidFill>
                <a:latin typeface="Times New Roman" panose="02020603050405020304" pitchFamily="18" charset="0"/>
                <a:ea typeface="Calibri" panose="020F0502020204030204" pitchFamily="34" charset="0"/>
                <a:cs typeface="Times New Roman" panose="02020603050405020304" pitchFamily="18" charset="0"/>
              </a:rPr>
              <a:t>nom commun, complément du nom « aide ».</a:t>
            </a:r>
            <a:endParaRPr lang="fr-FR" sz="2400" b="1" kern="100" dirty="0">
              <a:solidFill>
                <a:schemeClr val="tx1">
                  <a:lumMod val="95000"/>
                </a:schemeClr>
              </a:solidFill>
              <a:latin typeface="Calibri" panose="020F0502020204030204" pitchFamily="34" charset="0"/>
              <a:ea typeface="Calibri" panose="020F0502020204030204" pitchFamily="34" charset="0"/>
              <a:cs typeface="Times New Roman" panose="02020603050405020304" pitchFamily="18" charset="0"/>
            </a:endParaRPr>
          </a:p>
          <a:p>
            <a:endParaRPr lang="fr-FR" sz="2400" b="1" dirty="0">
              <a:effectLst/>
              <a:latin typeface="Times New Roman" panose="02020603050405020304" pitchFamily="18" charset="0"/>
              <a:ea typeface="Calibri" panose="020F0502020204030204" pitchFamily="34" charset="0"/>
            </a:endParaRPr>
          </a:p>
          <a:p>
            <a:r>
              <a:rPr lang="fr-FR" sz="2400" b="1" kern="100" dirty="0">
                <a:effectLst/>
                <a:latin typeface="Times New Roman" panose="02020603050405020304" pitchFamily="18" charset="0"/>
                <a:ea typeface="Calibri" panose="020F0502020204030204" pitchFamily="34" charset="0"/>
                <a:cs typeface="Times New Roman" panose="02020603050405020304" pitchFamily="18" charset="0"/>
              </a:rPr>
              <a:t>« Il relut sa meilleure version </a:t>
            </a:r>
            <a:r>
              <a:rPr lang="fr-FR" sz="2400" b="1" u="sng" kern="100" dirty="0">
                <a:effectLst/>
                <a:latin typeface="Times New Roman" panose="02020603050405020304" pitchFamily="18" charset="0"/>
                <a:ea typeface="Calibri" panose="020F0502020204030204" pitchFamily="34" charset="0"/>
                <a:cs typeface="Times New Roman" panose="02020603050405020304" pitchFamily="18" charset="0"/>
              </a:rPr>
              <a:t>à voix haute</a:t>
            </a:r>
            <a:r>
              <a:rPr lang="fr-FR" sz="2400" b="1" kern="100" dirty="0">
                <a:effectLst/>
                <a:latin typeface="Times New Roman" panose="02020603050405020304" pitchFamily="18" charset="0"/>
                <a:ea typeface="Calibri" panose="020F0502020204030204" pitchFamily="34" charset="0"/>
                <a:cs typeface="Times New Roman" panose="02020603050405020304" pitchFamily="18" charset="0"/>
              </a:rPr>
              <a:t>. »</a:t>
            </a:r>
          </a:p>
          <a:p>
            <a:r>
              <a:rPr lang="fr-FR" sz="2400" b="1" kern="100" dirty="0">
                <a:latin typeface="Times New Roman" panose="02020603050405020304" pitchFamily="18" charset="0"/>
                <a:ea typeface="Calibri" panose="020F0502020204030204" pitchFamily="34" charset="0"/>
                <a:cs typeface="Times New Roman" panose="02020603050405020304" pitchFamily="18" charset="0"/>
              </a:rPr>
              <a:t>=&gt; </a:t>
            </a:r>
            <a:r>
              <a:rPr lang="fr-FR" sz="24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groupe nominal prépositionnel, complément circonstanciel de manière.</a:t>
            </a:r>
            <a:endParaRPr lang="fr-FR" sz="2400" b="1" dirty="0"/>
          </a:p>
        </p:txBody>
      </p:sp>
    </p:spTree>
    <p:extLst>
      <p:ext uri="{BB962C8B-B14F-4D97-AF65-F5344CB8AC3E}">
        <p14:creationId xmlns:p14="http://schemas.microsoft.com/office/powerpoint/2010/main" val="1648788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5086FAA4-8E87-8EEA-162F-3323D81DC63D}"/>
              </a:ext>
            </a:extLst>
          </p:cNvPr>
          <p:cNvSpPr txBox="1"/>
          <p:nvPr/>
        </p:nvSpPr>
        <p:spPr>
          <a:xfrm>
            <a:off x="1918009" y="1478878"/>
            <a:ext cx="8118088" cy="707886"/>
          </a:xfrm>
          <a:prstGeom prst="rect">
            <a:avLst/>
          </a:prstGeom>
          <a:noFill/>
        </p:spPr>
        <p:txBody>
          <a:bodyPr wrap="square">
            <a:spAutoFit/>
          </a:bodyPr>
          <a:lstStyle/>
          <a:p>
            <a:pPr algn="just"/>
            <a:r>
              <a:rPr lang="fr-FR" sz="2000" b="1" dirty="0">
                <a:solidFill>
                  <a:schemeClr val="tx1">
                    <a:lumMod val="95000"/>
                  </a:schemeClr>
                </a:solidFill>
                <a:effectLst/>
                <a:latin typeface="Times New Roman" panose="02020603050405020304" pitchFamily="18" charset="0"/>
              </a:rPr>
              <a:t>« En admettant que le sujet lui fût imposé, attribuerait-elle une note aux centaines de métaphores </a:t>
            </a:r>
            <a:r>
              <a:rPr lang="fr-FR" sz="2000" b="1" i="1" dirty="0">
                <a:solidFill>
                  <a:schemeClr val="tx1">
                    <a:lumMod val="95000"/>
                  </a:schemeClr>
                </a:solidFill>
                <a:effectLst/>
                <a:latin typeface="Times New Roman" panose="02020603050405020304" pitchFamily="18" charset="0"/>
              </a:rPr>
              <a:t>qui </a:t>
            </a:r>
            <a:r>
              <a:rPr lang="fr-FR" sz="2000" b="1" dirty="0">
                <a:solidFill>
                  <a:schemeClr val="tx1">
                    <a:lumMod val="95000"/>
                  </a:schemeClr>
                </a:solidFill>
                <a:effectLst/>
                <a:latin typeface="Times New Roman" panose="02020603050405020304" pitchFamily="18" charset="0"/>
              </a:rPr>
              <a:t>lui </a:t>
            </a:r>
            <a:r>
              <a:rPr lang="fr-FR" sz="2000" b="1" u="sng" dirty="0">
                <a:solidFill>
                  <a:schemeClr val="tx1">
                    <a:lumMod val="95000"/>
                  </a:schemeClr>
                </a:solidFill>
                <a:effectLst/>
                <a:latin typeface="Times New Roman" panose="02020603050405020304" pitchFamily="18" charset="0"/>
              </a:rPr>
              <a:t>viendraient</a:t>
            </a:r>
            <a:r>
              <a:rPr lang="fr-FR" sz="2000" b="1" dirty="0">
                <a:solidFill>
                  <a:schemeClr val="tx1">
                    <a:lumMod val="95000"/>
                  </a:schemeClr>
                </a:solidFill>
                <a:effectLst/>
                <a:latin typeface="Times New Roman" panose="02020603050405020304" pitchFamily="18" charset="0"/>
              </a:rPr>
              <a:t> à l’esprit ? »</a:t>
            </a:r>
          </a:p>
        </p:txBody>
      </p:sp>
      <p:sp>
        <p:nvSpPr>
          <p:cNvPr id="5" name="ZoneTexte 4">
            <a:extLst>
              <a:ext uri="{FF2B5EF4-FFF2-40B4-BE49-F238E27FC236}">
                <a16:creationId xmlns:a16="http://schemas.microsoft.com/office/drawing/2014/main" id="{C08B52EE-A522-1899-CB57-C46A747BAD43}"/>
              </a:ext>
            </a:extLst>
          </p:cNvPr>
          <p:cNvSpPr txBox="1"/>
          <p:nvPr/>
        </p:nvSpPr>
        <p:spPr>
          <a:xfrm>
            <a:off x="2509025" y="2456161"/>
            <a:ext cx="6936058" cy="3539430"/>
          </a:xfrm>
          <a:prstGeom prst="rect">
            <a:avLst/>
          </a:prstGeom>
          <a:noFill/>
        </p:spPr>
        <p:txBody>
          <a:bodyPr wrap="square">
            <a:spAutoFit/>
          </a:bodyPr>
          <a:lstStyle/>
          <a:p>
            <a:pPr algn="just"/>
            <a:r>
              <a:rPr lang="fr-FR" sz="28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3. Justifiez l’accord du verbe « viendraient » ligne 22 (0,5 pt)</a:t>
            </a:r>
            <a:endParaRPr lang="fr-FR" sz="2800" b="1" kern="100" dirty="0">
              <a:solidFill>
                <a:schemeClr val="tx1">
                  <a:lumMod val="9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r>
              <a:rPr lang="fr-FR" sz="28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fr-FR" sz="2800" b="1" kern="100" dirty="0">
              <a:solidFill>
                <a:schemeClr val="tx1">
                  <a:lumMod val="9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r>
              <a:rPr lang="fr-FR" sz="28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Le verbe venir est à la troisième personne du pluriel du conditionnel présent de l’indicatif. Il s’accorde avec son sujet, le pronom relatif « qui », mis pour « des centaines de métaphores », son antécédent. </a:t>
            </a:r>
            <a:endParaRPr lang="fr-FR" sz="2800" b="1" kern="100" dirty="0">
              <a:solidFill>
                <a:schemeClr val="tx1">
                  <a:lumMod val="9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08330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F989811D-E1DC-AEAD-312A-38CA478C9165}"/>
              </a:ext>
            </a:extLst>
          </p:cNvPr>
          <p:cNvSpPr txBox="1"/>
          <p:nvPr/>
        </p:nvSpPr>
        <p:spPr>
          <a:xfrm>
            <a:off x="1037064" y="804197"/>
            <a:ext cx="9946887" cy="5262979"/>
          </a:xfrm>
          <a:prstGeom prst="rect">
            <a:avLst/>
          </a:prstGeom>
          <a:noFill/>
        </p:spPr>
        <p:txBody>
          <a:bodyPr wrap="square">
            <a:spAutoFit/>
          </a:bodyPr>
          <a:lstStyle/>
          <a:p>
            <a:pPr algn="just"/>
            <a:r>
              <a:rPr lang="fr-FR"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4. Réécrivez le passage ci-dessous en remplaçant « Frank » par « Elles ». Procédez à toutes les modifications nécessaires (2 points). </a:t>
            </a:r>
            <a:endParaRPr lang="fr-FR" b="1" kern="100" dirty="0">
              <a:solidFill>
                <a:schemeClr val="tx1">
                  <a:lumMod val="9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r>
              <a:rPr lang="fr-FR" b="1" kern="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b="1" kern="0" dirty="0">
                <a:solidFill>
                  <a:schemeClr val="tx1">
                    <a:lumMod val="95000"/>
                  </a:schemeClr>
                </a:solidFill>
                <a:effectLst/>
                <a:highlight>
                  <a:srgbClr val="C0C0C0"/>
                </a:highlight>
                <a:latin typeface="Times New Roman" panose="02020603050405020304" pitchFamily="18" charset="0"/>
                <a:ea typeface="Calibri" panose="020F0502020204030204" pitchFamily="34" charset="0"/>
                <a:cs typeface="Times New Roman" panose="02020603050405020304" pitchFamily="18" charset="0"/>
              </a:rPr>
              <a:t>Frank</a:t>
            </a:r>
            <a:r>
              <a:rPr lang="fr-FR" b="1" kern="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 soupira : cette deuxième volée était encore plus mauvaise que la première. Seuls quelques mots trouvaient grâce à ses yeux : « transperce », « déchiqueter », « statufié ». Il lui fallait aussi trouver une autre façon d’évoquer l’automne ; le « tapis de feuilles ambrées » était vraiment trop éculé. Il attrapa un calepin dans lequel il avait noté des caractéristiques de chaque saison. </a:t>
            </a:r>
            <a:r>
              <a:rPr lang="fr-FR" b="1" kern="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sym typeface="Symbol" pitchFamily="2" charset="2"/>
              </a:rPr>
              <a:t></a:t>
            </a:r>
            <a:r>
              <a:rPr lang="fr-FR" b="1" kern="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a:t>
            </a:r>
            <a:r>
              <a:rPr lang="fr-FR" b="1" kern="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sym typeface="Symbol" pitchFamily="2" charset="2"/>
              </a:rPr>
              <a:t></a:t>
            </a:r>
            <a:r>
              <a:rPr lang="fr-FR" b="1" kern="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 Rien de cela ne l’aidait beaucoup ; il ne se voyait pas caser une dinde ou une citrouille dans son poème. »</a:t>
            </a:r>
            <a:endParaRPr lang="fr-FR" b="1" kern="100" dirty="0">
              <a:solidFill>
                <a:schemeClr val="tx1">
                  <a:lumMod val="9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r>
              <a:rPr lang="fr-FR" b="1" kern="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fr-FR" b="1" kern="100" dirty="0">
              <a:solidFill>
                <a:schemeClr val="tx1">
                  <a:lumMod val="9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r>
              <a:rPr lang="fr-FR" sz="24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2400" b="1" kern="100" dirty="0">
                <a:solidFill>
                  <a:schemeClr val="tx1">
                    <a:lumMod val="95000"/>
                  </a:schemeClr>
                </a:solidFill>
                <a:effectLst/>
                <a:highlight>
                  <a:srgbClr val="C0C0C0"/>
                </a:highlight>
                <a:latin typeface="Times New Roman" panose="02020603050405020304" pitchFamily="18" charset="0"/>
                <a:ea typeface="Calibri" panose="020F0502020204030204" pitchFamily="34" charset="0"/>
                <a:cs typeface="Times New Roman" panose="02020603050405020304" pitchFamily="18" charset="0"/>
              </a:rPr>
              <a:t>Elles</a:t>
            </a:r>
            <a:r>
              <a:rPr lang="fr-FR" sz="24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2400" b="1" u="sng"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soupirèrent </a:t>
            </a:r>
            <a:r>
              <a:rPr lang="fr-FR" sz="24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 cette deuxième volée était encore plus mauvaise que la première. Seuls quelques mots trouvaient grâce à </a:t>
            </a:r>
            <a:r>
              <a:rPr lang="fr-FR" sz="2400" b="1" u="sng"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leurs </a:t>
            </a:r>
            <a:r>
              <a:rPr lang="fr-FR" sz="24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yeux : « transperce », « déchiqueter », « statufié ». Il </a:t>
            </a:r>
            <a:r>
              <a:rPr lang="fr-FR" sz="2400" b="1" u="sng"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leur</a:t>
            </a:r>
            <a:r>
              <a:rPr lang="fr-FR" sz="24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 fallait aussi trouver une autre façon d’évoquer l’automne ; le « tapis de feuilles ambrées » était vraiment trop éculé. </a:t>
            </a:r>
            <a:r>
              <a:rPr lang="fr-FR" sz="2400" b="1" u="sng"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Elles attrapèrent </a:t>
            </a:r>
            <a:r>
              <a:rPr lang="fr-FR" sz="24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un calepin dans lequel </a:t>
            </a:r>
            <a:r>
              <a:rPr lang="fr-FR" sz="2400" b="1" u="sng"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elles avaient </a:t>
            </a:r>
            <a:r>
              <a:rPr lang="fr-FR" sz="24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noté des caractéristiques de chaque saison. </a:t>
            </a:r>
            <a:r>
              <a:rPr lang="fr-FR" sz="24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sym typeface="Symbol" pitchFamily="2" charset="2"/>
              </a:rPr>
              <a:t></a:t>
            </a:r>
            <a:r>
              <a:rPr lang="fr-FR" sz="24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a:t>
            </a:r>
            <a:r>
              <a:rPr lang="fr-FR" sz="24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sym typeface="Symbol" pitchFamily="2" charset="2"/>
              </a:rPr>
              <a:t></a:t>
            </a:r>
            <a:r>
              <a:rPr lang="fr-FR" sz="24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 Rien de cela ne </a:t>
            </a:r>
            <a:r>
              <a:rPr lang="fr-FR" sz="2400" b="1" u="sng"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les</a:t>
            </a:r>
            <a:r>
              <a:rPr lang="fr-FR" sz="24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 aidait beaucoup </a:t>
            </a:r>
            <a:r>
              <a:rPr lang="fr-FR" sz="2400" b="1" u="sng"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 elles </a:t>
            </a:r>
            <a:r>
              <a:rPr lang="fr-FR" sz="24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ne se </a:t>
            </a:r>
            <a:r>
              <a:rPr lang="fr-FR" sz="2400" b="1" u="sng"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voyaient</a:t>
            </a:r>
            <a:r>
              <a:rPr lang="fr-FR" sz="24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 pas caser une dinde ou une citrouille dans </a:t>
            </a:r>
            <a:r>
              <a:rPr lang="fr-FR" sz="2400" b="1" u="sng"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leur</a:t>
            </a:r>
            <a:r>
              <a:rPr lang="fr-FR" sz="24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 poème. »</a:t>
            </a:r>
            <a:endParaRPr lang="fr-FR" sz="2400" b="1" kern="100" dirty="0">
              <a:solidFill>
                <a:schemeClr val="tx1">
                  <a:lumMod val="9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9511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a:extLst>
              <a:ext uri="{FF2B5EF4-FFF2-40B4-BE49-F238E27FC236}">
                <a16:creationId xmlns:a16="http://schemas.microsoft.com/office/drawing/2014/main" id="{EE614CE2-7B7F-ED73-20F3-520F487D35E4}"/>
              </a:ext>
            </a:extLst>
          </p:cNvPr>
          <p:cNvGraphicFramePr>
            <a:graphicFrameLocks noGrp="1"/>
          </p:cNvGraphicFramePr>
          <p:nvPr>
            <p:extLst>
              <p:ext uri="{D42A27DB-BD31-4B8C-83A1-F6EECF244321}">
                <p14:modId xmlns:p14="http://schemas.microsoft.com/office/powerpoint/2010/main" val="2619239761"/>
              </p:ext>
            </p:extLst>
          </p:nvPr>
        </p:nvGraphicFramePr>
        <p:xfrm>
          <a:off x="1783830" y="1915625"/>
          <a:ext cx="8806111" cy="4936567"/>
        </p:xfrm>
        <a:graphic>
          <a:graphicData uri="http://schemas.openxmlformats.org/drawingml/2006/table">
            <a:tbl>
              <a:tblPr firstRow="1" firstCol="1" bandRow="1">
                <a:tableStyleId>{5C22544A-7EE6-4342-B048-85BDC9FD1C3A}</a:tableStyleId>
              </a:tblPr>
              <a:tblGrid>
                <a:gridCol w="2289976">
                  <a:extLst>
                    <a:ext uri="{9D8B030D-6E8A-4147-A177-3AD203B41FA5}">
                      <a16:colId xmlns:a16="http://schemas.microsoft.com/office/drawing/2014/main" val="3199248151"/>
                    </a:ext>
                  </a:extLst>
                </a:gridCol>
                <a:gridCol w="3866375">
                  <a:extLst>
                    <a:ext uri="{9D8B030D-6E8A-4147-A177-3AD203B41FA5}">
                      <a16:colId xmlns:a16="http://schemas.microsoft.com/office/drawing/2014/main" val="2098276"/>
                    </a:ext>
                  </a:extLst>
                </a:gridCol>
                <a:gridCol w="2649760">
                  <a:extLst>
                    <a:ext uri="{9D8B030D-6E8A-4147-A177-3AD203B41FA5}">
                      <a16:colId xmlns:a16="http://schemas.microsoft.com/office/drawing/2014/main" val="1568747307"/>
                    </a:ext>
                  </a:extLst>
                </a:gridCol>
              </a:tblGrid>
              <a:tr h="224730">
                <a:tc>
                  <a:txBody>
                    <a:bodyPr/>
                    <a:lstStyle/>
                    <a:p>
                      <a:pPr algn="l"/>
                      <a:r>
                        <a:rPr lang="fr-FR" sz="2000" kern="100" dirty="0">
                          <a:effectLst/>
                        </a:rPr>
                        <a:t>Relevé</a:t>
                      </a:r>
                      <a:endParaRPr lang="fr-FR"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r>
                        <a:rPr lang="fr-FR" sz="2000" kern="100">
                          <a:effectLst/>
                        </a:rPr>
                        <a:t>Nature</a:t>
                      </a:r>
                      <a:endParaRPr lang="fr-FR"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r>
                        <a:rPr lang="fr-FR" sz="2000" kern="100">
                          <a:effectLst/>
                        </a:rPr>
                        <a:t>Fonction</a:t>
                      </a:r>
                      <a:endParaRPr lang="fr-FR"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29237358"/>
                  </a:ext>
                </a:extLst>
              </a:tr>
              <a:tr h="319070">
                <a:tc>
                  <a:txBody>
                    <a:bodyPr/>
                    <a:lstStyle/>
                    <a:p>
                      <a:pPr algn="l"/>
                      <a:r>
                        <a:rPr lang="fr-FR" sz="2000" kern="100">
                          <a:effectLst/>
                        </a:rPr>
                        <a:t>Il entendit</a:t>
                      </a:r>
                      <a:endParaRPr lang="fr-FR"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r>
                        <a:rPr lang="fr-FR" sz="2000" kern="100">
                          <a:effectLst/>
                        </a:rPr>
                        <a:t>Proposition principale</a:t>
                      </a:r>
                      <a:endParaRPr lang="fr-FR"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r>
                        <a:rPr lang="fr-FR" sz="2000" kern="100">
                          <a:effectLst/>
                        </a:rPr>
                        <a:t> </a:t>
                      </a:r>
                      <a:endParaRPr lang="fr-FR"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2946372"/>
                  </a:ext>
                </a:extLst>
              </a:tr>
              <a:tr h="350297">
                <a:tc>
                  <a:txBody>
                    <a:bodyPr/>
                    <a:lstStyle/>
                    <a:p>
                      <a:pPr algn="l"/>
                      <a:r>
                        <a:rPr lang="fr-FR" sz="2000" kern="100" dirty="0">
                          <a:effectLst/>
                        </a:rPr>
                        <a:t>Nicole se lever</a:t>
                      </a:r>
                      <a:endParaRPr lang="fr-FR"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r>
                        <a:rPr lang="fr-FR" sz="2000" kern="100" dirty="0">
                          <a:effectLst/>
                        </a:rPr>
                        <a:t>Proposition infinitive</a:t>
                      </a:r>
                      <a:endParaRPr lang="fr-FR"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r>
                        <a:rPr lang="fr-FR" sz="2000" kern="100" dirty="0">
                          <a:effectLst/>
                        </a:rPr>
                        <a:t>COD du verbe entendre</a:t>
                      </a:r>
                      <a:endParaRPr lang="fr-FR"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17185605"/>
                  </a:ext>
                </a:extLst>
              </a:tr>
              <a:tr h="486233">
                <a:tc>
                  <a:txBody>
                    <a:bodyPr/>
                    <a:lstStyle/>
                    <a:p>
                      <a:pPr algn="l"/>
                      <a:r>
                        <a:rPr lang="fr-FR" sz="2000" kern="100" dirty="0">
                          <a:effectLst/>
                        </a:rPr>
                        <a:t>(et) ranger la cuisine</a:t>
                      </a:r>
                      <a:endParaRPr lang="fr-FR"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000" kern="100" dirty="0">
                          <a:effectLst/>
                        </a:rPr>
                        <a:t>Proposition infinitive coordonnée</a:t>
                      </a:r>
                      <a:endParaRPr lang="fr-FR"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000" kern="100" dirty="0">
                          <a:effectLst/>
                        </a:rPr>
                        <a:t>COD du verbe entendre</a:t>
                      </a:r>
                      <a:endParaRPr lang="fr-FR"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69373904"/>
                  </a:ext>
                </a:extLst>
              </a:tr>
              <a:tr h="667814">
                <a:tc>
                  <a:txBody>
                    <a:bodyPr/>
                    <a:lstStyle/>
                    <a:p>
                      <a:pPr algn="l"/>
                      <a:r>
                        <a:rPr lang="fr-FR" sz="2000" kern="100" dirty="0">
                          <a:effectLst/>
                        </a:rPr>
                        <a:t>Quelques instants plus tard, elle frappa à la porte</a:t>
                      </a:r>
                      <a:endParaRPr lang="fr-FR"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r>
                        <a:rPr lang="fr-FR" sz="2000" kern="100">
                          <a:effectLst/>
                        </a:rPr>
                        <a:t>Proposition indépendante</a:t>
                      </a:r>
                      <a:endParaRPr lang="fr-FR"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r>
                        <a:rPr lang="fr-FR" sz="2000" kern="100" dirty="0">
                          <a:effectLst/>
                        </a:rPr>
                        <a:t> </a:t>
                      </a:r>
                      <a:endParaRPr lang="fr-FR"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35918632"/>
                  </a:ext>
                </a:extLst>
              </a:tr>
              <a:tr h="449461">
                <a:tc>
                  <a:txBody>
                    <a:bodyPr/>
                    <a:lstStyle/>
                    <a:p>
                      <a:pPr algn="l"/>
                      <a:r>
                        <a:rPr lang="fr-FR" sz="2000" kern="100">
                          <a:effectLst/>
                        </a:rPr>
                        <a:t>Passa la tête par l’embrassure</a:t>
                      </a:r>
                      <a:endParaRPr lang="fr-FR"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r>
                        <a:rPr lang="fr-FR" sz="2000" kern="100">
                          <a:effectLst/>
                        </a:rPr>
                        <a:t>Proposition indépendante juxtaposée</a:t>
                      </a:r>
                      <a:endParaRPr lang="fr-FR"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r>
                        <a:rPr lang="fr-FR" sz="2000" kern="100">
                          <a:effectLst/>
                        </a:rPr>
                        <a:t> </a:t>
                      </a:r>
                      <a:endParaRPr lang="fr-FR"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6014723"/>
                  </a:ext>
                </a:extLst>
              </a:tr>
              <a:tr h="674191">
                <a:tc>
                  <a:txBody>
                    <a:bodyPr/>
                    <a:lstStyle/>
                    <a:p>
                      <a:pPr algn="l"/>
                      <a:r>
                        <a:rPr lang="fr-FR" sz="2000" kern="100" dirty="0">
                          <a:effectLst/>
                        </a:rPr>
                        <a:t>(Et</a:t>
                      </a:r>
                      <a:r>
                        <a:rPr lang="fr-FR" sz="2000" kern="100" dirty="0">
                          <a:solidFill>
                            <a:srgbClr val="FF0000"/>
                          </a:solidFill>
                          <a:effectLst/>
                        </a:rPr>
                        <a:t>)</a:t>
                      </a:r>
                      <a:r>
                        <a:rPr lang="fr-FR" sz="2000" kern="100" dirty="0">
                          <a:effectLst/>
                        </a:rPr>
                        <a:t> annonça </a:t>
                      </a:r>
                      <a:endParaRPr lang="fr-FR"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r>
                        <a:rPr lang="fr-FR" sz="2000" kern="100" dirty="0">
                          <a:effectLst/>
                        </a:rPr>
                        <a:t>Proposition principale coordonnée </a:t>
                      </a:r>
                      <a:r>
                        <a:rPr lang="fr-FR" sz="2000" kern="100" dirty="0">
                          <a:solidFill>
                            <a:srgbClr val="FF0000"/>
                          </a:solidFill>
                          <a:effectLst/>
                        </a:rPr>
                        <a:t>et entre parenthèses car ne fait pas partie de la </a:t>
                      </a:r>
                      <a:r>
                        <a:rPr lang="fr-FR" sz="2000" kern="100" dirty="0" err="1">
                          <a:solidFill>
                            <a:srgbClr val="FF0000"/>
                          </a:solidFill>
                          <a:effectLst/>
                        </a:rPr>
                        <a:t>prop</a:t>
                      </a:r>
                      <a:r>
                        <a:rPr lang="fr-FR" sz="2000" kern="100" dirty="0">
                          <a:solidFill>
                            <a:srgbClr val="FF0000"/>
                          </a:solidFill>
                          <a:effectLst/>
                        </a:rPr>
                        <a:t> ?</a:t>
                      </a:r>
                      <a:r>
                        <a:rPr lang="fr-FR" sz="2000" kern="100" dirty="0">
                          <a:effectLst/>
                        </a:rPr>
                        <a:t> la proposition indépendante précédente</a:t>
                      </a:r>
                      <a:endParaRPr lang="fr-FR"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r>
                        <a:rPr lang="fr-FR" sz="2000" kern="100">
                          <a:effectLst/>
                        </a:rPr>
                        <a:t> </a:t>
                      </a:r>
                      <a:endParaRPr lang="fr-FR"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05077924"/>
                  </a:ext>
                </a:extLst>
              </a:tr>
              <a:tr h="449461">
                <a:tc>
                  <a:txBody>
                    <a:bodyPr/>
                    <a:lstStyle/>
                    <a:p>
                      <a:pPr algn="l"/>
                      <a:r>
                        <a:rPr lang="fr-FR" sz="2000" kern="100">
                          <a:effectLst/>
                        </a:rPr>
                        <a:t>Qu’elle montait se coucher</a:t>
                      </a:r>
                      <a:endParaRPr lang="fr-FR"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r>
                        <a:rPr lang="fr-FR" sz="2000" kern="100" dirty="0">
                          <a:effectLst/>
                        </a:rPr>
                        <a:t>Proposition subordonnée conjonctive complétive</a:t>
                      </a:r>
                      <a:endParaRPr lang="fr-FR"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r>
                        <a:rPr lang="fr-FR" sz="2000" kern="100" dirty="0">
                          <a:effectLst/>
                        </a:rPr>
                        <a:t>COD du verbe annoncer</a:t>
                      </a:r>
                      <a:endParaRPr lang="fr-FR"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27178305"/>
                  </a:ext>
                </a:extLst>
              </a:tr>
            </a:tbl>
          </a:graphicData>
        </a:graphic>
      </p:graphicFrame>
      <p:sp>
        <p:nvSpPr>
          <p:cNvPr id="6" name="ZoneTexte 5">
            <a:extLst>
              <a:ext uri="{FF2B5EF4-FFF2-40B4-BE49-F238E27FC236}">
                <a16:creationId xmlns:a16="http://schemas.microsoft.com/office/drawing/2014/main" id="{10C337DB-E496-3FE2-3732-D4E0025C540D}"/>
              </a:ext>
            </a:extLst>
          </p:cNvPr>
          <p:cNvSpPr txBox="1"/>
          <p:nvPr/>
        </p:nvSpPr>
        <p:spPr>
          <a:xfrm>
            <a:off x="1602058" y="433975"/>
            <a:ext cx="8987883" cy="1477328"/>
          </a:xfrm>
          <a:prstGeom prst="rect">
            <a:avLst/>
          </a:prstGeom>
          <a:noFill/>
        </p:spPr>
        <p:txBody>
          <a:bodyPr wrap="square">
            <a:spAutoFit/>
          </a:bodyPr>
          <a:lstStyle/>
          <a:p>
            <a:pPr algn="just"/>
            <a:r>
              <a:rPr lang="fr-FR" b="1" kern="100" dirty="0">
                <a:effectLst/>
                <a:latin typeface="Times New Roman" panose="02020603050405020304" pitchFamily="18" charset="0"/>
                <a:ea typeface="Calibri" panose="020F0502020204030204" pitchFamily="34" charset="0"/>
                <a:cs typeface="Times New Roman" panose="02020603050405020304" pitchFamily="18" charset="0"/>
              </a:rPr>
              <a:t>5. Vous distinguerez les différentes propositions composant les phrases ligne 6 et 7, vous indiquerez leur nature et, le cas échéant, leur fonction. (2pts : on ôte 0,5 par erreur / oubli)</a:t>
            </a:r>
          </a:p>
          <a:p>
            <a:pPr algn="just"/>
            <a:r>
              <a:rPr lang="fr-FR" b="1" kern="1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r>
              <a:rPr lang="fr-FR" b="1" i="1" kern="100" dirty="0">
                <a:effectLst/>
                <a:latin typeface="Times New Roman" panose="02020603050405020304" pitchFamily="18" charset="0"/>
                <a:ea typeface="Calibri" panose="020F0502020204030204" pitchFamily="34" charset="0"/>
                <a:cs typeface="Times New Roman" panose="02020603050405020304" pitchFamily="18" charset="0"/>
              </a:rPr>
              <a:t>« Il entendit / Nicole se lever / et ranger la cuisine. / Quelques instants plus tard, elle frappa à la porte, / passa la tête par l’embrasure / et annonça / qu’elle montait se coucher. »</a:t>
            </a:r>
            <a:endParaRPr lang="fr-FR" b="1"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4462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E15BF1-0EA6-F4A3-B7F5-AB5FBA93A6A4}"/>
              </a:ext>
            </a:extLst>
          </p:cNvPr>
          <p:cNvSpPr>
            <a:spLocks noGrp="1"/>
          </p:cNvSpPr>
          <p:nvPr>
            <p:ph type="title"/>
          </p:nvPr>
        </p:nvSpPr>
        <p:spPr>
          <a:xfrm>
            <a:off x="1143001" y="1220684"/>
            <a:ext cx="9905998" cy="1478570"/>
          </a:xfrm>
        </p:spPr>
        <p:txBody>
          <a:bodyPr>
            <a:normAutofit fontScale="90000"/>
          </a:bodyPr>
          <a:lstStyle/>
          <a:p>
            <a:r>
              <a:rPr lang="fr-FR" b="1" dirty="0">
                <a:solidFill>
                  <a:schemeClr val="tx1">
                    <a:lumMod val="95000"/>
                  </a:schemeClr>
                </a:solidFill>
                <a:effectLst/>
                <a:latin typeface="Times New Roman" panose="02020603050405020304" pitchFamily="18" charset="0"/>
              </a:rPr>
              <a:t>DEUXIÈME PARTIE : QUESTIONS DE LEXIQUE ET DE COMPRÉHENSION</a:t>
            </a:r>
            <a:br>
              <a:rPr lang="fr-FR" dirty="0">
                <a:solidFill>
                  <a:schemeClr val="tx1">
                    <a:lumMod val="95000"/>
                  </a:schemeClr>
                </a:solidFill>
                <a:effectLst/>
                <a:latin typeface="Times New Roman" panose="02020603050405020304" pitchFamily="18" charset="0"/>
              </a:rPr>
            </a:br>
            <a:r>
              <a:rPr lang="fr-FR" b="1" dirty="0">
                <a:solidFill>
                  <a:schemeClr val="tx1">
                    <a:lumMod val="95000"/>
                  </a:schemeClr>
                </a:solidFill>
                <a:effectLst/>
                <a:latin typeface="Times New Roman" panose="02020603050405020304" pitchFamily="18" charset="0"/>
              </a:rPr>
              <a:t>LEXICALE (4 POINTS)</a:t>
            </a:r>
            <a:br>
              <a:rPr lang="fr-FR" dirty="0">
                <a:solidFill>
                  <a:srgbClr val="000000"/>
                </a:solidFill>
                <a:effectLst/>
                <a:latin typeface="Times New Roman" panose="02020603050405020304" pitchFamily="18" charset="0"/>
              </a:rPr>
            </a:br>
            <a:endParaRPr lang="fr-FR" dirty="0"/>
          </a:p>
        </p:txBody>
      </p:sp>
    </p:spTree>
    <p:extLst>
      <p:ext uri="{BB962C8B-B14F-4D97-AF65-F5344CB8AC3E}">
        <p14:creationId xmlns:p14="http://schemas.microsoft.com/office/powerpoint/2010/main" val="3662322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BF7645F5-B7C4-9C27-ADFC-633380752B38}"/>
              </a:ext>
            </a:extLst>
          </p:cNvPr>
          <p:cNvSpPr txBox="1"/>
          <p:nvPr/>
        </p:nvSpPr>
        <p:spPr>
          <a:xfrm>
            <a:off x="1451517" y="558837"/>
            <a:ext cx="9288966" cy="5262979"/>
          </a:xfrm>
          <a:prstGeom prst="rect">
            <a:avLst/>
          </a:prstGeom>
          <a:noFill/>
        </p:spPr>
        <p:txBody>
          <a:bodyPr wrap="square">
            <a:spAutoFit/>
          </a:bodyPr>
          <a:lstStyle/>
          <a:p>
            <a:pPr marL="342900" lvl="0" indent="-342900" algn="just">
              <a:buFont typeface="+mj-lt"/>
              <a:buAutoNum type="arabicPeriod"/>
            </a:pPr>
            <a:r>
              <a:rPr lang="fr-FR" sz="28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Vous expliquerez la formation des mots suivants : (1pt)</a:t>
            </a:r>
          </a:p>
          <a:p>
            <a:pPr marL="342900" lvl="0" indent="-342900" algn="just">
              <a:buFont typeface="Times New Roman" panose="02020603050405020304" pitchFamily="18" charset="0"/>
              <a:buChar char="-"/>
            </a:pPr>
            <a:r>
              <a:rPr lang="fr-FR" sz="28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 contextualiser » (l. 21)</a:t>
            </a:r>
          </a:p>
          <a:p>
            <a:pPr marL="342900" lvl="0" indent="-342900" algn="just">
              <a:buFont typeface="Times New Roman" panose="02020603050405020304" pitchFamily="18" charset="0"/>
              <a:buChar char="-"/>
            </a:pPr>
            <a:r>
              <a:rPr lang="fr-FR" sz="28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 pronominal » (l.39)</a:t>
            </a:r>
          </a:p>
          <a:p>
            <a:pPr algn="just"/>
            <a:r>
              <a:rPr lang="fr-FR" sz="28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just"/>
            <a:endParaRPr lang="fr-FR" sz="28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fr-FR" sz="28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 contextualiser : mot construit, formation par dérivation </a:t>
            </a:r>
          </a:p>
          <a:p>
            <a:pPr algn="just"/>
            <a:r>
              <a:rPr lang="fr-FR" sz="28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=&gt; radical /texte/ ; préfixe /con/ (avec) ; suffixe verbal  /</a:t>
            </a:r>
            <a:r>
              <a:rPr lang="fr-FR" sz="2800" b="1" kern="100" dirty="0" err="1">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aliser</a:t>
            </a:r>
            <a:r>
              <a:rPr lang="fr-FR" sz="2800" b="1" kern="100" dirty="0">
                <a:solidFill>
                  <a:schemeClr val="tx1">
                    <a:lumMod val="95000"/>
                  </a:schemeClr>
                </a:solidFill>
                <a:latin typeface="Times New Roman" panose="02020603050405020304" pitchFamily="18" charset="0"/>
                <a:ea typeface="Calibri" panose="020F0502020204030204" pitchFamily="34" charset="0"/>
                <a:cs typeface="Times New Roman" panose="02020603050405020304" pitchFamily="18" charset="0"/>
              </a:rPr>
              <a:t>/</a:t>
            </a:r>
          </a:p>
          <a:p>
            <a:pPr algn="just"/>
            <a:endParaRPr lang="fr-FR" sz="28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fr-FR" sz="28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 pronominal : mot construit, formation par dérivation </a:t>
            </a:r>
          </a:p>
          <a:p>
            <a:pPr algn="just"/>
            <a:r>
              <a:rPr lang="fr-FR" sz="2800" b="1" kern="100" dirty="0">
                <a:solidFill>
                  <a:schemeClr val="tx1">
                    <a:lumMod val="95000"/>
                  </a:schemeClr>
                </a:solidFill>
                <a:latin typeface="Times New Roman" panose="02020603050405020304" pitchFamily="18" charset="0"/>
                <a:ea typeface="Calibri" panose="020F0502020204030204" pitchFamily="34" charset="0"/>
                <a:cs typeface="Times New Roman" panose="02020603050405020304" pitchFamily="18" charset="0"/>
              </a:rPr>
              <a:t>=&gt;</a:t>
            </a:r>
            <a:r>
              <a:rPr lang="fr-FR" sz="28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rPr>
              <a:t> radical /nom/ ; préfixe /pro/ (à la place de) ; suffixe adjectival /al</a:t>
            </a:r>
            <a:r>
              <a:rPr lang="fr-FR" sz="2800" b="1" kern="100" dirty="0">
                <a:solidFill>
                  <a:schemeClr val="tx1">
                    <a:lumMod val="95000"/>
                  </a:schemeClr>
                </a:solidFill>
                <a:latin typeface="Times New Roman" panose="02020603050405020304" pitchFamily="18" charset="0"/>
                <a:ea typeface="Calibri" panose="020F0502020204030204" pitchFamily="34" charset="0"/>
                <a:cs typeface="Times New Roman" panose="02020603050405020304" pitchFamily="18" charset="0"/>
              </a:rPr>
              <a:t>/</a:t>
            </a:r>
            <a:endParaRPr lang="fr-FR" sz="2800" b="1" kern="100" dirty="0">
              <a:solidFill>
                <a:schemeClr val="tx1">
                  <a:lumMod val="9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957234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111</TotalTime>
  <Words>2851</Words>
  <Application>Microsoft Office PowerPoint</Application>
  <PresentationFormat>Grand écran</PresentationFormat>
  <Paragraphs>120</Paragraphs>
  <Slides>23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23</vt:i4>
      </vt:variant>
    </vt:vector>
  </HeadingPairs>
  <TitlesOfParts>
    <vt:vector size="28" baseType="lpstr">
      <vt:lpstr>Arial</vt:lpstr>
      <vt:lpstr>Calibri</vt:lpstr>
      <vt:lpstr>Times New Roman</vt:lpstr>
      <vt:lpstr>Tw Cen MT</vt:lpstr>
      <vt:lpstr>Circuit</vt:lpstr>
      <vt:lpstr>CORRIGÉ DU DST DU 13/02/24</vt:lpstr>
      <vt:lpstr>PREMIÈRE PARTIE : QUESTIONS DE LANGUE (7 POINTS)</vt:lpstr>
      <vt:lpstr>Présentation PowerPoint</vt:lpstr>
      <vt:lpstr>Présentation PowerPoint</vt:lpstr>
      <vt:lpstr>Présentation PowerPoint</vt:lpstr>
      <vt:lpstr>Présentation PowerPoint</vt:lpstr>
      <vt:lpstr>Présentation PowerPoint</vt:lpstr>
      <vt:lpstr>DEUXIÈME PARTIE : QUESTIONS DE LEXIQUE ET DE COMPRÉHENSION LEXICALE (4 POINTS) </vt:lpstr>
      <vt:lpstr>Présentation PowerPoint</vt:lpstr>
      <vt:lpstr>Présentation PowerPoint</vt:lpstr>
      <vt:lpstr>Présentation PowerPoint</vt:lpstr>
      <vt:lpstr>TROISIÈME PARTIE : ESSAI (9 POINTS) </vt:lpstr>
      <vt:lpstr>Présentation PowerPoint</vt:lpstr>
      <vt:lpstr>« Nous verrons que si les progrès qu’autorise l’emploi des machines sont, certes, indéniables… »</vt:lpstr>
      <vt:lpstr>« Nous verrons que si les progrès qu’autorise l’emploi des machines sont, certes, indéniables… »</vt:lpstr>
      <vt:lpstr>« Nous verrons que si les progrès qu’autorise l’emploi des machines sont, certes, indéniables… »</vt:lpstr>
      <vt:lpstr>« …les inquiétudes quant à leur impact sur nos vies sont toutefois légitimes. »</vt:lpstr>
      <vt:lpstr>« …les inquiétudes quant à leur impact sur nos vies sont toutefois légitimes. » </vt:lpstr>
      <vt:lpstr>« …les inquiétudes quant à leur impact sur nos vies sont toutefois légitimes. » </vt:lpstr>
      <vt:lpstr>« De l’homme à la machine, quelle place pour l’humain ? » </vt:lpstr>
      <vt:lpstr>« De l’homme à la machine, quelle place pour l’humain ? »  </vt:lpstr>
      <vt:lpstr>« De l’homme à la machine, quelle place pour l’humain ? »  </vt:lpstr>
      <vt:lpstr>=&gt; Ouverture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CORRIGÉ DU DST DU 13/02/24</dc:title>
  <dc:creator>Audrey Soulié</dc:creator>
  <cp:lastModifiedBy>bureau</cp:lastModifiedBy>
  <cp:revision>24</cp:revision>
  <dcterms:created xsi:type="dcterms:W3CDTF">2024-02-02T13:37:26Z</dcterms:created>
  <dcterms:modified xsi:type="dcterms:W3CDTF">2024-02-08T09:47:22Z</dcterms:modified>
</cp:coreProperties>
</file>