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324" r:id="rId3"/>
    <p:sldId id="325" r:id="rId4"/>
    <p:sldId id="326" r:id="rId5"/>
    <p:sldId id="307" r:id="rId6"/>
    <p:sldId id="327" r:id="rId7"/>
    <p:sldId id="308" r:id="rId8"/>
    <p:sldId id="328" r:id="rId9"/>
    <p:sldId id="329" r:id="rId10"/>
    <p:sldId id="311" r:id="rId11"/>
    <p:sldId id="330" r:id="rId12"/>
    <p:sldId id="313" r:id="rId13"/>
    <p:sldId id="331" r:id="rId14"/>
    <p:sldId id="315" r:id="rId15"/>
    <p:sldId id="332" r:id="rId16"/>
    <p:sldId id="316" r:id="rId17"/>
    <p:sldId id="333" r:id="rId18"/>
  </p:sldIdLst>
  <p:sldSz cx="9144000" cy="5143500" type="screen16x9"/>
  <p:notesSz cx="6858000" cy="9144000"/>
  <p:embeddedFontLst>
    <p:embeddedFont>
      <p:font typeface="Comic Sans MS" panose="030F0702030302020204" pitchFamily="66" charset="0"/>
      <p:regular r:id="rId20"/>
      <p:bold r:id="rId21"/>
      <p:italic r:id="rId22"/>
      <p:boldItalic r:id="rId23"/>
    </p:embeddedFont>
    <p:embeddedFont>
      <p:font typeface="Open Sans Condensed Light" panose="020B0306030504020204" charset="0"/>
      <p:regular r:id="rId24"/>
      <p:italic r:id="rId25"/>
    </p:embeddedFont>
    <p:embeddedFont>
      <p:font typeface="Oswald" panose="00000500000000000000" pitchFamily="2" charset="0"/>
      <p:regular r:id="rId26"/>
      <p:bold r:id="rId27"/>
    </p:embeddedFont>
    <p:embeddedFont>
      <p:font typeface="Oswald Regular" panose="00000500000000000000"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9" autoAdjust="0"/>
    <p:restoredTop sz="94648"/>
  </p:normalViewPr>
  <p:slideViewPr>
    <p:cSldViewPr snapToGrid="0">
      <p:cViewPr varScale="1">
        <p:scale>
          <a:sx n="100" d="100"/>
          <a:sy n="100" d="100"/>
        </p:scale>
        <p:origin x="427"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93719FD2-A5AB-4338-86B9-550A7E4B5452}" type="slidenum">
              <a:rPr lang="fr-FR" altLang="fr-FR"/>
              <a:pPr/>
              <a:t>‹N°›</a:t>
            </a:fld>
            <a:endParaRPr lang="fr-FR" altLang="fr-FR"/>
          </a:p>
        </p:txBody>
      </p:sp>
    </p:spTree>
    <p:extLst>
      <p:ext uri="{BB962C8B-B14F-4D97-AF65-F5344CB8AC3E}">
        <p14:creationId xmlns:p14="http://schemas.microsoft.com/office/powerpoint/2010/main" val="99735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878" y="1814623"/>
            <a:ext cx="5148874" cy="3005648"/>
          </a:xfrm>
          <a:prstGeom prst="rect">
            <a:avLst/>
          </a:prstGeom>
        </p:spPr>
        <p:txBody>
          <a:bodyPr spcFirstLastPara="1" wrap="square" lIns="91425" tIns="91425" rIns="91425" bIns="91425" anchor="b" anchorCtr="0">
            <a:noAutofit/>
          </a:bodyPr>
          <a:lstStyle/>
          <a:p>
            <a:pPr algn="l">
              <a:lnSpc>
                <a:spcPct val="150000"/>
              </a:lnSpc>
            </a:pPr>
            <a:r>
              <a:rPr lang="fr-FR" sz="3600" b="1" dirty="0">
                <a:solidFill>
                  <a:schemeClr val="accent5">
                    <a:lumMod val="75000"/>
                  </a:schemeClr>
                </a:solidFill>
              </a:rPr>
              <a:t>SERIE 2 EXERCICES Présentiel</a:t>
            </a:r>
            <a:br>
              <a:rPr lang="fr-FR" sz="3600" b="1" dirty="0">
                <a:solidFill>
                  <a:schemeClr val="accent5">
                    <a:lumMod val="75000"/>
                  </a:schemeClr>
                </a:solidFill>
              </a:rPr>
            </a:br>
            <a:br>
              <a:rPr lang="fr" sz="3600" dirty="0">
                <a:solidFill>
                  <a:schemeClr val="accent5">
                    <a:lumMod val="75000"/>
                  </a:schemeClr>
                </a:solidFill>
                <a:latin typeface="Oswald"/>
                <a:ea typeface="Oswald"/>
                <a:cs typeface="Oswald"/>
                <a:sym typeface="Oswald"/>
              </a:rPr>
            </a:br>
            <a:endParaRPr sz="1800" b="0" dirty="0">
              <a:solidFill>
                <a:schemeClr val="accent5">
                  <a:lumMod val="75000"/>
                </a:schemeClr>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08/10/2024 – DU TIM – HEMERY Rolande</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7D55A6-D5ED-A137-0FF6-49ED9C354F7F}"/>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4:</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3B4226D4-1DCD-E6A2-AA5E-34E8AC9BDF74}"/>
              </a:ext>
            </a:extLst>
          </p:cNvPr>
          <p:cNvSpPr/>
          <p:nvPr/>
        </p:nvSpPr>
        <p:spPr>
          <a:xfrm>
            <a:off x="287784" y="891059"/>
            <a:ext cx="7704856" cy="1169551"/>
          </a:xfrm>
          <a:prstGeom prst="rect">
            <a:avLst/>
          </a:prstGeom>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4</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r>
              <a:rPr lang="fr-FR" dirty="0">
                <a:solidFill>
                  <a:schemeClr val="accent2">
                    <a:lumMod val="75000"/>
                  </a:schemeClr>
                </a:solidFill>
              </a:rPr>
              <a:t>Madame U est admise dans le cadre d'une rééducation fonctionnelle d'une paraplégie post traumatique (fracture D9).</a:t>
            </a:r>
          </a:p>
          <a:p>
            <a:endParaRPr lang="fr-FR" dirty="0">
              <a:solidFill>
                <a:schemeClr val="accent2">
                  <a:lumMod val="75000"/>
                </a:schemeClr>
              </a:solidFill>
            </a:endParaRPr>
          </a:p>
        </p:txBody>
      </p:sp>
    </p:spTree>
    <p:extLst>
      <p:ext uri="{BB962C8B-B14F-4D97-AF65-F5344CB8AC3E}">
        <p14:creationId xmlns:p14="http://schemas.microsoft.com/office/powerpoint/2010/main" val="341007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380724-FF37-EC1A-806F-2DCA5248E6E9}"/>
              </a:ext>
            </a:extLst>
          </p:cNvPr>
          <p:cNvSpPr/>
          <p:nvPr/>
        </p:nvSpPr>
        <p:spPr>
          <a:xfrm>
            <a:off x="143768" y="531019"/>
            <a:ext cx="7346692" cy="2496837"/>
          </a:xfrm>
          <a:prstGeom prst="rect">
            <a:avLst/>
          </a:prstGeom>
        </p:spPr>
        <p:txBody>
          <a:bodyPr wrap="square">
            <a:spAutoFit/>
          </a:bodyPr>
          <a:lstStyle/>
          <a:p>
            <a:pPr>
              <a:spcAft>
                <a:spcPts val="0"/>
              </a:spcAft>
            </a:pPr>
            <a:r>
              <a:rPr lang="fr-FR" sz="1600" u="sng" dirty="0">
                <a:solidFill>
                  <a:schemeClr val="tx1"/>
                </a:solidFill>
                <a:latin typeface="Times New Roman" panose="02020603050405020304" pitchFamily="18" charset="0"/>
                <a:ea typeface="Times New Roman" panose="02020603050405020304" pitchFamily="18" charset="0"/>
              </a:rPr>
              <a:t>Correction exercice 4:</a:t>
            </a:r>
            <a:endParaRPr lang="fr-FR" sz="1600" dirty="0">
              <a:solidFill>
                <a:schemeClr val="tx1"/>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pPr>
              <a:lnSpc>
                <a:spcPct val="115000"/>
              </a:lnSpc>
              <a:spcAft>
                <a:spcPts val="10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Paraplégie </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G82.2, Paraplégie, sans précision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Fracture D9</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S22.00, Fracture fermée d'1 vertèbre dorsale </a:t>
            </a: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DAS:</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Aucun</a:t>
            </a:r>
            <a:endParaRPr lang="fr-FR"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66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80C2D-FA2B-6176-BAC9-CF5A47C64A77}"/>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5:</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5D8D2C38-6375-60BA-9D2A-A2CD5CBDE5A0}"/>
              </a:ext>
            </a:extLst>
          </p:cNvPr>
          <p:cNvSpPr/>
          <p:nvPr/>
        </p:nvSpPr>
        <p:spPr>
          <a:xfrm>
            <a:off x="287784" y="891059"/>
            <a:ext cx="7704856" cy="1449628"/>
          </a:xfrm>
          <a:prstGeom prst="rect">
            <a:avLst/>
          </a:prstGeom>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5</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lnSpc>
                <a:spcPct val="115000"/>
              </a:lnSpc>
              <a:spcAft>
                <a:spcPts val="0"/>
              </a:spcAft>
            </a:pPr>
            <a:r>
              <a:rPr lang="fr-FR"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Monsieur RR atteint d'une insuffisance respiratoire chronique restrictive, prise en charge palliative.</a:t>
            </a:r>
            <a:endParaRPr lang="fr-FR"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br>
              <a:rPr lang="fr-FR" dirty="0">
                <a:solidFill>
                  <a:schemeClr val="accent2">
                    <a:lumMod val="75000"/>
                  </a:schemeClr>
                </a:solidFill>
              </a:rPr>
            </a:br>
            <a:r>
              <a:rPr lang="fr-FR" dirty="0">
                <a:solidFill>
                  <a:schemeClr val="accent2">
                    <a:lumMod val="75000"/>
                  </a:schemeClr>
                </a:solidFill>
              </a:rPr>
              <a:t> </a:t>
            </a:r>
          </a:p>
        </p:txBody>
      </p:sp>
    </p:spTree>
    <p:extLst>
      <p:ext uri="{BB962C8B-B14F-4D97-AF65-F5344CB8AC3E}">
        <p14:creationId xmlns:p14="http://schemas.microsoft.com/office/powerpoint/2010/main" val="45039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FD34F-6278-9D33-618B-E2C14EDE01F0}"/>
              </a:ext>
            </a:extLst>
          </p:cNvPr>
          <p:cNvSpPr/>
          <p:nvPr/>
        </p:nvSpPr>
        <p:spPr>
          <a:xfrm>
            <a:off x="143768" y="473367"/>
            <a:ext cx="7567672" cy="2840778"/>
          </a:xfrm>
          <a:prstGeom prst="rect">
            <a:avLst/>
          </a:prstGeom>
        </p:spPr>
        <p:txBody>
          <a:bodyPr wrap="square">
            <a:spAutoFit/>
          </a:bodyPr>
          <a:lstStyle/>
          <a:p>
            <a:pPr>
              <a:spcAft>
                <a:spcPts val="0"/>
              </a:spcAft>
            </a:pPr>
            <a:r>
              <a:rPr lang="fr-FR" sz="1600" u="sng" dirty="0">
                <a:solidFill>
                  <a:schemeClr val="tx1"/>
                </a:solidFill>
                <a:latin typeface="Times New Roman" panose="02020603050405020304" pitchFamily="18" charset="0"/>
                <a:ea typeface="Times New Roman" panose="02020603050405020304" pitchFamily="18" charset="0"/>
              </a:rPr>
              <a:t>Correction exercice 5:</a:t>
            </a:r>
          </a:p>
          <a:p>
            <a:pPr>
              <a:spcAft>
                <a:spcPts val="0"/>
              </a:spcAft>
            </a:pPr>
            <a:endParaRPr lang="fr-FR" sz="1600"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endParaRPr lang="fr-FR" sz="16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sz="1600"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prise en charge palliative</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Z51.5, Soins palliatifs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insuffisance respiratoire chronique restrictive </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J96.191, Insuffisance respiratoire chronique restrictive, type non précisé</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DAS:</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Aucun</a:t>
            </a:r>
            <a:endParaRPr lang="fr-FR"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817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61D17F-BA5B-17D0-7C14-AFF532231CA9}"/>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6:</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19002BFA-C45E-1816-017E-9EAD94746863}"/>
              </a:ext>
            </a:extLst>
          </p:cNvPr>
          <p:cNvSpPr/>
          <p:nvPr/>
        </p:nvSpPr>
        <p:spPr>
          <a:xfrm>
            <a:off x="441532" y="373168"/>
            <a:ext cx="7704856" cy="1815882"/>
          </a:xfrm>
          <a:prstGeom prst="rect">
            <a:avLst/>
          </a:prstGeom>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6</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r>
              <a:rPr lang="fr-FR" dirty="0">
                <a:solidFill>
                  <a:schemeClr val="accent2">
                    <a:lumMod val="75000"/>
                  </a:schemeClr>
                </a:solidFill>
              </a:rPr>
              <a:t>Monsieur X est pris en charge pour une </a:t>
            </a:r>
            <a:r>
              <a:rPr lang="fr-FR" dirty="0" err="1">
                <a:solidFill>
                  <a:schemeClr val="accent2">
                    <a:lumMod val="75000"/>
                  </a:schemeClr>
                </a:solidFill>
              </a:rPr>
              <a:t>reautonomisation</a:t>
            </a:r>
            <a:r>
              <a:rPr lang="fr-FR" dirty="0">
                <a:solidFill>
                  <a:schemeClr val="accent2">
                    <a:lumMod val="75000"/>
                  </a:schemeClr>
                </a:solidFill>
              </a:rPr>
              <a:t>,  pour une démence vasculaire avec des hallucinations auditives, suite à un AVC ischémique il y a 8 mois.</a:t>
            </a:r>
          </a:p>
          <a:p>
            <a:endParaRPr lang="fr-FR" dirty="0">
              <a:solidFill>
                <a:schemeClr val="accent2">
                  <a:lumMod val="75000"/>
                </a:schemeClr>
              </a:solidFill>
            </a:endParaRPr>
          </a:p>
          <a:p>
            <a:r>
              <a:rPr lang="fr-FR" dirty="0">
                <a:solidFill>
                  <a:schemeClr val="accent2">
                    <a:lumMod val="75000"/>
                  </a:schemeClr>
                </a:solidFill>
              </a:rPr>
              <a:t>Il est aussi suivi pour un Diabète de type 2 insulinotraité, une cardiopathie ischémique avec stent, une obésité morbide (IMC=38.2), une cataracte diabétique.</a:t>
            </a:r>
            <a:br>
              <a:rPr lang="fr-FR" dirty="0">
                <a:solidFill>
                  <a:schemeClr val="accent2">
                    <a:lumMod val="75000"/>
                  </a:schemeClr>
                </a:solidFill>
                <a:latin typeface="Times New Roman" panose="02020603050405020304" pitchFamily="18" charset="0"/>
                <a:ea typeface="Times New Roman" panose="02020603050405020304" pitchFamily="18" charset="0"/>
              </a:rPr>
            </a:b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8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F3D4C-1E48-9628-69A0-4D3B862D1DC4}"/>
              </a:ext>
            </a:extLst>
          </p:cNvPr>
          <p:cNvSpPr/>
          <p:nvPr/>
        </p:nvSpPr>
        <p:spPr>
          <a:xfrm>
            <a:off x="71760" y="459011"/>
            <a:ext cx="8683620" cy="4495590"/>
          </a:xfrm>
          <a:prstGeom prst="rect">
            <a:avLst/>
          </a:prstGeom>
        </p:spPr>
        <p:txBody>
          <a:bodyPr wrap="square">
            <a:spAutoFit/>
          </a:bodyPr>
          <a:lstStyle/>
          <a:p>
            <a:pPr>
              <a:spcAft>
                <a:spcPts val="0"/>
              </a:spcAft>
            </a:pPr>
            <a:r>
              <a:rPr lang="fr-FR" sz="1600" u="sng" dirty="0">
                <a:solidFill>
                  <a:schemeClr val="tx1"/>
                </a:solidFill>
                <a:latin typeface="Times New Roman" panose="02020603050405020304" pitchFamily="18" charset="0"/>
                <a:ea typeface="Times New Roman" panose="02020603050405020304" pitchFamily="18" charset="0"/>
              </a:rPr>
              <a:t>Correction exercice 6:</a:t>
            </a:r>
            <a:endParaRPr lang="fr-FR" sz="1600" dirty="0">
              <a:solidFill>
                <a:schemeClr val="tx1"/>
              </a:solidFill>
              <a:latin typeface="Times New Roman" panose="02020603050405020304" pitchFamily="18" charset="0"/>
              <a:ea typeface="Times New Roman" panose="02020603050405020304" pitchFamily="18" charset="0"/>
            </a:endParaRPr>
          </a:p>
          <a:p>
            <a:pPr>
              <a:lnSpc>
                <a:spcPct val="115000"/>
              </a:lnSpc>
              <a:spcAft>
                <a:spcPts val="1000"/>
              </a:spcAft>
            </a:pPr>
            <a:endPar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démence vasculaire avec des hallucinations auditives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F01.9 </a:t>
            </a:r>
            <a:r>
              <a:rPr lang="fr-FR" sz="1600"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(2)</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Démence vasculaire, sans précision </a:t>
            </a:r>
            <a:r>
              <a:rPr lang="fr-FR" sz="1600"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avec d'autres symptômes, essentiellement hallucinatoires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AVC ischémique – </a:t>
            </a:r>
            <a:r>
              <a:rPr lang="fr-FR" sz="1600" i="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I63.9, Infarctus cérébral, sans précision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DAS:</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endParaRPr lang="fr-FR"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DNID </a:t>
            </a:r>
            <a:r>
              <a:rPr lang="fr-FR" sz="1600" i="1" dirty="0" err="1">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insulinotraité</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avec complications oculaires  -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E11.30 †, Diabète sucré de type 2 </a:t>
            </a:r>
            <a:r>
              <a:rPr lang="fr-FR" sz="16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insulinotraité</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avec complications oculaires (cataracte diabétique)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Cataracte diabétique  -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H28.0*, Cataracte diabétique </a:t>
            </a:r>
            <a:r>
              <a:rPr lang="fr-FR" sz="10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(voir règle de codage Dague et astérisque)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Cardiopathie ischémique –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I25.9, </a:t>
            </a:r>
            <a:r>
              <a:rPr lang="fr-FR" sz="1600" dirty="0">
                <a:solidFill>
                  <a:srgbClr val="00B050"/>
                </a:solidFill>
                <a:highlight>
                  <a:srgbClr val="FFFF00"/>
                </a:highlight>
                <a:latin typeface="Comic Sans MS" panose="030F0702030302020204" pitchFamily="66" charset="0"/>
                <a:ea typeface="Calibri" panose="020F0502020204030204" pitchFamily="34" charset="0"/>
                <a:cs typeface="Times New Roman" panose="02020603050405020304" pitchFamily="18" charset="0"/>
              </a:rPr>
              <a:t>Cardiopathie ischémique</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chronique, sans précision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Présence de </a:t>
            </a:r>
            <a:r>
              <a:rPr lang="fr-FR" sz="1600" dirty="0" err="1">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stent</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Z95.5,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Obésité morbide (IMC= 38.2) –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E66.85, </a:t>
            </a:r>
            <a:r>
              <a:rPr lang="fr-FR" sz="1600" dirty="0">
                <a:solidFill>
                  <a:srgbClr val="00B050"/>
                </a:solidFill>
                <a:highlight>
                  <a:srgbClr val="FFFF00"/>
                </a:highlight>
                <a:latin typeface="Comic Sans MS" panose="030F0702030302020204" pitchFamily="66" charset="0"/>
                <a:ea typeface="Calibri" panose="020F0502020204030204" pitchFamily="34" charset="0"/>
                <a:cs typeface="Times New Roman" panose="02020603050405020304" pitchFamily="18" charset="0"/>
              </a:rPr>
              <a:t>autres Obésité  de l'adulte avec indice de masse corporelle [IMC] égal ou supérieur à 35 kg/</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m² et inférieur à 40 kg/m²</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421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4D9C07-6208-CF9A-E9DF-FE6F2143A3C7}"/>
              </a:ext>
            </a:extLst>
          </p:cNvPr>
          <p:cNvSpPr/>
          <p:nvPr/>
        </p:nvSpPr>
        <p:spPr>
          <a:xfrm>
            <a:off x="234669" y="218711"/>
            <a:ext cx="8909331" cy="1938992"/>
          </a:xfrm>
          <a:prstGeom prst="rect">
            <a:avLst/>
          </a:prstGeom>
        </p:spPr>
        <p:txBody>
          <a:bodyPr wrap="square">
            <a:spAutoFit/>
          </a:bodyPr>
          <a:lstStyle/>
          <a:p>
            <a:pPr>
              <a:spcAft>
                <a:spcPts val="0"/>
              </a:spcAft>
            </a:pPr>
            <a:r>
              <a:rPr lang="fr-FR" sz="1200" b="1" dirty="0">
                <a:latin typeface="Times New Roman" panose="02020603050405020304" pitchFamily="18" charset="0"/>
                <a:ea typeface="Times New Roman" panose="02020603050405020304" pitchFamily="18" charset="0"/>
              </a:rPr>
              <a:t>Exercice 7</a:t>
            </a:r>
          </a:p>
          <a:p>
            <a:pPr>
              <a:spcAft>
                <a:spcPts val="0"/>
              </a:spcAft>
            </a:pPr>
            <a:endParaRPr lang="fr-FR" sz="12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200" dirty="0">
                <a:solidFill>
                  <a:schemeClr val="accent2">
                    <a:lumMod val="75000"/>
                  </a:schemeClr>
                </a:solidFill>
                <a:latin typeface="Times New Roman" panose="02020603050405020304" pitchFamily="18" charset="0"/>
                <a:ea typeface="Times New Roman" panose="02020603050405020304" pitchFamily="18" charset="0"/>
              </a:rPr>
              <a:t>Monsieur  P., âgé de 28 ans, est paraplégique à la suite d’un accident de moto fracture multiple vertèbres Dorsales . Cela se traduit par une paraplégie totale et cela depuis un an et demi. Il est transféré en SSR le mardi 5 mars pour poursuite de prise en charge après traitement chirurgical (greffe du 01/03/2017 au CH de Monvoisin)d’une escarre stade 4.</a:t>
            </a:r>
          </a:p>
          <a:p>
            <a:pPr>
              <a:spcAft>
                <a:spcPts val="0"/>
              </a:spcAft>
            </a:pPr>
            <a:endParaRPr lang="fr-FR" sz="12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200" dirty="0">
                <a:solidFill>
                  <a:schemeClr val="accent2">
                    <a:lumMod val="75000"/>
                  </a:schemeClr>
                </a:solidFill>
                <a:latin typeface="Times New Roman" panose="02020603050405020304" pitchFamily="18" charset="0"/>
                <a:ea typeface="Times New Roman" panose="02020603050405020304" pitchFamily="18" charset="0"/>
              </a:rPr>
              <a:t>Prise en charge sutures et douleurs post chirurgicale au cours du séjour.</a:t>
            </a:r>
          </a:p>
          <a:p>
            <a:pPr>
              <a:spcAft>
                <a:spcPts val="0"/>
              </a:spcAft>
            </a:pPr>
            <a:endParaRPr lang="fr-FR" sz="12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200" dirty="0">
                <a:solidFill>
                  <a:schemeClr val="accent2">
                    <a:lumMod val="75000"/>
                  </a:schemeClr>
                </a:solidFill>
                <a:latin typeface="Times New Roman" panose="02020603050405020304" pitchFamily="18" charset="0"/>
                <a:ea typeface="Times New Roman" panose="02020603050405020304" pitchFamily="18" charset="0"/>
              </a:rPr>
              <a:t>Le 8 mars il présente une infection urinaire à Escherichia coli BLSE, traitée par antibiotiques, ne modifiant pas sa pec.</a:t>
            </a:r>
          </a:p>
          <a:p>
            <a:pPr>
              <a:spcAft>
                <a:spcPts val="0"/>
              </a:spcAft>
            </a:pPr>
            <a:r>
              <a:rPr lang="fr-FR" sz="1200" dirty="0">
                <a:solidFill>
                  <a:schemeClr val="accent2">
                    <a:lumMod val="75000"/>
                  </a:schemeClr>
                </a:solidFill>
                <a:latin typeface="Times New Roman" panose="02020603050405020304" pitchFamily="18" charset="0"/>
                <a:ea typeface="Times New Roman" panose="02020603050405020304" pitchFamily="18" charset="0"/>
              </a:rPr>
              <a:t> </a:t>
            </a:r>
          </a:p>
        </p:txBody>
      </p:sp>
      <p:sp>
        <p:nvSpPr>
          <p:cNvPr id="5" name="Rectangle 4">
            <a:extLst>
              <a:ext uri="{FF2B5EF4-FFF2-40B4-BE49-F238E27FC236}">
                <a16:creationId xmlns:a16="http://schemas.microsoft.com/office/drawing/2014/main" id="{26F4506B-58D4-2A99-27FF-A5A51398B194}"/>
              </a:ext>
            </a:extLst>
          </p:cNvPr>
          <p:cNvSpPr/>
          <p:nvPr/>
        </p:nvSpPr>
        <p:spPr>
          <a:xfrm>
            <a:off x="662196" y="2343378"/>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7:</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26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CB93A8-63F5-8532-EFF6-793C87A2FB34}"/>
              </a:ext>
            </a:extLst>
          </p:cNvPr>
          <p:cNvSpPr/>
          <p:nvPr/>
        </p:nvSpPr>
        <p:spPr>
          <a:xfrm>
            <a:off x="118165" y="800754"/>
            <a:ext cx="9217024" cy="2922338"/>
          </a:xfrm>
          <a:prstGeom prst="rect">
            <a:avLst/>
          </a:prstGeom>
        </p:spPr>
        <p:txBody>
          <a:bodyPr wrap="square">
            <a:spAutoFit/>
          </a:bodyPr>
          <a:lstStyle/>
          <a:p>
            <a:pPr>
              <a:lnSpc>
                <a:spcPct val="115000"/>
              </a:lnSpc>
              <a:spcAft>
                <a:spcPts val="1000"/>
              </a:spcAft>
            </a:pPr>
            <a:r>
              <a:rPr lang="fr-FR" sz="1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Date opératoire: </a:t>
            </a:r>
            <a:r>
              <a:rPr lang="fr-FR" sz="1400" b="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01/03</a:t>
            </a:r>
          </a:p>
          <a:p>
            <a:pPr marL="0" marR="0" lvl="0" indent="0" algn="l" defTabSz="449263" rtl="0" eaLnBrk="1" fontAlgn="base" latinLnBrk="0" hangingPunct="1">
              <a:lnSpc>
                <a:spcPct val="115000"/>
              </a:lnSpc>
              <a:spcBef>
                <a:spcPct val="0"/>
              </a:spcBef>
              <a:spcAft>
                <a:spcPts val="1000"/>
              </a:spcAft>
              <a:buClr>
                <a:srgbClr val="000000"/>
              </a:buClr>
              <a:buSzPct val="100000"/>
              <a:buFont typeface="Times New Roman" panose="02020603050405020304" pitchFamily="18" charset="0"/>
              <a:buNone/>
              <a:tabLst/>
              <a:defRPr/>
            </a:pPr>
            <a:r>
              <a:rPr kumimoji="0" lang="fr-FR" sz="14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MMP:</a:t>
            </a:r>
            <a:r>
              <a:rPr kumimoji="0" lang="fr-FR" sz="1400" b="0" i="1" u="none"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lang="fr-FR" sz="14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Z945 greffes</a:t>
            </a:r>
            <a:endParaRPr kumimoji="0" lang="fr-FR" sz="1400" b="0" i="0" u="none" strike="noStrike" kern="1200" cap="none" spc="0" normalizeH="0" baseline="0" noProof="0" dirty="0">
              <a:ln>
                <a:noFill/>
              </a:ln>
              <a:solidFill>
                <a:srgbClr val="3333CC">
                  <a:lumMod val="75000"/>
                </a:srgb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449263" rtl="0" eaLnBrk="1" fontAlgn="base" latinLnBrk="0" hangingPunct="1">
              <a:lnSpc>
                <a:spcPct val="115000"/>
              </a:lnSpc>
              <a:spcBef>
                <a:spcPct val="0"/>
              </a:spcBef>
              <a:spcAft>
                <a:spcPts val="1000"/>
              </a:spcAft>
              <a:buClr>
                <a:srgbClr val="000000"/>
              </a:buClr>
              <a:buSzPct val="100000"/>
              <a:buFont typeface="Times New Roman" panose="02020603050405020304" pitchFamily="18" charset="0"/>
              <a:buNone/>
              <a:tabLst/>
              <a:defRPr/>
            </a:pPr>
            <a:r>
              <a:rPr kumimoji="0" lang="fr-FR" sz="14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AE: </a:t>
            </a:r>
            <a:r>
              <a:rPr kumimoji="0" lang="fr-FR" sz="1400" b="0" i="0" u="none" strike="noStrike" kern="1200" cap="none" spc="0" normalizeH="0" baseline="0" noProof="0" dirty="0">
                <a:ln>
                  <a:noFill/>
                </a:ln>
                <a:solidFill>
                  <a:srgbClr val="3333CC">
                    <a:lumMod val="75000"/>
                  </a:srgbClr>
                </a:solidFill>
                <a:effectLst/>
                <a:uLnTx/>
                <a:uFillTx/>
                <a:latin typeface="Comic Sans MS" panose="030F0702030302020204" pitchFamily="66" charset="0"/>
                <a:ea typeface="Calibri" panose="020F0502020204030204" pitchFamily="34" charset="0"/>
                <a:cs typeface="Times New Roman" panose="02020603050405020304" pitchFamily="18" charset="0"/>
              </a:rPr>
              <a:t>L893 Ulcère de décubitus de stade IV </a:t>
            </a:r>
            <a:endParaRPr kumimoji="0" lang="fr-FR" sz="1400" b="0" i="0" u="none" strike="noStrike" kern="1200" cap="none" spc="0" normalizeH="0" baseline="0" noProof="0" dirty="0">
              <a:ln>
                <a:noFill/>
              </a:ln>
              <a:solidFill>
                <a:srgbClr val="3333CC">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1" fontAlgn="base" latinLnBrk="0" hangingPunct="1">
              <a:lnSpc>
                <a:spcPct val="115000"/>
              </a:lnSpc>
              <a:spcBef>
                <a:spcPct val="0"/>
              </a:spcBef>
              <a:spcAft>
                <a:spcPts val="0"/>
              </a:spcAft>
              <a:buClr>
                <a:srgbClr val="000000"/>
              </a:buClr>
              <a:buSzPct val="100000"/>
              <a:buFont typeface="Times New Roman" panose="02020603050405020304" pitchFamily="18" charset="0"/>
              <a:buNone/>
              <a:tabLst/>
              <a:defRPr/>
            </a:pPr>
            <a:r>
              <a:rPr kumimoji="0" lang="fr-FR" sz="14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Times New Roman" panose="02020603050405020304" pitchFamily="18" charset="0"/>
              </a:rPr>
              <a:t>DAS:</a:t>
            </a:r>
            <a:r>
              <a:rPr kumimoji="0" lang="fr-FR" sz="1400" b="0" i="1" u="none"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fr-FR" sz="1400" b="0" i="0" u="none" strike="noStrike" kern="1200" cap="none" spc="0" normalizeH="0" baseline="0" noProof="0" dirty="0">
                <a:ln>
                  <a:noFill/>
                </a:ln>
                <a:solidFill>
                  <a:srgbClr val="3333CC">
                    <a:lumMod val="75000"/>
                  </a:srgbClr>
                </a:solidFill>
                <a:effectLst/>
                <a:uLnTx/>
                <a:uFillTx/>
                <a:latin typeface="Comic Sans MS" panose="030F0702030302020204" pitchFamily="66" charset="0"/>
                <a:ea typeface="Calibri" panose="020F0502020204030204" pitchFamily="34" charset="0"/>
                <a:cs typeface="Times New Roman" panose="02020603050405020304" pitchFamily="18" charset="0"/>
              </a:rPr>
              <a:t>Z488</a:t>
            </a:r>
          </a:p>
          <a:p>
            <a:pPr marL="0" marR="0" lvl="0" indent="0" algn="l" defTabSz="449263" rtl="0" eaLnBrk="1" fontAlgn="base" latinLnBrk="0" hangingPunct="1">
              <a:lnSpc>
                <a:spcPct val="115000"/>
              </a:lnSpc>
              <a:spcBef>
                <a:spcPct val="0"/>
              </a:spcBef>
              <a:spcAft>
                <a:spcPts val="0"/>
              </a:spcAft>
              <a:buClr>
                <a:srgbClr val="000000"/>
              </a:buClr>
              <a:buSzPct val="100000"/>
              <a:buFont typeface="Times New Roman" panose="02020603050405020304" pitchFamily="18" charset="0"/>
              <a:buNone/>
              <a:tabLst/>
              <a:defRPr/>
            </a:pPr>
            <a:r>
              <a:rPr kumimoji="0" lang="fr-FR" sz="1400" b="0" i="0" u="none" strike="noStrike" kern="1200" cap="none" spc="0" normalizeH="0" baseline="0" noProof="0" dirty="0">
                <a:ln>
                  <a:noFill/>
                </a:ln>
                <a:solidFill>
                  <a:srgbClr val="3333CC">
                    <a:lumMod val="75000"/>
                  </a:srgbClr>
                </a:solidFill>
                <a:effectLst/>
                <a:uLnTx/>
                <a:uFillTx/>
                <a:latin typeface="Comic Sans MS" panose="030F0702030302020204" pitchFamily="66" charset="0"/>
                <a:ea typeface="Calibri" panose="020F0502020204030204" pitchFamily="34" charset="0"/>
                <a:cs typeface="Times New Roman" panose="02020603050405020304" pitchFamily="18" charset="0"/>
              </a:rPr>
              <a:t>	  G82.20 Paraplégie complète motrice, sans précision </a:t>
            </a:r>
            <a:r>
              <a:rPr kumimoji="0" lang="fr-FR" sz="1200" b="0" i="1" u="none" strike="noStrike" kern="1200" cap="none" spc="0" normalizeH="0" baseline="0" noProof="0" dirty="0">
                <a:ln>
                  <a:noFill/>
                </a:ln>
                <a:solidFill>
                  <a:srgbClr val="3333CC">
                    <a:lumMod val="60000"/>
                    <a:lumOff val="40000"/>
                  </a:srgbClr>
                </a:solidFill>
                <a:effectLst/>
                <a:uLnTx/>
                <a:uFillTx/>
                <a:latin typeface="Comic Sans MS" panose="030F0702030302020204" pitchFamily="66" charset="0"/>
                <a:ea typeface="Calibri" panose="020F0502020204030204" pitchFamily="34" charset="0"/>
                <a:cs typeface="Times New Roman" panose="02020603050405020304" pitchFamily="18" charset="0"/>
              </a:rPr>
              <a:t>(relative au caractère flasque ou spastique)</a:t>
            </a:r>
          </a:p>
          <a:p>
            <a:pPr marL="0" marR="0" lvl="0" indent="0" algn="l" defTabSz="449263" rtl="0" eaLnBrk="1" fontAlgn="base" latinLnBrk="0" hangingPunct="1">
              <a:lnSpc>
                <a:spcPct val="115000"/>
              </a:lnSpc>
              <a:spcBef>
                <a:spcPct val="0"/>
              </a:spcBef>
              <a:spcAft>
                <a:spcPts val="0"/>
              </a:spcAft>
              <a:buClr>
                <a:srgbClr val="000000"/>
              </a:buClr>
              <a:buSzPct val="100000"/>
              <a:buFont typeface="Times New Roman" panose="02020603050405020304" pitchFamily="18" charset="0"/>
              <a:buNone/>
              <a:tabLst/>
              <a:defRPr/>
            </a:pPr>
            <a:r>
              <a:rPr lang="fr-FR" sz="14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N410 Prostatite aiguë</a:t>
            </a:r>
          </a:p>
          <a:p>
            <a:pPr marL="0" marR="0" lvl="0" indent="0" algn="l" defTabSz="449263" rtl="0" eaLnBrk="1" fontAlgn="base" latinLnBrk="0" hangingPunct="1">
              <a:lnSpc>
                <a:spcPct val="115000"/>
              </a:lnSpc>
              <a:spcBef>
                <a:spcPct val="0"/>
              </a:spcBef>
              <a:spcAft>
                <a:spcPts val="0"/>
              </a:spcAft>
              <a:buClr>
                <a:srgbClr val="000000"/>
              </a:buClr>
              <a:buSzPct val="100000"/>
              <a:buFont typeface="Times New Roman" panose="02020603050405020304" pitchFamily="18" charset="0"/>
              <a:buNone/>
              <a:tabLst/>
              <a:defRPr/>
            </a:pPr>
            <a:r>
              <a:rPr kumimoji="0" lang="fr-FR" sz="1400" b="0" u="none" strike="noStrike" kern="1200" cap="none" spc="0" normalizeH="0" baseline="0" noProof="0" dirty="0">
                <a:ln>
                  <a:noFill/>
                </a:ln>
                <a:solidFill>
                  <a:schemeClr val="accent2">
                    <a:lumMod val="7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rPr>
              <a:t>	 B962 Escherichia coli, cause de maladies classées dans d’autres chapitres</a:t>
            </a:r>
          </a:p>
          <a:p>
            <a:pPr marL="0" marR="0" lvl="0" indent="0" algn="l" defTabSz="449263" rtl="0" eaLnBrk="1" fontAlgn="base" latinLnBrk="0" hangingPunct="1">
              <a:lnSpc>
                <a:spcPct val="115000"/>
              </a:lnSpc>
              <a:spcBef>
                <a:spcPct val="0"/>
              </a:spcBef>
              <a:spcAft>
                <a:spcPts val="0"/>
              </a:spcAft>
              <a:buClr>
                <a:srgbClr val="000000"/>
              </a:buClr>
              <a:buSzPct val="100000"/>
              <a:buFont typeface="Times New Roman" panose="02020603050405020304" pitchFamily="18" charset="0"/>
              <a:buNone/>
              <a:tabLst/>
              <a:defRPr/>
            </a:pPr>
            <a:r>
              <a:rPr kumimoji="0" lang="fr-FR" sz="1400" b="0" u="none" strike="noStrike" kern="1200" cap="none" spc="0" normalizeH="0" baseline="0" noProof="0" dirty="0">
                <a:ln>
                  <a:noFill/>
                </a:ln>
                <a:solidFill>
                  <a:schemeClr val="accent2">
                    <a:lumMod val="7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rPr>
              <a:t>	 U822+0 Résistance par bêta-lactamases à spectre étendu [BLSE], situation d’infection</a:t>
            </a:r>
          </a:p>
          <a:p>
            <a:pPr>
              <a:lnSpc>
                <a:spcPct val="115000"/>
              </a:lnSpc>
              <a:spcAft>
                <a:spcPts val="0"/>
              </a:spcAft>
            </a:pPr>
            <a:endParaRPr lang="fr-FR" sz="1400" i="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400" dirty="0">
                <a:solidFill>
                  <a:schemeClr val="accent2">
                    <a:lumMod val="75000"/>
                  </a:schemeClr>
                </a:solidFill>
                <a:latin typeface="Times New Roman" panose="02020603050405020304" pitchFamily="18" charset="0"/>
                <a:ea typeface="Times New Roman" panose="02020603050405020304" pitchFamily="18" charset="0"/>
              </a:rPr>
              <a:t> </a:t>
            </a:r>
            <a:endParaRPr lang="fr-FR" sz="14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30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28FFF6-3029-10DF-E3C4-77B62E946705}"/>
              </a:ext>
            </a:extLst>
          </p:cNvPr>
          <p:cNvSpPr/>
          <p:nvPr/>
        </p:nvSpPr>
        <p:spPr>
          <a:xfrm>
            <a:off x="831340" y="2754178"/>
            <a:ext cx="5782112" cy="1600438"/>
          </a:xfrm>
          <a:prstGeom prst="rect">
            <a:avLst/>
          </a:prstGeom>
        </p:spPr>
        <p:txBody>
          <a:bodyPr wrap="square">
            <a:spAutoFit/>
          </a:bodyPr>
          <a:lstStyle/>
          <a:p>
            <a:pPr>
              <a:spcAft>
                <a:spcPts val="0"/>
              </a:spcAft>
            </a:pPr>
            <a:r>
              <a:rPr lang="fr-FR" u="sng" dirty="0">
                <a:solidFill>
                  <a:schemeClr val="accent2">
                    <a:lumMod val="75000"/>
                  </a:schemeClr>
                </a:solidFill>
                <a:latin typeface="Times New Roman" panose="02020603050405020304" pitchFamily="18" charset="0"/>
                <a:ea typeface="Times New Roman" panose="02020603050405020304" pitchFamily="18" charset="0"/>
              </a:rPr>
              <a:t>Correction exercice 1:</a:t>
            </a:r>
          </a:p>
          <a:p>
            <a:pPr>
              <a:spcAft>
                <a:spcPts val="0"/>
              </a:spcAft>
            </a:pPr>
            <a:endParaRPr lang="fr-FR"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Diagnostics Associés: </a:t>
            </a:r>
          </a:p>
        </p:txBody>
      </p:sp>
      <p:sp>
        <p:nvSpPr>
          <p:cNvPr id="4" name="Rectangle 3">
            <a:extLst>
              <a:ext uri="{FF2B5EF4-FFF2-40B4-BE49-F238E27FC236}">
                <a16:creationId xmlns:a16="http://schemas.microsoft.com/office/drawing/2014/main" id="{2E5BFBE6-43CC-E9F7-96DE-6184E6A9E854}"/>
              </a:ext>
            </a:extLst>
          </p:cNvPr>
          <p:cNvSpPr/>
          <p:nvPr/>
        </p:nvSpPr>
        <p:spPr>
          <a:xfrm>
            <a:off x="448988" y="331778"/>
            <a:ext cx="6546816" cy="1860702"/>
          </a:xfrm>
          <a:prstGeom prst="rect">
            <a:avLst/>
          </a:prstGeom>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1</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Madame M a été prise en charge (PEC) pour une rééducation physique suite à une fracture de la hanche gauche avec mise en place d'une PTH (</a:t>
            </a:r>
            <a:r>
              <a:rPr lang="fr-FR" dirty="0" err="1">
                <a:solidFill>
                  <a:schemeClr val="accent2">
                    <a:lumMod val="75000"/>
                  </a:schemeClr>
                </a:solidFill>
                <a:latin typeface="Times New Roman" panose="02020603050405020304" pitchFamily="18" charset="0"/>
                <a:ea typeface="Times New Roman" panose="02020603050405020304" pitchFamily="18" charset="0"/>
              </a:rPr>
              <a:t>pth</a:t>
            </a:r>
            <a:r>
              <a:rPr lang="fr-FR" dirty="0">
                <a:solidFill>
                  <a:schemeClr val="accent2">
                    <a:lumMod val="75000"/>
                  </a:schemeClr>
                </a:solidFill>
                <a:latin typeface="Times New Roman" panose="02020603050405020304" pitchFamily="18" charset="0"/>
                <a:ea typeface="Times New Roman" panose="02020603050405020304" pitchFamily="18" charset="0"/>
              </a:rPr>
              <a:t> le 05/09).</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Cette semaine PEC </a:t>
            </a:r>
            <a:r>
              <a:rPr lang="fr-FR" dirty="0" err="1">
                <a:solidFill>
                  <a:schemeClr val="accent2">
                    <a:lumMod val="75000"/>
                  </a:schemeClr>
                </a:solidFill>
                <a:latin typeface="Times New Roman" panose="02020603050405020304" pitchFamily="18" charset="0"/>
                <a:ea typeface="Times New Roman" panose="02020603050405020304" pitchFamily="18" charset="0"/>
              </a:rPr>
              <a:t>kine</a:t>
            </a:r>
            <a:r>
              <a:rPr lang="fr-FR" dirty="0">
                <a:solidFill>
                  <a:schemeClr val="accent2">
                    <a:lumMod val="75000"/>
                  </a:schemeClr>
                </a:solidFill>
                <a:latin typeface="Times New Roman" panose="02020603050405020304" pitchFamily="18" charset="0"/>
                <a:ea typeface="Times New Roman" panose="02020603050405020304" pitchFamily="18" charset="0"/>
              </a:rPr>
              <a:t> tous les jours et surveillance plaie chirurgicale.</a:t>
            </a:r>
          </a:p>
          <a:p>
            <a:pPr>
              <a:lnSpc>
                <a:spcPct val="115000"/>
              </a:lnSpc>
              <a:spcAft>
                <a:spcPts val="1000"/>
              </a:spcAft>
            </a:pPr>
            <a:br>
              <a:rPr lang="fr-FR" dirty="0">
                <a:solidFill>
                  <a:schemeClr val="accent2">
                    <a:lumMod val="75000"/>
                  </a:schemeClr>
                </a:solidFill>
                <a:latin typeface="Times New Roman" panose="02020603050405020304" pitchFamily="18" charset="0"/>
                <a:ea typeface="Times New Roman" panose="02020603050405020304" pitchFamily="18" charset="0"/>
              </a:rPr>
            </a:b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862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BBAE60-4916-F527-D123-A356ECBDA5EC}"/>
              </a:ext>
            </a:extLst>
          </p:cNvPr>
          <p:cNvSpPr/>
          <p:nvPr/>
        </p:nvSpPr>
        <p:spPr>
          <a:xfrm>
            <a:off x="215776" y="314995"/>
            <a:ext cx="8568952" cy="4072525"/>
          </a:xfrm>
          <a:prstGeom prst="rect">
            <a:avLst/>
          </a:prstGeom>
        </p:spPr>
        <p:txBody>
          <a:bodyPr wrap="square">
            <a:spAutoFit/>
          </a:bodyPr>
          <a:lstStyle/>
          <a:p>
            <a:pPr>
              <a:spcAft>
                <a:spcPts val="0"/>
              </a:spcAft>
            </a:pPr>
            <a:r>
              <a:rPr lang="fr-FR" u="sng" dirty="0">
                <a:solidFill>
                  <a:schemeClr val="tx1"/>
                </a:solidFill>
                <a:latin typeface="Times New Roman" panose="02020603050405020304" pitchFamily="18" charset="0"/>
                <a:ea typeface="Times New Roman" panose="02020603050405020304" pitchFamily="18" charset="0"/>
              </a:rPr>
              <a:t>Correction exercice 1:</a:t>
            </a:r>
          </a:p>
          <a:p>
            <a:pPr>
              <a:spcAft>
                <a:spcPts val="0"/>
              </a:spcAft>
            </a:pPr>
            <a:endParaRPr lang="fr-FR"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endParaRPr lang="fr-FR"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u="sng" dirty="0">
                <a:solidFill>
                  <a:schemeClr val="accent2">
                    <a:lumMod val="75000"/>
                  </a:schemeClr>
                </a:solidFill>
                <a:latin typeface="Times New Roman" panose="02020603050405020304" pitchFamily="18" charset="0"/>
                <a:ea typeface="Times New Roman" panose="02020603050405020304" pitchFamily="18" charset="0"/>
              </a:rPr>
              <a:t>Date opératoire: 05/09</a:t>
            </a: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pPr>
              <a:lnSpc>
                <a:spcPct val="115000"/>
              </a:lnSpc>
              <a:spcAft>
                <a:spcPts val="1000"/>
              </a:spcAft>
            </a:pPr>
            <a:r>
              <a:rPr lang="fr-FR"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i="1" dirty="0">
                <a:latin typeface="Comic Sans MS" panose="030F0702030302020204" pitchFamily="66" charset="0"/>
                <a:ea typeface="Calibri" panose="020F0502020204030204" pitchFamily="34" charset="0"/>
                <a:cs typeface="Times New Roman" panose="02020603050405020304" pitchFamily="18" charset="0"/>
              </a:rPr>
              <a:t> </a:t>
            </a:r>
            <a:r>
              <a:rPr lang="fr-FR"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PTH</a:t>
            </a:r>
            <a:r>
              <a:rPr lang="fr-FR"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dirty="0">
                <a:latin typeface="Comic Sans MS" panose="030F0702030302020204" pitchFamily="66" charset="0"/>
                <a:ea typeface="Calibri" panose="020F0502020204030204" pitchFamily="34" charset="0"/>
                <a:cs typeface="Times New Roman" panose="02020603050405020304" pitchFamily="18" charset="0"/>
              </a:rPr>
              <a:t> </a:t>
            </a:r>
            <a:r>
              <a:rPr lang="fr-FR"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Z96.6 , Présence d'implants d'articulations orthopédiques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 </a:t>
            </a:r>
            <a:r>
              <a:rPr lang="fr-FR"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Fracture de la hanche</a:t>
            </a:r>
            <a:r>
              <a:rPr lang="fr-FR"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S72.00, Fracture fermée du col du fémur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i="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Une fracture non précisée comme fermée ou ouverte doit être classée comme fermée. Il est obligatoire (2015) de renseigner le caractère ouvert ou fermé de la fracture quel que soit sa localisation.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DAS:</a:t>
            </a:r>
            <a:r>
              <a:rPr lang="fr-FR" i="1" dirty="0">
                <a:latin typeface="Comic Sans MS" panose="030F0702030302020204" pitchFamily="66" charset="0"/>
                <a:ea typeface="Calibri" panose="020F0502020204030204" pitchFamily="34" charset="0"/>
                <a:cs typeface="Times New Roman" panose="02020603050405020304" pitchFamily="18" charset="0"/>
              </a:rPr>
              <a:t> </a:t>
            </a:r>
            <a:r>
              <a:rPr lang="fr-FR"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surveillance plaie chirurgicale  </a:t>
            </a:r>
            <a:r>
              <a:rPr lang="fr-FR"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Z48.0, Surveillance de suture et pansement chirurgicaux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12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63D604-1279-E795-B0FE-85ED4E594467}"/>
              </a:ext>
            </a:extLst>
          </p:cNvPr>
          <p:cNvSpPr/>
          <p:nvPr/>
        </p:nvSpPr>
        <p:spPr>
          <a:xfrm>
            <a:off x="1236352" y="2620040"/>
            <a:ext cx="8360347" cy="1655838"/>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2:</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03ADB2C-7D92-F08F-8730-CABF863A01AF}"/>
              </a:ext>
            </a:extLst>
          </p:cNvPr>
          <p:cNvSpPr/>
          <p:nvPr/>
        </p:nvSpPr>
        <p:spPr>
          <a:xfrm>
            <a:off x="320152" y="478365"/>
            <a:ext cx="7704856" cy="1494448"/>
          </a:xfrm>
          <a:prstGeom prst="rect">
            <a:avLst/>
          </a:prstGeom>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2</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lnSpc>
                <a:spcPct val="115000"/>
              </a:lnSpc>
              <a:spcAft>
                <a:spcPts val="0"/>
              </a:spcAft>
            </a:pPr>
            <a:r>
              <a:rPr lang="fr-FR"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Monsieur DD est pris en charge pour une rééducation physique suite à une lombalgie douleur récurrente due à la présence d'une hernie discale L4/L5.</a:t>
            </a:r>
          </a:p>
          <a:p>
            <a:pPr>
              <a:lnSpc>
                <a:spcPct val="115000"/>
              </a:lnSpc>
              <a:spcAft>
                <a:spcPts val="0"/>
              </a:spcAft>
            </a:pPr>
            <a:endParaRPr lang="fr-FR"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955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0E97A1-5314-172B-E678-D494050F786A}"/>
              </a:ext>
            </a:extLst>
          </p:cNvPr>
          <p:cNvSpPr/>
          <p:nvPr/>
        </p:nvSpPr>
        <p:spPr>
          <a:xfrm>
            <a:off x="143768" y="242987"/>
            <a:ext cx="7689592" cy="4760086"/>
          </a:xfrm>
          <a:prstGeom prst="rect">
            <a:avLst/>
          </a:prstGeom>
        </p:spPr>
        <p:txBody>
          <a:bodyPr wrap="square">
            <a:spAutoFit/>
          </a:bodyPr>
          <a:lstStyle/>
          <a:p>
            <a:pPr>
              <a:spcAft>
                <a:spcPts val="0"/>
              </a:spcAft>
            </a:pPr>
            <a:r>
              <a:rPr lang="fr-FR" sz="1600" u="sng" dirty="0">
                <a:latin typeface="Times New Roman" panose="02020603050405020304" pitchFamily="18" charset="0"/>
                <a:ea typeface="Times New Roman" panose="02020603050405020304" pitchFamily="18" charset="0"/>
              </a:rPr>
              <a:t>Correction exercice 2:</a:t>
            </a:r>
          </a:p>
          <a:p>
            <a:pPr>
              <a:spcAft>
                <a:spcPts val="0"/>
              </a:spcAft>
            </a:pPr>
            <a:endParaRPr lang="fr-FR" sz="1400"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endParaRPr lang="fr-FR" sz="14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400" dirty="0">
                <a:solidFill>
                  <a:schemeClr val="accent2">
                    <a:lumMod val="75000"/>
                  </a:schemeClr>
                </a:solidFill>
                <a:latin typeface="Times New Roman" panose="02020603050405020304" pitchFamily="18" charset="0"/>
                <a:ea typeface="Times New Roman" panose="02020603050405020304" pitchFamily="18" charset="0"/>
              </a:rPr>
              <a:t> </a:t>
            </a:r>
          </a:p>
          <a:p>
            <a:pPr>
              <a:lnSpc>
                <a:spcPct val="115000"/>
              </a:lnSpc>
              <a:spcAft>
                <a:spcPts val="1000"/>
              </a:spcAft>
            </a:pPr>
            <a:r>
              <a:rPr lang="fr-FR" sz="1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sz="1400" i="1" dirty="0">
                <a:latin typeface="Comic Sans MS" panose="030F0702030302020204" pitchFamily="66" charset="0"/>
                <a:ea typeface="Calibri" panose="020F0502020204030204" pitchFamily="34" charset="0"/>
                <a:cs typeface="Times New Roman" panose="02020603050405020304" pitchFamily="18" charset="0"/>
              </a:rPr>
              <a:t> </a:t>
            </a:r>
            <a:r>
              <a:rPr lang="fr-FR"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Hernie discale</a:t>
            </a:r>
            <a:r>
              <a:rPr lang="fr-FR"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M51.2, Hernie d'1 autre disque intervertébral précisé.</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400" i="1" dirty="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fr-FR" sz="1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 DAS:</a:t>
            </a:r>
            <a:r>
              <a:rPr lang="fr-FR" sz="1400" i="1" dirty="0">
                <a:latin typeface="Comic Sans MS" panose="030F0702030302020204" pitchFamily="66" charset="0"/>
                <a:ea typeface="Calibri" panose="020F0502020204030204" pitchFamily="34" charset="0"/>
                <a:cs typeface="Times New Roman" panose="02020603050405020304" pitchFamily="18" charset="0"/>
              </a:rPr>
              <a:t> </a:t>
            </a:r>
            <a:r>
              <a:rPr lang="fr-FR" sz="14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Aucun</a:t>
            </a:r>
          </a:p>
          <a:p>
            <a:pPr>
              <a:lnSpc>
                <a:spcPct val="115000"/>
              </a:lnSpc>
              <a:spcAft>
                <a:spcPts val="1000"/>
              </a:spcAft>
            </a:pPr>
            <a:endParaRPr lang="fr-FR" i="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gn="l"/>
            <a:r>
              <a:rPr lang="fr-FR" sz="1800" b="0" i="0" u="none" strike="noStrike" baseline="0" dirty="0">
                <a:solidFill>
                  <a:srgbClr val="000000"/>
                </a:solidFill>
                <a:latin typeface="SegoeUI-Light"/>
              </a:rPr>
              <a:t>Attention:</a:t>
            </a:r>
          </a:p>
          <a:p>
            <a:pPr algn="l"/>
            <a:r>
              <a:rPr lang="fr-FR" sz="1800" b="0" i="0" u="none" strike="noStrike" baseline="0" dirty="0">
                <a:solidFill>
                  <a:srgbClr val="000000"/>
                </a:solidFill>
                <a:highlight>
                  <a:srgbClr val="FFFF00"/>
                </a:highlight>
                <a:latin typeface="SegoeUI-Light"/>
              </a:rPr>
              <a:t>M54.5 Lombalgie basse</a:t>
            </a:r>
          </a:p>
          <a:p>
            <a:pPr algn="l"/>
            <a:r>
              <a:rPr lang="fr-FR" sz="1800" b="0" i="0" u="none" strike="noStrike" baseline="0" dirty="0">
                <a:solidFill>
                  <a:srgbClr val="000000"/>
                </a:solidFill>
                <a:latin typeface="SegoeUI-Light"/>
              </a:rPr>
              <a:t>Douleur lombaire</a:t>
            </a:r>
          </a:p>
          <a:p>
            <a:pPr algn="l"/>
            <a:r>
              <a:rPr lang="fr-FR" sz="1800" b="0" i="0" u="none" strike="noStrike" baseline="0" dirty="0">
                <a:solidFill>
                  <a:srgbClr val="000000"/>
                </a:solidFill>
                <a:latin typeface="SegoeUI-Light"/>
              </a:rPr>
              <a:t>Lumbago SAI</a:t>
            </a:r>
          </a:p>
          <a:p>
            <a:pPr algn="l"/>
            <a:r>
              <a:rPr lang="fr-FR" sz="1800" b="0" i="1" u="none" strike="noStrike" baseline="0" dirty="0">
                <a:solidFill>
                  <a:srgbClr val="000000"/>
                </a:solidFill>
                <a:highlight>
                  <a:srgbClr val="FFFF00"/>
                </a:highlight>
                <a:latin typeface="SegoeUI-LightItalic"/>
              </a:rPr>
              <a:t>À l’exclusion de </a:t>
            </a:r>
            <a:r>
              <a:rPr lang="fr-FR" sz="1800" b="0" i="0" u="none" strike="noStrike" baseline="0" dirty="0">
                <a:solidFill>
                  <a:srgbClr val="000000"/>
                </a:solidFill>
                <a:highlight>
                  <a:srgbClr val="FFFF00"/>
                </a:highlight>
                <a:latin typeface="SegoeUI-Light"/>
              </a:rPr>
              <a:t>lumbago </a:t>
            </a:r>
            <a:r>
              <a:rPr lang="fr-FR" sz="1800" b="0" i="0" u="none" strike="noStrike" baseline="0" dirty="0">
                <a:solidFill>
                  <a:srgbClr val="000000"/>
                </a:solidFill>
                <a:latin typeface="SegoeUI-Light"/>
              </a:rPr>
              <a:t>:   </a:t>
            </a:r>
            <a:r>
              <a:rPr lang="fr-FR" sz="1800" b="0" i="0" u="none" strike="noStrike" baseline="0" dirty="0">
                <a:solidFill>
                  <a:srgbClr val="000000"/>
                </a:solidFill>
                <a:latin typeface="SymbolMT"/>
              </a:rPr>
              <a:t>• </a:t>
            </a:r>
            <a:r>
              <a:rPr lang="fr-FR" sz="1800" b="0" i="0" u="none" strike="noStrike" baseline="0" dirty="0">
                <a:solidFill>
                  <a:srgbClr val="000000"/>
                </a:solidFill>
                <a:latin typeface="SegoeUI-Light"/>
              </a:rPr>
              <a:t>avec sciatique (</a:t>
            </a:r>
            <a:r>
              <a:rPr lang="fr-FR" sz="1800" b="0" i="0" u="none" strike="noStrike" baseline="0" dirty="0">
                <a:solidFill>
                  <a:srgbClr val="0000FF"/>
                </a:solidFill>
                <a:latin typeface="SegoeUI-Light"/>
              </a:rPr>
              <a:t>M54.4</a:t>
            </a:r>
            <a:r>
              <a:rPr lang="fr-FR" sz="1800" b="0" i="0" u="none" strike="noStrike" baseline="0" dirty="0">
                <a:solidFill>
                  <a:srgbClr val="000000"/>
                </a:solidFill>
                <a:latin typeface="SegoeUI-Light"/>
              </a:rPr>
              <a:t>)</a:t>
            </a:r>
          </a:p>
          <a:p>
            <a:pPr algn="l"/>
            <a:r>
              <a:rPr lang="fr-FR" sz="1800" b="0" i="0" u="none" strike="noStrike" baseline="0" dirty="0">
                <a:solidFill>
                  <a:srgbClr val="000000"/>
                </a:solidFill>
                <a:latin typeface="SymbolMT"/>
              </a:rPr>
              <a:t>			</a:t>
            </a:r>
            <a:r>
              <a:rPr lang="fr-FR" sz="1800" b="0" i="0" u="none" strike="noStrike" baseline="0" dirty="0">
                <a:solidFill>
                  <a:srgbClr val="000000"/>
                </a:solidFill>
                <a:highlight>
                  <a:srgbClr val="FFFF00"/>
                </a:highlight>
                <a:latin typeface="SymbolMT"/>
              </a:rPr>
              <a:t>• </a:t>
            </a:r>
            <a:r>
              <a:rPr lang="fr-FR" sz="1800" b="0" i="0" u="none" strike="noStrike" baseline="0" dirty="0">
                <a:solidFill>
                  <a:srgbClr val="000000"/>
                </a:solidFill>
                <a:highlight>
                  <a:srgbClr val="FFFF00"/>
                </a:highlight>
                <a:latin typeface="SegoeUI-Light"/>
              </a:rPr>
              <a:t>dû à une hernie discale (</a:t>
            </a:r>
            <a:r>
              <a:rPr lang="fr-FR" sz="1800" b="0" i="0" u="none" strike="noStrike" baseline="0" dirty="0">
                <a:solidFill>
                  <a:srgbClr val="0000FF"/>
                </a:solidFill>
                <a:highlight>
                  <a:srgbClr val="FFFF00"/>
                </a:highlight>
                <a:latin typeface="SegoeUI-Light"/>
              </a:rPr>
              <a:t>M51.2</a:t>
            </a:r>
            <a:r>
              <a:rPr lang="fr-FR" sz="1800" b="0" i="0" u="none" strike="noStrike" baseline="0" dirty="0">
                <a:solidFill>
                  <a:srgbClr val="000000"/>
                </a:solidFill>
                <a:highlight>
                  <a:srgbClr val="FFFF00"/>
                </a:highlight>
                <a:latin typeface="SegoeUI-Light"/>
              </a:rPr>
              <a:t>)</a:t>
            </a:r>
          </a:p>
          <a:p>
            <a:pPr>
              <a:lnSpc>
                <a:spcPct val="115000"/>
              </a:lnSpc>
              <a:spcAft>
                <a:spcPts val="1000"/>
              </a:spcAft>
            </a:pPr>
            <a:endParaRPr lang="fr-FR" i="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fr-FR"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81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3:</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F4830E7-64A3-BBA8-F25B-37F34C29BCDC}"/>
              </a:ext>
            </a:extLst>
          </p:cNvPr>
          <p:cNvSpPr/>
          <p:nvPr/>
        </p:nvSpPr>
        <p:spPr>
          <a:xfrm>
            <a:off x="287784" y="387003"/>
            <a:ext cx="7992888" cy="1600438"/>
          </a:xfrm>
          <a:prstGeom prst="rect">
            <a:avLst/>
          </a:prstGeom>
        </p:spPr>
        <p:txBody>
          <a:bodyPr wrap="square">
            <a:spAutoFit/>
          </a:bodyPr>
          <a:lstStyle/>
          <a:p>
            <a:pPr>
              <a:spcAft>
                <a:spcPts val="0"/>
              </a:spcAft>
            </a:pPr>
            <a:r>
              <a:rPr lang="fr-FR" dirty="0">
                <a:latin typeface="Times New Roman" panose="02020603050405020304" pitchFamily="18" charset="0"/>
                <a:ea typeface="Times New Roman" panose="02020603050405020304" pitchFamily="18" charset="0"/>
              </a:rPr>
              <a:t>Exercice 3</a:t>
            </a:r>
          </a:p>
          <a:p>
            <a:pPr>
              <a:spcAft>
                <a:spcPts val="0"/>
              </a:spcAft>
            </a:pPr>
            <a:endParaRPr lang="fr-FR" dirty="0">
              <a:latin typeface="Times New Roman" panose="02020603050405020304" pitchFamily="18" charset="0"/>
              <a:ea typeface="Times New Roman" panose="02020603050405020304" pitchFamily="18" charset="0"/>
            </a:endParaRP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r>
              <a:rPr lang="fr-FR" dirty="0">
                <a:solidFill>
                  <a:schemeClr val="accent2">
                    <a:lumMod val="75000"/>
                  </a:schemeClr>
                </a:solidFill>
              </a:rPr>
              <a:t>Madame S est prise en charge pour une démence de la maladie d'Alzheimer</a:t>
            </a:r>
          </a:p>
          <a:p>
            <a:endParaRPr lang="fr-FR" dirty="0">
              <a:solidFill>
                <a:schemeClr val="accent2">
                  <a:lumMod val="75000"/>
                </a:schemeClr>
              </a:solidFill>
            </a:endParaRPr>
          </a:p>
          <a:p>
            <a:r>
              <a:rPr lang="fr-FR" dirty="0">
                <a:solidFill>
                  <a:schemeClr val="accent2">
                    <a:lumMod val="75000"/>
                  </a:schemeClr>
                </a:solidFill>
              </a:rPr>
              <a:t>Adaptation de son traitement  et démarche pour placement dans une structure adaptée.</a:t>
            </a:r>
            <a:br>
              <a:rPr lang="fr-FR" dirty="0">
                <a:solidFill>
                  <a:schemeClr val="accent2">
                    <a:lumMod val="75000"/>
                  </a:schemeClr>
                </a:solidFill>
                <a:latin typeface="Times New Roman" panose="02020603050405020304" pitchFamily="18" charset="0"/>
                <a:ea typeface="Times New Roman" panose="02020603050405020304" pitchFamily="18" charset="0"/>
              </a:rPr>
            </a:b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1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28D54-2008-2AA1-6F4C-9D724F659B9E}"/>
              </a:ext>
            </a:extLst>
          </p:cNvPr>
          <p:cNvSpPr/>
          <p:nvPr/>
        </p:nvSpPr>
        <p:spPr>
          <a:xfrm>
            <a:off x="287784" y="387003"/>
            <a:ext cx="8414256" cy="4377096"/>
          </a:xfrm>
          <a:prstGeom prst="rect">
            <a:avLst/>
          </a:prstGeom>
        </p:spPr>
        <p:txBody>
          <a:bodyPr wrap="square">
            <a:spAutoFit/>
          </a:bodyPr>
          <a:lstStyle/>
          <a:p>
            <a:pPr>
              <a:spcAft>
                <a:spcPts val="0"/>
              </a:spcAft>
            </a:pPr>
            <a:r>
              <a:rPr lang="fr-FR" u="sng" dirty="0">
                <a:solidFill>
                  <a:schemeClr val="tx1"/>
                </a:solidFill>
                <a:latin typeface="Times New Roman" panose="02020603050405020304" pitchFamily="18" charset="0"/>
                <a:ea typeface="Times New Roman" panose="02020603050405020304" pitchFamily="18" charset="0"/>
              </a:rPr>
              <a:t>Correction exercice 3:</a:t>
            </a:r>
          </a:p>
          <a:p>
            <a:pPr>
              <a:spcAft>
                <a:spcPts val="0"/>
              </a:spcAft>
            </a:pPr>
            <a:endParaRPr lang="fr-FR" dirty="0">
              <a:solidFill>
                <a:schemeClr val="tx1"/>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MMP:</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démence de la maladie d'Alzheimer </a:t>
            </a:r>
            <a:r>
              <a:rPr lang="fr-FR" sz="1600"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F00.9* </a:t>
            </a:r>
            <a:r>
              <a:rPr lang="fr-FR" sz="1600" dirty="0">
                <a:solidFill>
                  <a:srgbClr val="943634"/>
                </a:solidFill>
                <a:latin typeface="Comic Sans MS" panose="030F0702030302020204" pitchFamily="66" charset="0"/>
                <a:ea typeface="Calibri" panose="020F0502020204030204" pitchFamily="34" charset="0"/>
                <a:cs typeface="Times New Roman" panose="02020603050405020304" pitchFamily="18" charset="0"/>
              </a:rPr>
              <a:t>(0)</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fr-FR" sz="1600"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(2)</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Démence </a:t>
            </a:r>
            <a:r>
              <a:rPr lang="fr-FR" sz="1600"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sévère</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de la maladie  D'Alzheimer, sans précision, </a:t>
            </a:r>
            <a:r>
              <a:rPr lang="fr-FR" sz="1600" dirty="0">
                <a:solidFill>
                  <a:srgbClr val="943634"/>
                </a:solidFill>
                <a:latin typeface="Comic Sans MS" panose="030F0702030302020204" pitchFamily="66" charset="0"/>
                <a:ea typeface="Calibri" panose="020F0502020204030204" pitchFamily="34" charset="0"/>
                <a:cs typeface="Times New Roman" panose="02020603050405020304" pitchFamily="18" charset="0"/>
              </a:rPr>
              <a:t>sans symptôme supplémentaire</a:t>
            </a:r>
          </a:p>
          <a:p>
            <a:endParaRPr lang="fr-FR" dirty="0">
              <a:solidFill>
                <a:srgbClr val="943634"/>
              </a:solidFill>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Les subdivisions suivantes peuvent être utilisées comme cinquième caractère avec les catégories F00</a:t>
            </a:r>
            <a:r>
              <a:rPr lang="fr-FR" sz="1000" dirty="0">
                <a:solidFill>
                  <a:srgbClr val="00B0F0"/>
                </a:solidFill>
                <a:latin typeface="Comic Sans MS" panose="030F0702030302020204" pitchFamily="66" charset="0"/>
                <a:ea typeface="Calibri" panose="020F0502020204030204" pitchFamily="34" charset="0"/>
                <a:cs typeface="Segoe UI Light-Identity-H"/>
              </a:rPr>
              <a:t>–</a:t>
            </a: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F03 pour préciser la présence de symptômes supplémentaires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0 sans symptôme supplémentaire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1 </a:t>
            </a:r>
            <a:r>
              <a:rPr lang="fr-FR" sz="1000" dirty="0">
                <a:solidFill>
                  <a:srgbClr val="00B0F0"/>
                </a:solidFill>
                <a:latin typeface="Comic Sans MS" panose="030F0702030302020204" pitchFamily="66" charset="0"/>
                <a:ea typeface="Calibri" panose="020F0502020204030204" pitchFamily="34" charset="0"/>
                <a:cs typeface="Segoe UI Light-Identity-H"/>
              </a:rPr>
              <a:t>avec d’autres symptômes, essentiellement délirants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2 </a:t>
            </a:r>
            <a:r>
              <a:rPr lang="fr-FR" sz="1000" dirty="0">
                <a:solidFill>
                  <a:srgbClr val="00B0F0"/>
                </a:solidFill>
                <a:latin typeface="Comic Sans MS" panose="030F0702030302020204" pitchFamily="66" charset="0"/>
                <a:ea typeface="Calibri" panose="020F0502020204030204" pitchFamily="34" charset="0"/>
                <a:cs typeface="Segoe UI Light-Identity-H"/>
              </a:rPr>
              <a:t>avec d’autres symptômes, essentiellement hallucinatoires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3 </a:t>
            </a:r>
            <a:r>
              <a:rPr lang="fr-FR" sz="1000" dirty="0">
                <a:solidFill>
                  <a:srgbClr val="00B0F0"/>
                </a:solidFill>
                <a:latin typeface="Comic Sans MS" panose="030F0702030302020204" pitchFamily="66" charset="0"/>
                <a:ea typeface="Calibri" panose="020F0502020204030204" pitchFamily="34" charset="0"/>
                <a:cs typeface="Segoe UI Light-Identity-H"/>
              </a:rPr>
              <a:t>avec d’autres symptômes, essentiellement dépressifs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4 </a:t>
            </a:r>
            <a:r>
              <a:rPr lang="fr-FR" sz="1000" dirty="0">
                <a:solidFill>
                  <a:srgbClr val="00B0F0"/>
                </a:solidFill>
                <a:latin typeface="Comic Sans MS" panose="030F0702030302020204" pitchFamily="66" charset="0"/>
                <a:ea typeface="Calibri" panose="020F0502020204030204" pitchFamily="34" charset="0"/>
                <a:cs typeface="Segoe UI Light-Identity-H"/>
              </a:rPr>
              <a:t>avec d’autres symptômes, mixtes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solidFill>
                  <a:srgbClr val="00B0F0"/>
                </a:solidFill>
                <a:latin typeface="Comic Sans MS" panose="030F0702030302020204" pitchFamily="66" charset="0"/>
                <a:ea typeface="Calibri" panose="020F0502020204030204" pitchFamily="34" charset="0"/>
                <a:cs typeface="Segoe UI Light-Identity-H"/>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Les subdivisions suivantes peuvent être utilisées comme sixième caractère avec les catégories F00</a:t>
            </a:r>
            <a:r>
              <a:rPr lang="fr-FR" sz="1000" dirty="0">
                <a:solidFill>
                  <a:srgbClr val="00B0F0"/>
                </a:solidFill>
                <a:latin typeface="Comic Sans MS" panose="030F0702030302020204" pitchFamily="66" charset="0"/>
                <a:ea typeface="Calibri" panose="020F0502020204030204" pitchFamily="34" charset="0"/>
                <a:cs typeface="Segoe UI Light-Identity-H"/>
              </a:rPr>
              <a:t>–</a:t>
            </a: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F03 pour préciser la sévérité de la démence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B0F0"/>
              </a:buClr>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0 légère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B0F0"/>
              </a:buClr>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1 moyenne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B0F0"/>
              </a:buClr>
              <a:buFont typeface="Wingdings" panose="05000000000000000000" pitchFamily="2" charset="2"/>
              <a:buChar char=""/>
            </a:pPr>
            <a:r>
              <a:rPr lang="fr-FR" sz="1000" dirty="0">
                <a:solidFill>
                  <a:srgbClr val="00B0F0"/>
                </a:solidFill>
                <a:latin typeface="Comic Sans MS" panose="030F0702030302020204" pitchFamily="66" charset="0"/>
                <a:ea typeface="Calibri" panose="020F0502020204030204" pitchFamily="34" charset="0"/>
                <a:cs typeface="Segoe UI Light" panose="020B0502040204020203" pitchFamily="34" charset="0"/>
              </a:rPr>
              <a:t>2 sévère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969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B3F76F-19B4-F341-2231-3FC2ADFDC93E}"/>
              </a:ext>
            </a:extLst>
          </p:cNvPr>
          <p:cNvSpPr/>
          <p:nvPr/>
        </p:nvSpPr>
        <p:spPr>
          <a:xfrm>
            <a:off x="143768" y="387003"/>
            <a:ext cx="8154412" cy="3307572"/>
          </a:xfrm>
          <a:prstGeom prst="rect">
            <a:avLst/>
          </a:prstGeom>
        </p:spPr>
        <p:txBody>
          <a:bodyPr wrap="square">
            <a:spAutoFit/>
          </a:bodyPr>
          <a:lstStyle/>
          <a:p>
            <a:pPr>
              <a:spcAft>
                <a:spcPts val="0"/>
              </a:spcAft>
            </a:pPr>
            <a:r>
              <a:rPr lang="fr-FR" u="sng" dirty="0">
                <a:solidFill>
                  <a:schemeClr val="tx1"/>
                </a:solidFill>
                <a:latin typeface="Times New Roman" panose="02020603050405020304" pitchFamily="18" charset="0"/>
                <a:ea typeface="Times New Roman" panose="02020603050405020304" pitchFamily="18" charset="0"/>
              </a:rPr>
              <a:t>Correction exercice 3 suite:</a:t>
            </a:r>
          </a:p>
          <a:p>
            <a:pPr>
              <a:spcAft>
                <a:spcPts val="0"/>
              </a:spcAft>
            </a:pPr>
            <a:endParaRPr lang="fr-FR" dirty="0">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AE: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maladie d'Alzheimer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G30.9 †, Maladie d'Alzheimer, sans précision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i="1" dirty="0">
                <a:solidFill>
                  <a:srgbClr val="4F81BD"/>
                </a:solidFill>
                <a:latin typeface="Comic Sans MS" panose="030F0702030302020204" pitchFamily="66" charset="0"/>
                <a:ea typeface="Calibri" panose="020F0502020204030204" pitchFamily="34" charset="0"/>
                <a:cs typeface="Times New Roman" panose="02020603050405020304" pitchFamily="18" charset="0"/>
              </a:rPr>
              <a:t>F00.9* (code astérisque) et G30.9 † (code Dague) voir règle de double  codage "Dague et Astérisque,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DAS:</a:t>
            </a:r>
            <a:r>
              <a:rPr lang="fr-FR" sz="1600" i="1" dirty="0">
                <a:latin typeface="Comic Sans MS" panose="030F0702030302020204" pitchFamily="66"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démarche pour placement dans une structure adaptée  </a:t>
            </a:r>
            <a:r>
              <a:rPr lang="fr-FR" sz="16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Z75.1, Sujet attendant d'être admis ailleurs, dans un établissement adéquat </a:t>
            </a:r>
          </a:p>
          <a:p>
            <a:pPr>
              <a:lnSpc>
                <a:spcPct val="115000"/>
              </a:lnSpc>
              <a:spcAft>
                <a:spcPts val="1000"/>
              </a:spcAft>
            </a:pPr>
            <a:r>
              <a:rPr lang="fr-FR" sz="1200" i="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Attention: ce code ne doit être employé que si le séjour ou la prolongation de l’hospitalisation est motivé par la seule attente de l’unité ou de l’établissement adéquat, non par un événement morbide.</a:t>
            </a: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358572"/>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3921</TotalTime>
  <Words>1092</Words>
  <Application>Microsoft Office PowerPoint</Application>
  <PresentationFormat>Affichage à l'écran (16:9)</PresentationFormat>
  <Paragraphs>183</Paragraphs>
  <Slides>17</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Times New Roman</vt:lpstr>
      <vt:lpstr>SegoeUI-LightItalic</vt:lpstr>
      <vt:lpstr>Wingdings</vt:lpstr>
      <vt:lpstr>Oswald</vt:lpstr>
      <vt:lpstr>Open Sans Condensed Light</vt:lpstr>
      <vt:lpstr>Arial</vt:lpstr>
      <vt:lpstr>Oswald Regular</vt:lpstr>
      <vt:lpstr>SegoeUI-Light</vt:lpstr>
      <vt:lpstr>Comic Sans MS</vt:lpstr>
      <vt:lpstr>Calibri</vt:lpstr>
      <vt:lpstr>SymbolMT</vt:lpstr>
      <vt:lpstr>Simple Light</vt:lpstr>
      <vt:lpstr>SERIE 2 EXERCICES Présentiel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Tarfication 2021</dc:title>
  <dc:creator>maud.minard@umontpellier.fr</dc:creator>
  <cp:lastModifiedBy>rolande hemery</cp:lastModifiedBy>
  <cp:revision>183</cp:revision>
  <dcterms:modified xsi:type="dcterms:W3CDTF">2024-10-08T15:16:36Z</dcterms:modified>
</cp:coreProperties>
</file>