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324" r:id="rId3"/>
    <p:sldId id="325" r:id="rId4"/>
    <p:sldId id="326" r:id="rId5"/>
    <p:sldId id="307" r:id="rId6"/>
    <p:sldId id="327" r:id="rId7"/>
    <p:sldId id="308" r:id="rId8"/>
    <p:sldId id="328" r:id="rId9"/>
    <p:sldId id="311" r:id="rId10"/>
    <p:sldId id="329" r:id="rId11"/>
    <p:sldId id="313" r:id="rId12"/>
    <p:sldId id="330" r:id="rId13"/>
    <p:sldId id="315" r:id="rId14"/>
    <p:sldId id="331" r:id="rId15"/>
    <p:sldId id="316" r:id="rId16"/>
    <p:sldId id="332" r:id="rId17"/>
    <p:sldId id="317" r:id="rId18"/>
    <p:sldId id="333" r:id="rId19"/>
  </p:sldIdLst>
  <p:sldSz cx="9144000" cy="5143500" type="screen16x9"/>
  <p:notesSz cx="6858000" cy="9144000"/>
  <p:embeddedFontLst>
    <p:embeddedFont>
      <p:font typeface="Open Sans Condensed Light" panose="020B0306030504020204" charset="0"/>
      <p:regular r:id="rId21"/>
      <p:italic r:id="rId22"/>
    </p:embeddedFont>
    <p:embeddedFont>
      <p:font typeface="Oswald" panose="00000500000000000000" pitchFamily="2" charset="0"/>
      <p:regular r:id="rId23"/>
      <p:bold r:id="rId24"/>
    </p:embeddedFont>
    <p:embeddedFont>
      <p:font typeface="Oswald Regular" panose="00000500000000000000"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BB"/>
    <a:srgbClr val="0171B9"/>
    <a:srgbClr val="EF7F0A"/>
    <a:srgbClr val="E74F26"/>
    <a:srgbClr val="FB7511"/>
    <a:srgbClr val="F6A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109CD1-48AE-4CCB-B9FA-AD66B40275C2}">
  <a:tblStyle styleId="{58109CD1-48AE-4CCB-B9FA-AD66B40275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9" autoAdjust="0"/>
    <p:restoredTop sz="95097" autoAdjust="0"/>
  </p:normalViewPr>
  <p:slideViewPr>
    <p:cSldViewPr snapToGrid="0">
      <p:cViewPr varScale="1">
        <p:scale>
          <a:sx n="101" d="100"/>
          <a:sy n="101" d="100"/>
        </p:scale>
        <p:origin x="403"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331" t="72" r="361" b="51942"/>
          <a:stretch/>
        </p:blipFill>
        <p:spPr>
          <a:xfrm>
            <a:off x="4146800" y="0"/>
            <a:ext cx="4990802" cy="42531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5" name="Image 4"/>
          <p:cNvPicPr>
            <a:picLocks noChangeAspect="1"/>
          </p:cNvPicPr>
          <p:nvPr userDrawn="1"/>
        </p:nvPicPr>
        <p:blipFill rotWithShape="1">
          <a:blip r:embed="rId2">
            <a:extLst>
              <a:ext uri="{28A0092B-C50C-407E-A947-70E740481C1C}">
                <a14:useLocalDpi xmlns:a14="http://schemas.microsoft.com/office/drawing/2010/main" val="0"/>
              </a:ext>
            </a:extLst>
          </a:blip>
          <a:srcRect l="43042" b="52014"/>
          <a:stretch/>
        </p:blipFill>
        <p:spPr>
          <a:xfrm>
            <a:off x="6207512" y="0"/>
            <a:ext cx="2929620" cy="24681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93719FD2-A5AB-4338-86B9-550A7E4B5452}" type="slidenum">
              <a:rPr lang="fr-FR" altLang="fr-FR"/>
              <a:pPr/>
              <a:t>‹N°›</a:t>
            </a:fld>
            <a:endParaRPr lang="fr-FR" altLang="fr-FR"/>
          </a:p>
        </p:txBody>
      </p:sp>
    </p:spTree>
    <p:extLst>
      <p:ext uri="{BB962C8B-B14F-4D97-AF65-F5344CB8AC3E}">
        <p14:creationId xmlns:p14="http://schemas.microsoft.com/office/powerpoint/2010/main" val="99735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78878" y="1814623"/>
            <a:ext cx="5148874" cy="3005648"/>
          </a:xfrm>
          <a:prstGeom prst="rect">
            <a:avLst/>
          </a:prstGeom>
        </p:spPr>
        <p:txBody>
          <a:bodyPr spcFirstLastPara="1" wrap="square" lIns="91425" tIns="91425" rIns="91425" bIns="91425" anchor="b" anchorCtr="0">
            <a:noAutofit/>
          </a:bodyPr>
          <a:lstStyle/>
          <a:p>
            <a:pPr algn="l">
              <a:lnSpc>
                <a:spcPct val="150000"/>
              </a:lnSpc>
            </a:pPr>
            <a:r>
              <a:rPr lang="fr-FR" sz="3600" b="1" dirty="0">
                <a:solidFill>
                  <a:schemeClr val="accent5">
                    <a:lumMod val="75000"/>
                  </a:schemeClr>
                </a:solidFill>
              </a:rPr>
              <a:t>SERIE 1 EXERCICES Présentiel</a:t>
            </a:r>
            <a:br>
              <a:rPr lang="fr-FR" sz="3600" b="1" dirty="0">
                <a:solidFill>
                  <a:schemeClr val="accent5">
                    <a:lumMod val="75000"/>
                  </a:schemeClr>
                </a:solidFill>
              </a:rPr>
            </a:br>
            <a:br>
              <a:rPr lang="fr" sz="3600" dirty="0">
                <a:solidFill>
                  <a:schemeClr val="accent5">
                    <a:lumMod val="75000"/>
                  </a:schemeClr>
                </a:solidFill>
                <a:latin typeface="Oswald"/>
                <a:ea typeface="Oswald"/>
                <a:cs typeface="Oswald"/>
                <a:sym typeface="Oswald"/>
              </a:rPr>
            </a:br>
            <a:endParaRPr sz="1800" b="0" dirty="0">
              <a:solidFill>
                <a:schemeClr val="accent5">
                  <a:lumMod val="75000"/>
                </a:schemeClr>
              </a:solidFill>
              <a:latin typeface="Oswald"/>
              <a:ea typeface="Oswald"/>
              <a:cs typeface="Oswald"/>
              <a:sym typeface="Oswald"/>
            </a:endParaRPr>
          </a:p>
        </p:txBody>
      </p:sp>
      <p:sp>
        <p:nvSpPr>
          <p:cNvPr id="55" name="Google Shape;55;p13"/>
          <p:cNvSpPr txBox="1">
            <a:spLocks noGrp="1"/>
          </p:cNvSpPr>
          <p:nvPr>
            <p:ph type="subTitle" idx="1"/>
          </p:nvPr>
        </p:nvSpPr>
        <p:spPr>
          <a:xfrm>
            <a:off x="2584416" y="4754168"/>
            <a:ext cx="6559584" cy="31867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 sz="1400" b="1" dirty="0">
                <a:sym typeface="Oswald Regular"/>
              </a:rPr>
              <a:t>08/10/2024 – DU TIM – HEMERY Rolande</a:t>
            </a:r>
            <a:endParaRPr sz="1400" b="1" dirty="0">
              <a:sym typeface="Oswald Regular"/>
            </a:endParaRPr>
          </a:p>
        </p:txBody>
      </p:sp>
      <p:pic>
        <p:nvPicPr>
          <p:cNvPr id="57" name="Google Shape;57;p13"/>
          <p:cNvPicPr preferRelativeResize="0"/>
          <p:nvPr/>
        </p:nvPicPr>
        <p:blipFill>
          <a:blip r:embed="rId3">
            <a:alphaModFix/>
          </a:blip>
          <a:stretch>
            <a:fillRect/>
          </a:stretch>
        </p:blipFill>
        <p:spPr>
          <a:xfrm>
            <a:off x="6892343" y="3259801"/>
            <a:ext cx="1972779" cy="676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C4EAC-3162-02E1-822E-18BC58DA6E77}"/>
              </a:ext>
            </a:extLst>
          </p:cNvPr>
          <p:cNvSpPr/>
          <p:nvPr/>
        </p:nvSpPr>
        <p:spPr>
          <a:xfrm>
            <a:off x="143768" y="819051"/>
            <a:ext cx="9217024" cy="3693319"/>
          </a:xfrm>
          <a:prstGeom prst="rect">
            <a:avLst/>
          </a:prstGeom>
        </p:spPr>
        <p:txBody>
          <a:bodyPr wrap="square">
            <a:spAutoFit/>
          </a:bodyPr>
          <a:lstStyle/>
          <a:p>
            <a:pPr>
              <a:spcAft>
                <a:spcPts val="0"/>
              </a:spcAft>
            </a:pPr>
            <a:r>
              <a:rPr lang="fr-FR" u="sng" dirty="0">
                <a:solidFill>
                  <a:schemeClr val="accent2">
                    <a:lumMod val="75000"/>
                  </a:schemeClr>
                </a:solidFill>
                <a:latin typeface="Times New Roman" panose="02020603050405020304" pitchFamily="18" charset="0"/>
                <a:ea typeface="Times New Roman" panose="02020603050405020304" pitchFamily="18" charset="0"/>
              </a:rPr>
              <a:t>Correction exercice 4:</a:t>
            </a: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 </a:t>
            </a:r>
          </a:p>
          <a:p>
            <a:r>
              <a:rPr lang="fr-FR" dirty="0">
                <a:solidFill>
                  <a:schemeClr val="accent2">
                    <a:lumMod val="75000"/>
                  </a:schemeClr>
                </a:solidFill>
              </a:rPr>
              <a:t> </a:t>
            </a:r>
          </a:p>
          <a:p>
            <a:r>
              <a:rPr lang="fr-FR" dirty="0">
                <a:solidFill>
                  <a:schemeClr val="accent2">
                    <a:lumMod val="75000"/>
                  </a:schemeClr>
                </a:solidFill>
              </a:rPr>
              <a:t>Manifestation Morbide Principale: E11.40  †  </a:t>
            </a:r>
            <a:r>
              <a:rPr lang="fr-FR" i="1" dirty="0">
                <a:solidFill>
                  <a:schemeClr val="accent2">
                    <a:lumMod val="75000"/>
                  </a:schemeClr>
                </a:solidFill>
              </a:rPr>
              <a:t>Diabète sucré de type 2 </a:t>
            </a:r>
            <a:r>
              <a:rPr lang="fr-FR" i="1" dirty="0" err="1">
                <a:solidFill>
                  <a:schemeClr val="accent2">
                    <a:lumMod val="75000"/>
                  </a:schemeClr>
                </a:solidFill>
              </a:rPr>
              <a:t>insulinotraité</a:t>
            </a:r>
            <a:r>
              <a:rPr lang="fr-FR" i="1" dirty="0">
                <a:solidFill>
                  <a:schemeClr val="accent2">
                    <a:lumMod val="75000"/>
                  </a:schemeClr>
                </a:solidFill>
              </a:rPr>
              <a:t>, avec complications neurologiques</a:t>
            </a:r>
            <a:endParaRPr lang="fr-FR" dirty="0">
              <a:solidFill>
                <a:schemeClr val="accent2">
                  <a:lumMod val="75000"/>
                </a:schemeClr>
              </a:solidFill>
            </a:endParaRPr>
          </a:p>
          <a:p>
            <a:r>
              <a:rPr lang="fr-FR" dirty="0">
                <a:solidFill>
                  <a:schemeClr val="accent2">
                    <a:lumMod val="75000"/>
                  </a:schemeClr>
                </a:solidFill>
              </a:rPr>
              <a:t> </a:t>
            </a:r>
          </a:p>
          <a:p>
            <a:r>
              <a:rPr lang="fr-FR" dirty="0">
                <a:solidFill>
                  <a:schemeClr val="accent2">
                    <a:lumMod val="75000"/>
                  </a:schemeClr>
                </a:solidFill>
              </a:rPr>
              <a:t>Affection Etiologique: néant</a:t>
            </a:r>
          </a:p>
          <a:p>
            <a:r>
              <a:rPr lang="fr-FR" dirty="0">
                <a:solidFill>
                  <a:schemeClr val="accent2">
                    <a:lumMod val="75000"/>
                  </a:schemeClr>
                </a:solidFill>
              </a:rPr>
              <a:t> </a:t>
            </a:r>
          </a:p>
          <a:p>
            <a:r>
              <a:rPr lang="fr-FR" dirty="0">
                <a:solidFill>
                  <a:schemeClr val="accent2">
                    <a:lumMod val="75000"/>
                  </a:schemeClr>
                </a:solidFill>
              </a:rPr>
              <a:t>Diagnostics Associés: G63.2  </a:t>
            </a:r>
            <a:r>
              <a:rPr lang="fr-FR" i="1" dirty="0">
                <a:solidFill>
                  <a:schemeClr val="accent2">
                    <a:lumMod val="75000"/>
                  </a:schemeClr>
                </a:solidFill>
              </a:rPr>
              <a:t>Polynévrite diabétique (code*)</a:t>
            </a:r>
            <a:endParaRPr lang="fr-FR" dirty="0">
              <a:solidFill>
                <a:schemeClr val="accent2">
                  <a:lumMod val="75000"/>
                </a:schemeClr>
              </a:solidFill>
            </a:endParaRPr>
          </a:p>
          <a:p>
            <a:r>
              <a:rPr lang="fr-FR" dirty="0">
                <a:solidFill>
                  <a:schemeClr val="accent2">
                    <a:lumMod val="75000"/>
                  </a:schemeClr>
                </a:solidFill>
              </a:rPr>
              <a:t> </a:t>
            </a:r>
          </a:p>
          <a:p>
            <a:r>
              <a:rPr lang="fr-FR" dirty="0">
                <a:solidFill>
                  <a:srgbClr val="FF0000"/>
                </a:solidFill>
              </a:rPr>
              <a:t>Patient pris en charge pour un DNID avec complications neuro. En DAS la polynévrite diabétique .</a:t>
            </a:r>
          </a:p>
          <a:p>
            <a:r>
              <a:rPr lang="fr-FR" dirty="0">
                <a:solidFill>
                  <a:srgbClr val="FF0000"/>
                </a:solidFill>
              </a:rPr>
              <a:t>on doit toujours retrouver les complications précisées . </a:t>
            </a:r>
          </a:p>
        </p:txBody>
      </p:sp>
    </p:spTree>
    <p:extLst>
      <p:ext uri="{BB962C8B-B14F-4D97-AF65-F5344CB8AC3E}">
        <p14:creationId xmlns:p14="http://schemas.microsoft.com/office/powerpoint/2010/main" val="213356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196" y="808240"/>
            <a:ext cx="6988727" cy="1655838"/>
          </a:xfrm>
          <a:prstGeom prst="rect">
            <a:avLst/>
          </a:prstGeom>
        </p:spPr>
        <p:txBody>
          <a:bodyPr wrap="square">
            <a:spAutoFit/>
          </a:bodyPr>
          <a:lstStyle/>
          <a:p>
            <a:r>
              <a:rPr lang="fr-FR" sz="1270" dirty="0">
                <a:solidFill>
                  <a:schemeClr val="accent2">
                    <a:lumMod val="75000"/>
                  </a:schemeClr>
                </a:solidFill>
                <a:latin typeface="Times New Roman" panose="02020603050405020304" pitchFamily="18" charset="0"/>
                <a:ea typeface="Times New Roman" panose="02020603050405020304" pitchFamily="18" charset="0"/>
              </a:rPr>
              <a:t>Exercice 5</a:t>
            </a:r>
          </a:p>
          <a:p>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rPr>
              <a:t>Mr Z est hospitalisé en SMR, 2 semaines après la prise en charge chirurgicale (greffe de peau) d’une brûlure du 2nd degré du tronc couvrant entre 20% et 30% de la surface du corps.</a:t>
            </a:r>
          </a:p>
          <a:p>
            <a:endParaRPr lang="fr-FR" sz="1270" dirty="0">
              <a:solidFill>
                <a:schemeClr val="accent2">
                  <a:lumMod val="75000"/>
                </a:schemeClr>
              </a:solidFill>
            </a:endParaRPr>
          </a:p>
          <a:p>
            <a:r>
              <a:rPr lang="fr-FR" sz="1270" dirty="0">
                <a:solidFill>
                  <a:schemeClr val="accent2">
                    <a:lumMod val="75000"/>
                  </a:schemeClr>
                </a:solidFill>
              </a:rPr>
              <a:t>Cette semaine :Soins cutanés post opératoire</a:t>
            </a:r>
          </a:p>
          <a:p>
            <a:br>
              <a:rPr lang="fr-FR" sz="1270" dirty="0">
                <a:solidFill>
                  <a:schemeClr val="accent2">
                    <a:lumMod val="75000"/>
                  </a:schemeClr>
                </a:solidFill>
                <a:latin typeface="Times New Roman" panose="02020603050405020304" pitchFamily="18" charset="0"/>
                <a:ea typeface="Times New Roman" panose="02020603050405020304" pitchFamily="18" charset="0"/>
              </a:rPr>
            </a:br>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633" dirty="0">
              <a:solidFill>
                <a:schemeClr val="accent2">
                  <a:lumMod val="75000"/>
                </a:schemeClr>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37880C2D-FA2B-6176-BAC9-CF5A47C64A77}"/>
              </a:ext>
            </a:extLst>
          </p:cNvPr>
          <p:cNvSpPr/>
          <p:nvPr/>
        </p:nvSpPr>
        <p:spPr>
          <a:xfrm>
            <a:off x="761433" y="2506410"/>
            <a:ext cx="6653006" cy="1851276"/>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5:</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039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6E10DD-CB94-202C-7AD2-4CD2B85196E0}"/>
              </a:ext>
            </a:extLst>
          </p:cNvPr>
          <p:cNvSpPr/>
          <p:nvPr/>
        </p:nvSpPr>
        <p:spPr>
          <a:xfrm>
            <a:off x="208156" y="209451"/>
            <a:ext cx="8437080" cy="4770537"/>
          </a:xfrm>
          <a:prstGeom prst="rect">
            <a:avLst/>
          </a:prstGeom>
        </p:spPr>
        <p:txBody>
          <a:bodyPr wrap="square">
            <a:spAutoFit/>
          </a:bodyPr>
          <a:lstStyle/>
          <a:p>
            <a:pPr>
              <a:spcAft>
                <a:spcPts val="0"/>
              </a:spcAft>
            </a:pPr>
            <a:r>
              <a:rPr lang="fr-FR" sz="1600" u="sng" dirty="0">
                <a:solidFill>
                  <a:schemeClr val="accent2">
                    <a:lumMod val="75000"/>
                  </a:schemeClr>
                </a:solidFill>
                <a:latin typeface="Times New Roman" panose="02020603050405020304" pitchFamily="18" charset="0"/>
                <a:ea typeface="Times New Roman" panose="02020603050405020304" pitchFamily="18" charset="0"/>
              </a:rPr>
              <a:t>Correction exercice 5:</a:t>
            </a:r>
          </a:p>
          <a:p>
            <a:pPr>
              <a:spcAft>
                <a:spcPts val="0"/>
              </a:spcAft>
            </a:pPr>
            <a:endParaRPr lang="fr-FR" sz="1600" u="sng"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600" dirty="0">
                <a:solidFill>
                  <a:schemeClr val="accent2">
                    <a:lumMod val="75000"/>
                  </a:schemeClr>
                </a:solidFill>
                <a:latin typeface="Times New Roman" panose="02020603050405020304" pitchFamily="18" charset="0"/>
                <a:ea typeface="Times New Roman" panose="02020603050405020304" pitchFamily="18" charset="0"/>
              </a:rPr>
              <a:t>Date </a:t>
            </a:r>
            <a:r>
              <a:rPr lang="fr-FR" sz="1600" dirty="0" err="1">
                <a:solidFill>
                  <a:schemeClr val="accent2">
                    <a:lumMod val="75000"/>
                  </a:schemeClr>
                </a:solidFill>
                <a:latin typeface="Times New Roman" panose="02020603050405020304" pitchFamily="18" charset="0"/>
                <a:ea typeface="Times New Roman" panose="02020603050405020304" pitchFamily="18" charset="0"/>
              </a:rPr>
              <a:t>operatoire</a:t>
            </a:r>
            <a:r>
              <a:rPr lang="fr-FR" sz="1600" dirty="0">
                <a:solidFill>
                  <a:schemeClr val="accent2">
                    <a:lumMod val="75000"/>
                  </a:schemeClr>
                </a:solidFill>
                <a:latin typeface="Times New Roman" panose="02020603050405020304" pitchFamily="18" charset="0"/>
                <a:ea typeface="Times New Roman" panose="02020603050405020304" pitchFamily="18" charset="0"/>
              </a:rPr>
              <a:t>: 20/06</a:t>
            </a:r>
          </a:p>
          <a:p>
            <a:pPr>
              <a:spcAft>
                <a:spcPts val="0"/>
              </a:spcAft>
            </a:pPr>
            <a:r>
              <a:rPr lang="fr-FR" sz="160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600" dirty="0">
                <a:solidFill>
                  <a:schemeClr val="accent2">
                    <a:lumMod val="75000"/>
                  </a:schemeClr>
                </a:solidFill>
              </a:rPr>
              <a:t>Manifestation Morbide Principale: Z94.5   Greffe de peau</a:t>
            </a:r>
          </a:p>
          <a:p>
            <a:endParaRPr lang="fr-FR" sz="1600" dirty="0">
              <a:solidFill>
                <a:schemeClr val="accent2">
                  <a:lumMod val="75000"/>
                </a:schemeClr>
              </a:solidFill>
            </a:endParaRPr>
          </a:p>
          <a:p>
            <a:r>
              <a:rPr lang="fr-FR" sz="1600" dirty="0">
                <a:solidFill>
                  <a:schemeClr val="accent2">
                    <a:lumMod val="75000"/>
                  </a:schemeClr>
                </a:solidFill>
              </a:rPr>
              <a:t>Affection Etiologique: T21.2   Brûlure du second degré du tronc</a:t>
            </a:r>
          </a:p>
          <a:p>
            <a:endParaRPr lang="fr-FR" sz="1600" dirty="0">
              <a:solidFill>
                <a:schemeClr val="accent2">
                  <a:lumMod val="75000"/>
                </a:schemeClr>
              </a:solidFill>
            </a:endParaRPr>
          </a:p>
          <a:p>
            <a:r>
              <a:rPr lang="fr-FR" sz="1600" dirty="0">
                <a:solidFill>
                  <a:schemeClr val="accent2">
                    <a:lumMod val="75000"/>
                  </a:schemeClr>
                </a:solidFill>
              </a:rPr>
              <a:t>Diagnostics Associés: T31.2     Brûlures couvrant entre 20 et moins de 30% de la surface du corps</a:t>
            </a:r>
          </a:p>
          <a:p>
            <a:r>
              <a:rPr lang="fr-FR" sz="1600" dirty="0">
                <a:solidFill>
                  <a:schemeClr val="accent2">
                    <a:lumMod val="75000"/>
                  </a:schemeClr>
                </a:solidFill>
              </a:rPr>
              <a:t>				    Z48.0  Surveillance des sutures et pansements chirurgicaux </a:t>
            </a:r>
          </a:p>
          <a:p>
            <a:endParaRPr lang="fr-FR" sz="1600" dirty="0">
              <a:solidFill>
                <a:schemeClr val="accent2">
                  <a:lumMod val="75000"/>
                </a:schemeClr>
              </a:solidFill>
            </a:endParaRPr>
          </a:p>
          <a:p>
            <a:r>
              <a:rPr lang="fr-FR" sz="1600" dirty="0">
                <a:solidFill>
                  <a:srgbClr val="FF0000"/>
                </a:solidFill>
              </a:rPr>
              <a:t>Patient pris en charge post op suite à une greffe de peau  (MMP = Z94.5)  due à une brulure (AE = T21.2), DAS le % de surface brulée</a:t>
            </a:r>
          </a:p>
          <a:p>
            <a:endParaRPr lang="fr-FR" sz="1600" dirty="0">
              <a:solidFill>
                <a:srgbClr val="FF0000"/>
              </a:solidFill>
            </a:endParaRPr>
          </a:p>
          <a:p>
            <a:r>
              <a:rPr lang="fr-FR" sz="1600" dirty="0">
                <a:solidFill>
                  <a:srgbClr val="00B0F0"/>
                </a:solidFill>
              </a:rPr>
              <a:t>Pour le codage des brulures ont doit retrouver les 2 indications: le degré de la brulure avec la localisation ainsi que le % de  la surface brulée (voir exemple guide </a:t>
            </a:r>
            <a:r>
              <a:rPr lang="fr-FR" sz="1600" dirty="0" err="1">
                <a:solidFill>
                  <a:srgbClr val="00B0F0"/>
                </a:solidFill>
              </a:rPr>
              <a:t>méthodo</a:t>
            </a:r>
            <a:r>
              <a:rPr lang="fr-FR" sz="1600" dirty="0">
                <a:solidFill>
                  <a:srgbClr val="00B0F0"/>
                </a:solidFill>
              </a:rPr>
              <a:t> SSR)</a:t>
            </a:r>
          </a:p>
          <a:p>
            <a:pPr>
              <a:spcAft>
                <a:spcPts val="0"/>
              </a:spcAft>
            </a:pPr>
            <a:r>
              <a:rPr lang="fr-FR" sz="1600" dirty="0">
                <a:solidFill>
                  <a:schemeClr val="accent2">
                    <a:lumMod val="75000"/>
                  </a:schemeClr>
                </a:solidFill>
                <a:latin typeface="Times New Roman" panose="02020603050405020304" pitchFamily="18" charset="0"/>
                <a:ea typeface="Times New Roman" panose="02020603050405020304" pitchFamily="18" charset="0"/>
              </a:rPr>
              <a:t> </a:t>
            </a:r>
            <a:endParaRPr lang="fr-FR" sz="16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645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196" y="808240"/>
            <a:ext cx="6988727" cy="1500988"/>
          </a:xfrm>
          <a:prstGeom prst="rect">
            <a:avLst/>
          </a:prstGeom>
        </p:spPr>
        <p:txBody>
          <a:bodyPr wrap="square">
            <a:spAutoFit/>
          </a:bodyPr>
          <a:lstStyle/>
          <a:p>
            <a:r>
              <a:rPr lang="fr-FR" sz="1270" dirty="0">
                <a:solidFill>
                  <a:schemeClr val="accent2">
                    <a:lumMod val="75000"/>
                  </a:schemeClr>
                </a:solidFill>
                <a:latin typeface="Times New Roman" panose="02020603050405020304" pitchFamily="18" charset="0"/>
                <a:ea typeface="Times New Roman" panose="02020603050405020304" pitchFamily="18" charset="0"/>
              </a:rPr>
              <a:t>Exercice 6</a:t>
            </a:r>
          </a:p>
          <a:p>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rPr>
              <a:t>	Rééducation d’un patient suite à une arthroscopie de l’épaule droite (04/11/2021) pour rupture de la coiffe des rotateurs.</a:t>
            </a:r>
            <a:br>
              <a:rPr lang="fr-FR" sz="1270" dirty="0">
                <a:solidFill>
                  <a:schemeClr val="accent2">
                    <a:lumMod val="75000"/>
                  </a:schemeClr>
                </a:solidFill>
              </a:rPr>
            </a:br>
            <a:r>
              <a:rPr lang="fr-FR" sz="1270" dirty="0">
                <a:solidFill>
                  <a:schemeClr val="accent2">
                    <a:lumMod val="75000"/>
                  </a:schemeClr>
                </a:solidFill>
              </a:rPr>
              <a:t> </a:t>
            </a:r>
          </a:p>
          <a:p>
            <a:pPr>
              <a:lnSpc>
                <a:spcPct val="115000"/>
              </a:lnSpc>
              <a:spcAft>
                <a:spcPts val="907"/>
              </a:spcAft>
            </a:pPr>
            <a:br>
              <a:rPr lang="fr-FR" sz="1270" dirty="0">
                <a:solidFill>
                  <a:schemeClr val="accent2">
                    <a:lumMod val="75000"/>
                  </a:schemeClr>
                </a:solidFill>
                <a:latin typeface="Times New Roman" panose="02020603050405020304" pitchFamily="18" charset="0"/>
                <a:ea typeface="Times New Roman" panose="02020603050405020304" pitchFamily="18" charset="0"/>
              </a:rPr>
            </a:br>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633" dirty="0">
              <a:solidFill>
                <a:schemeClr val="accent2">
                  <a:lumMod val="75000"/>
                </a:schemeClr>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6361D17F-BA5B-17D0-7C14-AFF532231CA9}"/>
              </a:ext>
            </a:extLst>
          </p:cNvPr>
          <p:cNvSpPr/>
          <p:nvPr/>
        </p:nvSpPr>
        <p:spPr>
          <a:xfrm>
            <a:off x="761433" y="2506410"/>
            <a:ext cx="6653006" cy="1851276"/>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6:</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084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1911A2-FEA4-6DE0-0A1B-F4F506BB0BDB}"/>
              </a:ext>
            </a:extLst>
          </p:cNvPr>
          <p:cNvSpPr/>
          <p:nvPr/>
        </p:nvSpPr>
        <p:spPr>
          <a:xfrm>
            <a:off x="215776" y="869059"/>
            <a:ext cx="7303464" cy="3293209"/>
          </a:xfrm>
          <a:prstGeom prst="rect">
            <a:avLst/>
          </a:prstGeom>
        </p:spPr>
        <p:txBody>
          <a:bodyPr wrap="square">
            <a:spAutoFit/>
          </a:bodyPr>
          <a:lstStyle/>
          <a:p>
            <a:pPr>
              <a:spcAft>
                <a:spcPts val="0"/>
              </a:spcAft>
            </a:pPr>
            <a:r>
              <a:rPr lang="fr-FR" sz="1600" u="sng" dirty="0">
                <a:solidFill>
                  <a:schemeClr val="accent2">
                    <a:lumMod val="75000"/>
                  </a:schemeClr>
                </a:solidFill>
                <a:latin typeface="Times New Roman" panose="02020603050405020304" pitchFamily="18" charset="0"/>
                <a:ea typeface="Times New Roman" panose="02020603050405020304" pitchFamily="18" charset="0"/>
              </a:rPr>
              <a:t>Correction exercice 6 :</a:t>
            </a:r>
          </a:p>
          <a:p>
            <a:pPr>
              <a:spcAft>
                <a:spcPts val="0"/>
              </a:spcAft>
            </a:pPr>
            <a:endParaRPr lang="fr-FR" sz="16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600" dirty="0">
                <a:solidFill>
                  <a:schemeClr val="accent2">
                    <a:lumMod val="75000"/>
                  </a:schemeClr>
                </a:solidFill>
                <a:latin typeface="Times New Roman" panose="02020603050405020304" pitchFamily="18" charset="0"/>
                <a:ea typeface="Times New Roman" panose="02020603050405020304" pitchFamily="18" charset="0"/>
              </a:rPr>
              <a:t> Date opératoire: 04/11</a:t>
            </a:r>
          </a:p>
          <a:p>
            <a:endParaRPr lang="fr-FR" sz="1600" dirty="0">
              <a:solidFill>
                <a:schemeClr val="accent2">
                  <a:lumMod val="75000"/>
                </a:schemeClr>
              </a:solidFill>
            </a:endParaRPr>
          </a:p>
          <a:p>
            <a:r>
              <a:rPr lang="fr-FR" sz="1600" dirty="0">
                <a:solidFill>
                  <a:schemeClr val="accent2">
                    <a:lumMod val="75000"/>
                  </a:schemeClr>
                </a:solidFill>
              </a:rPr>
              <a:t>Manifestation Morbide Principale: Z988, </a:t>
            </a:r>
          </a:p>
          <a:p>
            <a:endParaRPr lang="fr-FR" sz="1600" dirty="0">
              <a:solidFill>
                <a:schemeClr val="accent2">
                  <a:lumMod val="75000"/>
                </a:schemeClr>
              </a:solidFill>
            </a:endParaRPr>
          </a:p>
          <a:p>
            <a:r>
              <a:rPr lang="fr-FR" sz="1600" dirty="0">
                <a:solidFill>
                  <a:schemeClr val="accent2">
                    <a:lumMod val="75000"/>
                  </a:schemeClr>
                </a:solidFill>
              </a:rPr>
              <a:t>Affection Etiologique: M751- Syndrome de la coiffe des rotateurs </a:t>
            </a:r>
          </a:p>
          <a:p>
            <a:pPr marL="2457450" lvl="5" indent="-171450">
              <a:buFont typeface="Arial" panose="020B0604020202020204" pitchFamily="34" charset="0"/>
              <a:buChar char="•"/>
            </a:pPr>
            <a:r>
              <a:rPr lang="fr-FR" sz="1600" dirty="0">
                <a:solidFill>
                  <a:schemeClr val="accent2">
                    <a:lumMod val="75000"/>
                  </a:schemeClr>
                </a:solidFill>
              </a:rPr>
              <a:t>Rupture (complète ou incomplète) du sus-épineux ou de la coiffe des rotateurs, non précisée comme traumatique</a:t>
            </a:r>
          </a:p>
          <a:p>
            <a:pPr marL="2457450" lvl="5" indent="-171450">
              <a:buFont typeface="Arial" panose="020B0604020202020204" pitchFamily="34" charset="0"/>
              <a:buChar char="•"/>
            </a:pPr>
            <a:r>
              <a:rPr lang="fr-FR" sz="1600" dirty="0">
                <a:solidFill>
                  <a:schemeClr val="accent2">
                    <a:lumMod val="75000"/>
                  </a:schemeClr>
                </a:solidFill>
              </a:rPr>
              <a:t>Syndrome sus-épineux</a:t>
            </a:r>
          </a:p>
          <a:p>
            <a:endParaRPr lang="fr-FR" sz="1600" dirty="0">
              <a:solidFill>
                <a:schemeClr val="accent2">
                  <a:lumMod val="75000"/>
                </a:schemeClr>
              </a:solidFill>
            </a:endParaRPr>
          </a:p>
          <a:p>
            <a:r>
              <a:rPr lang="fr-FR" sz="1600" dirty="0">
                <a:solidFill>
                  <a:schemeClr val="accent2">
                    <a:lumMod val="75000"/>
                  </a:schemeClr>
                </a:solidFill>
              </a:rPr>
              <a:t>Diagnostics Associés: </a:t>
            </a:r>
            <a:r>
              <a:rPr lang="fr-FR" sz="1600" dirty="0">
                <a:solidFill>
                  <a:schemeClr val="accent2">
                    <a:lumMod val="75000"/>
                  </a:schemeClr>
                </a:solidFill>
                <a:latin typeface="Times New Roman" panose="02020603050405020304" pitchFamily="18" charset="0"/>
                <a:ea typeface="Times New Roman" panose="02020603050405020304" pitchFamily="18" charset="0"/>
              </a:rPr>
              <a:t> aucun</a:t>
            </a:r>
            <a:endParaRPr lang="fr-FR" sz="16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578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433" y="560147"/>
            <a:ext cx="6988727" cy="1696426"/>
          </a:xfrm>
          <a:prstGeom prst="rect">
            <a:avLst/>
          </a:prstGeom>
        </p:spPr>
        <p:txBody>
          <a:bodyPr wrap="square">
            <a:spAutoFit/>
          </a:bodyPr>
          <a:lstStyle/>
          <a:p>
            <a:r>
              <a:rPr lang="fr-FR" sz="1270" dirty="0">
                <a:solidFill>
                  <a:schemeClr val="accent2">
                    <a:lumMod val="75000"/>
                  </a:schemeClr>
                </a:solidFill>
                <a:latin typeface="Times New Roman" panose="02020603050405020304" pitchFamily="18" charset="0"/>
                <a:ea typeface="Times New Roman" panose="02020603050405020304" pitchFamily="18" charset="0"/>
              </a:rPr>
              <a:t>Exercice 7</a:t>
            </a:r>
          </a:p>
          <a:p>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rPr>
              <a:t>	</a:t>
            </a:r>
          </a:p>
          <a:p>
            <a:r>
              <a:rPr lang="fr-FR" sz="1270" dirty="0">
                <a:solidFill>
                  <a:schemeClr val="accent2">
                    <a:lumMod val="75000"/>
                  </a:schemeClr>
                </a:solidFill>
              </a:rPr>
              <a:t>Ré autonomisation d’un patient âgé de 95ans suite à une AEG due à une pneumopathie à Klebsiella </a:t>
            </a:r>
            <a:r>
              <a:rPr lang="fr-FR" sz="1270" dirty="0" err="1">
                <a:solidFill>
                  <a:schemeClr val="accent2">
                    <a:lumMod val="75000"/>
                  </a:schemeClr>
                </a:solidFill>
              </a:rPr>
              <a:t>pneumoniae</a:t>
            </a:r>
            <a:r>
              <a:rPr lang="fr-FR" sz="1270" dirty="0">
                <a:solidFill>
                  <a:schemeClr val="accent2">
                    <a:lumMod val="75000"/>
                  </a:schemeClr>
                </a:solidFill>
              </a:rPr>
              <a:t>. Ce patient vit seul dans une caravane insalubre. Une demande d’EHPAD a été réalisée par l’assistante sociale du service</a:t>
            </a:r>
          </a:p>
          <a:p>
            <a:pPr>
              <a:lnSpc>
                <a:spcPct val="115000"/>
              </a:lnSpc>
              <a:spcAft>
                <a:spcPts val="907"/>
              </a:spcAft>
            </a:pPr>
            <a:br>
              <a:rPr lang="fr-FR" sz="1270" dirty="0">
                <a:solidFill>
                  <a:schemeClr val="accent2">
                    <a:lumMod val="75000"/>
                  </a:schemeClr>
                </a:solidFill>
                <a:latin typeface="Times New Roman" panose="02020603050405020304" pitchFamily="18" charset="0"/>
                <a:ea typeface="Times New Roman" panose="02020603050405020304" pitchFamily="18" charset="0"/>
              </a:rPr>
            </a:br>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633" dirty="0">
              <a:solidFill>
                <a:schemeClr val="accent2">
                  <a:lumMod val="75000"/>
                </a:schemeClr>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D7A66275-E21F-797C-E1DF-7DEE9D59E568}"/>
              </a:ext>
            </a:extLst>
          </p:cNvPr>
          <p:cNvSpPr/>
          <p:nvPr/>
        </p:nvSpPr>
        <p:spPr>
          <a:xfrm>
            <a:off x="761433" y="2506410"/>
            <a:ext cx="6653006" cy="1851276"/>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7:</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6267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457B01-8CA8-7AE4-70C2-99EEF582F375}"/>
              </a:ext>
            </a:extLst>
          </p:cNvPr>
          <p:cNvSpPr/>
          <p:nvPr/>
        </p:nvSpPr>
        <p:spPr>
          <a:xfrm>
            <a:off x="336689" y="345121"/>
            <a:ext cx="7643529" cy="3785652"/>
          </a:xfrm>
          <a:prstGeom prst="rect">
            <a:avLst/>
          </a:prstGeom>
        </p:spPr>
        <p:txBody>
          <a:bodyPr wrap="square">
            <a:spAutoFit/>
          </a:bodyPr>
          <a:lstStyle/>
          <a:p>
            <a:pPr>
              <a:spcAft>
                <a:spcPts val="0"/>
              </a:spcAft>
            </a:pPr>
            <a:r>
              <a:rPr lang="fr-FR" sz="1600" u="sng" dirty="0">
                <a:solidFill>
                  <a:schemeClr val="accent2">
                    <a:lumMod val="75000"/>
                  </a:schemeClr>
                </a:solidFill>
                <a:latin typeface="Times New Roman" panose="02020603050405020304" pitchFamily="18" charset="0"/>
                <a:ea typeface="Times New Roman" panose="02020603050405020304" pitchFamily="18" charset="0"/>
              </a:rPr>
              <a:t>Correction exercice 7 :</a:t>
            </a:r>
            <a:endParaRPr lang="fr-FR" sz="16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600" dirty="0">
                <a:solidFill>
                  <a:schemeClr val="accent2">
                    <a:lumMod val="75000"/>
                  </a:schemeClr>
                </a:solidFill>
                <a:latin typeface="Times New Roman" panose="02020603050405020304" pitchFamily="18" charset="0"/>
                <a:ea typeface="Times New Roman" panose="02020603050405020304" pitchFamily="18" charset="0"/>
              </a:rPr>
              <a:t> </a:t>
            </a:r>
          </a:p>
          <a:p>
            <a:endParaRPr lang="fr-FR" sz="1600" dirty="0">
              <a:solidFill>
                <a:schemeClr val="accent2">
                  <a:lumMod val="75000"/>
                </a:schemeClr>
              </a:solidFill>
            </a:endParaRPr>
          </a:p>
          <a:p>
            <a:r>
              <a:rPr lang="fr-FR" sz="1600" dirty="0">
                <a:solidFill>
                  <a:schemeClr val="accent2">
                    <a:lumMod val="75000"/>
                  </a:schemeClr>
                </a:solidFill>
              </a:rPr>
              <a:t>Manifestation Morbide Principale: R53+0- AEG</a:t>
            </a:r>
          </a:p>
          <a:p>
            <a:endParaRPr lang="fr-FR" sz="1600" dirty="0">
              <a:solidFill>
                <a:schemeClr val="accent2">
                  <a:lumMod val="75000"/>
                </a:schemeClr>
              </a:solidFill>
            </a:endParaRPr>
          </a:p>
          <a:p>
            <a:r>
              <a:rPr lang="fr-FR" sz="1600" dirty="0">
                <a:solidFill>
                  <a:schemeClr val="accent2">
                    <a:lumMod val="75000"/>
                  </a:schemeClr>
                </a:solidFill>
              </a:rPr>
              <a:t>Affection Etiologique: J150-  Pneumopathie due à Klebsiella </a:t>
            </a:r>
            <a:r>
              <a:rPr lang="fr-FR" sz="1600" dirty="0" err="1">
                <a:solidFill>
                  <a:schemeClr val="accent2">
                    <a:lumMod val="75000"/>
                  </a:schemeClr>
                </a:solidFill>
              </a:rPr>
              <a:t>pneumoniae</a:t>
            </a:r>
            <a:endParaRPr lang="fr-FR" sz="1600" dirty="0">
              <a:solidFill>
                <a:schemeClr val="accent2">
                  <a:lumMod val="75000"/>
                </a:schemeClr>
              </a:solidFill>
            </a:endParaRPr>
          </a:p>
          <a:p>
            <a:endParaRPr lang="fr-FR" sz="1600" dirty="0">
              <a:solidFill>
                <a:schemeClr val="accent2">
                  <a:lumMod val="75000"/>
                </a:schemeClr>
              </a:solidFill>
            </a:endParaRPr>
          </a:p>
          <a:p>
            <a:r>
              <a:rPr lang="fr-FR" sz="1600" dirty="0">
                <a:solidFill>
                  <a:schemeClr val="accent2">
                    <a:lumMod val="75000"/>
                  </a:schemeClr>
                </a:solidFill>
              </a:rPr>
              <a:t>Diagnostics Associés: </a:t>
            </a:r>
            <a:r>
              <a:rPr lang="fr-FR" sz="1600" dirty="0">
                <a:solidFill>
                  <a:schemeClr val="accent2">
                    <a:lumMod val="75000"/>
                  </a:schemeClr>
                </a:solidFill>
                <a:latin typeface="Times New Roman" panose="02020603050405020304" pitchFamily="18" charset="0"/>
                <a:ea typeface="Times New Roman" panose="02020603050405020304" pitchFamily="18" charset="0"/>
              </a:rPr>
              <a:t> </a:t>
            </a:r>
          </a:p>
          <a:p>
            <a:pPr marL="285750" indent="-285750">
              <a:buFont typeface="Arial" panose="020B0604020202020204" pitchFamily="34" charset="0"/>
              <a:buChar char="•"/>
            </a:pPr>
            <a:r>
              <a:rPr lang="fr-FR" sz="1600" dirty="0">
                <a:solidFill>
                  <a:schemeClr val="accent2">
                    <a:lumMod val="75000"/>
                  </a:schemeClr>
                </a:solidFill>
                <a:latin typeface="Times New Roman" panose="02020603050405020304" pitchFamily="18" charset="0"/>
                <a:ea typeface="Times New Roman" panose="02020603050405020304" pitchFamily="18" charset="0"/>
              </a:rPr>
              <a:t>Z5910 - Logement insalubre ou impropre à l’habitation</a:t>
            </a:r>
          </a:p>
          <a:p>
            <a:pPr marL="285750" indent="-285750">
              <a:buFont typeface="Arial" panose="020B0604020202020204" pitchFamily="34" charset="0"/>
              <a:buChar char="•"/>
            </a:pPr>
            <a:r>
              <a:rPr lang="fr-FR" sz="1600" dirty="0">
                <a:solidFill>
                  <a:schemeClr val="accent2">
                    <a:lumMod val="75000"/>
                  </a:schemeClr>
                </a:solidFill>
                <a:latin typeface="Times New Roman" panose="02020603050405020304" pitchFamily="18" charset="0"/>
                <a:ea typeface="Times New Roman" panose="02020603050405020304" pitchFamily="18" charset="0"/>
              </a:rPr>
              <a:t>Z6020 - Personne vivant seule à son domicile</a:t>
            </a:r>
          </a:p>
          <a:p>
            <a:pPr marL="285750" indent="-285750">
              <a:buFont typeface="Arial" panose="020B0604020202020204" pitchFamily="34" charset="0"/>
              <a:buChar char="•"/>
            </a:pPr>
            <a:r>
              <a:rPr lang="fr-FR" sz="1600" dirty="0">
                <a:solidFill>
                  <a:schemeClr val="accent2">
                    <a:lumMod val="75000"/>
                  </a:schemeClr>
                </a:solidFill>
                <a:latin typeface="Times New Roman" panose="02020603050405020304" pitchFamily="18" charset="0"/>
                <a:ea typeface="Times New Roman" panose="02020603050405020304" pitchFamily="18" charset="0"/>
              </a:rPr>
              <a:t>Z751 - Sujet attendant d’être admis ailleurs, dans un établissement adéquat </a:t>
            </a:r>
          </a:p>
          <a:p>
            <a:r>
              <a:rPr lang="fr-FR" sz="1600" i="1" dirty="0">
                <a:solidFill>
                  <a:schemeClr val="accent2">
                    <a:lumMod val="75000"/>
                  </a:schemeClr>
                </a:solidFill>
                <a:latin typeface="Times New Roman" panose="02020603050405020304" pitchFamily="18" charset="0"/>
                <a:ea typeface="Times New Roman" panose="02020603050405020304" pitchFamily="18" charset="0"/>
              </a:rPr>
              <a:t> </a:t>
            </a:r>
            <a:r>
              <a:rPr lang="fr-FR" sz="1600" i="1" dirty="0">
                <a:solidFill>
                  <a:srgbClr val="FF364D"/>
                </a:solidFill>
                <a:latin typeface="Times New Roman" panose="02020603050405020304" pitchFamily="18" charset="0"/>
                <a:ea typeface="Times New Roman" panose="02020603050405020304" pitchFamily="18" charset="0"/>
              </a:rPr>
              <a:t>Attention: ce code ne doit être employé que si le séjour ou la prolongation de l’hospitalisation est motivé par la seule attente de l’unité ou de l’établissement adéquat, non par un événement morbide.</a:t>
            </a:r>
          </a:p>
          <a:p>
            <a:pPr marL="285750" indent="-285750">
              <a:buFont typeface="Arial" panose="020B0604020202020204" pitchFamily="34" charset="0"/>
              <a:buChar char="•"/>
            </a:pPr>
            <a:endParaRPr lang="fr-FR" sz="16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3716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196" y="808239"/>
            <a:ext cx="6988727" cy="1264962"/>
          </a:xfrm>
          <a:prstGeom prst="rect">
            <a:avLst/>
          </a:prstGeom>
        </p:spPr>
        <p:txBody>
          <a:bodyPr wrap="square">
            <a:spAutoFit/>
          </a:bodyPr>
          <a:lstStyle/>
          <a:p>
            <a:r>
              <a:rPr lang="fr-FR" sz="1270" dirty="0">
                <a:solidFill>
                  <a:schemeClr val="accent2">
                    <a:lumMod val="75000"/>
                  </a:schemeClr>
                </a:solidFill>
                <a:latin typeface="Times New Roman" panose="02020603050405020304" pitchFamily="18" charset="0"/>
                <a:ea typeface="Times New Roman" panose="02020603050405020304" pitchFamily="18" charset="0"/>
              </a:rPr>
              <a:t>Exercice 8</a:t>
            </a:r>
          </a:p>
          <a:p>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rPr>
              <a:t>	</a:t>
            </a:r>
          </a:p>
          <a:p>
            <a:r>
              <a:rPr lang="fr-FR" sz="1270" dirty="0">
                <a:solidFill>
                  <a:schemeClr val="accent2">
                    <a:lumMod val="75000"/>
                  </a:schemeClr>
                </a:solidFill>
              </a:rPr>
              <a:t>Patient de 89 ans admis en SMR pour </a:t>
            </a:r>
            <a:r>
              <a:rPr lang="fr-FR" sz="1270" dirty="0" err="1">
                <a:solidFill>
                  <a:schemeClr val="accent2">
                    <a:lumMod val="75000"/>
                  </a:schemeClr>
                </a:solidFill>
              </a:rPr>
              <a:t>réautonomisation</a:t>
            </a:r>
            <a:r>
              <a:rPr lang="fr-FR" sz="1270" dirty="0">
                <a:solidFill>
                  <a:schemeClr val="accent2">
                    <a:lumMod val="75000"/>
                  </a:schemeClr>
                </a:solidFill>
              </a:rPr>
              <a:t> à la marche suite à alitement prolongé</a:t>
            </a:r>
            <a:br>
              <a:rPr lang="fr-FR" sz="1270" dirty="0">
                <a:solidFill>
                  <a:schemeClr val="accent2">
                    <a:lumMod val="75000"/>
                  </a:schemeClr>
                </a:solidFill>
                <a:latin typeface="Times New Roman" panose="02020603050405020304" pitchFamily="18" charset="0"/>
                <a:ea typeface="Times New Roman" panose="02020603050405020304" pitchFamily="18" charset="0"/>
              </a:rPr>
            </a:br>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633" dirty="0">
              <a:solidFill>
                <a:schemeClr val="accent2">
                  <a:lumMod val="75000"/>
                </a:schemeClr>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A8CCC247-4DA9-7F04-374C-1DB451DC9385}"/>
              </a:ext>
            </a:extLst>
          </p:cNvPr>
          <p:cNvSpPr/>
          <p:nvPr/>
        </p:nvSpPr>
        <p:spPr>
          <a:xfrm>
            <a:off x="662196" y="2343378"/>
            <a:ext cx="6653006" cy="1851276"/>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8:</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3076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7A87D3-0624-E8D7-8048-AA1874A97007}"/>
              </a:ext>
            </a:extLst>
          </p:cNvPr>
          <p:cNvSpPr/>
          <p:nvPr/>
        </p:nvSpPr>
        <p:spPr>
          <a:xfrm>
            <a:off x="215776" y="1539131"/>
            <a:ext cx="5361308" cy="1815882"/>
          </a:xfrm>
          <a:prstGeom prst="rect">
            <a:avLst/>
          </a:prstGeom>
        </p:spPr>
        <p:txBody>
          <a:bodyPr wrap="square">
            <a:spAutoFit/>
          </a:bodyPr>
          <a:lstStyle/>
          <a:p>
            <a:pPr>
              <a:spcAft>
                <a:spcPts val="0"/>
              </a:spcAft>
            </a:pPr>
            <a:r>
              <a:rPr lang="fr-FR" sz="1600" u="sng" dirty="0">
                <a:solidFill>
                  <a:schemeClr val="accent2">
                    <a:lumMod val="75000"/>
                  </a:schemeClr>
                </a:solidFill>
                <a:latin typeface="Times New Roman" panose="02020603050405020304" pitchFamily="18" charset="0"/>
                <a:ea typeface="Times New Roman" panose="02020603050405020304" pitchFamily="18" charset="0"/>
              </a:rPr>
              <a:t>Correction exercice 8 :</a:t>
            </a:r>
            <a:endParaRPr lang="fr-FR" sz="16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60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600" dirty="0">
                <a:solidFill>
                  <a:schemeClr val="accent2">
                    <a:lumMod val="75000"/>
                  </a:schemeClr>
                </a:solidFill>
              </a:rPr>
              <a:t>Manifestation Morbide Principale: R262 - </a:t>
            </a:r>
          </a:p>
          <a:p>
            <a:endParaRPr lang="fr-FR" sz="1600" dirty="0">
              <a:solidFill>
                <a:schemeClr val="accent2">
                  <a:lumMod val="75000"/>
                </a:schemeClr>
              </a:solidFill>
            </a:endParaRPr>
          </a:p>
          <a:p>
            <a:r>
              <a:rPr lang="fr-FR" sz="1600" dirty="0">
                <a:solidFill>
                  <a:schemeClr val="accent2">
                    <a:lumMod val="75000"/>
                  </a:schemeClr>
                </a:solidFill>
              </a:rPr>
              <a:t>Affection Etiologique:</a:t>
            </a:r>
          </a:p>
          <a:p>
            <a:endParaRPr lang="fr-FR" sz="1600" dirty="0">
              <a:solidFill>
                <a:schemeClr val="accent2">
                  <a:lumMod val="75000"/>
                </a:schemeClr>
              </a:solidFill>
            </a:endParaRPr>
          </a:p>
          <a:p>
            <a:r>
              <a:rPr lang="fr-FR" sz="1600" dirty="0">
                <a:solidFill>
                  <a:schemeClr val="accent2">
                    <a:lumMod val="75000"/>
                  </a:schemeClr>
                </a:solidFill>
              </a:rPr>
              <a:t>Diagnostics Associés: </a:t>
            </a:r>
            <a:r>
              <a:rPr lang="fr-FR" sz="1600" dirty="0">
                <a:solidFill>
                  <a:schemeClr val="accent2">
                    <a:lumMod val="75000"/>
                  </a:schemeClr>
                </a:solidFill>
                <a:latin typeface="Times New Roman" panose="02020603050405020304" pitchFamily="18" charset="0"/>
                <a:ea typeface="Times New Roman" panose="02020603050405020304" pitchFamily="18" charset="0"/>
              </a:rPr>
              <a:t> </a:t>
            </a:r>
            <a:endParaRPr lang="fr-FR" sz="16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42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30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F2B15-E9F3-C99D-EEC9-0B42B94E946B}"/>
              </a:ext>
            </a:extLst>
          </p:cNvPr>
          <p:cNvSpPr txBox="1">
            <a:spLocks/>
          </p:cNvSpPr>
          <p:nvPr/>
        </p:nvSpPr>
        <p:spPr>
          <a:xfrm>
            <a:off x="155756" y="641304"/>
            <a:ext cx="6790849" cy="167659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a:solidFill>
                  <a:schemeClr val="tx1"/>
                </a:solidFill>
                <a:latin typeface="Times New Roman" panose="02020603050405020304" pitchFamily="18" charset="0"/>
                <a:ea typeface="Times New Roman" panose="02020603050405020304" pitchFamily="18" charset="0"/>
              </a:rPr>
              <a:t>Exercice 1</a:t>
            </a:r>
            <a:br>
              <a:rPr lang="fr-FR">
                <a:solidFill>
                  <a:schemeClr val="tx1"/>
                </a:solidFill>
                <a:latin typeface="Times New Roman" panose="02020603050405020304" pitchFamily="18" charset="0"/>
                <a:ea typeface="Times New Roman" panose="02020603050405020304" pitchFamily="18" charset="0"/>
              </a:rPr>
            </a:br>
            <a:br>
              <a:rPr lang="fr-FR">
                <a:solidFill>
                  <a:schemeClr val="tx1"/>
                </a:solidFill>
                <a:latin typeface="Times New Roman" panose="02020603050405020304" pitchFamily="18" charset="0"/>
                <a:ea typeface="Times New Roman" panose="02020603050405020304" pitchFamily="18" charset="0"/>
              </a:rPr>
            </a:br>
            <a:r>
              <a:rPr lang="fr-FR">
                <a:solidFill>
                  <a:schemeClr val="tx1"/>
                </a:solidFill>
                <a:latin typeface="Times New Roman" panose="02020603050405020304" pitchFamily="18" charset="0"/>
                <a:ea typeface="Times New Roman" panose="02020603050405020304" pitchFamily="18" charset="0"/>
              </a:rPr>
              <a:t>Homme de 62 ans artéritique, amputé de jambe droite, hospitalisé en MPR pour appareillage.</a:t>
            </a:r>
            <a:br>
              <a:rPr lang="fr-FR">
                <a:solidFill>
                  <a:schemeClr val="tx1"/>
                </a:solidFill>
                <a:latin typeface="Times New Roman" panose="02020603050405020304" pitchFamily="18" charset="0"/>
                <a:ea typeface="Times New Roman" panose="02020603050405020304" pitchFamily="18" charset="0"/>
              </a:rPr>
            </a:br>
            <a:r>
              <a:rPr lang="fr-FR">
                <a:solidFill>
                  <a:schemeClr val="tx1"/>
                </a:solidFill>
                <a:latin typeface="Times New Roman" panose="02020603050405020304" pitchFamily="18" charset="0"/>
                <a:ea typeface="Times New Roman" panose="02020603050405020304" pitchFamily="18" charset="0"/>
              </a:rPr>
              <a:t>Cette semaine :</a:t>
            </a:r>
            <a:br>
              <a:rPr lang="fr-FR">
                <a:solidFill>
                  <a:schemeClr val="tx1"/>
                </a:solidFill>
                <a:latin typeface="Times New Roman" panose="02020603050405020304" pitchFamily="18" charset="0"/>
                <a:ea typeface="Times New Roman" panose="02020603050405020304" pitchFamily="18" charset="0"/>
              </a:rPr>
            </a:br>
            <a:r>
              <a:rPr lang="fr-FR">
                <a:solidFill>
                  <a:schemeClr val="tx1"/>
                </a:solidFill>
                <a:latin typeface="Times New Roman" panose="02020603050405020304" pitchFamily="18" charset="0"/>
                <a:ea typeface="Times New Roman" panose="02020603050405020304" pitchFamily="18" charset="0"/>
              </a:rPr>
              <a:t>Rééducation kiné préparatoire à l’appareillage.</a:t>
            </a:r>
            <a:br>
              <a:rPr lang="fr-FR">
                <a:solidFill>
                  <a:schemeClr val="tx1"/>
                </a:solidFill>
                <a:latin typeface="Times New Roman" panose="02020603050405020304" pitchFamily="18" charset="0"/>
                <a:ea typeface="Times New Roman" panose="02020603050405020304" pitchFamily="18" charset="0"/>
              </a:rPr>
            </a:br>
            <a:r>
              <a:rPr lang="fr-FR">
                <a:solidFill>
                  <a:schemeClr val="tx1"/>
                </a:solidFill>
                <a:latin typeface="Times New Roman" panose="02020603050405020304" pitchFamily="18" charset="0"/>
                <a:ea typeface="Times New Roman" panose="02020603050405020304" pitchFamily="18" charset="0"/>
              </a:rPr>
              <a:t>Refus d’interrompre le tabagisme chronique (40 paquets année).</a:t>
            </a:r>
            <a:endParaRPr lang="fr-FR" dirty="0">
              <a:solidFill>
                <a:schemeClr val="tx1"/>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DA28FFF6-3029-10DF-E3C4-77B62E946705}"/>
              </a:ext>
            </a:extLst>
          </p:cNvPr>
          <p:cNvSpPr/>
          <p:nvPr/>
        </p:nvSpPr>
        <p:spPr>
          <a:xfrm>
            <a:off x="831340" y="2754178"/>
            <a:ext cx="5782112" cy="1600438"/>
          </a:xfrm>
          <a:prstGeom prst="rect">
            <a:avLst/>
          </a:prstGeom>
        </p:spPr>
        <p:txBody>
          <a:bodyPr wrap="square">
            <a:spAutoFit/>
          </a:bodyPr>
          <a:lstStyle/>
          <a:p>
            <a:pPr>
              <a:spcAft>
                <a:spcPts val="0"/>
              </a:spcAft>
            </a:pPr>
            <a:r>
              <a:rPr lang="fr-FR" u="sng" dirty="0">
                <a:solidFill>
                  <a:schemeClr val="accent2">
                    <a:lumMod val="75000"/>
                  </a:schemeClr>
                </a:solidFill>
                <a:latin typeface="Times New Roman" panose="02020603050405020304" pitchFamily="18" charset="0"/>
                <a:ea typeface="Times New Roman" panose="02020603050405020304" pitchFamily="18" charset="0"/>
              </a:rPr>
              <a:t>Correction exercice 1:</a:t>
            </a:r>
          </a:p>
          <a:p>
            <a:pPr>
              <a:spcAft>
                <a:spcPts val="0"/>
              </a:spcAft>
            </a:pPr>
            <a:endParaRPr lang="fr-FR" u="sng"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pPr>
              <a:spcAft>
                <a:spcPts val="0"/>
              </a:spcAft>
            </a:pP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Diagnostics Associés: </a:t>
            </a:r>
          </a:p>
        </p:txBody>
      </p:sp>
    </p:spTree>
    <p:extLst>
      <p:ext uri="{BB962C8B-B14F-4D97-AF65-F5344CB8AC3E}">
        <p14:creationId xmlns:p14="http://schemas.microsoft.com/office/powerpoint/2010/main" val="322862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E3ACC-C3D7-0B40-FFCB-87E66BB1BBC6}"/>
              </a:ext>
            </a:extLst>
          </p:cNvPr>
          <p:cNvSpPr/>
          <p:nvPr/>
        </p:nvSpPr>
        <p:spPr>
          <a:xfrm>
            <a:off x="105668" y="448091"/>
            <a:ext cx="8568952" cy="4247317"/>
          </a:xfrm>
          <a:prstGeom prst="rect">
            <a:avLst/>
          </a:prstGeom>
        </p:spPr>
        <p:txBody>
          <a:bodyPr wrap="square">
            <a:spAutoFit/>
          </a:bodyPr>
          <a:lstStyle/>
          <a:p>
            <a:pPr>
              <a:spcAft>
                <a:spcPts val="0"/>
              </a:spcAft>
            </a:pPr>
            <a:r>
              <a:rPr lang="fr-FR" sz="1800" u="sng" dirty="0">
                <a:solidFill>
                  <a:schemeClr val="accent2">
                    <a:lumMod val="75000"/>
                  </a:schemeClr>
                </a:solidFill>
                <a:latin typeface="Times New Roman" panose="02020603050405020304" pitchFamily="18" charset="0"/>
                <a:ea typeface="Times New Roman" panose="02020603050405020304" pitchFamily="18" charset="0"/>
              </a:rPr>
              <a:t>Correction exercice 1:</a:t>
            </a:r>
            <a:endParaRPr lang="fr-FR" sz="18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Manifestation Morbide Principale: Z89.6  </a:t>
            </a:r>
            <a:r>
              <a:rPr lang="fr-FR" sz="1800" i="1" dirty="0">
                <a:solidFill>
                  <a:schemeClr val="accent2">
                    <a:lumMod val="75000"/>
                  </a:schemeClr>
                </a:solidFill>
                <a:latin typeface="Times New Roman" panose="02020603050405020304" pitchFamily="18" charset="0"/>
                <a:ea typeface="Times New Roman" panose="02020603050405020304" pitchFamily="18" charset="0"/>
              </a:rPr>
              <a:t>Absence acquise d'un membre inférieur, au-dessus du genou    </a:t>
            </a:r>
            <a:r>
              <a:rPr lang="fr-FR" sz="1800" dirty="0">
                <a:solidFill>
                  <a:schemeClr val="accent2">
                    <a:lumMod val="75000"/>
                  </a:schemeClr>
                </a:solidFill>
                <a:latin typeface="Times New Roman" panose="02020603050405020304" pitchFamily="18" charset="0"/>
                <a:ea typeface="Times New Roman" panose="02020603050405020304" pitchFamily="18" charset="0"/>
              </a:rPr>
              <a:t>(Jambe SAI)</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Affection Etiologique: I70.21   </a:t>
            </a:r>
            <a:r>
              <a:rPr lang="fr-FR" sz="1800" i="1" dirty="0">
                <a:solidFill>
                  <a:schemeClr val="accent2">
                    <a:lumMod val="75000"/>
                  </a:schemeClr>
                </a:solidFill>
                <a:latin typeface="Times New Roman" panose="02020603050405020304" pitchFamily="18" charset="0"/>
                <a:ea typeface="Times New Roman" panose="02020603050405020304" pitchFamily="18" charset="0"/>
              </a:rPr>
              <a:t>Athérosclérose des artères distales, avec gangrène</a:t>
            </a:r>
            <a:endParaRPr lang="fr-FR" sz="18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Diagnostic Associé: F17.25 </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F17:</a:t>
            </a:r>
            <a:r>
              <a:rPr lang="fr-FR" sz="1800" i="1" dirty="0">
                <a:solidFill>
                  <a:schemeClr val="accent2">
                    <a:lumMod val="75000"/>
                  </a:schemeClr>
                </a:solidFill>
                <a:latin typeface="Times New Roman" panose="02020603050405020304" pitchFamily="18" charset="0"/>
                <a:ea typeface="Calibri" panose="020F0502020204030204" pitchFamily="34" charset="0"/>
              </a:rPr>
              <a:t>Troubles mentaux et du comportement liés à l’utilisation de tabac</a:t>
            </a:r>
            <a:endParaRPr lang="fr-FR" sz="18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800" i="1" dirty="0">
                <a:solidFill>
                  <a:schemeClr val="accent2">
                    <a:lumMod val="75000"/>
                  </a:schemeClr>
                </a:solidFill>
                <a:latin typeface="Times New Roman" panose="02020603050405020304" pitchFamily="18" charset="0"/>
                <a:ea typeface="Calibri" panose="020F0502020204030204" pitchFamily="34" charset="0"/>
              </a:rPr>
              <a:t> .2 Syndrome de dépendance, utilisation continue</a:t>
            </a:r>
            <a:endParaRPr lang="fr-FR" sz="18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sz="1800" dirty="0">
                <a:solidFill>
                  <a:srgbClr val="FF0000"/>
                </a:solidFill>
                <a:latin typeface="Times New Roman" panose="02020603050405020304" pitchFamily="18" charset="0"/>
                <a:ea typeface="Times New Roman" panose="02020603050405020304" pitchFamily="18" charset="0"/>
              </a:rPr>
              <a:t>Patient pris en charge pour une amputation d'un membre inférieur (MMP = Z89.6) qui est due à une athérosclérose (AE = I70.21)</a:t>
            </a:r>
          </a:p>
          <a:p>
            <a:pPr>
              <a:spcAft>
                <a:spcPts val="0"/>
              </a:spcAft>
            </a:pPr>
            <a:r>
              <a:rPr lang="fr-FR" sz="1800" dirty="0">
                <a:solidFill>
                  <a:srgbClr val="FF0000"/>
                </a:solidFill>
                <a:latin typeface="Times New Roman" panose="02020603050405020304" pitchFamily="18" charset="0"/>
                <a:ea typeface="Times New Roman" panose="02020603050405020304" pitchFamily="18" charset="0"/>
              </a:rPr>
              <a:t>En DAS le tabagisme chronique</a:t>
            </a:r>
          </a:p>
        </p:txBody>
      </p:sp>
    </p:spTree>
    <p:extLst>
      <p:ext uri="{BB962C8B-B14F-4D97-AF65-F5344CB8AC3E}">
        <p14:creationId xmlns:p14="http://schemas.microsoft.com/office/powerpoint/2010/main" val="77715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284" y="304966"/>
            <a:ext cx="6988727" cy="2478179"/>
          </a:xfrm>
          <a:prstGeom prst="rect">
            <a:avLst/>
          </a:prstGeom>
        </p:spPr>
        <p:txBody>
          <a:bodyPr wrap="square">
            <a:spAutoFit/>
          </a:bodyPr>
          <a:lstStyle/>
          <a:p>
            <a:r>
              <a:rPr lang="fr-FR" sz="1270" dirty="0">
                <a:solidFill>
                  <a:schemeClr val="accent2">
                    <a:lumMod val="75000"/>
                  </a:schemeClr>
                </a:solidFill>
                <a:latin typeface="Times New Roman" panose="02020603050405020304" pitchFamily="18" charset="0"/>
                <a:ea typeface="Times New Roman" panose="02020603050405020304" pitchFamily="18" charset="0"/>
              </a:rPr>
              <a:t>Exercice 2</a:t>
            </a:r>
          </a:p>
          <a:p>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rPr>
              <a:t>Mr X présentant une maladie de Parkinson évoluée est pris en charge en médecine physique et réadaptation.</a:t>
            </a:r>
          </a:p>
          <a:p>
            <a:r>
              <a:rPr lang="fr-FR" sz="1270" dirty="0">
                <a:solidFill>
                  <a:schemeClr val="accent2">
                    <a:lumMod val="75000"/>
                  </a:schemeClr>
                </a:solidFill>
              </a:rPr>
              <a:t>Survenue cette semaine d’une hypotension iatrogène après majoration de son traitement par </a:t>
            </a:r>
            <a:r>
              <a:rPr lang="fr-FR" sz="1270" dirty="0" err="1">
                <a:solidFill>
                  <a:schemeClr val="accent2">
                    <a:lumMod val="75000"/>
                  </a:schemeClr>
                </a:solidFill>
              </a:rPr>
              <a:t>Modopar</a:t>
            </a:r>
            <a:r>
              <a:rPr lang="fr-FR" sz="1270" dirty="0">
                <a:solidFill>
                  <a:schemeClr val="accent2">
                    <a:lumMod val="75000"/>
                  </a:schemeClr>
                </a:solidFill>
              </a:rPr>
              <a:t>.</a:t>
            </a:r>
          </a:p>
          <a:p>
            <a:endParaRPr lang="fr-FR" sz="1270" dirty="0">
              <a:solidFill>
                <a:schemeClr val="accent2">
                  <a:lumMod val="75000"/>
                </a:schemeClr>
              </a:solidFill>
            </a:endParaRPr>
          </a:p>
          <a:p>
            <a:r>
              <a:rPr lang="fr-FR" sz="1270" dirty="0">
                <a:solidFill>
                  <a:schemeClr val="accent2">
                    <a:lumMod val="75000"/>
                  </a:schemeClr>
                </a:solidFill>
              </a:rPr>
              <a:t>Cette semaine :</a:t>
            </a:r>
          </a:p>
          <a:p>
            <a:pPr marL="259204" indent="-259204">
              <a:buFont typeface="Arial" panose="020B0604020202020204" pitchFamily="34" charset="0"/>
              <a:buChar char="•"/>
            </a:pPr>
            <a:r>
              <a:rPr lang="fr-FR" sz="1270" dirty="0">
                <a:solidFill>
                  <a:schemeClr val="accent2">
                    <a:lumMod val="75000"/>
                  </a:schemeClr>
                </a:solidFill>
              </a:rPr>
              <a:t>Evaluation fonctionnelle pluriquotidienne suite à la modification récente de son traitement</a:t>
            </a:r>
          </a:p>
          <a:p>
            <a:pPr marL="259204" indent="-259204">
              <a:buFont typeface="Arial" panose="020B0604020202020204" pitchFamily="34" charset="0"/>
              <a:buChar char="•"/>
            </a:pPr>
            <a:r>
              <a:rPr lang="fr-FR" sz="1270" dirty="0">
                <a:solidFill>
                  <a:schemeClr val="accent2">
                    <a:lumMod val="75000"/>
                  </a:schemeClr>
                </a:solidFill>
              </a:rPr>
              <a:t>Séance de </a:t>
            </a:r>
            <a:r>
              <a:rPr lang="fr-FR" sz="1270" dirty="0" err="1">
                <a:solidFill>
                  <a:schemeClr val="accent2">
                    <a:lumMod val="75000"/>
                  </a:schemeClr>
                </a:solidFill>
              </a:rPr>
              <a:t>reautonomisation</a:t>
            </a:r>
            <a:r>
              <a:rPr lang="fr-FR" sz="1270" dirty="0">
                <a:solidFill>
                  <a:schemeClr val="accent2">
                    <a:lumMod val="75000"/>
                  </a:schemeClr>
                </a:solidFill>
              </a:rPr>
              <a:t> aux actes de la vie quotidienne tous les jours : Kiné et Ergo</a:t>
            </a:r>
          </a:p>
          <a:p>
            <a:pPr>
              <a:lnSpc>
                <a:spcPct val="115000"/>
              </a:lnSpc>
              <a:spcAft>
                <a:spcPts val="907"/>
              </a:spcAft>
            </a:pPr>
            <a:br>
              <a:rPr lang="fr-FR" sz="1270" dirty="0">
                <a:solidFill>
                  <a:schemeClr val="accent2">
                    <a:lumMod val="75000"/>
                  </a:schemeClr>
                </a:solidFill>
                <a:latin typeface="Times New Roman" panose="02020603050405020304" pitchFamily="18" charset="0"/>
                <a:ea typeface="Times New Roman" panose="02020603050405020304" pitchFamily="18" charset="0"/>
              </a:rPr>
            </a:br>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633" dirty="0">
              <a:solidFill>
                <a:schemeClr val="accent2">
                  <a:lumMod val="75000"/>
                </a:schemeClr>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C863D604-1279-E795-B0FE-85ED4E594467}"/>
              </a:ext>
            </a:extLst>
          </p:cNvPr>
          <p:cNvSpPr/>
          <p:nvPr/>
        </p:nvSpPr>
        <p:spPr>
          <a:xfrm>
            <a:off x="1236352" y="2620040"/>
            <a:ext cx="8360347" cy="1655838"/>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2:</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955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D1474E-CDAC-6945-B8C9-DEFF3745C259}"/>
              </a:ext>
            </a:extLst>
          </p:cNvPr>
          <p:cNvSpPr/>
          <p:nvPr/>
        </p:nvSpPr>
        <p:spPr>
          <a:xfrm>
            <a:off x="143768" y="747043"/>
            <a:ext cx="8443972" cy="3693319"/>
          </a:xfrm>
          <a:prstGeom prst="rect">
            <a:avLst/>
          </a:prstGeom>
        </p:spPr>
        <p:txBody>
          <a:bodyPr wrap="square">
            <a:spAutoFit/>
          </a:bodyPr>
          <a:lstStyle/>
          <a:p>
            <a:pPr>
              <a:spcAft>
                <a:spcPts val="0"/>
              </a:spcAft>
            </a:pPr>
            <a:r>
              <a:rPr lang="fr-FR" sz="1800" u="sng" dirty="0">
                <a:solidFill>
                  <a:schemeClr val="accent2">
                    <a:lumMod val="75000"/>
                  </a:schemeClr>
                </a:solidFill>
                <a:latin typeface="Times New Roman" panose="02020603050405020304" pitchFamily="18" charset="0"/>
                <a:ea typeface="Times New Roman" panose="02020603050405020304" pitchFamily="18" charset="0"/>
              </a:rPr>
              <a:t>Correction exercice 2:</a:t>
            </a:r>
            <a:endParaRPr lang="fr-FR" sz="18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Manifestation Morbide Principale: G20   </a:t>
            </a:r>
            <a:r>
              <a:rPr lang="fr-FR" sz="1800" i="1" dirty="0">
                <a:solidFill>
                  <a:schemeClr val="accent2">
                    <a:lumMod val="75000"/>
                  </a:schemeClr>
                </a:solidFill>
                <a:latin typeface="Times New Roman" panose="02020603050405020304" pitchFamily="18" charset="0"/>
                <a:ea typeface="Calibri" panose="020F0502020204030204" pitchFamily="34" charset="0"/>
              </a:rPr>
              <a:t>Maladie de Parkinson</a:t>
            </a:r>
            <a:endParaRPr lang="fr-FR" sz="18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Affection Etiologique: néant</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I95.2    </a:t>
            </a:r>
            <a:r>
              <a:rPr lang="fr-FR" sz="1800" i="1" dirty="0">
                <a:solidFill>
                  <a:schemeClr val="accent2">
                    <a:lumMod val="75000"/>
                  </a:schemeClr>
                </a:solidFill>
                <a:latin typeface="Times New Roman" panose="02020603050405020304" pitchFamily="18" charset="0"/>
                <a:ea typeface="Times New Roman" panose="02020603050405020304" pitchFamily="18" charset="0"/>
              </a:rPr>
              <a:t>Hypotension médicamenteuse (majoration de son traitement par </a:t>
            </a:r>
            <a:r>
              <a:rPr lang="fr-FR" sz="1800" i="1" dirty="0" err="1">
                <a:solidFill>
                  <a:schemeClr val="accent2">
                    <a:lumMod val="75000"/>
                  </a:schemeClr>
                </a:solidFill>
                <a:latin typeface="Times New Roman" panose="02020603050405020304" pitchFamily="18" charset="0"/>
                <a:ea typeface="Times New Roman" panose="02020603050405020304" pitchFamily="18" charset="0"/>
              </a:rPr>
              <a:t>Modopar</a:t>
            </a:r>
            <a:r>
              <a:rPr lang="fr-FR" sz="1800" i="1" dirty="0">
                <a:solidFill>
                  <a:schemeClr val="accent2">
                    <a:lumMod val="75000"/>
                  </a:schemeClr>
                </a:solidFill>
                <a:latin typeface="Times New Roman" panose="02020603050405020304" pitchFamily="18" charset="0"/>
                <a:ea typeface="Times New Roman" panose="02020603050405020304" pitchFamily="18" charset="0"/>
              </a:rPr>
              <a:t>)</a:t>
            </a:r>
            <a:endParaRPr lang="fr-FR" sz="18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Y46.7   </a:t>
            </a:r>
            <a:r>
              <a:rPr lang="fr-FR" sz="1800" i="1" dirty="0" err="1">
                <a:solidFill>
                  <a:schemeClr val="accent2">
                    <a:lumMod val="75000"/>
                  </a:schemeClr>
                </a:solidFill>
                <a:latin typeface="Times New Roman" panose="02020603050405020304" pitchFamily="18" charset="0"/>
                <a:ea typeface="Times New Roman" panose="02020603050405020304" pitchFamily="18" charset="0"/>
              </a:rPr>
              <a:t>Anti-parkinsoniens</a:t>
            </a:r>
            <a:r>
              <a:rPr lang="fr-FR" sz="1800" i="1" dirty="0">
                <a:solidFill>
                  <a:schemeClr val="accent2">
                    <a:lumMod val="75000"/>
                  </a:schemeClr>
                </a:solidFill>
                <a:latin typeface="Times New Roman" panose="02020603050405020304" pitchFamily="18" charset="0"/>
                <a:ea typeface="Times New Roman" panose="02020603050405020304" pitchFamily="18" charset="0"/>
              </a:rPr>
              <a:t> (effets indésirables au cours d'un usage thérapeutique)</a:t>
            </a:r>
            <a:endParaRPr lang="fr-FR" sz="18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sz="1800" dirty="0">
                <a:solidFill>
                  <a:srgbClr val="FF0000"/>
                </a:solidFill>
                <a:latin typeface="Times New Roman" panose="02020603050405020304" pitchFamily="18" charset="0"/>
                <a:ea typeface="Times New Roman" panose="02020603050405020304" pitchFamily="18" charset="0"/>
              </a:rPr>
              <a:t>Patient pris en charge au cours d'une maladie de Parkinson (MMP = G20)  pas d'AE</a:t>
            </a:r>
          </a:p>
          <a:p>
            <a:pPr>
              <a:spcAft>
                <a:spcPts val="0"/>
              </a:spcAft>
            </a:pPr>
            <a:r>
              <a:rPr lang="fr-FR" sz="1800" dirty="0">
                <a:solidFill>
                  <a:srgbClr val="FF0000"/>
                </a:solidFill>
                <a:latin typeface="Times New Roman" panose="02020603050405020304" pitchFamily="18" charset="0"/>
                <a:ea typeface="Times New Roman" panose="02020603050405020304" pitchFamily="18" charset="0"/>
              </a:rPr>
              <a:t>En DAS la prise en charge de son hypotension du au </a:t>
            </a:r>
            <a:r>
              <a:rPr lang="fr-FR" sz="1800" dirty="0" err="1">
                <a:solidFill>
                  <a:srgbClr val="FF0000"/>
                </a:solidFill>
                <a:latin typeface="Times New Roman" panose="02020603050405020304" pitchFamily="18" charset="0"/>
                <a:ea typeface="Times New Roman" panose="02020603050405020304" pitchFamily="18" charset="0"/>
              </a:rPr>
              <a:t>Modopar</a:t>
            </a:r>
            <a:endParaRPr lang="fr-FR" sz="18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119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433" y="2506410"/>
            <a:ext cx="6653006" cy="1851276"/>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3:</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C4B657B2-13B5-45A8-BF53-6FBABF67809A}"/>
              </a:ext>
            </a:extLst>
          </p:cNvPr>
          <p:cNvSpPr txBox="1"/>
          <p:nvPr/>
        </p:nvSpPr>
        <p:spPr>
          <a:xfrm>
            <a:off x="386316" y="525307"/>
            <a:ext cx="7162800" cy="1600438"/>
          </a:xfrm>
          <a:prstGeom prst="rect">
            <a:avLst/>
          </a:prstGeom>
          <a:noFill/>
        </p:spPr>
        <p:txBody>
          <a:bodyPr wrap="square">
            <a:spAutoFit/>
          </a:bodyPr>
          <a:lstStyle/>
          <a:p>
            <a:pPr>
              <a:spcAft>
                <a:spcPts val="0"/>
              </a:spcAft>
            </a:pPr>
            <a:r>
              <a:rPr lang="fr-FR" dirty="0">
                <a:solidFill>
                  <a:schemeClr val="accent2">
                    <a:lumMod val="75000"/>
                  </a:schemeClr>
                </a:solidFill>
                <a:latin typeface="Times New Roman" panose="02020603050405020304" pitchFamily="18" charset="0"/>
                <a:ea typeface="Times New Roman" panose="02020603050405020304" pitchFamily="18" charset="0"/>
              </a:rPr>
              <a:t>Exercice 3</a:t>
            </a:r>
          </a:p>
          <a:p>
            <a:pPr>
              <a:spcAft>
                <a:spcPts val="0"/>
              </a:spcAft>
            </a:pPr>
            <a:endParaRPr lang="fr-FR" dirty="0">
              <a:solidFill>
                <a:schemeClr val="accent2">
                  <a:lumMod val="75000"/>
                </a:schemeClr>
              </a:solidFill>
              <a:latin typeface="Times New Roman" panose="02020603050405020304" pitchFamily="18" charset="0"/>
              <a:ea typeface="Times New Roman" panose="02020603050405020304" pitchFamily="18" charset="0"/>
            </a:endParaRPr>
          </a:p>
          <a:p>
            <a:r>
              <a:rPr lang="fr-FR" dirty="0">
                <a:solidFill>
                  <a:schemeClr val="accent2">
                    <a:lumMod val="75000"/>
                  </a:schemeClr>
                </a:solidFill>
              </a:rPr>
              <a:t>Mme D présente une monoplégie du membre inférieur droit séquelle d’une polio dans l’enfance.</a:t>
            </a:r>
          </a:p>
          <a:p>
            <a:r>
              <a:rPr lang="fr-FR" dirty="0">
                <a:solidFill>
                  <a:schemeClr val="accent2">
                    <a:lumMod val="75000"/>
                  </a:schemeClr>
                </a:solidFill>
              </a:rPr>
              <a:t> </a:t>
            </a:r>
          </a:p>
          <a:p>
            <a:r>
              <a:rPr lang="fr-FR" dirty="0">
                <a:solidFill>
                  <a:schemeClr val="accent2">
                    <a:lumMod val="75000"/>
                  </a:schemeClr>
                </a:solidFill>
              </a:rPr>
              <a:t>Cette semaine :</a:t>
            </a:r>
          </a:p>
          <a:p>
            <a:pPr lvl="0"/>
            <a:r>
              <a:rPr lang="fr-FR" dirty="0">
                <a:solidFill>
                  <a:schemeClr val="accent2">
                    <a:lumMod val="75000"/>
                  </a:schemeClr>
                </a:solidFill>
              </a:rPr>
              <a:t>Rééducation kiné</a:t>
            </a:r>
          </a:p>
        </p:txBody>
      </p:sp>
    </p:spTree>
    <p:extLst>
      <p:ext uri="{BB962C8B-B14F-4D97-AF65-F5344CB8AC3E}">
        <p14:creationId xmlns:p14="http://schemas.microsoft.com/office/powerpoint/2010/main" val="52219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49C607-34C1-9152-10B5-FE0EC58F3C4A}"/>
              </a:ext>
            </a:extLst>
          </p:cNvPr>
          <p:cNvSpPr/>
          <p:nvPr/>
        </p:nvSpPr>
        <p:spPr>
          <a:xfrm>
            <a:off x="215776" y="891059"/>
            <a:ext cx="8067164" cy="3693319"/>
          </a:xfrm>
          <a:prstGeom prst="rect">
            <a:avLst/>
          </a:prstGeom>
        </p:spPr>
        <p:txBody>
          <a:bodyPr wrap="square">
            <a:spAutoFit/>
          </a:bodyPr>
          <a:lstStyle/>
          <a:p>
            <a:pPr>
              <a:spcAft>
                <a:spcPts val="0"/>
              </a:spcAft>
            </a:pPr>
            <a:r>
              <a:rPr lang="fr-FR" sz="1800" u="sng" dirty="0">
                <a:solidFill>
                  <a:schemeClr val="accent2">
                    <a:lumMod val="75000"/>
                  </a:schemeClr>
                </a:solidFill>
                <a:latin typeface="Times New Roman" panose="02020603050405020304" pitchFamily="18" charset="0"/>
                <a:ea typeface="Times New Roman" panose="02020603050405020304" pitchFamily="18" charset="0"/>
              </a:rPr>
              <a:t>Correction exercice 3:</a:t>
            </a:r>
            <a:endParaRPr lang="fr-FR" sz="1800" dirty="0">
              <a:solidFill>
                <a:schemeClr val="accent2">
                  <a:lumMod val="75000"/>
                </a:schemeClr>
              </a:solidFill>
              <a:latin typeface="Times New Roman" panose="02020603050405020304" pitchFamily="18" charset="0"/>
              <a:ea typeface="Times New Roman" panose="02020603050405020304" pitchFamily="18" charset="0"/>
            </a:endParaRP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800" dirty="0">
                <a:solidFill>
                  <a:schemeClr val="accent2">
                    <a:lumMod val="75000"/>
                  </a:schemeClr>
                </a:solidFill>
              </a:rPr>
              <a:t> </a:t>
            </a:r>
          </a:p>
          <a:p>
            <a:r>
              <a:rPr lang="fr-FR" sz="1800" dirty="0">
                <a:solidFill>
                  <a:schemeClr val="accent2">
                    <a:lumMod val="75000"/>
                  </a:schemeClr>
                </a:solidFill>
              </a:rPr>
              <a:t>Manifestation Morbide Principale: G83.1  </a:t>
            </a:r>
            <a:r>
              <a:rPr lang="fr-FR" sz="1800" i="1" dirty="0">
                <a:solidFill>
                  <a:schemeClr val="accent2">
                    <a:lumMod val="75000"/>
                  </a:schemeClr>
                </a:solidFill>
              </a:rPr>
              <a:t>Monoplégie d'un membre inférieur</a:t>
            </a:r>
            <a:endParaRPr lang="fr-FR" sz="1800" dirty="0">
              <a:solidFill>
                <a:schemeClr val="accent2">
                  <a:lumMod val="75000"/>
                </a:schemeClr>
              </a:solidFill>
            </a:endParaRPr>
          </a:p>
          <a:p>
            <a:r>
              <a:rPr lang="fr-FR" sz="1800" dirty="0">
                <a:solidFill>
                  <a:schemeClr val="accent2">
                    <a:lumMod val="75000"/>
                  </a:schemeClr>
                </a:solidFill>
              </a:rPr>
              <a:t> </a:t>
            </a:r>
          </a:p>
          <a:p>
            <a:r>
              <a:rPr lang="fr-FR" sz="1800" dirty="0">
                <a:solidFill>
                  <a:schemeClr val="accent2">
                    <a:lumMod val="75000"/>
                  </a:schemeClr>
                </a:solidFill>
              </a:rPr>
              <a:t>Affection Etiologique: B91  </a:t>
            </a:r>
            <a:r>
              <a:rPr lang="fr-FR" sz="1800" i="1" dirty="0">
                <a:solidFill>
                  <a:schemeClr val="accent2">
                    <a:lumMod val="75000"/>
                  </a:schemeClr>
                </a:solidFill>
              </a:rPr>
              <a:t>Séquelles de poliomyélite</a:t>
            </a:r>
            <a:endParaRPr lang="fr-FR" sz="1800" dirty="0">
              <a:solidFill>
                <a:schemeClr val="accent2">
                  <a:lumMod val="75000"/>
                </a:schemeClr>
              </a:solidFill>
            </a:endParaRPr>
          </a:p>
          <a:p>
            <a:r>
              <a:rPr lang="fr-FR" sz="1800" dirty="0">
                <a:solidFill>
                  <a:schemeClr val="accent2">
                    <a:lumMod val="75000"/>
                  </a:schemeClr>
                </a:solidFill>
              </a:rPr>
              <a:t> </a:t>
            </a:r>
          </a:p>
          <a:p>
            <a:r>
              <a:rPr lang="fr-FR" sz="1800" dirty="0">
                <a:solidFill>
                  <a:schemeClr val="accent2">
                    <a:lumMod val="75000"/>
                  </a:schemeClr>
                </a:solidFill>
              </a:rPr>
              <a:t>Diagnostics Associés: néant</a:t>
            </a:r>
          </a:p>
          <a:p>
            <a:r>
              <a:rPr lang="fr-FR" sz="1800" dirty="0">
                <a:solidFill>
                  <a:schemeClr val="accent2">
                    <a:lumMod val="75000"/>
                  </a:schemeClr>
                </a:solidFill>
              </a:rPr>
              <a:t> </a:t>
            </a:r>
          </a:p>
          <a:p>
            <a:r>
              <a:rPr lang="fr-FR" sz="1800" dirty="0">
                <a:solidFill>
                  <a:srgbClr val="FF0000"/>
                </a:solidFill>
              </a:rPr>
              <a:t>Patient pris en charge d'une monoplégie du membre inférieur  (MMP = G83.1)  séquellaire d'une poliomyélite (AE = B91)</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p>
          <a:p>
            <a:pPr>
              <a:spcAft>
                <a:spcPts val="0"/>
              </a:spcAft>
            </a:pPr>
            <a:r>
              <a:rPr lang="fr-FR" sz="1800" dirty="0">
                <a:solidFill>
                  <a:schemeClr val="accent2">
                    <a:lumMod val="75000"/>
                  </a:schemeClr>
                </a:solidFill>
                <a:latin typeface="Times New Roman" panose="02020603050405020304" pitchFamily="18" charset="0"/>
                <a:ea typeface="Times New Roman" panose="02020603050405020304" pitchFamily="18" charset="0"/>
              </a:rPr>
              <a:t> </a:t>
            </a:r>
            <a:endParaRPr lang="fr-FR" sz="1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636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903" y="404203"/>
            <a:ext cx="6988727" cy="2478179"/>
          </a:xfrm>
          <a:prstGeom prst="rect">
            <a:avLst/>
          </a:prstGeom>
        </p:spPr>
        <p:txBody>
          <a:bodyPr wrap="square">
            <a:spAutoFit/>
          </a:bodyPr>
          <a:lstStyle/>
          <a:p>
            <a:r>
              <a:rPr lang="fr-FR" sz="1270" dirty="0">
                <a:solidFill>
                  <a:schemeClr val="accent2">
                    <a:lumMod val="75000"/>
                  </a:schemeClr>
                </a:solidFill>
                <a:latin typeface="Times New Roman" panose="02020603050405020304" pitchFamily="18" charset="0"/>
                <a:ea typeface="Times New Roman" panose="02020603050405020304" pitchFamily="18" charset="0"/>
              </a:rPr>
              <a:t>Exercice 4</a:t>
            </a:r>
          </a:p>
          <a:p>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rPr>
              <a:t>Mr U est pris en charge dans un service de rééducation nutritionnelle dans le cadre d’un diabète de type 2 déséquilibré (</a:t>
            </a:r>
            <a:r>
              <a:rPr lang="fr-FR" sz="1270" dirty="0" err="1">
                <a:solidFill>
                  <a:schemeClr val="accent2">
                    <a:lumMod val="75000"/>
                  </a:schemeClr>
                </a:solidFill>
              </a:rPr>
              <a:t>insulinotraité</a:t>
            </a:r>
            <a:r>
              <a:rPr lang="fr-FR" sz="1270" dirty="0">
                <a:solidFill>
                  <a:schemeClr val="accent2">
                    <a:lumMod val="75000"/>
                  </a:schemeClr>
                </a:solidFill>
              </a:rPr>
              <a:t>) avec complications neurologiques (polynévrite diabétique).</a:t>
            </a:r>
          </a:p>
          <a:p>
            <a:endParaRPr lang="fr-FR" sz="1270" dirty="0">
              <a:solidFill>
                <a:schemeClr val="accent2">
                  <a:lumMod val="75000"/>
                </a:schemeClr>
              </a:solidFill>
            </a:endParaRPr>
          </a:p>
          <a:p>
            <a:r>
              <a:rPr lang="fr-FR" sz="1270" dirty="0">
                <a:solidFill>
                  <a:schemeClr val="accent2">
                    <a:lumMod val="75000"/>
                  </a:schemeClr>
                </a:solidFill>
              </a:rPr>
              <a:t>Cette semaine :</a:t>
            </a:r>
          </a:p>
          <a:p>
            <a:pPr lvl="0"/>
            <a:r>
              <a:rPr lang="fr-FR" sz="1270" dirty="0">
                <a:solidFill>
                  <a:schemeClr val="accent2">
                    <a:lumMod val="75000"/>
                  </a:schemeClr>
                </a:solidFill>
              </a:rPr>
              <a:t>Surveillance et conseils diététiques</a:t>
            </a:r>
          </a:p>
          <a:p>
            <a:br>
              <a:rPr lang="fr-FR" sz="1270" dirty="0">
                <a:solidFill>
                  <a:schemeClr val="accent2">
                    <a:lumMod val="75000"/>
                  </a:schemeClr>
                </a:solidFill>
              </a:rPr>
            </a:br>
            <a:r>
              <a:rPr lang="fr-FR" sz="1270" dirty="0">
                <a:solidFill>
                  <a:schemeClr val="accent2">
                    <a:lumMod val="75000"/>
                  </a:schemeClr>
                </a:solidFill>
              </a:rPr>
              <a:t> </a:t>
            </a:r>
          </a:p>
          <a:p>
            <a:pPr>
              <a:lnSpc>
                <a:spcPct val="115000"/>
              </a:lnSpc>
              <a:spcAft>
                <a:spcPts val="907"/>
              </a:spcAft>
            </a:pPr>
            <a:br>
              <a:rPr lang="fr-FR" sz="1270" dirty="0">
                <a:solidFill>
                  <a:schemeClr val="accent2">
                    <a:lumMod val="75000"/>
                  </a:schemeClr>
                </a:solidFill>
                <a:latin typeface="Times New Roman" panose="02020603050405020304" pitchFamily="18" charset="0"/>
                <a:ea typeface="Times New Roman" panose="02020603050405020304" pitchFamily="18" charset="0"/>
              </a:rPr>
            </a:br>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633" dirty="0">
              <a:solidFill>
                <a:schemeClr val="accent2">
                  <a:lumMod val="75000"/>
                </a:schemeClr>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B97D55A6-D5ED-A137-0FF6-49ED9C354F7F}"/>
              </a:ext>
            </a:extLst>
          </p:cNvPr>
          <p:cNvSpPr/>
          <p:nvPr/>
        </p:nvSpPr>
        <p:spPr>
          <a:xfrm>
            <a:off x="761433" y="2506410"/>
            <a:ext cx="6653006" cy="1851276"/>
          </a:xfrm>
          <a:prstGeom prst="rect">
            <a:avLst/>
          </a:prstGeom>
        </p:spPr>
        <p:txBody>
          <a:bodyPr wrap="square">
            <a:spAutoFit/>
          </a:bodyPr>
          <a:lstStyle/>
          <a:p>
            <a:r>
              <a:rPr lang="fr-FR" sz="1270" u="sng" dirty="0">
                <a:solidFill>
                  <a:schemeClr val="accent2">
                    <a:lumMod val="75000"/>
                  </a:schemeClr>
                </a:solidFill>
                <a:latin typeface="Times New Roman" panose="02020603050405020304" pitchFamily="18" charset="0"/>
                <a:ea typeface="Times New Roman" panose="02020603050405020304" pitchFamily="18" charset="0"/>
              </a:rPr>
              <a:t>Correction exercice 4:</a:t>
            </a:r>
            <a:endParaRPr lang="fr-FR" sz="1270" dirty="0">
              <a:solidFill>
                <a:schemeClr val="accent2">
                  <a:lumMod val="75000"/>
                </a:schemeClr>
              </a:solidFill>
              <a:latin typeface="Times New Roman" panose="02020603050405020304" pitchFamily="18" charset="0"/>
              <a:ea typeface="Times New Roman" panose="02020603050405020304" pitchFamily="18" charset="0"/>
            </a:endParaRP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Manifestation Morbide Principale: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Affection Etiologique:</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Diagnostics Associés: </a:t>
            </a:r>
          </a:p>
          <a:p>
            <a:r>
              <a:rPr lang="fr-FR" sz="1270" dirty="0">
                <a:solidFill>
                  <a:schemeClr val="accent2">
                    <a:lumMod val="75000"/>
                  </a:schemeClr>
                </a:solidFill>
                <a:latin typeface="Times New Roman" panose="02020603050405020304" pitchFamily="18" charset="0"/>
                <a:ea typeface="Times New Roman" panose="02020603050405020304" pitchFamily="18" charset="0"/>
              </a:rPr>
              <a:t> </a:t>
            </a:r>
            <a:endParaRPr lang="fr-FR" sz="127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0070979"/>
      </p:ext>
    </p:extLst>
  </p:cSld>
  <p:clrMapOvr>
    <a:masterClrMapping/>
  </p:clrMapOvr>
</p:sld>
</file>

<file path=ppt/theme/theme1.xml><?xml version="1.0" encoding="utf-8"?>
<a:theme xmlns:a="http://schemas.openxmlformats.org/drawingml/2006/main" name="Simple Light">
  <a:themeElements>
    <a:clrScheme name="UM - FDM 1">
      <a:dk1>
        <a:srgbClr val="000000"/>
      </a:dk1>
      <a:lt1>
        <a:srgbClr val="FFFFFF"/>
      </a:lt1>
      <a:dk2>
        <a:srgbClr val="7F8C8D"/>
      </a:dk2>
      <a:lt2>
        <a:srgbClr val="ECF0F1"/>
      </a:lt2>
      <a:accent1>
        <a:srgbClr val="FF5660"/>
      </a:accent1>
      <a:accent2>
        <a:srgbClr val="212121"/>
      </a:accent2>
      <a:accent3>
        <a:srgbClr val="BDC3C7"/>
      </a:accent3>
      <a:accent4>
        <a:srgbClr val="0097A7"/>
      </a:accent4>
      <a:accent5>
        <a:srgbClr val="4BC2BC"/>
      </a:accent5>
      <a:accent6>
        <a:srgbClr val="34495E"/>
      </a:accent6>
      <a:hlink>
        <a:srgbClr val="FF5660"/>
      </a:hlink>
      <a:folHlink>
        <a:srgbClr val="0097A7"/>
      </a:folHlink>
    </a:clrScheme>
    <a:fontScheme name="Personnalisé 1">
      <a:majorFont>
        <a:latin typeface="Oswald"/>
        <a:ea typeface=""/>
        <a:cs typeface=""/>
      </a:majorFont>
      <a:minorFont>
        <a:latin typeface="Open San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3946</TotalTime>
  <Words>1047</Words>
  <Application>Microsoft Office PowerPoint</Application>
  <PresentationFormat>Affichage à l'écran (16:9)</PresentationFormat>
  <Paragraphs>208</Paragraphs>
  <Slides>18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Oswald Regular</vt:lpstr>
      <vt:lpstr>Open Sans Condensed Light</vt:lpstr>
      <vt:lpstr>Times New Roman</vt:lpstr>
      <vt:lpstr>Arial</vt:lpstr>
      <vt:lpstr>Oswald</vt:lpstr>
      <vt:lpstr>Simple Light</vt:lpstr>
      <vt:lpstr>SERIE 1 EXERCICES Présentiel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Tarfication 2021</dc:title>
  <dc:creator>maud.minard@umontpellier.fr</dc:creator>
  <cp:lastModifiedBy>rolande hemery</cp:lastModifiedBy>
  <cp:revision>182</cp:revision>
  <dcterms:modified xsi:type="dcterms:W3CDTF">2024-10-08T13:47:02Z</dcterms:modified>
</cp:coreProperties>
</file>