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344" r:id="rId3"/>
    <p:sldId id="270" r:id="rId4"/>
    <p:sldId id="261" r:id="rId5"/>
    <p:sldId id="259" r:id="rId6"/>
    <p:sldId id="260" r:id="rId7"/>
    <p:sldId id="355" r:id="rId8"/>
    <p:sldId id="362" r:id="rId9"/>
    <p:sldId id="356" r:id="rId10"/>
    <p:sldId id="357" r:id="rId11"/>
    <p:sldId id="358" r:id="rId12"/>
    <p:sldId id="359" r:id="rId13"/>
    <p:sldId id="360" r:id="rId14"/>
    <p:sldId id="361" r:id="rId15"/>
    <p:sldId id="363" r:id="rId16"/>
    <p:sldId id="364" r:id="rId17"/>
    <p:sldId id="267" r:id="rId18"/>
    <p:sldId id="272" r:id="rId19"/>
    <p:sldId id="268" r:id="rId20"/>
    <p:sldId id="365" r:id="rId21"/>
    <p:sldId id="273" r:id="rId22"/>
    <p:sldId id="366" r:id="rId23"/>
    <p:sldId id="330" r:id="rId24"/>
    <p:sldId id="369" r:id="rId25"/>
    <p:sldId id="370" r:id="rId26"/>
    <p:sldId id="328" r:id="rId27"/>
    <p:sldId id="334" r:id="rId28"/>
    <p:sldId id="286" r:id="rId29"/>
    <p:sldId id="269" r:id="rId30"/>
    <p:sldId id="345" r:id="rId31"/>
    <p:sldId id="346" r:id="rId32"/>
    <p:sldId id="347" r:id="rId33"/>
    <p:sldId id="262" r:id="rId34"/>
    <p:sldId id="350" r:id="rId35"/>
    <p:sldId id="271" r:id="rId36"/>
    <p:sldId id="335" r:id="rId37"/>
    <p:sldId id="337" r:id="rId38"/>
    <p:sldId id="338" r:id="rId39"/>
    <p:sldId id="282" r:id="rId40"/>
    <p:sldId id="339" r:id="rId41"/>
    <p:sldId id="340" r:id="rId42"/>
    <p:sldId id="341" r:id="rId43"/>
    <p:sldId id="342" r:id="rId44"/>
    <p:sldId id="343" r:id="rId45"/>
    <p:sldId id="333" r:id="rId46"/>
    <p:sldId id="296" r:id="rId47"/>
    <p:sldId id="354" r:id="rId48"/>
    <p:sldId id="279" r:id="rId49"/>
    <p:sldId id="281" r:id="rId50"/>
    <p:sldId id="348" r:id="rId51"/>
    <p:sldId id="349" r:id="rId52"/>
    <p:sldId id="294" r:id="rId53"/>
    <p:sldId id="324" r:id="rId54"/>
    <p:sldId id="275" r:id="rId55"/>
    <p:sldId id="276" r:id="rId56"/>
    <p:sldId id="277" r:id="rId5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C1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FA9B60-69EB-443E-9F9E-16CA3CB1CFF3}" v="5" dt="2026-09-21T12:37:35.23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8371" autoAdjust="0"/>
  </p:normalViewPr>
  <p:slideViewPr>
    <p:cSldViewPr snapToGrid="0">
      <p:cViewPr varScale="1">
        <p:scale>
          <a:sx n="39" d="100"/>
          <a:sy n="39" d="100"/>
        </p:scale>
        <p:origin x="60" y="4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élène Castany" userId="353bb304fea8b38e" providerId="LiveId" clId="{C11C6219-45D9-42D7-A03F-AEBC7C3AA2A4}"/>
    <pc:docChg chg="undo custSel delSld modSld">
      <pc:chgData name="Hélène Castany" userId="353bb304fea8b38e" providerId="LiveId" clId="{C11C6219-45D9-42D7-A03F-AEBC7C3AA2A4}" dt="2026-09-21T12:37:45.920" v="155" actId="14100"/>
      <pc:docMkLst>
        <pc:docMk/>
      </pc:docMkLst>
      <pc:sldChg chg="del">
        <pc:chgData name="Hélène Castany" userId="353bb304fea8b38e" providerId="LiveId" clId="{C11C6219-45D9-42D7-A03F-AEBC7C3AA2A4}" dt="2026-09-21T12:09:07.731" v="2" actId="2696"/>
        <pc:sldMkLst>
          <pc:docMk/>
          <pc:sldMk cId="598178134" sldId="331"/>
        </pc:sldMkLst>
      </pc:sldChg>
      <pc:sldChg chg="del">
        <pc:chgData name="Hélène Castany" userId="353bb304fea8b38e" providerId="LiveId" clId="{C11C6219-45D9-42D7-A03F-AEBC7C3AA2A4}" dt="2026-09-21T12:09:04.329" v="1" actId="2696"/>
        <pc:sldMkLst>
          <pc:docMk/>
          <pc:sldMk cId="691629818" sldId="332"/>
        </pc:sldMkLst>
      </pc:sldChg>
      <pc:sldChg chg="modSp mod">
        <pc:chgData name="Hélène Castany" userId="353bb304fea8b38e" providerId="LiveId" clId="{C11C6219-45D9-42D7-A03F-AEBC7C3AA2A4}" dt="2026-09-21T12:37:45.920" v="155" actId="14100"/>
        <pc:sldMkLst>
          <pc:docMk/>
          <pc:sldMk cId="4212471523" sldId="339"/>
        </pc:sldMkLst>
        <pc:spChg chg="mod">
          <ac:chgData name="Hélène Castany" userId="353bb304fea8b38e" providerId="LiveId" clId="{C11C6219-45D9-42D7-A03F-AEBC7C3AA2A4}" dt="2026-09-21T12:37:45.920" v="155" actId="14100"/>
          <ac:spMkLst>
            <pc:docMk/>
            <pc:sldMk cId="4212471523" sldId="339"/>
            <ac:spMk id="2" creationId="{A435E608-9A7D-42F5-B94A-C7FC06A13381}"/>
          </ac:spMkLst>
        </pc:spChg>
        <pc:spChg chg="mod">
          <ac:chgData name="Hélène Castany" userId="353bb304fea8b38e" providerId="LiveId" clId="{C11C6219-45D9-42D7-A03F-AEBC7C3AA2A4}" dt="2026-09-21T12:37:42.093" v="154" actId="20577"/>
          <ac:spMkLst>
            <pc:docMk/>
            <pc:sldMk cId="4212471523" sldId="339"/>
            <ac:spMk id="3" creationId="{F4A7FF72-FD83-452C-B3C2-F0F91F59E111}"/>
          </ac:spMkLst>
        </pc:spChg>
      </pc:sldChg>
      <pc:sldChg chg="addSp modSp mod">
        <pc:chgData name="Hélène Castany" userId="353bb304fea8b38e" providerId="LiveId" clId="{C11C6219-45D9-42D7-A03F-AEBC7C3AA2A4}" dt="2026-09-21T12:36:25.369" v="42" actId="14100"/>
        <pc:sldMkLst>
          <pc:docMk/>
          <pc:sldMk cId="4284619852" sldId="340"/>
        </pc:sldMkLst>
        <pc:spChg chg="add mod">
          <ac:chgData name="Hélène Castany" userId="353bb304fea8b38e" providerId="LiveId" clId="{C11C6219-45D9-42D7-A03F-AEBC7C3AA2A4}" dt="2026-09-21T12:36:25.369" v="42" actId="14100"/>
          <ac:spMkLst>
            <pc:docMk/>
            <pc:sldMk cId="4284619852" sldId="340"/>
            <ac:spMk id="2" creationId="{4CA89988-8EC7-2F75-D035-334903047484}"/>
          </ac:spMkLst>
        </pc:spChg>
      </pc:sldChg>
      <pc:sldChg chg="del">
        <pc:chgData name="Hélène Castany" userId="353bb304fea8b38e" providerId="LiveId" clId="{C11C6219-45D9-42D7-A03F-AEBC7C3AA2A4}" dt="2026-09-21T12:09:11.469" v="3" actId="2696"/>
        <pc:sldMkLst>
          <pc:docMk/>
          <pc:sldMk cId="244382662" sldId="351"/>
        </pc:sldMkLst>
      </pc:sldChg>
      <pc:sldChg chg="del">
        <pc:chgData name="Hélène Castany" userId="353bb304fea8b38e" providerId="LiveId" clId="{C11C6219-45D9-42D7-A03F-AEBC7C3AA2A4}" dt="2026-09-21T12:09:17.813" v="5" actId="2696"/>
        <pc:sldMkLst>
          <pc:docMk/>
          <pc:sldMk cId="3844696993" sldId="352"/>
        </pc:sldMkLst>
      </pc:sldChg>
      <pc:sldChg chg="del">
        <pc:chgData name="Hélène Castany" userId="353bb304fea8b38e" providerId="LiveId" clId="{C11C6219-45D9-42D7-A03F-AEBC7C3AA2A4}" dt="2026-09-21T12:09:14.775" v="4" actId="2696"/>
        <pc:sldMkLst>
          <pc:docMk/>
          <pc:sldMk cId="3161273203" sldId="353"/>
        </pc:sldMkLst>
      </pc:sldChg>
      <pc:sldChg chg="addSp delSp modSp mod">
        <pc:chgData name="Hélène Castany" userId="353bb304fea8b38e" providerId="LiveId" clId="{C11C6219-45D9-42D7-A03F-AEBC7C3AA2A4}" dt="2026-09-21T12:12:52.418" v="18" actId="1076"/>
        <pc:sldMkLst>
          <pc:docMk/>
          <pc:sldMk cId="2040383390" sldId="366"/>
        </pc:sldMkLst>
        <pc:spChg chg="mod">
          <ac:chgData name="Hélène Castany" userId="353bb304fea8b38e" providerId="LiveId" clId="{C11C6219-45D9-42D7-A03F-AEBC7C3AA2A4}" dt="2026-09-21T12:09:35.267" v="10" actId="20577"/>
          <ac:spMkLst>
            <pc:docMk/>
            <pc:sldMk cId="2040383390" sldId="366"/>
            <ac:spMk id="2" creationId="{1FD72E3F-E218-7E0E-4310-6D52F1519A75}"/>
          </ac:spMkLst>
        </pc:spChg>
        <pc:picChg chg="add mod">
          <ac:chgData name="Hélène Castany" userId="353bb304fea8b38e" providerId="LiveId" clId="{C11C6219-45D9-42D7-A03F-AEBC7C3AA2A4}" dt="2026-09-21T12:12:52.418" v="18" actId="1076"/>
          <ac:picMkLst>
            <pc:docMk/>
            <pc:sldMk cId="2040383390" sldId="366"/>
            <ac:picMk id="4" creationId="{75514343-CFD2-76E7-A7B2-2E0A074024A3}"/>
          </ac:picMkLst>
        </pc:picChg>
        <pc:picChg chg="del">
          <ac:chgData name="Hélène Castany" userId="353bb304fea8b38e" providerId="LiveId" clId="{C11C6219-45D9-42D7-A03F-AEBC7C3AA2A4}" dt="2026-09-21T12:12:11.241" v="11" actId="21"/>
          <ac:picMkLst>
            <pc:docMk/>
            <pc:sldMk cId="2040383390" sldId="366"/>
            <ac:picMk id="5" creationId="{CEC49797-2686-5DAF-0410-EA8479A88648}"/>
          </ac:picMkLst>
        </pc:picChg>
      </pc:sldChg>
      <pc:sldChg chg="del">
        <pc:chgData name="Hélène Castany" userId="353bb304fea8b38e" providerId="LiveId" clId="{C11C6219-45D9-42D7-A03F-AEBC7C3AA2A4}" dt="2026-09-21T12:09:00.946" v="0" actId="2696"/>
        <pc:sldMkLst>
          <pc:docMk/>
          <pc:sldMk cId="1690641057" sldId="36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63CE5B-5712-B546-B556-38BA8601AA7F}" type="doc">
      <dgm:prSet loTypeId="urn:microsoft.com/office/officeart/2005/8/layout/cycle8" loCatId="" qsTypeId="urn:microsoft.com/office/officeart/2005/8/quickstyle/simple1#1" qsCatId="simple" csTypeId="urn:microsoft.com/office/officeart/2005/8/colors/accent1_2#1" csCatId="accent1" phldr="1"/>
      <dgm:spPr/>
      <dgm:t>
        <a:bodyPr/>
        <a:lstStyle/>
        <a:p>
          <a:endParaRPr lang="fr-FR"/>
        </a:p>
      </dgm:t>
    </dgm:pt>
    <dgm:pt modelId="{E9DDE8EB-2B69-8942-A0C0-50689EE28960}">
      <dgm:prSet phldrT="[Texte]"/>
      <dgm:spPr/>
      <dgm:t>
        <a:bodyPr/>
        <a:lstStyle/>
        <a:p>
          <a:r>
            <a:rPr lang="fr-FR" dirty="0"/>
            <a:t>Séances dédiées de morphologie, de sémantique</a:t>
          </a:r>
        </a:p>
      </dgm:t>
    </dgm:pt>
    <dgm:pt modelId="{5D48BCFC-37C6-0E4E-AD0E-7CCC068E832D}" type="parTrans" cxnId="{7D503ADF-9BFB-1842-B599-78781BF93D1B}">
      <dgm:prSet/>
      <dgm:spPr/>
      <dgm:t>
        <a:bodyPr/>
        <a:lstStyle/>
        <a:p>
          <a:endParaRPr lang="fr-FR"/>
        </a:p>
      </dgm:t>
    </dgm:pt>
    <dgm:pt modelId="{6EF6C4DC-E110-6D4E-B7DE-93FF409768FC}" type="sibTrans" cxnId="{7D503ADF-9BFB-1842-B599-78781BF93D1B}">
      <dgm:prSet/>
      <dgm:spPr/>
      <dgm:t>
        <a:bodyPr/>
        <a:lstStyle/>
        <a:p>
          <a:endParaRPr lang="fr-FR"/>
        </a:p>
      </dgm:t>
    </dgm:pt>
    <dgm:pt modelId="{040909B9-EE2C-4F41-94B0-E7C355A54846}">
      <dgm:prSet phldrT="[Texte]"/>
      <dgm:spPr/>
      <dgm:t>
        <a:bodyPr/>
        <a:lstStyle/>
        <a:p>
          <a:r>
            <a:rPr lang="fr-FR" dirty="0"/>
            <a:t>Réinvestir en production le vocabulaire acquis</a:t>
          </a:r>
        </a:p>
      </dgm:t>
    </dgm:pt>
    <dgm:pt modelId="{252251F6-7B58-0A42-B0FD-56383E50695D}" type="parTrans" cxnId="{0B67E7E9-992E-AD4F-8C0B-241687C3047E}">
      <dgm:prSet/>
      <dgm:spPr/>
      <dgm:t>
        <a:bodyPr/>
        <a:lstStyle/>
        <a:p>
          <a:endParaRPr lang="fr-FR"/>
        </a:p>
      </dgm:t>
    </dgm:pt>
    <dgm:pt modelId="{7710FDFE-91BE-F44B-AD43-FE9B1DE5C3A9}" type="sibTrans" cxnId="{0B67E7E9-992E-AD4F-8C0B-241687C3047E}">
      <dgm:prSet/>
      <dgm:spPr/>
      <dgm:t>
        <a:bodyPr/>
        <a:lstStyle/>
        <a:p>
          <a:endParaRPr lang="fr-FR"/>
        </a:p>
      </dgm:t>
    </dgm:pt>
    <dgm:pt modelId="{4FC56EBF-58A3-8F4F-9F92-3DEFBD0A060B}">
      <dgm:prSet phldrT="[Texte]"/>
      <dgm:spPr/>
      <dgm:t>
        <a:bodyPr/>
        <a:lstStyle/>
        <a:p>
          <a:r>
            <a:rPr lang="fr-FR" dirty="0"/>
            <a:t>Orthographe  lexicale	</a:t>
          </a:r>
        </a:p>
      </dgm:t>
    </dgm:pt>
    <dgm:pt modelId="{CFB4587D-4AE4-234D-8A34-90AD34B9A113}" type="parTrans" cxnId="{89E38512-E8E7-D844-97A3-6E5E15669551}">
      <dgm:prSet/>
      <dgm:spPr/>
      <dgm:t>
        <a:bodyPr/>
        <a:lstStyle/>
        <a:p>
          <a:endParaRPr lang="fr-FR"/>
        </a:p>
      </dgm:t>
    </dgm:pt>
    <dgm:pt modelId="{4DCFDC6B-6BC6-CB4E-A3F9-DE2352999A70}" type="sibTrans" cxnId="{89E38512-E8E7-D844-97A3-6E5E15669551}">
      <dgm:prSet/>
      <dgm:spPr/>
      <dgm:t>
        <a:bodyPr/>
        <a:lstStyle/>
        <a:p>
          <a:endParaRPr lang="fr-FR"/>
        </a:p>
      </dgm:t>
    </dgm:pt>
    <dgm:pt modelId="{5BA68221-F0E7-4E42-879C-EC44FD2F3C87}">
      <dgm:prSet/>
      <dgm:spPr/>
      <dgm:t>
        <a:bodyPr/>
        <a:lstStyle/>
        <a:p>
          <a:r>
            <a:rPr lang="fr-FR" dirty="0"/>
            <a:t>Lexique dans les autres disciplines</a:t>
          </a:r>
        </a:p>
      </dgm:t>
    </dgm:pt>
    <dgm:pt modelId="{4124718D-FBE0-2A4C-88F2-56E6E8251F6E}" type="parTrans" cxnId="{D3ACE1AC-0DEA-2A45-8C46-1D58427A079B}">
      <dgm:prSet/>
      <dgm:spPr/>
      <dgm:t>
        <a:bodyPr/>
        <a:lstStyle/>
        <a:p>
          <a:endParaRPr lang="fr-FR"/>
        </a:p>
      </dgm:t>
    </dgm:pt>
    <dgm:pt modelId="{24610B89-D8B9-FD48-B0AB-7463DAB562BA}" type="sibTrans" cxnId="{D3ACE1AC-0DEA-2A45-8C46-1D58427A079B}">
      <dgm:prSet/>
      <dgm:spPr/>
      <dgm:t>
        <a:bodyPr/>
        <a:lstStyle/>
        <a:p>
          <a:endParaRPr lang="fr-FR"/>
        </a:p>
      </dgm:t>
    </dgm:pt>
    <dgm:pt modelId="{61B30AD1-E1B4-1B40-B4DB-4B1C8F61DB86}" type="pres">
      <dgm:prSet presAssocID="{6963CE5B-5712-B546-B556-38BA8601AA7F}" presName="compositeShape" presStyleCnt="0">
        <dgm:presLayoutVars>
          <dgm:chMax val="7"/>
          <dgm:dir/>
          <dgm:resizeHandles val="exact"/>
        </dgm:presLayoutVars>
      </dgm:prSet>
      <dgm:spPr/>
    </dgm:pt>
    <dgm:pt modelId="{7FF954A3-B5E2-F940-8839-B7B2D7B56394}" type="pres">
      <dgm:prSet presAssocID="{6963CE5B-5712-B546-B556-38BA8601AA7F}" presName="wedge1" presStyleLbl="node1" presStyleIdx="0" presStyleCnt="4"/>
      <dgm:spPr/>
    </dgm:pt>
    <dgm:pt modelId="{49959332-A34C-0E4E-8B95-C459F6FEA716}" type="pres">
      <dgm:prSet presAssocID="{6963CE5B-5712-B546-B556-38BA8601AA7F}" presName="dummy1a" presStyleCnt="0"/>
      <dgm:spPr/>
    </dgm:pt>
    <dgm:pt modelId="{477ED7E0-3DD4-3D46-B619-7C47D1741EBC}" type="pres">
      <dgm:prSet presAssocID="{6963CE5B-5712-B546-B556-38BA8601AA7F}" presName="dummy1b" presStyleCnt="0"/>
      <dgm:spPr/>
    </dgm:pt>
    <dgm:pt modelId="{97F7FDA6-A00A-844E-939F-64DE84FAF7EA}" type="pres">
      <dgm:prSet presAssocID="{6963CE5B-5712-B546-B556-38BA8601AA7F}" presName="wedge1Tx" presStyleLbl="node1" presStyleIdx="0" presStyleCnt="4">
        <dgm:presLayoutVars>
          <dgm:chMax val="0"/>
          <dgm:chPref val="0"/>
          <dgm:bulletEnabled val="1"/>
        </dgm:presLayoutVars>
      </dgm:prSet>
      <dgm:spPr/>
    </dgm:pt>
    <dgm:pt modelId="{09F6276D-B9D0-DB45-B644-53D83F7159E8}" type="pres">
      <dgm:prSet presAssocID="{6963CE5B-5712-B546-B556-38BA8601AA7F}" presName="wedge2" presStyleLbl="node1" presStyleIdx="1" presStyleCnt="4" custLinFactNeighborX="522"/>
      <dgm:spPr/>
    </dgm:pt>
    <dgm:pt modelId="{615A6221-5295-9646-8027-68E4F03D3E59}" type="pres">
      <dgm:prSet presAssocID="{6963CE5B-5712-B546-B556-38BA8601AA7F}" presName="dummy2a" presStyleCnt="0"/>
      <dgm:spPr/>
    </dgm:pt>
    <dgm:pt modelId="{1F191502-DA52-B544-8D3C-421F9DDC980F}" type="pres">
      <dgm:prSet presAssocID="{6963CE5B-5712-B546-B556-38BA8601AA7F}" presName="dummy2b" presStyleCnt="0"/>
      <dgm:spPr/>
    </dgm:pt>
    <dgm:pt modelId="{45A3A9C6-4191-F24F-B75D-55FD3D1A7992}" type="pres">
      <dgm:prSet presAssocID="{6963CE5B-5712-B546-B556-38BA8601AA7F}" presName="wedge2Tx" presStyleLbl="node1" presStyleIdx="1" presStyleCnt="4">
        <dgm:presLayoutVars>
          <dgm:chMax val="0"/>
          <dgm:chPref val="0"/>
          <dgm:bulletEnabled val="1"/>
        </dgm:presLayoutVars>
      </dgm:prSet>
      <dgm:spPr/>
    </dgm:pt>
    <dgm:pt modelId="{7AF7A6F6-CF4E-8043-9AA2-61F96ADF599C}" type="pres">
      <dgm:prSet presAssocID="{6963CE5B-5712-B546-B556-38BA8601AA7F}" presName="wedge3" presStyleLbl="node1" presStyleIdx="2" presStyleCnt="4"/>
      <dgm:spPr/>
    </dgm:pt>
    <dgm:pt modelId="{90E6E865-0D18-A440-AEDF-29FBF8F344DC}" type="pres">
      <dgm:prSet presAssocID="{6963CE5B-5712-B546-B556-38BA8601AA7F}" presName="dummy3a" presStyleCnt="0"/>
      <dgm:spPr/>
    </dgm:pt>
    <dgm:pt modelId="{DA6CA991-4969-7144-81AE-182FF62612F3}" type="pres">
      <dgm:prSet presAssocID="{6963CE5B-5712-B546-B556-38BA8601AA7F}" presName="dummy3b" presStyleCnt="0"/>
      <dgm:spPr/>
    </dgm:pt>
    <dgm:pt modelId="{3963052F-7C30-7944-BD0C-DF7DE886AE0E}" type="pres">
      <dgm:prSet presAssocID="{6963CE5B-5712-B546-B556-38BA8601AA7F}" presName="wedge3Tx" presStyleLbl="node1" presStyleIdx="2" presStyleCnt="4">
        <dgm:presLayoutVars>
          <dgm:chMax val="0"/>
          <dgm:chPref val="0"/>
          <dgm:bulletEnabled val="1"/>
        </dgm:presLayoutVars>
      </dgm:prSet>
      <dgm:spPr/>
    </dgm:pt>
    <dgm:pt modelId="{C3942265-295C-6F40-98A4-E8E443415630}" type="pres">
      <dgm:prSet presAssocID="{6963CE5B-5712-B546-B556-38BA8601AA7F}" presName="wedge4" presStyleLbl="node1" presStyleIdx="3" presStyleCnt="4"/>
      <dgm:spPr/>
    </dgm:pt>
    <dgm:pt modelId="{08165708-9868-7445-B46A-ADF36E25208D}" type="pres">
      <dgm:prSet presAssocID="{6963CE5B-5712-B546-B556-38BA8601AA7F}" presName="dummy4a" presStyleCnt="0"/>
      <dgm:spPr/>
    </dgm:pt>
    <dgm:pt modelId="{407F84FF-DB68-9243-B762-540920F41492}" type="pres">
      <dgm:prSet presAssocID="{6963CE5B-5712-B546-B556-38BA8601AA7F}" presName="dummy4b" presStyleCnt="0"/>
      <dgm:spPr/>
    </dgm:pt>
    <dgm:pt modelId="{29A46BD7-97F6-4E48-8372-75757ED829AF}" type="pres">
      <dgm:prSet presAssocID="{6963CE5B-5712-B546-B556-38BA8601AA7F}" presName="wedge4Tx" presStyleLbl="node1" presStyleIdx="3" presStyleCnt="4">
        <dgm:presLayoutVars>
          <dgm:chMax val="0"/>
          <dgm:chPref val="0"/>
          <dgm:bulletEnabled val="1"/>
        </dgm:presLayoutVars>
      </dgm:prSet>
      <dgm:spPr/>
    </dgm:pt>
    <dgm:pt modelId="{8708981D-DF5F-9E4A-A267-E6F1AF7FE670}" type="pres">
      <dgm:prSet presAssocID="{6EF6C4DC-E110-6D4E-B7DE-93FF409768FC}" presName="arrowWedge1" presStyleLbl="fgSibTrans2D1" presStyleIdx="0" presStyleCnt="4"/>
      <dgm:spPr/>
    </dgm:pt>
    <dgm:pt modelId="{0DBAF81F-4E05-874D-8E52-E3EE20281335}" type="pres">
      <dgm:prSet presAssocID="{7710FDFE-91BE-F44B-AD43-FE9B1DE5C3A9}" presName="arrowWedge2" presStyleLbl="fgSibTrans2D1" presStyleIdx="1" presStyleCnt="4"/>
      <dgm:spPr/>
    </dgm:pt>
    <dgm:pt modelId="{6F231F58-A149-3B4A-B4D6-7954C2BC6E2E}" type="pres">
      <dgm:prSet presAssocID="{4DCFDC6B-6BC6-CB4E-A3F9-DE2352999A70}" presName="arrowWedge3" presStyleLbl="fgSibTrans2D1" presStyleIdx="2" presStyleCnt="4"/>
      <dgm:spPr/>
    </dgm:pt>
    <dgm:pt modelId="{EA7AFB55-AC89-8046-85DA-5E90F365B189}" type="pres">
      <dgm:prSet presAssocID="{24610B89-D8B9-FD48-B0AB-7463DAB562BA}" presName="arrowWedge4" presStyleLbl="fgSibTrans2D1" presStyleIdx="3" presStyleCnt="4"/>
      <dgm:spPr/>
    </dgm:pt>
  </dgm:ptLst>
  <dgm:cxnLst>
    <dgm:cxn modelId="{E5523E0E-46E2-0F4E-94C4-AA1A60995410}" type="presOf" srcId="{4FC56EBF-58A3-8F4F-9F92-3DEFBD0A060B}" destId="{3963052F-7C30-7944-BD0C-DF7DE886AE0E}" srcOrd="1" destOrd="0" presId="urn:microsoft.com/office/officeart/2005/8/layout/cycle8"/>
    <dgm:cxn modelId="{89E38512-E8E7-D844-97A3-6E5E15669551}" srcId="{6963CE5B-5712-B546-B556-38BA8601AA7F}" destId="{4FC56EBF-58A3-8F4F-9F92-3DEFBD0A060B}" srcOrd="2" destOrd="0" parTransId="{CFB4587D-4AE4-234D-8A34-90AD34B9A113}" sibTransId="{4DCFDC6B-6BC6-CB4E-A3F9-DE2352999A70}"/>
    <dgm:cxn modelId="{A097DF24-6A35-AB4B-9142-316FD454C8DC}" type="presOf" srcId="{E9DDE8EB-2B69-8942-A0C0-50689EE28960}" destId="{7FF954A3-B5E2-F940-8839-B7B2D7B56394}" srcOrd="0" destOrd="0" presId="urn:microsoft.com/office/officeart/2005/8/layout/cycle8"/>
    <dgm:cxn modelId="{4AAF3430-2266-8548-8333-F8601A75A804}" type="presOf" srcId="{6963CE5B-5712-B546-B556-38BA8601AA7F}" destId="{61B30AD1-E1B4-1B40-B4DB-4B1C8F61DB86}" srcOrd="0" destOrd="0" presId="urn:microsoft.com/office/officeart/2005/8/layout/cycle8"/>
    <dgm:cxn modelId="{6CDD0454-6A00-8349-8190-82143DFD0221}" type="presOf" srcId="{E9DDE8EB-2B69-8942-A0C0-50689EE28960}" destId="{97F7FDA6-A00A-844E-939F-64DE84FAF7EA}" srcOrd="1" destOrd="0" presId="urn:microsoft.com/office/officeart/2005/8/layout/cycle8"/>
    <dgm:cxn modelId="{9741B382-DCBB-3542-BA59-4D3D7A38916E}" type="presOf" srcId="{040909B9-EE2C-4F41-94B0-E7C355A54846}" destId="{09F6276D-B9D0-DB45-B644-53D83F7159E8}" srcOrd="0" destOrd="0" presId="urn:microsoft.com/office/officeart/2005/8/layout/cycle8"/>
    <dgm:cxn modelId="{E69C688F-D004-F14A-AB28-CC9EDD99714B}" type="presOf" srcId="{5BA68221-F0E7-4E42-879C-EC44FD2F3C87}" destId="{29A46BD7-97F6-4E48-8372-75757ED829AF}" srcOrd="1" destOrd="0" presId="urn:microsoft.com/office/officeart/2005/8/layout/cycle8"/>
    <dgm:cxn modelId="{953646A2-CF85-FC44-ABE5-350FF46D1685}" type="presOf" srcId="{040909B9-EE2C-4F41-94B0-E7C355A54846}" destId="{45A3A9C6-4191-F24F-B75D-55FD3D1A7992}" srcOrd="1" destOrd="0" presId="urn:microsoft.com/office/officeart/2005/8/layout/cycle8"/>
    <dgm:cxn modelId="{D3ACE1AC-0DEA-2A45-8C46-1D58427A079B}" srcId="{6963CE5B-5712-B546-B556-38BA8601AA7F}" destId="{5BA68221-F0E7-4E42-879C-EC44FD2F3C87}" srcOrd="3" destOrd="0" parTransId="{4124718D-FBE0-2A4C-88F2-56E6E8251F6E}" sibTransId="{24610B89-D8B9-FD48-B0AB-7463DAB562BA}"/>
    <dgm:cxn modelId="{BCE3D7C7-653B-5843-838E-96F546E7C692}" type="presOf" srcId="{5BA68221-F0E7-4E42-879C-EC44FD2F3C87}" destId="{C3942265-295C-6F40-98A4-E8E443415630}" srcOrd="0" destOrd="0" presId="urn:microsoft.com/office/officeart/2005/8/layout/cycle8"/>
    <dgm:cxn modelId="{7D503ADF-9BFB-1842-B599-78781BF93D1B}" srcId="{6963CE5B-5712-B546-B556-38BA8601AA7F}" destId="{E9DDE8EB-2B69-8942-A0C0-50689EE28960}" srcOrd="0" destOrd="0" parTransId="{5D48BCFC-37C6-0E4E-AD0E-7CCC068E832D}" sibTransId="{6EF6C4DC-E110-6D4E-B7DE-93FF409768FC}"/>
    <dgm:cxn modelId="{474F00E4-A7AB-4541-A77B-4F4C41B00D56}" type="presOf" srcId="{4FC56EBF-58A3-8F4F-9F92-3DEFBD0A060B}" destId="{7AF7A6F6-CF4E-8043-9AA2-61F96ADF599C}" srcOrd="0" destOrd="0" presId="urn:microsoft.com/office/officeart/2005/8/layout/cycle8"/>
    <dgm:cxn modelId="{0B67E7E9-992E-AD4F-8C0B-241687C3047E}" srcId="{6963CE5B-5712-B546-B556-38BA8601AA7F}" destId="{040909B9-EE2C-4F41-94B0-E7C355A54846}" srcOrd="1" destOrd="0" parTransId="{252251F6-7B58-0A42-B0FD-56383E50695D}" sibTransId="{7710FDFE-91BE-F44B-AD43-FE9B1DE5C3A9}"/>
    <dgm:cxn modelId="{28424FAF-4B73-2E41-A822-E00069AFD6D9}" type="presParOf" srcId="{61B30AD1-E1B4-1B40-B4DB-4B1C8F61DB86}" destId="{7FF954A3-B5E2-F940-8839-B7B2D7B56394}" srcOrd="0" destOrd="0" presId="urn:microsoft.com/office/officeart/2005/8/layout/cycle8"/>
    <dgm:cxn modelId="{F07BB920-A9C8-BF49-9188-D459CAC52915}" type="presParOf" srcId="{61B30AD1-E1B4-1B40-B4DB-4B1C8F61DB86}" destId="{49959332-A34C-0E4E-8B95-C459F6FEA716}" srcOrd="1" destOrd="0" presId="urn:microsoft.com/office/officeart/2005/8/layout/cycle8"/>
    <dgm:cxn modelId="{E5D5F9D9-60B5-244B-9052-0DA9751689B8}" type="presParOf" srcId="{61B30AD1-E1B4-1B40-B4DB-4B1C8F61DB86}" destId="{477ED7E0-3DD4-3D46-B619-7C47D1741EBC}" srcOrd="2" destOrd="0" presId="urn:microsoft.com/office/officeart/2005/8/layout/cycle8"/>
    <dgm:cxn modelId="{ACABF4F2-5A89-7D4C-84EE-AB8CDEC5B4FD}" type="presParOf" srcId="{61B30AD1-E1B4-1B40-B4DB-4B1C8F61DB86}" destId="{97F7FDA6-A00A-844E-939F-64DE84FAF7EA}" srcOrd="3" destOrd="0" presId="urn:microsoft.com/office/officeart/2005/8/layout/cycle8"/>
    <dgm:cxn modelId="{90766DD3-6484-004E-8F75-8692E3BF7F77}" type="presParOf" srcId="{61B30AD1-E1B4-1B40-B4DB-4B1C8F61DB86}" destId="{09F6276D-B9D0-DB45-B644-53D83F7159E8}" srcOrd="4" destOrd="0" presId="urn:microsoft.com/office/officeart/2005/8/layout/cycle8"/>
    <dgm:cxn modelId="{7F8C7507-F193-BE4D-928A-867528395735}" type="presParOf" srcId="{61B30AD1-E1B4-1B40-B4DB-4B1C8F61DB86}" destId="{615A6221-5295-9646-8027-68E4F03D3E59}" srcOrd="5" destOrd="0" presId="urn:microsoft.com/office/officeart/2005/8/layout/cycle8"/>
    <dgm:cxn modelId="{C00C5E86-1364-FF40-AD95-DCBFFB0130B6}" type="presParOf" srcId="{61B30AD1-E1B4-1B40-B4DB-4B1C8F61DB86}" destId="{1F191502-DA52-B544-8D3C-421F9DDC980F}" srcOrd="6" destOrd="0" presId="urn:microsoft.com/office/officeart/2005/8/layout/cycle8"/>
    <dgm:cxn modelId="{8AF9A66B-A02A-6249-B67B-D93028369AD2}" type="presParOf" srcId="{61B30AD1-E1B4-1B40-B4DB-4B1C8F61DB86}" destId="{45A3A9C6-4191-F24F-B75D-55FD3D1A7992}" srcOrd="7" destOrd="0" presId="urn:microsoft.com/office/officeart/2005/8/layout/cycle8"/>
    <dgm:cxn modelId="{BA1C31DE-61ED-014E-958F-2ECA6BED1864}" type="presParOf" srcId="{61B30AD1-E1B4-1B40-B4DB-4B1C8F61DB86}" destId="{7AF7A6F6-CF4E-8043-9AA2-61F96ADF599C}" srcOrd="8" destOrd="0" presId="urn:microsoft.com/office/officeart/2005/8/layout/cycle8"/>
    <dgm:cxn modelId="{01C0FE89-DF20-D449-BA0A-4713F68D252F}" type="presParOf" srcId="{61B30AD1-E1B4-1B40-B4DB-4B1C8F61DB86}" destId="{90E6E865-0D18-A440-AEDF-29FBF8F344DC}" srcOrd="9" destOrd="0" presId="urn:microsoft.com/office/officeart/2005/8/layout/cycle8"/>
    <dgm:cxn modelId="{C902A7B0-92C1-314C-911E-50BAD9DC182D}" type="presParOf" srcId="{61B30AD1-E1B4-1B40-B4DB-4B1C8F61DB86}" destId="{DA6CA991-4969-7144-81AE-182FF62612F3}" srcOrd="10" destOrd="0" presId="urn:microsoft.com/office/officeart/2005/8/layout/cycle8"/>
    <dgm:cxn modelId="{1D619FFD-6922-924A-BA23-60E0D7884962}" type="presParOf" srcId="{61B30AD1-E1B4-1B40-B4DB-4B1C8F61DB86}" destId="{3963052F-7C30-7944-BD0C-DF7DE886AE0E}" srcOrd="11" destOrd="0" presId="urn:microsoft.com/office/officeart/2005/8/layout/cycle8"/>
    <dgm:cxn modelId="{843F7C21-E0A4-5943-9F2E-E45CA3283F58}" type="presParOf" srcId="{61B30AD1-E1B4-1B40-B4DB-4B1C8F61DB86}" destId="{C3942265-295C-6F40-98A4-E8E443415630}" srcOrd="12" destOrd="0" presId="urn:microsoft.com/office/officeart/2005/8/layout/cycle8"/>
    <dgm:cxn modelId="{AD6DF994-C0AC-6940-9AE2-15D6DE137ABC}" type="presParOf" srcId="{61B30AD1-E1B4-1B40-B4DB-4B1C8F61DB86}" destId="{08165708-9868-7445-B46A-ADF36E25208D}" srcOrd="13" destOrd="0" presId="urn:microsoft.com/office/officeart/2005/8/layout/cycle8"/>
    <dgm:cxn modelId="{F194B828-4187-124D-AA7E-C0A8C8FB11FA}" type="presParOf" srcId="{61B30AD1-E1B4-1B40-B4DB-4B1C8F61DB86}" destId="{407F84FF-DB68-9243-B762-540920F41492}" srcOrd="14" destOrd="0" presId="urn:microsoft.com/office/officeart/2005/8/layout/cycle8"/>
    <dgm:cxn modelId="{2E9940BE-D7E8-C349-BF33-68686DB61292}" type="presParOf" srcId="{61B30AD1-E1B4-1B40-B4DB-4B1C8F61DB86}" destId="{29A46BD7-97F6-4E48-8372-75757ED829AF}" srcOrd="15" destOrd="0" presId="urn:microsoft.com/office/officeart/2005/8/layout/cycle8"/>
    <dgm:cxn modelId="{9377DF2A-B93E-BB49-A593-98A71495410B}" type="presParOf" srcId="{61B30AD1-E1B4-1B40-B4DB-4B1C8F61DB86}" destId="{8708981D-DF5F-9E4A-A267-E6F1AF7FE670}" srcOrd="16" destOrd="0" presId="urn:microsoft.com/office/officeart/2005/8/layout/cycle8"/>
    <dgm:cxn modelId="{9C391661-49C9-5440-B69A-73D5849FAE22}" type="presParOf" srcId="{61B30AD1-E1B4-1B40-B4DB-4B1C8F61DB86}" destId="{0DBAF81F-4E05-874D-8E52-E3EE20281335}" srcOrd="17" destOrd="0" presId="urn:microsoft.com/office/officeart/2005/8/layout/cycle8"/>
    <dgm:cxn modelId="{1C2D51EB-D299-F847-93E4-4DF630015CFB}" type="presParOf" srcId="{61B30AD1-E1B4-1B40-B4DB-4B1C8F61DB86}" destId="{6F231F58-A149-3B4A-B4D6-7954C2BC6E2E}" srcOrd="18" destOrd="0" presId="urn:microsoft.com/office/officeart/2005/8/layout/cycle8"/>
    <dgm:cxn modelId="{B9953970-57F7-9C45-B3EF-8619589AF4E4}" type="presParOf" srcId="{61B30AD1-E1B4-1B40-B4DB-4B1C8F61DB86}" destId="{EA7AFB55-AC89-8046-85DA-5E90F365B189}" srcOrd="1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F366DA-6BB5-1147-AFEB-817F1C7F47CF}" type="doc">
      <dgm:prSet loTypeId="urn:microsoft.com/office/officeart/2005/8/layout/hierarchy2" loCatId="" qsTypeId="urn:microsoft.com/office/officeart/2005/8/quickstyle/simple1#2" qsCatId="simple" csTypeId="urn:microsoft.com/office/officeart/2005/8/colors/accent1_2#2" csCatId="accent1" phldr="1"/>
      <dgm:spPr/>
      <dgm:t>
        <a:bodyPr/>
        <a:lstStyle/>
        <a:p>
          <a:endParaRPr lang="fr-FR"/>
        </a:p>
      </dgm:t>
    </dgm:pt>
    <dgm:pt modelId="{0A94374E-867C-B542-AD80-2DEF52CCB39E}">
      <dgm:prSet phldrT="[Texte]"/>
      <dgm:spPr/>
      <dgm:t>
        <a:bodyPr/>
        <a:lstStyle/>
        <a:p>
          <a:r>
            <a:rPr lang="fr-FR" dirty="0"/>
            <a:t>MDL</a:t>
          </a:r>
        </a:p>
      </dgm:t>
    </dgm:pt>
    <dgm:pt modelId="{CCAC102A-DF97-994C-B4E2-67DCE8657F9F}" type="parTrans" cxnId="{537EC1A2-B8CA-A247-9B0A-E87F128FFFB1}">
      <dgm:prSet/>
      <dgm:spPr/>
      <dgm:t>
        <a:bodyPr/>
        <a:lstStyle/>
        <a:p>
          <a:endParaRPr lang="fr-FR"/>
        </a:p>
      </dgm:t>
    </dgm:pt>
    <dgm:pt modelId="{BF30A312-772C-CB47-8D56-90C5CA13072F}" type="sibTrans" cxnId="{537EC1A2-B8CA-A247-9B0A-E87F128FFFB1}">
      <dgm:prSet/>
      <dgm:spPr/>
      <dgm:t>
        <a:bodyPr/>
        <a:lstStyle/>
        <a:p>
          <a:endParaRPr lang="fr-FR"/>
        </a:p>
      </dgm:t>
    </dgm:pt>
    <dgm:pt modelId="{1315AFD2-BBA7-F14D-952D-601518FF0927}">
      <dgm:prSet phldrT="[Texte]"/>
      <dgm:spPr/>
      <dgm:t>
        <a:bodyPr/>
        <a:lstStyle/>
        <a:p>
          <a:r>
            <a:rPr lang="fr-FR" dirty="0"/>
            <a:t>Grammaire</a:t>
          </a:r>
        </a:p>
      </dgm:t>
    </dgm:pt>
    <dgm:pt modelId="{A80FA64A-A72C-B149-9DF4-99A5301E0066}" type="parTrans" cxnId="{D60A58BE-3F01-2849-81EC-D6795F11B86E}">
      <dgm:prSet/>
      <dgm:spPr/>
      <dgm:t>
        <a:bodyPr/>
        <a:lstStyle/>
        <a:p>
          <a:endParaRPr lang="fr-FR"/>
        </a:p>
      </dgm:t>
    </dgm:pt>
    <dgm:pt modelId="{45F5C50D-ABA1-4F41-BF18-183927B3103C}" type="sibTrans" cxnId="{D60A58BE-3F01-2849-81EC-D6795F11B86E}">
      <dgm:prSet/>
      <dgm:spPr/>
      <dgm:t>
        <a:bodyPr/>
        <a:lstStyle/>
        <a:p>
          <a:endParaRPr lang="fr-FR"/>
        </a:p>
      </dgm:t>
    </dgm:pt>
    <dgm:pt modelId="{837E389D-0C04-204C-BDBE-8953DE655A77}">
      <dgm:prSet phldrT="[Texte]"/>
      <dgm:spPr/>
      <dgm:t>
        <a:bodyPr/>
        <a:lstStyle/>
        <a:p>
          <a:r>
            <a:rPr lang="fr-FR" dirty="0"/>
            <a:t>Types et formes de phrase</a:t>
          </a:r>
        </a:p>
      </dgm:t>
    </dgm:pt>
    <dgm:pt modelId="{53D6CC7A-B5DC-0548-A7D8-52335427F487}" type="parTrans" cxnId="{63BD45F9-0859-C043-BB76-2F39266C9969}">
      <dgm:prSet/>
      <dgm:spPr/>
      <dgm:t>
        <a:bodyPr/>
        <a:lstStyle/>
        <a:p>
          <a:endParaRPr lang="fr-FR"/>
        </a:p>
      </dgm:t>
    </dgm:pt>
    <dgm:pt modelId="{CB336741-D6F3-AA4A-8917-9EC68CA381F8}" type="sibTrans" cxnId="{63BD45F9-0859-C043-BB76-2F39266C9969}">
      <dgm:prSet/>
      <dgm:spPr/>
      <dgm:t>
        <a:bodyPr/>
        <a:lstStyle/>
        <a:p>
          <a:endParaRPr lang="fr-FR"/>
        </a:p>
      </dgm:t>
    </dgm:pt>
    <dgm:pt modelId="{4FEC8517-752C-174F-970C-2772B9DD9438}">
      <dgm:prSet phldrT="[Texte]"/>
      <dgm:spPr/>
      <dgm:t>
        <a:bodyPr/>
        <a:lstStyle/>
        <a:p>
          <a:r>
            <a:rPr lang="fr-FR" dirty="0"/>
            <a:t>Fonctions sujet et complément (COD, COI</a:t>
          </a:r>
          <a:r>
            <a:rPr lang="fr-FR"/>
            <a:t>, attribut) dans </a:t>
          </a:r>
          <a:r>
            <a:rPr lang="fr-FR" dirty="0"/>
            <a:t>la phrase simple</a:t>
          </a:r>
        </a:p>
      </dgm:t>
    </dgm:pt>
    <dgm:pt modelId="{90448FAD-4784-7C4A-8B78-E78C6D2DDBD3}" type="parTrans" cxnId="{10E9D730-FEF7-8A4A-98AE-BE1925CEB743}">
      <dgm:prSet/>
      <dgm:spPr/>
      <dgm:t>
        <a:bodyPr/>
        <a:lstStyle/>
        <a:p>
          <a:endParaRPr lang="fr-FR"/>
        </a:p>
      </dgm:t>
    </dgm:pt>
    <dgm:pt modelId="{19017394-5F6E-2E49-8FB4-94F1BDB40B8F}" type="sibTrans" cxnId="{10E9D730-FEF7-8A4A-98AE-BE1925CEB743}">
      <dgm:prSet/>
      <dgm:spPr/>
      <dgm:t>
        <a:bodyPr/>
        <a:lstStyle/>
        <a:p>
          <a:endParaRPr lang="fr-FR"/>
        </a:p>
      </dgm:t>
    </dgm:pt>
    <dgm:pt modelId="{7B3E5E83-CB9B-2B4F-A74A-99C6785C3BEA}">
      <dgm:prSet phldrT="[Texte]"/>
      <dgm:spPr/>
      <dgm:t>
        <a:bodyPr/>
        <a:lstStyle/>
        <a:p>
          <a:r>
            <a:rPr lang="fr-FR" dirty="0"/>
            <a:t>Orthographe grammaticale</a:t>
          </a:r>
        </a:p>
      </dgm:t>
    </dgm:pt>
    <dgm:pt modelId="{0F111EC9-5150-2B48-B593-786D1B8EAF27}" type="parTrans" cxnId="{2862459E-0B97-334E-9B51-5371633870D2}">
      <dgm:prSet/>
      <dgm:spPr/>
      <dgm:t>
        <a:bodyPr/>
        <a:lstStyle/>
        <a:p>
          <a:endParaRPr lang="fr-FR"/>
        </a:p>
      </dgm:t>
    </dgm:pt>
    <dgm:pt modelId="{C170E5CA-5CB7-E447-ABDD-0FFA39CAFBDF}" type="sibTrans" cxnId="{2862459E-0B97-334E-9B51-5371633870D2}">
      <dgm:prSet/>
      <dgm:spPr/>
      <dgm:t>
        <a:bodyPr/>
        <a:lstStyle/>
        <a:p>
          <a:endParaRPr lang="fr-FR"/>
        </a:p>
      </dgm:t>
    </dgm:pt>
    <dgm:pt modelId="{8FD7D86B-3066-0045-90E2-8358B5DFF16B}">
      <dgm:prSet phldrT="[Texte]"/>
      <dgm:spPr/>
      <dgm:t>
        <a:bodyPr/>
        <a:lstStyle/>
        <a:p>
          <a:r>
            <a:rPr lang="fr-FR" dirty="0"/>
            <a:t>Accords dans le groupe nominal</a:t>
          </a:r>
        </a:p>
      </dgm:t>
    </dgm:pt>
    <dgm:pt modelId="{2C5F7F32-7374-EA4D-9FB7-84061FA1980D}" type="parTrans" cxnId="{1CD1E60D-7E08-B74C-B39D-A50169C313D8}">
      <dgm:prSet/>
      <dgm:spPr/>
      <dgm:t>
        <a:bodyPr/>
        <a:lstStyle/>
        <a:p>
          <a:endParaRPr lang="fr-FR"/>
        </a:p>
      </dgm:t>
    </dgm:pt>
    <dgm:pt modelId="{2C22A855-C9EC-C44F-9AB8-AA69050B83FE}" type="sibTrans" cxnId="{1CD1E60D-7E08-B74C-B39D-A50169C313D8}">
      <dgm:prSet/>
      <dgm:spPr/>
      <dgm:t>
        <a:bodyPr/>
        <a:lstStyle/>
        <a:p>
          <a:endParaRPr lang="fr-FR"/>
        </a:p>
      </dgm:t>
    </dgm:pt>
    <dgm:pt modelId="{B0E2EFDB-E6E3-E84D-A251-60F5E0BE3265}">
      <dgm:prSet phldrT="[Texte]"/>
      <dgm:spPr/>
      <dgm:t>
        <a:bodyPr/>
        <a:lstStyle/>
        <a:p>
          <a:r>
            <a:rPr lang="fr-FR" dirty="0"/>
            <a:t>Nature des mots</a:t>
          </a:r>
        </a:p>
      </dgm:t>
    </dgm:pt>
    <dgm:pt modelId="{70050931-DE45-7042-9A18-3E64D524579B}" type="parTrans" cxnId="{12BA6196-FAD4-0246-875B-8F8E3896968F}">
      <dgm:prSet/>
      <dgm:spPr/>
      <dgm:t>
        <a:bodyPr/>
        <a:lstStyle/>
        <a:p>
          <a:endParaRPr lang="fr-FR"/>
        </a:p>
      </dgm:t>
    </dgm:pt>
    <dgm:pt modelId="{37577507-CAA7-244D-B0D6-3E662A6E1197}" type="sibTrans" cxnId="{12BA6196-FAD4-0246-875B-8F8E3896968F}">
      <dgm:prSet/>
      <dgm:spPr/>
      <dgm:t>
        <a:bodyPr/>
        <a:lstStyle/>
        <a:p>
          <a:endParaRPr lang="fr-FR"/>
        </a:p>
      </dgm:t>
    </dgm:pt>
    <dgm:pt modelId="{EDDC7C22-E16C-F34E-81AA-412184176A7D}">
      <dgm:prSet phldrT="[Texte]"/>
      <dgm:spPr/>
      <dgm:t>
        <a:bodyPr/>
        <a:lstStyle/>
        <a:p>
          <a:r>
            <a:rPr lang="fr-FR" dirty="0"/>
            <a:t>Accords sujet / verbe</a:t>
          </a:r>
        </a:p>
      </dgm:t>
    </dgm:pt>
    <dgm:pt modelId="{0DFBC95E-9E17-DE49-A899-45FD95CCC7D2}" type="parTrans" cxnId="{C262A25E-39F0-0D4A-98AC-F0F570D4AC5C}">
      <dgm:prSet/>
      <dgm:spPr/>
      <dgm:t>
        <a:bodyPr/>
        <a:lstStyle/>
        <a:p>
          <a:endParaRPr lang="fr-FR"/>
        </a:p>
      </dgm:t>
    </dgm:pt>
    <dgm:pt modelId="{ABC8F944-4F28-3C45-BFFC-520A4E0797B0}" type="sibTrans" cxnId="{C262A25E-39F0-0D4A-98AC-F0F570D4AC5C}">
      <dgm:prSet/>
      <dgm:spPr/>
      <dgm:t>
        <a:bodyPr/>
        <a:lstStyle/>
        <a:p>
          <a:endParaRPr lang="fr-FR"/>
        </a:p>
      </dgm:t>
    </dgm:pt>
    <dgm:pt modelId="{B64BD9D8-D5C7-E949-9282-2562CC8E33A9}" type="pres">
      <dgm:prSet presAssocID="{98F366DA-6BB5-1147-AFEB-817F1C7F47CF}" presName="diagram" presStyleCnt="0">
        <dgm:presLayoutVars>
          <dgm:chPref val="1"/>
          <dgm:dir/>
          <dgm:animOne val="branch"/>
          <dgm:animLvl val="lvl"/>
          <dgm:resizeHandles val="exact"/>
        </dgm:presLayoutVars>
      </dgm:prSet>
      <dgm:spPr/>
    </dgm:pt>
    <dgm:pt modelId="{8FDF1EB7-D9E0-CB49-92AA-6E50ADB559B2}" type="pres">
      <dgm:prSet presAssocID="{0A94374E-867C-B542-AD80-2DEF52CCB39E}" presName="root1" presStyleCnt="0"/>
      <dgm:spPr/>
    </dgm:pt>
    <dgm:pt modelId="{E405D02A-F4B6-B742-BABF-F0810C753F5C}" type="pres">
      <dgm:prSet presAssocID="{0A94374E-867C-B542-AD80-2DEF52CCB39E}" presName="LevelOneTextNode" presStyleLbl="node0" presStyleIdx="0" presStyleCnt="1" custScaleX="101845">
        <dgm:presLayoutVars>
          <dgm:chPref val="3"/>
        </dgm:presLayoutVars>
      </dgm:prSet>
      <dgm:spPr/>
    </dgm:pt>
    <dgm:pt modelId="{2EBFC994-E6FB-EB48-9AD1-87D800C1200A}" type="pres">
      <dgm:prSet presAssocID="{0A94374E-867C-B542-AD80-2DEF52CCB39E}" presName="level2hierChild" presStyleCnt="0"/>
      <dgm:spPr/>
    </dgm:pt>
    <dgm:pt modelId="{F0459C54-DDE8-6A4C-A572-3C3A3A57E27B}" type="pres">
      <dgm:prSet presAssocID="{A80FA64A-A72C-B149-9DF4-99A5301E0066}" presName="conn2-1" presStyleLbl="parChTrans1D2" presStyleIdx="0" presStyleCnt="2"/>
      <dgm:spPr/>
    </dgm:pt>
    <dgm:pt modelId="{E4658936-B749-374A-8E64-284395F5D083}" type="pres">
      <dgm:prSet presAssocID="{A80FA64A-A72C-B149-9DF4-99A5301E0066}" presName="connTx" presStyleLbl="parChTrans1D2" presStyleIdx="0" presStyleCnt="2"/>
      <dgm:spPr/>
    </dgm:pt>
    <dgm:pt modelId="{92C870D9-875D-D340-8CBC-189C7109F899}" type="pres">
      <dgm:prSet presAssocID="{1315AFD2-BBA7-F14D-952D-601518FF0927}" presName="root2" presStyleCnt="0"/>
      <dgm:spPr/>
    </dgm:pt>
    <dgm:pt modelId="{90893F9D-8337-A947-86F3-C959D0880A0D}" type="pres">
      <dgm:prSet presAssocID="{1315AFD2-BBA7-F14D-952D-601518FF0927}" presName="LevelTwoTextNode" presStyleLbl="node2" presStyleIdx="0" presStyleCnt="2">
        <dgm:presLayoutVars>
          <dgm:chPref val="3"/>
        </dgm:presLayoutVars>
      </dgm:prSet>
      <dgm:spPr/>
    </dgm:pt>
    <dgm:pt modelId="{C69A6670-DB64-5041-94CC-76F62B819270}" type="pres">
      <dgm:prSet presAssocID="{1315AFD2-BBA7-F14D-952D-601518FF0927}" presName="level3hierChild" presStyleCnt="0"/>
      <dgm:spPr/>
    </dgm:pt>
    <dgm:pt modelId="{B42DAD25-8919-9E40-87DE-8E3E347B87E8}" type="pres">
      <dgm:prSet presAssocID="{53D6CC7A-B5DC-0548-A7D8-52335427F487}" presName="conn2-1" presStyleLbl="parChTrans1D3" presStyleIdx="0" presStyleCnt="5"/>
      <dgm:spPr/>
    </dgm:pt>
    <dgm:pt modelId="{21AB2B75-59FE-A44E-9EEE-55CED810C453}" type="pres">
      <dgm:prSet presAssocID="{53D6CC7A-B5DC-0548-A7D8-52335427F487}" presName="connTx" presStyleLbl="parChTrans1D3" presStyleIdx="0" presStyleCnt="5"/>
      <dgm:spPr/>
    </dgm:pt>
    <dgm:pt modelId="{83F25F1F-1F58-B34C-B60B-57821FF76141}" type="pres">
      <dgm:prSet presAssocID="{837E389D-0C04-204C-BDBE-8953DE655A77}" presName="root2" presStyleCnt="0"/>
      <dgm:spPr/>
    </dgm:pt>
    <dgm:pt modelId="{4A20352A-969F-844E-898C-BF344E59E25D}" type="pres">
      <dgm:prSet presAssocID="{837E389D-0C04-204C-BDBE-8953DE655A77}" presName="LevelTwoTextNode" presStyleLbl="node3" presStyleIdx="0" presStyleCnt="5">
        <dgm:presLayoutVars>
          <dgm:chPref val="3"/>
        </dgm:presLayoutVars>
      </dgm:prSet>
      <dgm:spPr/>
    </dgm:pt>
    <dgm:pt modelId="{D3047720-95F9-1F44-9B6C-F756C388A751}" type="pres">
      <dgm:prSet presAssocID="{837E389D-0C04-204C-BDBE-8953DE655A77}" presName="level3hierChild" presStyleCnt="0"/>
      <dgm:spPr/>
    </dgm:pt>
    <dgm:pt modelId="{4C37A557-228E-3049-9E32-D39882E20FF1}" type="pres">
      <dgm:prSet presAssocID="{90448FAD-4784-7C4A-8B78-E78C6D2DDBD3}" presName="conn2-1" presStyleLbl="parChTrans1D3" presStyleIdx="1" presStyleCnt="5"/>
      <dgm:spPr/>
    </dgm:pt>
    <dgm:pt modelId="{74E70629-95ED-434E-81FB-3AF48A1C0C44}" type="pres">
      <dgm:prSet presAssocID="{90448FAD-4784-7C4A-8B78-E78C6D2DDBD3}" presName="connTx" presStyleLbl="parChTrans1D3" presStyleIdx="1" presStyleCnt="5"/>
      <dgm:spPr/>
    </dgm:pt>
    <dgm:pt modelId="{7E8419C0-FBD6-C14F-B3E9-7B9426B7A7CF}" type="pres">
      <dgm:prSet presAssocID="{4FEC8517-752C-174F-970C-2772B9DD9438}" presName="root2" presStyleCnt="0"/>
      <dgm:spPr/>
    </dgm:pt>
    <dgm:pt modelId="{BD461D41-F68C-024D-AF4D-E749A76F91CD}" type="pres">
      <dgm:prSet presAssocID="{4FEC8517-752C-174F-970C-2772B9DD9438}" presName="LevelTwoTextNode" presStyleLbl="node3" presStyleIdx="1" presStyleCnt="5">
        <dgm:presLayoutVars>
          <dgm:chPref val="3"/>
        </dgm:presLayoutVars>
      </dgm:prSet>
      <dgm:spPr/>
    </dgm:pt>
    <dgm:pt modelId="{3BA8581F-C072-7C48-858B-769E9C7A7EA9}" type="pres">
      <dgm:prSet presAssocID="{4FEC8517-752C-174F-970C-2772B9DD9438}" presName="level3hierChild" presStyleCnt="0"/>
      <dgm:spPr/>
    </dgm:pt>
    <dgm:pt modelId="{E205AC3E-D824-AD4A-B3B9-0AD4926D8645}" type="pres">
      <dgm:prSet presAssocID="{70050931-DE45-7042-9A18-3E64D524579B}" presName="conn2-1" presStyleLbl="parChTrans1D3" presStyleIdx="2" presStyleCnt="5"/>
      <dgm:spPr/>
    </dgm:pt>
    <dgm:pt modelId="{73F6E689-6AD5-0C4F-AD06-1A001249B23B}" type="pres">
      <dgm:prSet presAssocID="{70050931-DE45-7042-9A18-3E64D524579B}" presName="connTx" presStyleLbl="parChTrans1D3" presStyleIdx="2" presStyleCnt="5"/>
      <dgm:spPr/>
    </dgm:pt>
    <dgm:pt modelId="{BD82C0B1-2C82-F944-9681-1631A6368ABA}" type="pres">
      <dgm:prSet presAssocID="{B0E2EFDB-E6E3-E84D-A251-60F5E0BE3265}" presName="root2" presStyleCnt="0"/>
      <dgm:spPr/>
    </dgm:pt>
    <dgm:pt modelId="{47169803-A17B-F247-9C0A-F61BCE46C97E}" type="pres">
      <dgm:prSet presAssocID="{B0E2EFDB-E6E3-E84D-A251-60F5E0BE3265}" presName="LevelTwoTextNode" presStyleLbl="node3" presStyleIdx="2" presStyleCnt="5">
        <dgm:presLayoutVars>
          <dgm:chPref val="3"/>
        </dgm:presLayoutVars>
      </dgm:prSet>
      <dgm:spPr/>
    </dgm:pt>
    <dgm:pt modelId="{4CAFFFB2-8703-634F-97A4-9C23387C73AE}" type="pres">
      <dgm:prSet presAssocID="{B0E2EFDB-E6E3-E84D-A251-60F5E0BE3265}" presName="level3hierChild" presStyleCnt="0"/>
      <dgm:spPr/>
    </dgm:pt>
    <dgm:pt modelId="{558F6A8B-48C3-2B43-A41B-C9A9EE812BB2}" type="pres">
      <dgm:prSet presAssocID="{0F111EC9-5150-2B48-B593-786D1B8EAF27}" presName="conn2-1" presStyleLbl="parChTrans1D2" presStyleIdx="1" presStyleCnt="2"/>
      <dgm:spPr/>
    </dgm:pt>
    <dgm:pt modelId="{484258E8-6115-9B4F-82B5-BE8696749121}" type="pres">
      <dgm:prSet presAssocID="{0F111EC9-5150-2B48-B593-786D1B8EAF27}" presName="connTx" presStyleLbl="parChTrans1D2" presStyleIdx="1" presStyleCnt="2"/>
      <dgm:spPr/>
    </dgm:pt>
    <dgm:pt modelId="{869302B1-ED76-6E4D-8C67-E61808FC99A8}" type="pres">
      <dgm:prSet presAssocID="{7B3E5E83-CB9B-2B4F-A74A-99C6785C3BEA}" presName="root2" presStyleCnt="0"/>
      <dgm:spPr/>
    </dgm:pt>
    <dgm:pt modelId="{E99B31E2-078D-A84B-AA79-D94E4B0C3C5D}" type="pres">
      <dgm:prSet presAssocID="{7B3E5E83-CB9B-2B4F-A74A-99C6785C3BEA}" presName="LevelTwoTextNode" presStyleLbl="node2" presStyleIdx="1" presStyleCnt="2">
        <dgm:presLayoutVars>
          <dgm:chPref val="3"/>
        </dgm:presLayoutVars>
      </dgm:prSet>
      <dgm:spPr/>
    </dgm:pt>
    <dgm:pt modelId="{DB0E7992-3C15-EE4F-8FE9-AA3CFF307ECD}" type="pres">
      <dgm:prSet presAssocID="{7B3E5E83-CB9B-2B4F-A74A-99C6785C3BEA}" presName="level3hierChild" presStyleCnt="0"/>
      <dgm:spPr/>
    </dgm:pt>
    <dgm:pt modelId="{1E665DDE-F815-3142-AD81-04BBA6677C23}" type="pres">
      <dgm:prSet presAssocID="{2C5F7F32-7374-EA4D-9FB7-84061FA1980D}" presName="conn2-1" presStyleLbl="parChTrans1D3" presStyleIdx="3" presStyleCnt="5"/>
      <dgm:spPr/>
    </dgm:pt>
    <dgm:pt modelId="{7C49C687-DF8B-4B44-BE59-7D5CE829EB70}" type="pres">
      <dgm:prSet presAssocID="{2C5F7F32-7374-EA4D-9FB7-84061FA1980D}" presName="connTx" presStyleLbl="parChTrans1D3" presStyleIdx="3" presStyleCnt="5"/>
      <dgm:spPr/>
    </dgm:pt>
    <dgm:pt modelId="{9D20D218-D014-C84F-8007-8C84BEB94F9F}" type="pres">
      <dgm:prSet presAssocID="{8FD7D86B-3066-0045-90E2-8358B5DFF16B}" presName="root2" presStyleCnt="0"/>
      <dgm:spPr/>
    </dgm:pt>
    <dgm:pt modelId="{55CB57D7-EC6C-524A-A599-CCC9BB8F6BDA}" type="pres">
      <dgm:prSet presAssocID="{8FD7D86B-3066-0045-90E2-8358B5DFF16B}" presName="LevelTwoTextNode" presStyleLbl="node3" presStyleIdx="3" presStyleCnt="5">
        <dgm:presLayoutVars>
          <dgm:chPref val="3"/>
        </dgm:presLayoutVars>
      </dgm:prSet>
      <dgm:spPr/>
    </dgm:pt>
    <dgm:pt modelId="{896D4574-26D0-744F-9CCD-F72B79607FCC}" type="pres">
      <dgm:prSet presAssocID="{8FD7D86B-3066-0045-90E2-8358B5DFF16B}" presName="level3hierChild" presStyleCnt="0"/>
      <dgm:spPr/>
    </dgm:pt>
    <dgm:pt modelId="{91708B4B-6FBE-BC45-92F7-D77606B16279}" type="pres">
      <dgm:prSet presAssocID="{0DFBC95E-9E17-DE49-A899-45FD95CCC7D2}" presName="conn2-1" presStyleLbl="parChTrans1D3" presStyleIdx="4" presStyleCnt="5"/>
      <dgm:spPr/>
    </dgm:pt>
    <dgm:pt modelId="{371B7901-47A8-5F4B-8BFB-D01F56162984}" type="pres">
      <dgm:prSet presAssocID="{0DFBC95E-9E17-DE49-A899-45FD95CCC7D2}" presName="connTx" presStyleLbl="parChTrans1D3" presStyleIdx="4" presStyleCnt="5"/>
      <dgm:spPr/>
    </dgm:pt>
    <dgm:pt modelId="{49E1CD7B-D9A7-E14E-9C24-100F9747D2EA}" type="pres">
      <dgm:prSet presAssocID="{EDDC7C22-E16C-F34E-81AA-412184176A7D}" presName="root2" presStyleCnt="0"/>
      <dgm:spPr/>
    </dgm:pt>
    <dgm:pt modelId="{EF832201-4455-2542-84E5-7A291FD757FB}" type="pres">
      <dgm:prSet presAssocID="{EDDC7C22-E16C-F34E-81AA-412184176A7D}" presName="LevelTwoTextNode" presStyleLbl="node3" presStyleIdx="4" presStyleCnt="5">
        <dgm:presLayoutVars>
          <dgm:chPref val="3"/>
        </dgm:presLayoutVars>
      </dgm:prSet>
      <dgm:spPr/>
    </dgm:pt>
    <dgm:pt modelId="{909B23EC-F03C-0D44-B352-E43C15A867B5}" type="pres">
      <dgm:prSet presAssocID="{EDDC7C22-E16C-F34E-81AA-412184176A7D}" presName="level3hierChild" presStyleCnt="0"/>
      <dgm:spPr/>
    </dgm:pt>
  </dgm:ptLst>
  <dgm:cxnLst>
    <dgm:cxn modelId="{F0DDF206-03B2-B344-AE01-22FAF8C9A427}" type="presOf" srcId="{2C5F7F32-7374-EA4D-9FB7-84061FA1980D}" destId="{1E665DDE-F815-3142-AD81-04BBA6677C23}" srcOrd="0" destOrd="0" presId="urn:microsoft.com/office/officeart/2005/8/layout/hierarchy2"/>
    <dgm:cxn modelId="{0695DF07-4446-374B-83D9-82870B85AFFC}" type="presOf" srcId="{A80FA64A-A72C-B149-9DF4-99A5301E0066}" destId="{F0459C54-DDE8-6A4C-A572-3C3A3A57E27B}" srcOrd="0" destOrd="0" presId="urn:microsoft.com/office/officeart/2005/8/layout/hierarchy2"/>
    <dgm:cxn modelId="{1CD1E60D-7E08-B74C-B39D-A50169C313D8}" srcId="{7B3E5E83-CB9B-2B4F-A74A-99C6785C3BEA}" destId="{8FD7D86B-3066-0045-90E2-8358B5DFF16B}" srcOrd="0" destOrd="0" parTransId="{2C5F7F32-7374-EA4D-9FB7-84061FA1980D}" sibTransId="{2C22A855-C9EC-C44F-9AB8-AA69050B83FE}"/>
    <dgm:cxn modelId="{A61A9C19-B5CD-2541-9E49-1317A3F7E6A6}" type="presOf" srcId="{53D6CC7A-B5DC-0548-A7D8-52335427F487}" destId="{21AB2B75-59FE-A44E-9EEE-55CED810C453}" srcOrd="1" destOrd="0" presId="urn:microsoft.com/office/officeart/2005/8/layout/hierarchy2"/>
    <dgm:cxn modelId="{D235951A-2454-9F4A-A340-1007C24807DD}" type="presOf" srcId="{53D6CC7A-B5DC-0548-A7D8-52335427F487}" destId="{B42DAD25-8919-9E40-87DE-8E3E347B87E8}" srcOrd="0" destOrd="0" presId="urn:microsoft.com/office/officeart/2005/8/layout/hierarchy2"/>
    <dgm:cxn modelId="{70FCB420-6788-E340-B33B-0EDAEC3447DB}" type="presOf" srcId="{70050931-DE45-7042-9A18-3E64D524579B}" destId="{E205AC3E-D824-AD4A-B3B9-0AD4926D8645}" srcOrd="0" destOrd="0" presId="urn:microsoft.com/office/officeart/2005/8/layout/hierarchy2"/>
    <dgm:cxn modelId="{A881E023-4F08-004E-9C00-BE633CFAFFF7}" type="presOf" srcId="{4FEC8517-752C-174F-970C-2772B9DD9438}" destId="{BD461D41-F68C-024D-AF4D-E749A76F91CD}" srcOrd="0" destOrd="0" presId="urn:microsoft.com/office/officeart/2005/8/layout/hierarchy2"/>
    <dgm:cxn modelId="{10E9D730-FEF7-8A4A-98AE-BE1925CEB743}" srcId="{1315AFD2-BBA7-F14D-952D-601518FF0927}" destId="{4FEC8517-752C-174F-970C-2772B9DD9438}" srcOrd="1" destOrd="0" parTransId="{90448FAD-4784-7C4A-8B78-E78C6D2DDBD3}" sibTransId="{19017394-5F6E-2E49-8FB4-94F1BDB40B8F}"/>
    <dgm:cxn modelId="{5D39E83E-1F7C-7E4B-B42C-95421D575E45}" type="presOf" srcId="{8FD7D86B-3066-0045-90E2-8358B5DFF16B}" destId="{55CB57D7-EC6C-524A-A599-CCC9BB8F6BDA}" srcOrd="0" destOrd="0" presId="urn:microsoft.com/office/officeart/2005/8/layout/hierarchy2"/>
    <dgm:cxn modelId="{AB1E925D-5669-EA4D-A0F8-BBE4902B26B4}" type="presOf" srcId="{EDDC7C22-E16C-F34E-81AA-412184176A7D}" destId="{EF832201-4455-2542-84E5-7A291FD757FB}" srcOrd="0" destOrd="0" presId="urn:microsoft.com/office/officeart/2005/8/layout/hierarchy2"/>
    <dgm:cxn modelId="{2A69C45D-1910-3846-B815-FF18119F6946}" type="presOf" srcId="{70050931-DE45-7042-9A18-3E64D524579B}" destId="{73F6E689-6AD5-0C4F-AD06-1A001249B23B}" srcOrd="1" destOrd="0" presId="urn:microsoft.com/office/officeart/2005/8/layout/hierarchy2"/>
    <dgm:cxn modelId="{C262A25E-39F0-0D4A-98AC-F0F570D4AC5C}" srcId="{7B3E5E83-CB9B-2B4F-A74A-99C6785C3BEA}" destId="{EDDC7C22-E16C-F34E-81AA-412184176A7D}" srcOrd="1" destOrd="0" parTransId="{0DFBC95E-9E17-DE49-A899-45FD95CCC7D2}" sibTransId="{ABC8F944-4F28-3C45-BFFC-520A4E0797B0}"/>
    <dgm:cxn modelId="{3DE26455-4DC5-B84D-939A-5A44AF5A22D4}" type="presOf" srcId="{98F366DA-6BB5-1147-AFEB-817F1C7F47CF}" destId="{B64BD9D8-D5C7-E949-9282-2562CC8E33A9}" srcOrd="0" destOrd="0" presId="urn:microsoft.com/office/officeart/2005/8/layout/hierarchy2"/>
    <dgm:cxn modelId="{B4F5DF75-9CB1-8744-B45F-0DBC13962A3A}" type="presOf" srcId="{0DFBC95E-9E17-DE49-A899-45FD95CCC7D2}" destId="{91708B4B-6FBE-BC45-92F7-D77606B16279}" srcOrd="0" destOrd="0" presId="urn:microsoft.com/office/officeart/2005/8/layout/hierarchy2"/>
    <dgm:cxn modelId="{99C34C76-2B25-0143-9A1A-061BB0AE8D3B}" type="presOf" srcId="{90448FAD-4784-7C4A-8B78-E78C6D2DDBD3}" destId="{74E70629-95ED-434E-81FB-3AF48A1C0C44}" srcOrd="1" destOrd="0" presId="urn:microsoft.com/office/officeart/2005/8/layout/hierarchy2"/>
    <dgm:cxn modelId="{9ECCB97D-4B7F-5B44-9B5C-A7239FB9CECC}" type="presOf" srcId="{B0E2EFDB-E6E3-E84D-A251-60F5E0BE3265}" destId="{47169803-A17B-F247-9C0A-F61BCE46C97E}" srcOrd="0" destOrd="0" presId="urn:microsoft.com/office/officeart/2005/8/layout/hierarchy2"/>
    <dgm:cxn modelId="{D949D588-BA67-204D-B4C3-6865DE3771E2}" type="presOf" srcId="{0A94374E-867C-B542-AD80-2DEF52CCB39E}" destId="{E405D02A-F4B6-B742-BABF-F0810C753F5C}" srcOrd="0" destOrd="0" presId="urn:microsoft.com/office/officeart/2005/8/layout/hierarchy2"/>
    <dgm:cxn modelId="{12BA6196-FAD4-0246-875B-8F8E3896968F}" srcId="{1315AFD2-BBA7-F14D-952D-601518FF0927}" destId="{B0E2EFDB-E6E3-E84D-A251-60F5E0BE3265}" srcOrd="2" destOrd="0" parTransId="{70050931-DE45-7042-9A18-3E64D524579B}" sibTransId="{37577507-CAA7-244D-B0D6-3E662A6E1197}"/>
    <dgm:cxn modelId="{2862459E-0B97-334E-9B51-5371633870D2}" srcId="{0A94374E-867C-B542-AD80-2DEF52CCB39E}" destId="{7B3E5E83-CB9B-2B4F-A74A-99C6785C3BEA}" srcOrd="1" destOrd="0" parTransId="{0F111EC9-5150-2B48-B593-786D1B8EAF27}" sibTransId="{C170E5CA-5CB7-E447-ABDD-0FFA39CAFBDF}"/>
    <dgm:cxn modelId="{537EC1A2-B8CA-A247-9B0A-E87F128FFFB1}" srcId="{98F366DA-6BB5-1147-AFEB-817F1C7F47CF}" destId="{0A94374E-867C-B542-AD80-2DEF52CCB39E}" srcOrd="0" destOrd="0" parTransId="{CCAC102A-DF97-994C-B4E2-67DCE8657F9F}" sibTransId="{BF30A312-772C-CB47-8D56-90C5CA13072F}"/>
    <dgm:cxn modelId="{E092E4A2-F0BF-F44E-8BBB-65A7B95E100B}" type="presOf" srcId="{0DFBC95E-9E17-DE49-A899-45FD95CCC7D2}" destId="{371B7901-47A8-5F4B-8BFB-D01F56162984}" srcOrd="1" destOrd="0" presId="urn:microsoft.com/office/officeart/2005/8/layout/hierarchy2"/>
    <dgm:cxn modelId="{10CA3AA8-166A-DA46-97DE-C46102AC7739}" type="presOf" srcId="{0F111EC9-5150-2B48-B593-786D1B8EAF27}" destId="{558F6A8B-48C3-2B43-A41B-C9A9EE812BB2}" srcOrd="0" destOrd="0" presId="urn:microsoft.com/office/officeart/2005/8/layout/hierarchy2"/>
    <dgm:cxn modelId="{280762B2-8CE1-7343-B3D6-6B478AC8026C}" type="presOf" srcId="{1315AFD2-BBA7-F14D-952D-601518FF0927}" destId="{90893F9D-8337-A947-86F3-C959D0880A0D}" srcOrd="0" destOrd="0" presId="urn:microsoft.com/office/officeart/2005/8/layout/hierarchy2"/>
    <dgm:cxn modelId="{03AF2DB7-2E11-D047-B2EC-C83666FD4167}" type="presOf" srcId="{837E389D-0C04-204C-BDBE-8953DE655A77}" destId="{4A20352A-969F-844E-898C-BF344E59E25D}" srcOrd="0" destOrd="0" presId="urn:microsoft.com/office/officeart/2005/8/layout/hierarchy2"/>
    <dgm:cxn modelId="{D60A58BE-3F01-2849-81EC-D6795F11B86E}" srcId="{0A94374E-867C-B542-AD80-2DEF52CCB39E}" destId="{1315AFD2-BBA7-F14D-952D-601518FF0927}" srcOrd="0" destOrd="0" parTransId="{A80FA64A-A72C-B149-9DF4-99A5301E0066}" sibTransId="{45F5C50D-ABA1-4F41-BF18-183927B3103C}"/>
    <dgm:cxn modelId="{9B0BF0C4-36DB-E64A-9103-625DC0309499}" type="presOf" srcId="{A80FA64A-A72C-B149-9DF4-99A5301E0066}" destId="{E4658936-B749-374A-8E64-284395F5D083}" srcOrd="1" destOrd="0" presId="urn:microsoft.com/office/officeart/2005/8/layout/hierarchy2"/>
    <dgm:cxn modelId="{E1CEBACC-5FC8-C646-93A6-2CBE2D0D123E}" type="presOf" srcId="{0F111EC9-5150-2B48-B593-786D1B8EAF27}" destId="{484258E8-6115-9B4F-82B5-BE8696749121}" srcOrd="1" destOrd="0" presId="urn:microsoft.com/office/officeart/2005/8/layout/hierarchy2"/>
    <dgm:cxn modelId="{336239CE-578F-DD4C-843E-7B82A9A384D0}" type="presOf" srcId="{2C5F7F32-7374-EA4D-9FB7-84061FA1980D}" destId="{7C49C687-DF8B-4B44-BE59-7D5CE829EB70}" srcOrd="1" destOrd="0" presId="urn:microsoft.com/office/officeart/2005/8/layout/hierarchy2"/>
    <dgm:cxn modelId="{DCD2D7D8-E935-6B4F-A21A-E5C61502AF33}" type="presOf" srcId="{7B3E5E83-CB9B-2B4F-A74A-99C6785C3BEA}" destId="{E99B31E2-078D-A84B-AA79-D94E4B0C3C5D}" srcOrd="0" destOrd="0" presId="urn:microsoft.com/office/officeart/2005/8/layout/hierarchy2"/>
    <dgm:cxn modelId="{E9A280F4-BC37-2543-9E55-4DFD4C253E57}" type="presOf" srcId="{90448FAD-4784-7C4A-8B78-E78C6D2DDBD3}" destId="{4C37A557-228E-3049-9E32-D39882E20FF1}" srcOrd="0" destOrd="0" presId="urn:microsoft.com/office/officeart/2005/8/layout/hierarchy2"/>
    <dgm:cxn modelId="{63BD45F9-0859-C043-BB76-2F39266C9969}" srcId="{1315AFD2-BBA7-F14D-952D-601518FF0927}" destId="{837E389D-0C04-204C-BDBE-8953DE655A77}" srcOrd="0" destOrd="0" parTransId="{53D6CC7A-B5DC-0548-A7D8-52335427F487}" sibTransId="{CB336741-D6F3-AA4A-8917-9EC68CA381F8}"/>
    <dgm:cxn modelId="{67A88B73-806A-824B-BE54-A3C3E55743F7}" type="presParOf" srcId="{B64BD9D8-D5C7-E949-9282-2562CC8E33A9}" destId="{8FDF1EB7-D9E0-CB49-92AA-6E50ADB559B2}" srcOrd="0" destOrd="0" presId="urn:microsoft.com/office/officeart/2005/8/layout/hierarchy2"/>
    <dgm:cxn modelId="{C127369F-1651-AA4A-857F-B5D0BA073CC8}" type="presParOf" srcId="{8FDF1EB7-D9E0-CB49-92AA-6E50ADB559B2}" destId="{E405D02A-F4B6-B742-BABF-F0810C753F5C}" srcOrd="0" destOrd="0" presId="urn:microsoft.com/office/officeart/2005/8/layout/hierarchy2"/>
    <dgm:cxn modelId="{E4B177A0-CAFE-5443-BDC9-0B6CF5AD29F8}" type="presParOf" srcId="{8FDF1EB7-D9E0-CB49-92AA-6E50ADB559B2}" destId="{2EBFC994-E6FB-EB48-9AD1-87D800C1200A}" srcOrd="1" destOrd="0" presId="urn:microsoft.com/office/officeart/2005/8/layout/hierarchy2"/>
    <dgm:cxn modelId="{066C78B4-71DF-3F47-AB42-1E18972A653E}" type="presParOf" srcId="{2EBFC994-E6FB-EB48-9AD1-87D800C1200A}" destId="{F0459C54-DDE8-6A4C-A572-3C3A3A57E27B}" srcOrd="0" destOrd="0" presId="urn:microsoft.com/office/officeart/2005/8/layout/hierarchy2"/>
    <dgm:cxn modelId="{6E1A8881-9A79-CC49-995F-D937303C66F9}" type="presParOf" srcId="{F0459C54-DDE8-6A4C-A572-3C3A3A57E27B}" destId="{E4658936-B749-374A-8E64-284395F5D083}" srcOrd="0" destOrd="0" presId="urn:microsoft.com/office/officeart/2005/8/layout/hierarchy2"/>
    <dgm:cxn modelId="{6BDC4F0C-AB77-474D-B4DE-054EE9DDFE10}" type="presParOf" srcId="{2EBFC994-E6FB-EB48-9AD1-87D800C1200A}" destId="{92C870D9-875D-D340-8CBC-189C7109F899}" srcOrd="1" destOrd="0" presId="urn:microsoft.com/office/officeart/2005/8/layout/hierarchy2"/>
    <dgm:cxn modelId="{EAC6BC0F-81C8-494C-BBCC-E2F928E7ADCF}" type="presParOf" srcId="{92C870D9-875D-D340-8CBC-189C7109F899}" destId="{90893F9D-8337-A947-86F3-C959D0880A0D}" srcOrd="0" destOrd="0" presId="urn:microsoft.com/office/officeart/2005/8/layout/hierarchy2"/>
    <dgm:cxn modelId="{37F6964A-E27A-394E-B49E-EEF87988674D}" type="presParOf" srcId="{92C870D9-875D-D340-8CBC-189C7109F899}" destId="{C69A6670-DB64-5041-94CC-76F62B819270}" srcOrd="1" destOrd="0" presId="urn:microsoft.com/office/officeart/2005/8/layout/hierarchy2"/>
    <dgm:cxn modelId="{5BF37A59-0E3F-C840-ABF0-990D4A0389C0}" type="presParOf" srcId="{C69A6670-DB64-5041-94CC-76F62B819270}" destId="{B42DAD25-8919-9E40-87DE-8E3E347B87E8}" srcOrd="0" destOrd="0" presId="urn:microsoft.com/office/officeart/2005/8/layout/hierarchy2"/>
    <dgm:cxn modelId="{EAE15B42-0E74-A04A-BEA2-9F34D437780C}" type="presParOf" srcId="{B42DAD25-8919-9E40-87DE-8E3E347B87E8}" destId="{21AB2B75-59FE-A44E-9EEE-55CED810C453}" srcOrd="0" destOrd="0" presId="urn:microsoft.com/office/officeart/2005/8/layout/hierarchy2"/>
    <dgm:cxn modelId="{6115B1AF-4E78-1D4B-B4F8-DBDBAE69B282}" type="presParOf" srcId="{C69A6670-DB64-5041-94CC-76F62B819270}" destId="{83F25F1F-1F58-B34C-B60B-57821FF76141}" srcOrd="1" destOrd="0" presId="urn:microsoft.com/office/officeart/2005/8/layout/hierarchy2"/>
    <dgm:cxn modelId="{CFBFB0EC-CB14-674A-A403-6D3E37B500F7}" type="presParOf" srcId="{83F25F1F-1F58-B34C-B60B-57821FF76141}" destId="{4A20352A-969F-844E-898C-BF344E59E25D}" srcOrd="0" destOrd="0" presId="urn:microsoft.com/office/officeart/2005/8/layout/hierarchy2"/>
    <dgm:cxn modelId="{238A5206-5CD5-8B43-A723-4DAEF3540153}" type="presParOf" srcId="{83F25F1F-1F58-B34C-B60B-57821FF76141}" destId="{D3047720-95F9-1F44-9B6C-F756C388A751}" srcOrd="1" destOrd="0" presId="urn:microsoft.com/office/officeart/2005/8/layout/hierarchy2"/>
    <dgm:cxn modelId="{0FAC0CE2-5EC0-714B-9535-D8EB02A427E6}" type="presParOf" srcId="{C69A6670-DB64-5041-94CC-76F62B819270}" destId="{4C37A557-228E-3049-9E32-D39882E20FF1}" srcOrd="2" destOrd="0" presId="urn:microsoft.com/office/officeart/2005/8/layout/hierarchy2"/>
    <dgm:cxn modelId="{1BBEA700-496B-384B-B9D3-582B004E04F1}" type="presParOf" srcId="{4C37A557-228E-3049-9E32-D39882E20FF1}" destId="{74E70629-95ED-434E-81FB-3AF48A1C0C44}" srcOrd="0" destOrd="0" presId="urn:microsoft.com/office/officeart/2005/8/layout/hierarchy2"/>
    <dgm:cxn modelId="{57A13D28-C464-684C-99CD-22008FF55DD6}" type="presParOf" srcId="{C69A6670-DB64-5041-94CC-76F62B819270}" destId="{7E8419C0-FBD6-C14F-B3E9-7B9426B7A7CF}" srcOrd="3" destOrd="0" presId="urn:microsoft.com/office/officeart/2005/8/layout/hierarchy2"/>
    <dgm:cxn modelId="{B7BADF39-93A8-5D4B-8BEF-876C10229D44}" type="presParOf" srcId="{7E8419C0-FBD6-C14F-B3E9-7B9426B7A7CF}" destId="{BD461D41-F68C-024D-AF4D-E749A76F91CD}" srcOrd="0" destOrd="0" presId="urn:microsoft.com/office/officeart/2005/8/layout/hierarchy2"/>
    <dgm:cxn modelId="{ED846F0F-4E0F-014D-819D-A927ECC286D4}" type="presParOf" srcId="{7E8419C0-FBD6-C14F-B3E9-7B9426B7A7CF}" destId="{3BA8581F-C072-7C48-858B-769E9C7A7EA9}" srcOrd="1" destOrd="0" presId="urn:microsoft.com/office/officeart/2005/8/layout/hierarchy2"/>
    <dgm:cxn modelId="{4ECB33D8-380C-E841-826A-7501628509CF}" type="presParOf" srcId="{C69A6670-DB64-5041-94CC-76F62B819270}" destId="{E205AC3E-D824-AD4A-B3B9-0AD4926D8645}" srcOrd="4" destOrd="0" presId="urn:microsoft.com/office/officeart/2005/8/layout/hierarchy2"/>
    <dgm:cxn modelId="{3E83308B-59CD-2F4B-9B5B-FC11B768BE33}" type="presParOf" srcId="{E205AC3E-D824-AD4A-B3B9-0AD4926D8645}" destId="{73F6E689-6AD5-0C4F-AD06-1A001249B23B}" srcOrd="0" destOrd="0" presId="urn:microsoft.com/office/officeart/2005/8/layout/hierarchy2"/>
    <dgm:cxn modelId="{2E3094E2-1ACA-9549-97F1-607838C98260}" type="presParOf" srcId="{C69A6670-DB64-5041-94CC-76F62B819270}" destId="{BD82C0B1-2C82-F944-9681-1631A6368ABA}" srcOrd="5" destOrd="0" presId="urn:microsoft.com/office/officeart/2005/8/layout/hierarchy2"/>
    <dgm:cxn modelId="{D3075477-F155-0E43-85C6-0D46BFE2B498}" type="presParOf" srcId="{BD82C0B1-2C82-F944-9681-1631A6368ABA}" destId="{47169803-A17B-F247-9C0A-F61BCE46C97E}" srcOrd="0" destOrd="0" presId="urn:microsoft.com/office/officeart/2005/8/layout/hierarchy2"/>
    <dgm:cxn modelId="{8B217908-A123-C64E-8A9B-ACA0E8F695D0}" type="presParOf" srcId="{BD82C0B1-2C82-F944-9681-1631A6368ABA}" destId="{4CAFFFB2-8703-634F-97A4-9C23387C73AE}" srcOrd="1" destOrd="0" presId="urn:microsoft.com/office/officeart/2005/8/layout/hierarchy2"/>
    <dgm:cxn modelId="{CE2798C7-6B60-0C46-8FA5-FE471AABCF15}" type="presParOf" srcId="{2EBFC994-E6FB-EB48-9AD1-87D800C1200A}" destId="{558F6A8B-48C3-2B43-A41B-C9A9EE812BB2}" srcOrd="2" destOrd="0" presId="urn:microsoft.com/office/officeart/2005/8/layout/hierarchy2"/>
    <dgm:cxn modelId="{4678F258-FC83-E74A-9187-71F1CA9FE4BF}" type="presParOf" srcId="{558F6A8B-48C3-2B43-A41B-C9A9EE812BB2}" destId="{484258E8-6115-9B4F-82B5-BE8696749121}" srcOrd="0" destOrd="0" presId="urn:microsoft.com/office/officeart/2005/8/layout/hierarchy2"/>
    <dgm:cxn modelId="{91C02981-8681-A941-BB70-B879A21399CC}" type="presParOf" srcId="{2EBFC994-E6FB-EB48-9AD1-87D800C1200A}" destId="{869302B1-ED76-6E4D-8C67-E61808FC99A8}" srcOrd="3" destOrd="0" presId="urn:microsoft.com/office/officeart/2005/8/layout/hierarchy2"/>
    <dgm:cxn modelId="{3F65D647-635D-EE47-A96F-BBD6A67188D8}" type="presParOf" srcId="{869302B1-ED76-6E4D-8C67-E61808FC99A8}" destId="{E99B31E2-078D-A84B-AA79-D94E4B0C3C5D}" srcOrd="0" destOrd="0" presId="urn:microsoft.com/office/officeart/2005/8/layout/hierarchy2"/>
    <dgm:cxn modelId="{58C5E363-4C6F-8041-A126-F93EABDCC388}" type="presParOf" srcId="{869302B1-ED76-6E4D-8C67-E61808FC99A8}" destId="{DB0E7992-3C15-EE4F-8FE9-AA3CFF307ECD}" srcOrd="1" destOrd="0" presId="urn:microsoft.com/office/officeart/2005/8/layout/hierarchy2"/>
    <dgm:cxn modelId="{A42D00AA-C400-8044-9467-E2C1894EAE63}" type="presParOf" srcId="{DB0E7992-3C15-EE4F-8FE9-AA3CFF307ECD}" destId="{1E665DDE-F815-3142-AD81-04BBA6677C23}" srcOrd="0" destOrd="0" presId="urn:microsoft.com/office/officeart/2005/8/layout/hierarchy2"/>
    <dgm:cxn modelId="{5B4AA352-8816-3847-8CBE-C6A2E64F88F8}" type="presParOf" srcId="{1E665DDE-F815-3142-AD81-04BBA6677C23}" destId="{7C49C687-DF8B-4B44-BE59-7D5CE829EB70}" srcOrd="0" destOrd="0" presId="urn:microsoft.com/office/officeart/2005/8/layout/hierarchy2"/>
    <dgm:cxn modelId="{EA67D586-9558-B54E-A7F4-1D1CA4A0036B}" type="presParOf" srcId="{DB0E7992-3C15-EE4F-8FE9-AA3CFF307ECD}" destId="{9D20D218-D014-C84F-8007-8C84BEB94F9F}" srcOrd="1" destOrd="0" presId="urn:microsoft.com/office/officeart/2005/8/layout/hierarchy2"/>
    <dgm:cxn modelId="{ABF568AF-B957-7440-B6DC-FD675BDDEDCA}" type="presParOf" srcId="{9D20D218-D014-C84F-8007-8C84BEB94F9F}" destId="{55CB57D7-EC6C-524A-A599-CCC9BB8F6BDA}" srcOrd="0" destOrd="0" presId="urn:microsoft.com/office/officeart/2005/8/layout/hierarchy2"/>
    <dgm:cxn modelId="{146ECE5F-4B54-E849-9CF7-5CFE58DCB7F3}" type="presParOf" srcId="{9D20D218-D014-C84F-8007-8C84BEB94F9F}" destId="{896D4574-26D0-744F-9CCD-F72B79607FCC}" srcOrd="1" destOrd="0" presId="urn:microsoft.com/office/officeart/2005/8/layout/hierarchy2"/>
    <dgm:cxn modelId="{BEB849CD-80D6-EB4F-BE47-76A3BA8F3024}" type="presParOf" srcId="{DB0E7992-3C15-EE4F-8FE9-AA3CFF307ECD}" destId="{91708B4B-6FBE-BC45-92F7-D77606B16279}" srcOrd="2" destOrd="0" presId="urn:microsoft.com/office/officeart/2005/8/layout/hierarchy2"/>
    <dgm:cxn modelId="{09BDAE38-1790-F648-AD75-E6CEE5D59120}" type="presParOf" srcId="{91708B4B-6FBE-BC45-92F7-D77606B16279}" destId="{371B7901-47A8-5F4B-8BFB-D01F56162984}" srcOrd="0" destOrd="0" presId="urn:microsoft.com/office/officeart/2005/8/layout/hierarchy2"/>
    <dgm:cxn modelId="{ACAF5531-8D49-FB4E-A0D3-B133039774BE}" type="presParOf" srcId="{DB0E7992-3C15-EE4F-8FE9-AA3CFF307ECD}" destId="{49E1CD7B-D9A7-E14E-9C24-100F9747D2EA}" srcOrd="3" destOrd="0" presId="urn:microsoft.com/office/officeart/2005/8/layout/hierarchy2"/>
    <dgm:cxn modelId="{B0AD4E1C-86B1-2D41-972B-A78EE02D87E4}" type="presParOf" srcId="{49E1CD7B-D9A7-E14E-9C24-100F9747D2EA}" destId="{EF832201-4455-2542-84E5-7A291FD757FB}" srcOrd="0" destOrd="0" presId="urn:microsoft.com/office/officeart/2005/8/layout/hierarchy2"/>
    <dgm:cxn modelId="{995AC004-0EC3-1F4F-8E41-C325C4AB29F4}" type="presParOf" srcId="{49E1CD7B-D9A7-E14E-9C24-100F9747D2EA}" destId="{909B23EC-F03C-0D44-B352-E43C15A867B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954A3-B5E2-F940-8839-B7B2D7B56394}">
      <dsp:nvSpPr>
        <dsp:cNvPr id="0" name=""/>
        <dsp:cNvSpPr/>
      </dsp:nvSpPr>
      <dsp:spPr>
        <a:xfrm>
          <a:off x="3618904" y="269903"/>
          <a:ext cx="3669791" cy="3669791"/>
        </a:xfrm>
        <a:prstGeom prst="pie">
          <a:avLst>
            <a:gd name="adj1" fmla="val 162000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Séances dédiées de morphologie, de sémantique</a:t>
          </a:r>
        </a:p>
      </dsp:txBody>
      <dsp:txXfrm>
        <a:off x="5566951" y="1030511"/>
        <a:ext cx="1354327" cy="1004823"/>
      </dsp:txXfrm>
    </dsp:sp>
    <dsp:sp modelId="{09F6276D-B9D0-DB45-B644-53D83F7159E8}">
      <dsp:nvSpPr>
        <dsp:cNvPr id="0" name=""/>
        <dsp:cNvSpPr/>
      </dsp:nvSpPr>
      <dsp:spPr>
        <a:xfrm>
          <a:off x="3638060" y="393103"/>
          <a:ext cx="3669791" cy="3669791"/>
        </a:xfrm>
        <a:prstGeom prst="pie">
          <a:avLst>
            <a:gd name="adj1" fmla="val 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Réinvestir en production le vocabulaire acquis</a:t>
          </a:r>
        </a:p>
      </dsp:txBody>
      <dsp:txXfrm>
        <a:off x="5586108" y="2297463"/>
        <a:ext cx="1354327" cy="1004823"/>
      </dsp:txXfrm>
    </dsp:sp>
    <dsp:sp modelId="{7AF7A6F6-CF4E-8043-9AA2-61F96ADF599C}">
      <dsp:nvSpPr>
        <dsp:cNvPr id="0" name=""/>
        <dsp:cNvSpPr/>
      </dsp:nvSpPr>
      <dsp:spPr>
        <a:xfrm>
          <a:off x="3495704" y="393103"/>
          <a:ext cx="3669791" cy="3669791"/>
        </a:xfrm>
        <a:prstGeom prst="pie">
          <a:avLst>
            <a:gd name="adj1" fmla="val 5400000"/>
            <a:gd name="adj2" fmla="val 10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Orthographe  lexicale	</a:t>
          </a:r>
        </a:p>
      </dsp:txBody>
      <dsp:txXfrm>
        <a:off x="3863120" y="2297463"/>
        <a:ext cx="1354327" cy="1004823"/>
      </dsp:txXfrm>
    </dsp:sp>
    <dsp:sp modelId="{C3942265-295C-6F40-98A4-E8E443415630}">
      <dsp:nvSpPr>
        <dsp:cNvPr id="0" name=""/>
        <dsp:cNvSpPr/>
      </dsp:nvSpPr>
      <dsp:spPr>
        <a:xfrm>
          <a:off x="3495704" y="269903"/>
          <a:ext cx="3669791" cy="3669791"/>
        </a:xfrm>
        <a:prstGeom prst="pie">
          <a:avLst>
            <a:gd name="adj1" fmla="val 108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Lexique dans les autres disciplines</a:t>
          </a:r>
        </a:p>
      </dsp:txBody>
      <dsp:txXfrm>
        <a:off x="3863120" y="1030511"/>
        <a:ext cx="1354327" cy="1004823"/>
      </dsp:txXfrm>
    </dsp:sp>
    <dsp:sp modelId="{8708981D-DF5F-9E4A-A267-E6F1AF7FE670}">
      <dsp:nvSpPr>
        <dsp:cNvPr id="0" name=""/>
        <dsp:cNvSpPr/>
      </dsp:nvSpPr>
      <dsp:spPr>
        <a:xfrm>
          <a:off x="3391726" y="42726"/>
          <a:ext cx="4124146" cy="4124146"/>
        </a:xfrm>
        <a:prstGeom prst="circularArrow">
          <a:avLst>
            <a:gd name="adj1" fmla="val 5085"/>
            <a:gd name="adj2" fmla="val 327528"/>
            <a:gd name="adj3" fmla="val 21272472"/>
            <a:gd name="adj4" fmla="val 162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BAF81F-4E05-874D-8E52-E3EE20281335}">
      <dsp:nvSpPr>
        <dsp:cNvPr id="0" name=""/>
        <dsp:cNvSpPr/>
      </dsp:nvSpPr>
      <dsp:spPr>
        <a:xfrm>
          <a:off x="3410883" y="165926"/>
          <a:ext cx="4124146" cy="4124146"/>
        </a:xfrm>
        <a:prstGeom prst="circularArrow">
          <a:avLst>
            <a:gd name="adj1" fmla="val 5085"/>
            <a:gd name="adj2" fmla="val 327528"/>
            <a:gd name="adj3" fmla="val 5072472"/>
            <a:gd name="adj4" fmla="val 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231F58-A149-3B4A-B4D6-7954C2BC6E2E}">
      <dsp:nvSpPr>
        <dsp:cNvPr id="0" name=""/>
        <dsp:cNvSpPr/>
      </dsp:nvSpPr>
      <dsp:spPr>
        <a:xfrm>
          <a:off x="3268526" y="165926"/>
          <a:ext cx="4124146" cy="4124146"/>
        </a:xfrm>
        <a:prstGeom prst="circularArrow">
          <a:avLst>
            <a:gd name="adj1" fmla="val 5085"/>
            <a:gd name="adj2" fmla="val 327528"/>
            <a:gd name="adj3" fmla="val 10472472"/>
            <a:gd name="adj4" fmla="val 54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7AFB55-AC89-8046-85DA-5E90F365B189}">
      <dsp:nvSpPr>
        <dsp:cNvPr id="0" name=""/>
        <dsp:cNvSpPr/>
      </dsp:nvSpPr>
      <dsp:spPr>
        <a:xfrm>
          <a:off x="3268526" y="42726"/>
          <a:ext cx="4124146" cy="4124146"/>
        </a:xfrm>
        <a:prstGeom prst="circularArrow">
          <a:avLst>
            <a:gd name="adj1" fmla="val 5085"/>
            <a:gd name="adj2" fmla="val 327528"/>
            <a:gd name="adj3" fmla="val 15872472"/>
            <a:gd name="adj4" fmla="val 10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5D02A-F4B6-B742-BABF-F0810C753F5C}">
      <dsp:nvSpPr>
        <dsp:cNvPr id="0" name=""/>
        <dsp:cNvSpPr/>
      </dsp:nvSpPr>
      <dsp:spPr>
        <a:xfrm>
          <a:off x="2133267" y="2597169"/>
          <a:ext cx="2043215"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MDL</a:t>
          </a:r>
        </a:p>
      </dsp:txBody>
      <dsp:txXfrm>
        <a:off x="2162647" y="2626549"/>
        <a:ext cx="1984455" cy="944340"/>
      </dsp:txXfrm>
    </dsp:sp>
    <dsp:sp modelId="{F0459C54-DDE8-6A4C-A572-3C3A3A57E27B}">
      <dsp:nvSpPr>
        <dsp:cNvPr id="0" name=""/>
        <dsp:cNvSpPr/>
      </dsp:nvSpPr>
      <dsp:spPr>
        <a:xfrm rot="17945813">
          <a:off x="3752614" y="2361679"/>
          <a:ext cx="1650216" cy="32124"/>
        </a:xfrm>
        <a:custGeom>
          <a:avLst/>
          <a:gdLst/>
          <a:ahLst/>
          <a:cxnLst/>
          <a:rect l="0" t="0" r="0" b="0"/>
          <a:pathLst>
            <a:path>
              <a:moveTo>
                <a:pt x="0" y="16062"/>
              </a:moveTo>
              <a:lnTo>
                <a:pt x="1650216"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536467" y="2336485"/>
        <a:ext cx="82510" cy="82510"/>
      </dsp:txXfrm>
    </dsp:sp>
    <dsp:sp modelId="{90893F9D-8337-A947-86F3-C959D0880A0D}">
      <dsp:nvSpPr>
        <dsp:cNvPr id="0" name=""/>
        <dsp:cNvSpPr/>
      </dsp:nvSpPr>
      <dsp:spPr>
        <a:xfrm>
          <a:off x="4978963" y="1155212"/>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Grammaire</a:t>
          </a:r>
        </a:p>
      </dsp:txBody>
      <dsp:txXfrm>
        <a:off x="5008343" y="1184592"/>
        <a:ext cx="1947441" cy="944340"/>
      </dsp:txXfrm>
    </dsp:sp>
    <dsp:sp modelId="{B42DAD25-8919-9E40-87DE-8E3E347B87E8}">
      <dsp:nvSpPr>
        <dsp:cNvPr id="0" name=""/>
        <dsp:cNvSpPr/>
      </dsp:nvSpPr>
      <dsp:spPr>
        <a:xfrm rot="18289469">
          <a:off x="6683786" y="1063917"/>
          <a:ext cx="1405236" cy="32124"/>
        </a:xfrm>
        <a:custGeom>
          <a:avLst/>
          <a:gdLst/>
          <a:ahLst/>
          <a:cxnLst/>
          <a:rect l="0" t="0" r="0" b="0"/>
          <a:pathLst>
            <a:path>
              <a:moveTo>
                <a:pt x="0" y="16062"/>
              </a:moveTo>
              <a:lnTo>
                <a:pt x="1405236"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351274" y="1044848"/>
        <a:ext cx="70261" cy="70261"/>
      </dsp:txXfrm>
    </dsp:sp>
    <dsp:sp modelId="{4A20352A-969F-844E-898C-BF344E59E25D}">
      <dsp:nvSpPr>
        <dsp:cNvPr id="0" name=""/>
        <dsp:cNvSpPr/>
      </dsp:nvSpPr>
      <dsp:spPr>
        <a:xfrm>
          <a:off x="7787645" y="1646"/>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Types et formes de phrase</a:t>
          </a:r>
        </a:p>
      </dsp:txBody>
      <dsp:txXfrm>
        <a:off x="7817025" y="31026"/>
        <a:ext cx="1947441" cy="944340"/>
      </dsp:txXfrm>
    </dsp:sp>
    <dsp:sp modelId="{4C37A557-228E-3049-9E32-D39882E20FF1}">
      <dsp:nvSpPr>
        <dsp:cNvPr id="0" name=""/>
        <dsp:cNvSpPr/>
      </dsp:nvSpPr>
      <dsp:spPr>
        <a:xfrm>
          <a:off x="6985164" y="1640700"/>
          <a:ext cx="802480" cy="32124"/>
        </a:xfrm>
        <a:custGeom>
          <a:avLst/>
          <a:gdLst/>
          <a:ahLst/>
          <a:cxnLst/>
          <a:rect l="0" t="0" r="0" b="0"/>
          <a:pathLst>
            <a:path>
              <a:moveTo>
                <a:pt x="0" y="16062"/>
              </a:moveTo>
              <a:lnTo>
                <a:pt x="802480"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366343" y="1636700"/>
        <a:ext cx="40124" cy="40124"/>
      </dsp:txXfrm>
    </dsp:sp>
    <dsp:sp modelId="{BD461D41-F68C-024D-AF4D-E749A76F91CD}">
      <dsp:nvSpPr>
        <dsp:cNvPr id="0" name=""/>
        <dsp:cNvSpPr/>
      </dsp:nvSpPr>
      <dsp:spPr>
        <a:xfrm>
          <a:off x="7787645" y="1155212"/>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Fonctions sujet et complément (COD, COI</a:t>
          </a:r>
          <a:r>
            <a:rPr lang="fr-FR" sz="1600" kern="1200"/>
            <a:t>, attribut) dans </a:t>
          </a:r>
          <a:r>
            <a:rPr lang="fr-FR" sz="1600" kern="1200" dirty="0"/>
            <a:t>la phrase simple</a:t>
          </a:r>
        </a:p>
      </dsp:txBody>
      <dsp:txXfrm>
        <a:off x="7817025" y="1184592"/>
        <a:ext cx="1947441" cy="944340"/>
      </dsp:txXfrm>
    </dsp:sp>
    <dsp:sp modelId="{E205AC3E-D824-AD4A-B3B9-0AD4926D8645}">
      <dsp:nvSpPr>
        <dsp:cNvPr id="0" name=""/>
        <dsp:cNvSpPr/>
      </dsp:nvSpPr>
      <dsp:spPr>
        <a:xfrm rot="3310531">
          <a:off x="6683786" y="2217483"/>
          <a:ext cx="1405236" cy="32124"/>
        </a:xfrm>
        <a:custGeom>
          <a:avLst/>
          <a:gdLst/>
          <a:ahLst/>
          <a:cxnLst/>
          <a:rect l="0" t="0" r="0" b="0"/>
          <a:pathLst>
            <a:path>
              <a:moveTo>
                <a:pt x="0" y="16062"/>
              </a:moveTo>
              <a:lnTo>
                <a:pt x="1405236"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351274" y="2198414"/>
        <a:ext cx="70261" cy="70261"/>
      </dsp:txXfrm>
    </dsp:sp>
    <dsp:sp modelId="{47169803-A17B-F247-9C0A-F61BCE46C97E}">
      <dsp:nvSpPr>
        <dsp:cNvPr id="0" name=""/>
        <dsp:cNvSpPr/>
      </dsp:nvSpPr>
      <dsp:spPr>
        <a:xfrm>
          <a:off x="7787645" y="2308778"/>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Nature des mots</a:t>
          </a:r>
        </a:p>
      </dsp:txBody>
      <dsp:txXfrm>
        <a:off x="7817025" y="2338158"/>
        <a:ext cx="1947441" cy="944340"/>
      </dsp:txXfrm>
    </dsp:sp>
    <dsp:sp modelId="{558F6A8B-48C3-2B43-A41B-C9A9EE812BB2}">
      <dsp:nvSpPr>
        <dsp:cNvPr id="0" name=""/>
        <dsp:cNvSpPr/>
      </dsp:nvSpPr>
      <dsp:spPr>
        <a:xfrm rot="3654187">
          <a:off x="3752614" y="3803636"/>
          <a:ext cx="1650216" cy="32124"/>
        </a:xfrm>
        <a:custGeom>
          <a:avLst/>
          <a:gdLst/>
          <a:ahLst/>
          <a:cxnLst/>
          <a:rect l="0" t="0" r="0" b="0"/>
          <a:pathLst>
            <a:path>
              <a:moveTo>
                <a:pt x="0" y="16062"/>
              </a:moveTo>
              <a:lnTo>
                <a:pt x="1650216"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4536467" y="3778443"/>
        <a:ext cx="82510" cy="82510"/>
      </dsp:txXfrm>
    </dsp:sp>
    <dsp:sp modelId="{E99B31E2-078D-A84B-AA79-D94E4B0C3C5D}">
      <dsp:nvSpPr>
        <dsp:cNvPr id="0" name=""/>
        <dsp:cNvSpPr/>
      </dsp:nvSpPr>
      <dsp:spPr>
        <a:xfrm>
          <a:off x="4978963" y="4039126"/>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Orthographe grammaticale</a:t>
          </a:r>
        </a:p>
      </dsp:txBody>
      <dsp:txXfrm>
        <a:off x="5008343" y="4068506"/>
        <a:ext cx="1947441" cy="944340"/>
      </dsp:txXfrm>
    </dsp:sp>
    <dsp:sp modelId="{1E665DDE-F815-3142-AD81-04BBA6677C23}">
      <dsp:nvSpPr>
        <dsp:cNvPr id="0" name=""/>
        <dsp:cNvSpPr/>
      </dsp:nvSpPr>
      <dsp:spPr>
        <a:xfrm rot="19457599">
          <a:off x="6892276" y="4236223"/>
          <a:ext cx="988257" cy="32124"/>
        </a:xfrm>
        <a:custGeom>
          <a:avLst/>
          <a:gdLst/>
          <a:ahLst/>
          <a:cxnLst/>
          <a:rect l="0" t="0" r="0" b="0"/>
          <a:pathLst>
            <a:path>
              <a:moveTo>
                <a:pt x="0" y="16062"/>
              </a:moveTo>
              <a:lnTo>
                <a:pt x="988257"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361698" y="4227579"/>
        <a:ext cx="49412" cy="49412"/>
      </dsp:txXfrm>
    </dsp:sp>
    <dsp:sp modelId="{55CB57D7-EC6C-524A-A599-CCC9BB8F6BDA}">
      <dsp:nvSpPr>
        <dsp:cNvPr id="0" name=""/>
        <dsp:cNvSpPr/>
      </dsp:nvSpPr>
      <dsp:spPr>
        <a:xfrm>
          <a:off x="7787645" y="3462343"/>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Accords dans le groupe nominal</a:t>
          </a:r>
        </a:p>
      </dsp:txBody>
      <dsp:txXfrm>
        <a:off x="7817025" y="3491723"/>
        <a:ext cx="1947441" cy="944340"/>
      </dsp:txXfrm>
    </dsp:sp>
    <dsp:sp modelId="{91708B4B-6FBE-BC45-92F7-D77606B16279}">
      <dsp:nvSpPr>
        <dsp:cNvPr id="0" name=""/>
        <dsp:cNvSpPr/>
      </dsp:nvSpPr>
      <dsp:spPr>
        <a:xfrm rot="2142401">
          <a:off x="6892276" y="4813006"/>
          <a:ext cx="988257" cy="32124"/>
        </a:xfrm>
        <a:custGeom>
          <a:avLst/>
          <a:gdLst/>
          <a:ahLst/>
          <a:cxnLst/>
          <a:rect l="0" t="0" r="0" b="0"/>
          <a:pathLst>
            <a:path>
              <a:moveTo>
                <a:pt x="0" y="16062"/>
              </a:moveTo>
              <a:lnTo>
                <a:pt x="988257"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7361698" y="4804362"/>
        <a:ext cx="49412" cy="49412"/>
      </dsp:txXfrm>
    </dsp:sp>
    <dsp:sp modelId="{EF832201-4455-2542-84E5-7A291FD757FB}">
      <dsp:nvSpPr>
        <dsp:cNvPr id="0" name=""/>
        <dsp:cNvSpPr/>
      </dsp:nvSpPr>
      <dsp:spPr>
        <a:xfrm>
          <a:off x="7787645" y="4615909"/>
          <a:ext cx="2006201" cy="100310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kern="1200" dirty="0"/>
            <a:t>Accords sujet / verbe</a:t>
          </a:r>
        </a:p>
      </dsp:txBody>
      <dsp:txXfrm>
        <a:off x="7817025" y="4645289"/>
        <a:ext cx="1947441" cy="94434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E25463-C403-4D71-8027-29DCBD0C3EF3}" type="datetimeFigureOut">
              <a:rPr lang="fr-FR" smtClean="0"/>
              <a:t>21/09/2026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E1D63-EB71-48EC-9ED8-C683DDB51523}" type="slidenum">
              <a:rPr lang="fr-FR" smtClean="0"/>
              <a:t>‹N°›</a:t>
            </a:fld>
            <a:endParaRPr lang="fr-FR"/>
          </a:p>
        </p:txBody>
      </p:sp>
    </p:spTree>
    <p:extLst>
      <p:ext uri="{BB962C8B-B14F-4D97-AF65-F5344CB8AC3E}">
        <p14:creationId xmlns:p14="http://schemas.microsoft.com/office/powerpoint/2010/main" val="80291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BA4352-D625-4E11-AA97-2853EF629CA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E7F726C-AB5E-43BE-8812-CA3BEB739C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645A6A2-E6F0-4165-90A3-1A6A88212B52}"/>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10549E6F-01C6-4865-9523-98AD396DA8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B7226A-AA85-4F70-801C-F4C709C4F990}"/>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4190689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1915ED-7F9C-4D9C-9E5C-063FD423284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B273872-C78D-48C5-88E1-168C0893AB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2407A4-5863-4CDF-B3DF-FA33E5376A61}"/>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8C8927AC-31F6-4209-A99B-627F4974C59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1A613D-46F4-417E-B5A2-4A2A7E899BCA}"/>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90132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2DDE2F-163A-4222-9F44-583FBD74D27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C139E61-E42B-4850-9104-37508958BF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1CE1FE6-A779-4BD2-992F-6336D4A5210B}"/>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0EC6F265-B406-4080-AD85-B76A6EC2A5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4AD68A-D90A-4F60-B842-56C155C2E516}"/>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976363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AC419-EAF5-4381-87CD-993A620ECBC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760111-7BCA-499F-8852-5AC5CAF1D15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EE6155B-7EFD-4CDE-81CD-9BDEE1A9E29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67ACCF9-33C8-4185-B56D-722623BE4A5A}"/>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6" name="Espace réservé du pied de page 5">
            <a:extLst>
              <a:ext uri="{FF2B5EF4-FFF2-40B4-BE49-F238E27FC236}">
                <a16:creationId xmlns:a16="http://schemas.microsoft.com/office/drawing/2014/main" id="{77133D7A-99FB-4936-B8BB-B6F078E5F9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2EFB4F-4A89-40FA-BD8C-3F8AE5C23AB4}"/>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73988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C5A6E-6FA7-4E6A-96BC-CDD3811C996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573B45A-D29F-4D45-90F4-E0DB5DE4C8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FC8A2D2-7DA5-407A-9711-2C12841391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F439D43-1FA8-4EB6-BA3A-0894E0E62E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0D1E83D-5E7B-431B-B2D9-886717035D6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AA3822-CF4A-4E0D-8E97-23127F9890ED}"/>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8" name="Espace réservé du pied de page 7">
            <a:extLst>
              <a:ext uri="{FF2B5EF4-FFF2-40B4-BE49-F238E27FC236}">
                <a16:creationId xmlns:a16="http://schemas.microsoft.com/office/drawing/2014/main" id="{75CBBC82-BD44-409B-AA7E-5FA39962D77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F3D7FBB-A9EF-4BB5-8461-7DD213545A29}"/>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276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A44A4-1E48-40A1-B72F-069942BF80B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2D416E1-E93D-4426-BF12-3135EB76B854}"/>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4" name="Espace réservé du pied de page 3">
            <a:extLst>
              <a:ext uri="{FF2B5EF4-FFF2-40B4-BE49-F238E27FC236}">
                <a16:creationId xmlns:a16="http://schemas.microsoft.com/office/drawing/2014/main" id="{5A13C444-B170-4312-8C91-31A0AEA5416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9CC1198-7A06-4CA2-AE5D-42E25E3C094B}"/>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630503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44D5BF-1F8F-4785-9E54-91E21C5CF353}"/>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3" name="Espace réservé du pied de page 2">
            <a:extLst>
              <a:ext uri="{FF2B5EF4-FFF2-40B4-BE49-F238E27FC236}">
                <a16:creationId xmlns:a16="http://schemas.microsoft.com/office/drawing/2014/main" id="{4778DF22-DD99-4A99-ACB4-9B4E848430E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52116DD-1166-43A4-B060-429D2B632513}"/>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379939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8CD34D-0E2E-4E24-B239-38E3F64EB4A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D9AD86D-AC06-421C-B085-442573B91C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473C43E-3BBF-452A-B85F-5E962C33C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54CE11-BCCD-4693-ACE2-F4D8D3792146}"/>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6" name="Espace réservé du pied de page 5">
            <a:extLst>
              <a:ext uri="{FF2B5EF4-FFF2-40B4-BE49-F238E27FC236}">
                <a16:creationId xmlns:a16="http://schemas.microsoft.com/office/drawing/2014/main" id="{6ADEEEC8-ED3A-4ADB-99BA-AD69CF4FB3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63BB7C-4041-470F-91AA-643144B4019C}"/>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72315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5654AE-9822-4532-B410-7BFA39A1DB7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0471D8B-08D9-4179-86A4-C45A04F53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7B69342-5C2F-41D2-9022-E778632BB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1F2C3A-F0C0-40AF-AB26-AB6C39A134D7}"/>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6" name="Espace réservé du pied de page 5">
            <a:extLst>
              <a:ext uri="{FF2B5EF4-FFF2-40B4-BE49-F238E27FC236}">
                <a16:creationId xmlns:a16="http://schemas.microsoft.com/office/drawing/2014/main" id="{4DCBAE02-748D-4E43-8225-3F5C8FD88C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E1A9E5B-8AC9-4DA4-A506-E36B4EFA4BC3}"/>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388905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1C038A-3F99-4D47-B0F5-3330B2AD0DB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26C3823-C95F-44AC-B4C5-DB254A76D50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507386-8AE7-4ED8-B024-27A7745722B8}"/>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08A1A05A-91E8-4D9E-8386-F7B96B3DDF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903C02-7ABC-4424-85DA-2619E44C159B}"/>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145335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D6718FE-3414-4E13-809D-18DB8166180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94563E-9FFD-4119-BC68-F466884653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99C5F4-4833-453F-B6C9-260157E48515}"/>
              </a:ext>
            </a:extLst>
          </p:cNvPr>
          <p:cNvSpPr>
            <a:spLocks noGrp="1"/>
          </p:cNvSpPr>
          <p:nvPr>
            <p:ph type="dt" sz="half" idx="10"/>
          </p:nvPr>
        </p:nvSpPr>
        <p:spPr/>
        <p:txBody>
          <a:bodyPr/>
          <a:lstStyle/>
          <a:p>
            <a:fld id="{7E3F2DF7-6B44-4070-BBC4-9689A7F02890}"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3AD6177E-7142-4932-804F-9746B78825E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978F9C9-5DFE-46CB-9180-B9EDD99B4F8D}"/>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4184551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extLst>
      <p:ext uri="{BB962C8B-B14F-4D97-AF65-F5344CB8AC3E}">
        <p14:creationId xmlns:p14="http://schemas.microsoft.com/office/powerpoint/2010/main" val="1720364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1107B85-1CE0-4377-A05E-F133D93DC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5516FAB-9AE9-4227-8F57-ACC8D3173D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AE376E-4074-4EFB-B26B-D39DF7155C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F2DF7-6B44-4070-BBC4-9689A7F02890}"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DE08D121-1D98-4CE5-B3C0-41F80340F2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3B907DD-7C3C-4224-82C1-6850D065F8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7DEB9-C176-4F6F-877D-ECEDF2C71C8B}" type="slidenum">
              <a:rPr lang="fr-FR" smtClean="0"/>
              <a:t>‹N°›</a:t>
            </a:fld>
            <a:endParaRPr lang="fr-FR"/>
          </a:p>
        </p:txBody>
      </p:sp>
    </p:spTree>
    <p:extLst>
      <p:ext uri="{BB962C8B-B14F-4D97-AF65-F5344CB8AC3E}">
        <p14:creationId xmlns:p14="http://schemas.microsoft.com/office/powerpoint/2010/main" val="5922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eduscol.education.fr/document/14269/downloa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bilem.ac-besancon.fr/" TargetMode="External"/><Relationship Id="rId2" Type="http://schemas.openxmlformats.org/officeDocument/2006/relationships/hyperlink" Target="https://elodil.umontreal.ca/"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eduscol.education.fr/document/16489/download"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2" Type="http://schemas.openxmlformats.org/officeDocument/2006/relationships/hyperlink" Target="https://eduscol.education.fr/186/liste-de-frequence-lexical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videos.education.fr/MENESR/eduscol.education.fr/2016/Ressources2016/Francais/RA_C2C3_Francais_Etude_langue_Classement_de_GN-presentation-analyse.mp4"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9EF0AA8-4D64-4C53-B384-57D2EF382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C82559F-9ABE-4ED8-9D18-A60EB04BB28A}"/>
              </a:ext>
            </a:extLst>
          </p:cNvPr>
          <p:cNvSpPr>
            <a:spLocks noGrp="1"/>
          </p:cNvSpPr>
          <p:nvPr>
            <p:ph type="ctrTitle"/>
          </p:nvPr>
        </p:nvSpPr>
        <p:spPr>
          <a:xfrm>
            <a:off x="5799184" y="839537"/>
            <a:ext cx="6035040" cy="4394988"/>
          </a:xfrm>
        </p:spPr>
        <p:txBody>
          <a:bodyPr anchor="ctr">
            <a:normAutofit/>
          </a:bodyPr>
          <a:lstStyle/>
          <a:p>
            <a:r>
              <a:rPr lang="fr-FR" sz="4200">
                <a:latin typeface="Times New Roman" panose="02020603050405020304" pitchFamily="18" charset="0"/>
                <a:cs typeface="Times New Roman" panose="02020603050405020304" pitchFamily="18" charset="0"/>
              </a:rPr>
              <a:t>TD </a:t>
            </a:r>
            <a:br>
              <a:rPr lang="fr-FR" sz="4200">
                <a:latin typeface="Times New Roman" panose="02020603050405020304" pitchFamily="18" charset="0"/>
                <a:cs typeface="Times New Roman" panose="02020603050405020304" pitchFamily="18" charset="0"/>
              </a:rPr>
            </a:br>
            <a:r>
              <a:rPr lang="fr-FR" sz="4200">
                <a:latin typeface="Times New Roman" panose="02020603050405020304" pitchFamily="18" charset="0"/>
                <a:cs typeface="Times New Roman" panose="02020603050405020304" pitchFamily="18" charset="0"/>
              </a:rPr>
              <a:t>UE 302 M2</a:t>
            </a:r>
            <a:br>
              <a:rPr lang="fr-FR" sz="4200">
                <a:latin typeface="Times New Roman" panose="02020603050405020304" pitchFamily="18" charset="0"/>
                <a:cs typeface="Times New Roman" panose="02020603050405020304" pitchFamily="18" charset="0"/>
              </a:rPr>
            </a:br>
            <a:br>
              <a:rPr lang="fr-FR" sz="4200">
                <a:latin typeface="Times New Roman" panose="02020603050405020304" pitchFamily="18" charset="0"/>
                <a:cs typeface="Times New Roman" panose="02020603050405020304" pitchFamily="18" charset="0"/>
              </a:rPr>
            </a:br>
            <a:r>
              <a:rPr lang="fr-FR" sz="4200">
                <a:latin typeface="Times New Roman" panose="02020603050405020304" pitchFamily="18" charset="0"/>
                <a:cs typeface="Times New Roman" panose="02020603050405020304" pitchFamily="18" charset="0"/>
              </a:rPr>
              <a:t>EDL</a:t>
            </a:r>
            <a:br>
              <a:rPr lang="fr-FR" sz="4200">
                <a:latin typeface="Times New Roman" panose="02020603050405020304" pitchFamily="18" charset="0"/>
                <a:cs typeface="Times New Roman" panose="02020603050405020304" pitchFamily="18" charset="0"/>
              </a:rPr>
            </a:br>
            <a:br>
              <a:rPr lang="fr-FR" sz="4200">
                <a:latin typeface="Times New Roman" panose="02020603050405020304" pitchFamily="18" charset="0"/>
                <a:cs typeface="Times New Roman" panose="02020603050405020304" pitchFamily="18" charset="0"/>
              </a:rPr>
            </a:br>
            <a:endParaRPr lang="fr-FR" sz="4200">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a16="http://schemas.microsoft.com/office/drawing/2014/main" id="{52314543-3DE1-42B9-83E8-7A775A2DD576}"/>
              </a:ext>
            </a:extLst>
          </p:cNvPr>
          <p:cNvSpPr>
            <a:spLocks noGrp="1"/>
          </p:cNvSpPr>
          <p:nvPr>
            <p:ph type="subTitle" idx="1"/>
          </p:nvPr>
        </p:nvSpPr>
        <p:spPr>
          <a:xfrm>
            <a:off x="5799185" y="5368354"/>
            <a:ext cx="6035039" cy="1083246"/>
          </a:xfrm>
        </p:spPr>
        <p:txBody>
          <a:bodyPr>
            <a:normAutofit/>
          </a:bodyPr>
          <a:lstStyle/>
          <a:p>
            <a:endParaRPr lang="fr-FR" sz="800">
              <a:solidFill>
                <a:schemeClr val="tx1">
                  <a:alpha val="60000"/>
                </a:schemeClr>
              </a:solidFill>
              <a:latin typeface="Times New Roman" panose="02020603050405020304" pitchFamily="18" charset="0"/>
              <a:cs typeface="Times New Roman" panose="02020603050405020304" pitchFamily="18" charset="0"/>
            </a:endParaRPr>
          </a:p>
          <a:p>
            <a:r>
              <a:rPr lang="fr-FR">
                <a:solidFill>
                  <a:schemeClr val="tx1">
                    <a:alpha val="60000"/>
                  </a:schemeClr>
                </a:solidFill>
                <a:latin typeface="Times New Roman" panose="02020603050405020304" pitchFamily="18" charset="0"/>
                <a:cs typeface="Times New Roman" panose="02020603050405020304" pitchFamily="18" charset="0"/>
              </a:rPr>
              <a:t>Hélène Castany-Owhadi</a:t>
            </a:r>
          </a:p>
          <a:p>
            <a:endParaRPr lang="fr-FR" sz="800">
              <a:solidFill>
                <a:schemeClr val="tx1">
                  <a:alpha val="60000"/>
                </a:schemeClr>
              </a:solidFill>
            </a:endParaRPr>
          </a:p>
        </p:txBody>
      </p:sp>
      <p:grpSp>
        <p:nvGrpSpPr>
          <p:cNvPr id="20" name="Group 19">
            <a:extLst>
              <a:ext uri="{FF2B5EF4-FFF2-40B4-BE49-F238E27FC236}">
                <a16:creationId xmlns:a16="http://schemas.microsoft.com/office/drawing/2014/main" id="{CAD19E66-9A79-42B6-9AA2-CC264BEC83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21" name="Freeform 6">
              <a:extLst>
                <a:ext uri="{FF2B5EF4-FFF2-40B4-BE49-F238E27FC236}">
                  <a16:creationId xmlns:a16="http://schemas.microsoft.com/office/drawing/2014/main" id="{DE739263-30CB-4935-9D21-618840D57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txBody>
            <a:bodyPr/>
            <a:lstStyle/>
            <a:p>
              <a:endParaRPr lang="fr-FR"/>
            </a:p>
          </p:txBody>
        </p:sp>
        <p:sp>
          <p:nvSpPr>
            <p:cNvPr id="22" name="Freeform 6">
              <a:extLst>
                <a:ext uri="{FF2B5EF4-FFF2-40B4-BE49-F238E27FC236}">
                  <a16:creationId xmlns:a16="http://schemas.microsoft.com/office/drawing/2014/main" id="{A18249B2-7974-4616-94C1-414335D007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txBody>
            <a:bodyPr/>
            <a:lstStyle/>
            <a:p>
              <a:endParaRPr lang="fr-FR"/>
            </a:p>
          </p:txBody>
        </p:sp>
      </p:grpSp>
      <p:pic>
        <p:nvPicPr>
          <p:cNvPr id="4" name="Image 3" descr="Une image contenant extérieur, signe, photo, assis&#10;&#10;Description générée automatiquement">
            <a:extLst>
              <a:ext uri="{FF2B5EF4-FFF2-40B4-BE49-F238E27FC236}">
                <a16:creationId xmlns:a16="http://schemas.microsoft.com/office/drawing/2014/main" id="{1F714163-5A23-4EE4-BA1C-1D0D35C7547E}"/>
              </a:ext>
            </a:extLst>
          </p:cNvPr>
          <p:cNvPicPr/>
          <p:nvPr/>
        </p:nvPicPr>
        <p:blipFill>
          <a:blip r:embed="rId2"/>
          <a:stretch/>
        </p:blipFill>
        <p:spPr>
          <a:xfrm>
            <a:off x="3318510" y="3186506"/>
            <a:ext cx="1834609" cy="1802194"/>
          </a:xfrm>
          <a:prstGeom prst="rect">
            <a:avLst/>
          </a:prstGeom>
        </p:spPr>
      </p:pic>
      <p:pic>
        <p:nvPicPr>
          <p:cNvPr id="1026" name="Picture 2">
            <a:extLst>
              <a:ext uri="{FF2B5EF4-FFF2-40B4-BE49-F238E27FC236}">
                <a16:creationId xmlns:a16="http://schemas.microsoft.com/office/drawing/2014/main" id="{18C746D3-956E-4CAE-9F5B-E96CB4671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438" y="457714"/>
            <a:ext cx="2775221" cy="231268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AC199B2B-0FDC-4FCA-80E3-E672395C89C8}"/>
              </a:ext>
            </a:extLst>
          </p:cNvPr>
          <p:cNvSpPr txBox="1"/>
          <p:nvPr/>
        </p:nvSpPr>
        <p:spPr>
          <a:xfrm>
            <a:off x="1819275" y="2569543"/>
            <a:ext cx="1905000" cy="338554"/>
          </a:xfrm>
          <a:prstGeom prst="rect">
            <a:avLst/>
          </a:prstGeom>
          <a:noFill/>
        </p:spPr>
        <p:txBody>
          <a:bodyPr wrap="square" rtlCol="0">
            <a:spAutoFit/>
          </a:bodyPr>
          <a:lstStyle/>
          <a:p>
            <a:r>
              <a:rPr lang="fr-FR" sz="1600"/>
              <a:t>site de Perpignan</a:t>
            </a:r>
          </a:p>
        </p:txBody>
      </p:sp>
    </p:spTree>
    <p:extLst>
      <p:ext uri="{BB962C8B-B14F-4D97-AF65-F5344CB8AC3E}">
        <p14:creationId xmlns:p14="http://schemas.microsoft.com/office/powerpoint/2010/main" val="3415922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C8EA96-B604-7925-AF14-C90A101B2AB9}"/>
              </a:ext>
            </a:extLst>
          </p:cNvPr>
          <p:cNvSpPr txBox="1">
            <a:spLocks/>
          </p:cNvSpPr>
          <p:nvPr/>
        </p:nvSpPr>
        <p:spPr>
          <a:xfrm>
            <a:off x="838200" y="2449285"/>
            <a:ext cx="10657114" cy="2677885"/>
          </a:xfrm>
          <a:prstGeom prst="rect">
            <a:avLst/>
          </a:prstGeom>
          <a:solidFill>
            <a:schemeClr val="accent4">
              <a:lumMod val="20000"/>
              <a:lumOff val="80000"/>
            </a:schemeClr>
          </a:solidFill>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fr-FR" sz="3200">
                <a:latin typeface="Times New Roman" panose="02020603050405020304" pitchFamily="18" charset="0"/>
                <a:cs typeface="Times New Roman" panose="02020603050405020304" pitchFamily="18" charset="0"/>
              </a:rPr>
              <a:t>L’étude de la langue joue un rôle déterminant pour amener les élèves à considérer la langue comme objet d’étude et non plus seulement comme moyen de communication (MEN, eduscol, 2018)</a:t>
            </a:r>
          </a:p>
        </p:txBody>
      </p:sp>
    </p:spTree>
    <p:extLst>
      <p:ext uri="{BB962C8B-B14F-4D97-AF65-F5344CB8AC3E}">
        <p14:creationId xmlns:p14="http://schemas.microsoft.com/office/powerpoint/2010/main" val="4194557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B1DB85-C3B8-443D-BFE2-6214134201E5}"/>
              </a:ext>
            </a:extLst>
          </p:cNvPr>
          <p:cNvSpPr>
            <a:spLocks noGrp="1"/>
          </p:cNvSpPr>
          <p:nvPr>
            <p:ph type="title"/>
          </p:nvPr>
        </p:nvSpPr>
        <p:spPr>
          <a:xfrm>
            <a:off x="838200" y="365126"/>
            <a:ext cx="10515600" cy="491402"/>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Langue / langage</a:t>
            </a:r>
          </a:p>
        </p:txBody>
      </p:sp>
      <p:sp>
        <p:nvSpPr>
          <p:cNvPr id="3" name="Espace réservé du contenu 2">
            <a:extLst>
              <a:ext uri="{FF2B5EF4-FFF2-40B4-BE49-F238E27FC236}">
                <a16:creationId xmlns:a16="http://schemas.microsoft.com/office/drawing/2014/main" id="{93D278DC-C710-4F97-8633-919207BA69CF}"/>
              </a:ext>
            </a:extLst>
          </p:cNvPr>
          <p:cNvSpPr>
            <a:spLocks noGrp="1"/>
          </p:cNvSpPr>
          <p:nvPr>
            <p:ph idx="1"/>
          </p:nvPr>
        </p:nvSpPr>
        <p:spPr>
          <a:xfrm>
            <a:off x="838200" y="1354238"/>
            <a:ext cx="10515600" cy="4822725"/>
          </a:xfrm>
          <a:solidFill>
            <a:schemeClr val="accent4">
              <a:lumMod val="20000"/>
              <a:lumOff val="80000"/>
            </a:schemeClr>
          </a:solidFill>
        </p:spPr>
        <p:txBody>
          <a:bodyPr>
            <a:normAutofit/>
          </a:bodyPr>
          <a:lstStyle/>
          <a:p>
            <a:pPr>
              <a:lnSpc>
                <a:spcPct val="150000"/>
              </a:lnSpc>
            </a:pPr>
            <a:r>
              <a:rPr lang="fr-FR" sz="2400" b="1">
                <a:latin typeface="Times New Roman" panose="02020603050405020304" pitchFamily="18" charset="0"/>
                <a:cs typeface="Times New Roman" panose="02020603050405020304" pitchFamily="18" charset="0"/>
              </a:rPr>
              <a:t>Langue : </a:t>
            </a:r>
            <a:r>
              <a:rPr lang="fr-FR" sz="2400">
                <a:latin typeface="Times New Roman" panose="02020603050405020304" pitchFamily="18" charset="0"/>
                <a:cs typeface="Times New Roman" panose="02020603050405020304" pitchFamily="18" charset="0"/>
              </a:rPr>
              <a:t>système de signes conventionnels utilisé par un groupe pour la communication </a:t>
            </a:r>
            <a:endParaRPr lang="fr-FR">
              <a:latin typeface="Times New Roman" panose="02020603050405020304" pitchFamily="18" charset="0"/>
              <a:cs typeface="Times New Roman" panose="02020603050405020304" pitchFamily="18" charset="0"/>
            </a:endParaRPr>
          </a:p>
          <a:p>
            <a:endParaRPr lang="fr-FR">
              <a:latin typeface="Times New Roman" panose="02020603050405020304" pitchFamily="18" charset="0"/>
              <a:cs typeface="Times New Roman" panose="02020603050405020304" pitchFamily="18" charset="0"/>
            </a:endParaRPr>
          </a:p>
          <a:p>
            <a:pPr>
              <a:lnSpc>
                <a:spcPct val="150000"/>
              </a:lnSpc>
            </a:pPr>
            <a:r>
              <a:rPr lang="fr-FR" sz="2400" b="1">
                <a:latin typeface="Times New Roman" panose="02020603050405020304" pitchFamily="18" charset="0"/>
                <a:cs typeface="Times New Roman" panose="02020603050405020304" pitchFamily="18" charset="0"/>
              </a:rPr>
              <a:t>Langage : </a:t>
            </a:r>
          </a:p>
          <a:p>
            <a:pPr>
              <a:lnSpc>
                <a:spcPct val="150000"/>
              </a:lnSpc>
              <a:buFont typeface="Wingdings" panose="05000000000000000000" pitchFamily="2" charset="2"/>
              <a:buChar char="Ø"/>
            </a:pPr>
            <a:r>
              <a:rPr lang="fr-FR" sz="2400" b="1">
                <a:latin typeface="Times New Roman" panose="02020603050405020304" pitchFamily="18" charset="0"/>
                <a:cs typeface="Times New Roman" panose="02020603050405020304" pitchFamily="18" charset="0"/>
              </a:rPr>
              <a:t> </a:t>
            </a:r>
            <a:r>
              <a:rPr lang="fr-FR" sz="2400">
                <a:latin typeface="Times New Roman" panose="02020603050405020304" pitchFamily="18" charset="0"/>
                <a:cs typeface="Times New Roman" panose="02020603050405020304" pitchFamily="18" charset="0"/>
              </a:rPr>
              <a:t>usage particulier d’une langue ; </a:t>
            </a:r>
          </a:p>
          <a:p>
            <a:pPr>
              <a:lnSpc>
                <a:spcPct val="150000"/>
              </a:lnSpc>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a:t>
            </a:r>
            <a:r>
              <a:rPr lang="fr-FR" sz="2400">
                <a:latin typeface="Times New Roman" panose="02020603050405020304" pitchFamily="18" charset="0"/>
                <a:cs typeface="Times New Roman" panose="02020603050405020304" pitchFamily="18" charset="0"/>
              </a:rPr>
              <a:t>manière de communiquer et s’exprimer au moyen de signes variés (langue, images …)</a:t>
            </a:r>
          </a:p>
        </p:txBody>
      </p:sp>
    </p:spTree>
    <p:extLst>
      <p:ext uri="{BB962C8B-B14F-4D97-AF65-F5344CB8AC3E}">
        <p14:creationId xmlns:p14="http://schemas.microsoft.com/office/powerpoint/2010/main" val="166241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229A19-847F-4A45-B973-111AF1F4E094}"/>
              </a:ext>
            </a:extLst>
          </p:cNvPr>
          <p:cNvSpPr>
            <a:spLocks noGrp="1"/>
          </p:cNvSpPr>
          <p:nvPr>
            <p:ph type="title"/>
          </p:nvPr>
        </p:nvSpPr>
        <p:spPr>
          <a:xfrm>
            <a:off x="838200" y="365125"/>
            <a:ext cx="10515600" cy="722895"/>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Quels sont les savoirs en jeu en EDL ?</a:t>
            </a:r>
          </a:p>
        </p:txBody>
      </p:sp>
      <p:sp>
        <p:nvSpPr>
          <p:cNvPr id="3" name="Espace réservé du contenu 2">
            <a:extLst>
              <a:ext uri="{FF2B5EF4-FFF2-40B4-BE49-F238E27FC236}">
                <a16:creationId xmlns:a16="http://schemas.microsoft.com/office/drawing/2014/main" id="{124E843F-3811-4DDE-AC33-05AA45F9A369}"/>
              </a:ext>
            </a:extLst>
          </p:cNvPr>
          <p:cNvSpPr>
            <a:spLocks noGrp="1"/>
          </p:cNvSpPr>
          <p:nvPr>
            <p:ph idx="1"/>
          </p:nvPr>
        </p:nvSpPr>
        <p:spPr>
          <a:xfrm>
            <a:off x="941614" y="1400537"/>
            <a:ext cx="10412186" cy="5092338"/>
          </a:xfrm>
          <a:solidFill>
            <a:schemeClr val="accent4">
              <a:lumMod val="20000"/>
              <a:lumOff val="80000"/>
            </a:schemeClr>
          </a:solidFill>
        </p:spPr>
        <p:txBody>
          <a:bodyPr>
            <a:normAutofit fontScale="92500" lnSpcReduction="10000"/>
          </a:bodyPr>
          <a:lstStyle/>
          <a:p>
            <a:pPr>
              <a:lnSpc>
                <a:spcPct val="150000"/>
              </a:lnSpc>
            </a:pPr>
            <a:r>
              <a:rPr lang="fr-FR" sz="2400" b="1">
                <a:latin typeface="Times New Roman" panose="02020603050405020304" pitchFamily="18" charset="0"/>
                <a:cs typeface="Times New Roman" panose="02020603050405020304" pitchFamily="18" charset="0"/>
              </a:rPr>
              <a:t>Savoirs en lien avec l’apprentissage de la lecture et de l’écriture </a:t>
            </a:r>
            <a:r>
              <a:rPr lang="fr-FR" sz="2400">
                <a:latin typeface="Times New Roman" panose="02020603050405020304" pitchFamily="18" charset="0"/>
                <a:cs typeface="Times New Roman" panose="02020603050405020304" pitchFamily="18" charset="0"/>
              </a:rPr>
              <a:t>(conscience phonologique, syllabique, morphologique, parler des mots / du langage…)</a:t>
            </a:r>
          </a:p>
          <a:p>
            <a:pPr>
              <a:lnSpc>
                <a:spcPct val="150000"/>
              </a:lnSpc>
            </a:pPr>
            <a:r>
              <a:rPr lang="fr-FR" sz="2400" b="1">
                <a:latin typeface="Times New Roman" panose="02020603050405020304" pitchFamily="18" charset="0"/>
                <a:cs typeface="Times New Roman" panose="02020603050405020304" pitchFamily="18" charset="0"/>
              </a:rPr>
              <a:t>Savoirs lexicaux </a:t>
            </a:r>
            <a:r>
              <a:rPr lang="fr-FR" sz="2400">
                <a:latin typeface="Times New Roman" panose="02020603050405020304" pitchFamily="18" charset="0"/>
                <a:cs typeface="Times New Roman" panose="02020603050405020304" pitchFamily="18" charset="0"/>
              </a:rPr>
              <a:t>(orthographe lexicale, définition des mots, synonymes, antonymes, hyperonymes, formation des mots…)</a:t>
            </a:r>
          </a:p>
          <a:p>
            <a:pPr>
              <a:lnSpc>
                <a:spcPct val="150000"/>
              </a:lnSpc>
            </a:pPr>
            <a:r>
              <a:rPr lang="fr-FR" sz="2400" b="1">
                <a:latin typeface="Times New Roman" panose="02020603050405020304" pitchFamily="18" charset="0"/>
                <a:cs typeface="Times New Roman" panose="02020603050405020304" pitchFamily="18" charset="0"/>
              </a:rPr>
              <a:t>Savoirs grammaticaux (</a:t>
            </a:r>
            <a:r>
              <a:rPr lang="fr-FR" sz="2400">
                <a:latin typeface="Times New Roman" panose="02020603050405020304" pitchFamily="18" charset="0"/>
                <a:cs typeface="Times New Roman" panose="02020603050405020304" pitchFamily="18" charset="0"/>
              </a:rPr>
              <a:t>orthographe grammaticale, nature et fonction des mots , relation entre les mots, notions grammaticales…)</a:t>
            </a:r>
          </a:p>
          <a:p>
            <a:pPr>
              <a:lnSpc>
                <a:spcPct val="150000"/>
              </a:lnSpc>
            </a:pPr>
            <a:r>
              <a:rPr lang="fr-FR" sz="2400" b="1">
                <a:latin typeface="Times New Roman" panose="02020603050405020304" pitchFamily="18" charset="0"/>
                <a:cs typeface="Times New Roman" panose="02020603050405020304" pitchFamily="18" charset="0"/>
              </a:rPr>
              <a:t>Savoirs orthographiques </a:t>
            </a:r>
            <a:r>
              <a:rPr lang="fr-FR" sz="2400">
                <a:latin typeface="Times New Roman" panose="02020603050405020304" pitchFamily="18" charset="0"/>
                <a:cs typeface="Times New Roman" panose="02020603050405020304" pitchFamily="18" charset="0"/>
              </a:rPr>
              <a:t>(orthographe lexicale, orthographe grammaticale)</a:t>
            </a:r>
          </a:p>
          <a:p>
            <a:pPr marL="0" indent="0">
              <a:lnSpc>
                <a:spcPct val="150000"/>
              </a:lnSpc>
              <a:buNone/>
            </a:pPr>
            <a:endParaRPr lang="fr-FR" sz="240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Développement de compétences métalinguistiques</a:t>
            </a:r>
          </a:p>
        </p:txBody>
      </p:sp>
    </p:spTree>
    <p:extLst>
      <p:ext uri="{BB962C8B-B14F-4D97-AF65-F5344CB8AC3E}">
        <p14:creationId xmlns:p14="http://schemas.microsoft.com/office/powerpoint/2010/main" val="354853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1518A9-59E8-409D-9400-2ED08E69D2C3}"/>
              </a:ext>
            </a:extLst>
          </p:cNvPr>
          <p:cNvSpPr>
            <a:spLocks noGrp="1"/>
          </p:cNvSpPr>
          <p:nvPr>
            <p:ph type="title"/>
          </p:nvPr>
        </p:nvSpPr>
        <p:spPr>
          <a:xfrm>
            <a:off x="838200" y="365126"/>
            <a:ext cx="10370574" cy="883572"/>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Principes généraux pour l’étude de la langue (MEN, eduscol, 2018)</a:t>
            </a:r>
            <a:br>
              <a:rPr lang="fr-FR" sz="2400">
                <a:latin typeface="Times New Roman" panose="02020603050405020304" pitchFamily="18" charset="0"/>
                <a:cs typeface="Times New Roman" panose="02020603050405020304" pitchFamily="18" charset="0"/>
              </a:rPr>
            </a:br>
            <a:r>
              <a:rPr lang="fr-FR" sz="1600">
                <a:hlinkClick r:id="rId2"/>
              </a:rPr>
              <a:t>download (education.fr)</a:t>
            </a:r>
            <a:endParaRPr lang="fr-FR" sz="1600"/>
          </a:p>
        </p:txBody>
      </p:sp>
      <p:sp>
        <p:nvSpPr>
          <p:cNvPr id="3" name="Espace réservé du contenu 2">
            <a:extLst>
              <a:ext uri="{FF2B5EF4-FFF2-40B4-BE49-F238E27FC236}">
                <a16:creationId xmlns:a16="http://schemas.microsoft.com/office/drawing/2014/main" id="{220EA1CA-A393-4831-B304-0FC86C7F4494}"/>
              </a:ext>
            </a:extLst>
          </p:cNvPr>
          <p:cNvSpPr>
            <a:spLocks noGrp="1"/>
          </p:cNvSpPr>
          <p:nvPr>
            <p:ph idx="1"/>
          </p:nvPr>
        </p:nvSpPr>
        <p:spPr>
          <a:xfrm>
            <a:off x="838200" y="1493134"/>
            <a:ext cx="10515600" cy="4999741"/>
          </a:xfrm>
          <a:solidFill>
            <a:schemeClr val="accent4">
              <a:lumMod val="20000"/>
              <a:lumOff val="80000"/>
            </a:schemeClr>
          </a:solidFill>
        </p:spPr>
        <p:txBody>
          <a:bodyPr>
            <a:normAutofit fontScale="92500" lnSpcReduction="20000"/>
          </a:bodyPr>
          <a:lstStyle/>
          <a:p>
            <a:pPr>
              <a:lnSpc>
                <a:spcPct val="150000"/>
              </a:lnSpc>
            </a:pPr>
            <a:r>
              <a:rPr lang="fr-FR" sz="2400">
                <a:latin typeface="Times New Roman" panose="02020603050405020304" pitchFamily="18" charset="0"/>
                <a:cs typeface="Times New Roman" panose="02020603050405020304" pitchFamily="18" charset="0"/>
              </a:rPr>
              <a:t>Articulation </a:t>
            </a:r>
          </a:p>
          <a:p>
            <a:pPr lvl="1">
              <a:lnSpc>
                <a:spcPct val="150000"/>
              </a:lnSpc>
              <a:buFont typeface="Wingdings" panose="05000000000000000000" pitchFamily="2" charset="2"/>
              <a:buChar char="Ø"/>
            </a:pPr>
            <a:r>
              <a:rPr lang="fr-FR" b="1">
                <a:latin typeface="Times New Roman" panose="02020603050405020304" pitchFamily="18" charset="0"/>
                <a:cs typeface="Times New Roman" panose="02020603050405020304" pitchFamily="18" charset="0"/>
              </a:rPr>
              <a:t> « temps d’activités intégrées </a:t>
            </a:r>
            <a:r>
              <a:rPr lang="fr-FR">
                <a:latin typeface="Times New Roman" panose="02020603050405020304" pitchFamily="18" charset="0"/>
                <a:cs typeface="Times New Roman" panose="02020603050405020304" pitchFamily="18" charset="0"/>
              </a:rPr>
              <a:t>aux activités d’oral, de lecture et d’écriture »  </a:t>
            </a:r>
          </a:p>
          <a:p>
            <a:pPr lvl="1">
              <a:lnSpc>
                <a:spcPct val="150000"/>
              </a:lnSpc>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 </a:t>
            </a:r>
            <a:r>
              <a:rPr lang="fr-FR" b="1">
                <a:latin typeface="Times New Roman" panose="02020603050405020304" pitchFamily="18" charset="0"/>
                <a:cs typeface="Times New Roman" panose="02020603050405020304" pitchFamily="18" charset="0"/>
              </a:rPr>
              <a:t>activités spécifiques </a:t>
            </a:r>
            <a:r>
              <a:rPr lang="fr-FR">
                <a:latin typeface="Times New Roman" panose="02020603050405020304" pitchFamily="18" charset="0"/>
                <a:cs typeface="Times New Roman" panose="02020603050405020304" pitchFamily="18" charset="0"/>
              </a:rPr>
              <a:t>pour réfléchir sur le fonctionnement de la langue, structurer, vérifier et consolider les connaissances travaillées. »</a:t>
            </a:r>
          </a:p>
          <a:p>
            <a:pPr>
              <a:lnSpc>
                <a:spcPct val="150000"/>
              </a:lnSpc>
            </a:pPr>
            <a:r>
              <a:rPr lang="fr-FR" sz="2400" b="1">
                <a:latin typeface="Times New Roman" panose="02020603050405020304" pitchFamily="18" charset="0"/>
                <a:cs typeface="Times New Roman" panose="02020603050405020304" pitchFamily="18" charset="0"/>
              </a:rPr>
              <a:t>« Travail à partir de corpus constitués »</a:t>
            </a:r>
          </a:p>
          <a:p>
            <a:pPr>
              <a:lnSpc>
                <a:spcPct val="150000"/>
              </a:lnSpc>
            </a:pPr>
            <a:r>
              <a:rPr lang="fr-FR" sz="2400" b="1">
                <a:latin typeface="Times New Roman" panose="02020603050405020304" pitchFamily="18" charset="0"/>
                <a:cs typeface="Times New Roman" panose="02020603050405020304" pitchFamily="18" charset="0"/>
              </a:rPr>
              <a:t>Distinguer la nature (classe grammaticale) et la fonction</a:t>
            </a:r>
          </a:p>
          <a:p>
            <a:pPr>
              <a:lnSpc>
                <a:spcPct val="150000"/>
              </a:lnSpc>
            </a:pPr>
            <a:r>
              <a:rPr lang="fr-FR" sz="2400">
                <a:latin typeface="Times New Roman" panose="02020603050405020304" pitchFamily="18" charset="0"/>
                <a:cs typeface="Times New Roman" panose="02020603050405020304" pitchFamily="18" charset="0"/>
              </a:rPr>
              <a:t>Donner sa place au </a:t>
            </a:r>
            <a:r>
              <a:rPr lang="fr-FR" sz="2400" b="1">
                <a:latin typeface="Times New Roman" panose="02020603050405020304" pitchFamily="18" charset="0"/>
                <a:cs typeface="Times New Roman" panose="02020603050405020304" pitchFamily="18" charset="0"/>
              </a:rPr>
              <a:t>raisonnement</a:t>
            </a:r>
          </a:p>
          <a:p>
            <a:pPr>
              <a:lnSpc>
                <a:spcPct val="150000"/>
              </a:lnSpc>
            </a:pPr>
            <a:r>
              <a:rPr lang="fr-FR" sz="2400">
                <a:latin typeface="Times New Roman" panose="02020603050405020304" pitchFamily="18" charset="0"/>
                <a:cs typeface="Times New Roman" panose="02020603050405020304" pitchFamily="18" charset="0"/>
              </a:rPr>
              <a:t>vigilance orthographique </a:t>
            </a:r>
          </a:p>
          <a:p>
            <a:pPr>
              <a:lnSpc>
                <a:spcPct val="150000"/>
              </a:lnSpc>
            </a:pPr>
            <a:r>
              <a:rPr lang="fr-FR" sz="2400">
                <a:latin typeface="Times New Roman" panose="02020603050405020304" pitchFamily="18" charset="0"/>
                <a:cs typeface="Times New Roman" panose="02020603050405020304" pitchFamily="18" charset="0"/>
              </a:rPr>
              <a:t>métalangage grammatical</a:t>
            </a:r>
          </a:p>
        </p:txBody>
      </p:sp>
    </p:spTree>
    <p:extLst>
      <p:ext uri="{BB962C8B-B14F-4D97-AF65-F5344CB8AC3E}">
        <p14:creationId xmlns:p14="http://schemas.microsoft.com/office/powerpoint/2010/main" val="3668296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FD2A31-2316-4B76-A74D-732BD61304D0}"/>
              </a:ext>
            </a:extLst>
          </p:cNvPr>
          <p:cNvPicPr>
            <a:picLocks noChangeAspect="1"/>
          </p:cNvPicPr>
          <p:nvPr/>
        </p:nvPicPr>
        <p:blipFill>
          <a:blip r:embed="rId2"/>
          <a:stretch>
            <a:fillRect/>
          </a:stretch>
        </p:blipFill>
        <p:spPr>
          <a:xfrm>
            <a:off x="211586" y="312517"/>
            <a:ext cx="11779753" cy="6238754"/>
          </a:xfrm>
          <a:prstGeom prst="rect">
            <a:avLst/>
          </a:prstGeom>
        </p:spPr>
      </p:pic>
    </p:spTree>
    <p:extLst>
      <p:ext uri="{BB962C8B-B14F-4D97-AF65-F5344CB8AC3E}">
        <p14:creationId xmlns:p14="http://schemas.microsoft.com/office/powerpoint/2010/main" val="40966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92BCC-D094-7BAF-4EA0-2178A6168BE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970652-1000-2741-A6BB-4DD6A9875C0F}"/>
              </a:ext>
            </a:extLst>
          </p:cNvPr>
          <p:cNvSpPr>
            <a:spLocks noGrp="1"/>
          </p:cNvSpPr>
          <p:nvPr>
            <p:ph type="title"/>
          </p:nvPr>
        </p:nvSpPr>
        <p:spPr>
          <a:xfrm>
            <a:off x="838199" y="98612"/>
            <a:ext cx="10643469" cy="463363"/>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sp>
        <p:nvSpPr>
          <p:cNvPr id="3" name="Espace réservé du contenu 2">
            <a:extLst>
              <a:ext uri="{FF2B5EF4-FFF2-40B4-BE49-F238E27FC236}">
                <a16:creationId xmlns:a16="http://schemas.microsoft.com/office/drawing/2014/main" id="{AD4FAE8A-6A1A-06E7-1BDD-58939905AB40}"/>
              </a:ext>
            </a:extLst>
          </p:cNvPr>
          <p:cNvSpPr>
            <a:spLocks noGrp="1"/>
          </p:cNvSpPr>
          <p:nvPr>
            <p:ph idx="1"/>
          </p:nvPr>
        </p:nvSpPr>
        <p:spPr>
          <a:xfrm>
            <a:off x="838200" y="781050"/>
            <a:ext cx="10643470" cy="5978338"/>
          </a:xfrm>
          <a:solidFill>
            <a:schemeClr val="accent4">
              <a:lumMod val="20000"/>
              <a:lumOff val="80000"/>
            </a:schemeClr>
          </a:solidFill>
        </p:spPr>
        <p:txBody>
          <a:bodyPr>
            <a:normAutofit fontScale="25000" lnSpcReduction="20000"/>
          </a:bodyPr>
          <a:lstStyle/>
          <a:p>
            <a:r>
              <a:rPr lang="fr-FR" sz="8000">
                <a:latin typeface="Times New Roman" panose="02020603050405020304" pitchFamily="18" charset="0"/>
                <a:cs typeface="Times New Roman" panose="02020603050405020304" pitchFamily="18" charset="0"/>
              </a:rPr>
              <a:t> </a:t>
            </a:r>
            <a:r>
              <a:rPr lang="fr-FR" sz="8000" b="1">
                <a:latin typeface="Times New Roman" panose="02020603050405020304" pitchFamily="18" charset="0"/>
                <a:cs typeface="Times New Roman" panose="02020603050405020304" pitchFamily="18" charset="0"/>
              </a:rPr>
              <a:t>Enrichir son vocabulaire (dans « Acquérir le langage »)</a:t>
            </a:r>
          </a:p>
          <a:p>
            <a:pPr marL="0" indent="0">
              <a:buNone/>
            </a:pPr>
            <a:endParaRPr lang="fr-FR" sz="800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fr-FR" sz="8000">
                <a:latin typeface="Times New Roman" panose="02020603050405020304" pitchFamily="18" charset="0"/>
                <a:cs typeface="Times New Roman" panose="02020603050405020304" pitchFamily="18" charset="0"/>
              </a:rPr>
              <a:t>« L’enseignement du vocabulaire est prioritaire à l’école maternelle. Une bonne connaissance lexicale permet de mieux comprendre et de mieux s’exprimer. Une maitrise suffisante de la langue repose sur l’usage d’au moins 2 500 mots en fin de grande section. L’enseignement du vocabulaire doit donc être </a:t>
            </a:r>
            <a:r>
              <a:rPr lang="fr-FR" sz="8000" b="1">
                <a:latin typeface="Times New Roman" panose="02020603050405020304" pitchFamily="18" charset="0"/>
                <a:cs typeface="Times New Roman" panose="02020603050405020304" pitchFamily="18" charset="0"/>
              </a:rPr>
              <a:t>explicite</a:t>
            </a:r>
            <a:r>
              <a:rPr lang="fr-FR" sz="8000">
                <a:latin typeface="Times New Roman" panose="02020603050405020304" pitchFamily="18" charset="0"/>
                <a:cs typeface="Times New Roman" panose="02020603050405020304" pitchFamily="18" charset="0"/>
              </a:rPr>
              <a:t>, </a:t>
            </a:r>
            <a:r>
              <a:rPr lang="fr-FR" sz="8000" b="1">
                <a:latin typeface="Times New Roman" panose="02020603050405020304" pitchFamily="18" charset="0"/>
                <a:cs typeface="Times New Roman" panose="02020603050405020304" pitchFamily="18" charset="0"/>
              </a:rPr>
              <a:t>progressif </a:t>
            </a:r>
            <a:r>
              <a:rPr lang="fr-FR" sz="8000">
                <a:latin typeface="Times New Roman" panose="02020603050405020304" pitchFamily="18" charset="0"/>
                <a:cs typeface="Times New Roman" panose="02020603050405020304" pitchFamily="18" charset="0"/>
              </a:rPr>
              <a:t>et</a:t>
            </a:r>
            <a:r>
              <a:rPr lang="fr-FR" sz="8000" b="1">
                <a:latin typeface="Times New Roman" panose="02020603050405020304" pitchFamily="18" charset="0"/>
                <a:cs typeface="Times New Roman" panose="02020603050405020304" pitchFamily="18" charset="0"/>
              </a:rPr>
              <a:t> structuré</a:t>
            </a:r>
            <a:r>
              <a:rPr lang="fr-FR" sz="8000">
                <a:latin typeface="Times New Roman" panose="02020603050405020304" pitchFamily="18" charset="0"/>
                <a:cs typeface="Times New Roman" panose="02020603050405020304" pitchFamily="18" charset="0"/>
              </a:rPr>
              <a:t>. »</a:t>
            </a:r>
          </a:p>
          <a:p>
            <a:pPr marL="457200" lvl="1" indent="0">
              <a:buNone/>
            </a:pPr>
            <a:endParaRPr lang="fr-FR" sz="800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fr-FR" sz="8000"/>
              <a:t>« Au-delà des mots découverts incidemment, des </a:t>
            </a:r>
            <a:r>
              <a:rPr lang="fr-FR" sz="8000" b="1"/>
              <a:t>réseaux lexicaux</a:t>
            </a:r>
            <a:r>
              <a:rPr lang="fr-FR" sz="8000"/>
              <a:t>, choisis par le professeur, doivent être élaborés de manière réfléchie, planifiée et progressive, lors de l’année scolaire et sur l’ensemble du cycle. »</a:t>
            </a:r>
          </a:p>
          <a:p>
            <a:pPr lvl="1">
              <a:buFont typeface="Courier New" panose="02070309020205020404" pitchFamily="49" charset="0"/>
              <a:buChar char="o"/>
            </a:pPr>
            <a:endParaRPr lang="fr-FR" sz="800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fr-FR" sz="8000">
                <a:latin typeface="Times New Roman" panose="02020603050405020304" pitchFamily="18" charset="0"/>
                <a:cs typeface="Times New Roman" panose="02020603050405020304" pitchFamily="18" charset="0"/>
              </a:rPr>
              <a:t>Réseau lexical varié (nom, verbe, adjectif …)</a:t>
            </a:r>
          </a:p>
          <a:p>
            <a:pPr lvl="1">
              <a:buFont typeface="Courier New" panose="02070309020205020404" pitchFamily="49" charset="0"/>
              <a:buChar char="o"/>
            </a:pPr>
            <a:endParaRPr lang="fr-FR" sz="800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fr-FR" sz="8000"/>
              <a:t>Les séquences d’enseignement du vocabulaire suivent quatre étapes essentielles :</a:t>
            </a:r>
          </a:p>
          <a:p>
            <a:pPr marL="457200" lvl="1" indent="0">
              <a:buNone/>
            </a:pPr>
            <a:r>
              <a:rPr lang="fr-FR" sz="8000"/>
              <a:t> </a:t>
            </a:r>
          </a:p>
          <a:p>
            <a:pPr lvl="2">
              <a:buFont typeface="Wingdings" panose="05000000000000000000" pitchFamily="2" charset="2"/>
              <a:buChar char="Ø"/>
            </a:pPr>
            <a:r>
              <a:rPr lang="fr-FR" sz="8000"/>
              <a:t>apporter de nouveaux mots dans tous les domaines ; </a:t>
            </a:r>
          </a:p>
          <a:p>
            <a:pPr lvl="2">
              <a:buFont typeface="Wingdings" panose="05000000000000000000" pitchFamily="2" charset="2"/>
              <a:buChar char="Ø"/>
            </a:pPr>
            <a:r>
              <a:rPr lang="fr-FR" sz="8000"/>
              <a:t> structurer le lexique pour percevoir les liens sémantiques et morphologiques que les mots entretiennent entre eux ; </a:t>
            </a:r>
          </a:p>
          <a:p>
            <a:pPr lvl="2">
              <a:buFont typeface="Wingdings" panose="05000000000000000000" pitchFamily="2" charset="2"/>
              <a:buChar char="Ø"/>
            </a:pPr>
            <a:r>
              <a:rPr lang="fr-FR" sz="8000"/>
              <a:t> faire mémoriser par des activités dédiées ; </a:t>
            </a:r>
          </a:p>
          <a:p>
            <a:pPr lvl="2">
              <a:buFont typeface="Wingdings" panose="05000000000000000000" pitchFamily="2" charset="2"/>
              <a:buChar char="Ø"/>
            </a:pPr>
            <a:r>
              <a:rPr lang="fr-FR" sz="8000"/>
              <a:t>  réutiliser le vocabulaire appris dans les activités orales (scénarios sociaux dans les espaces jeux, dictées à l’adulte, narration d’albums, etc.). </a:t>
            </a:r>
          </a:p>
          <a:p>
            <a:pPr lvl="1">
              <a:buFont typeface="Courier New" panose="02070309020205020404" pitchFamily="49" charset="0"/>
              <a:buChar char="o"/>
            </a:pPr>
            <a:endParaRPr lang="fr-FR" sz="26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282275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D5EF9307-CACA-9000-A663-477154BC5534}"/>
              </a:ext>
            </a:extLst>
          </p:cNvPr>
          <p:cNvPicPr>
            <a:picLocks noChangeAspect="1"/>
          </p:cNvPicPr>
          <p:nvPr/>
        </p:nvPicPr>
        <p:blipFill>
          <a:blip r:embed="rId2"/>
          <a:stretch>
            <a:fillRect/>
          </a:stretch>
        </p:blipFill>
        <p:spPr>
          <a:xfrm>
            <a:off x="643467" y="842686"/>
            <a:ext cx="10905066" cy="5172627"/>
          </a:xfrm>
          <a:prstGeom prst="rect">
            <a:avLst/>
          </a:prstGeom>
        </p:spPr>
      </p:pic>
    </p:spTree>
    <p:extLst>
      <p:ext uri="{BB962C8B-B14F-4D97-AF65-F5344CB8AC3E}">
        <p14:creationId xmlns:p14="http://schemas.microsoft.com/office/powerpoint/2010/main" val="1838489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94BF6-DEBA-5491-714E-1E41D48076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89AD7D2-7D11-DB84-E380-A9D88CD9052E}"/>
              </a:ext>
            </a:extLst>
          </p:cNvPr>
          <p:cNvSpPr>
            <a:spLocks noGrp="1"/>
          </p:cNvSpPr>
          <p:nvPr>
            <p:ph type="title"/>
          </p:nvPr>
        </p:nvSpPr>
        <p:spPr>
          <a:xfrm>
            <a:off x="838199" y="98612"/>
            <a:ext cx="10643469" cy="463363"/>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sp>
        <p:nvSpPr>
          <p:cNvPr id="3" name="Espace réservé du contenu 2">
            <a:extLst>
              <a:ext uri="{FF2B5EF4-FFF2-40B4-BE49-F238E27FC236}">
                <a16:creationId xmlns:a16="http://schemas.microsoft.com/office/drawing/2014/main" id="{2F67C7C0-999C-691D-0264-B650D610E2BE}"/>
              </a:ext>
            </a:extLst>
          </p:cNvPr>
          <p:cNvSpPr>
            <a:spLocks noGrp="1"/>
          </p:cNvSpPr>
          <p:nvPr>
            <p:ph idx="1"/>
          </p:nvPr>
        </p:nvSpPr>
        <p:spPr>
          <a:xfrm>
            <a:off x="838200" y="781050"/>
            <a:ext cx="10643470" cy="5978338"/>
          </a:xfrm>
          <a:solidFill>
            <a:schemeClr val="accent4">
              <a:lumMod val="20000"/>
              <a:lumOff val="80000"/>
            </a:schemeClr>
          </a:solidFill>
        </p:spPr>
        <p:txBody>
          <a:bodyPr>
            <a:normAutofit/>
          </a:bodyPr>
          <a:lstStyle/>
          <a:p>
            <a:pPr lvl="1">
              <a:buFont typeface="Courier New" panose="02070309020205020404" pitchFamily="49" charset="0"/>
              <a:buChar char="o"/>
            </a:pPr>
            <a:r>
              <a:rPr lang="fr-FR" sz="2000">
                <a:latin typeface="Times New Roman" panose="02020603050405020304" pitchFamily="18" charset="0"/>
                <a:cs typeface="Times New Roman" panose="02020603050405020304" pitchFamily="18" charset="0"/>
              </a:rPr>
              <a:t>Enseignement et évaluation (chaque mois et chaque période)</a:t>
            </a: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9" name="Image 8">
            <a:extLst>
              <a:ext uri="{FF2B5EF4-FFF2-40B4-BE49-F238E27FC236}">
                <a16:creationId xmlns:a16="http://schemas.microsoft.com/office/drawing/2014/main" id="{3C6CB37F-99DA-3B2B-2096-5BF9408C8E27}"/>
              </a:ext>
            </a:extLst>
          </p:cNvPr>
          <p:cNvPicPr>
            <a:picLocks noChangeAspect="1"/>
          </p:cNvPicPr>
          <p:nvPr/>
        </p:nvPicPr>
        <p:blipFill>
          <a:blip r:embed="rId2"/>
          <a:stretch>
            <a:fillRect/>
          </a:stretch>
        </p:blipFill>
        <p:spPr>
          <a:xfrm>
            <a:off x="1042351" y="1483098"/>
            <a:ext cx="10235163" cy="4237597"/>
          </a:xfrm>
          <a:prstGeom prst="rect">
            <a:avLst/>
          </a:prstGeom>
        </p:spPr>
      </p:pic>
    </p:spTree>
    <p:extLst>
      <p:ext uri="{BB962C8B-B14F-4D97-AF65-F5344CB8AC3E}">
        <p14:creationId xmlns:p14="http://schemas.microsoft.com/office/powerpoint/2010/main" val="19536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90C92-258C-B73D-704B-7866776B87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DD4FE8-62C1-355C-D19A-02AA2C9BFD3C}"/>
              </a:ext>
            </a:extLst>
          </p:cNvPr>
          <p:cNvSpPr>
            <a:spLocks noGrp="1"/>
          </p:cNvSpPr>
          <p:nvPr>
            <p:ph type="title"/>
          </p:nvPr>
        </p:nvSpPr>
        <p:spPr>
          <a:xfrm>
            <a:off x="838199" y="98612"/>
            <a:ext cx="10643469" cy="463363"/>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pic>
        <p:nvPicPr>
          <p:cNvPr id="8" name="Image 7">
            <a:extLst>
              <a:ext uri="{FF2B5EF4-FFF2-40B4-BE49-F238E27FC236}">
                <a16:creationId xmlns:a16="http://schemas.microsoft.com/office/drawing/2014/main" id="{612D0DB1-83B5-2FD3-0493-583F4962E64C}"/>
              </a:ext>
            </a:extLst>
          </p:cNvPr>
          <p:cNvPicPr>
            <a:picLocks noChangeAspect="1"/>
          </p:cNvPicPr>
          <p:nvPr/>
        </p:nvPicPr>
        <p:blipFill>
          <a:blip r:embed="rId2"/>
          <a:stretch>
            <a:fillRect/>
          </a:stretch>
        </p:blipFill>
        <p:spPr>
          <a:xfrm>
            <a:off x="190298" y="1695869"/>
            <a:ext cx="11659342" cy="4068117"/>
          </a:xfrm>
          <a:prstGeom prst="rect">
            <a:avLst/>
          </a:prstGeom>
        </p:spPr>
      </p:pic>
    </p:spTree>
    <p:extLst>
      <p:ext uri="{BB962C8B-B14F-4D97-AF65-F5344CB8AC3E}">
        <p14:creationId xmlns:p14="http://schemas.microsoft.com/office/powerpoint/2010/main" val="239402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01124-315B-09C5-DC52-22D3FC2D681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8B8C627-03A7-D472-ED88-57616096257C}"/>
              </a:ext>
            </a:extLst>
          </p:cNvPr>
          <p:cNvSpPr>
            <a:spLocks noGrp="1"/>
          </p:cNvSpPr>
          <p:nvPr>
            <p:ph type="title"/>
          </p:nvPr>
        </p:nvSpPr>
        <p:spPr>
          <a:xfrm>
            <a:off x="838199" y="98612"/>
            <a:ext cx="10643469" cy="463363"/>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pic>
        <p:nvPicPr>
          <p:cNvPr id="5" name="Image 4">
            <a:extLst>
              <a:ext uri="{FF2B5EF4-FFF2-40B4-BE49-F238E27FC236}">
                <a16:creationId xmlns:a16="http://schemas.microsoft.com/office/drawing/2014/main" id="{82AC4A33-A9C5-93BF-D000-297F567B047A}"/>
              </a:ext>
            </a:extLst>
          </p:cNvPr>
          <p:cNvPicPr>
            <a:picLocks noChangeAspect="1"/>
          </p:cNvPicPr>
          <p:nvPr/>
        </p:nvPicPr>
        <p:blipFill>
          <a:blip r:embed="rId2"/>
          <a:stretch>
            <a:fillRect/>
          </a:stretch>
        </p:blipFill>
        <p:spPr>
          <a:xfrm>
            <a:off x="260326" y="1077685"/>
            <a:ext cx="11671347" cy="4953537"/>
          </a:xfrm>
          <a:prstGeom prst="rect">
            <a:avLst/>
          </a:prstGeom>
        </p:spPr>
      </p:pic>
    </p:spTree>
    <p:extLst>
      <p:ext uri="{BB962C8B-B14F-4D97-AF65-F5344CB8AC3E}">
        <p14:creationId xmlns:p14="http://schemas.microsoft.com/office/powerpoint/2010/main" val="120715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B0FA8-3EE5-5A33-59AA-45B94ACFCA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0FE67DD-4BAA-4B01-F5C8-408962E98C0F}"/>
              </a:ext>
            </a:extLst>
          </p:cNvPr>
          <p:cNvSpPr>
            <a:spLocks noGrp="1"/>
          </p:cNvSpPr>
          <p:nvPr>
            <p:ph type="title"/>
          </p:nvPr>
        </p:nvSpPr>
        <p:spPr>
          <a:xfrm>
            <a:off x="838199" y="98612"/>
            <a:ext cx="10643469" cy="463363"/>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sp>
        <p:nvSpPr>
          <p:cNvPr id="3" name="Espace réservé du contenu 2">
            <a:extLst>
              <a:ext uri="{FF2B5EF4-FFF2-40B4-BE49-F238E27FC236}">
                <a16:creationId xmlns:a16="http://schemas.microsoft.com/office/drawing/2014/main" id="{4A8790BB-A4C0-C30C-3F83-A5C439721C33}"/>
              </a:ext>
            </a:extLst>
          </p:cNvPr>
          <p:cNvSpPr>
            <a:spLocks noGrp="1"/>
          </p:cNvSpPr>
          <p:nvPr>
            <p:ph idx="1"/>
          </p:nvPr>
        </p:nvSpPr>
        <p:spPr>
          <a:xfrm>
            <a:off x="838200" y="781050"/>
            <a:ext cx="10643470" cy="5978338"/>
          </a:xfrm>
          <a:solidFill>
            <a:schemeClr val="accent4">
              <a:lumMod val="20000"/>
              <a:lumOff val="80000"/>
            </a:schemeClr>
          </a:solidFill>
        </p:spPr>
        <p:txBody>
          <a:bodyPr>
            <a:normAutofit fontScale="25000" lnSpcReduction="20000"/>
          </a:bodyPr>
          <a:lstStyle/>
          <a:p>
            <a:pPr lvl="1">
              <a:lnSpc>
                <a:spcPct val="170000"/>
              </a:lnSpc>
            </a:pPr>
            <a:r>
              <a:rPr lang="fr-FR" sz="9600" b="1">
                <a:latin typeface="Times New Roman" panose="02020603050405020304" pitchFamily="18" charset="0"/>
                <a:cs typeface="Times New Roman" panose="02020603050405020304" pitchFamily="18" charset="0"/>
              </a:rPr>
              <a:t>Acquérir les habiletés phonologiques et le principe alphabétique (dans « passer de l’oral à l’écrit : se préparer à apprendre à lire »)</a:t>
            </a:r>
          </a:p>
          <a:p>
            <a:pPr lvl="2">
              <a:lnSpc>
                <a:spcPct val="170000"/>
              </a:lnSpc>
              <a:buFont typeface="Courier New" panose="02070309020205020404" pitchFamily="49" charset="0"/>
              <a:buChar char="o"/>
            </a:pPr>
            <a:r>
              <a:rPr lang="fr-FR" sz="9600" b="1">
                <a:latin typeface="Times New Roman" panose="02020603050405020304" pitchFamily="18" charset="0"/>
                <a:cs typeface="Times New Roman" panose="02020603050405020304" pitchFamily="18" charset="0"/>
              </a:rPr>
              <a:t> </a:t>
            </a:r>
            <a:r>
              <a:rPr lang="fr-FR" sz="9600">
                <a:latin typeface="Times New Roman" panose="02020603050405020304" pitchFamily="18" charset="0"/>
                <a:cs typeface="Times New Roman" panose="02020603050405020304" pitchFamily="18" charset="0"/>
              </a:rPr>
              <a:t>Pour pouvoir lire et écrire, les élèves doivent réaliser deux grandes acquisitions : </a:t>
            </a:r>
          </a:p>
          <a:p>
            <a:pPr>
              <a:lnSpc>
                <a:spcPct val="170000"/>
              </a:lnSpc>
              <a:buFont typeface="Wingdings" panose="05000000000000000000" pitchFamily="2" charset="2"/>
              <a:buChar char="Ø"/>
            </a:pPr>
            <a:r>
              <a:rPr lang="fr-FR" sz="9600">
                <a:latin typeface="Times New Roman" panose="02020603050405020304" pitchFamily="18" charset="0"/>
                <a:cs typeface="Times New Roman" panose="02020603050405020304" pitchFamily="18" charset="0"/>
              </a:rPr>
              <a:t>la </a:t>
            </a:r>
            <a:r>
              <a:rPr lang="fr-FR" sz="9600" b="1">
                <a:latin typeface="Times New Roman" panose="02020603050405020304" pitchFamily="18" charset="0"/>
                <a:cs typeface="Times New Roman" panose="02020603050405020304" pitchFamily="18" charset="0"/>
              </a:rPr>
              <a:t>conscience phonologique </a:t>
            </a:r>
            <a:r>
              <a:rPr lang="fr-FR" sz="9600">
                <a:latin typeface="Times New Roman" panose="02020603050405020304" pitchFamily="18" charset="0"/>
                <a:cs typeface="Times New Roman" panose="02020603050405020304" pitchFamily="18" charset="0"/>
              </a:rPr>
              <a:t>qui permet d’identifier les unités sonores constitutives de la langue : l’élève est capable de manipuler et d’isoler de façon intentionnelle les unités phonologiques d’un mot (syllabe, attaque, rime, phonème) ; </a:t>
            </a:r>
          </a:p>
          <a:p>
            <a:pPr>
              <a:lnSpc>
                <a:spcPct val="170000"/>
              </a:lnSpc>
              <a:buFont typeface="Wingdings" panose="05000000000000000000" pitchFamily="2" charset="2"/>
              <a:buChar char="Ø"/>
            </a:pPr>
            <a:r>
              <a:rPr lang="fr-FR" sz="9600">
                <a:latin typeface="Times New Roman" panose="02020603050405020304" pitchFamily="18" charset="0"/>
                <a:cs typeface="Times New Roman" panose="02020603050405020304" pitchFamily="18" charset="0"/>
              </a:rPr>
              <a:t>le </a:t>
            </a:r>
            <a:r>
              <a:rPr lang="fr-FR" sz="9600" b="1">
                <a:latin typeface="Times New Roman" panose="02020603050405020304" pitchFamily="18" charset="0"/>
                <a:cs typeface="Times New Roman" panose="02020603050405020304" pitchFamily="18" charset="0"/>
              </a:rPr>
              <a:t>principe alphabétique </a:t>
            </a:r>
            <a:r>
              <a:rPr lang="fr-FR" sz="9600">
                <a:latin typeface="Times New Roman" panose="02020603050405020304" pitchFamily="18" charset="0"/>
                <a:cs typeface="Times New Roman" panose="02020603050405020304" pitchFamily="18" charset="0"/>
              </a:rPr>
              <a:t>qui établit un lien entre les signes que sont les lettres et groupes de lettres et les sons. Ce passage des lettres aux sons est indispensable pour accéder ensuite au sens, finalité de la lecture. </a:t>
            </a:r>
          </a:p>
          <a:p>
            <a:pPr lvl="2">
              <a:buFont typeface="Courier New" panose="02070309020205020404" pitchFamily="49" charset="0"/>
              <a:buChar char="o"/>
            </a:pPr>
            <a:endParaRPr lang="fr-FR" b="1">
              <a:latin typeface="Times New Roman" panose="02020603050405020304" pitchFamily="18" charset="0"/>
              <a:cs typeface="Times New Roman" panose="02020603050405020304" pitchFamily="18" charset="0"/>
            </a:endParaRPr>
          </a:p>
          <a:p>
            <a:pPr marL="457200" lvl="1" indent="0">
              <a:buNone/>
            </a:pPr>
            <a:endParaRPr lang="fr-FR" sz="18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r>
              <a:rPr lang="fr-FR"/>
              <a:t>	</a:t>
            </a: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127012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E2725-A4EC-FCE4-7321-237C0CF679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671782-6FB4-08F3-8E16-5FBA0210DBB5}"/>
              </a:ext>
            </a:extLst>
          </p:cNvPr>
          <p:cNvSpPr>
            <a:spLocks noGrp="1"/>
          </p:cNvSpPr>
          <p:nvPr>
            <p:ph type="title"/>
          </p:nvPr>
        </p:nvSpPr>
        <p:spPr>
          <a:xfrm>
            <a:off x="326572" y="98612"/>
            <a:ext cx="11478985" cy="521874"/>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sp>
        <p:nvSpPr>
          <p:cNvPr id="3" name="Espace réservé du contenu 2">
            <a:extLst>
              <a:ext uri="{FF2B5EF4-FFF2-40B4-BE49-F238E27FC236}">
                <a16:creationId xmlns:a16="http://schemas.microsoft.com/office/drawing/2014/main" id="{09F5E386-81EA-0224-79A9-46B3A97A84DE}"/>
              </a:ext>
            </a:extLst>
          </p:cNvPr>
          <p:cNvSpPr>
            <a:spLocks noGrp="1"/>
          </p:cNvSpPr>
          <p:nvPr>
            <p:ph idx="1"/>
          </p:nvPr>
        </p:nvSpPr>
        <p:spPr>
          <a:xfrm>
            <a:off x="326572" y="781050"/>
            <a:ext cx="11478986" cy="5978338"/>
          </a:xfrm>
          <a:solidFill>
            <a:schemeClr val="accent4">
              <a:lumMod val="20000"/>
              <a:lumOff val="80000"/>
            </a:schemeClr>
          </a:solidFill>
        </p:spPr>
        <p:txBody>
          <a:bodyPr>
            <a:normAutofit fontScale="25000" lnSpcReduction="20000"/>
          </a:bodyPr>
          <a:lstStyle/>
          <a:p>
            <a:pPr lvl="2">
              <a:lnSpc>
                <a:spcPct val="170000"/>
              </a:lnSpc>
            </a:pPr>
            <a:r>
              <a:rPr lang="fr-FR" sz="8000" b="1">
                <a:latin typeface="Times New Roman" panose="02020603050405020304" pitchFamily="18" charset="0"/>
                <a:cs typeface="Times New Roman" panose="02020603050405020304" pitchFamily="18" charset="0"/>
              </a:rPr>
              <a:t> </a:t>
            </a:r>
            <a:r>
              <a:rPr lang="fr-FR" sz="8000">
                <a:latin typeface="Times New Roman" panose="02020603050405020304" pitchFamily="18" charset="0"/>
                <a:cs typeface="Times New Roman" panose="02020603050405020304" pitchFamily="18" charset="0"/>
              </a:rPr>
              <a:t>Conscience phonologique et connaissances des lettres dès la PS</a:t>
            </a:r>
            <a:endParaRPr lang="fr-FR" sz="8000" b="1">
              <a:latin typeface="Times New Roman" panose="02020603050405020304" pitchFamily="18" charset="0"/>
              <a:cs typeface="Times New Roman" panose="02020603050405020304" pitchFamily="18" charset="0"/>
            </a:endParaRPr>
          </a:p>
          <a:p>
            <a:pPr lvl="2">
              <a:lnSpc>
                <a:spcPct val="170000"/>
              </a:lnSpc>
            </a:pPr>
            <a:r>
              <a:rPr lang="fr-FR" sz="8000" b="1">
                <a:latin typeface="Times New Roman" panose="02020603050405020304" pitchFamily="18" charset="0"/>
                <a:cs typeface="Times New Roman" panose="02020603050405020304" pitchFamily="18" charset="0"/>
              </a:rPr>
              <a:t>S’éveiller à la diversité linguistique (dans « passer de l’oral à l’écrit : se préparer à apprendre à lire »)</a:t>
            </a:r>
          </a:p>
          <a:p>
            <a:pPr lvl="2">
              <a:lnSpc>
                <a:spcPct val="170000"/>
              </a:lnSpc>
              <a:buFont typeface="Courier New" panose="02070309020205020404" pitchFamily="49" charset="0"/>
              <a:buChar char="o"/>
            </a:pPr>
            <a:r>
              <a:rPr lang="fr-FR" sz="8000">
                <a:latin typeface="Times New Roman" panose="02020603050405020304" pitchFamily="18" charset="0"/>
                <a:cs typeface="Times New Roman" panose="02020603050405020304" pitchFamily="18" charset="0"/>
              </a:rPr>
              <a:t>« prendre conscience que la communication peut passer par d’autres langues que le français, qu’il s’agisse des langues régionales, des langues vivantes étrangères, dont celles qui sont parlées dans les familles ou par leurs camarades, et de la langue des signes française (LSF). »</a:t>
            </a:r>
          </a:p>
          <a:p>
            <a:pPr lvl="2">
              <a:lnSpc>
                <a:spcPct val="170000"/>
              </a:lnSpc>
              <a:buFont typeface="Courier New" panose="02070309020205020404" pitchFamily="49" charset="0"/>
              <a:buChar char="o"/>
            </a:pPr>
            <a:r>
              <a:rPr lang="fr-FR" sz="8000"/>
              <a:t>L’éveil à la diversité linguistique permet aux élèves de jouer avec le matériau sonore qu’est la langue et de manipuler mots et phrases à l’oral. Il va permettre d’acquérir des habiletés phonologiques (musicalité, intonation, accentuation, rythme, prononciation) qui vont être autant de ponts vers une maitrise consolidée et une stabilisation de la langue française. La mémorisation d’un lexique simple et usuel dans une autre langue va progressivement s’installer.</a:t>
            </a:r>
            <a:endParaRPr lang="fr-FR" sz="8000">
              <a:latin typeface="Times New Roman" panose="02020603050405020304" pitchFamily="18" charset="0"/>
              <a:cs typeface="Times New Roman" panose="02020603050405020304" pitchFamily="18" charset="0"/>
            </a:endParaRPr>
          </a:p>
          <a:p>
            <a:pPr lvl="2">
              <a:lnSpc>
                <a:spcPct val="150000"/>
              </a:lnSpc>
              <a:buFont typeface="Courier New" panose="02070309020205020404" pitchFamily="49" charset="0"/>
              <a:buChar char="o"/>
            </a:pPr>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marL="457200" lvl="1" indent="0">
              <a:buNone/>
            </a:pPr>
            <a:endParaRPr lang="fr-FR" sz="18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r>
              <a:rPr lang="fr-FR"/>
              <a:t>	</a:t>
            </a: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4603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13" end="1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AF845-8585-B8F4-9343-2221950472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D0E81E-B328-3EE2-776D-E167A8BE5953}"/>
              </a:ext>
            </a:extLst>
          </p:cNvPr>
          <p:cNvSpPr>
            <a:spLocks noGrp="1"/>
          </p:cNvSpPr>
          <p:nvPr>
            <p:ph type="title"/>
          </p:nvPr>
        </p:nvSpPr>
        <p:spPr>
          <a:xfrm>
            <a:off x="326572" y="98612"/>
            <a:ext cx="11478985" cy="521874"/>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1</a:t>
            </a:r>
          </a:p>
        </p:txBody>
      </p:sp>
      <p:sp>
        <p:nvSpPr>
          <p:cNvPr id="3" name="Espace réservé du contenu 2">
            <a:extLst>
              <a:ext uri="{FF2B5EF4-FFF2-40B4-BE49-F238E27FC236}">
                <a16:creationId xmlns:a16="http://schemas.microsoft.com/office/drawing/2014/main" id="{3498589D-03CA-1A91-F49C-36BFBA540DC5}"/>
              </a:ext>
            </a:extLst>
          </p:cNvPr>
          <p:cNvSpPr>
            <a:spLocks noGrp="1"/>
          </p:cNvSpPr>
          <p:nvPr>
            <p:ph idx="1"/>
          </p:nvPr>
        </p:nvSpPr>
        <p:spPr>
          <a:xfrm>
            <a:off x="326572" y="781050"/>
            <a:ext cx="11478986" cy="5978338"/>
          </a:xfrm>
          <a:solidFill>
            <a:schemeClr val="accent4">
              <a:lumMod val="20000"/>
              <a:lumOff val="80000"/>
            </a:schemeClr>
          </a:solidFill>
        </p:spPr>
        <p:txBody>
          <a:bodyPr>
            <a:normAutofit fontScale="25000" lnSpcReduction="20000"/>
          </a:bodyPr>
          <a:lstStyle/>
          <a:p>
            <a:pPr>
              <a:lnSpc>
                <a:spcPct val="220000"/>
              </a:lnSpc>
            </a:pPr>
            <a:r>
              <a:rPr lang="fr-FR" sz="9600">
                <a:latin typeface="Times New Roman" panose="02020603050405020304" pitchFamily="18" charset="0"/>
                <a:cs typeface="Times New Roman" panose="02020603050405020304" pitchFamily="18" charset="0"/>
              </a:rPr>
              <a:t>Le professeur : </a:t>
            </a:r>
          </a:p>
          <a:p>
            <a:pPr>
              <a:lnSpc>
                <a:spcPct val="220000"/>
              </a:lnSpc>
              <a:buFont typeface="Courier New" panose="02070309020205020404" pitchFamily="49" charset="0"/>
              <a:buChar char="o"/>
            </a:pPr>
            <a:r>
              <a:rPr lang="fr-FR" sz="11200">
                <a:latin typeface="Times New Roman" panose="02020603050405020304" pitchFamily="18" charset="0"/>
                <a:cs typeface="Times New Roman" panose="02020603050405020304" pitchFamily="18" charset="0"/>
              </a:rPr>
              <a:t> </a:t>
            </a:r>
            <a:r>
              <a:rPr lang="fr-FR" sz="9600">
                <a:latin typeface="Times New Roman" panose="02020603050405020304" pitchFamily="18" charset="0"/>
                <a:cs typeface="Times New Roman" panose="02020603050405020304" pitchFamily="18" charset="0"/>
              </a:rPr>
              <a:t>aborde la diversité linguistique par l’écoute des sons et de la langue choisie ; </a:t>
            </a:r>
          </a:p>
          <a:p>
            <a:pPr>
              <a:lnSpc>
                <a:spcPct val="220000"/>
              </a:lnSpc>
              <a:buFont typeface="Courier New" panose="02070309020205020404" pitchFamily="49" charset="0"/>
              <a:buChar char="o"/>
            </a:pPr>
            <a:r>
              <a:rPr lang="fr-FR" sz="9600">
                <a:latin typeface="Times New Roman" panose="02020603050405020304" pitchFamily="18" charset="0"/>
                <a:cs typeface="Times New Roman" panose="02020603050405020304" pitchFamily="18" charset="0"/>
              </a:rPr>
              <a:t> a recours à des cartes-images, des jeux, des albums, des chants, des comptines pour mener son enseignement ; </a:t>
            </a:r>
          </a:p>
          <a:p>
            <a:pPr>
              <a:lnSpc>
                <a:spcPct val="220000"/>
              </a:lnSpc>
              <a:buFont typeface="Courier New" panose="02070309020205020404" pitchFamily="49" charset="0"/>
              <a:buChar char="o"/>
            </a:pPr>
            <a:r>
              <a:rPr lang="fr-FR" sz="9600">
                <a:latin typeface="Times New Roman" panose="02020603050405020304" pitchFamily="18" charset="0"/>
                <a:cs typeface="Times New Roman" panose="02020603050405020304" pitchFamily="18" charset="0"/>
              </a:rPr>
              <a:t>inscrit sa pratique dans une démarche comparative en proposant, par exemple, une même comptine en français et dans une autre langue ou un imagier bilingue.</a:t>
            </a:r>
            <a:r>
              <a:rPr lang="fr-FR" sz="11200">
                <a:latin typeface="Times New Roman" panose="02020603050405020304" pitchFamily="18" charset="0"/>
                <a:cs typeface="Times New Roman" panose="02020603050405020304" pitchFamily="18" charset="0"/>
              </a:rPr>
              <a:t> </a:t>
            </a:r>
          </a:p>
          <a:p>
            <a:pPr marL="0" indent="0">
              <a:lnSpc>
                <a:spcPct val="220000"/>
              </a:lnSpc>
              <a:buNone/>
            </a:pPr>
            <a:r>
              <a:rPr lang="fr-FR" sz="9600">
                <a:hlinkClick r:id="rId2"/>
              </a:rPr>
              <a:t>elodil.umontreal.ca</a:t>
            </a:r>
            <a:r>
              <a:rPr lang="fr-FR" sz="9600"/>
              <a:t> / </a:t>
            </a:r>
            <a:r>
              <a:rPr lang="fr-FR" sz="9600">
                <a:hlinkClick r:id="rId3"/>
              </a:rPr>
              <a:t>BILEM- Bilinguisme en maternelle et au cycle 2</a:t>
            </a:r>
            <a:endParaRPr lang="fr-FR" sz="11200">
              <a:latin typeface="Times New Roman" panose="02020603050405020304" pitchFamily="18" charset="0"/>
              <a:cs typeface="Times New Roman" panose="02020603050405020304" pitchFamily="18" charset="0"/>
            </a:endParaRPr>
          </a:p>
          <a:p>
            <a:pPr marL="0" indent="0">
              <a:lnSpc>
                <a:spcPct val="220000"/>
              </a:lnSpc>
              <a:buNone/>
            </a:pPr>
            <a:endParaRPr lang="fr-FR" sz="11200">
              <a:latin typeface="Times New Roman" panose="02020603050405020304" pitchFamily="18" charset="0"/>
              <a:cs typeface="Times New Roman" panose="02020603050405020304" pitchFamily="18" charset="0"/>
            </a:endParaRPr>
          </a:p>
          <a:p>
            <a:pPr lvl="2">
              <a:lnSpc>
                <a:spcPct val="170000"/>
              </a:lnSpc>
            </a:pPr>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marL="457200" lvl="1" indent="0">
              <a:buNone/>
            </a:pPr>
            <a:endParaRPr lang="fr-FR" sz="18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r>
              <a:rPr lang="fr-FR"/>
              <a:t>	</a:t>
            </a: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193181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CB441-0692-3D7F-D146-AB0387DF9B7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EBA109-CD55-3F4B-0551-040F2688B57F}"/>
              </a:ext>
            </a:extLst>
          </p:cNvPr>
          <p:cNvSpPr>
            <a:spLocks noGrp="1"/>
          </p:cNvSpPr>
          <p:nvPr>
            <p:ph type="title"/>
          </p:nvPr>
        </p:nvSpPr>
        <p:spPr>
          <a:xfrm>
            <a:off x="326572" y="98612"/>
            <a:ext cx="11478985" cy="682438"/>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2</a:t>
            </a:r>
          </a:p>
        </p:txBody>
      </p:sp>
      <p:sp>
        <p:nvSpPr>
          <p:cNvPr id="3" name="Espace réservé du contenu 2">
            <a:extLst>
              <a:ext uri="{FF2B5EF4-FFF2-40B4-BE49-F238E27FC236}">
                <a16:creationId xmlns:a16="http://schemas.microsoft.com/office/drawing/2014/main" id="{605F27BC-EC60-0BF7-F4AF-3F07F22BCC01}"/>
              </a:ext>
            </a:extLst>
          </p:cNvPr>
          <p:cNvSpPr>
            <a:spLocks noGrp="1"/>
          </p:cNvSpPr>
          <p:nvPr>
            <p:ph idx="1"/>
          </p:nvPr>
        </p:nvSpPr>
        <p:spPr>
          <a:xfrm>
            <a:off x="326572" y="1094014"/>
            <a:ext cx="11593285" cy="5665374"/>
          </a:xfrm>
          <a:solidFill>
            <a:schemeClr val="accent4">
              <a:lumMod val="20000"/>
              <a:lumOff val="80000"/>
            </a:schemeClr>
          </a:solidFill>
        </p:spPr>
        <p:txBody>
          <a:bodyPr>
            <a:normAutofit fontScale="25000" lnSpcReduction="20000"/>
          </a:bodyPr>
          <a:lstStyle/>
          <a:p>
            <a:pPr>
              <a:lnSpc>
                <a:spcPct val="220000"/>
              </a:lnSpc>
            </a:pPr>
            <a:r>
              <a:rPr lang="fr-FR" sz="9600">
                <a:latin typeface="Times New Roman" panose="02020603050405020304" pitchFamily="18" charset="0"/>
                <a:cs typeface="Times New Roman" panose="02020603050405020304" pitchFamily="18" charset="0"/>
              </a:rPr>
              <a:t>Enseignement explicite, structuré et progressif </a:t>
            </a:r>
          </a:p>
          <a:p>
            <a:pPr>
              <a:lnSpc>
                <a:spcPct val="220000"/>
              </a:lnSpc>
            </a:pPr>
            <a:r>
              <a:rPr lang="fr-FR" sz="9600">
                <a:latin typeface="Times New Roman" panose="02020603050405020304" pitchFamily="18" charset="0"/>
                <a:cs typeface="Times New Roman" panose="02020603050405020304" pitchFamily="18" charset="0"/>
              </a:rPr>
              <a:t>« Apprendre à lire s’articule avec les compétences langagières que sont l’oral et l’écriture ainsi que les compétences linguistiques que sont l’orthographe lexicale et grammaticale et le vocabulaire »</a:t>
            </a:r>
          </a:p>
          <a:p>
            <a:pPr>
              <a:lnSpc>
                <a:spcPct val="220000"/>
              </a:lnSpc>
            </a:pPr>
            <a:r>
              <a:rPr lang="fr-FR" sz="9600"/>
              <a:t>« L’apprentissage du vocabulaire, spontané dans les premières années de vie, enrichi significativement dès le cycle 1, doit faire l’objet d’un enseignement quotidien, explicite et structuré lors de séances dédiées distinctes de celles de grammaire et d’orthographe. »</a:t>
            </a:r>
            <a:endParaRPr lang="fr-FR" sz="9600">
              <a:latin typeface="Times New Roman" panose="02020603050405020304" pitchFamily="18" charset="0"/>
              <a:cs typeface="Times New Roman" panose="02020603050405020304" pitchFamily="18" charset="0"/>
            </a:endParaRPr>
          </a:p>
          <a:p>
            <a:pPr lvl="2">
              <a:lnSpc>
                <a:spcPct val="170000"/>
              </a:lnSpc>
            </a:pPr>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lvl="2"/>
            <a:endParaRPr lang="fr-FR" b="1">
              <a:latin typeface="Times New Roman" panose="02020603050405020304" pitchFamily="18" charset="0"/>
              <a:cs typeface="Times New Roman" panose="02020603050405020304" pitchFamily="18" charset="0"/>
            </a:endParaRPr>
          </a:p>
          <a:p>
            <a:pPr marL="457200" lvl="1" indent="0">
              <a:buNone/>
            </a:pPr>
            <a:endParaRPr lang="fr-FR" sz="18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r>
              <a:rPr lang="fr-FR"/>
              <a:t>	</a:t>
            </a: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197403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72E8025-2A7F-F29E-6DD3-F1285898CE1D}"/>
              </a:ext>
            </a:extLst>
          </p:cNvPr>
          <p:cNvPicPr>
            <a:picLocks noChangeAspect="1"/>
          </p:cNvPicPr>
          <p:nvPr/>
        </p:nvPicPr>
        <p:blipFill>
          <a:blip r:embed="rId2"/>
          <a:stretch>
            <a:fillRect/>
          </a:stretch>
        </p:blipFill>
        <p:spPr>
          <a:xfrm>
            <a:off x="223728" y="1138937"/>
            <a:ext cx="11814730" cy="826342"/>
          </a:xfrm>
          <a:prstGeom prst="rect">
            <a:avLst/>
          </a:prstGeom>
        </p:spPr>
      </p:pic>
      <p:pic>
        <p:nvPicPr>
          <p:cNvPr id="7" name="Image 6">
            <a:extLst>
              <a:ext uri="{FF2B5EF4-FFF2-40B4-BE49-F238E27FC236}">
                <a16:creationId xmlns:a16="http://schemas.microsoft.com/office/drawing/2014/main" id="{FC0642DD-47ED-1786-A842-82C5CC06FE3F}"/>
              </a:ext>
            </a:extLst>
          </p:cNvPr>
          <p:cNvPicPr>
            <a:picLocks noChangeAspect="1"/>
          </p:cNvPicPr>
          <p:nvPr/>
        </p:nvPicPr>
        <p:blipFill>
          <a:blip r:embed="rId3"/>
          <a:stretch>
            <a:fillRect/>
          </a:stretch>
        </p:blipFill>
        <p:spPr>
          <a:xfrm>
            <a:off x="446976" y="1965279"/>
            <a:ext cx="11591482" cy="2927441"/>
          </a:xfrm>
          <a:prstGeom prst="rect">
            <a:avLst/>
          </a:prstGeom>
        </p:spPr>
      </p:pic>
    </p:spTree>
    <p:extLst>
      <p:ext uri="{BB962C8B-B14F-4D97-AF65-F5344CB8AC3E}">
        <p14:creationId xmlns:p14="http://schemas.microsoft.com/office/powerpoint/2010/main" val="3033988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E539C-68F4-FE75-9BD2-5423766E1CCE}"/>
              </a:ext>
            </a:extLst>
          </p:cNvPr>
          <p:cNvSpPr>
            <a:spLocks noGrp="1"/>
          </p:cNvSpPr>
          <p:nvPr>
            <p:ph type="title"/>
          </p:nvPr>
        </p:nvSpPr>
        <p:spPr/>
        <p:txBody>
          <a:bodyPr/>
          <a:lstStyle/>
          <a:p>
            <a:r>
              <a:rPr lang="fr-FR" dirty="0"/>
              <a:t>VOCABULAIRE</a:t>
            </a:r>
          </a:p>
        </p:txBody>
      </p:sp>
      <p:graphicFrame>
        <p:nvGraphicFramePr>
          <p:cNvPr id="4" name="Espace réservé du contenu 3">
            <a:extLst>
              <a:ext uri="{FF2B5EF4-FFF2-40B4-BE49-F238E27FC236}">
                <a16:creationId xmlns:a16="http://schemas.microsoft.com/office/drawing/2014/main" id="{1C38F682-AC28-ED87-34A9-C024234D66CF}"/>
              </a:ext>
            </a:extLst>
          </p:cNvPr>
          <p:cNvGraphicFramePr>
            <a:graphicFrameLocks noGrp="1"/>
          </p:cNvGraphicFramePr>
          <p:nvPr>
            <p:ph sz="quarter" idx="13"/>
          </p:nvPr>
        </p:nvGraphicFramePr>
        <p:xfrm>
          <a:off x="685800" y="2063750"/>
          <a:ext cx="10394949" cy="2108200"/>
        </p:xfrm>
        <a:graphic>
          <a:graphicData uri="http://schemas.openxmlformats.org/drawingml/2006/table">
            <a:tbl>
              <a:tblPr firstRow="1" bandRow="1">
                <a:tableStyleId>{5C22544A-7EE6-4342-B048-85BDC9FD1C3A}</a:tableStyleId>
              </a:tblPr>
              <a:tblGrid>
                <a:gridCol w="3464983">
                  <a:extLst>
                    <a:ext uri="{9D8B030D-6E8A-4147-A177-3AD203B41FA5}">
                      <a16:colId xmlns:a16="http://schemas.microsoft.com/office/drawing/2014/main" val="1514809234"/>
                    </a:ext>
                  </a:extLst>
                </a:gridCol>
                <a:gridCol w="3464983">
                  <a:extLst>
                    <a:ext uri="{9D8B030D-6E8A-4147-A177-3AD203B41FA5}">
                      <a16:colId xmlns:a16="http://schemas.microsoft.com/office/drawing/2014/main" val="3354783892"/>
                    </a:ext>
                  </a:extLst>
                </a:gridCol>
                <a:gridCol w="3464983">
                  <a:extLst>
                    <a:ext uri="{9D8B030D-6E8A-4147-A177-3AD203B41FA5}">
                      <a16:colId xmlns:a16="http://schemas.microsoft.com/office/drawing/2014/main" val="3443461211"/>
                    </a:ext>
                  </a:extLst>
                </a:gridCol>
              </a:tblGrid>
              <a:tr h="370840">
                <a:tc>
                  <a:txBody>
                    <a:bodyPr/>
                    <a:lstStyle/>
                    <a:p>
                      <a:r>
                        <a:rPr lang="fr-FR" dirty="0"/>
                        <a:t>CHAQUE JOUR </a:t>
                      </a:r>
                    </a:p>
                  </a:txBody>
                  <a:tcPr/>
                </a:tc>
                <a:tc>
                  <a:txBody>
                    <a:bodyPr/>
                    <a:lstStyle/>
                    <a:p>
                      <a:r>
                        <a:rPr lang="fr-FR" dirty="0"/>
                        <a:t>CHAQUE SEMAINE</a:t>
                      </a:r>
                    </a:p>
                  </a:txBody>
                  <a:tcPr/>
                </a:tc>
                <a:tc>
                  <a:txBody>
                    <a:bodyPr/>
                    <a:lstStyle/>
                    <a:p>
                      <a:r>
                        <a:rPr lang="fr-FR" dirty="0"/>
                        <a:t>DANS L’ANNÉE</a:t>
                      </a:r>
                    </a:p>
                  </a:txBody>
                  <a:tcPr/>
                </a:tc>
                <a:extLst>
                  <a:ext uri="{0D108BD9-81ED-4DB2-BD59-A6C34878D82A}">
                    <a16:rowId xmlns:a16="http://schemas.microsoft.com/office/drawing/2014/main" val="462213530"/>
                  </a:ext>
                </a:extLst>
              </a:tr>
              <a:tr h="370840">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bénéficie d’un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temps</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d’enseignement structuré et</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explicite </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du vocabulaire.</a:t>
                      </a:r>
                    </a:p>
                    <a:p>
                      <a:endParaRPr lang="fr-FR" dirty="0">
                        <a:latin typeface="Times New Roman" panose="02020603050405020304" pitchFamily="18" charset="0"/>
                        <a:cs typeface="Times New Roman" panose="02020603050405020304" pitchFamily="18" charset="0"/>
                      </a:endParaRPr>
                    </a:p>
                  </a:txBody>
                  <a:tcPr/>
                </a:tc>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bénéficie de séances de</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remémoration des corpus vus,</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y compris ceux du cycle 1.</a:t>
                      </a:r>
                    </a:p>
                    <a:p>
                      <a:endParaRPr lang="fr-FR" dirty="0">
                        <a:latin typeface="Times New Roman" panose="02020603050405020304" pitchFamily="18" charset="0"/>
                        <a:cs typeface="Times New Roman" panose="02020603050405020304" pitchFamily="18" charset="0"/>
                      </a:endParaRPr>
                    </a:p>
                  </a:txBody>
                  <a:tcPr/>
                </a:tc>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construit peu à peu un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outil</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personnel </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de collecte et de</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structuration qui peut</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l’accompagner tout au long du</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cycle.</a:t>
                      </a:r>
                    </a:p>
                    <a:p>
                      <a:endParaRPr lang="fr-FR"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25502946"/>
                  </a:ext>
                </a:extLst>
              </a:tr>
            </a:tbl>
          </a:graphicData>
        </a:graphic>
      </p:graphicFrame>
    </p:spTree>
    <p:extLst>
      <p:ext uri="{BB962C8B-B14F-4D97-AF65-F5344CB8AC3E}">
        <p14:creationId xmlns:p14="http://schemas.microsoft.com/office/powerpoint/2010/main" val="295129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53C120-90DE-801A-6549-ABBA8CC69750}"/>
              </a:ext>
            </a:extLst>
          </p:cNvPr>
          <p:cNvSpPr>
            <a:spLocks noGrp="1"/>
          </p:cNvSpPr>
          <p:nvPr>
            <p:ph type="title"/>
          </p:nvPr>
        </p:nvSpPr>
        <p:spPr/>
        <p:txBody>
          <a:bodyPr/>
          <a:lstStyle/>
          <a:p>
            <a:r>
              <a:rPr lang="fr-FR" dirty="0"/>
              <a:t>ENRICHIR LE LEXIQUE…</a:t>
            </a:r>
          </a:p>
        </p:txBody>
      </p:sp>
      <p:graphicFrame>
        <p:nvGraphicFramePr>
          <p:cNvPr id="4" name="Espace réservé du contenu 3">
            <a:extLst>
              <a:ext uri="{FF2B5EF4-FFF2-40B4-BE49-F238E27FC236}">
                <a16:creationId xmlns:a16="http://schemas.microsoft.com/office/drawing/2014/main" id="{A7BCF8CD-7824-AF88-0CAF-DB2AFC834C46}"/>
              </a:ext>
            </a:extLst>
          </p:cNvPr>
          <p:cNvGraphicFramePr>
            <a:graphicFrameLocks noGrp="1"/>
          </p:cNvGraphicFramePr>
          <p:nvPr>
            <p:ph sz="quarter" idx="13"/>
          </p:nvPr>
        </p:nvGraphicFramePr>
        <p:xfrm>
          <a:off x="685799" y="1494971"/>
          <a:ext cx="10820400" cy="4368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4195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E539C-68F4-FE75-9BD2-5423766E1CCE}"/>
              </a:ext>
            </a:extLst>
          </p:cNvPr>
          <p:cNvSpPr>
            <a:spLocks noGrp="1"/>
          </p:cNvSpPr>
          <p:nvPr>
            <p:ph type="title"/>
          </p:nvPr>
        </p:nvSpPr>
        <p:spPr>
          <a:xfrm>
            <a:off x="975180" y="88901"/>
            <a:ext cx="10378620" cy="990599"/>
          </a:xfrm>
        </p:spPr>
        <p:txBody>
          <a:bodyPr/>
          <a:lstStyle/>
          <a:p>
            <a:r>
              <a:rPr lang="fr-FR" dirty="0"/>
              <a:t>GRAMMAIRE ET ORTHOGRAPHE</a:t>
            </a:r>
          </a:p>
        </p:txBody>
      </p:sp>
      <p:graphicFrame>
        <p:nvGraphicFramePr>
          <p:cNvPr id="4" name="Espace réservé du contenu 3">
            <a:extLst>
              <a:ext uri="{FF2B5EF4-FFF2-40B4-BE49-F238E27FC236}">
                <a16:creationId xmlns:a16="http://schemas.microsoft.com/office/drawing/2014/main" id="{FA9B6B22-8265-6A33-609C-DC7D8E503FD0}"/>
              </a:ext>
            </a:extLst>
          </p:cNvPr>
          <p:cNvGraphicFramePr>
            <a:graphicFrameLocks noGrp="1"/>
          </p:cNvGraphicFramePr>
          <p:nvPr>
            <p:ph sz="quarter" idx="13"/>
            <p:extLst>
              <p:ext uri="{D42A27DB-BD31-4B8C-83A1-F6EECF244321}">
                <p14:modId xmlns:p14="http://schemas.microsoft.com/office/powerpoint/2010/main" val="108639540"/>
              </p:ext>
            </p:extLst>
          </p:nvPr>
        </p:nvGraphicFramePr>
        <p:xfrm>
          <a:off x="702129" y="2068829"/>
          <a:ext cx="10378620" cy="2377440"/>
        </p:xfrm>
        <a:graphic>
          <a:graphicData uri="http://schemas.openxmlformats.org/drawingml/2006/table">
            <a:tbl>
              <a:tblPr firstRow="1" bandRow="1">
                <a:tableStyleId>{5C22544A-7EE6-4342-B048-85BDC9FD1C3A}</a:tableStyleId>
              </a:tblPr>
              <a:tblGrid>
                <a:gridCol w="3459540">
                  <a:extLst>
                    <a:ext uri="{9D8B030D-6E8A-4147-A177-3AD203B41FA5}">
                      <a16:colId xmlns:a16="http://schemas.microsoft.com/office/drawing/2014/main" val="783925254"/>
                    </a:ext>
                  </a:extLst>
                </a:gridCol>
                <a:gridCol w="3459540">
                  <a:extLst>
                    <a:ext uri="{9D8B030D-6E8A-4147-A177-3AD203B41FA5}">
                      <a16:colId xmlns:a16="http://schemas.microsoft.com/office/drawing/2014/main" val="1368274008"/>
                    </a:ext>
                  </a:extLst>
                </a:gridCol>
                <a:gridCol w="3459540">
                  <a:extLst>
                    <a:ext uri="{9D8B030D-6E8A-4147-A177-3AD203B41FA5}">
                      <a16:colId xmlns:a16="http://schemas.microsoft.com/office/drawing/2014/main" val="57417763"/>
                    </a:ext>
                  </a:extLst>
                </a:gridCol>
              </a:tblGrid>
              <a:tr h="267625">
                <a:tc>
                  <a:txBody>
                    <a:bodyPr/>
                    <a:lstStyle/>
                    <a:p>
                      <a:r>
                        <a:rPr lang="fr-FR" dirty="0"/>
                        <a:t>CHAQUE JOUR</a:t>
                      </a:r>
                    </a:p>
                  </a:txBody>
                  <a:tcPr/>
                </a:tc>
                <a:tc>
                  <a:txBody>
                    <a:bodyPr/>
                    <a:lstStyle/>
                    <a:p>
                      <a:r>
                        <a:rPr lang="fr-FR" dirty="0"/>
                        <a:t>CHAQUE SEMAINE</a:t>
                      </a:r>
                    </a:p>
                  </a:txBody>
                  <a:tcPr/>
                </a:tc>
                <a:tc>
                  <a:txBody>
                    <a:bodyPr/>
                    <a:lstStyle/>
                    <a:p>
                      <a:r>
                        <a:rPr lang="fr-FR" dirty="0"/>
                        <a:t>DANS L’ANNÉE</a:t>
                      </a:r>
                    </a:p>
                  </a:txBody>
                  <a:tcPr/>
                </a:tc>
                <a:extLst>
                  <a:ext uri="{0D108BD9-81ED-4DB2-BD59-A6C34878D82A}">
                    <a16:rowId xmlns:a16="http://schemas.microsoft.com/office/drawing/2014/main" val="218671645"/>
                  </a:ext>
                </a:extLst>
              </a:tr>
              <a:tr h="1451774">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bénéficie d’un temps</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d’enseignement explicite de la</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grammaire et de l’orthographe ;</a:t>
                      </a:r>
                    </a:p>
                    <a:p>
                      <a:endParaRPr lang="fr-FR" sz="1800" kern="1200" dirty="0">
                        <a:solidFill>
                          <a:schemeClr val="dk1"/>
                        </a:solidFill>
                        <a:effectLst/>
                        <a:latin typeface="Times New Roman" panose="02020603050405020304" pitchFamily="18" charset="0"/>
                        <a:ea typeface="+mn-ea"/>
                        <a:cs typeface="Times New Roman" panose="02020603050405020304" pitchFamily="18" charset="0"/>
                      </a:endParaRP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 </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fait une dictée </a:t>
                      </a:r>
                      <a:r>
                        <a:rPr lang="fr-FR" sz="1800" kern="1200" dirty="0">
                          <a:solidFill>
                            <a:schemeClr val="dk1"/>
                          </a:solidFill>
                          <a:effectLst/>
                          <a:latin typeface="Times New Roman" panose="02020603050405020304" pitchFamily="18" charset="0"/>
                          <a:ea typeface="+mn-ea"/>
                          <a:cs typeface="Times New Roman" panose="02020603050405020304" pitchFamily="18" charset="0"/>
                        </a:rPr>
                        <a:t>en lien avec les</a:t>
                      </a:r>
                    </a:p>
                    <a:p>
                      <a:r>
                        <a:rPr lang="fr-FR" sz="1800" kern="1200" dirty="0">
                          <a:solidFill>
                            <a:schemeClr val="dk1"/>
                          </a:solidFill>
                          <a:effectLst/>
                          <a:latin typeface="Times New Roman" panose="02020603050405020304" pitchFamily="18" charset="0"/>
                          <a:ea typeface="+mn-ea"/>
                          <a:cs typeface="Times New Roman" panose="02020603050405020304" pitchFamily="18" charset="0"/>
                        </a:rPr>
                        <a:t>apprentissages conduits.</a:t>
                      </a:r>
                    </a:p>
                    <a:p>
                      <a:endParaRPr lang="fr-FR" dirty="0">
                        <a:latin typeface="Times New Roman" panose="02020603050405020304" pitchFamily="18" charset="0"/>
                        <a:cs typeface="Times New Roman" panose="02020603050405020304" pitchFamily="18" charset="0"/>
                      </a:endParaRPr>
                    </a:p>
                  </a:txBody>
                  <a:tcPr/>
                </a:tc>
                <a:tc>
                  <a:txBody>
                    <a:bodyPr/>
                    <a:lstStyle/>
                    <a:p>
                      <a:r>
                        <a:rPr lang="fr-FR" sz="1800" kern="1200" dirty="0">
                          <a:solidFill>
                            <a:schemeClr val="dk1"/>
                          </a:solidFill>
                          <a:effectLst/>
                          <a:latin typeface="Times New Roman" panose="02020603050405020304" pitchFamily="18" charset="0"/>
                          <a:ea typeface="+mn-ea"/>
                          <a:cs typeface="Times New Roman" panose="02020603050405020304" pitchFamily="18" charset="0"/>
                        </a:rPr>
                        <a:t>- bénéficie</a:t>
                      </a:r>
                      <a:r>
                        <a:rPr lang="fr-FR" sz="1800" b="1" kern="1200" dirty="0">
                          <a:solidFill>
                            <a:schemeClr val="dk1"/>
                          </a:solidFill>
                          <a:effectLst/>
                          <a:latin typeface="Times New Roman" panose="02020603050405020304" pitchFamily="18" charset="0"/>
                          <a:ea typeface="+mn-ea"/>
                          <a:cs typeface="Times New Roman" panose="02020603050405020304" pitchFamily="18" charset="0"/>
                        </a:rPr>
                        <a:t>, à partir du CE1, de</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trois heures d’enseignement</a:t>
                      </a:r>
                    </a:p>
                    <a:p>
                      <a:r>
                        <a:rPr lang="fr-FR" sz="1800" b="1" kern="1200" dirty="0">
                          <a:solidFill>
                            <a:schemeClr val="dk1"/>
                          </a:solidFill>
                          <a:effectLst/>
                          <a:latin typeface="Times New Roman" panose="02020603050405020304" pitchFamily="18" charset="0"/>
                          <a:ea typeface="+mn-ea"/>
                          <a:cs typeface="Times New Roman" panose="02020603050405020304" pitchFamily="18" charset="0"/>
                        </a:rPr>
                        <a:t>explicite de la langue.</a:t>
                      </a:r>
                    </a:p>
                    <a:p>
                      <a:endParaRPr lang="fr-FR" dirty="0">
                        <a:latin typeface="Times New Roman" panose="02020603050405020304" pitchFamily="18" charset="0"/>
                        <a:cs typeface="Times New Roman" panose="02020603050405020304" pitchFamily="18" charset="0"/>
                      </a:endParaRPr>
                    </a:p>
                  </a:txBody>
                  <a:tcPr/>
                </a:tc>
                <a:tc>
                  <a:txBody>
                    <a:bodyPr/>
                    <a:lstStyle/>
                    <a:p>
                      <a:endParaRPr lang="fr-FR" dirty="0"/>
                    </a:p>
                  </a:txBody>
                  <a:tcPr/>
                </a:tc>
                <a:extLst>
                  <a:ext uri="{0D108BD9-81ED-4DB2-BD59-A6C34878D82A}">
                    <a16:rowId xmlns:a16="http://schemas.microsoft.com/office/drawing/2014/main" val="1639177732"/>
                  </a:ext>
                </a:extLst>
              </a:tr>
            </a:tbl>
          </a:graphicData>
        </a:graphic>
      </p:graphicFrame>
      <p:sp>
        <p:nvSpPr>
          <p:cNvPr id="3" name="ZoneTexte 2">
            <a:extLst>
              <a:ext uri="{FF2B5EF4-FFF2-40B4-BE49-F238E27FC236}">
                <a16:creationId xmlns:a16="http://schemas.microsoft.com/office/drawing/2014/main" id="{AFD77B33-5315-D2CD-1B87-521C1F89318A}"/>
              </a:ext>
            </a:extLst>
          </p:cNvPr>
          <p:cNvSpPr txBox="1"/>
          <p:nvPr/>
        </p:nvSpPr>
        <p:spPr>
          <a:xfrm>
            <a:off x="702129" y="1371600"/>
            <a:ext cx="8636000" cy="369332"/>
          </a:xfrm>
          <a:prstGeom prst="rect">
            <a:avLst/>
          </a:prstGeom>
          <a:noFill/>
        </p:spPr>
        <p:txBody>
          <a:bodyPr wrap="square" rtlCol="0">
            <a:spAutoFit/>
          </a:bodyPr>
          <a:lstStyle/>
          <a:p>
            <a:r>
              <a:rPr lang="fr-FR"/>
              <a:t>La grammaire est un enseignement au service de l’oral, de la lecture et de l’écriture. </a:t>
            </a:r>
          </a:p>
        </p:txBody>
      </p:sp>
    </p:spTree>
    <p:extLst>
      <p:ext uri="{BB962C8B-B14F-4D97-AF65-F5344CB8AC3E}">
        <p14:creationId xmlns:p14="http://schemas.microsoft.com/office/powerpoint/2010/main" val="4239782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0E07A57-549F-F187-C325-7A5482D0D28C}"/>
              </a:ext>
            </a:extLst>
          </p:cNvPr>
          <p:cNvSpPr>
            <a:spLocks noGrp="1"/>
          </p:cNvSpPr>
          <p:nvPr>
            <p:ph idx="1"/>
          </p:nvPr>
        </p:nvSpPr>
        <p:spPr>
          <a:xfrm>
            <a:off x="751113" y="359229"/>
            <a:ext cx="11005457" cy="6253842"/>
          </a:xfrm>
        </p:spPr>
        <p:txBody>
          <a:bodyPr>
            <a:normAutofit fontScale="92500"/>
          </a:bodyPr>
          <a:lstStyle/>
          <a:p>
            <a:r>
              <a:rPr lang="fr-FR" b="1"/>
              <a:t>Points de vigilance pour le professeur </a:t>
            </a:r>
            <a:endParaRPr lang="fr-FR"/>
          </a:p>
          <a:p>
            <a:pPr>
              <a:buFont typeface="Courier New" panose="02070309020205020404" pitchFamily="49" charset="0"/>
              <a:buChar char="o"/>
            </a:pPr>
            <a:r>
              <a:rPr lang="fr-FR"/>
              <a:t>Au cycle 2, la démarche pédagogique est fondée sur l’observation et la manipulation : les élèves observent et apprennent la structure de la phrase simple et ses régularités orthographiques au fil de leurs progrès en lecture et en écriture. Leurs apprentissages en grammaire et en orthographe les aident à lire et à comprendre. </a:t>
            </a:r>
          </a:p>
          <a:p>
            <a:pPr>
              <a:buFont typeface="Courier New" panose="02070309020205020404" pitchFamily="49" charset="0"/>
              <a:buChar char="o"/>
            </a:pPr>
            <a:r>
              <a:rPr lang="fr-FR"/>
              <a:t>La réflexion sur la langue amorcée dès le début du CP donne lieu à partir du CE1 à de premières leçons de grammaire et d’orthographe à partir des observations formulées par les élèves et validées par le professeur. Elles seront reprises et consolidées au cycle 3. Ces séances affichent clairement leurs objectifs : apprendre à écrire et à lire en respectant les normes de l’écrit. Le professeur produit lui-même des modèles devant les élèves. </a:t>
            </a:r>
          </a:p>
          <a:p>
            <a:pPr>
              <a:buFont typeface="Courier New" panose="02070309020205020404" pitchFamily="49" charset="0"/>
              <a:buChar char="o"/>
            </a:pPr>
            <a:r>
              <a:rPr lang="fr-FR"/>
              <a:t>Les activités langagières orales et écrites permettent d’installer des automatismes. L’erreur est accueillie par le professeur comme une occasion d’apprendre. L’amélioration des écrits des élèves constitue à cet égard un mode privilégié de manipulation de la langue. </a:t>
            </a:r>
          </a:p>
          <a:p>
            <a:endParaRPr lang="fr-FR"/>
          </a:p>
        </p:txBody>
      </p:sp>
    </p:spTree>
    <p:extLst>
      <p:ext uri="{BB962C8B-B14F-4D97-AF65-F5344CB8AC3E}">
        <p14:creationId xmlns:p14="http://schemas.microsoft.com/office/powerpoint/2010/main" val="1075142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EFD63C-083F-C104-F322-0A4590748C07}"/>
              </a:ext>
            </a:extLst>
          </p:cNvPr>
          <p:cNvSpPr>
            <a:spLocks noGrp="1"/>
          </p:cNvSpPr>
          <p:nvPr>
            <p:ph type="title"/>
          </p:nvPr>
        </p:nvSpPr>
        <p:spPr/>
        <p:txBody>
          <a:bodyPr/>
          <a:lstStyle/>
          <a:p>
            <a:r>
              <a:rPr lang="fr-FR" dirty="0"/>
              <a:t>Maitrise de la langue…</a:t>
            </a:r>
          </a:p>
        </p:txBody>
      </p:sp>
      <p:graphicFrame>
        <p:nvGraphicFramePr>
          <p:cNvPr id="4" name="Espace réservé du contenu 3">
            <a:extLst>
              <a:ext uri="{FF2B5EF4-FFF2-40B4-BE49-F238E27FC236}">
                <a16:creationId xmlns:a16="http://schemas.microsoft.com/office/drawing/2014/main" id="{3FFF4A30-7740-B13A-87DD-DDC83D881681}"/>
              </a:ext>
            </a:extLst>
          </p:cNvPr>
          <p:cNvGraphicFramePr>
            <a:graphicFrameLocks noGrp="1"/>
          </p:cNvGraphicFramePr>
          <p:nvPr>
            <p:ph sz="quarter" idx="13"/>
          </p:nvPr>
        </p:nvGraphicFramePr>
        <p:xfrm>
          <a:off x="685800" y="551543"/>
          <a:ext cx="11927114" cy="5620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8341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6FC8-C2DC-C8B9-E6F7-FBA0FC4745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FD72E3F-E218-7E0E-4310-6D52F1519A75}"/>
              </a:ext>
            </a:extLst>
          </p:cNvPr>
          <p:cNvSpPr>
            <a:spLocks noGrp="1"/>
          </p:cNvSpPr>
          <p:nvPr>
            <p:ph type="title"/>
          </p:nvPr>
        </p:nvSpPr>
        <p:spPr>
          <a:xfrm>
            <a:off x="326572" y="98612"/>
            <a:ext cx="11478985" cy="682438"/>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Programme 2024 cycle 3 </a:t>
            </a:r>
          </a:p>
        </p:txBody>
      </p:sp>
      <p:sp>
        <p:nvSpPr>
          <p:cNvPr id="8" name="ZoneTexte 7">
            <a:extLst>
              <a:ext uri="{FF2B5EF4-FFF2-40B4-BE49-F238E27FC236}">
                <a16:creationId xmlns:a16="http://schemas.microsoft.com/office/drawing/2014/main" id="{EBF7D03B-EA56-C562-840A-86B1FA630B7E}"/>
              </a:ext>
            </a:extLst>
          </p:cNvPr>
          <p:cNvSpPr txBox="1"/>
          <p:nvPr/>
        </p:nvSpPr>
        <p:spPr>
          <a:xfrm>
            <a:off x="7937500" y="2197100"/>
            <a:ext cx="3813628" cy="2585323"/>
          </a:xfrm>
          <a:prstGeom prst="rect">
            <a:avLst/>
          </a:prstGeom>
          <a:noFill/>
        </p:spPr>
        <p:txBody>
          <a:bodyPr wrap="square" rtlCol="0">
            <a:spAutoFit/>
          </a:bodyPr>
          <a:lstStyle/>
          <a:p>
            <a:pPr algn="just"/>
            <a:r>
              <a:rPr lang="fr-FR">
                <a:latin typeface="Times New Roman" panose="02020603050405020304" pitchFamily="18" charset="0"/>
                <a:cs typeface="Times New Roman" panose="02020603050405020304" pitchFamily="18" charset="0"/>
              </a:rPr>
              <a:t>Au cycle 3, l’attention de l’élève est dirigée vers la compréhension et la reconnaissance des phénomènes linguistiques fondamentaux. Ces connaissances sont réinvesties dans des activités langagières orales et écrites, contribuant ainsi à développer l’autonomie de l’élève. </a:t>
            </a:r>
          </a:p>
          <a:p>
            <a:endParaRPr lang="fr-FR"/>
          </a:p>
        </p:txBody>
      </p:sp>
      <p:pic>
        <p:nvPicPr>
          <p:cNvPr id="4" name="Image 3">
            <a:extLst>
              <a:ext uri="{FF2B5EF4-FFF2-40B4-BE49-F238E27FC236}">
                <a16:creationId xmlns:a16="http://schemas.microsoft.com/office/drawing/2014/main" id="{75514343-CFD2-76E7-A7B2-2E0A074024A3}"/>
              </a:ext>
            </a:extLst>
          </p:cNvPr>
          <p:cNvPicPr>
            <a:picLocks noChangeAspect="1"/>
          </p:cNvPicPr>
          <p:nvPr/>
        </p:nvPicPr>
        <p:blipFill>
          <a:blip r:embed="rId2"/>
          <a:stretch>
            <a:fillRect/>
          </a:stretch>
        </p:blipFill>
        <p:spPr>
          <a:xfrm>
            <a:off x="61291" y="2024742"/>
            <a:ext cx="7876209" cy="3869871"/>
          </a:xfrm>
          <a:prstGeom prst="rect">
            <a:avLst/>
          </a:prstGeom>
        </p:spPr>
      </p:pic>
    </p:spTree>
    <p:extLst>
      <p:ext uri="{BB962C8B-B14F-4D97-AF65-F5344CB8AC3E}">
        <p14:creationId xmlns:p14="http://schemas.microsoft.com/office/powerpoint/2010/main" val="2040383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717497" y="126413"/>
            <a:ext cx="10746884" cy="6351174"/>
          </a:xfrm>
          <a:solidFill>
            <a:schemeClr val="accent4">
              <a:lumMod val="20000"/>
              <a:lumOff val="80000"/>
            </a:schemeClr>
          </a:solidFill>
        </p:spPr>
        <p:txBody>
          <a:bodyPr>
            <a:normAutofit/>
          </a:bodyPr>
          <a:lstStyle/>
          <a:p>
            <a:pPr>
              <a:lnSpc>
                <a:spcPct val="170000"/>
              </a:lnSpc>
            </a:pPr>
            <a:r>
              <a:rPr lang="fr-FR" sz="1800" b="1">
                <a:latin typeface="Times New Roman" panose="02020603050405020304" pitchFamily="18" charset="0"/>
                <a:cs typeface="Times New Roman" panose="02020603050405020304" pitchFamily="18" charset="0"/>
              </a:rPr>
              <a:t>Vocabulaire</a:t>
            </a:r>
            <a:r>
              <a:rPr lang="fr-FR" sz="1800">
                <a:latin typeface="Times New Roman" panose="02020603050405020304" pitchFamily="18" charset="0"/>
                <a:cs typeface="Times New Roman" panose="02020603050405020304" pitchFamily="18" charset="0"/>
              </a:rPr>
              <a:t> : domaine d’apprentissage à part entière (séances spécifiques / à travers l’ensemble des activités : dépasse le cadre du français)</a:t>
            </a:r>
          </a:p>
          <a:p>
            <a:pPr>
              <a:lnSpc>
                <a:spcPct val="170000"/>
              </a:lnSpc>
            </a:pPr>
            <a:r>
              <a:rPr lang="fr-FR" sz="1800" b="1">
                <a:latin typeface="Times New Roman" panose="02020603050405020304" pitchFamily="18" charset="0"/>
                <a:cs typeface="Times New Roman" panose="02020603050405020304" pitchFamily="18" charset="0"/>
              </a:rPr>
              <a:t>Corpus de mots </a:t>
            </a:r>
            <a:r>
              <a:rPr lang="fr-FR" sz="1800">
                <a:latin typeface="Times New Roman" panose="02020603050405020304" pitchFamily="18" charset="0"/>
                <a:cs typeface="Times New Roman" panose="02020603050405020304" pitchFamily="18" charset="0"/>
              </a:rPr>
              <a:t>/ </a:t>
            </a:r>
            <a:r>
              <a:rPr lang="fr-FR" sz="1800" b="1">
                <a:latin typeface="Times New Roman" panose="02020603050405020304" pitchFamily="18" charset="0"/>
                <a:cs typeface="Times New Roman" panose="02020603050405020304" pitchFamily="18" charset="0"/>
              </a:rPr>
              <a:t>outil </a:t>
            </a:r>
            <a:r>
              <a:rPr lang="fr-FR" sz="1800">
                <a:latin typeface="Times New Roman" panose="02020603050405020304" pitchFamily="18" charset="0"/>
                <a:cs typeface="Times New Roman" panose="02020603050405020304" pitchFamily="18" charset="0"/>
              </a:rPr>
              <a:t>qui consigne les mots rencontrés </a:t>
            </a:r>
          </a:p>
          <a:p>
            <a:endParaRPr lang="fr-FR" sz="2400">
              <a:latin typeface="Times New Roman" panose="02020603050405020304" pitchFamily="18" charset="0"/>
              <a:cs typeface="Times New Roman" panose="02020603050405020304" pitchFamily="18" charset="0"/>
            </a:endParaRPr>
          </a:p>
          <a:p>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7" name="Image 6">
            <a:extLst>
              <a:ext uri="{FF2B5EF4-FFF2-40B4-BE49-F238E27FC236}">
                <a16:creationId xmlns:a16="http://schemas.microsoft.com/office/drawing/2014/main" id="{DA573E9E-AB39-38ED-EB3B-B6598414B4DC}"/>
              </a:ext>
            </a:extLst>
          </p:cNvPr>
          <p:cNvPicPr>
            <a:picLocks noChangeAspect="1"/>
          </p:cNvPicPr>
          <p:nvPr/>
        </p:nvPicPr>
        <p:blipFill>
          <a:blip r:embed="rId2"/>
          <a:stretch>
            <a:fillRect/>
          </a:stretch>
        </p:blipFill>
        <p:spPr>
          <a:xfrm>
            <a:off x="0" y="2033495"/>
            <a:ext cx="11474503" cy="1909802"/>
          </a:xfrm>
          <a:prstGeom prst="rect">
            <a:avLst/>
          </a:prstGeom>
        </p:spPr>
      </p:pic>
      <p:pic>
        <p:nvPicPr>
          <p:cNvPr id="8" name="Image 7">
            <a:extLst>
              <a:ext uri="{FF2B5EF4-FFF2-40B4-BE49-F238E27FC236}">
                <a16:creationId xmlns:a16="http://schemas.microsoft.com/office/drawing/2014/main" id="{4E05C8F0-416A-2E2F-9710-B6DD7C0FA8BF}"/>
              </a:ext>
            </a:extLst>
          </p:cNvPr>
          <p:cNvPicPr>
            <a:picLocks noChangeAspect="1"/>
          </p:cNvPicPr>
          <p:nvPr/>
        </p:nvPicPr>
        <p:blipFill>
          <a:blip r:embed="rId3"/>
          <a:stretch>
            <a:fillRect/>
          </a:stretch>
        </p:blipFill>
        <p:spPr>
          <a:xfrm>
            <a:off x="732680" y="3943297"/>
            <a:ext cx="10746884" cy="2849618"/>
          </a:xfrm>
          <a:prstGeom prst="rect">
            <a:avLst/>
          </a:prstGeom>
        </p:spPr>
      </p:pic>
    </p:spTree>
    <p:extLst>
      <p:ext uri="{BB962C8B-B14F-4D97-AF65-F5344CB8AC3E}">
        <p14:creationId xmlns:p14="http://schemas.microsoft.com/office/powerpoint/2010/main" val="56962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BF443-E124-8F9E-3EDD-0973B7F79B0D}"/>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BF4299E-6DDE-606A-0E86-337F4D02BD30}"/>
              </a:ext>
            </a:extLst>
          </p:cNvPr>
          <p:cNvSpPr>
            <a:spLocks noGrp="1"/>
          </p:cNvSpPr>
          <p:nvPr>
            <p:ph idx="1"/>
          </p:nvPr>
        </p:nvSpPr>
        <p:spPr>
          <a:xfrm>
            <a:off x="267629" y="179614"/>
            <a:ext cx="11508059" cy="6678386"/>
          </a:xfrm>
          <a:solidFill>
            <a:schemeClr val="accent4">
              <a:lumMod val="20000"/>
              <a:lumOff val="80000"/>
            </a:schemeClr>
          </a:solidFill>
        </p:spPr>
        <p:txBody>
          <a:bodyPr>
            <a:normAutofit fontScale="25000" lnSpcReduction="20000"/>
          </a:bodyPr>
          <a:lstStyle/>
          <a:p>
            <a:pPr>
              <a:lnSpc>
                <a:spcPct val="170000"/>
              </a:lnSpc>
            </a:pPr>
            <a:r>
              <a:rPr lang="fr-FR" sz="7200" b="1">
                <a:latin typeface="Times New Roman" panose="02020603050405020304" pitchFamily="18" charset="0"/>
                <a:cs typeface="Times New Roman" panose="02020603050405020304" pitchFamily="18" charset="0"/>
              </a:rPr>
              <a:t>Grammaire : </a:t>
            </a:r>
            <a:r>
              <a:rPr lang="fr-FR" sz="7200">
                <a:latin typeface="Times New Roman" panose="02020603050405020304" pitchFamily="18" charset="0"/>
                <a:cs typeface="Times New Roman" panose="02020603050405020304" pitchFamily="18" charset="0"/>
              </a:rPr>
              <a:t>au service de 5 activités langagières (comprendre un énoncé oral, parler en continu, parler en interaction, écrire et lire).</a:t>
            </a:r>
          </a:p>
          <a:p>
            <a:pPr>
              <a:lnSpc>
                <a:spcPct val="170000"/>
              </a:lnSpc>
            </a:pPr>
            <a:r>
              <a:rPr lang="fr-FR" sz="7200">
                <a:latin typeface="Times New Roman" panose="02020603050405020304" pitchFamily="18" charset="0"/>
                <a:cs typeface="Times New Roman" panose="02020603050405020304" pitchFamily="18" charset="0"/>
              </a:rPr>
              <a:t>Appui sur les divers types de productions écrites et orales pratiquées dans toutes les disciplines afin de développer une compétence durable et transférable / s’intègre aux activités de productions d’écrits (ex : révision/réécriture d’écrits)</a:t>
            </a:r>
          </a:p>
          <a:p>
            <a:pPr>
              <a:lnSpc>
                <a:spcPct val="170000"/>
              </a:lnSpc>
            </a:pPr>
            <a:r>
              <a:rPr lang="fr-FR" sz="7200">
                <a:latin typeface="Times New Roman" panose="02020603050405020304" pitchFamily="18" charset="0"/>
                <a:cs typeface="Times New Roman" panose="02020603050405020304" pitchFamily="18" charset="0"/>
              </a:rPr>
              <a:t>Un enseignement dédié, autonome, régulier et progressif</a:t>
            </a:r>
          </a:p>
          <a:p>
            <a:pPr>
              <a:lnSpc>
                <a:spcPct val="170000"/>
              </a:lnSpc>
            </a:pPr>
            <a:r>
              <a:rPr lang="fr-FR" sz="7200">
                <a:latin typeface="Times New Roman" panose="02020603050405020304" pitchFamily="18" charset="0"/>
                <a:cs typeface="Times New Roman" panose="02020603050405020304" pitchFamily="18" charset="0"/>
              </a:rPr>
              <a:t>La démarche pédagogique peut notamment s’appuyer sur </a:t>
            </a:r>
            <a:r>
              <a:rPr lang="fr-FR" sz="7200" b="1">
                <a:latin typeface="Times New Roman" panose="02020603050405020304" pitchFamily="18" charset="0"/>
                <a:cs typeface="Times New Roman" panose="02020603050405020304" pitchFamily="18" charset="0"/>
              </a:rPr>
              <a:t>l’observation de corpus </a:t>
            </a:r>
            <a:r>
              <a:rPr lang="fr-FR" sz="7200">
                <a:latin typeface="Times New Roman" panose="02020603050405020304" pitchFamily="18" charset="0"/>
                <a:cs typeface="Times New Roman" panose="02020603050405020304" pitchFamily="18" charset="0"/>
              </a:rPr>
              <a:t>qui favorise la </a:t>
            </a:r>
            <a:r>
              <a:rPr lang="fr-FR" sz="7200" b="1">
                <a:latin typeface="Times New Roman" panose="02020603050405020304" pitchFamily="18" charset="0"/>
                <a:cs typeface="Times New Roman" panose="02020603050405020304" pitchFamily="18" charset="0"/>
              </a:rPr>
              <a:t>comparaison</a:t>
            </a:r>
            <a:r>
              <a:rPr lang="fr-FR" sz="7200">
                <a:latin typeface="Times New Roman" panose="02020603050405020304" pitchFamily="18" charset="0"/>
                <a:cs typeface="Times New Roman" panose="02020603050405020304" pitchFamily="18" charset="0"/>
              </a:rPr>
              <a:t>, les </a:t>
            </a:r>
            <a:r>
              <a:rPr lang="fr-FR" sz="7200" b="1">
                <a:latin typeface="Times New Roman" panose="02020603050405020304" pitchFamily="18" charset="0"/>
                <a:cs typeface="Times New Roman" panose="02020603050405020304" pitchFamily="18" charset="0"/>
              </a:rPr>
              <a:t>tris</a:t>
            </a:r>
            <a:r>
              <a:rPr lang="fr-FR" sz="7200">
                <a:latin typeface="Times New Roman" panose="02020603050405020304" pitchFamily="18" charset="0"/>
                <a:cs typeface="Times New Roman" panose="02020603050405020304" pitchFamily="18" charset="0"/>
              </a:rPr>
              <a:t> , les classements et les manipulations syntaxiques. Les cas les plus canoniques sont d’abord rencontrés et maîtrisés pour ne pas complexifier la construction de la compréhension du système de la langue.</a:t>
            </a:r>
          </a:p>
          <a:p>
            <a:pPr>
              <a:lnSpc>
                <a:spcPct val="170000"/>
              </a:lnSpc>
            </a:pPr>
            <a:r>
              <a:rPr lang="fr-FR" sz="7200">
                <a:latin typeface="Times New Roman" panose="02020603050405020304" pitchFamily="18" charset="0"/>
                <a:cs typeface="Times New Roman" panose="02020603050405020304" pitchFamily="18" charset="0"/>
              </a:rPr>
              <a:t>Le sens doit être convoqué </a:t>
            </a:r>
          </a:p>
          <a:p>
            <a:pPr>
              <a:lnSpc>
                <a:spcPct val="170000"/>
              </a:lnSpc>
            </a:pPr>
            <a:r>
              <a:rPr lang="fr-FR" sz="7200">
                <a:latin typeface="Times New Roman" panose="02020603050405020304" pitchFamily="18" charset="0"/>
                <a:cs typeface="Times New Roman" panose="02020603050405020304" pitchFamily="18" charset="0"/>
              </a:rPr>
              <a:t>Les temps d’apprentissage peuvent être structurés de la manière suivante :</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 introduction de la notion</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 rétroactions sur les éléments déjà connus</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Observations/comparaisons/  manipulations </a:t>
            </a:r>
          </a:p>
          <a:p>
            <a:pPr lvl="1">
              <a:lnSpc>
                <a:spcPct val="170000"/>
              </a:lnSpc>
              <a:buFont typeface="Courier New" panose="02070309020205020404" pitchFamily="49" charset="0"/>
              <a:buChar char="o"/>
            </a:pPr>
            <a:r>
              <a:rPr lang="fr-FR" sz="7200">
                <a:latin typeface="Times New Roman" panose="02020603050405020304" pitchFamily="18" charset="0"/>
                <a:cs typeface="Times New Roman" panose="02020603050405020304" pitchFamily="18" charset="0"/>
              </a:rPr>
              <a:t>Restitution collective pour aboutir à une institutionnalisation qui donne lieu à une trace écrite</a:t>
            </a:r>
          </a:p>
          <a:p>
            <a:pPr marL="0" indent="0">
              <a:lnSpc>
                <a:spcPct val="170000"/>
              </a:lnSpc>
              <a:buNone/>
            </a:pPr>
            <a:endParaRPr lang="fr-FR" sz="2400">
              <a:latin typeface="Times New Roman" panose="02020603050405020304" pitchFamily="18" charset="0"/>
              <a:cs typeface="Times New Roman" panose="02020603050405020304" pitchFamily="18" charset="0"/>
            </a:endParaRPr>
          </a:p>
          <a:p>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
        <p:nvSpPr>
          <p:cNvPr id="4" name="ZoneTexte 3">
            <a:extLst>
              <a:ext uri="{FF2B5EF4-FFF2-40B4-BE49-F238E27FC236}">
                <a16:creationId xmlns:a16="http://schemas.microsoft.com/office/drawing/2014/main" id="{5BDFF3DA-3730-2E19-AA43-81875CA19C49}"/>
              </a:ext>
            </a:extLst>
          </p:cNvPr>
          <p:cNvSpPr txBox="1"/>
          <p:nvPr/>
        </p:nvSpPr>
        <p:spPr>
          <a:xfrm>
            <a:off x="6266181" y="3708400"/>
            <a:ext cx="45719" cy="520700"/>
          </a:xfrm>
          <a:prstGeom prst="rect">
            <a:avLst/>
          </a:prstGeom>
          <a:noFill/>
        </p:spPr>
        <p:txBody>
          <a:bodyPr wrap="square" rtlCol="0">
            <a:spAutoFit/>
          </a:bodyPr>
          <a:lstStyle/>
          <a:p>
            <a:endParaRPr lang="fr-FR"/>
          </a:p>
        </p:txBody>
      </p:sp>
    </p:spTree>
    <p:extLst>
      <p:ext uri="{BB962C8B-B14F-4D97-AF65-F5344CB8AC3E}">
        <p14:creationId xmlns:p14="http://schemas.microsoft.com/office/powerpoint/2010/main" val="51006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907FB66-44A5-EAD7-50C2-378EE6D99E88}"/>
              </a:ext>
            </a:extLst>
          </p:cNvPr>
          <p:cNvPicPr>
            <a:picLocks noChangeAspect="1"/>
          </p:cNvPicPr>
          <p:nvPr/>
        </p:nvPicPr>
        <p:blipFill>
          <a:blip r:embed="rId2"/>
          <a:stretch>
            <a:fillRect/>
          </a:stretch>
        </p:blipFill>
        <p:spPr>
          <a:xfrm>
            <a:off x="216979" y="1136779"/>
            <a:ext cx="11758041" cy="1539514"/>
          </a:xfrm>
          <a:prstGeom prst="rect">
            <a:avLst/>
          </a:prstGeom>
        </p:spPr>
      </p:pic>
      <p:pic>
        <p:nvPicPr>
          <p:cNvPr id="5" name="Image 4">
            <a:extLst>
              <a:ext uri="{FF2B5EF4-FFF2-40B4-BE49-F238E27FC236}">
                <a16:creationId xmlns:a16="http://schemas.microsoft.com/office/drawing/2014/main" id="{3F43AB27-C1A2-C131-88D5-4E2AF894B79E}"/>
              </a:ext>
            </a:extLst>
          </p:cNvPr>
          <p:cNvPicPr>
            <a:picLocks noChangeAspect="1"/>
          </p:cNvPicPr>
          <p:nvPr/>
        </p:nvPicPr>
        <p:blipFill>
          <a:blip r:embed="rId3"/>
          <a:stretch>
            <a:fillRect/>
          </a:stretch>
        </p:blipFill>
        <p:spPr>
          <a:xfrm>
            <a:off x="320362" y="2676294"/>
            <a:ext cx="11654658" cy="2805572"/>
          </a:xfrm>
          <a:prstGeom prst="rect">
            <a:avLst/>
          </a:prstGeom>
        </p:spPr>
      </p:pic>
    </p:spTree>
    <p:extLst>
      <p:ext uri="{BB962C8B-B14F-4D97-AF65-F5344CB8AC3E}">
        <p14:creationId xmlns:p14="http://schemas.microsoft.com/office/powerpoint/2010/main" val="4168809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463363"/>
          </a:xfrm>
          <a:solidFill>
            <a:schemeClr val="accent6">
              <a:lumMod val="20000"/>
              <a:lumOff val="80000"/>
            </a:schemeClr>
          </a:solidFill>
        </p:spPr>
        <p:txBody>
          <a:bodyPr>
            <a:normAutofit/>
          </a:bodyPr>
          <a:lstStyle/>
          <a:p>
            <a:pPr algn="ctr"/>
            <a:r>
              <a:rPr lang="fr-FR" sz="2000" b="1">
                <a:latin typeface="Times New Roman" panose="02020603050405020304" pitchFamily="18" charset="0"/>
                <a:cs typeface="Times New Roman" panose="02020603050405020304" pitchFamily="18" charset="0"/>
              </a:rPr>
              <a:t>Cadre théorique : orthographe à l’école élémentaire</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781050"/>
            <a:ext cx="10643470" cy="5978338"/>
          </a:xfrm>
          <a:solidFill>
            <a:schemeClr val="accent4">
              <a:lumMod val="20000"/>
              <a:lumOff val="80000"/>
            </a:schemeClr>
          </a:solidFill>
        </p:spPr>
        <p:txBody>
          <a:bodyPr>
            <a:normAutofit fontScale="25000" lnSpcReduction="20000"/>
          </a:bodyPr>
          <a:lstStyle/>
          <a:p>
            <a:pPr>
              <a:lnSpc>
                <a:spcPct val="170000"/>
              </a:lnSpc>
            </a:pPr>
            <a:r>
              <a:rPr lang="fr-FR" sz="7200" b="1">
                <a:latin typeface="Times New Roman" panose="02020603050405020304" pitchFamily="18" charset="0"/>
                <a:cs typeface="Times New Roman" panose="02020603050405020304" pitchFamily="18" charset="0"/>
              </a:rPr>
              <a:t>Complexité de l’orthographe française</a:t>
            </a:r>
          </a:p>
          <a:p>
            <a:pPr lvl="1">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application des correspondances phonèmes-graphèmes ne suffit pas</a:t>
            </a:r>
          </a:p>
          <a:p>
            <a:pPr lvl="1">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orthographe « opaque » </a:t>
            </a:r>
          </a:p>
          <a:p>
            <a:pPr lvl="1">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Plurisystème (Catach):</a:t>
            </a:r>
          </a:p>
          <a:p>
            <a:pPr lvl="2">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 phonogrammes (les graphèmes codent des phonèmes)</a:t>
            </a:r>
          </a:p>
          <a:p>
            <a:pPr lvl="2">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 morphogrammes (les graphèmes codent du sens)</a:t>
            </a:r>
          </a:p>
          <a:p>
            <a:pPr lvl="3">
              <a:lnSpc>
                <a:spcPct val="170000"/>
              </a:lnSpc>
              <a:buFont typeface="Wingdings" panose="05000000000000000000" pitchFamily="2" charset="2"/>
              <a:buChar char="§"/>
            </a:pPr>
            <a:r>
              <a:rPr lang="fr-FR" sz="7200">
                <a:latin typeface="Times New Roman" panose="02020603050405020304" pitchFamily="18" charset="0"/>
                <a:cs typeface="Times New Roman" panose="02020603050405020304" pitchFamily="18" charset="0"/>
              </a:rPr>
              <a:t>informations grammaticales : marque du genre (ex: e) / marque du nombre (ex: s / ent / x) </a:t>
            </a:r>
          </a:p>
          <a:p>
            <a:pPr marL="1371600" lvl="3" indent="0">
              <a:lnSpc>
                <a:spcPct val="170000"/>
              </a:lnSpc>
              <a:buNone/>
            </a:pPr>
            <a:r>
              <a:rPr lang="fr-FR" sz="7200">
                <a:latin typeface="Times New Roman" panose="02020603050405020304" pitchFamily="18" charset="0"/>
                <a:cs typeface="Times New Roman" panose="02020603050405020304" pitchFamily="18" charset="0"/>
              </a:rPr>
              <a:t>Difficultés pour les élèves car ne sont pas audibles à l’oral </a:t>
            </a:r>
          </a:p>
          <a:p>
            <a:pPr lvl="3">
              <a:lnSpc>
                <a:spcPct val="170000"/>
              </a:lnSpc>
              <a:buFont typeface="Wingdings" panose="05000000000000000000" pitchFamily="2" charset="2"/>
              <a:buChar char="§"/>
            </a:pPr>
            <a:r>
              <a:rPr lang="fr-FR" sz="7200">
                <a:latin typeface="Times New Roman" panose="02020603050405020304" pitchFamily="18" charset="0"/>
                <a:cs typeface="Times New Roman" panose="02020603050405020304" pitchFamily="18" charset="0"/>
              </a:rPr>
              <a:t> informations lexicales : t de petit , d de bond (même famille : bondir, rebondissement) </a:t>
            </a:r>
          </a:p>
          <a:p>
            <a:pPr lvl="2">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logogrammes (fonction de distinction)</a:t>
            </a:r>
          </a:p>
          <a:p>
            <a:pPr lvl="3">
              <a:lnSpc>
                <a:spcPct val="170000"/>
              </a:lnSpc>
              <a:buFont typeface="Wingdings" panose="05000000000000000000" pitchFamily="2" charset="2"/>
              <a:buChar char="§"/>
            </a:pPr>
            <a:r>
              <a:rPr lang="fr-FR" sz="7200">
                <a:latin typeface="Times New Roman" panose="02020603050405020304" pitchFamily="18" charset="0"/>
                <a:cs typeface="Times New Roman" panose="02020603050405020304" pitchFamily="18" charset="0"/>
              </a:rPr>
              <a:t> homophones grammaticaux (ex : et/est ; son/sont ; a/à…)</a:t>
            </a:r>
          </a:p>
          <a:p>
            <a:pPr lvl="3">
              <a:lnSpc>
                <a:spcPct val="170000"/>
              </a:lnSpc>
              <a:buFont typeface="Wingdings" panose="05000000000000000000" pitchFamily="2" charset="2"/>
              <a:buChar char="§"/>
            </a:pPr>
            <a:r>
              <a:rPr lang="fr-FR" sz="7200">
                <a:latin typeface="Times New Roman" panose="02020603050405020304" pitchFamily="18" charset="0"/>
                <a:cs typeface="Times New Roman" panose="02020603050405020304" pitchFamily="18" charset="0"/>
              </a:rPr>
              <a:t>homophones lexicaux (ex: date / datte)</a:t>
            </a: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5337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45574" y="363794"/>
            <a:ext cx="10636096" cy="6395594"/>
          </a:xfrm>
          <a:solidFill>
            <a:schemeClr val="accent4">
              <a:lumMod val="20000"/>
              <a:lumOff val="80000"/>
            </a:schemeClr>
          </a:solidFill>
        </p:spPr>
        <p:txBody>
          <a:bodyPr>
            <a:normAutofit fontScale="25000" lnSpcReduction="20000"/>
          </a:bodyPr>
          <a:lstStyle/>
          <a:p>
            <a:pPr>
              <a:lnSpc>
                <a:spcPct val="170000"/>
              </a:lnSpc>
            </a:pPr>
            <a:r>
              <a:rPr lang="fr-FR" sz="7200" b="1">
                <a:latin typeface="Times New Roman" panose="02020603050405020304" pitchFamily="18" charset="0"/>
                <a:cs typeface="Times New Roman" panose="02020603050405020304" pitchFamily="18" charset="0"/>
              </a:rPr>
              <a:t>Orthographe lexicale </a:t>
            </a:r>
            <a:r>
              <a:rPr lang="fr-FR" sz="7200">
                <a:latin typeface="Times New Roman" panose="02020603050405020304" pitchFamily="18" charset="0"/>
                <a:cs typeface="Times New Roman" panose="02020603050405020304" pitchFamily="18" charset="0"/>
              </a:rPr>
              <a:t>	</a:t>
            </a:r>
          </a:p>
          <a:p>
            <a:pPr lvl="1">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repose principalement sur la mémorisation </a:t>
            </a:r>
          </a:p>
          <a:p>
            <a:pPr lvl="1">
              <a:lnSpc>
                <a:spcPct val="17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peut reposer sur l’analyse des faits de langue (stratégies) : cf  outil didactique « Scriptum »</a:t>
            </a:r>
          </a:p>
          <a:p>
            <a:pPr>
              <a:lnSpc>
                <a:spcPct val="150000"/>
              </a:lnSpc>
            </a:pPr>
            <a:r>
              <a:rPr lang="fr-FR" sz="7200" b="1">
                <a:latin typeface="Times New Roman" panose="02020603050405020304" pitchFamily="18" charset="0"/>
                <a:cs typeface="Times New Roman" panose="02020603050405020304" pitchFamily="18" charset="0"/>
              </a:rPr>
              <a:t>Orthographe grammaticale </a:t>
            </a:r>
          </a:p>
          <a:p>
            <a:pPr lvl="1">
              <a:lnSpc>
                <a:spcPct val="15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repose sur le raisonnement </a:t>
            </a:r>
            <a:endParaRPr lang="fr-FR" sz="7200" b="1">
              <a:latin typeface="Times New Roman" panose="02020603050405020304" pitchFamily="18" charset="0"/>
              <a:cs typeface="Times New Roman" panose="02020603050405020304" pitchFamily="18" charset="0"/>
            </a:endParaRPr>
          </a:p>
          <a:p>
            <a:pPr>
              <a:lnSpc>
                <a:spcPct val="150000"/>
              </a:lnSpc>
            </a:pPr>
            <a:r>
              <a:rPr lang="fr-FR" sz="7200" b="1">
                <a:latin typeface="Times New Roman" panose="02020603050405020304" pitchFamily="18" charset="0"/>
                <a:cs typeface="Times New Roman" panose="02020603050405020304" pitchFamily="18" charset="0"/>
              </a:rPr>
              <a:t>Activités pour maitriser l’orthographe </a:t>
            </a:r>
          </a:p>
          <a:p>
            <a:pPr lvl="1">
              <a:lnSpc>
                <a:spcPct val="15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exercices </a:t>
            </a:r>
          </a:p>
          <a:p>
            <a:pPr lvl="1">
              <a:lnSpc>
                <a:spcPct val="15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dictées </a:t>
            </a:r>
          </a:p>
          <a:p>
            <a:pPr marL="457200" lvl="1" indent="0">
              <a:lnSpc>
                <a:spcPct val="150000"/>
              </a:lnSpc>
              <a:buNone/>
            </a:pPr>
            <a:r>
              <a:rPr lang="fr-FR" sz="7200">
                <a:latin typeface="Times New Roman" panose="02020603050405020304" pitchFamily="18" charset="0"/>
                <a:cs typeface="Times New Roman" panose="02020603050405020304" pitchFamily="18" charset="0"/>
              </a:rPr>
              <a:t>Les dictées réflexives pour raisonner sur l’orthographe </a:t>
            </a:r>
          </a:p>
          <a:p>
            <a:pPr marL="457200" lvl="1" indent="0">
              <a:lnSpc>
                <a:spcPct val="150000"/>
              </a:lnSpc>
              <a:buNone/>
            </a:pPr>
            <a:r>
              <a:rPr lang="fr-FR" sz="7200">
                <a:hlinkClick r:id="rId2"/>
              </a:rPr>
              <a:t>download (education.fr)</a:t>
            </a:r>
            <a:endParaRPr lang="fr-FR" sz="7200"/>
          </a:p>
          <a:p>
            <a:pPr marL="457200" lvl="1" indent="0">
              <a:lnSpc>
                <a:spcPct val="150000"/>
              </a:lnSpc>
              <a:buNone/>
            </a:pPr>
            <a:r>
              <a:rPr lang="fr-FR" sz="7200">
                <a:latin typeface="Times New Roman" panose="02020603050405020304" pitchFamily="18" charset="0"/>
                <a:cs typeface="Times New Roman" panose="02020603050405020304" pitchFamily="18" charset="0"/>
              </a:rPr>
              <a:t>production d’écrit (transfert des savoirs orthographiques)</a:t>
            </a:r>
          </a:p>
          <a:p>
            <a:pPr lvl="1">
              <a:lnSpc>
                <a:spcPct val="150000"/>
              </a:lnSpc>
              <a:buFont typeface="Wingdings" panose="05000000000000000000" pitchFamily="2" charset="2"/>
              <a:buChar char="Ø"/>
            </a:pPr>
            <a:r>
              <a:rPr lang="fr-FR" sz="7200">
                <a:latin typeface="Times New Roman" panose="02020603050405020304" pitchFamily="18" charset="0"/>
                <a:cs typeface="Times New Roman" panose="02020603050405020304" pitchFamily="18" charset="0"/>
              </a:rPr>
              <a:t> révision d’écrit (transfert des savoirs orthographiques)</a:t>
            </a:r>
          </a:p>
          <a:p>
            <a:pPr marL="0" indent="0">
              <a:buNone/>
            </a:pPr>
            <a:r>
              <a:rPr lang="fr-FR" sz="7200">
                <a:latin typeface="Times New Roman" panose="02020603050405020304" pitchFamily="18" charset="0"/>
                <a:cs typeface="Times New Roman" panose="02020603050405020304" pitchFamily="18" charset="0"/>
              </a:rPr>
              <a:t>	</a:t>
            </a: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271910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0F897-E2B2-4C7F-AED0-2FDAE6520BFB}"/>
              </a:ext>
            </a:extLst>
          </p:cNvPr>
          <p:cNvSpPr>
            <a:spLocks noGrp="1"/>
          </p:cNvSpPr>
          <p:nvPr>
            <p:ph type="title"/>
          </p:nvPr>
        </p:nvSpPr>
        <p:spPr>
          <a:xfrm>
            <a:off x="838200" y="365126"/>
            <a:ext cx="10853056" cy="728888"/>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Orthographe lexicale  (stratégies)</a:t>
            </a:r>
          </a:p>
        </p:txBody>
      </p:sp>
      <p:sp>
        <p:nvSpPr>
          <p:cNvPr id="3" name="Espace réservé du contenu 2">
            <a:extLst>
              <a:ext uri="{FF2B5EF4-FFF2-40B4-BE49-F238E27FC236}">
                <a16:creationId xmlns:a16="http://schemas.microsoft.com/office/drawing/2014/main" id="{A2FF416C-C8F3-434E-AC09-4AE6E11923C0}"/>
              </a:ext>
            </a:extLst>
          </p:cNvPr>
          <p:cNvSpPr>
            <a:spLocks noGrp="1"/>
          </p:cNvSpPr>
          <p:nvPr>
            <p:ph idx="1"/>
          </p:nvPr>
        </p:nvSpPr>
        <p:spPr>
          <a:xfrm>
            <a:off x="838199" y="1338943"/>
            <a:ext cx="10853057" cy="4838020"/>
          </a:xfrm>
          <a:solidFill>
            <a:schemeClr val="accent4">
              <a:lumMod val="20000"/>
              <a:lumOff val="80000"/>
            </a:schemeClr>
          </a:solidFill>
        </p:spPr>
        <p:txBody>
          <a:bodyPr>
            <a:normAutofit fontScale="92500"/>
          </a:bodyPr>
          <a:lstStyle/>
          <a:p>
            <a:pPr>
              <a:lnSpc>
                <a:spcPct val="150000"/>
              </a:lnSpc>
            </a:pPr>
            <a:r>
              <a:rPr lang="fr-FR" sz="2400">
                <a:latin typeface="Times New Roman" panose="02020603050405020304" pitchFamily="18" charset="0"/>
                <a:cs typeface="Times New Roman" panose="02020603050405020304" pitchFamily="18" charset="0"/>
              </a:rPr>
              <a:t>La fréquence du graphème </a:t>
            </a:r>
          </a:p>
          <a:p>
            <a:pPr>
              <a:lnSpc>
                <a:spcPct val="150000"/>
              </a:lnSpc>
            </a:pPr>
            <a:endParaRPr lang="fr-FR" sz="2400">
              <a:latin typeface="Times New Roman" panose="02020603050405020304" pitchFamily="18" charset="0"/>
              <a:cs typeface="Times New Roman" panose="02020603050405020304" pitchFamily="18" charset="0"/>
            </a:endParaRPr>
          </a:p>
          <a:p>
            <a:pPr>
              <a:lnSpc>
                <a:spcPct val="150000"/>
              </a:lnSpc>
            </a:pPr>
            <a:endParaRPr lang="fr-FR" sz="2400">
              <a:latin typeface="Times New Roman" panose="02020603050405020304" pitchFamily="18" charset="0"/>
              <a:cs typeface="Times New Roman" panose="02020603050405020304" pitchFamily="18" charset="0"/>
            </a:endParaRPr>
          </a:p>
          <a:p>
            <a:pPr>
              <a:lnSpc>
                <a:spcPct val="150000"/>
              </a:lnSpc>
            </a:pPr>
            <a:endParaRPr lang="fr-FR" sz="2400">
              <a:latin typeface="Times New Roman" panose="02020603050405020304" pitchFamily="18" charset="0"/>
              <a:cs typeface="Times New Roman" panose="02020603050405020304" pitchFamily="18" charset="0"/>
            </a:endParaRPr>
          </a:p>
          <a:p>
            <a:pPr>
              <a:lnSpc>
                <a:spcPct val="150000"/>
              </a:lnSpc>
            </a:pPr>
            <a:endParaRPr lang="fr-FR" sz="2400">
              <a:latin typeface="Times New Roman" panose="02020603050405020304" pitchFamily="18" charset="0"/>
              <a:cs typeface="Times New Roman" panose="02020603050405020304" pitchFamily="18" charset="0"/>
            </a:endParaRPr>
          </a:p>
          <a:p>
            <a:pPr marL="0" indent="0">
              <a:lnSpc>
                <a:spcPct val="150000"/>
              </a:lnSpc>
              <a:buNone/>
            </a:pPr>
            <a:endParaRPr lang="fr-FR" sz="2400">
              <a:latin typeface="Times New Roman" panose="02020603050405020304" pitchFamily="18" charset="0"/>
              <a:cs typeface="Times New Roman" panose="02020603050405020304" pitchFamily="18" charset="0"/>
            </a:endParaRPr>
          </a:p>
          <a:p>
            <a:pPr marL="0" indent="0">
              <a:lnSpc>
                <a:spcPct val="150000"/>
              </a:lnSpc>
              <a:buNone/>
            </a:pPr>
            <a:r>
              <a:rPr lang="fr-FR" sz="2400">
                <a:latin typeface="Times New Roman" panose="02020603050405020304" pitchFamily="18" charset="0"/>
                <a:cs typeface="Times New Roman" panose="02020603050405020304" pitchFamily="18" charset="0"/>
              </a:rPr>
              <a:t>Quel est l’intérêt pour l’enseignant de connaitre la fréquence des graphèmes O, AU et EAU ? </a:t>
            </a:r>
          </a:p>
        </p:txBody>
      </p:sp>
      <p:pic>
        <p:nvPicPr>
          <p:cNvPr id="5" name="Image 4">
            <a:extLst>
              <a:ext uri="{FF2B5EF4-FFF2-40B4-BE49-F238E27FC236}">
                <a16:creationId xmlns:a16="http://schemas.microsoft.com/office/drawing/2014/main" id="{D839B669-6381-4B1F-B009-FFB065A1EDBA}"/>
              </a:ext>
            </a:extLst>
          </p:cNvPr>
          <p:cNvPicPr>
            <a:picLocks noChangeAspect="1"/>
          </p:cNvPicPr>
          <p:nvPr/>
        </p:nvPicPr>
        <p:blipFill>
          <a:blip r:embed="rId2"/>
          <a:stretch>
            <a:fillRect/>
          </a:stretch>
        </p:blipFill>
        <p:spPr>
          <a:xfrm>
            <a:off x="1404257" y="2125991"/>
            <a:ext cx="7952014" cy="2944665"/>
          </a:xfrm>
          <a:prstGeom prst="rect">
            <a:avLst/>
          </a:prstGeom>
        </p:spPr>
      </p:pic>
    </p:spTree>
    <p:extLst>
      <p:ext uri="{BB962C8B-B14F-4D97-AF65-F5344CB8AC3E}">
        <p14:creationId xmlns:p14="http://schemas.microsoft.com/office/powerpoint/2010/main" val="1321748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2FF416C-C8F3-434E-AC09-4AE6E11923C0}"/>
              </a:ext>
            </a:extLst>
          </p:cNvPr>
          <p:cNvSpPr>
            <a:spLocks noGrp="1"/>
          </p:cNvSpPr>
          <p:nvPr>
            <p:ph idx="1"/>
          </p:nvPr>
        </p:nvSpPr>
        <p:spPr>
          <a:xfrm>
            <a:off x="391885" y="261257"/>
            <a:ext cx="11435937" cy="6231617"/>
          </a:xfrm>
          <a:solidFill>
            <a:schemeClr val="accent4">
              <a:lumMod val="20000"/>
              <a:lumOff val="80000"/>
            </a:schemeClr>
          </a:solidFill>
        </p:spPr>
        <p:txBody>
          <a:bodyPr>
            <a:normAutofit/>
          </a:bodyPr>
          <a:lstStyle/>
          <a:p>
            <a:pPr lvl="1">
              <a:lnSpc>
                <a:spcPct val="115000"/>
              </a:lnSpc>
              <a:buFont typeface="Wingdings" panose="05000000000000000000" pitchFamily="2" charset="2"/>
              <a:buChar char="Ø"/>
            </a:pPr>
            <a:r>
              <a:rPr lang="fr-FR" sz="2000" b="1">
                <a:latin typeface="Times New Roman" panose="02020603050405020304" pitchFamily="18" charset="0"/>
                <a:ea typeface="Calibri" panose="020F0502020204030204" pitchFamily="34" charset="0"/>
                <a:cs typeface="Times New Roman" panose="02020603050405020304" pitchFamily="18" charset="0"/>
              </a:rPr>
              <a:t> stratégie de recours aux règles de fréquence pour le phonème </a:t>
            </a:r>
            <a:r>
              <a:rPr lang="fr-FR" sz="2000" b="1">
                <a:effectLst/>
                <a:latin typeface="Times New Roman" panose="02020603050405020304" pitchFamily="18" charset="0"/>
                <a:ea typeface="Calibri" panose="020F0502020204030204" pitchFamily="34" charset="0"/>
                <a:cs typeface="Times New Roman" panose="02020603050405020304" pitchFamily="18" charset="0"/>
              </a:rPr>
              <a:t>[o] </a:t>
            </a:r>
          </a:p>
          <a:p>
            <a:pPr lvl="1">
              <a:lnSpc>
                <a:spcPct val="115000"/>
              </a:lnSpc>
              <a:buFont typeface="Wingdings" panose="05000000000000000000" pitchFamily="2" charset="2"/>
              <a:buChar char="Ø"/>
            </a:pPr>
            <a:endParaRPr lang="fr-FR" sz="2000" b="1">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a:p>
            <a:pPr lvl="1">
              <a:lnSpc>
                <a:spcPct val="115000"/>
              </a:lnSpc>
              <a:buFont typeface="Wingdings" panose="05000000000000000000" pitchFamily="2" charset="2"/>
              <a:buChar char="Ø"/>
            </a:pPr>
            <a:endParaRPr lang="fr-FR" sz="2000" b="1">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457200" lvl="1" indent="0">
              <a:lnSpc>
                <a:spcPct val="150000"/>
              </a:lnSpc>
              <a:buNone/>
            </a:pPr>
            <a:r>
              <a:rPr lang="fr-FR" sz="2200">
                <a:solidFill>
                  <a:schemeClr val="accent1">
                    <a:lumMod val="75000"/>
                  </a:schemeClr>
                </a:solidFill>
                <a:latin typeface="Times New Roman" panose="02020603050405020304" pitchFamily="18" charset="0"/>
                <a:ea typeface="Calibri" panose="020F0502020204030204" pitchFamily="34" charset="0"/>
                <a:cs typeface="Times New Roman" panose="02020603050405020304" pitchFamily="18" charset="0"/>
              </a:rPr>
              <a:t>« si, dans une dictée ou une production écrite, vous ne savez pas comment orthographier un mot qui commence par </a:t>
            </a:r>
            <a:r>
              <a:rPr lang="fr-FR" sz="220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[o], il vaut mieux l’écrire O que E-A-U parce que vous risquez moins de vous tromper. Si vous voulez écrire un mot qui se termine par le son [o], il vaut mieux l’écrire E-A-U ou O que A-U. »</a:t>
            </a:r>
            <a:endParaRPr lang="fr-FR" sz="2200">
              <a:solidFill>
                <a:schemeClr val="accent1">
                  <a:lumMod val="75000"/>
                </a:schemeClr>
              </a:solidFill>
              <a:latin typeface="Times New Roman" panose="02020603050405020304" pitchFamily="18" charset="0"/>
              <a:cs typeface="Times New Roman" panose="02020603050405020304" pitchFamily="18" charset="0"/>
            </a:endParaRPr>
          </a:p>
          <a:p>
            <a:pPr marL="914400" lvl="2" indent="0">
              <a:lnSpc>
                <a:spcPct val="115000"/>
              </a:lnSpc>
              <a:buNone/>
            </a:pPr>
            <a:endParaRPr lang="fr-FR" sz="2400">
              <a:latin typeface="Times New Roman" panose="02020603050405020304" pitchFamily="18" charset="0"/>
              <a:cs typeface="Times New Roman" panose="02020603050405020304" pitchFamily="18" charset="0"/>
            </a:endParaRPr>
          </a:p>
          <a:p>
            <a:pPr marL="914400" lvl="2" indent="0">
              <a:lnSpc>
                <a:spcPct val="115000"/>
              </a:lnSpc>
              <a:buNone/>
            </a:pPr>
            <a:endParaRPr lang="fr-FR" sz="2400">
              <a:latin typeface="Times New Roman" panose="02020603050405020304" pitchFamily="18" charset="0"/>
              <a:cs typeface="Times New Roman" panose="02020603050405020304" pitchFamily="18" charset="0"/>
            </a:endParaRPr>
          </a:p>
          <a:p>
            <a:pPr marL="914400" lvl="2" indent="0">
              <a:lnSpc>
                <a:spcPct val="115000"/>
              </a:lnSpc>
              <a:buNone/>
            </a:pPr>
            <a:endParaRPr lang="fr-FR" sz="2400">
              <a:latin typeface="Times New Roman" panose="02020603050405020304" pitchFamily="18" charset="0"/>
              <a:cs typeface="Times New Roman" panose="02020603050405020304" pitchFamily="18" charset="0"/>
            </a:endParaRPr>
          </a:p>
          <a:p>
            <a:pPr marL="914400" lvl="2" indent="0">
              <a:lnSpc>
                <a:spcPct val="115000"/>
              </a:lnSpc>
              <a:buNone/>
            </a:pPr>
            <a:endParaRPr lang="fr-FR" sz="2400">
              <a:latin typeface="Times New Roman" panose="02020603050405020304" pitchFamily="18" charset="0"/>
              <a:cs typeface="Times New Roman" panose="02020603050405020304" pitchFamily="18" charset="0"/>
            </a:endParaRPr>
          </a:p>
          <a:p>
            <a:pPr marL="914400" lvl="2" indent="0">
              <a:lnSpc>
                <a:spcPct val="115000"/>
              </a:lnSpc>
              <a:buNone/>
            </a:pP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16756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5F6EBD7-FB3D-4EF4-BBD9-1ABE9874F8CA}"/>
              </a:ext>
            </a:extLst>
          </p:cNvPr>
          <p:cNvPicPr>
            <a:picLocks noChangeAspect="1"/>
          </p:cNvPicPr>
          <p:nvPr/>
        </p:nvPicPr>
        <p:blipFill>
          <a:blip r:embed="rId2"/>
          <a:stretch>
            <a:fillRect/>
          </a:stretch>
        </p:blipFill>
        <p:spPr>
          <a:xfrm>
            <a:off x="1812471" y="1145958"/>
            <a:ext cx="8787062" cy="4683342"/>
          </a:xfrm>
          <a:prstGeom prst="rect">
            <a:avLst/>
          </a:prstGeom>
        </p:spPr>
      </p:pic>
      <p:sp>
        <p:nvSpPr>
          <p:cNvPr id="2" name="ZoneTexte 1">
            <a:extLst>
              <a:ext uri="{FF2B5EF4-FFF2-40B4-BE49-F238E27FC236}">
                <a16:creationId xmlns:a16="http://schemas.microsoft.com/office/drawing/2014/main" id="{39DB8322-5252-4E3F-8FA3-E5EC99A3FF5B}"/>
              </a:ext>
            </a:extLst>
          </p:cNvPr>
          <p:cNvSpPr txBox="1"/>
          <p:nvPr/>
        </p:nvSpPr>
        <p:spPr>
          <a:xfrm>
            <a:off x="926275" y="558140"/>
            <a:ext cx="10094026" cy="400110"/>
          </a:xfrm>
          <a:prstGeom prst="rect">
            <a:avLst/>
          </a:prstGeom>
          <a:noFill/>
        </p:spPr>
        <p:txBody>
          <a:bodyPr wrap="square" rtlCol="0">
            <a:spAutoFit/>
          </a:bodyPr>
          <a:lstStyle/>
          <a:p>
            <a:r>
              <a:rPr lang="fr-FR" sz="2000">
                <a:latin typeface="Times New Roman" panose="02020603050405020304" pitchFamily="18" charset="0"/>
                <a:cs typeface="Times New Roman" panose="02020603050405020304" pitchFamily="18" charset="0"/>
              </a:rPr>
              <a:t>« Beaucoup de mots se terminant à l’oral par /o/ se terminent à l’écrit par une consonne muette »</a:t>
            </a:r>
          </a:p>
        </p:txBody>
      </p:sp>
      <p:sp>
        <p:nvSpPr>
          <p:cNvPr id="4" name="ZoneTexte 3">
            <a:extLst>
              <a:ext uri="{FF2B5EF4-FFF2-40B4-BE49-F238E27FC236}">
                <a16:creationId xmlns:a16="http://schemas.microsoft.com/office/drawing/2014/main" id="{20689CB8-31C5-4D4E-88D1-99AEA17CC7B2}"/>
              </a:ext>
            </a:extLst>
          </p:cNvPr>
          <p:cNvSpPr txBox="1"/>
          <p:nvPr/>
        </p:nvSpPr>
        <p:spPr>
          <a:xfrm>
            <a:off x="1508167" y="5829299"/>
            <a:ext cx="6483928" cy="461665"/>
          </a:xfrm>
          <a:prstGeom prst="rect">
            <a:avLst/>
          </a:prstGeom>
          <a:noFill/>
        </p:spPr>
        <p:txBody>
          <a:bodyPr wrap="square" rtlCol="0">
            <a:spAutoFit/>
          </a:bodyPr>
          <a:lstStyle/>
          <a:p>
            <a:r>
              <a:rPr lang="fr-FR" sz="2400">
                <a:latin typeface="Times New Roman" panose="02020603050405020304" pitchFamily="18" charset="0"/>
                <a:cs typeface="Times New Roman" panose="02020603050405020304" pitchFamily="18" charset="0"/>
              </a:rPr>
              <a:t>Intérêt pour l’enseignant ? </a:t>
            </a:r>
          </a:p>
        </p:txBody>
      </p:sp>
    </p:spTree>
    <p:extLst>
      <p:ext uri="{BB962C8B-B14F-4D97-AF65-F5344CB8AC3E}">
        <p14:creationId xmlns:p14="http://schemas.microsoft.com/office/powerpoint/2010/main" val="1867485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34CC788-5B29-4ADF-91FC-AB1FA777C81C}"/>
              </a:ext>
            </a:extLst>
          </p:cNvPr>
          <p:cNvSpPr>
            <a:spLocks noGrp="1"/>
          </p:cNvSpPr>
          <p:nvPr>
            <p:ph idx="1"/>
          </p:nvPr>
        </p:nvSpPr>
        <p:spPr>
          <a:xfrm>
            <a:off x="712519" y="486888"/>
            <a:ext cx="10641281" cy="5690075"/>
          </a:xfrm>
          <a:solidFill>
            <a:schemeClr val="accent4">
              <a:lumMod val="20000"/>
              <a:lumOff val="80000"/>
            </a:schemeClr>
          </a:solidFill>
        </p:spPr>
        <p:txBody>
          <a:bodyPr/>
          <a:lstStyle/>
          <a:p>
            <a:r>
              <a:rPr lang="fr-FR" sz="2400" b="1">
                <a:latin typeface="Times New Roman" panose="02020603050405020304" pitchFamily="18" charset="0"/>
                <a:cs typeface="Times New Roman" panose="02020603050405020304" pitchFamily="18" charset="0"/>
              </a:rPr>
              <a:t>Stratégie</a:t>
            </a:r>
            <a:r>
              <a:rPr lang="fr-FR" sz="2400">
                <a:latin typeface="Times New Roman" panose="02020603050405020304" pitchFamily="18" charset="0"/>
                <a:cs typeface="Times New Roman" panose="02020603050405020304" pitchFamily="18" charset="0"/>
              </a:rPr>
              <a:t> : Apprendre à chercher des mots de la même famille qu’un mot donné pour rendre sonore la lettre muette et donc connaitre la terminaison </a:t>
            </a:r>
          </a:p>
          <a:p>
            <a:pPr marL="0" indent="0">
              <a:buNone/>
            </a:pPr>
            <a:r>
              <a:rPr lang="fr-FR" sz="2400">
                <a:latin typeface="Times New Roman" panose="02020603050405020304" pitchFamily="18" charset="0"/>
                <a:cs typeface="Times New Roman" panose="02020603050405020304" pitchFamily="18" charset="0"/>
              </a:rPr>
              <a:t>(cf Scriptum p. 107 et suiv.)</a:t>
            </a:r>
          </a:p>
          <a:p>
            <a:pPr marL="0" indent="0">
              <a:buNone/>
            </a:pPr>
            <a:endParaRPr lang="fr-FR"/>
          </a:p>
          <a:p>
            <a:pPr lvl="1">
              <a:buFont typeface="Wingdings" panose="05000000000000000000" pitchFamily="2" charset="2"/>
              <a:buChar char="Ø"/>
            </a:pPr>
            <a:r>
              <a:rPr lang="fr-FR"/>
              <a:t> ex :   </a:t>
            </a:r>
            <a:r>
              <a:rPr lang="fr-FR" sz="2400">
                <a:latin typeface="Times New Roman" panose="02020603050405020304" pitchFamily="18" charset="0"/>
                <a:cs typeface="Times New Roman" panose="02020603050405020304" pitchFamily="18" charset="0"/>
              </a:rPr>
              <a:t> « </a:t>
            </a:r>
            <a:r>
              <a:rPr lang="fr-FR"/>
              <a:t> entendre » le son des lettres muettes pour mieux les mémoriser  </a:t>
            </a:r>
          </a:p>
          <a:p>
            <a:pPr marL="457200" lvl="1" indent="0">
              <a:buNone/>
            </a:pPr>
            <a:endParaRPr lang="fr-FR"/>
          </a:p>
          <a:p>
            <a:pPr lvl="1"/>
            <a:r>
              <a:rPr lang="fr-FR"/>
              <a:t>Expliquer : </a:t>
            </a:r>
            <a:r>
              <a:rPr lang="fr-FR">
                <a:solidFill>
                  <a:schemeClr val="accent5">
                    <a:lumMod val="75000"/>
                  </a:schemeClr>
                </a:solidFill>
              </a:rPr>
              <a:t>« je vais écrire une liste de mots contenant le son </a:t>
            </a:r>
            <a:r>
              <a:rPr lang="fr-FR" sz="240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[o]</a:t>
            </a:r>
            <a:r>
              <a:rPr lang="fr-FR">
                <a:solidFill>
                  <a:schemeClr val="accent5">
                    <a:lumMod val="75000"/>
                  </a:schemeClr>
                </a:solidFill>
              </a:rPr>
              <a:t> au tableau et vous, vous devrez écrire sur votre ardoise (ou votre cahier de brouillon) le mot le plus court de la même famille que vous connaissez. Gardez bien en tête que tous ces mots comportent une lettre muette. »</a:t>
            </a:r>
          </a:p>
          <a:p>
            <a:pPr marL="457200" lvl="1" indent="0">
              <a:buNone/>
            </a:pPr>
            <a:endParaRPr lang="fr-FR"/>
          </a:p>
          <a:p>
            <a:pPr marL="0" indent="0">
              <a:buNone/>
            </a:pPr>
            <a:r>
              <a:rPr lang="fr-FR"/>
              <a:t>	</a:t>
            </a:r>
          </a:p>
          <a:p>
            <a:pPr marL="0" indent="0">
              <a:buNone/>
            </a:pPr>
            <a:endParaRPr lang="fr-FR"/>
          </a:p>
        </p:txBody>
      </p:sp>
    </p:spTree>
    <p:extLst>
      <p:ext uri="{BB962C8B-B14F-4D97-AF65-F5344CB8AC3E}">
        <p14:creationId xmlns:p14="http://schemas.microsoft.com/office/powerpoint/2010/main" val="1602176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34CC788-5B29-4ADF-91FC-AB1FA777C81C}"/>
              </a:ext>
            </a:extLst>
          </p:cNvPr>
          <p:cNvSpPr>
            <a:spLocks noGrp="1"/>
          </p:cNvSpPr>
          <p:nvPr>
            <p:ph idx="1"/>
          </p:nvPr>
        </p:nvSpPr>
        <p:spPr>
          <a:xfrm>
            <a:off x="775359" y="403761"/>
            <a:ext cx="10641281" cy="5690075"/>
          </a:xfrm>
          <a:solidFill>
            <a:schemeClr val="accent4">
              <a:lumMod val="20000"/>
              <a:lumOff val="80000"/>
            </a:schemeClr>
          </a:solidFill>
        </p:spPr>
        <p:txBody>
          <a:bodyPr>
            <a:normAutofit fontScale="92500" lnSpcReduction="10000"/>
          </a:bodyPr>
          <a:lstStyle/>
          <a:p>
            <a:pPr marL="457200" lvl="1" indent="0">
              <a:buNone/>
            </a:pPr>
            <a:endParaRPr lang="fr-FR"/>
          </a:p>
          <a:p>
            <a:pPr lvl="1"/>
            <a:r>
              <a:rPr lang="fr-FR" sz="2200">
                <a:latin typeface="Times New Roman" panose="02020603050405020304" pitchFamily="18" charset="0"/>
                <a:cs typeface="Times New Roman" panose="02020603050405020304" pitchFamily="18" charset="0"/>
              </a:rPr>
              <a:t>Ecrire une liste au tableau</a:t>
            </a:r>
          </a:p>
          <a:p>
            <a:pPr marL="457200" lvl="1" indent="0">
              <a:buNone/>
            </a:pPr>
            <a:r>
              <a:rPr lang="fr-FR" sz="2200">
                <a:latin typeface="Times New Roman" panose="02020603050405020304" pitchFamily="18" charset="0"/>
                <a:cs typeface="Times New Roman" panose="02020603050405020304" pitchFamily="18" charset="0"/>
              </a:rPr>
              <a:t>Reprendre les exemples du doc. 3 : abricotier / sangloter / galoper </a:t>
            </a:r>
          </a:p>
          <a:p>
            <a:pPr marL="457200" lvl="1" indent="0">
              <a:buNone/>
            </a:pPr>
            <a:endParaRPr lang="fr-FR" sz="2200">
              <a:latin typeface="Times New Roman" panose="02020603050405020304" pitchFamily="18" charset="0"/>
              <a:cs typeface="Times New Roman" panose="02020603050405020304" pitchFamily="18" charset="0"/>
            </a:endParaRPr>
          </a:p>
          <a:p>
            <a:pPr lvl="1">
              <a:lnSpc>
                <a:spcPct val="100000"/>
              </a:lnSpc>
            </a:pPr>
            <a:r>
              <a:rPr lang="fr-FR" sz="2200">
                <a:latin typeface="Times New Roman" panose="02020603050405020304" pitchFamily="18" charset="0"/>
                <a:cs typeface="Times New Roman" panose="02020603050405020304" pitchFamily="18" charset="0"/>
              </a:rPr>
              <a:t>Procéder à la correction et conclure : </a:t>
            </a:r>
            <a:r>
              <a:rPr lang="fr-FR" sz="2200">
                <a:solidFill>
                  <a:schemeClr val="accent1"/>
                </a:solidFill>
                <a:latin typeface="Times New Roman" panose="02020603050405020304" pitchFamily="18" charset="0"/>
                <a:cs typeface="Times New Roman" panose="02020603050405020304" pitchFamily="18" charset="0"/>
              </a:rPr>
              <a:t>« beaucoup de mots, en français écrit, portent la marque de leur « nom de famille ». Cette marque est bien pratique quand on veut apprendre à écrire sans erreur »</a:t>
            </a:r>
          </a:p>
          <a:p>
            <a:pPr marL="457200" lvl="1" indent="0">
              <a:lnSpc>
                <a:spcPct val="100000"/>
              </a:lnSpc>
              <a:buNone/>
            </a:pPr>
            <a:endParaRPr lang="fr-FR" sz="2200">
              <a:solidFill>
                <a:schemeClr val="accent1"/>
              </a:solidFill>
              <a:latin typeface="Times New Roman" panose="02020603050405020304" pitchFamily="18" charset="0"/>
              <a:cs typeface="Times New Roman" panose="02020603050405020304" pitchFamily="18" charset="0"/>
            </a:endParaRPr>
          </a:p>
          <a:p>
            <a:pPr lvl="1"/>
            <a:r>
              <a:rPr lang="fr-FR" sz="2200">
                <a:latin typeface="Times New Roman" panose="02020603050405020304" pitchFamily="18" charset="0"/>
                <a:cs typeface="Times New Roman" panose="02020603050405020304" pitchFamily="18" charset="0"/>
              </a:rPr>
              <a:t>Synthèse : demander aux élèves de récapituler ce qu’ils ont appris au cours de cette séance : </a:t>
            </a:r>
          </a:p>
          <a:p>
            <a:pPr marL="457200" lvl="1" indent="0">
              <a:buNone/>
            </a:pPr>
            <a:r>
              <a:rPr lang="fr-FR" sz="2200">
                <a:solidFill>
                  <a:schemeClr val="accent1"/>
                </a:solidFill>
                <a:latin typeface="Times New Roman" panose="02020603050405020304" pitchFamily="18" charset="0"/>
                <a:cs typeface="Times New Roman" panose="02020603050405020304" pitchFamily="18" charset="0"/>
              </a:rPr>
              <a:t>« Quand on doit écrire un mot qu’on ne connait pas, on peut chercher des mots de la même famille plus longs que lui pour rendre sonores des lettres muettes »</a:t>
            </a:r>
          </a:p>
          <a:p>
            <a:pPr marL="457200" lvl="1" indent="0">
              <a:buNone/>
            </a:pPr>
            <a:endParaRPr lang="fr-FR" sz="2200">
              <a:solidFill>
                <a:schemeClr val="accent1"/>
              </a:solidFill>
              <a:latin typeface="Times New Roman" panose="02020603050405020304" pitchFamily="18" charset="0"/>
              <a:cs typeface="Times New Roman" panose="02020603050405020304" pitchFamily="18" charset="0"/>
            </a:endParaRPr>
          </a:p>
          <a:p>
            <a:pPr lvl="1"/>
            <a:r>
              <a:rPr lang="fr-FR" sz="2200">
                <a:latin typeface="Times New Roman" panose="02020603050405020304" pitchFamily="18" charset="0"/>
                <a:cs typeface="Times New Roman" panose="02020603050405020304" pitchFamily="18" charset="0"/>
              </a:rPr>
              <a:t> Inviter les élèves à noter cette synthèse dans leur cahier de leçons</a:t>
            </a:r>
          </a:p>
          <a:p>
            <a:pPr marL="457200" lvl="1" indent="0">
              <a:buNone/>
            </a:pPr>
            <a:endParaRPr lang="fr-FR" sz="2200">
              <a:latin typeface="Times New Roman" panose="02020603050405020304" pitchFamily="18" charset="0"/>
              <a:cs typeface="Times New Roman" panose="02020603050405020304" pitchFamily="18" charset="0"/>
            </a:endParaRPr>
          </a:p>
          <a:p>
            <a:pPr lvl="1"/>
            <a:r>
              <a:rPr lang="fr-FR" sz="2200">
                <a:latin typeface="Times New Roman" panose="02020603050405020304" pitchFamily="18" charset="0"/>
                <a:cs typeface="Times New Roman" panose="02020603050405020304" pitchFamily="18" charset="0"/>
              </a:rPr>
              <a:t> Tissage : </a:t>
            </a:r>
            <a:r>
              <a:rPr lang="fr-FR" sz="2200">
                <a:solidFill>
                  <a:schemeClr val="accent1"/>
                </a:solidFill>
                <a:latin typeface="Times New Roman" panose="02020603050405020304" pitchFamily="18" charset="0"/>
                <a:cs typeface="Times New Roman" panose="02020603050405020304" pitchFamily="18" charset="0"/>
              </a:rPr>
              <a:t>« la prochaine fois, vous allez vous entrainer à utiliser cette stratégie pour copier et orthographier de mieux en mieux »</a:t>
            </a:r>
          </a:p>
          <a:p>
            <a:pPr marL="457200" lvl="1" indent="0">
              <a:buNone/>
            </a:pPr>
            <a:endParaRPr lang="fr-FR"/>
          </a:p>
          <a:p>
            <a:pPr marL="0" indent="0">
              <a:buNone/>
            </a:pPr>
            <a:r>
              <a:rPr lang="fr-FR"/>
              <a:t>	</a:t>
            </a:r>
          </a:p>
          <a:p>
            <a:pPr marL="0" indent="0">
              <a:buNone/>
            </a:pPr>
            <a:endParaRPr lang="fr-FR"/>
          </a:p>
        </p:txBody>
      </p:sp>
    </p:spTree>
    <p:extLst>
      <p:ext uri="{BB962C8B-B14F-4D97-AF65-F5344CB8AC3E}">
        <p14:creationId xmlns:p14="http://schemas.microsoft.com/office/powerpoint/2010/main" val="11463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A0F897-E2B2-4C7F-AED0-2FDAE6520BFB}"/>
              </a:ext>
            </a:extLst>
          </p:cNvPr>
          <p:cNvSpPr>
            <a:spLocks noGrp="1"/>
          </p:cNvSpPr>
          <p:nvPr>
            <p:ph type="title"/>
          </p:nvPr>
        </p:nvSpPr>
        <p:spPr>
          <a:xfrm>
            <a:off x="326571" y="228600"/>
            <a:ext cx="11027229" cy="685800"/>
          </a:xfrm>
          <a:solidFill>
            <a:schemeClr val="accent6">
              <a:lumMod val="20000"/>
              <a:lumOff val="80000"/>
            </a:schemeClr>
          </a:solidFill>
        </p:spPr>
        <p:txBody>
          <a:bodyPr>
            <a:normAutofit/>
          </a:bodyPr>
          <a:lstStyle/>
          <a:p>
            <a:pPr algn="ctr"/>
            <a:r>
              <a:rPr lang="fr-FR" sz="2000">
                <a:latin typeface="Times New Roman" panose="02020603050405020304" pitchFamily="18" charset="0"/>
                <a:cs typeface="Times New Roman" panose="02020603050405020304" pitchFamily="18" charset="0"/>
              </a:rPr>
              <a:t>Comment aider les élèves à mémoriser l’orthographe lexicale et notamment les mots contenant </a:t>
            </a:r>
            <a:r>
              <a:rPr lang="fr-FR" sz="2000">
                <a:effectLst/>
                <a:latin typeface="Calibri" panose="020F0502020204030204" pitchFamily="34" charset="0"/>
                <a:ea typeface="Calibri" panose="020F0502020204030204" pitchFamily="34" charset="0"/>
                <a:cs typeface="Calibri" panose="020F0502020204030204" pitchFamily="34" charset="0"/>
              </a:rPr>
              <a:t>[o] ?</a:t>
            </a:r>
            <a:endParaRPr lang="fr-FR" sz="200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A2FF416C-C8F3-434E-AC09-4AE6E11923C0}"/>
              </a:ext>
            </a:extLst>
          </p:cNvPr>
          <p:cNvSpPr>
            <a:spLocks noGrp="1"/>
          </p:cNvSpPr>
          <p:nvPr>
            <p:ph idx="1"/>
          </p:nvPr>
        </p:nvSpPr>
        <p:spPr>
          <a:xfrm>
            <a:off x="326571" y="1126672"/>
            <a:ext cx="11027229" cy="5366202"/>
          </a:xfrm>
          <a:solidFill>
            <a:schemeClr val="accent4">
              <a:lumMod val="20000"/>
              <a:lumOff val="80000"/>
            </a:schemeClr>
          </a:solidFill>
        </p:spPr>
        <p:txBody>
          <a:bodyPr>
            <a:normAutofit fontScale="55000" lnSpcReduction="20000"/>
          </a:bodyPr>
          <a:lstStyle/>
          <a:p>
            <a:pPr marL="342900" lvl="0" indent="-342900">
              <a:lnSpc>
                <a:spcPct val="170000"/>
              </a:lnSpc>
              <a:buFont typeface="Symbol" panose="05050102010706020507" pitchFamily="18" charset="2"/>
              <a:buChar char=""/>
            </a:pPr>
            <a:r>
              <a:rPr lang="fr-FR" sz="4600" b="1">
                <a:latin typeface="Times New Roman" panose="02020603050405020304" pitchFamily="18" charset="0"/>
                <a:ea typeface="Calibri" panose="020F0502020204030204" pitchFamily="34" charset="0"/>
                <a:cs typeface="Times New Roman" panose="02020603050405020304" pitchFamily="18" charset="0"/>
              </a:rPr>
              <a:t>Stratégies </a:t>
            </a:r>
          </a:p>
          <a:p>
            <a:pPr marL="457200" lvl="1" indent="0">
              <a:lnSpc>
                <a:spcPct val="170000"/>
              </a:lnSpc>
              <a:buNone/>
            </a:pPr>
            <a:endParaRPr lang="fr-FR" sz="4600">
              <a:latin typeface="Times New Roman" panose="02020603050405020304" pitchFamily="18" charset="0"/>
              <a:ea typeface="Calibri" panose="020F0502020204030204" pitchFamily="34" charset="0"/>
              <a:cs typeface="Times New Roman" panose="02020603050405020304" pitchFamily="18" charset="0"/>
            </a:endParaRPr>
          </a:p>
          <a:p>
            <a:pPr lvl="1">
              <a:lnSpc>
                <a:spcPct val="170000"/>
              </a:lnSpc>
              <a:buFont typeface="Wingdings" panose="05000000000000000000" pitchFamily="2" charset="2"/>
              <a:buChar char="Ø"/>
            </a:pPr>
            <a:r>
              <a:rPr lang="fr-FR" sz="4600">
                <a:latin typeface="Times New Roman" panose="02020603050405020304" pitchFamily="18" charset="0"/>
                <a:ea typeface="Calibri" panose="020F0502020204030204" pitchFamily="34" charset="0"/>
                <a:cs typeface="Times New Roman" panose="02020603050405020304" pitchFamily="18" charset="0"/>
              </a:rPr>
              <a:t> recours aux règles de fréquence pour le phonème </a:t>
            </a:r>
            <a:r>
              <a:rPr lang="fr-FR" sz="4600">
                <a:effectLst/>
                <a:latin typeface="Times New Roman" panose="02020603050405020304" pitchFamily="18" charset="0"/>
                <a:ea typeface="Calibri" panose="020F0502020204030204" pitchFamily="34" charset="0"/>
                <a:cs typeface="Times New Roman" panose="02020603050405020304" pitchFamily="18" charset="0"/>
              </a:rPr>
              <a:t>[o] </a:t>
            </a:r>
          </a:p>
          <a:p>
            <a:pPr lvl="1">
              <a:lnSpc>
                <a:spcPct val="170000"/>
              </a:lnSpc>
              <a:buFont typeface="Wingdings" panose="05000000000000000000" pitchFamily="2" charset="2"/>
              <a:buChar char="Ø"/>
            </a:pPr>
            <a:r>
              <a:rPr lang="fr-FR" sz="4600">
                <a:latin typeface="Times New Roman" panose="02020603050405020304" pitchFamily="18" charset="0"/>
                <a:ea typeface="Calibri" panose="020F0502020204030204" pitchFamily="34" charset="0"/>
                <a:cs typeface="Times New Roman" panose="02020603050405020304" pitchFamily="18" charset="0"/>
              </a:rPr>
              <a:t>morphologie des mots (préfixe / suffixe)</a:t>
            </a:r>
          </a:p>
          <a:p>
            <a:pPr lvl="1">
              <a:lnSpc>
                <a:spcPct val="170000"/>
              </a:lnSpc>
              <a:buFont typeface="Wingdings" panose="05000000000000000000" pitchFamily="2" charset="2"/>
              <a:buChar char="Ø"/>
            </a:pPr>
            <a:r>
              <a:rPr lang="fr-FR" sz="4600">
                <a:latin typeface="Times New Roman" panose="02020603050405020304" pitchFamily="18" charset="0"/>
                <a:ea typeface="Calibri" panose="020F0502020204030204" pitchFamily="34" charset="0"/>
                <a:cs typeface="Times New Roman" panose="02020603050405020304" pitchFamily="18" charset="0"/>
              </a:rPr>
              <a:t> utilisation des mots de la même famille pour rendre la lettre muette sonore et donc connaître la terminaison</a:t>
            </a:r>
          </a:p>
          <a:p>
            <a:pPr lvl="1">
              <a:lnSpc>
                <a:spcPct val="150000"/>
              </a:lnSpc>
              <a:buFont typeface="Wingdings" panose="05000000000000000000" pitchFamily="2" charset="2"/>
              <a:buChar char="Ø"/>
            </a:pPr>
            <a:endParaRPr lang="fr-FR" sz="2200">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50000"/>
              </a:lnSpc>
              <a:buNone/>
            </a:pPr>
            <a:r>
              <a:rPr lang="fr-FR" sz="220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nSpc>
                <a:spcPct val="150000"/>
              </a:lnSpc>
              <a:buNone/>
            </a:pPr>
            <a:r>
              <a:rPr lang="fr-FR" sz="2200">
                <a:latin typeface="Times New Roman" panose="02020603050405020304" pitchFamily="18" charset="0"/>
                <a:ea typeface="Calibri" panose="020F0502020204030204" pitchFamily="34" charset="0"/>
                <a:cs typeface="Times New Roman" panose="02020603050405020304" pitchFamily="18" charset="0"/>
              </a:rPr>
              <a:t>	</a:t>
            </a:r>
            <a:endParaRPr lang="fr-FR" sz="220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r>
              <a:rPr lang="fr-FR" sz="2400" b="1">
                <a:latin typeface="Times New Roman" panose="02020603050405020304" pitchFamily="18" charset="0"/>
                <a:ea typeface="Calibri" panose="020F0502020204030204" pitchFamily="34" charset="0"/>
                <a:cs typeface="Times New Roman" panose="02020603050405020304" pitchFamily="18" charset="0"/>
              </a:rPr>
              <a:t>	</a:t>
            </a:r>
            <a:endParaRPr lang="fr-FR" sz="220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4966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2FF416C-C8F3-434E-AC09-4AE6E11923C0}"/>
              </a:ext>
            </a:extLst>
          </p:cNvPr>
          <p:cNvSpPr>
            <a:spLocks noGrp="1"/>
          </p:cNvSpPr>
          <p:nvPr>
            <p:ph idx="1"/>
          </p:nvPr>
        </p:nvSpPr>
        <p:spPr>
          <a:xfrm>
            <a:off x="326571" y="375557"/>
            <a:ext cx="10907486" cy="6191498"/>
          </a:xfrm>
          <a:solidFill>
            <a:schemeClr val="accent4">
              <a:lumMod val="20000"/>
              <a:lumOff val="80000"/>
            </a:schemeClr>
          </a:solidFill>
        </p:spPr>
        <p:txBody>
          <a:bodyPr>
            <a:normAutofit fontScale="77500" lnSpcReduction="20000"/>
          </a:bodyPr>
          <a:lstStyle/>
          <a:p>
            <a:pPr lvl="1">
              <a:lnSpc>
                <a:spcPct val="150000"/>
              </a:lnSpc>
              <a:buFont typeface="Wingdings" panose="05000000000000000000" pitchFamily="2" charset="2"/>
              <a:buChar char="Ø"/>
            </a:pPr>
            <a:r>
              <a:rPr lang="fr-FR" sz="2000">
                <a:latin typeface="Times New Roman" panose="02020603050405020304" pitchFamily="18" charset="0"/>
                <a:ea typeface="Calibri" panose="020F0502020204030204" pitchFamily="34" charset="0"/>
                <a:cs typeface="Times New Roman" panose="02020603050405020304" pitchFamily="18" charset="0"/>
              </a:rPr>
              <a:t> </a:t>
            </a:r>
            <a:r>
              <a:rPr lang="fr-FR" b="1">
                <a:latin typeface="Times New Roman" panose="02020603050405020304" pitchFamily="18" charset="0"/>
                <a:ea typeface="Calibri" panose="020F0502020204030204" pitchFamily="34" charset="0"/>
                <a:cs typeface="Times New Roman" panose="02020603050405020304" pitchFamily="18" charset="0"/>
              </a:rPr>
              <a:t>é</a:t>
            </a:r>
            <a:r>
              <a:rPr lang="fr-FR" b="1">
                <a:effectLst/>
                <a:latin typeface="Times New Roman" panose="02020603050405020304" pitchFamily="18" charset="0"/>
                <a:ea typeface="Calibri" panose="020F0502020204030204" pitchFamily="34" charset="0"/>
                <a:cs typeface="Times New Roman" panose="02020603050405020304" pitchFamily="18" charset="0"/>
              </a:rPr>
              <a:t>tymologie </a:t>
            </a:r>
          </a:p>
          <a:p>
            <a:pPr lvl="1">
              <a:lnSpc>
                <a:spcPct val="150000"/>
              </a:lnSpc>
              <a:buFont typeface="Courier New" panose="02070309020205020404" pitchFamily="49" charset="0"/>
              <a:buChar char="o"/>
            </a:pPr>
            <a:r>
              <a:rPr lang="fr-FR">
                <a:latin typeface="Times New Roman" panose="02020603050405020304" pitchFamily="18" charset="0"/>
                <a:ea typeface="Calibri" panose="020F0502020204030204" pitchFamily="34" charset="0"/>
                <a:cs typeface="Times New Roman" panose="02020603050405020304" pitchFamily="18" charset="0"/>
              </a:rPr>
              <a:t>	</a:t>
            </a:r>
            <a:r>
              <a:rPr lang="fr-FR" b="1">
                <a:latin typeface="Times New Roman" panose="02020603050405020304" pitchFamily="18" charset="0"/>
                <a:ea typeface="Calibri" panose="020F0502020204030204" pitchFamily="34" charset="0"/>
                <a:cs typeface="Times New Roman" panose="02020603050405020304" pitchFamily="18" charset="0"/>
              </a:rPr>
              <a:t> </a:t>
            </a:r>
            <a:r>
              <a:rPr lang="fr-FR">
                <a:latin typeface="Times New Roman" panose="02020603050405020304" pitchFamily="18" charset="0"/>
                <a:ea typeface="Calibri" panose="020F0502020204030204" pitchFamily="34" charset="0"/>
                <a:cs typeface="Times New Roman" panose="02020603050405020304" pitchFamily="18" charset="0"/>
              </a:rPr>
              <a:t>Mots qui ont la même racine</a:t>
            </a:r>
          </a:p>
          <a:p>
            <a:pPr marL="457200" lvl="1" indent="0">
              <a:lnSpc>
                <a:spcPct val="150000"/>
              </a:lnSpc>
              <a:buNone/>
            </a:pPr>
            <a:r>
              <a:rPr lang="fr-FR">
                <a:latin typeface="Times New Roman" panose="02020603050405020304" pitchFamily="18" charset="0"/>
                <a:ea typeface="Calibri" panose="020F0502020204030204" pitchFamily="34" charset="0"/>
                <a:cs typeface="Times New Roman" panose="02020603050405020304" pitchFamily="18" charset="0"/>
              </a:rPr>
              <a:t>Ex : astro- (</a:t>
            </a:r>
            <a:r>
              <a:rPr lang="fr-FR" i="1">
                <a:latin typeface="Times New Roman" panose="02020603050405020304" pitchFamily="18" charset="0"/>
                <a:ea typeface="Calibri" panose="020F0502020204030204" pitchFamily="34" charset="0"/>
                <a:cs typeface="Times New Roman" panose="02020603050405020304" pitchFamily="18" charset="0"/>
              </a:rPr>
              <a:t>astrum/ </a:t>
            </a:r>
            <a:r>
              <a:rPr lang="fr-FR">
                <a:latin typeface="Times New Roman" panose="02020603050405020304" pitchFamily="18" charset="0"/>
                <a:ea typeface="Calibri" panose="020F0502020204030204" pitchFamily="34" charset="0"/>
                <a:cs typeface="Times New Roman" panose="02020603050405020304" pitchFamily="18" charset="0"/>
              </a:rPr>
              <a:t>astre) : astronaute, astronomie…</a:t>
            </a:r>
          </a:p>
          <a:p>
            <a:pPr marL="457200" lvl="1" indent="0">
              <a:lnSpc>
                <a:spcPct val="150000"/>
              </a:lnSpc>
              <a:buNone/>
            </a:pPr>
            <a:r>
              <a:rPr lang="fr-FR">
                <a:latin typeface="Times New Roman" panose="02020603050405020304" pitchFamily="18" charset="0"/>
                <a:ea typeface="Calibri" panose="020F0502020204030204" pitchFamily="34" charset="0"/>
                <a:cs typeface="Times New Roman" panose="02020603050405020304" pitchFamily="18" charset="0"/>
              </a:rPr>
              <a:t>	-vore (</a:t>
            </a:r>
            <a:r>
              <a:rPr lang="fr-FR" i="1">
                <a:latin typeface="Times New Roman" panose="02020603050405020304" pitchFamily="18" charset="0"/>
                <a:ea typeface="Calibri" panose="020F0502020204030204" pitchFamily="34" charset="0"/>
                <a:cs typeface="Times New Roman" panose="02020603050405020304" pitchFamily="18" charset="0"/>
              </a:rPr>
              <a:t>vorare </a:t>
            </a:r>
            <a:r>
              <a:rPr lang="fr-FR">
                <a:latin typeface="Times New Roman" panose="02020603050405020304" pitchFamily="18" charset="0"/>
                <a:ea typeface="Calibri" panose="020F0502020204030204" pitchFamily="34" charset="0"/>
                <a:cs typeface="Times New Roman" panose="02020603050405020304" pitchFamily="18" charset="0"/>
              </a:rPr>
              <a:t>/ dévorer) : herbivore, insectivore</a:t>
            </a:r>
          </a:p>
          <a:p>
            <a:pPr lvl="1">
              <a:lnSpc>
                <a:spcPct val="150000"/>
              </a:lnSpc>
              <a:buFont typeface="Courier New" panose="02070309020205020404" pitchFamily="49" charset="0"/>
              <a:buChar char="o"/>
            </a:pPr>
            <a:r>
              <a:rPr lang="fr-FR">
                <a:latin typeface="Times New Roman" panose="02020603050405020304" pitchFamily="18" charset="0"/>
                <a:ea typeface="Calibri" panose="020F0502020204030204" pitchFamily="34" charset="0"/>
                <a:cs typeface="Times New Roman" panose="02020603050405020304" pitchFamily="18" charset="0"/>
              </a:rPr>
              <a:t>Lettres qui ont d’autres origines (anglais) </a:t>
            </a:r>
          </a:p>
          <a:p>
            <a:pPr marL="457200" lvl="1" indent="0">
              <a:lnSpc>
                <a:spcPct val="150000"/>
              </a:lnSpc>
              <a:buNone/>
            </a:pPr>
            <a:r>
              <a:rPr lang="fr-FR" b="1">
                <a:effectLst/>
                <a:latin typeface="Times New Roman" panose="02020603050405020304" pitchFamily="18" charset="0"/>
                <a:ea typeface="Calibri" panose="020F0502020204030204" pitchFamily="34" charset="0"/>
                <a:cs typeface="Times New Roman" panose="02020603050405020304" pitchFamily="18" charset="0"/>
              </a:rPr>
              <a:t>ex : OW de </a:t>
            </a:r>
            <a:r>
              <a:rPr lang="fr-FR" b="1">
                <a:latin typeface="Times New Roman" panose="02020603050405020304" pitchFamily="18" charset="0"/>
                <a:ea typeface="Calibri" panose="020F0502020204030204" pitchFamily="34" charset="0"/>
                <a:cs typeface="Times New Roman" panose="02020603050405020304" pitchFamily="18" charset="0"/>
              </a:rPr>
              <a:t>clown (comptine : « Ce clown au gros nez rose)</a:t>
            </a:r>
          </a:p>
          <a:p>
            <a:pPr marL="457200" lvl="1" indent="0">
              <a:lnSpc>
                <a:spcPct val="150000"/>
              </a:lnSpc>
              <a:buNone/>
            </a:pPr>
            <a:r>
              <a:rPr lang="fr-FR">
                <a:latin typeface="Times New Roman" panose="02020603050405020304" pitchFamily="18" charset="0"/>
                <a:ea typeface="Calibri" panose="020F0502020204030204" pitchFamily="34" charset="0"/>
                <a:cs typeface="Times New Roman" panose="02020603050405020304" pitchFamily="18" charset="0"/>
              </a:rPr>
              <a:t>Source d’erreur possible pour les élèves : proposer le mot « clown »</a:t>
            </a:r>
            <a:endParaRPr lang="fr-FR" b="1">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50000"/>
              </a:lnSpc>
              <a:buFont typeface="Wingdings" panose="05000000000000000000" pitchFamily="2" charset="2"/>
              <a:buChar char="Ø"/>
            </a:pPr>
            <a:r>
              <a:rPr lang="fr-FR" b="1">
                <a:effectLst/>
                <a:latin typeface="Times New Roman" panose="02020603050405020304" pitchFamily="18" charset="0"/>
                <a:ea typeface="Calibri" panose="020F0502020204030204" pitchFamily="34" charset="0"/>
                <a:cs typeface="Times New Roman" panose="02020603050405020304" pitchFamily="18" charset="0"/>
              </a:rPr>
              <a:t> épellation du mot / visualiser le mot</a:t>
            </a:r>
          </a:p>
          <a:p>
            <a:pPr marL="457200" lvl="1" indent="0">
              <a:lnSpc>
                <a:spcPct val="150000"/>
              </a:lnSpc>
              <a:buNone/>
            </a:pPr>
            <a:r>
              <a:rPr lang="fr-FR">
                <a:latin typeface="Times New Roman" panose="02020603050405020304" pitchFamily="18" charset="0"/>
                <a:ea typeface="Calibri" panose="020F0502020204030204" pitchFamily="34" charset="0"/>
                <a:cs typeface="Times New Roman" panose="02020603050405020304" pitchFamily="18" charset="0"/>
              </a:rPr>
              <a:t>Epellation : Procédure très efficace pour vérifier et mémoriser l’orthographe (cf Scriptum)</a:t>
            </a:r>
          </a:p>
          <a:p>
            <a:pPr marL="457200" lvl="1" indent="0">
              <a:lnSpc>
                <a:spcPct val="150000"/>
              </a:lnSpc>
              <a:buNone/>
            </a:pPr>
            <a:r>
              <a:rPr lang="fr-FR">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 vous allez écrire plusieurs mots mais pas n’importe comment. Vous devrez d’abord fermer les yeux et essayer de voir le mot écrit. Quand vous serez prêts, vous l’écrirez puis l’un d’entre vous l’épellera et vous vérifierez que vous l’avez écrit correctement »</a:t>
            </a:r>
          </a:p>
          <a:p>
            <a:pPr lvl="1">
              <a:lnSpc>
                <a:spcPct val="150000"/>
              </a:lnSpc>
              <a:buFont typeface="Wingdings" panose="05000000000000000000" pitchFamily="2" charset="2"/>
              <a:buChar char="Ø"/>
            </a:pPr>
            <a:r>
              <a:rPr lang="fr-FR">
                <a:latin typeface="Times New Roman" panose="02020603050405020304" pitchFamily="18" charset="0"/>
                <a:ea typeface="Calibri" panose="020F0502020204030204" pitchFamily="34" charset="0"/>
                <a:cs typeface="Times New Roman" panose="02020603050405020304" pitchFamily="18" charset="0"/>
              </a:rPr>
              <a:t> </a:t>
            </a:r>
            <a:r>
              <a:rPr lang="fr-FR" b="1">
                <a:latin typeface="Times New Roman" panose="02020603050405020304" pitchFamily="18" charset="0"/>
                <a:ea typeface="Calibri" panose="020F0502020204030204" pitchFamily="34" charset="0"/>
                <a:cs typeface="Times New Roman" panose="02020603050405020304" pitchFamily="18" charset="0"/>
              </a:rPr>
              <a:t>créer ses propres astuces </a:t>
            </a:r>
            <a:endParaRPr lang="fr-FR">
              <a:latin typeface="Times New Roman" panose="02020603050405020304" pitchFamily="18" charset="0"/>
              <a:ea typeface="Calibri" panose="020F0502020204030204" pitchFamily="34" charset="0"/>
              <a:cs typeface="Times New Roman" panose="02020603050405020304" pitchFamily="18" charset="0"/>
            </a:endParaRPr>
          </a:p>
          <a:p>
            <a:pPr lvl="1">
              <a:lnSpc>
                <a:spcPct val="150000"/>
              </a:lnSpc>
              <a:buFont typeface="Wingdings" panose="05000000000000000000" pitchFamily="2" charset="2"/>
              <a:buChar char="Ø"/>
            </a:pPr>
            <a:r>
              <a:rPr lang="fr-FR">
                <a:latin typeface="Times New Roman" panose="02020603050405020304" pitchFamily="18" charset="0"/>
                <a:ea typeface="Calibri" panose="020F0502020204030204" pitchFamily="34" charset="0"/>
                <a:cs typeface="Times New Roman" panose="02020603050405020304" pitchFamily="18" charset="0"/>
              </a:rPr>
              <a:t> </a:t>
            </a:r>
            <a:r>
              <a:rPr lang="fr-FR" b="1">
                <a:latin typeface="Times New Roman" panose="02020603050405020304" pitchFamily="18" charset="0"/>
                <a:ea typeface="Calibri" panose="020F0502020204030204" pitchFamily="34" charset="0"/>
                <a:cs typeface="Times New Roman" panose="02020603050405020304" pitchFamily="18" charset="0"/>
              </a:rPr>
              <a:t>utiliser des représentations imagées </a:t>
            </a:r>
            <a:r>
              <a:rPr lang="fr-FR">
                <a:latin typeface="Times New Roman" panose="02020603050405020304" pitchFamily="18" charset="0"/>
                <a:ea typeface="Calibri" panose="020F0502020204030204" pitchFamily="34" charset="0"/>
                <a:cs typeface="Times New Roman" panose="02020603050405020304" pitchFamily="18" charset="0"/>
              </a:rPr>
              <a:t>(« orthographe illustrée » = méthode visio-sémantique)</a:t>
            </a:r>
          </a:p>
          <a:p>
            <a:pPr marL="457200" lvl="1" indent="0">
              <a:lnSpc>
                <a:spcPct val="150000"/>
              </a:lnSpc>
              <a:buNone/>
            </a:pPr>
            <a:endParaRPr lang="fr-FR" sz="2000">
              <a:latin typeface="Times New Roman" panose="02020603050405020304" pitchFamily="18" charset="0"/>
              <a:ea typeface="Calibri" panose="020F0502020204030204" pitchFamily="34" charset="0"/>
              <a:cs typeface="Times New Roman" panose="02020603050405020304" pitchFamily="18" charset="0"/>
            </a:endParaRPr>
          </a:p>
          <a:p>
            <a:pPr marL="457200" lvl="1" indent="0">
              <a:lnSpc>
                <a:spcPct val="115000"/>
              </a:lnSpc>
              <a:buNone/>
            </a:pPr>
            <a:endParaRPr lang="fr-FR" sz="200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pPr>
            <a:endParaRPr lang="fr-FR" sz="1800">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pP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2930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2896CD6-3E89-4967-ACF7-DF8FBFFB2994}"/>
              </a:ext>
            </a:extLst>
          </p:cNvPr>
          <p:cNvPicPr>
            <a:picLocks noChangeAspect="1"/>
          </p:cNvPicPr>
          <p:nvPr/>
        </p:nvPicPr>
        <p:blipFill>
          <a:blip r:embed="rId2"/>
          <a:stretch>
            <a:fillRect/>
          </a:stretch>
        </p:blipFill>
        <p:spPr>
          <a:xfrm>
            <a:off x="803509" y="3833480"/>
            <a:ext cx="9108588" cy="2661760"/>
          </a:xfrm>
          <a:prstGeom prst="rect">
            <a:avLst/>
          </a:prstGeom>
        </p:spPr>
      </p:pic>
      <p:pic>
        <p:nvPicPr>
          <p:cNvPr id="5" name="Image 4">
            <a:extLst>
              <a:ext uri="{FF2B5EF4-FFF2-40B4-BE49-F238E27FC236}">
                <a16:creationId xmlns:a16="http://schemas.microsoft.com/office/drawing/2014/main" id="{F7F32CCA-E4D5-4E20-BECD-062ECC23E9DB}"/>
              </a:ext>
            </a:extLst>
          </p:cNvPr>
          <p:cNvPicPr>
            <a:picLocks noChangeAspect="1"/>
          </p:cNvPicPr>
          <p:nvPr/>
        </p:nvPicPr>
        <p:blipFill>
          <a:blip r:embed="rId3"/>
          <a:stretch>
            <a:fillRect/>
          </a:stretch>
        </p:blipFill>
        <p:spPr>
          <a:xfrm>
            <a:off x="7694828" y="1133856"/>
            <a:ext cx="3909491" cy="1890666"/>
          </a:xfrm>
          <a:prstGeom prst="rect">
            <a:avLst/>
          </a:prstGeom>
        </p:spPr>
      </p:pic>
      <p:pic>
        <p:nvPicPr>
          <p:cNvPr id="6" name="Image 5">
            <a:extLst>
              <a:ext uri="{FF2B5EF4-FFF2-40B4-BE49-F238E27FC236}">
                <a16:creationId xmlns:a16="http://schemas.microsoft.com/office/drawing/2014/main" id="{53AF7717-9BBA-4586-AC60-346B6BD5C1BB}"/>
              </a:ext>
            </a:extLst>
          </p:cNvPr>
          <p:cNvPicPr>
            <a:picLocks noChangeAspect="1"/>
          </p:cNvPicPr>
          <p:nvPr/>
        </p:nvPicPr>
        <p:blipFill>
          <a:blip r:embed="rId4"/>
          <a:stretch>
            <a:fillRect/>
          </a:stretch>
        </p:blipFill>
        <p:spPr>
          <a:xfrm>
            <a:off x="374719" y="866143"/>
            <a:ext cx="2938105" cy="2158377"/>
          </a:xfrm>
          <a:prstGeom prst="rect">
            <a:avLst/>
          </a:prstGeom>
        </p:spPr>
      </p:pic>
      <p:pic>
        <p:nvPicPr>
          <p:cNvPr id="7" name="Image 6">
            <a:extLst>
              <a:ext uri="{FF2B5EF4-FFF2-40B4-BE49-F238E27FC236}">
                <a16:creationId xmlns:a16="http://schemas.microsoft.com/office/drawing/2014/main" id="{E5C9734F-0C43-4496-A63D-9F3D9E79FF05}"/>
              </a:ext>
            </a:extLst>
          </p:cNvPr>
          <p:cNvPicPr>
            <a:picLocks noChangeAspect="1"/>
          </p:cNvPicPr>
          <p:nvPr/>
        </p:nvPicPr>
        <p:blipFill>
          <a:blip r:embed="rId5"/>
          <a:stretch>
            <a:fillRect/>
          </a:stretch>
        </p:blipFill>
        <p:spPr>
          <a:xfrm>
            <a:off x="3912493" y="866143"/>
            <a:ext cx="3504331" cy="2158377"/>
          </a:xfrm>
          <a:prstGeom prst="rect">
            <a:avLst/>
          </a:prstGeom>
        </p:spPr>
      </p:pic>
    </p:spTree>
    <p:extLst>
      <p:ext uri="{BB962C8B-B14F-4D97-AF65-F5344CB8AC3E}">
        <p14:creationId xmlns:p14="http://schemas.microsoft.com/office/powerpoint/2010/main" val="171522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45574" y="363794"/>
            <a:ext cx="10636096" cy="6395594"/>
          </a:xfrm>
          <a:solidFill>
            <a:schemeClr val="accent4">
              <a:lumMod val="20000"/>
              <a:lumOff val="80000"/>
            </a:schemeClr>
          </a:solidFill>
        </p:spPr>
        <p:txBody>
          <a:bodyPr>
            <a:normAutofit fontScale="25000" lnSpcReduction="20000"/>
          </a:bodyPr>
          <a:lstStyle/>
          <a:p>
            <a:pPr>
              <a:lnSpc>
                <a:spcPct val="170000"/>
              </a:lnSpc>
            </a:pPr>
            <a:r>
              <a:rPr lang="fr-FR" sz="4200" b="1">
                <a:latin typeface="Times New Roman" panose="02020603050405020304" pitchFamily="18" charset="0"/>
                <a:cs typeface="Times New Roman" panose="02020603050405020304" pitchFamily="18" charset="0"/>
              </a:rPr>
              <a:t> </a:t>
            </a:r>
            <a:r>
              <a:rPr lang="fr-FR" sz="8000" b="1">
                <a:latin typeface="Times New Roman" panose="02020603050405020304" pitchFamily="18" charset="0"/>
                <a:cs typeface="Times New Roman" panose="02020603050405020304" pitchFamily="18" charset="0"/>
              </a:rPr>
              <a:t>Quelques gestes professionnels </a:t>
            </a:r>
          </a:p>
          <a:p>
            <a:pPr lvl="1">
              <a:lnSpc>
                <a:spcPct val="170000"/>
              </a:lnSpc>
              <a:buFont typeface="Wingdings" panose="05000000000000000000" pitchFamily="2" charset="2"/>
              <a:buChar char="Ø"/>
            </a:pPr>
            <a:r>
              <a:rPr lang="fr-FR" sz="8000" b="1">
                <a:latin typeface="Times New Roman" panose="02020603050405020304" pitchFamily="18" charset="0"/>
                <a:cs typeface="Times New Roman" panose="02020603050405020304" pitchFamily="18" charset="0"/>
              </a:rPr>
              <a:t> insister sur les cohérences et les régularités de la langue </a:t>
            </a:r>
          </a:p>
          <a:p>
            <a:pPr marL="457200" lvl="1" indent="0">
              <a:lnSpc>
                <a:spcPct val="170000"/>
              </a:lnSpc>
              <a:buNone/>
            </a:pPr>
            <a:r>
              <a:rPr lang="fr-FR" sz="8000">
                <a:latin typeface="Times New Roman" panose="02020603050405020304" pitchFamily="18" charset="0"/>
                <a:cs typeface="Times New Roman" panose="02020603050405020304" pitchFamily="18" charset="0"/>
              </a:rPr>
              <a:t>ex : tous les mots de la famille de terre prennent deux r</a:t>
            </a:r>
            <a:endParaRPr lang="fr-FR" sz="8000" b="1">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Ø"/>
            </a:pPr>
            <a:r>
              <a:rPr lang="fr-FR" sz="8000" b="1">
                <a:latin typeface="Times New Roman" panose="02020603050405020304" pitchFamily="18" charset="0"/>
                <a:cs typeface="Times New Roman" panose="02020603050405020304" pitchFamily="18" charset="0"/>
              </a:rPr>
              <a:t> établir une progression raisonnée </a:t>
            </a:r>
          </a:p>
          <a:p>
            <a:pPr marL="457200" lvl="1" indent="0">
              <a:lnSpc>
                <a:spcPct val="170000"/>
              </a:lnSpc>
              <a:buNone/>
            </a:pPr>
            <a:r>
              <a:rPr lang="fr-FR" sz="8000">
                <a:latin typeface="Times New Roman" panose="02020603050405020304" pitchFamily="18" charset="0"/>
                <a:cs typeface="Times New Roman" panose="02020603050405020304" pitchFamily="18" charset="0"/>
              </a:rPr>
              <a:t>ex : s’appuyer sur les tables de fréquence et d’acquisition </a:t>
            </a:r>
          </a:p>
          <a:p>
            <a:pPr marL="457200" lvl="1" indent="0">
              <a:lnSpc>
                <a:spcPct val="170000"/>
              </a:lnSpc>
              <a:buNone/>
            </a:pPr>
            <a:r>
              <a:rPr lang="fr-FR" sz="8000">
                <a:hlinkClick r:id="rId2"/>
              </a:rPr>
              <a:t>Liste de fréquence lexicale | éduscol | Ministère de l'Éducation nationale et de la Jeunesse - Direction générale de l'enseignement scolaire (education.fr)</a:t>
            </a:r>
            <a:endParaRPr lang="fr-FR" sz="8000" b="1">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Ø"/>
            </a:pPr>
            <a:r>
              <a:rPr lang="fr-FR" sz="8000" b="1">
                <a:latin typeface="Times New Roman" panose="02020603050405020304" pitchFamily="18" charset="0"/>
                <a:cs typeface="Times New Roman" panose="02020603050405020304" pitchFamily="18" charset="0"/>
              </a:rPr>
              <a:t> articuler l’orthographe avec les autres domaines du français</a:t>
            </a:r>
          </a:p>
          <a:p>
            <a:pPr marL="457200" lvl="1" indent="0">
              <a:lnSpc>
                <a:spcPct val="170000"/>
              </a:lnSpc>
              <a:buNone/>
            </a:pPr>
            <a:r>
              <a:rPr lang="fr-FR" sz="8000">
                <a:latin typeface="Times New Roman" panose="02020603050405020304" pitchFamily="18" charset="0"/>
                <a:cs typeface="Times New Roman" panose="02020603050405020304" pitchFamily="18" charset="0"/>
              </a:rPr>
              <a:t>Vocabulaire (dérivation morphologique)  / grammaire (identifier les classes de mots)</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a:t>
            </a:r>
            <a:r>
              <a:rPr lang="fr-FR" sz="8000" b="1">
                <a:latin typeface="Times New Roman" panose="02020603050405020304" pitchFamily="18" charset="0"/>
                <a:cs typeface="Times New Roman" panose="02020603050405020304" pitchFamily="18" charset="0"/>
              </a:rPr>
              <a:t>favoriser des dispositifs permettant aux élèves de verbaliser, de co-construire leurs savoirs</a:t>
            </a:r>
          </a:p>
          <a:p>
            <a:pPr marL="457200" lvl="1" indent="0">
              <a:lnSpc>
                <a:spcPct val="170000"/>
              </a:lnSpc>
              <a:buNone/>
            </a:pPr>
            <a:r>
              <a:rPr lang="fr-FR" sz="8000">
                <a:latin typeface="Times New Roman" panose="02020603050405020304" pitchFamily="18" charset="0"/>
                <a:cs typeface="Times New Roman" panose="02020603050405020304" pitchFamily="18" charset="0"/>
              </a:rPr>
              <a:t>Dispositifs collaboratifs permettant de développer des compétences métalinguistiques </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a:t>
            </a:r>
            <a:r>
              <a:rPr lang="fr-FR" sz="8000" b="1">
                <a:latin typeface="Times New Roman" panose="02020603050405020304" pitchFamily="18" charset="0"/>
                <a:cs typeface="Times New Roman" panose="02020603050405020304" pitchFamily="18" charset="0"/>
              </a:rPr>
              <a:t>privilégier les observations, les manipulations et les situations-problèmes pour l’analyse</a:t>
            </a:r>
          </a:p>
          <a:p>
            <a:pPr marL="0" indent="0">
              <a:lnSpc>
                <a:spcPct val="100000"/>
              </a:lnSpc>
              <a:buNone/>
            </a:pPr>
            <a:r>
              <a:rPr lang="fr-FR" sz="3800" b="1">
                <a:latin typeface="Times New Roman" panose="02020603050405020304" pitchFamily="18" charset="0"/>
                <a:cs typeface="Times New Roman" panose="02020603050405020304" pitchFamily="18" charset="0"/>
              </a:rPr>
              <a:t>	</a:t>
            </a:r>
            <a:endParaRPr lang="fr-FR" sz="3800">
              <a:latin typeface="Times New Roman" panose="02020603050405020304" pitchFamily="18" charset="0"/>
              <a:cs typeface="Times New Roman" panose="02020603050405020304" pitchFamily="18" charset="0"/>
            </a:endParaRPr>
          </a:p>
          <a:p>
            <a:pPr marL="0" indent="0">
              <a:lnSpc>
                <a:spcPct val="100000"/>
              </a:lnSpc>
              <a:buNone/>
            </a:pPr>
            <a:r>
              <a:rPr lang="fr-FR" sz="1800">
                <a:latin typeface="Times New Roman" panose="02020603050405020304" pitchFamily="18" charset="0"/>
                <a:cs typeface="Times New Roman" panose="02020603050405020304" pitchFamily="18" charset="0"/>
              </a:rPr>
              <a:t>		</a:t>
            </a:r>
          </a:p>
          <a:p>
            <a:pPr marL="0" indent="0">
              <a:buNone/>
            </a:pPr>
            <a:r>
              <a:rPr lang="fr-FR" sz="7200">
                <a:latin typeface="Times New Roman" panose="02020603050405020304" pitchFamily="18" charset="0"/>
                <a:cs typeface="Times New Roman" panose="02020603050405020304" pitchFamily="18" charset="0"/>
              </a:rPr>
              <a:t>	</a:t>
            </a: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319228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F368B-7910-4A34-801D-9875C5A150FC}"/>
              </a:ext>
            </a:extLst>
          </p:cNvPr>
          <p:cNvSpPr>
            <a:spLocks noGrp="1"/>
          </p:cNvSpPr>
          <p:nvPr>
            <p:ph type="title"/>
          </p:nvPr>
        </p:nvSpPr>
        <p:spPr>
          <a:xfrm>
            <a:off x="838200" y="522514"/>
            <a:ext cx="10515600" cy="474435"/>
          </a:xfrm>
          <a:solidFill>
            <a:schemeClr val="accent6">
              <a:lumMod val="20000"/>
              <a:lumOff val="80000"/>
            </a:schemeClr>
          </a:solidFill>
        </p:spPr>
        <p:txBody>
          <a:bodyPr>
            <a:noAutofit/>
          </a:bodyPr>
          <a:lstStyle/>
          <a:p>
            <a:pPr algn="ctr"/>
            <a:r>
              <a:rPr lang="fr-FR" sz="2800">
                <a:latin typeface="Times New Roman" panose="02020603050405020304" pitchFamily="18" charset="0"/>
                <a:cs typeface="Times New Roman" panose="02020603050405020304" pitchFamily="18" charset="0"/>
              </a:rPr>
              <a:t>Les différentes conceptions grammaticales</a:t>
            </a:r>
          </a:p>
        </p:txBody>
      </p:sp>
      <p:sp>
        <p:nvSpPr>
          <p:cNvPr id="3" name="Espace réservé du contenu 2">
            <a:extLst>
              <a:ext uri="{FF2B5EF4-FFF2-40B4-BE49-F238E27FC236}">
                <a16:creationId xmlns:a16="http://schemas.microsoft.com/office/drawing/2014/main" id="{D1360EFD-AE8A-4EE3-AC61-86D867146453}"/>
              </a:ext>
            </a:extLst>
          </p:cNvPr>
          <p:cNvSpPr>
            <a:spLocks noGrp="1"/>
          </p:cNvSpPr>
          <p:nvPr>
            <p:ph idx="1"/>
          </p:nvPr>
        </p:nvSpPr>
        <p:spPr>
          <a:xfrm>
            <a:off x="838200" y="1420586"/>
            <a:ext cx="10515600" cy="4756377"/>
          </a:xfrm>
          <a:solidFill>
            <a:schemeClr val="accent4">
              <a:lumMod val="20000"/>
              <a:lumOff val="80000"/>
            </a:schemeClr>
          </a:solidFill>
        </p:spPr>
        <p:txBody>
          <a:bodyPr>
            <a:normAutofit/>
          </a:bodyPr>
          <a:lstStyle/>
          <a:p>
            <a:r>
              <a:rPr lang="fr-FR" sz="2400" b="1">
                <a:latin typeface="Times New Roman" panose="02020603050405020304" pitchFamily="18" charset="0"/>
                <a:cs typeface="Times New Roman" panose="02020603050405020304" pitchFamily="18" charset="0"/>
              </a:rPr>
              <a:t>Conception traditionnelle </a:t>
            </a:r>
          </a:p>
          <a:p>
            <a:pPr>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la grammaire comme outil permettant d’écrire et de parler  de manière correcte (norme)</a:t>
            </a:r>
          </a:p>
          <a:p>
            <a:pPr>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la grammaire mise au service de l’orthographe et de la conjugaison</a:t>
            </a:r>
          </a:p>
          <a:p>
            <a:pPr>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outils d’apprentissage : règles / analyse (grammaticale et logique)</a:t>
            </a:r>
          </a:p>
          <a:p>
            <a:pPr>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Démarche :</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le maître formule la règle ou fournit quelques exemples permettant aux élèves de la « découvrir »</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les élèves l’appliquent dans une série d’exercices</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mise en œuvre censée être transférée pour les dictées et l’expression écrite</a:t>
            </a:r>
          </a:p>
        </p:txBody>
      </p:sp>
    </p:spTree>
    <p:extLst>
      <p:ext uri="{BB962C8B-B14F-4D97-AF65-F5344CB8AC3E}">
        <p14:creationId xmlns:p14="http://schemas.microsoft.com/office/powerpoint/2010/main" val="248472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1360EFD-AE8A-4EE3-AC61-86D867146453}"/>
              </a:ext>
            </a:extLst>
          </p:cNvPr>
          <p:cNvSpPr>
            <a:spLocks noGrp="1"/>
          </p:cNvSpPr>
          <p:nvPr>
            <p:ph idx="1"/>
          </p:nvPr>
        </p:nvSpPr>
        <p:spPr>
          <a:xfrm>
            <a:off x="838200" y="800099"/>
            <a:ext cx="10515600" cy="5747657"/>
          </a:xfrm>
          <a:solidFill>
            <a:schemeClr val="accent4">
              <a:lumMod val="20000"/>
              <a:lumOff val="80000"/>
            </a:schemeClr>
          </a:solidFill>
        </p:spPr>
        <p:txBody>
          <a:bodyPr>
            <a:normAutofit fontScale="92500"/>
          </a:bodyPr>
          <a:lstStyle/>
          <a:p>
            <a:r>
              <a:rPr lang="fr-FR" b="1">
                <a:latin typeface="Times New Roman" panose="02020603050405020304" pitchFamily="18" charset="0"/>
                <a:cs typeface="Times New Roman" panose="02020603050405020304" pitchFamily="18" charset="0"/>
              </a:rPr>
              <a:t>Conception moderne</a:t>
            </a:r>
          </a:p>
          <a:p>
            <a:pPr>
              <a:buFont typeface="Wingdings" panose="05000000000000000000" pitchFamily="2" charset="2"/>
              <a:buChar char="Ø"/>
            </a:pPr>
            <a:r>
              <a:rPr lang="fr-FR" b="1">
                <a:latin typeface="Times New Roman" panose="02020603050405020304" pitchFamily="18" charset="0"/>
                <a:cs typeface="Times New Roman" panose="02020603050405020304" pitchFamily="18" charset="0"/>
              </a:rPr>
              <a:t> </a:t>
            </a:r>
            <a:r>
              <a:rPr lang="fr-FR">
                <a:latin typeface="Times New Roman" panose="02020603050405020304" pitchFamily="18" charset="0"/>
                <a:cs typeface="Times New Roman" panose="02020603050405020304" pitchFamily="18" charset="0"/>
              </a:rPr>
              <a:t>place importante accordée à la syntaxe sans pour autant écarter les composantes sémantiques et morphologiques</a:t>
            </a:r>
          </a:p>
          <a:p>
            <a:pPr>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outils d’analyse : phrase de base (GN-GV) / manipulations syntaxiques</a:t>
            </a:r>
          </a:p>
          <a:p>
            <a:pPr>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inspirée par la linguistique structurale</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substitution (ou remplacement) sur l’axe paradigmatique (substitution d’un élément à un autre dans un énoncé)</a:t>
            </a:r>
          </a:p>
          <a:p>
            <a:pPr marL="457200" lvl="1" indent="0">
              <a:buNone/>
            </a:pPr>
            <a:r>
              <a:rPr lang="fr-FR">
                <a:solidFill>
                  <a:schemeClr val="accent1"/>
                </a:solidFill>
                <a:latin typeface="Times New Roman" panose="02020603050405020304" pitchFamily="18" charset="0"/>
                <a:cs typeface="Times New Roman" panose="02020603050405020304" pitchFamily="18" charset="0"/>
              </a:rPr>
              <a:t>Ex :</a:t>
            </a:r>
            <a:r>
              <a:rPr lang="fr-FR" b="1">
                <a:solidFill>
                  <a:schemeClr val="accent1"/>
                </a:solidFill>
                <a:latin typeface="Times New Roman" panose="02020603050405020304" pitchFamily="18" charset="0"/>
                <a:cs typeface="Times New Roman" panose="02020603050405020304" pitchFamily="18" charset="0"/>
              </a:rPr>
              <a:t> « Le </a:t>
            </a:r>
            <a:r>
              <a:rPr lang="fr-FR">
                <a:solidFill>
                  <a:schemeClr val="accent1"/>
                </a:solidFill>
                <a:latin typeface="Times New Roman" panose="02020603050405020304" pitchFamily="18" charset="0"/>
                <a:cs typeface="Times New Roman" panose="02020603050405020304" pitchFamily="18" charset="0"/>
              </a:rPr>
              <a:t>chat vient du Siam » (</a:t>
            </a:r>
            <a:r>
              <a:rPr lang="fr-FR" b="1">
                <a:solidFill>
                  <a:schemeClr val="accent1"/>
                </a:solidFill>
                <a:latin typeface="Times New Roman" panose="02020603050405020304" pitchFamily="18" charset="0"/>
                <a:cs typeface="Times New Roman" panose="02020603050405020304" pitchFamily="18" charset="0"/>
              </a:rPr>
              <a:t>ce </a:t>
            </a:r>
            <a:r>
              <a:rPr lang="fr-FR">
                <a:solidFill>
                  <a:schemeClr val="accent1"/>
                </a:solidFill>
                <a:latin typeface="Times New Roman" panose="02020603050405020304" pitchFamily="18" charset="0"/>
                <a:cs typeface="Times New Roman" panose="02020603050405020304" pitchFamily="18" charset="0"/>
              </a:rPr>
              <a:t>chat, </a:t>
            </a:r>
            <a:r>
              <a:rPr lang="fr-FR" b="1">
                <a:solidFill>
                  <a:schemeClr val="accent1"/>
                </a:solidFill>
                <a:latin typeface="Times New Roman" panose="02020603050405020304" pitchFamily="18" charset="0"/>
                <a:cs typeface="Times New Roman" panose="02020603050405020304" pitchFamily="18" charset="0"/>
              </a:rPr>
              <a:t>mon</a:t>
            </a:r>
            <a:r>
              <a:rPr lang="fr-FR">
                <a:solidFill>
                  <a:schemeClr val="accent1"/>
                </a:solidFill>
                <a:latin typeface="Times New Roman" panose="02020603050405020304" pitchFamily="18" charset="0"/>
                <a:cs typeface="Times New Roman" panose="02020603050405020304" pitchFamily="18" charset="0"/>
              </a:rPr>
              <a:t> chat, </a:t>
            </a:r>
            <a:r>
              <a:rPr lang="fr-FR" b="1">
                <a:solidFill>
                  <a:schemeClr val="accent1"/>
                </a:solidFill>
                <a:latin typeface="Times New Roman" panose="02020603050405020304" pitchFamily="18" charset="0"/>
                <a:cs typeface="Times New Roman" panose="02020603050405020304" pitchFamily="18" charset="0"/>
              </a:rPr>
              <a:t>un</a:t>
            </a:r>
            <a:r>
              <a:rPr lang="fr-FR">
                <a:solidFill>
                  <a:schemeClr val="accent1"/>
                </a:solidFill>
                <a:latin typeface="Times New Roman" panose="02020603050405020304" pitchFamily="18" charset="0"/>
                <a:cs typeface="Times New Roman" panose="02020603050405020304" pitchFamily="18" charset="0"/>
              </a:rPr>
              <a:t> chat…) </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permutation sur l’axe syntagmatique (déplacement d’un élément dans un énoncé) </a:t>
            </a:r>
          </a:p>
          <a:p>
            <a:pPr marL="457200" lvl="1" indent="0">
              <a:buNone/>
            </a:pPr>
            <a:r>
              <a:rPr lang="fr-FR">
                <a:solidFill>
                  <a:srgbClr val="0070C0"/>
                </a:solidFill>
                <a:latin typeface="Times New Roman" panose="02020603050405020304" pitchFamily="18" charset="0"/>
                <a:cs typeface="Times New Roman" panose="02020603050405020304" pitchFamily="18" charset="0"/>
              </a:rPr>
              <a:t>Ex : « </a:t>
            </a:r>
            <a:r>
              <a:rPr lang="fr-FR" b="1">
                <a:solidFill>
                  <a:srgbClr val="0070C0"/>
                </a:solidFill>
                <a:latin typeface="Times New Roman" panose="02020603050405020304" pitchFamily="18" charset="0"/>
                <a:cs typeface="Times New Roman" panose="02020603050405020304" pitchFamily="18" charset="0"/>
              </a:rPr>
              <a:t>Chaque matin</a:t>
            </a:r>
            <a:r>
              <a:rPr lang="fr-FR">
                <a:solidFill>
                  <a:srgbClr val="0070C0"/>
                </a:solidFill>
                <a:latin typeface="Times New Roman" panose="02020603050405020304" pitchFamily="18" charset="0"/>
                <a:cs typeface="Times New Roman" panose="02020603050405020304" pitchFamily="18" charset="0"/>
              </a:rPr>
              <a:t>, le chat boit son lait » et « Le chat boit son lait </a:t>
            </a:r>
            <a:r>
              <a:rPr lang="fr-FR" b="1">
                <a:solidFill>
                  <a:srgbClr val="0070C0"/>
                </a:solidFill>
                <a:latin typeface="Times New Roman" panose="02020603050405020304" pitchFamily="18" charset="0"/>
                <a:cs typeface="Times New Roman" panose="02020603050405020304" pitchFamily="18" charset="0"/>
              </a:rPr>
              <a:t>chaque matin </a:t>
            </a:r>
            <a:r>
              <a:rPr lang="fr-FR">
                <a:solidFill>
                  <a:srgbClr val="0070C0"/>
                </a:solidFill>
                <a:latin typeface="Times New Roman" panose="02020603050405020304" pitchFamily="18" charset="0"/>
                <a:cs typeface="Times New Roman" panose="02020603050405020304" pitchFamily="18" charset="0"/>
              </a:rPr>
              <a:t>»</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transformation </a:t>
            </a:r>
          </a:p>
          <a:p>
            <a:pPr marL="457200" lvl="1" indent="0">
              <a:buNone/>
            </a:pPr>
            <a:r>
              <a:rPr lang="fr-FR">
                <a:solidFill>
                  <a:srgbClr val="0070C0"/>
                </a:solidFill>
                <a:latin typeface="Times New Roman" panose="02020603050405020304" pitchFamily="18" charset="0"/>
                <a:cs typeface="Times New Roman" panose="02020603050405020304" pitchFamily="18" charset="0"/>
              </a:rPr>
              <a:t>Ex : déclarative, interrogative, impérative …</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expansion, réduction …</a:t>
            </a:r>
          </a:p>
          <a:p>
            <a:pPr marL="0" indent="0">
              <a:buNone/>
            </a:pPr>
            <a:endParaRPr lang="fr-FR"/>
          </a:p>
        </p:txBody>
      </p:sp>
    </p:spTree>
    <p:extLst>
      <p:ext uri="{BB962C8B-B14F-4D97-AF65-F5344CB8AC3E}">
        <p14:creationId xmlns:p14="http://schemas.microsoft.com/office/powerpoint/2010/main" val="3254208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1360EFD-AE8A-4EE3-AC61-86D867146453}"/>
              </a:ext>
            </a:extLst>
          </p:cNvPr>
          <p:cNvSpPr>
            <a:spLocks noGrp="1"/>
          </p:cNvSpPr>
          <p:nvPr>
            <p:ph idx="1"/>
          </p:nvPr>
        </p:nvSpPr>
        <p:spPr>
          <a:xfrm>
            <a:off x="838200" y="489857"/>
            <a:ext cx="10655710" cy="6057899"/>
          </a:xfrm>
          <a:solidFill>
            <a:schemeClr val="accent4">
              <a:lumMod val="20000"/>
              <a:lumOff val="80000"/>
            </a:schemeClr>
          </a:solidFill>
        </p:spPr>
        <p:txBody>
          <a:bodyPr>
            <a:normAutofit/>
          </a:bodyPr>
          <a:lstStyle/>
          <a:p>
            <a:pPr marL="0" indent="0">
              <a:buNone/>
            </a:pPr>
            <a:endParaRPr lang="fr-FR" b="1"/>
          </a:p>
          <a:p>
            <a:pPr>
              <a:buFont typeface="Wingdings" panose="05000000000000000000" pitchFamily="2" charset="2"/>
              <a:buChar char="Ø"/>
            </a:pPr>
            <a:r>
              <a:rPr lang="fr-FR"/>
              <a:t> </a:t>
            </a:r>
            <a:r>
              <a:rPr lang="fr-FR" sz="2400">
                <a:latin typeface="Times New Roman" panose="02020603050405020304" pitchFamily="18" charset="0"/>
                <a:cs typeface="Times New Roman" panose="02020603050405020304" pitchFamily="18" charset="0"/>
              </a:rPr>
              <a:t>démarche :</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manipulation et observation d’énoncés : substitutions, permutations, transformations…</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classement  des éléments selon leurs propriétés morphologiques, syntaxiques, et transformationnelles</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formulation de la règle et/ou de la définition (terminologie)</a:t>
            </a:r>
          </a:p>
          <a:p>
            <a:pPr>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grammaire de texte (ou textuelle)</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unité d’analyse : le texte</a:t>
            </a:r>
          </a:p>
          <a:p>
            <a:pPr lvl="1">
              <a:buFont typeface="Wingdings" panose="05000000000000000000" pitchFamily="2" charset="2"/>
              <a:buChar char="ü"/>
            </a:pPr>
            <a:r>
              <a:rPr lang="fr-FR">
                <a:latin typeface="Times New Roman" panose="02020603050405020304" pitchFamily="18" charset="0"/>
                <a:cs typeface="Times New Roman" panose="02020603050405020304" pitchFamily="18" charset="0"/>
              </a:rPr>
              <a:t> faits de langue qui entrent en jeu dans la cohérence et la cohésion du texte (ex : substituts anaphoriques, connecteurs…)</a:t>
            </a:r>
          </a:p>
          <a:p>
            <a:pPr marL="457200" lvl="1" indent="0">
              <a:buNone/>
            </a:pPr>
            <a:endParaRPr lang="fr-FR">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400">
                <a:latin typeface="Times New Roman" panose="02020603050405020304" pitchFamily="18" charset="0"/>
                <a:cs typeface="Times New Roman" panose="02020603050405020304" pitchFamily="18" charset="0"/>
              </a:rPr>
              <a:t> </a:t>
            </a:r>
            <a:r>
              <a:rPr lang="fr-FR" sz="2400" b="1">
                <a:latin typeface="Times New Roman" panose="02020603050405020304" pitchFamily="18" charset="0"/>
                <a:cs typeface="Times New Roman" panose="02020603050405020304" pitchFamily="18" charset="0"/>
              </a:rPr>
              <a:t>manuels modernes de grammaire : se rattachent aux deux courants dans des proportions variables</a:t>
            </a:r>
          </a:p>
          <a:p>
            <a:pPr marL="457200" lvl="1" indent="0">
              <a:buNone/>
            </a:pPr>
            <a:endParaRPr lang="fr-FR" b="1"/>
          </a:p>
          <a:p>
            <a:pPr marL="0" indent="0">
              <a:buNone/>
            </a:pPr>
            <a:endParaRPr lang="fr-FR"/>
          </a:p>
          <a:p>
            <a:pPr marL="0" indent="0">
              <a:buNone/>
            </a:pPr>
            <a:endParaRPr lang="fr-FR"/>
          </a:p>
        </p:txBody>
      </p:sp>
    </p:spTree>
    <p:extLst>
      <p:ext uri="{BB962C8B-B14F-4D97-AF65-F5344CB8AC3E}">
        <p14:creationId xmlns:p14="http://schemas.microsoft.com/office/powerpoint/2010/main" val="11513727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35E608-9A7D-42F5-B94A-C7FC06A13381}"/>
              </a:ext>
            </a:extLst>
          </p:cNvPr>
          <p:cNvSpPr>
            <a:spLocks noGrp="1"/>
          </p:cNvSpPr>
          <p:nvPr>
            <p:ph type="title"/>
          </p:nvPr>
        </p:nvSpPr>
        <p:spPr>
          <a:xfrm>
            <a:off x="838200" y="365125"/>
            <a:ext cx="10515600" cy="598261"/>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L’accord au sein du Groupe Nominal CE2</a:t>
            </a:r>
          </a:p>
        </p:txBody>
      </p:sp>
      <p:sp>
        <p:nvSpPr>
          <p:cNvPr id="3" name="Espace réservé du contenu 2">
            <a:extLst>
              <a:ext uri="{FF2B5EF4-FFF2-40B4-BE49-F238E27FC236}">
                <a16:creationId xmlns:a16="http://schemas.microsoft.com/office/drawing/2014/main" id="{F4A7FF72-FD83-452C-B3C2-F0F91F59E111}"/>
              </a:ext>
            </a:extLst>
          </p:cNvPr>
          <p:cNvSpPr>
            <a:spLocks noGrp="1"/>
          </p:cNvSpPr>
          <p:nvPr>
            <p:ph idx="1"/>
          </p:nvPr>
        </p:nvSpPr>
        <p:spPr>
          <a:xfrm>
            <a:off x="838200" y="1191802"/>
            <a:ext cx="10515600" cy="4985161"/>
          </a:xfrm>
          <a:solidFill>
            <a:schemeClr val="accent4">
              <a:lumMod val="20000"/>
              <a:lumOff val="80000"/>
            </a:schemeClr>
          </a:solidFill>
        </p:spPr>
        <p:txBody>
          <a:bodyPr>
            <a:normAutofit/>
          </a:bodyPr>
          <a:lstStyle/>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2400">
              <a:hlinkClick r:id="rId2"/>
            </a:endParaRPr>
          </a:p>
          <a:p>
            <a:pPr marL="0" indent="0">
              <a:buNone/>
            </a:pPr>
            <a:endParaRPr lang="fr-FR" sz="2400">
              <a:hlinkClick r:id="rId2"/>
            </a:endParaRPr>
          </a:p>
          <a:p>
            <a:pPr marL="0" indent="0">
              <a:buNone/>
            </a:pPr>
            <a:endParaRPr lang="fr-FR" sz="2400">
              <a:hlinkClick r:id="rId2"/>
            </a:endParaRPr>
          </a:p>
          <a:p>
            <a:pPr marL="0" indent="0">
              <a:buNone/>
            </a:pPr>
            <a:r>
              <a:rPr lang="fr-FR" sz="2400">
                <a:hlinkClick r:id="rId2"/>
              </a:rPr>
              <a:t>videos.education.fr/MENESR/eduscol.education.fr/2016/Ressources2016/Francais/RA_C2C3_Francais_Etude_langue_Classement_de_GN-presentation-analyse.mp4</a:t>
            </a: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2471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61130E7-A767-4836-868E-A1EE46803EC0}"/>
              </a:ext>
            </a:extLst>
          </p:cNvPr>
          <p:cNvPicPr>
            <a:picLocks noChangeAspect="1"/>
          </p:cNvPicPr>
          <p:nvPr/>
        </p:nvPicPr>
        <p:blipFill>
          <a:blip r:embed="rId2"/>
          <a:stretch>
            <a:fillRect/>
          </a:stretch>
        </p:blipFill>
        <p:spPr>
          <a:xfrm>
            <a:off x="2779776" y="954720"/>
            <a:ext cx="6291072" cy="4693856"/>
          </a:xfrm>
          <a:prstGeom prst="rect">
            <a:avLst/>
          </a:prstGeom>
        </p:spPr>
      </p:pic>
      <p:sp>
        <p:nvSpPr>
          <p:cNvPr id="2" name="ZoneTexte 1">
            <a:extLst>
              <a:ext uri="{FF2B5EF4-FFF2-40B4-BE49-F238E27FC236}">
                <a16:creationId xmlns:a16="http://schemas.microsoft.com/office/drawing/2014/main" id="{4CA89988-8EC7-2F75-D035-334903047484}"/>
              </a:ext>
            </a:extLst>
          </p:cNvPr>
          <p:cNvSpPr txBox="1"/>
          <p:nvPr/>
        </p:nvSpPr>
        <p:spPr>
          <a:xfrm>
            <a:off x="484741" y="165253"/>
            <a:ext cx="3128791" cy="369332"/>
          </a:xfrm>
          <a:prstGeom prst="rect">
            <a:avLst/>
          </a:prstGeom>
          <a:noFill/>
        </p:spPr>
        <p:txBody>
          <a:bodyPr wrap="square" rtlCol="0">
            <a:spAutoFit/>
          </a:bodyPr>
          <a:lstStyle/>
          <a:p>
            <a:r>
              <a:rPr lang="fr-FR">
                <a:latin typeface="Times New Roman" panose="02020603050405020304" pitchFamily="18" charset="0"/>
                <a:cs typeface="Times New Roman" panose="02020603050405020304" pitchFamily="18" charset="0"/>
              </a:rPr>
              <a:t>« Tri de mots au CP »</a:t>
            </a:r>
            <a:endParaRPr lang="fr-FR"/>
          </a:p>
        </p:txBody>
      </p:sp>
    </p:spTree>
    <p:extLst>
      <p:ext uri="{BB962C8B-B14F-4D97-AF65-F5344CB8AC3E}">
        <p14:creationId xmlns:p14="http://schemas.microsoft.com/office/powerpoint/2010/main" val="4284619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F17E72-3621-4C0F-9CE3-A6AEF7AECDD8}"/>
              </a:ext>
            </a:extLst>
          </p:cNvPr>
          <p:cNvPicPr>
            <a:picLocks noChangeAspect="1"/>
          </p:cNvPicPr>
          <p:nvPr/>
        </p:nvPicPr>
        <p:blipFill>
          <a:blip r:embed="rId2"/>
          <a:stretch>
            <a:fillRect/>
          </a:stretch>
        </p:blipFill>
        <p:spPr>
          <a:xfrm>
            <a:off x="3020786" y="109073"/>
            <a:ext cx="6204857" cy="6698614"/>
          </a:xfrm>
          <a:prstGeom prst="rect">
            <a:avLst/>
          </a:prstGeom>
        </p:spPr>
      </p:pic>
    </p:spTree>
    <p:extLst>
      <p:ext uri="{BB962C8B-B14F-4D97-AF65-F5344CB8AC3E}">
        <p14:creationId xmlns:p14="http://schemas.microsoft.com/office/powerpoint/2010/main" val="1658894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1E9AFA2-3F22-4A79-A001-6DE25CE35312}"/>
              </a:ext>
            </a:extLst>
          </p:cNvPr>
          <p:cNvPicPr>
            <a:picLocks noChangeAspect="1"/>
          </p:cNvPicPr>
          <p:nvPr/>
        </p:nvPicPr>
        <p:blipFill>
          <a:blip r:embed="rId2"/>
          <a:stretch>
            <a:fillRect/>
          </a:stretch>
        </p:blipFill>
        <p:spPr>
          <a:xfrm>
            <a:off x="2759417" y="114707"/>
            <a:ext cx="6077263" cy="1909301"/>
          </a:xfrm>
          <a:prstGeom prst="rect">
            <a:avLst/>
          </a:prstGeom>
        </p:spPr>
      </p:pic>
      <p:pic>
        <p:nvPicPr>
          <p:cNvPr id="5" name="Image 4">
            <a:extLst>
              <a:ext uri="{FF2B5EF4-FFF2-40B4-BE49-F238E27FC236}">
                <a16:creationId xmlns:a16="http://schemas.microsoft.com/office/drawing/2014/main" id="{4DA75CC0-AEBD-4B78-925F-5F643F535EC9}"/>
              </a:ext>
            </a:extLst>
          </p:cNvPr>
          <p:cNvPicPr>
            <a:picLocks noChangeAspect="1"/>
          </p:cNvPicPr>
          <p:nvPr/>
        </p:nvPicPr>
        <p:blipFill>
          <a:blip r:embed="rId3"/>
          <a:stretch>
            <a:fillRect/>
          </a:stretch>
        </p:blipFill>
        <p:spPr>
          <a:xfrm>
            <a:off x="2842306" y="1715783"/>
            <a:ext cx="6332698" cy="5142217"/>
          </a:xfrm>
          <a:prstGeom prst="rect">
            <a:avLst/>
          </a:prstGeom>
        </p:spPr>
      </p:pic>
    </p:spTree>
    <p:extLst>
      <p:ext uri="{BB962C8B-B14F-4D97-AF65-F5344CB8AC3E}">
        <p14:creationId xmlns:p14="http://schemas.microsoft.com/office/powerpoint/2010/main" val="3207886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1E9AFA2-3F22-4A79-A001-6DE25CE35312}"/>
              </a:ext>
            </a:extLst>
          </p:cNvPr>
          <p:cNvPicPr>
            <a:picLocks noChangeAspect="1"/>
          </p:cNvPicPr>
          <p:nvPr/>
        </p:nvPicPr>
        <p:blipFill>
          <a:blip r:embed="rId2"/>
          <a:stretch>
            <a:fillRect/>
          </a:stretch>
        </p:blipFill>
        <p:spPr>
          <a:xfrm>
            <a:off x="2759417" y="114707"/>
            <a:ext cx="6077263" cy="1909301"/>
          </a:xfrm>
          <a:prstGeom prst="rect">
            <a:avLst/>
          </a:prstGeom>
        </p:spPr>
      </p:pic>
      <p:pic>
        <p:nvPicPr>
          <p:cNvPr id="5" name="Image 4">
            <a:extLst>
              <a:ext uri="{FF2B5EF4-FFF2-40B4-BE49-F238E27FC236}">
                <a16:creationId xmlns:a16="http://schemas.microsoft.com/office/drawing/2014/main" id="{4DA75CC0-AEBD-4B78-925F-5F643F535EC9}"/>
              </a:ext>
            </a:extLst>
          </p:cNvPr>
          <p:cNvPicPr>
            <a:picLocks noChangeAspect="1"/>
          </p:cNvPicPr>
          <p:nvPr/>
        </p:nvPicPr>
        <p:blipFill>
          <a:blip r:embed="rId3"/>
          <a:stretch>
            <a:fillRect/>
          </a:stretch>
        </p:blipFill>
        <p:spPr>
          <a:xfrm>
            <a:off x="2842306" y="1715783"/>
            <a:ext cx="6332698" cy="5142217"/>
          </a:xfrm>
          <a:prstGeom prst="rect">
            <a:avLst/>
          </a:prstGeom>
        </p:spPr>
      </p:pic>
    </p:spTree>
    <p:extLst>
      <p:ext uri="{BB962C8B-B14F-4D97-AF65-F5344CB8AC3E}">
        <p14:creationId xmlns:p14="http://schemas.microsoft.com/office/powerpoint/2010/main" val="3428828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463363"/>
          </a:xfrm>
          <a:solidFill>
            <a:schemeClr val="accent6">
              <a:lumMod val="20000"/>
              <a:lumOff val="80000"/>
            </a:schemeClr>
          </a:solidFill>
        </p:spPr>
        <p:txBody>
          <a:bodyPr>
            <a:normAutofit/>
          </a:bodyPr>
          <a:lstStyle/>
          <a:p>
            <a:pPr algn="ctr"/>
            <a:r>
              <a:rPr lang="fr-FR" sz="2000" b="1">
                <a:latin typeface="Times New Roman" panose="02020603050405020304" pitchFamily="18" charset="0"/>
                <a:cs typeface="Times New Roman" panose="02020603050405020304" pitchFamily="18" charset="0"/>
              </a:rPr>
              <a:t>Cadre théorique : le vocabulaire à l’école primaire</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781050"/>
            <a:ext cx="10643470" cy="5978338"/>
          </a:xfrm>
          <a:solidFill>
            <a:schemeClr val="accent4">
              <a:lumMod val="20000"/>
              <a:lumOff val="80000"/>
            </a:schemeClr>
          </a:solidFill>
        </p:spPr>
        <p:txBody>
          <a:bodyPr>
            <a:normAutofit fontScale="25000" lnSpcReduction="20000"/>
          </a:bodyPr>
          <a:lstStyle/>
          <a:p>
            <a:pPr>
              <a:lnSpc>
                <a:spcPct val="170000"/>
              </a:lnSpc>
            </a:pPr>
            <a:r>
              <a:rPr lang="fr-FR" sz="7200">
                <a:latin typeface="Times New Roman" panose="02020603050405020304" pitchFamily="18" charset="0"/>
                <a:cs typeface="Times New Roman" panose="02020603050405020304" pitchFamily="18" charset="0"/>
              </a:rPr>
              <a:t>Lexique / vocabulaire </a:t>
            </a:r>
          </a:p>
          <a:p>
            <a:pPr lvl="1">
              <a:lnSpc>
                <a:spcPct val="170000"/>
              </a:lnSpc>
              <a:buFont typeface="Wingdings" panose="05000000000000000000" pitchFamily="2" charset="2"/>
              <a:buChar char="Ø"/>
            </a:pPr>
            <a:r>
              <a:rPr lang="fr-FR" sz="6800">
                <a:latin typeface="Times New Roman" panose="02020603050405020304" pitchFamily="18" charset="0"/>
                <a:cs typeface="Times New Roman" panose="02020603050405020304" pitchFamily="18" charset="0"/>
              </a:rPr>
              <a:t> Lexique : « ensemble des mots faisant partie de la ‘langue française’ » (MEN, 2011)</a:t>
            </a:r>
          </a:p>
          <a:p>
            <a:pPr lvl="1">
              <a:lnSpc>
                <a:spcPct val="170000"/>
              </a:lnSpc>
              <a:buFont typeface="Wingdings" panose="05000000000000000000" pitchFamily="2" charset="2"/>
              <a:buChar char="Ø"/>
            </a:pPr>
            <a:r>
              <a:rPr lang="fr-FR" sz="6800">
                <a:latin typeface="Times New Roman" panose="02020603050405020304" pitchFamily="18" charset="0"/>
                <a:cs typeface="Times New Roman" panose="02020603050405020304" pitchFamily="18" charset="0"/>
              </a:rPr>
              <a:t>Vocabulaire : « sous-ensemble du lexique ; mots employés par un individu donné » (MEN, 2011)</a:t>
            </a:r>
          </a:p>
          <a:p>
            <a:pPr>
              <a:lnSpc>
                <a:spcPct val="170000"/>
              </a:lnSpc>
            </a:pPr>
            <a:r>
              <a:rPr lang="fr-FR" sz="7200">
                <a:latin typeface="Times New Roman" panose="02020603050405020304" pitchFamily="18" charset="0"/>
                <a:cs typeface="Times New Roman" panose="02020603050405020304" pitchFamily="18" charset="0"/>
              </a:rPr>
              <a:t>Vocabulaire passif / vocabulaire actif</a:t>
            </a:r>
          </a:p>
          <a:p>
            <a:pPr>
              <a:lnSpc>
                <a:spcPct val="170000"/>
              </a:lnSpc>
            </a:pPr>
            <a:r>
              <a:rPr lang="fr-FR" sz="7200">
                <a:latin typeface="Times New Roman" panose="02020603050405020304" pitchFamily="18" charset="0"/>
                <a:cs typeface="Times New Roman" panose="02020603050405020304" pitchFamily="18" charset="0"/>
              </a:rPr>
              <a:t>Rapport étroit syntaxe / lexique </a:t>
            </a:r>
          </a:p>
          <a:p>
            <a:pPr>
              <a:lnSpc>
                <a:spcPct val="170000"/>
              </a:lnSpc>
            </a:pPr>
            <a:r>
              <a:rPr lang="fr-FR" sz="7200">
                <a:latin typeface="Times New Roman" panose="02020603050405020304" pitchFamily="18" charset="0"/>
                <a:cs typeface="Times New Roman" panose="02020603050405020304" pitchFamily="18" charset="0"/>
              </a:rPr>
              <a:t>Maternelle : « Autant que possible, les mots doivent être insérés dans des phrases, pour que la combinatoire syntaxique se  mette en place. Les leçons de vocabulaire doivent faire  la part belle aux verbes, centraux dans une phrase » (Cellier,  2014, p. 17)</a:t>
            </a:r>
          </a:p>
          <a:p>
            <a:pPr>
              <a:lnSpc>
                <a:spcPct val="170000"/>
              </a:lnSpc>
            </a:pPr>
            <a:r>
              <a:rPr lang="fr-FR" sz="7200">
                <a:latin typeface="Times New Roman" panose="02020603050405020304" pitchFamily="18" charset="0"/>
                <a:cs typeface="Times New Roman" panose="02020603050405020304" pitchFamily="18" charset="0"/>
              </a:rPr>
              <a:t>Acquisition du vocabulaire passe par la mémorisation </a:t>
            </a:r>
          </a:p>
          <a:p>
            <a:pPr>
              <a:lnSpc>
                <a:spcPct val="170000"/>
              </a:lnSpc>
            </a:pPr>
            <a:r>
              <a:rPr lang="fr-FR" sz="7200">
                <a:latin typeface="Times New Roman" panose="02020603050405020304" pitchFamily="18" charset="0"/>
                <a:cs typeface="Times New Roman" panose="02020603050405020304" pitchFamily="18" charset="0"/>
              </a:rPr>
              <a:t>La catégorisation pour mémoriser les mots</a:t>
            </a:r>
          </a:p>
          <a:p>
            <a:pPr>
              <a:lnSpc>
                <a:spcPct val="170000"/>
              </a:lnSpc>
            </a:pPr>
            <a:r>
              <a:rPr lang="fr-FR" sz="7200">
                <a:latin typeface="Times New Roman" panose="02020603050405020304" pitchFamily="18" charset="0"/>
                <a:cs typeface="Times New Roman" panose="02020603050405020304" pitchFamily="18" charset="0"/>
              </a:rPr>
              <a:t>Contextualisation / décontextualisation / recontextualisation</a:t>
            </a:r>
          </a:p>
          <a:p>
            <a:pPr>
              <a:lnSpc>
                <a:spcPct val="170000"/>
              </a:lnSpc>
            </a:pPr>
            <a:r>
              <a:rPr lang="fr-FR" sz="7200">
                <a:latin typeface="Times New Roman" panose="02020603050405020304" pitchFamily="18" charset="0"/>
                <a:cs typeface="Times New Roman" panose="02020603050405020304" pitchFamily="18" charset="0"/>
              </a:rPr>
              <a:t>Un terme doit être présenté une dizaine de fois pour être retenu</a:t>
            </a: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233867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00100" y="266701"/>
            <a:ext cx="10681570" cy="5724524"/>
          </a:xfrm>
          <a:solidFill>
            <a:schemeClr val="accent4">
              <a:lumMod val="20000"/>
              <a:lumOff val="80000"/>
            </a:schemeClr>
          </a:solidFill>
        </p:spPr>
        <p:txBody>
          <a:bodyPr>
            <a:normAutofit fontScale="25000" lnSpcReduction="20000"/>
          </a:bodyPr>
          <a:lstStyle/>
          <a:p>
            <a:pPr>
              <a:lnSpc>
                <a:spcPct val="170000"/>
              </a:lnSpc>
            </a:pPr>
            <a:r>
              <a:rPr lang="fr-FR" sz="7200">
                <a:latin typeface="Times New Roman" panose="02020603050405020304" pitchFamily="18" charset="0"/>
                <a:cs typeface="Times New Roman" panose="02020603050405020304" pitchFamily="18" charset="0"/>
              </a:rPr>
              <a:t>Lexique structuré : mots reliés les uns aux autres</a:t>
            </a:r>
          </a:p>
          <a:p>
            <a:pPr>
              <a:lnSpc>
                <a:spcPct val="170000"/>
              </a:lnSpc>
            </a:pPr>
            <a:r>
              <a:rPr lang="fr-FR" sz="7200">
                <a:latin typeface="Times New Roman" panose="02020603050405020304" pitchFamily="18" charset="0"/>
                <a:cs typeface="Times New Roman" panose="02020603050405020304" pitchFamily="18" charset="0"/>
              </a:rPr>
              <a:t>Apprentissage incident / apprentissage explicite </a:t>
            </a:r>
          </a:p>
          <a:p>
            <a:pPr>
              <a:lnSpc>
                <a:spcPct val="170000"/>
              </a:lnSpc>
            </a:pPr>
            <a:r>
              <a:rPr lang="fr-FR" sz="7200">
                <a:latin typeface="Times New Roman" panose="02020603050405020304" pitchFamily="18" charset="0"/>
                <a:cs typeface="Times New Roman" panose="02020603050405020304" pitchFamily="18" charset="0"/>
              </a:rPr>
              <a:t>Enseignement explicite (cycle 3)</a:t>
            </a:r>
            <a:endParaRPr lang="fr-FR" sz="7200">
              <a:highlight>
                <a:srgbClr val="FFFF00"/>
              </a:highlight>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 relation de sens (synonymie, antonymie…)</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hiérarchie (mots génériques)</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forme (dérivation)</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histoire (étymologie / emprunt)</a:t>
            </a:r>
          </a:p>
          <a:p>
            <a:pPr>
              <a:lnSpc>
                <a:spcPct val="170000"/>
              </a:lnSpc>
            </a:pPr>
            <a:r>
              <a:rPr lang="fr-FR" sz="7200">
                <a:latin typeface="Times New Roman" panose="02020603050405020304" pitchFamily="18" charset="0"/>
                <a:cs typeface="Times New Roman" panose="02020603050405020304" pitchFamily="18" charset="0"/>
              </a:rPr>
              <a:t>Démarches </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appropriation (classements, tris)</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Mémorisation du vocabulaire</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Réactivation </a:t>
            </a: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160871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00099" y="266701"/>
            <a:ext cx="10821629" cy="6311080"/>
          </a:xfrm>
          <a:solidFill>
            <a:schemeClr val="accent4">
              <a:lumMod val="20000"/>
              <a:lumOff val="80000"/>
            </a:schemeClr>
          </a:solidFill>
        </p:spPr>
        <p:txBody>
          <a:bodyPr>
            <a:normAutofit fontScale="25000" lnSpcReduction="20000"/>
          </a:bodyPr>
          <a:lstStyle/>
          <a:p>
            <a:pPr>
              <a:lnSpc>
                <a:spcPct val="170000"/>
              </a:lnSpc>
            </a:pPr>
            <a:r>
              <a:rPr lang="fr-FR" sz="8000" b="1">
                <a:latin typeface="Times New Roman" panose="02020603050405020304" pitchFamily="18" charset="0"/>
                <a:cs typeface="Times New Roman" panose="02020603050405020304" pitchFamily="18" charset="0"/>
              </a:rPr>
              <a:t>Quelques principes à l’école élémentaire </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Travailler sur les mots les plus fréquents </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Travailler les mots en contexte </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Mettre l’accent sur la morphologie </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Partir du mot « feu » plutôt que « forêt » par exemple : mot fréquent induisant toutes sortes de sens et d’emploi</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Faire procéder à des activités d’observation, de manipulation (tri, classement)</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Favoriser la mémorisation</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Favoriser le réemploi</a:t>
            </a:r>
          </a:p>
          <a:p>
            <a:pPr lvl="1">
              <a:lnSpc>
                <a:spcPct val="170000"/>
              </a:lnSpc>
              <a:buFont typeface="Wingdings" panose="05000000000000000000" pitchFamily="2" charset="2"/>
              <a:buChar char="Ø"/>
            </a:pPr>
            <a:r>
              <a:rPr lang="fr-FR" sz="8000">
                <a:latin typeface="Times New Roman" panose="02020603050405020304" pitchFamily="18" charset="0"/>
                <a:cs typeface="Times New Roman" panose="02020603050405020304" pitchFamily="18" charset="0"/>
              </a:rPr>
              <a:t> Co-construire des outils avec les élèves pour garder des traces des mots appris en les stockant de manière organisée (liste, arborescence, corolle lexicale, schéma, classeur, cahier de vocabulaire, répertoire alphabétique)</a:t>
            </a: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38895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6F374F-E608-4504-B30C-52450B91A138}"/>
              </a:ext>
            </a:extLst>
          </p:cNvPr>
          <p:cNvPicPr>
            <a:picLocks noChangeAspect="1"/>
          </p:cNvPicPr>
          <p:nvPr/>
        </p:nvPicPr>
        <p:blipFill>
          <a:blip r:embed="rId2"/>
          <a:stretch>
            <a:fillRect/>
          </a:stretch>
        </p:blipFill>
        <p:spPr>
          <a:xfrm>
            <a:off x="148480" y="423939"/>
            <a:ext cx="6641787" cy="4722586"/>
          </a:xfrm>
          <a:prstGeom prst="rect">
            <a:avLst/>
          </a:prstGeom>
        </p:spPr>
      </p:pic>
      <p:sp>
        <p:nvSpPr>
          <p:cNvPr id="4" name="ZoneTexte 3">
            <a:extLst>
              <a:ext uri="{FF2B5EF4-FFF2-40B4-BE49-F238E27FC236}">
                <a16:creationId xmlns:a16="http://schemas.microsoft.com/office/drawing/2014/main" id="{E8FA87BF-57F1-425A-884C-821D36F24721}"/>
              </a:ext>
            </a:extLst>
          </p:cNvPr>
          <p:cNvSpPr txBox="1"/>
          <p:nvPr/>
        </p:nvSpPr>
        <p:spPr>
          <a:xfrm>
            <a:off x="3069771" y="5453743"/>
            <a:ext cx="5369500" cy="369332"/>
          </a:xfrm>
          <a:prstGeom prst="rect">
            <a:avLst/>
          </a:prstGeom>
          <a:noFill/>
        </p:spPr>
        <p:txBody>
          <a:bodyPr wrap="square" rtlCol="0">
            <a:spAutoFit/>
          </a:bodyPr>
          <a:lstStyle/>
          <a:p>
            <a:r>
              <a:rPr lang="fr-FR"/>
              <a:t>Cellier, 2014, p.21 et p.25 (maternelle) </a:t>
            </a:r>
          </a:p>
        </p:txBody>
      </p:sp>
      <p:pic>
        <p:nvPicPr>
          <p:cNvPr id="8" name="Image 7">
            <a:extLst>
              <a:ext uri="{FF2B5EF4-FFF2-40B4-BE49-F238E27FC236}">
                <a16:creationId xmlns:a16="http://schemas.microsoft.com/office/drawing/2014/main" id="{94FF0B75-38C0-414C-9FAC-DADFE399D02D}"/>
              </a:ext>
            </a:extLst>
          </p:cNvPr>
          <p:cNvPicPr>
            <a:picLocks noChangeAspect="1"/>
          </p:cNvPicPr>
          <p:nvPr/>
        </p:nvPicPr>
        <p:blipFill>
          <a:blip r:embed="rId3"/>
          <a:stretch>
            <a:fillRect/>
          </a:stretch>
        </p:blipFill>
        <p:spPr>
          <a:xfrm>
            <a:off x="6781566" y="911982"/>
            <a:ext cx="5261954" cy="4234543"/>
          </a:xfrm>
          <a:prstGeom prst="rect">
            <a:avLst/>
          </a:prstGeom>
        </p:spPr>
      </p:pic>
    </p:spTree>
    <p:extLst>
      <p:ext uri="{BB962C8B-B14F-4D97-AF65-F5344CB8AC3E}">
        <p14:creationId xmlns:p14="http://schemas.microsoft.com/office/powerpoint/2010/main" val="31504714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7B54798-9052-49FD-BE10-27CA24F61A7B}"/>
              </a:ext>
            </a:extLst>
          </p:cNvPr>
          <p:cNvPicPr>
            <a:picLocks noChangeAspect="1"/>
          </p:cNvPicPr>
          <p:nvPr/>
        </p:nvPicPr>
        <p:blipFill>
          <a:blip r:embed="rId2"/>
          <a:stretch>
            <a:fillRect/>
          </a:stretch>
        </p:blipFill>
        <p:spPr>
          <a:xfrm>
            <a:off x="793867" y="666750"/>
            <a:ext cx="5252504" cy="2295525"/>
          </a:xfrm>
          <a:prstGeom prst="rect">
            <a:avLst/>
          </a:prstGeom>
        </p:spPr>
      </p:pic>
      <p:pic>
        <p:nvPicPr>
          <p:cNvPr id="5" name="Image 4">
            <a:extLst>
              <a:ext uri="{FF2B5EF4-FFF2-40B4-BE49-F238E27FC236}">
                <a16:creationId xmlns:a16="http://schemas.microsoft.com/office/drawing/2014/main" id="{0D42EF0B-983D-4CDA-AA72-4996A4679957}"/>
              </a:ext>
            </a:extLst>
          </p:cNvPr>
          <p:cNvPicPr>
            <a:picLocks noChangeAspect="1"/>
          </p:cNvPicPr>
          <p:nvPr/>
        </p:nvPicPr>
        <p:blipFill>
          <a:blip r:embed="rId3"/>
          <a:stretch>
            <a:fillRect/>
          </a:stretch>
        </p:blipFill>
        <p:spPr>
          <a:xfrm>
            <a:off x="5686424" y="2962275"/>
            <a:ext cx="6049325" cy="3150693"/>
          </a:xfrm>
          <a:prstGeom prst="rect">
            <a:avLst/>
          </a:prstGeom>
        </p:spPr>
      </p:pic>
      <p:sp>
        <p:nvSpPr>
          <p:cNvPr id="2" name="ZoneTexte 1">
            <a:extLst>
              <a:ext uri="{FF2B5EF4-FFF2-40B4-BE49-F238E27FC236}">
                <a16:creationId xmlns:a16="http://schemas.microsoft.com/office/drawing/2014/main" id="{CE57A075-1099-40E3-BED0-8A422FE403CE}"/>
              </a:ext>
            </a:extLst>
          </p:cNvPr>
          <p:cNvSpPr txBox="1"/>
          <p:nvPr/>
        </p:nvSpPr>
        <p:spPr>
          <a:xfrm>
            <a:off x="3505200" y="6191250"/>
            <a:ext cx="2857500" cy="646331"/>
          </a:xfrm>
          <a:prstGeom prst="rect">
            <a:avLst/>
          </a:prstGeom>
          <a:noFill/>
        </p:spPr>
        <p:txBody>
          <a:bodyPr wrap="square" rtlCol="0">
            <a:spAutoFit/>
          </a:bodyPr>
          <a:lstStyle/>
          <a:p>
            <a:r>
              <a:rPr lang="fr-FR"/>
              <a:t>dans Cellier, 2014 (maternelle)</a:t>
            </a:r>
          </a:p>
        </p:txBody>
      </p:sp>
    </p:spTree>
    <p:extLst>
      <p:ext uri="{BB962C8B-B14F-4D97-AF65-F5344CB8AC3E}">
        <p14:creationId xmlns:p14="http://schemas.microsoft.com/office/powerpoint/2010/main" val="233701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68059BC-5AFE-4769-86AD-157D45006C66}"/>
              </a:ext>
            </a:extLst>
          </p:cNvPr>
          <p:cNvPicPr>
            <a:picLocks noChangeAspect="1"/>
          </p:cNvPicPr>
          <p:nvPr/>
        </p:nvPicPr>
        <p:blipFill>
          <a:blip r:embed="rId2"/>
          <a:stretch>
            <a:fillRect/>
          </a:stretch>
        </p:blipFill>
        <p:spPr>
          <a:xfrm>
            <a:off x="1682496" y="267977"/>
            <a:ext cx="8096235" cy="5798655"/>
          </a:xfrm>
          <a:prstGeom prst="rect">
            <a:avLst/>
          </a:prstGeom>
        </p:spPr>
      </p:pic>
    </p:spTree>
    <p:extLst>
      <p:ext uri="{BB962C8B-B14F-4D97-AF65-F5344CB8AC3E}">
        <p14:creationId xmlns:p14="http://schemas.microsoft.com/office/powerpoint/2010/main" val="6241833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2FF416C-C8F3-434E-AC09-4AE6E11923C0}"/>
              </a:ext>
            </a:extLst>
          </p:cNvPr>
          <p:cNvSpPr>
            <a:spLocks noGrp="1"/>
          </p:cNvSpPr>
          <p:nvPr>
            <p:ph idx="1"/>
          </p:nvPr>
        </p:nvSpPr>
        <p:spPr>
          <a:xfrm>
            <a:off x="332509" y="486888"/>
            <a:ext cx="11021291" cy="6005986"/>
          </a:xfrm>
          <a:solidFill>
            <a:schemeClr val="accent4">
              <a:lumMod val="20000"/>
              <a:lumOff val="80000"/>
            </a:schemeClr>
          </a:solidFill>
        </p:spPr>
        <p:txBody>
          <a:bodyPr>
            <a:normAutofit fontScale="32500" lnSpcReduction="20000"/>
          </a:bodyPr>
          <a:lstStyle/>
          <a:p>
            <a:pPr marL="342900" lvl="0" indent="-342900">
              <a:lnSpc>
                <a:spcPct val="150000"/>
              </a:lnSpc>
              <a:buFont typeface="Symbol" panose="05050102010706020507" pitchFamily="18" charset="2"/>
              <a:buChar char=""/>
            </a:pPr>
            <a:r>
              <a:rPr lang="fr-FR" sz="7400" b="1">
                <a:latin typeface="Times New Roman" panose="02020603050405020304" pitchFamily="18" charset="0"/>
                <a:ea typeface="Calibri" panose="020F0502020204030204" pitchFamily="34" charset="0"/>
                <a:cs typeface="Times New Roman" panose="02020603050405020304" pitchFamily="18" charset="0"/>
              </a:rPr>
              <a:t>morphologie des mots </a:t>
            </a:r>
            <a:r>
              <a:rPr lang="fr-FR" sz="7400">
                <a:latin typeface="Times New Roman" panose="02020603050405020304" pitchFamily="18" charset="0"/>
                <a:ea typeface="Calibri" panose="020F0502020204030204" pitchFamily="34" charset="0"/>
                <a:cs typeface="Times New Roman" panose="02020603050405020304" pitchFamily="18" charset="0"/>
              </a:rPr>
              <a:t>(préfixe / suffixe)</a:t>
            </a:r>
          </a:p>
          <a:p>
            <a:pPr marL="0" lvl="0" indent="0">
              <a:lnSpc>
                <a:spcPct val="150000"/>
              </a:lnSpc>
              <a:buNone/>
            </a:pPr>
            <a:r>
              <a:rPr lang="fr-FR" sz="7400">
                <a:effectLst/>
                <a:latin typeface="Times New Roman" panose="02020603050405020304" pitchFamily="18" charset="0"/>
                <a:ea typeface="Calibri" panose="020F0502020204030204" pitchFamily="34" charset="0"/>
                <a:cs typeface="Times New Roman" panose="02020603050405020304" pitchFamily="18" charset="0"/>
              </a:rPr>
              <a:t>repérer des suffixes ou préfixes qui créent des récurrences orthographiques </a:t>
            </a:r>
          </a:p>
          <a:p>
            <a:pPr marL="0" indent="0">
              <a:lnSpc>
                <a:spcPct val="150000"/>
              </a:lnSpc>
              <a:buNone/>
            </a:pPr>
            <a:r>
              <a:rPr lang="fr-FR" sz="7400">
                <a:effectLst/>
                <a:latin typeface="Times New Roman" panose="02020603050405020304" pitchFamily="18" charset="0"/>
                <a:ea typeface="Calibri" panose="020F0502020204030204" pitchFamily="34" charset="0"/>
                <a:cs typeface="Times New Roman" panose="02020603050405020304" pitchFamily="18" charset="0"/>
              </a:rPr>
              <a:t>Ex : auto- (autobiographie, automatique</a:t>
            </a:r>
            <a:r>
              <a:rPr lang="fr-FR" sz="7400">
                <a:latin typeface="Times New Roman" panose="02020603050405020304" pitchFamily="18" charset="0"/>
                <a:ea typeface="Calibri" panose="020F0502020204030204" pitchFamily="34" charset="0"/>
                <a:cs typeface="Times New Roman" panose="02020603050405020304" pitchFamily="18" charset="0"/>
              </a:rPr>
              <a:t> + les exemples du document</a:t>
            </a:r>
            <a:r>
              <a:rPr lang="fr-FR" sz="740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lnSpc>
                <a:spcPct val="150000"/>
              </a:lnSpc>
              <a:buNone/>
            </a:pPr>
            <a:r>
              <a:rPr lang="fr-FR" sz="7400">
                <a:effectLst/>
                <a:latin typeface="Times New Roman" panose="02020603050405020304" pitchFamily="18" charset="0"/>
                <a:ea typeface="Calibri" panose="020F0502020204030204" pitchFamily="34" charset="0"/>
                <a:cs typeface="Times New Roman" panose="02020603050405020304" pitchFamily="18" charset="0"/>
              </a:rPr>
              <a:t>-eau pour construire des diminutifs (exemples : éléphanteau, renardeau, brigandeau, ormeau...). </a:t>
            </a:r>
          </a:p>
          <a:p>
            <a:pPr marL="0" indent="0">
              <a:lnSpc>
                <a:spcPct val="150000"/>
              </a:lnSpc>
              <a:buNone/>
            </a:pPr>
            <a:r>
              <a:rPr lang="fr-FR" sz="7400">
                <a:effectLst/>
                <a:latin typeface="Times New Roman" panose="02020603050405020304" pitchFamily="18" charset="0"/>
                <a:ea typeface="Calibri" panose="020F0502020204030204" pitchFamily="34" charset="0"/>
                <a:cs typeface="Times New Roman" panose="02020603050405020304" pitchFamily="18" charset="0"/>
              </a:rPr>
              <a:t>Pour travailler sur ce point, on peut proposer des activités de classement liées aux familles de mots</a:t>
            </a:r>
            <a:endParaRPr lang="fr-FR" sz="7400">
              <a:latin typeface="Times New Roman" panose="02020603050405020304" pitchFamily="18" charset="0"/>
              <a:ea typeface="Calibri" panose="020F0502020204030204" pitchFamily="34" charset="0"/>
              <a:cs typeface="Times New Roman" panose="02020603050405020304" pitchFamily="18" charset="0"/>
            </a:endParaRPr>
          </a:p>
          <a:p>
            <a:pPr lvl="1">
              <a:lnSpc>
                <a:spcPct val="150000"/>
              </a:lnSpc>
              <a:buFont typeface="Wingdings" panose="05000000000000000000" pitchFamily="2" charset="2"/>
              <a:buChar char="Ø"/>
            </a:pPr>
            <a:endParaRPr lang="fr-FR" sz="2200">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50000"/>
              </a:lnSpc>
              <a:buNone/>
            </a:pPr>
            <a:r>
              <a:rPr lang="fr-FR" sz="220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nSpc>
                <a:spcPct val="150000"/>
              </a:lnSpc>
              <a:buNone/>
            </a:pPr>
            <a:r>
              <a:rPr lang="fr-FR" sz="2200">
                <a:latin typeface="Times New Roman" panose="02020603050405020304" pitchFamily="18" charset="0"/>
                <a:ea typeface="Calibri" panose="020F0502020204030204" pitchFamily="34" charset="0"/>
                <a:cs typeface="Times New Roman" panose="02020603050405020304" pitchFamily="18" charset="0"/>
              </a:rPr>
              <a:t>	</a:t>
            </a:r>
            <a:endParaRPr lang="fr-FR" sz="220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r>
              <a:rPr lang="fr-FR" sz="2400" b="1">
                <a:latin typeface="Times New Roman" panose="02020603050405020304" pitchFamily="18" charset="0"/>
                <a:ea typeface="Calibri" panose="020F0502020204030204" pitchFamily="34" charset="0"/>
                <a:cs typeface="Times New Roman" panose="02020603050405020304" pitchFamily="18" charset="0"/>
              </a:rPr>
              <a:t>	</a:t>
            </a:r>
            <a:endParaRPr lang="fr-FR" sz="220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50000"/>
              </a:lnSpc>
              <a:buNone/>
            </a:pPr>
            <a:endParaRPr lang="fr-FR"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1997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9AE857-A500-4C42-ABB8-80090AE372B4}"/>
              </a:ext>
            </a:extLst>
          </p:cNvPr>
          <p:cNvSpPr>
            <a:spLocks noGrp="1"/>
          </p:cNvSpPr>
          <p:nvPr>
            <p:ph type="title"/>
          </p:nvPr>
        </p:nvSpPr>
        <p:spPr>
          <a:xfrm>
            <a:off x="838200" y="365125"/>
            <a:ext cx="10515600" cy="663575"/>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Cadre théorique : le nombre dans le groupe du nom </a:t>
            </a:r>
          </a:p>
        </p:txBody>
      </p:sp>
      <p:sp>
        <p:nvSpPr>
          <p:cNvPr id="3" name="Espace réservé du contenu 2">
            <a:extLst>
              <a:ext uri="{FF2B5EF4-FFF2-40B4-BE49-F238E27FC236}">
                <a16:creationId xmlns:a16="http://schemas.microsoft.com/office/drawing/2014/main" id="{4EC10023-3670-4FDC-8A1D-2CC6C02DE909}"/>
              </a:ext>
            </a:extLst>
          </p:cNvPr>
          <p:cNvSpPr>
            <a:spLocks noGrp="1"/>
          </p:cNvSpPr>
          <p:nvPr>
            <p:ph idx="1"/>
          </p:nvPr>
        </p:nvSpPr>
        <p:spPr>
          <a:xfrm>
            <a:off x="838200" y="1289957"/>
            <a:ext cx="10515600" cy="5202917"/>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L’orthographe grammaticale fait plutôt appel au raisonnement (Brissaud et Cogis, 2011) </a:t>
            </a:r>
          </a:p>
          <a:p>
            <a:r>
              <a:rPr lang="fr-FR" sz="2200">
                <a:latin typeface="Times New Roman" panose="02020603050405020304" pitchFamily="18" charset="0"/>
                <a:cs typeface="Times New Roman" panose="02020603050405020304" pitchFamily="18" charset="0"/>
              </a:rPr>
              <a:t>« La règle du s au pluriel » abordée dès le cycle 2 :  au cycle 3, la règle est plutôt appliquée en dictée mais nettement moins en production écrite (</a:t>
            </a:r>
            <a:r>
              <a:rPr lang="fr-FR" sz="2200" i="1">
                <a:latin typeface="Times New Roman" panose="02020603050405020304" pitchFamily="18" charset="0"/>
                <a:cs typeface="Times New Roman" panose="02020603050405020304" pitchFamily="18" charset="0"/>
              </a:rPr>
              <a:t>ibid</a:t>
            </a:r>
            <a:r>
              <a:rPr lang="fr-FR" sz="2200">
                <a:latin typeface="Times New Roman" panose="02020603050405020304" pitchFamily="18" charset="0"/>
                <a:cs typeface="Times New Roman" panose="02020603050405020304" pitchFamily="18" charset="0"/>
              </a:rPr>
              <a:t>.)</a:t>
            </a:r>
          </a:p>
          <a:p>
            <a:r>
              <a:rPr lang="fr-FR" sz="2200">
                <a:latin typeface="Times New Roman" panose="02020603050405020304" pitchFamily="18" charset="0"/>
                <a:cs typeface="Times New Roman" panose="02020603050405020304" pitchFamily="18" charset="0"/>
              </a:rPr>
              <a:t>Démarches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Démarche issue de la grammaire traditionnelle :</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 le maître formule la règle ou fournit quelques exemples permettant aux élèves de la « découvrir »</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les élèves l’appliquent dans une série d’exercices</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mise en œuvre censée être transférée pour les dictées et l’expression écrite</a:t>
            </a:r>
          </a:p>
          <a:p>
            <a:pPr marL="914400" lvl="2" indent="0">
              <a:buNone/>
            </a:pPr>
            <a:endParaRPr lang="fr-FR" sz="180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Démarche issue de la grammaire moderne</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manipulation et observation d’énoncés : substitutions, permutations, transformations…</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classement  des éléments selon leurs propriétés morphologiques, syntaxiques, et transformationnelles</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 formulation de la règle et/ou de la définition (terminologie)</a:t>
            </a:r>
          </a:p>
          <a:p>
            <a:pPr marL="914400" lvl="2" indent="0">
              <a:buNone/>
            </a:pPr>
            <a:endParaRPr lang="fr-FR" sz="1800"/>
          </a:p>
        </p:txBody>
      </p:sp>
    </p:spTree>
    <p:extLst>
      <p:ext uri="{BB962C8B-B14F-4D97-AF65-F5344CB8AC3E}">
        <p14:creationId xmlns:p14="http://schemas.microsoft.com/office/powerpoint/2010/main" val="401597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tableau blanc&#10;&#10;Description générée automatiquement">
            <a:extLst>
              <a:ext uri="{FF2B5EF4-FFF2-40B4-BE49-F238E27FC236}">
                <a16:creationId xmlns:a16="http://schemas.microsoft.com/office/drawing/2014/main" id="{3093E259-2095-481E-911A-1A1567477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444" y="702058"/>
            <a:ext cx="4618124" cy="1928067"/>
          </a:xfrm>
          <a:prstGeom prst="rect">
            <a:avLst/>
          </a:prstGeom>
        </p:spPr>
      </p:pic>
      <p:pic>
        <p:nvPicPr>
          <p:cNvPr id="5" name="Image 4">
            <a:extLst>
              <a:ext uri="{FF2B5EF4-FFF2-40B4-BE49-F238E27FC236}">
                <a16:creationId xmlns:a16="http://schemas.microsoft.com/office/drawing/2014/main" id="{FB42A23E-CE1B-4FB6-8192-8C5C955F1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02057"/>
            <a:ext cx="5301734" cy="1928068"/>
          </a:xfrm>
          <a:prstGeom prst="rect">
            <a:avLst/>
          </a:prstGeom>
        </p:spPr>
      </p:pic>
      <p:pic>
        <p:nvPicPr>
          <p:cNvPr id="4" name="Image 3">
            <a:extLst>
              <a:ext uri="{FF2B5EF4-FFF2-40B4-BE49-F238E27FC236}">
                <a16:creationId xmlns:a16="http://schemas.microsoft.com/office/drawing/2014/main" id="{667FEDC7-B5CD-44DC-9730-F07548A26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2984766"/>
            <a:ext cx="6400800" cy="3038532"/>
          </a:xfrm>
          <a:prstGeom prst="rect">
            <a:avLst/>
          </a:prstGeom>
        </p:spPr>
      </p:pic>
      <p:sp>
        <p:nvSpPr>
          <p:cNvPr id="2" name="ZoneTexte 1">
            <a:extLst>
              <a:ext uri="{FF2B5EF4-FFF2-40B4-BE49-F238E27FC236}">
                <a16:creationId xmlns:a16="http://schemas.microsoft.com/office/drawing/2014/main" id="{7609AE8B-F29C-C58A-310A-C1566217054A}"/>
              </a:ext>
            </a:extLst>
          </p:cNvPr>
          <p:cNvSpPr txBox="1"/>
          <p:nvPr/>
        </p:nvSpPr>
        <p:spPr>
          <a:xfrm>
            <a:off x="9507794" y="5260258"/>
            <a:ext cx="1740309" cy="646331"/>
          </a:xfrm>
          <a:prstGeom prst="rect">
            <a:avLst/>
          </a:prstGeom>
          <a:noFill/>
        </p:spPr>
        <p:txBody>
          <a:bodyPr wrap="square" rtlCol="0">
            <a:spAutoFit/>
          </a:bodyPr>
          <a:lstStyle/>
          <a:p>
            <a:r>
              <a:rPr lang="fr-FR"/>
              <a:t>Brissaud et Cogis, 2011</a:t>
            </a:r>
          </a:p>
        </p:txBody>
      </p:sp>
    </p:spTree>
    <p:extLst>
      <p:ext uri="{BB962C8B-B14F-4D97-AF65-F5344CB8AC3E}">
        <p14:creationId xmlns:p14="http://schemas.microsoft.com/office/powerpoint/2010/main" val="129432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314747"/>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Dossier C1 (MS/GS)</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626301"/>
            <a:ext cx="10643470" cy="6133087"/>
          </a:xfrm>
          <a:solidFill>
            <a:schemeClr val="accent4">
              <a:lumMod val="20000"/>
              <a:lumOff val="80000"/>
            </a:schemeClr>
          </a:solidFill>
        </p:spPr>
        <p:txBody>
          <a:bodyPr>
            <a:normAutofit fontScale="92500" lnSpcReduction="10000"/>
          </a:bodyPr>
          <a:lstStyle/>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5" name="Image 4">
            <a:extLst>
              <a:ext uri="{FF2B5EF4-FFF2-40B4-BE49-F238E27FC236}">
                <a16:creationId xmlns:a16="http://schemas.microsoft.com/office/drawing/2014/main" id="{F0C6CDB7-9923-4301-B8B9-9B6A656A7FC0}"/>
              </a:ext>
            </a:extLst>
          </p:cNvPr>
          <p:cNvPicPr>
            <a:picLocks noChangeAspect="1"/>
          </p:cNvPicPr>
          <p:nvPr/>
        </p:nvPicPr>
        <p:blipFill>
          <a:blip r:embed="rId2"/>
          <a:stretch>
            <a:fillRect/>
          </a:stretch>
        </p:blipFill>
        <p:spPr>
          <a:xfrm>
            <a:off x="1545605" y="822214"/>
            <a:ext cx="9182266" cy="5826225"/>
          </a:xfrm>
          <a:prstGeom prst="rect">
            <a:avLst/>
          </a:prstGeom>
        </p:spPr>
      </p:pic>
    </p:spTree>
    <p:extLst>
      <p:ext uri="{BB962C8B-B14F-4D97-AF65-F5344CB8AC3E}">
        <p14:creationId xmlns:p14="http://schemas.microsoft.com/office/powerpoint/2010/main" val="3765255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314747"/>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Dossier C2 (CE2) </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626301"/>
            <a:ext cx="10643470" cy="6133087"/>
          </a:xfrm>
          <a:solidFill>
            <a:schemeClr val="accent4">
              <a:lumMod val="20000"/>
              <a:lumOff val="80000"/>
            </a:schemeClr>
          </a:solidFill>
        </p:spPr>
        <p:txBody>
          <a:bodyPr>
            <a:normAutofit fontScale="92500" lnSpcReduction="10000"/>
          </a:bodyPr>
          <a:lstStyle/>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5" name="Image 4">
            <a:extLst>
              <a:ext uri="{FF2B5EF4-FFF2-40B4-BE49-F238E27FC236}">
                <a16:creationId xmlns:a16="http://schemas.microsoft.com/office/drawing/2014/main" id="{EBE81E0B-354C-4CDE-835B-D104BDBF87AA}"/>
              </a:ext>
            </a:extLst>
          </p:cNvPr>
          <p:cNvPicPr>
            <a:picLocks noChangeAspect="1"/>
          </p:cNvPicPr>
          <p:nvPr/>
        </p:nvPicPr>
        <p:blipFill>
          <a:blip r:embed="rId2"/>
          <a:stretch>
            <a:fillRect/>
          </a:stretch>
        </p:blipFill>
        <p:spPr>
          <a:xfrm>
            <a:off x="2008414" y="793343"/>
            <a:ext cx="9062009" cy="5770743"/>
          </a:xfrm>
          <a:prstGeom prst="rect">
            <a:avLst/>
          </a:prstGeom>
        </p:spPr>
      </p:pic>
    </p:spTree>
    <p:extLst>
      <p:ext uri="{BB962C8B-B14F-4D97-AF65-F5344CB8AC3E}">
        <p14:creationId xmlns:p14="http://schemas.microsoft.com/office/powerpoint/2010/main" val="8584860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314747"/>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Dossier C3 (CM1)</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626301"/>
            <a:ext cx="10643470" cy="6133087"/>
          </a:xfrm>
          <a:solidFill>
            <a:schemeClr val="accent4">
              <a:lumMod val="20000"/>
              <a:lumOff val="80000"/>
            </a:schemeClr>
          </a:solidFill>
        </p:spPr>
        <p:txBody>
          <a:bodyPr>
            <a:normAutofit fontScale="92500" lnSpcReduction="10000"/>
          </a:bodyPr>
          <a:lstStyle/>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7" name="Image 6">
            <a:extLst>
              <a:ext uri="{FF2B5EF4-FFF2-40B4-BE49-F238E27FC236}">
                <a16:creationId xmlns:a16="http://schemas.microsoft.com/office/drawing/2014/main" id="{1CE90F64-3117-465F-94D7-EDB60C4FCC43}"/>
              </a:ext>
            </a:extLst>
          </p:cNvPr>
          <p:cNvPicPr>
            <a:picLocks noChangeAspect="1"/>
          </p:cNvPicPr>
          <p:nvPr/>
        </p:nvPicPr>
        <p:blipFill>
          <a:blip r:embed="rId2"/>
          <a:stretch>
            <a:fillRect/>
          </a:stretch>
        </p:blipFill>
        <p:spPr>
          <a:xfrm>
            <a:off x="2687951" y="725557"/>
            <a:ext cx="6684818" cy="3575600"/>
          </a:xfrm>
          <a:prstGeom prst="rect">
            <a:avLst/>
          </a:prstGeom>
        </p:spPr>
      </p:pic>
      <p:pic>
        <p:nvPicPr>
          <p:cNvPr id="9" name="Image 8">
            <a:extLst>
              <a:ext uri="{FF2B5EF4-FFF2-40B4-BE49-F238E27FC236}">
                <a16:creationId xmlns:a16="http://schemas.microsoft.com/office/drawing/2014/main" id="{CEA7ABC3-FB8B-430A-85C7-8BC27EE6EE54}"/>
              </a:ext>
            </a:extLst>
          </p:cNvPr>
          <p:cNvPicPr>
            <a:picLocks noChangeAspect="1"/>
          </p:cNvPicPr>
          <p:nvPr/>
        </p:nvPicPr>
        <p:blipFill>
          <a:blip r:embed="rId3"/>
          <a:stretch>
            <a:fillRect/>
          </a:stretch>
        </p:blipFill>
        <p:spPr>
          <a:xfrm>
            <a:off x="3073243" y="4358637"/>
            <a:ext cx="6045511" cy="2343270"/>
          </a:xfrm>
          <a:prstGeom prst="rect">
            <a:avLst/>
          </a:prstGeom>
        </p:spPr>
      </p:pic>
    </p:spTree>
    <p:extLst>
      <p:ext uri="{BB962C8B-B14F-4D97-AF65-F5344CB8AC3E}">
        <p14:creationId xmlns:p14="http://schemas.microsoft.com/office/powerpoint/2010/main" val="160830286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3477</Words>
  <Application>Microsoft Office PowerPoint</Application>
  <PresentationFormat>Grand écran</PresentationFormat>
  <Paragraphs>484</Paragraphs>
  <Slides>56</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56</vt:i4>
      </vt:variant>
    </vt:vector>
  </HeadingPairs>
  <TitlesOfParts>
    <vt:vector size="64" baseType="lpstr">
      <vt:lpstr>Arial</vt:lpstr>
      <vt:lpstr>Calibri</vt:lpstr>
      <vt:lpstr>Calibri Light</vt:lpstr>
      <vt:lpstr>Courier New</vt:lpstr>
      <vt:lpstr>Symbol</vt:lpstr>
      <vt:lpstr>Times New Roman</vt:lpstr>
      <vt:lpstr>Wingdings</vt:lpstr>
      <vt:lpstr>Thème Office</vt:lpstr>
      <vt:lpstr>TD  UE 302 M2  EDL  </vt:lpstr>
      <vt:lpstr>Présentation PowerPoint</vt:lpstr>
      <vt:lpstr>Langue / langage</vt:lpstr>
      <vt:lpstr>Quels sont les savoirs en jeu en EDL ?</vt:lpstr>
      <vt:lpstr>Principes généraux pour l’étude de la langue (MEN, eduscol, 2018) download (education.fr)</vt:lpstr>
      <vt:lpstr>Présentation PowerPoint</vt:lpstr>
      <vt:lpstr>Programme 2024 cycle 1</vt:lpstr>
      <vt:lpstr>Présentation PowerPoint</vt:lpstr>
      <vt:lpstr>Programme 2024 cycle 1</vt:lpstr>
      <vt:lpstr>Programme 2024 cycle 1</vt:lpstr>
      <vt:lpstr>Programme 2024 cycle 1</vt:lpstr>
      <vt:lpstr>Programme 2024 cycle 1</vt:lpstr>
      <vt:lpstr>Programme 2024 cycle 1</vt:lpstr>
      <vt:lpstr>Programme 2024 cycle 1</vt:lpstr>
      <vt:lpstr>Programme 2024 cycle 2</vt:lpstr>
      <vt:lpstr>Présentation PowerPoint</vt:lpstr>
      <vt:lpstr>VOCABULAIRE</vt:lpstr>
      <vt:lpstr>ENRICHIR LE LEXIQUE…</vt:lpstr>
      <vt:lpstr>GRAMMAIRE ET ORTHOGRAPHE</vt:lpstr>
      <vt:lpstr>Présentation PowerPoint</vt:lpstr>
      <vt:lpstr>Maitrise de la langue…</vt:lpstr>
      <vt:lpstr>Programme 2024 cycle 3 </vt:lpstr>
      <vt:lpstr>Présentation PowerPoint</vt:lpstr>
      <vt:lpstr>Présentation PowerPoint</vt:lpstr>
      <vt:lpstr>Présentation PowerPoint</vt:lpstr>
      <vt:lpstr>Cadre théorique : orthographe à l’école élémentaire</vt:lpstr>
      <vt:lpstr>Présentation PowerPoint</vt:lpstr>
      <vt:lpstr>Orthographe lexicale  (stratégies)</vt:lpstr>
      <vt:lpstr>Présentation PowerPoint</vt:lpstr>
      <vt:lpstr>Présentation PowerPoint</vt:lpstr>
      <vt:lpstr>Présentation PowerPoint</vt:lpstr>
      <vt:lpstr>Présentation PowerPoint</vt:lpstr>
      <vt:lpstr>Comment aider les élèves à mémoriser l’orthographe lexicale et notamment les mots contenant [o] ?</vt:lpstr>
      <vt:lpstr>Présentation PowerPoint</vt:lpstr>
      <vt:lpstr>Présentation PowerPoint</vt:lpstr>
      <vt:lpstr>Présentation PowerPoint</vt:lpstr>
      <vt:lpstr>Les différentes conceptions grammaticales</vt:lpstr>
      <vt:lpstr>Présentation PowerPoint</vt:lpstr>
      <vt:lpstr>Présentation PowerPoint</vt:lpstr>
      <vt:lpstr>L’accord au sein du Groupe Nominal CE2</vt:lpstr>
      <vt:lpstr>Présentation PowerPoint</vt:lpstr>
      <vt:lpstr>Présentation PowerPoint</vt:lpstr>
      <vt:lpstr>Présentation PowerPoint</vt:lpstr>
      <vt:lpstr>Présentation PowerPoint</vt:lpstr>
      <vt:lpstr>Cadre théorique : le vocabulaire à l’école primaire</vt:lpstr>
      <vt:lpstr>Présentation PowerPoint</vt:lpstr>
      <vt:lpstr>Présentation PowerPoint</vt:lpstr>
      <vt:lpstr>Présentation PowerPoint</vt:lpstr>
      <vt:lpstr>Présentation PowerPoint</vt:lpstr>
      <vt:lpstr>Présentation PowerPoint</vt:lpstr>
      <vt:lpstr>Présentation PowerPoint</vt:lpstr>
      <vt:lpstr>Cadre théorique : le nombre dans le groupe du nom </vt:lpstr>
      <vt:lpstr>Présentation PowerPoint</vt:lpstr>
      <vt:lpstr>Dossier C1 (MS/GS)</vt:lpstr>
      <vt:lpstr>Dossier C2 (CE2) </vt:lpstr>
      <vt:lpstr>Dossier C3 (CM1)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Hélène Castany</dc:creator>
  <cp:lastModifiedBy>Hélène Castany</cp:lastModifiedBy>
  <cp:revision>20</cp:revision>
  <dcterms:created xsi:type="dcterms:W3CDTF">2021-01-31T15:26:37Z</dcterms:created>
  <dcterms:modified xsi:type="dcterms:W3CDTF">2026-09-21T12:37:51Z</dcterms:modified>
</cp:coreProperties>
</file>