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9" r:id="rId1"/>
  </p:sldMasterIdLst>
  <p:sldIdLst>
    <p:sldId id="256" r:id="rId2"/>
    <p:sldId id="307" r:id="rId3"/>
    <p:sldId id="257" r:id="rId4"/>
    <p:sldId id="315" r:id="rId5"/>
    <p:sldId id="316" r:id="rId6"/>
    <p:sldId id="317" r:id="rId7"/>
    <p:sldId id="308" r:id="rId8"/>
    <p:sldId id="270" r:id="rId9"/>
    <p:sldId id="283" r:id="rId10"/>
    <p:sldId id="271" r:id="rId11"/>
    <p:sldId id="305" r:id="rId12"/>
    <p:sldId id="309" r:id="rId13"/>
    <p:sldId id="285" r:id="rId14"/>
    <p:sldId id="273" r:id="rId15"/>
    <p:sldId id="274" r:id="rId16"/>
    <p:sldId id="276" r:id="rId17"/>
    <p:sldId id="306" r:id="rId18"/>
    <p:sldId id="312" r:id="rId19"/>
    <p:sldId id="277" r:id="rId20"/>
    <p:sldId id="278" r:id="rId21"/>
    <p:sldId id="279" r:id="rId22"/>
    <p:sldId id="280" r:id="rId23"/>
    <p:sldId id="281" r:id="rId24"/>
    <p:sldId id="287" r:id="rId25"/>
    <p:sldId id="288" r:id="rId26"/>
    <p:sldId id="289" r:id="rId27"/>
    <p:sldId id="313" r:id="rId28"/>
    <p:sldId id="290" r:id="rId29"/>
    <p:sldId id="291" r:id="rId30"/>
    <p:sldId id="321" r:id="rId31"/>
    <p:sldId id="282" r:id="rId32"/>
    <p:sldId id="318" r:id="rId33"/>
    <p:sldId id="319" r:id="rId34"/>
    <p:sldId id="297" r:id="rId35"/>
    <p:sldId id="298" r:id="rId36"/>
    <p:sldId id="314" r:id="rId37"/>
    <p:sldId id="320" r:id="rId38"/>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333"/>
    <p:restoredTop sz="92759"/>
  </p:normalViewPr>
  <p:slideViewPr>
    <p:cSldViewPr snapToGrid="0" snapToObjects="1" showGuides="1">
      <p:cViewPr varScale="1">
        <p:scale>
          <a:sx n="80" d="100"/>
          <a:sy n="80" d="100"/>
        </p:scale>
        <p:origin x="1672"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useBgFill="1">
        <p:nvSpPr>
          <p:cNvPr id="12" name="Rectangle 11"/>
          <p:cNvSpPr/>
          <p:nvPr/>
        </p:nvSpPr>
        <p:spPr>
          <a:xfrm>
            <a:off x="341086" y="928914"/>
            <a:ext cx="8432800" cy="1770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685707" y="968189"/>
            <a:ext cx="7799387" cy="1237130"/>
          </a:xfrm>
        </p:spPr>
        <p:txBody>
          <a:bodyPr anchor="b" anchorCtr="0"/>
          <a:lstStyle>
            <a:lvl1pPr algn="r">
              <a:lnSpc>
                <a:spcPts val="5000"/>
              </a:lnSpc>
              <a:defRPr sz="4600">
                <a:solidFill>
                  <a:schemeClr val="accent1"/>
                </a:solidFill>
                <a:effectLst/>
              </a:defRPr>
            </a:lvl1pPr>
          </a:lstStyle>
          <a:p>
            <a:r>
              <a:rPr lang="fr-FR"/>
              <a:t>Cliquez et modifiez le titre</a:t>
            </a:r>
            <a:endParaRPr/>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a:p>
        </p:txBody>
      </p:sp>
      <p:sp>
        <p:nvSpPr>
          <p:cNvPr id="4" name="Date Placeholder 3"/>
          <p:cNvSpPr>
            <a:spLocks noGrp="1"/>
          </p:cNvSpPr>
          <p:nvPr>
            <p:ph type="dt" sz="half" idx="10"/>
          </p:nvPr>
        </p:nvSpPr>
        <p:spPr/>
        <p:txBody>
          <a:bodyPr/>
          <a:lstStyle/>
          <a:p>
            <a:fld id="{9D21D778-B565-4D7E-94D7-64010A445B68}" type="datetimeFigureOut">
              <a:rPr lang="en-US" smtClean="0"/>
              <a:pPr/>
              <a:t>11/9/22</a:t>
            </a:fld>
            <a:endParaRPr lang="en-US"/>
          </a:p>
        </p:txBody>
      </p:sp>
      <p:sp>
        <p:nvSpPr>
          <p:cNvPr id="6" name="Slide Number Placeholder 5"/>
          <p:cNvSpPr>
            <a:spLocks noGrp="1"/>
          </p:cNvSpPr>
          <p:nvPr>
            <p:ph type="sldNum" sz="quarter" idx="12"/>
          </p:nvPr>
        </p:nvSpPr>
        <p:spPr>
          <a:xfrm>
            <a:off x="4305300" y="6492875"/>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fld id="{2C6B1FF6-39B9-40F5-8B67-33C6354A3D4F}" type="slidenum">
              <a:rPr kumimoji="0" lang="en-US" smtClean="0"/>
              <a:pPr/>
              <a:t>‹N°›</a:t>
            </a:fld>
            <a:endParaRPr kumimoji="0" lang="en-US" dirty="0">
              <a:solidFill>
                <a:schemeClr val="accent3">
                  <a:shade val="75000"/>
                </a:schemeClr>
              </a:solidFill>
            </a:endParaRPr>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57200" y="816802"/>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TitleSlideTop.jpg"/>
          <p:cNvPicPr>
            <a:picLocks noChangeAspect="1"/>
          </p:cNvPicPr>
          <p:nvPr/>
        </p:nvPicPr>
        <p:blipFill>
          <a:blip r:embed="rId2"/>
          <a:stretch>
            <a:fillRect/>
          </a:stretch>
        </p:blipFill>
        <p:spPr>
          <a:xfrm>
            <a:off x="457200" y="457200"/>
            <a:ext cx="8229600" cy="356646"/>
          </a:xfrm>
          <a:prstGeom prst="rect">
            <a:avLst/>
          </a:prstGeom>
        </p:spPr>
      </p:pic>
      <p:pic>
        <p:nvPicPr>
          <p:cNvPr id="10" name="Picture 9" descr="TitleSlideBottom.jpg"/>
          <p:cNvPicPr>
            <a:picLocks noChangeAspect="1"/>
          </p:cNvPicPr>
          <p:nvPr/>
        </p:nvPicPr>
        <p:blipFill>
          <a:blip r:embed="rId3"/>
          <a:stretch>
            <a:fillRect/>
          </a:stretch>
        </p:blipFill>
        <p:spPr>
          <a:xfrm>
            <a:off x="457200" y="2700601"/>
            <a:ext cx="8229600" cy="3700199"/>
          </a:xfrm>
          <a:prstGeom prst="rect">
            <a:avLst/>
          </a:prstGeom>
        </p:spPr>
      </p:pic>
      <p:sp>
        <p:nvSpPr>
          <p:cNvPr id="11"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4" name="Date Placeholder 3"/>
          <p:cNvSpPr>
            <a:spLocks noGrp="1"/>
          </p:cNvSpPr>
          <p:nvPr>
            <p:ph type="dt" sz="half" idx="10"/>
          </p:nvPr>
        </p:nvSpPr>
        <p:spPr/>
        <p:txBody>
          <a:bodyPr/>
          <a:lstStyle/>
          <a:p>
            <a:fld id="{1DFCAC82-5BE7-4566-9D8B-F65BC172F22F}" type="datetimeFigureOut">
              <a:rPr lang="fr-FR" smtClean="0"/>
              <a:pPr/>
              <a:t>09/11/2022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70C4957-A0F2-459F-98DB-A6D9CB491C19}"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useBgFill="1">
        <p:nvSpPr>
          <p:cNvPr id="10" name="Rectangle 9"/>
          <p:cNvSpPr/>
          <p:nvPr/>
        </p:nvSpPr>
        <p:spPr>
          <a:xfrm>
            <a:off x="326571" y="362857"/>
            <a:ext cx="8440058" cy="2518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098041" y="3575712"/>
            <a:ext cx="5396671" cy="1340467"/>
          </a:xfrm>
        </p:spPr>
        <p:txBody>
          <a:bodyPr tIns="0" bIns="0" anchor="b" anchorCtr="0"/>
          <a:lstStyle>
            <a:lvl1pPr algn="r">
              <a:defRPr sz="4600" b="0" cap="none" baseline="0">
                <a:solidFill>
                  <a:schemeClr val="accent1"/>
                </a:solidFill>
                <a:effectLst/>
              </a:defRPr>
            </a:lvl1pPr>
          </a:lstStyle>
          <a:p>
            <a:r>
              <a:rPr lang="fr-FR"/>
              <a:t>Cliquez et modifiez le titre</a:t>
            </a:r>
            <a:endParaRPr/>
          </a:p>
        </p:txBody>
      </p:sp>
      <p:sp>
        <p:nvSpPr>
          <p:cNvPr id="3" name="Text Placeholder 2"/>
          <p:cNvSpPr>
            <a:spLocks noGrp="1"/>
          </p:cNvSpPr>
          <p:nvPr>
            <p:ph type="body" idx="1"/>
          </p:nvPr>
        </p:nvSpPr>
        <p:spPr>
          <a:xfrm>
            <a:off x="3098041" y="4980297"/>
            <a:ext cx="5396671" cy="810904"/>
          </a:xfrm>
        </p:spPr>
        <p:txBody>
          <a:bodyPr tIns="0" bIns="0" anchor="t" anchorCtr="0">
            <a:norm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9D21D778-B565-4D7E-94D7-64010A445B68}" type="datetimeFigureOut">
              <a:rPr lang="en-US" smtClean="0"/>
              <a:pPr/>
              <a:t>11/9/22</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a:xfrm>
            <a:off x="4306824" y="6492240"/>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fld id="{2C6B1FF6-39B9-40F5-8B67-33C6354A3D4F}" type="slidenum">
              <a:rPr kumimoji="0" lang="en-US" smtClean="0"/>
              <a:pPr/>
              <a:t>‹N°›</a:t>
            </a:fld>
            <a:endParaRPr kumimoji="0" lang="en-US" dirty="0">
              <a:solidFill>
                <a:schemeClr val="accent3">
                  <a:shade val="75000"/>
                </a:schemeClr>
              </a:solidFill>
            </a:endParaRPr>
          </a:p>
        </p:txBody>
      </p:sp>
      <p:pic>
        <p:nvPicPr>
          <p:cNvPr id="7" name="Picture 6" descr="SectionHeaderLeft.jpg"/>
          <p:cNvPicPr>
            <a:picLocks noChangeAspect="1"/>
          </p:cNvPicPr>
          <p:nvPr/>
        </p:nvPicPr>
        <p:blipFill>
          <a:blip r:embed="rId2"/>
          <a:stretch>
            <a:fillRect/>
          </a:stretch>
        </p:blipFill>
        <p:spPr>
          <a:xfrm>
            <a:off x="470647" y="457200"/>
            <a:ext cx="2216561" cy="5943600"/>
          </a:xfrm>
          <a:prstGeom prst="rect">
            <a:avLst/>
          </a:prstGeom>
        </p:spPr>
      </p:pic>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222366"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a:p>
        </p:txBody>
      </p:sp>
      <p:sp>
        <p:nvSpPr>
          <p:cNvPr id="3" name="Content Placeholder 2"/>
          <p:cNvSpPr>
            <a:spLocks noGrp="1"/>
          </p:cNvSpPr>
          <p:nvPr>
            <p:ph sz="half" idx="1"/>
          </p:nvPr>
        </p:nvSpPr>
        <p:spPr>
          <a:xfrm>
            <a:off x="658904"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5" name="Date Placeholder 4"/>
          <p:cNvSpPr>
            <a:spLocks noGrp="1"/>
          </p:cNvSpPr>
          <p:nvPr>
            <p:ph type="dt" sz="half" idx="10"/>
          </p:nvPr>
        </p:nvSpPr>
        <p:spPr/>
        <p:txBody>
          <a:bodyPr/>
          <a:lstStyle/>
          <a:p>
            <a:fld id="{1DFCAC82-5BE7-4566-9D8B-F65BC172F22F}" type="datetimeFigureOut">
              <a:rPr lang="fr-FR" smtClean="0"/>
              <a:pPr/>
              <a:t>09/11/2022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70C4957-A0F2-459F-98DB-A6D9CB491C19}"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a:p>
        </p:txBody>
      </p:sp>
      <p:sp>
        <p:nvSpPr>
          <p:cNvPr id="3" name="Text Placeholder 2"/>
          <p:cNvSpPr>
            <a:spLocks noGrp="1"/>
          </p:cNvSpPr>
          <p:nvPr>
            <p:ph type="body" idx="1"/>
          </p:nvPr>
        </p:nvSpPr>
        <p:spPr>
          <a:xfrm>
            <a:off x="663388"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63388"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5" name="Text Placeholder 4"/>
          <p:cNvSpPr>
            <a:spLocks noGrp="1"/>
          </p:cNvSpPr>
          <p:nvPr>
            <p:ph type="body" sz="quarter" idx="3"/>
          </p:nvPr>
        </p:nvSpPr>
        <p:spPr>
          <a:xfrm>
            <a:off x="4828032"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828032"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7" name="Date Placeholder 6"/>
          <p:cNvSpPr>
            <a:spLocks noGrp="1"/>
          </p:cNvSpPr>
          <p:nvPr>
            <p:ph type="dt" sz="half" idx="10"/>
          </p:nvPr>
        </p:nvSpPr>
        <p:spPr/>
        <p:txBody>
          <a:bodyPr/>
          <a:lstStyle/>
          <a:p>
            <a:fld id="{1DFCAC82-5BE7-4566-9D8B-F65BC172F22F}" type="datetimeFigureOut">
              <a:rPr lang="fr-FR" smtClean="0"/>
              <a:pPr/>
              <a:t>09/11/2022</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170C4957-A0F2-459F-98DB-A6D9CB491C19}" type="slidenum">
              <a:rPr lang="fr-FR" smtClean="0"/>
              <a:pPr/>
              <a:t>‹N°›</a:t>
            </a:fld>
            <a:endParaRPr lang="fr-FR"/>
          </a:p>
        </p:txBody>
      </p:sp>
      <p:cxnSp>
        <p:nvCxnSpPr>
          <p:cNvPr id="11" name="Straight Connector 10"/>
          <p:cNvCxnSpPr/>
          <p:nvPr/>
        </p:nvCxnSpPr>
        <p:spPr>
          <a:xfrm rot="5400000">
            <a:off x="2884488" y="4484687"/>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us, Haut et b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5" name="Date Placeholder 4"/>
          <p:cNvSpPr>
            <a:spLocks noGrp="1"/>
          </p:cNvSpPr>
          <p:nvPr>
            <p:ph type="dt" sz="half" idx="10"/>
          </p:nvPr>
        </p:nvSpPr>
        <p:spPr/>
        <p:txBody>
          <a:bodyPr/>
          <a:lstStyle/>
          <a:p>
            <a:fld id="{1DFCAC82-5BE7-4566-9D8B-F65BC172F22F}" type="datetimeFigureOut">
              <a:rPr lang="fr-FR" smtClean="0"/>
              <a:pPr/>
              <a:t>09/11/2022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70C4957-A0F2-459F-98DB-A6D9CB491C19}" type="slidenum">
              <a:rPr lang="fr-FR" smtClean="0"/>
              <a:pPr/>
              <a:t>‹N°›</a:t>
            </a:fld>
            <a:endParaRPr lang="fr-FR"/>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5" name="Date Placeholder 4"/>
          <p:cNvSpPr>
            <a:spLocks noGrp="1"/>
          </p:cNvSpPr>
          <p:nvPr>
            <p:ph type="dt" sz="half" idx="10"/>
          </p:nvPr>
        </p:nvSpPr>
        <p:spPr/>
        <p:txBody>
          <a:bodyPr/>
          <a:lstStyle/>
          <a:p>
            <a:fld id="{1DFCAC82-5BE7-4566-9D8B-F65BC172F22F}" type="datetimeFigureOut">
              <a:rPr lang="fr-FR" smtClean="0"/>
              <a:pPr/>
              <a:t>09/11/2022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70C4957-A0F2-459F-98DB-A6D9CB491C19}" type="slidenum">
              <a:rPr lang="fr-FR" smtClean="0"/>
              <a:pPr/>
              <a:t>‹N°›</a:t>
            </a:fld>
            <a:endParaRPr lang="fr-FR"/>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5" name="Date Placeholder 4"/>
          <p:cNvSpPr>
            <a:spLocks noGrp="1"/>
          </p:cNvSpPr>
          <p:nvPr>
            <p:ph type="dt" sz="half" idx="10"/>
          </p:nvPr>
        </p:nvSpPr>
        <p:spPr/>
        <p:txBody>
          <a:bodyPr/>
          <a:lstStyle/>
          <a:p>
            <a:fld id="{1DFCAC82-5BE7-4566-9D8B-F65BC172F22F}" type="datetimeFigureOut">
              <a:rPr lang="fr-FR" smtClean="0"/>
              <a:pPr/>
              <a:t>09/11/2022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70C4957-A0F2-459F-98DB-A6D9CB491C19}" type="slidenum">
              <a:rPr lang="fr-FR" smtClean="0"/>
              <a:pPr/>
              <a:t>‹N°›</a:t>
            </a:fld>
            <a:endParaRPr lang="fr-FR"/>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a:p>
        </p:txBody>
      </p:sp>
      <p:sp>
        <p:nvSpPr>
          <p:cNvPr id="3" name="Date Placeholder 2"/>
          <p:cNvSpPr>
            <a:spLocks noGrp="1"/>
          </p:cNvSpPr>
          <p:nvPr>
            <p:ph type="dt" sz="half" idx="10"/>
          </p:nvPr>
        </p:nvSpPr>
        <p:spPr/>
        <p:txBody>
          <a:bodyPr/>
          <a:lstStyle/>
          <a:p>
            <a:fld id="{1DFCAC82-5BE7-4566-9D8B-F65BC172F22F}" type="datetimeFigureOut">
              <a:rPr lang="fr-FR" smtClean="0"/>
              <a:pPr/>
              <a:t>09/11/2022</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170C4957-A0F2-459F-98DB-A6D9CB491C19}"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useBgFill="1">
        <p:nvSpPr>
          <p:cNvPr id="7" name="Rectangle 6"/>
          <p:cNvSpPr/>
          <p:nvPr/>
        </p:nvSpPr>
        <p:spPr>
          <a:xfrm>
            <a:off x="355600" y="566057"/>
            <a:ext cx="8396514" cy="2598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1DFCAC82-5BE7-4566-9D8B-F65BC172F22F}" type="datetimeFigureOut">
              <a:rPr lang="fr-FR" smtClean="0"/>
              <a:pPr/>
              <a:t>09/11/2022</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170C4957-A0F2-459F-98DB-A6D9CB491C19}"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useBgFill="1">
        <p:nvSpPr>
          <p:cNvPr id="10" name="Rectangle 9"/>
          <p:cNvSpPr/>
          <p:nvPr/>
        </p:nvSpPr>
        <p:spPr>
          <a:xfrm>
            <a:off x="333828" y="566057"/>
            <a:ext cx="8454571" cy="2133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fr-FR"/>
              <a:t>Cliquez et modifiez le titre</a:t>
            </a:r>
            <a:endParaRPr/>
          </a:p>
        </p:txBody>
      </p:sp>
      <p:sp>
        <p:nvSpPr>
          <p:cNvPr id="3" name="Content Placeholder 2"/>
          <p:cNvSpPr>
            <a:spLocks noGrp="1"/>
          </p:cNvSpPr>
          <p:nvPr>
            <p:ph idx="1"/>
          </p:nvPr>
        </p:nvSpPr>
        <p:spPr>
          <a:xfrm>
            <a:off x="4828032" y="654268"/>
            <a:ext cx="3657600" cy="54864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DFCAC82-5BE7-4566-9D8B-F65BC172F22F}" type="datetimeFigureOut">
              <a:rPr lang="fr-FR" smtClean="0"/>
              <a:pPr/>
              <a:t>09/11/2022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1AA4845-A08A-4DF4-8D99-E2E7B6D41C67}" type="slidenum">
              <a:rPr lang="fr-FR" smtClean="0"/>
              <a:pPr/>
              <a:t>‹N°›</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Image avec légende">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fr-FR"/>
              <a:t>Cliquez et modifiez le titre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DFCAC82-5BE7-4566-9D8B-F65BC172F22F}" type="datetimeFigureOut">
              <a:rPr lang="fr-FR" smtClean="0"/>
              <a:pPr/>
              <a:t>09/11/2022</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170C4957-A0F2-459F-98DB-A6D9CB491C19}" type="slidenum">
              <a:rPr lang="fr-FR" smtClean="0"/>
              <a:pPr/>
              <a:t>‹N°›</a:t>
            </a:fld>
            <a:endParaRPr lang="fr-FR"/>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fr-FR"/>
              <a:t>Cliquez sur l'icône pour ajouter une image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4" name="Date Placeholder 3"/>
          <p:cNvSpPr>
            <a:spLocks noGrp="1"/>
          </p:cNvSpPr>
          <p:nvPr>
            <p:ph type="dt" sz="half" idx="10"/>
          </p:nvPr>
        </p:nvSpPr>
        <p:spPr/>
        <p:txBody>
          <a:bodyPr/>
          <a:lstStyle/>
          <a:p>
            <a:fld id="{1DFCAC82-5BE7-4566-9D8B-F65BC172F22F}" type="datetimeFigureOut">
              <a:rPr lang="fr-FR" smtClean="0"/>
              <a:pPr/>
              <a:t>09/11/2022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70C4957-A0F2-459F-98DB-A6D9CB491C19}" type="slidenum">
              <a:rPr lang="fr-FR" smtClean="0"/>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useBgFill="1">
        <p:nvSpPr>
          <p:cNvPr id="11" name="Rectangle 10"/>
          <p:cNvSpPr/>
          <p:nvPr/>
        </p:nvSpPr>
        <p:spPr>
          <a:xfrm>
            <a:off x="348342" y="362857"/>
            <a:ext cx="8440057" cy="233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VerticalRight.jpg"/>
          <p:cNvPicPr>
            <a:picLocks noChangeAspect="1"/>
          </p:cNvPicPr>
          <p:nvPr/>
        </p:nvPicPr>
        <p:blipFill>
          <a:blip r:embed="rId2"/>
          <a:stretch>
            <a:fillRect/>
          </a:stretch>
        </p:blipFill>
        <p:spPr>
          <a:xfrm>
            <a:off x="7111668" y="457200"/>
            <a:ext cx="1546230" cy="5943600"/>
          </a:xfrm>
          <a:prstGeom prst="rect">
            <a:avLst/>
          </a:prstGeom>
        </p:spPr>
      </p:pic>
      <p:sp>
        <p:nvSpPr>
          <p:cNvPr id="10" name="Rectangle 9"/>
          <p:cNvSpPr/>
          <p:nvPr/>
        </p:nvSpPr>
        <p:spPr>
          <a:xfrm rot="5400000">
            <a:off x="4074414"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l">
              <a:defRPr/>
            </a:lvl1pPr>
          </a:lstStyle>
          <a:p>
            <a:r>
              <a:rPr lang="fr-FR"/>
              <a:t>Cliquez et modifiez le titre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4" name="Date Placeholder 3"/>
          <p:cNvSpPr>
            <a:spLocks noGrp="1"/>
          </p:cNvSpPr>
          <p:nvPr>
            <p:ph type="dt" sz="half" idx="10"/>
          </p:nvPr>
        </p:nvSpPr>
        <p:spPr/>
        <p:txBody>
          <a:bodyPr/>
          <a:lstStyle/>
          <a:p>
            <a:fld id="{1DFCAC82-5BE7-4566-9D8B-F65BC172F22F}" type="datetimeFigureOut">
              <a:rPr lang="fr-FR" smtClean="0"/>
              <a:pPr/>
              <a:t>09/11/2022</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170C4957-A0F2-459F-98DB-A6D9CB491C19}" type="slidenum">
              <a:rPr lang="fr-FR" smtClean="0"/>
              <a:pPr/>
              <a:t>‹N°›</a:t>
            </a:fld>
            <a:endParaRPr lang="fr-FR"/>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descr="RunningTop-R.jpg"/>
          <p:cNvPicPr>
            <a:picLocks noChangeAspect="1"/>
          </p:cNvPicPr>
          <p:nvPr/>
        </p:nvPicPr>
        <p:blipFill>
          <a:blip r:embed="rId16"/>
          <a:stretch>
            <a:fillRect/>
          </a:stretch>
        </p:blipFill>
        <p:spPr>
          <a:xfrm>
            <a:off x="457200" y="457200"/>
            <a:ext cx="8229600" cy="1382002"/>
          </a:xfrm>
          <a:prstGeom prst="rect">
            <a:avLst/>
          </a:prstGeom>
        </p:spPr>
      </p:pic>
      <p:sp>
        <p:nvSpPr>
          <p:cNvPr id="2" name="Title Placeholder 1"/>
          <p:cNvSpPr>
            <a:spLocks noGrp="1"/>
          </p:cNvSpPr>
          <p:nvPr>
            <p:ph type="title"/>
          </p:nvPr>
        </p:nvSpPr>
        <p:spPr>
          <a:xfrm>
            <a:off x="658813" y="456252"/>
            <a:ext cx="7824788" cy="1323041"/>
          </a:xfrm>
          <a:prstGeom prst="rect">
            <a:avLst/>
          </a:prstGeom>
          <a:effectLst/>
        </p:spPr>
        <p:txBody>
          <a:bodyPr vert="horz" lIns="91440" tIns="0" rIns="91440" bIns="0" rtlCol="0" anchor="b" anchorCtr="0">
            <a:noAutofit/>
          </a:bodyPr>
          <a:lstStyle/>
          <a:p>
            <a:r>
              <a:rPr lang="fr-FR"/>
              <a:t>Cliquez et modifiez le titre</a:t>
            </a:r>
            <a:endParaRPr/>
          </a:p>
        </p:txBody>
      </p:sp>
      <p:sp>
        <p:nvSpPr>
          <p:cNvPr id="3" name="Text Placeholder 2"/>
          <p:cNvSpPr>
            <a:spLocks noGrp="1"/>
          </p:cNvSpPr>
          <p:nvPr>
            <p:ph type="body" idx="1"/>
          </p:nvPr>
        </p:nvSpPr>
        <p:spPr>
          <a:xfrm>
            <a:off x="2286000" y="2286000"/>
            <a:ext cx="6197600" cy="38401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a:p>
        </p:txBody>
      </p:sp>
      <p:sp>
        <p:nvSpPr>
          <p:cNvPr id="4" name="Date Placeholder 3"/>
          <p:cNvSpPr>
            <a:spLocks noGrp="1"/>
          </p:cNvSpPr>
          <p:nvPr>
            <p:ph type="dt" sz="half" idx="2"/>
          </p:nvPr>
        </p:nvSpPr>
        <p:spPr>
          <a:xfrm>
            <a:off x="6690360" y="6492875"/>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Calibri" pitchFamily="34" charset="0"/>
              </a:defRPr>
            </a:lvl1pPr>
          </a:lstStyle>
          <a:p>
            <a:fld id="{1DFCAC82-5BE7-4566-9D8B-F65BC172F22F}" type="datetimeFigureOut">
              <a:rPr lang="fr-FR" smtClean="0"/>
              <a:pPr/>
              <a:t>09/11/2022</a:t>
            </a:fld>
            <a:endParaRPr lang="fr-FR"/>
          </a:p>
        </p:txBody>
      </p:sp>
      <p:sp>
        <p:nvSpPr>
          <p:cNvPr id="5"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endParaRPr lang="fr-FR"/>
          </a:p>
        </p:txBody>
      </p:sp>
      <p:sp>
        <p:nvSpPr>
          <p:cNvPr id="6" name="Slide Number Placeholder 5"/>
          <p:cNvSpPr>
            <a:spLocks noGrp="1"/>
          </p:cNvSpPr>
          <p:nvPr>
            <p:ph type="sldNum" sz="quarter" idx="4"/>
          </p:nvPr>
        </p:nvSpPr>
        <p:spPr>
          <a:xfrm>
            <a:off x="378666" y="6149788"/>
            <a:ext cx="533400" cy="365125"/>
          </a:xfrm>
          <a:prstGeom prst="rect">
            <a:avLst/>
          </a:prstGeom>
        </p:spPr>
        <p:txBody>
          <a:bodyPr vert="horz" lIns="91440" tIns="91440" rIns="91440" bIns="91440" rtlCol="0" anchor="ctr"/>
          <a:lstStyle>
            <a:lvl1pPr algn="l">
              <a:defRPr sz="1800" b="0">
                <a:solidFill>
                  <a:schemeClr val="accent1"/>
                </a:solidFill>
                <a:latin typeface="Calibri" pitchFamily="34" charset="0"/>
              </a:defRPr>
            </a:lvl1pPr>
          </a:lstStyle>
          <a:p>
            <a:fld id="{170C4957-A0F2-459F-98DB-A6D9CB491C19}" type="slidenum">
              <a:rPr lang="fr-FR" smtClean="0"/>
              <a:pPr/>
              <a:t>‹N°›</a:t>
            </a:fld>
            <a:endParaRPr lang="fr-FR"/>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57200" y="184096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Lst>
  <p:txStyles>
    <p:title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mn-lt"/>
          <a:ea typeface="+mn-ea"/>
          <a:cs typeface="+mn-c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http://www.education.gouv.fr/pid25535/bulletin_officiel.html?cid_bo=59862" TargetMode="External"/><Relationship Id="rId2" Type="http://schemas.openxmlformats.org/officeDocument/2006/relationships/hyperlink" Target="http://www.education.gouv.fr/cid23433/lire-ecrire-compter-les-performances-des-eleves%20de-cm2-a-vingt-ans-d-intervalle-1987-2007.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Didactique de l’orthographe</a:t>
            </a:r>
            <a:br>
              <a:rPr lang="fr-FR" dirty="0"/>
            </a:br>
            <a:endParaRPr lang="fr-FR" dirty="0"/>
          </a:p>
        </p:txBody>
      </p:sp>
      <p:sp>
        <p:nvSpPr>
          <p:cNvPr id="3" name="Sous-titre 2"/>
          <p:cNvSpPr>
            <a:spLocks noGrp="1"/>
          </p:cNvSpPr>
          <p:nvPr>
            <p:ph type="subTitle" idx="1"/>
          </p:nvPr>
        </p:nvSpPr>
        <p:spPr>
          <a:xfrm>
            <a:off x="685707" y="2209799"/>
            <a:ext cx="8105367" cy="466165"/>
          </a:xfrm>
        </p:spPr>
        <p:txBody>
          <a:bodyPr>
            <a:normAutofit fontScale="85000" lnSpcReduction="20000"/>
          </a:bodyPr>
          <a:lstStyle/>
          <a:p>
            <a:r>
              <a:rPr lang="fr-FR" dirty="0">
                <a:solidFill>
                  <a:schemeClr val="tx1"/>
                </a:solidFill>
              </a:rPr>
              <a:t>Corinne Gomila-FDE de l’UM-Site de Nîmes</a:t>
            </a:r>
          </a:p>
          <a:p>
            <a:r>
              <a:rPr lang="fr-FR" dirty="0">
                <a:solidFill>
                  <a:schemeClr val="tx1"/>
                </a:solidFill>
              </a:rPr>
              <a:t>À partir d’un document de Micheline Cellier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98041" y="3247908"/>
            <a:ext cx="5396671" cy="1340467"/>
          </a:xfrm>
        </p:spPr>
        <p:txBody>
          <a:bodyPr/>
          <a:lstStyle/>
          <a:p>
            <a:r>
              <a:rPr lang="fr-FR" dirty="0"/>
              <a:t>Didactique de l’orthographe</a:t>
            </a:r>
          </a:p>
        </p:txBody>
      </p:sp>
      <p:sp>
        <p:nvSpPr>
          <p:cNvPr id="3" name="Espace réservé du texte 2"/>
          <p:cNvSpPr>
            <a:spLocks noGrp="1"/>
          </p:cNvSpPr>
          <p:nvPr>
            <p:ph type="body" idx="1"/>
          </p:nvPr>
        </p:nvSpPr>
        <p:spPr>
          <a:xfrm>
            <a:off x="3098041" y="4765431"/>
            <a:ext cx="5396671" cy="1723292"/>
          </a:xfrm>
        </p:spPr>
        <p:txBody>
          <a:bodyPr>
            <a:normAutofit lnSpcReduction="10000"/>
          </a:bodyPr>
          <a:lstStyle/>
          <a:p>
            <a:pPr algn="l"/>
            <a:r>
              <a:rPr lang="fr-FR" dirty="0">
                <a:solidFill>
                  <a:schemeClr val="tx1"/>
                </a:solidFill>
              </a:rPr>
              <a:t>1.L’orthographe dans les Programmes de 2020</a:t>
            </a:r>
          </a:p>
          <a:p>
            <a:pPr algn="l"/>
            <a:r>
              <a:rPr lang="fr-FR" dirty="0">
                <a:solidFill>
                  <a:schemeClr val="tx1"/>
                </a:solidFill>
              </a:rPr>
              <a:t>2. Les grands principes didactiques</a:t>
            </a:r>
          </a:p>
          <a:p>
            <a:pPr algn="l"/>
            <a:r>
              <a:rPr lang="fr-FR" dirty="0">
                <a:solidFill>
                  <a:schemeClr val="tx1"/>
                </a:solidFill>
              </a:rPr>
              <a:t>3. Modes de travail, dispositifs et activités</a:t>
            </a:r>
          </a:p>
          <a:p>
            <a:pPr algn="l"/>
            <a:r>
              <a:rPr lang="fr-FR" dirty="0">
                <a:solidFill>
                  <a:schemeClr val="tx1"/>
                </a:solidFill>
              </a:rPr>
              <a:t>4. Mise au point: la chaine des accords</a:t>
            </a:r>
          </a:p>
          <a:p>
            <a:pPr algn="l"/>
            <a:r>
              <a:rPr lang="fr-FR" dirty="0">
                <a:solidFill>
                  <a:schemeClr val="tx1"/>
                </a:solidFill>
              </a:rPr>
              <a:t>5. Mise au point: la dictée</a:t>
            </a:r>
          </a:p>
          <a:p>
            <a:r>
              <a:rPr lang="fr-FR" dirty="0"/>
              <a:t> </a:t>
            </a:r>
          </a:p>
        </p:txBody>
      </p:sp>
    </p:spTree>
    <p:extLst>
      <p:ext uri="{BB962C8B-B14F-4D97-AF65-F5344CB8AC3E}">
        <p14:creationId xmlns:p14="http://schemas.microsoft.com/office/powerpoint/2010/main" val="921326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L’orthographe dans les Programmes de 2020</a:t>
            </a:r>
          </a:p>
        </p:txBody>
      </p:sp>
      <p:sp>
        <p:nvSpPr>
          <p:cNvPr id="3" name="Espace réservé du contenu 2"/>
          <p:cNvSpPr>
            <a:spLocks noGrp="1"/>
          </p:cNvSpPr>
          <p:nvPr>
            <p:ph idx="1"/>
          </p:nvPr>
        </p:nvSpPr>
        <p:spPr>
          <a:xfrm>
            <a:off x="334107" y="1969478"/>
            <a:ext cx="8493369" cy="4572000"/>
          </a:xfrm>
        </p:spPr>
        <p:txBody>
          <a:bodyPr>
            <a:normAutofit/>
          </a:bodyPr>
          <a:lstStyle/>
          <a:p>
            <a:pPr marL="0" indent="0">
              <a:spcBef>
                <a:spcPts val="0"/>
              </a:spcBef>
              <a:buNone/>
            </a:pPr>
            <a:r>
              <a:rPr lang="fr-FR" b="1" dirty="0"/>
              <a:t>1.1. Au cycle 2 </a:t>
            </a:r>
          </a:p>
          <a:p>
            <a:pPr marL="0" indent="0">
              <a:spcBef>
                <a:spcPts val="0"/>
              </a:spcBef>
              <a:buNone/>
            </a:pPr>
            <a:r>
              <a:rPr lang="fr-FR" dirty="0">
                <a:solidFill>
                  <a:srgbClr val="0070C0"/>
                </a:solidFill>
              </a:rPr>
              <a:t>Cf. DOC1-EdLC2C3_Les Programmes2020</a:t>
            </a:r>
          </a:p>
          <a:p>
            <a:r>
              <a:rPr lang="fr-FR" b="1" dirty="0"/>
              <a:t>Attendus de fin de cycle </a:t>
            </a:r>
            <a:endParaRPr lang="fr-FR" dirty="0"/>
          </a:p>
          <a:p>
            <a:pPr lvl="1"/>
            <a:r>
              <a:rPr lang="fr-FR" dirty="0"/>
              <a:t>Orthographier les mots les plus fréquents (notamment en situation scolaire) et les mots invariables mémorisés. </a:t>
            </a:r>
          </a:p>
          <a:p>
            <a:pPr lvl="1"/>
            <a:r>
              <a:rPr lang="fr-FR" dirty="0"/>
              <a:t>Raisonner pour réaliser les accords dans le groupe nominal d’une part (déterminant, nom, adjectif), entre le verbe et son sujet d’autre part (cas simples : sujet placé avant le verbe et proche de lui ; sujet composé d’un groupe nominal comportant au plus un adjectif). </a:t>
            </a:r>
          </a:p>
          <a:p>
            <a:pPr lvl="1"/>
            <a:r>
              <a:rPr lang="fr-FR" b="1" dirty="0"/>
              <a:t> </a:t>
            </a:r>
            <a:r>
              <a:rPr lang="fr-FR" dirty="0"/>
              <a:t>Utiliser ses connaissances sur la langue pour mieux s’exprimer à l’oral, pour mieux comprendre des mots et des textes, pour améliorer des textes écrits. </a:t>
            </a:r>
          </a:p>
          <a:p>
            <a:endParaRPr lang="fr-F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L’orthographe dans les Programmes de 2020</a:t>
            </a:r>
          </a:p>
        </p:txBody>
      </p:sp>
      <p:sp>
        <p:nvSpPr>
          <p:cNvPr id="3" name="Espace réservé du contenu 2"/>
          <p:cNvSpPr>
            <a:spLocks noGrp="1"/>
          </p:cNvSpPr>
          <p:nvPr>
            <p:ph idx="1"/>
          </p:nvPr>
        </p:nvSpPr>
        <p:spPr>
          <a:xfrm>
            <a:off x="334107" y="1969478"/>
            <a:ext cx="8493369" cy="4572000"/>
          </a:xfrm>
        </p:spPr>
        <p:txBody>
          <a:bodyPr>
            <a:normAutofit lnSpcReduction="10000"/>
          </a:bodyPr>
          <a:lstStyle/>
          <a:p>
            <a:r>
              <a:rPr lang="fr-FR" b="1" dirty="0"/>
              <a:t>Connaissances et compétences associées </a:t>
            </a:r>
          </a:p>
          <a:p>
            <a:pPr marL="0" indent="0" algn="ctr">
              <a:buNone/>
            </a:pPr>
            <a:r>
              <a:rPr lang="fr-FR" b="1" dirty="0">
                <a:solidFill>
                  <a:srgbClr val="0070C0"/>
                </a:solidFill>
              </a:rPr>
              <a:t>Maitriser l’orthographe grammaticale de base</a:t>
            </a:r>
            <a:endParaRPr lang="fr-FR" dirty="0">
              <a:solidFill>
                <a:srgbClr val="0070C0"/>
              </a:solidFill>
            </a:endParaRPr>
          </a:p>
          <a:p>
            <a:pPr lvl="0">
              <a:spcBef>
                <a:spcPts val="0"/>
              </a:spcBef>
            </a:pPr>
            <a:r>
              <a:rPr lang="fr-FR" b="1" dirty="0"/>
              <a:t>Comprendre </a:t>
            </a:r>
            <a:endParaRPr lang="fr-FR" dirty="0"/>
          </a:p>
          <a:p>
            <a:pPr marL="0" indent="0">
              <a:spcBef>
                <a:spcPts val="0"/>
              </a:spcBef>
              <a:buNone/>
            </a:pPr>
            <a:r>
              <a:rPr lang="fr-FR" dirty="0"/>
              <a:t>-  le fonctionnement du groupe nominal dans la phrase ; </a:t>
            </a:r>
          </a:p>
          <a:p>
            <a:pPr marL="0" indent="0">
              <a:spcBef>
                <a:spcPts val="0"/>
              </a:spcBef>
              <a:buNone/>
            </a:pPr>
            <a:r>
              <a:rPr lang="fr-FR" dirty="0"/>
              <a:t>-  la notion de « chaine d’accords » pour déterminant/nom/ adjectif (singulier/pluriel ; masculin/féminin). </a:t>
            </a:r>
          </a:p>
          <a:p>
            <a:pPr>
              <a:spcBef>
                <a:spcPts val="0"/>
              </a:spcBef>
            </a:pPr>
            <a:endParaRPr lang="fr-FR" dirty="0"/>
          </a:p>
          <a:p>
            <a:pPr lvl="0">
              <a:spcBef>
                <a:spcPts val="0"/>
              </a:spcBef>
            </a:pPr>
            <a:r>
              <a:rPr lang="fr-FR" b="1" dirty="0"/>
              <a:t>Utiliser </a:t>
            </a:r>
            <a:endParaRPr lang="fr-FR" dirty="0"/>
          </a:p>
          <a:p>
            <a:pPr marL="0" indent="0">
              <a:spcBef>
                <a:spcPts val="0"/>
              </a:spcBef>
              <a:buNone/>
            </a:pPr>
            <a:r>
              <a:rPr lang="fr-FR" dirty="0"/>
              <a:t>-  des marques d’accord pour les noms et adjectifs épithètes : nombre (-s) et genre (-e) ; </a:t>
            </a:r>
          </a:p>
          <a:p>
            <a:pPr marL="0" indent="0">
              <a:spcBef>
                <a:spcPts val="0"/>
              </a:spcBef>
              <a:buNone/>
            </a:pPr>
            <a:r>
              <a:rPr lang="fr-FR" dirty="0"/>
              <a:t>-  d’autres formes de pluriel (-ail/-aux ; -al/- aux, etc.) ; </a:t>
            </a:r>
          </a:p>
          <a:p>
            <a:pPr>
              <a:spcBef>
                <a:spcPts val="0"/>
              </a:spcBef>
              <a:buFontTx/>
              <a:buChar char="-"/>
            </a:pPr>
            <a:r>
              <a:rPr lang="fr-FR" dirty="0"/>
              <a:t> des marques du féminin quand elles s'entendent dans les noms (</a:t>
            </a:r>
            <a:r>
              <a:rPr lang="fr-FR" i="1" dirty="0"/>
              <a:t>lecteur</a:t>
            </a:r>
            <a:r>
              <a:rPr lang="fr-FR" dirty="0"/>
              <a:t>/</a:t>
            </a:r>
            <a:r>
              <a:rPr lang="fr-FR" i="1" dirty="0"/>
              <a:t>lectrice</a:t>
            </a:r>
            <a:r>
              <a:rPr lang="fr-FR" dirty="0"/>
              <a:t>, etc.) et les adjectifs (</a:t>
            </a:r>
            <a:r>
              <a:rPr lang="fr-FR" i="1" dirty="0"/>
              <a:t>joyeux</a:t>
            </a:r>
            <a:r>
              <a:rPr lang="fr-FR" dirty="0"/>
              <a:t>/</a:t>
            </a:r>
            <a:r>
              <a:rPr lang="fr-FR" i="1" dirty="0"/>
              <a:t>joyeuse</a:t>
            </a:r>
            <a:r>
              <a:rPr lang="fr-FR" dirty="0"/>
              <a:t>, etc.) ; </a:t>
            </a:r>
          </a:p>
          <a:p>
            <a:pPr>
              <a:spcBef>
                <a:spcPts val="0"/>
              </a:spcBef>
              <a:buFontTx/>
              <a:buChar char="-"/>
            </a:pPr>
            <a:r>
              <a:rPr lang="fr-FR" dirty="0"/>
              <a:t>[…]</a:t>
            </a:r>
          </a:p>
        </p:txBody>
      </p:sp>
      <p:sp>
        <p:nvSpPr>
          <p:cNvPr id="4" name="ZoneTexte 3"/>
          <p:cNvSpPr txBox="1"/>
          <p:nvPr/>
        </p:nvSpPr>
        <p:spPr>
          <a:xfrm>
            <a:off x="1863969" y="2233246"/>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410111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L’orthographe dans les Programmes de 2015</a:t>
            </a:r>
          </a:p>
        </p:txBody>
      </p:sp>
      <p:sp>
        <p:nvSpPr>
          <p:cNvPr id="3" name="Espace réservé du contenu 2"/>
          <p:cNvSpPr>
            <a:spLocks noGrp="1"/>
          </p:cNvSpPr>
          <p:nvPr>
            <p:ph idx="1"/>
          </p:nvPr>
        </p:nvSpPr>
        <p:spPr>
          <a:xfrm>
            <a:off x="334107" y="1969478"/>
            <a:ext cx="8493369" cy="4572000"/>
          </a:xfrm>
        </p:spPr>
        <p:txBody>
          <a:bodyPr>
            <a:normAutofit/>
          </a:bodyPr>
          <a:lstStyle/>
          <a:p>
            <a:pPr marL="0" indent="0">
              <a:buNone/>
            </a:pPr>
            <a:r>
              <a:rPr lang="fr-FR" b="1" dirty="0"/>
              <a:t>1.2. Au cycle 3</a:t>
            </a:r>
          </a:p>
          <a:p>
            <a:r>
              <a:rPr lang="fr-FR" b="1" dirty="0"/>
              <a:t>Attendus de fin de cycle </a:t>
            </a:r>
          </a:p>
          <a:p>
            <a:pPr lvl="1"/>
            <a:r>
              <a:rPr lang="fr-FR" dirty="0"/>
              <a:t>En rédaction de textes dans des contextes variés, maitriser les accords dans le groupe nominal (déterminant, nom, adjectif), entre le verbe et son sujet dans des cas simples (sujet placé avant le verbe et proche de lui, sujet composé d'un groupe nominal comportant au plus un adjectif ou un complément du nom ou sujet composé de deux noms, sujet inversé suivant le verbe) ainsi que l'accord de l'attribut avec le sujet. </a:t>
            </a:r>
          </a:p>
          <a:p>
            <a:pPr lvl="1"/>
            <a:r>
              <a:rPr lang="fr-FR" dirty="0"/>
              <a:t>Raisonner pour analyser le sens des mots en contexte et en prenant appui sur la morphologie. </a:t>
            </a:r>
          </a:p>
          <a:p>
            <a:pPr lvl="1"/>
            <a:r>
              <a:rPr lang="fr-FR" dirty="0"/>
              <a:t>Être capable de repérer les principaux constituants d’une phrase simple et complexe. </a:t>
            </a:r>
          </a:p>
          <a:p>
            <a:endParaRPr lang="fr-FR" dirty="0"/>
          </a:p>
          <a:p>
            <a:endParaRPr lang="fr-FR" dirty="0"/>
          </a:p>
        </p:txBody>
      </p:sp>
    </p:spTree>
    <p:extLst>
      <p:ext uri="{BB962C8B-B14F-4D97-AF65-F5344CB8AC3E}">
        <p14:creationId xmlns:p14="http://schemas.microsoft.com/office/powerpoint/2010/main" val="662773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1. L’orthographe dans les Programmes de 2015</a:t>
            </a:r>
          </a:p>
        </p:txBody>
      </p:sp>
      <p:sp>
        <p:nvSpPr>
          <p:cNvPr id="3" name="Espace réservé du contenu 2"/>
          <p:cNvSpPr>
            <a:spLocks noGrp="1"/>
          </p:cNvSpPr>
          <p:nvPr>
            <p:ph idx="1"/>
          </p:nvPr>
        </p:nvSpPr>
        <p:spPr>
          <a:xfrm>
            <a:off x="334107" y="1969478"/>
            <a:ext cx="8493369" cy="4572000"/>
          </a:xfrm>
        </p:spPr>
        <p:txBody>
          <a:bodyPr>
            <a:normAutofit/>
          </a:bodyPr>
          <a:lstStyle/>
          <a:p>
            <a:r>
              <a:rPr lang="fr-FR" b="1" dirty="0"/>
              <a:t>Connaissances et compétences associées</a:t>
            </a:r>
          </a:p>
          <a:p>
            <a:pPr marL="0" indent="0" algn="ctr">
              <a:buNone/>
            </a:pPr>
            <a:r>
              <a:rPr lang="fr-FR" b="1" dirty="0">
                <a:solidFill>
                  <a:srgbClr val="0070C0"/>
                </a:solidFill>
              </a:rPr>
              <a:t>Acquérir l’orthographe grammaticale</a:t>
            </a:r>
            <a:endParaRPr lang="fr-FR" dirty="0">
              <a:solidFill>
                <a:srgbClr val="0070C0"/>
              </a:solidFill>
            </a:endParaRPr>
          </a:p>
          <a:p>
            <a:pPr marL="0" indent="0" algn="ctr">
              <a:buNone/>
            </a:pPr>
            <a:endParaRPr lang="fr-FR" b="1" dirty="0"/>
          </a:p>
          <a:p>
            <a:r>
              <a:rPr lang="fr-FR" dirty="0"/>
              <a:t>- Identifier les classes de mots subissant des variations : le nom et le verbe ; le déterminant ; l'adjectif ; le pronom. </a:t>
            </a:r>
          </a:p>
          <a:p>
            <a:r>
              <a:rPr lang="fr-FR" dirty="0"/>
              <a:t>- Connaitre la notion de groupe nominal et d’accord au sein du groupe nominal. </a:t>
            </a:r>
          </a:p>
          <a:p>
            <a:r>
              <a:rPr lang="fr-FR" dirty="0"/>
              <a:t>[…]</a:t>
            </a:r>
          </a:p>
          <a:p>
            <a:endParaRPr lang="fr-FR" dirty="0"/>
          </a:p>
          <a:p>
            <a:endParaRPr lang="fr-FR" dirty="0"/>
          </a:p>
        </p:txBody>
      </p:sp>
      <p:sp>
        <p:nvSpPr>
          <p:cNvPr id="4" name="ZoneTexte 3"/>
          <p:cNvSpPr txBox="1"/>
          <p:nvPr/>
        </p:nvSpPr>
        <p:spPr>
          <a:xfrm>
            <a:off x="1863969" y="2233246"/>
            <a:ext cx="184731" cy="369332"/>
          </a:xfrm>
          <a:prstGeom prst="rect">
            <a:avLst/>
          </a:prstGeom>
          <a:noFill/>
        </p:spPr>
        <p:txBody>
          <a:bodyPr wrap="none" rtlCol="0">
            <a:spAutoFit/>
          </a:bodyPr>
          <a:lstStyle/>
          <a:p>
            <a:endParaRPr lang="fr-FR" dirty="0"/>
          </a:p>
        </p:txBody>
      </p:sp>
    </p:spTree>
    <p:extLst>
      <p:ext uri="{BB962C8B-B14F-4D97-AF65-F5344CB8AC3E}">
        <p14:creationId xmlns:p14="http://schemas.microsoft.com/office/powerpoint/2010/main" val="515227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98041" y="3247908"/>
            <a:ext cx="5396671" cy="1340467"/>
          </a:xfrm>
        </p:spPr>
        <p:txBody>
          <a:bodyPr/>
          <a:lstStyle/>
          <a:p>
            <a:r>
              <a:rPr lang="fr-FR" dirty="0"/>
              <a:t>2. Les grands principes didactique</a:t>
            </a:r>
          </a:p>
        </p:txBody>
      </p:sp>
      <p:sp>
        <p:nvSpPr>
          <p:cNvPr id="3" name="Espace réservé du texte 2"/>
          <p:cNvSpPr>
            <a:spLocks noGrp="1"/>
          </p:cNvSpPr>
          <p:nvPr>
            <p:ph type="body" idx="1"/>
          </p:nvPr>
        </p:nvSpPr>
        <p:spPr>
          <a:xfrm>
            <a:off x="2846717" y="4980297"/>
            <a:ext cx="5952226" cy="1144458"/>
          </a:xfrm>
        </p:spPr>
        <p:txBody>
          <a:bodyPr>
            <a:normAutofit/>
          </a:bodyPr>
          <a:lstStyle/>
          <a:p>
            <a:pPr algn="l"/>
            <a:r>
              <a:rPr lang="fr-FR" dirty="0">
                <a:solidFill>
                  <a:schemeClr val="tx1"/>
                </a:solidFill>
              </a:rPr>
              <a:t>2.1.  Principes généraux</a:t>
            </a:r>
          </a:p>
          <a:p>
            <a:pPr algn="l"/>
            <a:r>
              <a:rPr lang="fr-FR" dirty="0">
                <a:solidFill>
                  <a:schemeClr val="tx1"/>
                </a:solidFill>
              </a:rPr>
              <a:t>2.2.  Cinq principes de base pour un enseignement raisonné </a:t>
            </a:r>
          </a:p>
        </p:txBody>
      </p:sp>
    </p:spTree>
    <p:extLst>
      <p:ext uri="{BB962C8B-B14F-4D97-AF65-F5344CB8AC3E}">
        <p14:creationId xmlns:p14="http://schemas.microsoft.com/office/powerpoint/2010/main" val="2043286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Les grands principes didactiques</a:t>
            </a:r>
          </a:p>
        </p:txBody>
      </p:sp>
      <p:sp>
        <p:nvSpPr>
          <p:cNvPr id="3" name="Espace réservé du contenu 2"/>
          <p:cNvSpPr>
            <a:spLocks noGrp="1"/>
          </p:cNvSpPr>
          <p:nvPr>
            <p:ph idx="1"/>
          </p:nvPr>
        </p:nvSpPr>
        <p:spPr>
          <a:xfrm>
            <a:off x="381000" y="2032000"/>
            <a:ext cx="8432800" cy="4495800"/>
          </a:xfrm>
        </p:spPr>
        <p:txBody>
          <a:bodyPr>
            <a:normAutofit/>
          </a:bodyPr>
          <a:lstStyle/>
          <a:p>
            <a:pPr marL="0" indent="0" algn="just">
              <a:buNone/>
            </a:pPr>
            <a:r>
              <a:rPr lang="fr-FR" altLang="fr-FR" sz="2800" b="1" dirty="0">
                <a:ea typeface="ＭＳ Ｐゴシック" charset="-128"/>
              </a:rPr>
              <a:t>1.1. Principes généraux</a:t>
            </a:r>
          </a:p>
          <a:p>
            <a:pPr algn="just"/>
            <a:r>
              <a:rPr lang="fr-FR" altLang="fr-FR" sz="2800" dirty="0">
                <a:ea typeface="ＭＳ Ｐゴシック" charset="-128"/>
              </a:rPr>
              <a:t>Etre au clair sur les connaissances à faire acquérir à un cycle (voir les IO).</a:t>
            </a:r>
          </a:p>
          <a:p>
            <a:pPr algn="just"/>
            <a:r>
              <a:rPr lang="fr-FR" altLang="fr-FR" sz="2800" dirty="0">
                <a:ea typeface="ＭＳ Ｐゴシック" charset="-128"/>
              </a:rPr>
              <a:t>Programmer un enseignement progressif avec des objectifs réalisables:</a:t>
            </a:r>
          </a:p>
          <a:p>
            <a:pPr marL="0" indent="0" algn="just">
              <a:buNone/>
            </a:pPr>
            <a:r>
              <a:rPr lang="fr-FR" altLang="fr-FR" sz="2800" dirty="0">
                <a:ea typeface="ＭＳ Ｐゴシック" charset="-128"/>
              </a:rPr>
              <a:t>Par ex : pour l’ortho grammaticale, passer du temps sur les notions les plus importantes, comme l’accord dans le GN, et avec le V.</a:t>
            </a:r>
          </a:p>
          <a:p>
            <a:pPr algn="just"/>
            <a:endParaRPr lang="fr-FR" dirty="0"/>
          </a:p>
        </p:txBody>
      </p:sp>
    </p:spTree>
    <p:extLst>
      <p:ext uri="{BB962C8B-B14F-4D97-AF65-F5344CB8AC3E}">
        <p14:creationId xmlns:p14="http://schemas.microsoft.com/office/powerpoint/2010/main" val="662556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2.Les grands principes didactiques</a:t>
            </a:r>
          </a:p>
        </p:txBody>
      </p:sp>
      <p:sp>
        <p:nvSpPr>
          <p:cNvPr id="3" name="Espace réservé du contenu 2"/>
          <p:cNvSpPr>
            <a:spLocks noGrp="1"/>
          </p:cNvSpPr>
          <p:nvPr>
            <p:ph sz="half" idx="1"/>
          </p:nvPr>
        </p:nvSpPr>
        <p:spPr/>
        <p:txBody>
          <a:bodyPr/>
          <a:lstStyle/>
          <a:p>
            <a:pPr algn="just"/>
            <a:r>
              <a:rPr lang="fr-FR" altLang="fr-FR" sz="2000" dirty="0">
                <a:ea typeface="ＭＳ Ｐゴシック" charset="-128"/>
              </a:rPr>
              <a:t>Insister sur les régularités et les cohérences de la langue, jamais sur les exceptions.</a:t>
            </a:r>
          </a:p>
          <a:p>
            <a:pPr algn="just"/>
            <a:r>
              <a:rPr lang="fr-FR" altLang="fr-FR" sz="2000" dirty="0">
                <a:ea typeface="ＭＳ Ｐゴシック" charset="-128"/>
              </a:rPr>
              <a:t>Pour l’orthographe lexicale, s’appuyer sur les tables de fréquence et les échelles d’acquisition. </a:t>
            </a:r>
          </a:p>
          <a:p>
            <a:endParaRPr lang="fr-FR" dirty="0"/>
          </a:p>
        </p:txBody>
      </p:sp>
      <p:pic>
        <p:nvPicPr>
          <p:cNvPr id="5" name="Picture 3"/>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250471" y="2286000"/>
            <a:ext cx="2818184" cy="38401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23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Les grands principes didactiques</a:t>
            </a:r>
          </a:p>
        </p:txBody>
      </p:sp>
      <p:sp>
        <p:nvSpPr>
          <p:cNvPr id="3" name="Espace réservé du contenu 2"/>
          <p:cNvSpPr>
            <a:spLocks noGrp="1"/>
          </p:cNvSpPr>
          <p:nvPr>
            <p:ph idx="1"/>
          </p:nvPr>
        </p:nvSpPr>
        <p:spPr>
          <a:xfrm>
            <a:off x="304800" y="2032000"/>
            <a:ext cx="8509000" cy="4495800"/>
          </a:xfrm>
        </p:spPr>
        <p:txBody>
          <a:bodyPr>
            <a:normAutofit/>
          </a:bodyPr>
          <a:lstStyle/>
          <a:p>
            <a:pPr algn="just">
              <a:lnSpc>
                <a:spcPct val="80000"/>
              </a:lnSpc>
            </a:pPr>
            <a:endParaRPr lang="fr-FR" altLang="fr-FR" sz="2800" dirty="0">
              <a:ea typeface="ＭＳ Ｐゴシック" charset="-128"/>
            </a:endParaRPr>
          </a:p>
          <a:p>
            <a:pPr algn="just">
              <a:lnSpc>
                <a:spcPct val="80000"/>
              </a:lnSpc>
            </a:pPr>
            <a:r>
              <a:rPr lang="fr-FR" altLang="fr-FR" sz="2800" dirty="0">
                <a:ea typeface="ＭＳ Ｐゴシック" charset="-128"/>
              </a:rPr>
              <a:t>Prévoir des aller-retour : de l’oral vers l’écrit et</a:t>
            </a:r>
            <a:r>
              <a:rPr lang="fr-FR" altLang="fr-FR" sz="2800" b="1" dirty="0">
                <a:ea typeface="ＭＳ Ｐゴシック" charset="-128"/>
              </a:rPr>
              <a:t>  </a:t>
            </a:r>
            <a:r>
              <a:rPr lang="fr-FR" altLang="fr-FR" sz="2800" dirty="0">
                <a:ea typeface="ＭＳ Ｐゴシック" charset="-128"/>
              </a:rPr>
              <a:t>de l’écrit  vers l’oral;</a:t>
            </a:r>
          </a:p>
          <a:p>
            <a:pPr algn="just">
              <a:lnSpc>
                <a:spcPct val="80000"/>
              </a:lnSpc>
            </a:pPr>
            <a:r>
              <a:rPr lang="fr-FR" altLang="fr-FR" sz="2800" dirty="0">
                <a:ea typeface="ＭＳ Ｐゴシック" charset="-128"/>
              </a:rPr>
              <a:t>Programmer des séances spécifiques sur l’orthographe.;</a:t>
            </a:r>
          </a:p>
          <a:p>
            <a:pPr algn="just">
              <a:lnSpc>
                <a:spcPct val="80000"/>
              </a:lnSpc>
            </a:pPr>
            <a:r>
              <a:rPr lang="fr-FR" altLang="fr-FR" sz="2800" dirty="0">
                <a:ea typeface="ＭＳ Ｐゴシック" charset="-128"/>
              </a:rPr>
              <a:t>Ne pas la cloisonner l’orthographe.</a:t>
            </a:r>
            <a:endParaRPr lang="fr-FR" sz="2800" dirty="0"/>
          </a:p>
        </p:txBody>
      </p:sp>
    </p:spTree>
    <p:extLst>
      <p:ext uri="{BB962C8B-B14F-4D97-AF65-F5344CB8AC3E}">
        <p14:creationId xmlns:p14="http://schemas.microsoft.com/office/powerpoint/2010/main" val="1205818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2. Les grands principes didactiques</a:t>
            </a:r>
          </a:p>
        </p:txBody>
      </p:sp>
      <p:sp>
        <p:nvSpPr>
          <p:cNvPr id="3" name="Espace réservé du contenu 2"/>
          <p:cNvSpPr>
            <a:spLocks noGrp="1"/>
          </p:cNvSpPr>
          <p:nvPr>
            <p:ph idx="1"/>
          </p:nvPr>
        </p:nvSpPr>
        <p:spPr>
          <a:xfrm>
            <a:off x="391885" y="2016370"/>
            <a:ext cx="8490857" cy="4580374"/>
          </a:xfrm>
        </p:spPr>
        <p:txBody>
          <a:bodyPr>
            <a:normAutofit fontScale="92500" lnSpcReduction="10000"/>
          </a:bodyPr>
          <a:lstStyle/>
          <a:p>
            <a:pPr marL="0" lvl="0" indent="0" algn="just">
              <a:buNone/>
            </a:pPr>
            <a:r>
              <a:rPr lang="fr-FR" sz="2800" b="1" dirty="0"/>
              <a:t>1.2.. Cinq principes de base selon C. </a:t>
            </a:r>
            <a:r>
              <a:rPr lang="fr-FR" sz="2800" b="1" dirty="0" err="1"/>
              <a:t>Brissaud</a:t>
            </a:r>
            <a:r>
              <a:rPr lang="fr-FR" sz="2800" b="1" dirty="0"/>
              <a:t> et D. </a:t>
            </a:r>
            <a:r>
              <a:rPr lang="fr-FR" sz="2800" b="1" dirty="0" err="1"/>
              <a:t>Cogis</a:t>
            </a:r>
            <a:r>
              <a:rPr lang="fr-FR" sz="2800" b="1" dirty="0"/>
              <a:t> (2011)</a:t>
            </a:r>
            <a:endParaRPr lang="fr-FR" sz="2800" dirty="0"/>
          </a:p>
          <a:p>
            <a:pPr algn="just"/>
            <a:r>
              <a:rPr lang="fr-FR" sz="2800" dirty="0"/>
              <a:t>Différencier connaissance et mise en œuvre;</a:t>
            </a:r>
          </a:p>
          <a:p>
            <a:pPr algn="just"/>
            <a:r>
              <a:rPr lang="fr-FR" sz="2800" dirty="0"/>
              <a:t>Distinguer savoirs reposant sur la mémorisation et savoirs reposant sur l’analyse;</a:t>
            </a:r>
          </a:p>
          <a:p>
            <a:pPr algn="just"/>
            <a:r>
              <a:rPr lang="fr-FR" sz="2800" dirty="0"/>
              <a:t>Etablir une progression véritable;</a:t>
            </a:r>
          </a:p>
          <a:p>
            <a:pPr algn="just"/>
            <a:r>
              <a:rPr lang="fr-FR" sz="2800" dirty="0"/>
              <a:t>Pratiquer une évaluation positive;</a:t>
            </a:r>
          </a:p>
          <a:p>
            <a:pPr algn="just"/>
            <a:r>
              <a:rPr lang="fr-FR" sz="2800" dirty="0"/>
              <a:t>Proposer des activités qui engagent les élèves intellectuellement;</a:t>
            </a:r>
          </a:p>
          <a:p>
            <a:endParaRPr lang="fr-FR" dirty="0"/>
          </a:p>
        </p:txBody>
      </p:sp>
    </p:spTree>
    <p:extLst>
      <p:ext uri="{BB962C8B-B14F-4D97-AF65-F5344CB8AC3E}">
        <p14:creationId xmlns:p14="http://schemas.microsoft.com/office/powerpoint/2010/main" val="1490537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98041" y="3247908"/>
            <a:ext cx="5396671" cy="1340467"/>
          </a:xfrm>
        </p:spPr>
        <p:txBody>
          <a:bodyPr/>
          <a:lstStyle/>
          <a:p>
            <a:r>
              <a:rPr lang="fr-FR" dirty="0"/>
              <a:t>3. Modes de travail, dispositifs et activités</a:t>
            </a:r>
          </a:p>
        </p:txBody>
      </p:sp>
      <p:sp>
        <p:nvSpPr>
          <p:cNvPr id="3" name="Espace réservé du texte 2"/>
          <p:cNvSpPr>
            <a:spLocks noGrp="1"/>
          </p:cNvSpPr>
          <p:nvPr>
            <p:ph type="body" idx="1"/>
          </p:nvPr>
        </p:nvSpPr>
        <p:spPr>
          <a:xfrm>
            <a:off x="3098041" y="4980297"/>
            <a:ext cx="5396671" cy="764895"/>
          </a:xfrm>
        </p:spPr>
        <p:txBody>
          <a:bodyPr>
            <a:normAutofit/>
          </a:bodyPr>
          <a:lstStyle/>
          <a:p>
            <a:pPr algn="l"/>
            <a:r>
              <a:rPr lang="fr-FR" dirty="0">
                <a:solidFill>
                  <a:schemeClr val="tx1"/>
                </a:solidFill>
              </a:rPr>
              <a:t>1.Démarches</a:t>
            </a:r>
          </a:p>
          <a:p>
            <a:pPr algn="l"/>
            <a:r>
              <a:rPr lang="fr-FR" dirty="0">
                <a:solidFill>
                  <a:schemeClr val="tx1"/>
                </a:solidFill>
              </a:rPr>
              <a:t>2. Neuf activités pour la classe</a:t>
            </a:r>
            <a:r>
              <a:rPr lang="fr-FR" dirty="0"/>
              <a:t> </a:t>
            </a:r>
          </a:p>
        </p:txBody>
      </p:sp>
    </p:spTree>
    <p:extLst>
      <p:ext uri="{BB962C8B-B14F-4D97-AF65-F5344CB8AC3E}">
        <p14:creationId xmlns:p14="http://schemas.microsoft.com/office/powerpoint/2010/main" val="98842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 Modes de travail, dispositifs et activités</a:t>
            </a:r>
          </a:p>
        </p:txBody>
      </p:sp>
      <p:sp>
        <p:nvSpPr>
          <p:cNvPr id="3" name="Espace réservé du contenu 2"/>
          <p:cNvSpPr>
            <a:spLocks noGrp="1"/>
          </p:cNvSpPr>
          <p:nvPr>
            <p:ph sz="half" idx="1"/>
          </p:nvPr>
        </p:nvSpPr>
        <p:spPr>
          <a:xfrm>
            <a:off x="354842" y="2074461"/>
            <a:ext cx="8461612" cy="1583140"/>
          </a:xfrm>
        </p:spPr>
        <p:txBody>
          <a:bodyPr>
            <a:normAutofit/>
          </a:bodyPr>
          <a:lstStyle/>
          <a:p>
            <a:pPr marL="0" indent="0" algn="just">
              <a:buNone/>
            </a:pPr>
            <a:r>
              <a:rPr lang="fr-FR" altLang="fr-FR" sz="2800" b="1" dirty="0">
                <a:ea typeface="ＭＳ Ｐゴシック" charset="-128"/>
              </a:rPr>
              <a:t>3.1. Démarches</a:t>
            </a:r>
          </a:p>
          <a:p>
            <a:pPr algn="just"/>
            <a:r>
              <a:rPr lang="fr-FR" altLang="fr-FR" sz="2800" b="1" dirty="0">
                <a:ea typeface="ＭＳ Ｐゴシック" charset="-128"/>
              </a:rPr>
              <a:t>Prendre en compte les représentations des élèves</a:t>
            </a:r>
            <a:endParaRPr lang="fr-FR" sz="2800" dirty="0"/>
          </a:p>
        </p:txBody>
      </p:sp>
      <p:sp>
        <p:nvSpPr>
          <p:cNvPr id="4" name="Espace réservé du contenu 3"/>
          <p:cNvSpPr>
            <a:spLocks noGrp="1"/>
          </p:cNvSpPr>
          <p:nvPr>
            <p:ph sz="half" idx="13"/>
          </p:nvPr>
        </p:nvSpPr>
        <p:spPr>
          <a:xfrm>
            <a:off x="658813" y="3429000"/>
            <a:ext cx="7824788" cy="2876551"/>
          </a:xfrm>
          <a:ln>
            <a:solidFill>
              <a:schemeClr val="accent1"/>
            </a:solidFill>
          </a:ln>
        </p:spPr>
        <p:txBody>
          <a:bodyPr>
            <a:normAutofit fontScale="92500" lnSpcReduction="20000"/>
          </a:bodyPr>
          <a:lstStyle/>
          <a:p>
            <a:pPr marL="0" indent="0" algn="ctr">
              <a:spcBef>
                <a:spcPts val="0"/>
              </a:spcBef>
              <a:buNone/>
            </a:pPr>
            <a:r>
              <a:rPr lang="fr-FR" altLang="fr-FR" sz="2600" dirty="0"/>
              <a:t>Marie-Aude   a écrit  *</a:t>
            </a:r>
            <a:r>
              <a:rPr lang="fr-FR" altLang="fr-FR" sz="2600" i="1" dirty="0"/>
              <a:t>Je réfléchie</a:t>
            </a:r>
          </a:p>
          <a:p>
            <a:pPr marL="0" indent="0">
              <a:spcBef>
                <a:spcPts val="0"/>
              </a:spcBef>
              <a:buNone/>
            </a:pPr>
            <a:r>
              <a:rPr lang="fr-FR" altLang="fr-FR" sz="2600" dirty="0"/>
              <a:t> E : Alors, après… Ici, pour « je réfléchie »</a:t>
            </a:r>
          </a:p>
          <a:p>
            <a:pPr marL="0" indent="0">
              <a:spcBef>
                <a:spcPts val="0"/>
              </a:spcBef>
              <a:buNone/>
            </a:pPr>
            <a:r>
              <a:rPr lang="fr-FR" altLang="fr-FR" sz="2600" dirty="0"/>
              <a:t>MA : Je l’ai fait avec un -e à la fin parce c’est Carine qui réfléchit […]</a:t>
            </a:r>
          </a:p>
          <a:p>
            <a:pPr marL="0" indent="0">
              <a:spcBef>
                <a:spcPts val="0"/>
              </a:spcBef>
              <a:buNone/>
            </a:pPr>
            <a:r>
              <a:rPr lang="fr-FR" altLang="fr-FR" sz="2600" dirty="0"/>
              <a:t>E : Et si c’était Philippe qui parlait ?</a:t>
            </a:r>
          </a:p>
          <a:p>
            <a:pPr marL="0" indent="0">
              <a:spcBef>
                <a:spcPts val="0"/>
              </a:spcBef>
              <a:buNone/>
            </a:pPr>
            <a:r>
              <a:rPr lang="fr-FR" altLang="fr-FR" sz="2600" dirty="0"/>
              <a:t>MA Je n’aurais pas mis de -e à la fin.</a:t>
            </a:r>
          </a:p>
          <a:p>
            <a:pPr marL="0" indent="0">
              <a:spcBef>
                <a:spcPts val="0"/>
              </a:spcBef>
              <a:buNone/>
            </a:pPr>
            <a:r>
              <a:rPr lang="fr-FR" altLang="fr-FR" sz="2600" dirty="0"/>
              <a:t>E : Pourquoi ?</a:t>
            </a:r>
          </a:p>
          <a:p>
            <a:pPr marL="0" indent="0">
              <a:spcBef>
                <a:spcPts val="0"/>
              </a:spcBef>
              <a:buNone/>
            </a:pPr>
            <a:r>
              <a:rPr lang="fr-FR" altLang="fr-FR" sz="2600" dirty="0"/>
              <a:t>MA : Parce que c’est masculin, parce que le nom </a:t>
            </a:r>
            <a:r>
              <a:rPr lang="fr-FR" altLang="fr-FR" sz="2600" i="1" dirty="0"/>
              <a:t>Philippe</a:t>
            </a:r>
            <a:r>
              <a:rPr lang="fr-FR" altLang="fr-FR" sz="2600" dirty="0"/>
              <a:t> est masculin</a:t>
            </a:r>
          </a:p>
          <a:p>
            <a:pPr marL="0" indent="0">
              <a:spcBef>
                <a:spcPts val="0"/>
              </a:spcBef>
              <a:buNone/>
            </a:pPr>
            <a:endParaRPr lang="fr-FR" dirty="0"/>
          </a:p>
        </p:txBody>
      </p:sp>
    </p:spTree>
    <p:extLst>
      <p:ext uri="{BB962C8B-B14F-4D97-AF65-F5344CB8AC3E}">
        <p14:creationId xmlns:p14="http://schemas.microsoft.com/office/powerpoint/2010/main" val="415048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 Modes de travail, dispositifs et activités</a:t>
            </a:r>
          </a:p>
        </p:txBody>
      </p:sp>
      <p:sp>
        <p:nvSpPr>
          <p:cNvPr id="3" name="Espace réservé du contenu 2"/>
          <p:cNvSpPr>
            <a:spLocks noGrp="1"/>
          </p:cNvSpPr>
          <p:nvPr>
            <p:ph idx="1"/>
          </p:nvPr>
        </p:nvSpPr>
        <p:spPr>
          <a:xfrm>
            <a:off x="361950" y="2286000"/>
            <a:ext cx="8458200" cy="4286250"/>
          </a:xfrm>
        </p:spPr>
        <p:txBody>
          <a:bodyPr/>
          <a:lstStyle/>
          <a:p>
            <a:pPr algn="just"/>
            <a:r>
              <a:rPr lang="fr-FR" altLang="fr-FR" sz="2800" b="1" dirty="0">
                <a:ea typeface="ＭＳ Ｐゴシック" charset="-128"/>
              </a:rPr>
              <a:t>Privilégier les observations, </a:t>
            </a:r>
            <a:r>
              <a:rPr lang="fr-FR" altLang="fr-FR" sz="2800" dirty="0">
                <a:ea typeface="ＭＳ Ｐゴシック" charset="-128"/>
              </a:rPr>
              <a:t>les manipulations.</a:t>
            </a:r>
          </a:p>
          <a:p>
            <a:pPr algn="just"/>
            <a:r>
              <a:rPr lang="fr-FR" altLang="fr-FR" sz="2800" dirty="0">
                <a:ea typeface="ＭＳ Ｐゴシック" charset="-128"/>
              </a:rPr>
              <a:t>Mais </a:t>
            </a:r>
            <a:r>
              <a:rPr lang="fr-FR" altLang="fr-FR" sz="2800" b="1" dirty="0">
                <a:ea typeface="ＭＳ Ｐゴシック" charset="-128"/>
              </a:rPr>
              <a:t>automatiser les connaissances </a:t>
            </a:r>
            <a:r>
              <a:rPr lang="fr-FR" altLang="fr-FR" sz="2800" dirty="0">
                <a:ea typeface="ＭＳ Ｐゴシック" charset="-128"/>
              </a:rPr>
              <a:t>par des exercices répétés, avec des outils appropriés.  </a:t>
            </a:r>
          </a:p>
          <a:p>
            <a:pPr algn="just"/>
            <a:r>
              <a:rPr lang="fr-FR" altLang="fr-FR" sz="2800" b="1" dirty="0">
                <a:ea typeface="ＭＳ Ｐゴシック" charset="-128"/>
              </a:rPr>
              <a:t>« Dire, parler l’orthographe » </a:t>
            </a:r>
            <a:r>
              <a:rPr lang="fr-FR" altLang="fr-FR" sz="2800" dirty="0">
                <a:ea typeface="ＭＳ Ｐゴシック" charset="-128"/>
              </a:rPr>
              <a:t>: créer des dispositifs permettant aux élèves de verbaliser et d’expliciter oralement leurs conceptions en groupes (</a:t>
            </a:r>
            <a:r>
              <a:rPr lang="fr-FR" altLang="fr-FR" sz="2800" dirty="0" err="1">
                <a:ea typeface="ＭＳ Ｐゴシック" charset="-128"/>
              </a:rPr>
              <a:t>cf</a:t>
            </a:r>
            <a:r>
              <a:rPr lang="fr-FR" altLang="fr-FR" sz="2800" dirty="0">
                <a:ea typeface="ＭＳ Ｐゴシック" charset="-128"/>
              </a:rPr>
              <a:t> la dictée négociée) et de </a:t>
            </a:r>
            <a:r>
              <a:rPr lang="fr-FR" altLang="fr-FR" sz="2800" dirty="0" err="1">
                <a:ea typeface="ＭＳ Ｐゴシック" charset="-128"/>
              </a:rPr>
              <a:t>co</a:t>
            </a:r>
            <a:r>
              <a:rPr lang="fr-FR" altLang="fr-FR" sz="2800" dirty="0">
                <a:ea typeface="ＭＳ Ｐゴシック" charset="-128"/>
              </a:rPr>
              <a:t>-construire.</a:t>
            </a:r>
          </a:p>
          <a:p>
            <a:endParaRPr lang="fr-FR" dirty="0"/>
          </a:p>
        </p:txBody>
      </p:sp>
    </p:spTree>
    <p:extLst>
      <p:ext uri="{BB962C8B-B14F-4D97-AF65-F5344CB8AC3E}">
        <p14:creationId xmlns:p14="http://schemas.microsoft.com/office/powerpoint/2010/main" val="1912661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 Modes de travail, dispositifs et activités</a:t>
            </a:r>
          </a:p>
        </p:txBody>
      </p:sp>
      <p:sp>
        <p:nvSpPr>
          <p:cNvPr id="3" name="Espace réservé du contenu 2"/>
          <p:cNvSpPr>
            <a:spLocks noGrp="1"/>
          </p:cNvSpPr>
          <p:nvPr>
            <p:ph idx="1"/>
          </p:nvPr>
        </p:nvSpPr>
        <p:spPr>
          <a:xfrm>
            <a:off x="323850" y="1961804"/>
            <a:ext cx="8515350" cy="4439944"/>
          </a:xfrm>
        </p:spPr>
        <p:txBody>
          <a:bodyPr>
            <a:normAutofit fontScale="92500" lnSpcReduction="20000"/>
          </a:bodyPr>
          <a:lstStyle/>
          <a:p>
            <a:r>
              <a:rPr lang="fr-FR" sz="3000" b="1" dirty="0">
                <a:solidFill>
                  <a:schemeClr val="tx1"/>
                </a:solidFill>
              </a:rPr>
              <a:t>Travailler sur les procédures productives</a:t>
            </a:r>
          </a:p>
          <a:p>
            <a:pPr lvl="1" algn="just"/>
            <a:r>
              <a:rPr lang="fr-FR" altLang="fr-FR" sz="3000" u="sng" dirty="0">
                <a:ea typeface="ＭＳ Ｐゴシック" charset="-128"/>
              </a:rPr>
              <a:t>Les lois de position</a:t>
            </a:r>
            <a:r>
              <a:rPr lang="fr-FR" altLang="fr-FR" sz="3000" dirty="0">
                <a:ea typeface="ＭＳ Ｐゴシック" charset="-128"/>
              </a:rPr>
              <a:t> : on sait, par exemple, que seules certaines consonnes font l'objet d'un doublement en français (</a:t>
            </a:r>
            <a:r>
              <a:rPr lang="fr-FR" altLang="fr-FR" sz="3000" i="1" dirty="0">
                <a:ea typeface="ＭＳ Ｐゴシック" charset="-128"/>
              </a:rPr>
              <a:t>l, m, n</a:t>
            </a:r>
            <a:r>
              <a:rPr lang="fr-FR" altLang="fr-FR" sz="3000" dirty="0">
                <a:ea typeface="ＭＳ Ｐゴシック" charset="-128"/>
              </a:rPr>
              <a:t>, par exemple) </a:t>
            </a:r>
          </a:p>
          <a:p>
            <a:pPr lvl="1" algn="just"/>
            <a:r>
              <a:rPr lang="fr-FR" altLang="fr-FR" sz="3000" u="sng" dirty="0">
                <a:ea typeface="ＭＳ Ｐゴシック" charset="-128"/>
              </a:rPr>
              <a:t>L'analogie</a:t>
            </a:r>
            <a:r>
              <a:rPr lang="fr-FR" altLang="fr-FR" sz="3000" dirty="0">
                <a:ea typeface="ＭＳ Ｐゴシック" charset="-128"/>
              </a:rPr>
              <a:t> : pour écrire des mots que l’on connaît mal, on les met en relation avec des mots connus.</a:t>
            </a:r>
          </a:p>
          <a:p>
            <a:pPr lvl="1" algn="just"/>
            <a:r>
              <a:rPr lang="fr-FR" altLang="fr-FR" sz="3000" u="sng" dirty="0">
                <a:ea typeface="ＭＳ Ｐゴシック" charset="-128"/>
              </a:rPr>
              <a:t>La morphologie dérivationnelle</a:t>
            </a:r>
            <a:r>
              <a:rPr lang="fr-FR" altLang="fr-FR" sz="3000" dirty="0">
                <a:ea typeface="ＭＳ Ｐゴシック" charset="-128"/>
              </a:rPr>
              <a:t> : </a:t>
            </a:r>
            <a:r>
              <a:rPr lang="fr-FR" altLang="fr-FR" sz="3000" i="1" dirty="0">
                <a:ea typeface="ＭＳ Ｐゴシック" charset="-128"/>
              </a:rPr>
              <a:t>galop/galoper</a:t>
            </a:r>
          </a:p>
          <a:p>
            <a:pPr marL="282575" lvl="1" indent="0" algn="just">
              <a:buNone/>
            </a:pPr>
            <a:endParaRPr lang="fr-FR" altLang="fr-FR" sz="3000" i="1" dirty="0">
              <a:ea typeface="ＭＳ Ｐゴシック" charset="-128"/>
            </a:endParaRPr>
          </a:p>
          <a:p>
            <a:pPr algn="just"/>
            <a:r>
              <a:rPr lang="fr-FR" sz="3000" b="1" dirty="0"/>
              <a:t>Insister sur la méthodologie </a:t>
            </a:r>
            <a:r>
              <a:rPr lang="fr-FR" sz="3000" dirty="0"/>
              <a:t>: enseigner aux élèves à pratiquer « le doute orthographique » </a:t>
            </a:r>
            <a:endParaRPr lang="fr-FR" altLang="fr-FR" sz="3000" dirty="0">
              <a:ea typeface="ＭＳ Ｐゴシック" charset="-128"/>
            </a:endParaRPr>
          </a:p>
          <a:p>
            <a:pPr lvl="1"/>
            <a:endParaRPr lang="fr-FR" altLang="fr-FR" dirty="0">
              <a:ea typeface="ＭＳ Ｐゴシック" charset="-128"/>
            </a:endParaRPr>
          </a:p>
        </p:txBody>
      </p:sp>
    </p:spTree>
    <p:extLst>
      <p:ext uri="{BB962C8B-B14F-4D97-AF65-F5344CB8AC3E}">
        <p14:creationId xmlns:p14="http://schemas.microsoft.com/office/powerpoint/2010/main" val="447140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 Modes de travail, dispositifs et activités</a:t>
            </a:r>
          </a:p>
        </p:txBody>
      </p:sp>
      <p:sp>
        <p:nvSpPr>
          <p:cNvPr id="3" name="Espace réservé du contenu 2"/>
          <p:cNvSpPr>
            <a:spLocks noGrp="1"/>
          </p:cNvSpPr>
          <p:nvPr>
            <p:ph idx="1"/>
          </p:nvPr>
        </p:nvSpPr>
        <p:spPr>
          <a:xfrm>
            <a:off x="344557" y="1961322"/>
            <a:ext cx="8468139" cy="4673940"/>
          </a:xfrm>
        </p:spPr>
        <p:txBody>
          <a:bodyPr>
            <a:noAutofit/>
          </a:bodyPr>
          <a:lstStyle/>
          <a:p>
            <a:pPr marL="0" indent="0">
              <a:spcBef>
                <a:spcPts val="0"/>
              </a:spcBef>
              <a:buNone/>
            </a:pPr>
            <a:r>
              <a:rPr lang="fr-FR" sz="2800" b="1" dirty="0"/>
              <a:t>3.2. Neuf activités orthographiques selon </a:t>
            </a:r>
            <a:r>
              <a:rPr lang="fr-FR" sz="2800" b="1" dirty="0" err="1"/>
              <a:t>Brissaud</a:t>
            </a:r>
            <a:r>
              <a:rPr lang="fr-FR" sz="2800" b="1" dirty="0"/>
              <a:t> et </a:t>
            </a:r>
            <a:r>
              <a:rPr lang="fr-FR" sz="2800" b="1" dirty="0" err="1"/>
              <a:t>Cogis</a:t>
            </a:r>
            <a:r>
              <a:rPr lang="fr-FR" sz="2800" b="1" dirty="0"/>
              <a:t>, ( 2005) </a:t>
            </a:r>
            <a:endParaRPr lang="fr-FR" sz="2800" dirty="0"/>
          </a:p>
          <a:p>
            <a:pPr marL="0" indent="0">
              <a:buNone/>
            </a:pPr>
            <a:r>
              <a:rPr lang="fr-FR" sz="2800" dirty="0"/>
              <a:t>Il faut structurer l’enseignement selon trois axes pour que les élèves puissent:</a:t>
            </a:r>
          </a:p>
          <a:p>
            <a:pPr marL="0" indent="0">
              <a:buNone/>
            </a:pPr>
            <a:r>
              <a:rPr lang="fr-FR" sz="2800" dirty="0"/>
              <a:t>1.Apprendre le fonctionnement de l’orthographe.</a:t>
            </a:r>
          </a:p>
          <a:p>
            <a:pPr marL="0" indent="0">
              <a:buNone/>
            </a:pPr>
            <a:r>
              <a:rPr lang="fr-FR" sz="2800" dirty="0"/>
              <a:t>2. Clarifier ce que les élèves ont appris.</a:t>
            </a:r>
          </a:p>
          <a:p>
            <a:pPr marL="0" indent="0">
              <a:buNone/>
            </a:pPr>
            <a:r>
              <a:rPr lang="fr-FR" sz="2800" dirty="0"/>
              <a:t>3. Ecrire des textes de plus en plus longs </a:t>
            </a:r>
          </a:p>
          <a:p>
            <a:pPr marL="0" indent="0">
              <a:buNone/>
            </a:pPr>
            <a:endParaRPr lang="fr-FR" sz="2800" dirty="0">
              <a:highlight>
                <a:srgbClr val="FFFF00"/>
              </a:highlight>
              <a:sym typeface="Wingdings"/>
            </a:endParaRPr>
          </a:p>
        </p:txBody>
      </p:sp>
    </p:spTree>
    <p:extLst>
      <p:ext uri="{BB962C8B-B14F-4D97-AF65-F5344CB8AC3E}">
        <p14:creationId xmlns:p14="http://schemas.microsoft.com/office/powerpoint/2010/main" val="1106662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3. Modes de travail, dispositifs et activités</a:t>
            </a:r>
          </a:p>
        </p:txBody>
      </p:sp>
      <p:sp>
        <p:nvSpPr>
          <p:cNvPr id="3" name="Espace réservé du contenu 2"/>
          <p:cNvSpPr>
            <a:spLocks noGrp="1"/>
          </p:cNvSpPr>
          <p:nvPr>
            <p:ph idx="1"/>
          </p:nvPr>
        </p:nvSpPr>
        <p:spPr>
          <a:xfrm>
            <a:off x="344557" y="1961322"/>
            <a:ext cx="8468139" cy="4589603"/>
          </a:xfrm>
        </p:spPr>
        <p:txBody>
          <a:bodyPr>
            <a:normAutofit lnSpcReduction="10000"/>
          </a:bodyPr>
          <a:lstStyle/>
          <a:p>
            <a:pPr marL="0" indent="0">
              <a:buNone/>
            </a:pPr>
            <a:r>
              <a:rPr lang="fr-FR" b="1" dirty="0"/>
              <a:t>1. Apprendre le fonctionnement de l’orthographe.</a:t>
            </a:r>
          </a:p>
          <a:p>
            <a:pPr lvl="0">
              <a:lnSpc>
                <a:spcPct val="120000"/>
              </a:lnSpc>
              <a:spcBef>
                <a:spcPts val="0"/>
              </a:spcBef>
            </a:pPr>
            <a:r>
              <a:rPr lang="fr-FR" dirty="0"/>
              <a:t>Le chantier d’écriture</a:t>
            </a:r>
          </a:p>
          <a:p>
            <a:pPr lvl="0">
              <a:lnSpc>
                <a:spcPct val="120000"/>
              </a:lnSpc>
              <a:spcBef>
                <a:spcPts val="0"/>
              </a:spcBef>
            </a:pPr>
            <a:r>
              <a:rPr lang="fr-FR" dirty="0"/>
              <a:t>La phrase donnée du jour</a:t>
            </a:r>
          </a:p>
          <a:p>
            <a:pPr lvl="0">
              <a:lnSpc>
                <a:spcPct val="120000"/>
              </a:lnSpc>
              <a:spcBef>
                <a:spcPts val="0"/>
              </a:spcBef>
            </a:pPr>
            <a:r>
              <a:rPr lang="fr-FR" dirty="0"/>
              <a:t>Le remue-méninge orthographique: </a:t>
            </a:r>
          </a:p>
          <a:p>
            <a:pPr lvl="0">
              <a:lnSpc>
                <a:spcPct val="120000"/>
              </a:lnSpc>
              <a:spcBef>
                <a:spcPts val="0"/>
              </a:spcBef>
            </a:pPr>
            <a:endParaRPr lang="fr-FR" dirty="0"/>
          </a:p>
          <a:p>
            <a:pPr marL="0" indent="0">
              <a:lnSpc>
                <a:spcPct val="120000"/>
              </a:lnSpc>
              <a:spcBef>
                <a:spcPts val="0"/>
              </a:spcBef>
              <a:buNone/>
            </a:pPr>
            <a:r>
              <a:rPr lang="fr-FR" b="1" dirty="0"/>
              <a:t>2. Clarifier ce que les élèves ont appris</a:t>
            </a:r>
          </a:p>
          <a:p>
            <a:pPr lvl="0">
              <a:spcBef>
                <a:spcPts val="0"/>
              </a:spcBef>
            </a:pPr>
            <a:r>
              <a:rPr lang="fr-FR" dirty="0"/>
              <a:t>La dictée sans faute</a:t>
            </a:r>
          </a:p>
          <a:p>
            <a:pPr lvl="0">
              <a:spcBef>
                <a:spcPts val="0"/>
              </a:spcBef>
            </a:pPr>
            <a:r>
              <a:rPr lang="fr-FR" dirty="0"/>
              <a:t>L’atelier de négociation graphique</a:t>
            </a:r>
          </a:p>
          <a:p>
            <a:pPr lvl="0">
              <a:spcBef>
                <a:spcPts val="0"/>
              </a:spcBef>
            </a:pPr>
            <a:r>
              <a:rPr lang="fr-FR" dirty="0"/>
              <a:t>La phrase dictée du jour</a:t>
            </a:r>
          </a:p>
          <a:p>
            <a:pPr>
              <a:spcBef>
                <a:spcPts val="0"/>
              </a:spcBef>
            </a:pPr>
            <a:r>
              <a:rPr lang="fr-FR" dirty="0"/>
              <a:t>La dictée par ordinateur : cf. Patrick </a:t>
            </a:r>
            <a:r>
              <a:rPr lang="fr-FR" dirty="0" err="1"/>
              <a:t>Luyat</a:t>
            </a:r>
            <a:r>
              <a:rPr lang="fr-FR" dirty="0"/>
              <a:t> et Catherine </a:t>
            </a:r>
            <a:r>
              <a:rPr lang="fr-FR" dirty="0" err="1"/>
              <a:t>Brissaud</a:t>
            </a:r>
            <a:r>
              <a:rPr lang="fr-FR" dirty="0"/>
              <a:t>, </a:t>
            </a:r>
            <a:r>
              <a:rPr lang="fr-FR" i="1" dirty="0"/>
              <a:t>Progresser en orthographe, dictées codées</a:t>
            </a:r>
            <a:r>
              <a:rPr lang="fr-FR" dirty="0"/>
              <a:t>, </a:t>
            </a:r>
            <a:r>
              <a:rPr lang="fr-FR" dirty="0" err="1"/>
              <a:t>cdrom</a:t>
            </a:r>
            <a:r>
              <a:rPr lang="fr-FR" dirty="0"/>
              <a:t>, CRDP de Grenoble 2006</a:t>
            </a:r>
          </a:p>
          <a:p>
            <a:pPr marL="0" indent="0">
              <a:buNone/>
            </a:pPr>
            <a:r>
              <a:rPr lang="fr-FR" b="1" dirty="0"/>
              <a:t>3. Ecrire sans erreur ou presque</a:t>
            </a:r>
          </a:p>
          <a:p>
            <a:pPr lvl="0">
              <a:spcBef>
                <a:spcPts val="0"/>
              </a:spcBef>
            </a:pPr>
            <a:r>
              <a:rPr lang="fr-FR" dirty="0"/>
              <a:t>Production écrite à contrainte</a:t>
            </a:r>
          </a:p>
          <a:p>
            <a:pPr lvl="0">
              <a:spcBef>
                <a:spcPts val="0"/>
              </a:spcBef>
            </a:pPr>
            <a:r>
              <a:rPr lang="fr-FR" dirty="0"/>
              <a:t>Balisage du texte</a:t>
            </a:r>
          </a:p>
          <a:p>
            <a:pPr lvl="0"/>
            <a:endParaRPr lang="fr-FR" dirty="0"/>
          </a:p>
          <a:p>
            <a:endParaRPr lang="fr-FR" dirty="0"/>
          </a:p>
        </p:txBody>
      </p:sp>
    </p:spTree>
    <p:extLst>
      <p:ext uri="{BB962C8B-B14F-4D97-AF65-F5344CB8AC3E}">
        <p14:creationId xmlns:p14="http://schemas.microsoft.com/office/powerpoint/2010/main" val="1137287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98041" y="3247908"/>
            <a:ext cx="5396671" cy="1340467"/>
          </a:xfrm>
        </p:spPr>
        <p:txBody>
          <a:bodyPr/>
          <a:lstStyle/>
          <a:p>
            <a:r>
              <a:rPr lang="fr-FR" dirty="0"/>
              <a:t>4. Mise au point: la chaine des accords</a:t>
            </a:r>
          </a:p>
        </p:txBody>
      </p:sp>
      <p:sp>
        <p:nvSpPr>
          <p:cNvPr id="3" name="Espace réservé du texte 2"/>
          <p:cNvSpPr>
            <a:spLocks noGrp="1"/>
          </p:cNvSpPr>
          <p:nvPr>
            <p:ph type="body" idx="1"/>
          </p:nvPr>
        </p:nvSpPr>
        <p:spPr>
          <a:xfrm>
            <a:off x="3098041" y="4980297"/>
            <a:ext cx="5396671" cy="764895"/>
          </a:xfrm>
        </p:spPr>
        <p:txBody>
          <a:bodyPr>
            <a:normAutofit/>
          </a:bodyPr>
          <a:lstStyle/>
          <a:p>
            <a:pPr algn="l"/>
            <a:r>
              <a:rPr lang="fr-FR" dirty="0">
                <a:solidFill>
                  <a:schemeClr val="tx1"/>
                </a:solidFill>
              </a:rPr>
              <a:t>4.1. Les critères pour l’accord</a:t>
            </a:r>
          </a:p>
          <a:p>
            <a:pPr algn="l"/>
            <a:r>
              <a:rPr lang="fr-FR" dirty="0">
                <a:solidFill>
                  <a:schemeClr val="tx1"/>
                </a:solidFill>
              </a:rPr>
              <a:t>4.2. Un exemple de séance au CE2</a:t>
            </a:r>
            <a:endParaRPr lang="fr-FR" dirty="0"/>
          </a:p>
        </p:txBody>
      </p:sp>
    </p:spTree>
    <p:extLst>
      <p:ext uri="{BB962C8B-B14F-4D97-AF65-F5344CB8AC3E}">
        <p14:creationId xmlns:p14="http://schemas.microsoft.com/office/powerpoint/2010/main" val="17426117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5400" dirty="0"/>
              <a:t>4. Mise au point: </a:t>
            </a:r>
            <a:br>
              <a:rPr lang="fr-FR" sz="5400" dirty="0"/>
            </a:br>
            <a:r>
              <a:rPr lang="fr-FR" sz="5400" dirty="0"/>
              <a:t>la chaine des accords</a:t>
            </a:r>
          </a:p>
        </p:txBody>
      </p:sp>
      <p:sp>
        <p:nvSpPr>
          <p:cNvPr id="3" name="Espace réservé du contenu 2"/>
          <p:cNvSpPr>
            <a:spLocks noGrp="1"/>
          </p:cNvSpPr>
          <p:nvPr>
            <p:ph idx="1"/>
          </p:nvPr>
        </p:nvSpPr>
        <p:spPr>
          <a:xfrm>
            <a:off x="341194" y="2033516"/>
            <a:ext cx="8475260" cy="4517409"/>
          </a:xfrm>
        </p:spPr>
        <p:txBody>
          <a:bodyPr>
            <a:normAutofit fontScale="92500" lnSpcReduction="20000"/>
          </a:bodyPr>
          <a:lstStyle/>
          <a:p>
            <a:pPr marL="0" lvl="0" indent="0" algn="just">
              <a:spcBef>
                <a:spcPts val="0"/>
              </a:spcBef>
              <a:buClrTx/>
              <a:buSzTx/>
              <a:buNone/>
            </a:pPr>
            <a:r>
              <a:rPr lang="fr-FR" sz="2800" b="1" dirty="0">
                <a:solidFill>
                  <a:schemeClr val="tx1"/>
                </a:solidFill>
              </a:rPr>
              <a:t>4.1. Les critères pour l’accord (</a:t>
            </a:r>
            <a:r>
              <a:rPr lang="fr-FR" sz="2800" b="1" dirty="0" err="1">
                <a:solidFill>
                  <a:schemeClr val="tx1"/>
                </a:solidFill>
              </a:rPr>
              <a:t>Jaffré</a:t>
            </a:r>
            <a:r>
              <a:rPr lang="fr-FR" sz="2800" b="1" dirty="0">
                <a:solidFill>
                  <a:schemeClr val="tx1"/>
                </a:solidFill>
              </a:rPr>
              <a:t>, </a:t>
            </a:r>
            <a:r>
              <a:rPr lang="fr-FR" sz="2800" b="1" dirty="0" err="1">
                <a:solidFill>
                  <a:schemeClr val="tx1"/>
                </a:solidFill>
              </a:rPr>
              <a:t>Bessonnat</a:t>
            </a:r>
            <a:r>
              <a:rPr lang="fr-FR" sz="2800" b="1" dirty="0">
                <a:solidFill>
                  <a:schemeClr val="tx1"/>
                </a:solidFill>
              </a:rPr>
              <a:t>, </a:t>
            </a:r>
            <a:r>
              <a:rPr lang="fr-FR" sz="2800" b="1" i="1" dirty="0">
                <a:solidFill>
                  <a:schemeClr val="tx1"/>
                </a:solidFill>
              </a:rPr>
              <a:t>Pratiques</a:t>
            </a:r>
            <a:r>
              <a:rPr lang="fr-FR" sz="2800" b="1" dirty="0">
                <a:solidFill>
                  <a:schemeClr val="tx1"/>
                </a:solidFill>
              </a:rPr>
              <a:t>, n° 77, mars 93</a:t>
            </a:r>
            <a:endParaRPr lang="fr-FR" sz="2800" dirty="0">
              <a:solidFill>
                <a:schemeClr val="tx1"/>
              </a:solidFill>
            </a:endParaRPr>
          </a:p>
          <a:p>
            <a:pPr algn="just"/>
            <a:r>
              <a:rPr lang="fr-FR" altLang="fr-FR" sz="2800" b="1" dirty="0">
                <a:ea typeface="ＭＳ Ｐゴシック" charset="-128"/>
              </a:rPr>
              <a:t>Critère de position </a:t>
            </a:r>
            <a:r>
              <a:rPr lang="fr-FR" altLang="fr-FR" sz="2800" dirty="0">
                <a:ea typeface="ＭＳ Ｐゴシック" charset="-128"/>
              </a:rPr>
              <a:t>: plus la chaine est longue, plus la rétention en mémoire est difficile. Plus un mot est éloigné du mot pivot, plus il a de risques de ne pas être bien accordé.</a:t>
            </a:r>
          </a:p>
          <a:p>
            <a:pPr algn="just">
              <a:buFont typeface="Wingdings 2" charset="2"/>
              <a:buNone/>
            </a:pPr>
            <a:r>
              <a:rPr lang="fr-FR" altLang="fr-FR" sz="2800" i="1" dirty="0">
                <a:ea typeface="ＭＳ Ｐゴシック" charset="-128"/>
              </a:rPr>
              <a:t>Les garçons, les petits garçons, les grands et les petits garçons…</a:t>
            </a:r>
          </a:p>
          <a:p>
            <a:pPr algn="just"/>
            <a:r>
              <a:rPr lang="fr-FR" altLang="fr-FR" sz="2800" b="1" dirty="0">
                <a:ea typeface="ＭＳ Ｐゴシック" charset="-128"/>
              </a:rPr>
              <a:t>Critère de dynamique </a:t>
            </a:r>
            <a:r>
              <a:rPr lang="fr-FR" altLang="fr-FR" sz="2800" dirty="0">
                <a:ea typeface="ＭＳ Ｐゴシック" charset="-128"/>
              </a:rPr>
              <a:t>: tout élément placé à gauche du mot pivot plus difficile à accorder </a:t>
            </a:r>
          </a:p>
          <a:p>
            <a:pPr algn="just">
              <a:buFont typeface="Wingdings 2" charset="2"/>
              <a:buNone/>
            </a:pPr>
            <a:r>
              <a:rPr lang="fr-FR" altLang="fr-FR" sz="2800" i="1" dirty="0">
                <a:ea typeface="ＭＳ Ｐゴシック" charset="-128"/>
              </a:rPr>
              <a:t>Affolées, les bêtes partirent.</a:t>
            </a:r>
          </a:p>
          <a:p>
            <a:pPr marL="457200" lvl="0" indent="-457200">
              <a:spcBef>
                <a:spcPts val="0"/>
              </a:spcBef>
              <a:buClrTx/>
              <a:buSzTx/>
              <a:buAutoNum type="arabicPeriod"/>
            </a:pPr>
            <a:endParaRPr lang="fr-FR" b="1" dirty="0">
              <a:solidFill>
                <a:schemeClr val="accent1">
                  <a:lumMod val="20000"/>
                  <a:lumOff val="80000"/>
                </a:schemeClr>
              </a:solidFill>
            </a:endParaRPr>
          </a:p>
        </p:txBody>
      </p:sp>
    </p:spTree>
    <p:extLst>
      <p:ext uri="{BB962C8B-B14F-4D97-AF65-F5344CB8AC3E}">
        <p14:creationId xmlns:p14="http://schemas.microsoft.com/office/powerpoint/2010/main" val="190880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5400" dirty="0"/>
              <a:t>4. Mise au point: </a:t>
            </a:r>
            <a:br>
              <a:rPr lang="fr-FR" sz="5400" dirty="0"/>
            </a:br>
            <a:r>
              <a:rPr lang="fr-FR" sz="5400" dirty="0"/>
              <a:t>la chaine des accords</a:t>
            </a:r>
          </a:p>
        </p:txBody>
      </p:sp>
      <p:sp>
        <p:nvSpPr>
          <p:cNvPr id="3" name="Espace réservé du contenu 2"/>
          <p:cNvSpPr>
            <a:spLocks noGrp="1"/>
          </p:cNvSpPr>
          <p:nvPr>
            <p:ph idx="1"/>
          </p:nvPr>
        </p:nvSpPr>
        <p:spPr>
          <a:xfrm>
            <a:off x="313899" y="2006222"/>
            <a:ext cx="8529850" cy="4517408"/>
          </a:xfrm>
        </p:spPr>
        <p:txBody>
          <a:bodyPr>
            <a:noAutofit/>
          </a:bodyPr>
          <a:lstStyle/>
          <a:p>
            <a:r>
              <a:rPr lang="fr-FR" altLang="fr-FR" sz="2800" b="1" dirty="0">
                <a:ea typeface="ＭＳ Ｐゴシック" charset="-128"/>
              </a:rPr>
              <a:t>Le critère de rupture </a:t>
            </a:r>
            <a:r>
              <a:rPr lang="fr-FR" altLang="fr-FR" sz="2800" dirty="0">
                <a:ea typeface="ＭＳ Ｐゴシック" charset="-128"/>
              </a:rPr>
              <a:t>: toute chaine peut être rompue par toutes sortes d’éléments :</a:t>
            </a:r>
          </a:p>
          <a:p>
            <a:pPr>
              <a:spcBef>
                <a:spcPts val="0"/>
              </a:spcBef>
              <a:buFontTx/>
              <a:buChar char="-"/>
            </a:pPr>
            <a:r>
              <a:rPr lang="fr-FR" altLang="fr-FR" sz="2800" dirty="0">
                <a:ea typeface="ＭＳ Ｐゴシック" charset="-128"/>
              </a:rPr>
              <a:t>la coordination : </a:t>
            </a:r>
            <a:r>
              <a:rPr lang="fr-FR" altLang="fr-FR" sz="2800" i="1" dirty="0">
                <a:ea typeface="ＭＳ Ｐゴシック" charset="-128"/>
              </a:rPr>
              <a:t>les chiens grands et *blanc</a:t>
            </a:r>
          </a:p>
          <a:p>
            <a:pPr>
              <a:spcBef>
                <a:spcPts val="0"/>
              </a:spcBef>
              <a:buFontTx/>
              <a:buChar char="-"/>
            </a:pPr>
            <a:r>
              <a:rPr lang="fr-FR" altLang="fr-FR" sz="2800" dirty="0">
                <a:ea typeface="ＭＳ Ｐゴシック" charset="-128"/>
              </a:rPr>
              <a:t>l’adverbe : </a:t>
            </a:r>
            <a:r>
              <a:rPr lang="fr-FR" altLang="fr-FR" sz="2800" i="1" dirty="0">
                <a:ea typeface="ＭＳ Ｐゴシック" charset="-128"/>
              </a:rPr>
              <a:t>les chiens prudemment *arrive</a:t>
            </a:r>
          </a:p>
          <a:p>
            <a:pPr>
              <a:spcBef>
                <a:spcPts val="0"/>
              </a:spcBef>
              <a:buFontTx/>
              <a:buChar char="-"/>
            </a:pPr>
            <a:r>
              <a:rPr lang="fr-FR" altLang="fr-FR" sz="2800" dirty="0">
                <a:ea typeface="ＭＳ Ｐゴシック" charset="-128"/>
              </a:rPr>
              <a:t>le circonstant : </a:t>
            </a:r>
            <a:r>
              <a:rPr lang="fr-FR" altLang="fr-FR" sz="2800" i="1" dirty="0">
                <a:ea typeface="ＭＳ Ｐゴシック" charset="-128"/>
              </a:rPr>
              <a:t>les enfants, le dimanche, *dorme plus longtemps</a:t>
            </a:r>
          </a:p>
          <a:p>
            <a:pPr>
              <a:spcBef>
                <a:spcPts val="0"/>
              </a:spcBef>
              <a:buFontTx/>
              <a:buChar char="-"/>
            </a:pPr>
            <a:r>
              <a:rPr lang="fr-FR" altLang="fr-FR" sz="2800" dirty="0">
                <a:ea typeface="ＭＳ Ｐゴシック" charset="-128"/>
              </a:rPr>
              <a:t>le complément du nom : </a:t>
            </a:r>
            <a:r>
              <a:rPr lang="fr-FR" altLang="fr-FR" sz="2800" i="1" dirty="0">
                <a:ea typeface="ＭＳ Ｐゴシック" charset="-128"/>
              </a:rPr>
              <a:t>les chiens de ma voisine *arrive</a:t>
            </a:r>
          </a:p>
          <a:p>
            <a:pPr>
              <a:spcBef>
                <a:spcPts val="0"/>
              </a:spcBef>
              <a:buFontTx/>
              <a:buChar char="-"/>
            </a:pPr>
            <a:r>
              <a:rPr lang="fr-FR" altLang="fr-FR" sz="2800" dirty="0">
                <a:ea typeface="ＭＳ Ｐゴシック" charset="-128"/>
              </a:rPr>
              <a:t>le relatif : </a:t>
            </a:r>
            <a:r>
              <a:rPr lang="fr-FR" altLang="fr-FR" sz="2800" i="1" dirty="0">
                <a:ea typeface="ＭＳ Ｐゴシック" charset="-128"/>
              </a:rPr>
              <a:t>les enfants qui *travaille</a:t>
            </a:r>
          </a:p>
          <a:p>
            <a:pPr>
              <a:spcBef>
                <a:spcPts val="0"/>
              </a:spcBef>
              <a:buFontTx/>
              <a:buChar char="-"/>
            </a:pPr>
            <a:r>
              <a:rPr lang="fr-FR" altLang="fr-FR" sz="2800" dirty="0">
                <a:ea typeface="ＭＳ Ｐゴシック" charset="-128"/>
              </a:rPr>
              <a:t>le pronom personnel écran </a:t>
            </a:r>
            <a:r>
              <a:rPr lang="fr-FR" altLang="fr-FR" sz="2800" i="1" dirty="0">
                <a:ea typeface="ＭＳ Ｐゴシック" charset="-128"/>
              </a:rPr>
              <a:t>: elle les *mange ; ils la *mange</a:t>
            </a:r>
          </a:p>
        </p:txBody>
      </p:sp>
    </p:spTree>
    <p:extLst>
      <p:ext uri="{BB962C8B-B14F-4D97-AF65-F5344CB8AC3E}">
        <p14:creationId xmlns:p14="http://schemas.microsoft.com/office/powerpoint/2010/main" val="1748360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5400" dirty="0"/>
              <a:t>4. Mise au point: </a:t>
            </a:r>
            <a:br>
              <a:rPr lang="fr-FR" sz="5400" dirty="0"/>
            </a:br>
            <a:r>
              <a:rPr lang="fr-FR" sz="5400" dirty="0"/>
              <a:t>la chaine des accords</a:t>
            </a:r>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68195" y="2019869"/>
            <a:ext cx="4407611" cy="440822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914400" y="2667000"/>
            <a:ext cx="838200" cy="369332"/>
          </a:xfrm>
          <a:prstGeom prst="rect">
            <a:avLst/>
          </a:prstGeom>
          <a:noFill/>
        </p:spPr>
        <p:txBody>
          <a:bodyPr wrap="square" rtlCol="0">
            <a:spAutoFit/>
          </a:bodyPr>
          <a:lstStyle/>
          <a:p>
            <a:r>
              <a:rPr lang="fr-FR" dirty="0"/>
              <a:t>CE2</a:t>
            </a:r>
          </a:p>
        </p:txBody>
      </p:sp>
    </p:spTree>
    <p:extLst>
      <p:ext uri="{BB962C8B-B14F-4D97-AF65-F5344CB8AC3E}">
        <p14:creationId xmlns:p14="http://schemas.microsoft.com/office/powerpoint/2010/main" val="685777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5400" dirty="0"/>
              <a:t>4. Mise au point: </a:t>
            </a:r>
            <a:br>
              <a:rPr lang="fr-FR" sz="5400" dirty="0"/>
            </a:br>
            <a:r>
              <a:rPr lang="fr-FR" sz="5400" dirty="0"/>
              <a:t>la chaine des accords</a:t>
            </a: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89568" y="2286000"/>
            <a:ext cx="3764865" cy="38401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6803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5400" dirty="0"/>
              <a:t>4. Mise au point: </a:t>
            </a:r>
            <a:br>
              <a:rPr lang="fr-FR" sz="5400" dirty="0"/>
            </a:br>
            <a:r>
              <a:rPr lang="fr-FR" sz="5400" dirty="0"/>
              <a:t>la chaine des accords</a:t>
            </a:r>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07542" y="2286000"/>
            <a:ext cx="3528916" cy="38401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95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5400" dirty="0"/>
              <a:t>4. Mise au point: </a:t>
            </a:r>
            <a:br>
              <a:rPr lang="fr-FR" sz="5400" dirty="0"/>
            </a:br>
            <a:r>
              <a:rPr lang="fr-FR" sz="5400" dirty="0"/>
              <a:t>la chaine des accords</a:t>
            </a:r>
          </a:p>
        </p:txBody>
      </p:sp>
      <p:pic>
        <p:nvPicPr>
          <p:cNvPr id="4"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485606" y="2189018"/>
            <a:ext cx="2997995" cy="415574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346365" y="2413966"/>
            <a:ext cx="4765962" cy="646331"/>
          </a:xfrm>
          <a:prstGeom prst="rect">
            <a:avLst/>
          </a:prstGeom>
          <a:noFill/>
        </p:spPr>
        <p:txBody>
          <a:bodyPr wrap="square" rtlCol="0">
            <a:spAutoFit/>
          </a:bodyPr>
          <a:lstStyle/>
          <a:p>
            <a:pPr lvl="0"/>
            <a:r>
              <a:rPr lang="fr-FR" sz="2000" b="1" dirty="0"/>
              <a:t>4.2. Matérialiser la chaine des accords</a:t>
            </a:r>
          </a:p>
          <a:p>
            <a:r>
              <a:rPr lang="fr-FR" altLang="fr-FR" sz="1600" dirty="0">
                <a:latin typeface="Century Gothic" charset="0"/>
              </a:rPr>
              <a:t>Cf. J.P. </a:t>
            </a:r>
            <a:r>
              <a:rPr lang="fr-FR" altLang="fr-FR" sz="1600" dirty="0" err="1">
                <a:latin typeface="Century Gothic" charset="0"/>
              </a:rPr>
              <a:t>Jaffré</a:t>
            </a:r>
            <a:r>
              <a:rPr lang="fr-FR" altLang="fr-FR" sz="1600" dirty="0">
                <a:latin typeface="Century Gothic" charset="0"/>
              </a:rPr>
              <a:t>, R. </a:t>
            </a:r>
            <a:r>
              <a:rPr lang="fr-FR" altLang="fr-FR" sz="1600" dirty="0" err="1">
                <a:latin typeface="Century Gothic" charset="0"/>
              </a:rPr>
              <a:t>Ducard</a:t>
            </a:r>
            <a:r>
              <a:rPr lang="fr-FR" altLang="fr-FR" sz="1600" dirty="0">
                <a:latin typeface="Century Gothic" charset="0"/>
              </a:rPr>
              <a:t> </a:t>
            </a:r>
            <a:r>
              <a:rPr lang="fr-FR" altLang="fr-FR" sz="1600" i="1" dirty="0">
                <a:latin typeface="Century Gothic" charset="0"/>
              </a:rPr>
              <a:t>L.E.O</a:t>
            </a:r>
            <a:r>
              <a:rPr lang="fr-FR" altLang="fr-FR" sz="1600" dirty="0">
                <a:latin typeface="Century Gothic" charset="0"/>
              </a:rPr>
              <a:t>. Nathan, 1994</a:t>
            </a:r>
          </a:p>
        </p:txBody>
      </p:sp>
    </p:spTree>
    <p:extLst>
      <p:ext uri="{BB962C8B-B14F-4D97-AF65-F5344CB8AC3E}">
        <p14:creationId xmlns:p14="http://schemas.microsoft.com/office/powerpoint/2010/main" val="134813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5400" dirty="0"/>
              <a:t>4. Mise au point: </a:t>
            </a:r>
            <a:br>
              <a:rPr lang="fr-FR" sz="5400" dirty="0"/>
            </a:br>
            <a:r>
              <a:rPr lang="fr-FR" sz="5400" dirty="0"/>
              <a:t>la chaine des accords</a:t>
            </a:r>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101233" y="2081284"/>
            <a:ext cx="2941534" cy="433193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4856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5400" dirty="0"/>
              <a:t>4. Mise au point: </a:t>
            </a:r>
            <a:br>
              <a:rPr lang="fr-FR" sz="5400" dirty="0"/>
            </a:br>
            <a:r>
              <a:rPr lang="fr-FR" sz="5400" dirty="0"/>
              <a:t>la chaine des accords</a:t>
            </a:r>
          </a:p>
        </p:txBody>
      </p:sp>
      <p:pic>
        <p:nvPicPr>
          <p:cNvPr id="4"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45141" y="2286000"/>
            <a:ext cx="4253719" cy="38401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6698860" y="2573080"/>
            <a:ext cx="2049355" cy="1323439"/>
          </a:xfrm>
          <a:prstGeom prst="rect">
            <a:avLst/>
          </a:prstGeom>
          <a:noFill/>
        </p:spPr>
        <p:txBody>
          <a:bodyPr wrap="square" rtlCol="0">
            <a:spAutoFit/>
          </a:bodyPr>
          <a:lstStyle/>
          <a:p>
            <a:r>
              <a:rPr lang="fr-FR" altLang="fr-FR" sz="1600" dirty="0">
                <a:latin typeface="Century Gothic" charset="0"/>
              </a:rPr>
              <a:t>Un autre codage pour figurer la chaine d’accord :  Les manuels </a:t>
            </a:r>
            <a:r>
              <a:rPr lang="fr-FR" altLang="fr-FR" sz="1600" i="1" dirty="0">
                <a:latin typeface="Century Gothic" charset="0"/>
              </a:rPr>
              <a:t>Parcours</a:t>
            </a:r>
          </a:p>
        </p:txBody>
      </p:sp>
    </p:spTree>
    <p:extLst>
      <p:ext uri="{BB962C8B-B14F-4D97-AF65-F5344CB8AC3E}">
        <p14:creationId xmlns:p14="http://schemas.microsoft.com/office/powerpoint/2010/main" val="1528232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98041" y="3247908"/>
            <a:ext cx="5396671" cy="1340467"/>
          </a:xfrm>
        </p:spPr>
        <p:txBody>
          <a:bodyPr/>
          <a:lstStyle/>
          <a:p>
            <a:r>
              <a:rPr lang="fr-FR" dirty="0"/>
              <a:t>5. Mise au point: la dictée</a:t>
            </a:r>
          </a:p>
        </p:txBody>
      </p:sp>
      <p:sp>
        <p:nvSpPr>
          <p:cNvPr id="3" name="Espace réservé du texte 2"/>
          <p:cNvSpPr>
            <a:spLocks noGrp="1"/>
          </p:cNvSpPr>
          <p:nvPr>
            <p:ph type="body" idx="1"/>
          </p:nvPr>
        </p:nvSpPr>
        <p:spPr>
          <a:xfrm>
            <a:off x="3098041" y="4980297"/>
            <a:ext cx="5396671" cy="764895"/>
          </a:xfrm>
        </p:spPr>
        <p:txBody>
          <a:bodyPr>
            <a:normAutofit fontScale="92500" lnSpcReduction="20000"/>
          </a:bodyPr>
          <a:lstStyle/>
          <a:p>
            <a:pPr algn="l"/>
            <a:r>
              <a:rPr lang="fr-FR" dirty="0">
                <a:solidFill>
                  <a:schemeClr val="tx1"/>
                </a:solidFill>
              </a:rPr>
              <a:t>5.1. Les différentes dictées</a:t>
            </a:r>
          </a:p>
          <a:p>
            <a:pPr algn="l"/>
            <a:r>
              <a:rPr lang="fr-FR" dirty="0">
                <a:solidFill>
                  <a:schemeClr val="tx1"/>
                </a:solidFill>
              </a:rPr>
              <a:t>5.2. La dictée négociée</a:t>
            </a:r>
          </a:p>
          <a:p>
            <a:pPr algn="l"/>
            <a:r>
              <a:rPr lang="fr-FR" dirty="0">
                <a:solidFill>
                  <a:schemeClr val="tx1"/>
                </a:solidFill>
              </a:rPr>
              <a:t>5.3. Exercices d’entrainement et outils analogiques</a:t>
            </a:r>
            <a:endParaRPr lang="fr-FR" dirty="0"/>
          </a:p>
        </p:txBody>
      </p:sp>
    </p:spTree>
    <p:extLst>
      <p:ext uri="{BB962C8B-B14F-4D97-AF65-F5344CB8AC3E}">
        <p14:creationId xmlns:p14="http://schemas.microsoft.com/office/powerpoint/2010/main" val="18482514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5. Mise au point:  la dictée</a:t>
            </a:r>
          </a:p>
        </p:txBody>
      </p:sp>
      <p:sp>
        <p:nvSpPr>
          <p:cNvPr id="3" name="Espace réservé du contenu 2"/>
          <p:cNvSpPr>
            <a:spLocks noGrp="1"/>
          </p:cNvSpPr>
          <p:nvPr>
            <p:ph idx="1"/>
          </p:nvPr>
        </p:nvSpPr>
        <p:spPr>
          <a:xfrm>
            <a:off x="341193" y="2286000"/>
            <a:ext cx="8420669" cy="3840163"/>
          </a:xfrm>
        </p:spPr>
        <p:txBody>
          <a:bodyPr>
            <a:normAutofit lnSpcReduction="10000"/>
          </a:bodyPr>
          <a:lstStyle/>
          <a:p>
            <a:r>
              <a:rPr lang="fr-FR" altLang="fr-FR" sz="2800" dirty="0">
                <a:ea typeface="ＭＳ Ｐゴシック" charset="-128"/>
              </a:rPr>
              <a:t>Critiquée dans sa forme traditionnelle car </a:t>
            </a:r>
          </a:p>
          <a:p>
            <a:pPr>
              <a:buFontTx/>
              <a:buChar char="-"/>
            </a:pPr>
            <a:r>
              <a:rPr lang="fr-FR" altLang="fr-FR" sz="2800" dirty="0">
                <a:ea typeface="ＭＳ Ｐゴシック" charset="-128"/>
              </a:rPr>
              <a:t>surtout perçue comme exercice de contrôle des connaissances plus que d’apprentissage;</a:t>
            </a:r>
          </a:p>
          <a:p>
            <a:pPr>
              <a:buFontTx/>
              <a:buChar char="-"/>
            </a:pPr>
            <a:r>
              <a:rPr lang="fr-FR" altLang="fr-FR" sz="2800" dirty="0">
                <a:ea typeface="ＭＳ Ｐゴシック" charset="-128"/>
              </a:rPr>
              <a:t>évaluation d’un savoir isolé des conditions d’écriture normales ;</a:t>
            </a:r>
          </a:p>
          <a:p>
            <a:pPr>
              <a:buFontTx/>
              <a:buChar char="-"/>
            </a:pPr>
            <a:r>
              <a:rPr lang="fr-FR" altLang="fr-FR" sz="2800" dirty="0">
                <a:ea typeface="ＭＳ Ｐゴシック" charset="-128"/>
              </a:rPr>
              <a:t>situation psychologique très difficile</a:t>
            </a:r>
          </a:p>
          <a:p>
            <a:pPr>
              <a:buFontTx/>
              <a:buChar char="-"/>
            </a:pPr>
            <a:r>
              <a:rPr lang="fr-FR" altLang="fr-FR" sz="2800" dirty="0">
                <a:ea typeface="ＭＳ Ｐゴシック" charset="-128"/>
              </a:rPr>
              <a:t>notations très dures (parfois négatives)</a:t>
            </a:r>
          </a:p>
          <a:p>
            <a:endParaRPr lang="fr-FR" dirty="0"/>
          </a:p>
        </p:txBody>
      </p:sp>
    </p:spTree>
    <p:extLst>
      <p:ext uri="{BB962C8B-B14F-4D97-AF65-F5344CB8AC3E}">
        <p14:creationId xmlns:p14="http://schemas.microsoft.com/office/powerpoint/2010/main" val="546467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5. Mise au point:  la dictée</a:t>
            </a:r>
          </a:p>
        </p:txBody>
      </p:sp>
      <p:sp>
        <p:nvSpPr>
          <p:cNvPr id="3" name="Espace réservé du contenu 2"/>
          <p:cNvSpPr>
            <a:spLocks noGrp="1"/>
          </p:cNvSpPr>
          <p:nvPr>
            <p:ph idx="1"/>
          </p:nvPr>
        </p:nvSpPr>
        <p:spPr>
          <a:xfrm>
            <a:off x="313899" y="2088107"/>
            <a:ext cx="8502555" cy="4449171"/>
          </a:xfrm>
        </p:spPr>
        <p:txBody>
          <a:bodyPr>
            <a:normAutofit fontScale="92500" lnSpcReduction="10000"/>
          </a:bodyPr>
          <a:lstStyle/>
          <a:p>
            <a:pPr marL="0" indent="0" algn="just">
              <a:buNone/>
            </a:pPr>
            <a:r>
              <a:rPr lang="fr-FR" sz="2800" dirty="0">
                <a:solidFill>
                  <a:schemeClr val="tx1"/>
                </a:solidFill>
              </a:rPr>
              <a:t>Mais très forte demande des parents et de l’institution mais surtout impact fort révélé par les recherches récentes (</a:t>
            </a:r>
            <a:r>
              <a:rPr lang="fr-FR" sz="2800" dirty="0" err="1">
                <a:solidFill>
                  <a:schemeClr val="tx1"/>
                </a:solidFill>
              </a:rPr>
              <a:t>Goigoux</a:t>
            </a:r>
            <a:r>
              <a:rPr lang="fr-FR" sz="2800" dirty="0">
                <a:solidFill>
                  <a:schemeClr val="tx1"/>
                </a:solidFill>
              </a:rPr>
              <a:t>, Enquête </a:t>
            </a:r>
            <a:r>
              <a:rPr lang="fr-FR" sz="2800" i="1" dirty="0">
                <a:solidFill>
                  <a:schemeClr val="tx1"/>
                </a:solidFill>
              </a:rPr>
              <a:t>lire, écrire au CP)</a:t>
            </a:r>
            <a:endParaRPr lang="fr-FR" sz="2800" dirty="0">
              <a:solidFill>
                <a:schemeClr val="tx1"/>
              </a:solidFill>
            </a:endParaRPr>
          </a:p>
          <a:p>
            <a:pPr algn="just">
              <a:lnSpc>
                <a:spcPct val="90000"/>
              </a:lnSpc>
              <a:spcBef>
                <a:spcPts val="0"/>
              </a:spcBef>
              <a:buNone/>
            </a:pPr>
            <a:r>
              <a:rPr lang="fr-FR" altLang="fr-FR" sz="2800" dirty="0">
                <a:ea typeface="ＭＳ Ｐゴシック" charset="-128"/>
              </a:rPr>
              <a:t>En fait, la dictée est un exercice très utile </a:t>
            </a:r>
          </a:p>
          <a:p>
            <a:pPr algn="just">
              <a:lnSpc>
                <a:spcPct val="90000"/>
              </a:lnSpc>
              <a:spcBef>
                <a:spcPts val="0"/>
              </a:spcBef>
              <a:buNone/>
            </a:pPr>
            <a:endParaRPr lang="fr-FR" altLang="fr-FR" sz="2800" dirty="0">
              <a:ea typeface="ＭＳ Ｐゴシック" charset="-128"/>
            </a:endParaRPr>
          </a:p>
          <a:p>
            <a:pPr algn="just">
              <a:lnSpc>
                <a:spcPct val="90000"/>
              </a:lnSpc>
              <a:spcBef>
                <a:spcPts val="0"/>
              </a:spcBef>
            </a:pPr>
            <a:r>
              <a:rPr lang="fr-FR" altLang="fr-FR" sz="2800" dirty="0">
                <a:ea typeface="ＭＳ Ｐゴシック" charset="-128"/>
              </a:rPr>
              <a:t>si on repense l’exercice pour ne pas en faire un amalgame de problèmes et de pièges ;</a:t>
            </a:r>
          </a:p>
          <a:p>
            <a:pPr marL="0" indent="0" algn="just">
              <a:lnSpc>
                <a:spcPct val="90000"/>
              </a:lnSpc>
              <a:spcBef>
                <a:spcPts val="0"/>
              </a:spcBef>
              <a:buNone/>
            </a:pPr>
            <a:endParaRPr lang="fr-FR" altLang="fr-FR" sz="2800" dirty="0">
              <a:ea typeface="ＭＳ Ｐゴシック" charset="-128"/>
            </a:endParaRPr>
          </a:p>
          <a:p>
            <a:pPr algn="just">
              <a:lnSpc>
                <a:spcPct val="90000"/>
              </a:lnSpc>
              <a:spcBef>
                <a:spcPts val="0"/>
              </a:spcBef>
            </a:pPr>
            <a:r>
              <a:rPr lang="fr-FR" altLang="fr-FR" sz="2800" dirty="0">
                <a:ea typeface="ＭＳ Ｐゴシック" charset="-128"/>
              </a:rPr>
              <a:t>si on ne se centre pas exclusivement sur l’évaluation mais sur l’apprentissage ;</a:t>
            </a:r>
          </a:p>
          <a:p>
            <a:pPr marL="0" indent="0" algn="just">
              <a:lnSpc>
                <a:spcPct val="90000"/>
              </a:lnSpc>
              <a:spcBef>
                <a:spcPts val="0"/>
              </a:spcBef>
              <a:buNone/>
            </a:pPr>
            <a:endParaRPr lang="fr-FR" altLang="fr-FR" sz="2800" dirty="0">
              <a:ea typeface="ＭＳ Ｐゴシック" charset="-128"/>
            </a:endParaRPr>
          </a:p>
          <a:p>
            <a:pPr algn="just">
              <a:lnSpc>
                <a:spcPct val="90000"/>
              </a:lnSpc>
              <a:spcBef>
                <a:spcPts val="0"/>
              </a:spcBef>
            </a:pPr>
            <a:r>
              <a:rPr lang="fr-FR" altLang="fr-FR" sz="2800" dirty="0">
                <a:ea typeface="ＭＳ Ｐゴシック" charset="-128"/>
              </a:rPr>
              <a:t>si on favorise l’attention réfléchie sur les faits graphiques ;</a:t>
            </a:r>
          </a:p>
          <a:p>
            <a:pPr algn="just"/>
            <a:endParaRPr lang="fr-FR" dirty="0"/>
          </a:p>
        </p:txBody>
      </p:sp>
    </p:spTree>
    <p:extLst>
      <p:ext uri="{BB962C8B-B14F-4D97-AF65-F5344CB8AC3E}">
        <p14:creationId xmlns:p14="http://schemas.microsoft.com/office/powerpoint/2010/main" val="16767321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5. Mise au point:  la dictée</a:t>
            </a:r>
          </a:p>
        </p:txBody>
      </p:sp>
      <p:sp>
        <p:nvSpPr>
          <p:cNvPr id="3" name="Espace réservé du contenu 2"/>
          <p:cNvSpPr>
            <a:spLocks noGrp="1"/>
          </p:cNvSpPr>
          <p:nvPr>
            <p:ph idx="1"/>
          </p:nvPr>
        </p:nvSpPr>
        <p:spPr>
          <a:xfrm>
            <a:off x="313899" y="2088107"/>
            <a:ext cx="8502555" cy="4449171"/>
          </a:xfrm>
        </p:spPr>
        <p:txBody>
          <a:bodyPr>
            <a:normAutofit fontScale="92500"/>
          </a:bodyPr>
          <a:lstStyle/>
          <a:p>
            <a:pPr algn="just">
              <a:lnSpc>
                <a:spcPct val="90000"/>
              </a:lnSpc>
              <a:spcBef>
                <a:spcPts val="0"/>
              </a:spcBef>
            </a:pPr>
            <a:r>
              <a:rPr lang="fr-FR" altLang="fr-FR" sz="2800" dirty="0">
                <a:ea typeface="ＭＳ Ｐゴシック" charset="-128"/>
              </a:rPr>
              <a:t>si on en diversifie les formes, pour ne pas garder que la dictée traditionnelle, essentiellement évaluative ;</a:t>
            </a:r>
          </a:p>
          <a:p>
            <a:pPr marL="0" indent="0" algn="just">
              <a:lnSpc>
                <a:spcPct val="90000"/>
              </a:lnSpc>
              <a:spcBef>
                <a:spcPts val="0"/>
              </a:spcBef>
              <a:buNone/>
            </a:pPr>
            <a:endParaRPr lang="fr-FR" altLang="fr-FR" sz="2800" dirty="0">
              <a:ea typeface="ＭＳ Ｐゴシック" charset="-128"/>
            </a:endParaRPr>
          </a:p>
          <a:p>
            <a:pPr algn="just">
              <a:spcBef>
                <a:spcPts val="0"/>
              </a:spcBef>
            </a:pPr>
            <a:r>
              <a:rPr lang="fr-FR" altLang="fr-FR" sz="2800" dirty="0">
                <a:ea typeface="ＭＳ Ｐゴシック" charset="-128"/>
              </a:rPr>
              <a:t>si elle est reliée aux outils construits lors de la séquence et à utiliser comme aides, surtout pour les élèves en difficulté ;</a:t>
            </a:r>
          </a:p>
          <a:p>
            <a:pPr marL="0" indent="0" algn="just">
              <a:spcBef>
                <a:spcPts val="0"/>
              </a:spcBef>
              <a:buNone/>
            </a:pPr>
            <a:endParaRPr lang="fr-FR" altLang="fr-FR" sz="2800" dirty="0">
              <a:ea typeface="ＭＳ Ｐゴシック" charset="-128"/>
            </a:endParaRPr>
          </a:p>
          <a:p>
            <a:pPr algn="just">
              <a:spcBef>
                <a:spcPts val="0"/>
              </a:spcBef>
            </a:pPr>
            <a:r>
              <a:rPr lang="fr-FR" altLang="fr-FR" sz="2800" dirty="0">
                <a:ea typeface="ＭＳ Ｐゴシック" charset="-128"/>
              </a:rPr>
              <a:t>si on reconsidère l’erreur (évacuer la notion de « faute » très culpabilisante) comme étant normale et formative.</a:t>
            </a:r>
          </a:p>
          <a:p>
            <a:pPr marL="0" indent="0" algn="just">
              <a:spcBef>
                <a:spcPts val="0"/>
              </a:spcBef>
              <a:buNone/>
            </a:pPr>
            <a:endParaRPr lang="fr-FR" altLang="fr-FR" sz="2800" dirty="0">
              <a:ea typeface="ＭＳ Ｐゴシック" charset="-128"/>
            </a:endParaRPr>
          </a:p>
          <a:p>
            <a:pPr algn="just">
              <a:spcBef>
                <a:spcPts val="0"/>
              </a:spcBef>
            </a:pPr>
            <a:r>
              <a:rPr lang="fr-FR" altLang="fr-FR" sz="2800" dirty="0">
                <a:ea typeface="ＭＳ Ｐゴシック" charset="-128"/>
              </a:rPr>
              <a:t>Prévoir d’autres formes.</a:t>
            </a:r>
          </a:p>
          <a:p>
            <a:pPr algn="just">
              <a:lnSpc>
                <a:spcPct val="90000"/>
              </a:lnSpc>
              <a:spcBef>
                <a:spcPts val="0"/>
              </a:spcBef>
            </a:pPr>
            <a:endParaRPr lang="fr-FR" altLang="fr-FR" dirty="0">
              <a:ea typeface="ＭＳ Ｐゴシック" charset="-128"/>
            </a:endParaRPr>
          </a:p>
          <a:p>
            <a:pPr algn="just"/>
            <a:endParaRPr lang="fr-FR" dirty="0"/>
          </a:p>
        </p:txBody>
      </p:sp>
    </p:spTree>
    <p:extLst>
      <p:ext uri="{BB962C8B-B14F-4D97-AF65-F5344CB8AC3E}">
        <p14:creationId xmlns:p14="http://schemas.microsoft.com/office/powerpoint/2010/main" val="2262974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5. Mise au point:  la dictée</a:t>
            </a:r>
          </a:p>
        </p:txBody>
      </p:sp>
      <p:sp>
        <p:nvSpPr>
          <p:cNvPr id="3" name="Espace réservé du contenu 2"/>
          <p:cNvSpPr>
            <a:spLocks noGrp="1"/>
          </p:cNvSpPr>
          <p:nvPr>
            <p:ph idx="1"/>
          </p:nvPr>
        </p:nvSpPr>
        <p:spPr>
          <a:xfrm>
            <a:off x="368489" y="2047164"/>
            <a:ext cx="8461611" cy="4449170"/>
          </a:xfrm>
        </p:spPr>
        <p:txBody>
          <a:bodyPr>
            <a:normAutofit/>
          </a:bodyPr>
          <a:lstStyle/>
          <a:p>
            <a:pPr marL="0" indent="0">
              <a:buNone/>
            </a:pPr>
            <a:r>
              <a:rPr lang="fr-FR" sz="2800" b="1" dirty="0"/>
              <a:t>5.1. Les différents types de dictée</a:t>
            </a:r>
          </a:p>
          <a:p>
            <a:pPr marL="0" indent="0">
              <a:buNone/>
            </a:pPr>
            <a:r>
              <a:rPr lang="fr-FR" altLang="fr-FR" sz="2800" dirty="0">
                <a:solidFill>
                  <a:srgbClr val="0070C0"/>
                </a:solidFill>
                <a:ea typeface="ＭＳ Ｐゴシック" charset="-128"/>
                <a:sym typeface="Wingdings"/>
              </a:rPr>
              <a:t>Cf. DOC-Les différentes </a:t>
            </a:r>
            <a:r>
              <a:rPr lang="fr-FR" altLang="fr-FR" sz="2800">
                <a:solidFill>
                  <a:srgbClr val="0070C0"/>
                </a:solidFill>
                <a:ea typeface="ＭＳ Ｐゴシック" charset="-128"/>
                <a:sym typeface="Wingdings"/>
              </a:rPr>
              <a:t>dictées Eduscol</a:t>
            </a:r>
            <a:endParaRPr lang="fr-FR" sz="2800" dirty="0">
              <a:solidFill>
                <a:srgbClr val="0070C0"/>
              </a:solidFill>
            </a:endParaRPr>
          </a:p>
          <a:p>
            <a:pPr marL="0" indent="0">
              <a:buNone/>
            </a:pPr>
            <a:endParaRPr lang="fr-FR" sz="2800" b="1" dirty="0"/>
          </a:p>
          <a:p>
            <a:pPr marL="0" indent="0">
              <a:buNone/>
            </a:pPr>
            <a:r>
              <a:rPr lang="fr-FR" sz="2800" b="1" dirty="0"/>
              <a:t>5.2. La dictée négociée</a:t>
            </a:r>
          </a:p>
          <a:p>
            <a:pPr lvl="1"/>
            <a:r>
              <a:rPr lang="fr-FR" altLang="fr-FR" sz="2800" dirty="0">
                <a:ea typeface="ＭＳ Ｐゴシック" charset="-128"/>
              </a:rPr>
              <a:t>Voir film </a:t>
            </a:r>
          </a:p>
        </p:txBody>
      </p:sp>
    </p:spTree>
    <p:extLst>
      <p:ext uri="{BB962C8B-B14F-4D97-AF65-F5344CB8AC3E}">
        <p14:creationId xmlns:p14="http://schemas.microsoft.com/office/powerpoint/2010/main" val="8435885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5. Mise au point:  la dictée</a:t>
            </a:r>
          </a:p>
        </p:txBody>
      </p:sp>
      <p:sp>
        <p:nvSpPr>
          <p:cNvPr id="3" name="Espace réservé du contenu 2"/>
          <p:cNvSpPr>
            <a:spLocks noGrp="1"/>
          </p:cNvSpPr>
          <p:nvPr>
            <p:ph idx="1"/>
          </p:nvPr>
        </p:nvSpPr>
        <p:spPr>
          <a:xfrm>
            <a:off x="368489" y="2047164"/>
            <a:ext cx="8461611" cy="4449170"/>
          </a:xfrm>
        </p:spPr>
        <p:txBody>
          <a:bodyPr/>
          <a:lstStyle/>
          <a:p>
            <a:pPr marL="0" indent="0" algn="just">
              <a:lnSpc>
                <a:spcPct val="120000"/>
              </a:lnSpc>
              <a:spcBef>
                <a:spcPts val="0"/>
              </a:spcBef>
              <a:buNone/>
            </a:pPr>
            <a:r>
              <a:rPr lang="fr-FR" b="1" dirty="0"/>
              <a:t>5.3. Privilégier la résolution de </a:t>
            </a:r>
            <a:r>
              <a:rPr lang="fr-FR" b="1" dirty="0" err="1"/>
              <a:t>pb</a:t>
            </a:r>
            <a:r>
              <a:rPr lang="fr-FR" b="1" dirty="0"/>
              <a:t> (</a:t>
            </a:r>
            <a:r>
              <a:rPr lang="fr-FR" b="1" dirty="0" err="1"/>
              <a:t>cf</a:t>
            </a:r>
            <a:r>
              <a:rPr lang="fr-FR" b="1" dirty="0"/>
              <a:t> </a:t>
            </a:r>
            <a:r>
              <a:rPr lang="fr-FR" b="1" dirty="0" err="1"/>
              <a:t>Angoujard</a:t>
            </a:r>
            <a:r>
              <a:rPr lang="fr-FR" b="1" dirty="0"/>
              <a:t>)</a:t>
            </a:r>
          </a:p>
          <a:p>
            <a:pPr marL="565150" lvl="3" algn="just">
              <a:lnSpc>
                <a:spcPct val="120000"/>
              </a:lnSpc>
              <a:spcBef>
                <a:spcPts val="0"/>
              </a:spcBef>
            </a:pPr>
            <a:r>
              <a:rPr lang="fr-FR" altLang="fr-FR" sz="2000" dirty="0">
                <a:ea typeface="ＭＳ Ｐゴシック" charset="-128"/>
              </a:rPr>
              <a:t>Explicitation et formulation d’un problème (« on met s ou </a:t>
            </a:r>
            <a:r>
              <a:rPr lang="fr-FR" altLang="fr-FR" sz="2000" dirty="0" err="1">
                <a:ea typeface="ＭＳ Ｐゴシック" charset="-128"/>
              </a:rPr>
              <a:t>ss</a:t>
            </a:r>
            <a:r>
              <a:rPr lang="fr-FR" altLang="fr-FR" sz="2000" dirty="0">
                <a:ea typeface="ＭＳ Ｐゴシック" charset="-128"/>
              </a:rPr>
              <a:t> » ? « on met –s ou –nt? )(on met a ou à ? »…)</a:t>
            </a:r>
          </a:p>
          <a:p>
            <a:pPr marL="565150" lvl="3" algn="just">
              <a:lnSpc>
                <a:spcPct val="120000"/>
              </a:lnSpc>
              <a:spcBef>
                <a:spcPts val="0"/>
              </a:spcBef>
            </a:pPr>
            <a:r>
              <a:rPr lang="fr-FR" altLang="fr-FR" sz="2000" dirty="0">
                <a:ea typeface="ＭＳ Ｐゴシック" charset="-128"/>
              </a:rPr>
              <a:t>Résolution</a:t>
            </a:r>
          </a:p>
          <a:p>
            <a:pPr marL="0" lvl="1" algn="just">
              <a:lnSpc>
                <a:spcPct val="120000"/>
              </a:lnSpc>
              <a:spcBef>
                <a:spcPts val="0"/>
              </a:spcBef>
              <a:buFontTx/>
              <a:buChar char="-"/>
            </a:pPr>
            <a:r>
              <a:rPr lang="fr-FR" altLang="fr-FR" sz="2000" dirty="0">
                <a:ea typeface="ＭＳ Ｐゴシック" charset="-128"/>
              </a:rPr>
              <a:t>Formulation d’hypothèses</a:t>
            </a:r>
          </a:p>
          <a:p>
            <a:pPr marL="0" lvl="1" algn="just">
              <a:lnSpc>
                <a:spcPct val="120000"/>
              </a:lnSpc>
              <a:spcBef>
                <a:spcPts val="0"/>
              </a:spcBef>
              <a:buFontTx/>
              <a:buChar char="-"/>
            </a:pPr>
            <a:r>
              <a:rPr lang="fr-FR" altLang="fr-FR" sz="2000" dirty="0">
                <a:ea typeface="ＭＳ Ｐゴシック" charset="-128"/>
              </a:rPr>
              <a:t>Constitution d’un corpus de mots ou de phrases assez large pour être représentatif</a:t>
            </a:r>
          </a:p>
          <a:p>
            <a:pPr marL="0" lvl="1" algn="just">
              <a:lnSpc>
                <a:spcPct val="120000"/>
              </a:lnSpc>
              <a:spcBef>
                <a:spcPts val="0"/>
              </a:spcBef>
              <a:buFontTx/>
              <a:buChar char="-"/>
            </a:pPr>
            <a:r>
              <a:rPr lang="fr-FR" altLang="fr-FR" sz="2000" dirty="0">
                <a:ea typeface="ＭＳ Ｐゴシック" charset="-128"/>
              </a:rPr>
              <a:t>Analyse du corpus : observation et manipulation; vérification des hypothèses. Recherche de type métalinguistique.</a:t>
            </a:r>
          </a:p>
          <a:p>
            <a:pPr marL="0" indent="0">
              <a:buNone/>
            </a:pPr>
            <a:endParaRPr lang="fr-FR" b="1" dirty="0"/>
          </a:p>
        </p:txBody>
      </p:sp>
    </p:spTree>
    <p:extLst>
      <p:ext uri="{BB962C8B-B14F-4D97-AF65-F5344CB8AC3E}">
        <p14:creationId xmlns:p14="http://schemas.microsoft.com/office/powerpoint/2010/main" val="1087154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5. Mise au point:  la dictée</a:t>
            </a:r>
          </a:p>
        </p:txBody>
      </p:sp>
      <p:sp>
        <p:nvSpPr>
          <p:cNvPr id="3" name="Espace réservé du contenu 2"/>
          <p:cNvSpPr>
            <a:spLocks noGrp="1"/>
          </p:cNvSpPr>
          <p:nvPr>
            <p:ph idx="1"/>
          </p:nvPr>
        </p:nvSpPr>
        <p:spPr>
          <a:xfrm>
            <a:off x="368489" y="2047164"/>
            <a:ext cx="8461611" cy="4449170"/>
          </a:xfrm>
        </p:spPr>
        <p:txBody>
          <a:bodyPr/>
          <a:lstStyle/>
          <a:p>
            <a:pPr marL="577850" lvl="2" algn="just">
              <a:lnSpc>
                <a:spcPct val="120000"/>
              </a:lnSpc>
              <a:spcBef>
                <a:spcPts val="0"/>
              </a:spcBef>
            </a:pPr>
            <a:r>
              <a:rPr lang="fr-FR" altLang="fr-FR" sz="2000" dirty="0">
                <a:ea typeface="ＭＳ Ｐゴシック" charset="-128"/>
              </a:rPr>
              <a:t>Récapitulation de ce qui a été appris - Formalisation – codification</a:t>
            </a:r>
          </a:p>
          <a:p>
            <a:pPr marL="0" algn="just">
              <a:lnSpc>
                <a:spcPct val="120000"/>
              </a:lnSpc>
              <a:spcBef>
                <a:spcPts val="0"/>
              </a:spcBef>
              <a:buFontTx/>
              <a:buChar char="-"/>
            </a:pPr>
            <a:r>
              <a:rPr lang="fr-FR" altLang="fr-FR" dirty="0">
                <a:ea typeface="ＭＳ Ｐゴシック" charset="-128"/>
              </a:rPr>
              <a:t>Élaborer collectivement la règle</a:t>
            </a:r>
          </a:p>
          <a:p>
            <a:pPr marL="0" algn="just">
              <a:lnSpc>
                <a:spcPct val="120000"/>
              </a:lnSpc>
              <a:spcBef>
                <a:spcPts val="0"/>
              </a:spcBef>
              <a:buFontTx/>
              <a:buChar char="-"/>
            </a:pPr>
            <a:r>
              <a:rPr lang="fr-FR" altLang="fr-FR" dirty="0">
                <a:ea typeface="ＭＳ Ｐゴシック" charset="-128"/>
              </a:rPr>
              <a:t>Faire une fiche outil</a:t>
            </a:r>
          </a:p>
          <a:p>
            <a:pPr marL="577850" lvl="2" algn="just">
              <a:lnSpc>
                <a:spcPct val="120000"/>
              </a:lnSpc>
              <a:spcBef>
                <a:spcPts val="0"/>
              </a:spcBef>
            </a:pPr>
            <a:r>
              <a:rPr lang="fr-FR" altLang="fr-FR" sz="2000" dirty="0">
                <a:ea typeface="ＭＳ Ｐゴシック" charset="-128"/>
              </a:rPr>
              <a:t>Automatisation – consolidation par des exercices</a:t>
            </a:r>
          </a:p>
          <a:p>
            <a:pPr marL="577850" lvl="2" algn="just">
              <a:lnSpc>
                <a:spcPct val="120000"/>
              </a:lnSpc>
              <a:spcBef>
                <a:spcPts val="0"/>
              </a:spcBef>
            </a:pPr>
            <a:r>
              <a:rPr lang="fr-FR" altLang="fr-FR" sz="2000" dirty="0">
                <a:ea typeface="ＭＳ Ｐゴシック" charset="-128"/>
              </a:rPr>
              <a:t>Production d’écrit</a:t>
            </a:r>
          </a:p>
          <a:p>
            <a:pPr marL="0" algn="just">
              <a:lnSpc>
                <a:spcPct val="120000"/>
              </a:lnSpc>
              <a:spcBef>
                <a:spcPts val="0"/>
              </a:spcBef>
              <a:buFont typeface="Wingdings 2" charset="2"/>
              <a:buNone/>
            </a:pPr>
            <a:endParaRPr lang="fr-FR" altLang="fr-FR" dirty="0">
              <a:ea typeface="ＭＳ Ｐゴシック" charset="-128"/>
            </a:endParaRPr>
          </a:p>
          <a:p>
            <a:pPr marL="0" algn="just">
              <a:lnSpc>
                <a:spcPct val="120000"/>
              </a:lnSpc>
              <a:spcBef>
                <a:spcPts val="0"/>
              </a:spcBef>
              <a:buFont typeface="Wingdings 2" charset="2"/>
              <a:buNone/>
            </a:pPr>
            <a:r>
              <a:rPr lang="fr-FR" altLang="fr-FR" dirty="0">
                <a:ea typeface="ＭＳ Ｐゴシック" charset="-128"/>
                <a:sym typeface="Wingdings"/>
              </a:rPr>
              <a:t> </a:t>
            </a:r>
            <a:r>
              <a:rPr lang="fr-FR" altLang="fr-FR" dirty="0">
                <a:ea typeface="ＭＳ Ｐゴシック" charset="-128"/>
              </a:rPr>
              <a:t>Démarche qui motive (réponse à un </a:t>
            </a:r>
            <a:r>
              <a:rPr lang="fr-FR" altLang="fr-FR" dirty="0" err="1">
                <a:ea typeface="ＭＳ Ｐゴシック" charset="-128"/>
              </a:rPr>
              <a:t>pb</a:t>
            </a:r>
            <a:r>
              <a:rPr lang="fr-FR" altLang="fr-FR" dirty="0">
                <a:ea typeface="ＭＳ Ｐゴシック" charset="-128"/>
              </a:rPr>
              <a:t>), qui active l’autonomie, la réflexion (d’ordre métalinguistique) et qui relève plus de l’apprentissage (appropriation des savoirs) que de l’enseignement.</a:t>
            </a:r>
          </a:p>
          <a:p>
            <a:pPr marL="0" indent="0">
              <a:buNone/>
            </a:pPr>
            <a:endParaRPr lang="fr-FR" b="1" dirty="0"/>
          </a:p>
        </p:txBody>
      </p:sp>
    </p:spTree>
    <p:extLst>
      <p:ext uri="{BB962C8B-B14F-4D97-AF65-F5344CB8AC3E}">
        <p14:creationId xmlns:p14="http://schemas.microsoft.com/office/powerpoint/2010/main" val="982491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5. Mise au point:  la dictée</a:t>
            </a:r>
          </a:p>
        </p:txBody>
      </p:sp>
      <p:sp>
        <p:nvSpPr>
          <p:cNvPr id="3" name="Espace réservé du contenu 2"/>
          <p:cNvSpPr>
            <a:spLocks noGrp="1"/>
          </p:cNvSpPr>
          <p:nvPr>
            <p:ph idx="1"/>
          </p:nvPr>
        </p:nvSpPr>
        <p:spPr>
          <a:xfrm>
            <a:off x="310551" y="2286000"/>
            <a:ext cx="8488392" cy="4218317"/>
          </a:xfrm>
        </p:spPr>
        <p:txBody>
          <a:bodyPr>
            <a:normAutofit/>
          </a:bodyPr>
          <a:lstStyle/>
          <a:p>
            <a:pPr marL="0" indent="0">
              <a:buNone/>
            </a:pPr>
            <a:r>
              <a:rPr lang="fr-FR" b="1" dirty="0"/>
              <a:t>5.4. Exercices et outils analogiques</a:t>
            </a:r>
          </a:p>
          <a:p>
            <a:r>
              <a:rPr lang="fr-FR" b="1" dirty="0"/>
              <a:t>Exercices d’entrainement</a:t>
            </a:r>
          </a:p>
          <a:p>
            <a:pPr lvl="1"/>
            <a:r>
              <a:rPr lang="fr-FR" altLang="fr-FR" dirty="0">
                <a:ea typeface="ＭＳ Ｐゴシック" charset="-128"/>
              </a:rPr>
              <a:t>Copie active pour l’orthographe lexicale: « photographier » le mot ou l’épeler et l’écrire de mémoire, en vérifiant à la fin. Ardoise. Procédé </a:t>
            </a:r>
            <a:r>
              <a:rPr lang="fr-FR" altLang="fr-FR" dirty="0" err="1">
                <a:ea typeface="ＭＳ Ｐゴシック" charset="-128"/>
              </a:rPr>
              <a:t>Lamartinière</a:t>
            </a:r>
            <a:r>
              <a:rPr lang="fr-FR" altLang="fr-FR" dirty="0">
                <a:ea typeface="ＭＳ Ｐゴシック" charset="-128"/>
              </a:rPr>
              <a:t>.</a:t>
            </a:r>
          </a:p>
          <a:p>
            <a:pPr lvl="1"/>
            <a:r>
              <a:rPr lang="fr-FR" altLang="fr-FR" dirty="0">
                <a:ea typeface="ＭＳ Ｐゴシック" charset="-128"/>
              </a:rPr>
              <a:t>Dictée des mots par un camarade.</a:t>
            </a:r>
          </a:p>
          <a:p>
            <a:pPr lvl="1"/>
            <a:r>
              <a:rPr lang="fr-FR" altLang="fr-FR" dirty="0">
                <a:ea typeface="ＭＳ Ｐゴシック" charset="-128"/>
              </a:rPr>
              <a:t>Donner des mots ou des phrases et trouver dans quelle liste analogique il pourrait rentrer.</a:t>
            </a:r>
          </a:p>
          <a:p>
            <a:pPr lvl="1"/>
            <a:r>
              <a:rPr lang="fr-FR" altLang="fr-FR" dirty="0">
                <a:ea typeface="ＭＳ Ｐゴシック" charset="-128"/>
              </a:rPr>
              <a:t>Jeux, mots croisés, charades, anagrammes…</a:t>
            </a:r>
          </a:p>
          <a:p>
            <a:pPr lvl="1"/>
            <a:r>
              <a:rPr lang="fr-FR" altLang="fr-FR" dirty="0">
                <a:ea typeface="ＭＳ Ｐゴシック" charset="-128"/>
              </a:rPr>
              <a:t>Exercices fabriqués par les élèves.</a:t>
            </a:r>
          </a:p>
          <a:p>
            <a:endParaRPr lang="fr-FR" dirty="0"/>
          </a:p>
        </p:txBody>
      </p:sp>
    </p:spTree>
    <p:extLst>
      <p:ext uri="{BB962C8B-B14F-4D97-AF65-F5344CB8AC3E}">
        <p14:creationId xmlns:p14="http://schemas.microsoft.com/office/powerpoint/2010/main" val="13143853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5. Mise au point:  la dictée</a:t>
            </a:r>
          </a:p>
        </p:txBody>
      </p:sp>
      <p:sp>
        <p:nvSpPr>
          <p:cNvPr id="3" name="Espace réservé du contenu 2"/>
          <p:cNvSpPr>
            <a:spLocks noGrp="1"/>
          </p:cNvSpPr>
          <p:nvPr>
            <p:ph idx="1"/>
          </p:nvPr>
        </p:nvSpPr>
        <p:spPr>
          <a:xfrm>
            <a:off x="362309" y="2286000"/>
            <a:ext cx="8453887" cy="4304581"/>
          </a:xfrm>
        </p:spPr>
        <p:txBody>
          <a:bodyPr/>
          <a:lstStyle/>
          <a:p>
            <a:r>
              <a:rPr lang="fr-FR" dirty="0"/>
              <a:t>Ec</a:t>
            </a:r>
            <a:r>
              <a:rPr lang="fr-FR" b="1" dirty="0"/>
              <a:t>riture avec contraintes</a:t>
            </a:r>
          </a:p>
          <a:p>
            <a:pPr lvl="1"/>
            <a:r>
              <a:rPr lang="fr-FR" altLang="fr-FR" dirty="0">
                <a:ea typeface="ＭＳ Ｐゴシック" charset="-128"/>
              </a:rPr>
              <a:t>Ecrire un texte à partir d’une séquence de mots : « marche dans la forêt », « marchent dans la forêt », « marches dans la forêt »</a:t>
            </a:r>
          </a:p>
          <a:p>
            <a:pPr lvl="1"/>
            <a:r>
              <a:rPr lang="fr-FR" altLang="fr-FR" dirty="0">
                <a:ea typeface="ＭＳ Ｐゴシック" charset="-128"/>
              </a:rPr>
              <a:t>Ecrire à partir d’une séquence de formes verbales : </a:t>
            </a:r>
            <a:r>
              <a:rPr lang="fr-FR" altLang="fr-FR" i="1" dirty="0">
                <a:ea typeface="ＭＳ Ｐゴシック" charset="-128"/>
              </a:rPr>
              <a:t>manger- cachés – tombé- cuisiné.</a:t>
            </a:r>
            <a:r>
              <a:rPr lang="fr-FR" altLang="fr-FR" dirty="0">
                <a:ea typeface="ＭＳ Ｐゴシック" charset="-128"/>
              </a:rPr>
              <a:t>  / Mangeait- cachaient – tomber – cuisinait.</a:t>
            </a:r>
          </a:p>
          <a:p>
            <a:endParaRPr lang="fr-FR" dirty="0"/>
          </a:p>
        </p:txBody>
      </p:sp>
    </p:spTree>
    <p:extLst>
      <p:ext uri="{BB962C8B-B14F-4D97-AF65-F5344CB8AC3E}">
        <p14:creationId xmlns:p14="http://schemas.microsoft.com/office/powerpoint/2010/main" val="1289806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5. Mise au point:  la dictée</a:t>
            </a:r>
          </a:p>
        </p:txBody>
      </p:sp>
      <p:sp>
        <p:nvSpPr>
          <p:cNvPr id="3" name="Espace réservé du contenu 2"/>
          <p:cNvSpPr>
            <a:spLocks noGrp="1"/>
          </p:cNvSpPr>
          <p:nvPr>
            <p:ph sz="half" idx="1"/>
          </p:nvPr>
        </p:nvSpPr>
        <p:spPr>
          <a:xfrm>
            <a:off x="658813" y="2620107"/>
            <a:ext cx="3657600" cy="3840163"/>
          </a:xfrm>
          <a:ln>
            <a:solidFill>
              <a:schemeClr val="accent1"/>
            </a:solidFill>
          </a:ln>
        </p:spPr>
        <p:txBody>
          <a:bodyPr/>
          <a:lstStyle/>
          <a:p>
            <a:r>
              <a:rPr lang="fr-FR" altLang="fr-FR" b="1" dirty="0">
                <a:ea typeface="ＭＳ Ｐゴシック" charset="-128"/>
              </a:rPr>
              <a:t>Pour l’infinitif</a:t>
            </a:r>
          </a:p>
          <a:p>
            <a:pPr marL="282575" lvl="1" indent="0">
              <a:buNone/>
            </a:pPr>
            <a:r>
              <a:rPr lang="fr-FR" altLang="fr-FR" i="1" dirty="0">
                <a:ea typeface="ＭＳ Ｐゴシック" charset="-128"/>
              </a:rPr>
              <a:t>Elle n’a pas fini de </a:t>
            </a:r>
            <a:r>
              <a:rPr lang="fr-FR" altLang="fr-FR" b="1" i="1" dirty="0">
                <a:ea typeface="ＭＳ Ｐゴシック" charset="-128"/>
              </a:rPr>
              <a:t>manger</a:t>
            </a:r>
            <a:r>
              <a:rPr lang="fr-FR" altLang="fr-FR" i="1" dirty="0">
                <a:ea typeface="ＭＳ Ｐゴシック" charset="-128"/>
              </a:rPr>
              <a:t>.</a:t>
            </a:r>
          </a:p>
          <a:p>
            <a:pPr marL="282575" lvl="1" indent="0">
              <a:buNone/>
            </a:pPr>
            <a:r>
              <a:rPr lang="fr-FR" altLang="fr-FR" i="1" dirty="0">
                <a:ea typeface="ＭＳ Ｐゴシック" charset="-128"/>
              </a:rPr>
              <a:t>Nous en avons profité pour </a:t>
            </a:r>
            <a:r>
              <a:rPr lang="fr-FR" altLang="fr-FR" b="1" i="1" dirty="0">
                <a:ea typeface="ＭＳ Ｐゴシック" charset="-128"/>
              </a:rPr>
              <a:t>scier</a:t>
            </a:r>
            <a:r>
              <a:rPr lang="fr-FR" altLang="fr-FR" i="1" dirty="0">
                <a:ea typeface="ＭＳ Ｐゴシック" charset="-128"/>
              </a:rPr>
              <a:t> du bois.</a:t>
            </a:r>
          </a:p>
          <a:p>
            <a:pPr marL="282575" lvl="1" indent="0">
              <a:buNone/>
            </a:pPr>
            <a:r>
              <a:rPr lang="fr-FR" altLang="fr-FR" i="1" dirty="0">
                <a:ea typeface="ＭＳ Ｐゴシック" charset="-128"/>
              </a:rPr>
              <a:t>Il se mit à </a:t>
            </a:r>
            <a:r>
              <a:rPr lang="fr-FR" altLang="fr-FR" b="1" i="1" dirty="0">
                <a:ea typeface="ＭＳ Ｐゴシック" charset="-128"/>
              </a:rPr>
              <a:t>bavarder</a:t>
            </a:r>
            <a:r>
              <a:rPr lang="fr-FR" altLang="fr-FR" i="1" dirty="0">
                <a:ea typeface="ＭＳ Ｐゴシック" charset="-128"/>
              </a:rPr>
              <a:t>.</a:t>
            </a:r>
          </a:p>
          <a:p>
            <a:pPr marL="282575" lvl="1" indent="0">
              <a:buNone/>
            </a:pPr>
            <a:r>
              <a:rPr lang="fr-FR" altLang="fr-FR" i="1" dirty="0">
                <a:ea typeface="ＭＳ Ｐゴシック" charset="-128"/>
              </a:rPr>
              <a:t>J’ai envie de </a:t>
            </a:r>
            <a:r>
              <a:rPr lang="fr-FR" altLang="fr-FR" b="1" i="1" dirty="0">
                <a:ea typeface="ＭＳ Ｐゴシック" charset="-128"/>
              </a:rPr>
              <a:t>partir</a:t>
            </a:r>
            <a:r>
              <a:rPr lang="fr-FR" altLang="fr-FR" i="1" dirty="0">
                <a:ea typeface="ＭＳ Ｐゴシック" charset="-128"/>
              </a:rPr>
              <a:t> en vacances.</a:t>
            </a:r>
          </a:p>
          <a:p>
            <a:pPr marL="282575" lvl="1" indent="0">
              <a:buNone/>
            </a:pPr>
            <a:r>
              <a:rPr lang="fr-FR" altLang="fr-FR" i="1" dirty="0">
                <a:ea typeface="ＭＳ Ｐゴシック" charset="-128"/>
              </a:rPr>
              <a:t>Il est sorti sans </a:t>
            </a:r>
            <a:r>
              <a:rPr lang="fr-FR" altLang="fr-FR" b="1" i="1" dirty="0">
                <a:ea typeface="ＭＳ Ｐゴシック" charset="-128"/>
              </a:rPr>
              <a:t>mettre</a:t>
            </a:r>
            <a:r>
              <a:rPr lang="fr-FR" altLang="fr-FR" i="1" dirty="0">
                <a:ea typeface="ＭＳ Ｐゴシック" charset="-128"/>
              </a:rPr>
              <a:t> sa casquette…</a:t>
            </a:r>
          </a:p>
          <a:p>
            <a:endParaRPr lang="fr-FR" dirty="0"/>
          </a:p>
        </p:txBody>
      </p:sp>
      <p:sp>
        <p:nvSpPr>
          <p:cNvPr id="4" name="Espace réservé du contenu 3"/>
          <p:cNvSpPr>
            <a:spLocks noGrp="1"/>
          </p:cNvSpPr>
          <p:nvPr>
            <p:ph sz="half" idx="2"/>
          </p:nvPr>
        </p:nvSpPr>
        <p:spPr>
          <a:xfrm>
            <a:off x="4826001" y="2620106"/>
            <a:ext cx="3657600" cy="3840163"/>
          </a:xfrm>
          <a:ln>
            <a:solidFill>
              <a:schemeClr val="accent1"/>
            </a:solidFill>
          </a:ln>
        </p:spPr>
        <p:txBody>
          <a:bodyPr/>
          <a:lstStyle/>
          <a:p>
            <a:r>
              <a:rPr lang="fr-FR" b="1" dirty="0"/>
              <a:t>Pour les homophones</a:t>
            </a:r>
          </a:p>
          <a:p>
            <a:pPr marL="0" indent="0">
              <a:spcBef>
                <a:spcPts val="0"/>
              </a:spcBef>
              <a:buNone/>
            </a:pPr>
            <a:r>
              <a:rPr lang="fr-FR" altLang="fr-FR" i="1" dirty="0">
                <a:ea typeface="ＭＳ Ｐゴシック" charset="-128"/>
              </a:rPr>
              <a:t>Le chat </a:t>
            </a:r>
            <a:r>
              <a:rPr lang="fr-FR" altLang="fr-FR" b="1" i="1" dirty="0">
                <a:ea typeface="ＭＳ Ｐゴシック" charset="-128"/>
              </a:rPr>
              <a:t>a </a:t>
            </a:r>
            <a:r>
              <a:rPr lang="fr-FR" altLang="fr-FR" i="1" dirty="0">
                <a:ea typeface="ＭＳ Ｐゴシック" charset="-128"/>
              </a:rPr>
              <a:t>mangé la souris</a:t>
            </a:r>
          </a:p>
          <a:p>
            <a:pPr marL="0" indent="0">
              <a:spcBef>
                <a:spcPts val="0"/>
              </a:spcBef>
              <a:buNone/>
            </a:pPr>
            <a:r>
              <a:rPr lang="fr-FR" altLang="fr-FR" i="1" dirty="0">
                <a:ea typeface="ＭＳ Ｐゴシック" charset="-128"/>
              </a:rPr>
              <a:t>Le chat </a:t>
            </a:r>
            <a:r>
              <a:rPr lang="fr-FR" altLang="fr-FR" b="1" i="1" dirty="0">
                <a:ea typeface="ＭＳ Ｐゴシック" charset="-128"/>
              </a:rPr>
              <a:t>avait</a:t>
            </a:r>
            <a:r>
              <a:rPr lang="fr-FR" altLang="fr-FR" i="1" dirty="0">
                <a:ea typeface="ＭＳ Ｐゴシック" charset="-128"/>
              </a:rPr>
              <a:t> mangé la souris</a:t>
            </a:r>
          </a:p>
          <a:p>
            <a:pPr marL="0" indent="0">
              <a:spcBef>
                <a:spcPts val="0"/>
              </a:spcBef>
              <a:buNone/>
            </a:pPr>
            <a:r>
              <a:rPr lang="fr-FR" altLang="fr-FR" i="1" dirty="0">
                <a:ea typeface="ＭＳ Ｐゴシック" charset="-128"/>
              </a:rPr>
              <a:t>Mon père </a:t>
            </a:r>
            <a:r>
              <a:rPr lang="fr-FR" altLang="fr-FR" b="1" i="1" dirty="0">
                <a:ea typeface="ＭＳ Ｐゴシック" charset="-128"/>
              </a:rPr>
              <a:t>a </a:t>
            </a:r>
            <a:r>
              <a:rPr lang="fr-FR" altLang="fr-FR" i="1" dirty="0">
                <a:ea typeface="ＭＳ Ｐゴシック" charset="-128"/>
              </a:rPr>
              <a:t>tondu la pelouse</a:t>
            </a:r>
          </a:p>
          <a:p>
            <a:pPr marL="0" indent="0">
              <a:spcBef>
                <a:spcPts val="0"/>
              </a:spcBef>
              <a:buNone/>
            </a:pPr>
            <a:r>
              <a:rPr lang="fr-FR" altLang="fr-FR" i="1" dirty="0">
                <a:ea typeface="ＭＳ Ｐゴシック" charset="-128"/>
              </a:rPr>
              <a:t>On </a:t>
            </a:r>
            <a:r>
              <a:rPr lang="fr-FR" altLang="fr-FR" b="1" i="1" dirty="0">
                <a:ea typeface="ＭＳ Ｐゴシック" charset="-128"/>
              </a:rPr>
              <a:t>a</a:t>
            </a:r>
            <a:r>
              <a:rPr lang="fr-FR" altLang="fr-FR" i="1" dirty="0">
                <a:ea typeface="ＭＳ Ｐゴシック" charset="-128"/>
              </a:rPr>
              <a:t> porté le chat chez le vétérinaire</a:t>
            </a:r>
          </a:p>
          <a:p>
            <a:pPr>
              <a:spcBef>
                <a:spcPts val="0"/>
              </a:spcBef>
            </a:pPr>
            <a:endParaRPr lang="fr-FR" altLang="fr-FR" dirty="0">
              <a:ea typeface="ＭＳ Ｐゴシック" charset="-128"/>
            </a:endParaRPr>
          </a:p>
          <a:p>
            <a:pPr marL="0" indent="0">
              <a:spcBef>
                <a:spcPts val="0"/>
              </a:spcBef>
              <a:buNone/>
            </a:pPr>
            <a:r>
              <a:rPr lang="fr-FR" altLang="fr-FR" i="1" dirty="0"/>
              <a:t>Je vais </a:t>
            </a:r>
            <a:r>
              <a:rPr lang="fr-FR" altLang="fr-FR" b="1" i="1" dirty="0"/>
              <a:t>à </a:t>
            </a:r>
            <a:r>
              <a:rPr lang="fr-FR" altLang="fr-FR" i="1" dirty="0"/>
              <a:t>l’école</a:t>
            </a:r>
          </a:p>
          <a:p>
            <a:pPr marL="0" indent="0">
              <a:spcBef>
                <a:spcPts val="0"/>
              </a:spcBef>
              <a:buNone/>
            </a:pPr>
            <a:r>
              <a:rPr lang="fr-FR" altLang="fr-FR" i="1" dirty="0"/>
              <a:t>Hélène est allée </a:t>
            </a:r>
            <a:r>
              <a:rPr lang="fr-FR" altLang="fr-FR" b="1" i="1" dirty="0"/>
              <a:t>à</a:t>
            </a:r>
            <a:r>
              <a:rPr lang="fr-FR" altLang="fr-FR" i="1" dirty="0"/>
              <a:t> la piscine</a:t>
            </a:r>
          </a:p>
          <a:p>
            <a:pPr marL="0" indent="0">
              <a:spcBef>
                <a:spcPts val="0"/>
              </a:spcBef>
              <a:buNone/>
            </a:pPr>
            <a:r>
              <a:rPr lang="fr-FR" altLang="fr-FR" i="1" dirty="0"/>
              <a:t>On fait les courses </a:t>
            </a:r>
            <a:r>
              <a:rPr lang="fr-FR" altLang="fr-FR" b="1" i="1" dirty="0"/>
              <a:t>au </a:t>
            </a:r>
            <a:r>
              <a:rPr lang="fr-FR" altLang="fr-FR" i="1" dirty="0"/>
              <a:t>supermarché</a:t>
            </a:r>
          </a:p>
          <a:p>
            <a:pPr marL="0" indent="0">
              <a:spcBef>
                <a:spcPts val="0"/>
              </a:spcBef>
              <a:buNone/>
            </a:pPr>
            <a:r>
              <a:rPr lang="fr-FR" altLang="fr-FR" i="1" dirty="0"/>
              <a:t>Il faut porter le chat </a:t>
            </a:r>
            <a:r>
              <a:rPr lang="fr-FR" altLang="fr-FR" b="1" i="1" dirty="0"/>
              <a:t>chez</a:t>
            </a:r>
            <a:r>
              <a:rPr lang="fr-FR" altLang="fr-FR" i="1" dirty="0"/>
              <a:t> le vétérinaire </a:t>
            </a:r>
          </a:p>
          <a:p>
            <a:endParaRPr lang="fr-FR" dirty="0"/>
          </a:p>
        </p:txBody>
      </p:sp>
      <p:sp>
        <p:nvSpPr>
          <p:cNvPr id="6" name="ZoneTexte 5"/>
          <p:cNvSpPr txBox="1"/>
          <p:nvPr/>
        </p:nvSpPr>
        <p:spPr>
          <a:xfrm>
            <a:off x="658814" y="1934308"/>
            <a:ext cx="4862756" cy="369332"/>
          </a:xfrm>
          <a:prstGeom prst="rect">
            <a:avLst/>
          </a:prstGeom>
          <a:noFill/>
        </p:spPr>
        <p:txBody>
          <a:bodyPr wrap="square" rtlCol="0">
            <a:spAutoFit/>
          </a:bodyPr>
          <a:lstStyle/>
          <a:p>
            <a:r>
              <a:rPr lang="fr-FR" b="1" dirty="0"/>
              <a:t>Des outils analogiques</a:t>
            </a:r>
          </a:p>
        </p:txBody>
      </p:sp>
    </p:spTree>
    <p:extLst>
      <p:ext uri="{BB962C8B-B14F-4D97-AF65-F5344CB8AC3E}">
        <p14:creationId xmlns:p14="http://schemas.microsoft.com/office/powerpoint/2010/main" val="17027902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Bibliographie</a:t>
            </a:r>
          </a:p>
        </p:txBody>
      </p:sp>
      <p:sp>
        <p:nvSpPr>
          <p:cNvPr id="3" name="Espace réservé du contenu 2"/>
          <p:cNvSpPr>
            <a:spLocks noGrp="1"/>
          </p:cNvSpPr>
          <p:nvPr>
            <p:ph idx="1"/>
          </p:nvPr>
        </p:nvSpPr>
        <p:spPr>
          <a:xfrm>
            <a:off x="346364" y="2286001"/>
            <a:ext cx="8423563" cy="4114800"/>
          </a:xfrm>
        </p:spPr>
        <p:txBody>
          <a:bodyPr>
            <a:normAutofit/>
          </a:bodyPr>
          <a:lstStyle/>
          <a:p>
            <a:pPr marL="0" indent="0" algn="just">
              <a:lnSpc>
                <a:spcPct val="120000"/>
              </a:lnSpc>
              <a:spcBef>
                <a:spcPts val="0"/>
              </a:spcBef>
              <a:buNone/>
            </a:pPr>
            <a:r>
              <a:rPr lang="fr-FR" sz="1500" dirty="0" err="1"/>
              <a:t>Cogis</a:t>
            </a:r>
            <a:r>
              <a:rPr lang="fr-FR" sz="1500" dirty="0"/>
              <a:t> et </a:t>
            </a:r>
            <a:r>
              <a:rPr lang="fr-FR" sz="1500" dirty="0" err="1"/>
              <a:t>Manesse</a:t>
            </a:r>
            <a:r>
              <a:rPr lang="fr-FR" sz="1500" dirty="0"/>
              <a:t>, 2007, enquête « Lire, écrire, compter » :</a:t>
            </a:r>
          </a:p>
          <a:p>
            <a:pPr marL="0" indent="0" algn="just">
              <a:lnSpc>
                <a:spcPct val="120000"/>
              </a:lnSpc>
              <a:spcBef>
                <a:spcPts val="0"/>
              </a:spcBef>
              <a:buNone/>
            </a:pPr>
            <a:r>
              <a:rPr lang="fr-FR" sz="1500" u="sng" dirty="0">
                <a:hlinkClick r:id="rId2" invalidUrl="http://www.education.gouv.fr/cid23433/lire-ecrire-compter-les-performances-des-eleves de-cm2-a-vingt-ans-d-intervalle-1987-2007.html"/>
              </a:rPr>
              <a:t>http://www.education.gouv.fr/cid23433/lire-ecrire-compter-les-performances-des-eleves de-cm2-a-vingt-ans-d-intervalle-1987-2007.html</a:t>
            </a:r>
            <a:endParaRPr lang="fr-FR" sz="1500" dirty="0"/>
          </a:p>
          <a:p>
            <a:pPr marL="0" indent="0" algn="just">
              <a:lnSpc>
                <a:spcPct val="120000"/>
              </a:lnSpc>
              <a:spcBef>
                <a:spcPts val="0"/>
              </a:spcBef>
              <a:buNone/>
            </a:pPr>
            <a:endParaRPr lang="fr-FR" sz="1500" dirty="0"/>
          </a:p>
          <a:p>
            <a:pPr marL="0" indent="0" algn="just">
              <a:lnSpc>
                <a:spcPct val="120000"/>
              </a:lnSpc>
              <a:spcBef>
                <a:spcPts val="0"/>
              </a:spcBef>
              <a:buNone/>
            </a:pPr>
            <a:r>
              <a:rPr lang="fr-FR" sz="1500" dirty="0"/>
              <a:t>Voir la circulaire ministérielle du 3 mai 2012 qui rappelle que la maitrise de l’orthographe a « un impact significatif sur la maitrise de la langue française dans toutes ses dimensions, notamment la compréhension des écrits et l’identification des  mots » : </a:t>
            </a:r>
          </a:p>
          <a:p>
            <a:pPr marL="0" indent="0" algn="just">
              <a:lnSpc>
                <a:spcPct val="120000"/>
              </a:lnSpc>
              <a:spcBef>
                <a:spcPts val="0"/>
              </a:spcBef>
              <a:buNone/>
            </a:pPr>
            <a:r>
              <a:rPr lang="fr-FR" sz="1500" u="sng" dirty="0">
                <a:hlinkClick r:id="rId3"/>
              </a:rPr>
              <a:t>http://www.education.gouv.fr/pid25535/bulletin_officiel.html?cid_bo=59862</a:t>
            </a:r>
            <a:endParaRPr lang="fr-FR" sz="1500" dirty="0"/>
          </a:p>
          <a:p>
            <a:pPr marL="0" indent="0" algn="just">
              <a:lnSpc>
                <a:spcPct val="120000"/>
              </a:lnSpc>
              <a:spcBef>
                <a:spcPts val="0"/>
              </a:spcBef>
              <a:buNone/>
            </a:pPr>
            <a:r>
              <a:rPr lang="fr-FR" sz="1500" dirty="0"/>
              <a:t> </a:t>
            </a:r>
          </a:p>
          <a:p>
            <a:pPr marL="0" indent="0" algn="just">
              <a:lnSpc>
                <a:spcPct val="120000"/>
              </a:lnSpc>
              <a:spcBef>
                <a:spcPts val="0"/>
              </a:spcBef>
              <a:buNone/>
            </a:pPr>
            <a:r>
              <a:rPr lang="fr-FR" sz="1500" dirty="0" err="1"/>
              <a:t>Brissaud</a:t>
            </a:r>
            <a:r>
              <a:rPr lang="fr-FR" sz="1500" dirty="0"/>
              <a:t>, </a:t>
            </a:r>
            <a:r>
              <a:rPr lang="fr-FR" sz="1500" dirty="0" err="1"/>
              <a:t>Cogis</a:t>
            </a:r>
            <a:r>
              <a:rPr lang="fr-FR" sz="1500" dirty="0"/>
              <a:t> (2011), </a:t>
            </a:r>
            <a:r>
              <a:rPr lang="fr-FR" sz="1500" i="1" dirty="0"/>
              <a:t>enseigner l’orthographe à l’école, </a:t>
            </a:r>
            <a:r>
              <a:rPr lang="fr-FR" sz="1500" dirty="0"/>
              <a:t>Hatier </a:t>
            </a:r>
          </a:p>
          <a:p>
            <a:pPr marL="0" indent="0" algn="just">
              <a:lnSpc>
                <a:spcPct val="120000"/>
              </a:lnSpc>
              <a:spcBef>
                <a:spcPts val="0"/>
              </a:spcBef>
              <a:buNone/>
            </a:pPr>
            <a:r>
              <a:rPr lang="fr-FR" sz="1500" dirty="0" err="1"/>
              <a:t>Cogis</a:t>
            </a:r>
            <a:r>
              <a:rPr lang="fr-FR" sz="1500" dirty="0"/>
              <a:t> D. (2005). </a:t>
            </a:r>
            <a:r>
              <a:rPr lang="fr-FR" sz="1500" i="1" dirty="0"/>
              <a:t>Pour enseigner et apprendre l'orthographe, </a:t>
            </a:r>
            <a:r>
              <a:rPr lang="fr-FR" sz="1500" dirty="0"/>
              <a:t>Paris : Delagrave éditeur. </a:t>
            </a:r>
          </a:p>
          <a:p>
            <a:pPr marL="0" indent="0" algn="just">
              <a:lnSpc>
                <a:spcPct val="120000"/>
              </a:lnSpc>
              <a:spcBef>
                <a:spcPts val="0"/>
              </a:spcBef>
              <a:buNone/>
            </a:pPr>
            <a:r>
              <a:rPr lang="fr-FR" sz="1500" dirty="0" err="1"/>
              <a:t>Catach</a:t>
            </a:r>
            <a:r>
              <a:rPr lang="fr-FR" sz="1500" dirty="0"/>
              <a:t>, N., (1992) </a:t>
            </a:r>
            <a:r>
              <a:rPr lang="fr-FR" sz="1500" i="1" dirty="0"/>
              <a:t>L’orthographe</a:t>
            </a:r>
            <a:r>
              <a:rPr lang="fr-FR" sz="1500" dirty="0"/>
              <a:t>, Que sais-je ? PUF</a:t>
            </a:r>
            <a:r>
              <a:rPr lang="fr-FR" sz="1500"/>
              <a:t>. </a:t>
            </a:r>
            <a:endParaRPr lang="fr-FR" sz="1500" dirty="0"/>
          </a:p>
        </p:txBody>
      </p:sp>
    </p:spTree>
    <p:extLst>
      <p:ext uri="{BB962C8B-B14F-4D97-AF65-F5344CB8AC3E}">
        <p14:creationId xmlns:p14="http://schemas.microsoft.com/office/powerpoint/2010/main" val="1458428885"/>
      </p:ext>
    </p:extLst>
  </p:cSld>
  <p:clrMapOvr>
    <a:masterClrMapping/>
  </p:clrMapOvr>
</p:sld>
</file>

<file path=ppt/theme/theme1.xml><?xml version="1.0" encoding="utf-8"?>
<a:theme xmlns:a="http://schemas.openxmlformats.org/drawingml/2006/main" name="Codex">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Codex.thmx</Template>
  <TotalTime>293</TotalTime>
  <Words>2249</Words>
  <Application>Microsoft Macintosh PowerPoint</Application>
  <PresentationFormat>Affichage à l'écran (4:3)</PresentationFormat>
  <Paragraphs>224</Paragraphs>
  <Slides>37</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37</vt:i4>
      </vt:variant>
    </vt:vector>
  </HeadingPairs>
  <TitlesOfParts>
    <vt:vector size="44" baseType="lpstr">
      <vt:lpstr>Arial</vt:lpstr>
      <vt:lpstr>Calibri</vt:lpstr>
      <vt:lpstr>Calisto MT</vt:lpstr>
      <vt:lpstr>Century Gothic</vt:lpstr>
      <vt:lpstr>Wingdings</vt:lpstr>
      <vt:lpstr>Wingdings 2</vt:lpstr>
      <vt:lpstr>Codex</vt:lpstr>
      <vt:lpstr>Didactique de l’orthographe </vt:lpstr>
      <vt:lpstr>Didactique de l’orthographe</vt:lpstr>
      <vt:lpstr>1. L’orthographe dans les Programmes de 2020</vt:lpstr>
      <vt:lpstr>1. L’orthographe dans les Programmes de 2020</vt:lpstr>
      <vt:lpstr>1. L’orthographe dans les Programmes de 2015</vt:lpstr>
      <vt:lpstr>1. L’orthographe dans les Programmes de 2015</vt:lpstr>
      <vt:lpstr>2. Les grands principes didactique</vt:lpstr>
      <vt:lpstr>2. Les grands principes didactiques</vt:lpstr>
      <vt:lpstr>2.Les grands principes didactiques</vt:lpstr>
      <vt:lpstr>2. Les grands principes didactiques</vt:lpstr>
      <vt:lpstr>2. Les grands principes didactiques</vt:lpstr>
      <vt:lpstr>3. Modes de travail, dispositifs et activités</vt:lpstr>
      <vt:lpstr>3. Modes de travail, dispositifs et activités</vt:lpstr>
      <vt:lpstr>3. Modes de travail, dispositifs et activités</vt:lpstr>
      <vt:lpstr>3. Modes de travail, dispositifs et activités</vt:lpstr>
      <vt:lpstr>3. Modes de travail, dispositifs et activités</vt:lpstr>
      <vt:lpstr>3. Modes de travail, dispositifs et activités</vt:lpstr>
      <vt:lpstr>4. Mise au point: la chaine des accords</vt:lpstr>
      <vt:lpstr>4. Mise au point:  la chaine des accords</vt:lpstr>
      <vt:lpstr>4. Mise au point:  la chaine des accords</vt:lpstr>
      <vt:lpstr>4. Mise au point:  la chaine des accords</vt:lpstr>
      <vt:lpstr>4. Mise au point:  la chaine des accords</vt:lpstr>
      <vt:lpstr>4. Mise au point:  la chaine des accords</vt:lpstr>
      <vt:lpstr>4. Mise au point:  la chaine des accords</vt:lpstr>
      <vt:lpstr>4. Mise au point:  la chaine des accords</vt:lpstr>
      <vt:lpstr>4. Mise au point:  la chaine des accords</vt:lpstr>
      <vt:lpstr>5. Mise au point: la dictée</vt:lpstr>
      <vt:lpstr>5. Mise au point:  la dictée</vt:lpstr>
      <vt:lpstr>5. Mise au point:  la dictée</vt:lpstr>
      <vt:lpstr>5. Mise au point:  la dictée</vt:lpstr>
      <vt:lpstr>5. Mise au point:  la dictée</vt:lpstr>
      <vt:lpstr>5. Mise au point:  la dictée</vt:lpstr>
      <vt:lpstr>5. Mise au point:  la dictée</vt:lpstr>
      <vt:lpstr>5. Mise au point:  la dictée</vt:lpstr>
      <vt:lpstr>5. Mise au point:  la dictée</vt:lpstr>
      <vt:lpstr>5. Mise au point:  la dictée</vt:lpstr>
      <vt:lpstr>Bibliographie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CM3-GRAMMAIRE</dc:title>
  <dc:creator>Corinne</dc:creator>
  <cp:lastModifiedBy>Corinne Gomila</cp:lastModifiedBy>
  <cp:revision>32</cp:revision>
  <dcterms:created xsi:type="dcterms:W3CDTF">2014-09-02T13:59:59Z</dcterms:created>
  <dcterms:modified xsi:type="dcterms:W3CDTF">2022-11-09T17:55:23Z</dcterms:modified>
</cp:coreProperties>
</file>