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1"/>
  </p:notesMasterIdLst>
  <p:handoutMasterIdLst>
    <p:handoutMasterId r:id="rId82"/>
  </p:handoutMasterIdLst>
  <p:sldIdLst>
    <p:sldId id="258" r:id="rId2"/>
    <p:sldId id="275" r:id="rId3"/>
    <p:sldId id="289" r:id="rId4"/>
    <p:sldId id="469" r:id="rId5"/>
    <p:sldId id="290" r:id="rId6"/>
    <p:sldId id="288" r:id="rId7"/>
    <p:sldId id="264" r:id="rId8"/>
    <p:sldId id="276" r:id="rId9"/>
    <p:sldId id="266" r:id="rId10"/>
    <p:sldId id="1315" r:id="rId11"/>
    <p:sldId id="471" r:id="rId12"/>
    <p:sldId id="470" r:id="rId13"/>
    <p:sldId id="287" r:id="rId14"/>
    <p:sldId id="273" r:id="rId15"/>
    <p:sldId id="1325" r:id="rId16"/>
    <p:sldId id="1062" r:id="rId17"/>
    <p:sldId id="1312" r:id="rId18"/>
    <p:sldId id="1302" r:id="rId19"/>
    <p:sldId id="1303" r:id="rId20"/>
    <p:sldId id="567" r:id="rId21"/>
    <p:sldId id="1311" r:id="rId22"/>
    <p:sldId id="1287" r:id="rId23"/>
    <p:sldId id="1326" r:id="rId24"/>
    <p:sldId id="1310" r:id="rId25"/>
    <p:sldId id="1318" r:id="rId26"/>
    <p:sldId id="1316" r:id="rId27"/>
    <p:sldId id="1317" r:id="rId28"/>
    <p:sldId id="1308" r:id="rId29"/>
    <p:sldId id="1319" r:id="rId30"/>
    <p:sldId id="415" r:id="rId31"/>
    <p:sldId id="416" r:id="rId32"/>
    <p:sldId id="431" r:id="rId33"/>
    <p:sldId id="593" r:id="rId34"/>
    <p:sldId id="527" r:id="rId35"/>
    <p:sldId id="594" r:id="rId36"/>
    <p:sldId id="1063" r:id="rId37"/>
    <p:sldId id="282" r:id="rId38"/>
    <p:sldId id="385" r:id="rId39"/>
    <p:sldId id="283" r:id="rId40"/>
    <p:sldId id="672" r:id="rId41"/>
    <p:sldId id="670" r:id="rId42"/>
    <p:sldId id="671" r:id="rId43"/>
    <p:sldId id="680" r:id="rId44"/>
    <p:sldId id="650" r:id="rId45"/>
    <p:sldId id="297" r:id="rId46"/>
    <p:sldId id="651" r:id="rId47"/>
    <p:sldId id="1067" r:id="rId48"/>
    <p:sldId id="1068" r:id="rId49"/>
    <p:sldId id="1065" r:id="rId50"/>
    <p:sldId id="1328" r:id="rId51"/>
    <p:sldId id="1059" r:id="rId52"/>
    <p:sldId id="1314" r:id="rId53"/>
    <p:sldId id="1327" r:id="rId54"/>
    <p:sldId id="1329" r:id="rId55"/>
    <p:sldId id="1330" r:id="rId56"/>
    <p:sldId id="259" r:id="rId57"/>
    <p:sldId id="278" r:id="rId58"/>
    <p:sldId id="1320" r:id="rId59"/>
    <p:sldId id="1321" r:id="rId60"/>
    <p:sldId id="1322" r:id="rId61"/>
    <p:sldId id="705" r:id="rId62"/>
    <p:sldId id="678" r:id="rId63"/>
    <p:sldId id="786" r:id="rId64"/>
    <p:sldId id="802" r:id="rId65"/>
    <p:sldId id="1333" r:id="rId66"/>
    <p:sldId id="1335" r:id="rId67"/>
    <p:sldId id="1334" r:id="rId68"/>
    <p:sldId id="1331" r:id="rId69"/>
    <p:sldId id="1332" r:id="rId70"/>
    <p:sldId id="1336" r:id="rId71"/>
    <p:sldId id="1088" r:id="rId72"/>
    <p:sldId id="647" r:id="rId73"/>
    <p:sldId id="648" r:id="rId74"/>
    <p:sldId id="649" r:id="rId75"/>
    <p:sldId id="1057" r:id="rId76"/>
    <p:sldId id="1324" r:id="rId77"/>
    <p:sldId id="360" r:id="rId78"/>
    <p:sldId id="350" r:id="rId79"/>
    <p:sldId id="1337" r:id="rId8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0000"/>
    <a:srgbClr val="00CC00"/>
    <a:srgbClr val="00FF00"/>
    <a:srgbClr val="CC9900"/>
    <a:srgbClr val="FF33CC"/>
    <a:srgbClr val="008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893" autoAdjust="0"/>
    <p:restoredTop sz="89252" autoAdjust="0"/>
  </p:normalViewPr>
  <p:slideViewPr>
    <p:cSldViewPr snapToGrid="0">
      <p:cViewPr>
        <p:scale>
          <a:sx n="117" d="100"/>
          <a:sy n="117" d="100"/>
        </p:scale>
        <p:origin x="920" y="144"/>
      </p:cViewPr>
      <p:guideLst>
        <p:guide orient="horz" pos="2183"/>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1530" y="-60"/>
      </p:cViewPr>
      <p:guideLst>
        <p:guide orient="horz" pos="3024"/>
        <p:guide pos="2305"/>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t" anchorCtr="0" compatLnSpc="1">
            <a:prstTxWarp prst="textNoShape">
              <a:avLst/>
            </a:prstTxWarp>
          </a:bodyPr>
          <a:lstStyle>
            <a:lvl1pPr defTabSz="922338">
              <a:defRPr sz="1200"/>
            </a:lvl1pPr>
          </a:lstStyle>
          <a:p>
            <a:pPr>
              <a:defRPr/>
            </a:pPr>
            <a:endParaRPr lang="fr-FR" altLang="fr-FR"/>
          </a:p>
        </p:txBody>
      </p:sp>
      <p:sp>
        <p:nvSpPr>
          <p:cNvPr id="9219" name="Rectangle 3"/>
          <p:cNvSpPr>
            <a:spLocks noGrp="1" noChangeArrowheads="1"/>
          </p:cNvSpPr>
          <p:nvPr>
            <p:ph type="dt" sz="quarter"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t" anchorCtr="0" compatLnSpc="1">
            <a:prstTxWarp prst="textNoShape">
              <a:avLst/>
            </a:prstTxWarp>
          </a:bodyPr>
          <a:lstStyle>
            <a:lvl1pPr algn="r" defTabSz="922338">
              <a:defRPr sz="1200"/>
            </a:lvl1pPr>
          </a:lstStyle>
          <a:p>
            <a:pPr>
              <a:defRPr/>
            </a:pPr>
            <a:endParaRPr lang="fr-FR" altLang="fr-FR"/>
          </a:p>
        </p:txBody>
      </p:sp>
      <p:sp>
        <p:nvSpPr>
          <p:cNvPr id="9220" name="Rectangle 4"/>
          <p:cNvSpPr>
            <a:spLocks noGrp="1" noChangeArrowheads="1"/>
          </p:cNvSpPr>
          <p:nvPr>
            <p:ph type="ftr" sz="quarter" idx="2"/>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b" anchorCtr="0" compatLnSpc="1">
            <a:prstTxWarp prst="textNoShape">
              <a:avLst/>
            </a:prstTxWarp>
          </a:bodyPr>
          <a:lstStyle>
            <a:lvl1pPr defTabSz="922338">
              <a:defRPr sz="1200"/>
            </a:lvl1pPr>
          </a:lstStyle>
          <a:p>
            <a:pPr>
              <a:defRPr/>
            </a:pPr>
            <a:r>
              <a:rPr lang="en-US"/>
              <a:t>S03</a:t>
            </a:r>
          </a:p>
        </p:txBody>
      </p:sp>
      <p:sp>
        <p:nvSpPr>
          <p:cNvPr id="9221" name="Rectangle 5"/>
          <p:cNvSpPr>
            <a:spLocks noGrp="1" noChangeArrowheads="1"/>
          </p:cNvSpPr>
          <p:nvPr>
            <p:ph type="sldNum" sz="quarter" idx="3"/>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b" anchorCtr="0" compatLnSpc="1">
            <a:prstTxWarp prst="textNoShape">
              <a:avLst/>
            </a:prstTxWarp>
          </a:bodyPr>
          <a:lstStyle>
            <a:lvl1pPr algn="r" defTabSz="922338">
              <a:defRPr sz="1200"/>
            </a:lvl1pPr>
          </a:lstStyle>
          <a:p>
            <a:pPr>
              <a:defRPr/>
            </a:pPr>
            <a:fld id="{3497581B-19EC-48A6-B161-03ED1B541A06}" type="slidenum">
              <a:rPr lang="en-US" altLang="fr-FR"/>
              <a:pPr>
                <a:defRPr/>
              </a:pPr>
              <a:t>‹N°›</a:t>
            </a:fld>
            <a:endParaRPr lang="en-US" altLang="fr-FR"/>
          </a:p>
        </p:txBody>
      </p:sp>
    </p:spTree>
    <p:extLst>
      <p:ext uri="{BB962C8B-B14F-4D97-AF65-F5344CB8AC3E}">
        <p14:creationId xmlns:p14="http://schemas.microsoft.com/office/powerpoint/2010/main" val="2315442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t" anchorCtr="0" compatLnSpc="1">
            <a:prstTxWarp prst="textNoShape">
              <a:avLst/>
            </a:prstTxWarp>
          </a:bodyPr>
          <a:lstStyle>
            <a:lvl1pPr defTabSz="922338">
              <a:defRPr sz="1200"/>
            </a:lvl1pPr>
          </a:lstStyle>
          <a:p>
            <a:pPr>
              <a:defRPr/>
            </a:pPr>
            <a:endParaRPr lang="fr-FR" altLang="fr-FR"/>
          </a:p>
        </p:txBody>
      </p:sp>
      <p:sp>
        <p:nvSpPr>
          <p:cNvPr id="512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t" anchorCtr="0" compatLnSpc="1">
            <a:prstTxWarp prst="textNoShape">
              <a:avLst/>
            </a:prstTxWarp>
          </a:bodyPr>
          <a:lstStyle>
            <a:lvl1pPr algn="r" defTabSz="922338">
              <a:defRPr sz="1200"/>
            </a:lvl1pPr>
          </a:lstStyle>
          <a:p>
            <a:pPr>
              <a:defRPr/>
            </a:pPr>
            <a:endParaRPr lang="fr-FR" altLang="fr-FR"/>
          </a:p>
        </p:txBody>
      </p:sp>
      <p:sp>
        <p:nvSpPr>
          <p:cNvPr id="2560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77900" y="4557713"/>
            <a:ext cx="5359400" cy="432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b" anchorCtr="0" compatLnSpc="1">
            <a:prstTxWarp prst="textNoShape">
              <a:avLst/>
            </a:prstTxWarp>
          </a:bodyPr>
          <a:lstStyle>
            <a:lvl1pPr defTabSz="922338">
              <a:defRPr sz="1200"/>
            </a:lvl1pPr>
          </a:lstStyle>
          <a:p>
            <a:pPr>
              <a:defRPr/>
            </a:pPr>
            <a:r>
              <a:rPr lang="fr-FR"/>
              <a:t>S03</a:t>
            </a:r>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3" tIns="46046" rIns="92093" bIns="46046" numCol="1" anchor="b" anchorCtr="0" compatLnSpc="1">
            <a:prstTxWarp prst="textNoShape">
              <a:avLst/>
            </a:prstTxWarp>
          </a:bodyPr>
          <a:lstStyle>
            <a:lvl1pPr algn="r" defTabSz="922338">
              <a:defRPr sz="1200"/>
            </a:lvl1pPr>
          </a:lstStyle>
          <a:p>
            <a:pPr>
              <a:defRPr/>
            </a:pPr>
            <a:fld id="{5C352EBE-B987-435B-9720-3BA5F0D58F47}" type="slidenum">
              <a:rPr lang="fr-FR" altLang="fr-FR"/>
              <a:pPr>
                <a:defRPr/>
              </a:pPr>
              <a:t>‹N°›</a:t>
            </a:fld>
            <a:endParaRPr lang="fr-FR" altLang="fr-FR"/>
          </a:p>
        </p:txBody>
      </p:sp>
    </p:spTree>
    <p:extLst>
      <p:ext uri="{BB962C8B-B14F-4D97-AF65-F5344CB8AC3E}">
        <p14:creationId xmlns:p14="http://schemas.microsoft.com/office/powerpoint/2010/main" val="276700295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26627" name="Rectangle 7"/>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C94D5F49-DB99-4C9B-8793-79DC239CFBE7}" type="slidenum">
              <a:rPr lang="fr-FR" altLang="fr-FR" sz="1200" smtClean="0"/>
              <a:pPr/>
              <a:t>1</a:t>
            </a:fld>
            <a:endParaRPr lang="fr-FR" altLang="fr-FR" sz="1200"/>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r>
              <a:rPr lang="fr-BE" altLang="fr-FR" dirty="0"/>
              <a:t>Start 09:25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06292-9ABE-ADED-5591-3E50FA7D887E}"/>
            </a:ext>
          </a:extLst>
        </p:cNvPr>
        <p:cNvGrpSpPr/>
        <p:nvPr/>
      </p:nvGrpSpPr>
      <p:grpSpPr>
        <a:xfrm>
          <a:off x="0" y="0"/>
          <a:ext cx="0" cy="0"/>
          <a:chOff x="0" y="0"/>
          <a:chExt cx="0" cy="0"/>
        </a:xfrm>
      </p:grpSpPr>
      <p:sp>
        <p:nvSpPr>
          <p:cNvPr id="35842" name="Rectangle 6">
            <a:extLst>
              <a:ext uri="{FF2B5EF4-FFF2-40B4-BE49-F238E27FC236}">
                <a16:creationId xmlns:a16="http://schemas.microsoft.com/office/drawing/2014/main" id="{6A682D1E-227D-596B-C972-D2CD24CE3285}"/>
              </a:ext>
            </a:extLst>
          </p:cNvPr>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a:extLst>
              <a:ext uri="{FF2B5EF4-FFF2-40B4-BE49-F238E27FC236}">
                <a16:creationId xmlns:a16="http://schemas.microsoft.com/office/drawing/2014/main" id="{C965A931-A982-2D57-19B2-8B651B5A00AE}"/>
              </a:ext>
            </a:extLst>
          </p:cNvPr>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10</a:t>
            </a:fld>
            <a:endParaRPr lang="fr-FR" altLang="fr-FR" sz="1200"/>
          </a:p>
        </p:txBody>
      </p:sp>
      <p:sp>
        <p:nvSpPr>
          <p:cNvPr id="35844" name="Rectangle 2">
            <a:extLst>
              <a:ext uri="{FF2B5EF4-FFF2-40B4-BE49-F238E27FC236}">
                <a16:creationId xmlns:a16="http://schemas.microsoft.com/office/drawing/2014/main" id="{B6300A5E-C966-CAC0-2CB4-2B637FAD46F8}"/>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0C8BD25A-54A5-0F50-9842-2682372BE708}"/>
              </a:ext>
            </a:extLst>
          </p:cNvPr>
          <p:cNvSpPr>
            <a:spLocks noGrp="1" noChangeArrowheads="1"/>
          </p:cNvSpPr>
          <p:nvPr>
            <p:ph type="body" idx="1"/>
          </p:nvPr>
        </p:nvSpPr>
        <p:spPr>
          <a:noFill/>
        </p:spPr>
        <p:txBody>
          <a:bodyPr/>
          <a:lstStyle/>
          <a:p>
            <a:r>
              <a:rPr lang="fr-BE" altLang="fr-FR" b="1" dirty="0"/>
              <a:t>Il ne suffit pas décrire une telle expérience: il faut la vivre (</a:t>
            </a:r>
            <a:r>
              <a:rPr lang="fr-BE" altLang="fr-FR" b="1" dirty="0" err="1"/>
              <a:t>cfr</a:t>
            </a:r>
            <a:r>
              <a:rPr lang="fr-BE" altLang="fr-FR" b="1" dirty="0"/>
              <a:t> décrire un morceau musical, un mets délicieux)</a:t>
            </a:r>
          </a:p>
        </p:txBody>
      </p:sp>
    </p:spTree>
    <p:extLst>
      <p:ext uri="{BB962C8B-B14F-4D97-AF65-F5344CB8AC3E}">
        <p14:creationId xmlns:p14="http://schemas.microsoft.com/office/powerpoint/2010/main" val="65931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5A91B-01C8-4C6D-2AE8-8DF03C137272}"/>
            </a:ext>
          </a:extLst>
        </p:cNvPr>
        <p:cNvGrpSpPr/>
        <p:nvPr/>
      </p:nvGrpSpPr>
      <p:grpSpPr>
        <a:xfrm>
          <a:off x="0" y="0"/>
          <a:ext cx="0" cy="0"/>
          <a:chOff x="0" y="0"/>
          <a:chExt cx="0" cy="0"/>
        </a:xfrm>
      </p:grpSpPr>
      <p:sp>
        <p:nvSpPr>
          <p:cNvPr id="35842" name="Rectangle 6">
            <a:extLst>
              <a:ext uri="{FF2B5EF4-FFF2-40B4-BE49-F238E27FC236}">
                <a16:creationId xmlns:a16="http://schemas.microsoft.com/office/drawing/2014/main" id="{8488CFA0-83DF-C66D-13B5-5ECC757C9766}"/>
              </a:ext>
            </a:extLst>
          </p:cNvPr>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a:extLst>
              <a:ext uri="{FF2B5EF4-FFF2-40B4-BE49-F238E27FC236}">
                <a16:creationId xmlns:a16="http://schemas.microsoft.com/office/drawing/2014/main" id="{BFB8A349-C806-3284-FA36-CD9E8E2B2947}"/>
              </a:ext>
            </a:extLst>
          </p:cNvPr>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11</a:t>
            </a:fld>
            <a:endParaRPr lang="fr-FR" altLang="fr-FR" sz="1200"/>
          </a:p>
        </p:txBody>
      </p:sp>
      <p:sp>
        <p:nvSpPr>
          <p:cNvPr id="35844" name="Rectangle 2">
            <a:extLst>
              <a:ext uri="{FF2B5EF4-FFF2-40B4-BE49-F238E27FC236}">
                <a16:creationId xmlns:a16="http://schemas.microsoft.com/office/drawing/2014/main" id="{2EEED9DD-D91A-0591-8C6A-F12907D5CE90}"/>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54315CAE-DF4F-8911-17A1-1E627B703669}"/>
              </a:ext>
            </a:extLst>
          </p:cNvPr>
          <p:cNvSpPr>
            <a:spLocks noGrp="1" noChangeArrowheads="1"/>
          </p:cNvSpPr>
          <p:nvPr>
            <p:ph type="body" idx="1"/>
          </p:nvPr>
        </p:nvSpPr>
        <p:spPr>
          <a:noFill/>
        </p:spPr>
        <p:txBody>
          <a:bodyPr/>
          <a:lstStyle/>
          <a:p>
            <a:r>
              <a:rPr lang="fr-BE" altLang="fr-FR" b="1" dirty="0"/>
              <a:t>Il ne suffit pas décrire une telle expérience: il faut la vivre (</a:t>
            </a:r>
            <a:r>
              <a:rPr lang="fr-BE" altLang="fr-FR" b="1" dirty="0" err="1"/>
              <a:t>cfr</a:t>
            </a:r>
            <a:r>
              <a:rPr lang="fr-BE" altLang="fr-FR" b="1" dirty="0"/>
              <a:t> décrire un morceau musical, un mets délicieux)</a:t>
            </a:r>
          </a:p>
        </p:txBody>
      </p:sp>
    </p:spTree>
    <p:extLst>
      <p:ext uri="{BB962C8B-B14F-4D97-AF65-F5344CB8AC3E}">
        <p14:creationId xmlns:p14="http://schemas.microsoft.com/office/powerpoint/2010/main" val="425724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13</a:t>
            </a:fld>
            <a:endParaRPr lang="fr-FR" altLang="fr-FR" sz="1200"/>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p:spPr>
        <p:txBody>
          <a:bodyPr/>
          <a:lstStyle/>
          <a:p>
            <a:endParaRPr lang="fr-BE" alt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6867" name="Rectangle 7"/>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AFD1AF53-296F-44EA-8815-38776BEF7AC5}" type="slidenum">
              <a:rPr lang="fr-FR" altLang="fr-FR" sz="1200" smtClean="0"/>
              <a:pPr/>
              <a:t>14</a:t>
            </a:fld>
            <a:endParaRPr lang="fr-FR" altLang="fr-FR" sz="1200"/>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p:spPr>
        <p:txBody>
          <a:bodyPr/>
          <a:lstStyle/>
          <a:p>
            <a:endParaRPr lang="fr-BE" alt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31593-C0F8-AF76-B6C9-AEE4A2644581}"/>
            </a:ext>
          </a:extLst>
        </p:cNvPr>
        <p:cNvGrpSpPr/>
        <p:nvPr/>
      </p:nvGrpSpPr>
      <p:grpSpPr>
        <a:xfrm>
          <a:off x="0" y="0"/>
          <a:ext cx="0" cy="0"/>
          <a:chOff x="0" y="0"/>
          <a:chExt cx="0" cy="0"/>
        </a:xfrm>
      </p:grpSpPr>
      <p:sp>
        <p:nvSpPr>
          <p:cNvPr id="36866" name="Rectangle 6">
            <a:extLst>
              <a:ext uri="{FF2B5EF4-FFF2-40B4-BE49-F238E27FC236}">
                <a16:creationId xmlns:a16="http://schemas.microsoft.com/office/drawing/2014/main" id="{AC0C9220-7C63-7C65-F87D-5FA75387D989}"/>
              </a:ext>
            </a:extLst>
          </p:cNvPr>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6867" name="Rectangle 7">
            <a:extLst>
              <a:ext uri="{FF2B5EF4-FFF2-40B4-BE49-F238E27FC236}">
                <a16:creationId xmlns:a16="http://schemas.microsoft.com/office/drawing/2014/main" id="{D23D6F2D-ED34-BD9C-1BD5-E985CE9D9F10}"/>
              </a:ext>
            </a:extLst>
          </p:cNvPr>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AFD1AF53-296F-44EA-8815-38776BEF7AC5}" type="slidenum">
              <a:rPr lang="fr-FR" altLang="fr-FR" sz="1200" smtClean="0"/>
              <a:pPr/>
              <a:t>15</a:t>
            </a:fld>
            <a:endParaRPr lang="fr-FR" altLang="fr-FR" sz="1200"/>
          </a:p>
        </p:txBody>
      </p:sp>
      <p:sp>
        <p:nvSpPr>
          <p:cNvPr id="36868" name="Rectangle 2">
            <a:extLst>
              <a:ext uri="{FF2B5EF4-FFF2-40B4-BE49-F238E27FC236}">
                <a16:creationId xmlns:a16="http://schemas.microsoft.com/office/drawing/2014/main" id="{F6DF75D4-B90F-4CBF-0E3B-1A083CB61D7F}"/>
              </a:ext>
            </a:extLst>
          </p:cNvPr>
          <p:cNvSpPr>
            <a:spLocks noGrp="1" noRot="1" noChangeAspect="1" noChangeArrowheads="1" noTextEdit="1"/>
          </p:cNvSpPr>
          <p:nvPr>
            <p:ph type="sldImg"/>
          </p:nvPr>
        </p:nvSpPr>
        <p:spPr>
          <a:ln/>
        </p:spPr>
      </p:sp>
      <p:sp>
        <p:nvSpPr>
          <p:cNvPr id="36869" name="Rectangle 3">
            <a:extLst>
              <a:ext uri="{FF2B5EF4-FFF2-40B4-BE49-F238E27FC236}">
                <a16:creationId xmlns:a16="http://schemas.microsoft.com/office/drawing/2014/main" id="{D529E455-A686-F45D-3D41-5AC5BB056BEE}"/>
              </a:ext>
            </a:extLst>
          </p:cNvPr>
          <p:cNvSpPr>
            <a:spLocks noGrp="1" noChangeArrowheads="1"/>
          </p:cNvSpPr>
          <p:nvPr>
            <p:ph type="body" idx="1"/>
          </p:nvPr>
        </p:nvSpPr>
        <p:spPr>
          <a:noFill/>
        </p:spPr>
        <p:txBody>
          <a:bodyPr/>
          <a:lstStyle/>
          <a:p>
            <a:endParaRPr lang="fr-BE" altLang="fr-FR"/>
          </a:p>
        </p:txBody>
      </p:sp>
    </p:spTree>
    <p:extLst>
      <p:ext uri="{BB962C8B-B14F-4D97-AF65-F5344CB8AC3E}">
        <p14:creationId xmlns:p14="http://schemas.microsoft.com/office/powerpoint/2010/main" val="609487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EE052-E8AA-C7FC-4C0D-695C93955D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2F7BBB-B791-3237-045B-AADD991D2D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00268D-C66B-F875-6FD1-AE9A258F6429}"/>
              </a:ext>
            </a:extLst>
          </p:cNvPr>
          <p:cNvSpPr>
            <a:spLocks noGrp="1"/>
          </p:cNvSpPr>
          <p:nvPr>
            <p:ph type="body" idx="1"/>
          </p:nvPr>
        </p:nvSpPr>
        <p:spPr/>
        <p:txBody>
          <a:bodyPr/>
          <a:lstStyle/>
          <a:p>
            <a:endParaRPr lang="fr-FR" dirty="0"/>
          </a:p>
        </p:txBody>
      </p:sp>
      <p:sp>
        <p:nvSpPr>
          <p:cNvPr id="4" name="Espace réservé du pied de page 3">
            <a:extLst>
              <a:ext uri="{FF2B5EF4-FFF2-40B4-BE49-F238E27FC236}">
                <a16:creationId xmlns:a16="http://schemas.microsoft.com/office/drawing/2014/main" id="{08E5EA05-81D9-7975-56DF-DB55FB7C456F}"/>
              </a:ext>
            </a:extLst>
          </p:cNvPr>
          <p:cNvSpPr>
            <a:spLocks noGrp="1"/>
          </p:cNvSpPr>
          <p:nvPr>
            <p:ph type="ftr" sz="quarter" idx="4"/>
          </p:nvPr>
        </p:nvSpPr>
        <p:spPr/>
        <p:txBody>
          <a:bodyPr/>
          <a:lstStyle/>
          <a:p>
            <a:pPr>
              <a:defRPr/>
            </a:pPr>
            <a:r>
              <a:rPr lang="fr-FR"/>
              <a:t>S03</a:t>
            </a:r>
          </a:p>
        </p:txBody>
      </p:sp>
      <p:sp>
        <p:nvSpPr>
          <p:cNvPr id="5" name="Espace réservé du numéro de diapositive 4">
            <a:extLst>
              <a:ext uri="{FF2B5EF4-FFF2-40B4-BE49-F238E27FC236}">
                <a16:creationId xmlns:a16="http://schemas.microsoft.com/office/drawing/2014/main" id="{24292330-BDE2-D106-F4B4-565ABB128C47}"/>
              </a:ext>
            </a:extLst>
          </p:cNvPr>
          <p:cNvSpPr>
            <a:spLocks noGrp="1"/>
          </p:cNvSpPr>
          <p:nvPr>
            <p:ph type="sldNum" sz="quarter" idx="5"/>
          </p:nvPr>
        </p:nvSpPr>
        <p:spPr/>
        <p:txBody>
          <a:bodyPr/>
          <a:lstStyle/>
          <a:p>
            <a:pPr>
              <a:defRPr/>
            </a:pPr>
            <a:fld id="{5C352EBE-B987-435B-9720-3BA5F0D58F47}" type="slidenum">
              <a:rPr lang="fr-FR" altLang="fr-FR" smtClean="0"/>
              <a:pPr>
                <a:defRPr/>
              </a:pPr>
              <a:t>16</a:t>
            </a:fld>
            <a:endParaRPr lang="fr-FR" altLang="fr-FR"/>
          </a:p>
        </p:txBody>
      </p:sp>
    </p:spTree>
    <p:extLst>
      <p:ext uri="{BB962C8B-B14F-4D97-AF65-F5344CB8AC3E}">
        <p14:creationId xmlns:p14="http://schemas.microsoft.com/office/powerpoint/2010/main" val="269386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C9712-FCD2-39F5-663E-637233DFF8E3}"/>
            </a:ext>
          </a:extLst>
        </p:cNvPr>
        <p:cNvGrpSpPr/>
        <p:nvPr/>
      </p:nvGrpSpPr>
      <p:grpSpPr>
        <a:xfrm>
          <a:off x="0" y="0"/>
          <a:ext cx="0" cy="0"/>
          <a:chOff x="0" y="0"/>
          <a:chExt cx="0" cy="0"/>
        </a:xfrm>
      </p:grpSpPr>
      <p:sp>
        <p:nvSpPr>
          <p:cNvPr id="35842" name="Rectangle 6">
            <a:extLst>
              <a:ext uri="{FF2B5EF4-FFF2-40B4-BE49-F238E27FC236}">
                <a16:creationId xmlns:a16="http://schemas.microsoft.com/office/drawing/2014/main" id="{B6FBEED1-DF77-D985-7EF2-E0B3E5AC3DE3}"/>
              </a:ext>
            </a:extLst>
          </p:cNvPr>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a:extLst>
              <a:ext uri="{FF2B5EF4-FFF2-40B4-BE49-F238E27FC236}">
                <a16:creationId xmlns:a16="http://schemas.microsoft.com/office/drawing/2014/main" id="{09932C5E-8ABF-5244-CF41-1DF76FFE3AF0}"/>
              </a:ext>
            </a:extLst>
          </p:cNvPr>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17</a:t>
            </a:fld>
            <a:endParaRPr lang="fr-FR" altLang="fr-FR" sz="1200"/>
          </a:p>
        </p:txBody>
      </p:sp>
      <p:sp>
        <p:nvSpPr>
          <p:cNvPr id="35844" name="Rectangle 2">
            <a:extLst>
              <a:ext uri="{FF2B5EF4-FFF2-40B4-BE49-F238E27FC236}">
                <a16:creationId xmlns:a16="http://schemas.microsoft.com/office/drawing/2014/main" id="{4D0D5FEB-4CA2-AC15-56DC-11C77D79EF32}"/>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2D2E6F65-3F53-BCDD-EB0C-D6160F481E05}"/>
              </a:ext>
            </a:extLst>
          </p:cNvPr>
          <p:cNvSpPr>
            <a:spLocks noGrp="1" noChangeArrowheads="1"/>
          </p:cNvSpPr>
          <p:nvPr>
            <p:ph type="body" idx="1"/>
          </p:nvPr>
        </p:nvSpPr>
        <p:spPr>
          <a:noFill/>
        </p:spPr>
        <p:txBody>
          <a:bodyPr/>
          <a:lstStyle/>
          <a:p>
            <a:r>
              <a:rPr lang="fr-BE" altLang="fr-FR" b="1" dirty="0"/>
              <a:t>Il ne suffit pas décrire une telle expérience: il faut la vivre (</a:t>
            </a:r>
            <a:r>
              <a:rPr lang="fr-BE" altLang="fr-FR" b="1" dirty="0" err="1"/>
              <a:t>cfr</a:t>
            </a:r>
            <a:r>
              <a:rPr lang="fr-BE" altLang="fr-FR" b="1" dirty="0"/>
              <a:t> décrire un morceau musical, un mets délicieux)</a:t>
            </a:r>
          </a:p>
        </p:txBody>
      </p:sp>
    </p:spTree>
    <p:extLst>
      <p:ext uri="{BB962C8B-B14F-4D97-AF65-F5344CB8AC3E}">
        <p14:creationId xmlns:p14="http://schemas.microsoft.com/office/powerpoint/2010/main" val="355995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latin typeface="Times New Roman" pitchFamily="-110" charset="0"/>
              </a:rPr>
              <a:t>AAV: dénomination utilisée dans l’Espace Européen de l’Enseignement Supérieur (</a:t>
            </a:r>
            <a:r>
              <a:rPr lang="fr-FR" dirty="0">
                <a:latin typeface="Times New Roman" pitchFamily="-110" charset="0"/>
                <a:sym typeface="Wingdings" panose="05000000000000000000" pitchFamily="2" charset="2"/>
              </a:rPr>
              <a:t> Bologne, LMD, ECTS, …)</a:t>
            </a:r>
            <a:endParaRPr lang="fr-FR" dirty="0">
              <a:latin typeface="Times New Roman" pitchFamily="-110" charset="0"/>
            </a:endParaRPr>
          </a:p>
        </p:txBody>
      </p:sp>
      <p:sp>
        <p:nvSpPr>
          <p:cNvPr id="40964"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pitchFamily="-110" charset="0"/>
              </a:defRPr>
            </a:lvl1pPr>
            <a:lvl2pPr marL="742950" indent="-285750" defTabSz="962025">
              <a:defRPr sz="2400">
                <a:solidFill>
                  <a:schemeClr val="tx1"/>
                </a:solidFill>
                <a:latin typeface="Times New Roman" pitchFamily="-110" charset="0"/>
              </a:defRPr>
            </a:lvl2pPr>
            <a:lvl3pPr marL="1143000" indent="-228600" defTabSz="962025">
              <a:defRPr sz="2400">
                <a:solidFill>
                  <a:schemeClr val="tx1"/>
                </a:solidFill>
                <a:latin typeface="Times New Roman" pitchFamily="-110" charset="0"/>
              </a:defRPr>
            </a:lvl3pPr>
            <a:lvl4pPr marL="1600200" indent="-228600" defTabSz="962025">
              <a:defRPr sz="2400">
                <a:solidFill>
                  <a:schemeClr val="tx1"/>
                </a:solidFill>
                <a:latin typeface="Times New Roman" pitchFamily="-110" charset="0"/>
              </a:defRPr>
            </a:lvl4pPr>
            <a:lvl5pPr marL="2057400" indent="-228600" defTabSz="962025">
              <a:defRPr sz="2400">
                <a:solidFill>
                  <a:schemeClr val="tx1"/>
                </a:solidFill>
                <a:latin typeface="Times New Roman" pitchFamily="-110" charset="0"/>
              </a:defRPr>
            </a:lvl5pPr>
            <a:lvl6pPr marL="2514600" indent="-228600" defTabSz="962025" eaLnBrk="0" fontAlgn="base" hangingPunct="0">
              <a:spcBef>
                <a:spcPct val="0"/>
              </a:spcBef>
              <a:spcAft>
                <a:spcPct val="0"/>
              </a:spcAft>
              <a:defRPr sz="2400">
                <a:solidFill>
                  <a:schemeClr val="tx1"/>
                </a:solidFill>
                <a:latin typeface="Times New Roman" pitchFamily="-110" charset="0"/>
              </a:defRPr>
            </a:lvl6pPr>
            <a:lvl7pPr marL="2971800" indent="-228600" defTabSz="962025" eaLnBrk="0" fontAlgn="base" hangingPunct="0">
              <a:spcBef>
                <a:spcPct val="0"/>
              </a:spcBef>
              <a:spcAft>
                <a:spcPct val="0"/>
              </a:spcAft>
              <a:defRPr sz="2400">
                <a:solidFill>
                  <a:schemeClr val="tx1"/>
                </a:solidFill>
                <a:latin typeface="Times New Roman" pitchFamily="-110" charset="0"/>
              </a:defRPr>
            </a:lvl7pPr>
            <a:lvl8pPr marL="3429000" indent="-228600" defTabSz="962025" eaLnBrk="0" fontAlgn="base" hangingPunct="0">
              <a:spcBef>
                <a:spcPct val="0"/>
              </a:spcBef>
              <a:spcAft>
                <a:spcPct val="0"/>
              </a:spcAft>
              <a:defRPr sz="2400">
                <a:solidFill>
                  <a:schemeClr val="tx1"/>
                </a:solidFill>
                <a:latin typeface="Times New Roman" pitchFamily="-110" charset="0"/>
              </a:defRPr>
            </a:lvl8pPr>
            <a:lvl9pPr marL="3886200" indent="-228600" defTabSz="962025" eaLnBrk="0" fontAlgn="base" hangingPunct="0">
              <a:spcBef>
                <a:spcPct val="0"/>
              </a:spcBef>
              <a:spcAft>
                <a:spcPct val="0"/>
              </a:spcAft>
              <a:defRPr sz="2400">
                <a:solidFill>
                  <a:schemeClr val="tx1"/>
                </a:solidFill>
                <a:latin typeface="Times New Roman" pitchFamily="-110" charset="0"/>
              </a:defRPr>
            </a:lvl9pPr>
          </a:lstStyle>
          <a:p>
            <a:r>
              <a:rPr lang="en-US" sz="1300">
                <a:ea typeface="ＭＳ Ｐゴシック" pitchFamily="-110" charset="-128"/>
              </a:rPr>
              <a:t>2 : Alignement et Understanding by Design (UbD)</a:t>
            </a:r>
            <a:endParaRPr lang="fr-FR" sz="1300">
              <a:ea typeface="ＭＳ Ｐゴシック" pitchFamily="-110" charset="-128"/>
            </a:endParaRPr>
          </a:p>
        </p:txBody>
      </p:sp>
      <p:sp>
        <p:nvSpPr>
          <p:cNvPr id="4096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pitchFamily="-110" charset="0"/>
              </a:defRPr>
            </a:lvl1pPr>
            <a:lvl2pPr marL="742950" indent="-285750" defTabSz="962025">
              <a:defRPr sz="2400">
                <a:solidFill>
                  <a:schemeClr val="tx1"/>
                </a:solidFill>
                <a:latin typeface="Times New Roman" pitchFamily="-110" charset="0"/>
              </a:defRPr>
            </a:lvl2pPr>
            <a:lvl3pPr marL="1143000" indent="-228600" defTabSz="962025">
              <a:defRPr sz="2400">
                <a:solidFill>
                  <a:schemeClr val="tx1"/>
                </a:solidFill>
                <a:latin typeface="Times New Roman" pitchFamily="-110" charset="0"/>
              </a:defRPr>
            </a:lvl3pPr>
            <a:lvl4pPr marL="1600200" indent="-228600" defTabSz="962025">
              <a:defRPr sz="2400">
                <a:solidFill>
                  <a:schemeClr val="tx1"/>
                </a:solidFill>
                <a:latin typeface="Times New Roman" pitchFamily="-110" charset="0"/>
              </a:defRPr>
            </a:lvl4pPr>
            <a:lvl5pPr marL="2057400" indent="-228600" defTabSz="962025">
              <a:defRPr sz="2400">
                <a:solidFill>
                  <a:schemeClr val="tx1"/>
                </a:solidFill>
                <a:latin typeface="Times New Roman" pitchFamily="-110" charset="0"/>
              </a:defRPr>
            </a:lvl5pPr>
            <a:lvl6pPr marL="2514600" indent="-228600" defTabSz="962025" eaLnBrk="0" fontAlgn="base" hangingPunct="0">
              <a:spcBef>
                <a:spcPct val="0"/>
              </a:spcBef>
              <a:spcAft>
                <a:spcPct val="0"/>
              </a:spcAft>
              <a:defRPr sz="2400">
                <a:solidFill>
                  <a:schemeClr val="tx1"/>
                </a:solidFill>
                <a:latin typeface="Times New Roman" pitchFamily="-110" charset="0"/>
              </a:defRPr>
            </a:lvl6pPr>
            <a:lvl7pPr marL="2971800" indent="-228600" defTabSz="962025" eaLnBrk="0" fontAlgn="base" hangingPunct="0">
              <a:spcBef>
                <a:spcPct val="0"/>
              </a:spcBef>
              <a:spcAft>
                <a:spcPct val="0"/>
              </a:spcAft>
              <a:defRPr sz="2400">
                <a:solidFill>
                  <a:schemeClr val="tx1"/>
                </a:solidFill>
                <a:latin typeface="Times New Roman" pitchFamily="-110" charset="0"/>
              </a:defRPr>
            </a:lvl7pPr>
            <a:lvl8pPr marL="3429000" indent="-228600" defTabSz="962025" eaLnBrk="0" fontAlgn="base" hangingPunct="0">
              <a:spcBef>
                <a:spcPct val="0"/>
              </a:spcBef>
              <a:spcAft>
                <a:spcPct val="0"/>
              </a:spcAft>
              <a:defRPr sz="2400">
                <a:solidFill>
                  <a:schemeClr val="tx1"/>
                </a:solidFill>
                <a:latin typeface="Times New Roman" pitchFamily="-110" charset="0"/>
              </a:defRPr>
            </a:lvl8pPr>
            <a:lvl9pPr marL="3886200" indent="-228600" defTabSz="962025" eaLnBrk="0" fontAlgn="base" hangingPunct="0">
              <a:spcBef>
                <a:spcPct val="0"/>
              </a:spcBef>
              <a:spcAft>
                <a:spcPct val="0"/>
              </a:spcAft>
              <a:defRPr sz="2400">
                <a:solidFill>
                  <a:schemeClr val="tx1"/>
                </a:solidFill>
                <a:latin typeface="Times New Roman" pitchFamily="-110" charset="0"/>
              </a:defRPr>
            </a:lvl9pPr>
          </a:lstStyle>
          <a:p>
            <a:fld id="{40E26563-DCFC-4B68-885F-AF48268BB1CB}" type="slidenum">
              <a:rPr lang="fr-FR" sz="1300" smtClean="0">
                <a:ea typeface="ＭＳ Ｐゴシック" pitchFamily="-110" charset="-128"/>
              </a:rPr>
              <a:pPr/>
              <a:t>30</a:t>
            </a:fld>
            <a:endParaRPr lang="fr-FR" sz="1300">
              <a:ea typeface="ＭＳ Ｐゴシック" pitchFamily="-110" charset="-128"/>
            </a:endParaRPr>
          </a:p>
        </p:txBody>
      </p:sp>
    </p:spTree>
    <p:extLst>
      <p:ext uri="{BB962C8B-B14F-4D97-AF65-F5344CB8AC3E}">
        <p14:creationId xmlns:p14="http://schemas.microsoft.com/office/powerpoint/2010/main" val="1105921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10" charset="0"/>
            </a:endParaRPr>
          </a:p>
        </p:txBody>
      </p:sp>
      <p:sp>
        <p:nvSpPr>
          <p:cNvPr id="40964" name="Footer Placeholder 3"/>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pitchFamily="-110" charset="0"/>
              </a:defRPr>
            </a:lvl1pPr>
            <a:lvl2pPr marL="742950" indent="-285750" defTabSz="962025">
              <a:defRPr sz="2400">
                <a:solidFill>
                  <a:schemeClr val="tx1"/>
                </a:solidFill>
                <a:latin typeface="Times New Roman" pitchFamily="-110" charset="0"/>
              </a:defRPr>
            </a:lvl2pPr>
            <a:lvl3pPr marL="1143000" indent="-228600" defTabSz="962025">
              <a:defRPr sz="2400">
                <a:solidFill>
                  <a:schemeClr val="tx1"/>
                </a:solidFill>
                <a:latin typeface="Times New Roman" pitchFamily="-110" charset="0"/>
              </a:defRPr>
            </a:lvl3pPr>
            <a:lvl4pPr marL="1600200" indent="-228600" defTabSz="962025">
              <a:defRPr sz="2400">
                <a:solidFill>
                  <a:schemeClr val="tx1"/>
                </a:solidFill>
                <a:latin typeface="Times New Roman" pitchFamily="-110" charset="0"/>
              </a:defRPr>
            </a:lvl4pPr>
            <a:lvl5pPr marL="2057400" indent="-228600" defTabSz="962025">
              <a:defRPr sz="2400">
                <a:solidFill>
                  <a:schemeClr val="tx1"/>
                </a:solidFill>
                <a:latin typeface="Times New Roman" pitchFamily="-110" charset="0"/>
              </a:defRPr>
            </a:lvl5pPr>
            <a:lvl6pPr marL="2514600" indent="-228600" defTabSz="962025" eaLnBrk="0" fontAlgn="base" hangingPunct="0">
              <a:spcBef>
                <a:spcPct val="0"/>
              </a:spcBef>
              <a:spcAft>
                <a:spcPct val="0"/>
              </a:spcAft>
              <a:defRPr sz="2400">
                <a:solidFill>
                  <a:schemeClr val="tx1"/>
                </a:solidFill>
                <a:latin typeface="Times New Roman" pitchFamily="-110" charset="0"/>
              </a:defRPr>
            </a:lvl6pPr>
            <a:lvl7pPr marL="2971800" indent="-228600" defTabSz="962025" eaLnBrk="0" fontAlgn="base" hangingPunct="0">
              <a:spcBef>
                <a:spcPct val="0"/>
              </a:spcBef>
              <a:spcAft>
                <a:spcPct val="0"/>
              </a:spcAft>
              <a:defRPr sz="2400">
                <a:solidFill>
                  <a:schemeClr val="tx1"/>
                </a:solidFill>
                <a:latin typeface="Times New Roman" pitchFamily="-110" charset="0"/>
              </a:defRPr>
            </a:lvl7pPr>
            <a:lvl8pPr marL="3429000" indent="-228600" defTabSz="962025" eaLnBrk="0" fontAlgn="base" hangingPunct="0">
              <a:spcBef>
                <a:spcPct val="0"/>
              </a:spcBef>
              <a:spcAft>
                <a:spcPct val="0"/>
              </a:spcAft>
              <a:defRPr sz="2400">
                <a:solidFill>
                  <a:schemeClr val="tx1"/>
                </a:solidFill>
                <a:latin typeface="Times New Roman" pitchFamily="-110" charset="0"/>
              </a:defRPr>
            </a:lvl8pPr>
            <a:lvl9pPr marL="3886200" indent="-228600" defTabSz="962025" eaLnBrk="0" fontAlgn="base" hangingPunct="0">
              <a:spcBef>
                <a:spcPct val="0"/>
              </a:spcBef>
              <a:spcAft>
                <a:spcPct val="0"/>
              </a:spcAft>
              <a:defRPr sz="2400">
                <a:solidFill>
                  <a:schemeClr val="tx1"/>
                </a:solidFill>
                <a:latin typeface="Times New Roman" pitchFamily="-110" charset="0"/>
              </a:defRPr>
            </a:lvl9pPr>
          </a:lstStyle>
          <a:p>
            <a:r>
              <a:rPr lang="en-US" sz="1300">
                <a:ea typeface="ＭＳ Ｐゴシック" pitchFamily="-110" charset="-128"/>
              </a:rPr>
              <a:t>2 : Alignement et Understanding by Design (UbD)</a:t>
            </a:r>
            <a:endParaRPr lang="fr-FR" sz="1300">
              <a:ea typeface="ＭＳ Ｐゴシック" pitchFamily="-110" charset="-128"/>
            </a:endParaRPr>
          </a:p>
        </p:txBody>
      </p:sp>
      <p:sp>
        <p:nvSpPr>
          <p:cNvPr id="4096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pitchFamily="-110" charset="0"/>
              </a:defRPr>
            </a:lvl1pPr>
            <a:lvl2pPr marL="742950" indent="-285750" defTabSz="962025">
              <a:defRPr sz="2400">
                <a:solidFill>
                  <a:schemeClr val="tx1"/>
                </a:solidFill>
                <a:latin typeface="Times New Roman" pitchFamily="-110" charset="0"/>
              </a:defRPr>
            </a:lvl2pPr>
            <a:lvl3pPr marL="1143000" indent="-228600" defTabSz="962025">
              <a:defRPr sz="2400">
                <a:solidFill>
                  <a:schemeClr val="tx1"/>
                </a:solidFill>
                <a:latin typeface="Times New Roman" pitchFamily="-110" charset="0"/>
              </a:defRPr>
            </a:lvl3pPr>
            <a:lvl4pPr marL="1600200" indent="-228600" defTabSz="962025">
              <a:defRPr sz="2400">
                <a:solidFill>
                  <a:schemeClr val="tx1"/>
                </a:solidFill>
                <a:latin typeface="Times New Roman" pitchFamily="-110" charset="0"/>
              </a:defRPr>
            </a:lvl4pPr>
            <a:lvl5pPr marL="2057400" indent="-228600" defTabSz="962025">
              <a:defRPr sz="2400">
                <a:solidFill>
                  <a:schemeClr val="tx1"/>
                </a:solidFill>
                <a:latin typeface="Times New Roman" pitchFamily="-110" charset="0"/>
              </a:defRPr>
            </a:lvl5pPr>
            <a:lvl6pPr marL="2514600" indent="-228600" defTabSz="962025" eaLnBrk="0" fontAlgn="base" hangingPunct="0">
              <a:spcBef>
                <a:spcPct val="0"/>
              </a:spcBef>
              <a:spcAft>
                <a:spcPct val="0"/>
              </a:spcAft>
              <a:defRPr sz="2400">
                <a:solidFill>
                  <a:schemeClr val="tx1"/>
                </a:solidFill>
                <a:latin typeface="Times New Roman" pitchFamily="-110" charset="0"/>
              </a:defRPr>
            </a:lvl6pPr>
            <a:lvl7pPr marL="2971800" indent="-228600" defTabSz="962025" eaLnBrk="0" fontAlgn="base" hangingPunct="0">
              <a:spcBef>
                <a:spcPct val="0"/>
              </a:spcBef>
              <a:spcAft>
                <a:spcPct val="0"/>
              </a:spcAft>
              <a:defRPr sz="2400">
                <a:solidFill>
                  <a:schemeClr val="tx1"/>
                </a:solidFill>
                <a:latin typeface="Times New Roman" pitchFamily="-110" charset="0"/>
              </a:defRPr>
            </a:lvl7pPr>
            <a:lvl8pPr marL="3429000" indent="-228600" defTabSz="962025" eaLnBrk="0" fontAlgn="base" hangingPunct="0">
              <a:spcBef>
                <a:spcPct val="0"/>
              </a:spcBef>
              <a:spcAft>
                <a:spcPct val="0"/>
              </a:spcAft>
              <a:defRPr sz="2400">
                <a:solidFill>
                  <a:schemeClr val="tx1"/>
                </a:solidFill>
                <a:latin typeface="Times New Roman" pitchFamily="-110" charset="0"/>
              </a:defRPr>
            </a:lvl8pPr>
            <a:lvl9pPr marL="3886200" indent="-228600" defTabSz="962025" eaLnBrk="0" fontAlgn="base" hangingPunct="0">
              <a:spcBef>
                <a:spcPct val="0"/>
              </a:spcBef>
              <a:spcAft>
                <a:spcPct val="0"/>
              </a:spcAft>
              <a:defRPr sz="2400">
                <a:solidFill>
                  <a:schemeClr val="tx1"/>
                </a:solidFill>
                <a:latin typeface="Times New Roman" pitchFamily="-110" charset="0"/>
              </a:defRPr>
            </a:lvl9pPr>
          </a:lstStyle>
          <a:p>
            <a:fld id="{40E26563-DCFC-4B68-885F-AF48268BB1CB}" type="slidenum">
              <a:rPr lang="fr-FR" sz="1300" smtClean="0">
                <a:ea typeface="ＭＳ Ｐゴシック" pitchFamily="-110" charset="-128"/>
              </a:rPr>
              <a:pPr/>
              <a:t>31</a:t>
            </a:fld>
            <a:endParaRPr lang="fr-FR" sz="1300">
              <a:ea typeface="ＭＳ Ｐゴシック" pitchFamily="-110" charset="-128"/>
            </a:endParaRPr>
          </a:p>
        </p:txBody>
      </p:sp>
    </p:spTree>
    <p:extLst>
      <p:ext uri="{BB962C8B-B14F-4D97-AF65-F5344CB8AC3E}">
        <p14:creationId xmlns:p14="http://schemas.microsoft.com/office/powerpoint/2010/main" val="2814861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Footer Placeholder 3"/>
          <p:cNvSpPr>
            <a:spLocks noGrp="1"/>
          </p:cNvSpPr>
          <p:nvPr>
            <p:ph type="ftr" sz="quarter" idx="10"/>
          </p:nvPr>
        </p:nvSpPr>
        <p:spPr/>
        <p:txBody>
          <a:bodyPr/>
          <a:lstStyle/>
          <a:p>
            <a:pPr>
              <a:defRPr/>
            </a:pPr>
            <a:r>
              <a:rPr lang="en-US"/>
              <a:t>2 : Alignement et Understanding by Design (UbD)</a:t>
            </a:r>
            <a:endParaRPr lang="fr-FR"/>
          </a:p>
        </p:txBody>
      </p:sp>
      <p:sp>
        <p:nvSpPr>
          <p:cNvPr id="5" name="Slide Number Placeholder 4"/>
          <p:cNvSpPr>
            <a:spLocks noGrp="1"/>
          </p:cNvSpPr>
          <p:nvPr>
            <p:ph type="sldNum" sz="quarter" idx="11"/>
          </p:nvPr>
        </p:nvSpPr>
        <p:spPr/>
        <p:txBody>
          <a:bodyPr/>
          <a:lstStyle/>
          <a:p>
            <a:pPr>
              <a:defRPr/>
            </a:pPr>
            <a:fld id="{65A7CA22-885A-41AD-8DF7-36A694C5CB2A}" type="slidenum">
              <a:rPr lang="fr-FR" smtClean="0"/>
              <a:pPr>
                <a:defRPr/>
              </a:pPr>
              <a:t>32</a:t>
            </a:fld>
            <a:endParaRPr lang="fr-FR"/>
          </a:p>
        </p:txBody>
      </p:sp>
    </p:spTree>
    <p:extLst>
      <p:ext uri="{BB962C8B-B14F-4D97-AF65-F5344CB8AC3E}">
        <p14:creationId xmlns:p14="http://schemas.microsoft.com/office/powerpoint/2010/main" val="117977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endParaRPr lang="fr-BE" altLang="fr-FR"/>
          </a:p>
        </p:txBody>
      </p:sp>
      <p:sp>
        <p:nvSpPr>
          <p:cNvPr id="27652" name="Footer Placeholder 3"/>
          <p:cNvSpPr>
            <a:spLocks noGrp="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27653" name="Slide Number Placeholder 4"/>
          <p:cNvSpPr>
            <a:spLocks noGrp="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0D620AD5-0F77-4400-A285-CECFAB887B41}" type="slidenum">
              <a:rPr lang="fr-FR" altLang="fr-FR" sz="1200" smtClean="0"/>
              <a:pPr/>
              <a:t>2</a:t>
            </a:fld>
            <a:endParaRPr lang="fr-FR" altLang="fr-F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latin typeface="Times New Roman" charset="0"/>
                <a:ea typeface="ＭＳ Ｐゴシック" charset="-128"/>
              </a:rPr>
              <a:t>Pas d’activités « inutiles » !</a:t>
            </a:r>
          </a:p>
        </p:txBody>
      </p:sp>
      <p:sp>
        <p:nvSpPr>
          <p:cNvPr id="1146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charset="0"/>
                <a:ea typeface="ＭＳ Ｐゴシック" charset="-128"/>
              </a:defRPr>
            </a:lvl1pPr>
            <a:lvl2pPr marL="742950" indent="-285750" defTabSz="962025">
              <a:defRPr sz="2400">
                <a:solidFill>
                  <a:schemeClr val="tx1"/>
                </a:solidFill>
                <a:latin typeface="Times New Roman" charset="0"/>
                <a:ea typeface="ＭＳ Ｐゴシック" charset="-128"/>
              </a:defRPr>
            </a:lvl2pPr>
            <a:lvl3pPr marL="1143000" indent="-228600" defTabSz="962025">
              <a:defRPr sz="2400">
                <a:solidFill>
                  <a:schemeClr val="tx1"/>
                </a:solidFill>
                <a:latin typeface="Times New Roman" charset="0"/>
                <a:ea typeface="ＭＳ Ｐゴシック" charset="-128"/>
              </a:defRPr>
            </a:lvl3pPr>
            <a:lvl4pPr marL="1600200" indent="-228600" defTabSz="962025">
              <a:defRPr sz="2400">
                <a:solidFill>
                  <a:schemeClr val="tx1"/>
                </a:solidFill>
                <a:latin typeface="Times New Roman" charset="0"/>
                <a:ea typeface="ＭＳ Ｐゴシック" charset="-128"/>
              </a:defRPr>
            </a:lvl4pPr>
            <a:lvl5pPr marL="2057400" indent="-228600" defTabSz="962025">
              <a:defRPr sz="2400">
                <a:solidFill>
                  <a:schemeClr val="tx1"/>
                </a:solidFill>
                <a:latin typeface="Times New Roman" charset="0"/>
                <a:ea typeface="ＭＳ Ｐゴシック" charset="-128"/>
              </a:defRPr>
            </a:lvl5pPr>
            <a:lvl6pPr marL="2514600" indent="-228600" defTabSz="96202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202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202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2025"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sz="1300"/>
              <a:t>5.1.a Activités et dispositifs</a:t>
            </a:r>
          </a:p>
        </p:txBody>
      </p:sp>
      <p:sp>
        <p:nvSpPr>
          <p:cNvPr id="1146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charset="0"/>
                <a:ea typeface="ＭＳ Ｐゴシック" charset="-128"/>
              </a:defRPr>
            </a:lvl1pPr>
            <a:lvl2pPr marL="742950" indent="-285750" defTabSz="962025">
              <a:defRPr sz="2400">
                <a:solidFill>
                  <a:schemeClr val="tx1"/>
                </a:solidFill>
                <a:latin typeface="Times New Roman" charset="0"/>
                <a:ea typeface="ＭＳ Ｐゴシック" charset="-128"/>
              </a:defRPr>
            </a:lvl2pPr>
            <a:lvl3pPr marL="1143000" indent="-228600" defTabSz="962025">
              <a:defRPr sz="2400">
                <a:solidFill>
                  <a:schemeClr val="tx1"/>
                </a:solidFill>
                <a:latin typeface="Times New Roman" charset="0"/>
                <a:ea typeface="ＭＳ Ｐゴシック" charset="-128"/>
              </a:defRPr>
            </a:lvl3pPr>
            <a:lvl4pPr marL="1600200" indent="-228600" defTabSz="962025">
              <a:defRPr sz="2400">
                <a:solidFill>
                  <a:schemeClr val="tx1"/>
                </a:solidFill>
                <a:latin typeface="Times New Roman" charset="0"/>
                <a:ea typeface="ＭＳ Ｐゴシック" charset="-128"/>
              </a:defRPr>
            </a:lvl4pPr>
            <a:lvl5pPr marL="2057400" indent="-228600" defTabSz="962025">
              <a:defRPr sz="2400">
                <a:solidFill>
                  <a:schemeClr val="tx1"/>
                </a:solidFill>
                <a:latin typeface="Times New Roman" charset="0"/>
                <a:ea typeface="ＭＳ Ｐゴシック" charset="-128"/>
              </a:defRPr>
            </a:lvl5pPr>
            <a:lvl6pPr marL="2514600" indent="-228600" defTabSz="96202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202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202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2025" eaLnBrk="0" fontAlgn="base" hangingPunct="0">
              <a:spcBef>
                <a:spcPct val="0"/>
              </a:spcBef>
              <a:spcAft>
                <a:spcPct val="0"/>
              </a:spcAft>
              <a:defRPr sz="2400">
                <a:solidFill>
                  <a:schemeClr val="tx1"/>
                </a:solidFill>
                <a:latin typeface="Times New Roman" charset="0"/>
                <a:ea typeface="ＭＳ Ｐゴシック" charset="-128"/>
              </a:defRPr>
            </a:lvl9pPr>
          </a:lstStyle>
          <a:p>
            <a:fld id="{181D7799-32AA-44EB-9201-D335787100DC}" type="slidenum">
              <a:rPr lang="fr-FR" sz="1300" smtClean="0"/>
              <a:pPr/>
              <a:t>33</a:t>
            </a:fld>
            <a:endParaRPr lang="fr-FR" sz="1300"/>
          </a:p>
        </p:txBody>
      </p:sp>
    </p:spTree>
    <p:extLst>
      <p:ext uri="{BB962C8B-B14F-4D97-AF65-F5344CB8AC3E}">
        <p14:creationId xmlns:p14="http://schemas.microsoft.com/office/powerpoint/2010/main" val="239944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latin typeface="Times New Roman" pitchFamily="1" charset="0"/>
                <a:ea typeface="ＭＳ Ｐゴシック" pitchFamily="1" charset="-128"/>
              </a:rPr>
              <a:t>Pas d’évaluations « inutiles »!</a:t>
            </a:r>
          </a:p>
        </p:txBody>
      </p:sp>
      <p:sp>
        <p:nvSpPr>
          <p:cNvPr id="4" name="Footer Placeholder 3"/>
          <p:cNvSpPr>
            <a:spLocks noGrp="1"/>
          </p:cNvSpPr>
          <p:nvPr>
            <p:ph type="ftr" sz="quarter" idx="4"/>
          </p:nvPr>
        </p:nvSpPr>
        <p:spPr/>
        <p:txBody>
          <a:bodyPr/>
          <a:lstStyle/>
          <a:p>
            <a:pPr>
              <a:defRPr/>
            </a:pPr>
            <a:r>
              <a:rPr lang="fr-FR"/>
              <a:t>12-Evaluation des apprentissages</a:t>
            </a:r>
          </a:p>
        </p:txBody>
      </p:sp>
      <p:sp>
        <p:nvSpPr>
          <p:cNvPr id="952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BF5F9F19-D193-4432-9D52-104C960881F6}" type="slidenum">
              <a:rPr lang="fr-FR" sz="1300"/>
              <a:pPr/>
              <a:t>34</a:t>
            </a:fld>
            <a:endParaRPr lang="fr-F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charset="0"/>
              <a:ea typeface="ＭＳ Ｐゴシック" charset="-128"/>
            </a:endParaRPr>
          </a:p>
        </p:txBody>
      </p:sp>
      <p:sp>
        <p:nvSpPr>
          <p:cNvPr id="1146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charset="0"/>
                <a:ea typeface="ＭＳ Ｐゴシック" charset="-128"/>
              </a:defRPr>
            </a:lvl1pPr>
            <a:lvl2pPr marL="742950" indent="-285750" defTabSz="962025">
              <a:defRPr sz="2400">
                <a:solidFill>
                  <a:schemeClr val="tx1"/>
                </a:solidFill>
                <a:latin typeface="Times New Roman" charset="0"/>
                <a:ea typeface="ＭＳ Ｐゴシック" charset="-128"/>
              </a:defRPr>
            </a:lvl2pPr>
            <a:lvl3pPr marL="1143000" indent="-228600" defTabSz="962025">
              <a:defRPr sz="2400">
                <a:solidFill>
                  <a:schemeClr val="tx1"/>
                </a:solidFill>
                <a:latin typeface="Times New Roman" charset="0"/>
                <a:ea typeface="ＭＳ Ｐゴシック" charset="-128"/>
              </a:defRPr>
            </a:lvl3pPr>
            <a:lvl4pPr marL="1600200" indent="-228600" defTabSz="962025">
              <a:defRPr sz="2400">
                <a:solidFill>
                  <a:schemeClr val="tx1"/>
                </a:solidFill>
                <a:latin typeface="Times New Roman" charset="0"/>
                <a:ea typeface="ＭＳ Ｐゴシック" charset="-128"/>
              </a:defRPr>
            </a:lvl4pPr>
            <a:lvl5pPr marL="2057400" indent="-228600" defTabSz="962025">
              <a:defRPr sz="2400">
                <a:solidFill>
                  <a:schemeClr val="tx1"/>
                </a:solidFill>
                <a:latin typeface="Times New Roman" charset="0"/>
                <a:ea typeface="ＭＳ Ｐゴシック" charset="-128"/>
              </a:defRPr>
            </a:lvl5pPr>
            <a:lvl6pPr marL="2514600" indent="-228600" defTabSz="96202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202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202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2025"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sz="1300"/>
              <a:t>5.1.a Activités et dispositifs</a:t>
            </a:r>
          </a:p>
        </p:txBody>
      </p:sp>
      <p:sp>
        <p:nvSpPr>
          <p:cNvPr id="1146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charset="0"/>
                <a:ea typeface="ＭＳ Ｐゴシック" charset="-128"/>
              </a:defRPr>
            </a:lvl1pPr>
            <a:lvl2pPr marL="742950" indent="-285750" defTabSz="962025">
              <a:defRPr sz="2400">
                <a:solidFill>
                  <a:schemeClr val="tx1"/>
                </a:solidFill>
                <a:latin typeface="Times New Roman" charset="0"/>
                <a:ea typeface="ＭＳ Ｐゴシック" charset="-128"/>
              </a:defRPr>
            </a:lvl2pPr>
            <a:lvl3pPr marL="1143000" indent="-228600" defTabSz="962025">
              <a:defRPr sz="2400">
                <a:solidFill>
                  <a:schemeClr val="tx1"/>
                </a:solidFill>
                <a:latin typeface="Times New Roman" charset="0"/>
                <a:ea typeface="ＭＳ Ｐゴシック" charset="-128"/>
              </a:defRPr>
            </a:lvl3pPr>
            <a:lvl4pPr marL="1600200" indent="-228600" defTabSz="962025">
              <a:defRPr sz="2400">
                <a:solidFill>
                  <a:schemeClr val="tx1"/>
                </a:solidFill>
                <a:latin typeface="Times New Roman" charset="0"/>
                <a:ea typeface="ＭＳ Ｐゴシック" charset="-128"/>
              </a:defRPr>
            </a:lvl4pPr>
            <a:lvl5pPr marL="2057400" indent="-228600" defTabSz="962025">
              <a:defRPr sz="2400">
                <a:solidFill>
                  <a:schemeClr val="tx1"/>
                </a:solidFill>
                <a:latin typeface="Times New Roman" charset="0"/>
                <a:ea typeface="ＭＳ Ｐゴシック" charset="-128"/>
              </a:defRPr>
            </a:lvl5pPr>
            <a:lvl6pPr marL="2514600" indent="-228600" defTabSz="96202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202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202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2025" eaLnBrk="0" fontAlgn="base" hangingPunct="0">
              <a:spcBef>
                <a:spcPct val="0"/>
              </a:spcBef>
              <a:spcAft>
                <a:spcPct val="0"/>
              </a:spcAft>
              <a:defRPr sz="2400">
                <a:solidFill>
                  <a:schemeClr val="tx1"/>
                </a:solidFill>
                <a:latin typeface="Times New Roman" charset="0"/>
                <a:ea typeface="ＭＳ Ｐゴシック" charset="-128"/>
              </a:defRPr>
            </a:lvl9pPr>
          </a:lstStyle>
          <a:p>
            <a:fld id="{181D7799-32AA-44EB-9201-D335787100DC}" type="slidenum">
              <a:rPr lang="fr-FR" sz="1300" smtClean="0"/>
              <a:pPr/>
              <a:t>35</a:t>
            </a:fld>
            <a:endParaRPr lang="fr-FR" sz="1300"/>
          </a:p>
        </p:txBody>
      </p:sp>
    </p:spTree>
    <p:extLst>
      <p:ext uri="{BB962C8B-B14F-4D97-AF65-F5344CB8AC3E}">
        <p14:creationId xmlns:p14="http://schemas.microsoft.com/office/powerpoint/2010/main" val="1650224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3.1 Acquis d'apprentissage</a:t>
            </a:r>
          </a:p>
        </p:txBody>
      </p:sp>
      <p:sp>
        <p:nvSpPr>
          <p:cNvPr id="122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791F619D-053B-4B9B-B507-7DF0787D8F77}" type="slidenum">
              <a:rPr lang="fr-FR" sz="1200"/>
              <a:pPr/>
              <a:t>37</a:t>
            </a:fld>
            <a:endParaRPr lang="fr-FR" sz="1200"/>
          </a:p>
        </p:txBody>
      </p:sp>
      <p:sp>
        <p:nvSpPr>
          <p:cNvPr id="122884" name="Espace réservé de l'image des diapositives 1"/>
          <p:cNvSpPr>
            <a:spLocks noGrp="1" noRot="1" noChangeAspect="1" noTextEdit="1"/>
          </p:cNvSpPr>
          <p:nvPr>
            <p:ph type="sldImg"/>
          </p:nvPr>
        </p:nvSpPr>
        <p:spPr>
          <a:xfrm>
            <a:off x="1260475" y="720725"/>
            <a:ext cx="4797425" cy="3598863"/>
          </a:xfrm>
          <a:ln/>
        </p:spPr>
      </p:sp>
      <p:sp>
        <p:nvSpPr>
          <p:cNvPr id="122885" name="Espace réservé des commentaires 2"/>
          <p:cNvSpPr>
            <a:spLocks noGrp="1"/>
          </p:cNvSpPr>
          <p:nvPr>
            <p:ph type="body" idx="1"/>
          </p:nvPr>
        </p:nvSpPr>
        <p:spPr>
          <a:xfrm>
            <a:off x="976561" y="4558597"/>
            <a:ext cx="5362081" cy="43218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31" tIns="48065" rIns="96131" bIns="48065"/>
          <a:lstStyle/>
          <a:p>
            <a:r>
              <a:rPr lang="fr-FR">
                <a:latin typeface="Times New Roman" pitchFamily="1" charset="0"/>
                <a:ea typeface="ＭＳ Ｐゴシック" pitchFamily="1" charset="-128"/>
              </a:rPr>
              <a:t> Il faut faire ressortir l’importance  de formuler l’objectif en terme de « chose «  évaluable.</a:t>
            </a:r>
          </a:p>
        </p:txBody>
      </p:sp>
      <p:sp>
        <p:nvSpPr>
          <p:cNvPr id="122886" name="Espace réservé du numéro de diapositive 3"/>
          <p:cNvSpPr txBox="1">
            <a:spLocks noGrp="1"/>
          </p:cNvSpPr>
          <p:nvPr/>
        </p:nvSpPr>
        <p:spPr bwMode="auto">
          <a:xfrm>
            <a:off x="4146699" y="9121662"/>
            <a:ext cx="3168502" cy="47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31" tIns="48065" rIns="96131" bIns="48065" anchor="b"/>
          <a:lstStyle>
            <a:lvl1pPr defTabSz="962025">
              <a:defRPr sz="2400">
                <a:solidFill>
                  <a:schemeClr val="tx1"/>
                </a:solidFill>
                <a:latin typeface="Times New Roman" pitchFamily="1" charset="0"/>
                <a:ea typeface="ＭＳ Ｐゴシック" pitchFamily="1" charset="-128"/>
              </a:defRPr>
            </a:lvl1pPr>
            <a:lvl2pPr marL="742950" indent="-285750" defTabSz="962025">
              <a:defRPr sz="2400">
                <a:solidFill>
                  <a:schemeClr val="tx1"/>
                </a:solidFill>
                <a:latin typeface="Times New Roman" pitchFamily="1" charset="0"/>
                <a:ea typeface="ＭＳ Ｐゴシック" pitchFamily="1" charset="-128"/>
              </a:defRPr>
            </a:lvl2pPr>
            <a:lvl3pPr marL="1143000" indent="-228600" defTabSz="962025">
              <a:defRPr sz="2400">
                <a:solidFill>
                  <a:schemeClr val="tx1"/>
                </a:solidFill>
                <a:latin typeface="Times New Roman" pitchFamily="1" charset="0"/>
                <a:ea typeface="ＭＳ Ｐゴシック" pitchFamily="1" charset="-128"/>
              </a:defRPr>
            </a:lvl3pPr>
            <a:lvl4pPr marL="1600200" indent="-228600" defTabSz="962025">
              <a:defRPr sz="2400">
                <a:solidFill>
                  <a:schemeClr val="tx1"/>
                </a:solidFill>
                <a:latin typeface="Times New Roman" pitchFamily="1" charset="0"/>
                <a:ea typeface="ＭＳ Ｐゴシック" pitchFamily="1" charset="-128"/>
              </a:defRPr>
            </a:lvl4pPr>
            <a:lvl5pPr marL="2057400" indent="-228600" defTabSz="962025">
              <a:defRPr sz="2400">
                <a:solidFill>
                  <a:schemeClr val="tx1"/>
                </a:solidFill>
                <a:latin typeface="Times New Roman" pitchFamily="1" charset="0"/>
                <a:ea typeface="ＭＳ Ｐゴシック" pitchFamily="1" charset="-128"/>
              </a:defRPr>
            </a:lvl5pPr>
            <a:lvl6pPr marL="25146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r"/>
            <a:fld id="{F46171A4-853B-49EC-879D-C8516C413E9C}" type="slidenum">
              <a:rPr lang="fr-FR" sz="1300"/>
              <a:pPr algn="r"/>
              <a:t>37</a:t>
            </a:fld>
            <a:endParaRPr lang="fr-F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Footer Placeholder 3"/>
          <p:cNvSpPr>
            <a:spLocks noGrp="1"/>
          </p:cNvSpPr>
          <p:nvPr>
            <p:ph type="ftr" sz="quarter" idx="10"/>
          </p:nvPr>
        </p:nvSpPr>
        <p:spPr/>
        <p:txBody>
          <a:bodyPr/>
          <a:lstStyle/>
          <a:p>
            <a:pPr>
              <a:defRPr/>
            </a:pPr>
            <a:r>
              <a:rPr lang="fr-FR"/>
              <a:t>3.1 Acquis d'apprentissage</a:t>
            </a:r>
          </a:p>
        </p:txBody>
      </p:sp>
      <p:sp>
        <p:nvSpPr>
          <p:cNvPr id="5" name="Slide Number Placeholder 4"/>
          <p:cNvSpPr>
            <a:spLocks noGrp="1"/>
          </p:cNvSpPr>
          <p:nvPr>
            <p:ph type="sldNum" sz="quarter" idx="11"/>
          </p:nvPr>
        </p:nvSpPr>
        <p:spPr/>
        <p:txBody>
          <a:bodyPr/>
          <a:lstStyle/>
          <a:p>
            <a:fld id="{92FE2D18-CE42-46E3-A1BF-AACE415D0CD0}" type="slidenum">
              <a:rPr lang="fr-FR" smtClean="0"/>
              <a:pPr/>
              <a:t>38</a:t>
            </a:fld>
            <a:endParaRPr lang="fr-FR"/>
          </a:p>
        </p:txBody>
      </p:sp>
    </p:spTree>
    <p:extLst>
      <p:ext uri="{BB962C8B-B14F-4D97-AF65-F5344CB8AC3E}">
        <p14:creationId xmlns:p14="http://schemas.microsoft.com/office/powerpoint/2010/main" val="3238836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3.1 Acquis d'apprentissage</a:t>
            </a:r>
          </a:p>
        </p:txBody>
      </p:sp>
      <p:sp>
        <p:nvSpPr>
          <p:cNvPr id="1239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57CC6E0A-CB9B-4414-A764-3ACF9FB3BA7A}" type="slidenum">
              <a:rPr lang="fr-FR" sz="1200"/>
              <a:pPr/>
              <a:t>39</a:t>
            </a:fld>
            <a:endParaRPr lang="fr-FR" sz="1200"/>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atin typeface="Times New Roman" pitchFamily="1" charset="0"/>
                <a:ea typeface="ＭＳ Ｐゴシック" pitchFamily="1" charset="-128"/>
              </a:rPr>
              <a:t>Ce n’est pas parce que le mot « étudiant » figure dans la formulation que l’objectif est centré sur l’étudiant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3.2 Acquis d'apprentissage</a:t>
            </a:r>
          </a:p>
        </p:txBody>
      </p:sp>
      <p:sp>
        <p:nvSpPr>
          <p:cNvPr id="141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AA22BF30-C890-49A0-9932-EB3C29D16C9C}" type="slidenum">
              <a:rPr lang="fr-FR" sz="1200"/>
              <a:pPr/>
              <a:t>40</a:t>
            </a:fld>
            <a:endParaRPr lang="fr-FR" sz="1200"/>
          </a:p>
        </p:txBody>
      </p:sp>
      <p:sp>
        <p:nvSpPr>
          <p:cNvPr id="141316" name="Espace réservé de l'image des diapositives 1"/>
          <p:cNvSpPr>
            <a:spLocks noGrp="1" noRot="1" noChangeAspect="1" noTextEdit="1"/>
          </p:cNvSpPr>
          <p:nvPr>
            <p:ph type="sldImg"/>
          </p:nvPr>
        </p:nvSpPr>
        <p:spPr>
          <a:xfrm>
            <a:off x="1260475" y="720725"/>
            <a:ext cx="4797425" cy="3598863"/>
          </a:xfrm>
          <a:ln/>
        </p:spPr>
      </p:sp>
      <p:sp>
        <p:nvSpPr>
          <p:cNvPr id="141317" name="Espace réservé des commentaires 2"/>
          <p:cNvSpPr>
            <a:spLocks noGrp="1"/>
          </p:cNvSpPr>
          <p:nvPr>
            <p:ph type="body" idx="1"/>
          </p:nvPr>
        </p:nvSpPr>
        <p:spPr>
          <a:xfrm>
            <a:off x="976561" y="4558597"/>
            <a:ext cx="5362081" cy="43218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31" tIns="48065" rIns="96131" bIns="48065"/>
          <a:lstStyle/>
          <a:p>
            <a:endParaRPr lang="fr-FR">
              <a:latin typeface="Times New Roman" pitchFamily="1" charset="0"/>
              <a:ea typeface="ＭＳ Ｐゴシック" pitchFamily="1" charset="-128"/>
            </a:endParaRPr>
          </a:p>
        </p:txBody>
      </p:sp>
      <p:sp>
        <p:nvSpPr>
          <p:cNvPr id="141318" name="Espace réservé du numéro de diapositive 3"/>
          <p:cNvSpPr txBox="1">
            <a:spLocks noGrp="1"/>
          </p:cNvSpPr>
          <p:nvPr/>
        </p:nvSpPr>
        <p:spPr bwMode="auto">
          <a:xfrm>
            <a:off x="4146699" y="9121662"/>
            <a:ext cx="3168502" cy="47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31" tIns="48065" rIns="96131" bIns="48065" anchor="b"/>
          <a:lstStyle>
            <a:lvl1pPr defTabSz="962025">
              <a:defRPr sz="2400">
                <a:solidFill>
                  <a:schemeClr val="tx1"/>
                </a:solidFill>
                <a:latin typeface="Times New Roman" pitchFamily="1" charset="0"/>
                <a:ea typeface="ＭＳ Ｐゴシック" pitchFamily="1" charset="-128"/>
              </a:defRPr>
            </a:lvl1pPr>
            <a:lvl2pPr marL="742950" indent="-285750" defTabSz="962025">
              <a:defRPr sz="2400">
                <a:solidFill>
                  <a:schemeClr val="tx1"/>
                </a:solidFill>
                <a:latin typeface="Times New Roman" pitchFamily="1" charset="0"/>
                <a:ea typeface="ＭＳ Ｐゴシック" pitchFamily="1" charset="-128"/>
              </a:defRPr>
            </a:lvl2pPr>
            <a:lvl3pPr marL="1143000" indent="-228600" defTabSz="962025">
              <a:defRPr sz="2400">
                <a:solidFill>
                  <a:schemeClr val="tx1"/>
                </a:solidFill>
                <a:latin typeface="Times New Roman" pitchFamily="1" charset="0"/>
                <a:ea typeface="ＭＳ Ｐゴシック" pitchFamily="1" charset="-128"/>
              </a:defRPr>
            </a:lvl3pPr>
            <a:lvl4pPr marL="1600200" indent="-228600" defTabSz="962025">
              <a:defRPr sz="2400">
                <a:solidFill>
                  <a:schemeClr val="tx1"/>
                </a:solidFill>
                <a:latin typeface="Times New Roman" pitchFamily="1" charset="0"/>
                <a:ea typeface="ＭＳ Ｐゴシック" pitchFamily="1" charset="-128"/>
              </a:defRPr>
            </a:lvl4pPr>
            <a:lvl5pPr marL="2057400" indent="-228600" defTabSz="962025">
              <a:defRPr sz="2400">
                <a:solidFill>
                  <a:schemeClr val="tx1"/>
                </a:solidFill>
                <a:latin typeface="Times New Roman" pitchFamily="1" charset="0"/>
                <a:ea typeface="ＭＳ Ｐゴシック" pitchFamily="1" charset="-128"/>
              </a:defRPr>
            </a:lvl5pPr>
            <a:lvl6pPr marL="25146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r"/>
            <a:fld id="{7441B02B-BC7F-46BC-A591-107C0D131F17}" type="slidenum">
              <a:rPr lang="fr-FR" sz="1300"/>
              <a:pPr algn="r"/>
              <a:t>40</a:t>
            </a:fld>
            <a:endParaRPr lang="fr-FR" sz="1300"/>
          </a:p>
        </p:txBody>
      </p:sp>
    </p:spTree>
    <p:extLst>
      <p:ext uri="{BB962C8B-B14F-4D97-AF65-F5344CB8AC3E}">
        <p14:creationId xmlns:p14="http://schemas.microsoft.com/office/powerpoint/2010/main" val="2611673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142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3.2 Acquis d'apprentissage</a:t>
            </a:r>
          </a:p>
        </p:txBody>
      </p:sp>
      <p:sp>
        <p:nvSpPr>
          <p:cNvPr id="142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BA049601-FEB5-400F-8927-4B8115867FC4}" type="slidenum">
              <a:rPr lang="fr-FR" sz="1200"/>
              <a:pPr/>
              <a:t>41</a:t>
            </a:fld>
            <a:endParaRPr lang="fr-FR" sz="1200"/>
          </a:p>
        </p:txBody>
      </p:sp>
    </p:spTree>
    <p:extLst>
      <p:ext uri="{BB962C8B-B14F-4D97-AF65-F5344CB8AC3E}">
        <p14:creationId xmlns:p14="http://schemas.microsoft.com/office/powerpoint/2010/main" val="1350377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1433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3.2 Acquis d'apprentissage</a:t>
            </a:r>
          </a:p>
        </p:txBody>
      </p:sp>
      <p:sp>
        <p:nvSpPr>
          <p:cNvPr id="1433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D74BF7B5-E97D-4E3C-A65F-8889E74EC9FC}" type="slidenum">
              <a:rPr lang="fr-FR" sz="1200"/>
              <a:pPr/>
              <a:t>42</a:t>
            </a:fld>
            <a:endParaRPr lang="fr-FR" sz="1200"/>
          </a:p>
        </p:txBody>
      </p:sp>
    </p:spTree>
    <p:extLst>
      <p:ext uri="{BB962C8B-B14F-4D97-AF65-F5344CB8AC3E}">
        <p14:creationId xmlns:p14="http://schemas.microsoft.com/office/powerpoint/2010/main" val="3885623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Il y a 2 AAV dans la formulation </a:t>
            </a:r>
            <a:r>
              <a:rPr lang="fr-BE" dirty="0">
                <a:sym typeface="Wingdings" panose="05000000000000000000" pitchFamily="2" charset="2"/>
              </a:rPr>
              <a:t>  visé</a:t>
            </a:r>
            <a:r>
              <a:rPr lang="fr-BE" u="sng" dirty="0">
                <a:sym typeface="Wingdings" panose="05000000000000000000" pitchFamily="2" charset="2"/>
              </a:rPr>
              <a:t>s</a:t>
            </a:r>
            <a:endParaRPr lang="fr-BE" u="sng" dirty="0"/>
          </a:p>
        </p:txBody>
      </p:sp>
      <p:sp>
        <p:nvSpPr>
          <p:cNvPr id="4" name="Footer Placeholder 3"/>
          <p:cNvSpPr>
            <a:spLocks noGrp="1"/>
          </p:cNvSpPr>
          <p:nvPr>
            <p:ph type="ftr" sz="quarter" idx="10"/>
          </p:nvPr>
        </p:nvSpPr>
        <p:spPr/>
        <p:txBody>
          <a:bodyPr/>
          <a:lstStyle/>
          <a:p>
            <a:pPr>
              <a:defRPr/>
            </a:pPr>
            <a:r>
              <a:rPr lang="fr-FR"/>
              <a:t>3.2 Acquis d'apprentissage</a:t>
            </a:r>
          </a:p>
        </p:txBody>
      </p:sp>
      <p:sp>
        <p:nvSpPr>
          <p:cNvPr id="5" name="Slide Number Placeholder 4"/>
          <p:cNvSpPr>
            <a:spLocks noGrp="1"/>
          </p:cNvSpPr>
          <p:nvPr>
            <p:ph type="sldNum" sz="quarter" idx="11"/>
          </p:nvPr>
        </p:nvSpPr>
        <p:spPr/>
        <p:txBody>
          <a:bodyPr/>
          <a:lstStyle/>
          <a:p>
            <a:fld id="{359CCFBF-FBDF-4A49-8653-124DB39833BB}" type="slidenum">
              <a:rPr lang="fr-FR" smtClean="0"/>
              <a:pPr/>
              <a:t>43</a:t>
            </a:fld>
            <a:endParaRPr lang="fr-FR"/>
          </a:p>
        </p:txBody>
      </p:sp>
    </p:spTree>
    <p:extLst>
      <p:ext uri="{BB962C8B-B14F-4D97-AF65-F5344CB8AC3E}">
        <p14:creationId xmlns:p14="http://schemas.microsoft.com/office/powerpoint/2010/main" val="262789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fr-BE" altLang="fr-FR" dirty="0"/>
              <a:t>09:50  Collecte au vol de mots clefs sur tableau après 1 min de réflexion perso</a:t>
            </a:r>
          </a:p>
        </p:txBody>
      </p:sp>
      <p:sp>
        <p:nvSpPr>
          <p:cNvPr id="29700" name="Footer Placeholder 3"/>
          <p:cNvSpPr>
            <a:spLocks noGrp="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29701" name="Slide Number Placeholder 4"/>
          <p:cNvSpPr>
            <a:spLocks noGrp="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1E78CB7E-7DF8-4939-A126-062D8F45E843}" type="slidenum">
              <a:rPr lang="fr-FR" altLang="fr-FR" sz="1200" smtClean="0"/>
              <a:pPr/>
              <a:t>3</a:t>
            </a:fld>
            <a:endParaRPr lang="fr-FR" altLang="fr-FR" sz="1200"/>
          </a:p>
        </p:txBody>
      </p:sp>
    </p:spTree>
    <p:extLst>
      <p:ext uri="{BB962C8B-B14F-4D97-AF65-F5344CB8AC3E}">
        <p14:creationId xmlns:p14="http://schemas.microsoft.com/office/powerpoint/2010/main" val="1881654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Footer Placeholder 3"/>
          <p:cNvSpPr>
            <a:spLocks noGrp="1"/>
          </p:cNvSpPr>
          <p:nvPr>
            <p:ph type="ftr" sz="quarter" idx="10"/>
          </p:nvPr>
        </p:nvSpPr>
        <p:spPr/>
        <p:txBody>
          <a:bodyPr/>
          <a:lstStyle/>
          <a:p>
            <a:pPr>
              <a:defRPr/>
            </a:pPr>
            <a:r>
              <a:rPr lang="fr-FR"/>
              <a:t>3.2 Acquis d'apprentissage</a:t>
            </a:r>
          </a:p>
        </p:txBody>
      </p:sp>
      <p:sp>
        <p:nvSpPr>
          <p:cNvPr id="5" name="Slide Number Placeholder 4"/>
          <p:cNvSpPr>
            <a:spLocks noGrp="1"/>
          </p:cNvSpPr>
          <p:nvPr>
            <p:ph type="sldNum" sz="quarter" idx="11"/>
          </p:nvPr>
        </p:nvSpPr>
        <p:spPr/>
        <p:txBody>
          <a:bodyPr/>
          <a:lstStyle/>
          <a:p>
            <a:pPr>
              <a:defRPr/>
            </a:pPr>
            <a:fld id="{5DA9C7E2-C6B2-4377-8892-E5753492B390}" type="slidenum">
              <a:rPr lang="fr-FR" smtClean="0"/>
              <a:pPr>
                <a:defRPr/>
              </a:pPr>
              <a:t>44</a:t>
            </a:fld>
            <a:endParaRPr lang="fr-FR"/>
          </a:p>
        </p:txBody>
      </p:sp>
    </p:spTree>
    <p:extLst>
      <p:ext uri="{BB962C8B-B14F-4D97-AF65-F5344CB8AC3E}">
        <p14:creationId xmlns:p14="http://schemas.microsoft.com/office/powerpoint/2010/main" val="291276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1464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3.2 Acquis d'apprentissage</a:t>
            </a:r>
          </a:p>
        </p:txBody>
      </p:sp>
      <p:sp>
        <p:nvSpPr>
          <p:cNvPr id="1464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E8257E65-BEA6-4DE1-BE26-605E6D791095}" type="slidenum">
              <a:rPr lang="fr-FR" sz="1200"/>
              <a:pPr/>
              <a:t>45</a:t>
            </a:fld>
            <a:endParaRPr lang="fr-F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Footer Placeholder 3"/>
          <p:cNvSpPr>
            <a:spLocks noGrp="1"/>
          </p:cNvSpPr>
          <p:nvPr>
            <p:ph type="ftr" sz="quarter" idx="10"/>
          </p:nvPr>
        </p:nvSpPr>
        <p:spPr/>
        <p:txBody>
          <a:bodyPr/>
          <a:lstStyle/>
          <a:p>
            <a:pPr>
              <a:defRPr/>
            </a:pPr>
            <a:r>
              <a:rPr lang="fr-FR"/>
              <a:t>3.2 Acquis d'apprentissage</a:t>
            </a:r>
          </a:p>
        </p:txBody>
      </p:sp>
      <p:sp>
        <p:nvSpPr>
          <p:cNvPr id="5" name="Slide Number Placeholder 4"/>
          <p:cNvSpPr>
            <a:spLocks noGrp="1"/>
          </p:cNvSpPr>
          <p:nvPr>
            <p:ph type="sldNum" sz="quarter" idx="11"/>
          </p:nvPr>
        </p:nvSpPr>
        <p:spPr/>
        <p:txBody>
          <a:bodyPr/>
          <a:lstStyle/>
          <a:p>
            <a:fld id="{92FE2D18-CE42-46E3-A1BF-AACE415D0CD0}" type="slidenum">
              <a:rPr lang="fr-FR" smtClean="0"/>
              <a:pPr/>
              <a:t>46</a:t>
            </a:fld>
            <a:endParaRPr lang="fr-FR"/>
          </a:p>
        </p:txBody>
      </p:sp>
    </p:spTree>
    <p:extLst>
      <p:ext uri="{BB962C8B-B14F-4D97-AF65-F5344CB8AC3E}">
        <p14:creationId xmlns:p14="http://schemas.microsoft.com/office/powerpoint/2010/main" val="82325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17613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3.3 Acquis d'apprentissage</a:t>
            </a:r>
          </a:p>
        </p:txBody>
      </p:sp>
      <p:sp>
        <p:nvSpPr>
          <p:cNvPr id="1761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BB8EC685-3D3F-4182-89CA-A71D6C529C42}" type="slidenum">
              <a:rPr lang="fr-FR" sz="1200"/>
              <a:pPr/>
              <a:t>47</a:t>
            </a:fld>
            <a:endParaRPr lang="fr-F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1771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sz="1200"/>
              <a:t>3.3 Acquis d'apprentissage</a:t>
            </a:r>
          </a:p>
        </p:txBody>
      </p:sp>
      <p:sp>
        <p:nvSpPr>
          <p:cNvPr id="1771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a:solidFill>
                  <a:schemeClr val="tx1"/>
                </a:solidFill>
                <a:latin typeface="Times New Roman" pitchFamily="1" charset="0"/>
                <a:ea typeface="ＭＳ Ｐゴシック" pitchFamily="1" charset="-128"/>
              </a:defRPr>
            </a:lvl1pPr>
            <a:lvl2pPr marL="742950" indent="-285750" defTabSz="922338">
              <a:defRPr sz="2400">
                <a:solidFill>
                  <a:schemeClr val="tx1"/>
                </a:solidFill>
                <a:latin typeface="Times New Roman" pitchFamily="1" charset="0"/>
                <a:ea typeface="ＭＳ Ｐゴシック" pitchFamily="1" charset="-128"/>
              </a:defRPr>
            </a:lvl2pPr>
            <a:lvl3pPr marL="1143000" indent="-228600" defTabSz="922338">
              <a:defRPr sz="2400">
                <a:solidFill>
                  <a:schemeClr val="tx1"/>
                </a:solidFill>
                <a:latin typeface="Times New Roman" pitchFamily="1" charset="0"/>
                <a:ea typeface="ＭＳ Ｐゴシック" pitchFamily="1" charset="-128"/>
              </a:defRPr>
            </a:lvl3pPr>
            <a:lvl4pPr marL="1600200" indent="-228600" defTabSz="922338">
              <a:defRPr sz="2400">
                <a:solidFill>
                  <a:schemeClr val="tx1"/>
                </a:solidFill>
                <a:latin typeface="Times New Roman" pitchFamily="1" charset="0"/>
                <a:ea typeface="ＭＳ Ｐゴシック" pitchFamily="1" charset="-128"/>
              </a:defRPr>
            </a:lvl4pPr>
            <a:lvl5pPr marL="2057400" indent="-228600" defTabSz="922338">
              <a:defRPr sz="2400">
                <a:solidFill>
                  <a:schemeClr val="tx1"/>
                </a:solidFill>
                <a:latin typeface="Times New Roman" pitchFamily="1" charset="0"/>
                <a:ea typeface="ＭＳ Ｐゴシック" pitchFamily="1" charset="-128"/>
              </a:defRPr>
            </a:lvl5pPr>
            <a:lvl6pPr marL="25146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22338"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fld id="{A80D256E-EBEB-48B7-BC87-3F0E7FBA84B0}" type="slidenum">
              <a:rPr lang="fr-FR" sz="1200"/>
              <a:pPr/>
              <a:t>48</a:t>
            </a:fld>
            <a:endParaRPr lang="fr-F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4.3-Evaluation des apprentissages</a:t>
            </a:r>
          </a:p>
        </p:txBody>
      </p:sp>
      <p:sp>
        <p:nvSpPr>
          <p:cNvPr id="1075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4AAB82D0-0A71-4123-8C87-DB7BD8CEA5AF}" type="slidenum">
              <a:rPr lang="fr-FR" sz="1300"/>
              <a:pPr/>
              <a:t>51</a:t>
            </a:fld>
            <a:endParaRPr lang="fr-FR" sz="1300"/>
          </a:p>
        </p:txBody>
      </p:sp>
    </p:spTree>
    <p:extLst>
      <p:ext uri="{BB962C8B-B14F-4D97-AF65-F5344CB8AC3E}">
        <p14:creationId xmlns:p14="http://schemas.microsoft.com/office/powerpoint/2010/main" val="2854434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8162F-A8F9-DD1A-7C89-E18D974AA324}"/>
            </a:ext>
          </a:extLst>
        </p:cNvPr>
        <p:cNvGrpSpPr/>
        <p:nvPr/>
      </p:nvGrpSpPr>
      <p:grpSpPr>
        <a:xfrm>
          <a:off x="0" y="0"/>
          <a:ext cx="0" cy="0"/>
          <a:chOff x="0" y="0"/>
          <a:chExt cx="0" cy="0"/>
        </a:xfrm>
      </p:grpSpPr>
      <p:sp>
        <p:nvSpPr>
          <p:cNvPr id="35842" name="Rectangle 6">
            <a:extLst>
              <a:ext uri="{FF2B5EF4-FFF2-40B4-BE49-F238E27FC236}">
                <a16:creationId xmlns:a16="http://schemas.microsoft.com/office/drawing/2014/main" id="{E5EC5A5E-2AD7-4032-AC96-3A73405D2165}"/>
              </a:ext>
            </a:extLst>
          </p:cNvPr>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a:extLst>
              <a:ext uri="{FF2B5EF4-FFF2-40B4-BE49-F238E27FC236}">
                <a16:creationId xmlns:a16="http://schemas.microsoft.com/office/drawing/2014/main" id="{FCB1F220-CA0A-4AB0-815A-F9DBB8475EC8}"/>
              </a:ext>
            </a:extLst>
          </p:cNvPr>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52</a:t>
            </a:fld>
            <a:endParaRPr lang="fr-FR" altLang="fr-FR" sz="1200"/>
          </a:p>
        </p:txBody>
      </p:sp>
      <p:sp>
        <p:nvSpPr>
          <p:cNvPr id="35844" name="Rectangle 2">
            <a:extLst>
              <a:ext uri="{FF2B5EF4-FFF2-40B4-BE49-F238E27FC236}">
                <a16:creationId xmlns:a16="http://schemas.microsoft.com/office/drawing/2014/main" id="{02D1726D-F210-59CD-10FC-D5BB7217DD04}"/>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61C51B53-A40A-4B61-5670-8DB2F90CF896}"/>
              </a:ext>
            </a:extLst>
          </p:cNvPr>
          <p:cNvSpPr>
            <a:spLocks noGrp="1" noChangeArrowheads="1"/>
          </p:cNvSpPr>
          <p:nvPr>
            <p:ph type="body" idx="1"/>
          </p:nvPr>
        </p:nvSpPr>
        <p:spPr>
          <a:noFill/>
        </p:spPr>
        <p:txBody>
          <a:bodyPr/>
          <a:lstStyle/>
          <a:p>
            <a:r>
              <a:rPr lang="fr-BE" altLang="fr-FR" b="1" dirty="0"/>
              <a:t>Il ne suffit pas décrire une telle expérience: il faut la vivre (</a:t>
            </a:r>
            <a:r>
              <a:rPr lang="fr-BE" altLang="fr-FR" b="1" dirty="0" err="1"/>
              <a:t>cfr</a:t>
            </a:r>
            <a:r>
              <a:rPr lang="fr-BE" altLang="fr-FR" b="1" dirty="0"/>
              <a:t> décrire un morceau musical, un mets délicieux)</a:t>
            </a:r>
          </a:p>
        </p:txBody>
      </p:sp>
    </p:spTree>
    <p:extLst>
      <p:ext uri="{BB962C8B-B14F-4D97-AF65-F5344CB8AC3E}">
        <p14:creationId xmlns:p14="http://schemas.microsoft.com/office/powerpoint/2010/main" val="1246035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FD0E-5DDD-DDD6-980A-98954DE6D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1DA43-A95E-DE07-1123-7F832940B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98F82-675D-74F6-79B6-8A5810763347}"/>
              </a:ext>
            </a:extLst>
          </p:cNvPr>
          <p:cNvSpPr>
            <a:spLocks noGrp="1"/>
          </p:cNvSpPr>
          <p:nvPr>
            <p:ph type="body" idx="1"/>
          </p:nvPr>
        </p:nvSpPr>
        <p:spPr/>
        <p:txBody>
          <a:bodyPr/>
          <a:lstStyle/>
          <a:p>
            <a:endParaRPr lang="fr-BE"/>
          </a:p>
        </p:txBody>
      </p:sp>
      <p:sp>
        <p:nvSpPr>
          <p:cNvPr id="4" name="Footer Placeholder 3">
            <a:extLst>
              <a:ext uri="{FF2B5EF4-FFF2-40B4-BE49-F238E27FC236}">
                <a16:creationId xmlns:a16="http://schemas.microsoft.com/office/drawing/2014/main" id="{A9D4CB8F-D0EB-8AED-6400-B9BCE061C92F}"/>
              </a:ext>
            </a:extLst>
          </p:cNvPr>
          <p:cNvSpPr>
            <a:spLocks noGrp="1"/>
          </p:cNvSpPr>
          <p:nvPr>
            <p:ph type="ftr" sz="quarter" idx="10"/>
          </p:nvPr>
        </p:nvSpPr>
        <p:spPr/>
        <p:txBody>
          <a:bodyPr/>
          <a:lstStyle/>
          <a:p>
            <a:pPr>
              <a:defRPr/>
            </a:pPr>
            <a:r>
              <a:rPr lang="fr-FR"/>
              <a:t>L'Apprentissage par Problèmes</a:t>
            </a:r>
          </a:p>
        </p:txBody>
      </p:sp>
      <p:sp>
        <p:nvSpPr>
          <p:cNvPr id="5" name="Slide Number Placeholder 4">
            <a:extLst>
              <a:ext uri="{FF2B5EF4-FFF2-40B4-BE49-F238E27FC236}">
                <a16:creationId xmlns:a16="http://schemas.microsoft.com/office/drawing/2014/main" id="{C7F5689F-8B8D-5E15-9604-C38742623AE5}"/>
              </a:ext>
            </a:extLst>
          </p:cNvPr>
          <p:cNvSpPr>
            <a:spLocks noGrp="1"/>
          </p:cNvSpPr>
          <p:nvPr>
            <p:ph type="sldNum" sz="quarter" idx="11"/>
          </p:nvPr>
        </p:nvSpPr>
        <p:spPr/>
        <p:txBody>
          <a:bodyPr/>
          <a:lstStyle/>
          <a:p>
            <a:pPr>
              <a:defRPr/>
            </a:pPr>
            <a:fld id="{5C352EBE-B987-435B-9720-3BA5F0D58F47}" type="slidenum">
              <a:rPr lang="fr-FR" altLang="fr-FR" smtClean="0"/>
              <a:pPr>
                <a:defRPr/>
              </a:pPr>
              <a:t>54</a:t>
            </a:fld>
            <a:endParaRPr lang="fr-FR" altLang="fr-FR"/>
          </a:p>
        </p:txBody>
      </p:sp>
    </p:spTree>
    <p:extLst>
      <p:ext uri="{BB962C8B-B14F-4D97-AF65-F5344CB8AC3E}">
        <p14:creationId xmlns:p14="http://schemas.microsoft.com/office/powerpoint/2010/main" val="1455809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5196E-8C85-42CA-1EC0-2A4AEFD04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6DE3C-BCE3-9E46-FA1D-6874D8669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A9EF2-28D2-0F7D-DBB7-A38A1BAAD279}"/>
              </a:ext>
            </a:extLst>
          </p:cNvPr>
          <p:cNvSpPr>
            <a:spLocks noGrp="1"/>
          </p:cNvSpPr>
          <p:nvPr>
            <p:ph type="body" idx="1"/>
          </p:nvPr>
        </p:nvSpPr>
        <p:spPr/>
        <p:txBody>
          <a:bodyPr/>
          <a:lstStyle/>
          <a:p>
            <a:endParaRPr lang="fr-BE" dirty="0"/>
          </a:p>
        </p:txBody>
      </p:sp>
      <p:sp>
        <p:nvSpPr>
          <p:cNvPr id="4" name="Footer Placeholder 3">
            <a:extLst>
              <a:ext uri="{FF2B5EF4-FFF2-40B4-BE49-F238E27FC236}">
                <a16:creationId xmlns:a16="http://schemas.microsoft.com/office/drawing/2014/main" id="{EA354B67-0F0E-3B05-5697-AEB3E2E224DD}"/>
              </a:ext>
            </a:extLst>
          </p:cNvPr>
          <p:cNvSpPr>
            <a:spLocks noGrp="1"/>
          </p:cNvSpPr>
          <p:nvPr>
            <p:ph type="ftr" sz="quarter" idx="10"/>
          </p:nvPr>
        </p:nvSpPr>
        <p:spPr/>
        <p:txBody>
          <a:bodyPr/>
          <a:lstStyle/>
          <a:p>
            <a:pPr>
              <a:defRPr/>
            </a:pPr>
            <a:r>
              <a:rPr lang="fr-FR"/>
              <a:t>L'Apprentissage par Problèmes</a:t>
            </a:r>
          </a:p>
        </p:txBody>
      </p:sp>
      <p:sp>
        <p:nvSpPr>
          <p:cNvPr id="5" name="Slide Number Placeholder 4">
            <a:extLst>
              <a:ext uri="{FF2B5EF4-FFF2-40B4-BE49-F238E27FC236}">
                <a16:creationId xmlns:a16="http://schemas.microsoft.com/office/drawing/2014/main" id="{700D1F71-F4A9-6A67-D26F-638340A2671D}"/>
              </a:ext>
            </a:extLst>
          </p:cNvPr>
          <p:cNvSpPr>
            <a:spLocks noGrp="1"/>
          </p:cNvSpPr>
          <p:nvPr>
            <p:ph type="sldNum" sz="quarter" idx="11"/>
          </p:nvPr>
        </p:nvSpPr>
        <p:spPr/>
        <p:txBody>
          <a:bodyPr/>
          <a:lstStyle/>
          <a:p>
            <a:pPr>
              <a:defRPr/>
            </a:pPr>
            <a:fld id="{5C352EBE-B987-435B-9720-3BA5F0D58F47}" type="slidenum">
              <a:rPr lang="fr-FR" altLang="fr-FR" smtClean="0"/>
              <a:pPr>
                <a:defRPr/>
              </a:pPr>
              <a:t>55</a:t>
            </a:fld>
            <a:endParaRPr lang="fr-FR" altLang="fr-FR"/>
          </a:p>
        </p:txBody>
      </p:sp>
    </p:spTree>
    <p:extLst>
      <p:ext uri="{BB962C8B-B14F-4D97-AF65-F5344CB8AC3E}">
        <p14:creationId xmlns:p14="http://schemas.microsoft.com/office/powerpoint/2010/main" val="930844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Footer Placeholder 3"/>
          <p:cNvSpPr>
            <a:spLocks noGrp="1"/>
          </p:cNvSpPr>
          <p:nvPr>
            <p:ph type="ftr" sz="quarter" idx="10"/>
          </p:nvPr>
        </p:nvSpPr>
        <p:spPr/>
        <p:txBody>
          <a:bodyPr/>
          <a:lstStyle/>
          <a:p>
            <a:pPr>
              <a:defRPr/>
            </a:pPr>
            <a:r>
              <a:rPr lang="fr-FR"/>
              <a:t>L'Apprentissage par Problèmes</a:t>
            </a:r>
          </a:p>
        </p:txBody>
      </p:sp>
      <p:sp>
        <p:nvSpPr>
          <p:cNvPr id="5" name="Slide Number Placeholder 4"/>
          <p:cNvSpPr>
            <a:spLocks noGrp="1"/>
          </p:cNvSpPr>
          <p:nvPr>
            <p:ph type="sldNum" sz="quarter" idx="11"/>
          </p:nvPr>
        </p:nvSpPr>
        <p:spPr/>
        <p:txBody>
          <a:bodyPr/>
          <a:lstStyle/>
          <a:p>
            <a:pPr>
              <a:defRPr/>
            </a:pPr>
            <a:fld id="{5C352EBE-B987-435B-9720-3BA5F0D58F47}" type="slidenum">
              <a:rPr lang="fr-FR" altLang="fr-FR" smtClean="0"/>
              <a:pPr>
                <a:defRPr/>
              </a:pPr>
              <a:t>56</a:t>
            </a:fld>
            <a:endParaRPr lang="fr-FR" altLang="fr-FR"/>
          </a:p>
        </p:txBody>
      </p:sp>
    </p:spTree>
    <p:extLst>
      <p:ext uri="{BB962C8B-B14F-4D97-AF65-F5344CB8AC3E}">
        <p14:creationId xmlns:p14="http://schemas.microsoft.com/office/powerpoint/2010/main" val="144011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754A-9D71-8942-FB9E-4E007D025868}"/>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76A6D39-9C82-3481-AD3A-E4C281C66E2C}"/>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1083E4B3-0A44-F2FE-51CC-B4BD3FFB9D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fr-FR" dirty="0">
                <a:latin typeface="Times New Roman" charset="0"/>
                <a:ea typeface="ＭＳ Ｐゴシック" charset="-128"/>
              </a:rPr>
              <a:t>METTRE LES DATES !</a:t>
            </a:r>
          </a:p>
        </p:txBody>
      </p:sp>
      <p:sp>
        <p:nvSpPr>
          <p:cNvPr id="37892" name="Footer Placeholder 3">
            <a:extLst>
              <a:ext uri="{FF2B5EF4-FFF2-40B4-BE49-F238E27FC236}">
                <a16:creationId xmlns:a16="http://schemas.microsoft.com/office/drawing/2014/main" id="{5436E818-B1AD-83D4-33B5-00EBA708D37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960">
              <a:defRPr sz="2400">
                <a:solidFill>
                  <a:schemeClr val="tx1"/>
                </a:solidFill>
                <a:latin typeface="Times New Roman" charset="0"/>
                <a:ea typeface="ＭＳ Ｐゴシック" charset="-128"/>
              </a:defRPr>
            </a:lvl1pPr>
            <a:lvl2pPr marL="742900" indent="-285731" defTabSz="961960">
              <a:defRPr sz="2400">
                <a:solidFill>
                  <a:schemeClr val="tx1"/>
                </a:solidFill>
                <a:latin typeface="Times New Roman" charset="0"/>
                <a:ea typeface="ＭＳ Ｐゴシック" charset="-128"/>
              </a:defRPr>
            </a:lvl2pPr>
            <a:lvl3pPr marL="1142923" indent="-228585" defTabSz="961960">
              <a:defRPr sz="2400">
                <a:solidFill>
                  <a:schemeClr val="tx1"/>
                </a:solidFill>
                <a:latin typeface="Times New Roman" charset="0"/>
                <a:ea typeface="ＭＳ Ｐゴシック" charset="-128"/>
              </a:defRPr>
            </a:lvl3pPr>
            <a:lvl4pPr marL="1600093" indent="-228585" defTabSz="961960">
              <a:defRPr sz="2400">
                <a:solidFill>
                  <a:schemeClr val="tx1"/>
                </a:solidFill>
                <a:latin typeface="Times New Roman" charset="0"/>
                <a:ea typeface="ＭＳ Ｐゴシック" charset="-128"/>
              </a:defRPr>
            </a:lvl4pPr>
            <a:lvl5pPr marL="2057262" indent="-228585" defTabSz="961960">
              <a:defRPr sz="2400">
                <a:solidFill>
                  <a:schemeClr val="tx1"/>
                </a:solidFill>
                <a:latin typeface="Times New Roman" charset="0"/>
                <a:ea typeface="ＭＳ Ｐゴシック" charset="-128"/>
              </a:defRPr>
            </a:lvl5pPr>
            <a:lvl6pPr marL="2514432" indent="-228585" defTabSz="961960" eaLnBrk="0" fontAlgn="base" hangingPunct="0">
              <a:spcBef>
                <a:spcPct val="0"/>
              </a:spcBef>
              <a:spcAft>
                <a:spcPct val="0"/>
              </a:spcAft>
              <a:defRPr sz="2400">
                <a:solidFill>
                  <a:schemeClr val="tx1"/>
                </a:solidFill>
                <a:latin typeface="Times New Roman" charset="0"/>
                <a:ea typeface="ＭＳ Ｐゴシック" charset="-128"/>
              </a:defRPr>
            </a:lvl6pPr>
            <a:lvl7pPr marL="2971601" indent="-228585" defTabSz="961960" eaLnBrk="0" fontAlgn="base" hangingPunct="0">
              <a:spcBef>
                <a:spcPct val="0"/>
              </a:spcBef>
              <a:spcAft>
                <a:spcPct val="0"/>
              </a:spcAft>
              <a:defRPr sz="2400">
                <a:solidFill>
                  <a:schemeClr val="tx1"/>
                </a:solidFill>
                <a:latin typeface="Times New Roman" charset="0"/>
                <a:ea typeface="ＭＳ Ｐゴシック" charset="-128"/>
              </a:defRPr>
            </a:lvl7pPr>
            <a:lvl8pPr marL="3428770" indent="-228585" defTabSz="961960" eaLnBrk="0" fontAlgn="base" hangingPunct="0">
              <a:spcBef>
                <a:spcPct val="0"/>
              </a:spcBef>
              <a:spcAft>
                <a:spcPct val="0"/>
              </a:spcAft>
              <a:defRPr sz="2400">
                <a:solidFill>
                  <a:schemeClr val="tx1"/>
                </a:solidFill>
                <a:latin typeface="Times New Roman" charset="0"/>
                <a:ea typeface="ＭＳ Ｐゴシック" charset="-128"/>
              </a:defRPr>
            </a:lvl8pPr>
            <a:lvl9pPr marL="3885940" indent="-228585" defTabSz="961960"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300"/>
              <a:t>Conception: 01 - Introduction</a:t>
            </a:r>
          </a:p>
        </p:txBody>
      </p:sp>
      <p:sp>
        <p:nvSpPr>
          <p:cNvPr id="37893" name="Slide Number Placeholder 4">
            <a:extLst>
              <a:ext uri="{FF2B5EF4-FFF2-40B4-BE49-F238E27FC236}">
                <a16:creationId xmlns:a16="http://schemas.microsoft.com/office/drawing/2014/main" id="{676A967F-C695-0E78-C991-D685CDBF0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960">
              <a:defRPr sz="2400">
                <a:solidFill>
                  <a:schemeClr val="tx1"/>
                </a:solidFill>
                <a:latin typeface="Times New Roman" charset="0"/>
                <a:ea typeface="ＭＳ Ｐゴシック" charset="-128"/>
              </a:defRPr>
            </a:lvl1pPr>
            <a:lvl2pPr marL="742900" indent="-285731" defTabSz="961960">
              <a:defRPr sz="2400">
                <a:solidFill>
                  <a:schemeClr val="tx1"/>
                </a:solidFill>
                <a:latin typeface="Times New Roman" charset="0"/>
                <a:ea typeface="ＭＳ Ｐゴシック" charset="-128"/>
              </a:defRPr>
            </a:lvl2pPr>
            <a:lvl3pPr marL="1142923" indent="-228585" defTabSz="961960">
              <a:defRPr sz="2400">
                <a:solidFill>
                  <a:schemeClr val="tx1"/>
                </a:solidFill>
                <a:latin typeface="Times New Roman" charset="0"/>
                <a:ea typeface="ＭＳ Ｐゴシック" charset="-128"/>
              </a:defRPr>
            </a:lvl3pPr>
            <a:lvl4pPr marL="1600093" indent="-228585" defTabSz="961960">
              <a:defRPr sz="2400">
                <a:solidFill>
                  <a:schemeClr val="tx1"/>
                </a:solidFill>
                <a:latin typeface="Times New Roman" charset="0"/>
                <a:ea typeface="ＭＳ Ｐゴシック" charset="-128"/>
              </a:defRPr>
            </a:lvl4pPr>
            <a:lvl5pPr marL="2057262" indent="-228585" defTabSz="961960">
              <a:defRPr sz="2400">
                <a:solidFill>
                  <a:schemeClr val="tx1"/>
                </a:solidFill>
                <a:latin typeface="Times New Roman" charset="0"/>
                <a:ea typeface="ＭＳ Ｐゴシック" charset="-128"/>
              </a:defRPr>
            </a:lvl5pPr>
            <a:lvl6pPr marL="2514432" indent="-228585" defTabSz="961960" eaLnBrk="0" fontAlgn="base" hangingPunct="0">
              <a:spcBef>
                <a:spcPct val="0"/>
              </a:spcBef>
              <a:spcAft>
                <a:spcPct val="0"/>
              </a:spcAft>
              <a:defRPr sz="2400">
                <a:solidFill>
                  <a:schemeClr val="tx1"/>
                </a:solidFill>
                <a:latin typeface="Times New Roman" charset="0"/>
                <a:ea typeface="ＭＳ Ｐゴシック" charset="-128"/>
              </a:defRPr>
            </a:lvl6pPr>
            <a:lvl7pPr marL="2971601" indent="-228585" defTabSz="961960" eaLnBrk="0" fontAlgn="base" hangingPunct="0">
              <a:spcBef>
                <a:spcPct val="0"/>
              </a:spcBef>
              <a:spcAft>
                <a:spcPct val="0"/>
              </a:spcAft>
              <a:defRPr sz="2400">
                <a:solidFill>
                  <a:schemeClr val="tx1"/>
                </a:solidFill>
                <a:latin typeface="Times New Roman" charset="0"/>
                <a:ea typeface="ＭＳ Ｐゴシック" charset="-128"/>
              </a:defRPr>
            </a:lvl7pPr>
            <a:lvl8pPr marL="3428770" indent="-228585" defTabSz="961960" eaLnBrk="0" fontAlgn="base" hangingPunct="0">
              <a:spcBef>
                <a:spcPct val="0"/>
              </a:spcBef>
              <a:spcAft>
                <a:spcPct val="0"/>
              </a:spcAft>
              <a:defRPr sz="2400">
                <a:solidFill>
                  <a:schemeClr val="tx1"/>
                </a:solidFill>
                <a:latin typeface="Times New Roman" charset="0"/>
                <a:ea typeface="ＭＳ Ｐゴシック" charset="-128"/>
              </a:defRPr>
            </a:lvl8pPr>
            <a:lvl9pPr marL="3885940" indent="-228585" defTabSz="961960" eaLnBrk="0" fontAlgn="base" hangingPunct="0">
              <a:spcBef>
                <a:spcPct val="0"/>
              </a:spcBef>
              <a:spcAft>
                <a:spcPct val="0"/>
              </a:spcAft>
              <a:defRPr sz="2400">
                <a:solidFill>
                  <a:schemeClr val="tx1"/>
                </a:solidFill>
                <a:latin typeface="Times New Roman" charset="0"/>
                <a:ea typeface="ＭＳ Ｐゴシック" charset="-128"/>
              </a:defRPr>
            </a:lvl9pPr>
          </a:lstStyle>
          <a:p>
            <a:fld id="{A9BF8EC9-FAFD-44F0-8C87-705783F9218C}" type="slidenum">
              <a:rPr lang="fr-FR" altLang="fr-FR" sz="1300"/>
              <a:pPr/>
              <a:t>4</a:t>
            </a:fld>
            <a:endParaRPr lang="fr-FR" altLang="fr-FR" sz="1300"/>
          </a:p>
        </p:txBody>
      </p:sp>
    </p:spTree>
    <p:extLst>
      <p:ext uri="{BB962C8B-B14F-4D97-AF65-F5344CB8AC3E}">
        <p14:creationId xmlns:p14="http://schemas.microsoft.com/office/powerpoint/2010/main" val="3628793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Footer Placeholder 3"/>
          <p:cNvSpPr>
            <a:spLocks noGrp="1"/>
          </p:cNvSpPr>
          <p:nvPr>
            <p:ph type="ftr" sz="quarter" idx="10"/>
          </p:nvPr>
        </p:nvSpPr>
        <p:spPr/>
        <p:txBody>
          <a:bodyPr/>
          <a:lstStyle/>
          <a:p>
            <a:pPr>
              <a:defRPr/>
            </a:pPr>
            <a:r>
              <a:rPr lang="fr-FR"/>
              <a:t>L'Apprentissage par Problèmes</a:t>
            </a:r>
          </a:p>
        </p:txBody>
      </p:sp>
      <p:sp>
        <p:nvSpPr>
          <p:cNvPr id="5" name="Slide Number Placeholder 4"/>
          <p:cNvSpPr>
            <a:spLocks noGrp="1"/>
          </p:cNvSpPr>
          <p:nvPr>
            <p:ph type="sldNum" sz="quarter" idx="11"/>
          </p:nvPr>
        </p:nvSpPr>
        <p:spPr/>
        <p:txBody>
          <a:bodyPr/>
          <a:lstStyle/>
          <a:p>
            <a:pPr>
              <a:defRPr/>
            </a:pPr>
            <a:fld id="{5C352EBE-B987-435B-9720-3BA5F0D58F47}" type="slidenum">
              <a:rPr lang="fr-FR" altLang="fr-FR" smtClean="0"/>
              <a:pPr>
                <a:defRPr/>
              </a:pPr>
              <a:t>57</a:t>
            </a:fld>
            <a:endParaRPr lang="fr-FR" altLang="fr-FR"/>
          </a:p>
        </p:txBody>
      </p:sp>
    </p:spTree>
    <p:extLst>
      <p:ext uri="{BB962C8B-B14F-4D97-AF65-F5344CB8AC3E}">
        <p14:creationId xmlns:p14="http://schemas.microsoft.com/office/powerpoint/2010/main" val="2361255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BCC4D-10EB-14F7-5E47-3452B04CDD27}"/>
            </a:ext>
          </a:extLst>
        </p:cNvPr>
        <p:cNvGrpSpPr/>
        <p:nvPr/>
      </p:nvGrpSpPr>
      <p:grpSpPr>
        <a:xfrm>
          <a:off x="0" y="0"/>
          <a:ext cx="0" cy="0"/>
          <a:chOff x="0" y="0"/>
          <a:chExt cx="0" cy="0"/>
        </a:xfrm>
      </p:grpSpPr>
      <p:sp>
        <p:nvSpPr>
          <p:cNvPr id="35842" name="Rectangle 6">
            <a:extLst>
              <a:ext uri="{FF2B5EF4-FFF2-40B4-BE49-F238E27FC236}">
                <a16:creationId xmlns:a16="http://schemas.microsoft.com/office/drawing/2014/main" id="{56E31C24-0F20-514E-0960-26D04EE49EE8}"/>
              </a:ext>
            </a:extLst>
          </p:cNvPr>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a:extLst>
              <a:ext uri="{FF2B5EF4-FFF2-40B4-BE49-F238E27FC236}">
                <a16:creationId xmlns:a16="http://schemas.microsoft.com/office/drawing/2014/main" id="{8559AC58-DD6B-72F1-0473-6C931CECAA55}"/>
              </a:ext>
            </a:extLst>
          </p:cNvPr>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60</a:t>
            </a:fld>
            <a:endParaRPr lang="fr-FR" altLang="fr-FR" sz="1200"/>
          </a:p>
        </p:txBody>
      </p:sp>
      <p:sp>
        <p:nvSpPr>
          <p:cNvPr id="35844" name="Rectangle 2">
            <a:extLst>
              <a:ext uri="{FF2B5EF4-FFF2-40B4-BE49-F238E27FC236}">
                <a16:creationId xmlns:a16="http://schemas.microsoft.com/office/drawing/2014/main" id="{23A80183-4EAA-0F00-2EA6-FE62B9BA91DB}"/>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F780FC3E-880F-1900-C0FE-63452310886D}"/>
              </a:ext>
            </a:extLst>
          </p:cNvPr>
          <p:cNvSpPr>
            <a:spLocks noGrp="1" noChangeArrowheads="1"/>
          </p:cNvSpPr>
          <p:nvPr>
            <p:ph type="body" idx="1"/>
          </p:nvPr>
        </p:nvSpPr>
        <p:spPr>
          <a:noFill/>
        </p:spPr>
        <p:txBody>
          <a:bodyPr/>
          <a:lstStyle/>
          <a:p>
            <a:r>
              <a:rPr lang="fr-BE" altLang="fr-FR" b="1" dirty="0"/>
              <a:t>Il ne suffit pas décrire une telle expérience: il faut la vivre (</a:t>
            </a:r>
            <a:r>
              <a:rPr lang="fr-BE" altLang="fr-FR" b="1" dirty="0" err="1"/>
              <a:t>cfr</a:t>
            </a:r>
            <a:r>
              <a:rPr lang="fr-BE" altLang="fr-FR" b="1" dirty="0"/>
              <a:t> décrire un morceau musical, un mets délicieux)</a:t>
            </a:r>
          </a:p>
        </p:txBody>
      </p:sp>
    </p:spTree>
    <p:extLst>
      <p:ext uri="{BB962C8B-B14F-4D97-AF65-F5344CB8AC3E}">
        <p14:creationId xmlns:p14="http://schemas.microsoft.com/office/powerpoint/2010/main" val="1261898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r>
              <a:rPr lang="fr-FR" sz="1300"/>
              <a:t>4.2-Evaluation des apprentissages</a:t>
            </a:r>
          </a:p>
        </p:txBody>
      </p:sp>
      <p:sp>
        <p:nvSpPr>
          <p:cNvPr id="102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19C48283-7813-4379-B5C1-0BECBC20ADBE}" type="slidenum">
              <a:rPr lang="fr-FR" sz="1300"/>
              <a:pPr/>
              <a:t>62</a:t>
            </a:fld>
            <a:endParaRPr lang="fr-FR" sz="1300"/>
          </a:p>
        </p:txBody>
      </p:sp>
      <p:sp>
        <p:nvSpPr>
          <p:cNvPr id="102404" name="Espace réservé de l'image des diapositives 1"/>
          <p:cNvSpPr>
            <a:spLocks noGrp="1" noRot="1" noChangeAspect="1" noTextEdit="1"/>
          </p:cNvSpPr>
          <p:nvPr>
            <p:ph type="sldImg"/>
          </p:nvPr>
        </p:nvSpPr>
        <p:spPr>
          <a:xfrm>
            <a:off x="1258888" y="720725"/>
            <a:ext cx="4802187" cy="3600450"/>
          </a:xfrm>
          <a:ln/>
        </p:spPr>
      </p:sp>
      <p:sp>
        <p:nvSpPr>
          <p:cNvPr id="10240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Times New Roman" pitchFamily="1" charset="0"/>
                <a:ea typeface="ＭＳ Ｐゴシック" pitchFamily="1" charset="-128"/>
              </a:rPr>
              <a:t>Donner des pistes pour la discussion ?</a:t>
            </a:r>
          </a:p>
          <a:p>
            <a:pPr>
              <a:buFontTx/>
              <a:buChar char="-"/>
            </a:pPr>
            <a:r>
              <a:rPr lang="fr-FR">
                <a:latin typeface="Times New Roman" pitchFamily="1" charset="0"/>
                <a:ea typeface="ＭＳ Ｐゴシック" pitchFamily="1" charset="-128"/>
              </a:rPr>
              <a:t>point de vue centré sur les étudiants, les enseignants, l’institution</a:t>
            </a:r>
          </a:p>
          <a:p>
            <a:pPr>
              <a:buFontTx/>
              <a:buChar char="-"/>
            </a:pPr>
            <a:r>
              <a:rPr lang="fr-FR">
                <a:latin typeface="Times New Roman" pitchFamily="1" charset="0"/>
                <a:ea typeface="ＭＳ Ｐゴシック" pitchFamily="1" charset="-128"/>
              </a:rPr>
              <a:t>objectifs évaluables: critères ? indicateurs ?</a:t>
            </a:r>
          </a:p>
        </p:txBody>
      </p:sp>
      <p:sp>
        <p:nvSpPr>
          <p:cNvPr id="102406" name="Espace réservé du numéro de diapositive 3"/>
          <p:cNvSpPr txBox="1">
            <a:spLocks noGrp="1"/>
          </p:cNvSpPr>
          <p:nvPr/>
        </p:nvSpPr>
        <p:spPr bwMode="auto">
          <a:xfrm>
            <a:off x="4146699" y="9121662"/>
            <a:ext cx="3168501" cy="47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66" tIns="46383" rIns="92766" bIns="46383" anchor="b"/>
          <a:lstStyle>
            <a:lvl1pPr defTabSz="962025">
              <a:defRPr sz="2400">
                <a:solidFill>
                  <a:schemeClr val="tx1"/>
                </a:solidFill>
                <a:latin typeface="Times New Roman" pitchFamily="1" charset="0"/>
                <a:ea typeface="ＭＳ Ｐゴシック" pitchFamily="1" charset="-128"/>
              </a:defRPr>
            </a:lvl1pPr>
            <a:lvl2pPr marL="742950" indent="-285750" defTabSz="962025">
              <a:defRPr sz="2400">
                <a:solidFill>
                  <a:schemeClr val="tx1"/>
                </a:solidFill>
                <a:latin typeface="Times New Roman" pitchFamily="1" charset="0"/>
                <a:ea typeface="ＭＳ Ｐゴシック" pitchFamily="1" charset="-128"/>
              </a:defRPr>
            </a:lvl2pPr>
            <a:lvl3pPr marL="1143000" indent="-228600" defTabSz="962025">
              <a:defRPr sz="2400">
                <a:solidFill>
                  <a:schemeClr val="tx1"/>
                </a:solidFill>
                <a:latin typeface="Times New Roman" pitchFamily="1" charset="0"/>
                <a:ea typeface="ＭＳ Ｐゴシック" pitchFamily="1" charset="-128"/>
              </a:defRPr>
            </a:lvl3pPr>
            <a:lvl4pPr marL="1600200" indent="-228600" defTabSz="962025">
              <a:defRPr sz="2400">
                <a:solidFill>
                  <a:schemeClr val="tx1"/>
                </a:solidFill>
                <a:latin typeface="Times New Roman" pitchFamily="1" charset="0"/>
                <a:ea typeface="ＭＳ Ｐゴシック" pitchFamily="1" charset="-128"/>
              </a:defRPr>
            </a:lvl4pPr>
            <a:lvl5pPr marL="2057400" indent="-228600" defTabSz="962025">
              <a:defRPr sz="2400">
                <a:solidFill>
                  <a:schemeClr val="tx1"/>
                </a:solidFill>
                <a:latin typeface="Times New Roman" pitchFamily="1" charset="0"/>
                <a:ea typeface="ＭＳ Ｐゴシック" pitchFamily="1" charset="-128"/>
              </a:defRPr>
            </a:lvl5pPr>
            <a:lvl6pPr marL="25146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defTabSz="962025"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r"/>
            <a:fld id="{702098F2-B74B-461D-B23B-DA5F8D3D81CD}" type="slidenum">
              <a:rPr lang="fr-FR" sz="1300"/>
              <a:pPr algn="r"/>
              <a:t>62</a:t>
            </a:fld>
            <a:endParaRPr lang="fr-FR" sz="1300"/>
          </a:p>
        </p:txBody>
      </p:sp>
    </p:spTree>
    <p:extLst>
      <p:ext uri="{BB962C8B-B14F-4D97-AF65-F5344CB8AC3E}">
        <p14:creationId xmlns:p14="http://schemas.microsoft.com/office/powerpoint/2010/main" val="730245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r>
              <a:rPr lang="fr-FR" sz="1300"/>
              <a:t>4.3-Evaluation des apprentissages</a:t>
            </a:r>
          </a:p>
        </p:txBody>
      </p:sp>
      <p:sp>
        <p:nvSpPr>
          <p:cNvPr id="103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4764D1DD-B95F-49F6-9D93-250ACE30C62A}" type="slidenum">
              <a:rPr lang="fr-FR" sz="1300"/>
              <a:pPr/>
              <a:t>63</a:t>
            </a:fld>
            <a:endParaRPr lang="fr-FR" sz="130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latin typeface="Times New Roman" pitchFamily="1" charset="0"/>
                <a:ea typeface="ＭＳ Ｐゴシック" pitchFamily="1" charset="-128"/>
              </a:rPr>
              <a:t>Nous nous limiterons ici aux évaluations formatives et certificatives</a:t>
            </a:r>
          </a:p>
        </p:txBody>
      </p:sp>
    </p:spTree>
    <p:extLst>
      <p:ext uri="{BB962C8B-B14F-4D97-AF65-F5344CB8AC3E}">
        <p14:creationId xmlns:p14="http://schemas.microsoft.com/office/powerpoint/2010/main" val="667937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4.3-Evaluation des apprentissages</a:t>
            </a:r>
          </a:p>
        </p:txBody>
      </p:sp>
      <p:sp>
        <p:nvSpPr>
          <p:cNvPr id="1044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306A2A82-8885-4CB9-B628-707310CC65B0}" type="slidenum">
              <a:rPr lang="fr-FR" sz="1300"/>
              <a:pPr/>
              <a:t>64</a:t>
            </a:fld>
            <a:endParaRPr lang="fr-FR" sz="1300"/>
          </a:p>
        </p:txBody>
      </p:sp>
    </p:spTree>
    <p:extLst>
      <p:ext uri="{BB962C8B-B14F-4D97-AF65-F5344CB8AC3E}">
        <p14:creationId xmlns:p14="http://schemas.microsoft.com/office/powerpoint/2010/main" val="716583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4.4-Evaluation des apprentissages</a:t>
            </a:r>
          </a:p>
        </p:txBody>
      </p:sp>
      <p:sp>
        <p:nvSpPr>
          <p:cNvPr id="1331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82AD9E7C-63C0-47BE-9119-2767CC8DE93A}" type="slidenum">
              <a:rPr lang="fr-FR" sz="1300"/>
              <a:pPr/>
              <a:t>71</a:t>
            </a:fld>
            <a:endParaRPr lang="fr-FR" sz="1300"/>
          </a:p>
        </p:txBody>
      </p:sp>
    </p:spTree>
    <p:extLst>
      <p:ext uri="{BB962C8B-B14F-4D97-AF65-F5344CB8AC3E}">
        <p14:creationId xmlns:p14="http://schemas.microsoft.com/office/powerpoint/2010/main" val="1941688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4.4-Evaluation des apprentissages</a:t>
            </a:r>
          </a:p>
        </p:txBody>
      </p:sp>
      <p:sp>
        <p:nvSpPr>
          <p:cNvPr id="142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7DFCABB2-1B2E-4284-A5C7-7E4112FDBC41}" type="slidenum">
              <a:rPr lang="fr-FR" sz="1300"/>
              <a:pPr/>
              <a:t>72</a:t>
            </a:fld>
            <a:endParaRPr lang="fr-FR" sz="1300"/>
          </a:p>
        </p:txBody>
      </p:sp>
    </p:spTree>
    <p:extLst>
      <p:ext uri="{BB962C8B-B14F-4D97-AF65-F5344CB8AC3E}">
        <p14:creationId xmlns:p14="http://schemas.microsoft.com/office/powerpoint/2010/main" val="1287740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4.4-Evaluation des apprentissages</a:t>
            </a:r>
          </a:p>
        </p:txBody>
      </p:sp>
      <p:sp>
        <p:nvSpPr>
          <p:cNvPr id="1433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0CDA481F-7F43-44EE-A559-2162926ACE5F}" type="slidenum">
              <a:rPr lang="fr-FR" sz="1300"/>
              <a:pPr/>
              <a:t>73</a:t>
            </a:fld>
            <a:endParaRPr lang="fr-FR" sz="1300"/>
          </a:p>
        </p:txBody>
      </p:sp>
    </p:spTree>
    <p:extLst>
      <p:ext uri="{BB962C8B-B14F-4D97-AF65-F5344CB8AC3E}">
        <p14:creationId xmlns:p14="http://schemas.microsoft.com/office/powerpoint/2010/main" val="736703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4.4-Evaluation des apprentissages</a:t>
            </a:r>
          </a:p>
        </p:txBody>
      </p:sp>
      <p:sp>
        <p:nvSpPr>
          <p:cNvPr id="1443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6119946A-5AAE-45AF-847F-DBD7EEE327B2}" type="slidenum">
              <a:rPr lang="fr-FR" sz="1300"/>
              <a:pPr/>
              <a:t>74</a:t>
            </a:fld>
            <a:endParaRPr lang="fr-FR" sz="1300"/>
          </a:p>
        </p:txBody>
      </p:sp>
    </p:spTree>
    <p:extLst>
      <p:ext uri="{BB962C8B-B14F-4D97-AF65-F5344CB8AC3E}">
        <p14:creationId xmlns:p14="http://schemas.microsoft.com/office/powerpoint/2010/main" val="2395525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p:cNvSpPr>
            <a:spLocks noGrp="1"/>
          </p:cNvSpPr>
          <p:nvPr>
            <p:ph type="ftr" sz="quarter" idx="4"/>
          </p:nvPr>
        </p:nvSpPr>
        <p:spPr/>
        <p:txBody>
          <a:bodyPr/>
          <a:lstStyle/>
          <a:p>
            <a:pPr>
              <a:defRPr/>
            </a:pPr>
            <a:r>
              <a:rPr lang="fr-FR"/>
              <a:t>4.3-Evaluation des apprentissages</a:t>
            </a:r>
          </a:p>
        </p:txBody>
      </p:sp>
      <p:sp>
        <p:nvSpPr>
          <p:cNvPr id="1044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306A2A82-8885-4CB9-B628-707310CC65B0}" type="slidenum">
              <a:rPr lang="fr-FR" sz="1300"/>
              <a:pPr/>
              <a:t>75</a:t>
            </a:fld>
            <a:endParaRPr lang="fr-FR" sz="1300"/>
          </a:p>
        </p:txBody>
      </p:sp>
    </p:spTree>
    <p:extLst>
      <p:ext uri="{BB962C8B-B14F-4D97-AF65-F5344CB8AC3E}">
        <p14:creationId xmlns:p14="http://schemas.microsoft.com/office/powerpoint/2010/main" val="272670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fr-BE" altLang="fr-FR"/>
          </a:p>
        </p:txBody>
      </p:sp>
      <p:sp>
        <p:nvSpPr>
          <p:cNvPr id="29700" name="Footer Placeholder 3"/>
          <p:cNvSpPr>
            <a:spLocks noGrp="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29701" name="Slide Number Placeholder 4"/>
          <p:cNvSpPr>
            <a:spLocks noGrp="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1E78CB7E-7DF8-4939-A126-062D8F45E843}" type="slidenum">
              <a:rPr lang="fr-FR" altLang="fr-FR" sz="1200" smtClean="0"/>
              <a:pPr/>
              <a:t>5</a:t>
            </a:fld>
            <a:endParaRPr lang="fr-FR" altLang="fr-FR" sz="1200"/>
          </a:p>
        </p:txBody>
      </p:sp>
    </p:spTree>
    <p:extLst>
      <p:ext uri="{BB962C8B-B14F-4D97-AF65-F5344CB8AC3E}">
        <p14:creationId xmlns:p14="http://schemas.microsoft.com/office/powerpoint/2010/main" val="35305066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58BA2-1A40-AA9F-6F98-4D8384FC4ED5}"/>
            </a:ext>
          </a:extLst>
        </p:cNvPr>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C25D8A28-FC34-5086-690E-03AF69889EAA}"/>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B7F52727-BE2F-E687-9FE3-8736493E4E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atin typeface="Times New Roman" pitchFamily="1" charset="0"/>
              <a:ea typeface="ＭＳ Ｐゴシック" pitchFamily="1" charset="-128"/>
            </a:endParaRPr>
          </a:p>
        </p:txBody>
      </p:sp>
      <p:sp>
        <p:nvSpPr>
          <p:cNvPr id="4" name="Footer Placeholder 3">
            <a:extLst>
              <a:ext uri="{FF2B5EF4-FFF2-40B4-BE49-F238E27FC236}">
                <a16:creationId xmlns:a16="http://schemas.microsoft.com/office/drawing/2014/main" id="{44659DDF-CF15-A6E3-CD4A-93669DF338E3}"/>
              </a:ext>
            </a:extLst>
          </p:cNvPr>
          <p:cNvSpPr>
            <a:spLocks noGrp="1"/>
          </p:cNvSpPr>
          <p:nvPr>
            <p:ph type="ftr" sz="quarter" idx="4"/>
          </p:nvPr>
        </p:nvSpPr>
        <p:spPr/>
        <p:txBody>
          <a:bodyPr/>
          <a:lstStyle/>
          <a:p>
            <a:pPr>
              <a:defRPr/>
            </a:pPr>
            <a:r>
              <a:rPr lang="fr-FR"/>
              <a:t>4.3-Evaluation des apprentissages</a:t>
            </a:r>
          </a:p>
        </p:txBody>
      </p:sp>
      <p:sp>
        <p:nvSpPr>
          <p:cNvPr id="104453" name="Slide Number Placeholder 4">
            <a:extLst>
              <a:ext uri="{FF2B5EF4-FFF2-40B4-BE49-F238E27FC236}">
                <a16:creationId xmlns:a16="http://schemas.microsoft.com/office/drawing/2014/main" id="{86B92B9F-8022-3277-8461-E19EFFB307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354">
              <a:defRPr sz="2300">
                <a:solidFill>
                  <a:schemeClr val="tx1"/>
                </a:solidFill>
                <a:latin typeface="Times New Roman" pitchFamily="1" charset="0"/>
                <a:ea typeface="ＭＳ Ｐゴシック" pitchFamily="1" charset="-128"/>
              </a:defRPr>
            </a:lvl1pPr>
            <a:lvl2pPr marL="716947" indent="-275749" defTabSz="928354">
              <a:defRPr sz="2300">
                <a:solidFill>
                  <a:schemeClr val="tx1"/>
                </a:solidFill>
                <a:latin typeface="Times New Roman" pitchFamily="1" charset="0"/>
                <a:ea typeface="ＭＳ Ｐゴシック" pitchFamily="1" charset="-128"/>
              </a:defRPr>
            </a:lvl2pPr>
            <a:lvl3pPr marL="1102995" indent="-220599" defTabSz="928354">
              <a:defRPr sz="2300">
                <a:solidFill>
                  <a:schemeClr val="tx1"/>
                </a:solidFill>
                <a:latin typeface="Times New Roman" pitchFamily="1" charset="0"/>
                <a:ea typeface="ＭＳ Ｐゴシック" pitchFamily="1" charset="-128"/>
              </a:defRPr>
            </a:lvl3pPr>
            <a:lvl4pPr marL="1544193" indent="-220599" defTabSz="928354">
              <a:defRPr sz="2300">
                <a:solidFill>
                  <a:schemeClr val="tx1"/>
                </a:solidFill>
                <a:latin typeface="Times New Roman" pitchFamily="1" charset="0"/>
                <a:ea typeface="ＭＳ Ｐゴシック" pitchFamily="1" charset="-128"/>
              </a:defRPr>
            </a:lvl4pPr>
            <a:lvl5pPr marL="1985391" indent="-220599" defTabSz="928354">
              <a:defRPr sz="2300">
                <a:solidFill>
                  <a:schemeClr val="tx1"/>
                </a:solidFill>
                <a:latin typeface="Times New Roman" pitchFamily="1" charset="0"/>
                <a:ea typeface="ＭＳ Ｐゴシック" pitchFamily="1" charset="-128"/>
              </a:defRPr>
            </a:lvl5pPr>
            <a:lvl6pPr marL="2426589"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6pPr>
            <a:lvl7pPr marL="2867787"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7pPr>
            <a:lvl8pPr marL="3308985"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8pPr>
            <a:lvl9pPr marL="3750183" indent="-220599" defTabSz="928354" eaLnBrk="0" fontAlgn="base" hangingPunct="0">
              <a:spcBef>
                <a:spcPct val="0"/>
              </a:spcBef>
              <a:spcAft>
                <a:spcPct val="0"/>
              </a:spcAft>
              <a:defRPr sz="2300">
                <a:solidFill>
                  <a:schemeClr val="tx1"/>
                </a:solidFill>
                <a:latin typeface="Times New Roman" pitchFamily="1" charset="0"/>
                <a:ea typeface="ＭＳ Ｐゴシック" pitchFamily="1" charset="-128"/>
              </a:defRPr>
            </a:lvl9pPr>
          </a:lstStyle>
          <a:p>
            <a:fld id="{306A2A82-8885-4CB9-B628-707310CC65B0}" type="slidenum">
              <a:rPr lang="fr-FR" sz="1300"/>
              <a:pPr/>
              <a:t>76</a:t>
            </a:fld>
            <a:endParaRPr lang="fr-FR" sz="1300"/>
          </a:p>
        </p:txBody>
      </p:sp>
    </p:spTree>
    <p:extLst>
      <p:ext uri="{BB962C8B-B14F-4D97-AF65-F5344CB8AC3E}">
        <p14:creationId xmlns:p14="http://schemas.microsoft.com/office/powerpoint/2010/main" val="3583259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latin typeface="Times New Roman" charset="0"/>
              <a:ea typeface="ＭＳ Ｐゴシック" charset="-128"/>
            </a:endParaRPr>
          </a:p>
        </p:txBody>
      </p:sp>
      <p:sp>
        <p:nvSpPr>
          <p:cNvPr id="378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charset="0"/>
                <a:ea typeface="ＭＳ Ｐゴシック" charset="-128"/>
              </a:defRPr>
            </a:lvl1pPr>
            <a:lvl2pPr marL="742950" indent="-285750" defTabSz="962025">
              <a:defRPr sz="2400">
                <a:solidFill>
                  <a:schemeClr val="tx1"/>
                </a:solidFill>
                <a:latin typeface="Times New Roman" charset="0"/>
                <a:ea typeface="ＭＳ Ｐゴシック" charset="-128"/>
              </a:defRPr>
            </a:lvl2pPr>
            <a:lvl3pPr marL="1143000" indent="-228600" defTabSz="962025">
              <a:defRPr sz="2400">
                <a:solidFill>
                  <a:schemeClr val="tx1"/>
                </a:solidFill>
                <a:latin typeface="Times New Roman" charset="0"/>
                <a:ea typeface="ＭＳ Ｐゴシック" charset="-128"/>
              </a:defRPr>
            </a:lvl3pPr>
            <a:lvl4pPr marL="1600200" indent="-228600" defTabSz="962025">
              <a:defRPr sz="2400">
                <a:solidFill>
                  <a:schemeClr val="tx1"/>
                </a:solidFill>
                <a:latin typeface="Times New Roman" charset="0"/>
                <a:ea typeface="ＭＳ Ｐゴシック" charset="-128"/>
              </a:defRPr>
            </a:lvl4pPr>
            <a:lvl5pPr marL="2057400" indent="-228600" defTabSz="962025">
              <a:defRPr sz="2400">
                <a:solidFill>
                  <a:schemeClr val="tx1"/>
                </a:solidFill>
                <a:latin typeface="Times New Roman" charset="0"/>
                <a:ea typeface="ＭＳ Ｐゴシック" charset="-128"/>
              </a:defRPr>
            </a:lvl5pPr>
            <a:lvl6pPr marL="2514600" indent="-228600" defTabSz="96202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202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202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2025" eaLnBrk="0" fontAlgn="base" hangingPunct="0">
              <a:spcBef>
                <a:spcPct val="0"/>
              </a:spcBef>
              <a:spcAft>
                <a:spcPct val="0"/>
              </a:spcAft>
              <a:defRPr sz="2400">
                <a:solidFill>
                  <a:schemeClr val="tx1"/>
                </a:solidFill>
                <a:latin typeface="Times New Roman" charset="0"/>
                <a:ea typeface="ＭＳ Ｐゴシック" charset="-128"/>
              </a:defRPr>
            </a:lvl9pPr>
          </a:lstStyle>
          <a:p>
            <a:r>
              <a:rPr lang="fr-FR" altLang="fr-FR" sz="1300"/>
              <a:t>Conception: 1 - Démarrage</a:t>
            </a:r>
          </a:p>
        </p:txBody>
      </p:sp>
      <p:sp>
        <p:nvSpPr>
          <p:cNvPr id="37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charset="0"/>
                <a:ea typeface="ＭＳ Ｐゴシック" charset="-128"/>
              </a:defRPr>
            </a:lvl1pPr>
            <a:lvl2pPr marL="742950" indent="-285750" defTabSz="962025">
              <a:defRPr sz="2400">
                <a:solidFill>
                  <a:schemeClr val="tx1"/>
                </a:solidFill>
                <a:latin typeface="Times New Roman" charset="0"/>
                <a:ea typeface="ＭＳ Ｐゴシック" charset="-128"/>
              </a:defRPr>
            </a:lvl2pPr>
            <a:lvl3pPr marL="1143000" indent="-228600" defTabSz="962025">
              <a:defRPr sz="2400">
                <a:solidFill>
                  <a:schemeClr val="tx1"/>
                </a:solidFill>
                <a:latin typeface="Times New Roman" charset="0"/>
                <a:ea typeface="ＭＳ Ｐゴシック" charset="-128"/>
              </a:defRPr>
            </a:lvl3pPr>
            <a:lvl4pPr marL="1600200" indent="-228600" defTabSz="962025">
              <a:defRPr sz="2400">
                <a:solidFill>
                  <a:schemeClr val="tx1"/>
                </a:solidFill>
                <a:latin typeface="Times New Roman" charset="0"/>
                <a:ea typeface="ＭＳ Ｐゴシック" charset="-128"/>
              </a:defRPr>
            </a:lvl4pPr>
            <a:lvl5pPr marL="2057400" indent="-228600" defTabSz="962025">
              <a:defRPr sz="2400">
                <a:solidFill>
                  <a:schemeClr val="tx1"/>
                </a:solidFill>
                <a:latin typeface="Times New Roman" charset="0"/>
                <a:ea typeface="ＭＳ Ｐゴシック" charset="-128"/>
              </a:defRPr>
            </a:lvl5pPr>
            <a:lvl6pPr marL="2514600" indent="-228600" defTabSz="962025"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2025"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2025"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2025" eaLnBrk="0" fontAlgn="base" hangingPunct="0">
              <a:spcBef>
                <a:spcPct val="0"/>
              </a:spcBef>
              <a:spcAft>
                <a:spcPct val="0"/>
              </a:spcAft>
              <a:defRPr sz="2400">
                <a:solidFill>
                  <a:schemeClr val="tx1"/>
                </a:solidFill>
                <a:latin typeface="Times New Roman" charset="0"/>
                <a:ea typeface="ＭＳ Ｐゴシック" charset="-128"/>
              </a:defRPr>
            </a:lvl9pPr>
          </a:lstStyle>
          <a:p>
            <a:fld id="{A9BF8EC9-FAFD-44F0-8C87-705783F9218C}" type="slidenum">
              <a:rPr lang="fr-FR" altLang="fr-FR" sz="1300" smtClean="0"/>
              <a:pPr/>
              <a:t>77</a:t>
            </a:fld>
            <a:endParaRPr lang="fr-FR" altLang="fr-FR"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6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pitchFamily="-110" charset="0"/>
                <a:ea typeface="ＭＳ Ｐゴシック" pitchFamily="-110" charset="-128"/>
              </a:defRPr>
            </a:lvl1pPr>
            <a:lvl2pPr marL="742950" indent="-285750" defTabSz="962025">
              <a:defRPr sz="2400">
                <a:solidFill>
                  <a:schemeClr val="tx1"/>
                </a:solidFill>
                <a:latin typeface="Times New Roman" pitchFamily="-110" charset="0"/>
                <a:ea typeface="ＭＳ Ｐゴシック" pitchFamily="-110" charset="-128"/>
              </a:defRPr>
            </a:lvl2pPr>
            <a:lvl3pPr marL="1143000" indent="-228600" defTabSz="962025">
              <a:defRPr sz="2400">
                <a:solidFill>
                  <a:schemeClr val="tx1"/>
                </a:solidFill>
                <a:latin typeface="Times New Roman" pitchFamily="-110" charset="0"/>
                <a:ea typeface="ＭＳ Ｐゴシック" pitchFamily="-110" charset="-128"/>
              </a:defRPr>
            </a:lvl3pPr>
            <a:lvl4pPr marL="1600200" indent="-228600" defTabSz="962025">
              <a:defRPr sz="2400">
                <a:solidFill>
                  <a:schemeClr val="tx1"/>
                </a:solidFill>
                <a:latin typeface="Times New Roman" pitchFamily="-110" charset="0"/>
                <a:ea typeface="ＭＳ Ｐゴシック" pitchFamily="-110" charset="-128"/>
              </a:defRPr>
            </a:lvl4pPr>
            <a:lvl5pPr marL="2057400" indent="-228600" defTabSz="962025">
              <a:defRPr sz="2400">
                <a:solidFill>
                  <a:schemeClr val="tx1"/>
                </a:solidFill>
                <a:latin typeface="Times New Roman" pitchFamily="-110" charset="0"/>
                <a:ea typeface="ＭＳ Ｐゴシック" pitchFamily="-110" charset="-128"/>
              </a:defRPr>
            </a:lvl5pPr>
            <a:lvl6pPr marL="25146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6pPr>
            <a:lvl7pPr marL="29718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7pPr>
            <a:lvl8pPr marL="34290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8pPr>
            <a:lvl9pPr marL="38862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9pPr>
          </a:lstStyle>
          <a:p>
            <a:r>
              <a:rPr lang="fr-BE" sz="1300"/>
              <a:t>7 - A faire pour la suite</a:t>
            </a:r>
            <a:endParaRPr lang="fr-FR" sz="1300"/>
          </a:p>
        </p:txBody>
      </p:sp>
      <p:sp>
        <p:nvSpPr>
          <p:cNvPr id="26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defRPr sz="2400">
                <a:solidFill>
                  <a:schemeClr val="tx1"/>
                </a:solidFill>
                <a:latin typeface="Times New Roman" pitchFamily="-110" charset="0"/>
                <a:ea typeface="ＭＳ Ｐゴシック" pitchFamily="-110" charset="-128"/>
              </a:defRPr>
            </a:lvl1pPr>
            <a:lvl2pPr marL="742950" indent="-285750" defTabSz="962025">
              <a:defRPr sz="2400">
                <a:solidFill>
                  <a:schemeClr val="tx1"/>
                </a:solidFill>
                <a:latin typeface="Times New Roman" pitchFamily="-110" charset="0"/>
                <a:ea typeface="ＭＳ Ｐゴシック" pitchFamily="-110" charset="-128"/>
              </a:defRPr>
            </a:lvl2pPr>
            <a:lvl3pPr marL="1143000" indent="-228600" defTabSz="962025">
              <a:defRPr sz="2400">
                <a:solidFill>
                  <a:schemeClr val="tx1"/>
                </a:solidFill>
                <a:latin typeface="Times New Roman" pitchFamily="-110" charset="0"/>
                <a:ea typeface="ＭＳ Ｐゴシック" pitchFamily="-110" charset="-128"/>
              </a:defRPr>
            </a:lvl3pPr>
            <a:lvl4pPr marL="1600200" indent="-228600" defTabSz="962025">
              <a:defRPr sz="2400">
                <a:solidFill>
                  <a:schemeClr val="tx1"/>
                </a:solidFill>
                <a:latin typeface="Times New Roman" pitchFamily="-110" charset="0"/>
                <a:ea typeface="ＭＳ Ｐゴシック" pitchFamily="-110" charset="-128"/>
              </a:defRPr>
            </a:lvl4pPr>
            <a:lvl5pPr marL="2057400" indent="-228600" defTabSz="962025">
              <a:defRPr sz="2400">
                <a:solidFill>
                  <a:schemeClr val="tx1"/>
                </a:solidFill>
                <a:latin typeface="Times New Roman" pitchFamily="-110" charset="0"/>
                <a:ea typeface="ＭＳ Ｐゴシック" pitchFamily="-110" charset="-128"/>
              </a:defRPr>
            </a:lvl5pPr>
            <a:lvl6pPr marL="25146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6pPr>
            <a:lvl7pPr marL="29718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7pPr>
            <a:lvl8pPr marL="34290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8pPr>
            <a:lvl9pPr marL="3886200" indent="-228600" defTabSz="962025" eaLnBrk="0" fontAlgn="base" hangingPunct="0">
              <a:spcBef>
                <a:spcPct val="0"/>
              </a:spcBef>
              <a:spcAft>
                <a:spcPct val="0"/>
              </a:spcAft>
              <a:defRPr sz="2400">
                <a:solidFill>
                  <a:schemeClr val="tx1"/>
                </a:solidFill>
                <a:latin typeface="Times New Roman" pitchFamily="-110" charset="0"/>
                <a:ea typeface="ＭＳ Ｐゴシック" pitchFamily="-110" charset="-128"/>
              </a:defRPr>
            </a:lvl9pPr>
          </a:lstStyle>
          <a:p>
            <a:fld id="{EED0E3BC-9141-4B58-ABC4-48361D92571B}" type="slidenum">
              <a:rPr lang="fr-FR" sz="1300" smtClean="0"/>
              <a:pPr/>
              <a:t>78</a:t>
            </a:fld>
            <a:endParaRPr lang="fr-F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AEFB-1ADA-24A7-7779-83298C500998}"/>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E552CD-0A2D-D943-3E3C-5ECD868C7116}"/>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B6F01A4C-D3D5-D887-382F-E20B640A2F3E}"/>
              </a:ext>
            </a:extLst>
          </p:cNvPr>
          <p:cNvSpPr>
            <a:spLocks noGrp="1"/>
          </p:cNvSpPr>
          <p:nvPr>
            <p:ph type="body" idx="1"/>
          </p:nvPr>
        </p:nvSpPr>
        <p:spPr>
          <a:noFill/>
        </p:spPr>
        <p:txBody>
          <a:bodyPr/>
          <a:lstStyle/>
          <a:p>
            <a:endParaRPr lang="fr-BE" altLang="fr-FR" dirty="0"/>
          </a:p>
        </p:txBody>
      </p:sp>
      <p:sp>
        <p:nvSpPr>
          <p:cNvPr id="37892" name="Footer Placeholder 3">
            <a:extLst>
              <a:ext uri="{FF2B5EF4-FFF2-40B4-BE49-F238E27FC236}">
                <a16:creationId xmlns:a16="http://schemas.microsoft.com/office/drawing/2014/main" id="{E9EEDD57-4D5A-2F07-5E7C-30C134378CDF}"/>
              </a:ext>
            </a:extLst>
          </p:cNvPr>
          <p:cNvSpPr>
            <a:spLocks noGrp="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7893" name="Slide Number Placeholder 4">
            <a:extLst>
              <a:ext uri="{FF2B5EF4-FFF2-40B4-BE49-F238E27FC236}">
                <a16:creationId xmlns:a16="http://schemas.microsoft.com/office/drawing/2014/main" id="{06FF72D0-E158-7BE3-4C4F-6815DAEDAFA6}"/>
              </a:ext>
            </a:extLst>
          </p:cNvPr>
          <p:cNvSpPr>
            <a:spLocks noGrp="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2FF82412-AAFF-4846-A1CF-ED2B3D61E52E}" type="slidenum">
              <a:rPr lang="fr-FR" altLang="fr-FR" sz="1200" smtClean="0"/>
              <a:pPr/>
              <a:t>6</a:t>
            </a:fld>
            <a:endParaRPr lang="fr-FR" altLang="fr-FR" sz="1200"/>
          </a:p>
        </p:txBody>
      </p:sp>
    </p:spTree>
    <p:extLst>
      <p:ext uri="{BB962C8B-B14F-4D97-AF65-F5344CB8AC3E}">
        <p14:creationId xmlns:p14="http://schemas.microsoft.com/office/powerpoint/2010/main" val="10202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fr-BE" altLang="fr-FR" b="1" dirty="0"/>
              <a:t>11:15 Reprise:; Point de vue de l’enseignant !</a:t>
            </a:r>
          </a:p>
        </p:txBody>
      </p:sp>
      <p:sp>
        <p:nvSpPr>
          <p:cNvPr id="31748" name="Footer Placeholder 3"/>
          <p:cNvSpPr>
            <a:spLocks noGrp="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1749" name="Slide Number Placeholder 4"/>
          <p:cNvSpPr>
            <a:spLocks noGrp="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D7C9785B-3FEE-49F9-AD3F-299F80876F64}" type="slidenum">
              <a:rPr lang="fr-FR" altLang="fr-FR" sz="1200" smtClean="0"/>
              <a:pPr/>
              <a:t>7</a:t>
            </a:fld>
            <a:endParaRPr lang="fr-FR" altLang="fr-F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fr-BE" altLang="fr-FR"/>
          </a:p>
        </p:txBody>
      </p:sp>
      <p:sp>
        <p:nvSpPr>
          <p:cNvPr id="33796" name="Footer Placeholder 3"/>
          <p:cNvSpPr>
            <a:spLocks noGrp="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3797" name="Slide Number Placeholder 4"/>
          <p:cNvSpPr>
            <a:spLocks noGrp="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E93244DB-7579-41F0-9AB6-385123DC6D5E}" type="slidenum">
              <a:rPr lang="fr-FR" altLang="fr-FR" sz="1200" smtClean="0"/>
              <a:pPr/>
              <a:t>8</a:t>
            </a:fld>
            <a:endParaRPr lang="fr-FR" altLang="fr-F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r>
              <a:rPr lang="fr-FR" altLang="fr-FR" sz="1200"/>
              <a:t>S03</a:t>
            </a:r>
          </a:p>
        </p:txBody>
      </p:sp>
      <p:sp>
        <p:nvSpPr>
          <p:cNvPr id="35843" name="Rectangle 7"/>
          <p:cNvSpPr>
            <a:spLocks noGrp="1" noChangeArrowheads="1"/>
          </p:cNvSpPr>
          <p:nvPr>
            <p:ph type="sldNum" sz="quarter" idx="5"/>
          </p:nvPr>
        </p:nvSpPr>
        <p:spPr>
          <a:noFill/>
        </p:spPr>
        <p:txBody>
          <a:bodyPr/>
          <a:lstStyle>
            <a:lvl1pPr defTabSz="922338">
              <a:defRPr sz="2400">
                <a:solidFill>
                  <a:schemeClr val="tx1"/>
                </a:solidFill>
                <a:latin typeface="Times New Roman" pitchFamily="18" charset="0"/>
              </a:defRPr>
            </a:lvl1pPr>
            <a:lvl2pPr marL="742950" indent="-285750" defTabSz="922338">
              <a:defRPr sz="2400">
                <a:solidFill>
                  <a:schemeClr val="tx1"/>
                </a:solidFill>
                <a:latin typeface="Times New Roman" pitchFamily="18" charset="0"/>
              </a:defRPr>
            </a:lvl2pPr>
            <a:lvl3pPr marL="1143000" indent="-228600" defTabSz="922338">
              <a:defRPr sz="2400">
                <a:solidFill>
                  <a:schemeClr val="tx1"/>
                </a:solidFill>
                <a:latin typeface="Times New Roman" pitchFamily="18" charset="0"/>
              </a:defRPr>
            </a:lvl3pPr>
            <a:lvl4pPr marL="1600200" indent="-228600" defTabSz="922338">
              <a:defRPr sz="2400">
                <a:solidFill>
                  <a:schemeClr val="tx1"/>
                </a:solidFill>
                <a:latin typeface="Times New Roman" pitchFamily="18" charset="0"/>
              </a:defRPr>
            </a:lvl4pPr>
            <a:lvl5pPr marL="2057400" indent="-228600" defTabSz="922338">
              <a:defRPr sz="2400">
                <a:solidFill>
                  <a:schemeClr val="tx1"/>
                </a:solidFill>
                <a:latin typeface="Times New Roman" pitchFamily="18" charset="0"/>
              </a:defRPr>
            </a:lvl5pPr>
            <a:lvl6pPr marL="2514600" indent="-228600" defTabSz="922338" eaLnBrk="0" fontAlgn="base" hangingPunct="0">
              <a:spcBef>
                <a:spcPct val="0"/>
              </a:spcBef>
              <a:spcAft>
                <a:spcPct val="0"/>
              </a:spcAft>
              <a:defRPr sz="2400">
                <a:solidFill>
                  <a:schemeClr val="tx1"/>
                </a:solidFill>
                <a:latin typeface="Times New Roman" pitchFamily="18" charset="0"/>
              </a:defRPr>
            </a:lvl6pPr>
            <a:lvl7pPr marL="2971800" indent="-228600" defTabSz="922338" eaLnBrk="0" fontAlgn="base" hangingPunct="0">
              <a:spcBef>
                <a:spcPct val="0"/>
              </a:spcBef>
              <a:spcAft>
                <a:spcPct val="0"/>
              </a:spcAft>
              <a:defRPr sz="2400">
                <a:solidFill>
                  <a:schemeClr val="tx1"/>
                </a:solidFill>
                <a:latin typeface="Times New Roman" pitchFamily="18" charset="0"/>
              </a:defRPr>
            </a:lvl7pPr>
            <a:lvl8pPr marL="3429000" indent="-228600" defTabSz="922338" eaLnBrk="0" fontAlgn="base" hangingPunct="0">
              <a:spcBef>
                <a:spcPct val="0"/>
              </a:spcBef>
              <a:spcAft>
                <a:spcPct val="0"/>
              </a:spcAft>
              <a:defRPr sz="2400">
                <a:solidFill>
                  <a:schemeClr val="tx1"/>
                </a:solidFill>
                <a:latin typeface="Times New Roman" pitchFamily="18" charset="0"/>
              </a:defRPr>
            </a:lvl8pPr>
            <a:lvl9pPr marL="3886200" indent="-228600" defTabSz="922338" eaLnBrk="0" fontAlgn="base" hangingPunct="0">
              <a:spcBef>
                <a:spcPct val="0"/>
              </a:spcBef>
              <a:spcAft>
                <a:spcPct val="0"/>
              </a:spcAft>
              <a:defRPr sz="2400">
                <a:solidFill>
                  <a:schemeClr val="tx1"/>
                </a:solidFill>
                <a:latin typeface="Times New Roman" pitchFamily="18" charset="0"/>
              </a:defRPr>
            </a:lvl9pPr>
          </a:lstStyle>
          <a:p>
            <a:fld id="{F47691BA-F1D0-4B7D-82AB-53BC29E592F3}" type="slidenum">
              <a:rPr lang="fr-FR" altLang="fr-FR" sz="1200" smtClean="0"/>
              <a:pPr/>
              <a:t>9</a:t>
            </a:fld>
            <a:endParaRPr lang="fr-FR" altLang="fr-FR" sz="1200"/>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p:spPr>
        <p:txBody>
          <a:bodyPr/>
          <a:lstStyle/>
          <a:p>
            <a:r>
              <a:rPr lang="fr-BE" altLang="fr-FR" b="1" dirty="0"/>
              <a:t>Il ne suffit pas décrire une telle expérience: il faut la vivre (</a:t>
            </a:r>
            <a:r>
              <a:rPr lang="fr-BE" altLang="fr-FR" b="1" dirty="0" err="1"/>
              <a:t>cfr</a:t>
            </a:r>
            <a:r>
              <a:rPr lang="fr-BE" altLang="fr-FR" b="1" dirty="0"/>
              <a:t> décrire un morceau musical, un mets délicieux)</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7" name="Rectangle 25"/>
          <p:cNvSpPr>
            <a:spLocks noGrp="1" noChangeArrowheads="1"/>
          </p:cNvSpPr>
          <p:nvPr>
            <p:ph type="ctrTitle"/>
          </p:nvPr>
        </p:nvSpPr>
        <p:spPr>
          <a:xfrm>
            <a:off x="1676400" y="1295400"/>
            <a:ext cx="7132638" cy="1143000"/>
          </a:xfrm>
        </p:spPr>
        <p:txBody>
          <a:bodyPr/>
          <a:lstStyle>
            <a:lvl1pPr algn="ctr">
              <a:defRPr/>
            </a:lvl1pPr>
          </a:lstStyle>
          <a:p>
            <a:pPr lvl="0"/>
            <a:r>
              <a:rPr lang="fr-FR" noProof="0"/>
              <a:t>Cliquez pour modifier le style du titre du masque</a:t>
            </a:r>
          </a:p>
        </p:txBody>
      </p:sp>
      <p:sp>
        <p:nvSpPr>
          <p:cNvPr id="3098" name="Rectangle 26"/>
          <p:cNvSpPr>
            <a:spLocks noGrp="1" noChangeArrowheads="1"/>
          </p:cNvSpPr>
          <p:nvPr>
            <p:ph type="subTitle" idx="1"/>
          </p:nvPr>
        </p:nvSpPr>
        <p:spPr>
          <a:xfrm>
            <a:off x="4953000" y="4191000"/>
            <a:ext cx="3886200" cy="1752600"/>
          </a:xfrm>
        </p:spPr>
        <p:txBody>
          <a:bodyPr/>
          <a:lstStyle>
            <a:lvl1pPr marL="0" indent="0">
              <a:buFont typeface="Monotype Sorts" charset="2"/>
              <a:buNone/>
              <a:defRPr/>
            </a:lvl1pPr>
          </a:lstStyle>
          <a:p>
            <a:pPr lvl="0"/>
            <a:r>
              <a:rPr lang="fr-FR" noProof="0"/>
              <a:t>Cliquez pour modifier le style des sous-titres du masque</a:t>
            </a:r>
          </a:p>
        </p:txBody>
      </p:sp>
      <p:sp>
        <p:nvSpPr>
          <p:cNvPr id="4" name="Rectangle 27"/>
          <p:cNvSpPr>
            <a:spLocks noGrp="1" noChangeArrowheads="1"/>
          </p:cNvSpPr>
          <p:nvPr>
            <p:ph type="dt" sz="half" idx="10"/>
          </p:nvPr>
        </p:nvSpPr>
        <p:spPr>
          <a:xfrm>
            <a:off x="1166813" y="6248400"/>
            <a:ext cx="1905000" cy="457200"/>
          </a:xfrm>
        </p:spPr>
        <p:txBody>
          <a:bodyPr/>
          <a:lstStyle>
            <a:lvl1pPr>
              <a:defRPr sz="1400" b="0">
                <a:solidFill>
                  <a:srgbClr val="000000"/>
                </a:solidFill>
              </a:defRPr>
            </a:lvl1pPr>
          </a:lstStyle>
          <a:p>
            <a:pPr>
              <a:defRPr/>
            </a:pPr>
            <a:endParaRPr lang="fr-FR" altLang="fr-FR"/>
          </a:p>
        </p:txBody>
      </p:sp>
      <p:sp>
        <p:nvSpPr>
          <p:cNvPr id="5" name="Rectangle 28"/>
          <p:cNvSpPr>
            <a:spLocks noGrp="1" noChangeArrowheads="1"/>
          </p:cNvSpPr>
          <p:nvPr>
            <p:ph type="ftr" sz="quarter" idx="11"/>
          </p:nvPr>
        </p:nvSpPr>
        <p:spPr>
          <a:xfrm>
            <a:off x="3581400" y="6248400"/>
            <a:ext cx="2895600" cy="457200"/>
          </a:xfrm>
        </p:spPr>
        <p:txBody>
          <a:bodyPr/>
          <a:lstStyle>
            <a:lvl1pPr>
              <a:defRPr>
                <a:solidFill>
                  <a:srgbClr val="000000"/>
                </a:solidFill>
              </a:defRPr>
            </a:lvl1pPr>
          </a:lstStyle>
          <a:p>
            <a:pPr>
              <a:defRPr/>
            </a:pPr>
            <a:endParaRPr lang="fr-FR" altLang="fr-FR"/>
          </a:p>
        </p:txBody>
      </p:sp>
      <p:sp>
        <p:nvSpPr>
          <p:cNvPr id="6" name="Rectangle 29"/>
          <p:cNvSpPr>
            <a:spLocks noGrp="1" noChangeArrowheads="1"/>
          </p:cNvSpPr>
          <p:nvPr>
            <p:ph type="sldNum" sz="quarter" idx="12"/>
          </p:nvPr>
        </p:nvSpPr>
        <p:spPr bwMode="auto">
          <a:xfrm>
            <a:off x="70104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F3595F1-7C1A-4CC7-84DA-0E0E0BCFD9B1}" type="slidenum">
              <a:rPr lang="fr-FR" altLang="fr-FR"/>
              <a:pPr>
                <a:defRPr/>
              </a:pPr>
              <a:t>‹N°›</a:t>
            </a:fld>
            <a:endParaRPr lang="fr-FR" altLang="fr-FR"/>
          </a:p>
        </p:txBody>
      </p:sp>
    </p:spTree>
    <p:extLst>
      <p:ext uri="{BB962C8B-B14F-4D97-AF65-F5344CB8AC3E}">
        <p14:creationId xmlns:p14="http://schemas.microsoft.com/office/powerpoint/2010/main" val="102711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5"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289071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9275" y="44450"/>
            <a:ext cx="2046288" cy="6121400"/>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755650" y="44450"/>
            <a:ext cx="5991225" cy="612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5"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64701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re et tableau">
    <p:spTree>
      <p:nvGrpSpPr>
        <p:cNvPr id="1" name=""/>
        <p:cNvGrpSpPr/>
        <p:nvPr/>
      </p:nvGrpSpPr>
      <p:grpSpPr>
        <a:xfrm>
          <a:off x="0" y="0"/>
          <a:ext cx="0" cy="0"/>
          <a:chOff x="0" y="0"/>
          <a:chExt cx="0" cy="0"/>
        </a:xfrm>
      </p:grpSpPr>
      <p:sp>
        <p:nvSpPr>
          <p:cNvPr id="4" name="Line 6"/>
          <p:cNvSpPr>
            <a:spLocks noChangeShapeType="1"/>
          </p:cNvSpPr>
          <p:nvPr/>
        </p:nvSpPr>
        <p:spPr bwMode="auto">
          <a:xfrm>
            <a:off x="323850" y="1125538"/>
            <a:ext cx="8667750" cy="0"/>
          </a:xfrm>
          <a:prstGeom prst="line">
            <a:avLst/>
          </a:prstGeom>
          <a:noFill/>
          <a:ln w="57150" cmpd="thinThick">
            <a:solidFill>
              <a:srgbClr val="0066CC"/>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5" name="Text Box 7"/>
          <p:cNvSpPr txBox="1">
            <a:spLocks noChangeArrowheads="1"/>
          </p:cNvSpPr>
          <p:nvPr/>
        </p:nvSpPr>
        <p:spPr bwMode="auto">
          <a:xfrm>
            <a:off x="7162800" y="6248400"/>
            <a:ext cx="1752600" cy="457200"/>
          </a:xfrm>
          <a:prstGeom prst="rect">
            <a:avLst/>
          </a:prstGeom>
          <a:noFill/>
          <a:ln>
            <a:noFill/>
          </a:ln>
        </p:spPr>
        <p:txBody>
          <a:bodyPr>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endParaRPr lang="fr-BE"/>
          </a:p>
        </p:txBody>
      </p:sp>
      <p:sp>
        <p:nvSpPr>
          <p:cNvPr id="6" name="Text Box 8"/>
          <p:cNvSpPr txBox="1">
            <a:spLocks noChangeArrowheads="1"/>
          </p:cNvSpPr>
          <p:nvPr/>
        </p:nvSpPr>
        <p:spPr bwMode="auto">
          <a:xfrm>
            <a:off x="7019925" y="6453188"/>
            <a:ext cx="1905000" cy="274637"/>
          </a:xfrm>
          <a:prstGeom prst="rect">
            <a:avLst/>
          </a:prstGeom>
          <a:noFill/>
          <a:ln>
            <a:noFill/>
          </a:ln>
        </p:spPr>
        <p:txBody>
          <a:bodyPr>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r">
              <a:spcBef>
                <a:spcPct val="50000"/>
              </a:spcBef>
            </a:pPr>
            <a:fld id="{8DC3F1F9-E4F1-4921-B852-7BB0FCD567A5}" type="slidenum">
              <a:rPr lang="fr-FR" sz="1200">
                <a:solidFill>
                  <a:srgbClr val="CC0066"/>
                </a:solidFill>
                <a:latin typeface="Arial" charset="0"/>
              </a:rPr>
              <a:pPr algn="r">
                <a:spcBef>
                  <a:spcPct val="50000"/>
                </a:spcBef>
              </a:pPr>
              <a:t>‹N°›</a:t>
            </a:fld>
            <a:endParaRPr lang="en-US" sz="1000"/>
          </a:p>
        </p:txBody>
      </p:sp>
      <p:pic>
        <p:nvPicPr>
          <p:cNvPr id="7" name="Picture 9" descr="logo3-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2038"/>
            <a:ext cx="8604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0"/>
          <p:cNvSpPr>
            <a:spLocks noChangeShapeType="1"/>
          </p:cNvSpPr>
          <p:nvPr userDrawn="1"/>
        </p:nvSpPr>
        <p:spPr bwMode="auto">
          <a:xfrm>
            <a:off x="323850" y="1125538"/>
            <a:ext cx="8667750" cy="0"/>
          </a:xfrm>
          <a:prstGeom prst="line">
            <a:avLst/>
          </a:prstGeom>
          <a:noFill/>
          <a:ln w="57150" cmpd="thinThick">
            <a:solidFill>
              <a:srgbClr val="0066CC"/>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9" name="Text Box 11"/>
          <p:cNvSpPr txBox="1">
            <a:spLocks noChangeArrowheads="1"/>
          </p:cNvSpPr>
          <p:nvPr userDrawn="1"/>
        </p:nvSpPr>
        <p:spPr bwMode="auto">
          <a:xfrm>
            <a:off x="7162800" y="6248400"/>
            <a:ext cx="1752600" cy="457200"/>
          </a:xfrm>
          <a:prstGeom prst="rect">
            <a:avLst/>
          </a:prstGeom>
          <a:noFill/>
          <a:ln>
            <a:noFill/>
          </a:ln>
        </p:spPr>
        <p:txBody>
          <a:bodyPr>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endParaRPr lang="fr-BE"/>
          </a:p>
        </p:txBody>
      </p:sp>
      <p:sp>
        <p:nvSpPr>
          <p:cNvPr id="10" name="Text Box 12"/>
          <p:cNvSpPr txBox="1">
            <a:spLocks noChangeArrowheads="1"/>
          </p:cNvSpPr>
          <p:nvPr userDrawn="1"/>
        </p:nvSpPr>
        <p:spPr bwMode="auto">
          <a:xfrm>
            <a:off x="7019925" y="6453188"/>
            <a:ext cx="1905000" cy="274637"/>
          </a:xfrm>
          <a:prstGeom prst="rect">
            <a:avLst/>
          </a:prstGeom>
          <a:noFill/>
          <a:ln>
            <a:noFill/>
          </a:ln>
        </p:spPr>
        <p:txBody>
          <a:bodyPr>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r">
              <a:spcBef>
                <a:spcPct val="50000"/>
              </a:spcBef>
            </a:pPr>
            <a:fld id="{942FE3A1-ABE6-48C9-9273-34BF9E1C2A62}" type="slidenum">
              <a:rPr lang="fr-FR" sz="1200">
                <a:solidFill>
                  <a:srgbClr val="CC0066"/>
                </a:solidFill>
                <a:latin typeface="Arial" charset="0"/>
              </a:rPr>
              <a:pPr algn="r">
                <a:spcBef>
                  <a:spcPct val="50000"/>
                </a:spcBef>
              </a:pPr>
              <a:t>‹N°›</a:t>
            </a:fld>
            <a:endParaRPr lang="en-US" sz="1000"/>
          </a:p>
        </p:txBody>
      </p:sp>
      <p:pic>
        <p:nvPicPr>
          <p:cNvPr id="11" name="Picture 13" descr="Logo_FA2L-s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13463"/>
            <a:ext cx="8810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55650" y="44450"/>
            <a:ext cx="8183563" cy="1143000"/>
          </a:xfrm>
        </p:spPr>
        <p:txBody>
          <a:bodyPr/>
          <a:lstStyle/>
          <a:p>
            <a:r>
              <a:rPr lang="nl-BE"/>
              <a:t>Cliquez et modifiez le titre</a:t>
            </a:r>
            <a:endParaRPr lang="fr-FR"/>
          </a:p>
        </p:txBody>
      </p:sp>
      <p:sp>
        <p:nvSpPr>
          <p:cNvPr id="3" name="Espace réservé du tableau 2"/>
          <p:cNvSpPr>
            <a:spLocks noGrp="1"/>
          </p:cNvSpPr>
          <p:nvPr>
            <p:ph type="tbl" idx="1"/>
          </p:nvPr>
        </p:nvSpPr>
        <p:spPr>
          <a:xfrm>
            <a:off x="762000" y="1484313"/>
            <a:ext cx="8183563" cy="4681537"/>
          </a:xfrm>
        </p:spPr>
        <p:txBody>
          <a:bodyPr/>
          <a:lstStyle/>
          <a:p>
            <a:pPr lvl="0"/>
            <a:endParaRPr lang="fr-FR" noProof="0"/>
          </a:p>
        </p:txBody>
      </p:sp>
      <p:sp>
        <p:nvSpPr>
          <p:cNvPr id="12" name="Espace réservé de la date 3"/>
          <p:cNvSpPr>
            <a:spLocks noGrp="1"/>
          </p:cNvSpPr>
          <p:nvPr>
            <p:ph type="dt" sz="half" idx="10"/>
          </p:nvPr>
        </p:nvSpPr>
        <p:spPr/>
        <p:txBody>
          <a:bodyPr/>
          <a:lstStyle>
            <a:lvl1pPr>
              <a:defRPr smtClean="0">
                <a:ea typeface="ＭＳ Ｐゴシック" pitchFamily="1" charset="-128"/>
              </a:defRPr>
            </a:lvl1pPr>
          </a:lstStyle>
          <a:p>
            <a:r>
              <a:rPr lang="en-US"/>
              <a:t>P04: Evaluation </a:t>
            </a:r>
            <a:endParaRPr lang="fr-FR" b="0"/>
          </a:p>
        </p:txBody>
      </p:sp>
      <p:sp>
        <p:nvSpPr>
          <p:cNvPr id="13" name="Espace réservé du pied de page 4"/>
          <p:cNvSpPr>
            <a:spLocks noGrp="1"/>
          </p:cNvSpPr>
          <p:nvPr>
            <p:ph type="ftr" sz="quarter" idx="11"/>
          </p:nvPr>
        </p:nvSpPr>
        <p:spPr/>
        <p:txBody>
          <a:bodyPr/>
          <a:lstStyle>
            <a:lvl1pPr>
              <a:defRPr/>
            </a:lvl1pPr>
          </a:lstStyle>
          <a:p>
            <a:endParaRPr lang="fr-FR"/>
          </a:p>
        </p:txBody>
      </p:sp>
    </p:spTree>
    <p:extLst>
      <p:ext uri="{BB962C8B-B14F-4D97-AF65-F5344CB8AC3E}">
        <p14:creationId xmlns:p14="http://schemas.microsoft.com/office/powerpoint/2010/main" val="337700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5"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230903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5"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18292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762000" y="1484313"/>
            <a:ext cx="4014788"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929188" y="1484313"/>
            <a:ext cx="4016375"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6"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356661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8"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415797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4"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324046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3"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413300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6"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43238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r>
              <a:rPr lang="fr-FR"/>
              <a:t>Introduction</a:t>
            </a:r>
            <a:r>
              <a:rPr lang="fr-FR" b="0"/>
              <a:t> </a:t>
            </a:r>
          </a:p>
        </p:txBody>
      </p:sp>
      <p:sp>
        <p:nvSpPr>
          <p:cNvPr id="6" name="Rectangle 28"/>
          <p:cNvSpPr>
            <a:spLocks noGrp="1" noChangeArrowheads="1"/>
          </p:cNvSpPr>
          <p:nvPr>
            <p:ph type="ftr" sz="quarter" idx="11"/>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240188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title"/>
          </p:nvPr>
        </p:nvSpPr>
        <p:spPr bwMode="auto">
          <a:xfrm>
            <a:off x="755650" y="44450"/>
            <a:ext cx="818356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 du masque</a:t>
            </a:r>
          </a:p>
        </p:txBody>
      </p:sp>
      <p:sp>
        <p:nvSpPr>
          <p:cNvPr id="1027" name="Rectangle 26"/>
          <p:cNvSpPr>
            <a:spLocks noGrp="1" noChangeArrowheads="1"/>
          </p:cNvSpPr>
          <p:nvPr>
            <p:ph type="body" idx="1"/>
          </p:nvPr>
        </p:nvSpPr>
        <p:spPr bwMode="auto">
          <a:xfrm>
            <a:off x="762000" y="1484313"/>
            <a:ext cx="8183563" cy="468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2075" name="Rectangle 27"/>
          <p:cNvSpPr>
            <a:spLocks noGrp="1" noChangeArrowheads="1"/>
          </p:cNvSpPr>
          <p:nvPr>
            <p:ph type="dt" sz="half" idx="2"/>
          </p:nvPr>
        </p:nvSpPr>
        <p:spPr bwMode="auto">
          <a:xfrm>
            <a:off x="969963" y="6453188"/>
            <a:ext cx="2459037" cy="2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b="1">
                <a:solidFill>
                  <a:srgbClr val="CC0066"/>
                </a:solidFill>
                <a:latin typeface="+mn-lt"/>
              </a:defRPr>
            </a:lvl1pPr>
          </a:lstStyle>
          <a:p>
            <a:pPr>
              <a:defRPr/>
            </a:pPr>
            <a:r>
              <a:rPr lang="fr-FR"/>
              <a:t>Introduction</a:t>
            </a:r>
            <a:r>
              <a:rPr lang="fr-FR" b="0"/>
              <a:t> </a:t>
            </a:r>
          </a:p>
        </p:txBody>
      </p:sp>
      <p:sp>
        <p:nvSpPr>
          <p:cNvPr id="2076" name="Rectangle 28"/>
          <p:cNvSpPr>
            <a:spLocks noGrp="1" noChangeArrowheads="1"/>
          </p:cNvSpPr>
          <p:nvPr>
            <p:ph type="ftr" sz="quarter" idx="3"/>
          </p:nvPr>
        </p:nvSpPr>
        <p:spPr bwMode="auto">
          <a:xfrm>
            <a:off x="3581400" y="6453188"/>
            <a:ext cx="2895600" cy="2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Arial" charset="0"/>
              </a:defRPr>
            </a:lvl1pPr>
          </a:lstStyle>
          <a:p>
            <a:pPr>
              <a:defRPr/>
            </a:pPr>
            <a:endParaRPr lang="fr-FR" altLang="fr-FR"/>
          </a:p>
        </p:txBody>
      </p:sp>
      <p:sp>
        <p:nvSpPr>
          <p:cNvPr id="1030" name="Line 31"/>
          <p:cNvSpPr>
            <a:spLocks noChangeShapeType="1"/>
          </p:cNvSpPr>
          <p:nvPr userDrawn="1"/>
        </p:nvSpPr>
        <p:spPr bwMode="auto">
          <a:xfrm>
            <a:off x="323850" y="1125538"/>
            <a:ext cx="8667750" cy="0"/>
          </a:xfrm>
          <a:prstGeom prst="line">
            <a:avLst/>
          </a:prstGeom>
          <a:noFill/>
          <a:ln w="57150" cmpd="thinThick">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31" name="Text Box 33"/>
          <p:cNvSpPr txBox="1">
            <a:spLocks noChangeArrowheads="1"/>
          </p:cNvSpPr>
          <p:nvPr userDrawn="1"/>
        </p:nvSpPr>
        <p:spPr bwMode="auto">
          <a:xfrm>
            <a:off x="7162800" y="6248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fr-BE" altLang="fr-FR"/>
          </a:p>
        </p:txBody>
      </p:sp>
      <p:sp>
        <p:nvSpPr>
          <p:cNvPr id="1032" name="Text Box 34"/>
          <p:cNvSpPr txBox="1">
            <a:spLocks noChangeArrowheads="1"/>
          </p:cNvSpPr>
          <p:nvPr userDrawn="1"/>
        </p:nvSpPr>
        <p:spPr bwMode="auto">
          <a:xfrm>
            <a:off x="7019925" y="6453188"/>
            <a:ext cx="1905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defRPr/>
            </a:pPr>
            <a:fld id="{5B39CFE3-A844-424B-9B0C-87B2E1714AD1}" type="slidenum">
              <a:rPr lang="fr-FR" altLang="fr-FR" sz="1200" smtClean="0">
                <a:solidFill>
                  <a:srgbClr val="CC0066"/>
                </a:solidFill>
                <a:latin typeface="Arial" charset="0"/>
              </a:rPr>
              <a:pPr algn="r">
                <a:spcBef>
                  <a:spcPct val="50000"/>
                </a:spcBef>
                <a:defRPr/>
              </a:pPr>
              <a:t>‹N°›</a:t>
            </a:fld>
            <a:endParaRPr lang="en-US" altLang="fr-FR" sz="1000"/>
          </a:p>
        </p:txBody>
      </p:sp>
      <p:pic>
        <p:nvPicPr>
          <p:cNvPr id="1033" name="Picture 37" descr="Logo_FA2L-s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889625"/>
            <a:ext cx="984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0"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Lst>
  <p:hf hdr="0" ftr="0"/>
  <p:txStyles>
    <p:titleStyle>
      <a:lvl1pPr algn="l" rtl="0" eaLnBrk="0" fontAlgn="base" hangingPunct="0">
        <a:spcBef>
          <a:spcPct val="0"/>
        </a:spcBef>
        <a:spcAft>
          <a:spcPct val="0"/>
        </a:spcAft>
        <a:defRPr kumimoji="1" sz="4000" b="1">
          <a:solidFill>
            <a:srgbClr val="000099"/>
          </a:solidFill>
          <a:latin typeface="+mj-lt"/>
          <a:ea typeface="+mj-ea"/>
          <a:cs typeface="+mj-cs"/>
        </a:defRPr>
      </a:lvl1pPr>
      <a:lvl2pPr algn="l" rtl="0" eaLnBrk="0" fontAlgn="base" hangingPunct="0">
        <a:spcBef>
          <a:spcPct val="0"/>
        </a:spcBef>
        <a:spcAft>
          <a:spcPct val="0"/>
        </a:spcAft>
        <a:defRPr kumimoji="1" sz="4000" b="1">
          <a:solidFill>
            <a:srgbClr val="000099"/>
          </a:solidFill>
          <a:latin typeface="Tahoma" pitchFamily="34" charset="0"/>
        </a:defRPr>
      </a:lvl2pPr>
      <a:lvl3pPr algn="l" rtl="0" eaLnBrk="0" fontAlgn="base" hangingPunct="0">
        <a:spcBef>
          <a:spcPct val="0"/>
        </a:spcBef>
        <a:spcAft>
          <a:spcPct val="0"/>
        </a:spcAft>
        <a:defRPr kumimoji="1" sz="4000" b="1">
          <a:solidFill>
            <a:srgbClr val="000099"/>
          </a:solidFill>
          <a:latin typeface="Tahoma" pitchFamily="34" charset="0"/>
        </a:defRPr>
      </a:lvl3pPr>
      <a:lvl4pPr algn="l" rtl="0" eaLnBrk="0" fontAlgn="base" hangingPunct="0">
        <a:spcBef>
          <a:spcPct val="0"/>
        </a:spcBef>
        <a:spcAft>
          <a:spcPct val="0"/>
        </a:spcAft>
        <a:defRPr kumimoji="1" sz="4000" b="1">
          <a:solidFill>
            <a:srgbClr val="000099"/>
          </a:solidFill>
          <a:latin typeface="Tahoma" pitchFamily="34" charset="0"/>
        </a:defRPr>
      </a:lvl4pPr>
      <a:lvl5pPr algn="l" rtl="0" eaLnBrk="0" fontAlgn="base" hangingPunct="0">
        <a:spcBef>
          <a:spcPct val="0"/>
        </a:spcBef>
        <a:spcAft>
          <a:spcPct val="0"/>
        </a:spcAft>
        <a:defRPr kumimoji="1" sz="4000" b="1">
          <a:solidFill>
            <a:srgbClr val="000099"/>
          </a:solidFill>
          <a:latin typeface="Tahoma" pitchFamily="34" charset="0"/>
        </a:defRPr>
      </a:lvl5pPr>
      <a:lvl6pPr marL="457200" algn="l" rtl="0" eaLnBrk="0" fontAlgn="base" hangingPunct="0">
        <a:spcBef>
          <a:spcPct val="0"/>
        </a:spcBef>
        <a:spcAft>
          <a:spcPct val="0"/>
        </a:spcAft>
        <a:defRPr kumimoji="1" sz="4000" b="1">
          <a:solidFill>
            <a:srgbClr val="000099"/>
          </a:solidFill>
          <a:latin typeface="Tahoma" pitchFamily="34" charset="0"/>
        </a:defRPr>
      </a:lvl6pPr>
      <a:lvl7pPr marL="914400" algn="l" rtl="0" eaLnBrk="0" fontAlgn="base" hangingPunct="0">
        <a:spcBef>
          <a:spcPct val="0"/>
        </a:spcBef>
        <a:spcAft>
          <a:spcPct val="0"/>
        </a:spcAft>
        <a:defRPr kumimoji="1" sz="4000" b="1">
          <a:solidFill>
            <a:srgbClr val="000099"/>
          </a:solidFill>
          <a:latin typeface="Tahoma" pitchFamily="34" charset="0"/>
        </a:defRPr>
      </a:lvl7pPr>
      <a:lvl8pPr marL="1371600" algn="l" rtl="0" eaLnBrk="0" fontAlgn="base" hangingPunct="0">
        <a:spcBef>
          <a:spcPct val="0"/>
        </a:spcBef>
        <a:spcAft>
          <a:spcPct val="0"/>
        </a:spcAft>
        <a:defRPr kumimoji="1" sz="4000" b="1">
          <a:solidFill>
            <a:srgbClr val="000099"/>
          </a:solidFill>
          <a:latin typeface="Tahoma" pitchFamily="34" charset="0"/>
        </a:defRPr>
      </a:lvl8pPr>
      <a:lvl9pPr marL="1828800" algn="l" rtl="0" eaLnBrk="0" fontAlgn="base" hangingPunct="0">
        <a:spcBef>
          <a:spcPct val="0"/>
        </a:spcBef>
        <a:spcAft>
          <a:spcPct val="0"/>
        </a:spcAft>
        <a:defRPr kumimoji="1" sz="4000" b="1">
          <a:solidFill>
            <a:srgbClr val="000099"/>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panose="05000000000000000000"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enoit.raucent@FA2L.b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notesSlide" Target="../notesSlides/notesSlide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slideLayout" Target="../slideLayouts/slideLayout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8" Type="http://schemas.openxmlformats.org/officeDocument/2006/relationships/tags" Target="../tags/tag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4"/>
          <p:cNvSpPr txBox="1">
            <a:spLocks noChangeArrowheads="1"/>
          </p:cNvSpPr>
          <p:nvPr/>
        </p:nvSpPr>
        <p:spPr bwMode="auto">
          <a:xfrm>
            <a:off x="3005138" y="5446713"/>
            <a:ext cx="32115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ct val="120000"/>
              </a:lnSpc>
              <a:spcBef>
                <a:spcPct val="0"/>
              </a:spcBef>
              <a:buClrTx/>
              <a:buSzTx/>
              <a:buFontTx/>
              <a:buNone/>
            </a:pPr>
            <a:r>
              <a:rPr kumimoji="0" lang="fr-BE" altLang="fr-FR" sz="1800" dirty="0"/>
              <a:t>U Montpellier mai 2024</a:t>
            </a:r>
          </a:p>
        </p:txBody>
      </p:sp>
      <p:pic>
        <p:nvPicPr>
          <p:cNvPr id="3076" name="Picture 18" descr="Logo_FA2L-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4995863"/>
            <a:ext cx="19716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50825" y="822643"/>
            <a:ext cx="87137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accent1"/>
              </a:buClr>
              <a:buSzPct val="70000"/>
              <a:buFont typeface="Monotype Sorts" charset="2"/>
              <a:buChar char="n"/>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ClrTx/>
              <a:buSzTx/>
              <a:buNone/>
            </a:pPr>
            <a:r>
              <a:rPr kumimoji="0" lang="fr-BE" altLang="fr-FR" sz="4000" dirty="0">
                <a:solidFill>
                  <a:srgbClr val="000099"/>
                </a:solidFill>
                <a:latin typeface="Arial Black"/>
                <a:ea typeface="ＭＳ Ｐゴシック"/>
              </a:rPr>
              <a:t>Vers des pratiques de formation différentes :</a:t>
            </a:r>
            <a:br>
              <a:rPr kumimoji="0" lang="fr-BE" altLang="fr-FR" sz="4000" dirty="0">
                <a:latin typeface="Arial Black"/>
                <a:ea typeface="ＭＳ Ｐゴシック"/>
              </a:rPr>
            </a:br>
            <a:r>
              <a:rPr kumimoji="0" lang="fr-BE" altLang="fr-FR" sz="4000" dirty="0">
                <a:solidFill>
                  <a:srgbClr val="000099"/>
                </a:solidFill>
                <a:latin typeface="Arial Black"/>
                <a:ea typeface="ＭＳ Ｐゴシック"/>
              </a:rPr>
              <a:t>Conception d’APP</a:t>
            </a:r>
            <a:endParaRPr lang="fr-FR" dirty="0"/>
          </a:p>
        </p:txBody>
      </p:sp>
      <p:pic>
        <p:nvPicPr>
          <p:cNvPr id="3" name="Picture 2">
            <a:extLst>
              <a:ext uri="{FF2B5EF4-FFF2-40B4-BE49-F238E27FC236}">
                <a16:creationId xmlns:a16="http://schemas.microsoft.com/office/drawing/2014/main" id="{807B06C4-AE3B-4898-9AF1-59B852679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65" y="6015152"/>
            <a:ext cx="1355934" cy="473501"/>
          </a:xfrm>
          <a:prstGeom prst="rect">
            <a:avLst/>
          </a:prstGeom>
        </p:spPr>
      </p:pic>
      <p:sp>
        <p:nvSpPr>
          <p:cNvPr id="2" name="Espace réservé du numéro de diapositive 1">
            <a:extLst>
              <a:ext uri="{FF2B5EF4-FFF2-40B4-BE49-F238E27FC236}">
                <a16:creationId xmlns:a16="http://schemas.microsoft.com/office/drawing/2014/main" id="{052A7B6A-CE11-4877-41A8-D560F36D6114}"/>
              </a:ext>
            </a:extLst>
          </p:cNvPr>
          <p:cNvSpPr>
            <a:spLocks noGrp="1"/>
          </p:cNvSpPr>
          <p:nvPr>
            <p:ph type="sldNum" sz="quarter" idx="12"/>
          </p:nvPr>
        </p:nvSpPr>
        <p:spPr/>
        <p:txBody>
          <a:bodyPr/>
          <a:lstStyle/>
          <a:p>
            <a:pPr>
              <a:defRPr/>
            </a:pPr>
            <a:fld id="{0F3595F1-7C1A-4CC7-84DA-0E0E0BCFD9B1}" type="slidenum">
              <a:rPr lang="fr-FR" altLang="fr-FR" smtClean="0"/>
              <a:pPr>
                <a:defRPr/>
              </a:pPr>
              <a:t>1</a:t>
            </a:fld>
            <a:endParaRPr lang="fr-FR" alt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3B3E3-617C-DF8E-A889-31FDEC2EA8BA}"/>
            </a:ext>
          </a:extLst>
        </p:cNvPr>
        <p:cNvGrpSpPr/>
        <p:nvPr/>
      </p:nvGrpSpPr>
      <p:grpSpPr>
        <a:xfrm>
          <a:off x="0" y="0"/>
          <a:ext cx="0" cy="0"/>
          <a:chOff x="0" y="0"/>
          <a:chExt cx="0" cy="0"/>
        </a:xfrm>
      </p:grpSpPr>
      <p:sp>
        <p:nvSpPr>
          <p:cNvPr id="12291" name="Rectangle 2">
            <a:extLst>
              <a:ext uri="{FF2B5EF4-FFF2-40B4-BE49-F238E27FC236}">
                <a16:creationId xmlns:a16="http://schemas.microsoft.com/office/drawing/2014/main" id="{093ED89D-9CB0-66B0-AD54-18D4064E353F}"/>
              </a:ext>
            </a:extLst>
          </p:cNvPr>
          <p:cNvSpPr>
            <a:spLocks noGrp="1" noChangeArrowheads="1"/>
          </p:cNvSpPr>
          <p:nvPr>
            <p:ph type="title"/>
          </p:nvPr>
        </p:nvSpPr>
        <p:spPr>
          <a:xfrm>
            <a:off x="582803" y="44450"/>
            <a:ext cx="8356409" cy="1143000"/>
          </a:xfrm>
        </p:spPr>
        <p:txBody>
          <a:bodyPr/>
          <a:lstStyle/>
          <a:p>
            <a:r>
              <a:rPr lang="fr-FR" altLang="fr-FR" sz="3200" dirty="0"/>
              <a:t>L’agenda</a:t>
            </a:r>
          </a:p>
        </p:txBody>
      </p:sp>
      <p:sp>
        <p:nvSpPr>
          <p:cNvPr id="12292" name="Rectangle 3">
            <a:extLst>
              <a:ext uri="{FF2B5EF4-FFF2-40B4-BE49-F238E27FC236}">
                <a16:creationId xmlns:a16="http://schemas.microsoft.com/office/drawing/2014/main" id="{1E621EB5-B44C-C1DC-22E2-AD69A50FE4A0}"/>
              </a:ext>
            </a:extLst>
          </p:cNvPr>
          <p:cNvSpPr>
            <a:spLocks noGrp="1" noChangeArrowheads="1"/>
          </p:cNvSpPr>
          <p:nvPr>
            <p:ph type="body" idx="1"/>
          </p:nvPr>
        </p:nvSpPr>
        <p:spPr>
          <a:xfrm>
            <a:off x="782394" y="1453662"/>
            <a:ext cx="8643937" cy="4888158"/>
          </a:xfrm>
        </p:spPr>
        <p:txBody>
          <a:bodyPr/>
          <a:lstStyle/>
          <a:p>
            <a:pPr lvl="0"/>
            <a:r>
              <a:rPr lang="fr-BE" sz="1800" dirty="0">
                <a:solidFill>
                  <a:srgbClr val="FF0000"/>
                </a:solidFill>
              </a:rPr>
              <a:t>lundi 13 mai :	C’est quoi une bonne situation problème ?</a:t>
            </a:r>
          </a:p>
          <a:p>
            <a:pPr marL="0" lvl="0" indent="0">
              <a:buNone/>
            </a:pPr>
            <a:r>
              <a:rPr lang="fr-BE" sz="1800" dirty="0">
                <a:solidFill>
                  <a:srgbClr val="FF0000"/>
                </a:solidFill>
              </a:rPr>
              <a:t>	AM :	Le hamburger - Séance aller – Travail autonome</a:t>
            </a:r>
          </a:p>
          <a:p>
            <a:pPr marL="0" lvl="0" indent="0">
              <a:buNone/>
            </a:pPr>
            <a:r>
              <a:rPr lang="fr-BE" sz="1800" dirty="0">
                <a:solidFill>
                  <a:srgbClr val="FF0000"/>
                </a:solidFill>
              </a:rPr>
              <a:t>	PM : 	Le hamburger - Séance retour</a:t>
            </a:r>
          </a:p>
          <a:p>
            <a:pPr marL="0" lvl="0" indent="0">
              <a:buNone/>
            </a:pPr>
            <a:r>
              <a:rPr lang="fr-BE" sz="1800" dirty="0">
                <a:solidFill>
                  <a:srgbClr val="FF0000"/>
                </a:solidFill>
              </a:rPr>
              <a:t>	 	Bilan : retour  des observateurs, identification des 				incontournables et caractéristique d’une bonne situation	</a:t>
            </a:r>
          </a:p>
          <a:p>
            <a:r>
              <a:rPr lang="en-US" sz="1800" dirty="0"/>
              <a:t>Mardi 14  : 	Conception </a:t>
            </a:r>
            <a:r>
              <a:rPr lang="en-US" sz="1800" dirty="0" err="1"/>
              <a:t>d’APP</a:t>
            </a:r>
            <a:r>
              <a:rPr lang="en-US" sz="1800" dirty="0">
                <a:solidFill>
                  <a:srgbClr val="FF0000"/>
                </a:solidFill>
              </a:rPr>
              <a:t>	</a:t>
            </a:r>
            <a:endParaRPr lang="fr-BE" sz="1800" dirty="0">
              <a:solidFill>
                <a:srgbClr val="FF0000"/>
              </a:solidFill>
            </a:endParaRPr>
          </a:p>
          <a:p>
            <a:pPr marL="0" lvl="0" indent="0">
              <a:buNone/>
            </a:pPr>
            <a:r>
              <a:rPr lang="fr-BE" sz="1800" dirty="0"/>
              <a:t>	AM :	Acquis d’Apprentissage par votre APP</a:t>
            </a:r>
          </a:p>
          <a:p>
            <a:pPr marL="0" lvl="0" indent="0">
              <a:buNone/>
            </a:pPr>
            <a:r>
              <a:rPr lang="fr-BE" sz="1800" dirty="0"/>
              <a:t>	PM : 	Conception de votre APP</a:t>
            </a:r>
          </a:p>
          <a:p>
            <a:pPr marL="0" lvl="0" indent="0">
              <a:buNone/>
            </a:pPr>
            <a:r>
              <a:rPr lang="fr-BE" sz="1800" dirty="0"/>
              <a:t>		Première expérimentation</a:t>
            </a:r>
          </a:p>
          <a:p>
            <a:pPr marL="0" lvl="0" indent="0">
              <a:buNone/>
            </a:pPr>
            <a:r>
              <a:rPr lang="fr-BE" sz="1800" dirty="0"/>
              <a:t>	 	</a:t>
            </a:r>
          </a:p>
          <a:p>
            <a:r>
              <a:rPr lang="fr-BE" sz="1800" dirty="0"/>
              <a:t>Mercredi 15 : 	</a:t>
            </a:r>
            <a:r>
              <a:rPr lang="en-US" sz="1800" dirty="0"/>
              <a:t>Conception </a:t>
            </a:r>
            <a:r>
              <a:rPr lang="en-US" sz="1800" dirty="0" err="1"/>
              <a:t>d’APP</a:t>
            </a:r>
            <a:r>
              <a:rPr lang="en-US" sz="1800" dirty="0"/>
              <a:t> et </a:t>
            </a:r>
            <a:r>
              <a:rPr lang="en-US" sz="1800" dirty="0" err="1"/>
              <a:t>évaluation</a:t>
            </a:r>
            <a:r>
              <a:rPr lang="en-US" sz="1800" dirty="0"/>
              <a:t> des acquis</a:t>
            </a:r>
          </a:p>
          <a:p>
            <a:pPr marL="0" lvl="0" indent="0">
              <a:buNone/>
            </a:pPr>
            <a:r>
              <a:rPr lang="fr-BE" sz="1800" dirty="0"/>
              <a:t>	AM : 	Conception (suite)</a:t>
            </a:r>
          </a:p>
          <a:p>
            <a:pPr marL="0" lvl="0" indent="0">
              <a:buNone/>
            </a:pPr>
            <a:r>
              <a:rPr lang="fr-BE" sz="1800" dirty="0"/>
              <a:t>	PM : 	Evaluation des acquis</a:t>
            </a:r>
          </a:p>
          <a:p>
            <a:pPr marL="0" lvl="0" indent="0">
              <a:buNone/>
            </a:pPr>
            <a:r>
              <a:rPr lang="fr-BE" sz="1800" dirty="0"/>
              <a:t>		Bilan</a:t>
            </a:r>
          </a:p>
          <a:p>
            <a:pPr marL="0" lvl="0" indent="0">
              <a:buNone/>
            </a:pPr>
            <a:r>
              <a:rPr lang="fr-BE" sz="1800" dirty="0"/>
              <a:t>		Consignes pour 24 juin 2024</a:t>
            </a:r>
          </a:p>
          <a:p>
            <a:pPr marL="0" lvl="0" indent="0">
              <a:buNone/>
            </a:pPr>
            <a:endParaRPr lang="fr-BE" sz="1800" dirty="0"/>
          </a:p>
          <a:p>
            <a:pPr marL="0" lvl="0" indent="0">
              <a:buNone/>
            </a:pPr>
            <a:endParaRPr lang="fr-BE" sz="1800" dirty="0"/>
          </a:p>
          <a:p>
            <a:endParaRPr lang="en-US" sz="1800" dirty="0"/>
          </a:p>
          <a:p>
            <a:pPr lvl="3"/>
            <a:r>
              <a:rPr lang="fr-BE" sz="600" dirty="0"/>
              <a:t>bilan</a:t>
            </a:r>
          </a:p>
        </p:txBody>
      </p:sp>
    </p:spTree>
    <p:extLst>
      <p:ext uri="{BB962C8B-B14F-4D97-AF65-F5344CB8AC3E}">
        <p14:creationId xmlns:p14="http://schemas.microsoft.com/office/powerpoint/2010/main" val="731379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1E0D0-E74F-8943-2267-E475991EDB87}"/>
            </a:ext>
          </a:extLst>
        </p:cNvPr>
        <p:cNvGrpSpPr/>
        <p:nvPr/>
      </p:nvGrpSpPr>
      <p:grpSpPr>
        <a:xfrm>
          <a:off x="0" y="0"/>
          <a:ext cx="0" cy="0"/>
          <a:chOff x="0" y="0"/>
          <a:chExt cx="0" cy="0"/>
        </a:xfrm>
      </p:grpSpPr>
      <p:sp>
        <p:nvSpPr>
          <p:cNvPr id="12291" name="Rectangle 2">
            <a:extLst>
              <a:ext uri="{FF2B5EF4-FFF2-40B4-BE49-F238E27FC236}">
                <a16:creationId xmlns:a16="http://schemas.microsoft.com/office/drawing/2014/main" id="{8E8EE1AF-2841-43B0-C1FE-C121C45539BC}"/>
              </a:ext>
            </a:extLst>
          </p:cNvPr>
          <p:cNvSpPr>
            <a:spLocks noGrp="1" noChangeArrowheads="1"/>
          </p:cNvSpPr>
          <p:nvPr>
            <p:ph type="title"/>
          </p:nvPr>
        </p:nvSpPr>
        <p:spPr>
          <a:xfrm>
            <a:off x="248077" y="50371"/>
            <a:ext cx="8944708" cy="1143000"/>
          </a:xfrm>
        </p:spPr>
        <p:txBody>
          <a:bodyPr/>
          <a:lstStyle/>
          <a:p>
            <a:pPr lvl="0"/>
            <a:r>
              <a:rPr lang="fr-BE" sz="3200" dirty="0"/>
              <a:t>C’est quoi une bonne situation problème ?</a:t>
            </a:r>
          </a:p>
        </p:txBody>
      </p:sp>
      <p:sp>
        <p:nvSpPr>
          <p:cNvPr id="12292" name="Rectangle 3">
            <a:extLst>
              <a:ext uri="{FF2B5EF4-FFF2-40B4-BE49-F238E27FC236}">
                <a16:creationId xmlns:a16="http://schemas.microsoft.com/office/drawing/2014/main" id="{6876DE77-042C-9087-BDE9-5C4179524C51}"/>
              </a:ext>
            </a:extLst>
          </p:cNvPr>
          <p:cNvSpPr>
            <a:spLocks noGrp="1" noChangeArrowheads="1"/>
          </p:cNvSpPr>
          <p:nvPr>
            <p:ph type="body" idx="1"/>
          </p:nvPr>
        </p:nvSpPr>
        <p:spPr>
          <a:xfrm>
            <a:off x="398463" y="1205094"/>
            <a:ext cx="8643937" cy="5386388"/>
          </a:xfrm>
        </p:spPr>
        <p:txBody>
          <a:bodyPr/>
          <a:lstStyle/>
          <a:p>
            <a:pPr lvl="0"/>
            <a:r>
              <a:rPr lang="fr-FR" altLang="fr-FR" sz="2800" b="1" dirty="0"/>
              <a:t>Micro- APP pour …</a:t>
            </a:r>
          </a:p>
          <a:p>
            <a:pPr lvl="1"/>
            <a:r>
              <a:rPr lang="fr-FR" altLang="fr-FR" sz="2400" b="1" dirty="0"/>
              <a:t>se remettre dans des conditions d’apprentissage</a:t>
            </a:r>
          </a:p>
          <a:p>
            <a:pPr lvl="1"/>
            <a:endParaRPr lang="fr-FR" altLang="fr-FR" sz="1000" b="1" dirty="0"/>
          </a:p>
          <a:p>
            <a:pPr lvl="1"/>
            <a:r>
              <a:rPr lang="fr-FR" altLang="fr-FR" sz="2400" b="1" dirty="0"/>
              <a:t>tester des énoncés du point de vue participants et tuteur</a:t>
            </a:r>
          </a:p>
          <a:p>
            <a:pPr lvl="1"/>
            <a:endParaRPr lang="fr-FR" altLang="fr-FR" sz="1000" b="1" dirty="0"/>
          </a:p>
          <a:p>
            <a:pPr lvl="1"/>
            <a:r>
              <a:rPr lang="fr-FR" altLang="fr-FR" sz="2400" b="1" dirty="0"/>
              <a:t>découvrir pour certains la posture de tuteurs et d’observateurs</a:t>
            </a:r>
          </a:p>
          <a:p>
            <a:pPr lvl="1"/>
            <a:endParaRPr lang="fr-FR" altLang="fr-FR" sz="1000" b="1" dirty="0"/>
          </a:p>
          <a:p>
            <a:pPr lvl="1"/>
            <a:r>
              <a:rPr lang="fr-FR" altLang="fr-FR" sz="2400" b="1" dirty="0"/>
              <a:t>identifier les caractéristiques d’une bonne situation-problème</a:t>
            </a:r>
          </a:p>
          <a:p>
            <a:pPr marL="457200" lvl="1" indent="0">
              <a:buNone/>
            </a:pPr>
            <a:endParaRPr lang="fr-FR" altLang="fr-FR" sz="1000" b="1" dirty="0"/>
          </a:p>
          <a:p>
            <a:pPr lvl="1"/>
            <a:r>
              <a:rPr lang="fr-FR" altLang="fr-FR" sz="2400" b="1" dirty="0"/>
              <a:t>identifier tous les éléments qui composent le livret du tuteur</a:t>
            </a:r>
          </a:p>
          <a:p>
            <a:pPr lvl="1"/>
            <a:endParaRPr lang="fr-FR" altLang="fr-FR" sz="2400" b="1" dirty="0"/>
          </a:p>
        </p:txBody>
      </p:sp>
    </p:spTree>
    <p:extLst>
      <p:ext uri="{BB962C8B-B14F-4D97-AF65-F5344CB8AC3E}">
        <p14:creationId xmlns:p14="http://schemas.microsoft.com/office/powerpoint/2010/main" val="2994911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98F94A0-C3A8-001D-54BC-F2E745CB2266}"/>
              </a:ext>
            </a:extLst>
          </p:cNvPr>
          <p:cNvSpPr txBox="1">
            <a:spLocks noChangeArrowheads="1"/>
          </p:cNvSpPr>
          <p:nvPr/>
        </p:nvSpPr>
        <p:spPr>
          <a:xfrm>
            <a:off x="306692" y="355171"/>
            <a:ext cx="8944708" cy="1143000"/>
          </a:xfrm>
          <a:prstGeom prst="rect">
            <a:avLst/>
          </a:prstGeom>
        </p:spPr>
        <p:txBody>
          <a:bodyPr/>
          <a:lstStyle>
            <a:lvl1pPr algn="l" rtl="0" eaLnBrk="0" fontAlgn="base" hangingPunct="0">
              <a:spcBef>
                <a:spcPct val="0"/>
              </a:spcBef>
              <a:spcAft>
                <a:spcPct val="0"/>
              </a:spcAft>
              <a:defRPr kumimoji="1" sz="4000" b="1">
                <a:solidFill>
                  <a:srgbClr val="000099"/>
                </a:solidFill>
                <a:latin typeface="+mj-lt"/>
                <a:ea typeface="+mj-ea"/>
                <a:cs typeface="+mj-cs"/>
              </a:defRPr>
            </a:lvl1pPr>
            <a:lvl2pPr algn="l" rtl="0" eaLnBrk="0" fontAlgn="base" hangingPunct="0">
              <a:spcBef>
                <a:spcPct val="0"/>
              </a:spcBef>
              <a:spcAft>
                <a:spcPct val="0"/>
              </a:spcAft>
              <a:defRPr kumimoji="1" sz="4000" b="1">
                <a:solidFill>
                  <a:srgbClr val="000099"/>
                </a:solidFill>
                <a:latin typeface="Tahoma" pitchFamily="34" charset="0"/>
              </a:defRPr>
            </a:lvl2pPr>
            <a:lvl3pPr algn="l" rtl="0" eaLnBrk="0" fontAlgn="base" hangingPunct="0">
              <a:spcBef>
                <a:spcPct val="0"/>
              </a:spcBef>
              <a:spcAft>
                <a:spcPct val="0"/>
              </a:spcAft>
              <a:defRPr kumimoji="1" sz="4000" b="1">
                <a:solidFill>
                  <a:srgbClr val="000099"/>
                </a:solidFill>
                <a:latin typeface="Tahoma" pitchFamily="34" charset="0"/>
              </a:defRPr>
            </a:lvl3pPr>
            <a:lvl4pPr algn="l" rtl="0" eaLnBrk="0" fontAlgn="base" hangingPunct="0">
              <a:spcBef>
                <a:spcPct val="0"/>
              </a:spcBef>
              <a:spcAft>
                <a:spcPct val="0"/>
              </a:spcAft>
              <a:defRPr kumimoji="1" sz="4000" b="1">
                <a:solidFill>
                  <a:srgbClr val="000099"/>
                </a:solidFill>
                <a:latin typeface="Tahoma" pitchFamily="34" charset="0"/>
              </a:defRPr>
            </a:lvl4pPr>
            <a:lvl5pPr algn="l" rtl="0" eaLnBrk="0" fontAlgn="base" hangingPunct="0">
              <a:spcBef>
                <a:spcPct val="0"/>
              </a:spcBef>
              <a:spcAft>
                <a:spcPct val="0"/>
              </a:spcAft>
              <a:defRPr kumimoji="1" sz="4000" b="1">
                <a:solidFill>
                  <a:srgbClr val="000099"/>
                </a:solidFill>
                <a:latin typeface="Tahoma" pitchFamily="34" charset="0"/>
              </a:defRPr>
            </a:lvl5pPr>
            <a:lvl6pPr marL="457200" algn="l" rtl="0" eaLnBrk="0" fontAlgn="base" hangingPunct="0">
              <a:spcBef>
                <a:spcPct val="0"/>
              </a:spcBef>
              <a:spcAft>
                <a:spcPct val="0"/>
              </a:spcAft>
              <a:defRPr kumimoji="1" sz="4000" b="1">
                <a:solidFill>
                  <a:srgbClr val="000099"/>
                </a:solidFill>
                <a:latin typeface="Tahoma" pitchFamily="34" charset="0"/>
              </a:defRPr>
            </a:lvl6pPr>
            <a:lvl7pPr marL="914400" algn="l" rtl="0" eaLnBrk="0" fontAlgn="base" hangingPunct="0">
              <a:spcBef>
                <a:spcPct val="0"/>
              </a:spcBef>
              <a:spcAft>
                <a:spcPct val="0"/>
              </a:spcAft>
              <a:defRPr kumimoji="1" sz="4000" b="1">
                <a:solidFill>
                  <a:srgbClr val="000099"/>
                </a:solidFill>
                <a:latin typeface="Tahoma" pitchFamily="34" charset="0"/>
              </a:defRPr>
            </a:lvl7pPr>
            <a:lvl8pPr marL="1371600" algn="l" rtl="0" eaLnBrk="0" fontAlgn="base" hangingPunct="0">
              <a:spcBef>
                <a:spcPct val="0"/>
              </a:spcBef>
              <a:spcAft>
                <a:spcPct val="0"/>
              </a:spcAft>
              <a:defRPr kumimoji="1" sz="4000" b="1">
                <a:solidFill>
                  <a:srgbClr val="000099"/>
                </a:solidFill>
                <a:latin typeface="Tahoma" pitchFamily="34" charset="0"/>
              </a:defRPr>
            </a:lvl8pPr>
            <a:lvl9pPr marL="1828800" algn="l" rtl="0" eaLnBrk="0" fontAlgn="base" hangingPunct="0">
              <a:spcBef>
                <a:spcPct val="0"/>
              </a:spcBef>
              <a:spcAft>
                <a:spcPct val="0"/>
              </a:spcAft>
              <a:defRPr kumimoji="1" sz="4000" b="1">
                <a:solidFill>
                  <a:srgbClr val="000099"/>
                </a:solidFill>
                <a:latin typeface="Tahoma" pitchFamily="34" charset="0"/>
              </a:defRPr>
            </a:lvl9pPr>
          </a:lstStyle>
          <a:p>
            <a:r>
              <a:rPr lang="fr-BE" sz="3200" kern="0" dirty="0"/>
              <a:t>Le </a:t>
            </a:r>
            <a:r>
              <a:rPr lang="fr-BE" sz="3200" kern="0" dirty="0" err="1"/>
              <a:t>Hambourger</a:t>
            </a:r>
            <a:endParaRPr lang="fr-BE" sz="3200" kern="0" dirty="0"/>
          </a:p>
        </p:txBody>
      </p:sp>
      <p:sp>
        <p:nvSpPr>
          <p:cNvPr id="6" name="ZoneTexte 5">
            <a:extLst>
              <a:ext uri="{FF2B5EF4-FFF2-40B4-BE49-F238E27FC236}">
                <a16:creationId xmlns:a16="http://schemas.microsoft.com/office/drawing/2014/main" id="{26514A7E-E475-4E11-75A5-F57A0954E961}"/>
              </a:ext>
            </a:extLst>
          </p:cNvPr>
          <p:cNvSpPr txBox="1"/>
          <p:nvPr/>
        </p:nvSpPr>
        <p:spPr>
          <a:xfrm>
            <a:off x="1213338" y="1787769"/>
            <a:ext cx="6699739" cy="461665"/>
          </a:xfrm>
          <a:prstGeom prst="rect">
            <a:avLst/>
          </a:prstGeom>
          <a:noFill/>
        </p:spPr>
        <p:txBody>
          <a:bodyPr wrap="square" rtlCol="0">
            <a:spAutoFit/>
          </a:bodyPr>
          <a:lstStyle/>
          <a:p>
            <a:r>
              <a:rPr lang="fr-FR" dirty="0"/>
              <a:t>- Groupe de 4 à 6 participants + 2 tuteurs (2</a:t>
            </a:r>
            <a:r>
              <a:rPr lang="fr-FR" sz="1600" dirty="0"/>
              <a:t>X</a:t>
            </a:r>
            <a:r>
              <a:rPr lang="fr-FR" dirty="0"/>
              <a:t>30min)</a:t>
            </a:r>
          </a:p>
        </p:txBody>
      </p:sp>
      <p:pic>
        <p:nvPicPr>
          <p:cNvPr id="8" name="Image 7" descr="Une image contenant capture d’écran, obscurité&#10;&#10;Description générée automatiquement">
            <a:extLst>
              <a:ext uri="{FF2B5EF4-FFF2-40B4-BE49-F238E27FC236}">
                <a16:creationId xmlns:a16="http://schemas.microsoft.com/office/drawing/2014/main" id="{EB26D5AF-596D-94A0-D698-26F11233B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631" y="752939"/>
            <a:ext cx="7772400" cy="5826455"/>
          </a:xfrm>
          <a:prstGeom prst="rect">
            <a:avLst/>
          </a:prstGeom>
        </p:spPr>
      </p:pic>
    </p:spTree>
    <p:extLst>
      <p:ext uri="{BB962C8B-B14F-4D97-AF65-F5344CB8AC3E}">
        <p14:creationId xmlns:p14="http://schemas.microsoft.com/office/powerpoint/2010/main" val="3116543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572755" y="44450"/>
            <a:ext cx="8366457" cy="1143000"/>
          </a:xfrm>
        </p:spPr>
        <p:txBody>
          <a:bodyPr/>
          <a:lstStyle/>
          <a:p>
            <a:r>
              <a:rPr lang="fr-FR" altLang="fr-FR" sz="3200" dirty="0"/>
              <a:t>Consignes pour les observateurs</a:t>
            </a:r>
          </a:p>
        </p:txBody>
      </p:sp>
      <p:sp>
        <p:nvSpPr>
          <p:cNvPr id="12292" name="Rectangle 3"/>
          <p:cNvSpPr>
            <a:spLocks noGrp="1" noChangeArrowheads="1"/>
          </p:cNvSpPr>
          <p:nvPr>
            <p:ph type="body" idx="1"/>
          </p:nvPr>
        </p:nvSpPr>
        <p:spPr>
          <a:xfrm>
            <a:off x="398463" y="1318436"/>
            <a:ext cx="8643937" cy="4941687"/>
          </a:xfrm>
        </p:spPr>
        <p:txBody>
          <a:bodyPr/>
          <a:lstStyle/>
          <a:p>
            <a:pPr marL="0" indent="0">
              <a:lnSpc>
                <a:spcPct val="90000"/>
              </a:lnSpc>
              <a:spcBef>
                <a:spcPct val="50000"/>
              </a:spcBef>
              <a:buNone/>
            </a:pPr>
            <a:r>
              <a:rPr lang="fr-FR" altLang="fr-FR" sz="2800" dirty="0"/>
              <a:t>Pendant les 30 minutes :</a:t>
            </a:r>
          </a:p>
          <a:p>
            <a:pPr lvl="1">
              <a:spcBef>
                <a:spcPts val="600"/>
              </a:spcBef>
              <a:spcAft>
                <a:spcPts val="600"/>
              </a:spcAft>
            </a:pPr>
            <a:r>
              <a:rPr lang="fr-FR" altLang="fr-FR" sz="2600" dirty="0"/>
              <a:t>Ne pas intervenir</a:t>
            </a:r>
          </a:p>
          <a:p>
            <a:pPr lvl="1">
              <a:spcBef>
                <a:spcPts val="600"/>
              </a:spcBef>
              <a:spcAft>
                <a:spcPts val="600"/>
              </a:spcAft>
            </a:pPr>
            <a:r>
              <a:rPr lang="fr-FR" altLang="fr-FR" sz="2600" dirty="0"/>
              <a:t>Prendre note des interventions du tuteur et des participants en relation avec la situation-problème</a:t>
            </a:r>
          </a:p>
          <a:p>
            <a:pPr lvl="1">
              <a:spcBef>
                <a:spcPts val="600"/>
              </a:spcBef>
              <a:spcAft>
                <a:spcPts val="600"/>
              </a:spcAft>
            </a:pPr>
            <a:r>
              <a:rPr lang="fr-FR" altLang="fr-FR" sz="2600" dirty="0"/>
              <a:t>Prendre note des documents que les étudiants et le tuteur utilisent et éventuellement de ce qu’il manque</a:t>
            </a:r>
          </a:p>
          <a:p>
            <a:pPr lvl="1">
              <a:spcBef>
                <a:spcPts val="600"/>
              </a:spcBef>
              <a:spcAft>
                <a:spcPts val="600"/>
              </a:spcAft>
            </a:pPr>
            <a:r>
              <a:rPr lang="fr-FR" altLang="fr-FR" sz="2600" dirty="0"/>
              <a:t>Préparer une synthèse à chaud de quelques observations et questions</a:t>
            </a:r>
          </a:p>
          <a:p>
            <a:pPr marL="914400" lvl="2" indent="0">
              <a:spcBef>
                <a:spcPts val="600"/>
              </a:spcBef>
              <a:spcAft>
                <a:spcPts val="600"/>
              </a:spcAft>
              <a:buNone/>
            </a:pPr>
            <a:endParaRPr lang="fr-FR" altLang="fr-FR" sz="2200" dirty="0"/>
          </a:p>
        </p:txBody>
      </p:sp>
    </p:spTree>
    <p:extLst>
      <p:ext uri="{BB962C8B-B14F-4D97-AF65-F5344CB8AC3E}">
        <p14:creationId xmlns:p14="http://schemas.microsoft.com/office/powerpoint/2010/main" val="3831066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045029" y="44450"/>
            <a:ext cx="7894184" cy="970434"/>
          </a:xfrm>
        </p:spPr>
        <p:txBody>
          <a:bodyPr/>
          <a:lstStyle/>
          <a:p>
            <a:r>
              <a:rPr lang="fr-FR" altLang="fr-FR" sz="3200" dirty="0"/>
              <a:t>Bilan</a:t>
            </a:r>
          </a:p>
        </p:txBody>
      </p:sp>
      <p:sp>
        <p:nvSpPr>
          <p:cNvPr id="11268" name="Rectangle 3"/>
          <p:cNvSpPr>
            <a:spLocks noGrp="1" noChangeArrowheads="1"/>
          </p:cNvSpPr>
          <p:nvPr>
            <p:ph type="body" idx="1"/>
          </p:nvPr>
        </p:nvSpPr>
        <p:spPr>
          <a:xfrm>
            <a:off x="398464" y="1279525"/>
            <a:ext cx="8397194" cy="4881789"/>
          </a:xfrm>
        </p:spPr>
        <p:txBody>
          <a:bodyPr/>
          <a:lstStyle/>
          <a:p>
            <a:r>
              <a:rPr lang="fr-FR" altLang="fr-FR" b="1" dirty="0"/>
              <a:t>Observateurs :</a:t>
            </a:r>
          </a:p>
          <a:p>
            <a:pPr lvl="1"/>
            <a:r>
              <a:rPr lang="fr-FR" altLang="fr-FR" dirty="0"/>
              <a:t>…</a:t>
            </a:r>
          </a:p>
          <a:p>
            <a:pPr>
              <a:spcBef>
                <a:spcPct val="40000"/>
              </a:spcBef>
            </a:pPr>
            <a:r>
              <a:rPr lang="fr-FR" altLang="fr-FR" b="1" dirty="0"/>
              <a:t>Tuteurs </a:t>
            </a:r>
            <a:r>
              <a:rPr lang="fr-FR" altLang="fr-FR" dirty="0"/>
              <a:t>: </a:t>
            </a:r>
          </a:p>
          <a:p>
            <a:pPr lvl="1">
              <a:spcBef>
                <a:spcPct val="40000"/>
              </a:spcBef>
            </a:pPr>
            <a:r>
              <a:rPr lang="fr-FR" altLang="fr-FR" dirty="0"/>
              <a:t>….</a:t>
            </a:r>
          </a:p>
          <a:p>
            <a:pPr>
              <a:spcBef>
                <a:spcPct val="40000"/>
              </a:spcBef>
            </a:pPr>
            <a:r>
              <a:rPr lang="fr-FR" altLang="fr-FR" b="1" dirty="0"/>
              <a:t>Participants </a:t>
            </a:r>
            <a:r>
              <a:rPr lang="fr-FR" altLang="fr-FR" dirty="0"/>
              <a:t>: </a:t>
            </a:r>
          </a:p>
          <a:p>
            <a:pPr lvl="1">
              <a:spcBef>
                <a:spcPct val="40000"/>
              </a:spcBef>
            </a:pPr>
            <a:r>
              <a:rPr lang="fr-FR" altLang="fr-FR" dirty="0"/>
              <a:t>…</a:t>
            </a:r>
          </a:p>
          <a:p>
            <a:pPr marL="0" indent="0">
              <a:spcBef>
                <a:spcPct val="40000"/>
              </a:spcBef>
              <a:buNone/>
            </a:pPr>
            <a:r>
              <a:rPr lang="fr-FR" altLang="fr-FR" dirty="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4533-1CBD-7538-D383-89845E02D2E9}"/>
            </a:ext>
          </a:extLst>
        </p:cNvPr>
        <p:cNvGrpSpPr/>
        <p:nvPr/>
      </p:nvGrpSpPr>
      <p:grpSpPr>
        <a:xfrm>
          <a:off x="0" y="0"/>
          <a:ext cx="0" cy="0"/>
          <a:chOff x="0" y="0"/>
          <a:chExt cx="0" cy="0"/>
        </a:xfrm>
      </p:grpSpPr>
      <p:sp>
        <p:nvSpPr>
          <p:cNvPr id="13315" name="Rectangle 2">
            <a:extLst>
              <a:ext uri="{FF2B5EF4-FFF2-40B4-BE49-F238E27FC236}">
                <a16:creationId xmlns:a16="http://schemas.microsoft.com/office/drawing/2014/main" id="{9B49802D-DC1B-2D44-CB5B-BB07F62A7546}"/>
              </a:ext>
            </a:extLst>
          </p:cNvPr>
          <p:cNvSpPr>
            <a:spLocks noGrp="1" noChangeArrowheads="1"/>
          </p:cNvSpPr>
          <p:nvPr>
            <p:ph type="title"/>
          </p:nvPr>
        </p:nvSpPr>
        <p:spPr>
          <a:xfrm>
            <a:off x="1045029" y="44450"/>
            <a:ext cx="7894184" cy="970434"/>
          </a:xfrm>
        </p:spPr>
        <p:txBody>
          <a:bodyPr/>
          <a:lstStyle/>
          <a:p>
            <a:r>
              <a:rPr lang="fr-FR" altLang="fr-FR" sz="3200" dirty="0"/>
              <a:t>Que font les apprenants ?</a:t>
            </a:r>
          </a:p>
        </p:txBody>
      </p:sp>
      <p:graphicFrame>
        <p:nvGraphicFramePr>
          <p:cNvPr id="3" name="Espace réservé du contenu 2">
            <a:extLst>
              <a:ext uri="{FF2B5EF4-FFF2-40B4-BE49-F238E27FC236}">
                <a16:creationId xmlns:a16="http://schemas.microsoft.com/office/drawing/2014/main" id="{90F6BEB2-9361-1C7E-589A-ABB34C5BEA30}"/>
              </a:ext>
            </a:extLst>
          </p:cNvPr>
          <p:cNvGraphicFramePr>
            <a:graphicFrameLocks noGrp="1"/>
          </p:cNvGraphicFramePr>
          <p:nvPr>
            <p:ph idx="1"/>
            <p:extLst>
              <p:ext uri="{D42A27DB-BD31-4B8C-83A1-F6EECF244321}">
                <p14:modId xmlns:p14="http://schemas.microsoft.com/office/powerpoint/2010/main" val="2793807015"/>
              </p:ext>
            </p:extLst>
          </p:nvPr>
        </p:nvGraphicFramePr>
        <p:xfrm>
          <a:off x="480219" y="1669369"/>
          <a:ext cx="8183562" cy="4252458"/>
        </p:xfrm>
        <a:graphic>
          <a:graphicData uri="http://schemas.openxmlformats.org/drawingml/2006/table">
            <a:tbl>
              <a:tblPr firstRow="1" bandRow="1">
                <a:tableStyleId>{5C22544A-7EE6-4342-B048-85BDC9FD1C3A}</a:tableStyleId>
              </a:tblPr>
              <a:tblGrid>
                <a:gridCol w="2727854">
                  <a:extLst>
                    <a:ext uri="{9D8B030D-6E8A-4147-A177-3AD203B41FA5}">
                      <a16:colId xmlns:a16="http://schemas.microsoft.com/office/drawing/2014/main" val="526289193"/>
                    </a:ext>
                  </a:extLst>
                </a:gridCol>
                <a:gridCol w="2727854">
                  <a:extLst>
                    <a:ext uri="{9D8B030D-6E8A-4147-A177-3AD203B41FA5}">
                      <a16:colId xmlns:a16="http://schemas.microsoft.com/office/drawing/2014/main" val="452081081"/>
                    </a:ext>
                  </a:extLst>
                </a:gridCol>
                <a:gridCol w="2727854">
                  <a:extLst>
                    <a:ext uri="{9D8B030D-6E8A-4147-A177-3AD203B41FA5}">
                      <a16:colId xmlns:a16="http://schemas.microsoft.com/office/drawing/2014/main" val="3224693413"/>
                    </a:ext>
                  </a:extLst>
                </a:gridCol>
              </a:tblGrid>
              <a:tr h="607494">
                <a:tc>
                  <a:txBody>
                    <a:bodyPr/>
                    <a:lstStyle/>
                    <a:p>
                      <a:pPr algn="ctr"/>
                      <a:r>
                        <a:rPr lang="fr-FR" dirty="0"/>
                        <a:t>Aller</a:t>
                      </a:r>
                    </a:p>
                  </a:txBody>
                  <a:tcPr/>
                </a:tc>
                <a:tc>
                  <a:txBody>
                    <a:bodyPr/>
                    <a:lstStyle/>
                    <a:p>
                      <a:pPr algn="ctr"/>
                      <a:r>
                        <a:rPr lang="fr-FR" dirty="0"/>
                        <a:t>Autonome</a:t>
                      </a:r>
                    </a:p>
                  </a:txBody>
                  <a:tcPr/>
                </a:tc>
                <a:tc>
                  <a:txBody>
                    <a:bodyPr/>
                    <a:lstStyle/>
                    <a:p>
                      <a:pPr algn="ctr"/>
                      <a:r>
                        <a:rPr lang="fr-FR" dirty="0"/>
                        <a:t>Retour</a:t>
                      </a:r>
                    </a:p>
                  </a:txBody>
                  <a:tcPr/>
                </a:tc>
                <a:extLst>
                  <a:ext uri="{0D108BD9-81ED-4DB2-BD59-A6C34878D82A}">
                    <a16:rowId xmlns:a16="http://schemas.microsoft.com/office/drawing/2014/main" val="2767863876"/>
                  </a:ext>
                </a:extLst>
              </a:tr>
              <a:tr h="607494">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954177224"/>
                  </a:ext>
                </a:extLst>
              </a:tr>
              <a:tr h="607494">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755178168"/>
                  </a:ext>
                </a:extLst>
              </a:tr>
              <a:tr h="607494">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623402555"/>
                  </a:ext>
                </a:extLst>
              </a:tr>
              <a:tr h="607494">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2249499870"/>
                  </a:ext>
                </a:extLst>
              </a:tr>
              <a:tr h="607494">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149522976"/>
                  </a:ext>
                </a:extLst>
              </a:tr>
              <a:tr h="607494">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831300735"/>
                  </a:ext>
                </a:extLst>
              </a:tr>
            </a:tbl>
          </a:graphicData>
        </a:graphic>
      </p:graphicFrame>
    </p:spTree>
    <p:extLst>
      <p:ext uri="{BB962C8B-B14F-4D97-AF65-F5344CB8AC3E}">
        <p14:creationId xmlns:p14="http://schemas.microsoft.com/office/powerpoint/2010/main" val="384069196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429D-1CE2-3164-09C9-CD9A6AED4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1C099-FD9C-00E7-17E5-776D5672E0BE}"/>
              </a:ext>
            </a:extLst>
          </p:cNvPr>
          <p:cNvSpPr>
            <a:spLocks noGrp="1"/>
          </p:cNvSpPr>
          <p:nvPr>
            <p:ph type="ctrTitle"/>
          </p:nvPr>
        </p:nvSpPr>
        <p:spPr>
          <a:xfrm>
            <a:off x="685800" y="0"/>
            <a:ext cx="7772400" cy="1730623"/>
          </a:xfrm>
        </p:spPr>
        <p:txBody>
          <a:bodyPr/>
          <a:lstStyle/>
          <a:p>
            <a:r>
              <a:rPr lang="fr-FR" sz="4800" dirty="0"/>
              <a:t>Dispositif</a:t>
            </a:r>
            <a:endParaRPr lang="en-US" sz="4800" dirty="0"/>
          </a:p>
        </p:txBody>
      </p:sp>
      <p:pic>
        <p:nvPicPr>
          <p:cNvPr id="4" name="Image 3">
            <a:extLst>
              <a:ext uri="{FF2B5EF4-FFF2-40B4-BE49-F238E27FC236}">
                <a16:creationId xmlns:a16="http://schemas.microsoft.com/office/drawing/2014/main" id="{3AC82561-BD9A-553D-6A96-C19C9165F22F}"/>
              </a:ext>
            </a:extLst>
          </p:cNvPr>
          <p:cNvPicPr>
            <a:picLocks noChangeAspect="1"/>
          </p:cNvPicPr>
          <p:nvPr/>
        </p:nvPicPr>
        <p:blipFill rotWithShape="1">
          <a:blip r:embed="rId3"/>
          <a:srcRect l="14786" t="22209" r="35122" b="22879"/>
          <a:stretch/>
        </p:blipFill>
        <p:spPr>
          <a:xfrm>
            <a:off x="2577466" y="2493952"/>
            <a:ext cx="3989067" cy="3278046"/>
          </a:xfrm>
          <a:prstGeom prst="rect">
            <a:avLst/>
          </a:prstGeom>
        </p:spPr>
      </p:pic>
      <p:sp>
        <p:nvSpPr>
          <p:cNvPr id="3" name="Espace réservé du numéro de diapositive 2">
            <a:extLst>
              <a:ext uri="{FF2B5EF4-FFF2-40B4-BE49-F238E27FC236}">
                <a16:creationId xmlns:a16="http://schemas.microsoft.com/office/drawing/2014/main" id="{CAC934C6-176E-555B-9F32-AD14582D3D36}"/>
              </a:ext>
            </a:extLst>
          </p:cNvPr>
          <p:cNvSpPr>
            <a:spLocks noGrp="1"/>
          </p:cNvSpPr>
          <p:nvPr>
            <p:ph type="sldNum" sz="quarter" idx="12"/>
          </p:nvPr>
        </p:nvSpPr>
        <p:spPr/>
        <p:txBody>
          <a:bodyPr/>
          <a:lstStyle/>
          <a:p>
            <a:pPr>
              <a:defRPr/>
            </a:pPr>
            <a:fld id="{0F3595F1-7C1A-4CC7-84DA-0E0E0BCFD9B1}" type="slidenum">
              <a:rPr lang="fr-FR" altLang="fr-FR" smtClean="0"/>
              <a:pPr>
                <a:defRPr/>
              </a:pPr>
              <a:t>16</a:t>
            </a:fld>
            <a:endParaRPr lang="fr-FR" altLang="fr-FR"/>
          </a:p>
        </p:txBody>
      </p:sp>
      <p:sp>
        <p:nvSpPr>
          <p:cNvPr id="6" name="ZoneTexte 5">
            <a:extLst>
              <a:ext uri="{FF2B5EF4-FFF2-40B4-BE49-F238E27FC236}">
                <a16:creationId xmlns:a16="http://schemas.microsoft.com/office/drawing/2014/main" id="{8CB852C0-92AC-0345-6F50-B8273A33ECCF}"/>
              </a:ext>
            </a:extLst>
          </p:cNvPr>
          <p:cNvSpPr txBox="1"/>
          <p:nvPr/>
        </p:nvSpPr>
        <p:spPr>
          <a:xfrm>
            <a:off x="5564459" y="5896763"/>
            <a:ext cx="4572000" cy="830997"/>
          </a:xfrm>
          <a:prstGeom prst="rect">
            <a:avLst/>
          </a:prstGeom>
          <a:noFill/>
        </p:spPr>
        <p:txBody>
          <a:bodyPr wrap="square">
            <a:spAutoFit/>
          </a:bodyPr>
          <a:lstStyle/>
          <a:p>
            <a:r>
              <a:rPr lang="fr-FR" dirty="0"/>
              <a:t>tuteur: 26-27 juin</a:t>
            </a:r>
          </a:p>
          <a:p>
            <a:r>
              <a:rPr lang="fr-FR" dirty="0"/>
              <a:t>maximum 5 sujets</a:t>
            </a:r>
          </a:p>
        </p:txBody>
      </p:sp>
    </p:spTree>
    <p:extLst>
      <p:ext uri="{BB962C8B-B14F-4D97-AF65-F5344CB8AC3E}">
        <p14:creationId xmlns:p14="http://schemas.microsoft.com/office/powerpoint/2010/main" val="2441223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1E92-9A13-6BF4-0AF9-AEEBE7C0B61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494729E-1F06-42D6-257B-84E028D1ACEB}"/>
              </a:ext>
            </a:extLst>
          </p:cNvPr>
          <p:cNvSpPr>
            <a:spLocks noGrp="1"/>
          </p:cNvSpPr>
          <p:nvPr>
            <p:ph type="dt" sz="quarter" idx="10"/>
          </p:nvPr>
        </p:nvSpPr>
        <p:spPr/>
        <p:txBody>
          <a:bodyPr/>
          <a:lstStyle/>
          <a:p>
            <a:pPr>
              <a:defRPr/>
            </a:pPr>
            <a:r>
              <a:rPr lang="fr-FR"/>
              <a:t>Introduction</a:t>
            </a:r>
            <a:r>
              <a:rPr lang="fr-FR" b="0"/>
              <a:t> </a:t>
            </a:r>
          </a:p>
        </p:txBody>
      </p:sp>
      <p:sp>
        <p:nvSpPr>
          <p:cNvPr id="12291" name="Rectangle 2">
            <a:extLst>
              <a:ext uri="{FF2B5EF4-FFF2-40B4-BE49-F238E27FC236}">
                <a16:creationId xmlns:a16="http://schemas.microsoft.com/office/drawing/2014/main" id="{BC05355B-0F0A-4E80-CDFF-9DD7CF8B4312}"/>
              </a:ext>
            </a:extLst>
          </p:cNvPr>
          <p:cNvSpPr>
            <a:spLocks noGrp="1" noChangeArrowheads="1"/>
          </p:cNvSpPr>
          <p:nvPr>
            <p:ph type="title"/>
          </p:nvPr>
        </p:nvSpPr>
        <p:spPr>
          <a:xfrm>
            <a:off x="582803" y="44450"/>
            <a:ext cx="8356409" cy="1143000"/>
          </a:xfrm>
        </p:spPr>
        <p:txBody>
          <a:bodyPr/>
          <a:lstStyle/>
          <a:p>
            <a:r>
              <a:rPr lang="fr-FR" altLang="fr-FR" sz="3200" dirty="0"/>
              <a:t>L’agenda</a:t>
            </a:r>
          </a:p>
        </p:txBody>
      </p:sp>
      <p:sp>
        <p:nvSpPr>
          <p:cNvPr id="12292" name="Rectangle 3">
            <a:extLst>
              <a:ext uri="{FF2B5EF4-FFF2-40B4-BE49-F238E27FC236}">
                <a16:creationId xmlns:a16="http://schemas.microsoft.com/office/drawing/2014/main" id="{C31AE605-B57A-4556-2872-97034041B031}"/>
              </a:ext>
            </a:extLst>
          </p:cNvPr>
          <p:cNvSpPr>
            <a:spLocks noGrp="1" noChangeArrowheads="1"/>
          </p:cNvSpPr>
          <p:nvPr>
            <p:ph type="body" idx="1"/>
          </p:nvPr>
        </p:nvSpPr>
        <p:spPr>
          <a:xfrm>
            <a:off x="398463" y="1205094"/>
            <a:ext cx="8643937" cy="5386388"/>
          </a:xfrm>
        </p:spPr>
        <p:txBody>
          <a:bodyPr/>
          <a:lstStyle/>
          <a:p>
            <a:pPr lvl="0"/>
            <a:r>
              <a:rPr lang="fr-BE" sz="1800" dirty="0"/>
              <a:t>lundi 13 mai :	C’est quoi une bonne situation problème ?</a:t>
            </a:r>
          </a:p>
          <a:p>
            <a:pPr marL="0" lvl="0" indent="0">
              <a:buNone/>
            </a:pPr>
            <a:r>
              <a:rPr lang="fr-BE" sz="1800" dirty="0"/>
              <a:t>	AM :	Le hamburger - Séance aller – Travail autonome</a:t>
            </a:r>
          </a:p>
          <a:p>
            <a:pPr marL="0" lvl="0" indent="0">
              <a:buNone/>
            </a:pPr>
            <a:r>
              <a:rPr lang="fr-BE" sz="1800" dirty="0"/>
              <a:t>	PM : 	Le hamburger - Séance retour</a:t>
            </a:r>
          </a:p>
          <a:p>
            <a:pPr marL="0" lvl="0" indent="0">
              <a:buNone/>
            </a:pPr>
            <a:r>
              <a:rPr lang="fr-BE" sz="1800" dirty="0"/>
              <a:t>	 	Bilan : retour  des observateurs, identification des 				incontournables et caractéristique d’une bonne situation	</a:t>
            </a:r>
          </a:p>
          <a:p>
            <a:r>
              <a:rPr lang="en-US" sz="1800" dirty="0">
                <a:solidFill>
                  <a:srgbClr val="FF0000"/>
                </a:solidFill>
              </a:rPr>
              <a:t>Mardi 14  : 	Conception </a:t>
            </a:r>
            <a:r>
              <a:rPr lang="en-US" sz="1800" dirty="0" err="1">
                <a:solidFill>
                  <a:srgbClr val="FF0000"/>
                </a:solidFill>
              </a:rPr>
              <a:t>d’APP</a:t>
            </a:r>
            <a:r>
              <a:rPr lang="en-US" sz="1800" dirty="0">
                <a:solidFill>
                  <a:srgbClr val="FF0000"/>
                </a:solidFill>
              </a:rPr>
              <a:t>	</a:t>
            </a:r>
            <a:endParaRPr lang="fr-BE" sz="1800" dirty="0">
              <a:solidFill>
                <a:srgbClr val="FF0000"/>
              </a:solidFill>
            </a:endParaRPr>
          </a:p>
          <a:p>
            <a:pPr marL="0" lvl="0" indent="0">
              <a:buNone/>
            </a:pPr>
            <a:r>
              <a:rPr lang="fr-BE" sz="1800" dirty="0">
                <a:solidFill>
                  <a:srgbClr val="FF0000"/>
                </a:solidFill>
              </a:rPr>
              <a:t>	AM :	Acquis d’Apprentissage par votre APP</a:t>
            </a:r>
          </a:p>
          <a:p>
            <a:pPr marL="0" lvl="0" indent="0">
              <a:buNone/>
            </a:pPr>
            <a:r>
              <a:rPr lang="fr-BE" sz="1800" dirty="0">
                <a:solidFill>
                  <a:srgbClr val="FF0000"/>
                </a:solidFill>
              </a:rPr>
              <a:t>	PM : 	Conception de votre APP</a:t>
            </a:r>
          </a:p>
          <a:p>
            <a:pPr marL="0" lvl="0" indent="0">
              <a:buNone/>
            </a:pPr>
            <a:r>
              <a:rPr lang="fr-BE" sz="1800" dirty="0">
                <a:solidFill>
                  <a:srgbClr val="FF0000"/>
                </a:solidFill>
              </a:rPr>
              <a:t>		Première expérimentation</a:t>
            </a:r>
          </a:p>
          <a:p>
            <a:pPr marL="0" lvl="0" indent="0">
              <a:buNone/>
            </a:pPr>
            <a:r>
              <a:rPr lang="fr-BE" sz="1800" dirty="0"/>
              <a:t>	 	</a:t>
            </a:r>
          </a:p>
          <a:p>
            <a:r>
              <a:rPr lang="fr-BE" sz="1800" dirty="0"/>
              <a:t>Mercredi 15 : 	</a:t>
            </a:r>
            <a:r>
              <a:rPr lang="en-US" sz="1800" dirty="0"/>
              <a:t>Conception </a:t>
            </a:r>
            <a:r>
              <a:rPr lang="en-US" sz="1800" dirty="0" err="1"/>
              <a:t>d’APP</a:t>
            </a:r>
            <a:r>
              <a:rPr lang="en-US" sz="1800" dirty="0"/>
              <a:t> et </a:t>
            </a:r>
            <a:r>
              <a:rPr lang="en-US" sz="1800" dirty="0" err="1"/>
              <a:t>évaluation</a:t>
            </a:r>
            <a:r>
              <a:rPr lang="en-US" sz="1800" dirty="0"/>
              <a:t> des acquis</a:t>
            </a:r>
          </a:p>
          <a:p>
            <a:pPr marL="0" lvl="0" indent="0">
              <a:buNone/>
            </a:pPr>
            <a:r>
              <a:rPr lang="fr-BE" sz="1800" dirty="0"/>
              <a:t>	AM : 	Conception (suite)</a:t>
            </a:r>
          </a:p>
          <a:p>
            <a:pPr marL="0" lvl="0" indent="0">
              <a:buNone/>
            </a:pPr>
            <a:r>
              <a:rPr lang="fr-BE" sz="1800" dirty="0"/>
              <a:t>	PM : 	Evaluation des acquis</a:t>
            </a:r>
          </a:p>
          <a:p>
            <a:pPr marL="0" lvl="0" indent="0">
              <a:buNone/>
            </a:pPr>
            <a:r>
              <a:rPr lang="fr-BE" sz="1800" dirty="0"/>
              <a:t>		Bilan</a:t>
            </a:r>
          </a:p>
          <a:p>
            <a:pPr marL="0" lvl="0" indent="0">
              <a:buNone/>
            </a:pPr>
            <a:r>
              <a:rPr lang="fr-BE" sz="1800" dirty="0"/>
              <a:t>		Consignes pour 24 juin 2024</a:t>
            </a:r>
          </a:p>
          <a:p>
            <a:pPr marL="0" lvl="0" indent="0">
              <a:buNone/>
            </a:pPr>
            <a:endParaRPr lang="fr-BE" sz="1800" dirty="0"/>
          </a:p>
          <a:p>
            <a:pPr marL="0" lvl="0" indent="0">
              <a:buNone/>
            </a:pPr>
            <a:r>
              <a:rPr lang="fr-BE" sz="1800" dirty="0"/>
              <a:t>		</a:t>
            </a:r>
          </a:p>
          <a:p>
            <a:endParaRPr lang="en-US" sz="1800" dirty="0"/>
          </a:p>
          <a:p>
            <a:pPr lvl="3"/>
            <a:r>
              <a:rPr lang="fr-BE" sz="600" dirty="0"/>
              <a:t>bilan</a:t>
            </a:r>
          </a:p>
        </p:txBody>
      </p:sp>
    </p:spTree>
    <p:extLst>
      <p:ext uri="{BB962C8B-B14F-4D97-AF65-F5344CB8AC3E}">
        <p14:creationId xmlns:p14="http://schemas.microsoft.com/office/powerpoint/2010/main" val="2510055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67BD8A-4EBB-0D3F-27F3-BF468801C61C}"/>
              </a:ext>
            </a:extLst>
          </p:cNvPr>
          <p:cNvSpPr>
            <a:spLocks noGrp="1"/>
          </p:cNvSpPr>
          <p:nvPr>
            <p:ph type="title"/>
          </p:nvPr>
        </p:nvSpPr>
        <p:spPr/>
        <p:txBody>
          <a:bodyPr/>
          <a:lstStyle/>
          <a:p>
            <a:r>
              <a:rPr lang="fr-FR" sz="3200" dirty="0"/>
              <a:t>Caractéristiques d’une bonne situation problème (prosit)</a:t>
            </a:r>
          </a:p>
        </p:txBody>
      </p:sp>
      <p:sp>
        <p:nvSpPr>
          <p:cNvPr id="3" name="Espace réservé du contenu 2">
            <a:extLst>
              <a:ext uri="{FF2B5EF4-FFF2-40B4-BE49-F238E27FC236}">
                <a16:creationId xmlns:a16="http://schemas.microsoft.com/office/drawing/2014/main" id="{07D020F9-04C6-EEF4-8D94-D01AB5B5E3BC}"/>
              </a:ext>
            </a:extLst>
          </p:cNvPr>
          <p:cNvSpPr>
            <a:spLocks noGrp="1"/>
          </p:cNvSpPr>
          <p:nvPr>
            <p:ph idx="1"/>
          </p:nvPr>
        </p:nvSpPr>
        <p:spPr/>
        <p:txBody>
          <a:bodyPr/>
          <a:lstStyle/>
          <a:p>
            <a:r>
              <a:rPr lang="fr-FR" dirty="0"/>
              <a:t>…</a:t>
            </a:r>
          </a:p>
        </p:txBody>
      </p:sp>
    </p:spTree>
    <p:extLst>
      <p:ext uri="{BB962C8B-B14F-4D97-AF65-F5344CB8AC3E}">
        <p14:creationId xmlns:p14="http://schemas.microsoft.com/office/powerpoint/2010/main" val="4267589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F5D0-4FF5-1077-D996-8EA4264BC4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FB5270-DE34-E1FB-FFF5-AD0EBC879ED1}"/>
              </a:ext>
            </a:extLst>
          </p:cNvPr>
          <p:cNvSpPr>
            <a:spLocks noGrp="1"/>
          </p:cNvSpPr>
          <p:nvPr>
            <p:ph type="title"/>
          </p:nvPr>
        </p:nvSpPr>
        <p:spPr/>
        <p:txBody>
          <a:bodyPr/>
          <a:lstStyle/>
          <a:p>
            <a:r>
              <a:rPr lang="fr-FR" sz="3200" dirty="0"/>
              <a:t>Apprentissage en profondeur</a:t>
            </a:r>
          </a:p>
        </p:txBody>
      </p:sp>
      <p:graphicFrame>
        <p:nvGraphicFramePr>
          <p:cNvPr id="5" name="Tableau 5">
            <a:extLst>
              <a:ext uri="{FF2B5EF4-FFF2-40B4-BE49-F238E27FC236}">
                <a16:creationId xmlns:a16="http://schemas.microsoft.com/office/drawing/2014/main" id="{20CCAA43-8920-FF90-7E60-DB943D257731}"/>
              </a:ext>
            </a:extLst>
          </p:cNvPr>
          <p:cNvGraphicFramePr>
            <a:graphicFrameLocks noGrp="1"/>
          </p:cNvGraphicFramePr>
          <p:nvPr>
            <p:extLst>
              <p:ext uri="{D42A27DB-BD31-4B8C-83A1-F6EECF244321}">
                <p14:modId xmlns:p14="http://schemas.microsoft.com/office/powerpoint/2010/main" val="1061509335"/>
              </p:ext>
            </p:extLst>
          </p:nvPr>
        </p:nvGraphicFramePr>
        <p:xfrm>
          <a:off x="574632" y="1582615"/>
          <a:ext cx="7994738" cy="4206757"/>
        </p:xfrm>
        <a:graphic>
          <a:graphicData uri="http://schemas.openxmlformats.org/drawingml/2006/table">
            <a:tbl>
              <a:tblPr firstRow="1" bandRow="1">
                <a:tableStyleId>{5C22544A-7EE6-4342-B048-85BDC9FD1C3A}</a:tableStyleId>
              </a:tblPr>
              <a:tblGrid>
                <a:gridCol w="3989108">
                  <a:extLst>
                    <a:ext uri="{9D8B030D-6E8A-4147-A177-3AD203B41FA5}">
                      <a16:colId xmlns:a16="http://schemas.microsoft.com/office/drawing/2014/main" val="1183726554"/>
                    </a:ext>
                  </a:extLst>
                </a:gridCol>
                <a:gridCol w="379345">
                  <a:extLst>
                    <a:ext uri="{9D8B030D-6E8A-4147-A177-3AD203B41FA5}">
                      <a16:colId xmlns:a16="http://schemas.microsoft.com/office/drawing/2014/main" val="753094965"/>
                    </a:ext>
                  </a:extLst>
                </a:gridCol>
                <a:gridCol w="3626285">
                  <a:extLst>
                    <a:ext uri="{9D8B030D-6E8A-4147-A177-3AD203B41FA5}">
                      <a16:colId xmlns:a16="http://schemas.microsoft.com/office/drawing/2014/main" val="3054052456"/>
                    </a:ext>
                  </a:extLst>
                </a:gridCol>
              </a:tblGrid>
              <a:tr h="1153241">
                <a:tc>
                  <a:txBody>
                    <a:bodyPr/>
                    <a:lstStyle/>
                    <a:p>
                      <a:pPr algn="ctr"/>
                      <a:endParaRPr lang="fr-FR" sz="1800" dirty="0"/>
                    </a:p>
                    <a:p>
                      <a:pPr algn="ctr"/>
                      <a:r>
                        <a:rPr lang="fr-FR" sz="1800" dirty="0"/>
                        <a:t>Approche en surface</a:t>
                      </a:r>
                    </a:p>
                  </a:txBody>
                  <a:tcPr marL="68580" marR="68580" marT="34290" marB="34290"/>
                </a:tc>
                <a:tc>
                  <a:txBody>
                    <a:bodyPr/>
                    <a:lstStyle/>
                    <a:p>
                      <a:endParaRPr lang="fr-FR" sz="1400" dirty="0"/>
                    </a:p>
                  </a:txBody>
                  <a:tcPr marL="68580" marR="68580" marT="34290" marB="34290"/>
                </a:tc>
                <a:tc>
                  <a:txBody>
                    <a:bodyPr/>
                    <a:lstStyle/>
                    <a:p>
                      <a:pPr lvl="0" algn="ctr">
                        <a:buNone/>
                      </a:pPr>
                      <a:endParaRPr lang="fr-FR" sz="1800" b="1" i="0" u="none" strike="noStrike" noProof="0" dirty="0">
                        <a:latin typeface="Calibri"/>
                      </a:endParaRPr>
                    </a:p>
                    <a:p>
                      <a:pPr lvl="0" algn="ctr">
                        <a:buNone/>
                      </a:pPr>
                      <a:r>
                        <a:rPr lang="fr-FR" sz="1800" b="1" i="0" u="none" strike="noStrike" noProof="0" dirty="0">
                          <a:latin typeface="Calibri"/>
                        </a:rPr>
                        <a:t>Approche</a:t>
                      </a:r>
                      <a:endParaRPr lang="fr-FR" sz="1800" dirty="0"/>
                    </a:p>
                    <a:p>
                      <a:pPr lvl="0" algn="ctr">
                        <a:buNone/>
                      </a:pPr>
                      <a:r>
                        <a:rPr lang="fr-FR" sz="1800" b="1" i="0" u="none" strike="noStrike" noProof="0" dirty="0">
                          <a:latin typeface="Calibri"/>
                        </a:rPr>
                        <a:t> en  profondeur</a:t>
                      </a:r>
                      <a:endParaRPr lang="fr-FR" sz="1400" dirty="0"/>
                    </a:p>
                  </a:txBody>
                  <a:tcPr marL="68580" marR="68580" marT="34290" marB="34290"/>
                </a:tc>
                <a:extLst>
                  <a:ext uri="{0D108BD9-81ED-4DB2-BD59-A6C34878D82A}">
                    <a16:rowId xmlns:a16="http://schemas.microsoft.com/office/drawing/2014/main" val="3119694702"/>
                  </a:ext>
                </a:extLst>
              </a:tr>
              <a:tr h="342900">
                <a:tc gridSpan="3">
                  <a:txBody>
                    <a:bodyPr/>
                    <a:lstStyle/>
                    <a:p>
                      <a:pPr algn="ctr"/>
                      <a:endParaRPr lang="fr-BE" sz="1800" kern="1200" noProof="0" dirty="0">
                        <a:solidFill>
                          <a:schemeClr val="tx1"/>
                        </a:solidFill>
                        <a:latin typeface="+mn-lt"/>
                        <a:ea typeface="+mn-ea"/>
                        <a:cs typeface="+mn-cs"/>
                      </a:endParaRPr>
                    </a:p>
                  </a:txBody>
                  <a:tcPr marL="68580" marR="68580" marT="34290" marB="3429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444418371"/>
                  </a:ext>
                </a:extLst>
              </a:tr>
              <a:tr h="891540">
                <a:tc>
                  <a:txBody>
                    <a:bodyPr/>
                    <a:lstStyle/>
                    <a:p>
                      <a:pPr lvl="0">
                        <a:buNone/>
                      </a:pPr>
                      <a:r>
                        <a:rPr lang="fr-FR" sz="1800" dirty="0"/>
                        <a:t>Reproduire et mémoriser les informations, </a:t>
                      </a:r>
                      <a:r>
                        <a:rPr lang="fr-FR" sz="1800" kern="1200" dirty="0">
                          <a:solidFill>
                            <a:schemeClr val="dk1"/>
                          </a:solidFill>
                          <a:latin typeface="+mn-lt"/>
                          <a:ea typeface="+mn-ea"/>
                          <a:cs typeface="+mn-cs"/>
                        </a:rPr>
                        <a:t>Découvrir les attentes des </a:t>
                      </a:r>
                      <a:r>
                        <a:rPr lang="fr-FR" sz="1800" kern="1200" dirty="0" err="1">
                          <a:solidFill>
                            <a:schemeClr val="dk1"/>
                          </a:solidFill>
                          <a:latin typeface="+mn-lt"/>
                          <a:ea typeface="+mn-ea"/>
                          <a:cs typeface="+mn-cs"/>
                        </a:rPr>
                        <a:t>enseignant·es</a:t>
                      </a:r>
                      <a:r>
                        <a:rPr lang="fr-FR" sz="1800" kern="1200" dirty="0">
                          <a:solidFill>
                            <a:schemeClr val="dk1"/>
                          </a:solidFill>
                          <a:latin typeface="+mn-lt"/>
                          <a:ea typeface="+mn-ea"/>
                          <a:cs typeface="+mn-cs"/>
                        </a:rPr>
                        <a:t> </a:t>
                      </a:r>
                      <a:endParaRPr lang="fr-FR" sz="1800" dirty="0"/>
                    </a:p>
                  </a:txBody>
                  <a:tcPr marL="68580" marR="68580" marT="34290" marB="34290"/>
                </a:tc>
                <a:tc>
                  <a:txBody>
                    <a:bodyPr/>
                    <a:lstStyle/>
                    <a:p>
                      <a:pPr lvl="0">
                        <a:buNone/>
                      </a:pPr>
                      <a:endParaRPr lang="fr-FR" sz="1800" dirty="0"/>
                    </a:p>
                  </a:txBody>
                  <a:tcPr marL="68580" marR="68580" marT="34290" marB="34290"/>
                </a:tc>
                <a:tc>
                  <a:txBody>
                    <a:bodyPr/>
                    <a:lstStyle/>
                    <a:p>
                      <a:pPr lvl="0">
                        <a:buNone/>
                      </a:pPr>
                      <a:r>
                        <a:rPr lang="fr-FR" sz="1800" b="0" i="0" u="none" strike="noStrike" noProof="0">
                          <a:latin typeface="Calibri"/>
                        </a:rPr>
                        <a:t>Rechercher le sens de l'activité proposée et faire le lien avec ses aspirations</a:t>
                      </a:r>
                      <a:endParaRPr lang="fr-FR" sz="1800" dirty="0"/>
                    </a:p>
                  </a:txBody>
                  <a:tcPr marL="68580" marR="68580" marT="34290" marB="34290"/>
                </a:tc>
                <a:extLst>
                  <a:ext uri="{0D108BD9-81ED-4DB2-BD59-A6C34878D82A}">
                    <a16:rowId xmlns:a16="http://schemas.microsoft.com/office/drawing/2014/main" val="3237370702"/>
                  </a:ext>
                </a:extLst>
              </a:tr>
              <a:tr h="1165860">
                <a:tc>
                  <a:txBody>
                    <a:bodyPr/>
                    <a:lstStyle/>
                    <a:p>
                      <a:pPr lvl="0" algn="l">
                        <a:lnSpc>
                          <a:spcPct val="100000"/>
                        </a:lnSpc>
                        <a:spcBef>
                          <a:spcPts val="0"/>
                        </a:spcBef>
                        <a:spcAft>
                          <a:spcPts val="0"/>
                        </a:spcAft>
                        <a:buNone/>
                      </a:pPr>
                      <a:r>
                        <a:rPr lang="fr-FR" sz="1800" b="0" i="0" u="none" strike="noStrike" noProof="0" dirty="0">
                          <a:latin typeface="Calibri"/>
                        </a:rPr>
                        <a:t>Mémoriser de manière segmentée et juxtaposée sans chercher à faire des liens et à établir la structure ;</a:t>
                      </a:r>
                    </a:p>
                  </a:txBody>
                  <a:tcPr marL="68580" marR="68580" marT="34290" marB="34290"/>
                </a:tc>
                <a:tc>
                  <a:txBody>
                    <a:bodyPr/>
                    <a:lstStyle/>
                    <a:p>
                      <a:pPr lvl="0" algn="l">
                        <a:lnSpc>
                          <a:spcPct val="100000"/>
                        </a:lnSpc>
                        <a:spcBef>
                          <a:spcPts val="0"/>
                        </a:spcBef>
                        <a:spcAft>
                          <a:spcPts val="0"/>
                        </a:spcAft>
                        <a:buNone/>
                      </a:pPr>
                      <a:endParaRPr lang="fr-FR" sz="1800" b="0" i="0" u="none" strike="noStrike" noProof="0" dirty="0">
                        <a:latin typeface="Calibri"/>
                      </a:endParaRPr>
                    </a:p>
                  </a:txBody>
                  <a:tcPr marL="68580" marR="68580" marT="34290" marB="34290"/>
                </a:tc>
                <a:tc>
                  <a:txBody>
                    <a:bodyPr/>
                    <a:lstStyle/>
                    <a:p>
                      <a:pPr lvl="0" algn="l">
                        <a:lnSpc>
                          <a:spcPct val="100000"/>
                        </a:lnSpc>
                        <a:spcBef>
                          <a:spcPts val="0"/>
                        </a:spcBef>
                        <a:spcAft>
                          <a:spcPts val="0"/>
                        </a:spcAft>
                        <a:buNone/>
                      </a:pPr>
                      <a:r>
                        <a:rPr lang="fr-FR" sz="1800" dirty="0"/>
                        <a:t>Tenter d'établir des liens entre les concepts abordés, les connaissances antérieures et des expériences personnelles ;</a:t>
                      </a:r>
                      <a:endParaRPr lang="fr-FR" sz="1800" b="0" i="0" u="none" strike="noStrike" noProof="0" dirty="0">
                        <a:latin typeface="Calibri"/>
                      </a:endParaRPr>
                    </a:p>
                  </a:txBody>
                  <a:tcPr marL="68580" marR="68580" marT="34290" marB="34290"/>
                </a:tc>
                <a:extLst>
                  <a:ext uri="{0D108BD9-81ED-4DB2-BD59-A6C34878D82A}">
                    <a16:rowId xmlns:a16="http://schemas.microsoft.com/office/drawing/2014/main" val="512603471"/>
                  </a:ext>
                </a:extLst>
              </a:tr>
              <a:tr h="653216">
                <a:tc>
                  <a:txBody>
                    <a:bodyPr/>
                    <a:lstStyle/>
                    <a:p>
                      <a:pPr lvl="0">
                        <a:buNone/>
                      </a:pPr>
                      <a:r>
                        <a:rPr lang="fr-FR" sz="1800" dirty="0"/>
                        <a:t>Mémoriser pour réussir. Eviter l'échec est la source de motivation.</a:t>
                      </a:r>
                    </a:p>
                  </a:txBody>
                  <a:tcPr marL="68580" marR="68580" marT="34290" marB="34290"/>
                </a:tc>
                <a:tc>
                  <a:txBody>
                    <a:bodyPr/>
                    <a:lstStyle/>
                    <a:p>
                      <a:pPr lvl="0">
                        <a:buNone/>
                      </a:pPr>
                      <a:endParaRPr lang="fr-FR" sz="1800" dirty="0"/>
                    </a:p>
                  </a:txBody>
                  <a:tcPr marL="68580" marR="68580" marT="34290" marB="34290"/>
                </a:tc>
                <a:tc>
                  <a:txBody>
                    <a:bodyPr/>
                    <a:lstStyle/>
                    <a:p>
                      <a:pPr lvl="0">
                        <a:buNone/>
                      </a:pPr>
                      <a:r>
                        <a:rPr lang="fr-FR" sz="1800" dirty="0"/>
                        <a:t>Poser un regard critique sur ce qui est abordé.</a:t>
                      </a:r>
                    </a:p>
                  </a:txBody>
                  <a:tcPr marL="68580" marR="68580" marT="34290" marB="34290"/>
                </a:tc>
                <a:extLst>
                  <a:ext uri="{0D108BD9-81ED-4DB2-BD59-A6C34878D82A}">
                    <a16:rowId xmlns:a16="http://schemas.microsoft.com/office/drawing/2014/main" val="474120844"/>
                  </a:ext>
                </a:extLst>
              </a:tr>
            </a:tbl>
          </a:graphicData>
        </a:graphic>
      </p:graphicFrame>
    </p:spTree>
    <p:extLst>
      <p:ext uri="{BB962C8B-B14F-4D97-AF65-F5344CB8AC3E}">
        <p14:creationId xmlns:p14="http://schemas.microsoft.com/office/powerpoint/2010/main" val="355974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fr-FR"/>
              <a:t>Introduction</a:t>
            </a:r>
            <a:r>
              <a:rPr lang="fr-FR" b="0"/>
              <a:t> </a:t>
            </a:r>
          </a:p>
        </p:txBody>
      </p:sp>
      <p:sp>
        <p:nvSpPr>
          <p:cNvPr id="4099" name="Rectangle 2"/>
          <p:cNvSpPr>
            <a:spLocks noGrp="1" noChangeArrowheads="1"/>
          </p:cNvSpPr>
          <p:nvPr>
            <p:ph type="title"/>
          </p:nvPr>
        </p:nvSpPr>
        <p:spPr/>
        <p:txBody>
          <a:bodyPr/>
          <a:lstStyle/>
          <a:p>
            <a:r>
              <a:rPr lang="fr-BE" altLang="fr-FR" sz="3200" dirty="0"/>
              <a:t>Qui sommes-nous ?</a:t>
            </a:r>
          </a:p>
        </p:txBody>
      </p:sp>
      <p:sp>
        <p:nvSpPr>
          <p:cNvPr id="4100" name="Rectangle 3"/>
          <p:cNvSpPr>
            <a:spLocks noGrp="1" noChangeArrowheads="1"/>
          </p:cNvSpPr>
          <p:nvPr>
            <p:ph type="body" idx="1"/>
          </p:nvPr>
        </p:nvSpPr>
        <p:spPr>
          <a:xfrm>
            <a:off x="762000" y="1252538"/>
            <a:ext cx="8183563" cy="4073088"/>
          </a:xfrm>
        </p:spPr>
        <p:txBody>
          <a:bodyPr/>
          <a:lstStyle/>
          <a:p>
            <a:pPr>
              <a:spcBef>
                <a:spcPts val="1200"/>
              </a:spcBef>
            </a:pPr>
            <a:r>
              <a:rPr lang="fr-BE" altLang="fr-FR" dirty="0"/>
              <a:t>Pascale Wouters</a:t>
            </a:r>
          </a:p>
          <a:p>
            <a:pPr lvl="2">
              <a:buFontTx/>
              <a:buNone/>
            </a:pPr>
            <a:r>
              <a:rPr lang="fr-BE" altLang="fr-FR" dirty="0">
                <a:solidFill>
                  <a:srgbClr val="0066FF"/>
                </a:solidFill>
              </a:rPr>
              <a:t>pascale.wouters@FA2L.be</a:t>
            </a:r>
          </a:p>
          <a:p>
            <a:pPr>
              <a:spcBef>
                <a:spcPct val="50000"/>
              </a:spcBef>
            </a:pPr>
            <a:r>
              <a:rPr lang="fr-BE" altLang="fr-FR" dirty="0"/>
              <a:t>Benoit </a:t>
            </a:r>
            <a:r>
              <a:rPr lang="fr-BE" altLang="fr-FR" dirty="0" err="1"/>
              <a:t>Raucent</a:t>
            </a:r>
            <a:endParaRPr lang="fr-BE" altLang="fr-FR" dirty="0"/>
          </a:p>
          <a:p>
            <a:pPr lvl="2">
              <a:buFontTx/>
              <a:buNone/>
            </a:pPr>
            <a:r>
              <a:rPr lang="fr-BE" altLang="fr-FR" dirty="0">
                <a:solidFill>
                  <a:srgbClr val="0066FF"/>
                </a:solidFill>
                <a:hlinkClick r:id="rId3"/>
              </a:rPr>
              <a:t>benoit.raucent@FA2L.be</a:t>
            </a:r>
            <a:endParaRPr lang="fr-BE" altLang="fr-FR" dirty="0">
              <a:solidFill>
                <a:srgbClr val="0066FF"/>
              </a:solidFill>
            </a:endParaRPr>
          </a:p>
          <a:p>
            <a:pPr>
              <a:spcBef>
                <a:spcPct val="50000"/>
              </a:spcBef>
            </a:pPr>
            <a:r>
              <a:rPr lang="fr-BE" altLang="fr-FR" dirty="0"/>
              <a:t>Philippe Emplit</a:t>
            </a:r>
          </a:p>
          <a:p>
            <a:pPr marL="0" indent="0">
              <a:spcBef>
                <a:spcPts val="3000"/>
              </a:spcBef>
              <a:buNone/>
            </a:pPr>
            <a:r>
              <a:rPr lang="fr-BE" altLang="fr-FR" b="1" dirty="0"/>
              <a:t>FA2L</a:t>
            </a:r>
            <a:r>
              <a:rPr lang="fr-BE" altLang="fr-FR" dirty="0"/>
              <a:t> </a:t>
            </a:r>
            <a:r>
              <a:rPr lang="fr-BE" altLang="fr-FR" dirty="0" err="1"/>
              <a:t>srl</a:t>
            </a:r>
            <a:r>
              <a:rPr lang="fr-BE" altLang="fr-FR" dirty="0"/>
              <a:t>: une société spin-off de</a:t>
            </a:r>
            <a:br>
              <a:rPr lang="fr-BE" altLang="fr-FR" dirty="0"/>
            </a:br>
            <a:r>
              <a:rPr lang="fr-BE" altLang="fr-FR" dirty="0"/>
              <a:t>l’Université de Louvain</a:t>
            </a:r>
            <a:br>
              <a:rPr lang="fr-BE" altLang="fr-FR" dirty="0"/>
            </a:br>
            <a:r>
              <a:rPr lang="fr-BE" altLang="fr-FR" b="1" dirty="0">
                <a:solidFill>
                  <a:srgbClr val="0A85FF"/>
                </a:solidFill>
              </a:rPr>
              <a:t>http://www.FA2L.be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9E4CD3-E806-B342-A7FF-E86AA8439246}"/>
              </a:ext>
            </a:extLst>
          </p:cNvPr>
          <p:cNvSpPr>
            <a:spLocks noGrp="1"/>
          </p:cNvSpPr>
          <p:nvPr>
            <p:ph type="title"/>
          </p:nvPr>
        </p:nvSpPr>
        <p:spPr>
          <a:xfrm>
            <a:off x="618454" y="-50483"/>
            <a:ext cx="8183563" cy="1143000"/>
          </a:xfrm>
        </p:spPr>
        <p:txBody>
          <a:bodyPr/>
          <a:lstStyle/>
          <a:p>
            <a:r>
              <a:rPr lang="fr-FR" sz="3600" dirty="0"/>
              <a:t>4 niveaux d’activation cognitive </a:t>
            </a:r>
          </a:p>
        </p:txBody>
      </p:sp>
      <p:grpSp>
        <p:nvGrpSpPr>
          <p:cNvPr id="39" name="Group 38">
            <a:extLst>
              <a:ext uri="{FF2B5EF4-FFF2-40B4-BE49-F238E27FC236}">
                <a16:creationId xmlns:a16="http://schemas.microsoft.com/office/drawing/2014/main" id="{B33130F4-CFA9-4D7B-89C8-B1D2BBF98648}"/>
              </a:ext>
            </a:extLst>
          </p:cNvPr>
          <p:cNvGrpSpPr/>
          <p:nvPr/>
        </p:nvGrpSpPr>
        <p:grpSpPr>
          <a:xfrm>
            <a:off x="475506" y="1456552"/>
            <a:ext cx="5287821" cy="4213587"/>
            <a:chOff x="475506" y="1456552"/>
            <a:chExt cx="5287821" cy="4213587"/>
          </a:xfrm>
        </p:grpSpPr>
        <p:sp>
          <p:nvSpPr>
            <p:cNvPr id="31" name="Freeform: Shape 30">
              <a:extLst>
                <a:ext uri="{FF2B5EF4-FFF2-40B4-BE49-F238E27FC236}">
                  <a16:creationId xmlns:a16="http://schemas.microsoft.com/office/drawing/2014/main" id="{EE7553E3-2C70-4EA5-978D-D051A69C6D26}"/>
                </a:ext>
              </a:extLst>
            </p:cNvPr>
            <p:cNvSpPr/>
            <p:nvPr/>
          </p:nvSpPr>
          <p:spPr>
            <a:xfrm>
              <a:off x="2100628" y="1456552"/>
              <a:ext cx="2739838" cy="974661"/>
            </a:xfrm>
            <a:custGeom>
              <a:avLst/>
              <a:gdLst>
                <a:gd name="connsiteX0" fmla="*/ 0 w 2739838"/>
                <a:gd name="connsiteY0" fmla="*/ 121833 h 974661"/>
                <a:gd name="connsiteX1" fmla="*/ 2252508 w 2739838"/>
                <a:gd name="connsiteY1" fmla="*/ 121833 h 974661"/>
                <a:gd name="connsiteX2" fmla="*/ 2252508 w 2739838"/>
                <a:gd name="connsiteY2" fmla="*/ 0 h 974661"/>
                <a:gd name="connsiteX3" fmla="*/ 2739838 w 2739838"/>
                <a:gd name="connsiteY3" fmla="*/ 487331 h 974661"/>
                <a:gd name="connsiteX4" fmla="*/ 2252508 w 2739838"/>
                <a:gd name="connsiteY4" fmla="*/ 974661 h 974661"/>
                <a:gd name="connsiteX5" fmla="*/ 2252508 w 2739838"/>
                <a:gd name="connsiteY5" fmla="*/ 852828 h 974661"/>
                <a:gd name="connsiteX6" fmla="*/ 0 w 2739838"/>
                <a:gd name="connsiteY6" fmla="*/ 852828 h 974661"/>
                <a:gd name="connsiteX7" fmla="*/ 0 w 2739838"/>
                <a:gd name="connsiteY7" fmla="*/ 121833 h 97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838" h="974661">
                  <a:moveTo>
                    <a:pt x="0" y="121833"/>
                  </a:moveTo>
                  <a:lnTo>
                    <a:pt x="2252508" y="121833"/>
                  </a:lnTo>
                  <a:lnTo>
                    <a:pt x="2252508" y="0"/>
                  </a:lnTo>
                  <a:lnTo>
                    <a:pt x="2739838" y="487331"/>
                  </a:lnTo>
                  <a:lnTo>
                    <a:pt x="2252508" y="974661"/>
                  </a:lnTo>
                  <a:lnTo>
                    <a:pt x="2252508" y="852828"/>
                  </a:lnTo>
                  <a:lnTo>
                    <a:pt x="0" y="852828"/>
                  </a:lnTo>
                  <a:lnTo>
                    <a:pt x="0" y="121833"/>
                  </a:lnTo>
                  <a:close/>
                </a:path>
              </a:pathLst>
            </a:custGeom>
            <a:solidFill>
              <a:srgbClr val="4D72A6">
                <a:alpha val="20000"/>
              </a:srgbClr>
            </a:solidFill>
          </p:spPr>
          <p:style>
            <a:lnRef idx="1">
              <a:schemeClr val="accent5">
                <a:tint val="40000"/>
                <a:alpha val="90000"/>
                <a:hueOff val="0"/>
                <a:satOff val="0"/>
                <a:lumOff val="0"/>
                <a:alphaOff val="0"/>
              </a:schemeClr>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985" tIns="128818" rIns="372483" bIns="128818" numCol="1" spcCol="1270" anchor="ctr" anchorCtr="0">
              <a:noAutofit/>
            </a:bodyPr>
            <a:lstStyle/>
            <a:p>
              <a:pPr marL="180975" lvl="1" indent="0" algn="l" defTabSz="488950">
                <a:lnSpc>
                  <a:spcPct val="90000"/>
                </a:lnSpc>
                <a:spcBef>
                  <a:spcPct val="0"/>
                </a:spcBef>
                <a:spcAft>
                  <a:spcPct val="15000"/>
                </a:spcAft>
                <a:buNone/>
                <a:tabLst/>
              </a:pPr>
              <a:r>
                <a:rPr lang="fr-FR" sz="1100" kern="1200">
                  <a:solidFill>
                    <a:schemeClr val="tx1">
                      <a:lumMod val="85000"/>
                      <a:lumOff val="15000"/>
                    </a:schemeClr>
                  </a:solidFill>
                </a:rPr>
                <a:t>Acquisition et </a:t>
              </a:r>
              <a:r>
                <a:rPr lang="fr-FR" sz="1100" kern="1200">
                  <a:solidFill>
                    <a:schemeClr val="tx1">
                      <a:lumMod val="85000"/>
                      <a:lumOff val="15000"/>
                    </a:schemeClr>
                  </a:solidFill>
                  <a:latin typeface="Calibri" panose="020F0502020204030204"/>
                  <a:ea typeface="+mn-ea"/>
                  <a:cs typeface="+mn-cs"/>
                </a:rPr>
                <a:t>rappel de nouvelles connaissances isolées</a:t>
              </a:r>
            </a:p>
          </p:txBody>
        </p:sp>
        <p:sp>
          <p:nvSpPr>
            <p:cNvPr id="32" name="Freeform: Shape 31">
              <a:extLst>
                <a:ext uri="{FF2B5EF4-FFF2-40B4-BE49-F238E27FC236}">
                  <a16:creationId xmlns:a16="http://schemas.microsoft.com/office/drawing/2014/main" id="{C48F4D12-DE0C-4285-860E-A8E8E4F9AE4C}"/>
                </a:ext>
              </a:extLst>
            </p:cNvPr>
            <p:cNvSpPr/>
            <p:nvPr/>
          </p:nvSpPr>
          <p:spPr>
            <a:xfrm>
              <a:off x="885799" y="1496134"/>
              <a:ext cx="1303952" cy="919665"/>
            </a:xfrm>
            <a:custGeom>
              <a:avLst/>
              <a:gdLst>
                <a:gd name="connsiteX0" fmla="*/ 0 w 1303952"/>
                <a:gd name="connsiteY0" fmla="*/ 153281 h 919665"/>
                <a:gd name="connsiteX1" fmla="*/ 153281 w 1303952"/>
                <a:gd name="connsiteY1" fmla="*/ 0 h 919665"/>
                <a:gd name="connsiteX2" fmla="*/ 1150671 w 1303952"/>
                <a:gd name="connsiteY2" fmla="*/ 0 h 919665"/>
                <a:gd name="connsiteX3" fmla="*/ 1303952 w 1303952"/>
                <a:gd name="connsiteY3" fmla="*/ 153281 h 919665"/>
                <a:gd name="connsiteX4" fmla="*/ 1303952 w 1303952"/>
                <a:gd name="connsiteY4" fmla="*/ 766384 h 919665"/>
                <a:gd name="connsiteX5" fmla="*/ 1150671 w 1303952"/>
                <a:gd name="connsiteY5" fmla="*/ 919665 h 919665"/>
                <a:gd name="connsiteX6" fmla="*/ 153281 w 1303952"/>
                <a:gd name="connsiteY6" fmla="*/ 919665 h 919665"/>
                <a:gd name="connsiteX7" fmla="*/ 0 w 1303952"/>
                <a:gd name="connsiteY7" fmla="*/ 766384 h 919665"/>
                <a:gd name="connsiteX8" fmla="*/ 0 w 1303952"/>
                <a:gd name="connsiteY8" fmla="*/ 153281 h 91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952" h="919665">
                  <a:moveTo>
                    <a:pt x="0" y="153281"/>
                  </a:moveTo>
                  <a:cubicBezTo>
                    <a:pt x="0" y="68626"/>
                    <a:pt x="68626" y="0"/>
                    <a:pt x="153281" y="0"/>
                  </a:cubicBezTo>
                  <a:lnTo>
                    <a:pt x="1150671" y="0"/>
                  </a:lnTo>
                  <a:cubicBezTo>
                    <a:pt x="1235326" y="0"/>
                    <a:pt x="1303952" y="68626"/>
                    <a:pt x="1303952" y="153281"/>
                  </a:cubicBezTo>
                  <a:lnTo>
                    <a:pt x="1303952" y="766384"/>
                  </a:lnTo>
                  <a:cubicBezTo>
                    <a:pt x="1303952" y="851039"/>
                    <a:pt x="1235326" y="919665"/>
                    <a:pt x="1150671" y="919665"/>
                  </a:cubicBezTo>
                  <a:lnTo>
                    <a:pt x="153281" y="919665"/>
                  </a:lnTo>
                  <a:cubicBezTo>
                    <a:pt x="68626" y="919665"/>
                    <a:pt x="0" y="851039"/>
                    <a:pt x="0" y="766384"/>
                  </a:cubicBezTo>
                  <a:lnTo>
                    <a:pt x="0" y="153281"/>
                  </a:lnTo>
                  <a:close/>
                </a:path>
              </a:pathLst>
            </a:custGeom>
            <a:solidFill>
              <a:srgbClr val="4D72A6"/>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98234" tIns="71564" rIns="98234" bIns="71564" numCol="1" spcCol="1270" anchor="ctr" anchorCtr="0">
              <a:noAutofit/>
            </a:bodyPr>
            <a:lstStyle/>
            <a:p>
              <a:pPr marL="0" lvl="0" indent="0" algn="ctr" defTabSz="622300">
                <a:lnSpc>
                  <a:spcPct val="90000"/>
                </a:lnSpc>
                <a:spcBef>
                  <a:spcPct val="0"/>
                </a:spcBef>
                <a:spcAft>
                  <a:spcPct val="35000"/>
                </a:spcAft>
                <a:buNone/>
              </a:pPr>
              <a:r>
                <a:rPr lang="fr-FR" sz="1400" b="1" kern="1200" dirty="0">
                  <a:latin typeface="Calibri"/>
                  <a:cs typeface="Calibri"/>
                </a:rPr>
                <a:t>Passif</a:t>
              </a:r>
              <a:r>
                <a:rPr lang="fr-FR" sz="1200" kern="1200" dirty="0">
                  <a:latin typeface="Calibri"/>
                  <a:cs typeface="Calibri"/>
                </a:rPr>
                <a:t> : recevoir</a:t>
              </a:r>
              <a:endParaRPr lang="fr-FR" sz="2000" kern="1200" dirty="0">
                <a:latin typeface="Calibri"/>
                <a:cs typeface="Calibri"/>
              </a:endParaRPr>
            </a:p>
          </p:txBody>
        </p:sp>
        <p:sp>
          <p:nvSpPr>
            <p:cNvPr id="33" name="Freeform: Shape 32">
              <a:extLst>
                <a:ext uri="{FF2B5EF4-FFF2-40B4-BE49-F238E27FC236}">
                  <a16:creationId xmlns:a16="http://schemas.microsoft.com/office/drawing/2014/main" id="{9BF5736D-39E8-48E8-A8FA-861A63EAEEBD}"/>
                </a:ext>
              </a:extLst>
            </p:cNvPr>
            <p:cNvSpPr/>
            <p:nvPr/>
          </p:nvSpPr>
          <p:spPr>
            <a:xfrm>
              <a:off x="2028349" y="2559535"/>
              <a:ext cx="2829432" cy="982203"/>
            </a:xfrm>
            <a:custGeom>
              <a:avLst/>
              <a:gdLst>
                <a:gd name="connsiteX0" fmla="*/ 0 w 2829432"/>
                <a:gd name="connsiteY0" fmla="*/ 122775 h 982203"/>
                <a:gd name="connsiteX1" fmla="*/ 2338331 w 2829432"/>
                <a:gd name="connsiteY1" fmla="*/ 122775 h 982203"/>
                <a:gd name="connsiteX2" fmla="*/ 2338331 w 2829432"/>
                <a:gd name="connsiteY2" fmla="*/ 0 h 982203"/>
                <a:gd name="connsiteX3" fmla="*/ 2829432 w 2829432"/>
                <a:gd name="connsiteY3" fmla="*/ 491102 h 982203"/>
                <a:gd name="connsiteX4" fmla="*/ 2338331 w 2829432"/>
                <a:gd name="connsiteY4" fmla="*/ 982203 h 982203"/>
                <a:gd name="connsiteX5" fmla="*/ 2338331 w 2829432"/>
                <a:gd name="connsiteY5" fmla="*/ 859428 h 982203"/>
                <a:gd name="connsiteX6" fmla="*/ 0 w 2829432"/>
                <a:gd name="connsiteY6" fmla="*/ 859428 h 982203"/>
                <a:gd name="connsiteX7" fmla="*/ 0 w 2829432"/>
                <a:gd name="connsiteY7" fmla="*/ 122775 h 98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9432" h="982203">
                  <a:moveTo>
                    <a:pt x="0" y="122775"/>
                  </a:moveTo>
                  <a:lnTo>
                    <a:pt x="2338331" y="122775"/>
                  </a:lnTo>
                  <a:lnTo>
                    <a:pt x="2338331" y="0"/>
                  </a:lnTo>
                  <a:lnTo>
                    <a:pt x="2829432" y="491102"/>
                  </a:lnTo>
                  <a:lnTo>
                    <a:pt x="2338331" y="982203"/>
                  </a:lnTo>
                  <a:lnTo>
                    <a:pt x="2338331" y="859428"/>
                  </a:lnTo>
                  <a:lnTo>
                    <a:pt x="0" y="859428"/>
                  </a:lnTo>
                  <a:lnTo>
                    <a:pt x="0" y="122775"/>
                  </a:lnTo>
                  <a:close/>
                </a:path>
              </a:pathLst>
            </a:custGeom>
            <a:solidFill>
              <a:srgbClr val="8FAADC">
                <a:alpha val="50196"/>
              </a:srgbClr>
            </a:solidFill>
          </p:spPr>
          <p:style>
            <a:lnRef idx="1">
              <a:schemeClr val="accent5">
                <a:tint val="40000"/>
                <a:alpha val="90000"/>
                <a:hueOff val="421230"/>
                <a:satOff val="-3597"/>
                <a:lumOff val="-2263"/>
                <a:alphaOff val="0"/>
              </a:schemeClr>
            </a:lnRef>
            <a:fillRef idx="1">
              <a:scrgbClr r="0" g="0" b="0"/>
            </a:fillRef>
            <a:effectRef idx="0">
              <a:schemeClr val="accent5">
                <a:tint val="40000"/>
                <a:alpha val="90000"/>
                <a:hueOff val="421230"/>
                <a:satOff val="-3597"/>
                <a:lumOff val="-2263"/>
                <a:alphaOff val="0"/>
              </a:schemeClr>
            </a:effectRef>
            <a:fontRef idx="minor">
              <a:schemeClr val="dk1">
                <a:hueOff val="0"/>
                <a:satOff val="0"/>
                <a:lumOff val="0"/>
                <a:alphaOff val="0"/>
              </a:schemeClr>
            </a:fontRef>
          </p:style>
          <p:txBody>
            <a:bodyPr spcFirstLastPara="0" vert="horz" wrap="square" lIns="6985" tIns="129760" rIns="375311" bIns="129760" numCol="1" spcCol="1270" anchor="ctr" anchorCtr="0">
              <a:noAutofit/>
            </a:bodyPr>
            <a:lstStyle/>
            <a:p>
              <a:pPr marL="280988" lvl="1" indent="0" algn="l" defTabSz="488950">
                <a:lnSpc>
                  <a:spcPct val="90000"/>
                </a:lnSpc>
                <a:spcBef>
                  <a:spcPct val="0"/>
                </a:spcBef>
                <a:spcAft>
                  <a:spcPct val="15000"/>
                </a:spcAft>
                <a:buNone/>
                <a:tabLst/>
              </a:pPr>
              <a:r>
                <a:rPr lang="fr-FR" sz="1100" kern="1200" dirty="0"/>
                <a:t>Enrichissement des schémas cognitifs existants et application des connaissances dans des contextes connus</a:t>
              </a:r>
            </a:p>
          </p:txBody>
        </p:sp>
        <p:sp>
          <p:nvSpPr>
            <p:cNvPr id="34" name="Freeform: Shape 33">
              <a:extLst>
                <a:ext uri="{FF2B5EF4-FFF2-40B4-BE49-F238E27FC236}">
                  <a16:creationId xmlns:a16="http://schemas.microsoft.com/office/drawing/2014/main" id="{282B877E-EEC3-402D-95E0-2F621008832D}"/>
                </a:ext>
              </a:extLst>
            </p:cNvPr>
            <p:cNvSpPr/>
            <p:nvPr/>
          </p:nvSpPr>
          <p:spPr>
            <a:xfrm>
              <a:off x="875887" y="2571914"/>
              <a:ext cx="1325891" cy="919665"/>
            </a:xfrm>
            <a:custGeom>
              <a:avLst/>
              <a:gdLst>
                <a:gd name="connsiteX0" fmla="*/ 0 w 1325891"/>
                <a:gd name="connsiteY0" fmla="*/ 153281 h 919665"/>
                <a:gd name="connsiteX1" fmla="*/ 153281 w 1325891"/>
                <a:gd name="connsiteY1" fmla="*/ 0 h 919665"/>
                <a:gd name="connsiteX2" fmla="*/ 1172610 w 1325891"/>
                <a:gd name="connsiteY2" fmla="*/ 0 h 919665"/>
                <a:gd name="connsiteX3" fmla="*/ 1325891 w 1325891"/>
                <a:gd name="connsiteY3" fmla="*/ 153281 h 919665"/>
                <a:gd name="connsiteX4" fmla="*/ 1325891 w 1325891"/>
                <a:gd name="connsiteY4" fmla="*/ 766384 h 919665"/>
                <a:gd name="connsiteX5" fmla="*/ 1172610 w 1325891"/>
                <a:gd name="connsiteY5" fmla="*/ 919665 h 919665"/>
                <a:gd name="connsiteX6" fmla="*/ 153281 w 1325891"/>
                <a:gd name="connsiteY6" fmla="*/ 919665 h 919665"/>
                <a:gd name="connsiteX7" fmla="*/ 0 w 1325891"/>
                <a:gd name="connsiteY7" fmla="*/ 766384 h 919665"/>
                <a:gd name="connsiteX8" fmla="*/ 0 w 1325891"/>
                <a:gd name="connsiteY8" fmla="*/ 153281 h 91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891" h="919665">
                  <a:moveTo>
                    <a:pt x="0" y="153281"/>
                  </a:moveTo>
                  <a:cubicBezTo>
                    <a:pt x="0" y="68626"/>
                    <a:pt x="68626" y="0"/>
                    <a:pt x="153281" y="0"/>
                  </a:cubicBezTo>
                  <a:lnTo>
                    <a:pt x="1172610" y="0"/>
                  </a:lnTo>
                  <a:cubicBezTo>
                    <a:pt x="1257265" y="0"/>
                    <a:pt x="1325891" y="68626"/>
                    <a:pt x="1325891" y="153281"/>
                  </a:cubicBezTo>
                  <a:lnTo>
                    <a:pt x="1325891" y="766384"/>
                  </a:lnTo>
                  <a:cubicBezTo>
                    <a:pt x="1325891" y="851039"/>
                    <a:pt x="1257265" y="919665"/>
                    <a:pt x="1172610" y="919665"/>
                  </a:cubicBezTo>
                  <a:lnTo>
                    <a:pt x="153281" y="919665"/>
                  </a:lnTo>
                  <a:cubicBezTo>
                    <a:pt x="68626" y="919665"/>
                    <a:pt x="0" y="851039"/>
                    <a:pt x="0" y="766384"/>
                  </a:cubicBezTo>
                  <a:lnTo>
                    <a:pt x="0" y="153281"/>
                  </a:lnTo>
                  <a:close/>
                </a:path>
              </a:pathLst>
            </a:custGeom>
            <a:solidFill>
              <a:schemeClr val="accent1">
                <a:lumMod val="60000"/>
                <a:lumOff val="40000"/>
              </a:schemeClr>
            </a:solidFill>
          </p:spPr>
          <p:style>
            <a:lnRef idx="0">
              <a:schemeClr val="lt1">
                <a:hueOff val="0"/>
                <a:satOff val="0"/>
                <a:lumOff val="0"/>
                <a:alphaOff val="0"/>
              </a:schemeClr>
            </a:lnRef>
            <a:fillRef idx="3">
              <a:scrgbClr r="0" g="0" b="0"/>
            </a:fillRef>
            <a:effectRef idx="2">
              <a:schemeClr val="accent5">
                <a:hueOff val="282869"/>
                <a:satOff val="3916"/>
                <a:lumOff val="-10850"/>
                <a:alphaOff val="0"/>
              </a:schemeClr>
            </a:effectRef>
            <a:fontRef idx="minor">
              <a:schemeClr val="lt1"/>
            </a:fontRef>
          </p:style>
          <p:txBody>
            <a:bodyPr spcFirstLastPara="0" vert="horz" wrap="square" lIns="98234" tIns="71564" rIns="98234" bIns="71564" numCol="1" spcCol="1270" anchor="ctr" anchorCtr="0">
              <a:noAutofit/>
            </a:bodyPr>
            <a:lstStyle/>
            <a:p>
              <a:pPr marL="0" lvl="0" indent="0" algn="ctr" defTabSz="622300">
                <a:lnSpc>
                  <a:spcPct val="90000"/>
                </a:lnSpc>
                <a:spcBef>
                  <a:spcPct val="0"/>
                </a:spcBef>
                <a:spcAft>
                  <a:spcPct val="35000"/>
                </a:spcAft>
                <a:buNone/>
              </a:pPr>
              <a:r>
                <a:rPr lang="fr-FR" sz="1400" b="1" kern="1200" dirty="0"/>
                <a:t>Actif</a:t>
              </a:r>
              <a:r>
                <a:rPr lang="fr-FR" sz="1200" kern="1200" dirty="0"/>
                <a:t> : sélectionner</a:t>
              </a:r>
            </a:p>
          </p:txBody>
        </p:sp>
        <p:sp>
          <p:nvSpPr>
            <p:cNvPr id="35" name="Freeform: Shape 34">
              <a:extLst>
                <a:ext uri="{FF2B5EF4-FFF2-40B4-BE49-F238E27FC236}">
                  <a16:creationId xmlns:a16="http://schemas.microsoft.com/office/drawing/2014/main" id="{92631966-351B-4A40-82C5-70AAB490A9F6}"/>
                </a:ext>
              </a:extLst>
            </p:cNvPr>
            <p:cNvSpPr/>
            <p:nvPr/>
          </p:nvSpPr>
          <p:spPr>
            <a:xfrm>
              <a:off x="2028350" y="3639305"/>
              <a:ext cx="2650308" cy="983233"/>
            </a:xfrm>
            <a:custGeom>
              <a:avLst/>
              <a:gdLst>
                <a:gd name="connsiteX0" fmla="*/ 0 w 2517713"/>
                <a:gd name="connsiteY0" fmla="*/ 122904 h 983233"/>
                <a:gd name="connsiteX1" fmla="*/ 2026097 w 2517713"/>
                <a:gd name="connsiteY1" fmla="*/ 122904 h 983233"/>
                <a:gd name="connsiteX2" fmla="*/ 2026097 w 2517713"/>
                <a:gd name="connsiteY2" fmla="*/ 0 h 983233"/>
                <a:gd name="connsiteX3" fmla="*/ 2517713 w 2517713"/>
                <a:gd name="connsiteY3" fmla="*/ 491617 h 983233"/>
                <a:gd name="connsiteX4" fmla="*/ 2026097 w 2517713"/>
                <a:gd name="connsiteY4" fmla="*/ 983233 h 983233"/>
                <a:gd name="connsiteX5" fmla="*/ 2026097 w 2517713"/>
                <a:gd name="connsiteY5" fmla="*/ 860329 h 983233"/>
                <a:gd name="connsiteX6" fmla="*/ 0 w 2517713"/>
                <a:gd name="connsiteY6" fmla="*/ 860329 h 983233"/>
                <a:gd name="connsiteX7" fmla="*/ 0 w 2517713"/>
                <a:gd name="connsiteY7" fmla="*/ 122904 h 9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713" h="983233">
                  <a:moveTo>
                    <a:pt x="0" y="122904"/>
                  </a:moveTo>
                  <a:lnTo>
                    <a:pt x="2026097" y="122904"/>
                  </a:lnTo>
                  <a:lnTo>
                    <a:pt x="2026097" y="0"/>
                  </a:lnTo>
                  <a:lnTo>
                    <a:pt x="2517713" y="491617"/>
                  </a:lnTo>
                  <a:lnTo>
                    <a:pt x="2026097" y="983233"/>
                  </a:lnTo>
                  <a:lnTo>
                    <a:pt x="2026097" y="860329"/>
                  </a:lnTo>
                  <a:lnTo>
                    <a:pt x="0" y="860329"/>
                  </a:lnTo>
                  <a:lnTo>
                    <a:pt x="0" y="122904"/>
                  </a:lnTo>
                  <a:close/>
                </a:path>
              </a:pathLst>
            </a:custGeom>
            <a:solidFill>
              <a:srgbClr val="F4B184">
                <a:alpha val="40000"/>
              </a:srgbClr>
            </a:solidFill>
          </p:spPr>
          <p:style>
            <a:lnRef idx="1">
              <a:schemeClr val="accent5">
                <a:tint val="40000"/>
                <a:alpha val="90000"/>
                <a:hueOff val="842460"/>
                <a:satOff val="-7195"/>
                <a:lumOff val="-4526"/>
                <a:alphaOff val="0"/>
              </a:schemeClr>
            </a:lnRef>
            <a:fillRef idx="1">
              <a:scrgbClr r="0" g="0" b="0"/>
            </a:fillRef>
            <a:effectRef idx="0">
              <a:schemeClr val="accent5">
                <a:tint val="40000"/>
                <a:alpha val="90000"/>
                <a:hueOff val="842460"/>
                <a:satOff val="-7195"/>
                <a:lumOff val="-4526"/>
                <a:alphaOff val="0"/>
              </a:schemeClr>
            </a:effectRef>
            <a:fontRef idx="minor">
              <a:schemeClr val="dk1">
                <a:hueOff val="0"/>
                <a:satOff val="0"/>
                <a:lumOff val="0"/>
                <a:alphaOff val="0"/>
              </a:schemeClr>
            </a:fontRef>
          </p:style>
          <p:txBody>
            <a:bodyPr spcFirstLastPara="0" vert="horz" wrap="square" lIns="6985" tIns="129889" rIns="375697" bIns="129889" numCol="1" spcCol="1270" anchor="ctr" anchorCtr="0">
              <a:noAutofit/>
            </a:bodyPr>
            <a:lstStyle/>
            <a:p>
              <a:pPr marL="276225" lvl="1" indent="0" algn="l" defTabSz="488950">
                <a:lnSpc>
                  <a:spcPct val="90000"/>
                </a:lnSpc>
                <a:spcBef>
                  <a:spcPct val="0"/>
                </a:spcBef>
                <a:spcAft>
                  <a:spcPct val="15000"/>
                </a:spcAft>
                <a:buNone/>
                <a:tabLst/>
              </a:pPr>
              <a:r>
                <a:rPr lang="fr-FR" sz="1100" kern="1200" dirty="0"/>
                <a:t>Transformation des schémas existants. Transfert des connaissances à un nouveau contexte</a:t>
              </a:r>
            </a:p>
          </p:txBody>
        </p:sp>
        <p:sp>
          <p:nvSpPr>
            <p:cNvPr id="36" name="Freeform: Shape 35">
              <a:extLst>
                <a:ext uri="{FF2B5EF4-FFF2-40B4-BE49-F238E27FC236}">
                  <a16:creationId xmlns:a16="http://schemas.microsoft.com/office/drawing/2014/main" id="{54C8BC4F-EF4C-4AD1-955E-D40A18FBBB39}"/>
                </a:ext>
              </a:extLst>
            </p:cNvPr>
            <p:cNvSpPr/>
            <p:nvPr/>
          </p:nvSpPr>
          <p:spPr>
            <a:xfrm>
              <a:off x="916496" y="3653569"/>
              <a:ext cx="1285303" cy="919665"/>
            </a:xfrm>
            <a:custGeom>
              <a:avLst/>
              <a:gdLst>
                <a:gd name="connsiteX0" fmla="*/ 0 w 1285303"/>
                <a:gd name="connsiteY0" fmla="*/ 153281 h 919665"/>
                <a:gd name="connsiteX1" fmla="*/ 153281 w 1285303"/>
                <a:gd name="connsiteY1" fmla="*/ 0 h 919665"/>
                <a:gd name="connsiteX2" fmla="*/ 1132022 w 1285303"/>
                <a:gd name="connsiteY2" fmla="*/ 0 h 919665"/>
                <a:gd name="connsiteX3" fmla="*/ 1285303 w 1285303"/>
                <a:gd name="connsiteY3" fmla="*/ 153281 h 919665"/>
                <a:gd name="connsiteX4" fmla="*/ 1285303 w 1285303"/>
                <a:gd name="connsiteY4" fmla="*/ 766384 h 919665"/>
                <a:gd name="connsiteX5" fmla="*/ 1132022 w 1285303"/>
                <a:gd name="connsiteY5" fmla="*/ 919665 h 919665"/>
                <a:gd name="connsiteX6" fmla="*/ 153281 w 1285303"/>
                <a:gd name="connsiteY6" fmla="*/ 919665 h 919665"/>
                <a:gd name="connsiteX7" fmla="*/ 0 w 1285303"/>
                <a:gd name="connsiteY7" fmla="*/ 766384 h 919665"/>
                <a:gd name="connsiteX8" fmla="*/ 0 w 1285303"/>
                <a:gd name="connsiteY8" fmla="*/ 153281 h 91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303" h="919665">
                  <a:moveTo>
                    <a:pt x="0" y="153281"/>
                  </a:moveTo>
                  <a:cubicBezTo>
                    <a:pt x="0" y="68626"/>
                    <a:pt x="68626" y="0"/>
                    <a:pt x="153281" y="0"/>
                  </a:cubicBezTo>
                  <a:lnTo>
                    <a:pt x="1132022" y="0"/>
                  </a:lnTo>
                  <a:cubicBezTo>
                    <a:pt x="1216677" y="0"/>
                    <a:pt x="1285303" y="68626"/>
                    <a:pt x="1285303" y="153281"/>
                  </a:cubicBezTo>
                  <a:lnTo>
                    <a:pt x="1285303" y="766384"/>
                  </a:lnTo>
                  <a:cubicBezTo>
                    <a:pt x="1285303" y="851039"/>
                    <a:pt x="1216677" y="919665"/>
                    <a:pt x="1132022" y="919665"/>
                  </a:cubicBezTo>
                  <a:lnTo>
                    <a:pt x="153281" y="919665"/>
                  </a:lnTo>
                  <a:cubicBezTo>
                    <a:pt x="68626" y="919665"/>
                    <a:pt x="0" y="851039"/>
                    <a:pt x="0" y="766384"/>
                  </a:cubicBezTo>
                  <a:lnTo>
                    <a:pt x="0" y="153281"/>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2">
              <a:schemeClr val="accent5">
                <a:hueOff val="565737"/>
                <a:satOff val="7832"/>
                <a:lumOff val="-21699"/>
                <a:alphaOff val="0"/>
              </a:schemeClr>
            </a:effectRef>
            <a:fontRef idx="minor">
              <a:schemeClr val="lt1"/>
            </a:fontRef>
          </p:style>
          <p:txBody>
            <a:bodyPr spcFirstLastPara="0" vert="horz" wrap="square" lIns="98234" tIns="71564" rIns="98234" bIns="71564" numCol="1" spcCol="1270" anchor="ctr" anchorCtr="0">
              <a:noAutofit/>
            </a:bodyPr>
            <a:lstStyle/>
            <a:p>
              <a:pPr marL="0" lvl="0" indent="0" algn="ctr" defTabSz="622300">
                <a:lnSpc>
                  <a:spcPct val="90000"/>
                </a:lnSpc>
                <a:spcBef>
                  <a:spcPct val="0"/>
                </a:spcBef>
                <a:spcAft>
                  <a:spcPct val="35000"/>
                </a:spcAft>
                <a:buNone/>
              </a:pPr>
              <a:r>
                <a:rPr lang="fr-FR" sz="1400" b="1" kern="1200" dirty="0"/>
                <a:t>Constructif</a:t>
              </a:r>
              <a:r>
                <a:rPr lang="fr-FR" sz="1200" kern="1200" dirty="0"/>
                <a:t> : générer</a:t>
              </a:r>
            </a:p>
          </p:txBody>
        </p:sp>
        <p:sp>
          <p:nvSpPr>
            <p:cNvPr id="37" name="Freeform: Shape 36">
              <a:extLst>
                <a:ext uri="{FF2B5EF4-FFF2-40B4-BE49-F238E27FC236}">
                  <a16:creationId xmlns:a16="http://schemas.microsoft.com/office/drawing/2014/main" id="{00F766BF-AD4A-4464-8F8D-901D1939222E}"/>
                </a:ext>
              </a:extLst>
            </p:cNvPr>
            <p:cNvSpPr/>
            <p:nvPr/>
          </p:nvSpPr>
          <p:spPr>
            <a:xfrm>
              <a:off x="1863464" y="4675861"/>
              <a:ext cx="3011182" cy="994278"/>
            </a:xfrm>
            <a:custGeom>
              <a:avLst/>
              <a:gdLst>
                <a:gd name="connsiteX0" fmla="*/ 0 w 3011182"/>
                <a:gd name="connsiteY0" fmla="*/ 124285 h 994278"/>
                <a:gd name="connsiteX1" fmla="*/ 2514043 w 3011182"/>
                <a:gd name="connsiteY1" fmla="*/ 124285 h 994278"/>
                <a:gd name="connsiteX2" fmla="*/ 2514043 w 3011182"/>
                <a:gd name="connsiteY2" fmla="*/ 0 h 994278"/>
                <a:gd name="connsiteX3" fmla="*/ 3011182 w 3011182"/>
                <a:gd name="connsiteY3" fmla="*/ 497139 h 994278"/>
                <a:gd name="connsiteX4" fmla="*/ 2514043 w 3011182"/>
                <a:gd name="connsiteY4" fmla="*/ 994278 h 994278"/>
                <a:gd name="connsiteX5" fmla="*/ 2514043 w 3011182"/>
                <a:gd name="connsiteY5" fmla="*/ 869993 h 994278"/>
                <a:gd name="connsiteX6" fmla="*/ 0 w 3011182"/>
                <a:gd name="connsiteY6" fmla="*/ 869993 h 994278"/>
                <a:gd name="connsiteX7" fmla="*/ 0 w 3011182"/>
                <a:gd name="connsiteY7" fmla="*/ 124285 h 99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1182" h="994278">
                  <a:moveTo>
                    <a:pt x="0" y="124285"/>
                  </a:moveTo>
                  <a:lnTo>
                    <a:pt x="2514043" y="124285"/>
                  </a:lnTo>
                  <a:lnTo>
                    <a:pt x="2514043" y="0"/>
                  </a:lnTo>
                  <a:lnTo>
                    <a:pt x="3011182" y="497139"/>
                  </a:lnTo>
                  <a:lnTo>
                    <a:pt x="2514043" y="994278"/>
                  </a:lnTo>
                  <a:lnTo>
                    <a:pt x="2514043" y="869993"/>
                  </a:lnTo>
                  <a:lnTo>
                    <a:pt x="0" y="869993"/>
                  </a:lnTo>
                  <a:lnTo>
                    <a:pt x="0" y="124285"/>
                  </a:lnTo>
                  <a:close/>
                </a:path>
              </a:pathLst>
            </a:custGeom>
            <a:solidFill>
              <a:srgbClr val="C55B28">
                <a:alpha val="40000"/>
              </a:srgbClr>
            </a:solidFill>
          </p:spPr>
          <p:style>
            <a:lnRef idx="1">
              <a:schemeClr val="accent5">
                <a:tint val="40000"/>
                <a:alpha val="90000"/>
                <a:hueOff val="1263690"/>
                <a:satOff val="-10792"/>
                <a:lumOff val="-6789"/>
                <a:alphaOff val="0"/>
              </a:schemeClr>
            </a:lnRef>
            <a:fillRef idx="1">
              <a:scrgbClr r="0" g="0" b="0"/>
            </a:fillRef>
            <a:effectRef idx="0">
              <a:schemeClr val="accent5">
                <a:tint val="40000"/>
                <a:alpha val="90000"/>
                <a:hueOff val="1263690"/>
                <a:satOff val="-10792"/>
                <a:lumOff val="-6789"/>
                <a:alphaOff val="0"/>
              </a:schemeClr>
            </a:effectRef>
            <a:fontRef idx="minor">
              <a:schemeClr val="dk1">
                <a:hueOff val="0"/>
                <a:satOff val="0"/>
                <a:lumOff val="0"/>
                <a:alphaOff val="0"/>
              </a:schemeClr>
            </a:fontRef>
          </p:style>
          <p:txBody>
            <a:bodyPr spcFirstLastPara="0" vert="horz" wrap="square" lIns="6985" tIns="131270" rIns="379839" bIns="131270" numCol="1" spcCol="1270" anchor="ctr" anchorCtr="0">
              <a:noAutofit/>
            </a:bodyPr>
            <a:lstStyle/>
            <a:p>
              <a:pPr marL="401638" lvl="1" indent="0" algn="l" defTabSz="488950">
                <a:lnSpc>
                  <a:spcPct val="90000"/>
                </a:lnSpc>
                <a:spcBef>
                  <a:spcPct val="0"/>
                </a:spcBef>
                <a:spcAft>
                  <a:spcPct val="15000"/>
                </a:spcAft>
                <a:buNone/>
                <a:tabLst/>
              </a:pPr>
              <a:r>
                <a:rPr lang="fr-FR" sz="1100" kern="1200"/>
                <a:t>Création de nouvelles connaissances et invention de nouvelles idées dépassant la matière enseignée</a:t>
              </a:r>
              <a:endParaRPr lang="fr-FR" sz="1100" i="1" kern="1200"/>
            </a:p>
          </p:txBody>
        </p:sp>
        <p:sp>
          <p:nvSpPr>
            <p:cNvPr id="38" name="Freeform: Shape 37">
              <a:extLst>
                <a:ext uri="{FF2B5EF4-FFF2-40B4-BE49-F238E27FC236}">
                  <a16:creationId xmlns:a16="http://schemas.microsoft.com/office/drawing/2014/main" id="{A1CD29DA-4F69-45B6-8FBC-8E09906462B6}"/>
                </a:ext>
              </a:extLst>
            </p:cNvPr>
            <p:cNvSpPr/>
            <p:nvPr/>
          </p:nvSpPr>
          <p:spPr>
            <a:xfrm>
              <a:off x="920085" y="4711512"/>
              <a:ext cx="1293698" cy="919665"/>
            </a:xfrm>
            <a:custGeom>
              <a:avLst/>
              <a:gdLst>
                <a:gd name="connsiteX0" fmla="*/ 0 w 1293698"/>
                <a:gd name="connsiteY0" fmla="*/ 153281 h 919665"/>
                <a:gd name="connsiteX1" fmla="*/ 153281 w 1293698"/>
                <a:gd name="connsiteY1" fmla="*/ 0 h 919665"/>
                <a:gd name="connsiteX2" fmla="*/ 1140417 w 1293698"/>
                <a:gd name="connsiteY2" fmla="*/ 0 h 919665"/>
                <a:gd name="connsiteX3" fmla="*/ 1293698 w 1293698"/>
                <a:gd name="connsiteY3" fmla="*/ 153281 h 919665"/>
                <a:gd name="connsiteX4" fmla="*/ 1293698 w 1293698"/>
                <a:gd name="connsiteY4" fmla="*/ 766384 h 919665"/>
                <a:gd name="connsiteX5" fmla="*/ 1140417 w 1293698"/>
                <a:gd name="connsiteY5" fmla="*/ 919665 h 919665"/>
                <a:gd name="connsiteX6" fmla="*/ 153281 w 1293698"/>
                <a:gd name="connsiteY6" fmla="*/ 919665 h 919665"/>
                <a:gd name="connsiteX7" fmla="*/ 0 w 1293698"/>
                <a:gd name="connsiteY7" fmla="*/ 766384 h 919665"/>
                <a:gd name="connsiteX8" fmla="*/ 0 w 1293698"/>
                <a:gd name="connsiteY8" fmla="*/ 153281 h 91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698" h="919665">
                  <a:moveTo>
                    <a:pt x="0" y="153281"/>
                  </a:moveTo>
                  <a:cubicBezTo>
                    <a:pt x="0" y="68626"/>
                    <a:pt x="68626" y="0"/>
                    <a:pt x="153281" y="0"/>
                  </a:cubicBezTo>
                  <a:lnTo>
                    <a:pt x="1140417" y="0"/>
                  </a:lnTo>
                  <a:cubicBezTo>
                    <a:pt x="1225072" y="0"/>
                    <a:pt x="1293698" y="68626"/>
                    <a:pt x="1293698" y="153281"/>
                  </a:cubicBezTo>
                  <a:lnTo>
                    <a:pt x="1293698" y="766384"/>
                  </a:lnTo>
                  <a:cubicBezTo>
                    <a:pt x="1293698" y="851039"/>
                    <a:pt x="1225072" y="919665"/>
                    <a:pt x="1140417" y="919665"/>
                  </a:cubicBezTo>
                  <a:lnTo>
                    <a:pt x="153281" y="919665"/>
                  </a:lnTo>
                  <a:cubicBezTo>
                    <a:pt x="68626" y="919665"/>
                    <a:pt x="0" y="851039"/>
                    <a:pt x="0" y="766384"/>
                  </a:cubicBezTo>
                  <a:lnTo>
                    <a:pt x="0" y="153281"/>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5">
                <a:hueOff val="848606"/>
                <a:satOff val="11748"/>
                <a:lumOff val="-32549"/>
                <a:alphaOff val="0"/>
              </a:schemeClr>
            </a:effectRef>
            <a:fontRef idx="minor">
              <a:schemeClr val="lt1"/>
            </a:fontRef>
          </p:style>
          <p:txBody>
            <a:bodyPr spcFirstLastPara="0" vert="horz" wrap="square" lIns="98234" tIns="71564" rIns="98234" bIns="71564" numCol="1" spcCol="1270" anchor="ctr" anchorCtr="0">
              <a:noAutofit/>
            </a:bodyPr>
            <a:lstStyle/>
            <a:p>
              <a:pPr marL="0" lvl="0" indent="0" algn="ctr" defTabSz="622300">
                <a:lnSpc>
                  <a:spcPct val="90000"/>
                </a:lnSpc>
                <a:spcBef>
                  <a:spcPct val="0"/>
                </a:spcBef>
                <a:spcAft>
                  <a:spcPct val="35000"/>
                </a:spcAft>
                <a:buNone/>
              </a:pPr>
              <a:r>
                <a:rPr lang="fr-FR" sz="1400" b="1" kern="1200" dirty="0"/>
                <a:t>Interactif</a:t>
              </a:r>
              <a:r>
                <a:rPr lang="fr-FR" sz="1200" kern="1200" dirty="0"/>
                <a:t> : collaborer</a:t>
              </a:r>
              <a:endParaRPr lang="fr-FR" sz="1200" i="1" kern="1200" dirty="0"/>
            </a:p>
          </p:txBody>
        </p:sp>
        <p:grpSp>
          <p:nvGrpSpPr>
            <p:cNvPr id="3" name="Group 2">
              <a:extLst>
                <a:ext uri="{FF2B5EF4-FFF2-40B4-BE49-F238E27FC236}">
                  <a16:creationId xmlns:a16="http://schemas.microsoft.com/office/drawing/2014/main" id="{4936CA83-E3A3-4939-9187-A9F46D3F7EA9}"/>
                </a:ext>
              </a:extLst>
            </p:cNvPr>
            <p:cNvGrpSpPr/>
            <p:nvPr/>
          </p:nvGrpSpPr>
          <p:grpSpPr>
            <a:xfrm>
              <a:off x="475506" y="1485669"/>
              <a:ext cx="447969" cy="4163717"/>
              <a:chOff x="475506" y="1485669"/>
              <a:chExt cx="447969" cy="4163717"/>
            </a:xfrm>
          </p:grpSpPr>
          <p:grpSp>
            <p:nvGrpSpPr>
              <p:cNvPr id="16" name="Groupe 15">
                <a:extLst>
                  <a:ext uri="{FF2B5EF4-FFF2-40B4-BE49-F238E27FC236}">
                    <a16:creationId xmlns:a16="http://schemas.microsoft.com/office/drawing/2014/main" id="{72EDF8A6-B868-E842-94D8-19854AB8F5B2}"/>
                  </a:ext>
                </a:extLst>
              </p:cNvPr>
              <p:cNvGrpSpPr/>
              <p:nvPr/>
            </p:nvGrpSpPr>
            <p:grpSpPr>
              <a:xfrm>
                <a:off x="475506" y="4705093"/>
                <a:ext cx="447969" cy="944293"/>
                <a:chOff x="828891" y="3148196"/>
                <a:chExt cx="2979516" cy="692974"/>
              </a:xfrm>
            </p:grpSpPr>
            <p:sp>
              <p:nvSpPr>
                <p:cNvPr id="26" name="Rectangle : coins arrondis 25">
                  <a:extLst>
                    <a:ext uri="{FF2B5EF4-FFF2-40B4-BE49-F238E27FC236}">
                      <a16:creationId xmlns:a16="http://schemas.microsoft.com/office/drawing/2014/main" id="{CC60A436-AF01-6F4B-8FB4-FB1DBDFC1907}"/>
                    </a:ext>
                  </a:extLst>
                </p:cNvPr>
                <p:cNvSpPr/>
                <p:nvPr/>
              </p:nvSpPr>
              <p:spPr>
                <a:xfrm>
                  <a:off x="828891" y="3148196"/>
                  <a:ext cx="2979516" cy="692974"/>
                </a:xfrm>
                <a:prstGeom prst="roundRect">
                  <a:avLst/>
                </a:prstGeom>
                <a:solidFill>
                  <a:schemeClr val="accent2">
                    <a:lumMod val="75000"/>
                  </a:schemeClr>
                </a:solid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27" name="Rectangle : coins arrondis 4">
                  <a:extLst>
                    <a:ext uri="{FF2B5EF4-FFF2-40B4-BE49-F238E27FC236}">
                      <a16:creationId xmlns:a16="http://schemas.microsoft.com/office/drawing/2014/main" id="{27125C55-7128-E149-8ACB-3482058D2317}"/>
                    </a:ext>
                  </a:extLst>
                </p:cNvPr>
                <p:cNvSpPr txBox="1"/>
                <p:nvPr/>
              </p:nvSpPr>
              <p:spPr>
                <a:xfrm>
                  <a:off x="863803" y="3299462"/>
                  <a:ext cx="2909692" cy="440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2400" b="1" kern="1200"/>
                    <a:t>I</a:t>
                  </a:r>
                  <a:endParaRPr lang="fr-FR" sz="2400" b="1" i="1" kern="1200"/>
                </a:p>
              </p:txBody>
            </p:sp>
          </p:grpSp>
          <p:grpSp>
            <p:nvGrpSpPr>
              <p:cNvPr id="17" name="Groupe 16">
                <a:extLst>
                  <a:ext uri="{FF2B5EF4-FFF2-40B4-BE49-F238E27FC236}">
                    <a16:creationId xmlns:a16="http://schemas.microsoft.com/office/drawing/2014/main" id="{59D50E40-B501-8945-811E-06C26D8BDDF2}"/>
                  </a:ext>
                </a:extLst>
              </p:cNvPr>
              <p:cNvGrpSpPr/>
              <p:nvPr/>
            </p:nvGrpSpPr>
            <p:grpSpPr>
              <a:xfrm>
                <a:off x="475506" y="3659390"/>
                <a:ext cx="447969" cy="902084"/>
                <a:chOff x="828891" y="3179171"/>
                <a:chExt cx="2979516" cy="661999"/>
              </a:xfrm>
              <a:solidFill>
                <a:srgbClr val="F4B082"/>
              </a:solidFill>
            </p:grpSpPr>
            <p:sp>
              <p:nvSpPr>
                <p:cNvPr id="24" name="Rectangle : coins arrondis 23">
                  <a:extLst>
                    <a:ext uri="{FF2B5EF4-FFF2-40B4-BE49-F238E27FC236}">
                      <a16:creationId xmlns:a16="http://schemas.microsoft.com/office/drawing/2014/main" id="{5A6CFC1F-ED80-5449-9F06-298C6AB3A92F}"/>
                    </a:ext>
                  </a:extLst>
                </p:cNvPr>
                <p:cNvSpPr/>
                <p:nvPr/>
              </p:nvSpPr>
              <p:spPr>
                <a:xfrm>
                  <a:off x="828891" y="3179171"/>
                  <a:ext cx="2979516" cy="661999"/>
                </a:xfrm>
                <a:prstGeom prst="roundRect">
                  <a:avLst/>
                </a:prstGeom>
                <a:grp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25" name="Rectangle : coins arrondis 4">
                  <a:extLst>
                    <a:ext uri="{FF2B5EF4-FFF2-40B4-BE49-F238E27FC236}">
                      <a16:creationId xmlns:a16="http://schemas.microsoft.com/office/drawing/2014/main" id="{17BEF56A-1E76-E141-9466-5FB6E313AAAD}"/>
                    </a:ext>
                  </a:extLst>
                </p:cNvPr>
                <p:cNvSpPr txBox="1"/>
                <p:nvPr/>
              </p:nvSpPr>
              <p:spPr>
                <a:xfrm>
                  <a:off x="863803" y="3329683"/>
                  <a:ext cx="2909692" cy="4094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2000" b="1" kern="1200"/>
                    <a:t>C</a:t>
                  </a:r>
                  <a:endParaRPr lang="fr-FR" sz="2000" b="1" i="1" kern="1200"/>
                </a:p>
              </p:txBody>
            </p:sp>
          </p:grpSp>
          <p:grpSp>
            <p:nvGrpSpPr>
              <p:cNvPr id="18" name="Groupe 17">
                <a:extLst>
                  <a:ext uri="{FF2B5EF4-FFF2-40B4-BE49-F238E27FC236}">
                    <a16:creationId xmlns:a16="http://schemas.microsoft.com/office/drawing/2014/main" id="{BB27B3A5-85E4-C24F-AA0D-6F18CB692F33}"/>
                  </a:ext>
                </a:extLst>
              </p:cNvPr>
              <p:cNvGrpSpPr/>
              <p:nvPr/>
            </p:nvGrpSpPr>
            <p:grpSpPr>
              <a:xfrm>
                <a:off x="475506" y="2563784"/>
                <a:ext cx="447969" cy="944293"/>
                <a:chOff x="828891" y="3148196"/>
                <a:chExt cx="2979516" cy="692974"/>
              </a:xfrm>
              <a:solidFill>
                <a:srgbClr val="8FAADD"/>
              </a:solidFill>
            </p:grpSpPr>
            <p:sp>
              <p:nvSpPr>
                <p:cNvPr id="22" name="Rectangle : coins arrondis 21">
                  <a:extLst>
                    <a:ext uri="{FF2B5EF4-FFF2-40B4-BE49-F238E27FC236}">
                      <a16:creationId xmlns:a16="http://schemas.microsoft.com/office/drawing/2014/main" id="{FBD82FAB-BADA-3141-AD8E-334328F83C75}"/>
                    </a:ext>
                  </a:extLst>
                </p:cNvPr>
                <p:cNvSpPr/>
                <p:nvPr/>
              </p:nvSpPr>
              <p:spPr>
                <a:xfrm>
                  <a:off x="828891" y="3148196"/>
                  <a:ext cx="2979516" cy="692974"/>
                </a:xfrm>
                <a:prstGeom prst="roundRect">
                  <a:avLst/>
                </a:prstGeom>
                <a:grp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23" name="Rectangle : coins arrondis 4">
                  <a:extLst>
                    <a:ext uri="{FF2B5EF4-FFF2-40B4-BE49-F238E27FC236}">
                      <a16:creationId xmlns:a16="http://schemas.microsoft.com/office/drawing/2014/main" id="{2EA42C42-43F0-F24D-A953-70F2C830B765}"/>
                    </a:ext>
                  </a:extLst>
                </p:cNvPr>
                <p:cNvSpPr txBox="1"/>
                <p:nvPr/>
              </p:nvSpPr>
              <p:spPr>
                <a:xfrm>
                  <a:off x="863803" y="3259238"/>
                  <a:ext cx="2909692" cy="5073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2000" b="1" kern="1200"/>
                    <a:t>A</a:t>
                  </a:r>
                  <a:endParaRPr lang="fr-FR" sz="2000" b="1" i="1" kern="1200"/>
                </a:p>
              </p:txBody>
            </p:sp>
          </p:grpSp>
          <p:grpSp>
            <p:nvGrpSpPr>
              <p:cNvPr id="19" name="Groupe 18">
                <a:extLst>
                  <a:ext uri="{FF2B5EF4-FFF2-40B4-BE49-F238E27FC236}">
                    <a16:creationId xmlns:a16="http://schemas.microsoft.com/office/drawing/2014/main" id="{83C1135B-1FB2-E144-9C6E-7B412DA45C79}"/>
                  </a:ext>
                </a:extLst>
              </p:cNvPr>
              <p:cNvGrpSpPr/>
              <p:nvPr/>
            </p:nvGrpSpPr>
            <p:grpSpPr>
              <a:xfrm>
                <a:off x="475506" y="1485669"/>
                <a:ext cx="447969" cy="944293"/>
                <a:chOff x="828891" y="3162575"/>
                <a:chExt cx="2979518" cy="692974"/>
              </a:xfrm>
              <a:solidFill>
                <a:srgbClr val="4D72A6"/>
              </a:solidFill>
            </p:grpSpPr>
            <p:sp>
              <p:nvSpPr>
                <p:cNvPr id="20" name="Rectangle : coins arrondis 19">
                  <a:extLst>
                    <a:ext uri="{FF2B5EF4-FFF2-40B4-BE49-F238E27FC236}">
                      <a16:creationId xmlns:a16="http://schemas.microsoft.com/office/drawing/2014/main" id="{53ADF788-9961-9E47-A3CB-A3B0F5192CCB}"/>
                    </a:ext>
                  </a:extLst>
                </p:cNvPr>
                <p:cNvSpPr/>
                <p:nvPr/>
              </p:nvSpPr>
              <p:spPr>
                <a:xfrm>
                  <a:off x="828891" y="3162575"/>
                  <a:ext cx="2979518" cy="692974"/>
                </a:xfrm>
                <a:prstGeom prst="roundRect">
                  <a:avLst/>
                </a:prstGeom>
                <a:grp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21" name="Rectangle : coins arrondis 4">
                  <a:extLst>
                    <a:ext uri="{FF2B5EF4-FFF2-40B4-BE49-F238E27FC236}">
                      <a16:creationId xmlns:a16="http://schemas.microsoft.com/office/drawing/2014/main" id="{A506AD92-27B1-EC4C-BDA1-4E3AF4F0AFD5}"/>
                    </a:ext>
                  </a:extLst>
                </p:cNvPr>
                <p:cNvSpPr txBox="1"/>
                <p:nvPr/>
              </p:nvSpPr>
              <p:spPr>
                <a:xfrm>
                  <a:off x="863803" y="3254494"/>
                  <a:ext cx="2909694" cy="5370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2000" b="1" kern="1200"/>
                    <a:t>P</a:t>
                  </a:r>
                  <a:endParaRPr lang="fr-FR" sz="2000" b="1" i="1" kern="1200"/>
                </a:p>
              </p:txBody>
            </p:sp>
          </p:grpSp>
        </p:grpSp>
        <p:sp>
          <p:nvSpPr>
            <p:cNvPr id="7" name="Rectangle : coins arrondis 6">
              <a:extLst>
                <a:ext uri="{FF2B5EF4-FFF2-40B4-BE49-F238E27FC236}">
                  <a16:creationId xmlns:a16="http://schemas.microsoft.com/office/drawing/2014/main" id="{F3337D74-DA40-9642-B7CB-C40C4FD21D5A}"/>
                </a:ext>
              </a:extLst>
            </p:cNvPr>
            <p:cNvSpPr/>
            <p:nvPr/>
          </p:nvSpPr>
          <p:spPr>
            <a:xfrm>
              <a:off x="4690141" y="4705491"/>
              <a:ext cx="1041604" cy="944293"/>
            </a:xfrm>
            <a:prstGeom prst="roundRect">
              <a:avLst/>
            </a:prstGeom>
            <a:solidFill>
              <a:schemeClr val="accent2">
                <a:lumMod val="75000"/>
              </a:schemeClr>
            </a:solid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8" name="Rectangle : coins arrondis 7">
              <a:extLst>
                <a:ext uri="{FF2B5EF4-FFF2-40B4-BE49-F238E27FC236}">
                  <a16:creationId xmlns:a16="http://schemas.microsoft.com/office/drawing/2014/main" id="{1BA10D38-81FD-B949-BB56-B36A480FC179}"/>
                </a:ext>
              </a:extLst>
            </p:cNvPr>
            <p:cNvSpPr/>
            <p:nvPr/>
          </p:nvSpPr>
          <p:spPr>
            <a:xfrm>
              <a:off x="4699667" y="3659788"/>
              <a:ext cx="1041604" cy="902084"/>
            </a:xfrm>
            <a:prstGeom prst="roundRect">
              <a:avLst/>
            </a:prstGeom>
            <a:solidFill>
              <a:srgbClr val="F4B082"/>
            </a:solid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9" name="Rectangle : coins arrondis 8">
              <a:extLst>
                <a:ext uri="{FF2B5EF4-FFF2-40B4-BE49-F238E27FC236}">
                  <a16:creationId xmlns:a16="http://schemas.microsoft.com/office/drawing/2014/main" id="{20855340-7C2F-634C-A5E8-B5726F586036}"/>
                </a:ext>
              </a:extLst>
            </p:cNvPr>
            <p:cNvSpPr/>
            <p:nvPr/>
          </p:nvSpPr>
          <p:spPr>
            <a:xfrm>
              <a:off x="4690141" y="2564183"/>
              <a:ext cx="1041604" cy="944293"/>
            </a:xfrm>
            <a:prstGeom prst="roundRect">
              <a:avLst/>
            </a:prstGeom>
            <a:solidFill>
              <a:srgbClr val="8FAADD"/>
            </a:solid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10" name="Rectangle : coins arrondis 9">
              <a:extLst>
                <a:ext uri="{FF2B5EF4-FFF2-40B4-BE49-F238E27FC236}">
                  <a16:creationId xmlns:a16="http://schemas.microsoft.com/office/drawing/2014/main" id="{EA0FBEE2-FFDB-6C42-ACDE-4E4DF8369739}"/>
                </a:ext>
              </a:extLst>
            </p:cNvPr>
            <p:cNvSpPr/>
            <p:nvPr/>
          </p:nvSpPr>
          <p:spPr>
            <a:xfrm>
              <a:off x="4690143" y="1486067"/>
              <a:ext cx="1041604" cy="944293"/>
            </a:xfrm>
            <a:prstGeom prst="roundRect">
              <a:avLst/>
            </a:prstGeom>
            <a:solidFill>
              <a:srgbClr val="4D72A6"/>
            </a:solidFill>
          </p:spPr>
          <p:style>
            <a:lnRef idx="0">
              <a:schemeClr val="lt1">
                <a:hueOff val="0"/>
                <a:satOff val="0"/>
                <a:lumOff val="0"/>
                <a:alphaOff val="0"/>
              </a:schemeClr>
            </a:lnRef>
            <a:fillRef idx="3">
              <a:scrgbClr r="0" g="0" b="0"/>
            </a:fillRef>
            <a:effectRef idx="2">
              <a:schemeClr val="accent5">
                <a:hueOff val="-6758543"/>
                <a:satOff val="-17419"/>
                <a:lumOff val="-11765"/>
                <a:alphaOff val="0"/>
              </a:schemeClr>
            </a:effectRef>
            <a:fontRef idx="minor">
              <a:schemeClr val="lt1"/>
            </a:fontRef>
          </p:style>
          <p:txBody>
            <a:bodyPr/>
            <a:lstStyle/>
            <a:p>
              <a:endParaRPr lang="fr-FR"/>
            </a:p>
          </p:txBody>
        </p:sp>
        <p:sp>
          <p:nvSpPr>
            <p:cNvPr id="11" name="Rectangle : coins arrondis 4">
              <a:extLst>
                <a:ext uri="{FF2B5EF4-FFF2-40B4-BE49-F238E27FC236}">
                  <a16:creationId xmlns:a16="http://schemas.microsoft.com/office/drawing/2014/main" id="{23FC7B6C-B041-0340-9F7E-DA2554878ABE}"/>
                </a:ext>
              </a:extLst>
            </p:cNvPr>
            <p:cNvSpPr txBox="1"/>
            <p:nvPr/>
          </p:nvSpPr>
          <p:spPr>
            <a:xfrm>
              <a:off x="4697470" y="1611322"/>
              <a:ext cx="1034275" cy="731861"/>
            </a:xfrm>
            <a:prstGeom prst="rect">
              <a:avLst/>
            </a:prstGeom>
            <a:solidFill>
              <a:srgbClr val="4D72A6"/>
            </a:solid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1000"/>
                <a:t>L’étudiant écoute passivement les autres</a:t>
              </a:r>
              <a:endParaRPr lang="fr-FR" sz="1000" kern="1200">
                <a:cs typeface="Calibri"/>
              </a:endParaRPr>
            </a:p>
          </p:txBody>
        </p:sp>
        <p:sp>
          <p:nvSpPr>
            <p:cNvPr id="12" name="Rectangle : coins arrondis 4">
              <a:extLst>
                <a:ext uri="{FF2B5EF4-FFF2-40B4-BE49-F238E27FC236}">
                  <a16:creationId xmlns:a16="http://schemas.microsoft.com/office/drawing/2014/main" id="{3DA85CFB-03E8-D94D-B2C8-1DBCFAAD17B7}"/>
                </a:ext>
              </a:extLst>
            </p:cNvPr>
            <p:cNvSpPr txBox="1"/>
            <p:nvPr/>
          </p:nvSpPr>
          <p:spPr>
            <a:xfrm>
              <a:off x="4690140" y="2678493"/>
              <a:ext cx="1052103" cy="73186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fr-FR" sz="1000" dirty="0"/>
                <a:t>L’étudiant </a:t>
              </a:r>
              <a:br>
                <a:rPr lang="fr-FR" sz="1000" dirty="0"/>
              </a:br>
              <a:r>
                <a:rPr lang="fr-FR" sz="1000" dirty="0"/>
                <a:t>écoute et prend des notes</a:t>
              </a:r>
              <a:endParaRPr lang="fr-FR" sz="1000" kern="1200" dirty="0">
                <a:cs typeface="Calibri"/>
              </a:endParaRPr>
            </a:p>
          </p:txBody>
        </p:sp>
        <p:sp>
          <p:nvSpPr>
            <p:cNvPr id="13" name="Rectangle : coins arrondis 4">
              <a:extLst>
                <a:ext uri="{FF2B5EF4-FFF2-40B4-BE49-F238E27FC236}">
                  <a16:creationId xmlns:a16="http://schemas.microsoft.com/office/drawing/2014/main" id="{49E0067E-D059-2B48-AB26-7300D605F391}"/>
                </a:ext>
              </a:extLst>
            </p:cNvPr>
            <p:cNvSpPr txBox="1"/>
            <p:nvPr/>
          </p:nvSpPr>
          <p:spPr>
            <a:xfrm>
              <a:off x="4651930" y="3758610"/>
              <a:ext cx="1111397" cy="73186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algn="ctr" defTabSz="1111250">
                <a:lnSpc>
                  <a:spcPct val="90000"/>
                </a:lnSpc>
                <a:spcBef>
                  <a:spcPct val="0"/>
                </a:spcBef>
                <a:spcAft>
                  <a:spcPct val="35000"/>
                </a:spcAft>
              </a:pPr>
              <a:r>
                <a:rPr lang="fr-FR" sz="1000"/>
                <a:t>L’étudiant réalise une synthèse au tableau </a:t>
              </a:r>
              <a:endParaRPr lang="fr-FR" sz="1100" kern="1200"/>
            </a:p>
          </p:txBody>
        </p:sp>
        <p:sp>
          <p:nvSpPr>
            <p:cNvPr id="14" name="Rectangle : coins arrondis 4">
              <a:extLst>
                <a:ext uri="{FF2B5EF4-FFF2-40B4-BE49-F238E27FC236}">
                  <a16:creationId xmlns:a16="http://schemas.microsoft.com/office/drawing/2014/main" id="{61313AC3-77CF-3B4F-8F29-99D3CC226EFE}"/>
                </a:ext>
              </a:extLst>
            </p:cNvPr>
            <p:cNvSpPr txBox="1"/>
            <p:nvPr/>
          </p:nvSpPr>
          <p:spPr>
            <a:xfrm>
              <a:off x="4690140" y="4815301"/>
              <a:ext cx="1052103" cy="73186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fr-FR" sz="1000" dirty="0"/>
                <a:t>L’étudiant débat avec les autres sur ce qu’il a compris</a:t>
              </a:r>
              <a:endParaRPr lang="fr-FR" sz="1000" kern="1200" dirty="0"/>
            </a:p>
          </p:txBody>
        </p:sp>
      </p:grpSp>
      <p:pic>
        <p:nvPicPr>
          <p:cNvPr id="28" name="Image 27" descr="Une image contenant texte&#10;&#10;Description générée automatiquement">
            <a:extLst>
              <a:ext uri="{FF2B5EF4-FFF2-40B4-BE49-F238E27FC236}">
                <a16:creationId xmlns:a16="http://schemas.microsoft.com/office/drawing/2014/main" id="{A197F68C-C7E6-F645-BB6A-F0C40B715A9D}"/>
              </a:ext>
            </a:extLst>
          </p:cNvPr>
          <p:cNvPicPr>
            <a:picLocks noChangeAspect="1"/>
          </p:cNvPicPr>
          <p:nvPr/>
        </p:nvPicPr>
        <p:blipFill rotWithShape="1">
          <a:blip r:embed="rId2"/>
          <a:srcRect l="10461" t="8039" r="65253" b="7825"/>
          <a:stretch/>
        </p:blipFill>
        <p:spPr>
          <a:xfrm>
            <a:off x="5891658" y="1392283"/>
            <a:ext cx="1745910" cy="4534213"/>
          </a:xfrm>
          <a:prstGeom prst="rect">
            <a:avLst/>
          </a:prstGeom>
        </p:spPr>
      </p:pic>
      <p:sp>
        <p:nvSpPr>
          <p:cNvPr id="29" name="ZoneTexte 28">
            <a:extLst>
              <a:ext uri="{FF2B5EF4-FFF2-40B4-BE49-F238E27FC236}">
                <a16:creationId xmlns:a16="http://schemas.microsoft.com/office/drawing/2014/main" id="{60AFC7C0-FB68-FA4B-B000-EBD50F5CD899}"/>
              </a:ext>
            </a:extLst>
          </p:cNvPr>
          <p:cNvSpPr txBox="1"/>
          <p:nvPr/>
        </p:nvSpPr>
        <p:spPr>
          <a:xfrm>
            <a:off x="4631377" y="786224"/>
            <a:ext cx="3531031" cy="338554"/>
          </a:xfrm>
          <a:prstGeom prst="rect">
            <a:avLst/>
          </a:prstGeom>
          <a:noFill/>
        </p:spPr>
        <p:txBody>
          <a:bodyPr wrap="none" lIns="91440" tIns="45720" rIns="91440" bIns="45720" rtlCol="0" anchor="t">
            <a:spAutoFit/>
          </a:bodyPr>
          <a:lstStyle/>
          <a:p>
            <a:r>
              <a:rPr lang="fr-FR" sz="1600" dirty="0">
                <a:latin typeface="+mn-lt"/>
              </a:rPr>
              <a:t>Le modèle ICAP (Chi et Wylie, 2014)</a:t>
            </a:r>
            <a:endParaRPr lang="fr-FR" sz="1600" dirty="0">
              <a:latin typeface="+mn-lt"/>
              <a:cs typeface="Calibri"/>
            </a:endParaRPr>
          </a:p>
        </p:txBody>
      </p:sp>
    </p:spTree>
    <p:extLst>
      <p:ext uri="{BB962C8B-B14F-4D97-AF65-F5344CB8AC3E}">
        <p14:creationId xmlns:p14="http://schemas.microsoft.com/office/powerpoint/2010/main" val="421146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7E6B3D-015D-A827-2651-554D1DD703E1}"/>
              </a:ext>
            </a:extLst>
          </p:cNvPr>
          <p:cNvSpPr>
            <a:spLocks noGrp="1"/>
          </p:cNvSpPr>
          <p:nvPr>
            <p:ph type="title"/>
          </p:nvPr>
        </p:nvSpPr>
        <p:spPr>
          <a:xfrm>
            <a:off x="456649" y="105968"/>
            <a:ext cx="7886700" cy="994172"/>
          </a:xfrm>
        </p:spPr>
        <p:txBody>
          <a:bodyPr/>
          <a:lstStyle/>
          <a:p>
            <a:r>
              <a:rPr lang="fr-FR" dirty="0"/>
              <a:t>La motivation</a:t>
            </a:r>
          </a:p>
        </p:txBody>
      </p:sp>
      <p:sp>
        <p:nvSpPr>
          <p:cNvPr id="3" name="Espace réservé du contenu 2">
            <a:extLst>
              <a:ext uri="{FF2B5EF4-FFF2-40B4-BE49-F238E27FC236}">
                <a16:creationId xmlns:a16="http://schemas.microsoft.com/office/drawing/2014/main" id="{952A0562-E30A-7B8E-494C-EF8D004AF042}"/>
              </a:ext>
            </a:extLst>
          </p:cNvPr>
          <p:cNvSpPr>
            <a:spLocks noGrp="1"/>
          </p:cNvSpPr>
          <p:nvPr>
            <p:ph idx="1"/>
          </p:nvPr>
        </p:nvSpPr>
        <p:spPr>
          <a:xfrm>
            <a:off x="2317785" y="3654894"/>
            <a:ext cx="4603254" cy="2552105"/>
          </a:xfrm>
        </p:spPr>
        <p:txBody>
          <a:bodyPr/>
          <a:lstStyle/>
          <a:p>
            <a:pPr marL="0" indent="0">
              <a:buNone/>
            </a:pPr>
            <a:r>
              <a:rPr lang="fr-BE" b="0" i="0" dirty="0">
                <a:solidFill>
                  <a:srgbClr val="000000"/>
                </a:solidFill>
                <a:effectLst/>
                <a:latin typeface="Times" pitchFamily="2" charset="0"/>
              </a:rPr>
              <a:t>  </a:t>
            </a:r>
            <a:endParaRPr lang="fr-FR" dirty="0"/>
          </a:p>
        </p:txBody>
      </p:sp>
      <p:sp>
        <p:nvSpPr>
          <p:cNvPr id="6" name="ZoneTexte 5">
            <a:extLst>
              <a:ext uri="{FF2B5EF4-FFF2-40B4-BE49-F238E27FC236}">
                <a16:creationId xmlns:a16="http://schemas.microsoft.com/office/drawing/2014/main" id="{5922D78C-E65A-A7BD-77B9-B9BCB567BE86}"/>
              </a:ext>
            </a:extLst>
          </p:cNvPr>
          <p:cNvSpPr txBox="1"/>
          <p:nvPr/>
        </p:nvSpPr>
        <p:spPr>
          <a:xfrm>
            <a:off x="3286125" y="3470607"/>
            <a:ext cx="2571750" cy="369332"/>
          </a:xfrm>
          <a:prstGeom prst="rect">
            <a:avLst/>
          </a:prstGeom>
          <a:noFill/>
        </p:spPr>
        <p:txBody>
          <a:bodyPr wrap="square">
            <a:spAutoFit/>
          </a:bodyPr>
          <a:lstStyle/>
          <a:p>
            <a:r>
              <a:rPr lang="fr-BE" sz="1800" dirty="0">
                <a:solidFill>
                  <a:srgbClr val="000000"/>
                </a:solidFill>
                <a:latin typeface="Times" pitchFamily="2" charset="0"/>
              </a:rPr>
              <a:t> </a:t>
            </a:r>
            <a:endParaRPr lang="fr-FR" sz="1800" dirty="0"/>
          </a:p>
        </p:txBody>
      </p:sp>
      <p:sp>
        <p:nvSpPr>
          <p:cNvPr id="8" name="ZoneTexte 7">
            <a:extLst>
              <a:ext uri="{FF2B5EF4-FFF2-40B4-BE49-F238E27FC236}">
                <a16:creationId xmlns:a16="http://schemas.microsoft.com/office/drawing/2014/main" id="{7E9AC2CE-26AE-2184-B6B5-D784867A3236}"/>
              </a:ext>
            </a:extLst>
          </p:cNvPr>
          <p:cNvSpPr txBox="1"/>
          <p:nvPr/>
        </p:nvSpPr>
        <p:spPr>
          <a:xfrm>
            <a:off x="713960" y="1612318"/>
            <a:ext cx="7886700" cy="1200329"/>
          </a:xfrm>
          <a:prstGeom prst="rect">
            <a:avLst/>
          </a:prstGeom>
          <a:noFill/>
        </p:spPr>
        <p:txBody>
          <a:bodyPr wrap="square">
            <a:spAutoFit/>
          </a:bodyPr>
          <a:lstStyle/>
          <a:p>
            <a:r>
              <a:rPr lang="en-US" sz="1800" dirty="0">
                <a:solidFill>
                  <a:srgbClr val="000000"/>
                </a:solidFill>
                <a:latin typeface="Calibri" panose="020F0502020204030204" pitchFamily="34" charset="0"/>
              </a:rPr>
              <a:t>" La motivation </a:t>
            </a:r>
            <a:r>
              <a:rPr lang="en-US" sz="1800" dirty="0" err="1">
                <a:solidFill>
                  <a:srgbClr val="000000"/>
                </a:solidFill>
                <a:latin typeface="Calibri" panose="020F0502020204030204" pitchFamily="34" charset="0"/>
              </a:rPr>
              <a:t>est</a:t>
            </a:r>
            <a:r>
              <a:rPr lang="en-US" sz="1800" dirty="0">
                <a:solidFill>
                  <a:srgbClr val="000000"/>
                </a:solidFill>
                <a:latin typeface="Calibri" panose="020F0502020204030204" pitchFamily="34" charset="0"/>
              </a:rPr>
              <a:t> un </a:t>
            </a:r>
            <a:r>
              <a:rPr lang="en-US" sz="1800" dirty="0" err="1">
                <a:solidFill>
                  <a:srgbClr val="000000"/>
                </a:solidFill>
                <a:latin typeface="Calibri" panose="020F0502020204030204" pitchFamily="34" charset="0"/>
              </a:rPr>
              <a:t>état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dynamique</a:t>
            </a:r>
            <a:r>
              <a:rPr lang="en-US" sz="1800" dirty="0">
                <a:solidFill>
                  <a:srgbClr val="000000"/>
                </a:solidFill>
                <a:latin typeface="Calibri" panose="020F0502020204030204" pitchFamily="34" charset="0"/>
              </a:rPr>
              <a:t> qui a </a:t>
            </a:r>
            <a:r>
              <a:rPr lang="en-US" sz="1800" dirty="0" err="1">
                <a:solidFill>
                  <a:srgbClr val="000000"/>
                </a:solidFill>
                <a:latin typeface="Calibri" panose="020F0502020204030204" pitchFamily="34" charset="0"/>
              </a:rPr>
              <a:t>ses</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origines</a:t>
            </a:r>
            <a:r>
              <a:rPr lang="en-US" sz="1800" dirty="0">
                <a:solidFill>
                  <a:srgbClr val="000000"/>
                </a:solidFill>
                <a:latin typeface="Calibri" panose="020F0502020204030204" pitchFamily="34" charset="0"/>
              </a:rPr>
              <a:t> dans les perceptions </a:t>
            </a:r>
            <a:r>
              <a:rPr lang="en-US" sz="1800" dirty="0" err="1">
                <a:solidFill>
                  <a:srgbClr val="000000"/>
                </a:solidFill>
                <a:latin typeface="Calibri" panose="020F0502020204030204" pitchFamily="34" charset="0"/>
              </a:rPr>
              <a:t>qu’un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étudiant</a:t>
            </a:r>
            <a:r>
              <a:rPr lang="en-US" sz="1800" dirty="0">
                <a:solidFill>
                  <a:srgbClr val="000000"/>
                </a:solidFill>
                <a:latin typeface="Calibri" panose="020F0502020204030204" pitchFamily="34" charset="0"/>
              </a:rPr>
              <a:t> a de </a:t>
            </a:r>
            <a:r>
              <a:rPr lang="en-US" sz="1800" dirty="0" err="1">
                <a:solidFill>
                  <a:srgbClr val="FF0000"/>
                </a:solidFill>
                <a:latin typeface="Calibri" panose="020F0502020204030204" pitchFamily="34" charset="0"/>
              </a:rPr>
              <a:t>lui-même</a:t>
            </a:r>
            <a:r>
              <a:rPr lang="en-US" sz="1800" dirty="0">
                <a:solidFill>
                  <a:srgbClr val="FF0000"/>
                </a:solidFill>
                <a:latin typeface="Calibri" panose="020F0502020204030204" pitchFamily="34" charset="0"/>
              </a:rPr>
              <a:t> </a:t>
            </a:r>
            <a:r>
              <a:rPr lang="en-US" sz="1800" dirty="0">
                <a:solidFill>
                  <a:srgbClr val="000000"/>
                </a:solidFill>
                <a:latin typeface="Calibri" panose="020F0502020204030204" pitchFamily="34" charset="0"/>
              </a:rPr>
              <a:t>et de son </a:t>
            </a:r>
            <a:r>
              <a:rPr lang="en-US" sz="1800" dirty="0" err="1">
                <a:solidFill>
                  <a:srgbClr val="FF0000"/>
                </a:solidFill>
                <a:latin typeface="Calibri" panose="020F0502020204030204" pitchFamily="34" charset="0"/>
              </a:rPr>
              <a:t>environnement</a:t>
            </a:r>
            <a:r>
              <a:rPr lang="en-US" sz="1800" dirty="0">
                <a:solidFill>
                  <a:srgbClr val="000000"/>
                </a:solidFill>
                <a:latin typeface="Calibri" panose="020F0502020204030204" pitchFamily="34" charset="0"/>
              </a:rPr>
              <a:t> et qui </a:t>
            </a:r>
            <a:r>
              <a:rPr lang="en-US" sz="1800" dirty="0" err="1">
                <a:solidFill>
                  <a:srgbClr val="000000"/>
                </a:solidFill>
                <a:latin typeface="Calibri" panose="020F0502020204030204" pitchFamily="34" charset="0"/>
              </a:rPr>
              <a:t>l’incite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choisir</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une</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activité</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s’y</a:t>
            </a:r>
            <a:r>
              <a:rPr lang="en-US" sz="1800" dirty="0">
                <a:solidFill>
                  <a:srgbClr val="000000"/>
                </a:solidFill>
                <a:latin typeface="Calibri" panose="020F0502020204030204" pitchFamily="34" charset="0"/>
              </a:rPr>
              <a:t> engager et </a:t>
            </a:r>
            <a:r>
              <a:rPr lang="en-US" sz="1800" dirty="0" err="1">
                <a:solidFill>
                  <a:srgbClr val="000000"/>
                </a:solidFill>
                <a:latin typeface="Calibri" panose="020F0502020204030204" pitchFamily="34" charset="0"/>
              </a:rPr>
              <a:t>à</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persévérer</a:t>
            </a:r>
            <a:r>
              <a:rPr lang="en-US" sz="1800" dirty="0">
                <a:solidFill>
                  <a:srgbClr val="000000"/>
                </a:solidFill>
                <a:latin typeface="Calibri" panose="020F0502020204030204" pitchFamily="34" charset="0"/>
              </a:rPr>
              <a:t> dans son </a:t>
            </a:r>
            <a:r>
              <a:rPr lang="en-US" sz="1800" dirty="0" err="1">
                <a:solidFill>
                  <a:srgbClr val="000000"/>
                </a:solidFill>
                <a:latin typeface="Calibri" panose="020F0502020204030204" pitchFamily="34" charset="0"/>
              </a:rPr>
              <a:t>accomplissement</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afin</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d’atteindre</a:t>
            </a:r>
            <a:r>
              <a:rPr lang="en-US" sz="1800" dirty="0">
                <a:solidFill>
                  <a:srgbClr val="000000"/>
                </a:solidFill>
                <a:latin typeface="Calibri" panose="020F0502020204030204" pitchFamily="34" charset="0"/>
              </a:rPr>
              <a:t> </a:t>
            </a:r>
            <a:r>
              <a:rPr lang="en-US" sz="1800" dirty="0">
                <a:solidFill>
                  <a:srgbClr val="FF0000"/>
                </a:solidFill>
                <a:latin typeface="Calibri" panose="020F0502020204030204" pitchFamily="34" charset="0"/>
              </a:rPr>
              <a:t>un but </a:t>
            </a: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Viau</a:t>
            </a:r>
            <a:r>
              <a:rPr lang="en-US" sz="1800" dirty="0">
                <a:solidFill>
                  <a:srgbClr val="000000"/>
                </a:solidFill>
                <a:latin typeface="Calibri" panose="020F0502020204030204" pitchFamily="34" charset="0"/>
              </a:rPr>
              <a:t>, 2009). </a:t>
            </a:r>
            <a:r>
              <a:rPr lang="en-US" sz="1800" dirty="0">
                <a:solidFill>
                  <a:srgbClr val="FF0000"/>
                </a:solidFill>
                <a:latin typeface="Calibri" panose="020F0502020204030204" pitchFamily="34" charset="0"/>
              </a:rPr>
              <a:t> </a:t>
            </a:r>
            <a:endParaRPr lang="fr-FR" sz="1800" dirty="0"/>
          </a:p>
        </p:txBody>
      </p:sp>
      <p:pic>
        <p:nvPicPr>
          <p:cNvPr id="1026" name="Picture 2">
            <a:extLst>
              <a:ext uri="{FF2B5EF4-FFF2-40B4-BE49-F238E27FC236}">
                <a16:creationId xmlns:a16="http://schemas.microsoft.com/office/drawing/2014/main" id="{0738ABCF-B2A7-C33D-F987-92137FBBF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731" y="3096617"/>
            <a:ext cx="5848085" cy="2347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e image contenant texte, silhouette&#10;&#10;Description générée automatiquement">
            <a:extLst>
              <a:ext uri="{FF2B5EF4-FFF2-40B4-BE49-F238E27FC236}">
                <a16:creationId xmlns:a16="http://schemas.microsoft.com/office/drawing/2014/main" id="{4904811E-386E-28E8-2427-DF8DD56CD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15" y="2834361"/>
            <a:ext cx="828675" cy="8643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e image contenant texte&#10;&#10;Description générée automatiquement">
            <a:extLst>
              <a:ext uri="{FF2B5EF4-FFF2-40B4-BE49-F238E27FC236}">
                <a16:creationId xmlns:a16="http://schemas.microsoft.com/office/drawing/2014/main" id="{21E34076-6BB7-3650-ECFE-00C63F91CB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25"/>
          <a:stretch/>
        </p:blipFill>
        <p:spPr bwMode="auto">
          <a:xfrm>
            <a:off x="6115216" y="4731382"/>
            <a:ext cx="1736957" cy="152356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85A94C5-0C28-9A17-663C-099D39F02161}"/>
              </a:ext>
            </a:extLst>
          </p:cNvPr>
          <p:cNvSpPr txBox="1"/>
          <p:nvPr/>
        </p:nvSpPr>
        <p:spPr>
          <a:xfrm>
            <a:off x="3844231" y="5493164"/>
            <a:ext cx="2636044" cy="187615"/>
          </a:xfrm>
          <a:prstGeom prst="rect">
            <a:avLst/>
          </a:prstGeom>
          <a:noFill/>
        </p:spPr>
        <p:txBody>
          <a:bodyPr wrap="square">
            <a:spAutoFit/>
          </a:bodyPr>
          <a:lstStyle/>
          <a:p>
            <a:r>
              <a:rPr lang="fr-BE" sz="619" dirty="0">
                <a:solidFill>
                  <a:srgbClr val="000000"/>
                </a:solidFill>
                <a:latin typeface="Calibri" panose="020F0502020204030204" pitchFamily="34" charset="0"/>
              </a:rPr>
              <a:t>Adapté de Bandura, 1997; </a:t>
            </a:r>
            <a:r>
              <a:rPr lang="fr-BE" sz="619" dirty="0" err="1">
                <a:solidFill>
                  <a:srgbClr val="000000"/>
                </a:solidFill>
                <a:latin typeface="Calibri" panose="020F0502020204030204" pitchFamily="34" charset="0"/>
              </a:rPr>
              <a:t>Deci</a:t>
            </a:r>
            <a:r>
              <a:rPr lang="fr-BE" sz="619" dirty="0">
                <a:solidFill>
                  <a:srgbClr val="000000"/>
                </a:solidFill>
                <a:latin typeface="Calibri" panose="020F0502020204030204" pitchFamily="34" charset="0"/>
              </a:rPr>
              <a:t> et Ryan, 2002 et Viau, 2009​</a:t>
            </a:r>
            <a:endParaRPr lang="fr-FR" sz="788" dirty="0">
              <a:solidFill>
                <a:srgbClr val="FF0000"/>
              </a:solidFill>
            </a:endParaRPr>
          </a:p>
        </p:txBody>
      </p:sp>
    </p:spTree>
    <p:extLst>
      <p:ext uri="{BB962C8B-B14F-4D97-AF65-F5344CB8AC3E}">
        <p14:creationId xmlns:p14="http://schemas.microsoft.com/office/powerpoint/2010/main" val="1107764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D98625-7014-CA9F-0B33-088C56C3920E}"/>
              </a:ext>
            </a:extLst>
          </p:cNvPr>
          <p:cNvSpPr>
            <a:spLocks noGrp="1"/>
          </p:cNvSpPr>
          <p:nvPr>
            <p:ph type="title"/>
          </p:nvPr>
        </p:nvSpPr>
        <p:spPr/>
        <p:txBody>
          <a:bodyPr/>
          <a:lstStyle/>
          <a:p>
            <a:r>
              <a:rPr lang="fr-FR" dirty="0"/>
              <a:t>La contextualisation</a:t>
            </a:r>
          </a:p>
        </p:txBody>
      </p:sp>
      <p:sp>
        <p:nvSpPr>
          <p:cNvPr id="4" name="Espace réservé du contenu 3">
            <a:extLst>
              <a:ext uri="{FF2B5EF4-FFF2-40B4-BE49-F238E27FC236}">
                <a16:creationId xmlns:a16="http://schemas.microsoft.com/office/drawing/2014/main" id="{D1172F4D-6BDB-37EE-0C21-E3DE6AF867FD}"/>
              </a:ext>
            </a:extLst>
          </p:cNvPr>
          <p:cNvSpPr>
            <a:spLocks noGrp="1"/>
          </p:cNvSpPr>
          <p:nvPr>
            <p:ph sz="quarter" idx="1"/>
          </p:nvPr>
        </p:nvSpPr>
        <p:spPr>
          <a:xfrm>
            <a:off x="396397" y="1351324"/>
            <a:ext cx="5784967" cy="3402806"/>
          </a:xfrm>
        </p:spPr>
        <p:txBody>
          <a:bodyPr/>
          <a:lstStyle/>
          <a:p>
            <a:r>
              <a:rPr lang="fr-FR" sz="2400" dirty="0"/>
              <a:t>L’objectif d’apprentissage  est toujours « situé »</a:t>
            </a:r>
          </a:p>
          <a:p>
            <a:r>
              <a:rPr lang="fr-FR" sz="2400" dirty="0"/>
              <a:t>donner du sens</a:t>
            </a:r>
          </a:p>
          <a:p>
            <a:r>
              <a:rPr lang="fr-FR" sz="2400" dirty="0"/>
              <a:t>améliorer la qualité de l’apprentissage</a:t>
            </a:r>
          </a:p>
        </p:txBody>
      </p:sp>
      <p:pic>
        <p:nvPicPr>
          <p:cNvPr id="9" name="Image 5" descr="Capture d’écran 2013-10-04 à 08.16.05.png">
            <a:extLst>
              <a:ext uri="{FF2B5EF4-FFF2-40B4-BE49-F238E27FC236}">
                <a16:creationId xmlns:a16="http://schemas.microsoft.com/office/drawing/2014/main" id="{7B1C6BC1-F16E-7904-7B68-CEA6C12D5399}"/>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7363669" y="3299645"/>
            <a:ext cx="1383934" cy="146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B7B2F1D5-7B3B-2A47-5EAE-A76EDDEC4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669" y="4754130"/>
            <a:ext cx="1383934" cy="878932"/>
          </a:xfrm>
          <a:prstGeom prst="rect">
            <a:avLst/>
          </a:prstGeom>
        </p:spPr>
      </p:pic>
      <p:sp>
        <p:nvSpPr>
          <p:cNvPr id="11" name="ZoneTexte 10">
            <a:extLst>
              <a:ext uri="{FF2B5EF4-FFF2-40B4-BE49-F238E27FC236}">
                <a16:creationId xmlns:a16="http://schemas.microsoft.com/office/drawing/2014/main" id="{16F9B430-90D0-0E4F-0B8A-49E6117AA722}"/>
              </a:ext>
            </a:extLst>
          </p:cNvPr>
          <p:cNvSpPr txBox="1"/>
          <p:nvPr/>
        </p:nvSpPr>
        <p:spPr>
          <a:xfrm>
            <a:off x="552091" y="3164681"/>
            <a:ext cx="6349041" cy="3139321"/>
          </a:xfrm>
          <a:prstGeom prst="rect">
            <a:avLst/>
          </a:prstGeom>
          <a:noFill/>
        </p:spPr>
        <p:txBody>
          <a:bodyPr wrap="square" rtlCol="0">
            <a:spAutoFit/>
          </a:bodyPr>
          <a:lstStyle/>
          <a:p>
            <a:pPr marL="2679" indent="12502"/>
            <a:r>
              <a:rPr lang="fr-FR" sz="2000" dirty="0"/>
              <a:t>Exemple : </a:t>
            </a:r>
            <a:r>
              <a:rPr lang="fr-FR" altLang="fr-FR" sz="2000" dirty="0">
                <a:ea typeface="ＭＳ Ｐゴシック" panose="020B0600070205080204" pitchFamily="34" charset="-128"/>
              </a:rPr>
              <a:t>Regardez la vidéo, elle présente deux cas :</a:t>
            </a:r>
          </a:p>
          <a:p>
            <a:pPr marL="2679" indent="12502"/>
            <a:r>
              <a:rPr lang="fr-FR" altLang="fr-FR" sz="2000" dirty="0">
                <a:ea typeface="ＭＳ Ｐゴシック" panose="020B0600070205080204" pitchFamily="34" charset="-128"/>
              </a:rPr>
              <a:t>a) Thomas  Pesquet travaille à l’extérieur de la station spatiale </a:t>
            </a:r>
            <a:r>
              <a:rPr lang="fr-FR" altLang="fr-FR" sz="2000" dirty="0" err="1">
                <a:ea typeface="ＭＳ Ｐゴシック" panose="020B0600070205080204" pitchFamily="34" charset="-128"/>
              </a:rPr>
              <a:t>internationnale</a:t>
            </a:r>
            <a:r>
              <a:rPr lang="fr-FR" altLang="fr-FR" sz="2000" dirty="0">
                <a:ea typeface="ＭＳ Ｐゴシック" panose="020B0600070205080204" pitchFamily="34" charset="-128"/>
              </a:rPr>
              <a:t>,</a:t>
            </a:r>
          </a:p>
          <a:p>
            <a:pPr marL="2679" indent="12502"/>
            <a:r>
              <a:rPr lang="fr-FR" altLang="fr-FR" sz="2000" dirty="0">
                <a:ea typeface="ＭＳ Ｐゴシック" panose="020B0600070205080204" pitchFamily="34" charset="-128"/>
              </a:rPr>
              <a:t>b) le 14 octobre 2012 Félix Baumgartner sort de sa capsule et tombe.</a:t>
            </a:r>
          </a:p>
          <a:p>
            <a:pPr marL="2679" indent="12502"/>
            <a:r>
              <a:rPr lang="fr-FR" altLang="fr-FR" sz="2000" dirty="0">
                <a:ea typeface="ＭＳ Ｐゴシック" panose="020B0600070205080204" pitchFamily="34" charset="-128"/>
              </a:rPr>
              <a:t>Exploitez votre livre de physique (Young and </a:t>
            </a:r>
            <a:r>
              <a:rPr lang="fr-FR" altLang="fr-FR" sz="2000" dirty="0" err="1">
                <a:ea typeface="ＭＳ Ｐゴシック" panose="020B0600070205080204" pitchFamily="34" charset="-128"/>
              </a:rPr>
              <a:t>Freedman</a:t>
            </a:r>
            <a:r>
              <a:rPr lang="fr-FR" altLang="fr-FR" sz="2000" dirty="0">
                <a:ea typeface="ＭＳ Ｐゴシック" panose="020B0600070205080204" pitchFamily="34" charset="-128"/>
              </a:rPr>
              <a:t> 2008) pour répondre aux questions suivantes. </a:t>
            </a:r>
          </a:p>
          <a:p>
            <a:pPr marL="2679" indent="12502"/>
            <a:r>
              <a:rPr lang="fr-FR" altLang="fr-FR" sz="2000" dirty="0">
                <a:ea typeface="ＭＳ Ｐゴシック" panose="020B0600070205080204" pitchFamily="34" charset="-128"/>
              </a:rPr>
              <a:t>Pourquoi Félix tombe-t-il vers la terre alors que Thomas Pesquet reste à proximité de la navette ?</a:t>
            </a:r>
          </a:p>
          <a:p>
            <a:endParaRPr lang="fr-FR" sz="1800" dirty="0"/>
          </a:p>
        </p:txBody>
      </p:sp>
    </p:spTree>
    <p:extLst>
      <p:ext uri="{BB962C8B-B14F-4D97-AF65-F5344CB8AC3E}">
        <p14:creationId xmlns:p14="http://schemas.microsoft.com/office/powerpoint/2010/main" val="1102901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026947-4233-FF98-A71C-1A51FB8E8D65}"/>
              </a:ext>
            </a:extLst>
          </p:cNvPr>
          <p:cNvSpPr>
            <a:spLocks noGrp="1"/>
          </p:cNvSpPr>
          <p:nvPr>
            <p:ph type="title"/>
          </p:nvPr>
        </p:nvSpPr>
        <p:spPr/>
        <p:txBody>
          <a:bodyPr/>
          <a:lstStyle/>
          <a:p>
            <a:r>
              <a:rPr lang="fr-FR" dirty="0"/>
              <a:t>Séquence CDR</a:t>
            </a:r>
          </a:p>
        </p:txBody>
      </p:sp>
      <p:sp>
        <p:nvSpPr>
          <p:cNvPr id="4" name="Espace réservé de la date 3">
            <a:extLst>
              <a:ext uri="{FF2B5EF4-FFF2-40B4-BE49-F238E27FC236}">
                <a16:creationId xmlns:a16="http://schemas.microsoft.com/office/drawing/2014/main" id="{1B4851EB-0088-13F1-51DE-C83D932BD031}"/>
              </a:ext>
            </a:extLst>
          </p:cNvPr>
          <p:cNvSpPr>
            <a:spLocks noGrp="1"/>
          </p:cNvSpPr>
          <p:nvPr>
            <p:ph type="dt" sz="half" idx="10"/>
          </p:nvPr>
        </p:nvSpPr>
        <p:spPr/>
        <p:txBody>
          <a:bodyPr/>
          <a:lstStyle/>
          <a:p>
            <a:pPr>
              <a:defRPr/>
            </a:pPr>
            <a:r>
              <a:rPr lang="fr-FR"/>
              <a:t>Introduction</a:t>
            </a:r>
            <a:r>
              <a:rPr lang="fr-FR" b="0"/>
              <a:t> </a:t>
            </a:r>
          </a:p>
        </p:txBody>
      </p:sp>
      <p:pic>
        <p:nvPicPr>
          <p:cNvPr id="5" name="Image 4" descr="Une image contenant chat domestique&#10;&#10;Description générée automatiquement">
            <a:extLst>
              <a:ext uri="{FF2B5EF4-FFF2-40B4-BE49-F238E27FC236}">
                <a16:creationId xmlns:a16="http://schemas.microsoft.com/office/drawing/2014/main" id="{2EC407C9-261A-3E95-1589-A936C302A8B6}"/>
              </a:ext>
            </a:extLst>
          </p:cNvPr>
          <p:cNvPicPr>
            <a:picLocks noChangeAspect="1"/>
          </p:cNvPicPr>
          <p:nvPr/>
        </p:nvPicPr>
        <p:blipFill rotWithShape="1">
          <a:blip r:embed="rId2"/>
          <a:srcRect l="16675" t="-4405" r="2116" b="21048"/>
          <a:stretch/>
        </p:blipFill>
        <p:spPr>
          <a:xfrm>
            <a:off x="3569432" y="2568449"/>
            <a:ext cx="3442867" cy="2650322"/>
          </a:xfrm>
          <a:prstGeom prst="rect">
            <a:avLst/>
          </a:prstGeom>
        </p:spPr>
      </p:pic>
      <p:pic>
        <p:nvPicPr>
          <p:cNvPr id="6" name="Image 5">
            <a:extLst>
              <a:ext uri="{FF2B5EF4-FFF2-40B4-BE49-F238E27FC236}">
                <a16:creationId xmlns:a16="http://schemas.microsoft.com/office/drawing/2014/main" id="{0750352E-DC16-E3E0-9275-DB2D4120B139}"/>
              </a:ext>
            </a:extLst>
          </p:cNvPr>
          <p:cNvPicPr>
            <a:picLocks noChangeAspect="1"/>
          </p:cNvPicPr>
          <p:nvPr/>
        </p:nvPicPr>
        <p:blipFill rotWithShape="1">
          <a:blip r:embed="rId3"/>
          <a:srcRect l="14266" t="21651" r="24761" b="16643"/>
          <a:stretch/>
        </p:blipFill>
        <p:spPr>
          <a:xfrm>
            <a:off x="1064197" y="3242767"/>
            <a:ext cx="3085459" cy="2331956"/>
          </a:xfrm>
          <a:prstGeom prst="rect">
            <a:avLst/>
          </a:prstGeom>
        </p:spPr>
      </p:pic>
      <p:pic>
        <p:nvPicPr>
          <p:cNvPr id="7" name="Image 6">
            <a:extLst>
              <a:ext uri="{FF2B5EF4-FFF2-40B4-BE49-F238E27FC236}">
                <a16:creationId xmlns:a16="http://schemas.microsoft.com/office/drawing/2014/main" id="{9FCEF4EB-88E3-0892-0D80-2C6FA609B1D2}"/>
              </a:ext>
            </a:extLst>
          </p:cNvPr>
          <p:cNvPicPr>
            <a:picLocks noChangeAspect="1"/>
          </p:cNvPicPr>
          <p:nvPr/>
        </p:nvPicPr>
        <p:blipFill rotWithShape="1">
          <a:blip r:embed="rId4"/>
          <a:srcRect l="22490" t="15950" r="25899" b="22144"/>
          <a:stretch/>
        </p:blipFill>
        <p:spPr>
          <a:xfrm>
            <a:off x="5977041" y="2946699"/>
            <a:ext cx="2404959" cy="2182862"/>
          </a:xfrm>
          <a:prstGeom prst="rect">
            <a:avLst/>
          </a:prstGeom>
        </p:spPr>
      </p:pic>
      <p:sp>
        <p:nvSpPr>
          <p:cNvPr id="8" name="ZoneTexte 7">
            <a:extLst>
              <a:ext uri="{FF2B5EF4-FFF2-40B4-BE49-F238E27FC236}">
                <a16:creationId xmlns:a16="http://schemas.microsoft.com/office/drawing/2014/main" id="{14BADFA3-1F3D-1F16-15FA-7DB2C8352CFF}"/>
              </a:ext>
            </a:extLst>
          </p:cNvPr>
          <p:cNvSpPr txBox="1"/>
          <p:nvPr/>
        </p:nvSpPr>
        <p:spPr>
          <a:xfrm>
            <a:off x="1073963" y="2685989"/>
            <a:ext cx="1813317" cy="369332"/>
          </a:xfrm>
          <a:prstGeom prst="rect">
            <a:avLst/>
          </a:prstGeom>
          <a:noFill/>
        </p:spPr>
        <p:txBody>
          <a:bodyPr wrap="none" lIns="91440" tIns="45720" rIns="91440" bIns="45720" rtlCol="0" anchor="t">
            <a:spAutoFit/>
          </a:bodyPr>
          <a:lstStyle/>
          <a:p>
            <a:r>
              <a:rPr lang="fr-FR" sz="1800" dirty="0"/>
              <a:t>Contextualisation</a:t>
            </a:r>
            <a:endParaRPr lang="fr-FR" sz="1800" dirty="0">
              <a:ea typeface="Calibri"/>
              <a:cs typeface="Calibri"/>
            </a:endParaRPr>
          </a:p>
        </p:txBody>
      </p:sp>
      <p:sp>
        <p:nvSpPr>
          <p:cNvPr id="9" name="ZoneTexte 8">
            <a:extLst>
              <a:ext uri="{FF2B5EF4-FFF2-40B4-BE49-F238E27FC236}">
                <a16:creationId xmlns:a16="http://schemas.microsoft.com/office/drawing/2014/main" id="{6C99C408-B04B-BB32-1CB7-88D5392CAFA9}"/>
              </a:ext>
            </a:extLst>
          </p:cNvPr>
          <p:cNvSpPr txBox="1"/>
          <p:nvPr/>
        </p:nvSpPr>
        <p:spPr>
          <a:xfrm>
            <a:off x="3429000" y="2685989"/>
            <a:ext cx="2031325" cy="369332"/>
          </a:xfrm>
          <a:prstGeom prst="rect">
            <a:avLst/>
          </a:prstGeom>
          <a:noFill/>
        </p:spPr>
        <p:txBody>
          <a:bodyPr wrap="none" lIns="91440" tIns="45720" rIns="91440" bIns="45720" rtlCol="0" anchor="t">
            <a:spAutoFit/>
          </a:bodyPr>
          <a:lstStyle/>
          <a:p>
            <a:r>
              <a:rPr lang="fr-FR" sz="1800" dirty="0"/>
              <a:t>Décontextualisation</a:t>
            </a:r>
            <a:endParaRPr lang="fr-FR" sz="1800" dirty="0">
              <a:ea typeface="Calibri"/>
              <a:cs typeface="Calibri"/>
            </a:endParaRPr>
          </a:p>
        </p:txBody>
      </p:sp>
      <p:sp>
        <p:nvSpPr>
          <p:cNvPr id="10" name="ZoneTexte 9">
            <a:extLst>
              <a:ext uri="{FF2B5EF4-FFF2-40B4-BE49-F238E27FC236}">
                <a16:creationId xmlns:a16="http://schemas.microsoft.com/office/drawing/2014/main" id="{B88F9164-FCB4-70C6-8A7E-02E767BB1E8A}"/>
              </a:ext>
            </a:extLst>
          </p:cNvPr>
          <p:cNvSpPr txBox="1"/>
          <p:nvPr/>
        </p:nvSpPr>
        <p:spPr>
          <a:xfrm>
            <a:off x="6266448" y="2642943"/>
            <a:ext cx="2018501" cy="369332"/>
          </a:xfrm>
          <a:prstGeom prst="rect">
            <a:avLst/>
          </a:prstGeom>
          <a:noFill/>
        </p:spPr>
        <p:txBody>
          <a:bodyPr wrap="none" lIns="91440" tIns="45720" rIns="91440" bIns="45720" rtlCol="0" anchor="t">
            <a:spAutoFit/>
          </a:bodyPr>
          <a:lstStyle/>
          <a:p>
            <a:r>
              <a:rPr lang="fr-FR" sz="1800" dirty="0"/>
              <a:t>Recontextualisation</a:t>
            </a:r>
            <a:endParaRPr lang="fr-FR" sz="1800" dirty="0">
              <a:ea typeface="Calibri"/>
              <a:cs typeface="Calibri"/>
            </a:endParaRPr>
          </a:p>
        </p:txBody>
      </p:sp>
      <p:cxnSp>
        <p:nvCxnSpPr>
          <p:cNvPr id="11" name="Connecteur droit avec flèche 10">
            <a:extLst>
              <a:ext uri="{FF2B5EF4-FFF2-40B4-BE49-F238E27FC236}">
                <a16:creationId xmlns:a16="http://schemas.microsoft.com/office/drawing/2014/main" id="{46A3640B-0BB9-4AE7-B791-655D57E5A92D}"/>
              </a:ext>
            </a:extLst>
          </p:cNvPr>
          <p:cNvCxnSpPr/>
          <p:nvPr/>
        </p:nvCxnSpPr>
        <p:spPr>
          <a:xfrm>
            <a:off x="1804091" y="5387276"/>
            <a:ext cx="60357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FFA80CB2-FD50-A6C7-7C85-8708D6AF4D73}"/>
              </a:ext>
            </a:extLst>
          </p:cNvPr>
          <p:cNvSpPr/>
          <p:nvPr/>
        </p:nvSpPr>
        <p:spPr>
          <a:xfrm>
            <a:off x="2314298" y="5302255"/>
            <a:ext cx="142504"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F7996F3-28BB-7B18-7BC4-E225C4A68E4B}"/>
              </a:ext>
            </a:extLst>
          </p:cNvPr>
          <p:cNvSpPr/>
          <p:nvPr/>
        </p:nvSpPr>
        <p:spPr>
          <a:xfrm>
            <a:off x="4473628" y="5300276"/>
            <a:ext cx="142504"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8D28169-F66E-68DA-546B-F6CCBD1EAF90}"/>
              </a:ext>
            </a:extLst>
          </p:cNvPr>
          <p:cNvSpPr/>
          <p:nvPr/>
        </p:nvSpPr>
        <p:spPr>
          <a:xfrm>
            <a:off x="6777219" y="5300276"/>
            <a:ext cx="142504"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F91159F-88BB-9AF5-2B75-665B49D731D6}"/>
              </a:ext>
            </a:extLst>
          </p:cNvPr>
          <p:cNvSpPr/>
          <p:nvPr/>
        </p:nvSpPr>
        <p:spPr bwMode="auto">
          <a:xfrm>
            <a:off x="2893218" y="3426256"/>
            <a:ext cx="1483112" cy="2521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7" name="Rectangle 16">
            <a:extLst>
              <a:ext uri="{FF2B5EF4-FFF2-40B4-BE49-F238E27FC236}">
                <a16:creationId xmlns:a16="http://schemas.microsoft.com/office/drawing/2014/main" id="{E5EF79E0-D485-DA07-2C39-FEA2304ED7F3}"/>
              </a:ext>
            </a:extLst>
          </p:cNvPr>
          <p:cNvSpPr/>
          <p:nvPr/>
        </p:nvSpPr>
        <p:spPr bwMode="auto">
          <a:xfrm>
            <a:off x="4704391" y="3268502"/>
            <a:ext cx="1483112" cy="2521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69292096-71DD-8D35-1144-33DEC4F091EE}"/>
              </a:ext>
            </a:extLst>
          </p:cNvPr>
          <p:cNvSpPr/>
          <p:nvPr/>
        </p:nvSpPr>
        <p:spPr bwMode="auto">
          <a:xfrm>
            <a:off x="7444937" y="3010421"/>
            <a:ext cx="1483112" cy="2521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10426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36D52F-4F4B-350B-266E-D4FFFBDC67E7}"/>
              </a:ext>
            </a:extLst>
          </p:cNvPr>
          <p:cNvSpPr>
            <a:spLocks noGrp="1"/>
          </p:cNvSpPr>
          <p:nvPr>
            <p:ph type="title"/>
          </p:nvPr>
        </p:nvSpPr>
        <p:spPr>
          <a:xfrm>
            <a:off x="628650" y="90592"/>
            <a:ext cx="7886700" cy="994172"/>
          </a:xfrm>
        </p:spPr>
        <p:txBody>
          <a:bodyPr/>
          <a:lstStyle/>
          <a:p>
            <a:r>
              <a:rPr lang="fr-FR" sz="3200" dirty="0"/>
              <a:t>Critères pour un bonne situation-problème (PROSIT)</a:t>
            </a:r>
          </a:p>
        </p:txBody>
      </p:sp>
      <p:sp>
        <p:nvSpPr>
          <p:cNvPr id="6" name="Espace réservé du contenu 2">
            <a:extLst>
              <a:ext uri="{FF2B5EF4-FFF2-40B4-BE49-F238E27FC236}">
                <a16:creationId xmlns:a16="http://schemas.microsoft.com/office/drawing/2014/main" id="{E5C25041-E247-8E7B-3A32-87A4A71B6EF3}"/>
              </a:ext>
            </a:extLst>
          </p:cNvPr>
          <p:cNvSpPr txBox="1">
            <a:spLocks/>
          </p:cNvSpPr>
          <p:nvPr/>
        </p:nvSpPr>
        <p:spPr>
          <a:xfrm>
            <a:off x="437525" y="1619194"/>
            <a:ext cx="8389951" cy="4218898"/>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fr-FR" sz="2100" dirty="0"/>
              <a:t>Intérêt, sens, accroche (pourquoi), variation dans les types, complexité simple (accessible par tous, vocabulaire): </a:t>
            </a:r>
            <a:r>
              <a:rPr lang="fr-FR" altLang="fr-FR" sz="1425" dirty="0">
                <a:solidFill>
                  <a:srgbClr val="000000"/>
                </a:solidFill>
                <a:latin typeface="Arial" charset="0"/>
                <a:ea typeface="ＭＳ Ｐゴシック" charset="-128"/>
              </a:rPr>
              <a:t>Le scénario par lequel elle est présentée est rédigé de manière à éveiller la curiosité de la personne à former (l’apprenant).</a:t>
            </a:r>
            <a:endParaRPr lang="fr-FR" sz="2100" dirty="0"/>
          </a:p>
          <a:p>
            <a:pPr marL="385763" indent="-385763">
              <a:buFont typeface="+mj-lt"/>
              <a:buAutoNum type="arabicPeriod"/>
            </a:pPr>
            <a:r>
              <a:rPr lang="fr-FR" sz="2100" dirty="0"/>
              <a:t>défi, challenge :</a:t>
            </a:r>
            <a:r>
              <a:rPr lang="fr-FR" altLang="fr-FR" sz="2100" dirty="0">
                <a:solidFill>
                  <a:srgbClr val="000000"/>
                </a:solidFill>
                <a:latin typeface="Arial" charset="0"/>
                <a:ea typeface="ＭＳ Ｐゴシック" charset="-128"/>
              </a:rPr>
              <a:t> </a:t>
            </a:r>
            <a:r>
              <a:rPr lang="fr-FR" altLang="fr-FR" sz="1575" dirty="0">
                <a:solidFill>
                  <a:srgbClr val="000000"/>
                </a:solidFill>
                <a:latin typeface="Arial" charset="0"/>
                <a:ea typeface="ＭＳ Ｐゴシック" charset="-128"/>
              </a:rPr>
              <a:t>Elle ne mène pas à une solution immédiate : elle est  suffisamment ouverte, complexe ou controversée pour faire difficulté. </a:t>
            </a:r>
            <a:endParaRPr lang="fr-FR" sz="1575" dirty="0"/>
          </a:p>
          <a:p>
            <a:pPr marL="385763" indent="-385763">
              <a:buFont typeface="+mj-lt"/>
              <a:buAutoNum type="arabicPeriod"/>
            </a:pPr>
            <a:r>
              <a:rPr lang="fr-FR" sz="2100" dirty="0"/>
              <a:t>divergence, mixité de point de vue : </a:t>
            </a:r>
            <a:r>
              <a:rPr lang="fr-FR" altLang="fr-FR" sz="1500" dirty="0">
                <a:solidFill>
                  <a:srgbClr val="000000"/>
                </a:solidFill>
                <a:latin typeface="Arial" charset="0"/>
                <a:ea typeface="ＭＳ Ｐゴシック" charset="-128"/>
              </a:rPr>
              <a:t>Elle favorise la collaboration de tous les membres du groupe</a:t>
            </a:r>
            <a:endParaRPr lang="fr-FR" sz="1425" dirty="0"/>
          </a:p>
          <a:p>
            <a:pPr marL="385763" indent="-385763">
              <a:buFont typeface="+mj-lt"/>
              <a:buAutoNum type="arabicPeriod"/>
            </a:pPr>
            <a:r>
              <a:rPr lang="fr-FR" sz="2100" dirty="0"/>
              <a:t>contexte métier (ou pas), actualité (ou pas) : </a:t>
            </a:r>
            <a:r>
              <a:rPr lang="fr-FR" altLang="fr-FR" sz="1425" dirty="0">
                <a:solidFill>
                  <a:srgbClr val="000000"/>
                </a:solidFill>
                <a:latin typeface="Arial" charset="0"/>
                <a:ea typeface="ＭＳ Ｐゴシック" charset="-128"/>
              </a:rPr>
              <a:t>Elle est issue du monde réel ou fait état d’une situation susceptible de se présenter dans la pratique</a:t>
            </a:r>
            <a:endParaRPr lang="fr-FR" sz="2100" dirty="0"/>
          </a:p>
          <a:p>
            <a:pPr marL="385763" indent="-385763">
              <a:buFont typeface="+mj-lt"/>
              <a:buAutoNum type="arabicPeriod"/>
            </a:pPr>
            <a:r>
              <a:rPr lang="fr-FR" sz="2100" dirty="0"/>
              <a:t>alignement avec les acquis d’apprentissage, intégration (viser plusieurs AA): </a:t>
            </a:r>
            <a:r>
              <a:rPr lang="fr-FR" altLang="fr-FR" sz="1575" dirty="0">
                <a:solidFill>
                  <a:srgbClr val="000000"/>
                </a:solidFill>
                <a:latin typeface="Arial" charset="0"/>
                <a:ea typeface="ＭＳ Ｐゴシック" charset="-128"/>
              </a:rPr>
              <a:t>Elle présente, aux yeux de la personne à former, une plus-value en termes d’apprentissage</a:t>
            </a:r>
            <a:endParaRPr lang="fr-FR" sz="1575" dirty="0"/>
          </a:p>
          <a:p>
            <a:pPr marL="385763" indent="-385763">
              <a:buFont typeface="+mj-lt"/>
              <a:buAutoNum type="arabicPeriod"/>
            </a:pPr>
            <a:r>
              <a:rPr lang="fr-FR" sz="2100" dirty="0"/>
              <a:t>au bon niveau, gradation : </a:t>
            </a:r>
            <a:r>
              <a:rPr lang="fr-FR" altLang="fr-FR" sz="1425" dirty="0">
                <a:solidFill>
                  <a:srgbClr val="000000"/>
                </a:solidFill>
                <a:latin typeface="Arial" charset="0"/>
                <a:ea typeface="ＭＳ Ｐゴシック" charset="-128"/>
              </a:rPr>
              <a:t>Elle doit être à la portée des personnes à former : elle leur permet de réactiver des connaissances antérieures</a:t>
            </a:r>
            <a:endParaRPr lang="fr-FR" sz="2100" dirty="0"/>
          </a:p>
          <a:p>
            <a:pPr marL="385763" indent="-385763">
              <a:buFont typeface="+mj-lt"/>
              <a:buAutoNum type="arabicPeriod"/>
            </a:pPr>
            <a:r>
              <a:rPr lang="fr-FR" altLang="fr-FR" sz="2100" dirty="0">
                <a:solidFill>
                  <a:srgbClr val="000000"/>
                </a:solidFill>
                <a:latin typeface="Arial" charset="0"/>
                <a:ea typeface="ＭＳ Ｐゴシック" charset="-128"/>
              </a:rPr>
              <a:t>ouverte : </a:t>
            </a:r>
            <a:r>
              <a:rPr lang="fr-FR" altLang="fr-FR" sz="1425" dirty="0">
                <a:solidFill>
                  <a:srgbClr val="000000"/>
                </a:solidFill>
                <a:latin typeface="Arial" charset="0"/>
                <a:ea typeface="ＭＳ Ｐゴシック" charset="-128"/>
              </a:rPr>
              <a:t>Elle laisse de l’autonomie aux personnes à former; elle leur donne l’occasion d’exercer un contrôle sur la tâche</a:t>
            </a:r>
            <a:endParaRPr lang="fr-FR" sz="1425" dirty="0"/>
          </a:p>
        </p:txBody>
      </p:sp>
    </p:spTree>
    <p:extLst>
      <p:ext uri="{BB962C8B-B14F-4D97-AF65-F5344CB8AC3E}">
        <p14:creationId xmlns:p14="http://schemas.microsoft.com/office/powerpoint/2010/main" val="1212883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7D97-8131-091F-A3E0-A92B9304BF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AD7DCD-B498-E991-A79E-727C516BBF3A}"/>
              </a:ext>
            </a:extLst>
          </p:cNvPr>
          <p:cNvSpPr>
            <a:spLocks noGrp="1"/>
          </p:cNvSpPr>
          <p:nvPr>
            <p:ph type="title"/>
          </p:nvPr>
        </p:nvSpPr>
        <p:spPr/>
        <p:txBody>
          <a:bodyPr/>
          <a:lstStyle/>
          <a:p>
            <a:r>
              <a:rPr lang="fr-FR" sz="3200" dirty="0"/>
              <a:t>Que doit contenir le livret du tuteur ?</a:t>
            </a:r>
          </a:p>
        </p:txBody>
      </p:sp>
      <p:sp>
        <p:nvSpPr>
          <p:cNvPr id="3" name="Espace réservé du contenu 2">
            <a:extLst>
              <a:ext uri="{FF2B5EF4-FFF2-40B4-BE49-F238E27FC236}">
                <a16:creationId xmlns:a16="http://schemas.microsoft.com/office/drawing/2014/main" id="{70C9D089-2813-BA6A-C76E-13673D1390CB}"/>
              </a:ext>
            </a:extLst>
          </p:cNvPr>
          <p:cNvSpPr>
            <a:spLocks noGrp="1"/>
          </p:cNvSpPr>
          <p:nvPr>
            <p:ph idx="1"/>
          </p:nvPr>
        </p:nvSpPr>
        <p:spPr/>
        <p:txBody>
          <a:bodyPr/>
          <a:lstStyle/>
          <a:p>
            <a:r>
              <a:rPr lang="fr-FR" dirty="0"/>
              <a:t>…</a:t>
            </a:r>
          </a:p>
        </p:txBody>
      </p:sp>
    </p:spTree>
    <p:extLst>
      <p:ext uri="{BB962C8B-B14F-4D97-AF65-F5344CB8AC3E}">
        <p14:creationId xmlns:p14="http://schemas.microsoft.com/office/powerpoint/2010/main" val="2721351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D1A86-C4C9-0E32-2F5E-1ACF4039D751}"/>
              </a:ext>
            </a:extLst>
          </p:cNvPr>
          <p:cNvSpPr>
            <a:spLocks noGrp="1"/>
          </p:cNvSpPr>
          <p:nvPr>
            <p:ph type="title"/>
          </p:nvPr>
        </p:nvSpPr>
        <p:spPr/>
        <p:txBody>
          <a:bodyPr/>
          <a:lstStyle/>
          <a:p>
            <a:r>
              <a:rPr lang="fr-FR" sz="3200" dirty="0"/>
              <a:t>Que dois contenir le livret tuteur ?</a:t>
            </a:r>
          </a:p>
        </p:txBody>
      </p:sp>
      <p:sp>
        <p:nvSpPr>
          <p:cNvPr id="3" name="Espace réservé du contenu 2">
            <a:extLst>
              <a:ext uri="{FF2B5EF4-FFF2-40B4-BE49-F238E27FC236}">
                <a16:creationId xmlns:a16="http://schemas.microsoft.com/office/drawing/2014/main" id="{503FDF60-4A37-3C87-1A9E-74A099652AC9}"/>
              </a:ext>
            </a:extLst>
          </p:cNvPr>
          <p:cNvSpPr>
            <a:spLocks noGrp="1"/>
          </p:cNvSpPr>
          <p:nvPr>
            <p:ph idx="1"/>
          </p:nvPr>
        </p:nvSpPr>
        <p:spPr/>
        <p:txBody>
          <a:bodyPr>
            <a:normAutofit fontScale="77500" lnSpcReduction="20000"/>
          </a:bodyPr>
          <a:lstStyle/>
          <a:p>
            <a:r>
              <a:rPr lang="fr-FR" dirty="0"/>
              <a:t>attendus possible de chaque étape et finaux (essentiel et secondaire)</a:t>
            </a:r>
          </a:p>
          <a:p>
            <a:r>
              <a:rPr lang="fr-FR" dirty="0"/>
              <a:t>liste d’activités (visite, démonstration, …)</a:t>
            </a:r>
          </a:p>
          <a:p>
            <a:r>
              <a:rPr lang="fr-FR" dirty="0"/>
              <a:t>matériel de démonstration, </a:t>
            </a:r>
            <a:r>
              <a:rPr lang="fr-FR" dirty="0" err="1"/>
              <a:t>mockup</a:t>
            </a:r>
            <a:r>
              <a:rPr lang="fr-FR" dirty="0"/>
              <a:t>,</a:t>
            </a:r>
          </a:p>
          <a:p>
            <a:r>
              <a:rPr lang="fr-FR" dirty="0"/>
              <a:t>liste de lecture</a:t>
            </a:r>
          </a:p>
          <a:p>
            <a:r>
              <a:rPr lang="fr-FR" dirty="0"/>
              <a:t>temps indicatif pour chaque étape (y compris temps individuel)</a:t>
            </a:r>
          </a:p>
          <a:p>
            <a:r>
              <a:rPr lang="fr-FR" dirty="0"/>
              <a:t>questions d’aiguillage spécifique à chaque prosit</a:t>
            </a:r>
          </a:p>
          <a:p>
            <a:r>
              <a:rPr lang="fr-FR" dirty="0"/>
              <a:t>mauvaises directions/pistes</a:t>
            </a:r>
          </a:p>
          <a:p>
            <a:r>
              <a:rPr lang="fr-FR" dirty="0"/>
              <a:t>évaluation des acquis de chaque personne à former (QCM, cas pratique, …) &gt; à discuter</a:t>
            </a:r>
          </a:p>
          <a:p>
            <a:r>
              <a:rPr lang="fr-FR" dirty="0"/>
              <a:t>évaluation du savoir être (ou pas)</a:t>
            </a:r>
          </a:p>
          <a:p>
            <a:endParaRPr lang="fr-FR" dirty="0"/>
          </a:p>
          <a:p>
            <a:endParaRPr lang="fr-FR" dirty="0"/>
          </a:p>
        </p:txBody>
      </p:sp>
    </p:spTree>
    <p:extLst>
      <p:ext uri="{BB962C8B-B14F-4D97-AF65-F5344CB8AC3E}">
        <p14:creationId xmlns:p14="http://schemas.microsoft.com/office/powerpoint/2010/main" val="4143371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reçu, Parallèle&#10;&#10;Description générée automatiquement">
            <a:extLst>
              <a:ext uri="{FF2B5EF4-FFF2-40B4-BE49-F238E27FC236}">
                <a16:creationId xmlns:a16="http://schemas.microsoft.com/office/drawing/2014/main" id="{1A409F09-421D-1932-8FDF-9D336C3DFEEB}"/>
              </a:ext>
            </a:extLst>
          </p:cNvPr>
          <p:cNvPicPr>
            <a:picLocks noChangeAspect="1"/>
          </p:cNvPicPr>
          <p:nvPr/>
        </p:nvPicPr>
        <p:blipFill>
          <a:blip r:embed="rId2"/>
          <a:stretch>
            <a:fillRect/>
          </a:stretch>
        </p:blipFill>
        <p:spPr>
          <a:xfrm>
            <a:off x="0" y="940165"/>
            <a:ext cx="9364962" cy="6581864"/>
          </a:xfrm>
          <a:prstGeom prst="rect">
            <a:avLst/>
          </a:prstGeom>
        </p:spPr>
      </p:pic>
      <p:sp>
        <p:nvSpPr>
          <p:cNvPr id="2" name="Rectangle 1">
            <a:extLst>
              <a:ext uri="{FF2B5EF4-FFF2-40B4-BE49-F238E27FC236}">
                <a16:creationId xmlns:a16="http://schemas.microsoft.com/office/drawing/2014/main" id="{A22A46ED-F45C-FACE-804A-CD882D75517E}"/>
              </a:ext>
            </a:extLst>
          </p:cNvPr>
          <p:cNvSpPr/>
          <p:nvPr/>
        </p:nvSpPr>
        <p:spPr>
          <a:xfrm>
            <a:off x="1438003" y="1076379"/>
            <a:ext cx="1090422" cy="2674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t>tuteur</a:t>
            </a:r>
          </a:p>
        </p:txBody>
      </p:sp>
      <p:sp>
        <p:nvSpPr>
          <p:cNvPr id="3" name="Rectangle 2">
            <a:extLst>
              <a:ext uri="{FF2B5EF4-FFF2-40B4-BE49-F238E27FC236}">
                <a16:creationId xmlns:a16="http://schemas.microsoft.com/office/drawing/2014/main" id="{FDE465D1-46FA-D51C-AA5A-57DC14A72FC1}"/>
              </a:ext>
            </a:extLst>
          </p:cNvPr>
          <p:cNvSpPr/>
          <p:nvPr/>
        </p:nvSpPr>
        <p:spPr>
          <a:xfrm>
            <a:off x="5937294" y="1028447"/>
            <a:ext cx="3097849" cy="3685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dirty="0"/>
              <a:t>personne en formation</a:t>
            </a:r>
          </a:p>
        </p:txBody>
      </p:sp>
    </p:spTree>
    <p:extLst>
      <p:ext uri="{BB962C8B-B14F-4D97-AF65-F5344CB8AC3E}">
        <p14:creationId xmlns:p14="http://schemas.microsoft.com/office/powerpoint/2010/main" val="128774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CE980-A7F5-F277-9CC5-97179A523D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EC8D90-17C5-86D0-1DF5-7E510C4293BD}"/>
              </a:ext>
            </a:extLst>
          </p:cNvPr>
          <p:cNvSpPr>
            <a:spLocks noGrp="1"/>
          </p:cNvSpPr>
          <p:nvPr>
            <p:ph type="title"/>
          </p:nvPr>
        </p:nvSpPr>
        <p:spPr/>
        <p:txBody>
          <a:bodyPr/>
          <a:lstStyle/>
          <a:p>
            <a:r>
              <a:rPr lang="fr-FR" sz="3200" dirty="0"/>
              <a:t>Comment écrire une </a:t>
            </a:r>
            <a:r>
              <a:rPr lang="fr-FR" sz="3200" dirty="0" err="1"/>
              <a:t>situtation</a:t>
            </a:r>
            <a:r>
              <a:rPr lang="fr-FR" sz="3200" dirty="0"/>
              <a:t>-problème (Prosit)?</a:t>
            </a:r>
          </a:p>
        </p:txBody>
      </p:sp>
      <p:sp>
        <p:nvSpPr>
          <p:cNvPr id="3" name="Espace réservé du contenu 2">
            <a:extLst>
              <a:ext uri="{FF2B5EF4-FFF2-40B4-BE49-F238E27FC236}">
                <a16:creationId xmlns:a16="http://schemas.microsoft.com/office/drawing/2014/main" id="{BAF60D45-802B-5553-10FE-CD73DA477C87}"/>
              </a:ext>
            </a:extLst>
          </p:cNvPr>
          <p:cNvSpPr>
            <a:spLocks noGrp="1"/>
          </p:cNvSpPr>
          <p:nvPr>
            <p:ph idx="1"/>
          </p:nvPr>
        </p:nvSpPr>
        <p:spPr/>
        <p:txBody>
          <a:bodyPr>
            <a:normAutofit fontScale="85000" lnSpcReduction="10000"/>
          </a:bodyPr>
          <a:lstStyle/>
          <a:p>
            <a:r>
              <a:rPr lang="fr-FR" dirty="0"/>
              <a:t>Définir la cible : les </a:t>
            </a:r>
            <a:r>
              <a:rPr lang="fr-FR" dirty="0" err="1"/>
              <a:t>AAv</a:t>
            </a:r>
            <a:endParaRPr lang="fr-FR" dirty="0"/>
          </a:p>
          <a:p>
            <a:r>
              <a:rPr lang="fr-FR" dirty="0"/>
              <a:t>Identifier le </a:t>
            </a:r>
            <a:r>
              <a:rPr lang="fr-FR" dirty="0" err="1"/>
              <a:t>AAv</a:t>
            </a:r>
            <a:r>
              <a:rPr lang="fr-FR" dirty="0"/>
              <a:t> </a:t>
            </a:r>
          </a:p>
          <a:p>
            <a:r>
              <a:rPr lang="fr-FR" dirty="0"/>
              <a:t>Trouver un scénario accrocheur</a:t>
            </a:r>
          </a:p>
          <a:p>
            <a:r>
              <a:rPr lang="fr-FR" dirty="0"/>
              <a:t>Définir les mots clés</a:t>
            </a:r>
          </a:p>
          <a:p>
            <a:r>
              <a:rPr lang="fr-FR" dirty="0"/>
              <a:t>Trouver un titre</a:t>
            </a:r>
          </a:p>
          <a:p>
            <a:r>
              <a:rPr lang="fr-FR" dirty="0"/>
              <a:t>Canevas : contexte, pistes, actions-mission (ou pas), ouvert, qui susciter le débat, support (lettre, article, vidéo, conversation, mémo, dessin, </a:t>
            </a:r>
            <a:r>
              <a:rPr lang="fr-FR" dirty="0" err="1"/>
              <a:t>photo-romant</a:t>
            </a:r>
            <a:r>
              <a:rPr lang="fr-FR" dirty="0"/>
              <a:t>, BD,  audio), détail, réaliste, chaque mots/phrase à une importance, …)</a:t>
            </a:r>
          </a:p>
          <a:p>
            <a:r>
              <a:rPr lang="fr-FR" dirty="0"/>
              <a:t>Ecrire le livret tuteur</a:t>
            </a:r>
          </a:p>
          <a:p>
            <a:endParaRPr lang="fr-FR" dirty="0"/>
          </a:p>
          <a:p>
            <a:endParaRPr lang="fr-FR" dirty="0"/>
          </a:p>
        </p:txBody>
      </p:sp>
    </p:spTree>
    <p:extLst>
      <p:ext uri="{BB962C8B-B14F-4D97-AF65-F5344CB8AC3E}">
        <p14:creationId xmlns:p14="http://schemas.microsoft.com/office/powerpoint/2010/main" val="2172431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F67DE-D311-ACE8-072B-D9683DA7F0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DF2B51-7CD2-F695-B1CC-701DB8F8D13C}"/>
              </a:ext>
            </a:extLst>
          </p:cNvPr>
          <p:cNvSpPr>
            <a:spLocks noGrp="1"/>
          </p:cNvSpPr>
          <p:nvPr>
            <p:ph type="title"/>
          </p:nvPr>
        </p:nvSpPr>
        <p:spPr/>
        <p:txBody>
          <a:bodyPr/>
          <a:lstStyle/>
          <a:p>
            <a:r>
              <a:rPr lang="fr-FR" sz="3200" dirty="0">
                <a:solidFill>
                  <a:srgbClr val="9933FF"/>
                </a:solidFill>
              </a:rPr>
              <a:t>Rédaction d’une situation-problème </a:t>
            </a:r>
          </a:p>
        </p:txBody>
      </p:sp>
      <p:sp>
        <p:nvSpPr>
          <p:cNvPr id="3" name="Espace réservé du contenu 2">
            <a:extLst>
              <a:ext uri="{FF2B5EF4-FFF2-40B4-BE49-F238E27FC236}">
                <a16:creationId xmlns:a16="http://schemas.microsoft.com/office/drawing/2014/main" id="{166C968D-9DD8-5539-CE48-8EC6AAFEC2C5}"/>
              </a:ext>
            </a:extLst>
          </p:cNvPr>
          <p:cNvSpPr>
            <a:spLocks noGrp="1"/>
          </p:cNvSpPr>
          <p:nvPr>
            <p:ph idx="1"/>
          </p:nvPr>
        </p:nvSpPr>
        <p:spPr/>
        <p:txBody>
          <a:bodyPr>
            <a:normAutofit/>
          </a:bodyPr>
          <a:lstStyle/>
          <a:p>
            <a:pPr marL="0" indent="0">
              <a:buNone/>
            </a:pPr>
            <a:r>
              <a:rPr lang="fr-FR" dirty="0"/>
              <a:t>Par groupe thématique (max 5 groupes)</a:t>
            </a:r>
          </a:p>
          <a:p>
            <a:pPr marL="0" indent="0">
              <a:buNone/>
            </a:pPr>
            <a:endParaRPr lang="fr-FR" dirty="0"/>
          </a:p>
          <a:p>
            <a:pPr marL="0" indent="0">
              <a:buNone/>
            </a:pPr>
            <a:r>
              <a:rPr lang="fr-FR" dirty="0"/>
              <a:t>Tout dispositif doit viser un apprentissage dans un programme et doit être aligné…</a:t>
            </a:r>
          </a:p>
          <a:p>
            <a:pPr marL="0" indent="0">
              <a:buNone/>
            </a:pPr>
            <a:endParaRPr lang="fr-FR" dirty="0"/>
          </a:p>
          <a:p>
            <a:endParaRPr lang="fr-FR" dirty="0"/>
          </a:p>
        </p:txBody>
      </p:sp>
    </p:spTree>
    <p:extLst>
      <p:ext uri="{BB962C8B-B14F-4D97-AF65-F5344CB8AC3E}">
        <p14:creationId xmlns:p14="http://schemas.microsoft.com/office/powerpoint/2010/main" val="378832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48601" y="0"/>
            <a:ext cx="8183563" cy="1143000"/>
          </a:xfrm>
        </p:spPr>
        <p:txBody>
          <a:bodyPr/>
          <a:lstStyle/>
          <a:p>
            <a:r>
              <a:rPr lang="fr-BE" altLang="fr-FR" sz="3200" dirty="0"/>
              <a:t>Q1. </a:t>
            </a:r>
            <a:r>
              <a:rPr lang="fr-BE" altLang="fr-FR" sz="2800" dirty="0"/>
              <a:t>A quelles questions souhaitez-vous avoir des réponses durant cette formation</a:t>
            </a:r>
          </a:p>
        </p:txBody>
      </p:sp>
      <p:sp>
        <p:nvSpPr>
          <p:cNvPr id="6147" name="Content Placeholder 2"/>
          <p:cNvSpPr>
            <a:spLocks noGrp="1"/>
          </p:cNvSpPr>
          <p:nvPr>
            <p:ph idx="1"/>
          </p:nvPr>
        </p:nvSpPr>
        <p:spPr>
          <a:xfrm>
            <a:off x="748601" y="1380741"/>
            <a:ext cx="8183563" cy="5072447"/>
          </a:xfrm>
        </p:spPr>
        <p:txBody>
          <a:bodyPr/>
          <a:lstStyle/>
          <a:p>
            <a:r>
              <a:rPr lang="fr-BE" altLang="fr-FR" dirty="0"/>
              <a:t>1 post-it par question</a:t>
            </a:r>
          </a:p>
          <a:p>
            <a:r>
              <a:rPr lang="fr-BE" altLang="fr-FR" dirty="0"/>
              <a:t>…</a:t>
            </a:r>
          </a:p>
          <a:p>
            <a:r>
              <a:rPr lang="fr-BE" altLang="fr-FR" dirty="0"/>
              <a:t>…</a:t>
            </a:r>
          </a:p>
          <a:p>
            <a:r>
              <a:rPr lang="fr-BE" altLang="fr-FR" dirty="0"/>
              <a:t>…</a:t>
            </a:r>
          </a:p>
          <a:p>
            <a:r>
              <a:rPr lang="fr-BE" altLang="fr-FR" dirty="0"/>
              <a:t>…</a:t>
            </a:r>
            <a:r>
              <a:rPr lang="fr-FR" altLang="fr-FR" sz="3200" dirty="0"/>
              <a:t>…</a:t>
            </a:r>
            <a:endParaRPr lang="fr-BE" altLang="fr-FR" sz="3200" dirty="0"/>
          </a:p>
          <a:p>
            <a:r>
              <a:rPr lang="fr-FR" altLang="fr-FR" sz="3200" dirty="0"/>
              <a:t>…</a:t>
            </a:r>
            <a:endParaRPr lang="fr-BE" altLang="fr-FR" sz="3200" dirty="0"/>
          </a:p>
          <a:p>
            <a:r>
              <a:rPr lang="fr-FR" altLang="fr-FR" sz="3200" dirty="0"/>
              <a:t>…</a:t>
            </a:r>
            <a:endParaRPr lang="fr-BE" altLang="fr-FR" sz="3200" dirty="0"/>
          </a:p>
          <a:p>
            <a:r>
              <a:rPr lang="fr-FR" altLang="fr-FR" sz="3200" dirty="0"/>
              <a:t>…</a:t>
            </a:r>
            <a:endParaRPr lang="fr-BE" altLang="fr-FR" sz="3200" dirty="0"/>
          </a:p>
          <a:p>
            <a:endParaRPr lang="fr-BE" altLang="fr-FR" dirty="0"/>
          </a:p>
        </p:txBody>
      </p:sp>
      <p:sp>
        <p:nvSpPr>
          <p:cNvPr id="4" name="Date Placeholder 3"/>
          <p:cNvSpPr>
            <a:spLocks noGrp="1"/>
          </p:cNvSpPr>
          <p:nvPr>
            <p:ph type="dt" sz="quarter" idx="10"/>
          </p:nvPr>
        </p:nvSpPr>
        <p:spPr/>
        <p:txBody>
          <a:bodyPr/>
          <a:lstStyle/>
          <a:p>
            <a:pPr>
              <a:defRPr/>
            </a:pPr>
            <a:r>
              <a:rPr lang="fr-FR"/>
              <a:t>Introduction</a:t>
            </a:r>
            <a:r>
              <a:rPr lang="fr-FR" b="0"/>
              <a:t> </a:t>
            </a:r>
          </a:p>
        </p:txBody>
      </p:sp>
    </p:spTree>
    <p:extLst>
      <p:ext uri="{BB962C8B-B14F-4D97-AF65-F5344CB8AC3E}">
        <p14:creationId xmlns:p14="http://schemas.microsoft.com/office/powerpoint/2010/main" val="3096998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146048" y="44450"/>
            <a:ext cx="7793165" cy="1143000"/>
          </a:xfrm>
        </p:spPr>
        <p:txBody>
          <a:bodyPr/>
          <a:lstStyle/>
          <a:p>
            <a:r>
              <a:rPr lang="fr-BE" dirty="0"/>
              <a:t>« Alignement constructif »</a:t>
            </a:r>
          </a:p>
        </p:txBody>
      </p:sp>
      <p:sp>
        <p:nvSpPr>
          <p:cNvPr id="13315" name="Rectangle 3"/>
          <p:cNvSpPr>
            <a:spLocks noGrp="1" noChangeArrowheads="1"/>
          </p:cNvSpPr>
          <p:nvPr>
            <p:ph type="body" idx="4294967295"/>
          </p:nvPr>
        </p:nvSpPr>
        <p:spPr>
          <a:xfrm>
            <a:off x="566928" y="1234372"/>
            <a:ext cx="8183563" cy="911199"/>
          </a:xfrm>
        </p:spPr>
        <p:txBody>
          <a:bodyPr/>
          <a:lstStyle/>
          <a:p>
            <a:pPr marL="0" indent="0" algn="ctr">
              <a:buFont typeface="Monotype Sorts" pitchFamily="-110" charset="2"/>
              <a:buNone/>
            </a:pPr>
            <a:r>
              <a:rPr lang="fr-BE" sz="2400" dirty="0"/>
              <a:t>Concept introduit par R.W. Tyler (1949)</a:t>
            </a:r>
            <a:br>
              <a:rPr lang="fr-BE" sz="2400" dirty="0"/>
            </a:br>
            <a:r>
              <a:rPr lang="fr-BE" sz="2400" dirty="0"/>
              <a:t>et remis au goût du jour par J. </a:t>
            </a:r>
            <a:r>
              <a:rPr lang="fr-BE" sz="2400" dirty="0" err="1"/>
              <a:t>Biggs</a:t>
            </a:r>
            <a:r>
              <a:rPr lang="fr-BE" sz="2400" dirty="0"/>
              <a:t> (1999):</a:t>
            </a:r>
          </a:p>
        </p:txBody>
      </p:sp>
      <p:sp>
        <p:nvSpPr>
          <p:cNvPr id="36868" name="Text Box 5"/>
          <p:cNvSpPr txBox="1">
            <a:spLocks noChangeArrowheads="1"/>
          </p:cNvSpPr>
          <p:nvPr/>
        </p:nvSpPr>
        <p:spPr bwMode="auto">
          <a:xfrm>
            <a:off x="1400566" y="4784725"/>
            <a:ext cx="612379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2800" dirty="0">
                <a:solidFill>
                  <a:srgbClr val="7030A0"/>
                </a:solidFill>
                <a:latin typeface="Arial" charset="0"/>
                <a:ea typeface="ＭＳ Ｐゴシック" pitchFamily="-110" charset="-128"/>
              </a:rPr>
              <a:t>Les AAV sont </a:t>
            </a:r>
            <a:r>
              <a:rPr lang="fr-BE" sz="2800" b="1" dirty="0">
                <a:solidFill>
                  <a:srgbClr val="7030A0"/>
                </a:solidFill>
                <a:latin typeface="Arial Black" pitchFamily="-110" charset="0"/>
                <a:ea typeface="ＭＳ Ｐゴシック" pitchFamily="-110" charset="-128"/>
              </a:rPr>
              <a:t>au centre</a:t>
            </a:r>
            <a:br>
              <a:rPr lang="fr-BE" sz="2800" b="1" dirty="0">
                <a:solidFill>
                  <a:srgbClr val="7030A0"/>
                </a:solidFill>
                <a:latin typeface="Arial" charset="0"/>
                <a:ea typeface="ＭＳ Ｐゴシック" pitchFamily="-110" charset="-128"/>
              </a:rPr>
            </a:br>
            <a:r>
              <a:rPr lang="fr-BE" sz="2800" dirty="0">
                <a:solidFill>
                  <a:srgbClr val="7030A0"/>
                </a:solidFill>
                <a:latin typeface="Arial" charset="0"/>
                <a:ea typeface="ＭＳ Ｐゴシック" pitchFamily="-110" charset="-128"/>
              </a:rPr>
              <a:t>de </a:t>
            </a:r>
            <a:r>
              <a:rPr lang="fr-BE" sz="2800" u="sng" dirty="0">
                <a:solidFill>
                  <a:srgbClr val="7030A0"/>
                </a:solidFill>
                <a:latin typeface="Arial" charset="0"/>
                <a:ea typeface="ＭＳ Ｐゴシック" pitchFamily="-110" charset="-128"/>
              </a:rPr>
              <a:t>tout</a:t>
            </a:r>
            <a:r>
              <a:rPr lang="fr-BE" sz="2800" dirty="0">
                <a:solidFill>
                  <a:srgbClr val="7030A0"/>
                </a:solidFill>
                <a:latin typeface="Arial" charset="0"/>
                <a:ea typeface="ＭＳ Ｐゴシック" pitchFamily="-110" charset="-128"/>
              </a:rPr>
              <a:t> raisonnement au sujet de </a:t>
            </a:r>
            <a:r>
              <a:rPr lang="fr-BE" sz="2800" u="sng" dirty="0">
                <a:solidFill>
                  <a:srgbClr val="7030A0"/>
                </a:solidFill>
                <a:latin typeface="Arial" charset="0"/>
                <a:ea typeface="ＭＳ Ｐゴシック" pitchFamily="-110" charset="-128"/>
              </a:rPr>
              <a:t>tout</a:t>
            </a:r>
            <a:br>
              <a:rPr lang="fr-BE" sz="2800" dirty="0">
                <a:solidFill>
                  <a:srgbClr val="7030A0"/>
                </a:solidFill>
                <a:latin typeface="Arial" charset="0"/>
                <a:ea typeface="ＭＳ Ｐゴシック" pitchFamily="-110" charset="-128"/>
              </a:rPr>
            </a:br>
            <a:r>
              <a:rPr lang="fr-BE" sz="2800" dirty="0">
                <a:solidFill>
                  <a:srgbClr val="7030A0"/>
                </a:solidFill>
                <a:latin typeface="Arial" charset="0"/>
                <a:ea typeface="ＭＳ Ｐゴシック" pitchFamily="-110" charset="-128"/>
              </a:rPr>
              <a:t>dispositif de formation</a:t>
            </a:r>
          </a:p>
        </p:txBody>
      </p:sp>
      <p:sp>
        <p:nvSpPr>
          <p:cNvPr id="13318" name="Rectangle 6"/>
          <p:cNvSpPr>
            <a:spLocks noChangeArrowheads="1"/>
          </p:cNvSpPr>
          <p:nvPr/>
        </p:nvSpPr>
        <p:spPr bwMode="auto">
          <a:xfrm>
            <a:off x="3254103" y="2477153"/>
            <a:ext cx="2444070" cy="1978706"/>
          </a:xfrm>
          <a:prstGeom prst="rect">
            <a:avLst/>
          </a:prstGeom>
          <a:solidFill>
            <a:srgbClr val="00FFFF"/>
          </a:solidFill>
          <a:ln w="38100" algn="ctr">
            <a:solidFill>
              <a:srgbClr val="FF0000"/>
            </a:solidFill>
            <a:round/>
            <a:headEnd/>
            <a:tailEnd/>
          </a:ln>
        </p:spPr>
        <p:txBody>
          <a:bodyPr/>
          <a:lstStyle/>
          <a:p>
            <a:endParaRPr lang="fr-BE"/>
          </a:p>
        </p:txBody>
      </p:sp>
      <p:grpSp>
        <p:nvGrpSpPr>
          <p:cNvPr id="4" name="Group 3"/>
          <p:cNvGrpSpPr/>
          <p:nvPr/>
        </p:nvGrpSpPr>
        <p:grpSpPr>
          <a:xfrm>
            <a:off x="496389" y="2471179"/>
            <a:ext cx="2757714" cy="1988231"/>
            <a:chOff x="126774" y="2318657"/>
            <a:chExt cx="2757714" cy="1988231"/>
          </a:xfrm>
        </p:grpSpPr>
        <p:sp>
          <p:nvSpPr>
            <p:cNvPr id="13317" name="Rectangle 1"/>
            <p:cNvSpPr>
              <a:spLocks noChangeArrowheads="1"/>
            </p:cNvSpPr>
            <p:nvPr/>
          </p:nvSpPr>
          <p:spPr bwMode="auto">
            <a:xfrm>
              <a:off x="126774" y="2318657"/>
              <a:ext cx="2083026" cy="1988231"/>
            </a:xfrm>
            <a:prstGeom prst="rect">
              <a:avLst/>
            </a:prstGeom>
            <a:solidFill>
              <a:srgbClr val="CCFF33"/>
            </a:solidFill>
            <a:ln w="9525" algn="ctr">
              <a:solidFill>
                <a:schemeClr val="tx1"/>
              </a:solidFill>
              <a:round/>
              <a:headEnd/>
              <a:tailEnd/>
            </a:ln>
          </p:spPr>
          <p:txBody>
            <a:bodyPr/>
            <a:lstStyle/>
            <a:p>
              <a:endParaRPr lang="fr-BE"/>
            </a:p>
          </p:txBody>
        </p:sp>
        <p:sp>
          <p:nvSpPr>
            <p:cNvPr id="13321" name="Right Arrow 3"/>
            <p:cNvSpPr>
              <a:spLocks noChangeArrowheads="1"/>
            </p:cNvSpPr>
            <p:nvPr/>
          </p:nvSpPr>
          <p:spPr bwMode="auto">
            <a:xfrm>
              <a:off x="2209800" y="3192274"/>
              <a:ext cx="674688" cy="300038"/>
            </a:xfrm>
            <a:prstGeom prst="rightArrow">
              <a:avLst>
                <a:gd name="adj1" fmla="val 50000"/>
                <a:gd name="adj2" fmla="val 49773"/>
              </a:avLst>
            </a:prstGeom>
            <a:solidFill>
              <a:schemeClr val="accent1"/>
            </a:solidFill>
            <a:ln w="9525" algn="ctr">
              <a:solidFill>
                <a:schemeClr val="tx1"/>
              </a:solidFill>
              <a:round/>
              <a:headEnd/>
              <a:tailEnd/>
            </a:ln>
          </p:spPr>
          <p:txBody>
            <a:bodyPr/>
            <a:lstStyle/>
            <a:p>
              <a:endParaRPr lang="fr-BE"/>
            </a:p>
          </p:txBody>
        </p:sp>
        <p:sp>
          <p:nvSpPr>
            <p:cNvPr id="13322" name="TextBox 4"/>
            <p:cNvSpPr txBox="1">
              <a:spLocks noChangeArrowheads="1"/>
            </p:cNvSpPr>
            <p:nvPr/>
          </p:nvSpPr>
          <p:spPr bwMode="auto">
            <a:xfrm>
              <a:off x="126774" y="2503568"/>
              <a:ext cx="2083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800" b="1" dirty="0">
                  <a:solidFill>
                    <a:srgbClr val="FF0000"/>
                  </a:solidFill>
                  <a:latin typeface="Arial" charset="0"/>
                  <a:ea typeface="ＭＳ Ｐゴシック" pitchFamily="-110" charset="-128"/>
                  <a:cs typeface="Arial" charset="0"/>
                </a:rPr>
                <a:t>Activités d’apprentissage</a:t>
              </a:r>
            </a:p>
          </p:txBody>
        </p:sp>
        <p:sp>
          <p:nvSpPr>
            <p:cNvPr id="13323" name="TextBox 11"/>
            <p:cNvSpPr txBox="1">
              <a:spLocks noChangeArrowheads="1"/>
            </p:cNvSpPr>
            <p:nvPr/>
          </p:nvSpPr>
          <p:spPr bwMode="auto">
            <a:xfrm>
              <a:off x="126774" y="3484625"/>
              <a:ext cx="2083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600" dirty="0">
                  <a:latin typeface="Arial" charset="0"/>
                  <a:ea typeface="ＭＳ Ｐゴシック" pitchFamily="-110" charset="-128"/>
                  <a:cs typeface="Arial" charset="0"/>
                </a:rPr>
                <a:t>conçues pour atteindre les AAV</a:t>
              </a:r>
            </a:p>
          </p:txBody>
        </p:sp>
      </p:grpSp>
      <p:grpSp>
        <p:nvGrpSpPr>
          <p:cNvPr id="5" name="Group 4"/>
          <p:cNvGrpSpPr/>
          <p:nvPr/>
        </p:nvGrpSpPr>
        <p:grpSpPr>
          <a:xfrm>
            <a:off x="5698173" y="2467666"/>
            <a:ext cx="2770075" cy="1982614"/>
            <a:chOff x="6214382" y="2309170"/>
            <a:chExt cx="2770075" cy="1982614"/>
          </a:xfrm>
        </p:grpSpPr>
        <p:sp>
          <p:nvSpPr>
            <p:cNvPr id="13319" name="Rectangle 7"/>
            <p:cNvSpPr>
              <a:spLocks noChangeArrowheads="1"/>
            </p:cNvSpPr>
            <p:nvPr/>
          </p:nvSpPr>
          <p:spPr bwMode="auto">
            <a:xfrm>
              <a:off x="6890657" y="2309170"/>
              <a:ext cx="2093800" cy="1978706"/>
            </a:xfrm>
            <a:prstGeom prst="rect">
              <a:avLst/>
            </a:prstGeom>
            <a:solidFill>
              <a:srgbClr val="FFFF00"/>
            </a:solidFill>
            <a:ln w="9525" algn="ctr">
              <a:solidFill>
                <a:schemeClr val="tx1"/>
              </a:solidFill>
              <a:round/>
              <a:headEnd/>
              <a:tailEnd/>
            </a:ln>
          </p:spPr>
          <p:txBody>
            <a:bodyPr/>
            <a:lstStyle/>
            <a:p>
              <a:endParaRPr lang="fr-BE"/>
            </a:p>
          </p:txBody>
        </p:sp>
        <p:sp>
          <p:nvSpPr>
            <p:cNvPr id="13324" name="Right Arrow 12"/>
            <p:cNvSpPr>
              <a:spLocks noChangeArrowheads="1"/>
            </p:cNvSpPr>
            <p:nvPr/>
          </p:nvSpPr>
          <p:spPr bwMode="auto">
            <a:xfrm rot="10800000">
              <a:off x="6214382" y="3192274"/>
              <a:ext cx="676275" cy="300038"/>
            </a:xfrm>
            <a:prstGeom prst="rightArrow">
              <a:avLst>
                <a:gd name="adj1" fmla="val 50000"/>
                <a:gd name="adj2" fmla="val 49890"/>
              </a:avLst>
            </a:prstGeom>
            <a:solidFill>
              <a:schemeClr val="accent1"/>
            </a:solidFill>
            <a:ln w="9525" algn="ctr">
              <a:solidFill>
                <a:schemeClr val="tx1"/>
              </a:solidFill>
              <a:round/>
              <a:headEnd/>
              <a:tailEnd/>
            </a:ln>
          </p:spPr>
          <p:txBody>
            <a:bodyPr/>
            <a:lstStyle/>
            <a:p>
              <a:endParaRPr lang="fr-BE"/>
            </a:p>
          </p:txBody>
        </p:sp>
        <p:sp>
          <p:nvSpPr>
            <p:cNvPr id="13325" name="TextBox 13"/>
            <p:cNvSpPr txBox="1">
              <a:spLocks noChangeArrowheads="1"/>
            </p:cNvSpPr>
            <p:nvPr/>
          </p:nvSpPr>
          <p:spPr bwMode="auto">
            <a:xfrm>
              <a:off x="7012838" y="2407444"/>
              <a:ext cx="1849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800" b="1" dirty="0">
                  <a:solidFill>
                    <a:srgbClr val="FF0000"/>
                  </a:solidFill>
                  <a:latin typeface="Arial" charset="0"/>
                  <a:ea typeface="ＭＳ Ｐゴシック" pitchFamily="-110" charset="-128"/>
                  <a:cs typeface="Arial" charset="0"/>
                </a:rPr>
                <a:t>Procédés</a:t>
              </a:r>
              <a:br>
                <a:rPr lang="fr-BE" sz="1800" b="1" dirty="0">
                  <a:solidFill>
                    <a:srgbClr val="FF0000"/>
                  </a:solidFill>
                  <a:latin typeface="Arial" charset="0"/>
                  <a:ea typeface="ＭＳ Ｐゴシック" pitchFamily="-110" charset="-128"/>
                  <a:cs typeface="Arial" charset="0"/>
                </a:rPr>
              </a:br>
              <a:r>
                <a:rPr lang="fr-BE" sz="1800" b="1" dirty="0">
                  <a:solidFill>
                    <a:srgbClr val="FF0000"/>
                  </a:solidFill>
                  <a:latin typeface="Arial" charset="0"/>
                  <a:ea typeface="ＭＳ Ｐゴシック" pitchFamily="-110" charset="-128"/>
                  <a:cs typeface="Arial" charset="0"/>
                </a:rPr>
                <a:t>d’évaluation des acquis</a:t>
              </a:r>
            </a:p>
          </p:txBody>
        </p:sp>
        <p:sp>
          <p:nvSpPr>
            <p:cNvPr id="13326" name="TextBox 14"/>
            <p:cNvSpPr txBox="1">
              <a:spLocks noChangeArrowheads="1"/>
            </p:cNvSpPr>
            <p:nvPr/>
          </p:nvSpPr>
          <p:spPr bwMode="auto">
            <a:xfrm>
              <a:off x="6890657" y="3460787"/>
              <a:ext cx="2093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600" dirty="0">
                  <a:latin typeface="Arial" charset="0"/>
                  <a:ea typeface="ＭＳ Ｐゴシック" pitchFamily="-110" charset="-128"/>
                  <a:cs typeface="Arial" charset="0"/>
                </a:rPr>
                <a:t>conçus pour</a:t>
              </a:r>
              <a:br>
                <a:rPr lang="fr-BE" sz="1600" dirty="0">
                  <a:latin typeface="Arial" charset="0"/>
                  <a:ea typeface="ＭＳ Ｐゴシック" pitchFamily="-110" charset="-128"/>
                  <a:cs typeface="Arial" charset="0"/>
                </a:rPr>
              </a:br>
              <a:r>
                <a:rPr lang="fr-BE" sz="1600" dirty="0">
                  <a:latin typeface="Arial" charset="0"/>
                  <a:ea typeface="ＭＳ Ｐゴシック" pitchFamily="-110" charset="-128"/>
                  <a:cs typeface="Arial" charset="0"/>
                </a:rPr>
                <a:t>mesurer l’atteinte des AAV</a:t>
              </a:r>
            </a:p>
          </p:txBody>
        </p:sp>
      </p:grpSp>
      <p:sp>
        <p:nvSpPr>
          <p:cNvPr id="18" name="TextBox 2">
            <a:extLst>
              <a:ext uri="{FF2B5EF4-FFF2-40B4-BE49-F238E27FC236}">
                <a16:creationId xmlns:a16="http://schemas.microsoft.com/office/drawing/2014/main" id="{2D7C6D8B-9456-476A-8BD9-00784876B2F7}"/>
              </a:ext>
            </a:extLst>
          </p:cNvPr>
          <p:cNvSpPr txBox="1">
            <a:spLocks noChangeArrowheads="1"/>
          </p:cNvSpPr>
          <p:nvPr/>
        </p:nvSpPr>
        <p:spPr bwMode="auto">
          <a:xfrm>
            <a:off x="3399756" y="3108874"/>
            <a:ext cx="2152764" cy="769441"/>
          </a:xfrm>
          <a:prstGeom prst="rect">
            <a:avLst/>
          </a:prstGeom>
          <a:solidFill>
            <a:srgbClr val="00FFFF"/>
          </a:solidFill>
          <a:ln>
            <a:noFill/>
          </a:ln>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b="1" dirty="0">
                <a:latin typeface="Arial" charset="0"/>
                <a:ea typeface="ＭＳ Ｐゴシック" pitchFamily="-110" charset="-128"/>
                <a:cs typeface="Arial" charset="0"/>
              </a:rPr>
              <a:t>Objectifs</a:t>
            </a:r>
          </a:p>
          <a:p>
            <a:pPr algn="ctr"/>
            <a:r>
              <a:rPr lang="fr-BE" sz="2000" b="1" dirty="0">
                <a:latin typeface="Arial" charset="0"/>
                <a:ea typeface="ＭＳ Ｐゴシック" pitchFamily="-110" charset="-128"/>
                <a:cs typeface="Arial" charset="0"/>
              </a:rPr>
              <a:t>d’apprentissage</a:t>
            </a:r>
          </a:p>
        </p:txBody>
      </p:sp>
      <p:sp>
        <p:nvSpPr>
          <p:cNvPr id="13320" name="TextBox 2"/>
          <p:cNvSpPr txBox="1">
            <a:spLocks noChangeArrowheads="1"/>
          </p:cNvSpPr>
          <p:nvPr/>
        </p:nvSpPr>
        <p:spPr bwMode="auto">
          <a:xfrm>
            <a:off x="3399756" y="2772796"/>
            <a:ext cx="2152764" cy="1384995"/>
          </a:xfrm>
          <a:prstGeom prst="rect">
            <a:avLst/>
          </a:prstGeom>
          <a:solidFill>
            <a:srgbClr val="00FFFF"/>
          </a:solidFill>
          <a:ln>
            <a:noFill/>
          </a:ln>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b="1" dirty="0">
                <a:latin typeface="Arial" charset="0"/>
                <a:ea typeface="ＭＳ Ｐゴシック" pitchFamily="-110" charset="-128"/>
                <a:cs typeface="Arial" charset="0"/>
              </a:rPr>
              <a:t>Acquis</a:t>
            </a:r>
          </a:p>
          <a:p>
            <a:pPr algn="ctr"/>
            <a:r>
              <a:rPr lang="fr-BE" sz="2000" b="1" dirty="0">
                <a:latin typeface="Arial" charset="0"/>
                <a:ea typeface="ＭＳ Ｐゴシック" pitchFamily="-110" charset="-128"/>
                <a:cs typeface="Arial" charset="0"/>
              </a:rPr>
              <a:t>d’apprentissage visés</a:t>
            </a:r>
          </a:p>
          <a:p>
            <a:pPr algn="ctr"/>
            <a:r>
              <a:rPr lang="fr-BE" sz="2000" b="1" dirty="0">
                <a:latin typeface="Arial" charset="0"/>
                <a:ea typeface="ＭＳ Ｐゴシック" pitchFamily="-110" charset="-128"/>
                <a:cs typeface="Arial" charset="0"/>
              </a:rPr>
              <a:t>(AAV)</a:t>
            </a:r>
          </a:p>
        </p:txBody>
      </p:sp>
    </p:spTree>
    <p:extLst>
      <p:ext uri="{BB962C8B-B14F-4D97-AF65-F5344CB8AC3E}">
        <p14:creationId xmlns:p14="http://schemas.microsoft.com/office/powerpoint/2010/main" val="26377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fade">
                                      <p:cBhvr>
                                        <p:cTn id="7" dur="500"/>
                                        <p:tgtEl>
                                          <p:spTgt spid="13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6868"/>
                                        </p:tgtEl>
                                        <p:attrNameLst>
                                          <p:attrName>style.visibility</p:attrName>
                                        </p:attrNameLst>
                                      </p:cBhvr>
                                      <p:to>
                                        <p:strVal val="visible"/>
                                      </p:to>
                                    </p:set>
                                    <p:animEffect transition="in" filter="fade">
                                      <p:cBhvr>
                                        <p:cTn id="24" dur="1000"/>
                                        <p:tgtEl>
                                          <p:spTgt spid="36868"/>
                                        </p:tgtEl>
                                      </p:cBhvr>
                                    </p:animEffect>
                                    <p:anim calcmode="lin" valueType="num">
                                      <p:cBhvr>
                                        <p:cTn id="25" dur="1000" fill="hold"/>
                                        <p:tgtEl>
                                          <p:spTgt spid="36868"/>
                                        </p:tgtEl>
                                        <p:attrNameLst>
                                          <p:attrName>ppt_x</p:attrName>
                                        </p:attrNameLst>
                                      </p:cBhvr>
                                      <p:tavLst>
                                        <p:tav tm="0">
                                          <p:val>
                                            <p:strVal val="#ppt_x"/>
                                          </p:val>
                                        </p:tav>
                                        <p:tav tm="100000">
                                          <p:val>
                                            <p:strVal val="#ppt_x"/>
                                          </p:val>
                                        </p:tav>
                                      </p:tavLst>
                                    </p:anim>
                                    <p:anim calcmode="lin" valueType="num">
                                      <p:cBhvr>
                                        <p:cTn id="26"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133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072896" y="44450"/>
            <a:ext cx="7866317" cy="1143000"/>
          </a:xfrm>
        </p:spPr>
        <p:txBody>
          <a:bodyPr/>
          <a:lstStyle/>
          <a:p>
            <a:r>
              <a:rPr lang="fr-BE" dirty="0"/>
              <a:t>Alignement pédagogique</a:t>
            </a:r>
          </a:p>
        </p:txBody>
      </p:sp>
      <p:grpSp>
        <p:nvGrpSpPr>
          <p:cNvPr id="2" name="Group 1">
            <a:extLst>
              <a:ext uri="{FF2B5EF4-FFF2-40B4-BE49-F238E27FC236}">
                <a16:creationId xmlns:a16="http://schemas.microsoft.com/office/drawing/2014/main" id="{D4AFEFA6-7EB1-4E29-8169-7D646DC23B89}"/>
              </a:ext>
            </a:extLst>
          </p:cNvPr>
          <p:cNvGrpSpPr/>
          <p:nvPr/>
        </p:nvGrpSpPr>
        <p:grpSpPr>
          <a:xfrm>
            <a:off x="3295931" y="1213084"/>
            <a:ext cx="2444070" cy="1978706"/>
            <a:chOff x="3254103" y="2318657"/>
            <a:chExt cx="2444070" cy="1978706"/>
          </a:xfrm>
        </p:grpSpPr>
        <p:sp>
          <p:nvSpPr>
            <p:cNvPr id="13318" name="Rectangle 6"/>
            <p:cNvSpPr>
              <a:spLocks noChangeArrowheads="1"/>
            </p:cNvSpPr>
            <p:nvPr/>
          </p:nvSpPr>
          <p:spPr bwMode="auto">
            <a:xfrm>
              <a:off x="3254103" y="2318657"/>
              <a:ext cx="2444070" cy="1978706"/>
            </a:xfrm>
            <a:prstGeom prst="rect">
              <a:avLst/>
            </a:prstGeom>
            <a:solidFill>
              <a:srgbClr val="00FFFF"/>
            </a:solidFill>
            <a:ln w="38100" algn="ctr">
              <a:solidFill>
                <a:srgbClr val="FF0000"/>
              </a:solidFill>
              <a:round/>
              <a:headEnd/>
              <a:tailEnd/>
            </a:ln>
          </p:spPr>
          <p:txBody>
            <a:bodyPr/>
            <a:lstStyle/>
            <a:p>
              <a:endParaRPr lang="fr-BE"/>
            </a:p>
          </p:txBody>
        </p:sp>
        <p:sp>
          <p:nvSpPr>
            <p:cNvPr id="13320" name="TextBox 2"/>
            <p:cNvSpPr txBox="1">
              <a:spLocks noChangeArrowheads="1"/>
            </p:cNvSpPr>
            <p:nvPr/>
          </p:nvSpPr>
          <p:spPr bwMode="auto">
            <a:xfrm>
              <a:off x="3395618" y="2633548"/>
              <a:ext cx="21527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b="1" dirty="0">
                  <a:latin typeface="Arial" charset="0"/>
                  <a:ea typeface="ＭＳ Ｐゴシック" pitchFamily="-110" charset="-128"/>
                  <a:cs typeface="Arial" charset="0"/>
                </a:rPr>
                <a:t>Acquis</a:t>
              </a:r>
            </a:p>
            <a:p>
              <a:pPr algn="ctr"/>
              <a:r>
                <a:rPr lang="fr-BE" sz="2000" b="1" dirty="0">
                  <a:latin typeface="Arial" charset="0"/>
                  <a:ea typeface="ＭＳ Ｐゴシック" pitchFamily="-110" charset="-128"/>
                  <a:cs typeface="Arial" charset="0"/>
                </a:rPr>
                <a:t>d’apprentissage visés</a:t>
              </a:r>
            </a:p>
            <a:p>
              <a:pPr algn="ctr"/>
              <a:r>
                <a:rPr lang="fr-BE" sz="2000" b="1" dirty="0">
                  <a:latin typeface="Arial" charset="0"/>
                  <a:ea typeface="ＭＳ Ｐゴシック" pitchFamily="-110" charset="-128"/>
                  <a:cs typeface="Arial" charset="0"/>
                </a:rPr>
                <a:t>(AAV)</a:t>
              </a:r>
            </a:p>
          </p:txBody>
        </p:sp>
      </p:grpSp>
      <p:grpSp>
        <p:nvGrpSpPr>
          <p:cNvPr id="4" name="Group 3">
            <a:extLst>
              <a:ext uri="{FF2B5EF4-FFF2-40B4-BE49-F238E27FC236}">
                <a16:creationId xmlns:a16="http://schemas.microsoft.com/office/drawing/2014/main" id="{230A769C-7A10-4C4B-9E96-C1BE4118552F}"/>
              </a:ext>
            </a:extLst>
          </p:cNvPr>
          <p:cNvGrpSpPr/>
          <p:nvPr/>
        </p:nvGrpSpPr>
        <p:grpSpPr>
          <a:xfrm>
            <a:off x="488113" y="4156701"/>
            <a:ext cx="2083026" cy="1988231"/>
            <a:chOff x="488113" y="4144509"/>
            <a:chExt cx="2083026" cy="1988231"/>
          </a:xfrm>
        </p:grpSpPr>
        <p:sp>
          <p:nvSpPr>
            <p:cNvPr id="13317" name="Rectangle 1"/>
            <p:cNvSpPr>
              <a:spLocks noChangeArrowheads="1"/>
            </p:cNvSpPr>
            <p:nvPr/>
          </p:nvSpPr>
          <p:spPr bwMode="auto">
            <a:xfrm>
              <a:off x="488113" y="4144509"/>
              <a:ext cx="2083026" cy="1988231"/>
            </a:xfrm>
            <a:prstGeom prst="rect">
              <a:avLst/>
            </a:prstGeom>
            <a:solidFill>
              <a:srgbClr val="CCFF33"/>
            </a:solidFill>
            <a:ln w="9525" algn="ctr">
              <a:solidFill>
                <a:schemeClr val="tx1"/>
              </a:solidFill>
              <a:round/>
              <a:headEnd/>
              <a:tailEnd/>
            </a:ln>
          </p:spPr>
          <p:txBody>
            <a:bodyPr/>
            <a:lstStyle/>
            <a:p>
              <a:endParaRPr lang="fr-BE"/>
            </a:p>
          </p:txBody>
        </p:sp>
        <p:sp>
          <p:nvSpPr>
            <p:cNvPr id="13322" name="TextBox 4"/>
            <p:cNvSpPr txBox="1">
              <a:spLocks noChangeArrowheads="1"/>
            </p:cNvSpPr>
            <p:nvPr/>
          </p:nvSpPr>
          <p:spPr bwMode="auto">
            <a:xfrm>
              <a:off x="488113" y="4832130"/>
              <a:ext cx="2083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800" b="1" dirty="0">
                  <a:solidFill>
                    <a:srgbClr val="FF0000"/>
                  </a:solidFill>
                  <a:latin typeface="Arial" charset="0"/>
                  <a:ea typeface="ＭＳ Ｐゴシック" pitchFamily="-110" charset="-128"/>
                  <a:cs typeface="Arial" charset="0"/>
                </a:rPr>
                <a:t>Activités d’apprentissage</a:t>
              </a:r>
            </a:p>
          </p:txBody>
        </p:sp>
      </p:grpSp>
      <p:grpSp>
        <p:nvGrpSpPr>
          <p:cNvPr id="8" name="Group 7">
            <a:extLst>
              <a:ext uri="{FF2B5EF4-FFF2-40B4-BE49-F238E27FC236}">
                <a16:creationId xmlns:a16="http://schemas.microsoft.com/office/drawing/2014/main" id="{16380718-C769-4D3B-866F-0E9C946A60CB}"/>
              </a:ext>
            </a:extLst>
          </p:cNvPr>
          <p:cNvGrpSpPr/>
          <p:nvPr/>
        </p:nvGrpSpPr>
        <p:grpSpPr>
          <a:xfrm>
            <a:off x="729055" y="2303204"/>
            <a:ext cx="2717145" cy="1298861"/>
            <a:chOff x="1017597" y="2377743"/>
            <a:chExt cx="2349093" cy="1041802"/>
          </a:xfrm>
        </p:grpSpPr>
        <p:sp>
          <p:nvSpPr>
            <p:cNvPr id="13321" name="Right Arrow 3"/>
            <p:cNvSpPr>
              <a:spLocks noChangeArrowheads="1"/>
            </p:cNvSpPr>
            <p:nvPr/>
          </p:nvSpPr>
          <p:spPr bwMode="auto">
            <a:xfrm rot="19264725">
              <a:off x="1017597" y="2377743"/>
              <a:ext cx="2349093" cy="1041802"/>
            </a:xfrm>
            <a:prstGeom prst="rightArrow">
              <a:avLst>
                <a:gd name="adj1" fmla="val 50000"/>
                <a:gd name="adj2" fmla="val 49773"/>
              </a:avLst>
            </a:prstGeom>
            <a:solidFill>
              <a:schemeClr val="accent1"/>
            </a:solidFill>
            <a:ln w="9525" algn="ctr">
              <a:solidFill>
                <a:schemeClr val="tx1"/>
              </a:solidFill>
              <a:round/>
              <a:headEnd/>
              <a:tailEnd/>
            </a:ln>
          </p:spPr>
          <p:txBody>
            <a:bodyPr/>
            <a:lstStyle/>
            <a:p>
              <a:endParaRPr lang="fr-BE"/>
            </a:p>
          </p:txBody>
        </p:sp>
        <p:sp>
          <p:nvSpPr>
            <p:cNvPr id="13323" name="TextBox 11"/>
            <p:cNvSpPr txBox="1">
              <a:spLocks noChangeArrowheads="1"/>
            </p:cNvSpPr>
            <p:nvPr/>
          </p:nvSpPr>
          <p:spPr bwMode="auto">
            <a:xfrm rot="19277256">
              <a:off x="1116872" y="2749028"/>
              <a:ext cx="2083026" cy="4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400" dirty="0">
                  <a:solidFill>
                    <a:schemeClr val="bg1"/>
                  </a:solidFill>
                  <a:latin typeface="Arial" charset="0"/>
                  <a:ea typeface="ＭＳ Ｐゴシック" pitchFamily="-110" charset="-128"/>
                  <a:cs typeface="Arial" charset="0"/>
                </a:rPr>
                <a:t>permettent effectivement d’atteindre les AAV</a:t>
              </a:r>
            </a:p>
          </p:txBody>
        </p:sp>
      </p:grpSp>
      <p:grpSp>
        <p:nvGrpSpPr>
          <p:cNvPr id="3" name="Group 2">
            <a:extLst>
              <a:ext uri="{FF2B5EF4-FFF2-40B4-BE49-F238E27FC236}">
                <a16:creationId xmlns:a16="http://schemas.microsoft.com/office/drawing/2014/main" id="{E727A69D-B60B-4DAC-8610-D7A7EF761217}"/>
              </a:ext>
            </a:extLst>
          </p:cNvPr>
          <p:cNvGrpSpPr/>
          <p:nvPr/>
        </p:nvGrpSpPr>
        <p:grpSpPr>
          <a:xfrm>
            <a:off x="6446315" y="4126996"/>
            <a:ext cx="2093800" cy="1978706"/>
            <a:chOff x="6446315" y="3834388"/>
            <a:chExt cx="2093800" cy="1978706"/>
          </a:xfrm>
        </p:grpSpPr>
        <p:sp>
          <p:nvSpPr>
            <p:cNvPr id="13319" name="Rectangle 7"/>
            <p:cNvSpPr>
              <a:spLocks noChangeArrowheads="1"/>
            </p:cNvSpPr>
            <p:nvPr/>
          </p:nvSpPr>
          <p:spPr bwMode="auto">
            <a:xfrm>
              <a:off x="6446315" y="3834388"/>
              <a:ext cx="2093800" cy="1978706"/>
            </a:xfrm>
            <a:prstGeom prst="rect">
              <a:avLst/>
            </a:prstGeom>
            <a:solidFill>
              <a:srgbClr val="FFFF00"/>
            </a:solidFill>
            <a:ln w="9525" algn="ctr">
              <a:solidFill>
                <a:schemeClr val="tx1"/>
              </a:solidFill>
              <a:round/>
              <a:headEnd/>
              <a:tailEnd/>
            </a:ln>
          </p:spPr>
          <p:txBody>
            <a:bodyPr/>
            <a:lstStyle/>
            <a:p>
              <a:endParaRPr lang="fr-BE"/>
            </a:p>
          </p:txBody>
        </p:sp>
        <p:sp>
          <p:nvSpPr>
            <p:cNvPr id="13325" name="TextBox 13"/>
            <p:cNvSpPr txBox="1">
              <a:spLocks noChangeArrowheads="1"/>
            </p:cNvSpPr>
            <p:nvPr/>
          </p:nvSpPr>
          <p:spPr bwMode="auto">
            <a:xfrm>
              <a:off x="6575514" y="4414639"/>
              <a:ext cx="1849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800" b="1" dirty="0">
                  <a:solidFill>
                    <a:srgbClr val="FF0000"/>
                  </a:solidFill>
                  <a:latin typeface="Arial" charset="0"/>
                  <a:ea typeface="ＭＳ Ｐゴシック" pitchFamily="-110" charset="-128"/>
                  <a:cs typeface="Arial" charset="0"/>
                </a:rPr>
                <a:t>Procédés</a:t>
              </a:r>
              <a:br>
                <a:rPr lang="fr-BE" sz="1800" b="1" dirty="0">
                  <a:solidFill>
                    <a:srgbClr val="FF0000"/>
                  </a:solidFill>
                  <a:latin typeface="Arial" charset="0"/>
                  <a:ea typeface="ＭＳ Ｐゴシック" pitchFamily="-110" charset="-128"/>
                  <a:cs typeface="Arial" charset="0"/>
                </a:rPr>
              </a:br>
              <a:r>
                <a:rPr lang="fr-BE" sz="1800" b="1" dirty="0">
                  <a:solidFill>
                    <a:srgbClr val="FF0000"/>
                  </a:solidFill>
                  <a:latin typeface="Arial" charset="0"/>
                  <a:ea typeface="ＭＳ Ｐゴシック" pitchFamily="-110" charset="-128"/>
                  <a:cs typeface="Arial" charset="0"/>
                </a:rPr>
                <a:t>d’évaluation des acquis</a:t>
              </a:r>
            </a:p>
          </p:txBody>
        </p:sp>
      </p:grpSp>
      <p:grpSp>
        <p:nvGrpSpPr>
          <p:cNvPr id="9" name="Group 8">
            <a:extLst>
              <a:ext uri="{FF2B5EF4-FFF2-40B4-BE49-F238E27FC236}">
                <a16:creationId xmlns:a16="http://schemas.microsoft.com/office/drawing/2014/main" id="{FA6ED4CD-F6E5-4933-8A6B-7832E864306E}"/>
              </a:ext>
            </a:extLst>
          </p:cNvPr>
          <p:cNvGrpSpPr/>
          <p:nvPr/>
        </p:nvGrpSpPr>
        <p:grpSpPr>
          <a:xfrm rot="304366">
            <a:off x="5544046" y="2394324"/>
            <a:ext cx="2665278" cy="1185710"/>
            <a:chOff x="5690055" y="2349343"/>
            <a:chExt cx="2300080" cy="868495"/>
          </a:xfrm>
        </p:grpSpPr>
        <p:sp>
          <p:nvSpPr>
            <p:cNvPr id="23" name="Right Arrow 12">
              <a:extLst>
                <a:ext uri="{FF2B5EF4-FFF2-40B4-BE49-F238E27FC236}">
                  <a16:creationId xmlns:a16="http://schemas.microsoft.com/office/drawing/2014/main" id="{E5787556-D52E-4849-BA2B-F63E98358A87}"/>
                </a:ext>
              </a:extLst>
            </p:cNvPr>
            <p:cNvSpPr>
              <a:spLocks noChangeArrowheads="1"/>
            </p:cNvSpPr>
            <p:nvPr/>
          </p:nvSpPr>
          <p:spPr bwMode="auto">
            <a:xfrm rot="12882313">
              <a:off x="5690055" y="2349343"/>
              <a:ext cx="2299814" cy="868495"/>
            </a:xfrm>
            <a:prstGeom prst="rightArrow">
              <a:avLst>
                <a:gd name="adj1" fmla="val 50000"/>
                <a:gd name="adj2" fmla="val 49890"/>
              </a:avLst>
            </a:prstGeom>
            <a:solidFill>
              <a:schemeClr val="accent1"/>
            </a:solidFill>
            <a:ln w="9525" algn="ctr">
              <a:solidFill>
                <a:schemeClr val="tx1"/>
              </a:solidFill>
              <a:round/>
              <a:headEnd/>
              <a:tailEnd/>
            </a:ln>
          </p:spPr>
          <p:txBody>
            <a:bodyPr/>
            <a:lstStyle/>
            <a:p>
              <a:endParaRPr lang="fr-BE"/>
            </a:p>
          </p:txBody>
        </p:sp>
        <p:sp>
          <p:nvSpPr>
            <p:cNvPr id="24" name="TextBox 14">
              <a:extLst>
                <a:ext uri="{FF2B5EF4-FFF2-40B4-BE49-F238E27FC236}">
                  <a16:creationId xmlns:a16="http://schemas.microsoft.com/office/drawing/2014/main" id="{2A6F308D-8E43-46B5-B40D-E9E40070CFA8}"/>
                </a:ext>
              </a:extLst>
            </p:cNvPr>
            <p:cNvSpPr txBox="1">
              <a:spLocks noChangeArrowheads="1"/>
            </p:cNvSpPr>
            <p:nvPr/>
          </p:nvSpPr>
          <p:spPr bwMode="auto">
            <a:xfrm rot="2122325">
              <a:off x="5896336" y="2665728"/>
              <a:ext cx="2093799" cy="38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400" dirty="0">
                  <a:solidFill>
                    <a:schemeClr val="bg1"/>
                  </a:solidFill>
                  <a:latin typeface="Arial" charset="0"/>
                  <a:ea typeface="ＭＳ Ｐゴシック" pitchFamily="-110" charset="-128"/>
                  <a:cs typeface="Arial" charset="0"/>
                </a:rPr>
                <a:t>mesurent le niveau d’atteinte des AAV</a:t>
              </a:r>
            </a:p>
          </p:txBody>
        </p:sp>
      </p:grpSp>
      <p:grpSp>
        <p:nvGrpSpPr>
          <p:cNvPr id="10" name="Group 9">
            <a:extLst>
              <a:ext uri="{FF2B5EF4-FFF2-40B4-BE49-F238E27FC236}">
                <a16:creationId xmlns:a16="http://schemas.microsoft.com/office/drawing/2014/main" id="{6B94A314-40D0-422A-B555-5E12FE3B3343}"/>
              </a:ext>
            </a:extLst>
          </p:cNvPr>
          <p:cNvGrpSpPr/>
          <p:nvPr/>
        </p:nvGrpSpPr>
        <p:grpSpPr>
          <a:xfrm>
            <a:off x="2655518" y="4584266"/>
            <a:ext cx="3738264" cy="1041802"/>
            <a:chOff x="2668044" y="4364810"/>
            <a:chExt cx="3738264" cy="1041802"/>
          </a:xfrm>
        </p:grpSpPr>
        <p:sp>
          <p:nvSpPr>
            <p:cNvPr id="27" name="Right Arrow 3">
              <a:extLst>
                <a:ext uri="{FF2B5EF4-FFF2-40B4-BE49-F238E27FC236}">
                  <a16:creationId xmlns:a16="http://schemas.microsoft.com/office/drawing/2014/main" id="{EF793E46-EF73-4027-A1D8-00F7693629CB}"/>
                </a:ext>
              </a:extLst>
            </p:cNvPr>
            <p:cNvSpPr>
              <a:spLocks noChangeArrowheads="1"/>
            </p:cNvSpPr>
            <p:nvPr/>
          </p:nvSpPr>
          <p:spPr bwMode="auto">
            <a:xfrm>
              <a:off x="2684969" y="4364810"/>
              <a:ext cx="3721339" cy="1041802"/>
            </a:xfrm>
            <a:prstGeom prst="rightArrow">
              <a:avLst>
                <a:gd name="adj1" fmla="val 50000"/>
                <a:gd name="adj2" fmla="val 49773"/>
              </a:avLst>
            </a:prstGeom>
            <a:solidFill>
              <a:schemeClr val="accent1"/>
            </a:solidFill>
            <a:ln w="9525" algn="ctr">
              <a:solidFill>
                <a:schemeClr val="tx1"/>
              </a:solidFill>
              <a:round/>
              <a:headEnd/>
              <a:tailEnd/>
            </a:ln>
          </p:spPr>
          <p:txBody>
            <a:bodyPr/>
            <a:lstStyle/>
            <a:p>
              <a:endParaRPr lang="fr-BE"/>
            </a:p>
          </p:txBody>
        </p:sp>
        <p:sp>
          <p:nvSpPr>
            <p:cNvPr id="28" name="TextBox 11">
              <a:extLst>
                <a:ext uri="{FF2B5EF4-FFF2-40B4-BE49-F238E27FC236}">
                  <a16:creationId xmlns:a16="http://schemas.microsoft.com/office/drawing/2014/main" id="{1D3C5B0F-87D0-4879-B33D-6F67AFAA3A9E}"/>
                </a:ext>
              </a:extLst>
            </p:cNvPr>
            <p:cNvSpPr txBox="1">
              <a:spLocks noChangeArrowheads="1"/>
            </p:cNvSpPr>
            <p:nvPr/>
          </p:nvSpPr>
          <p:spPr bwMode="auto">
            <a:xfrm>
              <a:off x="2668044" y="4595723"/>
              <a:ext cx="34994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10" charset="0"/>
                </a:defRPr>
              </a:lvl1pPr>
              <a:lvl2pPr marL="742950" indent="-285750">
                <a:defRPr sz="2400">
                  <a:solidFill>
                    <a:schemeClr val="tx1"/>
                  </a:solidFill>
                  <a:latin typeface="Times New Roman" pitchFamily="-110" charset="0"/>
                </a:defRPr>
              </a:lvl2pPr>
              <a:lvl3pPr marL="1143000" indent="-228600">
                <a:defRPr sz="2400">
                  <a:solidFill>
                    <a:schemeClr val="tx1"/>
                  </a:solidFill>
                  <a:latin typeface="Times New Roman" pitchFamily="-110" charset="0"/>
                </a:defRPr>
              </a:lvl3pPr>
              <a:lvl4pPr marL="1600200" indent="-228600">
                <a:defRPr sz="2400">
                  <a:solidFill>
                    <a:schemeClr val="tx1"/>
                  </a:solidFill>
                  <a:latin typeface="Times New Roman" pitchFamily="-110" charset="0"/>
                </a:defRPr>
              </a:lvl4pPr>
              <a:lvl5pPr marL="2057400" indent="-228600">
                <a:defRPr sz="2400">
                  <a:solidFill>
                    <a:schemeClr val="tx1"/>
                  </a:solidFill>
                  <a:latin typeface="Times New Roman" pitchFamily="-110" charset="0"/>
                </a:defRPr>
              </a:lvl5pPr>
              <a:lvl6pPr marL="2514600" indent="-228600" eaLnBrk="0" fontAlgn="base" hangingPunct="0">
                <a:spcBef>
                  <a:spcPct val="0"/>
                </a:spcBef>
                <a:spcAft>
                  <a:spcPct val="0"/>
                </a:spcAft>
                <a:defRPr sz="2400">
                  <a:solidFill>
                    <a:schemeClr val="tx1"/>
                  </a:solidFill>
                  <a:latin typeface="Times New Roman" pitchFamily="-110" charset="0"/>
                </a:defRPr>
              </a:lvl6pPr>
              <a:lvl7pPr marL="2971800" indent="-228600" eaLnBrk="0" fontAlgn="base" hangingPunct="0">
                <a:spcBef>
                  <a:spcPct val="0"/>
                </a:spcBef>
                <a:spcAft>
                  <a:spcPct val="0"/>
                </a:spcAft>
                <a:defRPr sz="2400">
                  <a:solidFill>
                    <a:schemeClr val="tx1"/>
                  </a:solidFill>
                  <a:latin typeface="Times New Roman" pitchFamily="-110" charset="0"/>
                </a:defRPr>
              </a:lvl7pPr>
              <a:lvl8pPr marL="3429000" indent="-228600" eaLnBrk="0" fontAlgn="base" hangingPunct="0">
                <a:spcBef>
                  <a:spcPct val="0"/>
                </a:spcBef>
                <a:spcAft>
                  <a:spcPct val="0"/>
                </a:spcAft>
                <a:defRPr sz="2400">
                  <a:solidFill>
                    <a:schemeClr val="tx1"/>
                  </a:solidFill>
                  <a:latin typeface="Times New Roman" pitchFamily="-110" charset="0"/>
                </a:defRPr>
              </a:lvl8pPr>
              <a:lvl9pPr marL="3886200" indent="-228600" eaLnBrk="0" fontAlgn="base" hangingPunct="0">
                <a:spcBef>
                  <a:spcPct val="0"/>
                </a:spcBef>
                <a:spcAft>
                  <a:spcPct val="0"/>
                </a:spcAft>
                <a:defRPr sz="2400">
                  <a:solidFill>
                    <a:schemeClr val="tx1"/>
                  </a:solidFill>
                  <a:latin typeface="Times New Roman" pitchFamily="-110" charset="0"/>
                </a:defRPr>
              </a:lvl9pPr>
            </a:lstStyle>
            <a:p>
              <a:pPr algn="ctr"/>
              <a:r>
                <a:rPr lang="fr-BE" sz="1600" dirty="0">
                  <a:solidFill>
                    <a:schemeClr val="bg1"/>
                  </a:solidFill>
                  <a:latin typeface="Arial" charset="0"/>
                  <a:ea typeface="ＭＳ Ｐゴシック" pitchFamily="-110" charset="-128"/>
                  <a:cs typeface="Arial" charset="0"/>
                </a:rPr>
                <a:t>préparent à</a:t>
              </a:r>
              <a:br>
                <a:rPr lang="fr-BE" sz="1600" dirty="0">
                  <a:solidFill>
                    <a:schemeClr val="bg1"/>
                  </a:solidFill>
                  <a:latin typeface="Arial" charset="0"/>
                  <a:ea typeface="ＭＳ Ｐゴシック" pitchFamily="-110" charset="-128"/>
                  <a:cs typeface="Arial" charset="0"/>
                </a:rPr>
              </a:br>
              <a:r>
                <a:rPr lang="fr-BE" sz="1600" dirty="0">
                  <a:solidFill>
                    <a:schemeClr val="bg1"/>
                  </a:solidFill>
                  <a:latin typeface="Arial" charset="0"/>
                  <a:ea typeface="ＭＳ Ｐゴシック" pitchFamily="-110" charset="-128"/>
                  <a:cs typeface="Arial" charset="0"/>
                </a:rPr>
                <a:t>l’évaluation des acquis</a:t>
              </a:r>
            </a:p>
          </p:txBody>
        </p:sp>
      </p:grpSp>
    </p:spTree>
    <p:extLst>
      <p:ext uri="{BB962C8B-B14F-4D97-AF65-F5344CB8AC3E}">
        <p14:creationId xmlns:p14="http://schemas.microsoft.com/office/powerpoint/2010/main" val="95014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67E4-875B-4436-969A-1D05AC360F2A}"/>
              </a:ext>
            </a:extLst>
          </p:cNvPr>
          <p:cNvSpPr>
            <a:spLocks noGrp="1"/>
          </p:cNvSpPr>
          <p:nvPr>
            <p:ph type="title"/>
          </p:nvPr>
        </p:nvSpPr>
        <p:spPr>
          <a:xfrm>
            <a:off x="761999" y="-48128"/>
            <a:ext cx="8183563" cy="1143000"/>
          </a:xfrm>
        </p:spPr>
        <p:txBody>
          <a:bodyPr/>
          <a:lstStyle/>
          <a:p>
            <a:r>
              <a:rPr lang="fr-BE" sz="3600" dirty="0"/>
              <a:t>Quelques avantages de l’alignement pédagogique</a:t>
            </a:r>
          </a:p>
        </p:txBody>
      </p:sp>
      <p:sp>
        <p:nvSpPr>
          <p:cNvPr id="5" name="Espace réservé du contenu 4">
            <a:extLst>
              <a:ext uri="{FF2B5EF4-FFF2-40B4-BE49-F238E27FC236}">
                <a16:creationId xmlns:a16="http://schemas.microsoft.com/office/drawing/2014/main" id="{6A613A1C-17F0-6340-8D68-57B2ED322E38}"/>
              </a:ext>
            </a:extLst>
          </p:cNvPr>
          <p:cNvSpPr>
            <a:spLocks noGrp="1"/>
          </p:cNvSpPr>
          <p:nvPr>
            <p:ph idx="1"/>
          </p:nvPr>
        </p:nvSpPr>
        <p:spPr/>
        <p:txBody>
          <a:bodyPr/>
          <a:lstStyle/>
          <a:p>
            <a:r>
              <a:rPr lang="fr-FR" dirty="0"/>
              <a:t>favorise l’attribution de sens aux études</a:t>
            </a:r>
          </a:p>
          <a:p>
            <a:r>
              <a:rPr lang="fr-FR" dirty="0"/>
              <a:t>constitue un contrat de confiance entre étudiants et enseignants</a:t>
            </a:r>
          </a:p>
          <a:p>
            <a:r>
              <a:rPr lang="fr-FR" dirty="0"/>
              <a:t>identifie clairement les objectifs et les liens entre le dispositif et l’évaluation</a:t>
            </a:r>
          </a:p>
          <a:p>
            <a:r>
              <a:rPr lang="fr-FR" dirty="0"/>
              <a:t>permet de se concentrer sur l’essentiel et de favoriser ainsi l’activation cognitive et de viser l’apprentissage en profondeur</a:t>
            </a:r>
          </a:p>
          <a:p>
            <a:endParaRPr lang="fr-FR" dirty="0"/>
          </a:p>
        </p:txBody>
      </p:sp>
    </p:spTree>
    <p:extLst>
      <p:ext uri="{BB962C8B-B14F-4D97-AF65-F5344CB8AC3E}">
        <p14:creationId xmlns:p14="http://schemas.microsoft.com/office/powerpoint/2010/main" val="805837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r>
              <a:rPr lang="fr-BE" dirty="0">
                <a:solidFill>
                  <a:srgbClr val="FF0000"/>
                </a:solidFill>
                <a:ea typeface="ＭＳ Ｐゴシック" charset="-128"/>
              </a:rPr>
              <a:t>Alignement AA-activités</a:t>
            </a:r>
          </a:p>
        </p:txBody>
      </p:sp>
      <p:sp>
        <p:nvSpPr>
          <p:cNvPr id="49155" name="Rectangle 3"/>
          <p:cNvSpPr>
            <a:spLocks noGrp="1" noChangeArrowheads="1"/>
          </p:cNvSpPr>
          <p:nvPr>
            <p:ph type="body" sz="half" idx="4294967295"/>
          </p:nvPr>
        </p:nvSpPr>
        <p:spPr>
          <a:xfrm>
            <a:off x="762000" y="1251619"/>
            <a:ext cx="7924800" cy="1801812"/>
          </a:xfrm>
        </p:spPr>
        <p:txBody>
          <a:bodyPr/>
          <a:lstStyle/>
          <a:p>
            <a:r>
              <a:rPr lang="fr-BE" sz="2400" dirty="0">
                <a:solidFill>
                  <a:srgbClr val="FF0000"/>
                </a:solidFill>
                <a:ea typeface="ＭＳ Ｐゴシック" charset="-128"/>
              </a:rPr>
              <a:t>Pour </a:t>
            </a:r>
            <a:r>
              <a:rPr lang="fr-BE" sz="2400" u="sng" dirty="0">
                <a:solidFill>
                  <a:srgbClr val="FF0000"/>
                </a:solidFill>
                <a:ea typeface="ＭＳ Ｐゴシック" charset="-128"/>
              </a:rPr>
              <a:t>chaque objectif d’apprentissage visé</a:t>
            </a:r>
            <a:r>
              <a:rPr lang="fr-BE" sz="2400" dirty="0">
                <a:solidFill>
                  <a:srgbClr val="FF0000"/>
                </a:solidFill>
                <a:ea typeface="ＭＳ Ｐゴシック" charset="-128"/>
              </a:rPr>
              <a:t>, il faudra disposer d’une ou plusieurs activités d’apprentissage</a:t>
            </a:r>
          </a:p>
          <a:p>
            <a:pPr>
              <a:spcBef>
                <a:spcPct val="40000"/>
              </a:spcBef>
            </a:pPr>
            <a:r>
              <a:rPr lang="fr-BE" sz="2400" dirty="0">
                <a:solidFill>
                  <a:srgbClr val="FF0000"/>
                </a:solidFill>
                <a:ea typeface="ＭＳ Ｐゴシック" charset="-128"/>
              </a:rPr>
              <a:t>Pour </a:t>
            </a:r>
            <a:r>
              <a:rPr lang="fr-BE" sz="2400" u="sng" dirty="0">
                <a:solidFill>
                  <a:srgbClr val="FF0000"/>
                </a:solidFill>
                <a:ea typeface="ＭＳ Ｐゴシック" charset="-128"/>
              </a:rPr>
              <a:t>chaque activité d’apprentissage</a:t>
            </a:r>
            <a:r>
              <a:rPr lang="fr-BE" sz="2400" dirty="0">
                <a:solidFill>
                  <a:srgbClr val="FF0000"/>
                </a:solidFill>
                <a:ea typeface="ＭＳ Ｐゴシック" charset="-128"/>
              </a:rPr>
              <a:t>, il faudra pouvoir indiquer quels AA sont visés – et le justifier !</a:t>
            </a:r>
            <a:r>
              <a:rPr lang="fr-BE" sz="2800" dirty="0">
                <a:solidFill>
                  <a:srgbClr val="FF0000"/>
                </a:solidFill>
                <a:ea typeface="ＭＳ Ｐゴシック" charset="-128"/>
              </a:rPr>
              <a:t> </a:t>
            </a:r>
          </a:p>
        </p:txBody>
      </p:sp>
      <p:graphicFrame>
        <p:nvGraphicFramePr>
          <p:cNvPr id="346188" name="Group 76"/>
          <p:cNvGraphicFramePr>
            <a:graphicFrameLocks noGrp="1"/>
          </p:cNvGraphicFramePr>
          <p:nvPr>
            <p:ph sz="half" idx="4294967295"/>
            <p:extLst>
              <p:ext uri="{D42A27DB-BD31-4B8C-83A1-F6EECF244321}">
                <p14:modId xmlns:p14="http://schemas.microsoft.com/office/powerpoint/2010/main" val="1692505780"/>
              </p:ext>
            </p:extLst>
          </p:nvPr>
        </p:nvGraphicFramePr>
        <p:xfrm>
          <a:off x="1712913" y="3171288"/>
          <a:ext cx="5749925" cy="3032126"/>
        </p:xfrm>
        <a:graphic>
          <a:graphicData uri="http://schemas.openxmlformats.org/drawingml/2006/table">
            <a:tbl>
              <a:tblPr/>
              <a:tblGrid>
                <a:gridCol w="1149350">
                  <a:extLst>
                    <a:ext uri="{9D8B030D-6E8A-4147-A177-3AD203B41FA5}">
                      <a16:colId xmlns:a16="http://schemas.microsoft.com/office/drawing/2014/main" val="20000"/>
                    </a:ext>
                  </a:extLst>
                </a:gridCol>
                <a:gridCol w="1150937">
                  <a:extLst>
                    <a:ext uri="{9D8B030D-6E8A-4147-A177-3AD203B41FA5}">
                      <a16:colId xmlns:a16="http://schemas.microsoft.com/office/drawing/2014/main" val="20001"/>
                    </a:ext>
                  </a:extLst>
                </a:gridCol>
                <a:gridCol w="1149350">
                  <a:extLst>
                    <a:ext uri="{9D8B030D-6E8A-4147-A177-3AD203B41FA5}">
                      <a16:colId xmlns:a16="http://schemas.microsoft.com/office/drawing/2014/main" val="20002"/>
                    </a:ext>
                  </a:extLst>
                </a:gridCol>
                <a:gridCol w="115093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tblGrid>
              <a:tr h="52863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chemeClr val="tx1"/>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AA1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AA2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AA3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AA4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2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extLst>
                  <a:ext uri="{0D108BD9-81ED-4DB2-BD59-A6C34878D82A}">
                    <a16:rowId xmlns:a16="http://schemas.microsoft.com/office/drawing/2014/main" val="10001"/>
                  </a:ext>
                </a:extLst>
              </a:tr>
              <a:tr h="52863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extLst>
                  <a:ext uri="{0D108BD9-81ED-4DB2-BD59-A6C34878D82A}">
                    <a16:rowId xmlns:a16="http://schemas.microsoft.com/office/drawing/2014/main" val="10002"/>
                  </a:ext>
                </a:extLst>
              </a:tr>
              <a:tr h="5302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act3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extLst>
                  <a:ext uri="{0D108BD9-81ED-4DB2-BD59-A6C34878D82A}">
                    <a16:rowId xmlns:a16="http://schemas.microsoft.com/office/drawing/2014/main" val="10003"/>
                  </a:ext>
                </a:extLst>
              </a:tr>
              <a:tr h="4572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solidFill>
                  </a:tcPr>
                </a:tc>
                <a:extLst>
                  <a:ext uri="{0D108BD9-81ED-4DB2-BD59-A6C34878D82A}">
                    <a16:rowId xmlns:a16="http://schemas.microsoft.com/office/drawing/2014/main" val="10004"/>
                  </a:ext>
                </a:extLst>
              </a:tr>
              <a:tr h="4572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99"/>
                    </a:solidFill>
                  </a:tcPr>
                </a:tc>
                <a:extLst>
                  <a:ext uri="{0D108BD9-81ED-4DB2-BD59-A6C34878D82A}">
                    <a16:rowId xmlns:a16="http://schemas.microsoft.com/office/drawing/2014/main" val="10005"/>
                  </a:ext>
                </a:extLst>
              </a:tr>
            </a:tbl>
          </a:graphicData>
        </a:graphic>
      </p:graphicFrame>
      <p:sp>
        <p:nvSpPr>
          <p:cNvPr id="2" name="Right Arrow 1"/>
          <p:cNvSpPr/>
          <p:nvPr/>
        </p:nvSpPr>
        <p:spPr bwMode="auto">
          <a:xfrm rot="10800000">
            <a:off x="7590621" y="4803354"/>
            <a:ext cx="594911" cy="440674"/>
          </a:xfrm>
          <a:prstGeom prst="rightArrow">
            <a:avLst/>
          </a:prstGeom>
          <a:solidFill>
            <a:srgbClr val="FF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7" name="Right Arrow 6"/>
          <p:cNvSpPr/>
          <p:nvPr/>
        </p:nvSpPr>
        <p:spPr bwMode="auto">
          <a:xfrm rot="16200000">
            <a:off x="6577070" y="6338370"/>
            <a:ext cx="594911" cy="440674"/>
          </a:xfrm>
          <a:prstGeom prst="rightArrow">
            <a:avLst/>
          </a:prstGeom>
          <a:solidFill>
            <a:srgbClr val="FF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3" name="Date Placeholder 2">
            <a:extLst>
              <a:ext uri="{FF2B5EF4-FFF2-40B4-BE49-F238E27FC236}">
                <a16:creationId xmlns:a16="http://schemas.microsoft.com/office/drawing/2014/main" id="{A968C392-1582-44EC-A12B-EA82EC928E0F}"/>
              </a:ext>
            </a:extLst>
          </p:cNvPr>
          <p:cNvSpPr>
            <a:spLocks noGrp="1"/>
          </p:cNvSpPr>
          <p:nvPr>
            <p:ph type="dt" sz="half" idx="10"/>
          </p:nvPr>
        </p:nvSpPr>
        <p:spPr/>
        <p:txBody>
          <a:bodyPr/>
          <a:lstStyle/>
          <a:p>
            <a:pPr>
              <a:defRPr/>
            </a:pPr>
            <a:r>
              <a:rPr lang="en-US"/>
              <a:t>Approche par compétences</a:t>
            </a:r>
            <a:endParaRPr lang="fr-FR"/>
          </a:p>
        </p:txBody>
      </p:sp>
    </p:spTree>
    <p:extLst>
      <p:ext uri="{BB962C8B-B14F-4D97-AF65-F5344CB8AC3E}">
        <p14:creationId xmlns:p14="http://schemas.microsoft.com/office/powerpoint/2010/main" val="3259271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6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idx="4294967295"/>
          </p:nvPr>
        </p:nvSpPr>
        <p:spPr>
          <a:xfrm>
            <a:off x="485422" y="44450"/>
            <a:ext cx="8658578" cy="1143000"/>
          </a:xfrm>
        </p:spPr>
        <p:txBody>
          <a:bodyPr/>
          <a:lstStyle/>
          <a:p>
            <a:r>
              <a:rPr lang="fr-BE" dirty="0">
                <a:solidFill>
                  <a:srgbClr val="FF0000"/>
                </a:solidFill>
                <a:ea typeface="ＭＳ Ｐゴシック" pitchFamily="1" charset="-128"/>
              </a:rPr>
              <a:t>Alignement AA-évaluations</a:t>
            </a:r>
          </a:p>
        </p:txBody>
      </p:sp>
      <p:sp>
        <p:nvSpPr>
          <p:cNvPr id="19460" name="Rectangle 4"/>
          <p:cNvSpPr>
            <a:spLocks noGrp="1" noChangeArrowheads="1"/>
          </p:cNvSpPr>
          <p:nvPr>
            <p:ph type="body" sz="half" idx="4294967295"/>
          </p:nvPr>
        </p:nvSpPr>
        <p:spPr>
          <a:xfrm>
            <a:off x="761999" y="1190848"/>
            <a:ext cx="8231875" cy="1765004"/>
          </a:xfrm>
        </p:spPr>
        <p:txBody>
          <a:bodyPr/>
          <a:lstStyle/>
          <a:p>
            <a:pPr>
              <a:spcBef>
                <a:spcPct val="40000"/>
              </a:spcBef>
            </a:pPr>
            <a:r>
              <a:rPr lang="fr-BE" sz="2400" dirty="0">
                <a:solidFill>
                  <a:srgbClr val="FF0000"/>
                </a:solidFill>
                <a:ea typeface="ＭＳ Ｐゴシック" pitchFamily="1" charset="-128"/>
              </a:rPr>
              <a:t>Pour </a:t>
            </a:r>
            <a:r>
              <a:rPr lang="fr-BE" sz="2400" u="sng" dirty="0">
                <a:solidFill>
                  <a:srgbClr val="FF0000"/>
                </a:solidFill>
                <a:ea typeface="ＭＳ Ｐゴシック" pitchFamily="1" charset="-128"/>
              </a:rPr>
              <a:t>chaque dispositif/procédé d’évaluation</a:t>
            </a:r>
            <a:r>
              <a:rPr lang="fr-BE" sz="2400" dirty="0">
                <a:solidFill>
                  <a:srgbClr val="FF0000"/>
                </a:solidFill>
                <a:ea typeface="ＭＳ Ｐゴシック" pitchFamily="1" charset="-128"/>
              </a:rPr>
              <a:t>, il faut pouvoir indiquer quels AA  il vise – et le justifier !</a:t>
            </a:r>
            <a:r>
              <a:rPr lang="fr-BE" sz="2800" dirty="0">
                <a:solidFill>
                  <a:srgbClr val="FF0000"/>
                </a:solidFill>
                <a:ea typeface="ＭＳ Ｐゴシック" pitchFamily="1" charset="-128"/>
              </a:rPr>
              <a:t> </a:t>
            </a:r>
          </a:p>
          <a:p>
            <a:pPr>
              <a:spcBef>
                <a:spcPct val="40000"/>
              </a:spcBef>
            </a:pPr>
            <a:r>
              <a:rPr lang="fr-BE" sz="2400" dirty="0">
                <a:solidFill>
                  <a:srgbClr val="FF0000"/>
                </a:solidFill>
                <a:ea typeface="ＭＳ Ｐゴシック" pitchFamily="1" charset="-128"/>
              </a:rPr>
              <a:t>Pour </a:t>
            </a:r>
            <a:r>
              <a:rPr lang="fr-BE" sz="2400" u="sng" dirty="0">
                <a:solidFill>
                  <a:srgbClr val="FF0000"/>
                </a:solidFill>
                <a:ea typeface="ＭＳ Ｐゴシック" pitchFamily="1" charset="-128"/>
              </a:rPr>
              <a:t>chaque AA</a:t>
            </a:r>
            <a:r>
              <a:rPr lang="fr-BE" sz="2400" dirty="0">
                <a:solidFill>
                  <a:srgbClr val="FF0000"/>
                </a:solidFill>
                <a:ea typeface="ＭＳ Ｐゴシック" pitchFamily="1" charset="-128"/>
              </a:rPr>
              <a:t>, il faut disposer d’un ou plusieurs dispositifs/procédés d’évaluation</a:t>
            </a:r>
            <a:endParaRPr lang="fr-BE" sz="2400" dirty="0">
              <a:solidFill>
                <a:srgbClr val="9933FF"/>
              </a:solidFill>
              <a:ea typeface="ＭＳ Ｐゴシック" pitchFamily="1" charset="-128"/>
            </a:endParaRPr>
          </a:p>
        </p:txBody>
      </p:sp>
      <p:graphicFrame>
        <p:nvGraphicFramePr>
          <p:cNvPr id="502789" name="Group 5"/>
          <p:cNvGraphicFramePr>
            <a:graphicFrameLocks noGrp="1"/>
          </p:cNvGraphicFramePr>
          <p:nvPr>
            <p:ph sz="half" idx="4294967295"/>
            <p:extLst>
              <p:ext uri="{D42A27DB-BD31-4B8C-83A1-F6EECF244321}">
                <p14:modId xmlns:p14="http://schemas.microsoft.com/office/powerpoint/2010/main" val="1699320530"/>
              </p:ext>
            </p:extLst>
          </p:nvPr>
        </p:nvGraphicFramePr>
        <p:xfrm>
          <a:off x="1523295" y="3111936"/>
          <a:ext cx="6333772" cy="3194691"/>
        </p:xfrm>
        <a:graphic>
          <a:graphicData uri="http://schemas.openxmlformats.org/drawingml/2006/table">
            <a:tbl>
              <a:tblPr/>
              <a:tblGrid>
                <a:gridCol w="1078442">
                  <a:extLst>
                    <a:ext uri="{9D8B030D-6E8A-4147-A177-3AD203B41FA5}">
                      <a16:colId xmlns:a16="http://schemas.microsoft.com/office/drawing/2014/main" val="20000"/>
                    </a:ext>
                  </a:extLst>
                </a:gridCol>
                <a:gridCol w="1354666">
                  <a:extLst>
                    <a:ext uri="{9D8B030D-6E8A-4147-A177-3AD203B41FA5}">
                      <a16:colId xmlns:a16="http://schemas.microsoft.com/office/drawing/2014/main" val="20001"/>
                    </a:ext>
                  </a:extLst>
                </a:gridCol>
                <a:gridCol w="1259064">
                  <a:extLst>
                    <a:ext uri="{9D8B030D-6E8A-4147-A177-3AD203B41FA5}">
                      <a16:colId xmlns:a16="http://schemas.microsoft.com/office/drawing/2014/main" val="20002"/>
                    </a:ext>
                  </a:extLst>
                </a:gridCol>
                <a:gridCol w="1258359">
                  <a:extLst>
                    <a:ext uri="{9D8B030D-6E8A-4147-A177-3AD203B41FA5}">
                      <a16:colId xmlns:a16="http://schemas.microsoft.com/office/drawing/2014/main" val="20003"/>
                    </a:ext>
                  </a:extLst>
                </a:gridCol>
                <a:gridCol w="1383241">
                  <a:extLst>
                    <a:ext uri="{9D8B030D-6E8A-4147-A177-3AD203B41FA5}">
                      <a16:colId xmlns:a16="http://schemas.microsoft.com/office/drawing/2014/main" val="20004"/>
                    </a:ext>
                  </a:extLst>
                </a:gridCol>
              </a:tblGrid>
              <a:tr h="49276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dirty="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chemeClr val="tx1"/>
                          </a:solidFill>
                          <a:effectLst/>
                          <a:latin typeface="Arial" charset="0"/>
                          <a:ea typeface="ＭＳ Ｐゴシック" pitchFamily="1" charset="-128"/>
                        </a:rPr>
                        <a:t>AA1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chemeClr val="tx1"/>
                          </a:solidFill>
                          <a:effectLst/>
                          <a:latin typeface="Arial" charset="0"/>
                          <a:ea typeface="ＭＳ Ｐゴシック" pitchFamily="1" charset="-128"/>
                        </a:rPr>
                        <a:t>AA2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chemeClr val="tx1"/>
                          </a:solidFill>
                          <a:effectLst/>
                          <a:latin typeface="Arial" charset="0"/>
                          <a:ea typeface="ＭＳ Ｐゴシック" pitchFamily="1" charset="-128"/>
                        </a:rPr>
                        <a:t>AA3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chemeClr val="tx1"/>
                          </a:solidFill>
                          <a:effectLst/>
                          <a:latin typeface="Arial" charset="0"/>
                          <a:ea typeface="ＭＳ Ｐゴシック" pitchFamily="1" charset="-128"/>
                        </a:rPr>
                        <a:t>AA4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308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chemeClr val="tx1"/>
                          </a:solidFill>
                          <a:effectLst/>
                          <a:latin typeface="Arial" charset="0"/>
                          <a:ea typeface="ＭＳ Ｐゴシック" pitchFamily="1" charset="-128"/>
                        </a:rPr>
                        <a:t>eval1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rgbClr val="FF0000"/>
                          </a:solidFill>
                          <a:effectLst/>
                          <a:latin typeface="Arial" charset="0"/>
                          <a:ea typeface="ＭＳ Ｐゴシック" pitchFamily="1"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dirty="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715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chemeClr val="tx1"/>
                          </a:solidFill>
                          <a:effectLst/>
                          <a:latin typeface="Arial" charset="0"/>
                          <a:ea typeface="ＭＳ Ｐゴシック" pitchFamily="1" charset="-128"/>
                        </a:rPr>
                        <a:t>eval2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rgbClr val="FF0000"/>
                          </a:solidFill>
                          <a:effectLst/>
                          <a:latin typeface="Arial" charset="0"/>
                          <a:ea typeface="ＭＳ Ｐゴシック" pitchFamily="1"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rgbClr val="FF0000"/>
                          </a:solidFill>
                          <a:effectLst/>
                          <a:latin typeface="Arial" charset="0"/>
                          <a:ea typeface="ＭＳ Ｐゴシック" pitchFamily="1"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7308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chemeClr val="tx1"/>
                          </a:solidFill>
                          <a:effectLst/>
                          <a:latin typeface="Arial" charset="0"/>
                          <a:ea typeface="ＭＳ Ｐゴシック" pitchFamily="1" charset="-128"/>
                        </a:rPr>
                        <a:t>eval3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rgbClr val="FF0000"/>
                          </a:solidFill>
                          <a:effectLst/>
                          <a:latin typeface="Arial" charset="0"/>
                          <a:ea typeface="ＭＳ Ｐゴシック" pitchFamily="1"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dirty="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dirty="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92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chemeClr val="tx1"/>
                          </a:solidFill>
                          <a:effectLst/>
                          <a:latin typeface="Arial" charset="0"/>
                          <a:ea typeface="ＭＳ Ｐゴシック" pitchFamily="1" charset="-128"/>
                        </a:rPr>
                        <a:t>eval4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4921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a:ln>
                            <a:noFill/>
                          </a:ln>
                          <a:solidFill>
                            <a:schemeClr val="tx1"/>
                          </a:solidFill>
                          <a:effectLst/>
                          <a:latin typeface="Arial" charset="0"/>
                          <a:ea typeface="ＭＳ Ｐゴシック" pitchFamily="1" charset="-128"/>
                        </a:rPr>
                        <a:t>eval5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rgbClr val="FF0000"/>
                          </a:solidFill>
                          <a:effectLst/>
                          <a:latin typeface="Arial" charset="0"/>
                          <a:ea typeface="ＭＳ Ｐゴシック" pitchFamily="1"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rgbClr val="FF0000"/>
                          </a:solidFill>
                          <a:effectLst/>
                          <a:latin typeface="Arial" charset="0"/>
                          <a:ea typeface="ＭＳ Ｐゴシック" pitchFamily="1"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endParaRPr kumimoji="1" lang="fr-BE" sz="2400" b="0" i="0" u="none" strike="noStrike" cap="none" normalizeH="0" baseline="0">
                        <a:ln>
                          <a:noFill/>
                        </a:ln>
                        <a:solidFill>
                          <a:srgbClr val="FF0000"/>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rgbClr val="FF0000"/>
                          </a:solidFill>
                          <a:effectLst/>
                          <a:latin typeface="Arial" charset="0"/>
                          <a:ea typeface="ＭＳ Ｐゴシック" pitchFamily="1" charset="-128"/>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 name="Right Arrow 1"/>
          <p:cNvSpPr/>
          <p:nvPr/>
        </p:nvSpPr>
        <p:spPr bwMode="auto">
          <a:xfrm rot="10800000">
            <a:off x="8027582" y="5369438"/>
            <a:ext cx="584791"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8" name="Right Arrow 7"/>
          <p:cNvSpPr/>
          <p:nvPr/>
        </p:nvSpPr>
        <p:spPr bwMode="auto">
          <a:xfrm rot="16200000">
            <a:off x="5606904" y="6472382"/>
            <a:ext cx="584791"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9" name="Right Arrow 8"/>
          <p:cNvSpPr/>
          <p:nvPr/>
        </p:nvSpPr>
        <p:spPr bwMode="auto">
          <a:xfrm rot="16200000">
            <a:off x="2994838" y="6478397"/>
            <a:ext cx="584791"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3" name="Date Placeholder 2">
            <a:extLst>
              <a:ext uri="{FF2B5EF4-FFF2-40B4-BE49-F238E27FC236}">
                <a16:creationId xmlns:a16="http://schemas.microsoft.com/office/drawing/2014/main" id="{6DFC3F17-CE04-4015-A180-E65C250747A0}"/>
              </a:ext>
            </a:extLst>
          </p:cNvPr>
          <p:cNvSpPr>
            <a:spLocks noGrp="1"/>
          </p:cNvSpPr>
          <p:nvPr>
            <p:ph type="dt" sz="half" idx="10"/>
          </p:nvPr>
        </p:nvSpPr>
        <p:spPr/>
        <p:txBody>
          <a:bodyPr/>
          <a:lstStyle/>
          <a:p>
            <a:pPr>
              <a:defRPr/>
            </a:pPr>
            <a:r>
              <a:rPr lang="en-US"/>
              <a:t>Approche par compétences</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508724" y="52173"/>
            <a:ext cx="8589257" cy="1143000"/>
          </a:xfrm>
        </p:spPr>
        <p:txBody>
          <a:bodyPr/>
          <a:lstStyle/>
          <a:p>
            <a:r>
              <a:rPr lang="fr-BE" dirty="0">
                <a:solidFill>
                  <a:srgbClr val="FF0000"/>
                </a:solidFill>
                <a:ea typeface="ＭＳ Ｐゴシック" charset="-128"/>
              </a:rPr>
              <a:t>Alignement activités-évaluations</a:t>
            </a:r>
          </a:p>
        </p:txBody>
      </p:sp>
      <p:sp>
        <p:nvSpPr>
          <p:cNvPr id="49155" name="Rectangle 3"/>
          <p:cNvSpPr>
            <a:spLocks noGrp="1" noChangeArrowheads="1"/>
          </p:cNvSpPr>
          <p:nvPr>
            <p:ph type="body" sz="half" idx="4294967295"/>
          </p:nvPr>
        </p:nvSpPr>
        <p:spPr>
          <a:xfrm>
            <a:off x="772275" y="1195174"/>
            <a:ext cx="7924800" cy="1356116"/>
          </a:xfrm>
        </p:spPr>
        <p:txBody>
          <a:bodyPr/>
          <a:lstStyle/>
          <a:p>
            <a:r>
              <a:rPr lang="fr-BE" sz="2400" dirty="0">
                <a:solidFill>
                  <a:srgbClr val="FF0000"/>
                </a:solidFill>
                <a:ea typeface="ＭＳ Ｐゴシック" charset="-128"/>
              </a:rPr>
              <a:t>Pour </a:t>
            </a:r>
            <a:r>
              <a:rPr lang="fr-BE" sz="2400" u="sng" dirty="0">
                <a:solidFill>
                  <a:srgbClr val="FF0000"/>
                </a:solidFill>
                <a:ea typeface="ＭＳ Ｐゴシック" charset="-128"/>
              </a:rPr>
              <a:t>chaque évaluation</a:t>
            </a:r>
            <a:r>
              <a:rPr lang="fr-BE" sz="2400" dirty="0">
                <a:solidFill>
                  <a:srgbClr val="FF0000"/>
                </a:solidFill>
                <a:ea typeface="ＭＳ Ｐゴシック" charset="-128"/>
              </a:rPr>
              <a:t>, il faudra disposer d’une ou plusieurs activités d’apprentissage</a:t>
            </a:r>
          </a:p>
        </p:txBody>
      </p:sp>
      <p:graphicFrame>
        <p:nvGraphicFramePr>
          <p:cNvPr id="346188" name="Group 76"/>
          <p:cNvGraphicFramePr>
            <a:graphicFrameLocks noGrp="1"/>
          </p:cNvGraphicFramePr>
          <p:nvPr>
            <p:ph sz="half" idx="4294967295"/>
          </p:nvPr>
        </p:nvGraphicFramePr>
        <p:xfrm>
          <a:off x="1712913" y="2625883"/>
          <a:ext cx="5749925" cy="3032126"/>
        </p:xfrm>
        <a:graphic>
          <a:graphicData uri="http://schemas.openxmlformats.org/drawingml/2006/table">
            <a:tbl>
              <a:tblPr/>
              <a:tblGrid>
                <a:gridCol w="1149350">
                  <a:extLst>
                    <a:ext uri="{9D8B030D-6E8A-4147-A177-3AD203B41FA5}">
                      <a16:colId xmlns:a16="http://schemas.microsoft.com/office/drawing/2014/main" val="20000"/>
                    </a:ext>
                  </a:extLst>
                </a:gridCol>
                <a:gridCol w="1150937">
                  <a:extLst>
                    <a:ext uri="{9D8B030D-6E8A-4147-A177-3AD203B41FA5}">
                      <a16:colId xmlns:a16="http://schemas.microsoft.com/office/drawing/2014/main" val="20001"/>
                    </a:ext>
                  </a:extLst>
                </a:gridCol>
                <a:gridCol w="1149350">
                  <a:extLst>
                    <a:ext uri="{9D8B030D-6E8A-4147-A177-3AD203B41FA5}">
                      <a16:colId xmlns:a16="http://schemas.microsoft.com/office/drawing/2014/main" val="20002"/>
                    </a:ext>
                  </a:extLst>
                </a:gridCol>
                <a:gridCol w="115093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tblGrid>
              <a:tr h="52863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chemeClr val="tx1"/>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eval1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eval2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eval3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chemeClr val="tx1"/>
                          </a:solidFill>
                          <a:effectLst/>
                          <a:latin typeface="Arial" charset="0"/>
                          <a:ea typeface="ＭＳ Ｐゴシック" pitchFamily="-110" charset="-128"/>
                        </a:rPr>
                        <a:t>eval4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2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defRPr/>
                      </a:pPr>
                      <a:r>
                        <a:rPr kumimoji="1" lang="fr-BE" sz="2400" b="0" i="0" u="none" strike="noStrike" cap="none" normalizeH="0" baseline="0" dirty="0">
                          <a:ln>
                            <a:noFill/>
                          </a:ln>
                          <a:solidFill>
                            <a:srgbClr val="FF0000"/>
                          </a:solidFill>
                          <a:effectLst/>
                          <a:latin typeface="Arial" charset="0"/>
                          <a:ea typeface="ＭＳ Ｐゴシック" pitchFamily="-110" charset="-128"/>
                        </a:rPr>
                        <a:t>XXX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8638">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a:ln>
                          <a:noFill/>
                        </a:ln>
                        <a:solidFill>
                          <a:srgbClr val="FF0000"/>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02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dirty="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rgbClr val="FF0000"/>
                          </a:solidFill>
                          <a:effectLst/>
                          <a:latin typeface="Arial" charset="0"/>
                          <a:ea typeface="ＭＳ Ｐゴシック" pitchFamily="-110"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r>
                        <a:rPr kumimoji="1" lang="fr-BE" sz="2400" b="0" i="0" u="none" strike="noStrike" cap="none" normalizeH="0" baseline="0">
                          <a:ln>
                            <a:noFill/>
                          </a:ln>
                          <a:solidFill>
                            <a:schemeClr val="tx1"/>
                          </a:solidFill>
                          <a:effectLst/>
                          <a:latin typeface="Arial" charset="0"/>
                          <a:ea typeface="ＭＳ Ｐゴシック" pitchFamily="-110" charset="-128"/>
                        </a:rPr>
                        <a:t>act5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10" charset="2"/>
                        <a:buNone/>
                        <a:tabLst/>
                      </a:pPr>
                      <a:endParaRPr kumimoji="1" lang="fr-BE" sz="2400" b="0" i="0" u="none" strike="noStrike" cap="none" normalizeH="0" baseline="0" dirty="0">
                        <a:ln>
                          <a:noFill/>
                        </a:ln>
                        <a:solidFill>
                          <a:srgbClr val="FF0000"/>
                        </a:solidFill>
                        <a:effectLst/>
                        <a:latin typeface="Arial" charset="0"/>
                        <a:ea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5"/>
                  </a:ext>
                </a:extLst>
              </a:tr>
            </a:tbl>
          </a:graphicData>
        </a:graphic>
      </p:graphicFrame>
      <p:sp>
        <p:nvSpPr>
          <p:cNvPr id="6" name="Right Arrow 5"/>
          <p:cNvSpPr/>
          <p:nvPr/>
        </p:nvSpPr>
        <p:spPr bwMode="auto">
          <a:xfrm rot="10800000">
            <a:off x="7568586" y="5227431"/>
            <a:ext cx="594911" cy="440674"/>
          </a:xfrm>
          <a:prstGeom prst="rightArrow">
            <a:avLst/>
          </a:prstGeom>
          <a:pattFill prst="dkUpDiag">
            <a:fgClr>
              <a:srgbClr val="00B0F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7" name="Right Arrow 6"/>
          <p:cNvSpPr/>
          <p:nvPr/>
        </p:nvSpPr>
        <p:spPr bwMode="auto">
          <a:xfrm rot="16200000">
            <a:off x="4285560" y="5778275"/>
            <a:ext cx="594911" cy="440674"/>
          </a:xfrm>
          <a:prstGeom prs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2" name="Date Placeholder 1">
            <a:extLst>
              <a:ext uri="{FF2B5EF4-FFF2-40B4-BE49-F238E27FC236}">
                <a16:creationId xmlns:a16="http://schemas.microsoft.com/office/drawing/2014/main" id="{421FE5FA-B74C-4E8B-838A-EC0C1F794713}"/>
              </a:ext>
            </a:extLst>
          </p:cNvPr>
          <p:cNvSpPr>
            <a:spLocks noGrp="1"/>
          </p:cNvSpPr>
          <p:nvPr>
            <p:ph type="dt" sz="half" idx="10"/>
          </p:nvPr>
        </p:nvSpPr>
        <p:spPr/>
        <p:txBody>
          <a:bodyPr/>
          <a:lstStyle/>
          <a:p>
            <a:pPr>
              <a:defRPr/>
            </a:pPr>
            <a:r>
              <a:rPr lang="en-US"/>
              <a:t>Approche par compétences</a:t>
            </a:r>
            <a:endParaRPr lang="fr-FR"/>
          </a:p>
        </p:txBody>
      </p:sp>
    </p:spTree>
    <p:extLst>
      <p:ext uri="{BB962C8B-B14F-4D97-AF65-F5344CB8AC3E}">
        <p14:creationId xmlns:p14="http://schemas.microsoft.com/office/powerpoint/2010/main" val="372291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6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8F4F-024D-41E4-B708-F348DD281269}"/>
              </a:ext>
            </a:extLst>
          </p:cNvPr>
          <p:cNvSpPr>
            <a:spLocks noGrp="1"/>
          </p:cNvSpPr>
          <p:nvPr>
            <p:ph type="ctrTitle"/>
          </p:nvPr>
        </p:nvSpPr>
        <p:spPr>
          <a:xfrm>
            <a:off x="685800" y="0"/>
            <a:ext cx="7772400" cy="1730623"/>
          </a:xfrm>
        </p:spPr>
        <p:txBody>
          <a:bodyPr/>
          <a:lstStyle/>
          <a:p>
            <a:r>
              <a:rPr lang="fr-FR" sz="4800" dirty="0"/>
              <a:t>Acquis d’Apprentissage visé</a:t>
            </a:r>
            <a:endParaRPr lang="en-US" sz="4800" dirty="0"/>
          </a:p>
        </p:txBody>
      </p:sp>
      <p:pic>
        <p:nvPicPr>
          <p:cNvPr id="5" name="Image 4">
            <a:extLst>
              <a:ext uri="{FF2B5EF4-FFF2-40B4-BE49-F238E27FC236}">
                <a16:creationId xmlns:a16="http://schemas.microsoft.com/office/drawing/2014/main" id="{C94891E9-183F-B242-824B-6125283A9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9144000" cy="6854653"/>
          </a:xfrm>
          <a:prstGeom prst="rect">
            <a:avLst/>
          </a:prstGeom>
        </p:spPr>
      </p:pic>
      <p:sp>
        <p:nvSpPr>
          <p:cNvPr id="3" name="Espace réservé du numéro de diapositive 2">
            <a:extLst>
              <a:ext uri="{FF2B5EF4-FFF2-40B4-BE49-F238E27FC236}">
                <a16:creationId xmlns:a16="http://schemas.microsoft.com/office/drawing/2014/main" id="{4C958D9E-FC37-F2A6-A4EA-8D5B281E61EF}"/>
              </a:ext>
            </a:extLst>
          </p:cNvPr>
          <p:cNvSpPr>
            <a:spLocks noGrp="1"/>
          </p:cNvSpPr>
          <p:nvPr>
            <p:ph type="sldNum" sz="quarter" idx="12"/>
          </p:nvPr>
        </p:nvSpPr>
        <p:spPr/>
        <p:txBody>
          <a:bodyPr/>
          <a:lstStyle/>
          <a:p>
            <a:pPr>
              <a:defRPr/>
            </a:pPr>
            <a:fld id="{0F3595F1-7C1A-4CC7-84DA-0E0E0BCFD9B1}" type="slidenum">
              <a:rPr lang="fr-FR" altLang="fr-FR" smtClean="0"/>
              <a:pPr>
                <a:defRPr/>
              </a:pPr>
              <a:t>36</a:t>
            </a:fld>
            <a:endParaRPr lang="fr-FR" altLang="fr-FR"/>
          </a:p>
        </p:txBody>
      </p:sp>
    </p:spTree>
    <p:extLst>
      <p:ext uri="{BB962C8B-B14F-4D97-AF65-F5344CB8AC3E}">
        <p14:creationId xmlns:p14="http://schemas.microsoft.com/office/powerpoint/2010/main" val="3596037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330200" y="44450"/>
            <a:ext cx="8683625" cy="1049338"/>
          </a:xfrm>
          <a:noFill/>
        </p:spPr>
        <p:txBody>
          <a:bodyPr/>
          <a:lstStyle/>
          <a:p>
            <a:r>
              <a:rPr lang="fr-BE" dirty="0">
                <a:ea typeface="ＭＳ Ｐゴシック" pitchFamily="1" charset="-128"/>
              </a:rPr>
              <a:t>Définition</a:t>
            </a:r>
          </a:p>
        </p:txBody>
      </p:sp>
      <p:sp>
        <p:nvSpPr>
          <p:cNvPr id="22531" name="Rectangle 3"/>
          <p:cNvSpPr>
            <a:spLocks noGrp="1" noChangeArrowheads="1"/>
          </p:cNvSpPr>
          <p:nvPr>
            <p:ph type="body" idx="4294967295"/>
          </p:nvPr>
        </p:nvSpPr>
        <p:spPr>
          <a:xfrm>
            <a:off x="762001" y="1398493"/>
            <a:ext cx="7661237" cy="3049681"/>
          </a:xfrm>
          <a:ln w="38100">
            <a:solidFill>
              <a:schemeClr val="accent2"/>
            </a:solidFill>
          </a:ln>
        </p:spPr>
        <p:txBody>
          <a:bodyPr/>
          <a:lstStyle/>
          <a:p>
            <a:pPr marL="0" indent="0">
              <a:buFont typeface="Monotype Sorts" pitchFamily="1" charset="2"/>
              <a:buNone/>
            </a:pPr>
            <a:r>
              <a:rPr lang="fr-BE" b="1" dirty="0">
                <a:ea typeface="ＭＳ Ｐゴシック" pitchFamily="1" charset="-128"/>
              </a:rPr>
              <a:t>Un acquis d’apprentissage visé – AAV </a:t>
            </a:r>
            <a:r>
              <a:rPr lang="fr-BE" b="1" i="1" dirty="0">
                <a:solidFill>
                  <a:schemeClr val="accent2"/>
                </a:solidFill>
                <a:ea typeface="ＭＳ Ｐゴシック" pitchFamily="1" charset="-128"/>
              </a:rPr>
              <a:t>(</a:t>
            </a:r>
            <a:r>
              <a:rPr lang="fr-BE" b="1" i="1" dirty="0" err="1">
                <a:solidFill>
                  <a:schemeClr val="accent2"/>
                </a:solidFill>
                <a:ea typeface="ＭＳ Ｐゴシック" pitchFamily="1" charset="-128"/>
              </a:rPr>
              <a:t>intended</a:t>
            </a:r>
            <a:r>
              <a:rPr lang="fr-BE" b="1" i="1" dirty="0">
                <a:solidFill>
                  <a:schemeClr val="accent2"/>
                </a:solidFill>
                <a:ea typeface="ＭＳ Ｐゴシック" pitchFamily="1" charset="-128"/>
              </a:rPr>
              <a:t> </a:t>
            </a:r>
            <a:r>
              <a:rPr lang="fr-BE" b="1" i="1" dirty="0" err="1">
                <a:solidFill>
                  <a:schemeClr val="accent2"/>
                </a:solidFill>
                <a:ea typeface="ＭＳ Ｐゴシック" pitchFamily="1" charset="-128"/>
              </a:rPr>
              <a:t>learning</a:t>
            </a:r>
            <a:r>
              <a:rPr lang="fr-BE" b="1" i="1" dirty="0">
                <a:solidFill>
                  <a:schemeClr val="accent2"/>
                </a:solidFill>
                <a:ea typeface="ＭＳ Ｐゴシック" pitchFamily="1" charset="-128"/>
              </a:rPr>
              <a:t> </a:t>
            </a:r>
            <a:r>
              <a:rPr lang="fr-BE" b="1" i="1" dirty="0" err="1">
                <a:solidFill>
                  <a:schemeClr val="accent2"/>
                </a:solidFill>
                <a:ea typeface="ＭＳ Ｐゴシック" pitchFamily="1" charset="-128"/>
              </a:rPr>
              <a:t>outcome</a:t>
            </a:r>
            <a:r>
              <a:rPr lang="fr-BE" b="1" i="1" dirty="0">
                <a:solidFill>
                  <a:schemeClr val="accent2"/>
                </a:solidFill>
                <a:ea typeface="ＭＳ Ｐゴシック" pitchFamily="1" charset="-128"/>
              </a:rPr>
              <a:t>)</a:t>
            </a:r>
            <a:r>
              <a:rPr lang="fr-BE" b="1" dirty="0">
                <a:ea typeface="ＭＳ Ｐゴシック" pitchFamily="1" charset="-128"/>
              </a:rPr>
              <a:t> est une affirmation qui décrit ce qu’un apprenant sera en mesure de « faire » à l’issue (d’une partie) d’un parcours d’apprentissage</a:t>
            </a:r>
          </a:p>
        </p:txBody>
      </p:sp>
      <p:sp>
        <p:nvSpPr>
          <p:cNvPr id="155652" name="Rectangle 4"/>
          <p:cNvSpPr>
            <a:spLocks noChangeArrowheads="1"/>
          </p:cNvSpPr>
          <p:nvPr/>
        </p:nvSpPr>
        <p:spPr bwMode="auto">
          <a:xfrm>
            <a:off x="247650" y="4731588"/>
            <a:ext cx="8769350" cy="126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61950">
              <a:spcBef>
                <a:spcPct val="20000"/>
              </a:spcBef>
              <a:buClr>
                <a:srgbClr val="FF0000"/>
              </a:buClr>
              <a:buSzPct val="70000"/>
              <a:buFont typeface="Symbol" pitchFamily="1" charset="2"/>
              <a:buChar char="®"/>
            </a:pPr>
            <a:r>
              <a:rPr kumimoji="1" lang="fr-BE" sz="3200" dirty="0">
                <a:solidFill>
                  <a:srgbClr val="FF0000"/>
                </a:solidFill>
                <a:latin typeface="Arial" charset="0"/>
              </a:rPr>
              <a:t>centré sur l’</a:t>
            </a:r>
            <a:r>
              <a:rPr kumimoji="1" lang="fr-BE" sz="3200" u="sng" dirty="0">
                <a:solidFill>
                  <a:srgbClr val="FF0000"/>
                </a:solidFill>
                <a:latin typeface="Arial" charset="0"/>
              </a:rPr>
              <a:t>apprenant</a:t>
            </a:r>
            <a:r>
              <a:rPr kumimoji="1" lang="fr-BE" sz="3200" dirty="0">
                <a:solidFill>
                  <a:srgbClr val="FF0000"/>
                </a:solidFill>
                <a:latin typeface="Arial" charset="0"/>
              </a:rPr>
              <a:t>, pas sur l’enseignant</a:t>
            </a:r>
          </a:p>
          <a:p>
            <a:pPr indent="361950">
              <a:spcBef>
                <a:spcPct val="20000"/>
              </a:spcBef>
              <a:buClr>
                <a:srgbClr val="FF0000"/>
              </a:buClr>
              <a:buSzPct val="70000"/>
              <a:buFont typeface="Symbol" pitchFamily="1" charset="2"/>
              <a:buChar char="®"/>
            </a:pPr>
            <a:r>
              <a:rPr kumimoji="1" lang="fr-BE" sz="3200" dirty="0">
                <a:solidFill>
                  <a:srgbClr val="FF0000"/>
                </a:solidFill>
                <a:latin typeface="Arial" charset="0"/>
              </a:rPr>
              <a:t>permet, </a:t>
            </a:r>
            <a:r>
              <a:rPr kumimoji="1" lang="fr-BE" sz="3200" dirty="0" err="1">
                <a:solidFill>
                  <a:srgbClr val="FF0000"/>
                </a:solidFill>
                <a:latin typeface="Arial" charset="0"/>
              </a:rPr>
              <a:t>e.a</a:t>
            </a:r>
            <a:r>
              <a:rPr kumimoji="1" lang="fr-BE" sz="3200" dirty="0">
                <a:solidFill>
                  <a:srgbClr val="FF0000"/>
                </a:solidFill>
                <a:latin typeface="Arial" charset="0"/>
              </a:rPr>
              <a:t>., à l’apprenant de s’</a:t>
            </a:r>
            <a:r>
              <a:rPr kumimoji="1" lang="fr-BE" sz="3200" u="sng" dirty="0">
                <a:solidFill>
                  <a:srgbClr val="FF0000"/>
                </a:solidFill>
                <a:latin typeface="Arial" charset="0"/>
              </a:rPr>
              <a:t>autoévaluer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651" y="44450"/>
            <a:ext cx="4545814" cy="1143000"/>
          </a:xfrm>
        </p:spPr>
        <p:txBody>
          <a:bodyPr/>
          <a:lstStyle/>
          <a:p>
            <a:r>
              <a:rPr lang="fr-BE" dirty="0"/>
              <a:t>Exemple</a:t>
            </a:r>
          </a:p>
        </p:txBody>
      </p:sp>
      <p:sp>
        <p:nvSpPr>
          <p:cNvPr id="4" name="Content Placeholder 3"/>
          <p:cNvSpPr>
            <a:spLocks noGrp="1"/>
          </p:cNvSpPr>
          <p:nvPr>
            <p:ph idx="1"/>
          </p:nvPr>
        </p:nvSpPr>
        <p:spPr>
          <a:xfrm>
            <a:off x="699247" y="1215614"/>
            <a:ext cx="8246316" cy="3525163"/>
          </a:xfrm>
        </p:spPr>
        <p:txBody>
          <a:bodyPr/>
          <a:lstStyle/>
          <a:p>
            <a:pPr marL="0" indent="0">
              <a:buNone/>
            </a:pPr>
            <a:r>
              <a:rPr lang="fr-BE" sz="3000" dirty="0">
                <a:solidFill>
                  <a:srgbClr val="0070C0"/>
                </a:solidFill>
              </a:rPr>
              <a:t>A l’issue de la première année du cursus …, chaque étudiant sera capable de </a:t>
            </a:r>
            <a:r>
              <a:rPr lang="fr-BE" sz="3000" dirty="0">
                <a:solidFill>
                  <a:srgbClr val="FF0000"/>
                </a:solidFill>
              </a:rPr>
              <a:t>produire</a:t>
            </a:r>
            <a:r>
              <a:rPr lang="fr-BE" sz="3000" dirty="0">
                <a:solidFill>
                  <a:srgbClr val="0070C0"/>
                </a:solidFill>
              </a:rPr>
              <a:t>, par écrit, en moins de 30 minutes, sans aucune aide, </a:t>
            </a:r>
            <a:r>
              <a:rPr lang="fr-BE" sz="3000" dirty="0">
                <a:solidFill>
                  <a:srgbClr val="FF0000"/>
                </a:solidFill>
              </a:rPr>
              <a:t>un résumé écrit</a:t>
            </a:r>
            <a:r>
              <a:rPr lang="fr-BE" sz="3000" dirty="0">
                <a:solidFill>
                  <a:srgbClr val="0070C0"/>
                </a:solidFill>
              </a:rPr>
              <a:t>, en français, des principales idées développées dans un article technique (inédit pour lui), rédigé en anglais et se rapportant à une matière du programme.</a:t>
            </a:r>
          </a:p>
        </p:txBody>
      </p:sp>
      <p:sp>
        <p:nvSpPr>
          <p:cNvPr id="5" name="Rectangle 4"/>
          <p:cNvSpPr>
            <a:spLocks noChangeArrowheads="1"/>
          </p:cNvSpPr>
          <p:nvPr/>
        </p:nvSpPr>
        <p:spPr bwMode="auto">
          <a:xfrm>
            <a:off x="247650" y="4805325"/>
            <a:ext cx="8769350" cy="126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61950">
              <a:spcBef>
                <a:spcPct val="20000"/>
              </a:spcBef>
              <a:buClr>
                <a:srgbClr val="FF0000"/>
              </a:buClr>
              <a:buSzPct val="70000"/>
              <a:buFont typeface="Symbol" pitchFamily="1" charset="2"/>
              <a:buChar char="®"/>
            </a:pPr>
            <a:r>
              <a:rPr kumimoji="1" lang="fr-BE" sz="3200" dirty="0">
                <a:solidFill>
                  <a:srgbClr val="FF0000"/>
                </a:solidFill>
                <a:latin typeface="Arial" charset="0"/>
              </a:rPr>
              <a:t>centré sur l’</a:t>
            </a:r>
            <a:r>
              <a:rPr kumimoji="1" lang="fr-BE" sz="3200" u="sng" dirty="0">
                <a:solidFill>
                  <a:srgbClr val="FF0000"/>
                </a:solidFill>
                <a:latin typeface="Arial" charset="0"/>
              </a:rPr>
              <a:t>apprenant</a:t>
            </a:r>
            <a:r>
              <a:rPr kumimoji="1" lang="fr-BE" sz="3200" dirty="0">
                <a:solidFill>
                  <a:srgbClr val="FF0000"/>
                </a:solidFill>
                <a:latin typeface="Arial" charset="0"/>
              </a:rPr>
              <a:t>, pas sur l’enseignant</a:t>
            </a:r>
          </a:p>
          <a:p>
            <a:pPr indent="361950">
              <a:spcBef>
                <a:spcPct val="20000"/>
              </a:spcBef>
              <a:buClr>
                <a:srgbClr val="FF0000"/>
              </a:buClr>
              <a:buSzPct val="70000"/>
              <a:buFont typeface="Symbol" pitchFamily="1" charset="2"/>
              <a:buChar char="®"/>
            </a:pPr>
            <a:r>
              <a:rPr kumimoji="1" lang="fr-BE" sz="3200" dirty="0">
                <a:solidFill>
                  <a:srgbClr val="FF0000"/>
                </a:solidFill>
                <a:latin typeface="Arial" charset="0"/>
              </a:rPr>
              <a:t>permet, </a:t>
            </a:r>
            <a:r>
              <a:rPr kumimoji="1" lang="fr-BE" sz="3200" dirty="0" err="1">
                <a:solidFill>
                  <a:srgbClr val="FF0000"/>
                </a:solidFill>
                <a:latin typeface="Arial" charset="0"/>
              </a:rPr>
              <a:t>e.a</a:t>
            </a:r>
            <a:r>
              <a:rPr kumimoji="1" lang="fr-BE" sz="3200" dirty="0">
                <a:solidFill>
                  <a:srgbClr val="FF0000"/>
                </a:solidFill>
                <a:latin typeface="Arial" charset="0"/>
              </a:rPr>
              <a:t>., à l’apprenant de s’</a:t>
            </a:r>
            <a:r>
              <a:rPr kumimoji="1" lang="fr-BE" sz="3200" u="sng" dirty="0">
                <a:solidFill>
                  <a:srgbClr val="FF0000"/>
                </a:solidFill>
                <a:latin typeface="Arial" charset="0"/>
              </a:rPr>
              <a:t>autoévaluer</a:t>
            </a:r>
          </a:p>
        </p:txBody>
      </p:sp>
      <p:grpSp>
        <p:nvGrpSpPr>
          <p:cNvPr id="11" name="Group 10"/>
          <p:cNvGrpSpPr/>
          <p:nvPr/>
        </p:nvGrpSpPr>
        <p:grpSpPr>
          <a:xfrm>
            <a:off x="7138055" y="282449"/>
            <a:ext cx="1965604" cy="1634469"/>
            <a:chOff x="7138055" y="152400"/>
            <a:chExt cx="1965604" cy="1634469"/>
          </a:xfrm>
        </p:grpSpPr>
        <p:sp>
          <p:nvSpPr>
            <p:cNvPr id="6" name="Text Box 36"/>
            <p:cNvSpPr txBox="1">
              <a:spLocks noChangeArrowheads="1"/>
            </p:cNvSpPr>
            <p:nvPr/>
          </p:nvSpPr>
          <p:spPr bwMode="auto">
            <a:xfrm>
              <a:off x="7394139" y="201387"/>
              <a:ext cx="1311631" cy="5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fr-BE" sz="2800" b="1" dirty="0">
                  <a:solidFill>
                    <a:schemeClr val="bg1"/>
                  </a:solidFill>
                  <a:latin typeface="Arial" charset="0"/>
                </a:rPr>
                <a:t>verbes</a:t>
              </a:r>
            </a:p>
          </p:txBody>
        </p:sp>
        <p:sp>
          <p:nvSpPr>
            <p:cNvPr id="8" name="Oval 43"/>
            <p:cNvSpPr>
              <a:spLocks noChangeArrowheads="1"/>
            </p:cNvSpPr>
            <p:nvPr/>
          </p:nvSpPr>
          <p:spPr bwMode="auto">
            <a:xfrm>
              <a:off x="7214929" y="152400"/>
              <a:ext cx="1851025" cy="1009650"/>
            </a:xfrm>
            <a:prstGeom prst="ellipse">
              <a:avLst/>
            </a:prstGeom>
            <a:solidFill>
              <a:srgbClr val="FF0000"/>
            </a:solidFill>
            <a:ln w="9525">
              <a:solidFill>
                <a:srgbClr val="FF0000"/>
              </a:solidFill>
              <a:round/>
              <a:headEnd/>
              <a:tailEnd/>
            </a:ln>
          </p:spPr>
          <p:txBody>
            <a:bodyPr wrap="none" anchor="ctr"/>
            <a:lstStyle/>
            <a:p>
              <a:endParaRPr lang="fr-FR"/>
            </a:p>
          </p:txBody>
        </p:sp>
        <p:sp>
          <p:nvSpPr>
            <p:cNvPr id="9" name="Text Box 44"/>
            <p:cNvSpPr txBox="1">
              <a:spLocks noChangeArrowheads="1"/>
            </p:cNvSpPr>
            <p:nvPr/>
          </p:nvSpPr>
          <p:spPr bwMode="auto">
            <a:xfrm>
              <a:off x="7138056" y="225200"/>
              <a:ext cx="19656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fr-BE" sz="2000" b="1" dirty="0">
                  <a:solidFill>
                    <a:schemeClr val="bg1"/>
                  </a:solidFill>
                  <a:latin typeface="Arial" charset="0"/>
                </a:rPr>
                <a:t>Verbe </a:t>
              </a:r>
            </a:p>
            <a:p>
              <a:pPr algn="ctr"/>
              <a:r>
                <a:rPr lang="fr-BE" sz="2000" b="1" dirty="0">
                  <a:solidFill>
                    <a:schemeClr val="bg1"/>
                  </a:solidFill>
                  <a:latin typeface="Arial" charset="0"/>
                </a:rPr>
                <a:t>« observable »</a:t>
              </a:r>
            </a:p>
          </p:txBody>
        </p:sp>
        <p:sp>
          <p:nvSpPr>
            <p:cNvPr id="10" name="Freeform 45"/>
            <p:cNvSpPr>
              <a:spLocks/>
            </p:cNvSpPr>
            <p:nvPr/>
          </p:nvSpPr>
          <p:spPr bwMode="auto">
            <a:xfrm>
              <a:off x="7138055" y="922354"/>
              <a:ext cx="410367" cy="864515"/>
            </a:xfrm>
            <a:custGeom>
              <a:avLst/>
              <a:gdLst>
                <a:gd name="T0" fmla="*/ 1119 w 1119"/>
                <a:gd name="T1" fmla="*/ 0 h 1199"/>
                <a:gd name="T2" fmla="*/ 827 w 1119"/>
                <a:gd name="T3" fmla="*/ 40 h 1199"/>
                <a:gd name="T4" fmla="*/ 529 w 1119"/>
                <a:gd name="T5" fmla="*/ 219 h 1199"/>
                <a:gd name="T6" fmla="*/ 271 w 1119"/>
                <a:gd name="T7" fmla="*/ 537 h 1199"/>
                <a:gd name="T8" fmla="*/ 0 w 1119"/>
                <a:gd name="T9" fmla="*/ 1199 h 1199"/>
                <a:gd name="T10" fmla="*/ 0 60000 65536"/>
                <a:gd name="T11" fmla="*/ 0 60000 65536"/>
                <a:gd name="T12" fmla="*/ 0 60000 65536"/>
                <a:gd name="T13" fmla="*/ 0 60000 65536"/>
                <a:gd name="T14" fmla="*/ 0 60000 65536"/>
                <a:gd name="T15" fmla="*/ 0 w 1119"/>
                <a:gd name="T16" fmla="*/ 0 h 1199"/>
                <a:gd name="T17" fmla="*/ 1119 w 1119"/>
                <a:gd name="T18" fmla="*/ 1199 h 1199"/>
              </a:gdLst>
              <a:ahLst/>
              <a:cxnLst>
                <a:cxn ang="T10">
                  <a:pos x="T0" y="T1"/>
                </a:cxn>
                <a:cxn ang="T11">
                  <a:pos x="T2" y="T3"/>
                </a:cxn>
                <a:cxn ang="T12">
                  <a:pos x="T4" y="T5"/>
                </a:cxn>
                <a:cxn ang="T13">
                  <a:pos x="T6" y="T7"/>
                </a:cxn>
                <a:cxn ang="T14">
                  <a:pos x="T8" y="T9"/>
                </a:cxn>
              </a:cxnLst>
              <a:rect l="T15" t="T16" r="T17" b="T18"/>
              <a:pathLst>
                <a:path w="1119" h="1199">
                  <a:moveTo>
                    <a:pt x="1119" y="0"/>
                  </a:moveTo>
                  <a:cubicBezTo>
                    <a:pt x="1022" y="2"/>
                    <a:pt x="925" y="4"/>
                    <a:pt x="827" y="40"/>
                  </a:cubicBezTo>
                  <a:cubicBezTo>
                    <a:pt x="729" y="76"/>
                    <a:pt x="622" y="136"/>
                    <a:pt x="529" y="219"/>
                  </a:cubicBezTo>
                  <a:cubicBezTo>
                    <a:pt x="436" y="302"/>
                    <a:pt x="359" y="374"/>
                    <a:pt x="271" y="537"/>
                  </a:cubicBezTo>
                  <a:cubicBezTo>
                    <a:pt x="183" y="700"/>
                    <a:pt x="43" y="1088"/>
                    <a:pt x="0" y="1199"/>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fr-BE"/>
            </a:p>
          </p:txBody>
        </p:sp>
      </p:grpSp>
    </p:spTree>
    <p:extLst>
      <p:ext uri="{BB962C8B-B14F-4D97-AF65-F5344CB8AC3E}">
        <p14:creationId xmlns:p14="http://schemas.microsoft.com/office/powerpoint/2010/main" val="90779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fr-BE">
                <a:ea typeface="ＭＳ Ｐゴシック" pitchFamily="1" charset="-128"/>
              </a:rPr>
              <a:t>Centré sur l’apprenant…</a:t>
            </a:r>
          </a:p>
        </p:txBody>
      </p:sp>
      <p:graphicFrame>
        <p:nvGraphicFramePr>
          <p:cNvPr id="156698" name="Group 26"/>
          <p:cNvGraphicFramePr>
            <a:graphicFrameLocks noGrp="1"/>
          </p:cNvGraphicFramePr>
          <p:nvPr>
            <p:ph idx="4294967295"/>
          </p:nvPr>
        </p:nvGraphicFramePr>
        <p:xfrm>
          <a:off x="404813" y="1484313"/>
          <a:ext cx="8540750" cy="4086077"/>
        </p:xfrm>
        <a:graphic>
          <a:graphicData uri="http://schemas.openxmlformats.org/drawingml/2006/table">
            <a:tbl>
              <a:tblPr/>
              <a:tblGrid>
                <a:gridCol w="4271962">
                  <a:extLst>
                    <a:ext uri="{9D8B030D-6E8A-4147-A177-3AD203B41FA5}">
                      <a16:colId xmlns:a16="http://schemas.microsoft.com/office/drawing/2014/main" val="20000"/>
                    </a:ext>
                  </a:extLst>
                </a:gridCol>
                <a:gridCol w="4268788">
                  <a:extLst>
                    <a:ext uri="{9D8B030D-6E8A-4147-A177-3AD203B41FA5}">
                      <a16:colId xmlns:a16="http://schemas.microsoft.com/office/drawing/2014/main" val="20001"/>
                    </a:ext>
                  </a:extLst>
                </a:gridCol>
              </a:tblGrid>
              <a:tr h="5919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800" b="1" i="0" u="none" strike="noStrike" cap="none" normalizeH="0" baseline="0" dirty="0">
                          <a:ln>
                            <a:noFill/>
                          </a:ln>
                          <a:solidFill>
                            <a:schemeClr val="tx1"/>
                          </a:solidFill>
                          <a:effectLst/>
                          <a:latin typeface="Arial" charset="0"/>
                          <a:ea typeface="ＭＳ Ｐゴシック" pitchFamily="1" charset="-128"/>
                        </a:rPr>
                        <a:t>Centré sur l’enseignant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800" b="1" i="0" u="none" strike="noStrike" cap="none" normalizeH="0" baseline="0" dirty="0">
                          <a:ln>
                            <a:noFill/>
                          </a:ln>
                          <a:solidFill>
                            <a:schemeClr val="tx1"/>
                          </a:solidFill>
                          <a:effectLst/>
                          <a:latin typeface="Arial" charset="0"/>
                          <a:ea typeface="ＭＳ Ｐゴシック" pitchFamily="1" charset="-128"/>
                        </a:rPr>
                        <a:t>Centré sur l’apprenant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r h="3494164">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chemeClr val="tx1"/>
                          </a:solidFill>
                          <a:effectLst/>
                          <a:latin typeface="Arial" charset="0"/>
                          <a:ea typeface="ＭＳ Ｐゴシック" pitchFamily="1" charset="-128"/>
                        </a:rPr>
                        <a:t>Pendant ce cours, </a:t>
                      </a:r>
                      <a:r>
                        <a:rPr kumimoji="1" lang="fr-BE" sz="2400" b="0" i="0" u="sng" strike="noStrike" cap="none" normalizeH="0" baseline="0" dirty="0">
                          <a:ln>
                            <a:noFill/>
                          </a:ln>
                          <a:solidFill>
                            <a:schemeClr val="tx1"/>
                          </a:solidFill>
                          <a:effectLst/>
                          <a:latin typeface="Arial" charset="0"/>
                          <a:ea typeface="ＭＳ Ｐゴシック" pitchFamily="1" charset="-128"/>
                        </a:rPr>
                        <a:t>l’étudiant aura eu l’occasion de voir</a:t>
                      </a:r>
                      <a:r>
                        <a:rPr kumimoji="1" lang="fr-BE" sz="2400" b="0" i="0" u="none" strike="noStrike" cap="none" normalizeH="0" baseline="0" dirty="0">
                          <a:ln>
                            <a:noFill/>
                          </a:ln>
                          <a:solidFill>
                            <a:schemeClr val="tx1"/>
                          </a:solidFill>
                          <a:effectLst/>
                          <a:latin typeface="Arial" charset="0"/>
                          <a:ea typeface="ＭＳ Ｐゴシック" pitchFamily="1" charset="-128"/>
                        </a:rPr>
                        <a:t> plusieurs manières de représenter un modèle de données pour une base de données, avec leurs avantages et inconvénients respectifs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0" i="0" u="none" strike="noStrike" cap="none" normalizeH="0" baseline="0" dirty="0">
                          <a:ln>
                            <a:noFill/>
                          </a:ln>
                          <a:solidFill>
                            <a:schemeClr val="tx1"/>
                          </a:solidFill>
                          <a:effectLst/>
                          <a:latin typeface="Arial" charset="0"/>
                          <a:ea typeface="ＭＳ Ｐゴシック" pitchFamily="1" charset="-128"/>
                        </a:rPr>
                        <a:t>A l’issue de ce cours, </a:t>
                      </a:r>
                      <a:r>
                        <a:rPr kumimoji="1" lang="fr-BE" sz="2400" b="0" i="0" u="sng" strike="noStrike" cap="none" normalizeH="0" baseline="0" dirty="0">
                          <a:ln>
                            <a:noFill/>
                          </a:ln>
                          <a:solidFill>
                            <a:schemeClr val="tx1"/>
                          </a:solidFill>
                          <a:effectLst/>
                          <a:latin typeface="Arial" charset="0"/>
                          <a:ea typeface="ＭＳ Ｐゴシック" pitchFamily="1" charset="-128"/>
                        </a:rPr>
                        <a:t>les étudiants seront en mesure</a:t>
                      </a:r>
                      <a:r>
                        <a:rPr kumimoji="1" lang="fr-BE" sz="2400" b="0" i="0" u="none" strike="noStrike" cap="none" normalizeH="0" baseline="0" dirty="0">
                          <a:ln>
                            <a:noFill/>
                          </a:ln>
                          <a:solidFill>
                            <a:schemeClr val="tx1"/>
                          </a:solidFill>
                          <a:effectLst/>
                          <a:latin typeface="Arial" charset="0"/>
                          <a:ea typeface="ＭＳ Ｐゴシック" pitchFamily="1" charset="-128"/>
                        </a:rPr>
                        <a:t> de décrire au moins deux manières différentes de représenter un modèle de données pour une base de données, avec leurs avantages et inconvénients respectifs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6386" name="Picture 2" descr="E:\MyDocs\MES_SOCIETES\FA2L\FA2L-formations\FA2L-form-conception(3+1j)\6-Disp_activ_apprentissage\acht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668" y="153343"/>
            <a:ext cx="992580" cy="868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85C9C-6410-163A-9856-1B6445DB2AA0}"/>
            </a:ext>
          </a:extLst>
        </p:cNvPr>
        <p:cNvGrpSpPr/>
        <p:nvPr/>
      </p:nvGrpSpPr>
      <p:grpSpPr>
        <a:xfrm>
          <a:off x="0" y="0"/>
          <a:ext cx="0" cy="0"/>
          <a:chOff x="0" y="0"/>
          <a:chExt cx="0" cy="0"/>
        </a:xfrm>
      </p:grpSpPr>
      <p:sp>
        <p:nvSpPr>
          <p:cNvPr id="14338" name="Down Arrow 36">
            <a:extLst>
              <a:ext uri="{FF2B5EF4-FFF2-40B4-BE49-F238E27FC236}">
                <a16:creationId xmlns:a16="http://schemas.microsoft.com/office/drawing/2014/main" id="{ED386F50-DA47-54E7-762C-03D2976BD44B}"/>
              </a:ext>
            </a:extLst>
          </p:cNvPr>
          <p:cNvSpPr>
            <a:spLocks noChangeArrowheads="1"/>
          </p:cNvSpPr>
          <p:nvPr>
            <p:custDataLst>
              <p:tags r:id="rId1"/>
            </p:custDataLst>
          </p:nvPr>
        </p:nvSpPr>
        <p:spPr bwMode="auto">
          <a:xfrm rot="10800000">
            <a:off x="1711571" y="4271121"/>
            <a:ext cx="679450" cy="1230313"/>
          </a:xfrm>
          <a:prstGeom prst="downArrow">
            <a:avLst>
              <a:gd name="adj1" fmla="val 50000"/>
              <a:gd name="adj2" fmla="val 50005"/>
            </a:avLst>
          </a:prstGeom>
          <a:solidFill>
            <a:srgbClr val="FF000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4339" name="Title 1">
            <a:extLst>
              <a:ext uri="{FF2B5EF4-FFF2-40B4-BE49-F238E27FC236}">
                <a16:creationId xmlns:a16="http://schemas.microsoft.com/office/drawing/2014/main" id="{30D9A984-E37A-0EB9-A421-67DEF3611EA7}"/>
              </a:ext>
            </a:extLst>
          </p:cNvPr>
          <p:cNvSpPr>
            <a:spLocks noGrp="1"/>
          </p:cNvSpPr>
          <p:nvPr>
            <p:ph type="title"/>
            <p:custDataLst>
              <p:tags r:id="rId2"/>
            </p:custDataLst>
          </p:nvPr>
        </p:nvSpPr>
        <p:spPr/>
        <p:txBody>
          <a:bodyPr/>
          <a:lstStyle/>
          <a:p>
            <a:r>
              <a:rPr lang="fr-BE" altLang="fr-FR" dirty="0">
                <a:ea typeface="ＭＳ Ｐゴシック" charset="-128"/>
              </a:rPr>
              <a:t>FA2L: le programme complet</a:t>
            </a:r>
          </a:p>
        </p:txBody>
      </p:sp>
      <p:sp>
        <p:nvSpPr>
          <p:cNvPr id="14340" name="Rectangle 3">
            <a:extLst>
              <a:ext uri="{FF2B5EF4-FFF2-40B4-BE49-F238E27FC236}">
                <a16:creationId xmlns:a16="http://schemas.microsoft.com/office/drawing/2014/main" id="{2ABD9142-7D96-CCC7-9076-A1993976DBFA}"/>
              </a:ext>
            </a:extLst>
          </p:cNvPr>
          <p:cNvSpPr>
            <a:spLocks noChangeArrowheads="1"/>
          </p:cNvSpPr>
          <p:nvPr>
            <p:custDataLst>
              <p:tags r:id="rId3"/>
            </p:custDataLst>
          </p:nvPr>
        </p:nvSpPr>
        <p:spPr bwMode="auto">
          <a:xfrm>
            <a:off x="595925" y="3384550"/>
            <a:ext cx="1130300" cy="5969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4341" name="Rectangle 5">
            <a:extLst>
              <a:ext uri="{FF2B5EF4-FFF2-40B4-BE49-F238E27FC236}">
                <a16:creationId xmlns:a16="http://schemas.microsoft.com/office/drawing/2014/main" id="{4BBBBA49-2FF3-1E5F-CD5E-6EFD9AC6D349}"/>
              </a:ext>
            </a:extLst>
          </p:cNvPr>
          <p:cNvSpPr>
            <a:spLocks noChangeArrowheads="1"/>
          </p:cNvSpPr>
          <p:nvPr>
            <p:custDataLst>
              <p:tags r:id="rId4"/>
            </p:custDataLst>
          </p:nvPr>
        </p:nvSpPr>
        <p:spPr bwMode="auto">
          <a:xfrm>
            <a:off x="6286500" y="3384550"/>
            <a:ext cx="622300" cy="5969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4342" name="Rectangle 6">
            <a:extLst>
              <a:ext uri="{FF2B5EF4-FFF2-40B4-BE49-F238E27FC236}">
                <a16:creationId xmlns:a16="http://schemas.microsoft.com/office/drawing/2014/main" id="{BB487676-BA55-4C0A-766D-214CE49F5073}"/>
              </a:ext>
            </a:extLst>
          </p:cNvPr>
          <p:cNvSpPr>
            <a:spLocks noChangeArrowheads="1"/>
          </p:cNvSpPr>
          <p:nvPr>
            <p:custDataLst>
              <p:tags r:id="rId5"/>
            </p:custDataLst>
          </p:nvPr>
        </p:nvSpPr>
        <p:spPr bwMode="auto">
          <a:xfrm>
            <a:off x="7213598" y="3384550"/>
            <a:ext cx="1511300" cy="596900"/>
          </a:xfrm>
          <a:prstGeom prst="rect">
            <a:avLst/>
          </a:prstGeom>
          <a:solidFill>
            <a:srgbClr val="00B05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8" name="Rectangle 7">
            <a:extLst>
              <a:ext uri="{FF2B5EF4-FFF2-40B4-BE49-F238E27FC236}">
                <a16:creationId xmlns:a16="http://schemas.microsoft.com/office/drawing/2014/main" id="{1331CB48-7506-A218-FEA9-A837D13896F3}"/>
              </a:ext>
            </a:extLst>
          </p:cNvPr>
          <p:cNvSpPr/>
          <p:nvPr>
            <p:custDataLst>
              <p:tags r:id="rId6"/>
            </p:custDataLst>
          </p:nvPr>
        </p:nvSpPr>
        <p:spPr bwMode="auto">
          <a:xfrm>
            <a:off x="4076700" y="338407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9" name="Rectangle 8">
            <a:extLst>
              <a:ext uri="{FF2B5EF4-FFF2-40B4-BE49-F238E27FC236}">
                <a16:creationId xmlns:a16="http://schemas.microsoft.com/office/drawing/2014/main" id="{26935111-3BFF-DBAF-8F9B-52EA6DAE7C4B}"/>
              </a:ext>
            </a:extLst>
          </p:cNvPr>
          <p:cNvSpPr/>
          <p:nvPr>
            <p:custDataLst>
              <p:tags r:id="rId7"/>
            </p:custDataLst>
          </p:nvPr>
        </p:nvSpPr>
        <p:spPr bwMode="auto">
          <a:xfrm>
            <a:off x="4521200" y="337772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10" name="Rectangle 9">
            <a:extLst>
              <a:ext uri="{FF2B5EF4-FFF2-40B4-BE49-F238E27FC236}">
                <a16:creationId xmlns:a16="http://schemas.microsoft.com/office/drawing/2014/main" id="{0E0800D6-31A1-F234-8E9C-CFEDB233D479}"/>
              </a:ext>
            </a:extLst>
          </p:cNvPr>
          <p:cNvSpPr/>
          <p:nvPr>
            <p:custDataLst>
              <p:tags r:id="rId8"/>
            </p:custDataLst>
          </p:nvPr>
        </p:nvSpPr>
        <p:spPr bwMode="auto">
          <a:xfrm>
            <a:off x="5244546" y="338407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11" name="Rectangle 10">
            <a:extLst>
              <a:ext uri="{FF2B5EF4-FFF2-40B4-BE49-F238E27FC236}">
                <a16:creationId xmlns:a16="http://schemas.microsoft.com/office/drawing/2014/main" id="{5BB05488-2B66-F50D-7E14-3FE5DB0FFD01}"/>
              </a:ext>
            </a:extLst>
          </p:cNvPr>
          <p:cNvSpPr/>
          <p:nvPr>
            <p:custDataLst>
              <p:tags r:id="rId9"/>
            </p:custDataLst>
          </p:nvPr>
        </p:nvSpPr>
        <p:spPr bwMode="auto">
          <a:xfrm>
            <a:off x="5718312" y="338407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14355" name="Right Brace 11">
            <a:extLst>
              <a:ext uri="{FF2B5EF4-FFF2-40B4-BE49-F238E27FC236}">
                <a16:creationId xmlns:a16="http://schemas.microsoft.com/office/drawing/2014/main" id="{4206DF02-D568-ECE2-2714-19D02110B20B}"/>
              </a:ext>
            </a:extLst>
          </p:cNvPr>
          <p:cNvSpPr>
            <a:spLocks/>
          </p:cNvSpPr>
          <p:nvPr>
            <p:custDataLst>
              <p:tags r:id="rId10"/>
            </p:custDataLst>
          </p:nvPr>
        </p:nvSpPr>
        <p:spPr bwMode="auto">
          <a:xfrm rot="-5400000">
            <a:off x="4249738" y="395287"/>
            <a:ext cx="444500" cy="4873625"/>
          </a:xfrm>
          <a:prstGeom prst="rightBrace">
            <a:avLst>
              <a:gd name="adj1" fmla="val 8325"/>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4356" name="Right Brace 12">
            <a:extLst>
              <a:ext uri="{FF2B5EF4-FFF2-40B4-BE49-F238E27FC236}">
                <a16:creationId xmlns:a16="http://schemas.microsoft.com/office/drawing/2014/main" id="{8B98EAB8-BDCD-7F97-69EF-6936918FF009}"/>
              </a:ext>
            </a:extLst>
          </p:cNvPr>
          <p:cNvSpPr>
            <a:spLocks/>
          </p:cNvSpPr>
          <p:nvPr>
            <p:custDataLst>
              <p:tags r:id="rId11"/>
            </p:custDataLst>
          </p:nvPr>
        </p:nvSpPr>
        <p:spPr bwMode="auto">
          <a:xfrm rot="-5400000">
            <a:off x="953113" y="2284412"/>
            <a:ext cx="444500" cy="1108075"/>
          </a:xfrm>
          <a:prstGeom prst="rightBrace">
            <a:avLst>
              <a:gd name="adj1" fmla="val 8333"/>
              <a:gd name="adj2" fmla="val 50000"/>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4357" name="Right Brace 13">
            <a:extLst>
              <a:ext uri="{FF2B5EF4-FFF2-40B4-BE49-F238E27FC236}">
                <a16:creationId xmlns:a16="http://schemas.microsoft.com/office/drawing/2014/main" id="{2C007575-7C49-33B3-DB19-AF5D132019F2}"/>
              </a:ext>
            </a:extLst>
          </p:cNvPr>
          <p:cNvSpPr>
            <a:spLocks/>
          </p:cNvSpPr>
          <p:nvPr>
            <p:custDataLst>
              <p:tags r:id="rId12"/>
            </p:custDataLst>
          </p:nvPr>
        </p:nvSpPr>
        <p:spPr bwMode="auto">
          <a:xfrm rot="-5400000">
            <a:off x="7746998" y="2089150"/>
            <a:ext cx="444500" cy="1511300"/>
          </a:xfrm>
          <a:prstGeom prst="rightBrace">
            <a:avLst>
              <a:gd name="adj1" fmla="val 8327"/>
              <a:gd name="adj2" fmla="val 50000"/>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5" name="TextBox 14">
            <a:extLst>
              <a:ext uri="{FF2B5EF4-FFF2-40B4-BE49-F238E27FC236}">
                <a16:creationId xmlns:a16="http://schemas.microsoft.com/office/drawing/2014/main" id="{378497E1-CF74-413B-D5AB-55C181F96904}"/>
              </a:ext>
            </a:extLst>
          </p:cNvPr>
          <p:cNvSpPr txBox="1"/>
          <p:nvPr>
            <p:custDataLst>
              <p:tags r:id="rId13"/>
            </p:custDataLst>
          </p:nvPr>
        </p:nvSpPr>
        <p:spPr>
          <a:xfrm>
            <a:off x="984863" y="2089150"/>
            <a:ext cx="381000" cy="461963"/>
          </a:xfrm>
          <a:prstGeom prst="rect">
            <a:avLst/>
          </a:prstGeom>
          <a:noFill/>
        </p:spPr>
        <p:txBody>
          <a:bodyPr wrap="none">
            <a:spAutoFit/>
          </a:bodyPr>
          <a:lstStyle/>
          <a:p>
            <a:pPr>
              <a:defRPr/>
            </a:pPr>
            <a:r>
              <a:rPr lang="fr-BE" b="1" dirty="0">
                <a:solidFill>
                  <a:srgbClr val="0070C0"/>
                </a:solidFill>
                <a:latin typeface="+mj-lt"/>
              </a:rPr>
              <a:t>1</a:t>
            </a:r>
          </a:p>
        </p:txBody>
      </p:sp>
      <p:sp>
        <p:nvSpPr>
          <p:cNvPr id="16" name="TextBox 15">
            <a:extLst>
              <a:ext uri="{FF2B5EF4-FFF2-40B4-BE49-F238E27FC236}">
                <a16:creationId xmlns:a16="http://schemas.microsoft.com/office/drawing/2014/main" id="{FC312676-B697-D95D-8C46-8E6E52BC0A09}"/>
              </a:ext>
            </a:extLst>
          </p:cNvPr>
          <p:cNvSpPr txBox="1"/>
          <p:nvPr>
            <p:custDataLst>
              <p:tags r:id="rId14"/>
            </p:custDataLst>
          </p:nvPr>
        </p:nvSpPr>
        <p:spPr>
          <a:xfrm>
            <a:off x="4294188" y="2073275"/>
            <a:ext cx="381000" cy="461963"/>
          </a:xfrm>
          <a:prstGeom prst="rect">
            <a:avLst/>
          </a:prstGeom>
          <a:noFill/>
        </p:spPr>
        <p:txBody>
          <a:bodyPr wrap="none">
            <a:spAutoFit/>
          </a:bodyPr>
          <a:lstStyle/>
          <a:p>
            <a:pPr>
              <a:defRPr/>
            </a:pPr>
            <a:r>
              <a:rPr lang="fr-BE" b="1" dirty="0">
                <a:solidFill>
                  <a:srgbClr val="FF0000"/>
                </a:solidFill>
                <a:latin typeface="+mj-lt"/>
              </a:rPr>
              <a:t>2</a:t>
            </a:r>
          </a:p>
        </p:txBody>
      </p:sp>
      <p:sp>
        <p:nvSpPr>
          <p:cNvPr id="17" name="TextBox 16">
            <a:extLst>
              <a:ext uri="{FF2B5EF4-FFF2-40B4-BE49-F238E27FC236}">
                <a16:creationId xmlns:a16="http://schemas.microsoft.com/office/drawing/2014/main" id="{93E665C2-C0E2-B53B-F342-69F81A231571}"/>
              </a:ext>
            </a:extLst>
          </p:cNvPr>
          <p:cNvSpPr txBox="1"/>
          <p:nvPr>
            <p:custDataLst>
              <p:tags r:id="rId15"/>
            </p:custDataLst>
          </p:nvPr>
        </p:nvSpPr>
        <p:spPr>
          <a:xfrm>
            <a:off x="7778748" y="2098675"/>
            <a:ext cx="381000" cy="461963"/>
          </a:xfrm>
          <a:prstGeom prst="rect">
            <a:avLst/>
          </a:prstGeom>
          <a:noFill/>
        </p:spPr>
        <p:txBody>
          <a:bodyPr wrap="none">
            <a:spAutoFit/>
          </a:bodyPr>
          <a:lstStyle/>
          <a:p>
            <a:pPr>
              <a:defRPr/>
            </a:pPr>
            <a:r>
              <a:rPr lang="fr-BE" b="1" dirty="0">
                <a:solidFill>
                  <a:srgbClr val="00B050"/>
                </a:solidFill>
                <a:latin typeface="+mj-lt"/>
              </a:rPr>
              <a:t>3</a:t>
            </a:r>
          </a:p>
        </p:txBody>
      </p:sp>
      <p:cxnSp>
        <p:nvCxnSpPr>
          <p:cNvPr id="14362" name="Straight Connector 19">
            <a:extLst>
              <a:ext uri="{FF2B5EF4-FFF2-40B4-BE49-F238E27FC236}">
                <a16:creationId xmlns:a16="http://schemas.microsoft.com/office/drawing/2014/main" id="{EA3C17E3-EC1E-F040-8940-A4C7CD51D4EC}"/>
              </a:ext>
            </a:extLst>
          </p:cNvPr>
          <p:cNvCxnSpPr>
            <a:cxnSpLocks noChangeShapeType="1"/>
          </p:cNvCxnSpPr>
          <p:nvPr>
            <p:custDataLst>
              <p:tags r:id="rId16"/>
            </p:custDataLst>
          </p:nvPr>
        </p:nvCxnSpPr>
        <p:spPr bwMode="auto">
          <a:xfrm>
            <a:off x="6286500" y="4535603"/>
            <a:ext cx="630115" cy="1228"/>
          </a:xfrm>
          <a:prstGeom prst="line">
            <a:avLst/>
          </a:prstGeom>
          <a:noFill/>
          <a:ln w="9525" algn="ctr">
            <a:solidFill>
              <a:schemeClr val="tx1"/>
            </a:solidFill>
            <a:round/>
            <a:headEnd type="triangle" w="med" len="med"/>
            <a:tailEnd type="triangle" w="med" len="med"/>
          </a:ln>
        </p:spPr>
      </p:cxnSp>
      <p:cxnSp>
        <p:nvCxnSpPr>
          <p:cNvPr id="14365" name="Straight Connector 25">
            <a:extLst>
              <a:ext uri="{FF2B5EF4-FFF2-40B4-BE49-F238E27FC236}">
                <a16:creationId xmlns:a16="http://schemas.microsoft.com/office/drawing/2014/main" id="{3F5DEC6B-C232-568B-CBB8-0B968AFE692E}"/>
              </a:ext>
            </a:extLst>
          </p:cNvPr>
          <p:cNvCxnSpPr>
            <a:cxnSpLocks noChangeShapeType="1"/>
          </p:cNvCxnSpPr>
          <p:nvPr>
            <p:custDataLst>
              <p:tags r:id="rId17"/>
            </p:custDataLst>
          </p:nvPr>
        </p:nvCxnSpPr>
        <p:spPr bwMode="auto">
          <a:xfrm>
            <a:off x="6286500" y="4337050"/>
            <a:ext cx="0" cy="330200"/>
          </a:xfrm>
          <a:prstGeom prst="line">
            <a:avLst/>
          </a:prstGeom>
          <a:noFill/>
          <a:ln w="9525" algn="ctr">
            <a:solidFill>
              <a:schemeClr val="tx1"/>
            </a:solidFill>
            <a:round/>
            <a:headEnd/>
            <a:tailEnd/>
          </a:ln>
        </p:spPr>
      </p:cxnSp>
      <p:cxnSp>
        <p:nvCxnSpPr>
          <p:cNvPr id="14366" name="Straight Connector 26">
            <a:extLst>
              <a:ext uri="{FF2B5EF4-FFF2-40B4-BE49-F238E27FC236}">
                <a16:creationId xmlns:a16="http://schemas.microsoft.com/office/drawing/2014/main" id="{97BC5F22-AEE0-BCDC-C52C-AF7E6BD6B9A9}"/>
              </a:ext>
            </a:extLst>
          </p:cNvPr>
          <p:cNvCxnSpPr>
            <a:cxnSpLocks noChangeShapeType="1"/>
          </p:cNvCxnSpPr>
          <p:nvPr>
            <p:custDataLst>
              <p:tags r:id="rId18"/>
            </p:custDataLst>
          </p:nvPr>
        </p:nvCxnSpPr>
        <p:spPr bwMode="auto">
          <a:xfrm>
            <a:off x="6919556" y="4324350"/>
            <a:ext cx="0" cy="330200"/>
          </a:xfrm>
          <a:prstGeom prst="line">
            <a:avLst/>
          </a:prstGeom>
          <a:noFill/>
          <a:ln w="9525" algn="ctr">
            <a:solidFill>
              <a:schemeClr val="tx1"/>
            </a:solidFill>
            <a:round/>
            <a:headEnd/>
            <a:tailEnd/>
          </a:ln>
        </p:spPr>
      </p:cxnSp>
      <p:sp>
        <p:nvSpPr>
          <p:cNvPr id="31" name="TextBox 30">
            <a:extLst>
              <a:ext uri="{FF2B5EF4-FFF2-40B4-BE49-F238E27FC236}">
                <a16:creationId xmlns:a16="http://schemas.microsoft.com/office/drawing/2014/main" id="{4AFDD9CA-0E0E-9B07-6DC5-71932338D01A}"/>
              </a:ext>
            </a:extLst>
          </p:cNvPr>
          <p:cNvSpPr txBox="1"/>
          <p:nvPr>
            <p:custDataLst>
              <p:tags r:id="rId19"/>
            </p:custDataLst>
          </p:nvPr>
        </p:nvSpPr>
        <p:spPr>
          <a:xfrm>
            <a:off x="6011896" y="4648011"/>
            <a:ext cx="1496243" cy="830997"/>
          </a:xfrm>
          <a:prstGeom prst="rect">
            <a:avLst/>
          </a:prstGeom>
          <a:noFill/>
        </p:spPr>
        <p:txBody>
          <a:bodyPr wrap="none">
            <a:spAutoFit/>
          </a:bodyPr>
          <a:lstStyle/>
          <a:p>
            <a:pPr>
              <a:defRPr/>
            </a:pPr>
            <a:r>
              <a:rPr lang="fr-BE" dirty="0">
                <a:latin typeface="+mj-lt"/>
              </a:rPr>
              <a:t>24 juin</a:t>
            </a:r>
          </a:p>
          <a:p>
            <a:pPr>
              <a:defRPr/>
            </a:pPr>
            <a:r>
              <a:rPr lang="fr-BE" dirty="0">
                <a:latin typeface="+mj-lt"/>
              </a:rPr>
              <a:t>(en ligne)</a:t>
            </a:r>
          </a:p>
        </p:txBody>
      </p:sp>
      <p:sp>
        <p:nvSpPr>
          <p:cNvPr id="14368" name="Rectangle 28">
            <a:extLst>
              <a:ext uri="{FF2B5EF4-FFF2-40B4-BE49-F238E27FC236}">
                <a16:creationId xmlns:a16="http://schemas.microsoft.com/office/drawing/2014/main" id="{244A4FC9-17DF-2B83-3F54-40687551B448}"/>
              </a:ext>
            </a:extLst>
          </p:cNvPr>
          <p:cNvSpPr>
            <a:spLocks noChangeArrowheads="1"/>
          </p:cNvSpPr>
          <p:nvPr>
            <p:custDataLst>
              <p:tags r:id="rId20"/>
            </p:custDataLst>
          </p:nvPr>
        </p:nvSpPr>
        <p:spPr bwMode="auto">
          <a:xfrm>
            <a:off x="2051296" y="3384550"/>
            <a:ext cx="1895229" cy="5969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33" name="TextBox 32">
            <a:extLst>
              <a:ext uri="{FF2B5EF4-FFF2-40B4-BE49-F238E27FC236}">
                <a16:creationId xmlns:a16="http://schemas.microsoft.com/office/drawing/2014/main" id="{8DDD8CEE-2904-99AD-7315-FEB9AF77E74C}"/>
              </a:ext>
            </a:extLst>
          </p:cNvPr>
          <p:cNvSpPr txBox="1"/>
          <p:nvPr>
            <p:custDataLst>
              <p:tags r:id="rId21"/>
            </p:custDataLst>
          </p:nvPr>
        </p:nvSpPr>
        <p:spPr>
          <a:xfrm>
            <a:off x="2482213" y="4648011"/>
            <a:ext cx="2331087" cy="461665"/>
          </a:xfrm>
          <a:prstGeom prst="rect">
            <a:avLst/>
          </a:prstGeom>
          <a:noFill/>
        </p:spPr>
        <p:txBody>
          <a:bodyPr wrap="none">
            <a:spAutoFit/>
          </a:bodyPr>
          <a:lstStyle/>
          <a:p>
            <a:pPr algn="ctr">
              <a:defRPr/>
            </a:pPr>
            <a:r>
              <a:rPr lang="fr-BE" dirty="0">
                <a:latin typeface="+mj-lt"/>
              </a:rPr>
              <a:t>13, 14 et 15mai</a:t>
            </a:r>
          </a:p>
        </p:txBody>
      </p:sp>
      <p:cxnSp>
        <p:nvCxnSpPr>
          <p:cNvPr id="14372" name="Straight Connector 33">
            <a:extLst>
              <a:ext uri="{FF2B5EF4-FFF2-40B4-BE49-F238E27FC236}">
                <a16:creationId xmlns:a16="http://schemas.microsoft.com/office/drawing/2014/main" id="{88C28353-42BE-1471-7AD6-56C6230132A9}"/>
              </a:ext>
            </a:extLst>
          </p:cNvPr>
          <p:cNvCxnSpPr>
            <a:cxnSpLocks noChangeShapeType="1"/>
          </p:cNvCxnSpPr>
          <p:nvPr>
            <p:custDataLst>
              <p:tags r:id="rId22"/>
            </p:custDataLst>
          </p:nvPr>
        </p:nvCxnSpPr>
        <p:spPr bwMode="auto">
          <a:xfrm>
            <a:off x="2055084" y="4364038"/>
            <a:ext cx="0" cy="330200"/>
          </a:xfrm>
          <a:prstGeom prst="line">
            <a:avLst/>
          </a:prstGeom>
          <a:noFill/>
          <a:ln w="9525" algn="ctr">
            <a:solidFill>
              <a:schemeClr val="tx1"/>
            </a:solidFill>
            <a:round/>
            <a:headEnd/>
            <a:tailEnd/>
          </a:ln>
        </p:spPr>
      </p:cxnSp>
      <p:cxnSp>
        <p:nvCxnSpPr>
          <p:cNvPr id="14373" name="Straight Connector 34">
            <a:extLst>
              <a:ext uri="{FF2B5EF4-FFF2-40B4-BE49-F238E27FC236}">
                <a16:creationId xmlns:a16="http://schemas.microsoft.com/office/drawing/2014/main" id="{74F50461-B462-173C-2493-F572C0AA8918}"/>
              </a:ext>
            </a:extLst>
          </p:cNvPr>
          <p:cNvCxnSpPr>
            <a:cxnSpLocks noChangeShapeType="1"/>
          </p:cNvCxnSpPr>
          <p:nvPr>
            <p:custDataLst>
              <p:tags r:id="rId23"/>
            </p:custDataLst>
          </p:nvPr>
        </p:nvCxnSpPr>
        <p:spPr bwMode="auto">
          <a:xfrm>
            <a:off x="2055084" y="4527550"/>
            <a:ext cx="1891441" cy="12700"/>
          </a:xfrm>
          <a:prstGeom prst="line">
            <a:avLst/>
          </a:prstGeom>
          <a:noFill/>
          <a:ln w="9525" algn="ctr">
            <a:solidFill>
              <a:schemeClr val="tx1"/>
            </a:solidFill>
            <a:round/>
            <a:headEnd type="triangle" w="med" len="med"/>
            <a:tailEnd type="triangle" w="med" len="med"/>
          </a:ln>
        </p:spPr>
      </p:cxnSp>
      <p:cxnSp>
        <p:nvCxnSpPr>
          <p:cNvPr id="14374" name="Straight Connector 37">
            <a:extLst>
              <a:ext uri="{FF2B5EF4-FFF2-40B4-BE49-F238E27FC236}">
                <a16:creationId xmlns:a16="http://schemas.microsoft.com/office/drawing/2014/main" id="{14C4C32F-A960-6652-5363-88066F1C2523}"/>
              </a:ext>
            </a:extLst>
          </p:cNvPr>
          <p:cNvCxnSpPr>
            <a:cxnSpLocks noChangeShapeType="1"/>
          </p:cNvCxnSpPr>
          <p:nvPr>
            <p:custDataLst>
              <p:tags r:id="rId24"/>
            </p:custDataLst>
          </p:nvPr>
        </p:nvCxnSpPr>
        <p:spPr bwMode="auto">
          <a:xfrm>
            <a:off x="3946525" y="4365625"/>
            <a:ext cx="0" cy="330200"/>
          </a:xfrm>
          <a:prstGeom prst="line">
            <a:avLst/>
          </a:prstGeom>
          <a:noFill/>
          <a:ln w="9525" algn="ctr">
            <a:solidFill>
              <a:schemeClr val="tx1"/>
            </a:solidFill>
            <a:round/>
            <a:headEnd/>
            <a:tailEnd/>
          </a:ln>
        </p:spPr>
      </p:cxnSp>
      <p:sp>
        <p:nvSpPr>
          <p:cNvPr id="14375" name="TextBox 39">
            <a:extLst>
              <a:ext uri="{FF2B5EF4-FFF2-40B4-BE49-F238E27FC236}">
                <a16:creationId xmlns:a16="http://schemas.microsoft.com/office/drawing/2014/main" id="{C1FFF38D-5EC1-B97D-9752-72F63613A1F9}"/>
              </a:ext>
            </a:extLst>
          </p:cNvPr>
          <p:cNvSpPr txBox="1">
            <a:spLocks noChangeArrowheads="1"/>
          </p:cNvSpPr>
          <p:nvPr>
            <p:custDataLst>
              <p:tags r:id="rId25"/>
            </p:custDataLst>
          </p:nvPr>
        </p:nvSpPr>
        <p:spPr bwMode="auto">
          <a:xfrm>
            <a:off x="4783138" y="3381375"/>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fr-BE" altLang="fr-FR" b="1">
                <a:latin typeface="Tahoma" charset="0"/>
                <a:cs typeface="Tahoma" charset="0"/>
              </a:rPr>
              <a:t>…</a:t>
            </a:r>
          </a:p>
        </p:txBody>
      </p:sp>
      <p:sp>
        <p:nvSpPr>
          <p:cNvPr id="14376" name="Rounded Rectangle 35">
            <a:extLst>
              <a:ext uri="{FF2B5EF4-FFF2-40B4-BE49-F238E27FC236}">
                <a16:creationId xmlns:a16="http://schemas.microsoft.com/office/drawing/2014/main" id="{B5D5D1B6-90CC-299B-B802-16EFE4174FE1}"/>
              </a:ext>
            </a:extLst>
          </p:cNvPr>
          <p:cNvSpPr>
            <a:spLocks noChangeArrowheads="1"/>
          </p:cNvSpPr>
          <p:nvPr>
            <p:custDataLst>
              <p:tags r:id="rId26"/>
            </p:custDataLst>
          </p:nvPr>
        </p:nvSpPr>
        <p:spPr bwMode="auto">
          <a:xfrm>
            <a:off x="2016125" y="2570909"/>
            <a:ext cx="4889500" cy="1700212"/>
          </a:xfrm>
          <a:prstGeom prst="roundRect">
            <a:avLst>
              <a:gd name="adj" fmla="val 16667"/>
            </a:avLst>
          </a:prstGeom>
          <a:solidFill>
            <a:srgbClr val="FFCCCC">
              <a:alpha val="20000"/>
            </a:srgbClr>
          </a:solidFill>
          <a:ln w="57150" algn="ctr">
            <a:solidFill>
              <a:srgbClr val="FF0000"/>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3" name="TextBox 2">
            <a:extLst>
              <a:ext uri="{FF2B5EF4-FFF2-40B4-BE49-F238E27FC236}">
                <a16:creationId xmlns:a16="http://schemas.microsoft.com/office/drawing/2014/main" id="{D881C4B2-1EEE-34D6-C2FD-F0711AA418EB}"/>
              </a:ext>
            </a:extLst>
          </p:cNvPr>
          <p:cNvSpPr txBox="1"/>
          <p:nvPr>
            <p:custDataLst>
              <p:tags r:id="rId27"/>
            </p:custDataLst>
          </p:nvPr>
        </p:nvSpPr>
        <p:spPr>
          <a:xfrm>
            <a:off x="327271" y="1267989"/>
            <a:ext cx="1724025" cy="830263"/>
          </a:xfrm>
          <a:prstGeom prst="rect">
            <a:avLst/>
          </a:prstGeom>
          <a:noFill/>
        </p:spPr>
        <p:txBody>
          <a:bodyPr wrap="none">
            <a:spAutoFit/>
          </a:bodyPr>
          <a:lstStyle/>
          <a:p>
            <a:pPr algn="ctr">
              <a:defRPr/>
            </a:pPr>
            <a:r>
              <a:rPr lang="fr-BE" dirty="0">
                <a:solidFill>
                  <a:srgbClr val="0070C0"/>
                </a:solidFill>
                <a:latin typeface="+mj-lt"/>
              </a:rPr>
              <a:t>Découverte</a:t>
            </a:r>
            <a:br>
              <a:rPr lang="fr-BE" dirty="0">
                <a:solidFill>
                  <a:srgbClr val="0070C0"/>
                </a:solidFill>
                <a:latin typeface="+mj-lt"/>
              </a:rPr>
            </a:br>
            <a:r>
              <a:rPr lang="fr-BE" dirty="0">
                <a:solidFill>
                  <a:srgbClr val="0070C0"/>
                </a:solidFill>
                <a:latin typeface="+mj-lt"/>
              </a:rPr>
              <a:t>de l’APP</a:t>
            </a:r>
          </a:p>
        </p:txBody>
      </p:sp>
      <p:sp>
        <p:nvSpPr>
          <p:cNvPr id="39" name="TextBox 38">
            <a:extLst>
              <a:ext uri="{FF2B5EF4-FFF2-40B4-BE49-F238E27FC236}">
                <a16:creationId xmlns:a16="http://schemas.microsoft.com/office/drawing/2014/main" id="{4D048F76-57D1-6585-D09D-3C7AE231235F}"/>
              </a:ext>
            </a:extLst>
          </p:cNvPr>
          <p:cNvSpPr txBox="1"/>
          <p:nvPr>
            <p:custDataLst>
              <p:tags r:id="rId28"/>
            </p:custDataLst>
          </p:nvPr>
        </p:nvSpPr>
        <p:spPr>
          <a:xfrm>
            <a:off x="3369639" y="1234575"/>
            <a:ext cx="2230098" cy="830997"/>
          </a:xfrm>
          <a:prstGeom prst="rect">
            <a:avLst/>
          </a:prstGeom>
          <a:noFill/>
        </p:spPr>
        <p:txBody>
          <a:bodyPr wrap="none">
            <a:spAutoFit/>
          </a:bodyPr>
          <a:lstStyle/>
          <a:p>
            <a:pPr algn="ctr">
              <a:defRPr/>
            </a:pPr>
            <a:r>
              <a:rPr lang="fr-BE" b="1" dirty="0">
                <a:solidFill>
                  <a:srgbClr val="FF0000"/>
                </a:solidFill>
                <a:latin typeface="+mj-lt"/>
              </a:rPr>
              <a:t>Conception</a:t>
            </a:r>
            <a:br>
              <a:rPr lang="fr-BE" b="1" dirty="0">
                <a:solidFill>
                  <a:srgbClr val="FF0000"/>
                </a:solidFill>
                <a:latin typeface="+mj-lt"/>
              </a:rPr>
            </a:br>
            <a:r>
              <a:rPr lang="fr-BE" b="1" dirty="0">
                <a:solidFill>
                  <a:srgbClr val="FF0000"/>
                </a:solidFill>
                <a:latin typeface="+mj-lt"/>
              </a:rPr>
              <a:t>de dispositifs</a:t>
            </a:r>
          </a:p>
        </p:txBody>
      </p:sp>
      <p:sp>
        <p:nvSpPr>
          <p:cNvPr id="41" name="TextBox 40">
            <a:extLst>
              <a:ext uri="{FF2B5EF4-FFF2-40B4-BE49-F238E27FC236}">
                <a16:creationId xmlns:a16="http://schemas.microsoft.com/office/drawing/2014/main" id="{CE3E4233-D676-BD87-9390-8D6F9F99BE1F}"/>
              </a:ext>
            </a:extLst>
          </p:cNvPr>
          <p:cNvSpPr txBox="1"/>
          <p:nvPr>
            <p:custDataLst>
              <p:tags r:id="rId29"/>
            </p:custDataLst>
          </p:nvPr>
        </p:nvSpPr>
        <p:spPr>
          <a:xfrm>
            <a:off x="7388223" y="1574569"/>
            <a:ext cx="1146175" cy="460375"/>
          </a:xfrm>
          <a:prstGeom prst="rect">
            <a:avLst/>
          </a:prstGeom>
          <a:noFill/>
        </p:spPr>
        <p:txBody>
          <a:bodyPr wrap="none">
            <a:spAutoFit/>
          </a:bodyPr>
          <a:lstStyle/>
          <a:p>
            <a:pPr algn="ctr">
              <a:defRPr/>
            </a:pPr>
            <a:r>
              <a:rPr lang="fr-BE" dirty="0">
                <a:solidFill>
                  <a:srgbClr val="00B050"/>
                </a:solidFill>
                <a:latin typeface="+mj-lt"/>
              </a:rPr>
              <a:t>Tutorat</a:t>
            </a:r>
          </a:p>
        </p:txBody>
      </p:sp>
      <p:cxnSp>
        <p:nvCxnSpPr>
          <p:cNvPr id="36" name="Straight Arrow Connector 35">
            <a:extLst>
              <a:ext uri="{FF2B5EF4-FFF2-40B4-BE49-F238E27FC236}">
                <a16:creationId xmlns:a16="http://schemas.microsoft.com/office/drawing/2014/main" id="{286B57A6-46E2-CDE0-E3A7-BDA1AF336C47}"/>
              </a:ext>
            </a:extLst>
          </p:cNvPr>
          <p:cNvCxnSpPr/>
          <p:nvPr>
            <p:custDataLst>
              <p:tags r:id="rId30"/>
            </p:custDataLst>
          </p:nvPr>
        </p:nvCxnSpPr>
        <p:spPr bwMode="auto">
          <a:xfrm>
            <a:off x="3947247" y="4537922"/>
            <a:ext cx="2339253"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sp>
        <p:nvSpPr>
          <p:cNvPr id="2" name="Date Placeholder 1">
            <a:extLst>
              <a:ext uri="{FF2B5EF4-FFF2-40B4-BE49-F238E27FC236}">
                <a16:creationId xmlns:a16="http://schemas.microsoft.com/office/drawing/2014/main" id="{DDBDA428-69E7-1D10-DBAE-4F46C061FDE1}"/>
              </a:ext>
            </a:extLst>
          </p:cNvPr>
          <p:cNvSpPr>
            <a:spLocks noGrp="1"/>
          </p:cNvSpPr>
          <p:nvPr>
            <p:ph type="dt" sz="half" idx="10"/>
          </p:nvPr>
        </p:nvSpPr>
        <p:spPr/>
        <p:txBody>
          <a:bodyPr/>
          <a:lstStyle/>
          <a:p>
            <a:pPr>
              <a:defRPr/>
            </a:pPr>
            <a:r>
              <a:rPr lang="en-US"/>
              <a:t>P01-Introduction</a:t>
            </a:r>
            <a:endParaRPr lang="fr-FR"/>
          </a:p>
        </p:txBody>
      </p:sp>
      <p:sp>
        <p:nvSpPr>
          <p:cNvPr id="4" name="TextBox 30">
            <a:extLst>
              <a:ext uri="{FF2B5EF4-FFF2-40B4-BE49-F238E27FC236}">
                <a16:creationId xmlns:a16="http://schemas.microsoft.com/office/drawing/2014/main" id="{1A52909E-8346-6EE6-65F4-A859ED8F2A7E}"/>
              </a:ext>
            </a:extLst>
          </p:cNvPr>
          <p:cNvSpPr txBox="1"/>
          <p:nvPr>
            <p:custDataLst>
              <p:tags r:id="rId31"/>
            </p:custDataLst>
          </p:nvPr>
        </p:nvSpPr>
        <p:spPr>
          <a:xfrm>
            <a:off x="7508139" y="4489450"/>
            <a:ext cx="1117614" cy="830997"/>
          </a:xfrm>
          <a:prstGeom prst="rect">
            <a:avLst/>
          </a:prstGeom>
          <a:noFill/>
        </p:spPr>
        <p:txBody>
          <a:bodyPr wrap="square">
            <a:spAutoFit/>
          </a:bodyPr>
          <a:lstStyle/>
          <a:p>
            <a:pPr>
              <a:defRPr/>
            </a:pPr>
            <a:r>
              <a:rPr lang="fr-BE" dirty="0">
                <a:latin typeface="+mj-lt"/>
              </a:rPr>
              <a:t>25 et 26 juin</a:t>
            </a:r>
          </a:p>
        </p:txBody>
      </p:sp>
      <p:sp>
        <p:nvSpPr>
          <p:cNvPr id="5" name="TextBox 30">
            <a:extLst>
              <a:ext uri="{FF2B5EF4-FFF2-40B4-BE49-F238E27FC236}">
                <a16:creationId xmlns:a16="http://schemas.microsoft.com/office/drawing/2014/main" id="{5AC39C76-474C-C1DF-2A7E-312D53517C5A}"/>
              </a:ext>
            </a:extLst>
          </p:cNvPr>
          <p:cNvSpPr txBox="1"/>
          <p:nvPr>
            <p:custDataLst>
              <p:tags r:id="rId32"/>
            </p:custDataLst>
          </p:nvPr>
        </p:nvSpPr>
        <p:spPr>
          <a:xfrm>
            <a:off x="567568" y="4404700"/>
            <a:ext cx="1117614" cy="1200329"/>
          </a:xfrm>
          <a:prstGeom prst="rect">
            <a:avLst/>
          </a:prstGeom>
          <a:noFill/>
        </p:spPr>
        <p:txBody>
          <a:bodyPr wrap="square">
            <a:spAutoFit/>
          </a:bodyPr>
          <a:lstStyle/>
          <a:p>
            <a:pPr>
              <a:defRPr/>
            </a:pPr>
            <a:r>
              <a:rPr lang="fr-BE" dirty="0">
                <a:latin typeface="+mj-lt"/>
              </a:rPr>
              <a:t>16 et 17 janvier</a:t>
            </a:r>
          </a:p>
        </p:txBody>
      </p:sp>
    </p:spTree>
    <p:extLst>
      <p:ext uri="{BB962C8B-B14F-4D97-AF65-F5344CB8AC3E}">
        <p14:creationId xmlns:p14="http://schemas.microsoft.com/office/powerpoint/2010/main" val="42744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307975" y="44450"/>
            <a:ext cx="8683625" cy="1047750"/>
          </a:xfrm>
        </p:spPr>
        <p:txBody>
          <a:bodyPr/>
          <a:lstStyle/>
          <a:p>
            <a:r>
              <a:rPr lang="fr-BE" dirty="0">
                <a:ea typeface="ＭＳ Ｐゴシック" pitchFamily="1" charset="-128"/>
              </a:rPr>
              <a:t>Synthèse : </a:t>
            </a:r>
            <a:br>
              <a:rPr lang="fr-BE" dirty="0">
                <a:ea typeface="ＭＳ Ｐゴシック" pitchFamily="1" charset="-128"/>
              </a:rPr>
            </a:br>
            <a:r>
              <a:rPr lang="fr-BE" dirty="0">
                <a:ea typeface="ＭＳ Ｐゴシック" pitchFamily="1" charset="-128"/>
              </a:rPr>
              <a:t>Formulation d’AAV: le canevas</a:t>
            </a:r>
          </a:p>
        </p:txBody>
      </p:sp>
      <p:sp>
        <p:nvSpPr>
          <p:cNvPr id="40963" name="Rectangle 3"/>
          <p:cNvSpPr>
            <a:spLocks noGrp="1" noChangeArrowheads="1"/>
          </p:cNvSpPr>
          <p:nvPr>
            <p:ph type="body" idx="4294967295"/>
          </p:nvPr>
        </p:nvSpPr>
        <p:spPr>
          <a:xfrm>
            <a:off x="633046" y="1431758"/>
            <a:ext cx="8510954" cy="4709398"/>
          </a:xfrm>
        </p:spPr>
        <p:txBody>
          <a:bodyPr/>
          <a:lstStyle/>
          <a:p>
            <a:pPr marL="450850" indent="-450850">
              <a:lnSpc>
                <a:spcPct val="90000"/>
              </a:lnSpc>
              <a:spcBef>
                <a:spcPts val="1200"/>
              </a:spcBef>
              <a:buSzTx/>
              <a:buFont typeface="+mj-lt"/>
              <a:buAutoNum type="alphaLcPeriod"/>
            </a:pPr>
            <a:r>
              <a:rPr lang="fr-BE" sz="2800" dirty="0">
                <a:ea typeface="ＭＳ Ｐゴシック" pitchFamily="1" charset="-128"/>
              </a:rPr>
              <a:t>Spécifier le </a:t>
            </a:r>
            <a:r>
              <a:rPr lang="fr-BE" sz="2800" dirty="0">
                <a:solidFill>
                  <a:srgbClr val="FF0000"/>
                </a:solidFill>
                <a:ea typeface="ＭＳ Ｐゴシック" pitchFamily="1" charset="-128"/>
              </a:rPr>
              <a:t>public  </a:t>
            </a:r>
            <a:r>
              <a:rPr lang="fr-BE" sz="2400" dirty="0">
                <a:ea typeface="ＭＳ Ｐゴシック" pitchFamily="1" charset="-128"/>
              </a:rPr>
              <a:t>(sauf si évident)</a:t>
            </a:r>
            <a:endParaRPr lang="fr-BE" sz="2400" dirty="0">
              <a:solidFill>
                <a:srgbClr val="FF0000"/>
              </a:solidFill>
              <a:ea typeface="ＭＳ Ｐゴシック" pitchFamily="1" charset="-128"/>
            </a:endParaRPr>
          </a:p>
          <a:p>
            <a:pPr marL="450850" indent="-450850">
              <a:lnSpc>
                <a:spcPct val="90000"/>
              </a:lnSpc>
              <a:spcBef>
                <a:spcPts val="1200"/>
              </a:spcBef>
              <a:buSzTx/>
              <a:buFont typeface="+mj-lt"/>
              <a:buAutoNum type="alphaLcPeriod"/>
            </a:pPr>
            <a:r>
              <a:rPr lang="fr-BE" sz="2800" dirty="0">
                <a:ea typeface="ＭＳ Ｐゴシック" pitchFamily="1" charset="-128"/>
              </a:rPr>
              <a:t>Spécifier le </a:t>
            </a:r>
            <a:r>
              <a:rPr lang="fr-BE" sz="2800" dirty="0">
                <a:solidFill>
                  <a:srgbClr val="FF0000"/>
                </a:solidFill>
                <a:ea typeface="ＭＳ Ｐゴシック" pitchFamily="1" charset="-128"/>
              </a:rPr>
              <a:t>moment </a:t>
            </a:r>
            <a:r>
              <a:rPr lang="fr-BE" sz="2800" dirty="0">
                <a:ea typeface="ＭＳ Ｐゴシック" pitchFamily="1" charset="-128"/>
              </a:rPr>
              <a:t>dans l’apprentissage</a:t>
            </a:r>
            <a:r>
              <a:rPr lang="fr-BE" sz="2800" dirty="0">
                <a:solidFill>
                  <a:srgbClr val="FF0000"/>
                </a:solidFill>
                <a:ea typeface="ＭＳ Ｐゴシック" pitchFamily="1" charset="-128"/>
              </a:rPr>
              <a:t> </a:t>
            </a:r>
            <a:r>
              <a:rPr lang="fr-BE" sz="2800" dirty="0">
                <a:ea typeface="ＭＳ Ｐゴシック" pitchFamily="1" charset="-128"/>
              </a:rPr>
              <a:t>lorsque les objectifs devront être atteints</a:t>
            </a:r>
            <a:br>
              <a:rPr lang="fr-BE" dirty="0">
                <a:ea typeface="ＭＳ Ｐゴシック" pitchFamily="1" charset="-128"/>
              </a:rPr>
            </a:br>
            <a:r>
              <a:rPr lang="fr-BE" sz="2400" i="1" dirty="0">
                <a:ea typeface="ＭＳ Ｐゴシック" pitchFamily="1" charset="-128"/>
              </a:rPr>
              <a:t>(à l’issue de…)</a:t>
            </a:r>
            <a:endParaRPr lang="fr-BE" sz="2400" i="1" dirty="0">
              <a:solidFill>
                <a:srgbClr val="FF0000"/>
              </a:solidFill>
              <a:ea typeface="ＭＳ Ｐゴシック" pitchFamily="1" charset="-128"/>
            </a:endParaRPr>
          </a:p>
          <a:p>
            <a:pPr marL="450850" indent="-450850">
              <a:lnSpc>
                <a:spcPct val="90000"/>
              </a:lnSpc>
              <a:spcBef>
                <a:spcPts val="1200"/>
              </a:spcBef>
              <a:buSzTx/>
              <a:buFont typeface="+mj-lt"/>
              <a:buAutoNum type="alphaLcPeriod"/>
            </a:pPr>
            <a:r>
              <a:rPr lang="fr-BE" sz="2800" dirty="0">
                <a:ea typeface="ＭＳ Ｐゴシック" pitchFamily="1" charset="-128"/>
              </a:rPr>
              <a:t>Décrire le </a:t>
            </a:r>
            <a:r>
              <a:rPr lang="fr-BE" sz="2800" dirty="0">
                <a:solidFill>
                  <a:srgbClr val="FF0000"/>
                </a:solidFill>
                <a:ea typeface="ＭＳ Ｐゴシック" pitchFamily="1" charset="-128"/>
              </a:rPr>
              <a:t>comportement</a:t>
            </a:r>
            <a:r>
              <a:rPr lang="fr-BE" sz="2800" dirty="0">
                <a:ea typeface="ＭＳ Ｐゴシック" pitchFamily="1" charset="-128"/>
              </a:rPr>
              <a:t> visé par un </a:t>
            </a:r>
            <a:r>
              <a:rPr lang="fr-BE" sz="2800" dirty="0">
                <a:solidFill>
                  <a:srgbClr val="FF0000"/>
                </a:solidFill>
                <a:ea typeface="ＭＳ Ｐゴシック" pitchFamily="1" charset="-128"/>
              </a:rPr>
              <a:t>verbe d’action centré sur l’étudiant </a:t>
            </a:r>
            <a:r>
              <a:rPr lang="fr-BE" sz="2800" dirty="0">
                <a:ea typeface="ＭＳ Ｐゴシック" pitchFamily="1" charset="-128"/>
              </a:rPr>
              <a:t>et spécifier/délimiter le </a:t>
            </a:r>
            <a:r>
              <a:rPr lang="fr-BE" sz="2800" dirty="0">
                <a:solidFill>
                  <a:srgbClr val="FF0000"/>
                </a:solidFill>
                <a:ea typeface="ＭＳ Ｐゴシック" pitchFamily="1" charset="-128"/>
              </a:rPr>
              <a:t>contenu  </a:t>
            </a:r>
            <a:r>
              <a:rPr lang="fr-BE" sz="2400" i="1" dirty="0">
                <a:ea typeface="ＭＳ Ｐゴシック" pitchFamily="1" charset="-128"/>
              </a:rPr>
              <a:t>(l’étudiant est/sera capable de…)</a:t>
            </a:r>
          </a:p>
          <a:p>
            <a:pPr marL="450850" indent="-450850">
              <a:lnSpc>
                <a:spcPct val="90000"/>
              </a:lnSpc>
              <a:spcBef>
                <a:spcPts val="1200"/>
              </a:spcBef>
              <a:buSzTx/>
              <a:buFont typeface="+mj-lt"/>
              <a:buAutoNum type="alphaLcPeriod"/>
            </a:pPr>
            <a:r>
              <a:rPr lang="fr-BE" sz="2800" dirty="0">
                <a:ea typeface="ＭＳ Ｐゴシック" pitchFamily="1" charset="-128"/>
              </a:rPr>
              <a:t>Décrire les </a:t>
            </a:r>
            <a:r>
              <a:rPr lang="fr-BE" sz="2800" dirty="0">
                <a:solidFill>
                  <a:srgbClr val="FF0000"/>
                </a:solidFill>
                <a:ea typeface="ＭＳ Ｐゴシック" pitchFamily="1" charset="-128"/>
              </a:rPr>
              <a:t>conditions</a:t>
            </a:r>
            <a:r>
              <a:rPr lang="fr-BE" sz="2800" dirty="0">
                <a:ea typeface="ＭＳ Ｐゴシック" pitchFamily="1" charset="-128"/>
              </a:rPr>
              <a:t>, les </a:t>
            </a:r>
            <a:r>
              <a:rPr lang="fr-BE" sz="2800" dirty="0">
                <a:solidFill>
                  <a:srgbClr val="FF0000"/>
                </a:solidFill>
                <a:ea typeface="ＭＳ Ｐゴシック" pitchFamily="1" charset="-128"/>
              </a:rPr>
              <a:t>situations</a:t>
            </a:r>
            <a:r>
              <a:rPr lang="fr-BE" sz="2800" dirty="0">
                <a:ea typeface="ＭＳ Ｐゴシック" pitchFamily="1" charset="-128"/>
              </a:rPr>
              <a:t>, les </a:t>
            </a:r>
            <a:r>
              <a:rPr lang="fr-BE" sz="2800" dirty="0">
                <a:solidFill>
                  <a:srgbClr val="FF0000"/>
                </a:solidFill>
                <a:ea typeface="ＭＳ Ｐゴシック" pitchFamily="1" charset="-128"/>
              </a:rPr>
              <a:t>circonstances</a:t>
            </a:r>
            <a:r>
              <a:rPr lang="fr-BE" sz="2800" dirty="0">
                <a:ea typeface="ＭＳ Ｐゴシック" pitchFamily="1" charset="-128"/>
              </a:rPr>
              <a:t>,</a:t>
            </a:r>
            <a:r>
              <a:rPr lang="fr-BE" sz="2800" dirty="0">
                <a:solidFill>
                  <a:srgbClr val="FF0000"/>
                </a:solidFill>
                <a:ea typeface="ＭＳ Ｐゴシック" pitchFamily="1" charset="-128"/>
              </a:rPr>
              <a:t> </a:t>
            </a:r>
            <a:r>
              <a:rPr lang="fr-BE" sz="2800" dirty="0">
                <a:ea typeface="ＭＳ Ｐゴシック" pitchFamily="1" charset="-128"/>
              </a:rPr>
              <a:t>le </a:t>
            </a:r>
            <a:r>
              <a:rPr lang="fr-BE" sz="2800" dirty="0">
                <a:solidFill>
                  <a:srgbClr val="FF0000"/>
                </a:solidFill>
                <a:ea typeface="ＭＳ Ｐゴシック" pitchFamily="1" charset="-128"/>
              </a:rPr>
              <a:t>contexte</a:t>
            </a:r>
          </a:p>
          <a:p>
            <a:pPr marL="450850" indent="-450850">
              <a:lnSpc>
                <a:spcPct val="90000"/>
              </a:lnSpc>
              <a:spcBef>
                <a:spcPts val="1200"/>
              </a:spcBef>
              <a:buSzTx/>
              <a:buFont typeface="+mj-lt"/>
              <a:buAutoNum type="alphaLcPeriod"/>
            </a:pPr>
            <a:r>
              <a:rPr lang="fr-BE" sz="2800" dirty="0">
                <a:ea typeface="ＭＳ Ｐゴシック" pitchFamily="1" charset="-128"/>
              </a:rPr>
              <a:t>Indiquer le </a:t>
            </a:r>
            <a:r>
              <a:rPr lang="fr-BE" sz="2800" dirty="0">
                <a:solidFill>
                  <a:srgbClr val="FF0000"/>
                </a:solidFill>
                <a:ea typeface="ＭＳ Ｐゴシック" pitchFamily="1" charset="-128"/>
              </a:rPr>
              <a:t>niveau de performance</a:t>
            </a:r>
            <a:r>
              <a:rPr lang="fr-BE" sz="2800" dirty="0">
                <a:ea typeface="ＭＳ Ｐゴシック" pitchFamily="1" charset="-128"/>
              </a:rPr>
              <a:t> attendu</a:t>
            </a:r>
          </a:p>
        </p:txBody>
      </p:sp>
    </p:spTree>
    <p:extLst>
      <p:ext uri="{BB962C8B-B14F-4D97-AF65-F5344CB8AC3E}">
        <p14:creationId xmlns:p14="http://schemas.microsoft.com/office/powerpoint/2010/main" val="3723170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76200" y="44450"/>
            <a:ext cx="9026525" cy="1143000"/>
          </a:xfrm>
        </p:spPr>
        <p:txBody>
          <a:bodyPr/>
          <a:lstStyle/>
          <a:p>
            <a:r>
              <a:rPr lang="fr-BE" sz="3800" dirty="0">
                <a:ea typeface="ＭＳ Ｐゴシック" pitchFamily="1" charset="-128"/>
              </a:rPr>
              <a:t>Un acquis d’apprentissage en Java</a:t>
            </a:r>
            <a:endParaRPr lang="fr-BE" sz="3800" u="sng" dirty="0">
              <a:ea typeface="ＭＳ Ｐゴシック" pitchFamily="1" charset="-128"/>
            </a:endParaRPr>
          </a:p>
        </p:txBody>
      </p:sp>
      <p:sp>
        <p:nvSpPr>
          <p:cNvPr id="41987" name="Rectangle 3"/>
          <p:cNvSpPr>
            <a:spLocks noGrp="1" noChangeArrowheads="1"/>
          </p:cNvSpPr>
          <p:nvPr>
            <p:ph type="body" idx="4294967295"/>
          </p:nvPr>
        </p:nvSpPr>
        <p:spPr>
          <a:xfrm>
            <a:off x="762000" y="1285875"/>
            <a:ext cx="8183563" cy="5199063"/>
          </a:xfrm>
        </p:spPr>
        <p:txBody>
          <a:bodyPr/>
          <a:lstStyle/>
          <a:p>
            <a:pPr marL="0" indent="0">
              <a:lnSpc>
                <a:spcPct val="140000"/>
              </a:lnSpc>
              <a:buFont typeface="Monotype Sorts" pitchFamily="1" charset="2"/>
              <a:buNone/>
            </a:pPr>
            <a:r>
              <a:rPr lang="fr-BE">
                <a:solidFill>
                  <a:schemeClr val="accent2"/>
                </a:solidFill>
                <a:ea typeface="ＭＳ Ｐゴシック" pitchFamily="1" charset="-128"/>
              </a:rPr>
              <a:t>A la fin des quatre premières semaines du cours Java, les étudiants de 1</a:t>
            </a:r>
            <a:r>
              <a:rPr lang="fr-BE" baseline="30000">
                <a:solidFill>
                  <a:schemeClr val="accent2"/>
                </a:solidFill>
                <a:ea typeface="ＭＳ Ｐゴシック" pitchFamily="1" charset="-128"/>
              </a:rPr>
              <a:t>ère</a:t>
            </a:r>
            <a:r>
              <a:rPr lang="fr-BE">
                <a:solidFill>
                  <a:schemeClr val="accent2"/>
                </a:solidFill>
                <a:ea typeface="ＭＳ Ｐゴシック" pitchFamily="1" charset="-128"/>
              </a:rPr>
              <a:t> année seront capables de décrire de façon précise les effets externes qui seront produits par l’exécution d’un programme Java de quelques pages qu’ils n’auront jamais vu auparavant.</a:t>
            </a:r>
          </a:p>
        </p:txBody>
      </p:sp>
      <p:grpSp>
        <p:nvGrpSpPr>
          <p:cNvPr id="2" name="Group 14"/>
          <p:cNvGrpSpPr>
            <a:grpSpLocks/>
          </p:cNvGrpSpPr>
          <p:nvPr/>
        </p:nvGrpSpPr>
        <p:grpSpPr bwMode="auto">
          <a:xfrm>
            <a:off x="2967038" y="2136775"/>
            <a:ext cx="5492750" cy="638175"/>
            <a:chOff x="1869" y="1346"/>
            <a:chExt cx="3460" cy="402"/>
          </a:xfrm>
        </p:grpSpPr>
        <p:sp>
          <p:nvSpPr>
            <p:cNvPr id="42002" name="Rectangle 5"/>
            <p:cNvSpPr>
              <a:spLocks noChangeArrowheads="1"/>
            </p:cNvSpPr>
            <p:nvPr/>
          </p:nvSpPr>
          <p:spPr bwMode="auto">
            <a:xfrm>
              <a:off x="1869" y="1346"/>
              <a:ext cx="3134" cy="402"/>
            </a:xfrm>
            <a:prstGeom prst="rect">
              <a:avLst/>
            </a:prstGeom>
            <a:solidFill>
              <a:schemeClr val="folHlink">
                <a:alpha val="34901"/>
              </a:schemeClr>
            </a:solidFill>
            <a:ln w="28575">
              <a:solidFill>
                <a:srgbClr val="FF0000"/>
              </a:solidFill>
              <a:miter lim="800000"/>
              <a:headEnd/>
              <a:tailEnd/>
            </a:ln>
          </p:spPr>
          <p:txBody>
            <a:bodyPr wrap="none" anchor="ctr"/>
            <a:lstStyle/>
            <a:p>
              <a:endParaRPr lang="fr-FR"/>
            </a:p>
          </p:txBody>
        </p:sp>
        <p:sp>
          <p:nvSpPr>
            <p:cNvPr id="42003" name="Text Box 9"/>
            <p:cNvSpPr txBox="1">
              <a:spLocks noChangeArrowheads="1"/>
            </p:cNvSpPr>
            <p:nvPr/>
          </p:nvSpPr>
          <p:spPr bwMode="auto">
            <a:xfrm>
              <a:off x="5085" y="1385"/>
              <a:ext cx="244" cy="288"/>
            </a:xfrm>
            <a:prstGeom prst="rect">
              <a:avLst/>
            </a:prstGeom>
            <a:solidFill>
              <a:schemeClr val="folHlink">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dirty="0">
                  <a:solidFill>
                    <a:schemeClr val="accent2"/>
                  </a:solidFill>
                  <a:latin typeface="Arial Black" pitchFamily="1" charset="0"/>
                </a:rPr>
                <a:t>a</a:t>
              </a:r>
            </a:p>
          </p:txBody>
        </p:sp>
      </p:grpSp>
      <p:grpSp>
        <p:nvGrpSpPr>
          <p:cNvPr id="3" name="Group 15"/>
          <p:cNvGrpSpPr>
            <a:grpSpLocks/>
          </p:cNvGrpSpPr>
          <p:nvPr/>
        </p:nvGrpSpPr>
        <p:grpSpPr bwMode="auto">
          <a:xfrm>
            <a:off x="744538" y="1370013"/>
            <a:ext cx="8291512" cy="1352550"/>
            <a:chOff x="469" y="863"/>
            <a:chExt cx="5223" cy="852"/>
          </a:xfrm>
        </p:grpSpPr>
        <p:sp>
          <p:nvSpPr>
            <p:cNvPr id="42000" name="Freeform 4"/>
            <p:cNvSpPr>
              <a:spLocks/>
            </p:cNvSpPr>
            <p:nvPr/>
          </p:nvSpPr>
          <p:spPr bwMode="auto">
            <a:xfrm>
              <a:off x="469" y="944"/>
              <a:ext cx="4916" cy="771"/>
            </a:xfrm>
            <a:custGeom>
              <a:avLst/>
              <a:gdLst>
                <a:gd name="T0" fmla="*/ 0 w 4876"/>
                <a:gd name="T1" fmla="*/ 0 h 771"/>
                <a:gd name="T2" fmla="*/ 6229 w 4876"/>
                <a:gd name="T3" fmla="*/ 0 h 771"/>
                <a:gd name="T4" fmla="*/ 6229 w 4876"/>
                <a:gd name="T5" fmla="*/ 329 h 771"/>
                <a:gd name="T6" fmla="*/ 1685 w 4876"/>
                <a:gd name="T7" fmla="*/ 329 h 771"/>
                <a:gd name="T8" fmla="*/ 1685 w 4876"/>
                <a:gd name="T9" fmla="*/ 771 h 771"/>
                <a:gd name="T10" fmla="*/ 0 w 4876"/>
                <a:gd name="T11" fmla="*/ 771 h 771"/>
                <a:gd name="T12" fmla="*/ 0 w 4876"/>
                <a:gd name="T13" fmla="*/ 0 h 771"/>
                <a:gd name="T14" fmla="*/ 0 60000 65536"/>
                <a:gd name="T15" fmla="*/ 0 60000 65536"/>
                <a:gd name="T16" fmla="*/ 0 60000 65536"/>
                <a:gd name="T17" fmla="*/ 0 60000 65536"/>
                <a:gd name="T18" fmla="*/ 0 60000 65536"/>
                <a:gd name="T19" fmla="*/ 0 60000 65536"/>
                <a:gd name="T20" fmla="*/ 0 60000 65536"/>
                <a:gd name="T21" fmla="*/ 0 w 4876"/>
                <a:gd name="T22" fmla="*/ 0 h 771"/>
                <a:gd name="T23" fmla="*/ 4876 w 4876"/>
                <a:gd name="T24" fmla="*/ 771 h 7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76" h="771">
                  <a:moveTo>
                    <a:pt x="0" y="0"/>
                  </a:moveTo>
                  <a:lnTo>
                    <a:pt x="4876" y="0"/>
                  </a:lnTo>
                  <a:lnTo>
                    <a:pt x="4876" y="329"/>
                  </a:lnTo>
                  <a:lnTo>
                    <a:pt x="1319" y="329"/>
                  </a:lnTo>
                  <a:lnTo>
                    <a:pt x="1319" y="771"/>
                  </a:lnTo>
                  <a:lnTo>
                    <a:pt x="0" y="771"/>
                  </a:lnTo>
                  <a:lnTo>
                    <a:pt x="0" y="0"/>
                  </a:lnTo>
                  <a:close/>
                </a:path>
              </a:pathLst>
            </a:custGeom>
            <a:solidFill>
              <a:schemeClr val="folHlink">
                <a:alpha val="34901"/>
              </a:schemeClr>
            </a:solidFill>
            <a:ln w="28575">
              <a:solidFill>
                <a:srgbClr val="FF0000"/>
              </a:solidFill>
              <a:round/>
              <a:headEnd/>
              <a:tailEnd/>
            </a:ln>
          </p:spPr>
          <p:txBody>
            <a:bodyPr/>
            <a:lstStyle/>
            <a:p>
              <a:endParaRPr lang="fr-BE"/>
            </a:p>
          </p:txBody>
        </p:sp>
        <p:sp>
          <p:nvSpPr>
            <p:cNvPr id="42001" name="Text Box 10"/>
            <p:cNvSpPr txBox="1">
              <a:spLocks noChangeArrowheads="1"/>
            </p:cNvSpPr>
            <p:nvPr/>
          </p:nvSpPr>
          <p:spPr bwMode="auto">
            <a:xfrm>
              <a:off x="5448" y="863"/>
              <a:ext cx="244" cy="28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dirty="0">
                  <a:solidFill>
                    <a:schemeClr val="accent2"/>
                  </a:solidFill>
                  <a:latin typeface="Arial Black" pitchFamily="1" charset="0"/>
                </a:rPr>
                <a:t>b</a:t>
              </a:r>
            </a:p>
          </p:txBody>
        </p:sp>
      </p:grpSp>
      <p:grpSp>
        <p:nvGrpSpPr>
          <p:cNvPr id="4" name="Group 16"/>
          <p:cNvGrpSpPr>
            <a:grpSpLocks/>
          </p:cNvGrpSpPr>
          <p:nvPr/>
        </p:nvGrpSpPr>
        <p:grpSpPr bwMode="auto">
          <a:xfrm>
            <a:off x="264177" y="2903537"/>
            <a:ext cx="8188325" cy="2668588"/>
            <a:chOff x="147" y="1802"/>
            <a:chExt cx="5158" cy="1681"/>
          </a:xfrm>
        </p:grpSpPr>
        <p:sp>
          <p:nvSpPr>
            <p:cNvPr id="41998" name="Freeform 6"/>
            <p:cNvSpPr>
              <a:spLocks/>
            </p:cNvSpPr>
            <p:nvPr/>
          </p:nvSpPr>
          <p:spPr bwMode="auto">
            <a:xfrm>
              <a:off x="469" y="1802"/>
              <a:ext cx="4836" cy="1681"/>
            </a:xfrm>
            <a:custGeom>
              <a:avLst/>
              <a:gdLst>
                <a:gd name="T0" fmla="*/ 2250 w 4836"/>
                <a:gd name="T1" fmla="*/ 0 h 1681"/>
                <a:gd name="T2" fmla="*/ 3114 w 4836"/>
                <a:gd name="T3" fmla="*/ 0 h 1681"/>
                <a:gd name="T4" fmla="*/ 3114 w 4836"/>
                <a:gd name="T5" fmla="*/ 415 h 1681"/>
                <a:gd name="T6" fmla="*/ 4836 w 4836"/>
                <a:gd name="T7" fmla="*/ 415 h 1681"/>
                <a:gd name="T8" fmla="*/ 4836 w 4836"/>
                <a:gd name="T9" fmla="*/ 1225 h 1681"/>
                <a:gd name="T10" fmla="*/ 1889 w 4836"/>
                <a:gd name="T11" fmla="*/ 1225 h 1681"/>
                <a:gd name="T12" fmla="*/ 1889 w 4836"/>
                <a:gd name="T13" fmla="*/ 1681 h 1681"/>
                <a:gd name="T14" fmla="*/ 0 w 4836"/>
                <a:gd name="T15" fmla="*/ 1681 h 1681"/>
                <a:gd name="T16" fmla="*/ 0 w 4836"/>
                <a:gd name="T17" fmla="*/ 388 h 1681"/>
                <a:gd name="T18" fmla="*/ 2237 w 4836"/>
                <a:gd name="T19" fmla="*/ 388 h 1681"/>
                <a:gd name="T20" fmla="*/ 2250 w 4836"/>
                <a:gd name="T21" fmla="*/ 0 h 16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36"/>
                <a:gd name="T34" fmla="*/ 0 h 1681"/>
                <a:gd name="T35" fmla="*/ 4836 w 4836"/>
                <a:gd name="T36" fmla="*/ 1681 h 16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36" h="1681">
                  <a:moveTo>
                    <a:pt x="2250" y="0"/>
                  </a:moveTo>
                  <a:lnTo>
                    <a:pt x="3114" y="0"/>
                  </a:lnTo>
                  <a:lnTo>
                    <a:pt x="3114" y="415"/>
                  </a:lnTo>
                  <a:lnTo>
                    <a:pt x="4836" y="415"/>
                  </a:lnTo>
                  <a:lnTo>
                    <a:pt x="4836" y="1225"/>
                  </a:lnTo>
                  <a:lnTo>
                    <a:pt x="1889" y="1225"/>
                  </a:lnTo>
                  <a:lnTo>
                    <a:pt x="1889" y="1681"/>
                  </a:lnTo>
                  <a:lnTo>
                    <a:pt x="0" y="1681"/>
                  </a:lnTo>
                  <a:lnTo>
                    <a:pt x="0" y="388"/>
                  </a:lnTo>
                  <a:lnTo>
                    <a:pt x="2237" y="388"/>
                  </a:lnTo>
                  <a:lnTo>
                    <a:pt x="2250" y="0"/>
                  </a:lnTo>
                  <a:close/>
                </a:path>
              </a:pathLst>
            </a:custGeom>
            <a:solidFill>
              <a:schemeClr val="folHlink">
                <a:alpha val="34901"/>
              </a:schemeClr>
            </a:solidFill>
            <a:ln w="28575">
              <a:solidFill>
                <a:srgbClr val="FF0000"/>
              </a:solidFill>
              <a:round/>
              <a:headEnd/>
              <a:tailEnd/>
            </a:ln>
          </p:spPr>
          <p:txBody>
            <a:bodyPr/>
            <a:lstStyle/>
            <a:p>
              <a:endParaRPr lang="fr-BE"/>
            </a:p>
          </p:txBody>
        </p:sp>
        <p:sp>
          <p:nvSpPr>
            <p:cNvPr id="41999" name="Text Box 11"/>
            <p:cNvSpPr txBox="1">
              <a:spLocks noChangeArrowheads="1"/>
            </p:cNvSpPr>
            <p:nvPr/>
          </p:nvSpPr>
          <p:spPr bwMode="auto">
            <a:xfrm>
              <a:off x="147" y="2424"/>
              <a:ext cx="244" cy="288"/>
            </a:xfrm>
            <a:prstGeom prst="rect">
              <a:avLst/>
            </a:prstGeom>
            <a:solidFill>
              <a:schemeClr val="folHlink">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dirty="0">
                  <a:solidFill>
                    <a:schemeClr val="accent2"/>
                  </a:solidFill>
                  <a:latin typeface="Arial Black" pitchFamily="1" charset="0"/>
                </a:rPr>
                <a:t>c</a:t>
              </a:r>
            </a:p>
          </p:txBody>
        </p:sp>
      </p:grpSp>
      <p:grpSp>
        <p:nvGrpSpPr>
          <p:cNvPr id="5" name="Group 17"/>
          <p:cNvGrpSpPr>
            <a:grpSpLocks/>
          </p:cNvGrpSpPr>
          <p:nvPr/>
        </p:nvGrpSpPr>
        <p:grpSpPr bwMode="auto">
          <a:xfrm>
            <a:off x="735013" y="4891088"/>
            <a:ext cx="8008937" cy="1254125"/>
            <a:chOff x="463" y="3081"/>
            <a:chExt cx="5045" cy="790"/>
          </a:xfrm>
        </p:grpSpPr>
        <p:sp>
          <p:nvSpPr>
            <p:cNvPr id="41996" name="Freeform 8"/>
            <p:cNvSpPr>
              <a:spLocks/>
            </p:cNvSpPr>
            <p:nvPr/>
          </p:nvSpPr>
          <p:spPr bwMode="auto">
            <a:xfrm>
              <a:off x="463" y="3081"/>
              <a:ext cx="4741" cy="790"/>
            </a:xfrm>
            <a:custGeom>
              <a:avLst/>
              <a:gdLst>
                <a:gd name="T0" fmla="*/ 1935 w 4741"/>
                <a:gd name="T1" fmla="*/ 0 h 790"/>
                <a:gd name="T2" fmla="*/ 4741 w 4741"/>
                <a:gd name="T3" fmla="*/ 0 h 790"/>
                <a:gd name="T4" fmla="*/ 4741 w 4741"/>
                <a:gd name="T5" fmla="*/ 408 h 790"/>
                <a:gd name="T6" fmla="*/ 2069 w 4741"/>
                <a:gd name="T7" fmla="*/ 408 h 790"/>
                <a:gd name="T8" fmla="*/ 2069 w 4741"/>
                <a:gd name="T9" fmla="*/ 790 h 790"/>
                <a:gd name="T10" fmla="*/ 0 w 4741"/>
                <a:gd name="T11" fmla="*/ 790 h 790"/>
                <a:gd name="T12" fmla="*/ 0 w 4741"/>
                <a:gd name="T13" fmla="*/ 482 h 790"/>
                <a:gd name="T14" fmla="*/ 1935 w 4741"/>
                <a:gd name="T15" fmla="*/ 482 h 790"/>
                <a:gd name="T16" fmla="*/ 1935 w 4741"/>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1"/>
                <a:gd name="T28" fmla="*/ 0 h 790"/>
                <a:gd name="T29" fmla="*/ 4741 w 4741"/>
                <a:gd name="T30" fmla="*/ 790 h 7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1" h="790">
                  <a:moveTo>
                    <a:pt x="1935" y="0"/>
                  </a:moveTo>
                  <a:lnTo>
                    <a:pt x="4741" y="0"/>
                  </a:lnTo>
                  <a:lnTo>
                    <a:pt x="4741" y="408"/>
                  </a:lnTo>
                  <a:lnTo>
                    <a:pt x="2069" y="408"/>
                  </a:lnTo>
                  <a:lnTo>
                    <a:pt x="2069" y="790"/>
                  </a:lnTo>
                  <a:lnTo>
                    <a:pt x="0" y="790"/>
                  </a:lnTo>
                  <a:lnTo>
                    <a:pt x="0" y="482"/>
                  </a:lnTo>
                  <a:lnTo>
                    <a:pt x="1935" y="482"/>
                  </a:lnTo>
                  <a:lnTo>
                    <a:pt x="1935" y="0"/>
                  </a:lnTo>
                  <a:close/>
                </a:path>
              </a:pathLst>
            </a:custGeom>
            <a:solidFill>
              <a:schemeClr val="folHlink">
                <a:alpha val="34901"/>
              </a:schemeClr>
            </a:solidFill>
            <a:ln w="28575">
              <a:solidFill>
                <a:srgbClr val="FF0000"/>
              </a:solidFill>
              <a:round/>
              <a:headEnd/>
              <a:tailEnd/>
            </a:ln>
          </p:spPr>
          <p:txBody>
            <a:bodyPr/>
            <a:lstStyle/>
            <a:p>
              <a:endParaRPr lang="fr-BE"/>
            </a:p>
          </p:txBody>
        </p:sp>
        <p:sp>
          <p:nvSpPr>
            <p:cNvPr id="41997" name="Text Box 12"/>
            <p:cNvSpPr txBox="1">
              <a:spLocks noChangeArrowheads="1"/>
            </p:cNvSpPr>
            <p:nvPr/>
          </p:nvSpPr>
          <p:spPr bwMode="auto">
            <a:xfrm>
              <a:off x="5264" y="3125"/>
              <a:ext cx="244" cy="288"/>
            </a:xfrm>
            <a:prstGeom prst="rect">
              <a:avLst/>
            </a:prstGeom>
            <a:solidFill>
              <a:schemeClr val="folHlink">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dirty="0">
                  <a:solidFill>
                    <a:schemeClr val="accent2"/>
                  </a:solidFill>
                  <a:latin typeface="Arial Black" pitchFamily="1" charset="0"/>
                </a:rPr>
                <a:t>d</a:t>
              </a:r>
            </a:p>
          </p:txBody>
        </p:sp>
      </p:grpSp>
      <p:grpSp>
        <p:nvGrpSpPr>
          <p:cNvPr id="6" name="Group 18"/>
          <p:cNvGrpSpPr>
            <a:grpSpLocks/>
          </p:cNvGrpSpPr>
          <p:nvPr/>
        </p:nvGrpSpPr>
        <p:grpSpPr bwMode="auto">
          <a:xfrm>
            <a:off x="5729288" y="2616200"/>
            <a:ext cx="3376612" cy="796925"/>
            <a:chOff x="3609" y="1648"/>
            <a:chExt cx="2127" cy="502"/>
          </a:xfrm>
        </p:grpSpPr>
        <p:sp>
          <p:nvSpPr>
            <p:cNvPr id="41994" name="Rectangle 7"/>
            <p:cNvSpPr>
              <a:spLocks noChangeArrowheads="1"/>
            </p:cNvSpPr>
            <p:nvPr/>
          </p:nvSpPr>
          <p:spPr bwMode="auto">
            <a:xfrm>
              <a:off x="3609" y="1808"/>
              <a:ext cx="1932" cy="342"/>
            </a:xfrm>
            <a:prstGeom prst="rect">
              <a:avLst/>
            </a:prstGeom>
            <a:solidFill>
              <a:schemeClr val="folHlink">
                <a:alpha val="34901"/>
              </a:schemeClr>
            </a:solidFill>
            <a:ln w="28575">
              <a:solidFill>
                <a:srgbClr val="FF0000"/>
              </a:solidFill>
              <a:miter lim="800000"/>
              <a:headEnd/>
              <a:tailEnd/>
            </a:ln>
          </p:spPr>
          <p:txBody>
            <a:bodyPr wrap="none" anchor="ctr"/>
            <a:lstStyle/>
            <a:p>
              <a:endParaRPr lang="fr-FR"/>
            </a:p>
          </p:txBody>
        </p:sp>
        <p:sp>
          <p:nvSpPr>
            <p:cNvPr id="41995" name="Text Box 13"/>
            <p:cNvSpPr txBox="1">
              <a:spLocks noChangeArrowheads="1"/>
            </p:cNvSpPr>
            <p:nvPr/>
          </p:nvSpPr>
          <p:spPr bwMode="auto">
            <a:xfrm>
              <a:off x="5490" y="1648"/>
              <a:ext cx="246" cy="291"/>
            </a:xfrm>
            <a:prstGeom prst="rect">
              <a:avLst/>
            </a:prstGeom>
            <a:solidFill>
              <a:schemeClr val="folHlink">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dirty="0">
                  <a:solidFill>
                    <a:schemeClr val="accent2"/>
                  </a:solidFill>
                  <a:latin typeface="Arial Black" pitchFamily="1" charset="0"/>
                </a:rPr>
                <a:t>e</a:t>
              </a:r>
            </a:p>
          </p:txBody>
        </p:sp>
      </p:grpSp>
    </p:spTree>
    <p:extLst>
      <p:ext uri="{BB962C8B-B14F-4D97-AF65-F5344CB8AC3E}">
        <p14:creationId xmlns:p14="http://schemas.microsoft.com/office/powerpoint/2010/main" val="3725636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88514" y="44450"/>
            <a:ext cx="8555277" cy="1143000"/>
          </a:xfrm>
        </p:spPr>
        <p:txBody>
          <a:bodyPr/>
          <a:lstStyle/>
          <a:p>
            <a:r>
              <a:rPr lang="fr-BE" sz="3400" dirty="0">
                <a:ea typeface="ＭＳ Ｐゴシック" pitchFamily="1" charset="-128"/>
              </a:rPr>
              <a:t>Exemple Java: niveau de performance</a:t>
            </a:r>
          </a:p>
        </p:txBody>
      </p:sp>
      <p:sp>
        <p:nvSpPr>
          <p:cNvPr id="43011" name="Rectangle 3"/>
          <p:cNvSpPr>
            <a:spLocks noGrp="1" noChangeArrowheads="1"/>
          </p:cNvSpPr>
          <p:nvPr>
            <p:ph type="body" idx="4294967295"/>
          </p:nvPr>
        </p:nvSpPr>
        <p:spPr>
          <a:xfrm>
            <a:off x="762000" y="1277655"/>
            <a:ext cx="8183563" cy="5077108"/>
          </a:xfrm>
        </p:spPr>
        <p:txBody>
          <a:bodyPr/>
          <a:lstStyle/>
          <a:p>
            <a:pPr>
              <a:buFont typeface="Monotype Sorts" pitchFamily="1" charset="2"/>
              <a:buNone/>
            </a:pPr>
            <a:r>
              <a:rPr lang="fr-BE" dirty="0">
                <a:ea typeface="ＭＳ Ｐゴシック" pitchFamily="1" charset="-128"/>
              </a:rPr>
              <a:t>Décrire </a:t>
            </a:r>
            <a:r>
              <a:rPr lang="fr-BE" b="1" i="1" dirty="0">
                <a:solidFill>
                  <a:srgbClr val="FF0000"/>
                </a:solidFill>
                <a:ea typeface="ＭＳ Ｐゴシック" pitchFamily="1" charset="-128"/>
              </a:rPr>
              <a:t>de façon précise</a:t>
            </a:r>
            <a:r>
              <a:rPr lang="fr-BE" dirty="0">
                <a:ea typeface="ＭＳ Ｐゴシック" pitchFamily="1" charset="-128"/>
              </a:rPr>
              <a:t> =</a:t>
            </a:r>
          </a:p>
          <a:p>
            <a:pPr marL="901700" lvl="1" indent="-444500">
              <a:spcBef>
                <a:spcPts val="1200"/>
              </a:spcBef>
              <a:buSzPct val="85000"/>
              <a:buFont typeface="+mj-lt"/>
              <a:buAutoNum type="arabicPeriod"/>
            </a:pPr>
            <a:r>
              <a:rPr lang="fr-BE" dirty="0">
                <a:solidFill>
                  <a:schemeClr val="accent2"/>
                </a:solidFill>
                <a:ea typeface="ＭＳ Ｐゴシック" pitchFamily="1" charset="-128"/>
              </a:rPr>
              <a:t>chaque effet produit est décrit de façon complète, correcte et en utilisant le vocabulaire approprié</a:t>
            </a:r>
          </a:p>
          <a:p>
            <a:pPr marL="901700" lvl="1" indent="-444500">
              <a:spcBef>
                <a:spcPts val="1200"/>
              </a:spcBef>
              <a:buSzPct val="85000"/>
              <a:buFont typeface="+mj-lt"/>
              <a:buAutoNum type="arabicPeriod"/>
            </a:pPr>
            <a:r>
              <a:rPr lang="fr-BE" dirty="0">
                <a:solidFill>
                  <a:schemeClr val="accent2"/>
                </a:solidFill>
                <a:ea typeface="ＭＳ Ｐゴシック" pitchFamily="1" charset="-128"/>
              </a:rPr>
              <a:t>aucun effet produit n’est omis</a:t>
            </a:r>
          </a:p>
          <a:p>
            <a:pPr marL="901700" lvl="1" indent="-444500">
              <a:spcBef>
                <a:spcPts val="1200"/>
              </a:spcBef>
              <a:buSzPct val="85000"/>
              <a:buFont typeface="+mj-lt"/>
              <a:buAutoNum type="arabicPeriod"/>
            </a:pPr>
            <a:r>
              <a:rPr lang="fr-BE" dirty="0">
                <a:solidFill>
                  <a:schemeClr val="accent2"/>
                </a:solidFill>
                <a:ea typeface="ＭＳ Ｐゴシック" pitchFamily="1" charset="-128"/>
              </a:rPr>
              <a:t>si certaines données produisent des effets particuliers, le fait est indiqué</a:t>
            </a:r>
          </a:p>
          <a:p>
            <a:pPr marL="901700" lvl="1" indent="-444500">
              <a:spcBef>
                <a:spcPts val="1200"/>
              </a:spcBef>
              <a:buSzPct val="85000"/>
              <a:buFont typeface="+mj-lt"/>
              <a:buAutoNum type="arabicPeriod"/>
            </a:pPr>
            <a:r>
              <a:rPr lang="fr-BE" dirty="0">
                <a:solidFill>
                  <a:schemeClr val="accent2"/>
                </a:solidFill>
                <a:ea typeface="ＭＳ Ｐゴシック" pitchFamily="1" charset="-128"/>
              </a:rPr>
              <a:t>toutes les conditions anormales ou d’erreur sont décrites</a:t>
            </a:r>
          </a:p>
        </p:txBody>
      </p:sp>
    </p:spTree>
    <p:extLst>
      <p:ext uri="{BB962C8B-B14F-4D97-AF65-F5344CB8AC3E}">
        <p14:creationId xmlns:p14="http://schemas.microsoft.com/office/powerpoint/2010/main" val="3355556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06" y="44450"/>
            <a:ext cx="8508907" cy="1143000"/>
          </a:xfrm>
        </p:spPr>
        <p:txBody>
          <a:bodyPr/>
          <a:lstStyle/>
          <a:p>
            <a:r>
              <a:rPr lang="fr-BE" dirty="0"/>
              <a:t>AAV: formulation alternative  </a:t>
            </a:r>
            <a:r>
              <a:rPr lang="fr-BE" sz="3200" b="0" dirty="0"/>
              <a:t>(1)</a:t>
            </a:r>
            <a:endParaRPr lang="fr-BE" b="0" dirty="0"/>
          </a:p>
        </p:txBody>
      </p:sp>
      <p:sp>
        <p:nvSpPr>
          <p:cNvPr id="3" name="Content Placeholder 2"/>
          <p:cNvSpPr>
            <a:spLocks noGrp="1"/>
          </p:cNvSpPr>
          <p:nvPr>
            <p:ph idx="1"/>
          </p:nvPr>
        </p:nvSpPr>
        <p:spPr>
          <a:xfrm>
            <a:off x="635093" y="1302707"/>
            <a:ext cx="8508907" cy="4863144"/>
          </a:xfrm>
        </p:spPr>
        <p:txBody>
          <a:bodyPr/>
          <a:lstStyle/>
          <a:p>
            <a:pPr marL="0" indent="0">
              <a:buNone/>
            </a:pPr>
            <a:r>
              <a:rPr lang="fr-BE" sz="2700" b="1" dirty="0">
                <a:solidFill>
                  <a:srgbClr val="0070C0"/>
                </a:solidFill>
                <a:ea typeface="ＭＳ Ｐゴシック" pitchFamily="1" charset="-128"/>
              </a:rPr>
              <a:t>Situation</a:t>
            </a:r>
            <a:r>
              <a:rPr lang="fr-BE" sz="2700" dirty="0">
                <a:solidFill>
                  <a:srgbClr val="0070C0"/>
                </a:solidFill>
                <a:ea typeface="ＭＳ Ｐゴシック" pitchFamily="1" charset="-128"/>
              </a:rPr>
              <a:t>: les étudiants reçoivent la </a:t>
            </a:r>
            <a:r>
              <a:rPr lang="fr-FR" sz="2700" dirty="0">
                <a:solidFill>
                  <a:srgbClr val="0070C0"/>
                </a:solidFill>
                <a:ea typeface="ＭＳ Ｐゴシック" pitchFamily="1" charset="-128"/>
              </a:rPr>
              <a:t>description </a:t>
            </a:r>
            <a:r>
              <a:rPr lang="fr-BE" sz="2700" dirty="0">
                <a:solidFill>
                  <a:srgbClr val="0070C0"/>
                </a:solidFill>
                <a:ea typeface="ＭＳ Ｐゴシック" pitchFamily="1" charset="-128"/>
              </a:rPr>
              <a:t>d’un échangeur de chaleur à contre-courant réel (photos, plans, </a:t>
            </a:r>
            <a:r>
              <a:rPr lang="fr-FR" sz="2700" dirty="0">
                <a:solidFill>
                  <a:srgbClr val="0070C0"/>
                </a:solidFill>
                <a:ea typeface="ＭＳ Ｐゴシック" pitchFamily="1" charset="-128"/>
              </a:rPr>
              <a:t>schémas</a:t>
            </a:r>
            <a:r>
              <a:rPr lang="fr-BE" sz="2700" dirty="0">
                <a:solidFill>
                  <a:srgbClr val="0070C0"/>
                </a:solidFill>
                <a:ea typeface="ＭＳ Ｐゴシック" pitchFamily="1" charset="-128"/>
              </a:rPr>
              <a:t>, dimensions</a:t>
            </a:r>
            <a:r>
              <a:rPr lang="fr-FR" sz="2700" dirty="0">
                <a:solidFill>
                  <a:srgbClr val="0070C0"/>
                </a:solidFill>
                <a:ea typeface="ＭＳ Ｐゴシック" pitchFamily="1" charset="-128"/>
              </a:rPr>
              <a:t>, etc.</a:t>
            </a:r>
            <a:r>
              <a:rPr lang="fr-BE" sz="2700" dirty="0">
                <a:solidFill>
                  <a:srgbClr val="0070C0"/>
                </a:solidFill>
                <a:ea typeface="ＭＳ Ｐゴシック" pitchFamily="1" charset="-128"/>
              </a:rPr>
              <a:t>) et </a:t>
            </a:r>
            <a:r>
              <a:rPr lang="fr-FR" sz="2700" dirty="0">
                <a:solidFill>
                  <a:srgbClr val="0070C0"/>
                </a:solidFill>
                <a:ea typeface="ＭＳ Ｐゴシック" pitchFamily="1" charset="-128"/>
              </a:rPr>
              <a:t>disposent </a:t>
            </a:r>
            <a:r>
              <a:rPr lang="fr-BE" sz="2700" dirty="0">
                <a:solidFill>
                  <a:srgbClr val="0070C0"/>
                </a:solidFill>
                <a:ea typeface="ＭＳ Ｐゴシック" pitchFamily="1" charset="-128"/>
              </a:rPr>
              <a:t>d’un ouvrage de référence sur les échangeurs de chaleur.</a:t>
            </a:r>
          </a:p>
          <a:p>
            <a:pPr marL="0" indent="0">
              <a:spcBef>
                <a:spcPts val="2400"/>
              </a:spcBef>
              <a:buNone/>
            </a:pPr>
            <a:r>
              <a:rPr lang="fr-BE" sz="2700" b="1" dirty="0">
                <a:solidFill>
                  <a:srgbClr val="0070C0"/>
                </a:solidFill>
                <a:ea typeface="ＭＳ Ｐゴシック" pitchFamily="1" charset="-128"/>
              </a:rPr>
              <a:t>Acquis d’apprentissage visés</a:t>
            </a:r>
            <a:r>
              <a:rPr lang="fr-BE" sz="2700" dirty="0">
                <a:solidFill>
                  <a:srgbClr val="0070C0"/>
                </a:solidFill>
                <a:ea typeface="ＭＳ Ｐゴシック" pitchFamily="1" charset="-128"/>
              </a:rPr>
              <a:t>: à l’issue de …,</a:t>
            </a:r>
            <a:br>
              <a:rPr lang="fr-BE" sz="2700" dirty="0">
                <a:solidFill>
                  <a:srgbClr val="0070C0"/>
                </a:solidFill>
                <a:ea typeface="ＭＳ Ｐゴシック" pitchFamily="1" charset="-128"/>
              </a:rPr>
            </a:br>
            <a:r>
              <a:rPr lang="fr-BE" sz="2700" dirty="0">
                <a:solidFill>
                  <a:srgbClr val="0070C0"/>
                </a:solidFill>
                <a:ea typeface="ＭＳ Ｐゴシック" pitchFamily="1" charset="-128"/>
              </a:rPr>
              <a:t>chaque étudiant est capable d’</a:t>
            </a:r>
            <a:r>
              <a:rPr lang="fr-BE" sz="2700" dirty="0">
                <a:solidFill>
                  <a:srgbClr val="FF0000"/>
                </a:solidFill>
                <a:ea typeface="ＭＳ Ｐゴシック" pitchFamily="1" charset="-128"/>
              </a:rPr>
              <a:t>identifier</a:t>
            </a:r>
            <a:r>
              <a:rPr lang="fr-BE" sz="2700" dirty="0">
                <a:solidFill>
                  <a:srgbClr val="0070C0"/>
                </a:solidFill>
                <a:ea typeface="ＭＳ Ｐゴシック" pitchFamily="1" charset="-128"/>
              </a:rPr>
              <a:t> tous les paramètres qui interviennent dans le dimensionnement de l’échangeur et de </a:t>
            </a:r>
            <a:r>
              <a:rPr lang="fr-FR" sz="2700" dirty="0">
                <a:solidFill>
                  <a:srgbClr val="FF0000"/>
                </a:solidFill>
                <a:ea typeface="ＭＳ Ｐゴシック" pitchFamily="1" charset="-128"/>
              </a:rPr>
              <a:t>calculer</a:t>
            </a:r>
            <a:r>
              <a:rPr lang="fr-BE" sz="2700" dirty="0">
                <a:solidFill>
                  <a:srgbClr val="FF0000"/>
                </a:solidFill>
                <a:ea typeface="ＭＳ Ｐゴシック" pitchFamily="1" charset="-128"/>
              </a:rPr>
              <a:t> </a:t>
            </a:r>
            <a:r>
              <a:rPr lang="fr-BE" sz="2700" dirty="0">
                <a:solidFill>
                  <a:srgbClr val="0070C0"/>
                </a:solidFill>
                <a:ea typeface="ＭＳ Ｐゴシック" pitchFamily="1" charset="-128"/>
              </a:rPr>
              <a:t>le point de fonctionnement avec une précision meilleure que 0,5%.</a:t>
            </a:r>
          </a:p>
        </p:txBody>
      </p:sp>
    </p:spTree>
    <p:extLst>
      <p:ext uri="{BB962C8B-B14F-4D97-AF65-F5344CB8AC3E}">
        <p14:creationId xmlns:p14="http://schemas.microsoft.com/office/powerpoint/2010/main" val="20725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34" y="44450"/>
            <a:ext cx="8435779" cy="1143000"/>
          </a:xfrm>
        </p:spPr>
        <p:txBody>
          <a:bodyPr/>
          <a:lstStyle/>
          <a:p>
            <a:r>
              <a:rPr lang="fr-BE" dirty="0">
                <a:ea typeface="ＭＳ Ｐゴシック" pitchFamily="1" charset="-128"/>
              </a:rPr>
              <a:t>Synthèse : Verbes à utiliser</a:t>
            </a:r>
            <a:endParaRPr lang="fr-BE" sz="2800" b="0" dirty="0"/>
          </a:p>
        </p:txBody>
      </p:sp>
      <p:sp>
        <p:nvSpPr>
          <p:cNvPr id="3" name="Content Placeholder 2"/>
          <p:cNvSpPr>
            <a:spLocks noGrp="1"/>
          </p:cNvSpPr>
          <p:nvPr>
            <p:ph idx="1"/>
          </p:nvPr>
        </p:nvSpPr>
        <p:spPr>
          <a:xfrm>
            <a:off x="762000" y="1269812"/>
            <a:ext cx="8183563" cy="5201326"/>
          </a:xfrm>
        </p:spPr>
        <p:txBody>
          <a:bodyPr/>
          <a:lstStyle/>
          <a:p>
            <a:pPr marL="0" indent="0">
              <a:buNone/>
            </a:pPr>
            <a:r>
              <a:rPr lang="fr-BE" sz="3000" b="1" dirty="0"/>
              <a:t>Voir les taxonomies… et vos intentions</a:t>
            </a:r>
          </a:p>
          <a:p>
            <a:r>
              <a:rPr lang="fr-BE" sz="2600" b="1" dirty="0"/>
              <a:t>Exemples de verbes d’action:</a:t>
            </a:r>
          </a:p>
          <a:p>
            <a:pPr lvl="1">
              <a:spcBef>
                <a:spcPts val="0"/>
              </a:spcBef>
            </a:pPr>
            <a:r>
              <a:rPr lang="fr-BE" sz="2400" dirty="0">
                <a:latin typeface="Arial" charset="0"/>
                <a:ea typeface="ＭＳ Ｐゴシック" pitchFamily="1" charset="-128"/>
              </a:rPr>
              <a:t>définir</a:t>
            </a:r>
            <a:r>
              <a:rPr lang="fr-BE" sz="2400">
                <a:latin typeface="Arial" charset="0"/>
                <a:ea typeface="ＭＳ Ｐゴシック" pitchFamily="1" charset="-128"/>
              </a:rPr>
              <a:t>, nommer</a:t>
            </a:r>
            <a:r>
              <a:rPr lang="fr-BE" sz="2400" dirty="0">
                <a:latin typeface="Arial" charset="0"/>
                <a:ea typeface="ＭＳ Ｐゴシック" pitchFamily="1" charset="-128"/>
              </a:rPr>
              <a:t>, citer, énumérer …</a:t>
            </a:r>
            <a:r>
              <a:rPr lang="fr-BE" sz="2400" dirty="0"/>
              <a:t> </a:t>
            </a:r>
          </a:p>
          <a:p>
            <a:pPr lvl="1">
              <a:spcBef>
                <a:spcPts val="0"/>
              </a:spcBef>
            </a:pPr>
            <a:r>
              <a:rPr lang="fr-BE" sz="2400" dirty="0">
                <a:latin typeface="Arial" charset="0"/>
                <a:ea typeface="ＭＳ Ｐゴシック" pitchFamily="1" charset="-128"/>
              </a:rPr>
              <a:t>décrire, résumer, expliquer, interpréter …</a:t>
            </a:r>
          </a:p>
          <a:p>
            <a:pPr lvl="1">
              <a:spcBef>
                <a:spcPts val="0"/>
              </a:spcBef>
            </a:pPr>
            <a:r>
              <a:rPr lang="fr-BE" sz="2400" dirty="0">
                <a:latin typeface="Arial" charset="0"/>
                <a:ea typeface="ＭＳ Ｐゴシック" pitchFamily="1" charset="-128"/>
              </a:rPr>
              <a:t>utiliser, résoudre, construire, démontrer, calculer, dériver…</a:t>
            </a:r>
          </a:p>
          <a:p>
            <a:pPr lvl="1">
              <a:spcBef>
                <a:spcPts val="0"/>
              </a:spcBef>
            </a:pPr>
            <a:r>
              <a:rPr lang="fr-BE" sz="2400" dirty="0">
                <a:latin typeface="Arial" charset="0"/>
                <a:ea typeface="ＭＳ Ｐゴシック" pitchFamily="1" charset="-128"/>
              </a:rPr>
              <a:t>analyser, distinguer, comparer, choisir…</a:t>
            </a:r>
          </a:p>
          <a:p>
            <a:pPr lvl="1">
              <a:spcBef>
                <a:spcPts val="0"/>
              </a:spcBef>
            </a:pPr>
            <a:r>
              <a:rPr lang="fr-BE" sz="2400" dirty="0">
                <a:latin typeface="Arial" charset="0"/>
                <a:ea typeface="ＭＳ Ｐゴシック" pitchFamily="1" charset="-128"/>
              </a:rPr>
              <a:t>concevoir, rédiger, planifier, réaliser, faire un exposé, produire, mettre au point, …</a:t>
            </a:r>
          </a:p>
          <a:p>
            <a:pPr lvl="1">
              <a:spcBef>
                <a:spcPts val="0"/>
              </a:spcBef>
            </a:pPr>
            <a:r>
              <a:rPr lang="fr-BE" sz="2400" dirty="0">
                <a:latin typeface="Arial" charset="0"/>
                <a:ea typeface="ＭＳ Ｐゴシック" pitchFamily="1" charset="-128"/>
              </a:rPr>
              <a:t>justifier, défendre, juger, argumenter, critiquer, évaluer …</a:t>
            </a:r>
          </a:p>
          <a:p>
            <a:pPr>
              <a:spcBef>
                <a:spcPts val="600"/>
              </a:spcBef>
            </a:pPr>
            <a:r>
              <a:rPr lang="fr-BE" sz="2600" b="1" dirty="0"/>
              <a:t>SMART:</a:t>
            </a:r>
            <a:br>
              <a:rPr lang="fr-BE" dirty="0">
                <a:latin typeface="Arial" charset="0"/>
                <a:ea typeface="ＭＳ Ｐゴシック" pitchFamily="1" charset="-128"/>
              </a:rPr>
            </a:br>
            <a:r>
              <a:rPr lang="fr-BE" sz="2400" b="1" dirty="0" err="1">
                <a:latin typeface="Arial" charset="0"/>
                <a:ea typeface="ＭＳ Ｐゴシック" pitchFamily="1" charset="-128"/>
              </a:rPr>
              <a:t>S</a:t>
            </a:r>
            <a:r>
              <a:rPr lang="fr-BE" sz="2400" dirty="0" err="1">
                <a:latin typeface="Arial" charset="0"/>
                <a:ea typeface="ＭＳ Ｐゴシック" pitchFamily="1" charset="-128"/>
              </a:rPr>
              <a:t>pecific</a:t>
            </a:r>
            <a:r>
              <a:rPr lang="fr-BE" sz="2400" dirty="0">
                <a:latin typeface="Arial" charset="0"/>
                <a:ea typeface="ＭＳ Ｐゴシック" pitchFamily="1" charset="-128"/>
              </a:rPr>
              <a:t>, </a:t>
            </a:r>
            <a:r>
              <a:rPr lang="fr-BE" sz="2400" b="1" dirty="0" err="1">
                <a:latin typeface="Arial" charset="0"/>
                <a:ea typeface="ＭＳ Ｐゴシック" pitchFamily="1" charset="-128"/>
              </a:rPr>
              <a:t>M</a:t>
            </a:r>
            <a:r>
              <a:rPr lang="fr-BE" sz="2400" dirty="0" err="1">
                <a:latin typeface="Arial" charset="0"/>
                <a:ea typeface="ＭＳ Ｐゴシック" pitchFamily="1" charset="-128"/>
              </a:rPr>
              <a:t>easurable</a:t>
            </a:r>
            <a:r>
              <a:rPr lang="fr-BE" sz="2400" dirty="0">
                <a:latin typeface="Arial" charset="0"/>
                <a:ea typeface="ＭＳ Ｐゴシック" pitchFamily="1" charset="-128"/>
              </a:rPr>
              <a:t>, </a:t>
            </a:r>
            <a:r>
              <a:rPr lang="fr-BE" sz="2400" b="1" dirty="0" err="1">
                <a:latin typeface="Arial" charset="0"/>
                <a:ea typeface="ＭＳ Ｐゴシック" pitchFamily="1" charset="-128"/>
              </a:rPr>
              <a:t>A</a:t>
            </a:r>
            <a:r>
              <a:rPr lang="fr-BE" sz="2400" dirty="0" err="1">
                <a:latin typeface="Arial" charset="0"/>
                <a:ea typeface="ＭＳ Ｐゴシック" pitchFamily="1" charset="-128"/>
              </a:rPr>
              <a:t>chievable</a:t>
            </a:r>
            <a:r>
              <a:rPr lang="fr-BE" sz="2400" dirty="0">
                <a:latin typeface="Arial" charset="0"/>
                <a:ea typeface="ＭＳ Ｐゴシック" pitchFamily="1" charset="-128"/>
              </a:rPr>
              <a:t>, </a:t>
            </a:r>
            <a:r>
              <a:rPr lang="fr-BE" sz="2400" b="1" dirty="0">
                <a:latin typeface="Arial" charset="0"/>
                <a:ea typeface="ＭＳ Ｐゴシック" pitchFamily="1" charset="-128"/>
              </a:rPr>
              <a:t>R</a:t>
            </a:r>
            <a:r>
              <a:rPr lang="fr-BE" sz="2400" dirty="0">
                <a:latin typeface="Arial" charset="0"/>
                <a:ea typeface="ＭＳ Ｐゴシック" pitchFamily="1" charset="-128"/>
              </a:rPr>
              <a:t>elevant, </a:t>
            </a:r>
            <a:r>
              <a:rPr lang="fr-BE" sz="2400" b="1" dirty="0" err="1">
                <a:latin typeface="Arial" charset="0"/>
                <a:ea typeface="ＭＳ Ｐゴシック" pitchFamily="1" charset="-128"/>
              </a:rPr>
              <a:t>T</a:t>
            </a:r>
            <a:r>
              <a:rPr lang="fr-BE" sz="2400" dirty="0" err="1">
                <a:latin typeface="Arial" charset="0"/>
                <a:ea typeface="ＭＳ Ｐゴシック" pitchFamily="1" charset="-128"/>
              </a:rPr>
              <a:t>imely</a:t>
            </a:r>
            <a:endParaRPr lang="fr-BE" dirty="0"/>
          </a:p>
        </p:txBody>
      </p:sp>
      <p:sp>
        <p:nvSpPr>
          <p:cNvPr id="4" name="Down Arrow 3"/>
          <p:cNvSpPr/>
          <p:nvPr/>
        </p:nvSpPr>
        <p:spPr bwMode="auto">
          <a:xfrm>
            <a:off x="328773" y="2455288"/>
            <a:ext cx="668754" cy="288867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2" charset="0"/>
            </a:endParaRPr>
          </a:p>
        </p:txBody>
      </p:sp>
      <p:grpSp>
        <p:nvGrpSpPr>
          <p:cNvPr id="5" name="Group 4"/>
          <p:cNvGrpSpPr/>
          <p:nvPr/>
        </p:nvGrpSpPr>
        <p:grpSpPr>
          <a:xfrm>
            <a:off x="6965357" y="653219"/>
            <a:ext cx="2247428" cy="1634469"/>
            <a:chOff x="6948347" y="152400"/>
            <a:chExt cx="2247428" cy="1634469"/>
          </a:xfrm>
        </p:grpSpPr>
        <p:sp>
          <p:nvSpPr>
            <p:cNvPr id="6" name="Text Box 36"/>
            <p:cNvSpPr txBox="1">
              <a:spLocks noChangeArrowheads="1"/>
            </p:cNvSpPr>
            <p:nvPr/>
          </p:nvSpPr>
          <p:spPr bwMode="auto">
            <a:xfrm>
              <a:off x="7394139" y="201387"/>
              <a:ext cx="1311631" cy="5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fr-BE" sz="2800" b="1" dirty="0">
                  <a:solidFill>
                    <a:schemeClr val="bg1"/>
                  </a:solidFill>
                  <a:latin typeface="Arial" charset="0"/>
                </a:rPr>
                <a:t>verbes</a:t>
              </a:r>
            </a:p>
          </p:txBody>
        </p:sp>
        <p:sp>
          <p:nvSpPr>
            <p:cNvPr id="7" name="Oval 43"/>
            <p:cNvSpPr>
              <a:spLocks noChangeArrowheads="1"/>
            </p:cNvSpPr>
            <p:nvPr/>
          </p:nvSpPr>
          <p:spPr bwMode="auto">
            <a:xfrm>
              <a:off x="7214929" y="152400"/>
              <a:ext cx="1851025" cy="1009650"/>
            </a:xfrm>
            <a:prstGeom prst="ellipse">
              <a:avLst/>
            </a:prstGeom>
            <a:solidFill>
              <a:srgbClr val="FF0000"/>
            </a:solidFill>
            <a:ln w="9525">
              <a:solidFill>
                <a:srgbClr val="FF0000"/>
              </a:solidFill>
              <a:round/>
              <a:headEnd/>
              <a:tailEnd/>
            </a:ln>
          </p:spPr>
          <p:txBody>
            <a:bodyPr wrap="none" anchor="ctr"/>
            <a:lstStyle/>
            <a:p>
              <a:endParaRPr lang="fr-FR"/>
            </a:p>
          </p:txBody>
        </p:sp>
        <p:sp>
          <p:nvSpPr>
            <p:cNvPr id="8" name="Text Box 44"/>
            <p:cNvSpPr txBox="1">
              <a:spLocks noChangeArrowheads="1"/>
            </p:cNvSpPr>
            <p:nvPr/>
          </p:nvSpPr>
          <p:spPr bwMode="auto">
            <a:xfrm>
              <a:off x="7087505" y="152463"/>
              <a:ext cx="21082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fr-BE" sz="2000" b="1" dirty="0">
                  <a:solidFill>
                    <a:schemeClr val="bg1"/>
                  </a:solidFill>
                  <a:latin typeface="Arial" charset="0"/>
                </a:rPr>
                <a:t>Verbes </a:t>
              </a:r>
            </a:p>
            <a:p>
              <a:pPr algn="ctr"/>
              <a:r>
                <a:rPr lang="fr-BE" sz="2000" b="1" dirty="0">
                  <a:solidFill>
                    <a:schemeClr val="bg1"/>
                  </a:solidFill>
                  <a:latin typeface="Arial" charset="0"/>
                </a:rPr>
                <a:t>« observables »</a:t>
              </a:r>
            </a:p>
          </p:txBody>
        </p:sp>
        <p:sp>
          <p:nvSpPr>
            <p:cNvPr id="9" name="Freeform 45"/>
            <p:cNvSpPr>
              <a:spLocks/>
            </p:cNvSpPr>
            <p:nvPr/>
          </p:nvSpPr>
          <p:spPr bwMode="auto">
            <a:xfrm>
              <a:off x="6948347" y="922354"/>
              <a:ext cx="600076" cy="864515"/>
            </a:xfrm>
            <a:custGeom>
              <a:avLst/>
              <a:gdLst>
                <a:gd name="T0" fmla="*/ 1119 w 1119"/>
                <a:gd name="T1" fmla="*/ 0 h 1199"/>
                <a:gd name="T2" fmla="*/ 827 w 1119"/>
                <a:gd name="T3" fmla="*/ 40 h 1199"/>
                <a:gd name="T4" fmla="*/ 529 w 1119"/>
                <a:gd name="T5" fmla="*/ 219 h 1199"/>
                <a:gd name="T6" fmla="*/ 271 w 1119"/>
                <a:gd name="T7" fmla="*/ 537 h 1199"/>
                <a:gd name="T8" fmla="*/ 0 w 1119"/>
                <a:gd name="T9" fmla="*/ 1199 h 1199"/>
                <a:gd name="T10" fmla="*/ 0 60000 65536"/>
                <a:gd name="T11" fmla="*/ 0 60000 65536"/>
                <a:gd name="T12" fmla="*/ 0 60000 65536"/>
                <a:gd name="T13" fmla="*/ 0 60000 65536"/>
                <a:gd name="T14" fmla="*/ 0 60000 65536"/>
                <a:gd name="T15" fmla="*/ 0 w 1119"/>
                <a:gd name="T16" fmla="*/ 0 h 1199"/>
                <a:gd name="T17" fmla="*/ 1119 w 1119"/>
                <a:gd name="T18" fmla="*/ 1199 h 1199"/>
              </a:gdLst>
              <a:ahLst/>
              <a:cxnLst>
                <a:cxn ang="T10">
                  <a:pos x="T0" y="T1"/>
                </a:cxn>
                <a:cxn ang="T11">
                  <a:pos x="T2" y="T3"/>
                </a:cxn>
                <a:cxn ang="T12">
                  <a:pos x="T4" y="T5"/>
                </a:cxn>
                <a:cxn ang="T13">
                  <a:pos x="T6" y="T7"/>
                </a:cxn>
                <a:cxn ang="T14">
                  <a:pos x="T8" y="T9"/>
                </a:cxn>
              </a:cxnLst>
              <a:rect l="T15" t="T16" r="T17" b="T18"/>
              <a:pathLst>
                <a:path w="1119" h="1199">
                  <a:moveTo>
                    <a:pt x="1119" y="0"/>
                  </a:moveTo>
                  <a:cubicBezTo>
                    <a:pt x="1022" y="2"/>
                    <a:pt x="925" y="4"/>
                    <a:pt x="827" y="40"/>
                  </a:cubicBezTo>
                  <a:cubicBezTo>
                    <a:pt x="729" y="76"/>
                    <a:pt x="622" y="136"/>
                    <a:pt x="529" y="219"/>
                  </a:cubicBezTo>
                  <a:cubicBezTo>
                    <a:pt x="436" y="302"/>
                    <a:pt x="359" y="374"/>
                    <a:pt x="271" y="537"/>
                  </a:cubicBezTo>
                  <a:cubicBezTo>
                    <a:pt x="183" y="700"/>
                    <a:pt x="43" y="1088"/>
                    <a:pt x="0" y="1199"/>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fr-BE"/>
            </a:p>
          </p:txBody>
        </p:sp>
      </p:grpSp>
      <p:sp>
        <p:nvSpPr>
          <p:cNvPr id="10" name="TextBox 9"/>
          <p:cNvSpPr txBox="1"/>
          <p:nvPr/>
        </p:nvSpPr>
        <p:spPr>
          <a:xfrm rot="16200000">
            <a:off x="60551" y="3339100"/>
            <a:ext cx="1164101" cy="461665"/>
          </a:xfrm>
          <a:prstGeom prst="rect">
            <a:avLst/>
          </a:prstGeom>
          <a:noFill/>
        </p:spPr>
        <p:txBody>
          <a:bodyPr wrap="none" rtlCol="0">
            <a:spAutoFit/>
          </a:bodyPr>
          <a:lstStyle/>
          <a:p>
            <a:r>
              <a:rPr lang="fr-BE" b="1" dirty="0">
                <a:solidFill>
                  <a:schemeClr val="bg1"/>
                </a:solidFill>
                <a:latin typeface="+mj-lt"/>
              </a:rPr>
              <a:t>Bloom</a:t>
            </a:r>
          </a:p>
        </p:txBody>
      </p:sp>
    </p:spTree>
    <p:extLst>
      <p:ext uri="{BB962C8B-B14F-4D97-AF65-F5344CB8AC3E}">
        <p14:creationId xmlns:p14="http://schemas.microsoft.com/office/powerpoint/2010/main" val="24400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53156" y="44450"/>
            <a:ext cx="8590844" cy="1143000"/>
          </a:xfrm>
        </p:spPr>
        <p:txBody>
          <a:bodyPr/>
          <a:lstStyle/>
          <a:p>
            <a:r>
              <a:rPr lang="fr-BE" sz="3800" dirty="0">
                <a:ea typeface="ＭＳ Ｐゴシック" pitchFamily="1" charset="-128"/>
              </a:rPr>
              <a:t>Synthèse : Verbes à ne </a:t>
            </a:r>
            <a:r>
              <a:rPr lang="fr-BE" sz="3800" u="sng" dirty="0">
                <a:ea typeface="ＭＳ Ｐゴシック" pitchFamily="1" charset="-128"/>
              </a:rPr>
              <a:t>pas</a:t>
            </a:r>
            <a:r>
              <a:rPr lang="fr-BE" sz="3800" dirty="0">
                <a:ea typeface="ＭＳ Ｐゴシック" pitchFamily="1" charset="-128"/>
              </a:rPr>
              <a:t> utiliser</a:t>
            </a:r>
          </a:p>
        </p:txBody>
      </p:sp>
      <p:sp>
        <p:nvSpPr>
          <p:cNvPr id="46083" name="Rectangle 3"/>
          <p:cNvSpPr>
            <a:spLocks noGrp="1" noChangeArrowheads="1"/>
          </p:cNvSpPr>
          <p:nvPr>
            <p:ph type="body" idx="4294967295"/>
          </p:nvPr>
        </p:nvSpPr>
        <p:spPr>
          <a:xfrm>
            <a:off x="762000" y="1325366"/>
            <a:ext cx="8183563" cy="5065159"/>
          </a:xfrm>
        </p:spPr>
        <p:txBody>
          <a:bodyPr/>
          <a:lstStyle/>
          <a:p>
            <a:pPr>
              <a:buFont typeface="Wingdings" panose="05000000000000000000" pitchFamily="2" charset="2"/>
              <a:buChar char="n"/>
            </a:pPr>
            <a:r>
              <a:rPr lang="fr-BE" dirty="0">
                <a:ea typeface="ＭＳ Ｐゴシック" pitchFamily="1" charset="-128"/>
              </a:rPr>
              <a:t>Ne </a:t>
            </a:r>
            <a:r>
              <a:rPr lang="fr-BE" b="1" u="sng" dirty="0">
                <a:solidFill>
                  <a:srgbClr val="FF0000"/>
                </a:solidFill>
                <a:ea typeface="ＭＳ Ｐゴシック" pitchFamily="1" charset="-128"/>
              </a:rPr>
              <a:t>pas</a:t>
            </a:r>
            <a:r>
              <a:rPr lang="fr-BE" dirty="0">
                <a:ea typeface="ＭＳ Ｐゴシック" pitchFamily="1" charset="-128"/>
              </a:rPr>
              <a:t> utiliser des verbes qui décrivent plus un </a:t>
            </a:r>
            <a:r>
              <a:rPr lang="fr-BE" b="1" dirty="0">
                <a:ea typeface="ＭＳ Ｐゴシック" pitchFamily="1" charset="-128"/>
              </a:rPr>
              <a:t>état</a:t>
            </a:r>
            <a:r>
              <a:rPr lang="fr-BE" dirty="0">
                <a:ea typeface="ＭＳ Ｐゴシック" pitchFamily="1" charset="-128"/>
              </a:rPr>
              <a:t> qu’une </a:t>
            </a:r>
            <a:r>
              <a:rPr lang="fr-BE" b="1" dirty="0">
                <a:ea typeface="ＭＳ Ｐゴシック" pitchFamily="1" charset="-128"/>
              </a:rPr>
              <a:t>action</a:t>
            </a:r>
            <a:r>
              <a:rPr lang="fr-BE" dirty="0">
                <a:ea typeface="ＭＳ Ｐゴシック" pitchFamily="1" charset="-128"/>
              </a:rPr>
              <a:t>, pour lesquels il sera difficile/impossible d’imaginer comment vérifier si l’objectif est atteint:</a:t>
            </a:r>
          </a:p>
          <a:p>
            <a:pPr marL="892175" lvl="1" indent="-354013">
              <a:spcBef>
                <a:spcPts val="0"/>
              </a:spcBef>
              <a:buClr>
                <a:schemeClr val="tx1"/>
              </a:buClr>
            </a:pPr>
            <a:r>
              <a:rPr lang="fr-BE" sz="2400" dirty="0">
                <a:solidFill>
                  <a:srgbClr val="FF0000"/>
                </a:solidFill>
                <a:ea typeface="ＭＳ Ｐゴシック" pitchFamily="1" charset="-128"/>
              </a:rPr>
              <a:t>connaître</a:t>
            </a:r>
          </a:p>
          <a:p>
            <a:pPr marL="892175" lvl="1" indent="-354013">
              <a:spcBef>
                <a:spcPts val="0"/>
              </a:spcBef>
              <a:buClr>
                <a:schemeClr val="tx1"/>
              </a:buClr>
            </a:pPr>
            <a:r>
              <a:rPr lang="fr-BE" sz="2400" dirty="0">
                <a:solidFill>
                  <a:srgbClr val="FF0000"/>
                </a:solidFill>
                <a:ea typeface="ＭＳ Ｐゴシック" pitchFamily="1" charset="-128"/>
              </a:rPr>
              <a:t>comprendre</a:t>
            </a:r>
          </a:p>
          <a:p>
            <a:pPr marL="892175" lvl="1" indent="-354013">
              <a:spcBef>
                <a:spcPts val="0"/>
              </a:spcBef>
              <a:buClr>
                <a:schemeClr val="tx1"/>
              </a:buClr>
            </a:pPr>
            <a:r>
              <a:rPr lang="fr-BE" sz="2400" dirty="0">
                <a:solidFill>
                  <a:srgbClr val="FF0000"/>
                </a:solidFill>
                <a:ea typeface="ＭＳ Ｐゴシック" pitchFamily="1" charset="-128"/>
              </a:rPr>
              <a:t>apprendre</a:t>
            </a:r>
          </a:p>
          <a:p>
            <a:pPr marL="892175" lvl="1" indent="-354013">
              <a:spcBef>
                <a:spcPts val="0"/>
              </a:spcBef>
              <a:buClr>
                <a:schemeClr val="tx1"/>
              </a:buClr>
            </a:pPr>
            <a:r>
              <a:rPr lang="fr-BE" sz="2400" dirty="0">
                <a:solidFill>
                  <a:srgbClr val="FF0000"/>
                </a:solidFill>
                <a:ea typeface="ＭＳ Ｐゴシック" pitchFamily="1" charset="-128"/>
              </a:rPr>
              <a:t>savoir</a:t>
            </a:r>
          </a:p>
          <a:p>
            <a:pPr marL="892175" lvl="1" indent="-354013">
              <a:spcBef>
                <a:spcPts val="0"/>
              </a:spcBef>
              <a:buClr>
                <a:schemeClr val="tx1"/>
              </a:buClr>
            </a:pPr>
            <a:r>
              <a:rPr lang="fr-BE" sz="2400" dirty="0">
                <a:solidFill>
                  <a:srgbClr val="FF0000"/>
                </a:solidFill>
                <a:ea typeface="ＭＳ Ｐゴシック" pitchFamily="1" charset="-128"/>
              </a:rPr>
              <a:t>percevoir</a:t>
            </a:r>
          </a:p>
          <a:p>
            <a:pPr marL="892175" lvl="1" indent="-354013">
              <a:spcBef>
                <a:spcPts val="0"/>
              </a:spcBef>
              <a:buClr>
                <a:schemeClr val="tx1"/>
              </a:buClr>
            </a:pPr>
            <a:r>
              <a:rPr lang="fr-BE" sz="2400" dirty="0">
                <a:solidFill>
                  <a:srgbClr val="FF0000"/>
                </a:solidFill>
                <a:ea typeface="ＭＳ Ｐゴシック" pitchFamily="1" charset="-128"/>
              </a:rPr>
              <a:t>maîtriser</a:t>
            </a:r>
          </a:p>
          <a:p>
            <a:pPr marL="892175" lvl="1" indent="-354013">
              <a:spcBef>
                <a:spcPts val="0"/>
              </a:spcBef>
              <a:buClr>
                <a:schemeClr val="tx1"/>
              </a:buClr>
            </a:pPr>
            <a:r>
              <a:rPr lang="fr-BE" sz="2400" dirty="0">
                <a:solidFill>
                  <a:srgbClr val="FF0000"/>
                </a:solidFill>
                <a:ea typeface="ＭＳ Ｐゴシック" pitchFamily="1" charset="-128"/>
              </a:rPr>
              <a:t>…</a:t>
            </a:r>
          </a:p>
        </p:txBody>
      </p:sp>
      <p:grpSp>
        <p:nvGrpSpPr>
          <p:cNvPr id="5" name="Group 4"/>
          <p:cNvGrpSpPr/>
          <p:nvPr/>
        </p:nvGrpSpPr>
        <p:grpSpPr>
          <a:xfrm>
            <a:off x="3586588" y="3756377"/>
            <a:ext cx="2517660" cy="1009650"/>
            <a:chOff x="6548294" y="152400"/>
            <a:chExt cx="2517660" cy="1009650"/>
          </a:xfrm>
        </p:grpSpPr>
        <p:sp>
          <p:nvSpPr>
            <p:cNvPr id="6" name="Text Box 36"/>
            <p:cNvSpPr txBox="1">
              <a:spLocks noChangeArrowheads="1"/>
            </p:cNvSpPr>
            <p:nvPr/>
          </p:nvSpPr>
          <p:spPr bwMode="auto">
            <a:xfrm>
              <a:off x="7394139" y="201387"/>
              <a:ext cx="1311631" cy="5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fr-BE" sz="2800" b="1" dirty="0">
                  <a:solidFill>
                    <a:schemeClr val="bg1"/>
                  </a:solidFill>
                  <a:latin typeface="Arial" charset="0"/>
                </a:rPr>
                <a:t>verbes</a:t>
              </a:r>
            </a:p>
          </p:txBody>
        </p:sp>
        <p:sp>
          <p:nvSpPr>
            <p:cNvPr id="7" name="Oval 43"/>
            <p:cNvSpPr>
              <a:spLocks noChangeArrowheads="1"/>
            </p:cNvSpPr>
            <p:nvPr/>
          </p:nvSpPr>
          <p:spPr bwMode="auto">
            <a:xfrm>
              <a:off x="7214929" y="152400"/>
              <a:ext cx="1851025" cy="1009650"/>
            </a:xfrm>
            <a:prstGeom prst="ellipse">
              <a:avLst/>
            </a:prstGeom>
            <a:solidFill>
              <a:srgbClr val="FF0000"/>
            </a:solidFill>
            <a:ln w="9525">
              <a:solidFill>
                <a:srgbClr val="FF0000"/>
              </a:solidFill>
              <a:round/>
              <a:headEnd/>
              <a:tailEnd/>
            </a:ln>
          </p:spPr>
          <p:txBody>
            <a:bodyPr wrap="none" anchor="ctr"/>
            <a:lstStyle/>
            <a:p>
              <a:endParaRPr lang="fr-FR"/>
            </a:p>
          </p:txBody>
        </p:sp>
        <p:sp>
          <p:nvSpPr>
            <p:cNvPr id="8" name="Text Box 44"/>
            <p:cNvSpPr txBox="1">
              <a:spLocks noChangeArrowheads="1"/>
            </p:cNvSpPr>
            <p:nvPr/>
          </p:nvSpPr>
          <p:spPr bwMode="auto">
            <a:xfrm>
              <a:off x="7228569" y="152463"/>
              <a:ext cx="1826141"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fr-BE" sz="1700" b="1" dirty="0">
                  <a:solidFill>
                    <a:schemeClr val="bg1"/>
                  </a:solidFill>
                  <a:latin typeface="Arial" charset="0"/>
                </a:rPr>
                <a:t>Verbes</a:t>
              </a:r>
            </a:p>
            <a:p>
              <a:pPr algn="ctr"/>
              <a:r>
                <a:rPr lang="fr-BE" sz="1700" b="1" u="sng" dirty="0">
                  <a:solidFill>
                    <a:schemeClr val="bg1"/>
                  </a:solidFill>
                  <a:latin typeface="Arial" charset="0"/>
                </a:rPr>
                <a:t>non</a:t>
              </a:r>
              <a:r>
                <a:rPr lang="fr-BE" sz="1700" b="1" dirty="0">
                  <a:solidFill>
                    <a:schemeClr val="bg1"/>
                  </a:solidFill>
                  <a:latin typeface="Arial" charset="0"/>
                </a:rPr>
                <a:t> </a:t>
              </a:r>
            </a:p>
            <a:p>
              <a:pPr algn="ctr"/>
              <a:r>
                <a:rPr lang="fr-BE" sz="1700" b="1" dirty="0">
                  <a:solidFill>
                    <a:schemeClr val="bg1"/>
                  </a:solidFill>
                  <a:latin typeface="Arial" charset="0"/>
                </a:rPr>
                <a:t>« observables »</a:t>
              </a:r>
            </a:p>
          </p:txBody>
        </p:sp>
        <p:sp>
          <p:nvSpPr>
            <p:cNvPr id="9" name="Freeform 45"/>
            <p:cNvSpPr>
              <a:spLocks/>
            </p:cNvSpPr>
            <p:nvPr/>
          </p:nvSpPr>
          <p:spPr bwMode="auto">
            <a:xfrm rot="1527698">
              <a:off x="6548294" y="409533"/>
              <a:ext cx="993810" cy="566401"/>
            </a:xfrm>
            <a:custGeom>
              <a:avLst/>
              <a:gdLst>
                <a:gd name="T0" fmla="*/ 1119 w 1119"/>
                <a:gd name="T1" fmla="*/ 0 h 1199"/>
                <a:gd name="T2" fmla="*/ 827 w 1119"/>
                <a:gd name="T3" fmla="*/ 40 h 1199"/>
                <a:gd name="T4" fmla="*/ 529 w 1119"/>
                <a:gd name="T5" fmla="*/ 219 h 1199"/>
                <a:gd name="T6" fmla="*/ 271 w 1119"/>
                <a:gd name="T7" fmla="*/ 537 h 1199"/>
                <a:gd name="T8" fmla="*/ 0 w 1119"/>
                <a:gd name="T9" fmla="*/ 1199 h 1199"/>
                <a:gd name="T10" fmla="*/ 0 60000 65536"/>
                <a:gd name="T11" fmla="*/ 0 60000 65536"/>
                <a:gd name="T12" fmla="*/ 0 60000 65536"/>
                <a:gd name="T13" fmla="*/ 0 60000 65536"/>
                <a:gd name="T14" fmla="*/ 0 60000 65536"/>
                <a:gd name="T15" fmla="*/ 0 w 1119"/>
                <a:gd name="T16" fmla="*/ 0 h 1199"/>
                <a:gd name="T17" fmla="*/ 1119 w 1119"/>
                <a:gd name="T18" fmla="*/ 1199 h 1199"/>
              </a:gdLst>
              <a:ahLst/>
              <a:cxnLst>
                <a:cxn ang="T10">
                  <a:pos x="T0" y="T1"/>
                </a:cxn>
                <a:cxn ang="T11">
                  <a:pos x="T2" y="T3"/>
                </a:cxn>
                <a:cxn ang="T12">
                  <a:pos x="T4" y="T5"/>
                </a:cxn>
                <a:cxn ang="T13">
                  <a:pos x="T6" y="T7"/>
                </a:cxn>
                <a:cxn ang="T14">
                  <a:pos x="T8" y="T9"/>
                </a:cxn>
              </a:cxnLst>
              <a:rect l="T15" t="T16" r="T17" b="T18"/>
              <a:pathLst>
                <a:path w="1119" h="1199">
                  <a:moveTo>
                    <a:pt x="1119" y="0"/>
                  </a:moveTo>
                  <a:cubicBezTo>
                    <a:pt x="1022" y="2"/>
                    <a:pt x="925" y="4"/>
                    <a:pt x="827" y="40"/>
                  </a:cubicBezTo>
                  <a:cubicBezTo>
                    <a:pt x="729" y="76"/>
                    <a:pt x="622" y="136"/>
                    <a:pt x="529" y="219"/>
                  </a:cubicBezTo>
                  <a:cubicBezTo>
                    <a:pt x="436" y="302"/>
                    <a:pt x="359" y="374"/>
                    <a:pt x="271" y="537"/>
                  </a:cubicBezTo>
                  <a:cubicBezTo>
                    <a:pt x="183" y="700"/>
                    <a:pt x="43" y="1088"/>
                    <a:pt x="0" y="1199"/>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fr-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Quel niveau de détail ?</a:t>
            </a:r>
          </a:p>
        </p:txBody>
      </p:sp>
      <p:sp>
        <p:nvSpPr>
          <p:cNvPr id="3" name="Content Placeholder 2"/>
          <p:cNvSpPr>
            <a:spLocks noGrp="1"/>
          </p:cNvSpPr>
          <p:nvPr>
            <p:ph idx="1"/>
          </p:nvPr>
        </p:nvSpPr>
        <p:spPr>
          <a:xfrm>
            <a:off x="762000" y="1250732"/>
            <a:ext cx="8382000" cy="4915120"/>
          </a:xfrm>
        </p:spPr>
        <p:txBody>
          <a:bodyPr/>
          <a:lstStyle/>
          <a:p>
            <a:pPr>
              <a:spcBef>
                <a:spcPts val="300"/>
              </a:spcBef>
            </a:pPr>
            <a:r>
              <a:rPr lang="fr-BE" sz="2800" dirty="0"/>
              <a:t>A ce stade-ci, nous visons une formulation</a:t>
            </a:r>
          </a:p>
          <a:p>
            <a:pPr lvl="1">
              <a:spcBef>
                <a:spcPts val="300"/>
              </a:spcBef>
            </a:pPr>
            <a:r>
              <a:rPr lang="fr-BE" dirty="0"/>
              <a:t>aussi </a:t>
            </a:r>
            <a:r>
              <a:rPr lang="fr-BE" b="1" dirty="0"/>
              <a:t>précise</a:t>
            </a:r>
          </a:p>
          <a:p>
            <a:pPr lvl="1">
              <a:spcBef>
                <a:spcPts val="300"/>
              </a:spcBef>
            </a:pPr>
            <a:r>
              <a:rPr lang="fr-BE" dirty="0"/>
              <a:t>aussi </a:t>
            </a:r>
            <a:r>
              <a:rPr lang="fr-BE" b="1" dirty="0"/>
              <a:t>complète</a:t>
            </a:r>
          </a:p>
          <a:p>
            <a:pPr lvl="1">
              <a:spcBef>
                <a:spcPts val="300"/>
              </a:spcBef>
            </a:pPr>
            <a:r>
              <a:rPr lang="fr-BE" dirty="0"/>
              <a:t>aussi </a:t>
            </a:r>
            <a:r>
              <a:rPr lang="fr-BE" b="1" dirty="0"/>
              <a:t>non ambiguë</a:t>
            </a:r>
          </a:p>
          <a:p>
            <a:pPr marL="360363" indent="0">
              <a:spcBef>
                <a:spcPts val="600"/>
              </a:spcBef>
              <a:buNone/>
            </a:pPr>
            <a:r>
              <a:rPr lang="fr-BE" sz="2800" dirty="0"/>
              <a:t>que possible de chaque AAV que nous rédigeons: chaque AAV fait partie du </a:t>
            </a:r>
            <a:r>
              <a:rPr lang="fr-BE" sz="2800" b="1" dirty="0"/>
              <a:t>cahier de charges</a:t>
            </a:r>
            <a:r>
              <a:rPr lang="fr-BE" sz="2800" dirty="0"/>
              <a:t> du dispositif que nous construisons.</a:t>
            </a:r>
          </a:p>
          <a:p>
            <a:pPr>
              <a:spcBef>
                <a:spcPts val="1200"/>
              </a:spcBef>
            </a:pPr>
            <a:r>
              <a:rPr lang="fr-BE" sz="2800" dirty="0"/>
              <a:t>Pour </a:t>
            </a:r>
            <a:r>
              <a:rPr lang="fr-BE" sz="2800" dirty="0">
                <a:sym typeface="Wingdings" panose="05000000000000000000" pitchFamily="2" charset="2"/>
              </a:rPr>
              <a:t>préciser chaque AAV, nous n’hésitons pas à l’illustrer par des </a:t>
            </a:r>
            <a:r>
              <a:rPr lang="fr-BE" sz="2800" dirty="0">
                <a:solidFill>
                  <a:srgbClr val="FF0000"/>
                </a:solidFill>
                <a:sym typeface="Wingdings" panose="05000000000000000000" pitchFamily="2" charset="2"/>
              </a:rPr>
              <a:t>exemples concrets</a:t>
            </a:r>
            <a:r>
              <a:rPr lang="fr-BE" sz="2800" dirty="0">
                <a:sym typeface="Wingdings" panose="05000000000000000000" pitchFamily="2" charset="2"/>
              </a:rPr>
              <a:t>, par des </a:t>
            </a:r>
            <a:r>
              <a:rPr lang="fr-BE" sz="2800" dirty="0">
                <a:solidFill>
                  <a:srgbClr val="FF0000"/>
                </a:solidFill>
                <a:sym typeface="Wingdings" panose="05000000000000000000" pitchFamily="2" charset="2"/>
              </a:rPr>
              <a:t>applications</a:t>
            </a:r>
            <a:r>
              <a:rPr lang="fr-BE" sz="2800" dirty="0">
                <a:sym typeface="Wingdings" panose="05000000000000000000" pitchFamily="2" charset="2"/>
              </a:rPr>
              <a:t>, … </a:t>
            </a:r>
            <a:r>
              <a:rPr lang="fr-BE" sz="2800" dirty="0">
                <a:solidFill>
                  <a:schemeClr val="tx2">
                    <a:lumMod val="60000"/>
                    <a:lumOff val="40000"/>
                  </a:schemeClr>
                </a:solidFill>
                <a:sym typeface="Wingdings" panose="05000000000000000000" pitchFamily="2" charset="2"/>
              </a:rPr>
              <a:t>(contexte </a:t>
            </a:r>
            <a:r>
              <a:rPr lang="fr-BE" sz="2400" dirty="0">
                <a:solidFill>
                  <a:schemeClr val="tx2">
                    <a:lumMod val="60000"/>
                    <a:lumOff val="40000"/>
                  </a:schemeClr>
                </a:solidFill>
                <a:sym typeface="Wingdings" panose="05000000000000000000" pitchFamily="2" charset="2"/>
              </a:rPr>
              <a:t> </a:t>
            </a:r>
            <a:r>
              <a:rPr lang="fr-BE" sz="2800" dirty="0">
                <a:solidFill>
                  <a:schemeClr val="tx2">
                    <a:lumMod val="60000"/>
                    <a:lumOff val="40000"/>
                  </a:schemeClr>
                </a:solidFill>
                <a:sym typeface="Wingdings" panose="05000000000000000000" pitchFamily="2" charset="2"/>
              </a:rPr>
              <a:t>sens)</a:t>
            </a:r>
            <a:endParaRPr lang="fr-BE" sz="2800" dirty="0">
              <a:solidFill>
                <a:schemeClr val="tx2">
                  <a:lumMod val="60000"/>
                  <a:lumOff val="40000"/>
                </a:schemeClr>
              </a:solidFill>
            </a:endParaRPr>
          </a:p>
        </p:txBody>
      </p:sp>
    </p:spTree>
    <p:extLst>
      <p:ext uri="{BB962C8B-B14F-4D97-AF65-F5344CB8AC3E}">
        <p14:creationId xmlns:p14="http://schemas.microsoft.com/office/powerpoint/2010/main" val="82121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374650" y="44450"/>
            <a:ext cx="8609013" cy="1030288"/>
          </a:xfrm>
          <a:noFill/>
        </p:spPr>
        <p:txBody>
          <a:bodyPr/>
          <a:lstStyle/>
          <a:p>
            <a:r>
              <a:rPr lang="fr-BE" dirty="0">
                <a:ea typeface="ＭＳ Ｐゴシック" pitchFamily="1" charset="-128"/>
              </a:rPr>
              <a:t>AAV : comment filtrer ?</a:t>
            </a:r>
            <a:endParaRPr lang="fr-BE" dirty="0">
              <a:solidFill>
                <a:srgbClr val="FF0000"/>
              </a:solidFill>
              <a:ea typeface="ＭＳ Ｐゴシック" pitchFamily="1" charset="-128"/>
            </a:endParaRPr>
          </a:p>
        </p:txBody>
      </p:sp>
      <p:sp>
        <p:nvSpPr>
          <p:cNvPr id="75779" name="Rectangle 3"/>
          <p:cNvSpPr>
            <a:spLocks noGrp="1" noChangeArrowheads="1"/>
          </p:cNvSpPr>
          <p:nvPr>
            <p:ph type="body" idx="4294967295"/>
          </p:nvPr>
        </p:nvSpPr>
        <p:spPr>
          <a:xfrm>
            <a:off x="762000" y="1264357"/>
            <a:ext cx="8183563" cy="4901494"/>
          </a:xfrm>
        </p:spPr>
        <p:txBody>
          <a:bodyPr/>
          <a:lstStyle/>
          <a:p>
            <a:pPr>
              <a:buFont typeface="Wingdings" panose="05000000000000000000" pitchFamily="2" charset="2"/>
              <a:buChar char=""/>
            </a:pPr>
            <a:r>
              <a:rPr lang="fr-BE" sz="3000" dirty="0">
                <a:ea typeface="ＭＳ Ｐゴシック" pitchFamily="1" charset="-128"/>
              </a:rPr>
              <a:t>Les listes d’AAV sont souvent très (trop) longues…</a:t>
            </a:r>
          </a:p>
          <a:p>
            <a:pPr lvl="1">
              <a:spcBef>
                <a:spcPts val="0"/>
              </a:spcBef>
            </a:pPr>
            <a:r>
              <a:rPr lang="fr-BE" dirty="0">
                <a:ea typeface="ＭＳ Ｐゴシック" pitchFamily="1" charset="-128"/>
              </a:rPr>
              <a:t>pour le volume horaire disponible</a:t>
            </a:r>
          </a:p>
          <a:p>
            <a:pPr lvl="1">
              <a:spcBef>
                <a:spcPts val="0"/>
              </a:spcBef>
            </a:pPr>
            <a:r>
              <a:rPr lang="fr-BE" dirty="0">
                <a:ea typeface="ＭＳ Ｐゴシック" pitchFamily="1" charset="-128"/>
              </a:rPr>
              <a:t>compte tenu de la capacité d’apprentissage des apprenants</a:t>
            </a:r>
          </a:p>
          <a:p>
            <a:pPr lvl="1">
              <a:spcBef>
                <a:spcPts val="0"/>
              </a:spcBef>
            </a:pPr>
            <a:r>
              <a:rPr lang="fr-BE" dirty="0">
                <a:ea typeface="ＭＳ Ｐゴシック" pitchFamily="1" charset="-128"/>
              </a:rPr>
              <a:t>compte tenu des autres enseignements du programme</a:t>
            </a:r>
          </a:p>
          <a:p>
            <a:pPr>
              <a:buFont typeface="Wingdings" panose="05000000000000000000" pitchFamily="2" charset="2"/>
              <a:buChar char=""/>
            </a:pPr>
            <a:r>
              <a:rPr lang="fr-BE" sz="3000" u="sng" dirty="0">
                <a:ea typeface="ＭＳ Ｐゴシック" pitchFamily="1" charset="-128"/>
              </a:rPr>
              <a:t>Tous</a:t>
            </a:r>
            <a:r>
              <a:rPr lang="fr-BE" sz="3000" dirty="0">
                <a:ea typeface="ＭＳ Ｐゴシック" pitchFamily="1" charset="-128"/>
              </a:rPr>
              <a:t> les apprenants doivent-ils vraiment atteindre </a:t>
            </a:r>
            <a:r>
              <a:rPr lang="fr-BE" sz="3000" u="sng" dirty="0">
                <a:ea typeface="ＭＳ Ｐゴシック" pitchFamily="1" charset="-128"/>
              </a:rPr>
              <a:t>tous</a:t>
            </a:r>
            <a:r>
              <a:rPr lang="fr-BE" sz="3000" dirty="0">
                <a:ea typeface="ＭＳ Ｐゴシック" pitchFamily="1" charset="-128"/>
              </a:rPr>
              <a:t> les AAV ?</a:t>
            </a:r>
          </a:p>
          <a:p>
            <a:pPr>
              <a:buFont typeface="Wingdings" panose="05000000000000000000" pitchFamily="2" charset="2"/>
              <a:buChar char=""/>
            </a:pPr>
            <a:r>
              <a:rPr lang="fr-BE" sz="3000" dirty="0">
                <a:ea typeface="ＭＳ Ｐゴシック" pitchFamily="1" charset="-128"/>
              </a:rPr>
              <a:t>Il faut faire des choix: </a:t>
            </a:r>
            <a:r>
              <a:rPr lang="fr-BE" sz="3000" b="1" dirty="0">
                <a:solidFill>
                  <a:srgbClr val="FF0000"/>
                </a:solidFill>
                <a:ea typeface="ＭＳ Ｐゴシック" pitchFamily="1" charset="-128"/>
              </a:rPr>
              <a:t>filtrer</a:t>
            </a:r>
          </a:p>
        </p:txBody>
      </p:sp>
    </p:spTree>
    <p:extLst>
      <p:ext uri="{BB962C8B-B14F-4D97-AF65-F5344CB8AC3E}">
        <p14:creationId xmlns:p14="http://schemas.microsoft.com/office/powerpoint/2010/main" val="339385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p:txBody>
          <a:bodyPr/>
          <a:lstStyle/>
          <a:p>
            <a:r>
              <a:rPr lang="fr-BE" dirty="0">
                <a:ea typeface="ＭＳ Ｐゴシック" pitchFamily="1" charset="-128"/>
              </a:rPr>
              <a:t>AAV : </a:t>
            </a:r>
            <a:r>
              <a:rPr lang="fr-BE" dirty="0">
                <a:solidFill>
                  <a:srgbClr val="FF0000"/>
                </a:solidFill>
                <a:ea typeface="ＭＳ Ｐゴシック" pitchFamily="1" charset="-128"/>
              </a:rPr>
              <a:t>priorités</a:t>
            </a:r>
          </a:p>
        </p:txBody>
      </p:sp>
      <p:sp>
        <p:nvSpPr>
          <p:cNvPr id="76803" name="AutoShape 5"/>
          <p:cNvSpPr>
            <a:spLocks noChangeAspect="1" noChangeArrowheads="1" noTextEdit="1"/>
          </p:cNvSpPr>
          <p:nvPr/>
        </p:nvSpPr>
        <p:spPr bwMode="auto">
          <a:xfrm>
            <a:off x="868363" y="2176463"/>
            <a:ext cx="363855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p>
        </p:txBody>
      </p:sp>
      <p:sp>
        <p:nvSpPr>
          <p:cNvPr id="76804" name="Oval 7"/>
          <p:cNvSpPr>
            <a:spLocks noChangeArrowheads="1"/>
          </p:cNvSpPr>
          <p:nvPr/>
        </p:nvSpPr>
        <p:spPr bwMode="auto">
          <a:xfrm>
            <a:off x="925513" y="2176463"/>
            <a:ext cx="3486150" cy="3468687"/>
          </a:xfrm>
          <a:prstGeom prst="ellipse">
            <a:avLst/>
          </a:prstGeom>
          <a:solidFill>
            <a:srgbClr val="FF0000">
              <a:alpha val="10196"/>
            </a:srgbClr>
          </a:solidFill>
          <a:ln w="9525">
            <a:solidFill>
              <a:srgbClr val="000000"/>
            </a:solidFill>
            <a:round/>
            <a:headEnd/>
            <a:tailEnd/>
          </a:ln>
        </p:spPr>
        <p:txBody>
          <a:bodyPr/>
          <a:lstStyle/>
          <a:p>
            <a:endParaRPr lang="fr-FR"/>
          </a:p>
        </p:txBody>
      </p:sp>
      <p:sp>
        <p:nvSpPr>
          <p:cNvPr id="76805" name="Text Box 8"/>
          <p:cNvSpPr txBox="1">
            <a:spLocks noChangeArrowheads="1"/>
          </p:cNvSpPr>
          <p:nvPr/>
        </p:nvSpPr>
        <p:spPr bwMode="auto">
          <a:xfrm>
            <a:off x="2049463" y="2351088"/>
            <a:ext cx="1314450" cy="484187"/>
          </a:xfrm>
          <a:prstGeom prst="rect">
            <a:avLst/>
          </a:prstGeom>
          <a:solidFill>
            <a:srgbClr val="FF0000">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en-US" sz="1400" b="1"/>
              <a:t>Worth being familiar with</a:t>
            </a:r>
          </a:p>
        </p:txBody>
      </p:sp>
      <p:sp>
        <p:nvSpPr>
          <p:cNvPr id="76806" name="Oval 9"/>
          <p:cNvSpPr>
            <a:spLocks noChangeArrowheads="1"/>
          </p:cNvSpPr>
          <p:nvPr/>
        </p:nvSpPr>
        <p:spPr bwMode="auto">
          <a:xfrm>
            <a:off x="1497013" y="2932113"/>
            <a:ext cx="2324100" cy="2625725"/>
          </a:xfrm>
          <a:prstGeom prst="ellipse">
            <a:avLst/>
          </a:prstGeom>
          <a:solidFill>
            <a:srgbClr val="FF0000">
              <a:alpha val="30196"/>
            </a:srgbClr>
          </a:solidFill>
          <a:ln w="9525">
            <a:solidFill>
              <a:srgbClr val="000000"/>
            </a:solidFill>
            <a:round/>
            <a:headEnd/>
            <a:tailEnd/>
          </a:ln>
        </p:spPr>
        <p:txBody>
          <a:bodyPr/>
          <a:lstStyle/>
          <a:p>
            <a:endParaRPr lang="fr-BE" sz="1000">
              <a:latin typeface="Times" pitchFamily="1" charset="0"/>
            </a:endParaRPr>
          </a:p>
        </p:txBody>
      </p:sp>
      <p:sp>
        <p:nvSpPr>
          <p:cNvPr id="76807" name="Text Box 10"/>
          <p:cNvSpPr txBox="1">
            <a:spLocks noChangeArrowheads="1"/>
          </p:cNvSpPr>
          <p:nvPr/>
        </p:nvSpPr>
        <p:spPr bwMode="auto">
          <a:xfrm>
            <a:off x="2020888" y="3376613"/>
            <a:ext cx="1371600" cy="504825"/>
          </a:xfrm>
          <a:prstGeom prst="rect">
            <a:avLst/>
          </a:prstGeom>
          <a:solidFill>
            <a:srgbClr val="FF0000">
              <a:alpha val="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en-US" sz="1400" b="1"/>
              <a:t>Important to know and do</a:t>
            </a:r>
          </a:p>
        </p:txBody>
      </p:sp>
      <p:sp>
        <p:nvSpPr>
          <p:cNvPr id="76808" name="Oval 11"/>
          <p:cNvSpPr>
            <a:spLocks noChangeArrowheads="1"/>
          </p:cNvSpPr>
          <p:nvPr/>
        </p:nvSpPr>
        <p:spPr bwMode="auto">
          <a:xfrm>
            <a:off x="1763713" y="4016375"/>
            <a:ext cx="1752600" cy="1433513"/>
          </a:xfrm>
          <a:prstGeom prst="ellipse">
            <a:avLst/>
          </a:prstGeom>
          <a:solidFill>
            <a:srgbClr val="FF0000"/>
          </a:solidFill>
          <a:ln w="9525">
            <a:solidFill>
              <a:srgbClr val="000000"/>
            </a:solidFill>
            <a:round/>
            <a:headEnd/>
            <a:tailEnd/>
          </a:ln>
        </p:spPr>
        <p:txBody>
          <a:bodyPr/>
          <a:lstStyle/>
          <a:p>
            <a:endParaRPr lang="fr-FR"/>
          </a:p>
        </p:txBody>
      </p:sp>
      <p:sp>
        <p:nvSpPr>
          <p:cNvPr id="76809" name="Text Box 12"/>
          <p:cNvSpPr txBox="1">
            <a:spLocks noChangeArrowheads="1"/>
          </p:cNvSpPr>
          <p:nvPr/>
        </p:nvSpPr>
        <p:spPr bwMode="auto">
          <a:xfrm>
            <a:off x="1970088" y="4316413"/>
            <a:ext cx="1352550" cy="523875"/>
          </a:xfrm>
          <a:prstGeom prst="rect">
            <a:avLst/>
          </a:prstGeom>
          <a:solidFill>
            <a:srgbClr val="FF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r>
              <a:rPr lang="en-US" sz="1400" b="1">
                <a:solidFill>
                  <a:schemeClr val="bg1"/>
                </a:solidFill>
              </a:rPr>
              <a:t>“Enduring” understanding</a:t>
            </a:r>
          </a:p>
        </p:txBody>
      </p:sp>
      <p:sp>
        <p:nvSpPr>
          <p:cNvPr id="76810" name="Rectangle 13"/>
          <p:cNvSpPr>
            <a:spLocks noChangeArrowheads="1"/>
          </p:cNvSpPr>
          <p:nvPr/>
        </p:nvSpPr>
        <p:spPr bwMode="auto">
          <a:xfrm>
            <a:off x="5246688" y="1536700"/>
            <a:ext cx="3657600" cy="733425"/>
          </a:xfrm>
          <a:prstGeom prst="rect">
            <a:avLst/>
          </a:prstGeom>
          <a:solidFill>
            <a:srgbClr val="FFFFFF"/>
          </a:solidFill>
          <a:ln w="9525">
            <a:solidFill>
              <a:srgbClr val="000000"/>
            </a:solidFill>
            <a:miter lim="800000"/>
            <a:headEnd/>
            <a:tailEnd/>
          </a:ln>
        </p:spPr>
        <p:txBody>
          <a:bodyPr/>
          <a:lstStyle/>
          <a:p>
            <a:r>
              <a:rPr lang="fr-BE" sz="2000" b="1">
                <a:latin typeface="Arial" charset="0"/>
              </a:rPr>
              <a:t>Ce qui vaut la peine d’être connu (sans plus)</a:t>
            </a:r>
            <a:endParaRPr lang="fr-BE" sz="2000">
              <a:latin typeface="Arial" charset="0"/>
            </a:endParaRPr>
          </a:p>
        </p:txBody>
      </p:sp>
      <p:sp>
        <p:nvSpPr>
          <p:cNvPr id="76811" name="Rectangle 14"/>
          <p:cNvSpPr>
            <a:spLocks noChangeArrowheads="1"/>
          </p:cNvSpPr>
          <p:nvPr/>
        </p:nvSpPr>
        <p:spPr bwMode="auto">
          <a:xfrm>
            <a:off x="5246688" y="3289300"/>
            <a:ext cx="3657600" cy="1027113"/>
          </a:xfrm>
          <a:prstGeom prst="rect">
            <a:avLst/>
          </a:prstGeom>
          <a:solidFill>
            <a:srgbClr val="FFFFFF"/>
          </a:solidFill>
          <a:ln w="9525">
            <a:solidFill>
              <a:srgbClr val="000000"/>
            </a:solidFill>
            <a:miter lim="800000"/>
            <a:headEnd/>
            <a:tailEnd/>
          </a:ln>
        </p:spPr>
        <p:txBody>
          <a:bodyPr/>
          <a:lstStyle/>
          <a:p>
            <a:r>
              <a:rPr lang="fr-BE" sz="2000" b="1">
                <a:latin typeface="Arial" charset="0"/>
              </a:rPr>
              <a:t>Des connaissances et des aptitudes qu’il est important de maîtriser</a:t>
            </a:r>
            <a:endParaRPr lang="fr-BE" sz="2000">
              <a:latin typeface="Arial" charset="0"/>
            </a:endParaRPr>
          </a:p>
        </p:txBody>
      </p:sp>
      <p:sp>
        <p:nvSpPr>
          <p:cNvPr id="76812" name="Rectangle 15"/>
          <p:cNvSpPr>
            <a:spLocks noChangeArrowheads="1"/>
          </p:cNvSpPr>
          <p:nvPr/>
        </p:nvSpPr>
        <p:spPr bwMode="auto">
          <a:xfrm>
            <a:off x="5246688" y="4949825"/>
            <a:ext cx="3657600" cy="1031875"/>
          </a:xfrm>
          <a:prstGeom prst="rect">
            <a:avLst/>
          </a:prstGeom>
          <a:solidFill>
            <a:srgbClr val="FFFFFF"/>
          </a:solidFill>
          <a:ln w="9525">
            <a:solidFill>
              <a:srgbClr val="000000"/>
            </a:solidFill>
            <a:miter lim="800000"/>
            <a:headEnd/>
            <a:tailEnd/>
          </a:ln>
        </p:spPr>
        <p:txBody>
          <a:bodyPr/>
          <a:lstStyle/>
          <a:p>
            <a:r>
              <a:rPr lang="fr-BE" sz="2000" b="1" dirty="0">
                <a:latin typeface="Arial" charset="0"/>
              </a:rPr>
              <a:t>Des connaissances et des aptitudes</a:t>
            </a:r>
            <a:r>
              <a:rPr lang="fr-BE" sz="2000" dirty="0">
                <a:latin typeface="Arial" charset="0"/>
              </a:rPr>
              <a:t> </a:t>
            </a:r>
            <a:r>
              <a:rPr lang="fr-BE" sz="2000" b="1" dirty="0">
                <a:latin typeface="Arial" charset="0"/>
              </a:rPr>
              <a:t>essentielles et durables: le « </a:t>
            </a:r>
            <a:r>
              <a:rPr lang="fr-BE" sz="2000" b="1" dirty="0">
                <a:solidFill>
                  <a:srgbClr val="FF0000"/>
                </a:solidFill>
                <a:latin typeface="Arial" charset="0"/>
              </a:rPr>
              <a:t>cœur</a:t>
            </a:r>
            <a:r>
              <a:rPr lang="fr-BE" sz="2000" b="1" dirty="0">
                <a:latin typeface="Arial" charset="0"/>
              </a:rPr>
              <a:t> »</a:t>
            </a:r>
          </a:p>
        </p:txBody>
      </p:sp>
      <p:sp>
        <p:nvSpPr>
          <p:cNvPr id="76813" name="Line 16"/>
          <p:cNvSpPr>
            <a:spLocks noChangeShapeType="1"/>
          </p:cNvSpPr>
          <p:nvPr/>
        </p:nvSpPr>
        <p:spPr bwMode="auto">
          <a:xfrm flipV="1">
            <a:off x="3840163" y="1976438"/>
            <a:ext cx="1406525" cy="82391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6814" name="Line 17"/>
          <p:cNvSpPr>
            <a:spLocks noChangeShapeType="1"/>
          </p:cNvSpPr>
          <p:nvPr/>
        </p:nvSpPr>
        <p:spPr bwMode="auto">
          <a:xfrm>
            <a:off x="3651250" y="3944938"/>
            <a:ext cx="1595438" cy="15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6815" name="Line 18"/>
          <p:cNvSpPr>
            <a:spLocks noChangeShapeType="1"/>
          </p:cNvSpPr>
          <p:nvPr/>
        </p:nvSpPr>
        <p:spPr bwMode="auto">
          <a:xfrm>
            <a:off x="3238500" y="5064125"/>
            <a:ext cx="1984375" cy="37941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6816" name="Text Box 19"/>
          <p:cNvSpPr txBox="1">
            <a:spLocks noChangeArrowheads="1"/>
          </p:cNvSpPr>
          <p:nvPr/>
        </p:nvSpPr>
        <p:spPr bwMode="auto">
          <a:xfrm>
            <a:off x="398463" y="1470025"/>
            <a:ext cx="1204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ctr">
              <a:spcBef>
                <a:spcPct val="50000"/>
              </a:spcBef>
            </a:pPr>
            <a:r>
              <a:rPr lang="fr-BE" sz="2800" b="1" i="1">
                <a:solidFill>
                  <a:srgbClr val="FF33CC"/>
                </a:solidFill>
                <a:latin typeface="Arial" charset="0"/>
              </a:rPr>
              <a:t>UbD</a:t>
            </a:r>
          </a:p>
        </p:txBody>
      </p:sp>
      <p:sp>
        <p:nvSpPr>
          <p:cNvPr id="18" name="TextBox 17"/>
          <p:cNvSpPr txBox="1"/>
          <p:nvPr/>
        </p:nvSpPr>
        <p:spPr>
          <a:xfrm>
            <a:off x="3363913" y="6221896"/>
            <a:ext cx="4118435" cy="461665"/>
          </a:xfrm>
          <a:prstGeom prst="rect">
            <a:avLst/>
          </a:prstGeom>
          <a:noFill/>
        </p:spPr>
        <p:txBody>
          <a:bodyPr wrap="none" rtlCol="0">
            <a:spAutoFit/>
          </a:bodyPr>
          <a:lstStyle/>
          <a:p>
            <a:r>
              <a:rPr lang="fr-BE" b="1" dirty="0">
                <a:solidFill>
                  <a:srgbClr val="FF0000"/>
                </a:solidFill>
                <a:latin typeface="+mn-lt"/>
              </a:rPr>
              <a:t>Deux catégories suffisent !</a:t>
            </a:r>
          </a:p>
        </p:txBody>
      </p:sp>
    </p:spTree>
    <p:extLst>
      <p:ext uri="{BB962C8B-B14F-4D97-AF65-F5344CB8AC3E}">
        <p14:creationId xmlns:p14="http://schemas.microsoft.com/office/powerpoint/2010/main" val="26233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F0A677E8-DEFE-1644-8A8E-2B6EA945A0DA}"/>
              </a:ext>
            </a:extLst>
          </p:cNvPr>
          <p:cNvPicPr>
            <a:picLocks noChangeAspect="1"/>
          </p:cNvPicPr>
          <p:nvPr/>
        </p:nvPicPr>
        <p:blipFill rotWithShape="1">
          <a:blip r:embed="rId2"/>
          <a:srcRect l="15405" t="12055" r="19147" b="17443"/>
          <a:stretch/>
        </p:blipFill>
        <p:spPr>
          <a:xfrm>
            <a:off x="2410472" y="2529385"/>
            <a:ext cx="5196356" cy="4196219"/>
          </a:xfrm>
          <a:prstGeom prst="rect">
            <a:avLst/>
          </a:prstGeom>
        </p:spPr>
      </p:pic>
      <p:sp>
        <p:nvSpPr>
          <p:cNvPr id="4" name="ZoneTexte 3">
            <a:extLst>
              <a:ext uri="{FF2B5EF4-FFF2-40B4-BE49-F238E27FC236}">
                <a16:creationId xmlns:a16="http://schemas.microsoft.com/office/drawing/2014/main" id="{8D36E937-4474-8B4F-8C35-733D5954801A}"/>
              </a:ext>
            </a:extLst>
          </p:cNvPr>
          <p:cNvSpPr txBox="1"/>
          <p:nvPr/>
        </p:nvSpPr>
        <p:spPr>
          <a:xfrm>
            <a:off x="7381359" y="5844019"/>
            <a:ext cx="2632452" cy="461665"/>
          </a:xfrm>
          <a:prstGeom prst="rect">
            <a:avLst/>
          </a:prstGeom>
          <a:noFill/>
        </p:spPr>
        <p:txBody>
          <a:bodyPr wrap="none" rtlCol="0">
            <a:spAutoFit/>
          </a:bodyPr>
          <a:lstStyle/>
          <a:p>
            <a:r>
              <a:rPr lang="fr-FR" dirty="0">
                <a:latin typeface="+mn-lt"/>
              </a:rPr>
              <a:t>Années/Semestre</a:t>
            </a:r>
          </a:p>
        </p:txBody>
      </p:sp>
      <p:sp>
        <p:nvSpPr>
          <p:cNvPr id="5" name="ZoneTexte 4">
            <a:extLst>
              <a:ext uri="{FF2B5EF4-FFF2-40B4-BE49-F238E27FC236}">
                <a16:creationId xmlns:a16="http://schemas.microsoft.com/office/drawing/2014/main" id="{082962EA-9E36-F04E-BE35-1EC67B11A090}"/>
              </a:ext>
            </a:extLst>
          </p:cNvPr>
          <p:cNvSpPr txBox="1"/>
          <p:nvPr/>
        </p:nvSpPr>
        <p:spPr>
          <a:xfrm>
            <a:off x="2464707" y="3034697"/>
            <a:ext cx="595035" cy="461665"/>
          </a:xfrm>
          <a:prstGeom prst="rect">
            <a:avLst/>
          </a:prstGeom>
          <a:noFill/>
        </p:spPr>
        <p:txBody>
          <a:bodyPr wrap="none" rtlCol="0">
            <a:spAutoFit/>
          </a:bodyPr>
          <a:lstStyle/>
          <a:p>
            <a:r>
              <a:rPr lang="fr-FR" dirty="0">
                <a:latin typeface="+mn-lt"/>
              </a:rPr>
              <a:t>AA</a:t>
            </a:r>
          </a:p>
        </p:txBody>
      </p:sp>
      <p:sp>
        <p:nvSpPr>
          <p:cNvPr id="6" name="ZoneTexte 5">
            <a:extLst>
              <a:ext uri="{FF2B5EF4-FFF2-40B4-BE49-F238E27FC236}">
                <a16:creationId xmlns:a16="http://schemas.microsoft.com/office/drawing/2014/main" id="{C3870F0F-33BD-9946-9A43-C7109C242A0C}"/>
              </a:ext>
            </a:extLst>
          </p:cNvPr>
          <p:cNvSpPr txBox="1"/>
          <p:nvPr/>
        </p:nvSpPr>
        <p:spPr>
          <a:xfrm>
            <a:off x="2908844" y="3659841"/>
            <a:ext cx="1045804" cy="461665"/>
          </a:xfrm>
          <a:prstGeom prst="rect">
            <a:avLst/>
          </a:prstGeom>
          <a:noFill/>
        </p:spPr>
        <p:txBody>
          <a:bodyPr wrap="square" rtlCol="0">
            <a:spAutoFit/>
          </a:bodyPr>
          <a:lstStyle/>
          <a:p>
            <a:r>
              <a:rPr lang="fr-FR" sz="1200" dirty="0">
                <a:latin typeface="+mn-lt"/>
              </a:rPr>
              <a:t>Progression dans les AA</a:t>
            </a:r>
          </a:p>
        </p:txBody>
      </p:sp>
      <p:sp>
        <p:nvSpPr>
          <p:cNvPr id="7" name="ZoneTexte 6">
            <a:extLst>
              <a:ext uri="{FF2B5EF4-FFF2-40B4-BE49-F238E27FC236}">
                <a16:creationId xmlns:a16="http://schemas.microsoft.com/office/drawing/2014/main" id="{F1B3E227-97DD-A945-8106-A6A00C0BF38C}"/>
              </a:ext>
            </a:extLst>
          </p:cNvPr>
          <p:cNvSpPr txBox="1"/>
          <p:nvPr/>
        </p:nvSpPr>
        <p:spPr>
          <a:xfrm>
            <a:off x="4734934" y="3198176"/>
            <a:ext cx="1218598" cy="461665"/>
          </a:xfrm>
          <a:prstGeom prst="rect">
            <a:avLst/>
          </a:prstGeom>
          <a:noFill/>
        </p:spPr>
        <p:txBody>
          <a:bodyPr wrap="square" rtlCol="0">
            <a:spAutoFit/>
          </a:bodyPr>
          <a:lstStyle/>
          <a:p>
            <a:r>
              <a:rPr lang="fr-FR" sz="1200" dirty="0">
                <a:latin typeface="+mn-lt"/>
              </a:rPr>
              <a:t>AA visées la 3</a:t>
            </a:r>
            <a:r>
              <a:rPr lang="fr-FR" sz="1200" baseline="30000" dirty="0">
                <a:latin typeface="+mn-lt"/>
              </a:rPr>
              <a:t>ème</a:t>
            </a:r>
            <a:r>
              <a:rPr lang="fr-FR" sz="1200" dirty="0">
                <a:latin typeface="+mn-lt"/>
              </a:rPr>
              <a:t> semestre</a:t>
            </a:r>
          </a:p>
        </p:txBody>
      </p:sp>
      <p:sp>
        <p:nvSpPr>
          <p:cNvPr id="8" name="ZoneTexte 7">
            <a:extLst>
              <a:ext uri="{FF2B5EF4-FFF2-40B4-BE49-F238E27FC236}">
                <a16:creationId xmlns:a16="http://schemas.microsoft.com/office/drawing/2014/main" id="{61A13AE5-B31B-9F42-92C0-F1EECCE4AAA9}"/>
              </a:ext>
            </a:extLst>
          </p:cNvPr>
          <p:cNvSpPr txBox="1"/>
          <p:nvPr/>
        </p:nvSpPr>
        <p:spPr>
          <a:xfrm>
            <a:off x="7381359" y="2202680"/>
            <a:ext cx="1045804" cy="276999"/>
          </a:xfrm>
          <a:prstGeom prst="rect">
            <a:avLst/>
          </a:prstGeom>
          <a:noFill/>
        </p:spPr>
        <p:txBody>
          <a:bodyPr wrap="square" rtlCol="0">
            <a:spAutoFit/>
          </a:bodyPr>
          <a:lstStyle/>
          <a:p>
            <a:r>
              <a:rPr lang="fr-FR" sz="1200" dirty="0">
                <a:latin typeface="+mn-lt"/>
              </a:rPr>
              <a:t>AA Terminal</a:t>
            </a:r>
          </a:p>
        </p:txBody>
      </p:sp>
      <p:sp>
        <p:nvSpPr>
          <p:cNvPr id="9" name="ZoneTexte 8">
            <a:extLst>
              <a:ext uri="{FF2B5EF4-FFF2-40B4-BE49-F238E27FC236}">
                <a16:creationId xmlns:a16="http://schemas.microsoft.com/office/drawing/2014/main" id="{F2EF4EF5-B07C-3E48-A8D7-8625E0DF26DF}"/>
              </a:ext>
            </a:extLst>
          </p:cNvPr>
          <p:cNvSpPr txBox="1"/>
          <p:nvPr/>
        </p:nvSpPr>
        <p:spPr>
          <a:xfrm>
            <a:off x="5990291" y="6243034"/>
            <a:ext cx="1396767" cy="646331"/>
          </a:xfrm>
          <a:prstGeom prst="rect">
            <a:avLst/>
          </a:prstGeom>
          <a:noFill/>
        </p:spPr>
        <p:txBody>
          <a:bodyPr wrap="square" rtlCol="0">
            <a:spAutoFit/>
          </a:bodyPr>
          <a:lstStyle/>
          <a:p>
            <a:r>
              <a:rPr lang="fr-FR" sz="1200" dirty="0">
                <a:latin typeface="+mn-lt"/>
              </a:rPr>
              <a:t>Type d’activité pédagogique (ex: projet, …) </a:t>
            </a:r>
          </a:p>
        </p:txBody>
      </p:sp>
      <p:sp>
        <p:nvSpPr>
          <p:cNvPr id="10" name="ZoneTexte 9">
            <a:extLst>
              <a:ext uri="{FF2B5EF4-FFF2-40B4-BE49-F238E27FC236}">
                <a16:creationId xmlns:a16="http://schemas.microsoft.com/office/drawing/2014/main" id="{9C990833-C62E-7448-B59A-3B0C90BA9BE9}"/>
              </a:ext>
            </a:extLst>
          </p:cNvPr>
          <p:cNvSpPr txBox="1"/>
          <p:nvPr/>
        </p:nvSpPr>
        <p:spPr>
          <a:xfrm>
            <a:off x="5278220" y="6631602"/>
            <a:ext cx="1045804" cy="276999"/>
          </a:xfrm>
          <a:prstGeom prst="rect">
            <a:avLst/>
          </a:prstGeom>
          <a:noFill/>
        </p:spPr>
        <p:txBody>
          <a:bodyPr wrap="square" rtlCol="0">
            <a:spAutoFit/>
          </a:bodyPr>
          <a:lstStyle/>
          <a:p>
            <a:r>
              <a:rPr lang="fr-FR" sz="1200" dirty="0">
                <a:latin typeface="+mn-lt"/>
              </a:rPr>
              <a:t>…</a:t>
            </a:r>
          </a:p>
        </p:txBody>
      </p:sp>
      <p:sp>
        <p:nvSpPr>
          <p:cNvPr id="11" name="ZoneTexte 10">
            <a:extLst>
              <a:ext uri="{FF2B5EF4-FFF2-40B4-BE49-F238E27FC236}">
                <a16:creationId xmlns:a16="http://schemas.microsoft.com/office/drawing/2014/main" id="{8920A2B9-5E4F-C441-962E-1BA32B40C7C0}"/>
              </a:ext>
            </a:extLst>
          </p:cNvPr>
          <p:cNvSpPr txBox="1"/>
          <p:nvPr/>
        </p:nvSpPr>
        <p:spPr>
          <a:xfrm>
            <a:off x="3024047" y="6074851"/>
            <a:ext cx="1045804" cy="276999"/>
          </a:xfrm>
          <a:prstGeom prst="rect">
            <a:avLst/>
          </a:prstGeom>
          <a:noFill/>
        </p:spPr>
        <p:txBody>
          <a:bodyPr wrap="square" rtlCol="0">
            <a:spAutoFit/>
          </a:bodyPr>
          <a:lstStyle/>
          <a:p>
            <a:r>
              <a:rPr lang="fr-FR" sz="1200" dirty="0">
                <a:latin typeface="+mn-lt"/>
              </a:rPr>
              <a:t>S1</a:t>
            </a:r>
          </a:p>
        </p:txBody>
      </p:sp>
      <p:sp>
        <p:nvSpPr>
          <p:cNvPr id="13" name="ZoneTexte 12">
            <a:extLst>
              <a:ext uri="{FF2B5EF4-FFF2-40B4-BE49-F238E27FC236}">
                <a16:creationId xmlns:a16="http://schemas.microsoft.com/office/drawing/2014/main" id="{0B664744-A50E-044F-AE1F-B5248ADEBA8D}"/>
              </a:ext>
            </a:extLst>
          </p:cNvPr>
          <p:cNvSpPr txBox="1"/>
          <p:nvPr/>
        </p:nvSpPr>
        <p:spPr>
          <a:xfrm>
            <a:off x="4485748" y="6094088"/>
            <a:ext cx="1045804" cy="276999"/>
          </a:xfrm>
          <a:prstGeom prst="rect">
            <a:avLst/>
          </a:prstGeom>
          <a:noFill/>
        </p:spPr>
        <p:txBody>
          <a:bodyPr wrap="square" rtlCol="0">
            <a:spAutoFit/>
          </a:bodyPr>
          <a:lstStyle/>
          <a:p>
            <a:r>
              <a:rPr lang="fr-FR" sz="1200" dirty="0">
                <a:latin typeface="+mn-lt"/>
              </a:rPr>
              <a:t>S3</a:t>
            </a:r>
          </a:p>
        </p:txBody>
      </p:sp>
      <p:sp>
        <p:nvSpPr>
          <p:cNvPr id="14" name="ZoneTexte 13">
            <a:extLst>
              <a:ext uri="{FF2B5EF4-FFF2-40B4-BE49-F238E27FC236}">
                <a16:creationId xmlns:a16="http://schemas.microsoft.com/office/drawing/2014/main" id="{8952BF47-193D-E149-A449-3302BD370835}"/>
              </a:ext>
            </a:extLst>
          </p:cNvPr>
          <p:cNvSpPr txBox="1"/>
          <p:nvPr/>
        </p:nvSpPr>
        <p:spPr>
          <a:xfrm>
            <a:off x="636105" y="506895"/>
            <a:ext cx="6701706" cy="461665"/>
          </a:xfrm>
          <a:prstGeom prst="rect">
            <a:avLst/>
          </a:prstGeom>
          <a:noFill/>
        </p:spPr>
        <p:txBody>
          <a:bodyPr wrap="none" rtlCol="0">
            <a:spAutoFit/>
          </a:bodyPr>
          <a:lstStyle/>
          <a:p>
            <a:r>
              <a:rPr lang="fr-FR" dirty="0">
                <a:latin typeface="+mn-lt"/>
              </a:rPr>
              <a:t>Place de l’APP dans l’UE et dans le programme</a:t>
            </a:r>
          </a:p>
        </p:txBody>
      </p:sp>
      <p:sp>
        <p:nvSpPr>
          <p:cNvPr id="16" name="ZoneTexte 15">
            <a:extLst>
              <a:ext uri="{FF2B5EF4-FFF2-40B4-BE49-F238E27FC236}">
                <a16:creationId xmlns:a16="http://schemas.microsoft.com/office/drawing/2014/main" id="{1DC98B30-FFB7-904B-B70A-B26BD22A0769}"/>
              </a:ext>
            </a:extLst>
          </p:cNvPr>
          <p:cNvSpPr txBox="1"/>
          <p:nvPr/>
        </p:nvSpPr>
        <p:spPr>
          <a:xfrm>
            <a:off x="1983398" y="1197490"/>
            <a:ext cx="6589644" cy="1477328"/>
          </a:xfrm>
          <a:prstGeom prst="rect">
            <a:avLst/>
          </a:prstGeom>
          <a:solidFill>
            <a:schemeClr val="bg1">
              <a:lumMod val="85000"/>
            </a:schemeClr>
          </a:solidFill>
        </p:spPr>
        <p:txBody>
          <a:bodyPr wrap="square" rtlCol="0">
            <a:spAutoFit/>
          </a:bodyPr>
          <a:lstStyle/>
          <a:p>
            <a:r>
              <a:rPr lang="fr-FR" sz="1800" dirty="0">
                <a:latin typeface="+mn-lt"/>
              </a:rPr>
              <a:t>Les compétences attendues du programme (AA terminaux)</a:t>
            </a:r>
          </a:p>
          <a:p>
            <a:endParaRPr lang="fr-FR" sz="1800" dirty="0">
              <a:latin typeface="+mn-lt"/>
            </a:endParaRPr>
          </a:p>
          <a:p>
            <a:r>
              <a:rPr lang="fr-FR" sz="1800" dirty="0">
                <a:latin typeface="+mn-lt"/>
              </a:rPr>
              <a:t>Objectifs: </a:t>
            </a:r>
          </a:p>
          <a:p>
            <a:pPr marL="342900" indent="-342900">
              <a:buFont typeface="+mj-lt"/>
              <a:buAutoNum type="arabicPeriod"/>
            </a:pPr>
            <a:r>
              <a:rPr lang="fr-FR" sz="1800" dirty="0">
                <a:latin typeface="+mn-lt"/>
              </a:rPr>
              <a:t>définir les AA </a:t>
            </a:r>
          </a:p>
          <a:p>
            <a:pPr marL="342900" indent="-342900">
              <a:buFont typeface="+mj-lt"/>
              <a:buAutoNum type="arabicPeriod"/>
            </a:pPr>
            <a:r>
              <a:rPr lang="fr-FR" sz="1800" dirty="0">
                <a:latin typeface="+mn-lt"/>
              </a:rPr>
              <a:t>Définir la progressivité des AA pour atteindre les AAT</a:t>
            </a:r>
          </a:p>
        </p:txBody>
      </p:sp>
    </p:spTree>
    <p:extLst>
      <p:ext uri="{BB962C8B-B14F-4D97-AF65-F5344CB8AC3E}">
        <p14:creationId xmlns:p14="http://schemas.microsoft.com/office/powerpoint/2010/main" val="4273295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80645" y="0"/>
            <a:ext cx="8522677" cy="1324708"/>
          </a:xfrm>
        </p:spPr>
        <p:txBody>
          <a:bodyPr/>
          <a:lstStyle/>
          <a:p>
            <a:r>
              <a:rPr lang="fr-BE" altLang="fr-FR" sz="2800" dirty="0"/>
              <a:t>Q2. Quelles sont, selon vous, les </a:t>
            </a:r>
            <a:r>
              <a:rPr lang="fr-BE" altLang="fr-FR" sz="2800" dirty="0" err="1"/>
              <a:t>caractérisques</a:t>
            </a:r>
            <a:r>
              <a:rPr lang="fr-BE" altLang="fr-FR" sz="2800" dirty="0"/>
              <a:t> principales de l’APP ?</a:t>
            </a:r>
          </a:p>
        </p:txBody>
      </p:sp>
      <p:sp>
        <p:nvSpPr>
          <p:cNvPr id="6147" name="Content Placeholder 2"/>
          <p:cNvSpPr>
            <a:spLocks noGrp="1"/>
          </p:cNvSpPr>
          <p:nvPr>
            <p:ph idx="1"/>
          </p:nvPr>
        </p:nvSpPr>
        <p:spPr>
          <a:xfrm>
            <a:off x="668215" y="1230016"/>
            <a:ext cx="8183563" cy="5060252"/>
          </a:xfrm>
        </p:spPr>
        <p:txBody>
          <a:bodyPr/>
          <a:lstStyle/>
          <a:p>
            <a:r>
              <a:rPr lang="fr-BE" altLang="fr-FR" dirty="0"/>
              <a:t>…</a:t>
            </a:r>
          </a:p>
          <a:p>
            <a:r>
              <a:rPr lang="fr-BE" altLang="fr-FR" dirty="0"/>
              <a:t>…</a:t>
            </a:r>
          </a:p>
          <a:p>
            <a:r>
              <a:rPr lang="fr-BE" altLang="fr-FR" dirty="0"/>
              <a:t>…</a:t>
            </a:r>
          </a:p>
          <a:p>
            <a:r>
              <a:rPr lang="fr-BE" altLang="fr-FR" dirty="0"/>
              <a:t>…</a:t>
            </a:r>
          </a:p>
          <a:p>
            <a:r>
              <a:rPr lang="fr-BE" altLang="fr-FR" dirty="0"/>
              <a:t>…</a:t>
            </a:r>
          </a:p>
          <a:p>
            <a:r>
              <a:rPr lang="fr-BE" altLang="fr-FR" dirty="0"/>
              <a:t>…</a:t>
            </a:r>
          </a:p>
          <a:p>
            <a:r>
              <a:rPr lang="fr-BE" altLang="fr-FR" dirty="0"/>
              <a:t>…</a:t>
            </a:r>
          </a:p>
          <a:p>
            <a:r>
              <a:rPr lang="fr-BE" altLang="fr-FR" dirty="0"/>
              <a:t>…</a:t>
            </a:r>
          </a:p>
          <a:p>
            <a:endParaRPr lang="fr-BE" altLang="fr-FR" dirty="0"/>
          </a:p>
          <a:p>
            <a:endParaRPr lang="fr-BE" altLang="fr-FR" dirty="0"/>
          </a:p>
          <a:p>
            <a:endParaRPr lang="fr-BE" altLang="fr-FR" dirty="0"/>
          </a:p>
        </p:txBody>
      </p:sp>
    </p:spTree>
    <p:extLst>
      <p:ext uri="{BB962C8B-B14F-4D97-AF65-F5344CB8AC3E}">
        <p14:creationId xmlns:p14="http://schemas.microsoft.com/office/powerpoint/2010/main" val="4182968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CD54-3B76-4001-1004-337A7586F7C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E8D063-73DD-42F0-3039-6270499CA40E}"/>
              </a:ext>
            </a:extLst>
          </p:cNvPr>
          <p:cNvSpPr>
            <a:spLocks noGrp="1"/>
          </p:cNvSpPr>
          <p:nvPr>
            <p:ph type="title"/>
          </p:nvPr>
        </p:nvSpPr>
        <p:spPr/>
        <p:txBody>
          <a:bodyPr/>
          <a:lstStyle/>
          <a:p>
            <a:r>
              <a:rPr lang="fr-FR" sz="3200" dirty="0"/>
              <a:t>Comment écrire une </a:t>
            </a:r>
            <a:r>
              <a:rPr lang="fr-FR" sz="3200" dirty="0" err="1"/>
              <a:t>situtation</a:t>
            </a:r>
            <a:r>
              <a:rPr lang="fr-FR" sz="3200" dirty="0"/>
              <a:t>-problème (Prosit)?</a:t>
            </a:r>
          </a:p>
        </p:txBody>
      </p:sp>
      <p:sp>
        <p:nvSpPr>
          <p:cNvPr id="3" name="Espace réservé du contenu 2">
            <a:extLst>
              <a:ext uri="{FF2B5EF4-FFF2-40B4-BE49-F238E27FC236}">
                <a16:creationId xmlns:a16="http://schemas.microsoft.com/office/drawing/2014/main" id="{42F4AFD4-A456-599A-8953-4181388F4192}"/>
              </a:ext>
            </a:extLst>
          </p:cNvPr>
          <p:cNvSpPr>
            <a:spLocks noGrp="1"/>
          </p:cNvSpPr>
          <p:nvPr>
            <p:ph idx="1"/>
          </p:nvPr>
        </p:nvSpPr>
        <p:spPr/>
        <p:txBody>
          <a:bodyPr>
            <a:normAutofit fontScale="85000" lnSpcReduction="10000"/>
          </a:bodyPr>
          <a:lstStyle/>
          <a:p>
            <a:r>
              <a:rPr lang="fr-FR" dirty="0">
                <a:solidFill>
                  <a:srgbClr val="FF0000"/>
                </a:solidFill>
              </a:rPr>
              <a:t>Définir la cible : les </a:t>
            </a:r>
            <a:r>
              <a:rPr lang="fr-FR" dirty="0" err="1">
                <a:solidFill>
                  <a:srgbClr val="FF0000"/>
                </a:solidFill>
              </a:rPr>
              <a:t>AAv</a:t>
            </a:r>
            <a:endParaRPr lang="fr-FR" dirty="0">
              <a:solidFill>
                <a:srgbClr val="FF0000"/>
              </a:solidFill>
            </a:endParaRPr>
          </a:p>
          <a:p>
            <a:r>
              <a:rPr lang="fr-FR" dirty="0">
                <a:solidFill>
                  <a:srgbClr val="FF0000"/>
                </a:solidFill>
              </a:rPr>
              <a:t>Identifier le </a:t>
            </a:r>
            <a:r>
              <a:rPr lang="fr-FR" dirty="0" err="1">
                <a:solidFill>
                  <a:srgbClr val="FF0000"/>
                </a:solidFill>
              </a:rPr>
              <a:t>AAv</a:t>
            </a:r>
            <a:r>
              <a:rPr lang="fr-FR" dirty="0">
                <a:solidFill>
                  <a:srgbClr val="FF0000"/>
                </a:solidFill>
              </a:rPr>
              <a:t> </a:t>
            </a:r>
          </a:p>
          <a:p>
            <a:r>
              <a:rPr lang="fr-FR" dirty="0"/>
              <a:t>Trouver un scénario accrocheur</a:t>
            </a:r>
          </a:p>
          <a:p>
            <a:r>
              <a:rPr lang="fr-FR" dirty="0"/>
              <a:t>Définir les mots clés</a:t>
            </a:r>
          </a:p>
          <a:p>
            <a:r>
              <a:rPr lang="fr-FR" dirty="0"/>
              <a:t>Trouver un titre</a:t>
            </a:r>
          </a:p>
          <a:p>
            <a:r>
              <a:rPr lang="fr-FR" dirty="0"/>
              <a:t>Canevas : contexte, pistes, actions-mission (ou pas), ouvert, qui susciter le débat, support (lettre, article, vidéo, conversation, mémo, dessin, </a:t>
            </a:r>
            <a:r>
              <a:rPr lang="fr-FR" dirty="0" err="1"/>
              <a:t>photo-romant</a:t>
            </a:r>
            <a:r>
              <a:rPr lang="fr-FR" dirty="0"/>
              <a:t>, BD,  audio), détail, réaliste, chaque mots/phrase à une importance, …)</a:t>
            </a:r>
          </a:p>
          <a:p>
            <a:r>
              <a:rPr lang="fr-FR" dirty="0"/>
              <a:t>Ecrire le livret tuteur</a:t>
            </a:r>
          </a:p>
          <a:p>
            <a:endParaRPr lang="fr-FR" dirty="0"/>
          </a:p>
          <a:p>
            <a:endParaRPr lang="fr-FR" dirty="0"/>
          </a:p>
        </p:txBody>
      </p:sp>
    </p:spTree>
    <p:extLst>
      <p:ext uri="{BB962C8B-B14F-4D97-AF65-F5344CB8AC3E}">
        <p14:creationId xmlns:p14="http://schemas.microsoft.com/office/powerpoint/2010/main" val="3597037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lang="fr-BE" sz="3200" dirty="0">
                <a:solidFill>
                  <a:srgbClr val="9933FF"/>
                </a:solidFill>
                <a:ea typeface="ＭＳ Ｐゴシック" pitchFamily="1" charset="-128"/>
              </a:rPr>
              <a:t>Exercice : la cible de votre APP</a:t>
            </a:r>
          </a:p>
        </p:txBody>
      </p:sp>
      <p:sp>
        <p:nvSpPr>
          <p:cNvPr id="31748" name="Rectangle 3"/>
          <p:cNvSpPr>
            <a:spLocks noGrp="1" noChangeArrowheads="1"/>
          </p:cNvSpPr>
          <p:nvPr>
            <p:ph type="body" idx="1"/>
          </p:nvPr>
        </p:nvSpPr>
        <p:spPr>
          <a:xfrm>
            <a:off x="762000" y="1792410"/>
            <a:ext cx="8382000" cy="5052324"/>
          </a:xfrm>
        </p:spPr>
        <p:txBody>
          <a:bodyPr/>
          <a:lstStyle/>
          <a:p>
            <a:pPr marL="160338" lvl="1" indent="0">
              <a:spcBef>
                <a:spcPts val="600"/>
              </a:spcBef>
              <a:buNone/>
            </a:pPr>
            <a:endParaRPr lang="fr-BE" sz="2400" b="1" dirty="0">
              <a:solidFill>
                <a:srgbClr val="9933FF"/>
              </a:solidFill>
              <a:ea typeface="ＭＳ Ｐゴシック" pitchFamily="1" charset="-128"/>
            </a:endParaRPr>
          </a:p>
          <a:p>
            <a:pPr marL="160338" lvl="1" indent="0">
              <a:spcBef>
                <a:spcPts val="600"/>
              </a:spcBef>
              <a:buNone/>
            </a:pPr>
            <a:r>
              <a:rPr lang="fr-BE" sz="2400" b="1" dirty="0">
                <a:solidFill>
                  <a:srgbClr val="9933FF"/>
                </a:solidFill>
                <a:ea typeface="ＭＳ Ｐゴシック" pitchFamily="1" charset="-128"/>
              </a:rPr>
              <a:t>Justifier la place de votre APP dans </a:t>
            </a:r>
          </a:p>
          <a:p>
            <a:pPr marL="160338" lvl="1" indent="0">
              <a:spcBef>
                <a:spcPts val="600"/>
              </a:spcBef>
              <a:buNone/>
            </a:pPr>
            <a:r>
              <a:rPr lang="fr-BE" sz="2400" b="1" dirty="0">
                <a:solidFill>
                  <a:srgbClr val="9933FF"/>
                </a:solidFill>
                <a:ea typeface="ＭＳ Ｐゴシック" pitchFamily="1" charset="-128"/>
              </a:rPr>
              <a:t>l’UE et dans le programme ?</a:t>
            </a:r>
          </a:p>
          <a:p>
            <a:pPr marL="160338" lvl="1" indent="0">
              <a:spcBef>
                <a:spcPts val="600"/>
              </a:spcBef>
              <a:buNone/>
            </a:pPr>
            <a:endParaRPr lang="fr-BE" sz="2400" b="1" dirty="0">
              <a:solidFill>
                <a:srgbClr val="9933FF"/>
              </a:solidFill>
              <a:ea typeface="ＭＳ Ｐゴシック" pitchFamily="1" charset="-128"/>
            </a:endParaRPr>
          </a:p>
          <a:p>
            <a:pPr marL="160338" lvl="1" indent="0">
              <a:spcBef>
                <a:spcPts val="600"/>
              </a:spcBef>
              <a:buNone/>
            </a:pPr>
            <a:r>
              <a:rPr lang="fr-BE" sz="2400" b="1" dirty="0">
                <a:solidFill>
                  <a:srgbClr val="9933FF"/>
                </a:solidFill>
                <a:ea typeface="ＭＳ Ｐゴシック" pitchFamily="1" charset="-128"/>
              </a:rPr>
              <a:t>Formuler les AA pour votre APP </a:t>
            </a:r>
            <a:r>
              <a:rPr lang="fr-BE" sz="1800" dirty="0">
                <a:solidFill>
                  <a:srgbClr val="9933FF"/>
                </a:solidFill>
                <a:ea typeface="ＭＳ Ｐゴシック" pitchFamily="1" charset="-128"/>
              </a:rPr>
              <a:t>:</a:t>
            </a:r>
            <a:endParaRPr lang="fr-BE" sz="2000" dirty="0">
              <a:solidFill>
                <a:srgbClr val="9933FF"/>
              </a:solidFill>
              <a:ea typeface="ＭＳ Ｐゴシック" pitchFamily="1" charset="-128"/>
            </a:endParaRPr>
          </a:p>
          <a:p>
            <a:pPr marL="160338" lvl="1" indent="0">
              <a:spcBef>
                <a:spcPts val="600"/>
              </a:spcBef>
              <a:buNone/>
            </a:pPr>
            <a:r>
              <a:rPr lang="fr-BE" sz="2400" dirty="0">
                <a:solidFill>
                  <a:srgbClr val="9933FF"/>
                </a:solidFill>
                <a:ea typeface="ＭＳ Ｐゴシック" pitchFamily="1" charset="-128"/>
              </a:rPr>
              <a:t>	- Pour l’APP, formulez  a minima deux AA (10 min)</a:t>
            </a:r>
          </a:p>
          <a:p>
            <a:pPr marL="160338" lvl="1" indent="0">
              <a:spcBef>
                <a:spcPts val="600"/>
              </a:spcBef>
              <a:buNone/>
            </a:pPr>
            <a:endParaRPr lang="fr-BE" sz="2400" b="1" dirty="0">
              <a:solidFill>
                <a:srgbClr val="9933FF"/>
              </a:solidFill>
              <a:ea typeface="ＭＳ Ｐゴシック" pitchFamily="1" charset="-128"/>
            </a:endParaRPr>
          </a:p>
          <a:p>
            <a:pPr marL="160338" lvl="1" indent="0">
              <a:spcBef>
                <a:spcPts val="600"/>
              </a:spcBef>
              <a:buNone/>
            </a:pPr>
            <a:r>
              <a:rPr lang="fr-BE" sz="2400" b="1" dirty="0">
                <a:solidFill>
                  <a:srgbClr val="9933FF"/>
                </a:solidFill>
                <a:ea typeface="ＭＳ Ｐゴシック" pitchFamily="1" charset="-128"/>
              </a:rPr>
              <a:t>Présentation par groupe </a:t>
            </a:r>
            <a:endParaRPr lang="fr-BE" sz="2000" dirty="0">
              <a:solidFill>
                <a:srgbClr val="9933FF"/>
              </a:solidFill>
              <a:ea typeface="ＭＳ Ｐゴシック" pitchFamily="1" charset="-128"/>
            </a:endParaRPr>
          </a:p>
          <a:p>
            <a:pPr marL="160338" lvl="1" indent="0">
              <a:spcBef>
                <a:spcPts val="600"/>
              </a:spcBef>
              <a:buNone/>
            </a:pPr>
            <a:r>
              <a:rPr lang="fr-BE" sz="2000" dirty="0">
                <a:solidFill>
                  <a:srgbClr val="9933FF"/>
                </a:solidFill>
                <a:ea typeface="ＭＳ Ｐゴシック" pitchFamily="1" charset="-128"/>
              </a:rPr>
              <a:t>	</a:t>
            </a:r>
            <a:r>
              <a:rPr lang="fr-BE" sz="2400" dirty="0">
                <a:solidFill>
                  <a:srgbClr val="9933FF"/>
                </a:solidFill>
                <a:ea typeface="ＭＳ Ｐゴシック" pitchFamily="1" charset="-128"/>
              </a:rPr>
              <a:t>- Présentez vos AA aux autres groupes pour obtenir 	un feedback</a:t>
            </a:r>
          </a:p>
          <a:p>
            <a:pPr marL="160338" lvl="1" indent="0">
              <a:spcBef>
                <a:spcPts val="600"/>
              </a:spcBef>
              <a:buNone/>
            </a:pPr>
            <a:endParaRPr lang="fr-BE" sz="2200" dirty="0">
              <a:solidFill>
                <a:srgbClr val="9933FF"/>
              </a:solidFill>
              <a:ea typeface="ＭＳ Ｐゴシック" pitchFamily="1" charset="-128"/>
            </a:endParaRPr>
          </a:p>
          <a:p>
            <a:pPr marL="342900" lvl="1" indent="-342900">
              <a:spcBef>
                <a:spcPts val="1200"/>
              </a:spcBef>
            </a:pPr>
            <a:endParaRPr lang="fr-BE" sz="2400" dirty="0">
              <a:solidFill>
                <a:srgbClr val="9933FF"/>
              </a:solidFill>
              <a:ea typeface="ＭＳ Ｐゴシック" pitchFamily="1" charset="-128"/>
            </a:endParaRPr>
          </a:p>
          <a:p>
            <a:pPr marL="0" lvl="1" indent="0">
              <a:spcBef>
                <a:spcPts val="1200"/>
              </a:spcBef>
              <a:buNone/>
            </a:pPr>
            <a:endParaRPr lang="fr-BE" sz="2400" dirty="0">
              <a:solidFill>
                <a:srgbClr val="9933FF"/>
              </a:solidFill>
              <a:ea typeface="ＭＳ Ｐゴシック" pitchFamily="1" charset="-128"/>
            </a:endParaRPr>
          </a:p>
          <a:p>
            <a:pPr marL="0" lvl="1" indent="0">
              <a:spcBef>
                <a:spcPts val="1200"/>
              </a:spcBef>
              <a:buNone/>
            </a:pPr>
            <a:endParaRPr lang="fr-BE" sz="2200" b="1" i="1" dirty="0">
              <a:solidFill>
                <a:srgbClr val="9933FF"/>
              </a:solidFill>
              <a:ea typeface="ＭＳ Ｐゴシック" pitchFamily="1" charset="-128"/>
            </a:endParaRPr>
          </a:p>
        </p:txBody>
      </p:sp>
      <p:pic>
        <p:nvPicPr>
          <p:cNvPr id="2" name="Image 1" descr="Une image contenant texte&#10;&#10;Description générée automatiquement">
            <a:extLst>
              <a:ext uri="{FF2B5EF4-FFF2-40B4-BE49-F238E27FC236}">
                <a16:creationId xmlns:a16="http://schemas.microsoft.com/office/drawing/2014/main" id="{9F7A3D45-515C-C1E1-F699-FEC911D7F7C9}"/>
              </a:ext>
            </a:extLst>
          </p:cNvPr>
          <p:cNvPicPr>
            <a:picLocks noChangeAspect="1"/>
          </p:cNvPicPr>
          <p:nvPr/>
        </p:nvPicPr>
        <p:blipFill rotWithShape="1">
          <a:blip r:embed="rId3"/>
          <a:srcRect l="15405" t="12055" r="19147" b="17443"/>
          <a:stretch/>
        </p:blipFill>
        <p:spPr>
          <a:xfrm>
            <a:off x="6533824" y="1340675"/>
            <a:ext cx="1955557" cy="1579173"/>
          </a:xfrm>
          <a:prstGeom prst="rect">
            <a:avLst/>
          </a:prstGeom>
        </p:spPr>
      </p:pic>
      <p:sp>
        <p:nvSpPr>
          <p:cNvPr id="3" name="ZoneTexte 2">
            <a:extLst>
              <a:ext uri="{FF2B5EF4-FFF2-40B4-BE49-F238E27FC236}">
                <a16:creationId xmlns:a16="http://schemas.microsoft.com/office/drawing/2014/main" id="{825FE304-CBFA-3D42-2F64-25AFBBE27F22}"/>
              </a:ext>
            </a:extLst>
          </p:cNvPr>
          <p:cNvSpPr txBox="1"/>
          <p:nvPr/>
        </p:nvSpPr>
        <p:spPr>
          <a:xfrm>
            <a:off x="2821489" y="1104877"/>
            <a:ext cx="4572000" cy="461665"/>
          </a:xfrm>
          <a:prstGeom prst="rect">
            <a:avLst/>
          </a:prstGeom>
          <a:noFill/>
        </p:spPr>
        <p:txBody>
          <a:bodyPr wrap="square">
            <a:spAutoFit/>
          </a:bodyPr>
          <a:lstStyle/>
          <a:p>
            <a:r>
              <a:rPr lang="fr-FR" dirty="0">
                <a:latin typeface="Arial" panose="020B0604020202020204" pitchFamily="34" charset="0"/>
                <a:cs typeface="Arial" panose="020B0604020202020204" pitchFamily="34" charset="0"/>
              </a:rPr>
              <a:t>maximum 5 sujets</a:t>
            </a:r>
          </a:p>
        </p:txBody>
      </p:sp>
    </p:spTree>
    <p:extLst>
      <p:ext uri="{BB962C8B-B14F-4D97-AF65-F5344CB8AC3E}">
        <p14:creationId xmlns:p14="http://schemas.microsoft.com/office/powerpoint/2010/main" val="3493732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F5DC5-62C6-B927-C253-9455340EDC8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114F294-F7D6-922F-4697-39E93B011F8C}"/>
              </a:ext>
            </a:extLst>
          </p:cNvPr>
          <p:cNvSpPr>
            <a:spLocks noGrp="1"/>
          </p:cNvSpPr>
          <p:nvPr>
            <p:ph type="dt" sz="quarter" idx="10"/>
          </p:nvPr>
        </p:nvSpPr>
        <p:spPr/>
        <p:txBody>
          <a:bodyPr/>
          <a:lstStyle/>
          <a:p>
            <a:pPr>
              <a:defRPr/>
            </a:pPr>
            <a:r>
              <a:rPr lang="fr-FR"/>
              <a:t>Introduction</a:t>
            </a:r>
            <a:r>
              <a:rPr lang="fr-FR" b="0"/>
              <a:t> </a:t>
            </a:r>
          </a:p>
        </p:txBody>
      </p:sp>
      <p:sp>
        <p:nvSpPr>
          <p:cNvPr id="12291" name="Rectangle 2">
            <a:extLst>
              <a:ext uri="{FF2B5EF4-FFF2-40B4-BE49-F238E27FC236}">
                <a16:creationId xmlns:a16="http://schemas.microsoft.com/office/drawing/2014/main" id="{CD750332-AE11-9AF5-92FA-38956300BEF1}"/>
              </a:ext>
            </a:extLst>
          </p:cNvPr>
          <p:cNvSpPr>
            <a:spLocks noGrp="1" noChangeArrowheads="1"/>
          </p:cNvSpPr>
          <p:nvPr>
            <p:ph type="title"/>
          </p:nvPr>
        </p:nvSpPr>
        <p:spPr>
          <a:xfrm>
            <a:off x="582803" y="44450"/>
            <a:ext cx="8356409" cy="1143000"/>
          </a:xfrm>
        </p:spPr>
        <p:txBody>
          <a:bodyPr/>
          <a:lstStyle/>
          <a:p>
            <a:r>
              <a:rPr lang="fr-FR" altLang="fr-FR" sz="3200" dirty="0"/>
              <a:t>L’agenda</a:t>
            </a:r>
          </a:p>
        </p:txBody>
      </p:sp>
      <p:sp>
        <p:nvSpPr>
          <p:cNvPr id="12292" name="Rectangle 3">
            <a:extLst>
              <a:ext uri="{FF2B5EF4-FFF2-40B4-BE49-F238E27FC236}">
                <a16:creationId xmlns:a16="http://schemas.microsoft.com/office/drawing/2014/main" id="{AE22DDC6-4DBA-D488-DB1F-8C5C8CCD71C7}"/>
              </a:ext>
            </a:extLst>
          </p:cNvPr>
          <p:cNvSpPr>
            <a:spLocks noGrp="1" noChangeArrowheads="1"/>
          </p:cNvSpPr>
          <p:nvPr>
            <p:ph type="body" idx="1"/>
          </p:nvPr>
        </p:nvSpPr>
        <p:spPr>
          <a:xfrm>
            <a:off x="398463" y="1205094"/>
            <a:ext cx="8643937" cy="5386388"/>
          </a:xfrm>
        </p:spPr>
        <p:txBody>
          <a:bodyPr/>
          <a:lstStyle/>
          <a:p>
            <a:pPr lvl="0"/>
            <a:r>
              <a:rPr lang="fr-BE" sz="1800" dirty="0"/>
              <a:t>lundi 13 mai :	C’est quoi une bonne situation problème ?</a:t>
            </a:r>
          </a:p>
          <a:p>
            <a:pPr marL="0" lvl="0" indent="0">
              <a:buNone/>
            </a:pPr>
            <a:r>
              <a:rPr lang="fr-BE" sz="1800" dirty="0"/>
              <a:t>	AM :	Le hamburger - Séance aller – Travail autonome</a:t>
            </a:r>
          </a:p>
          <a:p>
            <a:pPr marL="0" lvl="0" indent="0">
              <a:buNone/>
            </a:pPr>
            <a:r>
              <a:rPr lang="fr-BE" sz="1800" dirty="0"/>
              <a:t>	PM : 	Le hamburger - Séance retour</a:t>
            </a:r>
          </a:p>
          <a:p>
            <a:pPr marL="0" lvl="0" indent="0">
              <a:buNone/>
            </a:pPr>
            <a:r>
              <a:rPr lang="fr-BE" sz="1800" dirty="0"/>
              <a:t>	 	Bilan : retour  des observateurs, identification des 				incontournables et caractéristique d’une bonne situation	</a:t>
            </a:r>
          </a:p>
          <a:p>
            <a:r>
              <a:rPr lang="en-US" sz="1800" dirty="0"/>
              <a:t>Mardi 14  : 	Conception </a:t>
            </a:r>
            <a:r>
              <a:rPr lang="en-US" sz="1800" dirty="0" err="1"/>
              <a:t>d’APP</a:t>
            </a:r>
            <a:r>
              <a:rPr lang="en-US" sz="1800" dirty="0"/>
              <a:t>	</a:t>
            </a:r>
            <a:endParaRPr lang="fr-BE" sz="1800" dirty="0"/>
          </a:p>
          <a:p>
            <a:pPr marL="0" lvl="0" indent="0">
              <a:buNone/>
            </a:pPr>
            <a:r>
              <a:rPr lang="fr-BE" sz="1800" dirty="0"/>
              <a:t>	AM :	Acquis d’Apprentissage par votre APP</a:t>
            </a:r>
          </a:p>
          <a:p>
            <a:pPr marL="0" lvl="0" indent="0">
              <a:buNone/>
            </a:pPr>
            <a:r>
              <a:rPr lang="fr-BE" sz="1800" dirty="0">
                <a:solidFill>
                  <a:srgbClr val="FF0000"/>
                </a:solidFill>
              </a:rPr>
              <a:t>	PM : 	Conception de votre APP</a:t>
            </a:r>
          </a:p>
          <a:p>
            <a:pPr marL="0" lvl="0" indent="0">
              <a:buNone/>
            </a:pPr>
            <a:r>
              <a:rPr lang="fr-BE" sz="1800" dirty="0">
                <a:solidFill>
                  <a:srgbClr val="FF0000"/>
                </a:solidFill>
              </a:rPr>
              <a:t>		Première expérimentation</a:t>
            </a:r>
          </a:p>
          <a:p>
            <a:pPr marL="0" lvl="0" indent="0">
              <a:buNone/>
            </a:pPr>
            <a:r>
              <a:rPr lang="fr-BE" sz="1800" dirty="0"/>
              <a:t>	 	</a:t>
            </a:r>
          </a:p>
          <a:p>
            <a:r>
              <a:rPr lang="fr-BE" sz="1800" dirty="0"/>
              <a:t>Mercredi 15 : 	</a:t>
            </a:r>
            <a:r>
              <a:rPr lang="en-US" sz="1800" dirty="0"/>
              <a:t>Conception </a:t>
            </a:r>
            <a:r>
              <a:rPr lang="en-US" sz="1800" dirty="0" err="1"/>
              <a:t>d’APP</a:t>
            </a:r>
            <a:r>
              <a:rPr lang="en-US" sz="1800" dirty="0"/>
              <a:t> et </a:t>
            </a:r>
            <a:r>
              <a:rPr lang="en-US" sz="1800" dirty="0" err="1"/>
              <a:t>évaluation</a:t>
            </a:r>
            <a:r>
              <a:rPr lang="en-US" sz="1800" dirty="0"/>
              <a:t> des acquis</a:t>
            </a:r>
          </a:p>
          <a:p>
            <a:pPr marL="0" lvl="0" indent="0">
              <a:buNone/>
            </a:pPr>
            <a:r>
              <a:rPr lang="fr-BE" sz="1800" dirty="0"/>
              <a:t>	AM : 	Conception (suite)</a:t>
            </a:r>
          </a:p>
          <a:p>
            <a:pPr marL="0" lvl="0" indent="0">
              <a:buNone/>
            </a:pPr>
            <a:r>
              <a:rPr lang="fr-BE" sz="1800" dirty="0"/>
              <a:t>	PM : 	Evaluation des acquis</a:t>
            </a:r>
          </a:p>
          <a:p>
            <a:pPr marL="0" lvl="0" indent="0">
              <a:buNone/>
            </a:pPr>
            <a:r>
              <a:rPr lang="fr-BE" sz="1800" dirty="0"/>
              <a:t>		Bilan</a:t>
            </a:r>
          </a:p>
          <a:p>
            <a:pPr marL="0" lvl="0" indent="0">
              <a:buNone/>
            </a:pPr>
            <a:r>
              <a:rPr lang="fr-BE" sz="1800" dirty="0"/>
              <a:t>		Consignes pour 24 juin 2024</a:t>
            </a:r>
          </a:p>
          <a:p>
            <a:pPr marL="0" lvl="0" indent="0">
              <a:buNone/>
            </a:pPr>
            <a:endParaRPr lang="fr-BE" sz="1800" dirty="0"/>
          </a:p>
          <a:p>
            <a:pPr marL="0" lvl="0" indent="0">
              <a:buNone/>
            </a:pPr>
            <a:r>
              <a:rPr lang="fr-BE" sz="1800" dirty="0"/>
              <a:t>		</a:t>
            </a:r>
          </a:p>
          <a:p>
            <a:endParaRPr lang="en-US" sz="1800" dirty="0"/>
          </a:p>
          <a:p>
            <a:pPr lvl="3"/>
            <a:r>
              <a:rPr lang="fr-BE" sz="600" dirty="0"/>
              <a:t>bilan</a:t>
            </a:r>
          </a:p>
        </p:txBody>
      </p:sp>
    </p:spTree>
    <p:extLst>
      <p:ext uri="{BB962C8B-B14F-4D97-AF65-F5344CB8AC3E}">
        <p14:creationId xmlns:p14="http://schemas.microsoft.com/office/powerpoint/2010/main" val="4156525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F729-40EC-A30E-9D9A-AA6D52F9F0A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AB4259-8EC8-CB2E-CC57-D614AAEB7CEE}"/>
              </a:ext>
            </a:extLst>
          </p:cNvPr>
          <p:cNvSpPr>
            <a:spLocks noGrp="1"/>
          </p:cNvSpPr>
          <p:nvPr>
            <p:ph type="title"/>
          </p:nvPr>
        </p:nvSpPr>
        <p:spPr/>
        <p:txBody>
          <a:bodyPr/>
          <a:lstStyle/>
          <a:p>
            <a:r>
              <a:rPr lang="fr-FR" sz="3200" dirty="0"/>
              <a:t>Comment écrire une </a:t>
            </a:r>
            <a:r>
              <a:rPr lang="fr-FR" sz="3200" dirty="0" err="1"/>
              <a:t>situtation</a:t>
            </a:r>
            <a:r>
              <a:rPr lang="fr-FR" sz="3200" dirty="0"/>
              <a:t>-problème (Prosit)?</a:t>
            </a:r>
          </a:p>
        </p:txBody>
      </p:sp>
      <p:sp>
        <p:nvSpPr>
          <p:cNvPr id="3" name="Espace réservé du contenu 2">
            <a:extLst>
              <a:ext uri="{FF2B5EF4-FFF2-40B4-BE49-F238E27FC236}">
                <a16:creationId xmlns:a16="http://schemas.microsoft.com/office/drawing/2014/main" id="{685FD05D-4CD1-FF51-A53D-4DBD3D6CD97F}"/>
              </a:ext>
            </a:extLst>
          </p:cNvPr>
          <p:cNvSpPr>
            <a:spLocks noGrp="1"/>
          </p:cNvSpPr>
          <p:nvPr>
            <p:ph idx="1"/>
          </p:nvPr>
        </p:nvSpPr>
        <p:spPr/>
        <p:txBody>
          <a:bodyPr>
            <a:normAutofit fontScale="85000" lnSpcReduction="10000"/>
          </a:bodyPr>
          <a:lstStyle/>
          <a:p>
            <a:r>
              <a:rPr lang="fr-FR" dirty="0"/>
              <a:t>Définir la cible : les </a:t>
            </a:r>
            <a:r>
              <a:rPr lang="fr-FR" dirty="0" err="1"/>
              <a:t>AAv</a:t>
            </a:r>
            <a:endParaRPr lang="fr-FR" dirty="0"/>
          </a:p>
          <a:p>
            <a:r>
              <a:rPr lang="fr-FR" dirty="0"/>
              <a:t>Identifier le </a:t>
            </a:r>
            <a:r>
              <a:rPr lang="fr-FR" dirty="0" err="1"/>
              <a:t>AAv</a:t>
            </a:r>
            <a:r>
              <a:rPr lang="fr-FR" dirty="0"/>
              <a:t> </a:t>
            </a:r>
          </a:p>
          <a:p>
            <a:r>
              <a:rPr lang="fr-FR" dirty="0">
                <a:solidFill>
                  <a:srgbClr val="FF0000"/>
                </a:solidFill>
              </a:rPr>
              <a:t>Trouver un scénario accrocheur</a:t>
            </a:r>
          </a:p>
          <a:p>
            <a:r>
              <a:rPr lang="fr-FR" dirty="0">
                <a:solidFill>
                  <a:srgbClr val="FF0000"/>
                </a:solidFill>
              </a:rPr>
              <a:t>Définir les mots clés</a:t>
            </a:r>
          </a:p>
          <a:p>
            <a:r>
              <a:rPr lang="fr-FR" dirty="0">
                <a:solidFill>
                  <a:srgbClr val="FF0000"/>
                </a:solidFill>
              </a:rPr>
              <a:t>Trouver un titre</a:t>
            </a:r>
          </a:p>
          <a:p>
            <a:r>
              <a:rPr lang="fr-FR" dirty="0">
                <a:solidFill>
                  <a:srgbClr val="FF0000"/>
                </a:solidFill>
              </a:rPr>
              <a:t>Canevas : contexte, pistes, actions-mission (ou pas), ouvert, qui susciter le débat, support (lettre, article, vidéo, conversation, mémo, dessin, </a:t>
            </a:r>
            <a:r>
              <a:rPr lang="fr-FR" dirty="0" err="1">
                <a:solidFill>
                  <a:srgbClr val="FF0000"/>
                </a:solidFill>
              </a:rPr>
              <a:t>photo-romant</a:t>
            </a:r>
            <a:r>
              <a:rPr lang="fr-FR" dirty="0">
                <a:solidFill>
                  <a:srgbClr val="FF0000"/>
                </a:solidFill>
              </a:rPr>
              <a:t>, BD,  audio), détail, réaliste, chaque mots/phrase à une importance, …)</a:t>
            </a:r>
          </a:p>
          <a:p>
            <a:r>
              <a:rPr lang="fr-FR" dirty="0"/>
              <a:t>Ecrire le livret tuteur</a:t>
            </a:r>
          </a:p>
          <a:p>
            <a:endParaRPr lang="fr-FR" dirty="0"/>
          </a:p>
          <a:p>
            <a:endParaRPr lang="fr-FR" dirty="0"/>
          </a:p>
        </p:txBody>
      </p:sp>
    </p:spTree>
    <p:extLst>
      <p:ext uri="{BB962C8B-B14F-4D97-AF65-F5344CB8AC3E}">
        <p14:creationId xmlns:p14="http://schemas.microsoft.com/office/powerpoint/2010/main" val="3602500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AE94-0FAD-5977-A44F-11FEF6D25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FA125-B9AB-54DD-DAE0-3C4A6767EEA1}"/>
              </a:ext>
            </a:extLst>
          </p:cNvPr>
          <p:cNvSpPr>
            <a:spLocks noGrp="1"/>
          </p:cNvSpPr>
          <p:nvPr>
            <p:ph type="title"/>
          </p:nvPr>
        </p:nvSpPr>
        <p:spPr>
          <a:xfrm>
            <a:off x="257908" y="44450"/>
            <a:ext cx="8886092" cy="1143000"/>
          </a:xfrm>
        </p:spPr>
        <p:txBody>
          <a:bodyPr/>
          <a:lstStyle/>
          <a:p>
            <a:r>
              <a:rPr lang="fr-BE" b="0" dirty="0"/>
              <a:t>Felix Baumgartner et Thomas Pesquet</a:t>
            </a:r>
          </a:p>
        </p:txBody>
      </p:sp>
      <p:sp>
        <p:nvSpPr>
          <p:cNvPr id="3" name="Content Placeholder 2">
            <a:extLst>
              <a:ext uri="{FF2B5EF4-FFF2-40B4-BE49-F238E27FC236}">
                <a16:creationId xmlns:a16="http://schemas.microsoft.com/office/drawing/2014/main" id="{FC160FBE-1FE5-F4E4-1BCD-08B26C719F98}"/>
              </a:ext>
            </a:extLst>
          </p:cNvPr>
          <p:cNvSpPr>
            <a:spLocks noGrp="1"/>
          </p:cNvSpPr>
          <p:nvPr>
            <p:ph idx="1"/>
          </p:nvPr>
        </p:nvSpPr>
        <p:spPr>
          <a:xfrm>
            <a:off x="762000" y="1320801"/>
            <a:ext cx="8183563" cy="1341121"/>
          </a:xfrm>
        </p:spPr>
        <p:txBody>
          <a:bodyPr/>
          <a:lstStyle/>
          <a:p>
            <a:pPr marL="0" indent="0">
              <a:buNone/>
            </a:pPr>
            <a:r>
              <a:rPr lang="fr-BE" sz="2400" i="1" dirty="0"/>
              <a:t>Regardez les deux vidéos: </a:t>
            </a:r>
            <a:r>
              <a:rPr lang="fr-FR" sz="2400" i="1" dirty="0"/>
              <a:t>(a) Thomas Pesquet travaille à l’extérieur de la station spatiale ISS, (b) le 14 octobre 2012 Felix Baumgartner sort de sa capsule et tombe…</a:t>
            </a:r>
          </a:p>
        </p:txBody>
      </p:sp>
      <p:sp>
        <p:nvSpPr>
          <p:cNvPr id="4" name="Date Placeholder 3">
            <a:extLst>
              <a:ext uri="{FF2B5EF4-FFF2-40B4-BE49-F238E27FC236}">
                <a16:creationId xmlns:a16="http://schemas.microsoft.com/office/drawing/2014/main" id="{7282EDF4-5348-7CA6-A7F8-DE926D409FE0}"/>
              </a:ext>
            </a:extLst>
          </p:cNvPr>
          <p:cNvSpPr>
            <a:spLocks noGrp="1"/>
          </p:cNvSpPr>
          <p:nvPr>
            <p:ph type="dt" sz="half" idx="10"/>
          </p:nvPr>
        </p:nvSpPr>
        <p:spPr/>
        <p:txBody>
          <a:bodyPr/>
          <a:lstStyle/>
          <a:p>
            <a:pPr>
              <a:defRPr/>
            </a:pPr>
            <a:r>
              <a:rPr lang="en-US"/>
              <a:t>P06: Conception d’un APP</a:t>
            </a:r>
            <a:endParaRPr lang="fr-FR" b="0" dirty="0"/>
          </a:p>
        </p:txBody>
      </p:sp>
      <p:pic>
        <p:nvPicPr>
          <p:cNvPr id="1026" name="Picture 2" descr="E:\attach\felix.png">
            <a:extLst>
              <a:ext uri="{FF2B5EF4-FFF2-40B4-BE49-F238E27FC236}">
                <a16:creationId xmlns:a16="http://schemas.microsoft.com/office/drawing/2014/main" id="{9D78A2EE-B0E9-D532-0F8B-8EF1A3D11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441" y="2661922"/>
            <a:ext cx="2907644" cy="306831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C48191C-09DC-64BF-4A92-51AF833361BD}"/>
              </a:ext>
            </a:extLst>
          </p:cNvPr>
          <p:cNvSpPr txBox="1">
            <a:spLocks/>
          </p:cNvSpPr>
          <p:nvPr/>
        </p:nvSpPr>
        <p:spPr bwMode="auto">
          <a:xfrm>
            <a:off x="721359" y="3078482"/>
            <a:ext cx="4846321" cy="306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marL="0" indent="0">
              <a:buFont typeface="Monotype Sorts" pitchFamily="2" charset="2"/>
              <a:buNone/>
            </a:pPr>
            <a:r>
              <a:rPr lang="fr-FR" sz="2400" i="1" kern="0" dirty="0">
                <a:solidFill>
                  <a:srgbClr val="0070C0"/>
                </a:solidFill>
              </a:rPr>
              <a:t>Pourquoi Felix tombe-t-il vers la terre alors que Thomas reste à proximité de l’ISS ?</a:t>
            </a:r>
          </a:p>
          <a:p>
            <a:pPr marL="0" indent="0">
              <a:buNone/>
            </a:pPr>
            <a:r>
              <a:rPr lang="fr-FR" sz="2400" i="1" kern="0" dirty="0">
                <a:solidFill>
                  <a:srgbClr val="0070C0"/>
                </a:solidFill>
              </a:rPr>
              <a:t>Quelles sont les conditions pour que l’astronaute </a:t>
            </a:r>
            <a:r>
              <a:rPr lang="fr-FR" sz="2400" i="1" dirty="0">
                <a:solidFill>
                  <a:srgbClr val="0070C0"/>
                </a:solidFill>
              </a:rPr>
              <a:t>reste à proximité de l’ISS, tombe vers la terre ou s’éloigne à tout jamais de notre planète ?</a:t>
            </a:r>
            <a:endParaRPr lang="fr-FR" sz="2400" i="1" kern="0" dirty="0">
              <a:solidFill>
                <a:srgbClr val="0070C0"/>
              </a:solidFill>
            </a:endParaRPr>
          </a:p>
        </p:txBody>
      </p:sp>
    </p:spTree>
    <p:extLst>
      <p:ext uri="{BB962C8B-B14F-4D97-AF65-F5344CB8AC3E}">
        <p14:creationId xmlns:p14="http://schemas.microsoft.com/office/powerpoint/2010/main" val="3384764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B66E-48C7-BBC6-9BFA-EA47130DA8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C0ED1-C2F9-63FA-7C19-40FB346F3569}"/>
              </a:ext>
            </a:extLst>
          </p:cNvPr>
          <p:cNvSpPr>
            <a:spLocks noGrp="1"/>
          </p:cNvSpPr>
          <p:nvPr>
            <p:ph idx="1"/>
          </p:nvPr>
        </p:nvSpPr>
        <p:spPr>
          <a:xfrm>
            <a:off x="721360" y="1249680"/>
            <a:ext cx="8183563" cy="5232400"/>
          </a:xfrm>
        </p:spPr>
        <p:txBody>
          <a:bodyPr/>
          <a:lstStyle/>
          <a:p>
            <a:pPr marL="0" indent="0">
              <a:buNone/>
            </a:pPr>
            <a:r>
              <a:rPr lang="fr-BE" sz="2400" b="1" dirty="0"/>
              <a:t>AAV: Être capable de :</a:t>
            </a:r>
          </a:p>
          <a:p>
            <a:pPr marL="447675" indent="-447675">
              <a:buClr>
                <a:schemeClr val="tx2">
                  <a:lumMod val="60000"/>
                  <a:lumOff val="40000"/>
                </a:schemeClr>
              </a:buClr>
              <a:buSzPct val="90000"/>
              <a:buFont typeface="+mj-lt"/>
              <a:buAutoNum type="arabicPeriod"/>
            </a:pPr>
            <a:r>
              <a:rPr lang="fr-FR" sz="2200" dirty="0"/>
              <a:t>poser clairement un problème simple de gravitation : représentation du problème (y compris dessin des vecteurs, forces, accélérations et vitesses) et prise d’hypothèses</a:t>
            </a:r>
          </a:p>
          <a:p>
            <a:pPr marL="447675" indent="-447675">
              <a:buClr>
                <a:schemeClr val="tx2">
                  <a:lumMod val="60000"/>
                  <a:lumOff val="40000"/>
                </a:schemeClr>
              </a:buClr>
              <a:buSzPct val="90000"/>
              <a:buFont typeface="+mj-lt"/>
              <a:buAutoNum type="arabicPeriod"/>
            </a:pPr>
            <a:r>
              <a:rPr lang="fr-FR" sz="2200" dirty="0"/>
              <a:t>d’expliquer les fondements de la loi de gravitation de Newton pour calculer les forces d’attraction</a:t>
            </a:r>
          </a:p>
          <a:p>
            <a:pPr marL="447675" indent="-447675">
              <a:buClr>
                <a:schemeClr val="tx2">
                  <a:lumMod val="60000"/>
                  <a:lumOff val="40000"/>
                </a:schemeClr>
              </a:buClr>
              <a:buSzPct val="90000"/>
              <a:buFont typeface="+mj-lt"/>
              <a:buAutoNum type="arabicPeriod"/>
            </a:pPr>
            <a:r>
              <a:rPr lang="fr-FR" sz="2200" dirty="0"/>
              <a:t>calculer l’accélération d’un corps pour un mouvement circulaire</a:t>
            </a:r>
          </a:p>
          <a:p>
            <a:pPr marL="447675" indent="-447675">
              <a:buClr>
                <a:schemeClr val="tx2">
                  <a:lumMod val="60000"/>
                  <a:lumOff val="40000"/>
                </a:schemeClr>
              </a:buClr>
              <a:buSzPct val="90000"/>
              <a:buFont typeface="+mj-lt"/>
              <a:buAutoNum type="arabicPeriod"/>
            </a:pPr>
            <a:r>
              <a:rPr lang="fr-FR" sz="2200" dirty="0"/>
              <a:t>calculer l’énergie potentielle et cinétique d’un corps</a:t>
            </a:r>
          </a:p>
          <a:p>
            <a:pPr marL="447675" indent="-447675">
              <a:buClr>
                <a:schemeClr val="tx2">
                  <a:lumMod val="60000"/>
                  <a:lumOff val="40000"/>
                </a:schemeClr>
              </a:buClr>
              <a:buSzPct val="90000"/>
              <a:buFont typeface="+mj-lt"/>
              <a:buAutoNum type="arabicPeriod"/>
            </a:pPr>
            <a:r>
              <a:rPr lang="fr-FR" sz="2200" dirty="0"/>
              <a:t>appliquer les lois de la physique pour déterminer la trajectoire d’un corps soumis à la gravitation universelle : loi de Newton, vitesse de lancement et de libération (échappement) sur base du principe de conservation de l’énergie</a:t>
            </a:r>
            <a:endParaRPr lang="fr-BE" sz="2200" dirty="0"/>
          </a:p>
        </p:txBody>
      </p:sp>
      <p:sp>
        <p:nvSpPr>
          <p:cNvPr id="8" name="Title 1">
            <a:extLst>
              <a:ext uri="{FF2B5EF4-FFF2-40B4-BE49-F238E27FC236}">
                <a16:creationId xmlns:a16="http://schemas.microsoft.com/office/drawing/2014/main" id="{3DD1F2D8-D868-FFAE-0ABF-0F01B9E61374}"/>
              </a:ext>
            </a:extLst>
          </p:cNvPr>
          <p:cNvSpPr>
            <a:spLocks noGrp="1"/>
          </p:cNvSpPr>
          <p:nvPr>
            <p:ph type="title"/>
          </p:nvPr>
        </p:nvSpPr>
        <p:spPr>
          <a:xfrm>
            <a:off x="257908" y="44450"/>
            <a:ext cx="8886092" cy="1143000"/>
          </a:xfrm>
        </p:spPr>
        <p:txBody>
          <a:bodyPr/>
          <a:lstStyle/>
          <a:p>
            <a:r>
              <a:rPr lang="fr-BE" b="0" dirty="0"/>
              <a:t>Felix Baumgartner et Thomas Pesquet</a:t>
            </a:r>
          </a:p>
        </p:txBody>
      </p:sp>
    </p:spTree>
    <p:extLst>
      <p:ext uri="{BB962C8B-B14F-4D97-AF65-F5344CB8AC3E}">
        <p14:creationId xmlns:p14="http://schemas.microsoft.com/office/powerpoint/2010/main" val="3039391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b="0" dirty="0"/>
              <a:t>Le Capitaine Haddock et Adonis</a:t>
            </a:r>
            <a:endParaRPr lang="fr-BE" dirty="0"/>
          </a:p>
        </p:txBody>
      </p:sp>
      <p:sp>
        <p:nvSpPr>
          <p:cNvPr id="3" name="Content Placeholder 2"/>
          <p:cNvSpPr>
            <a:spLocks noGrp="1"/>
          </p:cNvSpPr>
          <p:nvPr>
            <p:ph idx="1"/>
          </p:nvPr>
        </p:nvSpPr>
        <p:spPr>
          <a:xfrm>
            <a:off x="721360" y="1249680"/>
            <a:ext cx="8183563" cy="5232400"/>
          </a:xfrm>
        </p:spPr>
        <p:txBody>
          <a:bodyPr/>
          <a:lstStyle/>
          <a:p>
            <a:pPr marL="0" indent="0">
              <a:buNone/>
            </a:pPr>
            <a:r>
              <a:rPr lang="fr-FR" sz="2400" i="1" dirty="0"/>
              <a:t>Le capitaine Haddock, après avoir bu une bonne rasade de whisky, sort de la fusée et est attiré par l’astéroïde Adonis…  Heureusement, Tintin, ce héros, fait manœuvrer habilement la fusée et récupère le capitaine grâce à un lasso… (p 7 à 11, Hergé, 1954)</a:t>
            </a:r>
            <a:endParaRPr lang="fr-BE" sz="2400" b="1" dirty="0"/>
          </a:p>
        </p:txBody>
      </p:sp>
      <p:pic>
        <p:nvPicPr>
          <p:cNvPr id="8" name="Image 7" descr="Une image contenant capture d’écran, Dessin animé, dessin humoristique&#10;&#10;Description générée automatiquement">
            <a:extLst>
              <a:ext uri="{FF2B5EF4-FFF2-40B4-BE49-F238E27FC236}">
                <a16:creationId xmlns:a16="http://schemas.microsoft.com/office/drawing/2014/main" id="{02DA6150-4B97-C444-E6CE-D7B14411F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 y="3429000"/>
            <a:ext cx="7302500" cy="2870200"/>
          </a:xfrm>
          <a:prstGeom prst="rect">
            <a:avLst/>
          </a:prstGeom>
        </p:spPr>
      </p:pic>
    </p:spTree>
    <p:extLst>
      <p:ext uri="{BB962C8B-B14F-4D97-AF65-F5344CB8AC3E}">
        <p14:creationId xmlns:p14="http://schemas.microsoft.com/office/powerpoint/2010/main" val="1436993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b="0" dirty="0"/>
              <a:t>L’astéroïde 2004 MN 4 Apophis</a:t>
            </a:r>
          </a:p>
        </p:txBody>
      </p:sp>
      <p:sp>
        <p:nvSpPr>
          <p:cNvPr id="3" name="Content Placeholder 2"/>
          <p:cNvSpPr>
            <a:spLocks noGrp="1"/>
          </p:cNvSpPr>
          <p:nvPr>
            <p:ph idx="1"/>
          </p:nvPr>
        </p:nvSpPr>
        <p:spPr>
          <a:xfrm>
            <a:off x="4409533" y="1712913"/>
            <a:ext cx="4529680" cy="3505199"/>
          </a:xfrm>
        </p:spPr>
        <p:txBody>
          <a:bodyPr/>
          <a:lstStyle/>
          <a:p>
            <a:pPr marL="0" indent="0">
              <a:buNone/>
            </a:pPr>
            <a:r>
              <a:rPr lang="fr-FR" sz="2200" i="1" dirty="0">
                <a:solidFill>
                  <a:srgbClr val="0070C0"/>
                </a:solidFill>
              </a:rPr>
              <a:t>J’imagine que tu as lu dans les journaux les articles alarmants sur l’astéroïde 2004 MN4 Apophis, qui devrait passer suffisamment près de la terre le vendredi 13 (!) avril 2029 pour voir sa trajectoire modifiée, ce qui pourrait l’amener, lors de son passage suivant, en 2036, à percuter la Terre. </a:t>
            </a:r>
            <a:endParaRPr lang="fr-BE" sz="2300" dirty="0"/>
          </a:p>
        </p:txBody>
      </p:sp>
      <p:sp>
        <p:nvSpPr>
          <p:cNvPr id="4" name="Date Placeholder 3"/>
          <p:cNvSpPr>
            <a:spLocks noGrp="1"/>
          </p:cNvSpPr>
          <p:nvPr>
            <p:ph type="dt" sz="half" idx="10"/>
          </p:nvPr>
        </p:nvSpPr>
        <p:spPr/>
        <p:txBody>
          <a:bodyPr/>
          <a:lstStyle/>
          <a:p>
            <a:pPr>
              <a:defRPr/>
            </a:pPr>
            <a:r>
              <a:rPr lang="en-US"/>
              <a:t>P06: Conception d’un APP</a:t>
            </a:r>
            <a:endParaRPr lang="fr-FR" b="0" dirty="0"/>
          </a:p>
        </p:txBody>
      </p:sp>
      <p:sp>
        <p:nvSpPr>
          <p:cNvPr id="6" name="Content Placeholder 2"/>
          <p:cNvSpPr txBox="1">
            <a:spLocks/>
          </p:cNvSpPr>
          <p:nvPr/>
        </p:nvSpPr>
        <p:spPr bwMode="auto">
          <a:xfrm>
            <a:off x="1026160" y="4822190"/>
            <a:ext cx="7620000" cy="145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marL="0" indent="0">
              <a:buNone/>
            </a:pPr>
            <a:r>
              <a:rPr lang="fr-FR" sz="2400" i="1" dirty="0">
                <a:solidFill>
                  <a:srgbClr val="0070C0"/>
                </a:solidFill>
              </a:rPr>
              <a:t>L’article «Apophis va-t-il percuter la terre en 2036 ?» que je te donne en annexe résume bien la situation.</a:t>
            </a:r>
          </a:p>
          <a:p>
            <a:pPr marL="0" indent="0">
              <a:buNone/>
            </a:pPr>
            <a:r>
              <a:rPr lang="fr-FR" sz="2300" i="1" dirty="0">
                <a:solidFill>
                  <a:srgbClr val="0070C0"/>
                </a:solidFill>
              </a:rPr>
              <a:t>Je me demande s’il est possible d’établir de manière précise des conditions sur la trajectoire d’Apophis (à son approche de la Terre) pour que cet astéroïde se satellise ou qu’il vienne s’écraser sur notre planète ?</a:t>
            </a:r>
            <a:endParaRPr lang="fr-BE" sz="2300" i="1" dirty="0">
              <a:solidFill>
                <a:srgbClr val="0070C0"/>
              </a:solidFill>
            </a:endParaRPr>
          </a:p>
        </p:txBody>
      </p:sp>
      <p:pic>
        <p:nvPicPr>
          <p:cNvPr id="7" name="Image 6" descr="Une image contenant capture d’écran, planète, objet astronomique, astronomie&#10;&#10;Description générée automatiquement">
            <a:extLst>
              <a:ext uri="{FF2B5EF4-FFF2-40B4-BE49-F238E27FC236}">
                <a16:creationId xmlns:a16="http://schemas.microsoft.com/office/drawing/2014/main" id="{E776E955-4621-1636-0210-A64BFAFD1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5" y="2407788"/>
            <a:ext cx="4226312" cy="2414402"/>
          </a:xfrm>
          <a:prstGeom prst="rect">
            <a:avLst/>
          </a:prstGeom>
        </p:spPr>
      </p:pic>
      <p:pic>
        <p:nvPicPr>
          <p:cNvPr id="9" name="Image 8" descr="Une image contenant Graphique, cercle, graphisme, Bleu électrique&#10;&#10;Description générée automatiquement">
            <a:extLst>
              <a:ext uri="{FF2B5EF4-FFF2-40B4-BE49-F238E27FC236}">
                <a16:creationId xmlns:a16="http://schemas.microsoft.com/office/drawing/2014/main" id="{77E456DA-393A-3C7E-B2F5-61EFB978F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5" y="1466562"/>
            <a:ext cx="1788067" cy="1138496"/>
          </a:xfrm>
          <a:prstGeom prst="rect">
            <a:avLst/>
          </a:prstGeom>
        </p:spPr>
      </p:pic>
    </p:spTree>
    <p:extLst>
      <p:ext uri="{BB962C8B-B14F-4D97-AF65-F5344CB8AC3E}">
        <p14:creationId xmlns:p14="http://schemas.microsoft.com/office/powerpoint/2010/main" val="2710126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F90C-4F12-6A3C-404F-D8E9C10585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F89D091-B0DF-8C96-4FE4-2683AD820AEA}"/>
              </a:ext>
            </a:extLst>
          </p:cNvPr>
          <p:cNvSpPr>
            <a:spLocks noGrp="1"/>
          </p:cNvSpPr>
          <p:nvPr>
            <p:ph type="title"/>
          </p:nvPr>
        </p:nvSpPr>
        <p:spPr/>
        <p:txBody>
          <a:bodyPr/>
          <a:lstStyle/>
          <a:p>
            <a:r>
              <a:rPr lang="fr-FR" sz="3200" dirty="0">
                <a:solidFill>
                  <a:srgbClr val="9933FF"/>
                </a:solidFill>
              </a:rPr>
              <a:t>Première expérimentation</a:t>
            </a:r>
          </a:p>
        </p:txBody>
      </p:sp>
      <p:pic>
        <p:nvPicPr>
          <p:cNvPr id="5" name="Espace réservé du contenu 4" descr="Une image contenant obscurité, capture d’écran, noir, nuit&#10;&#10;Description générée automatiquement">
            <a:extLst>
              <a:ext uri="{FF2B5EF4-FFF2-40B4-BE49-F238E27FC236}">
                <a16:creationId xmlns:a16="http://schemas.microsoft.com/office/drawing/2014/main" id="{499CE83C-27D3-0673-EFD0-5758E12CC2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843" y="1187450"/>
            <a:ext cx="8796313" cy="6594015"/>
          </a:xfrm>
        </p:spPr>
      </p:pic>
    </p:spTree>
    <p:extLst>
      <p:ext uri="{BB962C8B-B14F-4D97-AF65-F5344CB8AC3E}">
        <p14:creationId xmlns:p14="http://schemas.microsoft.com/office/powerpoint/2010/main" val="573463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40738-4630-A762-A343-65DE0FEE7C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1ED627-B9FF-862C-D0F8-353ABA8054E6}"/>
              </a:ext>
            </a:extLst>
          </p:cNvPr>
          <p:cNvSpPr>
            <a:spLocks noGrp="1"/>
          </p:cNvSpPr>
          <p:nvPr>
            <p:ph type="title"/>
          </p:nvPr>
        </p:nvSpPr>
        <p:spPr/>
        <p:txBody>
          <a:bodyPr/>
          <a:lstStyle/>
          <a:p>
            <a:r>
              <a:rPr lang="fr-FR" sz="3200" dirty="0">
                <a:solidFill>
                  <a:srgbClr val="9933FF"/>
                </a:solidFill>
              </a:rPr>
              <a:t>Bilan</a:t>
            </a:r>
          </a:p>
        </p:txBody>
      </p:sp>
      <p:sp>
        <p:nvSpPr>
          <p:cNvPr id="3" name="Espace réservé du contenu 2">
            <a:extLst>
              <a:ext uri="{FF2B5EF4-FFF2-40B4-BE49-F238E27FC236}">
                <a16:creationId xmlns:a16="http://schemas.microsoft.com/office/drawing/2014/main" id="{D7B052B3-FD4C-5AEB-EC16-8988A6ADC047}"/>
              </a:ext>
            </a:extLst>
          </p:cNvPr>
          <p:cNvSpPr>
            <a:spLocks noGrp="1"/>
          </p:cNvSpPr>
          <p:nvPr>
            <p:ph idx="1"/>
          </p:nvPr>
        </p:nvSpPr>
        <p:spPr/>
        <p:txBody>
          <a:bodyPr>
            <a:normAutofit/>
          </a:bodyPr>
          <a:lstStyle/>
          <a:p>
            <a:r>
              <a:rPr lang="fr-FR" dirty="0"/>
              <a:t>…</a:t>
            </a:r>
          </a:p>
          <a:p>
            <a:endParaRPr lang="fr-FR" dirty="0"/>
          </a:p>
        </p:txBody>
      </p:sp>
    </p:spTree>
    <p:extLst>
      <p:ext uri="{BB962C8B-B14F-4D97-AF65-F5344CB8AC3E}">
        <p14:creationId xmlns:p14="http://schemas.microsoft.com/office/powerpoint/2010/main" val="333366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2A70E-2C25-71B0-0B38-78ACF5B60440}"/>
            </a:ext>
          </a:extLst>
        </p:cNvPr>
        <p:cNvGrpSpPr/>
        <p:nvPr/>
      </p:nvGrpSpPr>
      <p:grpSpPr>
        <a:xfrm>
          <a:off x="0" y="0"/>
          <a:ext cx="0" cy="0"/>
          <a:chOff x="0" y="0"/>
          <a:chExt cx="0" cy="0"/>
        </a:xfrm>
      </p:grpSpPr>
      <p:sp>
        <p:nvSpPr>
          <p:cNvPr id="14338" name="Title 4">
            <a:extLst>
              <a:ext uri="{FF2B5EF4-FFF2-40B4-BE49-F238E27FC236}">
                <a16:creationId xmlns:a16="http://schemas.microsoft.com/office/drawing/2014/main" id="{AF9FC643-2414-D6E1-BAA5-F5B62488888D}"/>
              </a:ext>
            </a:extLst>
          </p:cNvPr>
          <p:cNvSpPr>
            <a:spLocks noGrp="1"/>
          </p:cNvSpPr>
          <p:nvPr>
            <p:ph type="title"/>
          </p:nvPr>
        </p:nvSpPr>
        <p:spPr/>
        <p:txBody>
          <a:bodyPr/>
          <a:lstStyle/>
          <a:p>
            <a:r>
              <a:rPr lang="fr-FR" altLang="fr-FR" sz="3200" dirty="0"/>
              <a:t>Séquence APP</a:t>
            </a:r>
            <a:endParaRPr lang="fr-BE" altLang="fr-FR" sz="3200" dirty="0"/>
          </a:p>
        </p:txBody>
      </p:sp>
      <p:grpSp>
        <p:nvGrpSpPr>
          <p:cNvPr id="33" name="Group 32">
            <a:extLst>
              <a:ext uri="{FF2B5EF4-FFF2-40B4-BE49-F238E27FC236}">
                <a16:creationId xmlns:a16="http://schemas.microsoft.com/office/drawing/2014/main" id="{0C2F0F4A-3645-2688-DB1F-67DCE2CC27F2}"/>
              </a:ext>
            </a:extLst>
          </p:cNvPr>
          <p:cNvGrpSpPr>
            <a:grpSpLocks/>
          </p:cNvGrpSpPr>
          <p:nvPr/>
        </p:nvGrpSpPr>
        <p:grpSpPr bwMode="auto">
          <a:xfrm>
            <a:off x="7116819" y="2928938"/>
            <a:ext cx="950913" cy="903287"/>
            <a:chOff x="5890352" y="2928649"/>
            <a:chExt cx="1468916" cy="903383"/>
          </a:xfrm>
        </p:grpSpPr>
        <p:sp>
          <p:nvSpPr>
            <p:cNvPr id="14393" name="Rectangle 14">
              <a:extLst>
                <a:ext uri="{FF2B5EF4-FFF2-40B4-BE49-F238E27FC236}">
                  <a16:creationId xmlns:a16="http://schemas.microsoft.com/office/drawing/2014/main" id="{1CEBE8D1-7A05-8198-7DC2-1A92217EC90C}"/>
                </a:ext>
              </a:extLst>
            </p:cNvPr>
            <p:cNvSpPr>
              <a:spLocks noChangeArrowheads="1"/>
            </p:cNvSpPr>
            <p:nvPr/>
          </p:nvSpPr>
          <p:spPr bwMode="auto">
            <a:xfrm>
              <a:off x="5890352" y="2928649"/>
              <a:ext cx="1468916" cy="903383"/>
            </a:xfrm>
            <a:prstGeom prst="rect">
              <a:avLst/>
            </a:prstGeom>
            <a:solidFill>
              <a:srgbClr val="FF00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26" name="TextBox 25">
              <a:extLst>
                <a:ext uri="{FF2B5EF4-FFF2-40B4-BE49-F238E27FC236}">
                  <a16:creationId xmlns:a16="http://schemas.microsoft.com/office/drawing/2014/main" id="{3CF39978-E9F1-F26D-820A-FD743262BC6F}"/>
                </a:ext>
              </a:extLst>
            </p:cNvPr>
            <p:cNvSpPr txBox="1"/>
            <p:nvPr/>
          </p:nvSpPr>
          <p:spPr>
            <a:xfrm>
              <a:off x="6174816" y="3149334"/>
              <a:ext cx="919605" cy="462012"/>
            </a:xfrm>
            <a:prstGeom prst="rect">
              <a:avLst/>
            </a:prstGeom>
            <a:noFill/>
          </p:spPr>
          <p:txBody>
            <a:bodyPr wrap="none">
              <a:spAutoFit/>
            </a:bodyPr>
            <a:lstStyle/>
            <a:p>
              <a:pPr algn="ctr">
                <a:defRPr/>
              </a:pPr>
              <a:r>
                <a:rPr lang="fr-BE" dirty="0">
                  <a:solidFill>
                    <a:schemeClr val="bg1"/>
                  </a:solidFill>
                  <a:latin typeface="+mn-lt"/>
                </a:rPr>
                <a:t>Q / R</a:t>
              </a:r>
            </a:p>
          </p:txBody>
        </p:sp>
      </p:grpSp>
      <p:grpSp>
        <p:nvGrpSpPr>
          <p:cNvPr id="36" name="Group 35">
            <a:extLst>
              <a:ext uri="{FF2B5EF4-FFF2-40B4-BE49-F238E27FC236}">
                <a16:creationId xmlns:a16="http://schemas.microsoft.com/office/drawing/2014/main" id="{5903B1D0-54C5-59BD-67B7-D16FF404B4B2}"/>
              </a:ext>
            </a:extLst>
          </p:cNvPr>
          <p:cNvGrpSpPr>
            <a:grpSpLocks/>
          </p:cNvGrpSpPr>
          <p:nvPr/>
        </p:nvGrpSpPr>
        <p:grpSpPr bwMode="auto">
          <a:xfrm>
            <a:off x="1873932" y="1363663"/>
            <a:ext cx="3216250" cy="2470150"/>
            <a:chOff x="1586429" y="1363842"/>
            <a:chExt cx="3216543" cy="2470028"/>
          </a:xfrm>
        </p:grpSpPr>
        <p:grpSp>
          <p:nvGrpSpPr>
            <p:cNvPr id="14388" name="Group 29">
              <a:extLst>
                <a:ext uri="{FF2B5EF4-FFF2-40B4-BE49-F238E27FC236}">
                  <a16:creationId xmlns:a16="http://schemas.microsoft.com/office/drawing/2014/main" id="{8F765FC7-0794-E660-2979-740F7239C581}"/>
                </a:ext>
              </a:extLst>
            </p:cNvPr>
            <p:cNvGrpSpPr>
              <a:grpSpLocks/>
            </p:cNvGrpSpPr>
            <p:nvPr/>
          </p:nvGrpSpPr>
          <p:grpSpPr bwMode="auto">
            <a:xfrm>
              <a:off x="1586429" y="1363842"/>
              <a:ext cx="3216543" cy="2470028"/>
              <a:chOff x="1586429" y="1363842"/>
              <a:chExt cx="3216543" cy="2470028"/>
            </a:xfrm>
          </p:grpSpPr>
          <p:sp>
            <p:nvSpPr>
              <p:cNvPr id="14390" name="Rectangle 5">
                <a:extLst>
                  <a:ext uri="{FF2B5EF4-FFF2-40B4-BE49-F238E27FC236}">
                    <a16:creationId xmlns:a16="http://schemas.microsoft.com/office/drawing/2014/main" id="{624FAFF3-FBEE-CF4A-DAFF-15DCB6BC7E49}"/>
                  </a:ext>
                </a:extLst>
              </p:cNvPr>
              <p:cNvSpPr>
                <a:spLocks noChangeArrowheads="1"/>
              </p:cNvSpPr>
              <p:nvPr/>
            </p:nvSpPr>
            <p:spPr bwMode="auto">
              <a:xfrm>
                <a:off x="1586429" y="2930487"/>
                <a:ext cx="793214" cy="903383"/>
              </a:xfrm>
              <a:prstGeom prst="rect">
                <a:avLst/>
              </a:prstGeom>
              <a:solidFill>
                <a:srgbClr val="9933FF"/>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91" name="Rectangle 18">
                <a:extLst>
                  <a:ext uri="{FF2B5EF4-FFF2-40B4-BE49-F238E27FC236}">
                    <a16:creationId xmlns:a16="http://schemas.microsoft.com/office/drawing/2014/main" id="{3AB4D356-5A13-08DD-D543-E7DDCF4E93A1}"/>
                  </a:ext>
                </a:extLst>
              </p:cNvPr>
              <p:cNvSpPr>
                <a:spLocks noChangeArrowheads="1"/>
              </p:cNvSpPr>
              <p:nvPr/>
            </p:nvSpPr>
            <p:spPr bwMode="auto">
              <a:xfrm>
                <a:off x="2340214" y="1363842"/>
                <a:ext cx="2462758" cy="8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ClrTx/>
                  <a:buSzTx/>
                  <a:buFontTx/>
                  <a:buNone/>
                </a:pPr>
                <a:r>
                  <a:rPr kumimoji="0" lang="fr-BE" altLang="fr-FR" sz="2400" dirty="0">
                    <a:solidFill>
                      <a:srgbClr val="9933FF"/>
                    </a:solidFill>
                  </a:rPr>
                  <a:t>travail en</a:t>
                </a:r>
              </a:p>
              <a:p>
                <a:pPr algn="ctr">
                  <a:spcBef>
                    <a:spcPct val="0"/>
                  </a:spcBef>
                  <a:buClrTx/>
                  <a:buSzTx/>
                  <a:buFontTx/>
                  <a:buNone/>
                </a:pPr>
                <a:r>
                  <a:rPr kumimoji="0" lang="fr-BE" altLang="fr-FR" sz="2400" dirty="0">
                    <a:solidFill>
                      <a:srgbClr val="9933FF"/>
                    </a:solidFill>
                  </a:rPr>
                  <a:t>équipes tutorées</a:t>
                </a:r>
              </a:p>
            </p:txBody>
          </p:sp>
          <p:cxnSp>
            <p:nvCxnSpPr>
              <p:cNvPr id="14392" name="Straight Arrow Connector 20">
                <a:extLst>
                  <a:ext uri="{FF2B5EF4-FFF2-40B4-BE49-F238E27FC236}">
                    <a16:creationId xmlns:a16="http://schemas.microsoft.com/office/drawing/2014/main" id="{6267772C-5AD5-3E63-0F41-B464B1D44A6D}"/>
                  </a:ext>
                </a:extLst>
              </p:cNvPr>
              <p:cNvCxnSpPr>
                <a:cxnSpLocks noChangeShapeType="1"/>
                <a:stCxn id="14391" idx="2"/>
                <a:endCxn id="14390" idx="0"/>
              </p:cNvCxnSpPr>
              <p:nvPr/>
            </p:nvCxnSpPr>
            <p:spPr bwMode="auto">
              <a:xfrm flipH="1">
                <a:off x="1983036" y="2194798"/>
                <a:ext cx="1588557" cy="735689"/>
              </a:xfrm>
              <a:prstGeom prst="straightConnector1">
                <a:avLst/>
              </a:prstGeom>
              <a:noFill/>
              <a:ln w="38100" algn="ctr">
                <a:solidFill>
                  <a:srgbClr val="9933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Box 33">
              <a:extLst>
                <a:ext uri="{FF2B5EF4-FFF2-40B4-BE49-F238E27FC236}">
                  <a16:creationId xmlns:a16="http://schemas.microsoft.com/office/drawing/2014/main" id="{08DC34B4-2753-CD8D-A85A-E98757D9889B}"/>
                </a:ext>
              </a:extLst>
            </p:cNvPr>
            <p:cNvSpPr txBox="1"/>
            <p:nvPr/>
          </p:nvSpPr>
          <p:spPr>
            <a:xfrm rot="16200000">
              <a:off x="1598391" y="3148865"/>
              <a:ext cx="768312" cy="462005"/>
            </a:xfrm>
            <a:prstGeom prst="rect">
              <a:avLst/>
            </a:prstGeom>
            <a:noFill/>
          </p:spPr>
          <p:txBody>
            <a:bodyPr wrap="none">
              <a:spAutoFit/>
            </a:bodyPr>
            <a:lstStyle/>
            <a:p>
              <a:pPr>
                <a:defRPr/>
              </a:pPr>
              <a:r>
                <a:rPr lang="fr-BE" dirty="0">
                  <a:solidFill>
                    <a:schemeClr val="bg1"/>
                  </a:solidFill>
                  <a:latin typeface="+mn-lt"/>
                </a:rPr>
                <a:t>aller</a:t>
              </a:r>
            </a:p>
          </p:txBody>
        </p:sp>
      </p:grpSp>
      <p:grpSp>
        <p:nvGrpSpPr>
          <p:cNvPr id="37" name="Group 36">
            <a:extLst>
              <a:ext uri="{FF2B5EF4-FFF2-40B4-BE49-F238E27FC236}">
                <a16:creationId xmlns:a16="http://schemas.microsoft.com/office/drawing/2014/main" id="{75ADD7D4-17F4-BBAC-6E0F-B043D97FA3C7}"/>
              </a:ext>
            </a:extLst>
          </p:cNvPr>
          <p:cNvGrpSpPr>
            <a:grpSpLocks/>
          </p:cNvGrpSpPr>
          <p:nvPr/>
        </p:nvGrpSpPr>
        <p:grpSpPr bwMode="auto">
          <a:xfrm>
            <a:off x="3858915" y="2194660"/>
            <a:ext cx="1793267" cy="1680429"/>
            <a:chOff x="3569759" y="2194720"/>
            <a:chExt cx="1794692" cy="1680305"/>
          </a:xfrm>
        </p:grpSpPr>
        <p:grpSp>
          <p:nvGrpSpPr>
            <p:cNvPr id="14384" name="Group 31">
              <a:extLst>
                <a:ext uri="{FF2B5EF4-FFF2-40B4-BE49-F238E27FC236}">
                  <a16:creationId xmlns:a16="http://schemas.microsoft.com/office/drawing/2014/main" id="{FF42A54B-6750-12F8-D216-8C2FFB108147}"/>
                </a:ext>
              </a:extLst>
            </p:cNvPr>
            <p:cNvGrpSpPr>
              <a:grpSpLocks/>
            </p:cNvGrpSpPr>
            <p:nvPr/>
          </p:nvGrpSpPr>
          <p:grpSpPr bwMode="auto">
            <a:xfrm>
              <a:off x="3569759" y="2194720"/>
              <a:ext cx="1794692" cy="1639150"/>
              <a:chOff x="3569759" y="2194720"/>
              <a:chExt cx="1794692" cy="1639150"/>
            </a:xfrm>
          </p:grpSpPr>
          <p:sp>
            <p:nvSpPr>
              <p:cNvPr id="14386" name="Rectangle 6">
                <a:extLst>
                  <a:ext uri="{FF2B5EF4-FFF2-40B4-BE49-F238E27FC236}">
                    <a16:creationId xmlns:a16="http://schemas.microsoft.com/office/drawing/2014/main" id="{83F06FAC-871B-9CB0-87F8-7A0913F39052}"/>
                  </a:ext>
                </a:extLst>
              </p:cNvPr>
              <p:cNvSpPr>
                <a:spLocks noChangeArrowheads="1"/>
              </p:cNvSpPr>
              <p:nvPr/>
            </p:nvSpPr>
            <p:spPr bwMode="auto">
              <a:xfrm>
                <a:off x="4621092" y="2930487"/>
                <a:ext cx="743359" cy="903383"/>
              </a:xfrm>
              <a:prstGeom prst="rect">
                <a:avLst/>
              </a:prstGeom>
              <a:solidFill>
                <a:srgbClr val="9933FF"/>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cxnSp>
            <p:nvCxnSpPr>
              <p:cNvPr id="14387" name="Straight Arrow Connector 21">
                <a:extLst>
                  <a:ext uri="{FF2B5EF4-FFF2-40B4-BE49-F238E27FC236}">
                    <a16:creationId xmlns:a16="http://schemas.microsoft.com/office/drawing/2014/main" id="{AFD224C4-B853-9BC1-DB35-AAEB347200F1}"/>
                  </a:ext>
                </a:extLst>
              </p:cNvPr>
              <p:cNvCxnSpPr>
                <a:cxnSpLocks noChangeShapeType="1"/>
                <a:stCxn id="14391" idx="2"/>
                <a:endCxn id="14386" idx="0"/>
              </p:cNvCxnSpPr>
              <p:nvPr/>
            </p:nvCxnSpPr>
            <p:spPr bwMode="auto">
              <a:xfrm>
                <a:off x="3569759" y="2194720"/>
                <a:ext cx="1423013" cy="735767"/>
              </a:xfrm>
              <a:prstGeom prst="straightConnector1">
                <a:avLst/>
              </a:prstGeom>
              <a:noFill/>
              <a:ln w="38100" algn="ctr">
                <a:solidFill>
                  <a:srgbClr val="9933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TextBox 34">
              <a:extLst>
                <a:ext uri="{FF2B5EF4-FFF2-40B4-BE49-F238E27FC236}">
                  <a16:creationId xmlns:a16="http://schemas.microsoft.com/office/drawing/2014/main" id="{B307D29A-8A20-85E7-DB70-F735B79C2542}"/>
                </a:ext>
              </a:extLst>
            </p:cNvPr>
            <p:cNvSpPr txBox="1"/>
            <p:nvPr/>
          </p:nvSpPr>
          <p:spPr>
            <a:xfrm rot="16200000">
              <a:off x="4483117" y="3149390"/>
              <a:ext cx="988940" cy="462329"/>
            </a:xfrm>
            <a:prstGeom prst="rect">
              <a:avLst/>
            </a:prstGeom>
            <a:noFill/>
          </p:spPr>
          <p:txBody>
            <a:bodyPr wrap="none">
              <a:spAutoFit/>
            </a:bodyPr>
            <a:lstStyle/>
            <a:p>
              <a:pPr>
                <a:defRPr/>
              </a:pPr>
              <a:r>
                <a:rPr lang="fr-BE" dirty="0">
                  <a:solidFill>
                    <a:schemeClr val="bg1"/>
                  </a:solidFill>
                  <a:latin typeface="+mn-lt"/>
                </a:rPr>
                <a:t>retour</a:t>
              </a:r>
            </a:p>
          </p:txBody>
        </p:sp>
      </p:grpSp>
      <p:grpSp>
        <p:nvGrpSpPr>
          <p:cNvPr id="41" name="Group 40">
            <a:extLst>
              <a:ext uri="{FF2B5EF4-FFF2-40B4-BE49-F238E27FC236}">
                <a16:creationId xmlns:a16="http://schemas.microsoft.com/office/drawing/2014/main" id="{8DB7A8EC-53E1-0C95-69E7-D2C07AFBDBCC}"/>
              </a:ext>
            </a:extLst>
          </p:cNvPr>
          <p:cNvGrpSpPr>
            <a:grpSpLocks/>
          </p:cNvGrpSpPr>
          <p:nvPr/>
        </p:nvGrpSpPr>
        <p:grpSpPr bwMode="auto">
          <a:xfrm>
            <a:off x="7980148" y="2928938"/>
            <a:ext cx="461963" cy="903287"/>
            <a:chOff x="5812811" y="2930487"/>
            <a:chExt cx="461665" cy="903383"/>
          </a:xfrm>
        </p:grpSpPr>
        <p:sp>
          <p:nvSpPr>
            <p:cNvPr id="14382" name="Rectangle 41">
              <a:extLst>
                <a:ext uri="{FF2B5EF4-FFF2-40B4-BE49-F238E27FC236}">
                  <a16:creationId xmlns:a16="http://schemas.microsoft.com/office/drawing/2014/main" id="{FC8293DE-8F5A-DC3C-55D6-75EB76262CF2}"/>
                </a:ext>
              </a:extLst>
            </p:cNvPr>
            <p:cNvSpPr>
              <a:spLocks noChangeArrowheads="1"/>
            </p:cNvSpPr>
            <p:nvPr/>
          </p:nvSpPr>
          <p:spPr bwMode="auto">
            <a:xfrm>
              <a:off x="5931401" y="2930487"/>
              <a:ext cx="286439" cy="903383"/>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43" name="TextBox 42">
              <a:extLst>
                <a:ext uri="{FF2B5EF4-FFF2-40B4-BE49-F238E27FC236}">
                  <a16:creationId xmlns:a16="http://schemas.microsoft.com/office/drawing/2014/main" id="{1600B34F-5486-D50E-B481-DEE1730A6290}"/>
                </a:ext>
              </a:extLst>
            </p:cNvPr>
            <p:cNvSpPr txBox="1"/>
            <p:nvPr/>
          </p:nvSpPr>
          <p:spPr>
            <a:xfrm rot="16200000">
              <a:off x="5624499" y="3150552"/>
              <a:ext cx="838289" cy="461665"/>
            </a:xfrm>
            <a:prstGeom prst="rect">
              <a:avLst/>
            </a:prstGeom>
            <a:noFill/>
          </p:spPr>
          <p:txBody>
            <a:bodyPr wrap="none">
              <a:spAutoFit/>
            </a:bodyPr>
            <a:lstStyle/>
            <a:p>
              <a:pPr>
                <a:defRPr/>
              </a:pPr>
              <a:r>
                <a:rPr lang="fr-BE" dirty="0">
                  <a:latin typeface="+mn-lt"/>
                </a:rPr>
                <a:t>bilan</a:t>
              </a:r>
            </a:p>
          </p:txBody>
        </p:sp>
      </p:grpSp>
      <p:sp>
        <p:nvSpPr>
          <p:cNvPr id="44" name="TextBox 43">
            <a:extLst>
              <a:ext uri="{FF2B5EF4-FFF2-40B4-BE49-F238E27FC236}">
                <a16:creationId xmlns:a16="http://schemas.microsoft.com/office/drawing/2014/main" id="{DD82F9A2-9F6D-6947-CDA9-6C4EC0FF2E14}"/>
              </a:ext>
            </a:extLst>
          </p:cNvPr>
          <p:cNvSpPr txBox="1">
            <a:spLocks noChangeArrowheads="1"/>
          </p:cNvSpPr>
          <p:nvPr/>
        </p:nvSpPr>
        <p:spPr bwMode="auto">
          <a:xfrm rot="-5400000">
            <a:off x="6274738" y="3171031"/>
            <a:ext cx="1243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r>
              <a:rPr kumimoji="0" lang="fr-BE" altLang="fr-FR" sz="2400" dirty="0">
                <a:solidFill>
                  <a:schemeClr val="bg1"/>
                </a:solidFill>
                <a:latin typeface="Times New Roman" pitchFamily="18" charset="0"/>
              </a:rPr>
              <a:t>déjeuner</a:t>
            </a:r>
          </a:p>
        </p:txBody>
      </p:sp>
      <p:grpSp>
        <p:nvGrpSpPr>
          <p:cNvPr id="47" name="Group 46">
            <a:extLst>
              <a:ext uri="{FF2B5EF4-FFF2-40B4-BE49-F238E27FC236}">
                <a16:creationId xmlns:a16="http://schemas.microsoft.com/office/drawing/2014/main" id="{AD4BDEBE-C46F-A7BC-F55C-32C7EB415B83}"/>
              </a:ext>
            </a:extLst>
          </p:cNvPr>
          <p:cNvGrpSpPr>
            <a:grpSpLocks/>
          </p:cNvGrpSpPr>
          <p:nvPr/>
        </p:nvGrpSpPr>
        <p:grpSpPr bwMode="auto">
          <a:xfrm>
            <a:off x="1840595" y="1363663"/>
            <a:ext cx="3876675" cy="4421187"/>
            <a:chOff x="1542361" y="1363842"/>
            <a:chExt cx="3877936" cy="4420759"/>
          </a:xfrm>
        </p:grpSpPr>
        <p:sp>
          <p:nvSpPr>
            <p:cNvPr id="14380" name="Rectangle 44">
              <a:extLst>
                <a:ext uri="{FF2B5EF4-FFF2-40B4-BE49-F238E27FC236}">
                  <a16:creationId xmlns:a16="http://schemas.microsoft.com/office/drawing/2014/main" id="{BD63A412-FE62-41C7-BA81-7992DFA94993}"/>
                </a:ext>
              </a:extLst>
            </p:cNvPr>
            <p:cNvSpPr>
              <a:spLocks noChangeArrowheads="1"/>
            </p:cNvSpPr>
            <p:nvPr/>
          </p:nvSpPr>
          <p:spPr bwMode="auto">
            <a:xfrm>
              <a:off x="1542361" y="1363842"/>
              <a:ext cx="3877936" cy="3902221"/>
            </a:xfrm>
            <a:prstGeom prst="rect">
              <a:avLst/>
            </a:prstGeom>
            <a:noFill/>
            <a:ln w="38100"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46" name="TextBox 45">
              <a:extLst>
                <a:ext uri="{FF2B5EF4-FFF2-40B4-BE49-F238E27FC236}">
                  <a16:creationId xmlns:a16="http://schemas.microsoft.com/office/drawing/2014/main" id="{94417FA9-680A-979C-E7FA-6C9AA474C6EF}"/>
                </a:ext>
              </a:extLst>
            </p:cNvPr>
            <p:cNvSpPr txBox="1"/>
            <p:nvPr/>
          </p:nvSpPr>
          <p:spPr>
            <a:xfrm>
              <a:off x="2072758" y="5322684"/>
              <a:ext cx="2820317" cy="461917"/>
            </a:xfrm>
            <a:prstGeom prst="rect">
              <a:avLst/>
            </a:prstGeom>
            <a:noFill/>
          </p:spPr>
          <p:txBody>
            <a:bodyPr wrap="none">
              <a:spAutoFit/>
            </a:bodyPr>
            <a:lstStyle/>
            <a:p>
              <a:pPr>
                <a:defRPr/>
              </a:pPr>
              <a:r>
                <a:rPr lang="fr-BE" b="1" dirty="0">
                  <a:latin typeface="+mn-lt"/>
                </a:rPr>
                <a:t>« séquence APP »</a:t>
              </a:r>
            </a:p>
          </p:txBody>
        </p:sp>
      </p:grpSp>
      <p:cxnSp>
        <p:nvCxnSpPr>
          <p:cNvPr id="14346" name="Straight Connector 4">
            <a:extLst>
              <a:ext uri="{FF2B5EF4-FFF2-40B4-BE49-F238E27FC236}">
                <a16:creationId xmlns:a16="http://schemas.microsoft.com/office/drawing/2014/main" id="{F9E50348-EA19-E06C-221A-12DEC2C4B8EC}"/>
              </a:ext>
            </a:extLst>
          </p:cNvPr>
          <p:cNvCxnSpPr>
            <a:cxnSpLocks noChangeShapeType="1"/>
          </p:cNvCxnSpPr>
          <p:nvPr/>
        </p:nvCxnSpPr>
        <p:spPr bwMode="auto">
          <a:xfrm flipH="1">
            <a:off x="4688570" y="2779713"/>
            <a:ext cx="14287" cy="1271587"/>
          </a:xfrm>
          <a:prstGeom prst="line">
            <a:avLst/>
          </a:prstGeom>
          <a:noFill/>
          <a:ln w="28575" algn="ctr">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347" name="Group 11">
            <a:extLst>
              <a:ext uri="{FF2B5EF4-FFF2-40B4-BE49-F238E27FC236}">
                <a16:creationId xmlns:a16="http://schemas.microsoft.com/office/drawing/2014/main" id="{53063797-C73D-FD9D-ECA4-9C11CC1E7AC3}"/>
              </a:ext>
            </a:extLst>
          </p:cNvPr>
          <p:cNvGrpSpPr>
            <a:grpSpLocks/>
          </p:cNvGrpSpPr>
          <p:nvPr/>
        </p:nvGrpSpPr>
        <p:grpSpPr bwMode="auto">
          <a:xfrm>
            <a:off x="1323070" y="2928938"/>
            <a:ext cx="461962" cy="903287"/>
            <a:chOff x="716600" y="2928938"/>
            <a:chExt cx="461665" cy="903287"/>
          </a:xfrm>
        </p:grpSpPr>
        <p:sp>
          <p:nvSpPr>
            <p:cNvPr id="14378" name="Rectangle 26">
              <a:extLst>
                <a:ext uri="{FF2B5EF4-FFF2-40B4-BE49-F238E27FC236}">
                  <a16:creationId xmlns:a16="http://schemas.microsoft.com/office/drawing/2014/main" id="{A7FDB48A-FFE5-BB97-7547-B8554277A836}"/>
                </a:ext>
              </a:extLst>
            </p:cNvPr>
            <p:cNvSpPr>
              <a:spLocks noChangeArrowheads="1"/>
            </p:cNvSpPr>
            <p:nvPr/>
          </p:nvSpPr>
          <p:spPr bwMode="auto">
            <a:xfrm>
              <a:off x="785197" y="2928938"/>
              <a:ext cx="375478" cy="903287"/>
            </a:xfrm>
            <a:prstGeom prst="rect">
              <a:avLst/>
            </a:prstGeom>
            <a:solidFill>
              <a:srgbClr val="FF00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49" name="TextBox 48">
              <a:extLst>
                <a:ext uri="{FF2B5EF4-FFF2-40B4-BE49-F238E27FC236}">
                  <a16:creationId xmlns:a16="http://schemas.microsoft.com/office/drawing/2014/main" id="{0213469B-FB0D-F0B8-4814-5499FB2DA2CB}"/>
                </a:ext>
              </a:extLst>
            </p:cNvPr>
            <p:cNvSpPr txBox="1"/>
            <p:nvPr/>
          </p:nvSpPr>
          <p:spPr bwMode="auto">
            <a:xfrm rot="16200000">
              <a:off x="555320" y="3145781"/>
              <a:ext cx="784225" cy="461665"/>
            </a:xfrm>
            <a:prstGeom prst="rect">
              <a:avLst/>
            </a:prstGeom>
            <a:noFill/>
          </p:spPr>
          <p:txBody>
            <a:bodyPr wrap="none">
              <a:spAutoFit/>
            </a:bodyPr>
            <a:lstStyle/>
            <a:p>
              <a:pPr>
                <a:defRPr/>
              </a:pPr>
              <a:r>
                <a:rPr lang="fr-BE" dirty="0">
                  <a:solidFill>
                    <a:schemeClr val="bg1"/>
                  </a:solidFill>
                  <a:latin typeface="+mn-lt"/>
                </a:rPr>
                <a:t>intro</a:t>
              </a:r>
            </a:p>
          </p:txBody>
        </p:sp>
      </p:grpSp>
      <p:grpSp>
        <p:nvGrpSpPr>
          <p:cNvPr id="14" name="Group 13">
            <a:extLst>
              <a:ext uri="{FF2B5EF4-FFF2-40B4-BE49-F238E27FC236}">
                <a16:creationId xmlns:a16="http://schemas.microsoft.com/office/drawing/2014/main" id="{FDE86FEF-06DC-BC98-4842-2BA8E6A2314E}"/>
              </a:ext>
            </a:extLst>
          </p:cNvPr>
          <p:cNvGrpSpPr>
            <a:grpSpLocks/>
          </p:cNvGrpSpPr>
          <p:nvPr/>
        </p:nvGrpSpPr>
        <p:grpSpPr bwMode="auto">
          <a:xfrm>
            <a:off x="2689907" y="2930525"/>
            <a:ext cx="2182813" cy="2257425"/>
            <a:chOff x="2063962" y="2930525"/>
            <a:chExt cx="2183359" cy="2257425"/>
          </a:xfrm>
        </p:grpSpPr>
        <p:grpSp>
          <p:nvGrpSpPr>
            <p:cNvPr id="14363" name="Group 30">
              <a:extLst>
                <a:ext uri="{FF2B5EF4-FFF2-40B4-BE49-F238E27FC236}">
                  <a16:creationId xmlns:a16="http://schemas.microsoft.com/office/drawing/2014/main" id="{368CB729-CE56-31F5-EE55-FAE8CA120DC5}"/>
                </a:ext>
              </a:extLst>
            </p:cNvPr>
            <p:cNvGrpSpPr>
              <a:grpSpLocks/>
            </p:cNvGrpSpPr>
            <p:nvPr/>
          </p:nvGrpSpPr>
          <p:grpSpPr bwMode="auto">
            <a:xfrm>
              <a:off x="2063962" y="2930525"/>
              <a:ext cx="2137532" cy="2257425"/>
              <a:chOff x="2401676" y="2930486"/>
              <a:chExt cx="2137590" cy="2257685"/>
            </a:xfrm>
          </p:grpSpPr>
          <p:sp>
            <p:nvSpPr>
              <p:cNvPr id="14365" name="Rectangle 7">
                <a:extLst>
                  <a:ext uri="{FF2B5EF4-FFF2-40B4-BE49-F238E27FC236}">
                    <a16:creationId xmlns:a16="http://schemas.microsoft.com/office/drawing/2014/main" id="{9A9DFD93-6EC3-0A3E-1C74-1F3B22EA6E49}"/>
                  </a:ext>
                </a:extLst>
              </p:cNvPr>
              <p:cNvSpPr>
                <a:spLocks noChangeArrowheads="1"/>
              </p:cNvSpPr>
              <p:nvPr/>
            </p:nvSpPr>
            <p:spPr bwMode="auto">
              <a:xfrm>
                <a:off x="2401676" y="2930487"/>
                <a:ext cx="301563" cy="903383"/>
              </a:xfrm>
              <a:prstGeom prst="rect">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66" name="Rectangle 8">
                <a:extLst>
                  <a:ext uri="{FF2B5EF4-FFF2-40B4-BE49-F238E27FC236}">
                    <a16:creationId xmlns:a16="http://schemas.microsoft.com/office/drawing/2014/main" id="{2FCDCBBE-B0FF-56C5-9CF2-546545E0EAA0}"/>
                  </a:ext>
                </a:extLst>
              </p:cNvPr>
              <p:cNvSpPr>
                <a:spLocks noChangeArrowheads="1"/>
              </p:cNvSpPr>
              <p:nvPr/>
            </p:nvSpPr>
            <p:spPr bwMode="auto">
              <a:xfrm>
                <a:off x="4234667" y="2930486"/>
                <a:ext cx="118509" cy="903383"/>
              </a:xfrm>
              <a:prstGeom prst="rect">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67" name="Rectangle 9">
                <a:extLst>
                  <a:ext uri="{FF2B5EF4-FFF2-40B4-BE49-F238E27FC236}">
                    <a16:creationId xmlns:a16="http://schemas.microsoft.com/office/drawing/2014/main" id="{F511CB6A-A543-8C05-F4F8-D4F1AD707C83}"/>
                  </a:ext>
                </a:extLst>
              </p:cNvPr>
              <p:cNvSpPr>
                <a:spLocks noChangeArrowheads="1"/>
              </p:cNvSpPr>
              <p:nvPr/>
            </p:nvSpPr>
            <p:spPr bwMode="auto">
              <a:xfrm>
                <a:off x="2773933" y="2930487"/>
                <a:ext cx="209320" cy="903383"/>
              </a:xfrm>
              <a:prstGeom prst="rect">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68" name="Rectangle 10">
                <a:extLst>
                  <a:ext uri="{FF2B5EF4-FFF2-40B4-BE49-F238E27FC236}">
                    <a16:creationId xmlns:a16="http://schemas.microsoft.com/office/drawing/2014/main" id="{A31B434E-7110-7093-8CDA-629D5F7833D3}"/>
                  </a:ext>
                </a:extLst>
              </p:cNvPr>
              <p:cNvSpPr>
                <a:spLocks noChangeArrowheads="1"/>
              </p:cNvSpPr>
              <p:nvPr/>
            </p:nvSpPr>
            <p:spPr bwMode="auto">
              <a:xfrm>
                <a:off x="3730829" y="2930487"/>
                <a:ext cx="344673" cy="903383"/>
              </a:xfrm>
              <a:prstGeom prst="rect">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69" name="Oval 11">
                <a:extLst>
                  <a:ext uri="{FF2B5EF4-FFF2-40B4-BE49-F238E27FC236}">
                    <a16:creationId xmlns:a16="http://schemas.microsoft.com/office/drawing/2014/main" id="{69BE21B5-314E-22E4-DCE6-5F1F7098C66E}"/>
                  </a:ext>
                </a:extLst>
              </p:cNvPr>
              <p:cNvSpPr>
                <a:spLocks noChangeArrowheads="1"/>
              </p:cNvSpPr>
              <p:nvPr/>
            </p:nvSpPr>
            <p:spPr bwMode="auto">
              <a:xfrm>
                <a:off x="3050112" y="3305060"/>
                <a:ext cx="132203" cy="154236"/>
              </a:xfrm>
              <a:prstGeom prst="ellipse">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70" name="Oval 12">
                <a:extLst>
                  <a:ext uri="{FF2B5EF4-FFF2-40B4-BE49-F238E27FC236}">
                    <a16:creationId xmlns:a16="http://schemas.microsoft.com/office/drawing/2014/main" id="{77AE9428-0C1D-AAF6-F420-977AD179E86C}"/>
                  </a:ext>
                </a:extLst>
              </p:cNvPr>
              <p:cNvSpPr>
                <a:spLocks noChangeArrowheads="1"/>
              </p:cNvSpPr>
              <p:nvPr/>
            </p:nvSpPr>
            <p:spPr bwMode="auto">
              <a:xfrm flipV="1">
                <a:off x="3284194" y="3305060"/>
                <a:ext cx="132203" cy="152400"/>
              </a:xfrm>
              <a:prstGeom prst="ellipse">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71" name="Oval 13">
                <a:extLst>
                  <a:ext uri="{FF2B5EF4-FFF2-40B4-BE49-F238E27FC236}">
                    <a16:creationId xmlns:a16="http://schemas.microsoft.com/office/drawing/2014/main" id="{272C6DA9-65D4-F9A0-B730-731D4275D972}"/>
                  </a:ext>
                </a:extLst>
              </p:cNvPr>
              <p:cNvSpPr>
                <a:spLocks noChangeArrowheads="1"/>
              </p:cNvSpPr>
              <p:nvPr/>
            </p:nvSpPr>
            <p:spPr bwMode="auto">
              <a:xfrm>
                <a:off x="3501304" y="3303223"/>
                <a:ext cx="132203" cy="154236"/>
              </a:xfrm>
              <a:prstGeom prst="ellipse">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4372" name="Right Brace 15">
                <a:extLst>
                  <a:ext uri="{FF2B5EF4-FFF2-40B4-BE49-F238E27FC236}">
                    <a16:creationId xmlns:a16="http://schemas.microsoft.com/office/drawing/2014/main" id="{2095A389-51CF-CB08-1FF1-E3E0D289C326}"/>
                  </a:ext>
                </a:extLst>
              </p:cNvPr>
              <p:cNvSpPr>
                <a:spLocks/>
              </p:cNvSpPr>
              <p:nvPr/>
            </p:nvSpPr>
            <p:spPr bwMode="auto">
              <a:xfrm rot="5400000">
                <a:off x="3279671" y="3164597"/>
                <a:ext cx="420478" cy="2098713"/>
              </a:xfrm>
              <a:prstGeom prst="rightBrace">
                <a:avLst>
                  <a:gd name="adj1" fmla="val 52408"/>
                  <a:gd name="adj2" fmla="val 50000"/>
                </a:avLst>
              </a:prstGeom>
              <a:noFill/>
              <a:ln w="57150" algn="ctr">
                <a:solidFill>
                  <a:srgbClr val="00CC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17" name="TextBox 16">
                <a:extLst>
                  <a:ext uri="{FF2B5EF4-FFF2-40B4-BE49-F238E27FC236}">
                    <a16:creationId xmlns:a16="http://schemas.microsoft.com/office/drawing/2014/main" id="{B1A40082-0DBC-7E24-5749-7F5442901938}"/>
                  </a:ext>
                </a:extLst>
              </p:cNvPr>
              <p:cNvSpPr txBox="1"/>
              <p:nvPr/>
            </p:nvSpPr>
            <p:spPr>
              <a:xfrm>
                <a:off x="2757375" y="4357813"/>
                <a:ext cx="1472021" cy="830358"/>
              </a:xfrm>
              <a:prstGeom prst="rect">
                <a:avLst/>
              </a:prstGeom>
              <a:noFill/>
            </p:spPr>
            <p:txBody>
              <a:bodyPr wrap="none">
                <a:spAutoFit/>
              </a:bodyPr>
              <a:lstStyle/>
              <a:p>
                <a:pPr algn="ctr">
                  <a:defRPr/>
                </a:pPr>
                <a:r>
                  <a:rPr lang="fr-BE" dirty="0">
                    <a:solidFill>
                      <a:srgbClr val="00CC00"/>
                    </a:solidFill>
                    <a:latin typeface="+mn-lt"/>
                  </a:rPr>
                  <a:t>travail</a:t>
                </a:r>
              </a:p>
              <a:p>
                <a:pPr algn="ctr">
                  <a:defRPr/>
                </a:pPr>
                <a:r>
                  <a:rPr lang="fr-BE" dirty="0">
                    <a:solidFill>
                      <a:srgbClr val="00CC00"/>
                    </a:solidFill>
                    <a:latin typeface="+mn-lt"/>
                  </a:rPr>
                  <a:t>individuel</a:t>
                </a:r>
              </a:p>
            </p:txBody>
          </p:sp>
        </p:grpSp>
        <p:sp>
          <p:nvSpPr>
            <p:cNvPr id="14364" name="Rectangle 8">
              <a:extLst>
                <a:ext uri="{FF2B5EF4-FFF2-40B4-BE49-F238E27FC236}">
                  <a16:creationId xmlns:a16="http://schemas.microsoft.com/office/drawing/2014/main" id="{D29497DE-4CF6-ADB1-1DE5-DBAD359F8405}"/>
                </a:ext>
              </a:extLst>
            </p:cNvPr>
            <p:cNvSpPr>
              <a:spLocks noChangeArrowheads="1"/>
            </p:cNvSpPr>
            <p:nvPr/>
          </p:nvSpPr>
          <p:spPr bwMode="auto">
            <a:xfrm>
              <a:off x="4128815" y="2933840"/>
              <a:ext cx="118506" cy="903279"/>
            </a:xfrm>
            <a:prstGeom prst="rect">
              <a:avLst/>
            </a:prstGeom>
            <a:solidFill>
              <a:srgbClr val="00CC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grpSp>
      <p:grpSp>
        <p:nvGrpSpPr>
          <p:cNvPr id="75" name="Group 74">
            <a:extLst>
              <a:ext uri="{FF2B5EF4-FFF2-40B4-BE49-F238E27FC236}">
                <a16:creationId xmlns:a16="http://schemas.microsoft.com/office/drawing/2014/main" id="{55A91869-8E01-45DB-1BE0-F3E1BE77CD9D}"/>
              </a:ext>
            </a:extLst>
          </p:cNvPr>
          <p:cNvGrpSpPr>
            <a:grpSpLocks/>
          </p:cNvGrpSpPr>
          <p:nvPr/>
        </p:nvGrpSpPr>
        <p:grpSpPr bwMode="auto">
          <a:xfrm>
            <a:off x="5820457" y="2898775"/>
            <a:ext cx="382588" cy="960438"/>
            <a:chOff x="778156" y="2896835"/>
            <a:chExt cx="382519" cy="960519"/>
          </a:xfrm>
        </p:grpSpPr>
        <p:sp>
          <p:nvSpPr>
            <p:cNvPr id="14353" name="Rectangle 75">
              <a:extLst>
                <a:ext uri="{FF2B5EF4-FFF2-40B4-BE49-F238E27FC236}">
                  <a16:creationId xmlns:a16="http://schemas.microsoft.com/office/drawing/2014/main" id="{487906F3-1903-58F3-BC3E-DB24E5FAF2D8}"/>
                </a:ext>
              </a:extLst>
            </p:cNvPr>
            <p:cNvSpPr>
              <a:spLocks noChangeArrowheads="1"/>
            </p:cNvSpPr>
            <p:nvPr/>
          </p:nvSpPr>
          <p:spPr bwMode="auto">
            <a:xfrm>
              <a:off x="785197" y="2928938"/>
              <a:ext cx="375478" cy="903287"/>
            </a:xfrm>
            <a:prstGeom prst="rect">
              <a:avLst/>
            </a:prstGeom>
            <a:solidFill>
              <a:srgbClr val="FF00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77" name="TextBox 76">
              <a:extLst>
                <a:ext uri="{FF2B5EF4-FFF2-40B4-BE49-F238E27FC236}">
                  <a16:creationId xmlns:a16="http://schemas.microsoft.com/office/drawing/2014/main" id="{9597D9A5-5FF1-370B-2650-10EA85E1FE05}"/>
                </a:ext>
              </a:extLst>
            </p:cNvPr>
            <p:cNvSpPr txBox="1"/>
            <p:nvPr/>
          </p:nvSpPr>
          <p:spPr bwMode="auto">
            <a:xfrm rot="16200000">
              <a:off x="466935" y="3208056"/>
              <a:ext cx="960519" cy="338077"/>
            </a:xfrm>
            <a:prstGeom prst="rect">
              <a:avLst/>
            </a:prstGeom>
            <a:noFill/>
          </p:spPr>
          <p:txBody>
            <a:bodyPr wrap="none">
              <a:spAutoFit/>
            </a:bodyPr>
            <a:lstStyle/>
            <a:p>
              <a:pPr>
                <a:defRPr/>
              </a:pPr>
              <a:r>
                <a:rPr lang="fr-BE" sz="1600" dirty="0">
                  <a:solidFill>
                    <a:schemeClr val="bg1"/>
                  </a:solidFill>
                  <a:latin typeface="+mn-lt"/>
                </a:rPr>
                <a:t>résultats</a:t>
              </a:r>
            </a:p>
          </p:txBody>
        </p:sp>
      </p:grpSp>
      <p:grpSp>
        <p:nvGrpSpPr>
          <p:cNvPr id="51" name="Group 50">
            <a:extLst>
              <a:ext uri="{FF2B5EF4-FFF2-40B4-BE49-F238E27FC236}">
                <a16:creationId xmlns:a16="http://schemas.microsoft.com/office/drawing/2014/main" id="{E16DEAAE-8248-CA91-5FDA-F1AE3E646EBD}"/>
              </a:ext>
            </a:extLst>
          </p:cNvPr>
          <p:cNvGrpSpPr>
            <a:grpSpLocks/>
          </p:cNvGrpSpPr>
          <p:nvPr/>
        </p:nvGrpSpPr>
        <p:grpSpPr bwMode="auto">
          <a:xfrm>
            <a:off x="6297770" y="2848238"/>
            <a:ext cx="382795" cy="1061509"/>
            <a:chOff x="777949" y="2846295"/>
            <a:chExt cx="382726" cy="1061599"/>
          </a:xfrm>
        </p:grpSpPr>
        <p:sp>
          <p:nvSpPr>
            <p:cNvPr id="52" name="Rectangle 75">
              <a:extLst>
                <a:ext uri="{FF2B5EF4-FFF2-40B4-BE49-F238E27FC236}">
                  <a16:creationId xmlns:a16="http://schemas.microsoft.com/office/drawing/2014/main" id="{585ADFCC-6DA6-07F4-690F-0ACB8BD9BF3F}"/>
                </a:ext>
              </a:extLst>
            </p:cNvPr>
            <p:cNvSpPr>
              <a:spLocks noChangeArrowheads="1"/>
            </p:cNvSpPr>
            <p:nvPr/>
          </p:nvSpPr>
          <p:spPr bwMode="auto">
            <a:xfrm>
              <a:off x="785197" y="2928938"/>
              <a:ext cx="375478" cy="903287"/>
            </a:xfrm>
            <a:prstGeom prst="rect">
              <a:avLst/>
            </a:prstGeom>
            <a:solidFill>
              <a:srgbClr val="FF0000"/>
            </a:solidFill>
            <a:ln w="9525" algn="ctr">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sp>
          <p:nvSpPr>
            <p:cNvPr id="53" name="TextBox 52">
              <a:extLst>
                <a:ext uri="{FF2B5EF4-FFF2-40B4-BE49-F238E27FC236}">
                  <a16:creationId xmlns:a16="http://schemas.microsoft.com/office/drawing/2014/main" id="{3B04E850-8AED-E646-5EEA-817322C73128}"/>
                </a:ext>
              </a:extLst>
            </p:cNvPr>
            <p:cNvSpPr txBox="1"/>
            <p:nvPr/>
          </p:nvSpPr>
          <p:spPr bwMode="auto">
            <a:xfrm rot="16200000">
              <a:off x="416396" y="3207848"/>
              <a:ext cx="1061599" cy="338493"/>
            </a:xfrm>
            <a:prstGeom prst="rect">
              <a:avLst/>
            </a:prstGeom>
            <a:noFill/>
          </p:spPr>
          <p:txBody>
            <a:bodyPr wrap="none">
              <a:spAutoFit/>
            </a:bodyPr>
            <a:lstStyle/>
            <a:p>
              <a:pPr>
                <a:defRPr/>
              </a:pPr>
              <a:r>
                <a:rPr lang="fr-BE" sz="1600" dirty="0">
                  <a:solidFill>
                    <a:schemeClr val="bg1"/>
                  </a:solidFill>
                  <a:latin typeface="+mn-lt"/>
                </a:rPr>
                <a:t>questions</a:t>
              </a:r>
            </a:p>
          </p:txBody>
        </p:sp>
      </p:grpSp>
    </p:spTree>
    <p:extLst>
      <p:ext uri="{BB962C8B-B14F-4D97-AF65-F5344CB8AC3E}">
        <p14:creationId xmlns:p14="http://schemas.microsoft.com/office/powerpoint/2010/main" val="2050082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F6F7F-7568-0705-A08D-EC3BE8802F5D}"/>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3F30D5A-52BB-A06F-A92A-582F6EDDEA7F}"/>
              </a:ext>
            </a:extLst>
          </p:cNvPr>
          <p:cNvSpPr>
            <a:spLocks noGrp="1"/>
          </p:cNvSpPr>
          <p:nvPr>
            <p:ph type="dt" sz="quarter" idx="10"/>
          </p:nvPr>
        </p:nvSpPr>
        <p:spPr/>
        <p:txBody>
          <a:bodyPr/>
          <a:lstStyle/>
          <a:p>
            <a:pPr>
              <a:defRPr/>
            </a:pPr>
            <a:r>
              <a:rPr lang="fr-FR"/>
              <a:t>Introduction</a:t>
            </a:r>
            <a:r>
              <a:rPr lang="fr-FR" b="0"/>
              <a:t> </a:t>
            </a:r>
          </a:p>
        </p:txBody>
      </p:sp>
      <p:sp>
        <p:nvSpPr>
          <p:cNvPr id="12291" name="Rectangle 2">
            <a:extLst>
              <a:ext uri="{FF2B5EF4-FFF2-40B4-BE49-F238E27FC236}">
                <a16:creationId xmlns:a16="http://schemas.microsoft.com/office/drawing/2014/main" id="{41ED3971-8C96-3A0C-138A-6850B9E606EA}"/>
              </a:ext>
            </a:extLst>
          </p:cNvPr>
          <p:cNvSpPr>
            <a:spLocks noGrp="1" noChangeArrowheads="1"/>
          </p:cNvSpPr>
          <p:nvPr>
            <p:ph type="title"/>
          </p:nvPr>
        </p:nvSpPr>
        <p:spPr>
          <a:xfrm>
            <a:off x="582803" y="44450"/>
            <a:ext cx="8356409" cy="1143000"/>
          </a:xfrm>
        </p:spPr>
        <p:txBody>
          <a:bodyPr/>
          <a:lstStyle/>
          <a:p>
            <a:r>
              <a:rPr lang="fr-FR" altLang="fr-FR" sz="3200" dirty="0"/>
              <a:t>L’agenda</a:t>
            </a:r>
          </a:p>
        </p:txBody>
      </p:sp>
      <p:sp>
        <p:nvSpPr>
          <p:cNvPr id="12292" name="Rectangle 3">
            <a:extLst>
              <a:ext uri="{FF2B5EF4-FFF2-40B4-BE49-F238E27FC236}">
                <a16:creationId xmlns:a16="http://schemas.microsoft.com/office/drawing/2014/main" id="{F65B736C-EFFA-A115-FD4A-3C688F14838F}"/>
              </a:ext>
            </a:extLst>
          </p:cNvPr>
          <p:cNvSpPr>
            <a:spLocks noGrp="1" noChangeArrowheads="1"/>
          </p:cNvSpPr>
          <p:nvPr>
            <p:ph type="body" idx="1"/>
          </p:nvPr>
        </p:nvSpPr>
        <p:spPr>
          <a:xfrm>
            <a:off x="398463" y="1205094"/>
            <a:ext cx="8643937" cy="5386388"/>
          </a:xfrm>
        </p:spPr>
        <p:txBody>
          <a:bodyPr/>
          <a:lstStyle/>
          <a:p>
            <a:pPr lvl="0"/>
            <a:r>
              <a:rPr lang="fr-BE" sz="1800" dirty="0"/>
              <a:t>lundi 13 mai :	C’est quoi une bonne situation problème ?</a:t>
            </a:r>
          </a:p>
          <a:p>
            <a:pPr marL="0" lvl="0" indent="0">
              <a:buNone/>
            </a:pPr>
            <a:r>
              <a:rPr lang="fr-BE" sz="1800" dirty="0"/>
              <a:t>	AM :	Le hamburger - Séance aller – Travail autonome</a:t>
            </a:r>
          </a:p>
          <a:p>
            <a:pPr marL="0" lvl="0" indent="0">
              <a:buNone/>
            </a:pPr>
            <a:r>
              <a:rPr lang="fr-BE" sz="1800" dirty="0"/>
              <a:t>	PM : 	Le hamburger - Séance retour</a:t>
            </a:r>
          </a:p>
          <a:p>
            <a:pPr marL="0" lvl="0" indent="0">
              <a:buNone/>
            </a:pPr>
            <a:r>
              <a:rPr lang="fr-BE" sz="1800" dirty="0"/>
              <a:t>	 	Bilan : retour  des observateurs, identification des 				incontournables et caractéristique d’une bonne situation	</a:t>
            </a:r>
          </a:p>
          <a:p>
            <a:r>
              <a:rPr lang="en-US" sz="1800" dirty="0"/>
              <a:t>Mardi 14  : 	Conception </a:t>
            </a:r>
            <a:r>
              <a:rPr lang="en-US" sz="1800" dirty="0" err="1"/>
              <a:t>d’APP</a:t>
            </a:r>
            <a:r>
              <a:rPr lang="en-US" sz="1800" dirty="0"/>
              <a:t>	</a:t>
            </a:r>
            <a:endParaRPr lang="fr-BE" sz="1800" dirty="0"/>
          </a:p>
          <a:p>
            <a:pPr marL="0" lvl="0" indent="0">
              <a:buNone/>
            </a:pPr>
            <a:r>
              <a:rPr lang="fr-BE" sz="1800" dirty="0"/>
              <a:t>	AM :	Acquis d’Apprentissage par votre APP</a:t>
            </a:r>
          </a:p>
          <a:p>
            <a:pPr marL="0" lvl="0" indent="0">
              <a:buNone/>
            </a:pPr>
            <a:r>
              <a:rPr lang="fr-BE" sz="1800" dirty="0"/>
              <a:t>	PM : 	Conception de votre APP</a:t>
            </a:r>
          </a:p>
          <a:p>
            <a:pPr marL="0" lvl="0" indent="0">
              <a:buNone/>
            </a:pPr>
            <a:r>
              <a:rPr lang="fr-BE" sz="1800" dirty="0"/>
              <a:t>		Première expérimentation</a:t>
            </a:r>
          </a:p>
          <a:p>
            <a:pPr marL="0" lvl="0" indent="0">
              <a:buNone/>
            </a:pPr>
            <a:r>
              <a:rPr lang="fr-BE" sz="1800" dirty="0"/>
              <a:t>	 	</a:t>
            </a:r>
          </a:p>
          <a:p>
            <a:r>
              <a:rPr lang="fr-BE" sz="1800" dirty="0">
                <a:solidFill>
                  <a:srgbClr val="FF0000"/>
                </a:solidFill>
              </a:rPr>
              <a:t>Mercredi 15 : 	</a:t>
            </a:r>
            <a:r>
              <a:rPr lang="en-US" sz="1800" dirty="0">
                <a:solidFill>
                  <a:srgbClr val="FF0000"/>
                </a:solidFill>
              </a:rPr>
              <a:t>Conception </a:t>
            </a:r>
            <a:r>
              <a:rPr lang="en-US" sz="1800" dirty="0" err="1">
                <a:solidFill>
                  <a:srgbClr val="FF0000"/>
                </a:solidFill>
              </a:rPr>
              <a:t>d’APP</a:t>
            </a:r>
            <a:r>
              <a:rPr lang="en-US" sz="1800" dirty="0">
                <a:solidFill>
                  <a:srgbClr val="FF0000"/>
                </a:solidFill>
              </a:rPr>
              <a:t> et </a:t>
            </a:r>
            <a:r>
              <a:rPr lang="en-US" sz="1800" dirty="0" err="1">
                <a:solidFill>
                  <a:srgbClr val="FF0000"/>
                </a:solidFill>
              </a:rPr>
              <a:t>évaluation</a:t>
            </a:r>
            <a:r>
              <a:rPr lang="en-US" sz="1800" dirty="0">
                <a:solidFill>
                  <a:srgbClr val="FF0000"/>
                </a:solidFill>
              </a:rPr>
              <a:t> des acquis</a:t>
            </a:r>
          </a:p>
          <a:p>
            <a:pPr marL="0" lvl="0" indent="0">
              <a:buNone/>
            </a:pPr>
            <a:r>
              <a:rPr lang="fr-BE" sz="1800" dirty="0">
                <a:solidFill>
                  <a:srgbClr val="FF0000"/>
                </a:solidFill>
              </a:rPr>
              <a:t>	AM : 	Conception (suite)</a:t>
            </a:r>
          </a:p>
          <a:p>
            <a:pPr marL="0" lvl="0" indent="0">
              <a:buNone/>
            </a:pPr>
            <a:r>
              <a:rPr lang="fr-BE" sz="1800" dirty="0">
                <a:solidFill>
                  <a:srgbClr val="FF0000"/>
                </a:solidFill>
              </a:rPr>
              <a:t>	PM : 	Evaluation des acquis</a:t>
            </a:r>
          </a:p>
          <a:p>
            <a:pPr marL="0" lvl="0" indent="0">
              <a:buNone/>
            </a:pPr>
            <a:r>
              <a:rPr lang="fr-BE" sz="1800" dirty="0">
                <a:solidFill>
                  <a:srgbClr val="FF0000"/>
                </a:solidFill>
              </a:rPr>
              <a:t>		Bilan</a:t>
            </a:r>
          </a:p>
          <a:p>
            <a:pPr marL="0" lvl="0" indent="0">
              <a:buNone/>
            </a:pPr>
            <a:r>
              <a:rPr lang="fr-BE" sz="1800" dirty="0">
                <a:solidFill>
                  <a:srgbClr val="FF0000"/>
                </a:solidFill>
              </a:rPr>
              <a:t>		Consignes pour 24 juin 2024</a:t>
            </a:r>
          </a:p>
          <a:p>
            <a:pPr marL="0" lvl="0" indent="0">
              <a:buNone/>
            </a:pPr>
            <a:endParaRPr lang="fr-BE" sz="1800" dirty="0"/>
          </a:p>
          <a:p>
            <a:pPr marL="0" lvl="0" indent="0">
              <a:buNone/>
            </a:pPr>
            <a:r>
              <a:rPr lang="fr-BE" sz="1800" dirty="0"/>
              <a:t>		</a:t>
            </a:r>
          </a:p>
          <a:p>
            <a:endParaRPr lang="en-US" sz="1800" dirty="0"/>
          </a:p>
          <a:p>
            <a:pPr lvl="3"/>
            <a:r>
              <a:rPr lang="fr-BE" sz="600" dirty="0"/>
              <a:t>bilan</a:t>
            </a:r>
          </a:p>
        </p:txBody>
      </p:sp>
    </p:spTree>
    <p:extLst>
      <p:ext uri="{BB962C8B-B14F-4D97-AF65-F5344CB8AC3E}">
        <p14:creationId xmlns:p14="http://schemas.microsoft.com/office/powerpoint/2010/main" val="2307162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8F4F-024D-41E4-B708-F348DD281269}"/>
              </a:ext>
            </a:extLst>
          </p:cNvPr>
          <p:cNvSpPr>
            <a:spLocks noGrp="1"/>
          </p:cNvSpPr>
          <p:nvPr>
            <p:ph type="ctrTitle"/>
          </p:nvPr>
        </p:nvSpPr>
        <p:spPr>
          <a:xfrm>
            <a:off x="685800" y="0"/>
            <a:ext cx="7772400" cy="1730623"/>
          </a:xfrm>
        </p:spPr>
        <p:txBody>
          <a:bodyPr/>
          <a:lstStyle/>
          <a:p>
            <a:r>
              <a:rPr lang="fr-FR" sz="4800" dirty="0"/>
              <a:t>Evaluation des acquis</a:t>
            </a:r>
            <a:endParaRPr lang="en-US" sz="4800" dirty="0"/>
          </a:p>
        </p:txBody>
      </p:sp>
      <p:pic>
        <p:nvPicPr>
          <p:cNvPr id="3" name="Image 2">
            <a:extLst>
              <a:ext uri="{FF2B5EF4-FFF2-40B4-BE49-F238E27FC236}">
                <a16:creationId xmlns:a16="http://schemas.microsoft.com/office/drawing/2014/main" id="{D2A73249-7D83-F54C-A334-FB6357EAFB8B}"/>
              </a:ext>
            </a:extLst>
          </p:cNvPr>
          <p:cNvPicPr>
            <a:picLocks noChangeAspect="1"/>
          </p:cNvPicPr>
          <p:nvPr/>
        </p:nvPicPr>
        <p:blipFill rotWithShape="1">
          <a:blip r:embed="rId2"/>
          <a:srcRect l="20076" t="36344" r="57087" b="32141"/>
          <a:stretch/>
        </p:blipFill>
        <p:spPr>
          <a:xfrm>
            <a:off x="2875402" y="2276168"/>
            <a:ext cx="3697995" cy="3825512"/>
          </a:xfrm>
          <a:prstGeom prst="rect">
            <a:avLst/>
          </a:prstGeom>
        </p:spPr>
      </p:pic>
      <p:sp>
        <p:nvSpPr>
          <p:cNvPr id="4" name="Espace réservé du numéro de diapositive 3">
            <a:extLst>
              <a:ext uri="{FF2B5EF4-FFF2-40B4-BE49-F238E27FC236}">
                <a16:creationId xmlns:a16="http://schemas.microsoft.com/office/drawing/2014/main" id="{FC8A5378-DD15-B8B4-8FA9-CADDE5604C7D}"/>
              </a:ext>
            </a:extLst>
          </p:cNvPr>
          <p:cNvSpPr>
            <a:spLocks noGrp="1"/>
          </p:cNvSpPr>
          <p:nvPr>
            <p:ph type="sldNum" sz="quarter" idx="12"/>
          </p:nvPr>
        </p:nvSpPr>
        <p:spPr/>
        <p:txBody>
          <a:bodyPr/>
          <a:lstStyle/>
          <a:p>
            <a:pPr>
              <a:defRPr/>
            </a:pPr>
            <a:fld id="{0F3595F1-7C1A-4CC7-84DA-0E0E0BCFD9B1}" type="slidenum">
              <a:rPr lang="fr-FR" altLang="fr-FR" smtClean="0"/>
              <a:pPr>
                <a:defRPr/>
              </a:pPr>
              <a:t>61</a:t>
            </a:fld>
            <a:endParaRPr lang="fr-FR" altLang="fr-FR"/>
          </a:p>
        </p:txBody>
      </p:sp>
    </p:spTree>
    <p:extLst>
      <p:ext uri="{BB962C8B-B14F-4D97-AF65-F5344CB8AC3E}">
        <p14:creationId xmlns:p14="http://schemas.microsoft.com/office/powerpoint/2010/main" val="343074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7" name="Rectangle 2"/>
          <p:cNvSpPr>
            <a:spLocks noGrp="1" noChangeArrowheads="1"/>
          </p:cNvSpPr>
          <p:nvPr>
            <p:ph type="title" idx="4294967295"/>
          </p:nvPr>
        </p:nvSpPr>
        <p:spPr/>
        <p:txBody>
          <a:bodyPr/>
          <a:lstStyle/>
          <a:p>
            <a:r>
              <a:rPr lang="fr-BE" dirty="0">
                <a:solidFill>
                  <a:srgbClr val="9933FF"/>
                </a:solidFill>
                <a:ea typeface="ＭＳ Ｐゴシック" pitchFamily="1" charset="-128"/>
              </a:rPr>
              <a:t>Exercice</a:t>
            </a:r>
            <a:endParaRPr lang="fr-BE" sz="2800" b="0" dirty="0">
              <a:solidFill>
                <a:srgbClr val="9933FF"/>
              </a:solidFill>
              <a:ea typeface="ＭＳ Ｐゴシック" pitchFamily="1" charset="-128"/>
            </a:endParaRPr>
          </a:p>
        </p:txBody>
      </p:sp>
      <p:sp>
        <p:nvSpPr>
          <p:cNvPr id="26628" name="Rectangle 3"/>
          <p:cNvSpPr>
            <a:spLocks noGrp="1" noChangeArrowheads="1"/>
          </p:cNvSpPr>
          <p:nvPr>
            <p:ph type="body" idx="4294967295"/>
          </p:nvPr>
        </p:nvSpPr>
        <p:spPr>
          <a:xfrm>
            <a:off x="468923" y="1322378"/>
            <a:ext cx="7197969" cy="4032739"/>
          </a:xfrm>
        </p:spPr>
        <p:txBody>
          <a:bodyPr/>
          <a:lstStyle/>
          <a:p>
            <a:pPr marL="0" indent="0">
              <a:buFont typeface="Monotype Sorts" pitchFamily="1" charset="2"/>
              <a:buNone/>
            </a:pPr>
            <a:r>
              <a:rPr lang="fr-BE" sz="2400" b="1" dirty="0">
                <a:solidFill>
                  <a:srgbClr val="9933FF"/>
                </a:solidFill>
                <a:ea typeface="ＭＳ Ｐゴシック" pitchFamily="1" charset="-128"/>
              </a:rPr>
              <a:t>Tous ensemble</a:t>
            </a:r>
            <a:r>
              <a:rPr lang="fr-BE" sz="2400" dirty="0">
                <a:solidFill>
                  <a:srgbClr val="9933FF"/>
                </a:solidFill>
                <a:ea typeface="ＭＳ Ｐゴシック" pitchFamily="1" charset="-128"/>
              </a:rPr>
              <a:t>, construisez une liste de </a:t>
            </a:r>
            <a:r>
              <a:rPr lang="fr-BE" sz="2400" b="1" u="sng" dirty="0">
                <a:solidFill>
                  <a:srgbClr val="9933FF"/>
                </a:solidFill>
                <a:ea typeface="ＭＳ Ｐゴシック" pitchFamily="1" charset="-128"/>
              </a:rPr>
              <a:t>raisons</a:t>
            </a:r>
            <a:r>
              <a:rPr lang="fr-BE" sz="2400" dirty="0">
                <a:solidFill>
                  <a:srgbClr val="9933FF"/>
                </a:solidFill>
                <a:ea typeface="ＭＳ Ｐゴシック" pitchFamily="1" charset="-128"/>
              </a:rPr>
              <a:t> qui justifient une évaluation</a:t>
            </a:r>
            <a:br>
              <a:rPr lang="fr-BE" sz="2400" dirty="0">
                <a:solidFill>
                  <a:srgbClr val="9933FF"/>
                </a:solidFill>
                <a:ea typeface="ＭＳ Ｐゴシック" pitchFamily="1" charset="-128"/>
              </a:rPr>
            </a:br>
            <a:r>
              <a:rPr lang="fr-BE" sz="2400" dirty="0">
                <a:solidFill>
                  <a:srgbClr val="9933FF"/>
                </a:solidFill>
                <a:ea typeface="ＭＳ Ｐゴシック" pitchFamily="1" charset="-128"/>
              </a:rPr>
              <a:t>(à quoi </a:t>
            </a:r>
            <a:r>
              <a:rPr lang="fr-BE" sz="2400" b="1" dirty="0">
                <a:solidFill>
                  <a:srgbClr val="9933FF"/>
                </a:solidFill>
                <a:ea typeface="ＭＳ Ｐゴシック" pitchFamily="1" charset="-128"/>
              </a:rPr>
              <a:t>sert</a:t>
            </a:r>
            <a:r>
              <a:rPr lang="fr-BE" sz="2400" dirty="0">
                <a:solidFill>
                  <a:srgbClr val="9933FF"/>
                </a:solidFill>
                <a:ea typeface="ＭＳ Ｐゴシック" pitchFamily="1" charset="-128"/>
              </a:rPr>
              <a:t> / </a:t>
            </a:r>
            <a:r>
              <a:rPr lang="fr-BE" sz="2400" b="1" dirty="0">
                <a:solidFill>
                  <a:srgbClr val="9933FF"/>
                </a:solidFill>
                <a:ea typeface="ＭＳ Ｐゴシック" pitchFamily="1" charset="-128"/>
              </a:rPr>
              <a:t>peut servir</a:t>
            </a:r>
            <a:r>
              <a:rPr lang="fr-BE" sz="2400" dirty="0">
                <a:solidFill>
                  <a:srgbClr val="9933FF"/>
                </a:solidFill>
                <a:ea typeface="ＭＳ Ｐゴシック" pitchFamily="1" charset="-128"/>
              </a:rPr>
              <a:t> / </a:t>
            </a:r>
            <a:r>
              <a:rPr lang="fr-BE" sz="2400" b="1" dirty="0">
                <a:solidFill>
                  <a:srgbClr val="9933FF"/>
                </a:solidFill>
                <a:ea typeface="ＭＳ Ｐゴシック" pitchFamily="1" charset="-128"/>
              </a:rPr>
              <a:t>doit servir</a:t>
            </a:r>
            <a:r>
              <a:rPr lang="fr-BE" sz="2400" dirty="0">
                <a:solidFill>
                  <a:srgbClr val="9933FF"/>
                </a:solidFill>
                <a:ea typeface="ＭＳ Ｐゴシック" pitchFamily="1" charset="-128"/>
              </a:rPr>
              <a:t> une évaluation ?)  </a:t>
            </a:r>
            <a:r>
              <a:rPr lang="fr-BE" sz="2400" dirty="0">
                <a:solidFill>
                  <a:srgbClr val="9933FF"/>
                </a:solidFill>
                <a:ea typeface="ＭＳ Ｐゴシック" pitchFamily="1" charset="-128"/>
                <a:sym typeface="Wingdings" pitchFamily="2" charset="2"/>
              </a:rPr>
              <a:t> </a:t>
            </a:r>
            <a:r>
              <a:rPr lang="fr-BE" sz="2400" b="1" dirty="0">
                <a:solidFill>
                  <a:srgbClr val="9933FF"/>
                </a:solidFill>
                <a:ea typeface="ＭＳ Ｐゴシック" pitchFamily="1" charset="-128"/>
                <a:sym typeface="Wingdings" pitchFamily="2" charset="2"/>
              </a:rPr>
              <a:t>«</a:t>
            </a:r>
            <a:r>
              <a:rPr lang="fr-BE" sz="2400" dirty="0">
                <a:solidFill>
                  <a:srgbClr val="9933FF"/>
                </a:solidFill>
                <a:ea typeface="ＭＳ Ｐゴシック" pitchFamily="1" charset="-128"/>
                <a:sym typeface="Wingdings" pitchFamily="2" charset="2"/>
              </a:rPr>
              <a:t> </a:t>
            </a:r>
            <a:r>
              <a:rPr lang="fr-BE" sz="2400" b="1" dirty="0">
                <a:solidFill>
                  <a:srgbClr val="9933FF"/>
                </a:solidFill>
                <a:ea typeface="ＭＳ Ｐゴシック" pitchFamily="1" charset="-128"/>
                <a:sym typeface="Wingdings" pitchFamily="2" charset="2"/>
              </a:rPr>
              <a:t>finalités »</a:t>
            </a:r>
            <a:r>
              <a:rPr lang="fr-BE" sz="2400" dirty="0">
                <a:solidFill>
                  <a:srgbClr val="9933FF"/>
                </a:solidFill>
                <a:ea typeface="ＭＳ Ｐゴシック" pitchFamily="1" charset="-128"/>
                <a:sym typeface="Wingdings" pitchFamily="2" charset="2"/>
              </a:rPr>
              <a:t> de l’évaluation</a:t>
            </a:r>
            <a:endParaRPr lang="fr-BE" sz="2400" dirty="0">
              <a:solidFill>
                <a:srgbClr val="9933FF"/>
              </a:solidFill>
              <a:ea typeface="ＭＳ Ｐゴシック" pitchFamily="1" charset="-128"/>
            </a:endParaRPr>
          </a:p>
          <a:p>
            <a:pPr marL="0" indent="0">
              <a:spcBef>
                <a:spcPts val="1200"/>
              </a:spcBef>
              <a:buFont typeface="Monotype Sorts" pitchFamily="1" charset="2"/>
              <a:buNone/>
            </a:pPr>
            <a:r>
              <a:rPr lang="fr-BE" sz="2400" dirty="0">
                <a:solidFill>
                  <a:srgbClr val="9933FF"/>
                </a:solidFill>
                <a:ea typeface="ＭＳ Ｐゴシック" pitchFamily="1" charset="-128"/>
              </a:rPr>
              <a:t>Pensez aux différents </a:t>
            </a:r>
            <a:r>
              <a:rPr lang="fr-BE" sz="2400" b="1" i="1" dirty="0">
                <a:solidFill>
                  <a:srgbClr val="9933FF"/>
                </a:solidFill>
                <a:ea typeface="ＭＳ Ｐゴシック" pitchFamily="1" charset="-128"/>
              </a:rPr>
              <a:t>points de vue</a:t>
            </a:r>
            <a:br>
              <a:rPr lang="fr-BE" sz="2400" dirty="0">
                <a:solidFill>
                  <a:srgbClr val="9933FF"/>
                </a:solidFill>
                <a:ea typeface="ＭＳ Ｐゴシック" pitchFamily="1" charset="-128"/>
              </a:rPr>
            </a:br>
            <a:r>
              <a:rPr lang="fr-BE" sz="2400" dirty="0">
                <a:solidFill>
                  <a:srgbClr val="9933FF"/>
                </a:solidFill>
                <a:ea typeface="ＭＳ Ｐゴシック" pitchFamily="1" charset="-128"/>
              </a:rPr>
              <a:t>(</a:t>
            </a:r>
            <a:r>
              <a:rPr lang="fr-BE" sz="2400" i="1" dirty="0">
                <a:solidFill>
                  <a:srgbClr val="9933FF"/>
                </a:solidFill>
                <a:ea typeface="ＭＳ Ｐゴシック" pitchFamily="1" charset="-128"/>
              </a:rPr>
              <a:t>enseignant</a:t>
            </a:r>
            <a:r>
              <a:rPr lang="fr-BE" sz="2400" dirty="0">
                <a:solidFill>
                  <a:srgbClr val="9933FF"/>
                </a:solidFill>
                <a:ea typeface="ＭＳ Ｐゴシック" pitchFamily="1" charset="-128"/>
              </a:rPr>
              <a:t> / </a:t>
            </a:r>
            <a:r>
              <a:rPr lang="fr-BE" sz="2400" i="1" dirty="0">
                <a:solidFill>
                  <a:srgbClr val="9933FF"/>
                </a:solidFill>
                <a:ea typeface="ＭＳ Ｐゴシック" pitchFamily="1" charset="-128"/>
              </a:rPr>
              <a:t>élève</a:t>
            </a:r>
            <a:r>
              <a:rPr lang="fr-BE" sz="2400" dirty="0">
                <a:solidFill>
                  <a:srgbClr val="9933FF"/>
                </a:solidFill>
                <a:ea typeface="ＭＳ Ｐゴシック" pitchFamily="1" charset="-128"/>
              </a:rPr>
              <a:t> / </a:t>
            </a:r>
            <a:r>
              <a:rPr lang="fr-BE" sz="2400" i="1" dirty="0">
                <a:solidFill>
                  <a:srgbClr val="9933FF"/>
                </a:solidFill>
                <a:ea typeface="ＭＳ Ｐゴシック" pitchFamily="1" charset="-128"/>
              </a:rPr>
              <a:t>direction</a:t>
            </a:r>
            <a:r>
              <a:rPr lang="fr-BE" sz="2400" dirty="0">
                <a:solidFill>
                  <a:srgbClr val="9933FF"/>
                </a:solidFill>
                <a:ea typeface="ＭＳ Ｐゴシック" pitchFamily="1" charset="-128"/>
              </a:rPr>
              <a:t> / </a:t>
            </a:r>
            <a:r>
              <a:rPr lang="fr-BE" sz="2400" i="1" dirty="0">
                <a:solidFill>
                  <a:srgbClr val="9933FF"/>
                </a:solidFill>
                <a:ea typeface="ＭＳ Ｐゴシック" pitchFamily="1" charset="-128"/>
              </a:rPr>
              <a:t>Société</a:t>
            </a:r>
            <a:r>
              <a:rPr lang="fr-BE" sz="2400" dirty="0">
                <a:solidFill>
                  <a:srgbClr val="9933FF"/>
                </a:solidFill>
                <a:ea typeface="ＭＳ Ｐゴシック" pitchFamily="1" charset="-128"/>
              </a:rPr>
              <a:t>)…</a:t>
            </a:r>
          </a:p>
          <a:p>
            <a:pPr marL="0" indent="0">
              <a:spcBef>
                <a:spcPts val="1200"/>
              </a:spcBef>
              <a:buFont typeface="Monotype Sorts" pitchFamily="1" charset="2"/>
              <a:buNone/>
            </a:pPr>
            <a:r>
              <a:rPr lang="fr-BE" sz="2400" dirty="0">
                <a:solidFill>
                  <a:srgbClr val="9933FF"/>
                </a:solidFill>
                <a:ea typeface="ＭＳ Ｐゴシック" pitchFamily="1" charset="-128"/>
              </a:rPr>
              <a:t>Pensez au monde que vous connaissez et à un monde idéal…</a:t>
            </a:r>
          </a:p>
          <a:p>
            <a:pPr marL="0" indent="0">
              <a:spcBef>
                <a:spcPts val="1200"/>
              </a:spcBef>
              <a:buFont typeface="Monotype Sorts" pitchFamily="1" charset="2"/>
              <a:buNone/>
            </a:pPr>
            <a:r>
              <a:rPr lang="fr-BE" sz="2400" b="1" dirty="0">
                <a:solidFill>
                  <a:srgbClr val="9933FF"/>
                </a:solidFill>
                <a:ea typeface="ＭＳ Ｐゴシック" pitchFamily="1" charset="-128"/>
              </a:rPr>
              <a:t>On commence par une réflexion individuelle !</a:t>
            </a:r>
          </a:p>
        </p:txBody>
      </p:sp>
    </p:spTree>
    <p:extLst>
      <p:ext uri="{BB962C8B-B14F-4D97-AF65-F5344CB8AC3E}">
        <p14:creationId xmlns:p14="http://schemas.microsoft.com/office/powerpoint/2010/main" val="263381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fr-FR">
                <a:solidFill>
                  <a:srgbClr val="FF0000"/>
                </a:solidFill>
                <a:ea typeface="ＭＳ Ｐゴシック" pitchFamily="1" charset="-128"/>
              </a:rPr>
              <a:t>Pourquoi</a:t>
            </a:r>
            <a:r>
              <a:rPr lang="fr-FR">
                <a:ea typeface="ＭＳ Ｐゴシック" pitchFamily="1" charset="-128"/>
              </a:rPr>
              <a:t> évaluer les acquis ?</a:t>
            </a:r>
          </a:p>
        </p:txBody>
      </p:sp>
      <p:sp>
        <p:nvSpPr>
          <p:cNvPr id="27652" name="Rectangle 3"/>
          <p:cNvSpPr>
            <a:spLocks noGrp="1" noChangeArrowheads="1"/>
          </p:cNvSpPr>
          <p:nvPr>
            <p:ph type="body" idx="1"/>
          </p:nvPr>
        </p:nvSpPr>
        <p:spPr>
          <a:xfrm>
            <a:off x="762000" y="1233488"/>
            <a:ext cx="8326438" cy="5119687"/>
          </a:xfrm>
        </p:spPr>
        <p:txBody>
          <a:bodyPr/>
          <a:lstStyle/>
          <a:p>
            <a:pPr marL="0" indent="0">
              <a:buNone/>
            </a:pPr>
            <a:r>
              <a:rPr lang="fr-FR" sz="3600" b="1" dirty="0">
                <a:ea typeface="ＭＳ Ｐゴシック" pitchFamily="1" charset="-128"/>
              </a:rPr>
              <a:t>Finalités </a:t>
            </a:r>
            <a:r>
              <a:rPr lang="fr-FR" dirty="0">
                <a:ea typeface="ＭＳ Ｐゴシック" pitchFamily="1" charset="-128"/>
              </a:rPr>
              <a:t>possibles pour l’évaluation :</a:t>
            </a:r>
          </a:p>
          <a:p>
            <a:pPr lvl="1">
              <a:spcBef>
                <a:spcPct val="15000"/>
              </a:spcBef>
            </a:pPr>
            <a:r>
              <a:rPr lang="fr-FR" dirty="0">
                <a:ea typeface="ＭＳ Ｐゴシック" pitchFamily="1" charset="-128"/>
              </a:rPr>
              <a:t>fournir une rétroaction</a:t>
            </a:r>
          </a:p>
          <a:p>
            <a:pPr lvl="1">
              <a:spcBef>
                <a:spcPct val="15000"/>
              </a:spcBef>
            </a:pPr>
            <a:r>
              <a:rPr lang="fr-FR" dirty="0">
                <a:ea typeface="ＭＳ Ｐゴシック" pitchFamily="1" charset="-128"/>
              </a:rPr>
              <a:t>soutenir l’apprentissage</a:t>
            </a:r>
          </a:p>
          <a:p>
            <a:pPr lvl="1">
              <a:spcBef>
                <a:spcPct val="15000"/>
              </a:spcBef>
            </a:pPr>
            <a:r>
              <a:rPr lang="fr-FR" dirty="0">
                <a:ea typeface="ＭＳ Ｐゴシック" pitchFamily="1" charset="-128"/>
              </a:rPr>
              <a:t>donner un signal</a:t>
            </a:r>
          </a:p>
          <a:p>
            <a:pPr lvl="1">
              <a:spcBef>
                <a:spcPct val="15000"/>
              </a:spcBef>
            </a:pPr>
            <a:r>
              <a:rPr lang="fr-FR" dirty="0">
                <a:ea typeface="ＭＳ Ｐゴシック" pitchFamily="1" charset="-128"/>
              </a:rPr>
              <a:t>mesurer l’atteinte des objectifs</a:t>
            </a:r>
          </a:p>
          <a:p>
            <a:pPr lvl="1">
              <a:spcBef>
                <a:spcPct val="15000"/>
              </a:spcBef>
            </a:pPr>
            <a:r>
              <a:rPr lang="fr-FR" dirty="0">
                <a:ea typeface="ＭＳ Ｐゴシック" pitchFamily="1" charset="-128"/>
              </a:rPr>
              <a:t>classer les groupes, les étudiants</a:t>
            </a:r>
          </a:p>
          <a:p>
            <a:pPr lvl="1">
              <a:spcBef>
                <a:spcPct val="15000"/>
              </a:spcBef>
            </a:pPr>
            <a:r>
              <a:rPr lang="fr-FR" dirty="0">
                <a:ea typeface="ＭＳ Ｐゴシック" pitchFamily="1" charset="-128"/>
              </a:rPr>
              <a:t>attribuer des notes aux étudiants</a:t>
            </a:r>
          </a:p>
          <a:p>
            <a:pPr lvl="1">
              <a:spcBef>
                <a:spcPct val="15000"/>
              </a:spcBef>
            </a:pPr>
            <a:r>
              <a:rPr lang="fr-FR" dirty="0">
                <a:ea typeface="ＭＳ Ｐゴシック" pitchFamily="1" charset="-128"/>
              </a:rPr>
              <a:t>décider qui a réussi</a:t>
            </a:r>
          </a:p>
          <a:p>
            <a:pPr lvl="1">
              <a:spcBef>
                <a:spcPct val="25000"/>
              </a:spcBef>
            </a:pPr>
            <a:r>
              <a:rPr lang="fr-FR" dirty="0">
                <a:solidFill>
                  <a:schemeClr val="accent2"/>
                </a:solidFill>
                <a:ea typeface="ＭＳ Ｐゴシック" pitchFamily="1" charset="-128"/>
              </a:rPr>
              <a:t>évaluer le dispositif lui-même</a:t>
            </a:r>
          </a:p>
          <a:p>
            <a:pPr lvl="1">
              <a:spcBef>
                <a:spcPct val="15000"/>
              </a:spcBef>
            </a:pPr>
            <a:r>
              <a:rPr lang="fr-FR" dirty="0">
                <a:ea typeface="ＭＳ Ｐゴシック" pitchFamily="1" charset="-128"/>
              </a:rPr>
              <a:t>…</a:t>
            </a:r>
          </a:p>
        </p:txBody>
      </p:sp>
      <p:grpSp>
        <p:nvGrpSpPr>
          <p:cNvPr id="3" name="Group 2"/>
          <p:cNvGrpSpPr/>
          <p:nvPr/>
        </p:nvGrpSpPr>
        <p:grpSpPr>
          <a:xfrm>
            <a:off x="6985000" y="2006600"/>
            <a:ext cx="2110877" cy="3811588"/>
            <a:chOff x="6985000" y="2006600"/>
            <a:chExt cx="2110877" cy="3811588"/>
          </a:xfrm>
        </p:grpSpPr>
        <p:grpSp>
          <p:nvGrpSpPr>
            <p:cNvPr id="27655" name="Group 5"/>
            <p:cNvGrpSpPr>
              <a:grpSpLocks/>
            </p:cNvGrpSpPr>
            <p:nvPr/>
          </p:nvGrpSpPr>
          <p:grpSpPr bwMode="auto">
            <a:xfrm>
              <a:off x="6985000" y="2006600"/>
              <a:ext cx="1805614" cy="1679936"/>
              <a:chOff x="4188" y="1382"/>
              <a:chExt cx="1138" cy="1058"/>
            </a:xfrm>
          </p:grpSpPr>
          <p:sp>
            <p:nvSpPr>
              <p:cNvPr id="27662" name="AutoShape 6"/>
              <p:cNvSpPr>
                <a:spLocks/>
              </p:cNvSpPr>
              <p:nvPr/>
            </p:nvSpPr>
            <p:spPr bwMode="auto">
              <a:xfrm>
                <a:off x="4188" y="1382"/>
                <a:ext cx="278" cy="1058"/>
              </a:xfrm>
              <a:prstGeom prst="rightBrace">
                <a:avLst>
                  <a:gd name="adj1" fmla="val 31715"/>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7663" name="Text Box 7"/>
              <p:cNvSpPr txBox="1">
                <a:spLocks noChangeArrowheads="1"/>
              </p:cNvSpPr>
              <p:nvPr/>
            </p:nvSpPr>
            <p:spPr bwMode="auto">
              <a:xfrm>
                <a:off x="4495" y="1757"/>
                <a:ext cx="8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b="1">
                    <a:solidFill>
                      <a:srgbClr val="FF0000"/>
                    </a:solidFill>
                    <a:latin typeface="Arial" charset="0"/>
                  </a:rPr>
                  <a:t>formatif</a:t>
                </a:r>
              </a:p>
            </p:txBody>
          </p:sp>
        </p:grpSp>
        <p:grpSp>
          <p:nvGrpSpPr>
            <p:cNvPr id="27656" name="Group 2"/>
            <p:cNvGrpSpPr>
              <a:grpSpLocks/>
            </p:cNvGrpSpPr>
            <p:nvPr/>
          </p:nvGrpSpPr>
          <p:grpSpPr bwMode="auto">
            <a:xfrm>
              <a:off x="6991344" y="3977111"/>
              <a:ext cx="2104533" cy="1208347"/>
              <a:chOff x="6991350" y="3977396"/>
              <a:chExt cx="2105655" cy="1208088"/>
            </a:xfrm>
          </p:grpSpPr>
          <p:sp>
            <p:nvSpPr>
              <p:cNvPr id="27660" name="AutoShape 9"/>
              <p:cNvSpPr>
                <a:spLocks/>
              </p:cNvSpPr>
              <p:nvPr/>
            </p:nvSpPr>
            <p:spPr bwMode="auto">
              <a:xfrm>
                <a:off x="6991350" y="3977396"/>
                <a:ext cx="441325" cy="1208088"/>
              </a:xfrm>
              <a:prstGeom prst="rightBrace">
                <a:avLst>
                  <a:gd name="adj1" fmla="val 22812"/>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7661" name="Text Box 10"/>
              <p:cNvSpPr txBox="1">
                <a:spLocks noChangeArrowheads="1"/>
              </p:cNvSpPr>
              <p:nvPr/>
            </p:nvSpPr>
            <p:spPr bwMode="auto">
              <a:xfrm>
                <a:off x="7439899" y="3977396"/>
                <a:ext cx="1657106" cy="12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b="1" dirty="0">
                    <a:solidFill>
                      <a:srgbClr val="FF0000"/>
                    </a:solidFill>
                    <a:latin typeface="Arial" charset="0"/>
                  </a:rPr>
                  <a:t>normatif</a:t>
                </a:r>
                <a:br>
                  <a:rPr lang="fr-FR" b="1" dirty="0">
                    <a:solidFill>
                      <a:srgbClr val="FF0000"/>
                    </a:solidFill>
                    <a:latin typeface="Arial" charset="0"/>
                  </a:rPr>
                </a:br>
                <a:r>
                  <a:rPr lang="fr-FR" b="1" dirty="0">
                    <a:solidFill>
                      <a:srgbClr val="FF0000"/>
                    </a:solidFill>
                    <a:latin typeface="Arial" charset="0"/>
                  </a:rPr>
                  <a:t>certificatif</a:t>
                </a:r>
                <a:br>
                  <a:rPr lang="fr-FR" b="1" dirty="0">
                    <a:solidFill>
                      <a:srgbClr val="FF0000"/>
                    </a:solidFill>
                    <a:latin typeface="Arial" charset="0"/>
                  </a:rPr>
                </a:br>
                <a:endParaRPr lang="fr-FR" b="1" dirty="0">
                  <a:solidFill>
                    <a:srgbClr val="FF0000"/>
                  </a:solidFill>
                  <a:latin typeface="Arial" charset="0"/>
                </a:endParaRPr>
              </a:p>
            </p:txBody>
          </p:sp>
        </p:grpSp>
        <p:grpSp>
          <p:nvGrpSpPr>
            <p:cNvPr id="27657" name="Group 3"/>
            <p:cNvGrpSpPr>
              <a:grpSpLocks/>
            </p:cNvGrpSpPr>
            <p:nvPr/>
          </p:nvGrpSpPr>
          <p:grpSpPr bwMode="auto">
            <a:xfrm>
              <a:off x="7018489" y="5315190"/>
              <a:ext cx="1937467" cy="502998"/>
              <a:chOff x="7101680" y="5315188"/>
              <a:chExt cx="1938499" cy="502890"/>
            </a:xfrm>
          </p:grpSpPr>
          <p:sp>
            <p:nvSpPr>
              <p:cNvPr id="27658" name="Text Box 10"/>
              <p:cNvSpPr txBox="1">
                <a:spLocks noChangeArrowheads="1"/>
              </p:cNvSpPr>
              <p:nvPr/>
            </p:nvSpPr>
            <p:spPr bwMode="auto">
              <a:xfrm>
                <a:off x="7283635" y="5315188"/>
                <a:ext cx="1756544" cy="46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FR" b="1" dirty="0">
                    <a:solidFill>
                      <a:srgbClr val="FF0000"/>
                    </a:solidFill>
                    <a:latin typeface="Arial" charset="0"/>
                  </a:rPr>
                  <a:t> régulation</a:t>
                </a:r>
              </a:p>
            </p:txBody>
          </p:sp>
          <p:sp>
            <p:nvSpPr>
              <p:cNvPr id="27659" name="AutoShape 9"/>
              <p:cNvSpPr>
                <a:spLocks/>
              </p:cNvSpPr>
              <p:nvPr/>
            </p:nvSpPr>
            <p:spPr bwMode="auto">
              <a:xfrm>
                <a:off x="7101680" y="5315188"/>
                <a:ext cx="220663" cy="502890"/>
              </a:xfrm>
              <a:prstGeom prst="rightBrace">
                <a:avLst>
                  <a:gd name="adj1" fmla="val 22811"/>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spTree>
    <p:extLst>
      <p:ext uri="{BB962C8B-B14F-4D97-AF65-F5344CB8AC3E}">
        <p14:creationId xmlns:p14="http://schemas.microsoft.com/office/powerpoint/2010/main" val="19387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p:txBody>
          <a:bodyPr/>
          <a:lstStyle/>
          <a:p>
            <a:r>
              <a:rPr lang="fr-BE">
                <a:ea typeface="ＭＳ Ｐゴシック" pitchFamily="1" charset="-128"/>
              </a:rPr>
              <a:t>Formatif ou certificatif ? </a:t>
            </a:r>
            <a:endParaRPr lang="fr-BE" sz="2400">
              <a:ea typeface="ＭＳ Ｐゴシック" pitchFamily="1" charset="-128"/>
            </a:endParaRPr>
          </a:p>
        </p:txBody>
      </p:sp>
      <p:graphicFrame>
        <p:nvGraphicFramePr>
          <p:cNvPr id="288825" name="Group 57"/>
          <p:cNvGraphicFramePr>
            <a:graphicFrameLocks noGrp="1"/>
          </p:cNvGraphicFramePr>
          <p:nvPr>
            <p:ph idx="1"/>
          </p:nvPr>
        </p:nvGraphicFramePr>
        <p:xfrm>
          <a:off x="622300" y="1408113"/>
          <a:ext cx="8183563" cy="4203056"/>
        </p:xfrm>
        <a:graphic>
          <a:graphicData uri="http://schemas.openxmlformats.org/drawingml/2006/table">
            <a:tbl>
              <a:tblPr/>
              <a:tblGrid>
                <a:gridCol w="4092575">
                  <a:extLst>
                    <a:ext uri="{9D8B030D-6E8A-4147-A177-3AD203B41FA5}">
                      <a16:colId xmlns:a16="http://schemas.microsoft.com/office/drawing/2014/main" val="20000"/>
                    </a:ext>
                  </a:extLst>
                </a:gridCol>
                <a:gridCol w="4090988">
                  <a:extLst>
                    <a:ext uri="{9D8B030D-6E8A-4147-A177-3AD203B41FA5}">
                      <a16:colId xmlns:a16="http://schemas.microsoft.com/office/drawing/2014/main" val="20001"/>
                    </a:ext>
                  </a:extLst>
                </a:gridCol>
              </a:tblGrid>
              <a:tr h="50482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dirty="0">
                          <a:ln>
                            <a:noFill/>
                          </a:ln>
                          <a:solidFill>
                            <a:schemeClr val="tx1"/>
                          </a:solidFill>
                          <a:effectLst/>
                          <a:latin typeface="Arial" charset="0"/>
                          <a:ea typeface="ＭＳ Ｐゴシック" pitchFamily="1" charset="-128"/>
                        </a:rPr>
                        <a:t>Evaluation formative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Evaluation certificative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99"/>
                    </a:solidFill>
                  </a:tcPr>
                </a:tc>
                <a:extLst>
                  <a:ext uri="{0D108BD9-81ED-4DB2-BD59-A6C34878D82A}">
                    <a16:rowId xmlns:a16="http://schemas.microsoft.com/office/drawing/2014/main" val="10000"/>
                  </a:ext>
                </a:extLst>
              </a:tr>
              <a:tr h="433388">
                <a:tc>
                  <a:txBody>
                    <a:bodyPr/>
                    <a:lstStyle/>
                    <a:p>
                      <a:pPr marL="185738" marR="0" lvl="0" indent="-185738"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000" b="1" i="0" u="none" strike="noStrike" cap="none" normalizeH="0" baseline="0" dirty="0">
                          <a:ln>
                            <a:noFill/>
                          </a:ln>
                          <a:solidFill>
                            <a:schemeClr val="tx1"/>
                          </a:solidFill>
                          <a:effectLst/>
                          <a:latin typeface="Arial" charset="0"/>
                          <a:ea typeface="ＭＳ Ｐゴシック" pitchFamily="1" charset="-128"/>
                          <a:sym typeface="Wingdings" panose="05000000000000000000" pitchFamily="2" charset="2"/>
                        </a:rPr>
                        <a:t> </a:t>
                      </a:r>
                      <a:r>
                        <a:rPr kumimoji="1" lang="fr-BE" sz="2000" b="0" i="0" u="none" strike="noStrike" cap="none" normalizeH="0" baseline="0" dirty="0">
                          <a:ln>
                            <a:noFill/>
                          </a:ln>
                          <a:solidFill>
                            <a:schemeClr val="tx1"/>
                          </a:solidFill>
                          <a:effectLst/>
                          <a:latin typeface="Arial" charset="0"/>
                          <a:ea typeface="ＭＳ Ｐゴシック" pitchFamily="1" charset="-128"/>
                        </a:rPr>
                        <a:t>décisions </a:t>
                      </a:r>
                      <a:r>
                        <a:rPr kumimoji="1" lang="fr-BE" sz="2000" b="1" i="0" u="none" strike="noStrike" cap="none" normalizeH="0" baseline="0" dirty="0">
                          <a:ln>
                            <a:noFill/>
                          </a:ln>
                          <a:solidFill>
                            <a:schemeClr val="tx1"/>
                          </a:solidFill>
                          <a:effectLst/>
                          <a:latin typeface="Arial" charset="0"/>
                          <a:ea typeface="ＭＳ Ｐゴシック" pitchFamily="1" charset="-128"/>
                        </a:rPr>
                        <a:t>pédagogiques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5738" marR="0" lvl="0" indent="-185738"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000" b="1" i="0" u="none" strike="noStrike" cap="none" normalizeH="0" baseline="0" dirty="0">
                          <a:ln>
                            <a:noFill/>
                          </a:ln>
                          <a:solidFill>
                            <a:schemeClr val="tx1"/>
                          </a:solidFill>
                          <a:effectLst/>
                          <a:latin typeface="Arial" charset="0"/>
                          <a:ea typeface="ＭＳ Ｐゴシック" pitchFamily="1" charset="-128"/>
                          <a:sym typeface="Wingdings" panose="05000000000000000000" pitchFamily="2" charset="2"/>
                        </a:rPr>
                        <a:t> </a:t>
                      </a:r>
                      <a:r>
                        <a:rPr kumimoji="1" lang="fr-BE" sz="2000" b="0" i="0" u="none" strike="noStrike" cap="none" normalizeH="0" baseline="0" dirty="0">
                          <a:ln>
                            <a:noFill/>
                          </a:ln>
                          <a:solidFill>
                            <a:schemeClr val="tx1"/>
                          </a:solidFill>
                          <a:effectLst/>
                          <a:latin typeface="Arial" charset="0"/>
                          <a:ea typeface="ＭＳ Ｐゴシック" pitchFamily="1" charset="-128"/>
                        </a:rPr>
                        <a:t>décisions </a:t>
                      </a:r>
                      <a:r>
                        <a:rPr kumimoji="1" lang="fr-BE" sz="2000" b="1" i="0" u="none" strike="noStrike" cap="none" normalizeH="0" baseline="0" dirty="0">
                          <a:ln>
                            <a:noFill/>
                          </a:ln>
                          <a:solidFill>
                            <a:schemeClr val="tx1"/>
                          </a:solidFill>
                          <a:effectLst/>
                          <a:latin typeface="Arial" charset="0"/>
                          <a:ea typeface="ＭＳ Ｐゴシック" pitchFamily="1" charset="-128"/>
                        </a:rPr>
                        <a:t>administratives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4500">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erreur perçue </a:t>
                      </a:r>
                      <a:r>
                        <a:rPr kumimoji="1" lang="fr-BE" sz="2000" b="1" i="0" u="none" strike="noStrike" cap="none" normalizeH="0" baseline="0" dirty="0">
                          <a:ln>
                            <a:noFill/>
                          </a:ln>
                          <a:solidFill>
                            <a:srgbClr val="00B050"/>
                          </a:solidFill>
                          <a:effectLst/>
                          <a:latin typeface="Arial" charset="0"/>
                          <a:ea typeface="ＭＳ Ｐゴシック" pitchFamily="1" charset="-128"/>
                        </a:rPr>
                        <a:t>positivement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erreur perçue </a:t>
                      </a:r>
                      <a:r>
                        <a:rPr kumimoji="1" lang="fr-BE" sz="2000" b="1" i="0" u="none" strike="noStrike" cap="none" normalizeH="0" baseline="0" dirty="0">
                          <a:ln>
                            <a:noFill/>
                          </a:ln>
                          <a:solidFill>
                            <a:srgbClr val="FF0000"/>
                          </a:solidFill>
                          <a:effectLst/>
                          <a:latin typeface="Arial" charset="0"/>
                          <a:ea typeface="ＭＳ Ｐゴシック" pitchFamily="1" charset="-128"/>
                        </a:rPr>
                        <a:t>négativement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675">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avant, pendant et après l’apprentissage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après l’apprentissage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pas toujours instrumentée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toujours instrumentée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7988">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interprétation souvent critériée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interprétation souvent normative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6475">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implication directe de l’étudiant dans la mise en œuvre des décisions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panose="05000000000000000000" pitchFamily="2" charset="2"/>
                        <a:buChar char="n"/>
                        <a:tabLst/>
                      </a:pPr>
                      <a:r>
                        <a:rPr kumimoji="1" lang="fr-BE" sz="2000" b="0" i="0" u="none" strike="noStrike" cap="none" normalizeH="0" baseline="0" dirty="0">
                          <a:ln>
                            <a:noFill/>
                          </a:ln>
                          <a:solidFill>
                            <a:schemeClr val="tx1"/>
                          </a:solidFill>
                          <a:effectLst/>
                          <a:latin typeface="Arial" charset="0"/>
                          <a:ea typeface="ＭＳ Ｐゴシック" pitchFamily="1" charset="-128"/>
                        </a:rPr>
                        <a:t>pas ou peu d’implication de l’étudiant dans la mise en œuvre des décisions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8702" name="Text Box 54"/>
          <p:cNvSpPr txBox="1">
            <a:spLocks noChangeArrowheads="1"/>
          </p:cNvSpPr>
          <p:nvPr/>
        </p:nvSpPr>
        <p:spPr bwMode="auto">
          <a:xfrm>
            <a:off x="5245100" y="5811838"/>
            <a:ext cx="369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pPr algn="r"/>
            <a:r>
              <a:rPr lang="fr-BE" sz="2000">
                <a:latin typeface="Arial" charset="0"/>
              </a:rPr>
              <a:t>Source: UCLouvain-IPM, 2003</a:t>
            </a:r>
          </a:p>
        </p:txBody>
      </p:sp>
      <p:grpSp>
        <p:nvGrpSpPr>
          <p:cNvPr id="3" name="Group 2"/>
          <p:cNvGrpSpPr/>
          <p:nvPr/>
        </p:nvGrpSpPr>
        <p:grpSpPr>
          <a:xfrm>
            <a:off x="85061" y="2434856"/>
            <a:ext cx="407581" cy="2538560"/>
            <a:chOff x="85061" y="2434856"/>
            <a:chExt cx="407581" cy="2538560"/>
          </a:xfrm>
        </p:grpSpPr>
        <p:sp>
          <p:nvSpPr>
            <p:cNvPr id="2" name="Right Arrow 1"/>
            <p:cNvSpPr/>
            <p:nvPr/>
          </p:nvSpPr>
          <p:spPr bwMode="auto">
            <a:xfrm>
              <a:off x="85061" y="2434856"/>
              <a:ext cx="404037" cy="28091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sp>
          <p:nvSpPr>
            <p:cNvPr id="7" name="Right Arrow 6"/>
            <p:cNvSpPr/>
            <p:nvPr/>
          </p:nvSpPr>
          <p:spPr bwMode="auto">
            <a:xfrm>
              <a:off x="88605" y="4692502"/>
              <a:ext cx="404037" cy="28091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a:ln>
                  <a:noFill/>
                </a:ln>
                <a:solidFill>
                  <a:schemeClr val="tx1"/>
                </a:solidFill>
                <a:effectLst/>
                <a:latin typeface="Times New Roman" pitchFamily="-110" charset="0"/>
              </a:endParaRPr>
            </a:p>
          </p:txBody>
        </p:sp>
      </p:grpSp>
    </p:spTree>
    <p:extLst>
      <p:ext uri="{BB962C8B-B14F-4D97-AF65-F5344CB8AC3E}">
        <p14:creationId xmlns:p14="http://schemas.microsoft.com/office/powerpoint/2010/main" val="31413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3B45A6-834B-A40A-8826-1F83D84566A1}"/>
              </a:ext>
            </a:extLst>
          </p:cNvPr>
          <p:cNvSpPr>
            <a:spLocks noGrp="1"/>
          </p:cNvSpPr>
          <p:nvPr>
            <p:ph type="title"/>
          </p:nvPr>
        </p:nvSpPr>
        <p:spPr/>
        <p:txBody>
          <a:bodyPr/>
          <a:lstStyle/>
          <a:p>
            <a:r>
              <a:rPr lang="fr-FR" sz="3200" dirty="0"/>
              <a:t> </a:t>
            </a:r>
            <a:r>
              <a:rPr lang="en-US" sz="3200" dirty="0"/>
              <a:t>Sur quoi </a:t>
            </a:r>
            <a:r>
              <a:rPr lang="en-US" sz="3200" dirty="0" err="1"/>
              <a:t>porte</a:t>
            </a:r>
            <a:r>
              <a:rPr lang="en-US" sz="3200" dirty="0"/>
              <a:t> le regard des </a:t>
            </a:r>
            <a:r>
              <a:rPr lang="en-US" sz="3200" dirty="0" err="1"/>
              <a:t>acteurs</a:t>
            </a:r>
            <a:r>
              <a:rPr lang="en-US" sz="3200" dirty="0"/>
              <a:t> </a:t>
            </a:r>
            <a:r>
              <a:rPr lang="en-US" sz="3200" dirty="0" err="1"/>
              <a:t>ou</a:t>
            </a:r>
            <a:r>
              <a:rPr lang="en-US" sz="3200" dirty="0"/>
              <a:t> </a:t>
            </a:r>
            <a:r>
              <a:rPr lang="en-US" sz="3200" dirty="0" err="1"/>
              <a:t>actrices</a:t>
            </a:r>
            <a:r>
              <a:rPr lang="en-US" sz="3200" dirty="0"/>
              <a:t> ? </a:t>
            </a:r>
            <a:endParaRPr lang="fr-FR" sz="3200" dirty="0"/>
          </a:p>
        </p:txBody>
      </p:sp>
      <p:sp>
        <p:nvSpPr>
          <p:cNvPr id="6" name="ZoneTexte 8">
            <a:extLst>
              <a:ext uri="{FF2B5EF4-FFF2-40B4-BE49-F238E27FC236}">
                <a16:creationId xmlns:a16="http://schemas.microsoft.com/office/drawing/2014/main" id="{B0AC5E28-706A-9A2A-A239-13F62192F741}"/>
              </a:ext>
            </a:extLst>
          </p:cNvPr>
          <p:cNvSpPr txBox="1"/>
          <p:nvPr/>
        </p:nvSpPr>
        <p:spPr>
          <a:xfrm>
            <a:off x="470056" y="1279700"/>
            <a:ext cx="8411603" cy="830997"/>
          </a:xfrm>
          <a:prstGeom prst="rect">
            <a:avLst/>
          </a:prstGeom>
          <a:noFill/>
        </p:spPr>
        <p:txBody>
          <a:bodyPr wrap="square" lIns="91440" tIns="45720" rIns="91440" bIns="45720" rtlCol="0" anchor="t">
            <a:spAutoFit/>
          </a:bodyPr>
          <a:lstStyle/>
          <a:p>
            <a:r>
              <a:rPr lang="fr-FR" sz="1600" dirty="0">
                <a:latin typeface="+mn-lt"/>
                <a:cs typeface="Calibri"/>
              </a:rPr>
              <a:t>L'autoévaluation, la </a:t>
            </a:r>
            <a:r>
              <a:rPr lang="fr-FR" sz="1600" dirty="0" err="1">
                <a:latin typeface="+mn-lt"/>
                <a:cs typeface="Calibri"/>
              </a:rPr>
              <a:t>coévaluation</a:t>
            </a:r>
            <a:r>
              <a:rPr lang="fr-FR" sz="1600" dirty="0">
                <a:latin typeface="+mn-lt"/>
                <a:cs typeface="Calibri"/>
              </a:rPr>
              <a:t> et l'évaluation mutuelle ont intérêt à être intégrées dans le processus d'apprentissage. </a:t>
            </a:r>
          </a:p>
          <a:p>
            <a:endParaRPr lang="fr-FR" sz="1600" dirty="0">
              <a:latin typeface="+mn-lt"/>
              <a:cs typeface="Calibri"/>
            </a:endParaRPr>
          </a:p>
        </p:txBody>
      </p:sp>
      <p:sp>
        <p:nvSpPr>
          <p:cNvPr id="7" name="TextBox 79">
            <a:extLst>
              <a:ext uri="{FF2B5EF4-FFF2-40B4-BE49-F238E27FC236}">
                <a16:creationId xmlns:a16="http://schemas.microsoft.com/office/drawing/2014/main" id="{3787D7B1-2EE5-A120-F1EB-3F3BD63E118A}"/>
              </a:ext>
            </a:extLst>
          </p:cNvPr>
          <p:cNvSpPr txBox="1"/>
          <p:nvPr/>
        </p:nvSpPr>
        <p:spPr>
          <a:xfrm>
            <a:off x="2901303" y="2328830"/>
            <a:ext cx="28201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mn-lt"/>
                <a:cs typeface="Calibri"/>
              </a:rPr>
              <a:t>Sur quoi porter le regard ? </a:t>
            </a:r>
          </a:p>
        </p:txBody>
      </p:sp>
      <p:sp>
        <p:nvSpPr>
          <p:cNvPr id="8" name="TextBox 80">
            <a:extLst>
              <a:ext uri="{FF2B5EF4-FFF2-40B4-BE49-F238E27FC236}">
                <a16:creationId xmlns:a16="http://schemas.microsoft.com/office/drawing/2014/main" id="{D8E5772E-0560-6AF9-A16E-B8354835BA6C}"/>
              </a:ext>
            </a:extLst>
          </p:cNvPr>
          <p:cNvSpPr txBox="1"/>
          <p:nvPr/>
        </p:nvSpPr>
        <p:spPr>
          <a:xfrm>
            <a:off x="1142689" y="3288960"/>
            <a:ext cx="16358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mn-lt"/>
                <a:cs typeface="Calibri"/>
              </a:rPr>
              <a:t>Production de </a:t>
            </a:r>
            <a:r>
              <a:rPr lang="en-US" sz="1600" b="1" dirty="0" err="1">
                <a:latin typeface="+mn-lt"/>
                <a:cs typeface="Calibri"/>
              </a:rPr>
              <a:t>groupe</a:t>
            </a:r>
            <a:endParaRPr lang="en-US" sz="1600" b="1" dirty="0">
              <a:latin typeface="+mn-lt"/>
              <a:cs typeface="Calibri"/>
            </a:endParaRPr>
          </a:p>
        </p:txBody>
      </p:sp>
      <p:sp>
        <p:nvSpPr>
          <p:cNvPr id="9" name="TextBox 97">
            <a:extLst>
              <a:ext uri="{FF2B5EF4-FFF2-40B4-BE49-F238E27FC236}">
                <a16:creationId xmlns:a16="http://schemas.microsoft.com/office/drawing/2014/main" id="{4EDABE79-6632-E989-68EC-24FD5CB15D20}"/>
              </a:ext>
            </a:extLst>
          </p:cNvPr>
          <p:cNvSpPr txBox="1"/>
          <p:nvPr/>
        </p:nvSpPr>
        <p:spPr>
          <a:xfrm>
            <a:off x="890428" y="3988266"/>
            <a:ext cx="188808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latin typeface="+mn-lt"/>
                <a:cs typeface="Calibri"/>
              </a:rPr>
              <a:t>Degré</a:t>
            </a:r>
            <a:r>
              <a:rPr lang="en-US" sz="1600" dirty="0">
                <a:latin typeface="+mn-lt"/>
                <a:cs typeface="Calibri"/>
              </a:rPr>
              <a:t> de satisfaction sur le </a:t>
            </a:r>
            <a:r>
              <a:rPr lang="en-US" sz="1600" dirty="0" err="1">
                <a:latin typeface="+mn-lt"/>
                <a:cs typeface="Calibri"/>
              </a:rPr>
              <a:t>résultat</a:t>
            </a:r>
            <a:r>
              <a:rPr lang="en-US" sz="1600" dirty="0">
                <a:latin typeface="+mn-lt"/>
                <a:cs typeface="Calibri"/>
              </a:rPr>
              <a:t> </a:t>
            </a:r>
            <a:r>
              <a:rPr lang="en-US" sz="1600" dirty="0" err="1">
                <a:latin typeface="+mn-lt"/>
                <a:cs typeface="Calibri"/>
              </a:rPr>
              <a:t>concret</a:t>
            </a:r>
            <a:r>
              <a:rPr lang="en-US" sz="1600" dirty="0">
                <a:latin typeface="+mn-lt"/>
                <a:cs typeface="Calibri"/>
              </a:rPr>
              <a:t> qui </a:t>
            </a:r>
            <a:r>
              <a:rPr lang="en-US" sz="1600" dirty="0" err="1">
                <a:latin typeface="+mn-lt"/>
                <a:cs typeface="Calibri"/>
              </a:rPr>
              <a:t>résulte</a:t>
            </a:r>
            <a:r>
              <a:rPr lang="en-US" sz="1600" dirty="0">
                <a:latin typeface="+mn-lt"/>
                <a:cs typeface="Calibri"/>
              </a:rPr>
              <a:t> du travail </a:t>
            </a:r>
            <a:r>
              <a:rPr lang="en-US" sz="1600" dirty="0" err="1">
                <a:latin typeface="+mn-lt"/>
                <a:cs typeface="Calibri"/>
              </a:rPr>
              <a:t>collaboratif</a:t>
            </a:r>
            <a:r>
              <a:rPr lang="en-US" sz="1600" dirty="0">
                <a:latin typeface="+mn-lt"/>
                <a:cs typeface="Calibri"/>
              </a:rPr>
              <a:t>. Par </a:t>
            </a:r>
            <a:r>
              <a:rPr lang="en-US" sz="1600" dirty="0" err="1">
                <a:latin typeface="+mn-lt"/>
                <a:cs typeface="Calibri"/>
              </a:rPr>
              <a:t>exemple</a:t>
            </a:r>
            <a:r>
              <a:rPr lang="en-US" sz="1600" dirty="0">
                <a:latin typeface="+mn-lt"/>
                <a:cs typeface="Calibri"/>
              </a:rPr>
              <a:t> : un </a:t>
            </a:r>
            <a:r>
              <a:rPr lang="en-US" sz="1600" dirty="0" err="1">
                <a:latin typeface="+mn-lt"/>
                <a:cs typeface="Calibri"/>
              </a:rPr>
              <a:t>objet</a:t>
            </a:r>
            <a:r>
              <a:rPr lang="en-US" sz="1600" dirty="0">
                <a:latin typeface="+mn-lt"/>
                <a:cs typeface="Calibri"/>
              </a:rPr>
              <a:t>, un </a:t>
            </a:r>
            <a:r>
              <a:rPr lang="en-US" sz="1600" dirty="0" err="1">
                <a:latin typeface="+mn-lt"/>
                <a:cs typeface="Calibri"/>
              </a:rPr>
              <a:t>logiciel</a:t>
            </a:r>
            <a:r>
              <a:rPr lang="en-US" sz="1600" dirty="0">
                <a:latin typeface="+mn-lt"/>
                <a:cs typeface="Calibri"/>
              </a:rPr>
              <a:t>, etc. </a:t>
            </a:r>
            <a:r>
              <a:rPr lang="en-US" sz="1600" dirty="0" err="1">
                <a:latin typeface="+mn-lt"/>
                <a:cs typeface="Calibri"/>
              </a:rPr>
              <a:t>conçu</a:t>
            </a:r>
            <a:r>
              <a:rPr lang="en-US" sz="1600" dirty="0">
                <a:latin typeface="+mn-lt"/>
                <a:cs typeface="Calibri"/>
              </a:rPr>
              <a:t> dans le cadre d'un </a:t>
            </a:r>
            <a:r>
              <a:rPr lang="en-US" sz="1600" dirty="0" err="1">
                <a:latin typeface="+mn-lt"/>
                <a:cs typeface="Calibri"/>
              </a:rPr>
              <a:t>projet</a:t>
            </a:r>
            <a:r>
              <a:rPr lang="en-US" sz="1600" dirty="0">
                <a:latin typeface="+mn-lt"/>
                <a:cs typeface="Calibri"/>
              </a:rPr>
              <a:t>. </a:t>
            </a:r>
          </a:p>
        </p:txBody>
      </p:sp>
      <p:sp>
        <p:nvSpPr>
          <p:cNvPr id="10" name="TextBox 98">
            <a:extLst>
              <a:ext uri="{FF2B5EF4-FFF2-40B4-BE49-F238E27FC236}">
                <a16:creationId xmlns:a16="http://schemas.microsoft.com/office/drawing/2014/main" id="{B3B7A137-351E-F146-AD82-B7F87A0D038E}"/>
              </a:ext>
            </a:extLst>
          </p:cNvPr>
          <p:cNvSpPr txBox="1"/>
          <p:nvPr/>
        </p:nvSpPr>
        <p:spPr>
          <a:xfrm>
            <a:off x="3446442" y="3465016"/>
            <a:ext cx="17298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latin typeface="+mn-lt"/>
                <a:cs typeface="Calibri"/>
              </a:rPr>
              <a:t>Apprentissage</a:t>
            </a:r>
            <a:r>
              <a:rPr lang="en-US" sz="1600" b="1" dirty="0">
                <a:latin typeface="+mn-lt"/>
                <a:cs typeface="Calibri"/>
              </a:rPr>
              <a:t> </a:t>
            </a:r>
            <a:r>
              <a:rPr lang="en-US" sz="1600" b="1" dirty="0" err="1">
                <a:latin typeface="+mn-lt"/>
                <a:cs typeface="Calibri"/>
              </a:rPr>
              <a:t>individuel</a:t>
            </a:r>
            <a:endParaRPr lang="en-US" sz="1600" b="1" dirty="0">
              <a:latin typeface="+mn-lt"/>
              <a:cs typeface="Calibri"/>
            </a:endParaRPr>
          </a:p>
        </p:txBody>
      </p:sp>
      <p:sp>
        <p:nvSpPr>
          <p:cNvPr id="11" name="TextBox 99">
            <a:extLst>
              <a:ext uri="{FF2B5EF4-FFF2-40B4-BE49-F238E27FC236}">
                <a16:creationId xmlns:a16="http://schemas.microsoft.com/office/drawing/2014/main" id="{1E33E7DA-41D9-95C2-C2D6-E194C704E9C8}"/>
              </a:ext>
            </a:extLst>
          </p:cNvPr>
          <p:cNvSpPr txBox="1"/>
          <p:nvPr/>
        </p:nvSpPr>
        <p:spPr>
          <a:xfrm>
            <a:off x="3208446" y="4200146"/>
            <a:ext cx="275941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latin typeface="+mn-lt"/>
                <a:cs typeface="Calibri"/>
              </a:rPr>
              <a:t>Questionnement</a:t>
            </a:r>
            <a:r>
              <a:rPr lang="en-US" sz="1600" dirty="0">
                <a:latin typeface="+mn-lt"/>
                <a:cs typeface="Calibri"/>
              </a:rPr>
              <a:t> </a:t>
            </a:r>
            <a:r>
              <a:rPr lang="en-US" sz="1600" dirty="0" err="1">
                <a:latin typeface="+mn-lt"/>
                <a:cs typeface="Calibri"/>
              </a:rPr>
              <a:t>en</a:t>
            </a:r>
            <a:r>
              <a:rPr lang="en-US" sz="1600" dirty="0">
                <a:latin typeface="+mn-lt"/>
                <a:cs typeface="Calibri"/>
              </a:rPr>
              <a:t> </a:t>
            </a:r>
            <a:r>
              <a:rPr lang="en-US" sz="1600" dirty="0" err="1">
                <a:latin typeface="+mn-lt"/>
                <a:cs typeface="Calibri"/>
              </a:rPr>
              <a:t>groupe</a:t>
            </a:r>
            <a:r>
              <a:rPr lang="en-US" sz="1600" dirty="0">
                <a:latin typeface="+mn-lt"/>
                <a:cs typeface="Calibri"/>
              </a:rPr>
              <a:t> sur les </a:t>
            </a:r>
            <a:r>
              <a:rPr lang="en-US" sz="1600" dirty="0" err="1">
                <a:latin typeface="+mn-lt"/>
                <a:cs typeface="Calibri"/>
              </a:rPr>
              <a:t>apprentissages</a:t>
            </a:r>
            <a:r>
              <a:rPr lang="en-US" sz="1600" dirty="0">
                <a:latin typeface="+mn-lt"/>
                <a:cs typeface="Calibri"/>
              </a:rPr>
              <a:t> </a:t>
            </a:r>
            <a:r>
              <a:rPr lang="en-US" sz="1600" dirty="0" err="1">
                <a:latin typeface="+mn-lt"/>
                <a:cs typeface="Calibri"/>
              </a:rPr>
              <a:t>réalisés</a:t>
            </a:r>
            <a:r>
              <a:rPr lang="en-US" sz="1600" dirty="0">
                <a:latin typeface="+mn-lt"/>
                <a:cs typeface="Calibri"/>
              </a:rPr>
              <a:t> par </a:t>
            </a:r>
            <a:r>
              <a:rPr lang="en-US" sz="1600" dirty="0" err="1">
                <a:latin typeface="+mn-lt"/>
                <a:cs typeface="Calibri"/>
              </a:rPr>
              <a:t>chacun·e</a:t>
            </a:r>
            <a:r>
              <a:rPr lang="en-US" sz="1600" dirty="0">
                <a:latin typeface="+mn-lt"/>
                <a:cs typeface="Calibri"/>
              </a:rPr>
              <a:t>. </a:t>
            </a:r>
          </a:p>
          <a:p>
            <a:r>
              <a:rPr lang="en-US" sz="1600" dirty="0">
                <a:latin typeface="+mn-lt"/>
                <a:cs typeface="Calibri"/>
              </a:rPr>
              <a:t>Par </a:t>
            </a:r>
            <a:r>
              <a:rPr lang="en-US" sz="1600" dirty="0" err="1">
                <a:latin typeface="+mn-lt"/>
                <a:cs typeface="Calibri"/>
              </a:rPr>
              <a:t>exemple</a:t>
            </a:r>
            <a:r>
              <a:rPr lang="en-US" sz="1600" dirty="0">
                <a:latin typeface="+mn-lt"/>
                <a:cs typeface="Calibri"/>
              </a:rPr>
              <a:t> : </a:t>
            </a:r>
            <a:r>
              <a:rPr lang="en-US" sz="1600" dirty="0" err="1">
                <a:latin typeface="+mn-lt"/>
                <a:cs typeface="Calibri"/>
              </a:rPr>
              <a:t>l'étudiant·e</a:t>
            </a:r>
            <a:r>
              <a:rPr lang="en-US" sz="1600" dirty="0">
                <a:latin typeface="+mn-lt"/>
                <a:cs typeface="Calibri"/>
              </a:rPr>
              <a:t> A pose </a:t>
            </a:r>
            <a:r>
              <a:rPr lang="en-US" sz="1600" dirty="0" err="1">
                <a:latin typeface="+mn-lt"/>
                <a:cs typeface="Calibri"/>
              </a:rPr>
              <a:t>une</a:t>
            </a:r>
            <a:r>
              <a:rPr lang="en-US" sz="1600" dirty="0">
                <a:latin typeface="+mn-lt"/>
                <a:cs typeface="Calibri"/>
              </a:rPr>
              <a:t> question </a:t>
            </a:r>
            <a:r>
              <a:rPr lang="en-US" sz="1600" dirty="0" err="1">
                <a:latin typeface="+mn-lt"/>
                <a:cs typeface="Calibri"/>
              </a:rPr>
              <a:t>à</a:t>
            </a:r>
            <a:r>
              <a:rPr lang="en-US" sz="1600" dirty="0">
                <a:latin typeface="+mn-lt"/>
                <a:cs typeface="Calibri"/>
              </a:rPr>
              <a:t> </a:t>
            </a:r>
            <a:r>
              <a:rPr lang="en-US" sz="1600" dirty="0" err="1">
                <a:latin typeface="+mn-lt"/>
                <a:cs typeface="Calibri"/>
              </a:rPr>
              <a:t>l'étudiant·e</a:t>
            </a:r>
            <a:r>
              <a:rPr lang="en-US" sz="1600" dirty="0">
                <a:latin typeface="+mn-lt"/>
                <a:cs typeface="Calibri"/>
              </a:rPr>
              <a:t> B sur un concept </a:t>
            </a:r>
            <a:r>
              <a:rPr lang="en-US" sz="1600" dirty="0" err="1">
                <a:latin typeface="+mn-lt"/>
                <a:cs typeface="Calibri"/>
              </a:rPr>
              <a:t>utilisé</a:t>
            </a:r>
            <a:r>
              <a:rPr lang="en-US" sz="1600" dirty="0">
                <a:latin typeface="+mn-lt"/>
                <a:cs typeface="Calibri"/>
              </a:rPr>
              <a:t> dans le travail </a:t>
            </a:r>
            <a:r>
              <a:rPr lang="en-US" sz="1600" dirty="0" err="1">
                <a:latin typeface="+mn-lt"/>
                <a:cs typeface="Calibri"/>
              </a:rPr>
              <a:t>collaboratif</a:t>
            </a:r>
            <a:r>
              <a:rPr lang="en-US" sz="1600" dirty="0">
                <a:latin typeface="+mn-lt"/>
                <a:cs typeface="Calibri"/>
              </a:rPr>
              <a:t>.</a:t>
            </a:r>
          </a:p>
        </p:txBody>
      </p:sp>
      <p:sp>
        <p:nvSpPr>
          <p:cNvPr id="12" name="Arrow: Down 100">
            <a:extLst>
              <a:ext uri="{FF2B5EF4-FFF2-40B4-BE49-F238E27FC236}">
                <a16:creationId xmlns:a16="http://schemas.microsoft.com/office/drawing/2014/main" id="{9E38E78E-F566-7C8C-18DA-D88AC0345926}"/>
              </a:ext>
            </a:extLst>
          </p:cNvPr>
          <p:cNvSpPr/>
          <p:nvPr/>
        </p:nvSpPr>
        <p:spPr>
          <a:xfrm rot="3900000">
            <a:off x="2830403" y="2687984"/>
            <a:ext cx="141801" cy="754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02">
            <a:extLst>
              <a:ext uri="{FF2B5EF4-FFF2-40B4-BE49-F238E27FC236}">
                <a16:creationId xmlns:a16="http://schemas.microsoft.com/office/drawing/2014/main" id="{2777140D-704D-7A8D-A043-7077BC4F624F}"/>
              </a:ext>
            </a:extLst>
          </p:cNvPr>
          <p:cNvSpPr txBox="1"/>
          <p:nvPr/>
        </p:nvSpPr>
        <p:spPr>
          <a:xfrm>
            <a:off x="6357692" y="3288960"/>
            <a:ext cx="20334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mn-lt"/>
                <a:cs typeface="Calibri"/>
              </a:rPr>
              <a:t>Le </a:t>
            </a:r>
            <a:r>
              <a:rPr lang="en-US" sz="1600" b="1" dirty="0" err="1">
                <a:latin typeface="+mn-lt"/>
                <a:cs typeface="Calibri"/>
              </a:rPr>
              <a:t>processus</a:t>
            </a:r>
            <a:r>
              <a:rPr lang="en-US" sz="1600" b="1" dirty="0">
                <a:latin typeface="+mn-lt"/>
                <a:cs typeface="Calibri"/>
              </a:rPr>
              <a:t> de collaboration</a:t>
            </a:r>
          </a:p>
        </p:txBody>
      </p:sp>
      <p:sp>
        <p:nvSpPr>
          <p:cNvPr id="14" name="TextBox 104">
            <a:extLst>
              <a:ext uri="{FF2B5EF4-FFF2-40B4-BE49-F238E27FC236}">
                <a16:creationId xmlns:a16="http://schemas.microsoft.com/office/drawing/2014/main" id="{09076F31-BC55-B706-B034-F81232549D5D}"/>
              </a:ext>
            </a:extLst>
          </p:cNvPr>
          <p:cNvSpPr txBox="1"/>
          <p:nvPr/>
        </p:nvSpPr>
        <p:spPr>
          <a:xfrm>
            <a:off x="6503061" y="4111376"/>
            <a:ext cx="188808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latin typeface="+mn-lt"/>
                <a:cs typeface="Calibri"/>
              </a:rPr>
              <a:t>Questionnement</a:t>
            </a:r>
            <a:r>
              <a:rPr lang="en-US" sz="1600" dirty="0">
                <a:latin typeface="+mn-lt"/>
                <a:cs typeface="Calibri"/>
              </a:rPr>
              <a:t> sur </a:t>
            </a:r>
            <a:r>
              <a:rPr lang="en-US" sz="1600" dirty="0" err="1">
                <a:latin typeface="+mn-lt"/>
                <a:cs typeface="Calibri"/>
              </a:rPr>
              <a:t>l'implication</a:t>
            </a:r>
            <a:r>
              <a:rPr lang="en-US" sz="1600" dirty="0">
                <a:latin typeface="+mn-lt"/>
                <a:cs typeface="Calibri"/>
              </a:rPr>
              <a:t> dans le travail </a:t>
            </a:r>
            <a:r>
              <a:rPr lang="en-US" sz="1600" dirty="0" err="1">
                <a:latin typeface="+mn-lt"/>
                <a:cs typeface="Calibri"/>
              </a:rPr>
              <a:t>en</a:t>
            </a:r>
            <a:r>
              <a:rPr lang="en-US" sz="1600" dirty="0">
                <a:latin typeface="+mn-lt"/>
                <a:cs typeface="Calibri"/>
              </a:rPr>
              <a:t> </a:t>
            </a:r>
            <a:r>
              <a:rPr lang="en-US" sz="1600" dirty="0" err="1">
                <a:latin typeface="+mn-lt"/>
                <a:cs typeface="Calibri"/>
              </a:rPr>
              <a:t>équipe</a:t>
            </a:r>
            <a:r>
              <a:rPr lang="en-US" sz="1600" dirty="0">
                <a:latin typeface="+mn-lt"/>
                <a:cs typeface="Calibri"/>
              </a:rPr>
              <a:t>, sur le mode de </a:t>
            </a:r>
            <a:r>
              <a:rPr lang="en-US" sz="1600" dirty="0" err="1">
                <a:latin typeface="+mn-lt"/>
                <a:cs typeface="Calibri"/>
              </a:rPr>
              <a:t>fonctionnement</a:t>
            </a:r>
            <a:r>
              <a:rPr lang="en-US" sz="1600" dirty="0">
                <a:latin typeface="+mn-lt"/>
                <a:cs typeface="Calibri"/>
              </a:rPr>
              <a:t> et le </a:t>
            </a:r>
            <a:r>
              <a:rPr lang="en-US" sz="1600" dirty="0" err="1">
                <a:latin typeface="+mn-lt"/>
                <a:cs typeface="Calibri"/>
              </a:rPr>
              <a:t>climat</a:t>
            </a:r>
            <a:r>
              <a:rPr lang="en-US" sz="1600" dirty="0">
                <a:latin typeface="+mn-lt"/>
                <a:cs typeface="Calibri"/>
              </a:rPr>
              <a:t> de travail. </a:t>
            </a:r>
          </a:p>
        </p:txBody>
      </p:sp>
      <p:sp>
        <p:nvSpPr>
          <p:cNvPr id="15" name="Arrow: Down 25">
            <a:extLst>
              <a:ext uri="{FF2B5EF4-FFF2-40B4-BE49-F238E27FC236}">
                <a16:creationId xmlns:a16="http://schemas.microsoft.com/office/drawing/2014/main" id="{5C7C37F1-1A32-3D68-FAC6-47391EEE4E27}"/>
              </a:ext>
            </a:extLst>
          </p:cNvPr>
          <p:cNvSpPr/>
          <p:nvPr/>
        </p:nvSpPr>
        <p:spPr>
          <a:xfrm rot="17738143">
            <a:off x="5640699" y="2760972"/>
            <a:ext cx="161527" cy="695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Arrow: Down 27">
            <a:extLst>
              <a:ext uri="{FF2B5EF4-FFF2-40B4-BE49-F238E27FC236}">
                <a16:creationId xmlns:a16="http://schemas.microsoft.com/office/drawing/2014/main" id="{ADC3F76C-7B71-7143-A18D-D9853F413BEF}"/>
              </a:ext>
            </a:extLst>
          </p:cNvPr>
          <p:cNvSpPr/>
          <p:nvPr/>
        </p:nvSpPr>
        <p:spPr>
          <a:xfrm>
            <a:off x="4079536" y="2889930"/>
            <a:ext cx="171390" cy="4488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253143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45EA8-269B-DD58-EAB5-A9B847AA42FB}"/>
              </a:ext>
            </a:extLst>
          </p:cNvPr>
          <p:cNvSpPr>
            <a:spLocks noGrp="1"/>
          </p:cNvSpPr>
          <p:nvPr>
            <p:ph type="title"/>
          </p:nvPr>
        </p:nvSpPr>
        <p:spPr/>
        <p:txBody>
          <a:bodyPr/>
          <a:lstStyle/>
          <a:p>
            <a:r>
              <a:rPr lang="en-US" sz="3200" b="1" dirty="0"/>
              <a:t>Qui </a:t>
            </a:r>
            <a:r>
              <a:rPr lang="en-US" sz="3200" b="1" dirty="0" err="1"/>
              <a:t>est</a:t>
            </a:r>
            <a:r>
              <a:rPr lang="en-US" sz="3200" b="1" dirty="0"/>
              <a:t> </a:t>
            </a:r>
            <a:r>
              <a:rPr lang="en-US" sz="3200" b="1" dirty="0" err="1"/>
              <a:t>responsable</a:t>
            </a:r>
            <a:r>
              <a:rPr lang="en-US" sz="3200" b="1" dirty="0"/>
              <a:t> de </a:t>
            </a:r>
            <a:r>
              <a:rPr lang="en-US" sz="3200" b="1" dirty="0" err="1"/>
              <a:t>l’évaluation</a:t>
            </a:r>
            <a:r>
              <a:rPr lang="en-US" sz="3200" b="1" dirty="0"/>
              <a:t> ? </a:t>
            </a:r>
            <a:endParaRPr lang="fr-FR" sz="3200" dirty="0"/>
          </a:p>
        </p:txBody>
      </p:sp>
      <p:pic>
        <p:nvPicPr>
          <p:cNvPr id="5" name="Picture 2">
            <a:extLst>
              <a:ext uri="{FF2B5EF4-FFF2-40B4-BE49-F238E27FC236}">
                <a16:creationId xmlns:a16="http://schemas.microsoft.com/office/drawing/2014/main" id="{BE4875AB-4304-5614-A89F-630E540CAEF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58" t="55853" r="78245" b="35241"/>
          <a:stretch/>
        </p:blipFill>
        <p:spPr bwMode="auto">
          <a:xfrm>
            <a:off x="611274" y="1749756"/>
            <a:ext cx="1784286" cy="173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8204E965-2169-A9C8-117D-40180BF0464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52" t="59278" r="68385" b="35241"/>
          <a:stretch/>
        </p:blipFill>
        <p:spPr bwMode="auto">
          <a:xfrm>
            <a:off x="5852220" y="2383874"/>
            <a:ext cx="2446597" cy="103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F652BE36-F349-BC32-6A7A-16C91D2FB3B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10" t="55853" r="60170" b="35241"/>
          <a:stretch/>
        </p:blipFill>
        <p:spPr bwMode="auto">
          <a:xfrm>
            <a:off x="2890088" y="1729450"/>
            <a:ext cx="2433274" cy="184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a:extLst>
              <a:ext uri="{FF2B5EF4-FFF2-40B4-BE49-F238E27FC236}">
                <a16:creationId xmlns:a16="http://schemas.microsoft.com/office/drawing/2014/main" id="{87EBEB98-493C-367C-FC17-D19E9241B982}"/>
              </a:ext>
            </a:extLst>
          </p:cNvPr>
          <p:cNvSpPr txBox="1"/>
          <p:nvPr/>
        </p:nvSpPr>
        <p:spPr>
          <a:xfrm>
            <a:off x="5935015" y="3443129"/>
            <a:ext cx="2011610" cy="2308324"/>
          </a:xfrm>
          <a:prstGeom prst="rect">
            <a:avLst/>
          </a:prstGeom>
          <a:noFill/>
        </p:spPr>
        <p:txBody>
          <a:bodyPr wrap="square" lIns="91440" tIns="45720" rIns="91440" bIns="45720" anchor="t">
            <a:spAutoFit/>
          </a:bodyPr>
          <a:lstStyle/>
          <a:p>
            <a:pPr algn="just"/>
            <a:r>
              <a:rPr lang="fr-BE" sz="1800" dirty="0">
                <a:cs typeface="Calibri"/>
              </a:rPr>
              <a:t>Évaluation réciproque au cours de laquelle chaque </a:t>
            </a:r>
            <a:r>
              <a:rPr lang="fr-BE" sz="1800" dirty="0" err="1">
                <a:cs typeface="Calibri"/>
              </a:rPr>
              <a:t>étudiant·e</a:t>
            </a:r>
            <a:r>
              <a:rPr lang="fr-BE" sz="1800" dirty="0">
                <a:cs typeface="Calibri"/>
              </a:rPr>
              <a:t> prend à la fois le rôle d'</a:t>
            </a:r>
            <a:r>
              <a:rPr lang="fr-BE" sz="1800" dirty="0" err="1">
                <a:cs typeface="Calibri"/>
              </a:rPr>
              <a:t>évaluateur·rice</a:t>
            </a:r>
            <a:r>
              <a:rPr lang="fr-BE" sz="1800" dirty="0">
                <a:cs typeface="Calibri"/>
              </a:rPr>
              <a:t> ou d'évalué. </a:t>
            </a:r>
            <a:endParaRPr lang="fr-BE" sz="1800" dirty="0"/>
          </a:p>
          <a:p>
            <a:pPr algn="just"/>
            <a:endParaRPr lang="fr-BE" sz="1800" dirty="0">
              <a:cs typeface="Calibri"/>
            </a:endParaRPr>
          </a:p>
        </p:txBody>
      </p:sp>
      <p:sp>
        <p:nvSpPr>
          <p:cNvPr id="9" name="ZoneTexte 8">
            <a:extLst>
              <a:ext uri="{FF2B5EF4-FFF2-40B4-BE49-F238E27FC236}">
                <a16:creationId xmlns:a16="http://schemas.microsoft.com/office/drawing/2014/main" id="{40B06AA2-BF93-5BEA-7CBC-9F0A5398C5D7}"/>
              </a:ext>
            </a:extLst>
          </p:cNvPr>
          <p:cNvSpPr txBox="1"/>
          <p:nvPr/>
        </p:nvSpPr>
        <p:spPr>
          <a:xfrm>
            <a:off x="3283831" y="3536756"/>
            <a:ext cx="2330171" cy="1477328"/>
          </a:xfrm>
          <a:prstGeom prst="rect">
            <a:avLst/>
          </a:prstGeom>
          <a:noFill/>
        </p:spPr>
        <p:txBody>
          <a:bodyPr wrap="square" lIns="91440" tIns="45720" rIns="91440" bIns="45720" anchor="t">
            <a:spAutoFit/>
          </a:bodyPr>
          <a:lstStyle/>
          <a:p>
            <a:r>
              <a:rPr lang="fr-FR" sz="1800" dirty="0">
                <a:latin typeface="Calibri" panose="020F0502020204030204"/>
              </a:rPr>
              <a:t>L’étudiant</a:t>
            </a:r>
            <a:r>
              <a:rPr kumimoji="0" lang="fr-FR" sz="1800" i="0" u="none" strike="noStrike" kern="1200" cap="none" spc="0" normalizeH="0" baseline="0" noProof="0" dirty="0">
                <a:ln>
                  <a:noFill/>
                </a:ln>
                <a:effectLst/>
                <a:uLnTx/>
                <a:uFillTx/>
                <a:latin typeface="Calibri" panose="020F0502020204030204"/>
              </a:rPr>
              <a:t>·e</a:t>
            </a:r>
            <a:r>
              <a:rPr lang="fr-FR" sz="1800" dirty="0">
                <a:latin typeface="Calibri" panose="020F0502020204030204"/>
              </a:rPr>
              <a:t> fournit </a:t>
            </a:r>
            <a:r>
              <a:rPr kumimoji="0" lang="fr-FR" sz="1800" i="0" u="none" strike="noStrike" kern="1200" cap="none" spc="0" normalizeH="0" baseline="0" noProof="0" dirty="0">
                <a:ln>
                  <a:noFill/>
                </a:ln>
                <a:effectLst/>
                <a:uLnTx/>
                <a:uFillTx/>
                <a:latin typeface="Calibri" panose="020F0502020204030204"/>
              </a:rPr>
              <a:t>une autoévaluation</a:t>
            </a:r>
            <a:r>
              <a:rPr lang="fr-FR" sz="1800" dirty="0">
                <a:latin typeface="Calibri" panose="020F0502020204030204"/>
              </a:rPr>
              <a:t>. Celle-ci est confrontée et discutée avec </a:t>
            </a:r>
            <a:r>
              <a:rPr kumimoji="0" lang="fr-FR" sz="1800" i="0" u="none" strike="noStrike" kern="1200" cap="none" spc="0" normalizeH="0" baseline="0" noProof="0" dirty="0">
                <a:ln>
                  <a:noFill/>
                </a:ln>
                <a:effectLst/>
                <a:uLnTx/>
                <a:uFillTx/>
                <a:latin typeface="Calibri" panose="020F0502020204030204"/>
              </a:rPr>
              <a:t>l’</a:t>
            </a:r>
            <a:r>
              <a:rPr kumimoji="0" lang="fr-FR" sz="1800" i="0" u="none" strike="noStrike" kern="1200" cap="none" spc="0" normalizeH="0" baseline="0" noProof="0" dirty="0" err="1">
                <a:ln>
                  <a:noFill/>
                </a:ln>
                <a:effectLst/>
                <a:uLnTx/>
                <a:uFillTx/>
                <a:latin typeface="Calibri" panose="020F0502020204030204"/>
              </a:rPr>
              <a:t>enseignant·e</a:t>
            </a:r>
            <a:r>
              <a:rPr kumimoji="0" lang="fr-FR" sz="1800" i="0" u="none" strike="noStrike" kern="1200" cap="none" spc="0" normalizeH="0" baseline="0" noProof="0" dirty="0">
                <a:ln>
                  <a:noFill/>
                </a:ln>
                <a:effectLst/>
                <a:uLnTx/>
                <a:uFillTx/>
                <a:latin typeface="Calibri" panose="020F0502020204030204"/>
              </a:rPr>
              <a:t>.</a:t>
            </a:r>
            <a:r>
              <a:rPr lang="fr-FR" sz="1800" dirty="0">
                <a:latin typeface="Calibri" panose="020F0502020204030204"/>
              </a:rPr>
              <a:t> </a:t>
            </a:r>
            <a:endParaRPr lang="fr-FR" sz="1800" dirty="0">
              <a:latin typeface="Calibri" panose="020F0502020204030204"/>
              <a:cs typeface="Calibri"/>
            </a:endParaRPr>
          </a:p>
        </p:txBody>
      </p:sp>
      <p:sp>
        <p:nvSpPr>
          <p:cNvPr id="10" name="ZoneTexte 9">
            <a:extLst>
              <a:ext uri="{FF2B5EF4-FFF2-40B4-BE49-F238E27FC236}">
                <a16:creationId xmlns:a16="http://schemas.microsoft.com/office/drawing/2014/main" id="{914A1EAB-8279-60CB-0776-1B0FDB9603A0}"/>
              </a:ext>
            </a:extLst>
          </p:cNvPr>
          <p:cNvSpPr txBox="1"/>
          <p:nvPr/>
        </p:nvSpPr>
        <p:spPr>
          <a:xfrm>
            <a:off x="464521" y="3465513"/>
            <a:ext cx="2199710" cy="2623795"/>
          </a:xfrm>
          <a:prstGeom prst="rect">
            <a:avLst/>
          </a:prstGeom>
          <a:noFill/>
        </p:spPr>
        <p:txBody>
          <a:bodyPr wrap="square" lIns="91440" tIns="45720" rIns="91440" bIns="45720" anchor="t">
            <a:spAutoFit/>
          </a:bodyPr>
          <a:lstStyle/>
          <a:p>
            <a:pPr algn="just">
              <a:spcAft>
                <a:spcPts val="300"/>
              </a:spcAft>
              <a:defRPr/>
            </a:pPr>
            <a:r>
              <a:rPr lang="fr-BE" sz="1800" dirty="0">
                <a:latin typeface="Calibri" panose="020F0502020204030204"/>
                <a:cs typeface="Calibri"/>
              </a:rPr>
              <a:t>L'</a:t>
            </a:r>
            <a:r>
              <a:rPr lang="fr-BE" sz="1800" dirty="0" err="1">
                <a:latin typeface="Calibri" panose="020F0502020204030204"/>
                <a:cs typeface="Calibri"/>
              </a:rPr>
              <a:t>étudiant·e</a:t>
            </a:r>
            <a:r>
              <a:rPr lang="fr-BE" sz="1800" dirty="0">
                <a:latin typeface="Calibri" panose="020F0502020204030204"/>
                <a:cs typeface="Calibri"/>
              </a:rPr>
              <a:t> porte un regard réflexif sur ses acquis : une production, un résultat, une démarche. Il identifie des pistes d'amélioration. </a:t>
            </a:r>
          </a:p>
          <a:p>
            <a:pPr marR="0" lvl="0" algn="just" defTabSz="1036747">
              <a:lnSpc>
                <a:spcPct val="100000"/>
              </a:lnSpc>
              <a:spcBef>
                <a:spcPts val="0"/>
              </a:spcBef>
              <a:spcAft>
                <a:spcPts val="300"/>
              </a:spcAft>
              <a:buClrTx/>
              <a:buSzTx/>
              <a:tabLst/>
              <a:defRPr/>
            </a:pPr>
            <a:endParaRPr lang="fr-BE" sz="1800" i="0" u="none" strike="noStrike" kern="1200" cap="none" spc="0" normalizeH="0" baseline="0" noProof="0" dirty="0">
              <a:ln>
                <a:noFill/>
              </a:ln>
              <a:effectLst/>
              <a:uLnTx/>
              <a:uFillTx/>
              <a:latin typeface="Calibri" panose="020F0502020204030204"/>
              <a:cs typeface="Calibri"/>
            </a:endParaRPr>
          </a:p>
        </p:txBody>
      </p:sp>
      <p:sp>
        <p:nvSpPr>
          <p:cNvPr id="11" name="ZoneTexte 10">
            <a:extLst>
              <a:ext uri="{FF2B5EF4-FFF2-40B4-BE49-F238E27FC236}">
                <a16:creationId xmlns:a16="http://schemas.microsoft.com/office/drawing/2014/main" id="{053EA2CA-AB04-0CBE-0558-2078035CBBD0}"/>
              </a:ext>
            </a:extLst>
          </p:cNvPr>
          <p:cNvSpPr txBox="1"/>
          <p:nvPr/>
        </p:nvSpPr>
        <p:spPr>
          <a:xfrm>
            <a:off x="6160189" y="1643064"/>
            <a:ext cx="1561262" cy="646331"/>
          </a:xfrm>
          <a:prstGeom prst="rect">
            <a:avLst/>
          </a:prstGeom>
          <a:noFill/>
        </p:spPr>
        <p:txBody>
          <a:bodyPr wrap="square" lIns="91440" tIns="45720" rIns="91440" bIns="45720" rtlCol="0" anchor="t">
            <a:spAutoFit/>
          </a:bodyPr>
          <a:lstStyle/>
          <a:p>
            <a:r>
              <a:rPr lang="fr-FR" sz="1800" b="1" dirty="0">
                <a:latin typeface="Calibri" panose="020F0502020204030204" pitchFamily="34" charset="0"/>
                <a:cs typeface="Calibri" panose="020F0502020204030204" pitchFamily="34" charset="0"/>
              </a:rPr>
              <a:t>Evaluation mutuelle</a:t>
            </a:r>
          </a:p>
        </p:txBody>
      </p:sp>
    </p:spTree>
    <p:extLst>
      <p:ext uri="{BB962C8B-B14F-4D97-AF65-F5344CB8AC3E}">
        <p14:creationId xmlns:p14="http://schemas.microsoft.com/office/powerpoint/2010/main" val="2539219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6586FA-6D1A-0F07-0855-2D50EADC8EA6}"/>
              </a:ext>
            </a:extLst>
          </p:cNvPr>
          <p:cNvSpPr>
            <a:spLocks noGrp="1"/>
          </p:cNvSpPr>
          <p:nvPr>
            <p:ph type="title"/>
          </p:nvPr>
        </p:nvSpPr>
        <p:spPr/>
        <p:txBody>
          <a:bodyPr/>
          <a:lstStyle/>
          <a:p>
            <a:r>
              <a:rPr lang="fr-BE" sz="3600" dirty="0"/>
              <a:t>Quels niveaux de maitrise évaluer?</a:t>
            </a:r>
            <a:endParaRPr lang="fr-FR" sz="3600" dirty="0"/>
          </a:p>
        </p:txBody>
      </p:sp>
      <p:grpSp>
        <p:nvGrpSpPr>
          <p:cNvPr id="6" name="Groupe 49">
            <a:extLst>
              <a:ext uri="{FF2B5EF4-FFF2-40B4-BE49-F238E27FC236}">
                <a16:creationId xmlns:a16="http://schemas.microsoft.com/office/drawing/2014/main" id="{7ACFE826-2F42-46E5-8665-D31C4B81FBF6}"/>
              </a:ext>
            </a:extLst>
          </p:cNvPr>
          <p:cNvGrpSpPr/>
          <p:nvPr/>
        </p:nvGrpSpPr>
        <p:grpSpPr>
          <a:xfrm>
            <a:off x="5573596" y="1706805"/>
            <a:ext cx="2295633" cy="2361855"/>
            <a:chOff x="4683283" y="2146630"/>
            <a:chExt cx="1841375" cy="1940013"/>
          </a:xfrm>
        </p:grpSpPr>
        <p:sp>
          <p:nvSpPr>
            <p:cNvPr id="7" name="Ellipse 53">
              <a:extLst>
                <a:ext uri="{FF2B5EF4-FFF2-40B4-BE49-F238E27FC236}">
                  <a16:creationId xmlns:a16="http://schemas.microsoft.com/office/drawing/2014/main" id="{81BE1BF8-B72A-6475-356F-8EECB32B5498}"/>
                </a:ext>
              </a:extLst>
            </p:cNvPr>
            <p:cNvSpPr/>
            <p:nvPr/>
          </p:nvSpPr>
          <p:spPr>
            <a:xfrm>
              <a:off x="4683283" y="2146630"/>
              <a:ext cx="1841375" cy="194001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036747" rtl="0" eaLnBrk="1" latinLnBrk="0" hangingPunct="1">
                <a:defRPr sz="2041" kern="1200">
                  <a:solidFill>
                    <a:schemeClr val="lt1"/>
                  </a:solidFill>
                  <a:latin typeface="+mn-lt"/>
                  <a:ea typeface="+mn-ea"/>
                  <a:cs typeface="+mn-cs"/>
                </a:defRPr>
              </a:lvl1pPr>
              <a:lvl2pPr marL="518373" algn="l" defTabSz="1036747" rtl="0" eaLnBrk="1" latinLnBrk="0" hangingPunct="1">
                <a:defRPr sz="2041" kern="1200">
                  <a:solidFill>
                    <a:schemeClr val="lt1"/>
                  </a:solidFill>
                  <a:latin typeface="+mn-lt"/>
                  <a:ea typeface="+mn-ea"/>
                  <a:cs typeface="+mn-cs"/>
                </a:defRPr>
              </a:lvl2pPr>
              <a:lvl3pPr marL="1036747" algn="l" defTabSz="1036747" rtl="0" eaLnBrk="1" latinLnBrk="0" hangingPunct="1">
                <a:defRPr sz="2041" kern="1200">
                  <a:solidFill>
                    <a:schemeClr val="lt1"/>
                  </a:solidFill>
                  <a:latin typeface="+mn-lt"/>
                  <a:ea typeface="+mn-ea"/>
                  <a:cs typeface="+mn-cs"/>
                </a:defRPr>
              </a:lvl3pPr>
              <a:lvl4pPr marL="1555120" algn="l" defTabSz="1036747" rtl="0" eaLnBrk="1" latinLnBrk="0" hangingPunct="1">
                <a:defRPr sz="2041" kern="1200">
                  <a:solidFill>
                    <a:schemeClr val="lt1"/>
                  </a:solidFill>
                  <a:latin typeface="+mn-lt"/>
                  <a:ea typeface="+mn-ea"/>
                  <a:cs typeface="+mn-cs"/>
                </a:defRPr>
              </a:lvl4pPr>
              <a:lvl5pPr marL="2073493" algn="l" defTabSz="1036747" rtl="0" eaLnBrk="1" latinLnBrk="0" hangingPunct="1">
                <a:defRPr sz="2041" kern="1200">
                  <a:solidFill>
                    <a:schemeClr val="lt1"/>
                  </a:solidFill>
                  <a:latin typeface="+mn-lt"/>
                  <a:ea typeface="+mn-ea"/>
                  <a:cs typeface="+mn-cs"/>
                </a:defRPr>
              </a:lvl5pPr>
              <a:lvl6pPr marL="2591867" algn="l" defTabSz="1036747" rtl="0" eaLnBrk="1" latinLnBrk="0" hangingPunct="1">
                <a:defRPr sz="2041" kern="1200">
                  <a:solidFill>
                    <a:schemeClr val="lt1"/>
                  </a:solidFill>
                  <a:latin typeface="+mn-lt"/>
                  <a:ea typeface="+mn-ea"/>
                  <a:cs typeface="+mn-cs"/>
                </a:defRPr>
              </a:lvl6pPr>
              <a:lvl7pPr marL="3110240" algn="l" defTabSz="1036747" rtl="0" eaLnBrk="1" latinLnBrk="0" hangingPunct="1">
                <a:defRPr sz="2041" kern="1200">
                  <a:solidFill>
                    <a:schemeClr val="lt1"/>
                  </a:solidFill>
                  <a:latin typeface="+mn-lt"/>
                  <a:ea typeface="+mn-ea"/>
                  <a:cs typeface="+mn-cs"/>
                </a:defRPr>
              </a:lvl7pPr>
              <a:lvl8pPr marL="3628614" algn="l" defTabSz="1036747" rtl="0" eaLnBrk="1" latinLnBrk="0" hangingPunct="1">
                <a:defRPr sz="2041" kern="1200">
                  <a:solidFill>
                    <a:schemeClr val="lt1"/>
                  </a:solidFill>
                  <a:latin typeface="+mn-lt"/>
                  <a:ea typeface="+mn-ea"/>
                  <a:cs typeface="+mn-cs"/>
                </a:defRPr>
              </a:lvl8pPr>
              <a:lvl9pPr marL="4146987" algn="l" defTabSz="1036747" rtl="0" eaLnBrk="1" latinLnBrk="0" hangingPunct="1">
                <a:defRPr sz="2041" kern="1200">
                  <a:solidFill>
                    <a:schemeClr val="lt1"/>
                  </a:solidFill>
                  <a:latin typeface="+mn-lt"/>
                  <a:ea typeface="+mn-ea"/>
                  <a:cs typeface="+mn-cs"/>
                </a:defRPr>
              </a:lvl9pPr>
            </a:lstStyle>
            <a:p>
              <a:pPr algn="ctr"/>
              <a:endParaRPr lang="fr-BE" sz="900" b="1">
                <a:solidFill>
                  <a:schemeClr val="bg1"/>
                </a:solidFill>
              </a:endParaRPr>
            </a:p>
          </p:txBody>
        </p:sp>
        <p:sp>
          <p:nvSpPr>
            <p:cNvPr id="8" name="Ellipse 51">
              <a:extLst>
                <a:ext uri="{FF2B5EF4-FFF2-40B4-BE49-F238E27FC236}">
                  <a16:creationId xmlns:a16="http://schemas.microsoft.com/office/drawing/2014/main" id="{26F274F0-E3DE-49AE-6D5F-13ED67261C4F}"/>
                </a:ext>
              </a:extLst>
            </p:cNvPr>
            <p:cNvSpPr/>
            <p:nvPr/>
          </p:nvSpPr>
          <p:spPr>
            <a:xfrm>
              <a:off x="4820229" y="2164827"/>
              <a:ext cx="1473841" cy="14287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036747" rtl="0" eaLnBrk="1" latinLnBrk="0" hangingPunct="1">
                <a:defRPr sz="2041" kern="1200">
                  <a:solidFill>
                    <a:schemeClr val="lt1"/>
                  </a:solidFill>
                  <a:latin typeface="+mn-lt"/>
                  <a:ea typeface="+mn-ea"/>
                  <a:cs typeface="+mn-cs"/>
                </a:defRPr>
              </a:lvl1pPr>
              <a:lvl2pPr marL="518373" algn="l" defTabSz="1036747" rtl="0" eaLnBrk="1" latinLnBrk="0" hangingPunct="1">
                <a:defRPr sz="2041" kern="1200">
                  <a:solidFill>
                    <a:schemeClr val="lt1"/>
                  </a:solidFill>
                  <a:latin typeface="+mn-lt"/>
                  <a:ea typeface="+mn-ea"/>
                  <a:cs typeface="+mn-cs"/>
                </a:defRPr>
              </a:lvl2pPr>
              <a:lvl3pPr marL="1036747" algn="l" defTabSz="1036747" rtl="0" eaLnBrk="1" latinLnBrk="0" hangingPunct="1">
                <a:defRPr sz="2041" kern="1200">
                  <a:solidFill>
                    <a:schemeClr val="lt1"/>
                  </a:solidFill>
                  <a:latin typeface="+mn-lt"/>
                  <a:ea typeface="+mn-ea"/>
                  <a:cs typeface="+mn-cs"/>
                </a:defRPr>
              </a:lvl3pPr>
              <a:lvl4pPr marL="1555120" algn="l" defTabSz="1036747" rtl="0" eaLnBrk="1" latinLnBrk="0" hangingPunct="1">
                <a:defRPr sz="2041" kern="1200">
                  <a:solidFill>
                    <a:schemeClr val="lt1"/>
                  </a:solidFill>
                  <a:latin typeface="+mn-lt"/>
                  <a:ea typeface="+mn-ea"/>
                  <a:cs typeface="+mn-cs"/>
                </a:defRPr>
              </a:lvl4pPr>
              <a:lvl5pPr marL="2073493" algn="l" defTabSz="1036747" rtl="0" eaLnBrk="1" latinLnBrk="0" hangingPunct="1">
                <a:defRPr sz="2041" kern="1200">
                  <a:solidFill>
                    <a:schemeClr val="lt1"/>
                  </a:solidFill>
                  <a:latin typeface="+mn-lt"/>
                  <a:ea typeface="+mn-ea"/>
                  <a:cs typeface="+mn-cs"/>
                </a:defRPr>
              </a:lvl5pPr>
              <a:lvl6pPr marL="2591867" algn="l" defTabSz="1036747" rtl="0" eaLnBrk="1" latinLnBrk="0" hangingPunct="1">
                <a:defRPr sz="2041" kern="1200">
                  <a:solidFill>
                    <a:schemeClr val="lt1"/>
                  </a:solidFill>
                  <a:latin typeface="+mn-lt"/>
                  <a:ea typeface="+mn-ea"/>
                  <a:cs typeface="+mn-cs"/>
                </a:defRPr>
              </a:lvl6pPr>
              <a:lvl7pPr marL="3110240" algn="l" defTabSz="1036747" rtl="0" eaLnBrk="1" latinLnBrk="0" hangingPunct="1">
                <a:defRPr sz="2041" kern="1200">
                  <a:solidFill>
                    <a:schemeClr val="lt1"/>
                  </a:solidFill>
                  <a:latin typeface="+mn-lt"/>
                  <a:ea typeface="+mn-ea"/>
                  <a:cs typeface="+mn-cs"/>
                </a:defRPr>
              </a:lvl7pPr>
              <a:lvl8pPr marL="3628614" algn="l" defTabSz="1036747" rtl="0" eaLnBrk="1" latinLnBrk="0" hangingPunct="1">
                <a:defRPr sz="2041" kern="1200">
                  <a:solidFill>
                    <a:schemeClr val="lt1"/>
                  </a:solidFill>
                  <a:latin typeface="+mn-lt"/>
                  <a:ea typeface="+mn-ea"/>
                  <a:cs typeface="+mn-cs"/>
                </a:defRPr>
              </a:lvl8pPr>
              <a:lvl9pPr marL="4146987" algn="l" defTabSz="1036747" rtl="0" eaLnBrk="1" latinLnBrk="0" hangingPunct="1">
                <a:defRPr sz="2041" kern="1200">
                  <a:solidFill>
                    <a:schemeClr val="lt1"/>
                  </a:solidFill>
                  <a:latin typeface="+mn-lt"/>
                  <a:ea typeface="+mn-ea"/>
                  <a:cs typeface="+mn-cs"/>
                </a:defRPr>
              </a:lvl9pPr>
            </a:lstStyle>
            <a:p>
              <a:pPr algn="ctr"/>
              <a:endParaRPr lang="fr-BE" sz="900" b="1">
                <a:solidFill>
                  <a:schemeClr val="bg1"/>
                </a:solidFill>
              </a:endParaRPr>
            </a:p>
          </p:txBody>
        </p:sp>
        <p:grpSp>
          <p:nvGrpSpPr>
            <p:cNvPr id="9" name="Groupe 48">
              <a:extLst>
                <a:ext uri="{FF2B5EF4-FFF2-40B4-BE49-F238E27FC236}">
                  <a16:creationId xmlns:a16="http://schemas.microsoft.com/office/drawing/2014/main" id="{1D522730-79F2-2529-166E-F7C1AE4C9012}"/>
                </a:ext>
              </a:extLst>
            </p:cNvPr>
            <p:cNvGrpSpPr/>
            <p:nvPr/>
          </p:nvGrpSpPr>
          <p:grpSpPr>
            <a:xfrm>
              <a:off x="4962890" y="2148940"/>
              <a:ext cx="1179698" cy="1007732"/>
              <a:chOff x="4962890" y="2148940"/>
              <a:chExt cx="1179698" cy="1007732"/>
            </a:xfrm>
          </p:grpSpPr>
          <p:sp>
            <p:nvSpPr>
              <p:cNvPr id="12" name="Ellipse 42">
                <a:extLst>
                  <a:ext uri="{FF2B5EF4-FFF2-40B4-BE49-F238E27FC236}">
                    <a16:creationId xmlns:a16="http://schemas.microsoft.com/office/drawing/2014/main" id="{DF203DC6-2865-500D-C91E-9D89B1ADE417}"/>
                  </a:ext>
                </a:extLst>
              </p:cNvPr>
              <p:cNvSpPr/>
              <p:nvPr/>
            </p:nvSpPr>
            <p:spPr>
              <a:xfrm>
                <a:off x="5072608" y="2148940"/>
                <a:ext cx="970402" cy="100773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036747" rtl="0" eaLnBrk="1" latinLnBrk="0" hangingPunct="1">
                  <a:defRPr sz="2041" kern="1200">
                    <a:solidFill>
                      <a:schemeClr val="lt1"/>
                    </a:solidFill>
                    <a:latin typeface="+mn-lt"/>
                    <a:ea typeface="+mn-ea"/>
                    <a:cs typeface="+mn-cs"/>
                  </a:defRPr>
                </a:lvl1pPr>
                <a:lvl2pPr marL="518373" algn="l" defTabSz="1036747" rtl="0" eaLnBrk="1" latinLnBrk="0" hangingPunct="1">
                  <a:defRPr sz="2041" kern="1200">
                    <a:solidFill>
                      <a:schemeClr val="lt1"/>
                    </a:solidFill>
                    <a:latin typeface="+mn-lt"/>
                    <a:ea typeface="+mn-ea"/>
                    <a:cs typeface="+mn-cs"/>
                  </a:defRPr>
                </a:lvl2pPr>
                <a:lvl3pPr marL="1036747" algn="l" defTabSz="1036747" rtl="0" eaLnBrk="1" latinLnBrk="0" hangingPunct="1">
                  <a:defRPr sz="2041" kern="1200">
                    <a:solidFill>
                      <a:schemeClr val="lt1"/>
                    </a:solidFill>
                    <a:latin typeface="+mn-lt"/>
                    <a:ea typeface="+mn-ea"/>
                    <a:cs typeface="+mn-cs"/>
                  </a:defRPr>
                </a:lvl3pPr>
                <a:lvl4pPr marL="1555120" algn="l" defTabSz="1036747" rtl="0" eaLnBrk="1" latinLnBrk="0" hangingPunct="1">
                  <a:defRPr sz="2041" kern="1200">
                    <a:solidFill>
                      <a:schemeClr val="lt1"/>
                    </a:solidFill>
                    <a:latin typeface="+mn-lt"/>
                    <a:ea typeface="+mn-ea"/>
                    <a:cs typeface="+mn-cs"/>
                  </a:defRPr>
                </a:lvl4pPr>
                <a:lvl5pPr marL="2073493" algn="l" defTabSz="1036747" rtl="0" eaLnBrk="1" latinLnBrk="0" hangingPunct="1">
                  <a:defRPr sz="2041" kern="1200">
                    <a:solidFill>
                      <a:schemeClr val="lt1"/>
                    </a:solidFill>
                    <a:latin typeface="+mn-lt"/>
                    <a:ea typeface="+mn-ea"/>
                    <a:cs typeface="+mn-cs"/>
                  </a:defRPr>
                </a:lvl5pPr>
                <a:lvl6pPr marL="2591867" algn="l" defTabSz="1036747" rtl="0" eaLnBrk="1" latinLnBrk="0" hangingPunct="1">
                  <a:defRPr sz="2041" kern="1200">
                    <a:solidFill>
                      <a:schemeClr val="lt1"/>
                    </a:solidFill>
                    <a:latin typeface="+mn-lt"/>
                    <a:ea typeface="+mn-ea"/>
                    <a:cs typeface="+mn-cs"/>
                  </a:defRPr>
                </a:lvl6pPr>
                <a:lvl7pPr marL="3110240" algn="l" defTabSz="1036747" rtl="0" eaLnBrk="1" latinLnBrk="0" hangingPunct="1">
                  <a:defRPr sz="2041" kern="1200">
                    <a:solidFill>
                      <a:schemeClr val="lt1"/>
                    </a:solidFill>
                    <a:latin typeface="+mn-lt"/>
                    <a:ea typeface="+mn-ea"/>
                    <a:cs typeface="+mn-cs"/>
                  </a:defRPr>
                </a:lvl7pPr>
                <a:lvl8pPr marL="3628614" algn="l" defTabSz="1036747" rtl="0" eaLnBrk="1" latinLnBrk="0" hangingPunct="1">
                  <a:defRPr sz="2041" kern="1200">
                    <a:solidFill>
                      <a:schemeClr val="lt1"/>
                    </a:solidFill>
                    <a:latin typeface="+mn-lt"/>
                    <a:ea typeface="+mn-ea"/>
                    <a:cs typeface="+mn-cs"/>
                  </a:defRPr>
                </a:lvl8pPr>
                <a:lvl9pPr marL="4146987" algn="l" defTabSz="1036747" rtl="0" eaLnBrk="1" latinLnBrk="0" hangingPunct="1">
                  <a:defRPr sz="2041" kern="1200">
                    <a:solidFill>
                      <a:schemeClr val="lt1"/>
                    </a:solidFill>
                    <a:latin typeface="+mn-lt"/>
                    <a:ea typeface="+mn-ea"/>
                    <a:cs typeface="+mn-cs"/>
                  </a:defRPr>
                </a:lvl9pPr>
              </a:lstStyle>
              <a:p>
                <a:pPr algn="ctr"/>
                <a:endParaRPr lang="fr-BE" sz="900" b="1">
                  <a:solidFill>
                    <a:schemeClr val="bg1"/>
                  </a:solidFill>
                </a:endParaRPr>
              </a:p>
            </p:txBody>
          </p:sp>
          <p:sp>
            <p:nvSpPr>
              <p:cNvPr id="13" name="Rectangle 12">
                <a:extLst>
                  <a:ext uri="{FF2B5EF4-FFF2-40B4-BE49-F238E27FC236}">
                    <a16:creationId xmlns:a16="http://schemas.microsoft.com/office/drawing/2014/main" id="{EE0CD9F4-E114-E8F9-9922-4F65BBDC5C8B}"/>
                  </a:ext>
                </a:extLst>
              </p:cNvPr>
              <p:cNvSpPr/>
              <p:nvPr/>
            </p:nvSpPr>
            <p:spPr>
              <a:xfrm>
                <a:off x="4962890" y="2505229"/>
                <a:ext cx="1179698" cy="209493"/>
              </a:xfrm>
              <a:prstGeom prst="rect">
                <a:avLst/>
              </a:prstGeom>
            </p:spPr>
            <p:txBody>
              <a:bodyPr wrap="square" lIns="91440" tIns="45720" rIns="91440" bIns="45720" anchor="t">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pPr algn="ctr">
                  <a:spcAft>
                    <a:spcPts val="300"/>
                  </a:spcAft>
                </a:pPr>
                <a:r>
                  <a:rPr lang="fr-BE" sz="1000" b="1">
                    <a:solidFill>
                      <a:schemeClr val="bg1"/>
                    </a:solidFill>
                    <a:ea typeface="Calibri"/>
                    <a:cs typeface="Calibri"/>
                  </a:rPr>
                  <a:t> AA Incontournables</a:t>
                </a:r>
              </a:p>
            </p:txBody>
          </p:sp>
        </p:grpSp>
        <p:sp>
          <p:nvSpPr>
            <p:cNvPr id="10" name="Rectangle 9">
              <a:extLst>
                <a:ext uri="{FF2B5EF4-FFF2-40B4-BE49-F238E27FC236}">
                  <a16:creationId xmlns:a16="http://schemas.microsoft.com/office/drawing/2014/main" id="{472874EE-1E9A-3157-F8F9-447BFA3A6A2B}"/>
                </a:ext>
              </a:extLst>
            </p:cNvPr>
            <p:cNvSpPr/>
            <p:nvPr/>
          </p:nvSpPr>
          <p:spPr>
            <a:xfrm>
              <a:off x="5045236" y="3117542"/>
              <a:ext cx="824390" cy="209493"/>
            </a:xfrm>
            <a:prstGeom prst="rect">
              <a:avLst/>
            </a:prstGeom>
          </p:spPr>
          <p:txBody>
            <a:bodyPr wrap="none" lIns="91440" tIns="45720" rIns="91440" bIns="45720" anchor="t">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pPr algn="ctr">
                <a:spcAft>
                  <a:spcPts val="300"/>
                </a:spcAft>
              </a:pPr>
              <a:r>
                <a:rPr lang="fr-BE" sz="1000" b="1">
                  <a:solidFill>
                    <a:schemeClr val="bg1"/>
                  </a:solidFill>
                </a:rPr>
                <a:t> AA Importants</a:t>
              </a:r>
              <a:endParaRPr lang="fr-BE" sz="1000" b="1">
                <a:solidFill>
                  <a:schemeClr val="bg1"/>
                </a:solidFill>
                <a:ea typeface="Calibri"/>
                <a:cs typeface="Calibri"/>
              </a:endParaRPr>
            </a:p>
          </p:txBody>
        </p:sp>
        <p:sp>
          <p:nvSpPr>
            <p:cNvPr id="11" name="Rectangle 10">
              <a:extLst>
                <a:ext uri="{FF2B5EF4-FFF2-40B4-BE49-F238E27FC236}">
                  <a16:creationId xmlns:a16="http://schemas.microsoft.com/office/drawing/2014/main" id="{7ECC065B-1308-DE01-2607-72A4C262ECD3}"/>
                </a:ext>
              </a:extLst>
            </p:cNvPr>
            <p:cNvSpPr/>
            <p:nvPr/>
          </p:nvSpPr>
          <p:spPr>
            <a:xfrm>
              <a:off x="5003665" y="3625659"/>
              <a:ext cx="1113504" cy="209493"/>
            </a:xfrm>
            <a:prstGeom prst="rect">
              <a:avLst/>
            </a:prstGeom>
          </p:spPr>
          <p:txBody>
            <a:bodyPr wrap="square" lIns="91440" tIns="45720" rIns="91440" bIns="45720" anchor="t">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pPr algn="ctr">
                <a:spcAft>
                  <a:spcPts val="300"/>
                </a:spcAft>
              </a:pPr>
              <a:r>
                <a:rPr lang="fr-BE" sz="1000" b="1">
                  <a:solidFill>
                    <a:schemeClr val="accent2">
                      <a:lumMod val="75000"/>
                    </a:schemeClr>
                  </a:solidFill>
                </a:rPr>
                <a:t> AA utiles</a:t>
              </a:r>
              <a:endParaRPr lang="fr-BE" sz="1000" b="1">
                <a:solidFill>
                  <a:schemeClr val="accent2">
                    <a:lumMod val="75000"/>
                  </a:schemeClr>
                </a:solidFill>
                <a:cs typeface="Calibri"/>
              </a:endParaRPr>
            </a:p>
          </p:txBody>
        </p:sp>
      </p:grpSp>
      <p:sp>
        <p:nvSpPr>
          <p:cNvPr id="14" name="Rectangle 13">
            <a:extLst>
              <a:ext uri="{FF2B5EF4-FFF2-40B4-BE49-F238E27FC236}">
                <a16:creationId xmlns:a16="http://schemas.microsoft.com/office/drawing/2014/main" id="{2AFF284B-FA11-266A-D721-48D4A28528A2}"/>
              </a:ext>
            </a:extLst>
          </p:cNvPr>
          <p:cNvSpPr/>
          <p:nvPr/>
        </p:nvSpPr>
        <p:spPr>
          <a:xfrm>
            <a:off x="495051" y="1412730"/>
            <a:ext cx="4197838" cy="1815882"/>
          </a:xfrm>
          <a:prstGeom prst="rect">
            <a:avLst/>
          </a:prstGeom>
        </p:spPr>
        <p:txBody>
          <a:bodyPr wrap="square" lIns="91440" tIns="45720" rIns="91440" bIns="45720" anchor="t">
            <a:spAutoFit/>
          </a:bodyPr>
          <a:lstStyle>
            <a:defPPr>
              <a:defRPr lang="fr-FR"/>
            </a:defPPr>
            <a:lvl1pPr marL="0" algn="l" defTabSz="1036747" rtl="0" eaLnBrk="1" latinLnBrk="0" hangingPunct="1">
              <a:defRPr sz="2041" kern="1200">
                <a:solidFill>
                  <a:schemeClr val="tx1"/>
                </a:solidFill>
                <a:latin typeface="+mn-lt"/>
                <a:ea typeface="+mn-ea"/>
                <a:cs typeface="+mn-cs"/>
              </a:defRPr>
            </a:lvl1pPr>
            <a:lvl2pPr marL="518373" algn="l" defTabSz="1036747" rtl="0" eaLnBrk="1" latinLnBrk="0" hangingPunct="1">
              <a:defRPr sz="2041" kern="1200">
                <a:solidFill>
                  <a:schemeClr val="tx1"/>
                </a:solidFill>
                <a:latin typeface="+mn-lt"/>
                <a:ea typeface="+mn-ea"/>
                <a:cs typeface="+mn-cs"/>
              </a:defRPr>
            </a:lvl2pPr>
            <a:lvl3pPr marL="1036747" algn="l" defTabSz="1036747" rtl="0" eaLnBrk="1" latinLnBrk="0" hangingPunct="1">
              <a:defRPr sz="2041" kern="1200">
                <a:solidFill>
                  <a:schemeClr val="tx1"/>
                </a:solidFill>
                <a:latin typeface="+mn-lt"/>
                <a:ea typeface="+mn-ea"/>
                <a:cs typeface="+mn-cs"/>
              </a:defRPr>
            </a:lvl3pPr>
            <a:lvl4pPr marL="1555120" algn="l" defTabSz="1036747" rtl="0" eaLnBrk="1" latinLnBrk="0" hangingPunct="1">
              <a:defRPr sz="2041" kern="1200">
                <a:solidFill>
                  <a:schemeClr val="tx1"/>
                </a:solidFill>
                <a:latin typeface="+mn-lt"/>
                <a:ea typeface="+mn-ea"/>
                <a:cs typeface="+mn-cs"/>
              </a:defRPr>
            </a:lvl4pPr>
            <a:lvl5pPr marL="2073493" algn="l" defTabSz="1036747" rtl="0" eaLnBrk="1" latinLnBrk="0" hangingPunct="1">
              <a:defRPr sz="2041" kern="1200">
                <a:solidFill>
                  <a:schemeClr val="tx1"/>
                </a:solidFill>
                <a:latin typeface="+mn-lt"/>
                <a:ea typeface="+mn-ea"/>
                <a:cs typeface="+mn-cs"/>
              </a:defRPr>
            </a:lvl5pPr>
            <a:lvl6pPr marL="2591867" algn="l" defTabSz="1036747" rtl="0" eaLnBrk="1" latinLnBrk="0" hangingPunct="1">
              <a:defRPr sz="2041" kern="1200">
                <a:solidFill>
                  <a:schemeClr val="tx1"/>
                </a:solidFill>
                <a:latin typeface="+mn-lt"/>
                <a:ea typeface="+mn-ea"/>
                <a:cs typeface="+mn-cs"/>
              </a:defRPr>
            </a:lvl6pPr>
            <a:lvl7pPr marL="3110240" algn="l" defTabSz="1036747" rtl="0" eaLnBrk="1" latinLnBrk="0" hangingPunct="1">
              <a:defRPr sz="2041" kern="1200">
                <a:solidFill>
                  <a:schemeClr val="tx1"/>
                </a:solidFill>
                <a:latin typeface="+mn-lt"/>
                <a:ea typeface="+mn-ea"/>
                <a:cs typeface="+mn-cs"/>
              </a:defRPr>
            </a:lvl7pPr>
            <a:lvl8pPr marL="3628614" algn="l" defTabSz="1036747" rtl="0" eaLnBrk="1" latinLnBrk="0" hangingPunct="1">
              <a:defRPr sz="2041" kern="1200">
                <a:solidFill>
                  <a:schemeClr val="tx1"/>
                </a:solidFill>
                <a:latin typeface="+mn-lt"/>
                <a:ea typeface="+mn-ea"/>
                <a:cs typeface="+mn-cs"/>
              </a:defRPr>
            </a:lvl8pPr>
            <a:lvl9pPr marL="4146987" algn="l" defTabSz="1036747" rtl="0" eaLnBrk="1" latinLnBrk="0" hangingPunct="1">
              <a:defRPr sz="2041" kern="1200">
                <a:solidFill>
                  <a:schemeClr val="tx1"/>
                </a:solidFill>
                <a:latin typeface="+mn-lt"/>
                <a:ea typeface="+mn-ea"/>
                <a:cs typeface="+mn-cs"/>
              </a:defRPr>
            </a:lvl9pPr>
          </a:lstStyle>
          <a:p>
            <a:pPr algn="just"/>
            <a:r>
              <a:rPr lang="fr-FR" sz="1600" b="1" dirty="0">
                <a:solidFill>
                  <a:schemeClr val="accent2">
                    <a:lumMod val="75000"/>
                  </a:schemeClr>
                </a:solidFill>
              </a:rPr>
              <a:t>AA incontournables</a:t>
            </a:r>
            <a:r>
              <a:rPr lang="fr-FR" sz="1600" dirty="0"/>
              <a:t> </a:t>
            </a:r>
            <a:r>
              <a:rPr lang="nl-BE" sz="1600" dirty="0">
                <a:solidFill>
                  <a:srgbClr val="000000"/>
                </a:solidFill>
                <a:latin typeface="Calibri"/>
                <a:ea typeface="Calibri"/>
                <a:cs typeface="Calibri"/>
              </a:rPr>
              <a:t>: </a:t>
            </a:r>
            <a:r>
              <a:rPr lang="fr-FR" sz="1600" b="1" dirty="0">
                <a:solidFill>
                  <a:srgbClr val="000000"/>
                </a:solidFill>
                <a:latin typeface="Calibri"/>
                <a:ea typeface="Calibri"/>
                <a:cs typeface="Calibri"/>
              </a:rPr>
              <a:t>seuil de maîtrise minimal requis pour réussir l'UE</a:t>
            </a:r>
            <a:r>
              <a:rPr lang="fr-BE" sz="1600" dirty="0">
                <a:solidFill>
                  <a:srgbClr val="000000"/>
                </a:solidFill>
                <a:latin typeface="Calibri"/>
                <a:ea typeface="Calibri"/>
                <a:cs typeface="Calibri"/>
              </a:rPr>
              <a:t>. La maîtrise de ces AA constitue la majeure partie de l'évaluation. Si l'</a:t>
            </a:r>
            <a:r>
              <a:rPr lang="fr-BE" sz="1600" dirty="0" err="1">
                <a:solidFill>
                  <a:srgbClr val="000000"/>
                </a:solidFill>
                <a:latin typeface="Calibri"/>
                <a:ea typeface="Calibri"/>
                <a:cs typeface="Calibri"/>
              </a:rPr>
              <a:t>étudiant·e</a:t>
            </a:r>
            <a:r>
              <a:rPr lang="fr-BE" sz="1600" dirty="0">
                <a:solidFill>
                  <a:srgbClr val="000000"/>
                </a:solidFill>
                <a:latin typeface="Calibri"/>
                <a:ea typeface="Calibri"/>
                <a:cs typeface="Calibri"/>
              </a:rPr>
              <a:t> ne maîtrise pas ces acquis, il ne peut réussir cette UE et en être crédité. La note établie devra donc être inférieure à 10/20, seuil de réussite. </a:t>
            </a:r>
            <a:endParaRPr lang="fr-BE" sz="1600" dirty="0">
              <a:latin typeface="Calibri"/>
              <a:ea typeface="Calibri"/>
              <a:cs typeface="Calibri"/>
            </a:endParaRPr>
          </a:p>
        </p:txBody>
      </p:sp>
      <p:cxnSp>
        <p:nvCxnSpPr>
          <p:cNvPr id="15" name="Connecteur droit avec flèche 33">
            <a:extLst>
              <a:ext uri="{FF2B5EF4-FFF2-40B4-BE49-F238E27FC236}">
                <a16:creationId xmlns:a16="http://schemas.microsoft.com/office/drawing/2014/main" id="{986E6632-A905-7855-4C34-762EC0A81E5D}"/>
              </a:ext>
            </a:extLst>
          </p:cNvPr>
          <p:cNvCxnSpPr>
            <a:cxnSpLocks/>
          </p:cNvCxnSpPr>
          <p:nvPr/>
        </p:nvCxnSpPr>
        <p:spPr>
          <a:xfrm flipH="1">
            <a:off x="4817032" y="2168454"/>
            <a:ext cx="1298888" cy="0"/>
          </a:xfrm>
          <a:prstGeom prst="straightConnector1">
            <a:avLst/>
          </a:prstGeom>
          <a:ln w="127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32">
            <a:extLst>
              <a:ext uri="{FF2B5EF4-FFF2-40B4-BE49-F238E27FC236}">
                <a16:creationId xmlns:a16="http://schemas.microsoft.com/office/drawing/2014/main" id="{2C022701-6F69-463F-1072-17DD0EBFBA5B}"/>
              </a:ext>
            </a:extLst>
          </p:cNvPr>
          <p:cNvSpPr txBox="1"/>
          <p:nvPr/>
        </p:nvSpPr>
        <p:spPr>
          <a:xfrm>
            <a:off x="575795" y="3624230"/>
            <a:ext cx="39962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solidFill>
                  <a:schemeClr val="accent2">
                    <a:lumMod val="75000"/>
                  </a:schemeClr>
                </a:solidFill>
                <a:latin typeface="+mn-lt"/>
              </a:rPr>
              <a:t>AA </a:t>
            </a:r>
            <a:r>
              <a:rPr lang="en-US" sz="1600" b="1" dirty="0" err="1">
                <a:solidFill>
                  <a:schemeClr val="accent2">
                    <a:lumMod val="75000"/>
                  </a:schemeClr>
                </a:solidFill>
                <a:latin typeface="+mn-lt"/>
              </a:rPr>
              <a:t>importants</a:t>
            </a:r>
            <a:r>
              <a:rPr lang="en-US" sz="1600" b="1" dirty="0">
                <a:solidFill>
                  <a:schemeClr val="accent2">
                    <a:lumMod val="75000"/>
                  </a:schemeClr>
                </a:solidFill>
                <a:latin typeface="+mn-lt"/>
              </a:rPr>
              <a:t> : </a:t>
            </a:r>
            <a:r>
              <a:rPr lang="en-US" sz="1600" dirty="0" err="1">
                <a:cs typeface="Calibri"/>
              </a:rPr>
              <a:t>niveau</a:t>
            </a:r>
            <a:r>
              <a:rPr lang="en-US" sz="1600" dirty="0">
                <a:cs typeface="Calibri"/>
              </a:rPr>
              <a:t> de </a:t>
            </a:r>
            <a:r>
              <a:rPr lang="en-US" sz="1600" dirty="0" err="1">
                <a:cs typeface="Calibri"/>
              </a:rPr>
              <a:t>perfectionnement</a:t>
            </a:r>
            <a:r>
              <a:rPr lang="en-US" sz="1600" dirty="0">
                <a:cs typeface="Calibri"/>
              </a:rPr>
              <a:t> qui </a:t>
            </a:r>
            <a:r>
              <a:rPr lang="en-US" sz="1600" b="1" dirty="0">
                <a:cs typeface="Calibri"/>
              </a:rPr>
              <a:t>ne doit pas </a:t>
            </a:r>
            <a:r>
              <a:rPr lang="en-US" sz="1600" b="1" dirty="0" err="1">
                <a:cs typeface="Calibri"/>
              </a:rPr>
              <a:t>nécessairement</a:t>
            </a:r>
            <a:r>
              <a:rPr lang="en-US" sz="1600" b="1" dirty="0">
                <a:cs typeface="Calibri"/>
              </a:rPr>
              <a:t> </a:t>
            </a:r>
            <a:r>
              <a:rPr lang="en-US" sz="1600" b="1" dirty="0" err="1">
                <a:cs typeface="Calibri"/>
              </a:rPr>
              <a:t>être</a:t>
            </a:r>
            <a:r>
              <a:rPr lang="en-US" sz="1600" b="1" dirty="0">
                <a:cs typeface="Calibri"/>
              </a:rPr>
              <a:t> </a:t>
            </a:r>
            <a:r>
              <a:rPr lang="en-US" sz="1600" b="1" dirty="0" err="1">
                <a:cs typeface="Calibri"/>
              </a:rPr>
              <a:t>atteint</a:t>
            </a:r>
            <a:r>
              <a:rPr lang="en-US" sz="1600" b="1" dirty="0">
                <a:cs typeface="Calibri"/>
              </a:rPr>
              <a:t> </a:t>
            </a:r>
            <a:r>
              <a:rPr lang="en-US" sz="1600" dirty="0">
                <a:cs typeface="Calibri"/>
              </a:rPr>
              <a:t>par </a:t>
            </a:r>
            <a:r>
              <a:rPr lang="en-US" sz="1600" dirty="0" err="1">
                <a:cs typeface="Calibri"/>
              </a:rPr>
              <a:t>tous</a:t>
            </a:r>
            <a:r>
              <a:rPr lang="en-US" sz="1600" dirty="0">
                <a:cs typeface="Calibri"/>
              </a:rPr>
              <a:t> les </a:t>
            </a:r>
            <a:r>
              <a:rPr lang="en-US" sz="1600" dirty="0" err="1">
                <a:cs typeface="Calibri"/>
              </a:rPr>
              <a:t>étudiant·es</a:t>
            </a:r>
            <a:r>
              <a:rPr lang="en-US" sz="1600" dirty="0">
                <a:cs typeface="Calibri"/>
              </a:rPr>
              <a:t>. </a:t>
            </a:r>
            <a:endParaRPr lang="en-US" sz="1600" dirty="0"/>
          </a:p>
        </p:txBody>
      </p:sp>
      <p:sp>
        <p:nvSpPr>
          <p:cNvPr id="19" name="TextBox 34">
            <a:extLst>
              <a:ext uri="{FF2B5EF4-FFF2-40B4-BE49-F238E27FC236}">
                <a16:creationId xmlns:a16="http://schemas.microsoft.com/office/drawing/2014/main" id="{9ABFEE15-59C6-29F4-A0F5-096F1844606B}"/>
              </a:ext>
            </a:extLst>
          </p:cNvPr>
          <p:cNvSpPr txBox="1"/>
          <p:nvPr/>
        </p:nvSpPr>
        <p:spPr>
          <a:xfrm>
            <a:off x="610936" y="4892515"/>
            <a:ext cx="39962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2">
                    <a:lumMod val="75000"/>
                  </a:schemeClr>
                </a:solidFill>
                <a:latin typeface="+mn-lt"/>
              </a:rPr>
              <a:t>AA </a:t>
            </a:r>
            <a:r>
              <a:rPr lang="en-US" sz="1600" b="1" dirty="0" err="1">
                <a:solidFill>
                  <a:schemeClr val="accent2">
                    <a:lumMod val="75000"/>
                  </a:schemeClr>
                </a:solidFill>
                <a:latin typeface="+mn-lt"/>
              </a:rPr>
              <a:t>utiles</a:t>
            </a:r>
            <a:r>
              <a:rPr lang="en-US" sz="1600" b="1" dirty="0">
                <a:solidFill>
                  <a:schemeClr val="accent2">
                    <a:lumMod val="75000"/>
                  </a:schemeClr>
                </a:solidFill>
                <a:latin typeface="+mn-lt"/>
              </a:rPr>
              <a:t> </a:t>
            </a:r>
            <a:r>
              <a:rPr lang="en-US" sz="1600" dirty="0"/>
              <a:t>: </a:t>
            </a:r>
            <a:r>
              <a:rPr lang="en-US" sz="1600" dirty="0" err="1"/>
              <a:t>niveau</a:t>
            </a:r>
            <a:r>
              <a:rPr lang="en-US" sz="1600" dirty="0"/>
              <a:t> </a:t>
            </a:r>
            <a:r>
              <a:rPr lang="en-US" sz="1600" dirty="0" err="1"/>
              <a:t>supérieur</a:t>
            </a:r>
            <a:r>
              <a:rPr lang="en-US" sz="1600" dirty="0"/>
              <a:t> de </a:t>
            </a:r>
            <a:r>
              <a:rPr lang="en-US" sz="1600" dirty="0" err="1"/>
              <a:t>perfectionnement</a:t>
            </a:r>
            <a:r>
              <a:rPr lang="en-US" sz="1600" dirty="0"/>
              <a:t>. </a:t>
            </a:r>
            <a:r>
              <a:rPr lang="en-US" sz="1600" dirty="0" err="1"/>
              <a:t>Ils</a:t>
            </a:r>
            <a:r>
              <a:rPr lang="en-US" sz="1600" dirty="0"/>
              <a:t> </a:t>
            </a:r>
            <a:r>
              <a:rPr lang="en-US" sz="1600" dirty="0" err="1"/>
              <a:t>seront</a:t>
            </a:r>
            <a:r>
              <a:rPr lang="en-US" sz="1600" dirty="0"/>
              <a:t> </a:t>
            </a:r>
            <a:r>
              <a:rPr lang="en-US" sz="1600" dirty="0" err="1"/>
              <a:t>atteints</a:t>
            </a:r>
            <a:r>
              <a:rPr lang="en-US" sz="1600" dirty="0"/>
              <a:t> par </a:t>
            </a:r>
            <a:r>
              <a:rPr lang="en-US" sz="1600" dirty="0" err="1"/>
              <a:t>quelques</a:t>
            </a:r>
            <a:r>
              <a:rPr lang="en-US" sz="1600" dirty="0"/>
              <a:t> </a:t>
            </a:r>
            <a:r>
              <a:rPr lang="en-US" sz="1600" dirty="0" err="1"/>
              <a:t>étudiant·es</a:t>
            </a:r>
            <a:r>
              <a:rPr lang="en-US" sz="1600" dirty="0"/>
              <a:t>. </a:t>
            </a:r>
          </a:p>
        </p:txBody>
      </p:sp>
      <p:cxnSp>
        <p:nvCxnSpPr>
          <p:cNvPr id="20" name="Connecteur droit avec flèche 33">
            <a:extLst>
              <a:ext uri="{FF2B5EF4-FFF2-40B4-BE49-F238E27FC236}">
                <a16:creationId xmlns:a16="http://schemas.microsoft.com/office/drawing/2014/main" id="{B3BFFEDB-C07F-7FBF-46A9-624BB5B491D5}"/>
              </a:ext>
            </a:extLst>
          </p:cNvPr>
          <p:cNvCxnSpPr>
            <a:cxnSpLocks/>
          </p:cNvCxnSpPr>
          <p:nvPr/>
        </p:nvCxnSpPr>
        <p:spPr>
          <a:xfrm flipH="1">
            <a:off x="4828026" y="3048526"/>
            <a:ext cx="1094155" cy="881460"/>
          </a:xfrm>
          <a:prstGeom prst="straightConnector1">
            <a:avLst/>
          </a:prstGeom>
          <a:ln w="127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necteur droit avec flèche 33">
            <a:extLst>
              <a:ext uri="{FF2B5EF4-FFF2-40B4-BE49-F238E27FC236}">
                <a16:creationId xmlns:a16="http://schemas.microsoft.com/office/drawing/2014/main" id="{EACACCB0-C3D0-A622-F3A1-A875EF18D4B2}"/>
              </a:ext>
            </a:extLst>
          </p:cNvPr>
          <p:cNvCxnSpPr>
            <a:cxnSpLocks/>
          </p:cNvCxnSpPr>
          <p:nvPr/>
        </p:nvCxnSpPr>
        <p:spPr>
          <a:xfrm flipH="1">
            <a:off x="4318079" y="3832358"/>
            <a:ext cx="1740887" cy="1340063"/>
          </a:xfrm>
          <a:prstGeom prst="straightConnector1">
            <a:avLst/>
          </a:prstGeom>
          <a:ln w="12700">
            <a:solidFill>
              <a:schemeClr val="accent2">
                <a:lumMod val="40000"/>
                <a:lumOff val="60000"/>
              </a:schemeClr>
            </a:solidFill>
            <a:tailEnd type="triangle"/>
          </a:ln>
        </p:spPr>
        <p:style>
          <a:lnRef idx="1">
            <a:schemeClr val="accent2"/>
          </a:lnRef>
          <a:fillRef idx="0">
            <a:schemeClr val="accent2"/>
          </a:fillRef>
          <a:effectRef idx="0">
            <a:schemeClr val="accent2"/>
          </a:effectRef>
          <a:fontRef idx="minor">
            <a:schemeClr val="tx1"/>
          </a:fontRef>
        </p:style>
      </p:cxnSp>
      <p:pic>
        <p:nvPicPr>
          <p:cNvPr id="22" name="Image 21" descr="Une image contenant texte&#10;&#10;Description générée automatiquement">
            <a:extLst>
              <a:ext uri="{FF2B5EF4-FFF2-40B4-BE49-F238E27FC236}">
                <a16:creationId xmlns:a16="http://schemas.microsoft.com/office/drawing/2014/main" id="{DF24F05E-D8F6-984A-B42C-7A8BEFE601F4}"/>
              </a:ext>
            </a:extLst>
          </p:cNvPr>
          <p:cNvPicPr>
            <a:picLocks noChangeAspect="1"/>
          </p:cNvPicPr>
          <p:nvPr/>
        </p:nvPicPr>
        <p:blipFill rotWithShape="1">
          <a:blip r:embed="rId2"/>
          <a:srcRect l="8462" t="21762" r="34308" b="4754"/>
          <a:stretch/>
        </p:blipFill>
        <p:spPr>
          <a:xfrm>
            <a:off x="5834713" y="4331008"/>
            <a:ext cx="2602859" cy="2505316"/>
          </a:xfrm>
          <a:prstGeom prst="rect">
            <a:avLst/>
          </a:prstGeom>
        </p:spPr>
      </p:pic>
    </p:spTree>
    <p:extLst>
      <p:ext uri="{BB962C8B-B14F-4D97-AF65-F5344CB8AC3E}">
        <p14:creationId xmlns:p14="http://schemas.microsoft.com/office/powerpoint/2010/main" val="1421996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995FC9-F460-62EF-5DA8-E9AB6771BC8A}"/>
              </a:ext>
            </a:extLst>
          </p:cNvPr>
          <p:cNvSpPr>
            <a:spLocks noGrp="1"/>
          </p:cNvSpPr>
          <p:nvPr>
            <p:ph type="title"/>
          </p:nvPr>
        </p:nvSpPr>
        <p:spPr/>
        <p:txBody>
          <a:bodyPr/>
          <a:lstStyle/>
          <a:p>
            <a:r>
              <a:rPr lang="fr-FR" dirty="0"/>
              <a:t>L’auto-évaluation (le radar)</a:t>
            </a:r>
          </a:p>
        </p:txBody>
      </p:sp>
      <p:sp>
        <p:nvSpPr>
          <p:cNvPr id="4" name="Espace réservé de la date 3">
            <a:extLst>
              <a:ext uri="{FF2B5EF4-FFF2-40B4-BE49-F238E27FC236}">
                <a16:creationId xmlns:a16="http://schemas.microsoft.com/office/drawing/2014/main" id="{D357D340-7150-3910-E6C2-A5437F94C17A}"/>
              </a:ext>
            </a:extLst>
          </p:cNvPr>
          <p:cNvSpPr>
            <a:spLocks noGrp="1"/>
          </p:cNvSpPr>
          <p:nvPr>
            <p:ph type="dt" sz="half" idx="10"/>
          </p:nvPr>
        </p:nvSpPr>
        <p:spPr/>
        <p:txBody>
          <a:bodyPr/>
          <a:lstStyle/>
          <a:p>
            <a:r>
              <a:rPr lang="en-US"/>
              <a:t>P04: Evaluation </a:t>
            </a:r>
            <a:endParaRPr lang="fr-FR" b="0"/>
          </a:p>
        </p:txBody>
      </p:sp>
      <p:pic>
        <p:nvPicPr>
          <p:cNvPr id="6" name="Image 5" descr="Une image contenant diagramme, origami&#10;&#10;Description générée automatiquement">
            <a:extLst>
              <a:ext uri="{FF2B5EF4-FFF2-40B4-BE49-F238E27FC236}">
                <a16:creationId xmlns:a16="http://schemas.microsoft.com/office/drawing/2014/main" id="{E3B05AEE-6AF8-A934-4A74-8C41A784B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691" y="1601710"/>
            <a:ext cx="6073458" cy="4823533"/>
          </a:xfrm>
          <a:prstGeom prst="rect">
            <a:avLst/>
          </a:prstGeom>
        </p:spPr>
      </p:pic>
    </p:spTree>
    <p:extLst>
      <p:ext uri="{BB962C8B-B14F-4D97-AF65-F5344CB8AC3E}">
        <p14:creationId xmlns:p14="http://schemas.microsoft.com/office/powerpoint/2010/main" val="2167393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F80CEE-47DD-7EC2-DCE8-1080E2E48D32}"/>
              </a:ext>
            </a:extLst>
          </p:cNvPr>
          <p:cNvSpPr>
            <a:spLocks noGrp="1"/>
          </p:cNvSpPr>
          <p:nvPr>
            <p:ph type="title"/>
          </p:nvPr>
        </p:nvSpPr>
        <p:spPr/>
        <p:txBody>
          <a:bodyPr/>
          <a:lstStyle/>
          <a:p>
            <a:r>
              <a:rPr lang="fr-FR" sz="3200" dirty="0"/>
              <a:t>Evaluation par les pairs : </a:t>
            </a:r>
            <a:r>
              <a:rPr lang="fr-FR" sz="3200" dirty="0" err="1"/>
              <a:t>coévaluation</a:t>
            </a:r>
            <a:endParaRPr lang="fr-FR" sz="3200" dirty="0"/>
          </a:p>
        </p:txBody>
      </p:sp>
      <p:sp>
        <p:nvSpPr>
          <p:cNvPr id="5" name="Espace réservé du tableau 2">
            <a:extLst>
              <a:ext uri="{FF2B5EF4-FFF2-40B4-BE49-F238E27FC236}">
                <a16:creationId xmlns:a16="http://schemas.microsoft.com/office/drawing/2014/main" id="{37970175-4F94-0079-8E89-13590C99EA23}"/>
              </a:ext>
            </a:extLst>
          </p:cNvPr>
          <p:cNvSpPr txBox="1">
            <a:spLocks/>
          </p:cNvSpPr>
          <p:nvPr/>
        </p:nvSpPr>
        <p:spPr bwMode="auto">
          <a:xfrm>
            <a:off x="755649" y="1380234"/>
            <a:ext cx="8183563" cy="468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0000"/>
              <a:buFont typeface="Wingdings" panose="05000000000000000000"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marL="0" indent="0">
              <a:buFont typeface="Wingdings" panose="05000000000000000000" pitchFamily="2" charset="2"/>
              <a:buNone/>
            </a:pPr>
            <a:r>
              <a:rPr lang="fr-BE" sz="1800" kern="0" dirty="0">
                <a:latin typeface="Calibri" panose="020F0502020204030204" pitchFamily="34" charset="0"/>
                <a:ea typeface="Calibri" panose="020F0502020204030204" pitchFamily="34" charset="0"/>
                <a:cs typeface="Times New Roman" panose="02020603050405020304" pitchFamily="18" charset="0"/>
              </a:rPr>
              <a:t>Outil utile pour amorcer la métaréflexion dans le groupe</a:t>
            </a:r>
            <a:endParaRPr lang="fr-FR" kern="0" dirty="0"/>
          </a:p>
        </p:txBody>
      </p:sp>
      <p:pic>
        <p:nvPicPr>
          <p:cNvPr id="7" name="Image 6" descr="Une image contenant origami, ligne, diagramme&#10;&#10;Description générée automatiquement">
            <a:extLst>
              <a:ext uri="{FF2B5EF4-FFF2-40B4-BE49-F238E27FC236}">
                <a16:creationId xmlns:a16="http://schemas.microsoft.com/office/drawing/2014/main" id="{5E07C00C-671D-0FDF-4968-E1CC5F47B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07" y="2457450"/>
            <a:ext cx="7772400" cy="1943100"/>
          </a:xfrm>
          <a:prstGeom prst="rect">
            <a:avLst/>
          </a:prstGeom>
        </p:spPr>
      </p:pic>
    </p:spTree>
    <p:extLst>
      <p:ext uri="{BB962C8B-B14F-4D97-AF65-F5344CB8AC3E}">
        <p14:creationId xmlns:p14="http://schemas.microsoft.com/office/powerpoint/2010/main" val="995640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fr-FR"/>
              <a:t>Introduction</a:t>
            </a:r>
            <a:r>
              <a:rPr lang="fr-FR" b="0"/>
              <a:t> </a:t>
            </a:r>
          </a:p>
        </p:txBody>
      </p:sp>
      <p:sp>
        <p:nvSpPr>
          <p:cNvPr id="8195" name="Rectangle 2"/>
          <p:cNvSpPr>
            <a:spLocks noGrp="1" noChangeArrowheads="1"/>
          </p:cNvSpPr>
          <p:nvPr>
            <p:ph type="title"/>
          </p:nvPr>
        </p:nvSpPr>
        <p:spPr>
          <a:xfrm>
            <a:off x="762000" y="44450"/>
            <a:ext cx="8382000" cy="920192"/>
          </a:xfrm>
        </p:spPr>
        <p:txBody>
          <a:bodyPr/>
          <a:lstStyle/>
          <a:p>
            <a:r>
              <a:rPr lang="fr-BE" altLang="fr-FR" sz="3200" dirty="0"/>
              <a:t>Pourquoi cette formation ?</a:t>
            </a:r>
          </a:p>
        </p:txBody>
      </p:sp>
      <p:sp>
        <p:nvSpPr>
          <p:cNvPr id="102403" name="Rectangle 3"/>
          <p:cNvSpPr>
            <a:spLocks noGrp="1" noChangeArrowheads="1"/>
          </p:cNvSpPr>
          <p:nvPr>
            <p:ph type="body" idx="1"/>
          </p:nvPr>
        </p:nvSpPr>
        <p:spPr>
          <a:xfrm>
            <a:off x="762000" y="1099065"/>
            <a:ext cx="8183563" cy="5219700"/>
          </a:xfrm>
        </p:spPr>
        <p:txBody>
          <a:bodyPr/>
          <a:lstStyle/>
          <a:p>
            <a:pPr marL="0" indent="0">
              <a:spcBef>
                <a:spcPct val="50000"/>
              </a:spcBef>
              <a:buNone/>
            </a:pPr>
            <a:r>
              <a:rPr lang="fr-BE" altLang="fr-FR" sz="2800" dirty="0"/>
              <a:t>Les AA : être capable de … </a:t>
            </a:r>
          </a:p>
          <a:p>
            <a:pPr>
              <a:spcBef>
                <a:spcPct val="50000"/>
              </a:spcBef>
            </a:pPr>
            <a:r>
              <a:rPr lang="fr-BE" altLang="fr-FR" sz="2400" dirty="0"/>
              <a:t> </a:t>
            </a:r>
            <a:r>
              <a:rPr lang="fr-BE" altLang="fr-FR" sz="2000" dirty="0"/>
              <a:t>justifier la nécessité de l’alignement des acquis d’apprentissage (AA), des évaluations et des activités d’apprentissage</a:t>
            </a:r>
          </a:p>
          <a:p>
            <a:pPr>
              <a:spcBef>
                <a:spcPct val="50000"/>
              </a:spcBef>
            </a:pPr>
            <a:r>
              <a:rPr lang="fr-BE" altLang="fr-FR" sz="2000" dirty="0"/>
              <a:t>formuler des AA de façon correcte et opérationnelle</a:t>
            </a:r>
          </a:p>
          <a:p>
            <a:pPr>
              <a:spcBef>
                <a:spcPct val="50000"/>
              </a:spcBef>
            </a:pPr>
            <a:r>
              <a:rPr lang="fr-BE" altLang="fr-FR" sz="2000" dirty="0"/>
              <a:t>construire des évaluations fiables permettant de vérifier dans quelle mesure les AA annoncés sont atteints</a:t>
            </a:r>
          </a:p>
          <a:p>
            <a:pPr>
              <a:spcBef>
                <a:spcPct val="50000"/>
              </a:spcBef>
            </a:pPr>
            <a:r>
              <a:rPr lang="fr-BE" altLang="fr-FR" sz="2000" dirty="0"/>
              <a:t>construire une bonne situation problème</a:t>
            </a:r>
          </a:p>
          <a:p>
            <a:pPr>
              <a:spcBef>
                <a:spcPct val="50000"/>
              </a:spcBef>
            </a:pPr>
            <a:r>
              <a:rPr lang="fr-BE" altLang="fr-FR" sz="2000" dirty="0"/>
              <a:t>décrire les principales caractéristiques de l’apprentissage par problème </a:t>
            </a:r>
          </a:p>
          <a:p>
            <a:pPr>
              <a:spcBef>
                <a:spcPct val="50000"/>
              </a:spcBef>
            </a:pPr>
            <a:r>
              <a:rPr lang="fr-BE" altLang="fr-FR" sz="2000" dirty="0"/>
              <a:t>justifier l’utilité de l’APP en vue d’atteindre certaines catégories d’acquis d’apprentissage</a:t>
            </a:r>
          </a:p>
          <a:p>
            <a:pPr>
              <a:spcBef>
                <a:spcPct val="50000"/>
              </a:spcBef>
            </a:pPr>
            <a:endParaRPr lang="fr-BE" altLang="fr-F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944A5-F6EC-1E09-160E-6CB89FDCE41B}"/>
              </a:ext>
            </a:extLst>
          </p:cNvPr>
          <p:cNvSpPr>
            <a:spLocks noGrp="1"/>
          </p:cNvSpPr>
          <p:nvPr>
            <p:ph type="title"/>
          </p:nvPr>
        </p:nvSpPr>
        <p:spPr/>
        <p:txBody>
          <a:bodyPr/>
          <a:lstStyle/>
          <a:p>
            <a:r>
              <a:rPr lang="en-US" sz="3200" b="1" dirty="0">
                <a:ea typeface="+mn-lt"/>
                <a:cs typeface="+mn-lt"/>
              </a:rPr>
              <a:t>Comment </a:t>
            </a:r>
            <a:r>
              <a:rPr lang="en-US" sz="3200" b="1" dirty="0" err="1">
                <a:ea typeface="+mn-lt"/>
                <a:cs typeface="+mn-lt"/>
              </a:rPr>
              <a:t>analyser</a:t>
            </a:r>
            <a:r>
              <a:rPr lang="en-US" sz="3200" b="1" dirty="0">
                <a:ea typeface="+mn-lt"/>
                <a:cs typeface="+mn-lt"/>
              </a:rPr>
              <a:t> les </a:t>
            </a:r>
            <a:r>
              <a:rPr lang="en-US" sz="3200" b="1" dirty="0" err="1">
                <a:ea typeface="+mn-lt"/>
                <a:cs typeface="+mn-lt"/>
              </a:rPr>
              <a:t>preuves</a:t>
            </a:r>
            <a:r>
              <a:rPr lang="en-US" sz="3200" b="1" dirty="0">
                <a:ea typeface="+mn-lt"/>
                <a:cs typeface="+mn-lt"/>
              </a:rPr>
              <a:t> </a:t>
            </a:r>
            <a:r>
              <a:rPr lang="en-US" sz="3200" b="1" dirty="0" err="1">
                <a:ea typeface="+mn-lt"/>
                <a:cs typeface="+mn-lt"/>
              </a:rPr>
              <a:t>d’apprentissage</a:t>
            </a:r>
            <a:r>
              <a:rPr lang="en-US" sz="3200" b="1" dirty="0">
                <a:ea typeface="+mn-lt"/>
                <a:cs typeface="+mn-lt"/>
              </a:rPr>
              <a:t> </a:t>
            </a:r>
            <a:r>
              <a:rPr lang="en-US" sz="3200" b="1" dirty="0" err="1">
                <a:ea typeface="+mn-lt"/>
                <a:cs typeface="+mn-lt"/>
              </a:rPr>
              <a:t>recueillies</a:t>
            </a:r>
            <a:r>
              <a:rPr lang="en-US" sz="3200" b="1" dirty="0">
                <a:ea typeface="+mn-lt"/>
                <a:cs typeface="+mn-lt"/>
              </a:rPr>
              <a:t> ?</a:t>
            </a:r>
            <a:endParaRPr lang="fr-FR" sz="3200" dirty="0"/>
          </a:p>
        </p:txBody>
      </p:sp>
      <p:sp>
        <p:nvSpPr>
          <p:cNvPr id="5" name="ZoneTexte 4">
            <a:extLst>
              <a:ext uri="{FF2B5EF4-FFF2-40B4-BE49-F238E27FC236}">
                <a16:creationId xmlns:a16="http://schemas.microsoft.com/office/drawing/2014/main" id="{00135DAB-1586-B656-9BC7-72B2460ECC13}"/>
              </a:ext>
            </a:extLst>
          </p:cNvPr>
          <p:cNvSpPr txBox="1"/>
          <p:nvPr/>
        </p:nvSpPr>
        <p:spPr>
          <a:xfrm>
            <a:off x="217683" y="1372481"/>
            <a:ext cx="2626123" cy="830997"/>
          </a:xfrm>
          <a:prstGeom prst="rect">
            <a:avLst/>
          </a:prstGeom>
          <a:noFill/>
        </p:spPr>
        <p:txBody>
          <a:bodyPr wrap="square" rtlCol="0">
            <a:spAutoFit/>
          </a:bodyPr>
          <a:lstStyle/>
          <a:p>
            <a:pPr algn="ctr"/>
            <a:r>
              <a:rPr lang="fr-FR" sz="1600" b="1" dirty="0">
                <a:latin typeface="Calibri" panose="020F0502020204030204" pitchFamily="34" charset="0"/>
                <a:cs typeface="Calibri" panose="020F0502020204030204" pitchFamily="34" charset="0"/>
              </a:rPr>
              <a:t>Grille critériée simple avec note attribuée à chaque critère</a:t>
            </a:r>
          </a:p>
        </p:txBody>
      </p:sp>
      <p:sp>
        <p:nvSpPr>
          <p:cNvPr id="6" name="ZoneTexte 5">
            <a:extLst>
              <a:ext uri="{FF2B5EF4-FFF2-40B4-BE49-F238E27FC236}">
                <a16:creationId xmlns:a16="http://schemas.microsoft.com/office/drawing/2014/main" id="{939E341F-5319-644B-A60E-9312CC8DE7EF}"/>
              </a:ext>
            </a:extLst>
          </p:cNvPr>
          <p:cNvSpPr txBox="1"/>
          <p:nvPr/>
        </p:nvSpPr>
        <p:spPr>
          <a:xfrm>
            <a:off x="5631564" y="1246620"/>
            <a:ext cx="3374556" cy="1077218"/>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Grille </a:t>
            </a:r>
            <a:r>
              <a:rPr lang="fr-FR" sz="1600" b="1" dirty="0" err="1">
                <a:latin typeface="Calibri" panose="020F0502020204030204" pitchFamily="34" charset="0"/>
                <a:cs typeface="Calibri" panose="020F0502020204030204" pitchFamily="34" charset="0"/>
              </a:rPr>
              <a:t>rubrics</a:t>
            </a:r>
            <a:r>
              <a:rPr lang="fr-FR" sz="1600" b="1" dirty="0">
                <a:latin typeface="Calibri" panose="020F0502020204030204" pitchFamily="34" charset="0"/>
                <a:cs typeface="Calibri" panose="020F0502020204030204" pitchFamily="34" charset="0"/>
              </a:rPr>
              <a:t> avec croisement de critères, d'indicateurs et une échelle de niveaux de maîtrise pour se positionner par rapport aux </a:t>
            </a:r>
            <a:r>
              <a:rPr lang="fr-FR" sz="1600" b="1" dirty="0" err="1">
                <a:latin typeface="Calibri" panose="020F0502020204030204" pitchFamily="34" charset="0"/>
                <a:cs typeface="Calibri" panose="020F0502020204030204" pitchFamily="34" charset="0"/>
              </a:rPr>
              <a:t>atendus</a:t>
            </a:r>
            <a:r>
              <a:rPr lang="fr-FR" sz="1600" b="1" dirty="0">
                <a:latin typeface="Calibri" panose="020F0502020204030204" pitchFamily="34" charset="0"/>
                <a:cs typeface="Calibri" panose="020F0502020204030204" pitchFamily="34" charset="0"/>
              </a:rPr>
              <a:t> </a:t>
            </a:r>
          </a:p>
        </p:txBody>
      </p:sp>
      <p:pic>
        <p:nvPicPr>
          <p:cNvPr id="7" name="Image 6">
            <a:extLst>
              <a:ext uri="{FF2B5EF4-FFF2-40B4-BE49-F238E27FC236}">
                <a16:creationId xmlns:a16="http://schemas.microsoft.com/office/drawing/2014/main" id="{264DAF82-38F8-09D6-7D0D-4CFCBF6EB8C6}"/>
              </a:ext>
            </a:extLst>
          </p:cNvPr>
          <p:cNvPicPr>
            <a:picLocks noChangeAspect="1"/>
          </p:cNvPicPr>
          <p:nvPr/>
        </p:nvPicPr>
        <p:blipFill rotWithShape="1">
          <a:blip r:embed="rId2"/>
          <a:srcRect l="19364" t="16180" r="51322" b="37549"/>
          <a:stretch/>
        </p:blipFill>
        <p:spPr>
          <a:xfrm>
            <a:off x="565343" y="2707885"/>
            <a:ext cx="2278463" cy="2695930"/>
          </a:xfrm>
          <a:prstGeom prst="rect">
            <a:avLst/>
          </a:prstGeom>
        </p:spPr>
      </p:pic>
      <p:sp>
        <p:nvSpPr>
          <p:cNvPr id="8" name="ZoneTexte 7">
            <a:extLst>
              <a:ext uri="{FF2B5EF4-FFF2-40B4-BE49-F238E27FC236}">
                <a16:creationId xmlns:a16="http://schemas.microsoft.com/office/drawing/2014/main" id="{4DBC3C95-C548-D4B6-D708-9E83D3F24301}"/>
              </a:ext>
            </a:extLst>
          </p:cNvPr>
          <p:cNvSpPr txBox="1"/>
          <p:nvPr/>
        </p:nvSpPr>
        <p:spPr>
          <a:xfrm>
            <a:off x="3015288" y="1444988"/>
            <a:ext cx="2416695" cy="584775"/>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Grille critériée et formulation de feedback</a:t>
            </a:r>
          </a:p>
        </p:txBody>
      </p:sp>
      <p:pic>
        <p:nvPicPr>
          <p:cNvPr id="9" name="Image 8">
            <a:extLst>
              <a:ext uri="{FF2B5EF4-FFF2-40B4-BE49-F238E27FC236}">
                <a16:creationId xmlns:a16="http://schemas.microsoft.com/office/drawing/2014/main" id="{008EE66D-E09A-B5B5-8859-A8ECDAF129C5}"/>
              </a:ext>
            </a:extLst>
          </p:cNvPr>
          <p:cNvPicPr>
            <a:picLocks noChangeAspect="1"/>
          </p:cNvPicPr>
          <p:nvPr/>
        </p:nvPicPr>
        <p:blipFill rotWithShape="1">
          <a:blip r:embed="rId3"/>
          <a:srcRect l="18006" t="17439" r="37539" b="38778"/>
          <a:stretch/>
        </p:blipFill>
        <p:spPr>
          <a:xfrm>
            <a:off x="2669977" y="2925557"/>
            <a:ext cx="3107319" cy="2262193"/>
          </a:xfrm>
          <a:prstGeom prst="rect">
            <a:avLst/>
          </a:prstGeom>
        </p:spPr>
      </p:pic>
      <p:pic>
        <p:nvPicPr>
          <p:cNvPr id="10" name="Image 9">
            <a:extLst>
              <a:ext uri="{FF2B5EF4-FFF2-40B4-BE49-F238E27FC236}">
                <a16:creationId xmlns:a16="http://schemas.microsoft.com/office/drawing/2014/main" id="{E074D34A-541F-9B4F-6641-17CFFDD83310}"/>
              </a:ext>
            </a:extLst>
          </p:cNvPr>
          <p:cNvPicPr>
            <a:picLocks noChangeAspect="1"/>
          </p:cNvPicPr>
          <p:nvPr/>
        </p:nvPicPr>
        <p:blipFill rotWithShape="1">
          <a:blip r:embed="rId4"/>
          <a:srcRect l="26088" t="25573" r="33380" b="30716"/>
          <a:stretch/>
        </p:blipFill>
        <p:spPr>
          <a:xfrm>
            <a:off x="5631564" y="2569608"/>
            <a:ext cx="3374556" cy="2693210"/>
          </a:xfrm>
          <a:prstGeom prst="rect">
            <a:avLst/>
          </a:prstGeom>
        </p:spPr>
      </p:pic>
    </p:spTree>
    <p:extLst>
      <p:ext uri="{BB962C8B-B14F-4D97-AF65-F5344CB8AC3E}">
        <p14:creationId xmlns:p14="http://schemas.microsoft.com/office/powerpoint/2010/main" val="3033759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r>
              <a:rPr lang="fr-BE" i="1">
                <a:ea typeface="ＭＳ Ｐゴシック" pitchFamily="1" charset="-128"/>
              </a:rPr>
              <a:t>Rubrics</a:t>
            </a:r>
            <a:r>
              <a:rPr lang="fr-BE">
                <a:ea typeface="ＭＳ Ｐゴシック" pitchFamily="1" charset="-128"/>
              </a:rPr>
              <a:t> : critères → indicateurs</a:t>
            </a:r>
          </a:p>
        </p:txBody>
      </p:sp>
      <p:sp>
        <p:nvSpPr>
          <p:cNvPr id="57348" name="Rectangle 3"/>
          <p:cNvSpPr>
            <a:spLocks noGrp="1" noChangeArrowheads="1"/>
          </p:cNvSpPr>
          <p:nvPr>
            <p:ph type="body" idx="1"/>
          </p:nvPr>
        </p:nvSpPr>
        <p:spPr>
          <a:xfrm>
            <a:off x="762000" y="1322173"/>
            <a:ext cx="8183563" cy="4843677"/>
          </a:xfrm>
        </p:spPr>
        <p:txBody>
          <a:bodyPr/>
          <a:lstStyle/>
          <a:p>
            <a:r>
              <a:rPr lang="fr-BE" sz="2800" dirty="0">
                <a:ea typeface="ＭＳ Ｐゴシック" pitchFamily="1" charset="-128"/>
              </a:rPr>
              <a:t>La technique des </a:t>
            </a:r>
            <a:r>
              <a:rPr lang="fr-BE" sz="2800" i="1" dirty="0">
                <a:ea typeface="ＭＳ Ｐゴシック" pitchFamily="1" charset="-128"/>
              </a:rPr>
              <a:t>rubrics</a:t>
            </a:r>
            <a:r>
              <a:rPr lang="fr-BE" sz="2800" dirty="0">
                <a:ea typeface="ＭＳ Ｐゴシック" pitchFamily="1" charset="-128"/>
              </a:rPr>
              <a:t> exige de formuler des </a:t>
            </a:r>
            <a:r>
              <a:rPr lang="fr-BE" sz="2800" dirty="0">
                <a:solidFill>
                  <a:srgbClr val="FF0000"/>
                </a:solidFill>
                <a:ea typeface="ＭＳ Ｐゴシック" pitchFamily="1" charset="-128"/>
              </a:rPr>
              <a:t>indicateurs</a:t>
            </a:r>
            <a:r>
              <a:rPr lang="fr-BE" sz="2800" dirty="0">
                <a:ea typeface="ＭＳ Ｐゴシック" pitchFamily="1" charset="-128"/>
              </a:rPr>
              <a:t> suffisamment précis et mesurables pour permettre concrètement le travail d’évaluation.</a:t>
            </a:r>
          </a:p>
          <a:p>
            <a:pPr>
              <a:spcBef>
                <a:spcPct val="40000"/>
              </a:spcBef>
            </a:pPr>
            <a:r>
              <a:rPr lang="fr-BE" sz="2800" dirty="0">
                <a:ea typeface="ＭＳ Ｐゴシック" pitchFamily="1" charset="-128"/>
              </a:rPr>
              <a:t>Les </a:t>
            </a:r>
            <a:r>
              <a:rPr lang="fr-BE" sz="2800" dirty="0">
                <a:solidFill>
                  <a:srgbClr val="FF0000"/>
                </a:solidFill>
                <a:ea typeface="ＭＳ Ｐゴシック" pitchFamily="1" charset="-128"/>
              </a:rPr>
              <a:t>critères</a:t>
            </a:r>
            <a:r>
              <a:rPr lang="fr-BE" sz="2800" dirty="0">
                <a:ea typeface="ＭＳ Ｐゴシック" pitchFamily="1" charset="-128"/>
              </a:rPr>
              <a:t> décrivent des qualités attendues; les </a:t>
            </a:r>
            <a:r>
              <a:rPr lang="fr-BE" sz="2800" dirty="0">
                <a:solidFill>
                  <a:srgbClr val="FF0000"/>
                </a:solidFill>
                <a:ea typeface="ＭＳ Ｐゴシック" pitchFamily="1" charset="-128"/>
              </a:rPr>
              <a:t>indicateurs</a:t>
            </a:r>
            <a:r>
              <a:rPr lang="fr-BE" sz="2800" dirty="0">
                <a:ea typeface="ＭＳ Ｐゴシック" pitchFamily="1" charset="-128"/>
              </a:rPr>
              <a:t>  (les preuves) permettent de mesurer le niveau de satisfaction de ces qualités.</a:t>
            </a:r>
          </a:p>
          <a:p>
            <a:pPr>
              <a:spcBef>
                <a:spcPct val="40000"/>
              </a:spcBef>
            </a:pPr>
            <a:r>
              <a:rPr lang="fr-BE" sz="2800" dirty="0">
                <a:solidFill>
                  <a:srgbClr val="FF0000"/>
                </a:solidFill>
                <a:ea typeface="ＭＳ Ｐゴシック" pitchFamily="1" charset="-128"/>
              </a:rPr>
              <a:t>Un petit nombre de niveaux suffit pour exprimer un diagnostic suite à une évaluation !</a:t>
            </a:r>
          </a:p>
        </p:txBody>
      </p:sp>
    </p:spTree>
    <p:extLst>
      <p:ext uri="{BB962C8B-B14F-4D97-AF65-F5344CB8AC3E}">
        <p14:creationId xmlns:p14="http://schemas.microsoft.com/office/powerpoint/2010/main" val="706801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r>
              <a:rPr lang="fr-BE" i="1" dirty="0" err="1">
                <a:ea typeface="ＭＳ Ｐゴシック" pitchFamily="1" charset="-128"/>
              </a:rPr>
              <a:t>Rubrics</a:t>
            </a:r>
            <a:r>
              <a:rPr lang="fr-BE" i="1" dirty="0">
                <a:ea typeface="ＭＳ Ｐゴシック" pitchFamily="1" charset="-128"/>
              </a:rPr>
              <a:t> </a:t>
            </a:r>
            <a:r>
              <a:rPr lang="fr-BE" dirty="0">
                <a:ea typeface="ＭＳ Ｐゴシック" pitchFamily="1" charset="-128"/>
              </a:rPr>
              <a:t>: exemple</a:t>
            </a:r>
            <a:endParaRPr lang="fr-FR" sz="3200" dirty="0">
              <a:ea typeface="ＭＳ Ｐゴシック" pitchFamily="1" charset="-128"/>
            </a:endParaRPr>
          </a:p>
        </p:txBody>
      </p:sp>
      <p:graphicFrame>
        <p:nvGraphicFramePr>
          <p:cNvPr id="258089" name="Group 41"/>
          <p:cNvGraphicFramePr>
            <a:graphicFrameLocks noGrp="1"/>
          </p:cNvGraphicFramePr>
          <p:nvPr>
            <p:ph idx="4294967295"/>
          </p:nvPr>
        </p:nvGraphicFramePr>
        <p:xfrm>
          <a:off x="884238" y="1670050"/>
          <a:ext cx="8077200" cy="4255085"/>
        </p:xfrm>
        <a:graphic>
          <a:graphicData uri="http://schemas.openxmlformats.org/drawingml/2006/table">
            <a:tbl>
              <a:tblPr/>
              <a:tblGrid>
                <a:gridCol w="1636712">
                  <a:extLst>
                    <a:ext uri="{9D8B030D-6E8A-4147-A177-3AD203B41FA5}">
                      <a16:colId xmlns:a16="http://schemas.microsoft.com/office/drawing/2014/main" val="20000"/>
                    </a:ext>
                  </a:extLst>
                </a:gridCol>
                <a:gridCol w="2151063">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55825">
                  <a:extLst>
                    <a:ext uri="{9D8B030D-6E8A-4147-A177-3AD203B41FA5}">
                      <a16:colId xmlns:a16="http://schemas.microsoft.com/office/drawing/2014/main" val="20003"/>
                    </a:ext>
                  </a:extLst>
                </a:gridCol>
              </a:tblGrid>
              <a:tr h="576263">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dirty="0">
                          <a:ln>
                            <a:noFill/>
                          </a:ln>
                          <a:solidFill>
                            <a:schemeClr val="tx1"/>
                          </a:solidFill>
                          <a:effectLst/>
                          <a:latin typeface="Arial" charset="0"/>
                          <a:ea typeface="ＭＳ Ｐゴシック" pitchFamily="1" charset="-128"/>
                        </a:rPr>
                        <a:t>Critères</a:t>
                      </a:r>
                    </a:p>
                  </a:txBody>
                  <a:tcPr marL="90000" marR="90000" marT="46806" marB="468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800" b="1" i="0" u="none" strike="noStrike" cap="none" normalizeH="0" baseline="0">
                          <a:ln>
                            <a:noFill/>
                          </a:ln>
                          <a:solidFill>
                            <a:schemeClr val="tx1"/>
                          </a:solidFill>
                          <a:effectLst/>
                          <a:latin typeface="Arial" charset="0"/>
                          <a:ea typeface="ＭＳ Ｐゴシック" pitchFamily="1" charset="-128"/>
                        </a:rPr>
                        <a:t>Niveaux de qualité</a:t>
                      </a:r>
                    </a:p>
                  </a:txBody>
                  <a:tcPr marL="90000" marR="90000" marT="46806" marB="468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0"/>
                  </a:ext>
                </a:extLst>
              </a:tr>
              <a:tr h="458788">
                <a:tc vMerge="1">
                  <a:txBody>
                    <a:bodyPr/>
                    <a:lstStyle/>
                    <a:p>
                      <a:endParaRPr lang="fr-BE"/>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Excellent</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Satisfaisant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Insuffisant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740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800" b="1" i="0" u="none" strike="noStrike" cap="none" normalizeH="0" baseline="0" dirty="0">
                          <a:ln>
                            <a:noFill/>
                          </a:ln>
                          <a:solidFill>
                            <a:schemeClr val="tx1"/>
                          </a:solidFill>
                          <a:effectLst/>
                          <a:latin typeface="Arial" charset="0"/>
                          <a:ea typeface="ＭＳ Ｐゴシック" pitchFamily="1" charset="-128"/>
                        </a:rPr>
                        <a:t>Organisation</a:t>
                      </a:r>
                    </a:p>
                  </a:txBody>
                  <a:tcPr marL="90000" marR="90000" marT="46806" marB="468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introduction claire et stimulant l’intérêt; l’attention du public est maintenue pendant toute la présentation; les points principaux sont mis en avant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l’introduction présente le sujet et la structure de l’exposé; l’exposé suit la structure annoncée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introduction inexistante ou non pertinente; le fil de l’exposé est difficile à suivre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205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800" b="1" i="0" u="none" strike="noStrike" cap="none" normalizeH="0" baseline="0">
                          <a:ln>
                            <a:noFill/>
                          </a:ln>
                          <a:solidFill>
                            <a:schemeClr val="tx1"/>
                          </a:solidFill>
                          <a:effectLst/>
                          <a:latin typeface="Arial" charset="0"/>
                          <a:ea typeface="ＭＳ Ｐゴシック" pitchFamily="1" charset="-128"/>
                        </a:rPr>
                        <a:t>Contenu</a:t>
                      </a:r>
                    </a:p>
                  </a:txBody>
                  <a:tcPr marL="90000" marR="90000" marT="46806" marB="4680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démontre une maîtrise profonde du sujet; complet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couvre le sujet; utilise des sources bibliogr. appropriées; est objectif</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ne couvre pas complètement le sujet; manque de sources bibliogr.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6587" name="Line 32"/>
          <p:cNvSpPr>
            <a:spLocks noChangeShapeType="1"/>
          </p:cNvSpPr>
          <p:nvPr/>
        </p:nvSpPr>
        <p:spPr bwMode="auto">
          <a:xfrm flipH="1">
            <a:off x="1700213" y="2399237"/>
            <a:ext cx="0" cy="5207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66588" name="TextBox 1"/>
          <p:cNvSpPr txBox="1">
            <a:spLocks noChangeArrowheads="1"/>
          </p:cNvSpPr>
          <p:nvPr/>
        </p:nvSpPr>
        <p:spPr bwMode="auto">
          <a:xfrm>
            <a:off x="2276475" y="1162050"/>
            <a:ext cx="547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a:latin typeface="Arial" charset="0"/>
                <a:cs typeface="Arial" charset="0"/>
              </a:rPr>
              <a:t>Evaluation d’une présentation orale (1)</a:t>
            </a:r>
            <a:endParaRPr lang="en-US">
              <a:latin typeface="Arial" charset="0"/>
              <a:cs typeface="Arial" charset="0"/>
            </a:endParaRPr>
          </a:p>
        </p:txBody>
      </p:sp>
      <p:sp>
        <p:nvSpPr>
          <p:cNvPr id="66589" name="TextBox 2"/>
          <p:cNvSpPr txBox="1">
            <a:spLocks noChangeArrowheads="1"/>
          </p:cNvSpPr>
          <p:nvPr/>
        </p:nvSpPr>
        <p:spPr bwMode="auto">
          <a:xfrm>
            <a:off x="3352800" y="6164263"/>
            <a:ext cx="5154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sz="2000"/>
              <a:t>D’après D. Mitstifer, Kappa Omicron Nu (2009)</a:t>
            </a:r>
            <a:endParaRPr lang="en-US" sz="2000"/>
          </a:p>
        </p:txBody>
      </p:sp>
    </p:spTree>
    <p:extLst>
      <p:ext uri="{BB962C8B-B14F-4D97-AF65-F5344CB8AC3E}">
        <p14:creationId xmlns:p14="http://schemas.microsoft.com/office/powerpoint/2010/main" val="274361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r>
              <a:rPr lang="fr-BE" i="1" dirty="0" err="1">
                <a:ea typeface="ＭＳ Ｐゴシック" pitchFamily="1" charset="-128"/>
              </a:rPr>
              <a:t>Rubrics</a:t>
            </a:r>
            <a:r>
              <a:rPr lang="fr-BE" i="1" dirty="0">
                <a:ea typeface="ＭＳ Ｐゴシック" pitchFamily="1" charset="-128"/>
              </a:rPr>
              <a:t> </a:t>
            </a:r>
            <a:r>
              <a:rPr lang="fr-BE" dirty="0">
                <a:ea typeface="ＭＳ Ｐゴシック" pitchFamily="1" charset="-128"/>
              </a:rPr>
              <a:t>: exemple</a:t>
            </a:r>
            <a:endParaRPr lang="fr-FR" sz="3200" dirty="0">
              <a:ea typeface="ＭＳ Ｐゴシック" pitchFamily="1" charset="-128"/>
            </a:endParaRPr>
          </a:p>
        </p:txBody>
      </p:sp>
      <p:graphicFrame>
        <p:nvGraphicFramePr>
          <p:cNvPr id="258089" name="Group 41"/>
          <p:cNvGraphicFramePr>
            <a:graphicFrameLocks noGrp="1"/>
          </p:cNvGraphicFramePr>
          <p:nvPr>
            <p:ph idx="4294967295"/>
          </p:nvPr>
        </p:nvGraphicFramePr>
        <p:xfrm>
          <a:off x="884238" y="1636713"/>
          <a:ext cx="8077200" cy="4879050"/>
        </p:xfrm>
        <a:graphic>
          <a:graphicData uri="http://schemas.openxmlformats.org/drawingml/2006/table">
            <a:tbl>
              <a:tblPr/>
              <a:tblGrid>
                <a:gridCol w="1636712">
                  <a:extLst>
                    <a:ext uri="{9D8B030D-6E8A-4147-A177-3AD203B41FA5}">
                      <a16:colId xmlns:a16="http://schemas.microsoft.com/office/drawing/2014/main" val="20000"/>
                    </a:ext>
                  </a:extLst>
                </a:gridCol>
                <a:gridCol w="2151063">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55825">
                  <a:extLst>
                    <a:ext uri="{9D8B030D-6E8A-4147-A177-3AD203B41FA5}">
                      <a16:colId xmlns:a16="http://schemas.microsoft.com/office/drawing/2014/main" val="20003"/>
                    </a:ext>
                  </a:extLst>
                </a:gridCol>
              </a:tblGrid>
              <a:tr h="577850">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Critères</a:t>
                      </a:r>
                    </a:p>
                  </a:txBody>
                  <a:tcPr marL="90000" marR="90000" marT="46823" marB="4682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800" b="1" i="0" u="none" strike="noStrike" cap="none" normalizeH="0" baseline="0">
                          <a:ln>
                            <a:noFill/>
                          </a:ln>
                          <a:solidFill>
                            <a:schemeClr val="tx1"/>
                          </a:solidFill>
                          <a:effectLst/>
                          <a:latin typeface="Arial" charset="0"/>
                          <a:ea typeface="ＭＳ Ｐゴシック" pitchFamily="1" charset="-128"/>
                        </a:rPr>
                        <a:t>Niveaux de qualité</a:t>
                      </a:r>
                    </a:p>
                  </a:txBody>
                  <a:tcPr marL="90000" marR="90000" marT="46823" marB="4682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0"/>
                  </a:ext>
                </a:extLst>
              </a:tr>
              <a:tr h="458788">
                <a:tc vMerge="1">
                  <a:txBody>
                    <a:bodyPr/>
                    <a:lstStyle/>
                    <a:p>
                      <a:endParaRPr lang="fr-BE"/>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Excellent</a:t>
                      </a:r>
                    </a:p>
                  </a:txBody>
                  <a:tcPr marL="90000" marR="90000" marT="46823" marB="468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Satisfaisant</a:t>
                      </a:r>
                    </a:p>
                  </a:txBody>
                  <a:tcPr marL="90000" marR="90000" marT="46823" marB="468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Insuffisant</a:t>
                      </a:r>
                    </a:p>
                  </a:txBody>
                  <a:tcPr marL="90000" marR="90000" marT="46823" marB="468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800" b="1" i="0" u="none" strike="noStrike" cap="none" normalizeH="0" baseline="0">
                          <a:ln>
                            <a:noFill/>
                          </a:ln>
                          <a:solidFill>
                            <a:schemeClr val="tx1"/>
                          </a:solidFill>
                          <a:effectLst/>
                          <a:latin typeface="Arial" charset="0"/>
                          <a:ea typeface="ＭＳ Ｐゴシック" pitchFamily="1" charset="-128"/>
                        </a:rPr>
                        <a:t>Conclusion</a:t>
                      </a:r>
                    </a:p>
                  </a:txBody>
                  <a:tcPr marL="90000" marR="90000" marT="46823" marB="4682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conclusion bien documentée, convaincante</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résume les points principaux; en tire des conclusions</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conclusion inexistante ou non pertinente; peu de liens avec l’analyse effectuée; ne présente pas les points principaux qui soutiennent la conclusion</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5575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800" b="1" i="0" u="none" strike="noStrike" cap="none" normalizeH="0" baseline="0">
                          <a:ln>
                            <a:noFill/>
                          </a:ln>
                          <a:solidFill>
                            <a:schemeClr val="tx1"/>
                          </a:solidFill>
                          <a:effectLst/>
                          <a:latin typeface="Arial" charset="0"/>
                          <a:ea typeface="ＭＳ Ｐゴシック" pitchFamily="1" charset="-128"/>
                        </a:rPr>
                        <a:t>Présentation</a:t>
                      </a:r>
                    </a:p>
                  </a:txBody>
                  <a:tcPr marL="90000" marR="90000" marT="46823" marB="4682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voix naturelle, bien modulée; projette de la confiance, de l’intérêt, de l’enthousiasme; bonnes postures</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tempo correct; pas de maniérismes gênants; facile à comprendre</a:t>
                      </a:r>
                    </a:p>
                  </a:txBody>
                  <a:tcPr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difficile à entendre et/ou à comprendre; trop rapide ou trop lent; maniérismes qui détournent l’attention</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7611" name="Line 32"/>
          <p:cNvSpPr>
            <a:spLocks noChangeShapeType="1"/>
          </p:cNvSpPr>
          <p:nvPr/>
        </p:nvSpPr>
        <p:spPr bwMode="auto">
          <a:xfrm flipH="1">
            <a:off x="1700213" y="2366963"/>
            <a:ext cx="0" cy="5207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67612" name="TextBox 7"/>
          <p:cNvSpPr txBox="1">
            <a:spLocks noChangeArrowheads="1"/>
          </p:cNvSpPr>
          <p:nvPr/>
        </p:nvSpPr>
        <p:spPr bwMode="auto">
          <a:xfrm>
            <a:off x="2276475" y="1162050"/>
            <a:ext cx="547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a:latin typeface="Arial" charset="0"/>
                <a:cs typeface="Arial" charset="0"/>
              </a:rPr>
              <a:t>Evaluation d’une présentation orale (2)</a:t>
            </a:r>
            <a:endParaRPr lang="en-US">
              <a:latin typeface="Arial" charset="0"/>
              <a:cs typeface="Arial" charset="0"/>
            </a:endParaRPr>
          </a:p>
        </p:txBody>
      </p:sp>
    </p:spTree>
    <p:extLst>
      <p:ext uri="{BB962C8B-B14F-4D97-AF65-F5344CB8AC3E}">
        <p14:creationId xmlns:p14="http://schemas.microsoft.com/office/powerpoint/2010/main" val="2507921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lstStyle/>
          <a:p>
            <a:r>
              <a:rPr lang="fr-BE" i="1" dirty="0" err="1">
                <a:ea typeface="ＭＳ Ｐゴシック" pitchFamily="1" charset="-128"/>
              </a:rPr>
              <a:t>Rubrics</a:t>
            </a:r>
            <a:r>
              <a:rPr lang="fr-BE" i="1" dirty="0">
                <a:ea typeface="ＭＳ Ｐゴシック" pitchFamily="1" charset="-128"/>
              </a:rPr>
              <a:t> </a:t>
            </a:r>
            <a:r>
              <a:rPr lang="fr-BE" dirty="0">
                <a:ea typeface="ＭＳ Ｐゴシック" pitchFamily="1" charset="-128"/>
              </a:rPr>
              <a:t>: exemple</a:t>
            </a:r>
            <a:endParaRPr lang="fr-FR" sz="3200" dirty="0">
              <a:ea typeface="ＭＳ Ｐゴシック" pitchFamily="1" charset="-128"/>
            </a:endParaRPr>
          </a:p>
        </p:txBody>
      </p:sp>
      <p:graphicFrame>
        <p:nvGraphicFramePr>
          <p:cNvPr id="258089" name="Group 41"/>
          <p:cNvGraphicFramePr>
            <a:graphicFrameLocks noGrp="1"/>
          </p:cNvGraphicFramePr>
          <p:nvPr>
            <p:ph idx="4294967295"/>
          </p:nvPr>
        </p:nvGraphicFramePr>
        <p:xfrm>
          <a:off x="884238" y="1662113"/>
          <a:ext cx="8077200" cy="4204271"/>
        </p:xfrm>
        <a:graphic>
          <a:graphicData uri="http://schemas.openxmlformats.org/drawingml/2006/table">
            <a:tbl>
              <a:tblPr/>
              <a:tblGrid>
                <a:gridCol w="1636712">
                  <a:extLst>
                    <a:ext uri="{9D8B030D-6E8A-4147-A177-3AD203B41FA5}">
                      <a16:colId xmlns:a16="http://schemas.microsoft.com/office/drawing/2014/main" val="20000"/>
                    </a:ext>
                  </a:extLst>
                </a:gridCol>
                <a:gridCol w="2151063">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55825">
                  <a:extLst>
                    <a:ext uri="{9D8B030D-6E8A-4147-A177-3AD203B41FA5}">
                      <a16:colId xmlns:a16="http://schemas.microsoft.com/office/drawing/2014/main" val="20003"/>
                    </a:ext>
                  </a:extLst>
                </a:gridCol>
              </a:tblGrid>
              <a:tr h="576263">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dirty="0">
                          <a:ln>
                            <a:noFill/>
                          </a:ln>
                          <a:solidFill>
                            <a:schemeClr val="tx1"/>
                          </a:solidFill>
                          <a:effectLst/>
                          <a:latin typeface="Arial" charset="0"/>
                          <a:ea typeface="ＭＳ Ｐゴシック" pitchFamily="1" charset="-128"/>
                        </a:rPr>
                        <a:t>Critères</a:t>
                      </a: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800" b="1" i="0" u="none" strike="noStrike" cap="none" normalizeH="0" baseline="0">
                          <a:ln>
                            <a:noFill/>
                          </a:ln>
                          <a:solidFill>
                            <a:schemeClr val="tx1"/>
                          </a:solidFill>
                          <a:effectLst/>
                          <a:latin typeface="Arial" charset="0"/>
                          <a:ea typeface="ＭＳ Ｐゴシック" pitchFamily="1" charset="-128"/>
                        </a:rPr>
                        <a:t>Niveaux de qualité</a:t>
                      </a: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0000"/>
                  </a:ext>
                </a:extLst>
              </a:tr>
              <a:tr h="458788">
                <a:tc vMerge="1">
                  <a:txBody>
                    <a:bodyPr/>
                    <a:lstStyle/>
                    <a:p>
                      <a:endParaRPr lang="fr-BE"/>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Excellent</a:t>
                      </a:r>
                    </a:p>
                  </a:txBody>
                  <a:tcPr marL="90000" marR="90000" marT="46799" marB="467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Satisfaisant</a:t>
                      </a:r>
                    </a:p>
                  </a:txBody>
                  <a:tcPr marL="90000" marR="90000" marT="46799" marB="467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2400" b="1" i="0" u="none" strike="noStrike" cap="none" normalizeH="0" baseline="0">
                          <a:ln>
                            <a:noFill/>
                          </a:ln>
                          <a:solidFill>
                            <a:schemeClr val="tx1"/>
                          </a:solidFill>
                          <a:effectLst/>
                          <a:latin typeface="Arial" charset="0"/>
                          <a:ea typeface="ＭＳ Ｐゴシック" pitchFamily="1" charset="-128"/>
                        </a:rPr>
                        <a:t>Insuffisant</a:t>
                      </a:r>
                    </a:p>
                  </a:txBody>
                  <a:tcPr marL="90000" marR="90000" marT="46799" marB="467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1927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800" b="1" i="0" u="none" strike="noStrike" cap="none" normalizeH="0" baseline="0" dirty="0">
                          <a:ln>
                            <a:noFill/>
                          </a:ln>
                          <a:solidFill>
                            <a:schemeClr val="tx1"/>
                          </a:solidFill>
                          <a:effectLst/>
                          <a:latin typeface="Arial" charset="0"/>
                          <a:ea typeface="ＭＳ Ｐゴシック" pitchFamily="1" charset="-128"/>
                        </a:rPr>
                        <a:t>Utilisation des médias</a:t>
                      </a: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utilise les Powerpoint  de manière naturelle, en soutien à la présentation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regarde les Powerpoint pour garder le cap; utilise un nombre adéquat de transparents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s’appuie lourdement sur les Powerpoint et/ou sur des notes; trop de texte sur les transparents; peu de contact visuel avec le public</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937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800" b="1" i="0" u="none" strike="noStrike" cap="none" normalizeH="0" baseline="0">
                          <a:ln>
                            <a:noFill/>
                          </a:ln>
                          <a:solidFill>
                            <a:schemeClr val="tx1"/>
                          </a:solidFill>
                          <a:effectLst/>
                          <a:latin typeface="Arial" charset="0"/>
                          <a:ea typeface="ＭＳ Ｐゴシック" pitchFamily="1" charset="-128"/>
                        </a:rPr>
                        <a:t>Réponse aux questions</a:t>
                      </a:r>
                    </a:p>
                  </a:txBody>
                  <a:tcPr marL="90000" marR="90000" marT="46799" marB="4679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démontre une maîtrise complète du sujet; explique les réponses apportées</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se montre à l’aise pour répondre; répond correctement, mais de façon minimale</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1" charset="2"/>
                        <a:buNone/>
                        <a:tabLst/>
                      </a:pPr>
                      <a:r>
                        <a:rPr kumimoji="1" lang="fr-BE" sz="1600" b="0" i="0" u="none" strike="noStrike" cap="none" normalizeH="0" baseline="0">
                          <a:ln>
                            <a:noFill/>
                          </a:ln>
                          <a:solidFill>
                            <a:srgbClr val="0000CC"/>
                          </a:solidFill>
                          <a:effectLst/>
                          <a:latin typeface="Arial" charset="0"/>
                          <a:ea typeface="ＭＳ Ｐゴシック" pitchFamily="1" charset="-128"/>
                        </a:rPr>
                        <a:t>démontre peu de maîtrise du sujet; répond de manière peu claire et/ou incomplète</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8635" name="Line 32"/>
          <p:cNvSpPr>
            <a:spLocks noChangeShapeType="1"/>
          </p:cNvSpPr>
          <p:nvPr/>
        </p:nvSpPr>
        <p:spPr bwMode="auto">
          <a:xfrm flipH="1">
            <a:off x="1700213" y="2388479"/>
            <a:ext cx="0" cy="5207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68636" name="TextBox 6"/>
          <p:cNvSpPr txBox="1">
            <a:spLocks noChangeArrowheads="1"/>
          </p:cNvSpPr>
          <p:nvPr/>
        </p:nvSpPr>
        <p:spPr bwMode="auto">
          <a:xfrm>
            <a:off x="2276475" y="1162050"/>
            <a:ext cx="547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 charset="0"/>
                <a:ea typeface="ＭＳ Ｐゴシック" pitchFamily="1" charset="-128"/>
              </a:defRPr>
            </a:lvl1pPr>
            <a:lvl2pPr marL="742950" indent="-285750">
              <a:defRPr sz="2400">
                <a:solidFill>
                  <a:schemeClr val="tx1"/>
                </a:solidFill>
                <a:latin typeface="Times New Roman" pitchFamily="1" charset="0"/>
                <a:ea typeface="ＭＳ Ｐゴシック" pitchFamily="1" charset="-128"/>
              </a:defRPr>
            </a:lvl2pPr>
            <a:lvl3pPr marL="1143000" indent="-228600">
              <a:defRPr sz="2400">
                <a:solidFill>
                  <a:schemeClr val="tx1"/>
                </a:solidFill>
                <a:latin typeface="Times New Roman" pitchFamily="1" charset="0"/>
                <a:ea typeface="ＭＳ Ｐゴシック" pitchFamily="1" charset="-128"/>
              </a:defRPr>
            </a:lvl3pPr>
            <a:lvl4pPr marL="1600200" indent="-228600">
              <a:defRPr sz="2400">
                <a:solidFill>
                  <a:schemeClr val="tx1"/>
                </a:solidFill>
                <a:latin typeface="Times New Roman" pitchFamily="1" charset="0"/>
                <a:ea typeface="ＭＳ Ｐゴシック" pitchFamily="1" charset="-128"/>
              </a:defRPr>
            </a:lvl4pPr>
            <a:lvl5pPr marL="2057400" indent="-228600">
              <a:defRPr sz="2400">
                <a:solidFill>
                  <a:schemeClr val="tx1"/>
                </a:solidFill>
                <a:latin typeface="Times New Roman"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New Roman" pitchFamily="1" charset="0"/>
                <a:ea typeface="ＭＳ Ｐゴシック" pitchFamily="1" charset="-128"/>
              </a:defRPr>
            </a:lvl9pPr>
          </a:lstStyle>
          <a:p>
            <a:r>
              <a:rPr lang="fr-BE">
                <a:latin typeface="Arial" charset="0"/>
                <a:cs typeface="Arial" charset="0"/>
              </a:rPr>
              <a:t>Evaluation d’une présentation orale (3)</a:t>
            </a:r>
            <a:endParaRPr lang="en-US">
              <a:latin typeface="Arial" charset="0"/>
              <a:cs typeface="Arial" charset="0"/>
            </a:endParaRPr>
          </a:p>
        </p:txBody>
      </p:sp>
    </p:spTree>
    <p:extLst>
      <p:ext uri="{BB962C8B-B14F-4D97-AF65-F5344CB8AC3E}">
        <p14:creationId xmlns:p14="http://schemas.microsoft.com/office/powerpoint/2010/main" val="1940561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p:txBody>
          <a:bodyPr/>
          <a:lstStyle/>
          <a:p>
            <a:r>
              <a:rPr lang="fr-BE" sz="2400" dirty="0">
                <a:ea typeface="ＭＳ Ｐゴシック" pitchFamily="1" charset="-128"/>
              </a:rPr>
              <a:t>Quelles composantes pour l’évaluation dans votre APP ?</a:t>
            </a:r>
            <a:endParaRPr lang="fr-BE" sz="2400" dirty="0">
              <a:solidFill>
                <a:srgbClr val="9933FF"/>
              </a:solidFill>
              <a:ea typeface="ＭＳ Ｐゴシック" pitchFamily="1" charset="-128"/>
            </a:endParaRPr>
          </a:p>
        </p:txBody>
      </p:sp>
      <p:sp>
        <p:nvSpPr>
          <p:cNvPr id="5" name="Rectangle 3">
            <a:extLst>
              <a:ext uri="{FF2B5EF4-FFF2-40B4-BE49-F238E27FC236}">
                <a16:creationId xmlns:a16="http://schemas.microsoft.com/office/drawing/2014/main" id="{6AC1AF8F-9317-654F-9A0B-9B3166CF1345}"/>
              </a:ext>
            </a:extLst>
          </p:cNvPr>
          <p:cNvSpPr txBox="1">
            <a:spLocks noChangeArrowheads="1"/>
          </p:cNvSpPr>
          <p:nvPr/>
        </p:nvSpPr>
        <p:spPr bwMode="auto">
          <a:xfrm>
            <a:off x="762000" y="1289538"/>
            <a:ext cx="7943215" cy="26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0000"/>
              <a:buFont typeface="Monotype Sorts" charset="2"/>
              <a:buChar char="n"/>
              <a:defRPr kumimoji="1"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a:lstStyle>
          <a:p>
            <a:pPr marL="0" indent="0">
              <a:buFont typeface="Monotype Sorts" pitchFamily="1" charset="2"/>
              <a:buNone/>
            </a:pPr>
            <a:r>
              <a:rPr lang="fr-BE" sz="2800" b="1" kern="0" dirty="0">
                <a:solidFill>
                  <a:srgbClr val="9933FF"/>
                </a:solidFill>
                <a:ea typeface="ＭＳ Ｐゴシック" pitchFamily="1" charset="-128"/>
              </a:rPr>
              <a:t>Par APP rédigé</a:t>
            </a:r>
            <a:r>
              <a:rPr lang="fr-BE" sz="2800" kern="0" dirty="0">
                <a:solidFill>
                  <a:srgbClr val="9933FF"/>
                </a:solidFill>
                <a:ea typeface="ＭＳ Ｐゴシック" pitchFamily="1" charset="-128"/>
              </a:rPr>
              <a:t>, construisez des  évaluations formative et certificative</a:t>
            </a:r>
          </a:p>
          <a:p>
            <a:pPr marL="0" indent="0">
              <a:spcBef>
                <a:spcPts val="1200"/>
              </a:spcBef>
              <a:buFont typeface="Monotype Sorts" pitchFamily="1" charset="2"/>
              <a:buNone/>
            </a:pPr>
            <a:r>
              <a:rPr lang="fr-BE" sz="2400" kern="0" dirty="0">
                <a:solidFill>
                  <a:srgbClr val="9933FF"/>
                </a:solidFill>
                <a:ea typeface="ＭＳ Ｐゴシック" pitchFamily="1" charset="-128"/>
              </a:rPr>
              <a:t>Pensez </a:t>
            </a:r>
            <a:r>
              <a:rPr lang="fr-BE" sz="2400" b="1" i="1" kern="0" dirty="0">
                <a:solidFill>
                  <a:srgbClr val="9933FF"/>
                </a:solidFill>
                <a:ea typeface="ＭＳ Ｐゴシック" pitchFamily="1" charset="-128"/>
              </a:rPr>
              <a:t>aux raisons, au temps, aux outils, …</a:t>
            </a:r>
            <a:endParaRPr lang="fr-BE" sz="2400" kern="0" dirty="0">
              <a:solidFill>
                <a:srgbClr val="9933FF"/>
              </a:solidFill>
              <a:ea typeface="ＭＳ Ｐゴシック" pitchFamily="1" charset="-128"/>
            </a:endParaRPr>
          </a:p>
        </p:txBody>
      </p:sp>
    </p:spTree>
    <p:extLst>
      <p:ext uri="{BB962C8B-B14F-4D97-AF65-F5344CB8AC3E}">
        <p14:creationId xmlns:p14="http://schemas.microsoft.com/office/powerpoint/2010/main" val="255233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E56BA-87AC-D089-45D0-82B3A95B1A92}"/>
            </a:ext>
          </a:extLst>
        </p:cNvPr>
        <p:cNvGrpSpPr/>
        <p:nvPr/>
      </p:nvGrpSpPr>
      <p:grpSpPr>
        <a:xfrm>
          <a:off x="0" y="0"/>
          <a:ext cx="0" cy="0"/>
          <a:chOff x="0" y="0"/>
          <a:chExt cx="0" cy="0"/>
        </a:xfrm>
      </p:grpSpPr>
      <p:sp>
        <p:nvSpPr>
          <p:cNvPr id="28675" name="Rectangle 4">
            <a:extLst>
              <a:ext uri="{FF2B5EF4-FFF2-40B4-BE49-F238E27FC236}">
                <a16:creationId xmlns:a16="http://schemas.microsoft.com/office/drawing/2014/main" id="{980D2EDE-FD55-80C1-3E3A-D7EA400D5BC1}"/>
              </a:ext>
            </a:extLst>
          </p:cNvPr>
          <p:cNvSpPr>
            <a:spLocks noGrp="1" noChangeArrowheads="1"/>
          </p:cNvSpPr>
          <p:nvPr>
            <p:ph type="title"/>
          </p:nvPr>
        </p:nvSpPr>
        <p:spPr/>
        <p:txBody>
          <a:bodyPr/>
          <a:lstStyle/>
          <a:p>
            <a:r>
              <a:rPr lang="fr-BE" dirty="0">
                <a:solidFill>
                  <a:srgbClr val="9933FF"/>
                </a:solidFill>
                <a:ea typeface="ＭＳ Ｐゴシック" pitchFamily="1" charset="-128"/>
              </a:rPr>
              <a:t>Questions en suspens …</a:t>
            </a:r>
            <a:endParaRPr lang="fr-BE" sz="2400" dirty="0">
              <a:solidFill>
                <a:srgbClr val="9933FF"/>
              </a:solidFill>
              <a:ea typeface="ＭＳ Ｐゴシック" pitchFamily="1" charset="-128"/>
            </a:endParaRPr>
          </a:p>
        </p:txBody>
      </p:sp>
      <p:sp>
        <p:nvSpPr>
          <p:cNvPr id="5" name="Rectangle 3">
            <a:extLst>
              <a:ext uri="{FF2B5EF4-FFF2-40B4-BE49-F238E27FC236}">
                <a16:creationId xmlns:a16="http://schemas.microsoft.com/office/drawing/2014/main" id="{462DC152-805F-2D31-1BE2-CF4E7AD5C0CA}"/>
              </a:ext>
            </a:extLst>
          </p:cNvPr>
          <p:cNvSpPr txBox="1">
            <a:spLocks noChangeArrowheads="1"/>
          </p:cNvSpPr>
          <p:nvPr/>
        </p:nvSpPr>
        <p:spPr bwMode="auto">
          <a:xfrm>
            <a:off x="762000" y="1289538"/>
            <a:ext cx="7943215" cy="26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0000"/>
              <a:buFont typeface="Monotype Sorts" charset="2"/>
              <a:buChar char="n"/>
              <a:defRPr kumimoji="1"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a:lstStyle>
          <a:p>
            <a:pPr marL="0" indent="0">
              <a:buFont typeface="Monotype Sorts" pitchFamily="1" charset="2"/>
              <a:buNone/>
            </a:pPr>
            <a:r>
              <a:rPr lang="fr-BE" sz="2800" b="1" kern="0" dirty="0">
                <a:solidFill>
                  <a:srgbClr val="9933FF"/>
                </a:solidFill>
                <a:ea typeface="ＭＳ Ｐゴシック" pitchFamily="1" charset="-128"/>
              </a:rPr>
              <a:t>…</a:t>
            </a:r>
            <a:endParaRPr lang="fr-BE" sz="2400" kern="0" dirty="0">
              <a:solidFill>
                <a:srgbClr val="9933FF"/>
              </a:solidFill>
              <a:ea typeface="ＭＳ Ｐゴシック" pitchFamily="1" charset="-128"/>
            </a:endParaRPr>
          </a:p>
        </p:txBody>
      </p:sp>
      <p:pic>
        <p:nvPicPr>
          <p:cNvPr id="6" name="Image 5" descr="Une image contenant Post-it, texte, tableau blanc, écriture manuscrite&#10;&#10;Description générée automatiquement">
            <a:extLst>
              <a:ext uri="{FF2B5EF4-FFF2-40B4-BE49-F238E27FC236}">
                <a16:creationId xmlns:a16="http://schemas.microsoft.com/office/drawing/2014/main" id="{60442751-8772-1A8F-53F4-1AE823044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47" y="1387010"/>
            <a:ext cx="6429911" cy="4822433"/>
          </a:xfrm>
          <a:prstGeom prst="rect">
            <a:avLst/>
          </a:prstGeom>
        </p:spPr>
      </p:pic>
    </p:spTree>
    <p:extLst>
      <p:ext uri="{BB962C8B-B14F-4D97-AF65-F5344CB8AC3E}">
        <p14:creationId xmlns:p14="http://schemas.microsoft.com/office/powerpoint/2010/main" val="381860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own Arrow 36"/>
          <p:cNvSpPr>
            <a:spLocks noChangeArrowheads="1"/>
          </p:cNvSpPr>
          <p:nvPr/>
        </p:nvSpPr>
        <p:spPr bwMode="auto">
          <a:xfrm rot="10800000">
            <a:off x="3560691" y="4169520"/>
            <a:ext cx="679450" cy="1230313"/>
          </a:xfrm>
          <a:prstGeom prst="downArrow">
            <a:avLst>
              <a:gd name="adj1" fmla="val 50000"/>
              <a:gd name="adj2" fmla="val 50005"/>
            </a:avLst>
          </a:prstGeom>
          <a:solidFill>
            <a:srgbClr val="FF000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14339" name="Title 1"/>
          <p:cNvSpPr>
            <a:spLocks noGrp="1"/>
          </p:cNvSpPr>
          <p:nvPr>
            <p:ph type="title"/>
          </p:nvPr>
        </p:nvSpPr>
        <p:spPr/>
        <p:txBody>
          <a:bodyPr/>
          <a:lstStyle/>
          <a:p>
            <a:r>
              <a:rPr lang="fr-BE" altLang="fr-FR" dirty="0">
                <a:ea typeface="ＭＳ Ｐゴシック" charset="-128"/>
              </a:rPr>
              <a:t>La formation « Conception »</a:t>
            </a:r>
          </a:p>
        </p:txBody>
      </p:sp>
      <p:sp>
        <p:nvSpPr>
          <p:cNvPr id="14341" name="Rectangle 5"/>
          <p:cNvSpPr>
            <a:spLocks noChangeArrowheads="1"/>
          </p:cNvSpPr>
          <p:nvPr/>
        </p:nvSpPr>
        <p:spPr bwMode="auto">
          <a:xfrm>
            <a:off x="6286500" y="3384550"/>
            <a:ext cx="622300" cy="5969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8" name="Rectangle 7"/>
          <p:cNvSpPr/>
          <p:nvPr/>
        </p:nvSpPr>
        <p:spPr bwMode="auto">
          <a:xfrm>
            <a:off x="4076700" y="338407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9" name="Rectangle 8"/>
          <p:cNvSpPr/>
          <p:nvPr/>
        </p:nvSpPr>
        <p:spPr bwMode="auto">
          <a:xfrm>
            <a:off x="4521200" y="337772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10" name="Rectangle 9"/>
          <p:cNvSpPr/>
          <p:nvPr/>
        </p:nvSpPr>
        <p:spPr bwMode="auto">
          <a:xfrm>
            <a:off x="5244546" y="338407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sp>
        <p:nvSpPr>
          <p:cNvPr id="11" name="Rectangle 10"/>
          <p:cNvSpPr/>
          <p:nvPr/>
        </p:nvSpPr>
        <p:spPr bwMode="auto">
          <a:xfrm>
            <a:off x="5718312" y="3384075"/>
            <a:ext cx="292100" cy="5969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fr-BE">
              <a:latin typeface="Times New Roman" pitchFamily="-112" charset="0"/>
            </a:endParaRPr>
          </a:p>
        </p:txBody>
      </p:sp>
      <p:cxnSp>
        <p:nvCxnSpPr>
          <p:cNvPr id="14362" name="Straight Connector 19"/>
          <p:cNvCxnSpPr>
            <a:cxnSpLocks noChangeShapeType="1"/>
          </p:cNvCxnSpPr>
          <p:nvPr/>
        </p:nvCxnSpPr>
        <p:spPr bwMode="auto">
          <a:xfrm>
            <a:off x="6286500" y="4535603"/>
            <a:ext cx="630115" cy="1228"/>
          </a:xfrm>
          <a:prstGeom prst="line">
            <a:avLst/>
          </a:prstGeom>
          <a:noFill/>
          <a:ln w="9525" algn="ctr">
            <a:solidFill>
              <a:schemeClr val="tx1"/>
            </a:solidFill>
            <a:round/>
            <a:headEnd type="triangle" w="med" len="med"/>
            <a:tailEnd type="triangle" w="med" len="med"/>
          </a:ln>
        </p:spPr>
      </p:cxnSp>
      <p:cxnSp>
        <p:nvCxnSpPr>
          <p:cNvPr id="14365" name="Straight Connector 25"/>
          <p:cNvCxnSpPr>
            <a:cxnSpLocks noChangeShapeType="1"/>
          </p:cNvCxnSpPr>
          <p:nvPr/>
        </p:nvCxnSpPr>
        <p:spPr bwMode="auto">
          <a:xfrm>
            <a:off x="6286500" y="4337050"/>
            <a:ext cx="0" cy="330200"/>
          </a:xfrm>
          <a:prstGeom prst="line">
            <a:avLst/>
          </a:prstGeom>
          <a:noFill/>
          <a:ln w="9525" algn="ctr">
            <a:solidFill>
              <a:schemeClr val="tx1"/>
            </a:solidFill>
            <a:round/>
            <a:headEnd/>
            <a:tailEnd/>
          </a:ln>
        </p:spPr>
      </p:cxnSp>
      <p:cxnSp>
        <p:nvCxnSpPr>
          <p:cNvPr id="14366" name="Straight Connector 26"/>
          <p:cNvCxnSpPr>
            <a:cxnSpLocks noChangeShapeType="1"/>
          </p:cNvCxnSpPr>
          <p:nvPr/>
        </p:nvCxnSpPr>
        <p:spPr bwMode="auto">
          <a:xfrm>
            <a:off x="6919556" y="4324350"/>
            <a:ext cx="0" cy="330200"/>
          </a:xfrm>
          <a:prstGeom prst="line">
            <a:avLst/>
          </a:prstGeom>
          <a:noFill/>
          <a:ln w="9525" algn="ctr">
            <a:solidFill>
              <a:schemeClr val="tx1"/>
            </a:solidFill>
            <a:round/>
            <a:headEnd/>
            <a:tailEnd/>
          </a:ln>
        </p:spPr>
      </p:cxnSp>
      <p:sp>
        <p:nvSpPr>
          <p:cNvPr id="31" name="TextBox 30"/>
          <p:cNvSpPr txBox="1"/>
          <p:nvPr/>
        </p:nvSpPr>
        <p:spPr>
          <a:xfrm>
            <a:off x="6230859" y="4637210"/>
            <a:ext cx="1117614" cy="461665"/>
          </a:xfrm>
          <a:prstGeom prst="rect">
            <a:avLst/>
          </a:prstGeom>
          <a:noFill/>
        </p:spPr>
        <p:txBody>
          <a:bodyPr wrap="none">
            <a:spAutoFit/>
          </a:bodyPr>
          <a:lstStyle/>
          <a:p>
            <a:pPr>
              <a:defRPr/>
            </a:pPr>
            <a:r>
              <a:rPr lang="fr-BE" dirty="0">
                <a:latin typeface="+mj-lt"/>
              </a:rPr>
              <a:t>24 juin</a:t>
            </a:r>
          </a:p>
        </p:txBody>
      </p:sp>
      <p:sp>
        <p:nvSpPr>
          <p:cNvPr id="14368" name="Rectangle 28"/>
          <p:cNvSpPr>
            <a:spLocks noChangeArrowheads="1"/>
          </p:cNvSpPr>
          <p:nvPr/>
        </p:nvSpPr>
        <p:spPr bwMode="auto">
          <a:xfrm>
            <a:off x="2051296" y="3384550"/>
            <a:ext cx="1895229" cy="596900"/>
          </a:xfrm>
          <a:prstGeom prst="rect">
            <a:avLst/>
          </a:prstGeom>
          <a:solidFill>
            <a:srgbClr val="FF0000"/>
          </a:solidFill>
          <a:ln w="9525" algn="ctr">
            <a:solidFill>
              <a:schemeClr val="tx1"/>
            </a:solidFill>
            <a:round/>
            <a:headEnd/>
            <a:tailEnd/>
          </a:ln>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fr-BE" altLang="fr-FR"/>
          </a:p>
        </p:txBody>
      </p:sp>
      <p:sp>
        <p:nvSpPr>
          <p:cNvPr id="33" name="TextBox 32"/>
          <p:cNvSpPr txBox="1"/>
          <p:nvPr/>
        </p:nvSpPr>
        <p:spPr>
          <a:xfrm>
            <a:off x="2632334" y="4655445"/>
            <a:ext cx="675185" cy="461665"/>
          </a:xfrm>
          <a:prstGeom prst="rect">
            <a:avLst/>
          </a:prstGeom>
          <a:noFill/>
        </p:spPr>
        <p:txBody>
          <a:bodyPr wrap="none">
            <a:spAutoFit/>
          </a:bodyPr>
          <a:lstStyle/>
          <a:p>
            <a:pPr algn="ctr">
              <a:defRPr/>
            </a:pPr>
            <a:r>
              <a:rPr lang="fr-BE" dirty="0">
                <a:latin typeface="+mj-lt"/>
              </a:rPr>
              <a:t>mai</a:t>
            </a:r>
          </a:p>
        </p:txBody>
      </p:sp>
      <p:cxnSp>
        <p:nvCxnSpPr>
          <p:cNvPr id="14372" name="Straight Connector 33"/>
          <p:cNvCxnSpPr>
            <a:cxnSpLocks noChangeShapeType="1"/>
          </p:cNvCxnSpPr>
          <p:nvPr/>
        </p:nvCxnSpPr>
        <p:spPr bwMode="auto">
          <a:xfrm>
            <a:off x="2055084" y="4364038"/>
            <a:ext cx="0" cy="330200"/>
          </a:xfrm>
          <a:prstGeom prst="line">
            <a:avLst/>
          </a:prstGeom>
          <a:noFill/>
          <a:ln w="9525" algn="ctr">
            <a:solidFill>
              <a:schemeClr val="tx1"/>
            </a:solidFill>
            <a:round/>
            <a:headEnd/>
            <a:tailEnd/>
          </a:ln>
        </p:spPr>
      </p:cxnSp>
      <p:cxnSp>
        <p:nvCxnSpPr>
          <p:cNvPr id="14373" name="Straight Connector 34"/>
          <p:cNvCxnSpPr>
            <a:cxnSpLocks noChangeShapeType="1"/>
          </p:cNvCxnSpPr>
          <p:nvPr/>
        </p:nvCxnSpPr>
        <p:spPr bwMode="auto">
          <a:xfrm>
            <a:off x="2055084" y="4527550"/>
            <a:ext cx="1891441" cy="12700"/>
          </a:xfrm>
          <a:prstGeom prst="line">
            <a:avLst/>
          </a:prstGeom>
          <a:noFill/>
          <a:ln w="9525" algn="ctr">
            <a:solidFill>
              <a:schemeClr val="tx1"/>
            </a:solidFill>
            <a:round/>
            <a:headEnd type="triangle" w="med" len="med"/>
            <a:tailEnd type="triangle" w="med" len="med"/>
          </a:ln>
        </p:spPr>
      </p:cxnSp>
      <p:cxnSp>
        <p:nvCxnSpPr>
          <p:cNvPr id="14374" name="Straight Connector 37"/>
          <p:cNvCxnSpPr>
            <a:cxnSpLocks noChangeShapeType="1"/>
          </p:cNvCxnSpPr>
          <p:nvPr/>
        </p:nvCxnSpPr>
        <p:spPr bwMode="auto">
          <a:xfrm>
            <a:off x="3946525" y="4365625"/>
            <a:ext cx="0" cy="330200"/>
          </a:xfrm>
          <a:prstGeom prst="line">
            <a:avLst/>
          </a:prstGeom>
          <a:noFill/>
          <a:ln w="9525" algn="ctr">
            <a:solidFill>
              <a:schemeClr val="tx1"/>
            </a:solidFill>
            <a:round/>
            <a:headEnd/>
            <a:tailEnd/>
          </a:ln>
        </p:spPr>
      </p:cxnSp>
      <p:sp>
        <p:nvSpPr>
          <p:cNvPr id="14375" name="TextBox 39"/>
          <p:cNvSpPr txBox="1">
            <a:spLocks noChangeArrowheads="1"/>
          </p:cNvSpPr>
          <p:nvPr/>
        </p:nvSpPr>
        <p:spPr bwMode="auto">
          <a:xfrm>
            <a:off x="4783138" y="3381375"/>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fr-BE" altLang="fr-FR" b="1">
                <a:latin typeface="Tahoma" charset="0"/>
                <a:cs typeface="Tahoma" charset="0"/>
              </a:rPr>
              <a:t>…</a:t>
            </a:r>
          </a:p>
        </p:txBody>
      </p:sp>
      <p:sp>
        <p:nvSpPr>
          <p:cNvPr id="39" name="TextBox 38"/>
          <p:cNvSpPr txBox="1"/>
          <p:nvPr/>
        </p:nvSpPr>
        <p:spPr>
          <a:xfrm>
            <a:off x="3406151" y="2126044"/>
            <a:ext cx="2230098" cy="830997"/>
          </a:xfrm>
          <a:prstGeom prst="rect">
            <a:avLst/>
          </a:prstGeom>
          <a:noFill/>
        </p:spPr>
        <p:txBody>
          <a:bodyPr wrap="none">
            <a:spAutoFit/>
          </a:bodyPr>
          <a:lstStyle/>
          <a:p>
            <a:pPr algn="ctr">
              <a:defRPr/>
            </a:pPr>
            <a:r>
              <a:rPr lang="fr-BE" b="1" dirty="0">
                <a:solidFill>
                  <a:srgbClr val="FF0000"/>
                </a:solidFill>
                <a:latin typeface="+mj-lt"/>
              </a:rPr>
              <a:t>Conception</a:t>
            </a:r>
            <a:br>
              <a:rPr lang="fr-BE" b="1" dirty="0">
                <a:solidFill>
                  <a:srgbClr val="FF0000"/>
                </a:solidFill>
                <a:latin typeface="+mj-lt"/>
              </a:rPr>
            </a:br>
            <a:r>
              <a:rPr lang="fr-BE" b="1" dirty="0">
                <a:solidFill>
                  <a:srgbClr val="FF0000"/>
                </a:solidFill>
                <a:latin typeface="+mj-lt"/>
              </a:rPr>
              <a:t>de dispositifs</a:t>
            </a:r>
          </a:p>
        </p:txBody>
      </p:sp>
      <p:cxnSp>
        <p:nvCxnSpPr>
          <p:cNvPr id="36" name="Straight Arrow Connector 35"/>
          <p:cNvCxnSpPr/>
          <p:nvPr/>
        </p:nvCxnSpPr>
        <p:spPr bwMode="auto">
          <a:xfrm>
            <a:off x="3947247" y="4537922"/>
            <a:ext cx="2339253"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sp>
        <p:nvSpPr>
          <p:cNvPr id="2" name="Date Placeholder 1">
            <a:extLst>
              <a:ext uri="{FF2B5EF4-FFF2-40B4-BE49-F238E27FC236}">
                <a16:creationId xmlns:a16="http://schemas.microsoft.com/office/drawing/2014/main" id="{6F57239C-91A2-4F81-8B5B-90A23E1E755A}"/>
              </a:ext>
            </a:extLst>
          </p:cNvPr>
          <p:cNvSpPr>
            <a:spLocks noGrp="1"/>
          </p:cNvSpPr>
          <p:nvPr>
            <p:ph type="dt" sz="half" idx="10"/>
          </p:nvPr>
        </p:nvSpPr>
        <p:spPr/>
        <p:txBody>
          <a:bodyPr/>
          <a:lstStyle/>
          <a:p>
            <a:pPr>
              <a:defRPr/>
            </a:pPr>
            <a:r>
              <a:rPr lang="en-US"/>
              <a:t>Bilan et suite</a:t>
            </a:r>
            <a:endParaRPr lang="fr-FR"/>
          </a:p>
        </p:txBody>
      </p:sp>
    </p:spTree>
    <p:extLst>
      <p:ext uri="{BB962C8B-B14F-4D97-AF65-F5344CB8AC3E}">
        <p14:creationId xmlns:p14="http://schemas.microsoft.com/office/powerpoint/2010/main" val="34720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fr-BE" dirty="0"/>
              <a:t>Que reste-t-il à faire ?</a:t>
            </a:r>
          </a:p>
        </p:txBody>
      </p:sp>
      <p:sp>
        <p:nvSpPr>
          <p:cNvPr id="18436" name="Rectangle 3"/>
          <p:cNvSpPr>
            <a:spLocks noGrp="1" noChangeArrowheads="1"/>
          </p:cNvSpPr>
          <p:nvPr>
            <p:ph type="body" idx="1"/>
          </p:nvPr>
        </p:nvSpPr>
        <p:spPr>
          <a:xfrm>
            <a:off x="762000" y="1219200"/>
            <a:ext cx="8382000" cy="5264150"/>
          </a:xfrm>
        </p:spPr>
        <p:txBody>
          <a:bodyPr/>
          <a:lstStyle/>
          <a:p>
            <a:pPr marL="0" indent="0">
              <a:buFont typeface="Monotype Sorts" pitchFamily="-110" charset="2"/>
              <a:buNone/>
            </a:pPr>
            <a:r>
              <a:rPr lang="fr-BE" sz="2800" dirty="0"/>
              <a:t>Le </a:t>
            </a:r>
            <a:r>
              <a:rPr lang="fr-BE" sz="2800" dirty="0">
                <a:solidFill>
                  <a:srgbClr val="0070C0"/>
                </a:solidFill>
              </a:rPr>
              <a:t>24 juin</a:t>
            </a:r>
            <a:r>
              <a:rPr lang="fr-BE" sz="2800" dirty="0"/>
              <a:t>, chaque groupe présentera le </a:t>
            </a:r>
            <a:r>
              <a:rPr lang="fr-BE" sz="2800" dirty="0">
                <a:solidFill>
                  <a:srgbClr val="FF0000"/>
                </a:solidFill>
              </a:rPr>
              <a:t>dossier de conception</a:t>
            </a:r>
            <a:r>
              <a:rPr lang="fr-BE" sz="2800" dirty="0"/>
              <a:t> de son dispositif (quelques diapos):</a:t>
            </a:r>
          </a:p>
          <a:p>
            <a:pPr marL="400050" lvl="1" indent="0"/>
            <a:r>
              <a:rPr lang="fr-BE" sz="2000" dirty="0"/>
              <a:t> la cible  : AAV, prérequis, place dans le programme</a:t>
            </a:r>
          </a:p>
          <a:p>
            <a:pPr marL="400050" lvl="1" indent="0"/>
            <a:r>
              <a:rPr lang="fr-BE" sz="2000" dirty="0"/>
              <a:t> </a:t>
            </a:r>
            <a:r>
              <a:rPr lang="fr-FR" sz="2000" dirty="0"/>
              <a:t>Ecrire le livret tuteur-</a:t>
            </a:r>
            <a:r>
              <a:rPr lang="fr-FR" sz="2000" dirty="0" err="1"/>
              <a:t>étudants</a:t>
            </a:r>
            <a:r>
              <a:rPr lang="fr-FR" sz="2000" dirty="0"/>
              <a:t> (canevas sur Moodle)</a:t>
            </a:r>
          </a:p>
          <a:p>
            <a:pPr marL="400050" lvl="1" indent="0"/>
            <a:endParaRPr lang="fr-FR" sz="2000" dirty="0"/>
          </a:p>
          <a:p>
            <a:pPr marL="400050" lvl="1" indent="0"/>
            <a:endParaRPr lang="fr-FR" sz="2000" dirty="0"/>
          </a:p>
          <a:p>
            <a:pPr marL="400050" lvl="1" indent="0"/>
            <a:endParaRPr lang="fr-FR" sz="2000" dirty="0"/>
          </a:p>
          <a:p>
            <a:pPr marL="400050" lvl="1" indent="0"/>
            <a:endParaRPr lang="fr-FR" sz="2000" dirty="0"/>
          </a:p>
          <a:p>
            <a:pPr marL="400050" lvl="1" indent="0"/>
            <a:endParaRPr lang="fr-FR" sz="2000" dirty="0"/>
          </a:p>
          <a:p>
            <a:pPr marL="400050" lvl="1" indent="0"/>
            <a:endParaRPr lang="fr-FR" sz="2000" dirty="0"/>
          </a:p>
          <a:p>
            <a:pPr marL="400050" lvl="1" indent="0"/>
            <a:endParaRPr lang="fr-FR" sz="2000" dirty="0"/>
          </a:p>
          <a:p>
            <a:pPr marL="400050" lvl="1" indent="0">
              <a:buNone/>
            </a:pPr>
            <a:endParaRPr lang="fr-FR" sz="2000" dirty="0"/>
          </a:p>
          <a:p>
            <a:pPr marL="400050" lvl="1" indent="0"/>
            <a:r>
              <a:rPr lang="fr-FR" sz="2000" dirty="0"/>
              <a:t> L’évaluation des acquis</a:t>
            </a:r>
          </a:p>
          <a:p>
            <a:pPr marL="400050" lvl="1" indent="0">
              <a:buNone/>
            </a:pPr>
            <a:endParaRPr lang="fr-BE" sz="2000" dirty="0"/>
          </a:p>
        </p:txBody>
      </p:sp>
      <p:pic>
        <p:nvPicPr>
          <p:cNvPr id="3" name="Image 2" descr="Une image contenant texte, tableau blanc, écriture manuscrite, intérieur&#10;&#10;Description générée automatiquement">
            <a:extLst>
              <a:ext uri="{FF2B5EF4-FFF2-40B4-BE49-F238E27FC236}">
                <a16:creationId xmlns:a16="http://schemas.microsoft.com/office/drawing/2014/main" id="{8D1D74E9-0FF8-5539-71D8-7591E7BE9EC1}"/>
              </a:ext>
            </a:extLst>
          </p:cNvPr>
          <p:cNvPicPr>
            <a:picLocks noChangeAspect="1"/>
          </p:cNvPicPr>
          <p:nvPr/>
        </p:nvPicPr>
        <p:blipFill rotWithShape="1">
          <a:blip r:embed="rId3">
            <a:extLst>
              <a:ext uri="{28A0092B-C50C-407E-A947-70E740481C1C}">
                <a14:useLocalDpi xmlns:a14="http://schemas.microsoft.com/office/drawing/2010/main" val="0"/>
              </a:ext>
            </a:extLst>
          </a:blip>
          <a:srcRect l="9767" t="23469" r="19971" b="23469"/>
          <a:stretch/>
        </p:blipFill>
        <p:spPr>
          <a:xfrm>
            <a:off x="3289609" y="3009319"/>
            <a:ext cx="4924843" cy="278938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EA959-F4B1-E683-DA85-E5D8E4C880EA}"/>
              </a:ext>
            </a:extLst>
          </p:cNvPr>
          <p:cNvSpPr>
            <a:spLocks noGrp="1"/>
          </p:cNvSpPr>
          <p:nvPr>
            <p:ph type="title"/>
          </p:nvPr>
        </p:nvSpPr>
        <p:spPr/>
        <p:txBody>
          <a:bodyPr/>
          <a:lstStyle/>
          <a:p>
            <a:r>
              <a:rPr lang="fr-FR" dirty="0"/>
              <a:t>Le 24 juin</a:t>
            </a:r>
          </a:p>
        </p:txBody>
      </p:sp>
      <p:sp>
        <p:nvSpPr>
          <p:cNvPr id="3" name="Espace réservé du contenu 2">
            <a:extLst>
              <a:ext uri="{FF2B5EF4-FFF2-40B4-BE49-F238E27FC236}">
                <a16:creationId xmlns:a16="http://schemas.microsoft.com/office/drawing/2014/main" id="{02F9975B-5088-1328-F0AA-567ECE1DDAF5}"/>
              </a:ext>
            </a:extLst>
          </p:cNvPr>
          <p:cNvSpPr>
            <a:spLocks noGrp="1"/>
          </p:cNvSpPr>
          <p:nvPr>
            <p:ph idx="1"/>
          </p:nvPr>
        </p:nvSpPr>
        <p:spPr/>
        <p:txBody>
          <a:bodyPr/>
          <a:lstStyle/>
          <a:p>
            <a:r>
              <a:rPr lang="fr-BE" sz="3200" dirty="0">
                <a:solidFill>
                  <a:srgbClr val="FF0000"/>
                </a:solidFill>
              </a:rPr>
              <a:t>Chaque groupe pr</a:t>
            </a:r>
            <a:r>
              <a:rPr lang="fr-BE" dirty="0">
                <a:solidFill>
                  <a:srgbClr val="FF0000"/>
                </a:solidFill>
              </a:rPr>
              <a:t>ésente son </a:t>
            </a:r>
            <a:r>
              <a:rPr lang="fr-BE" sz="3200" dirty="0">
                <a:solidFill>
                  <a:srgbClr val="FF0000"/>
                </a:solidFill>
              </a:rPr>
              <a:t>dossier de conception en 5 slides max</a:t>
            </a:r>
          </a:p>
          <a:p>
            <a:r>
              <a:rPr lang="fr-BE" dirty="0">
                <a:solidFill>
                  <a:srgbClr val="FF0000"/>
                </a:solidFill>
              </a:rPr>
              <a:t>Chaque groupe présente une difficulté  rencontrée dans le travail de conception (difficulté pour laquelle le groupe n’a pas trouvé de piste satisfaisante)</a:t>
            </a:r>
            <a:endParaRPr lang="fr-BE" sz="3200" dirty="0">
              <a:solidFill>
                <a:srgbClr val="FF0000"/>
              </a:solidFill>
            </a:endParaRPr>
          </a:p>
          <a:p>
            <a:endParaRPr lang="fr-FR" dirty="0"/>
          </a:p>
        </p:txBody>
      </p:sp>
      <p:sp>
        <p:nvSpPr>
          <p:cNvPr id="4" name="Espace réservé de la date 3">
            <a:extLst>
              <a:ext uri="{FF2B5EF4-FFF2-40B4-BE49-F238E27FC236}">
                <a16:creationId xmlns:a16="http://schemas.microsoft.com/office/drawing/2014/main" id="{E2F7FF36-BD00-8F4C-7428-FA6D9767283D}"/>
              </a:ext>
            </a:extLst>
          </p:cNvPr>
          <p:cNvSpPr>
            <a:spLocks noGrp="1"/>
          </p:cNvSpPr>
          <p:nvPr>
            <p:ph type="dt" sz="half" idx="10"/>
          </p:nvPr>
        </p:nvSpPr>
        <p:spPr/>
        <p:txBody>
          <a:bodyPr/>
          <a:lstStyle/>
          <a:p>
            <a:pPr>
              <a:defRPr/>
            </a:pPr>
            <a:r>
              <a:rPr lang="fr-FR"/>
              <a:t>Introduction</a:t>
            </a:r>
            <a:r>
              <a:rPr lang="fr-FR" b="0"/>
              <a:t> </a:t>
            </a:r>
          </a:p>
        </p:txBody>
      </p:sp>
      <p:sp>
        <p:nvSpPr>
          <p:cNvPr id="5" name="ZoneTexte 4">
            <a:extLst>
              <a:ext uri="{FF2B5EF4-FFF2-40B4-BE49-F238E27FC236}">
                <a16:creationId xmlns:a16="http://schemas.microsoft.com/office/drawing/2014/main" id="{9BE38786-95C8-C24F-B0E2-64526C331E95}"/>
              </a:ext>
            </a:extLst>
          </p:cNvPr>
          <p:cNvSpPr txBox="1"/>
          <p:nvPr/>
        </p:nvSpPr>
        <p:spPr>
          <a:xfrm>
            <a:off x="2969580" y="5051502"/>
            <a:ext cx="5650314" cy="1200329"/>
          </a:xfrm>
          <a:prstGeom prst="rect">
            <a:avLst/>
          </a:prstGeom>
          <a:solidFill>
            <a:srgbClr val="FF0000"/>
          </a:solidFill>
        </p:spPr>
        <p:txBody>
          <a:bodyPr wrap="square" rtlCol="0">
            <a:spAutoFit/>
          </a:bodyPr>
          <a:lstStyle/>
          <a:p>
            <a:r>
              <a:rPr lang="fr-FR" dirty="0">
                <a:solidFill>
                  <a:schemeClr val="bg1"/>
                </a:solidFill>
                <a:latin typeface="+mn-lt"/>
              </a:rPr>
              <a:t>Merci de déposer vos 5 slides et votre difficulté sur le Moodle avant le 21 juin à 12h</a:t>
            </a:r>
          </a:p>
        </p:txBody>
      </p:sp>
    </p:spTree>
    <p:extLst>
      <p:ext uri="{BB962C8B-B14F-4D97-AF65-F5344CB8AC3E}">
        <p14:creationId xmlns:p14="http://schemas.microsoft.com/office/powerpoint/2010/main" val="910218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53988" y="996950"/>
            <a:ext cx="8990012" cy="296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ClrTx/>
              <a:buSzTx/>
              <a:buFontTx/>
              <a:buNone/>
            </a:pPr>
            <a:endParaRPr kumimoji="0" lang="fr-BE" altLang="fr-FR" sz="2400">
              <a:latin typeface="Times New Roman" pitchFamily="18" charset="0"/>
            </a:endParaRPr>
          </a:p>
        </p:txBody>
      </p:sp>
      <p:pic>
        <p:nvPicPr>
          <p:cNvPr id="10244" name="Picture 3" descr="j'enseigne_V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0"/>
            <a:ext cx="63849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582803" y="44450"/>
            <a:ext cx="8356409" cy="1143000"/>
          </a:xfrm>
        </p:spPr>
        <p:txBody>
          <a:bodyPr/>
          <a:lstStyle/>
          <a:p>
            <a:r>
              <a:rPr lang="fr-FR" altLang="fr-FR" sz="3200" dirty="0"/>
              <a:t>L’agenda</a:t>
            </a:r>
          </a:p>
        </p:txBody>
      </p:sp>
      <p:sp>
        <p:nvSpPr>
          <p:cNvPr id="12292" name="Rectangle 3"/>
          <p:cNvSpPr>
            <a:spLocks noGrp="1" noChangeArrowheads="1"/>
          </p:cNvSpPr>
          <p:nvPr>
            <p:ph type="body" idx="1"/>
          </p:nvPr>
        </p:nvSpPr>
        <p:spPr>
          <a:xfrm>
            <a:off x="782394" y="1453662"/>
            <a:ext cx="8643937" cy="4888158"/>
          </a:xfrm>
        </p:spPr>
        <p:txBody>
          <a:bodyPr/>
          <a:lstStyle/>
          <a:p>
            <a:pPr lvl="0"/>
            <a:r>
              <a:rPr lang="fr-BE" sz="1800" dirty="0"/>
              <a:t>lundi 13 mai :	C’est quoi une bonne situation problème ?</a:t>
            </a:r>
          </a:p>
          <a:p>
            <a:pPr marL="0" lvl="0" indent="0">
              <a:buNone/>
            </a:pPr>
            <a:r>
              <a:rPr lang="fr-BE" sz="1800" dirty="0"/>
              <a:t>	AM :	Le hamburger - Séance aller – Travail autonome</a:t>
            </a:r>
          </a:p>
          <a:p>
            <a:pPr marL="0" lvl="0" indent="0">
              <a:buNone/>
            </a:pPr>
            <a:r>
              <a:rPr lang="fr-BE" sz="1800" dirty="0"/>
              <a:t>	PM : 	Le hamburger - Séance retour</a:t>
            </a:r>
          </a:p>
          <a:p>
            <a:pPr marL="0" lvl="0" indent="0">
              <a:buNone/>
            </a:pPr>
            <a:r>
              <a:rPr lang="fr-BE" sz="1800" dirty="0"/>
              <a:t>	 	Bilan : retour  des observateurs, identification des 				incontournables et caractéristique d’une bonne situation	</a:t>
            </a:r>
          </a:p>
          <a:p>
            <a:r>
              <a:rPr lang="en-US" sz="1800" dirty="0"/>
              <a:t>Mardi 14  : 	Conception </a:t>
            </a:r>
            <a:r>
              <a:rPr lang="en-US" sz="1800" dirty="0" err="1"/>
              <a:t>d’APP</a:t>
            </a:r>
            <a:r>
              <a:rPr lang="en-US" sz="1800" dirty="0"/>
              <a:t>	</a:t>
            </a:r>
            <a:endParaRPr lang="fr-BE" sz="1800" dirty="0"/>
          </a:p>
          <a:p>
            <a:pPr marL="0" lvl="0" indent="0">
              <a:buNone/>
            </a:pPr>
            <a:r>
              <a:rPr lang="fr-BE" sz="1800" dirty="0"/>
              <a:t>	AM :	Acquis d’Apprentissage par votre APP</a:t>
            </a:r>
          </a:p>
          <a:p>
            <a:pPr marL="0" lvl="0" indent="0">
              <a:buNone/>
            </a:pPr>
            <a:r>
              <a:rPr lang="fr-BE" sz="1800" dirty="0"/>
              <a:t>	PM : 	Conception de votre APP</a:t>
            </a:r>
          </a:p>
          <a:p>
            <a:pPr marL="0" lvl="0" indent="0">
              <a:buNone/>
            </a:pPr>
            <a:r>
              <a:rPr lang="fr-BE" sz="1800" dirty="0"/>
              <a:t>		Première expérimentation</a:t>
            </a:r>
          </a:p>
          <a:p>
            <a:pPr marL="0" lvl="0" indent="0">
              <a:buNone/>
            </a:pPr>
            <a:r>
              <a:rPr lang="fr-BE" sz="1800" dirty="0"/>
              <a:t>	 	</a:t>
            </a:r>
          </a:p>
          <a:p>
            <a:r>
              <a:rPr lang="fr-BE" sz="1800" dirty="0"/>
              <a:t>Mercredi 15 : 	</a:t>
            </a:r>
            <a:r>
              <a:rPr lang="en-US" sz="1800" dirty="0"/>
              <a:t>Conception </a:t>
            </a:r>
            <a:r>
              <a:rPr lang="en-US" sz="1800" dirty="0" err="1"/>
              <a:t>d’APP</a:t>
            </a:r>
            <a:r>
              <a:rPr lang="en-US" sz="1800" dirty="0"/>
              <a:t> et </a:t>
            </a:r>
            <a:r>
              <a:rPr lang="en-US" sz="1800" dirty="0" err="1"/>
              <a:t>évaluation</a:t>
            </a:r>
            <a:r>
              <a:rPr lang="en-US" sz="1800" dirty="0"/>
              <a:t> des acquis</a:t>
            </a:r>
          </a:p>
          <a:p>
            <a:pPr marL="0" lvl="0" indent="0">
              <a:buNone/>
            </a:pPr>
            <a:r>
              <a:rPr lang="fr-BE" sz="1800" dirty="0"/>
              <a:t>	AM : 	Conception (suite)</a:t>
            </a:r>
          </a:p>
          <a:p>
            <a:pPr marL="0" lvl="0" indent="0">
              <a:buNone/>
            </a:pPr>
            <a:r>
              <a:rPr lang="fr-BE" sz="1800" dirty="0"/>
              <a:t>	PM : 	Evaluation des acquis</a:t>
            </a:r>
          </a:p>
          <a:p>
            <a:pPr marL="0" lvl="0" indent="0">
              <a:buNone/>
            </a:pPr>
            <a:r>
              <a:rPr lang="fr-BE" sz="1800" dirty="0"/>
              <a:t>		Bilan</a:t>
            </a:r>
          </a:p>
          <a:p>
            <a:pPr marL="0" lvl="0" indent="0">
              <a:buNone/>
            </a:pPr>
            <a:r>
              <a:rPr lang="fr-BE" sz="1800" dirty="0"/>
              <a:t>		Consignes pour 24 juin 2024</a:t>
            </a:r>
          </a:p>
          <a:p>
            <a:pPr marL="0" lvl="0" indent="0">
              <a:buNone/>
            </a:pPr>
            <a:endParaRPr lang="fr-BE" sz="1800" dirty="0"/>
          </a:p>
          <a:p>
            <a:pPr marL="0" lvl="0" indent="0">
              <a:buNone/>
            </a:pPr>
            <a:endParaRPr lang="fr-BE" sz="1800" dirty="0"/>
          </a:p>
          <a:p>
            <a:endParaRPr lang="en-US" sz="1800" dirty="0"/>
          </a:p>
          <a:p>
            <a:pPr lvl="3"/>
            <a:r>
              <a:rPr lang="fr-BE" sz="600" dirty="0"/>
              <a:t>bilan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5.xml><?xml version="1.0" encoding="utf-8"?>
<p:tagLst xmlns:a="http://schemas.openxmlformats.org/drawingml/2006/main" xmlns:r="http://schemas.openxmlformats.org/officeDocument/2006/relationships" xmlns:p="http://schemas.openxmlformats.org/presentationml/2006/main">
  <p:tag name="NUM" val="25"/>
</p:tagLst>
</file>

<file path=ppt/tags/tag26.xml><?xml version="1.0" encoding="utf-8"?>
<p:tagLst xmlns:a="http://schemas.openxmlformats.org/drawingml/2006/main" xmlns:r="http://schemas.openxmlformats.org/officeDocument/2006/relationships" xmlns:p="http://schemas.openxmlformats.org/presentationml/2006/main">
  <p:tag name="NUM" val="26"/>
</p:tagLst>
</file>

<file path=ppt/tags/tag27.xml><?xml version="1.0" encoding="utf-8"?>
<p:tagLst xmlns:a="http://schemas.openxmlformats.org/drawingml/2006/main" xmlns:r="http://schemas.openxmlformats.org/officeDocument/2006/relationships" xmlns:p="http://schemas.openxmlformats.org/presentationml/2006/main">
  <p:tag name="NUM" val="27"/>
</p:tagLst>
</file>

<file path=ppt/tags/tag28.xml><?xml version="1.0" encoding="utf-8"?>
<p:tagLst xmlns:a="http://schemas.openxmlformats.org/drawingml/2006/main" xmlns:r="http://schemas.openxmlformats.org/officeDocument/2006/relationships" xmlns:p="http://schemas.openxmlformats.org/presentationml/2006/main">
  <p:tag name="NUM" val="28"/>
</p:tagLst>
</file>

<file path=ppt/tags/tag29.xml><?xml version="1.0" encoding="utf-8"?>
<p:tagLst xmlns:a="http://schemas.openxmlformats.org/drawingml/2006/main" xmlns:r="http://schemas.openxmlformats.org/officeDocument/2006/relationships" xmlns:p="http://schemas.openxmlformats.org/presentationml/2006/main">
  <p:tag name="NUM" val="2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0"/>
</p:tagLst>
</file>

<file path=ppt/tags/tag31.xml><?xml version="1.0" encoding="utf-8"?>
<p:tagLst xmlns:a="http://schemas.openxmlformats.org/drawingml/2006/main" xmlns:r="http://schemas.openxmlformats.org/officeDocument/2006/relationships" xmlns:p="http://schemas.openxmlformats.org/presentationml/2006/main">
  <p:tag name="NUM" val="19"/>
</p:tagLst>
</file>

<file path=ppt/tags/tag32.xml><?xml version="1.0" encoding="utf-8"?>
<p:tagLst xmlns:a="http://schemas.openxmlformats.org/drawingml/2006/main" xmlns:r="http://schemas.openxmlformats.org/officeDocument/2006/relationships" xmlns:p="http://schemas.openxmlformats.org/presentationml/2006/main">
  <p:tag name="NUM" val="19"/>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INGI_Template_Powerpoint">
  <a:themeElements>
    <a:clrScheme name="INGI_Template_Powerpoint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INGI_Template_Powerpoint">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NGI_Template_Powerpoint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INGI_Template_Powerpoint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INGI_Template_Powerpoi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GI_Template_Powerpoint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INGI_Template_Powerpoint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INGI_Template_Powerpoint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Z:\template_ppt\INGI_Template_Powerpoint.pot</Template>
  <TotalTime>6039</TotalTime>
  <Words>5180</Words>
  <Application>Microsoft Macintosh PowerPoint</Application>
  <PresentationFormat>Affichage à l'écran (4:3)</PresentationFormat>
  <Paragraphs>800</Paragraphs>
  <Slides>79</Slides>
  <Notes>52</Notes>
  <HiddenSlides>2</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79</vt:i4>
      </vt:variant>
    </vt:vector>
  </HeadingPairs>
  <TitlesOfParts>
    <vt:vector size="90" baseType="lpstr">
      <vt:lpstr>ＭＳ Ｐゴシック</vt:lpstr>
      <vt:lpstr>Arial</vt:lpstr>
      <vt:lpstr>Arial Black</vt:lpstr>
      <vt:lpstr>Calibri</vt:lpstr>
      <vt:lpstr>Monotype Sorts</vt:lpstr>
      <vt:lpstr>Symbol</vt:lpstr>
      <vt:lpstr>Tahoma</vt:lpstr>
      <vt:lpstr>Times</vt:lpstr>
      <vt:lpstr>Times New Roman</vt:lpstr>
      <vt:lpstr>Wingdings</vt:lpstr>
      <vt:lpstr>INGI_Template_Powerpoint</vt:lpstr>
      <vt:lpstr>Présentation PowerPoint</vt:lpstr>
      <vt:lpstr>Qui sommes-nous ?</vt:lpstr>
      <vt:lpstr>Q1. A quelles questions souhaitez-vous avoir des réponses durant cette formation</vt:lpstr>
      <vt:lpstr>FA2L: le programme complet</vt:lpstr>
      <vt:lpstr>Q2. Quelles sont, selon vous, les caractérisques principales de l’APP ?</vt:lpstr>
      <vt:lpstr>Séquence APP</vt:lpstr>
      <vt:lpstr>Pourquoi cette formation ?</vt:lpstr>
      <vt:lpstr>Présentation PowerPoint</vt:lpstr>
      <vt:lpstr>L’agenda</vt:lpstr>
      <vt:lpstr>L’agenda</vt:lpstr>
      <vt:lpstr>C’est quoi une bonne situation problème ?</vt:lpstr>
      <vt:lpstr>Présentation PowerPoint</vt:lpstr>
      <vt:lpstr>Consignes pour les observateurs</vt:lpstr>
      <vt:lpstr>Bilan</vt:lpstr>
      <vt:lpstr>Que font les apprenants ?</vt:lpstr>
      <vt:lpstr>Dispositif</vt:lpstr>
      <vt:lpstr>L’agenda</vt:lpstr>
      <vt:lpstr>Caractéristiques d’une bonne situation problème (prosit)</vt:lpstr>
      <vt:lpstr>Apprentissage en profondeur</vt:lpstr>
      <vt:lpstr>4 niveaux d’activation cognitive </vt:lpstr>
      <vt:lpstr>La motivation</vt:lpstr>
      <vt:lpstr>La contextualisation</vt:lpstr>
      <vt:lpstr>Séquence CDR</vt:lpstr>
      <vt:lpstr>Critères pour un bonne situation-problème (PROSIT)</vt:lpstr>
      <vt:lpstr>Que doit contenir le livret du tuteur ?</vt:lpstr>
      <vt:lpstr>Que dois contenir le livret tuteur ?</vt:lpstr>
      <vt:lpstr>Présentation PowerPoint</vt:lpstr>
      <vt:lpstr>Comment écrire une situtation-problème (Prosit)?</vt:lpstr>
      <vt:lpstr>Rédaction d’une situation-problème </vt:lpstr>
      <vt:lpstr>« Alignement constructif »</vt:lpstr>
      <vt:lpstr>Alignement pédagogique</vt:lpstr>
      <vt:lpstr>Quelques avantages de l’alignement pédagogique</vt:lpstr>
      <vt:lpstr>Alignement AA-activités</vt:lpstr>
      <vt:lpstr>Alignement AA-évaluations</vt:lpstr>
      <vt:lpstr>Alignement activités-évaluations</vt:lpstr>
      <vt:lpstr>Acquis d’Apprentissage visé</vt:lpstr>
      <vt:lpstr>Définition</vt:lpstr>
      <vt:lpstr>Exemple</vt:lpstr>
      <vt:lpstr>Centré sur l’apprenant…</vt:lpstr>
      <vt:lpstr>Synthèse :  Formulation d’AAV: le canevas</vt:lpstr>
      <vt:lpstr>Un acquis d’apprentissage en Java</vt:lpstr>
      <vt:lpstr>Exemple Java: niveau de performance</vt:lpstr>
      <vt:lpstr>AAV: formulation alternative  (1)</vt:lpstr>
      <vt:lpstr>Synthèse : Verbes à utiliser</vt:lpstr>
      <vt:lpstr>Synthèse : Verbes à ne pas utiliser</vt:lpstr>
      <vt:lpstr>Quel niveau de détail ?</vt:lpstr>
      <vt:lpstr>AAV : comment filtrer ?</vt:lpstr>
      <vt:lpstr>AAV : priorités</vt:lpstr>
      <vt:lpstr>Présentation PowerPoint</vt:lpstr>
      <vt:lpstr>Comment écrire une situtation-problème (Prosit)?</vt:lpstr>
      <vt:lpstr>Exercice : la cible de votre APP</vt:lpstr>
      <vt:lpstr>L’agenda</vt:lpstr>
      <vt:lpstr>Comment écrire une situtation-problème (Prosit)?</vt:lpstr>
      <vt:lpstr>Felix Baumgartner et Thomas Pesquet</vt:lpstr>
      <vt:lpstr>Felix Baumgartner et Thomas Pesquet</vt:lpstr>
      <vt:lpstr>Le Capitaine Haddock et Adonis</vt:lpstr>
      <vt:lpstr>L’astéroïde 2004 MN 4 Apophis</vt:lpstr>
      <vt:lpstr>Première expérimentation</vt:lpstr>
      <vt:lpstr>Bilan</vt:lpstr>
      <vt:lpstr>L’agenda</vt:lpstr>
      <vt:lpstr>Evaluation des acquis</vt:lpstr>
      <vt:lpstr>Exercice</vt:lpstr>
      <vt:lpstr>Pourquoi évaluer les acquis ?</vt:lpstr>
      <vt:lpstr>Formatif ou certificatif ? </vt:lpstr>
      <vt:lpstr> Sur quoi porte le regard des acteurs ou actrices ? </vt:lpstr>
      <vt:lpstr>Qui est responsable de l’évaluation ? </vt:lpstr>
      <vt:lpstr>Quels niveaux de maitrise évaluer?</vt:lpstr>
      <vt:lpstr>L’auto-évaluation (le radar)</vt:lpstr>
      <vt:lpstr>Evaluation par les pairs : coévaluation</vt:lpstr>
      <vt:lpstr>Comment analyser les preuves d’apprentissage recueillies ?</vt:lpstr>
      <vt:lpstr>Rubrics : critères → indicateurs</vt:lpstr>
      <vt:lpstr>Rubrics : exemple</vt:lpstr>
      <vt:lpstr>Rubrics : exemple</vt:lpstr>
      <vt:lpstr>Rubrics : exemple</vt:lpstr>
      <vt:lpstr>Quelles composantes pour l’évaluation dans votre APP ?</vt:lpstr>
      <vt:lpstr>Questions en suspens …</vt:lpstr>
      <vt:lpstr>La formation « Conception »</vt:lpstr>
      <vt:lpstr>Que reste-t-il à faire ?</vt:lpstr>
      <vt:lpstr>Le 24 juin</vt:lpstr>
    </vt:vector>
  </TitlesOfParts>
  <Company>INGI/UCL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 - mndt</dc:creator>
  <cp:lastModifiedBy>Benoît Raucent</cp:lastModifiedBy>
  <cp:revision>374</cp:revision>
  <dcterms:created xsi:type="dcterms:W3CDTF">2003-05-23T13:39:01Z</dcterms:created>
  <dcterms:modified xsi:type="dcterms:W3CDTF">2024-05-15T12:41:21Z</dcterms:modified>
</cp:coreProperties>
</file>