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7" autoAdjust="0"/>
    <p:restoredTop sz="94660"/>
  </p:normalViewPr>
  <p:slideViewPr>
    <p:cSldViewPr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49DF8-50A1-2341-DD21-11753E96A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83E2D8-F91F-B33C-8713-6C0D57A0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B5DA8E-FE64-D1BB-3CBB-EB6E0BE85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5D1F-5432-4292-945B-DAB8F1CC69F4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8EBB90-9961-AA58-AA66-C8D7464B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8599DD-B8F3-631D-9577-3EE524DA2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3E48-2F50-4810-A624-D9A0242F67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86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23256-BE9C-BD33-1CE5-F2F65D5C7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318B04-C165-201E-4BE2-1558E4B9E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31E746-8408-952C-A8C2-198CF7055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5D1F-5432-4292-945B-DAB8F1CC69F4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7BC8AD-916E-E80F-807F-285714E4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C6FC2D-A584-E385-C41E-FC185779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3E48-2F50-4810-A624-D9A0242F67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00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DFD4342-E219-63E5-0E95-B70A4A765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9ADA10-001C-CBB8-9E1D-C89934CF3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F682D0-2E35-42F7-AF8D-E33974DC9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5D1F-5432-4292-945B-DAB8F1CC69F4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0D8125-BEF7-526D-6AE5-EAAC5C10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8D0764-0507-92A3-8390-E4EAA216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3E48-2F50-4810-A624-D9A0242F67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5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A30178-B7E0-CA2B-9D9E-794F2F00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4E4E25-5B20-7A98-E7F3-9011AA0C3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77C9FE-7938-C270-A20D-483B5C52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5D1F-5432-4292-945B-DAB8F1CC69F4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B1CE0F-24A1-9759-6127-4B4D3C706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454CB-CB23-48B4-DA1A-41820DED7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3E48-2F50-4810-A624-D9A0242F67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05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B4297-6129-9342-B675-D2B849622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EE3A1E-6E39-7F81-F30C-03E4F3385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576FEB-85E4-9F99-E840-AA572931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5D1F-5432-4292-945B-DAB8F1CC69F4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748F82-C821-C95B-E79D-85411367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A4733C-DB23-DCD8-9301-867532CBE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3E48-2F50-4810-A624-D9A0242F67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28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9B266D-73E3-E421-D079-6C1718BC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D47D68-9D95-59B7-B7D9-6E2A69584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390766-67F0-6D6E-8049-41C0CC204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1EB533-6A22-41F3-BB96-231D7158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5D1F-5432-4292-945B-DAB8F1CC69F4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B08B64-2E3B-9903-0185-5FD02088F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D3A07-C6DD-144C-D726-DD16A67CA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3E48-2F50-4810-A624-D9A0242F67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74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2BD9F-D844-CF89-C481-95298604C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62DC20-F4E2-3F7C-2489-B725D1762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BEA3B3-EA82-D899-8ADC-B044FDD67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91919BC-57EA-3C22-ACA5-2CC8352D9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14FE112-6B1F-5481-4876-C593FEDCE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C450B48-D990-8C20-8206-55B4D3B3B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5D1F-5432-4292-945B-DAB8F1CC69F4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0BA140-58EF-2F9B-270A-29B497D5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CFC44AE-8BBA-9AFF-1351-B3F2CCBE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3E48-2F50-4810-A624-D9A0242F67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6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E6B9B-2403-53B7-E8D1-68F42593E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A596BE-7340-3FC3-B392-583C26E4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5D1F-5432-4292-945B-DAB8F1CC69F4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F4B1A3-8D6E-7C49-4D5A-DD2CE977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342C60-D022-DC14-599C-27442C29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3E48-2F50-4810-A624-D9A0242F67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61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2891C08-C4C6-3244-E224-1272415A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5D1F-5432-4292-945B-DAB8F1CC69F4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CF7D49-9982-2D4A-7062-01AB05E88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B81FB5-3364-A61A-31A0-158543B4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3E48-2F50-4810-A624-D9A0242F67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88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80753-59BF-CF89-B4F2-132F668FC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706EF8-9FCB-7BCE-CA79-518A77DA3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AC7DD2-5ABD-A97D-6B36-5132DB01E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DBA0AA-8588-71CE-C8A2-E92DB5FD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5D1F-5432-4292-945B-DAB8F1CC69F4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BCF167-C3F6-2E3F-7A13-B86F94416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E663BF-4944-5297-445C-8A7094E0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3E48-2F50-4810-A624-D9A0242F67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07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EE80F0-447F-32DA-48AF-508B22F1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BF936C2-4B30-0438-650C-478AB17F9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270315-7A45-3BFD-D8AE-27F0CD7AC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87BA1B-713A-54BC-102A-EC2610C8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5D1F-5432-4292-945B-DAB8F1CC69F4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24FD66-4ADD-1F4D-39EE-FD7FB15C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A72F20-6169-8CC3-184B-71AC37F6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3E48-2F50-4810-A624-D9A0242F67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51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16740D-024A-B1C8-260C-E65BD223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AFE26B-5F55-E207-E315-96E351CB4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B74584-555D-89B5-FA1C-0482CFE51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F5D1F-5432-4292-945B-DAB8F1CC69F4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70FB61-993B-09FB-669D-0FE0FB37B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0E6322-D754-5103-F44F-EF22D89C1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D3E48-2F50-4810-A624-D9A0242F67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52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66A8A3-3735-98F5-2CC7-E9F8F38A44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Kit de survie CRPE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053D77-7260-1FCB-1294-D08B08B7B1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L’essentiel à savoir pour la question sur l’emploi des temps</a:t>
            </a:r>
          </a:p>
        </p:txBody>
      </p:sp>
    </p:spTree>
    <p:extLst>
      <p:ext uri="{BB962C8B-B14F-4D97-AF65-F5344CB8AC3E}">
        <p14:creationId xmlns:p14="http://schemas.microsoft.com/office/powerpoint/2010/main" val="333282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20F1CA-2017-755D-45FD-56B67F2BE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620688"/>
            <a:ext cx="5306165" cy="586821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91E00E4-EB93-E07A-D0E0-F4A7CD69A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921743"/>
            <a:ext cx="5163271" cy="55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03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BE314E9-7D4E-5B80-559D-F9D0F7772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332656"/>
            <a:ext cx="5420481" cy="31913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723419C-A48A-25A5-B2AC-0A26DB5BF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65" y="3789040"/>
            <a:ext cx="5382376" cy="26197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CE08760-3712-A61E-28F7-03628E11A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620688"/>
            <a:ext cx="5391902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392F3C6-75C6-A4D0-7A61-D2C0CC85B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1196752"/>
            <a:ext cx="4763165" cy="362953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C2E1918-3B10-2F4F-9D96-DCFFF39DC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124744"/>
            <a:ext cx="4820323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3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886018A6-C18E-FB65-4BD3-95D46B113487}"/>
              </a:ext>
            </a:extLst>
          </p:cNvPr>
          <p:cNvCxnSpPr>
            <a:cxnSpLocks/>
          </p:cNvCxnSpPr>
          <p:nvPr/>
        </p:nvCxnSpPr>
        <p:spPr>
          <a:xfrm flipV="1">
            <a:off x="238432" y="3158799"/>
            <a:ext cx="11374447" cy="670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7178A07E-E78F-E3D4-7A0D-C09760B3500F}"/>
              </a:ext>
            </a:extLst>
          </p:cNvPr>
          <p:cNvSpPr txBox="1"/>
          <p:nvPr/>
        </p:nvSpPr>
        <p:spPr>
          <a:xfrm>
            <a:off x="5303912" y="33576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Moment présent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2F0CAC9-4D35-E18D-EDC1-A83F9F5E571D}"/>
              </a:ext>
            </a:extLst>
          </p:cNvPr>
          <p:cNvSpPr txBox="1"/>
          <p:nvPr/>
        </p:nvSpPr>
        <p:spPr>
          <a:xfrm>
            <a:off x="274320" y="3265697"/>
            <a:ext cx="153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Epoque</a:t>
            </a:r>
            <a:r>
              <a:rPr lang="fr-FR" dirty="0">
                <a:solidFill>
                  <a:srgbClr val="FF0000"/>
                </a:solidFill>
              </a:rPr>
              <a:t> passé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0843302-7344-DE03-BFCF-6C4167476105}"/>
              </a:ext>
            </a:extLst>
          </p:cNvPr>
          <p:cNvSpPr txBox="1"/>
          <p:nvPr/>
        </p:nvSpPr>
        <p:spPr>
          <a:xfrm>
            <a:off x="10056440" y="3315639"/>
            <a:ext cx="155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Époque future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D5C3502-3C3B-7DBD-6821-A6B0FA074F86}"/>
              </a:ext>
            </a:extLst>
          </p:cNvPr>
          <p:cNvCxnSpPr/>
          <p:nvPr/>
        </p:nvCxnSpPr>
        <p:spPr>
          <a:xfrm>
            <a:off x="6312024" y="3068960"/>
            <a:ext cx="0" cy="3600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EE335E42-3843-F926-293C-7F9D54C04DD2}"/>
              </a:ext>
            </a:extLst>
          </p:cNvPr>
          <p:cNvSpPr txBox="1"/>
          <p:nvPr/>
        </p:nvSpPr>
        <p:spPr>
          <a:xfrm>
            <a:off x="2063552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Axe du </a:t>
            </a:r>
            <a:r>
              <a:rPr lang="fr-FR" dirty="0">
                <a:solidFill>
                  <a:srgbClr val="FF0000"/>
                </a:solidFill>
              </a:rPr>
              <a:t>temps chronologique </a:t>
            </a:r>
            <a:r>
              <a:rPr lang="fr-FR" dirty="0"/>
              <a:t>et placement des temps verbaux de l’indicatif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6F7BB6E-B4B6-666B-EB5C-48D3B24FD997}"/>
              </a:ext>
            </a:extLst>
          </p:cNvPr>
          <p:cNvSpPr txBox="1"/>
          <p:nvPr/>
        </p:nvSpPr>
        <p:spPr>
          <a:xfrm>
            <a:off x="473560" y="2295653"/>
            <a:ext cx="1120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Passé antérieur     Plus que parfait           Passé composé                          Futur antérieur         </a:t>
            </a:r>
          </a:p>
          <a:p>
            <a:r>
              <a:rPr lang="fr-FR" dirty="0"/>
              <a:t> </a:t>
            </a:r>
            <a:r>
              <a:rPr lang="fr-FR" i="1" dirty="0"/>
              <a:t>J’eus aimé                  J’avais aimé                J’ai aimé                                      J’aurai aimé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2AA3A97-92F1-92AB-2D4A-24C42A218EBC}"/>
              </a:ext>
            </a:extLst>
          </p:cNvPr>
          <p:cNvSpPr txBox="1"/>
          <p:nvPr/>
        </p:nvSpPr>
        <p:spPr>
          <a:xfrm>
            <a:off x="274320" y="3879141"/>
            <a:ext cx="11643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</a:t>
            </a:r>
            <a:r>
              <a:rPr lang="fr-FR" b="1" dirty="0"/>
              <a:t>Passé simple                  Imparfait                                             Présent                                                                          Futur</a:t>
            </a:r>
          </a:p>
          <a:p>
            <a:r>
              <a:rPr lang="fr-FR" i="1" dirty="0"/>
              <a:t>           J’aimai                          J’aimais                                               J’aime                                                                          J’aimerai</a:t>
            </a:r>
          </a:p>
          <a:p>
            <a:r>
              <a:rPr lang="fr-FR" dirty="0"/>
              <a:t>                                                       </a:t>
            </a:r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53C7C08-9868-F39A-3A95-22916A3CE14B}"/>
              </a:ext>
            </a:extLst>
          </p:cNvPr>
          <p:cNvSpPr txBox="1"/>
          <p:nvPr/>
        </p:nvSpPr>
        <p:spPr>
          <a:xfrm>
            <a:off x="1810111" y="1451873"/>
            <a:ext cx="2379089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Conditionnel passé</a:t>
            </a:r>
          </a:p>
          <a:p>
            <a:pPr algn="ctr"/>
            <a:r>
              <a:rPr lang="fr-FR" dirty="0"/>
              <a:t>J’aurais aimé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2AFBD50-2D97-6752-C3F7-0DF19FF66056}"/>
              </a:ext>
            </a:extLst>
          </p:cNvPr>
          <p:cNvSpPr txBox="1"/>
          <p:nvPr/>
        </p:nvSpPr>
        <p:spPr>
          <a:xfrm>
            <a:off x="8002802" y="1435135"/>
            <a:ext cx="28083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Conditionnel présent</a:t>
            </a:r>
          </a:p>
          <a:p>
            <a:pPr algn="ctr"/>
            <a:r>
              <a:rPr lang="fr-FR" dirty="0"/>
              <a:t>J’aimerais</a:t>
            </a:r>
          </a:p>
        </p:txBody>
      </p:sp>
      <p:sp>
        <p:nvSpPr>
          <p:cNvPr id="18" name="Flèche : haut 17">
            <a:extLst>
              <a:ext uri="{FF2B5EF4-FFF2-40B4-BE49-F238E27FC236}">
                <a16:creationId xmlns:a16="http://schemas.microsoft.com/office/drawing/2014/main" id="{02598528-60FD-0875-6F03-391B9827CC18}"/>
              </a:ext>
            </a:extLst>
          </p:cNvPr>
          <p:cNvSpPr/>
          <p:nvPr/>
        </p:nvSpPr>
        <p:spPr>
          <a:xfrm>
            <a:off x="1115250" y="4534920"/>
            <a:ext cx="213199" cy="16712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double flèche horizontale 18">
            <a:extLst>
              <a:ext uri="{FF2B5EF4-FFF2-40B4-BE49-F238E27FC236}">
                <a16:creationId xmlns:a16="http://schemas.microsoft.com/office/drawing/2014/main" id="{38A94654-C241-F407-7824-0CCD3082364B}"/>
              </a:ext>
            </a:extLst>
          </p:cNvPr>
          <p:cNvSpPr/>
          <p:nvPr/>
        </p:nvSpPr>
        <p:spPr>
          <a:xfrm>
            <a:off x="2999656" y="4618480"/>
            <a:ext cx="720080" cy="6700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7C80611-8652-675C-51FA-EBDA0BF0B432}"/>
              </a:ext>
            </a:extLst>
          </p:cNvPr>
          <p:cNvSpPr txBox="1"/>
          <p:nvPr/>
        </p:nvSpPr>
        <p:spPr>
          <a:xfrm>
            <a:off x="479376" y="5152181"/>
            <a:ext cx="208823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Valeurs temporelles : voir page suivante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120A1CE-11AE-42C8-5820-CB7354FC884C}"/>
              </a:ext>
            </a:extLst>
          </p:cNvPr>
          <p:cNvSpPr txBox="1"/>
          <p:nvPr/>
        </p:nvSpPr>
        <p:spPr>
          <a:xfrm>
            <a:off x="4189200" y="4679665"/>
            <a:ext cx="3960440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Valeurs aspectuelles ou comment se déroule l’action ? </a:t>
            </a:r>
            <a:endParaRPr lang="fr-FR" dirty="0"/>
          </a:p>
          <a:p>
            <a:pPr algn="ctr"/>
            <a:r>
              <a:rPr lang="fr-FR" dirty="0"/>
              <a:t>Accompli/inaccompli</a:t>
            </a:r>
          </a:p>
          <a:p>
            <a:pPr algn="ctr"/>
            <a:r>
              <a:rPr lang="fr-FR" dirty="0"/>
              <a:t>Borné/non borné</a:t>
            </a:r>
          </a:p>
          <a:p>
            <a:pPr algn="ctr"/>
            <a:r>
              <a:rPr lang="fr-FR" dirty="0"/>
              <a:t>Inchoatif/terminatif</a:t>
            </a:r>
          </a:p>
          <a:p>
            <a:pPr algn="ctr"/>
            <a:r>
              <a:rPr lang="fr-FR" dirty="0"/>
              <a:t>Itératif (répétition)</a:t>
            </a:r>
          </a:p>
          <a:p>
            <a:pPr algn="ctr"/>
            <a:r>
              <a:rPr lang="fr-FR" dirty="0"/>
              <a:t>Progressif ou duratif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92A05B7-E5F2-78D5-D88E-92B9179D0422}"/>
              </a:ext>
            </a:extLst>
          </p:cNvPr>
          <p:cNvSpPr txBox="1"/>
          <p:nvPr/>
        </p:nvSpPr>
        <p:spPr>
          <a:xfrm>
            <a:off x="8923866" y="5090484"/>
            <a:ext cx="2808312" cy="14773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Valeurs modales ou </a:t>
            </a:r>
            <a:r>
              <a:rPr lang="fr-FR" dirty="0"/>
              <a:t>quelle est l’attitude du locuteur ?</a:t>
            </a:r>
          </a:p>
          <a:p>
            <a:pPr algn="ctr"/>
            <a:r>
              <a:rPr lang="fr-FR" dirty="0"/>
              <a:t>Hypothèse (Si) – ordre – éventualité – atténuation ou politesse - souhait</a:t>
            </a:r>
          </a:p>
        </p:txBody>
      </p:sp>
    </p:spTree>
    <p:extLst>
      <p:ext uri="{BB962C8B-B14F-4D97-AF65-F5344CB8AC3E}">
        <p14:creationId xmlns:p14="http://schemas.microsoft.com/office/powerpoint/2010/main" val="406487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B4DF7C1A-FCFA-0587-9BA4-CA538F8F9DD1}"/>
              </a:ext>
            </a:extLst>
          </p:cNvPr>
          <p:cNvSpPr txBox="1"/>
          <p:nvPr/>
        </p:nvSpPr>
        <p:spPr>
          <a:xfrm>
            <a:off x="335360" y="4459764"/>
            <a:ext cx="6192689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Le conditionnel </a:t>
            </a:r>
            <a:r>
              <a:rPr lang="fr-FR" dirty="0"/>
              <a:t>| </a:t>
            </a:r>
            <a:r>
              <a:rPr lang="fr-FR" sz="1100" dirty="0"/>
              <a:t>(voir aussi ses valeurs modales : irréel du présent, du passé ou potentiel)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720EDC7-2D64-3915-E321-F7B75B994C52}"/>
              </a:ext>
            </a:extLst>
          </p:cNvPr>
          <p:cNvSpPr txBox="1"/>
          <p:nvPr/>
        </p:nvSpPr>
        <p:spPr>
          <a:xfrm>
            <a:off x="263352" y="260648"/>
            <a:ext cx="1166529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Les principales valeurs à connaitre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142AF4-5FEB-FCB6-29DA-016FFDE9C77A}"/>
              </a:ext>
            </a:extLst>
          </p:cNvPr>
          <p:cNvSpPr txBox="1"/>
          <p:nvPr/>
        </p:nvSpPr>
        <p:spPr>
          <a:xfrm>
            <a:off x="263352" y="836712"/>
            <a:ext cx="6097554" cy="3416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b="1" dirty="0"/>
              <a:t>Le présent </a:t>
            </a:r>
            <a:r>
              <a:rPr lang="fr-FR" dirty="0"/>
              <a:t>|</a:t>
            </a:r>
          </a:p>
          <a:p>
            <a:r>
              <a:rPr lang="fr-FR" dirty="0"/>
              <a:t>- d’énonciation = présent du locuteur (Tiens ! Il pleut !)</a:t>
            </a:r>
          </a:p>
          <a:p>
            <a:r>
              <a:rPr lang="fr-FR" dirty="0"/>
              <a:t>- à valeur de futur proche (TU VIENS ? – J</a:t>
            </a:r>
            <a:r>
              <a:rPr lang="fr-FR" u="sng" dirty="0"/>
              <a:t>’ARRIVE</a:t>
            </a:r>
            <a:r>
              <a:rPr lang="fr-FR" dirty="0"/>
              <a:t> !)</a:t>
            </a:r>
          </a:p>
          <a:p>
            <a:r>
              <a:rPr lang="fr-FR" dirty="0"/>
              <a:t>- à valeur de passé récent (JE RENTRE A L’INSTANT.)</a:t>
            </a:r>
          </a:p>
          <a:p>
            <a:r>
              <a:rPr lang="fr-FR" dirty="0"/>
              <a:t>- de vérité générale (L’EAU BOUT à 100°.)</a:t>
            </a:r>
          </a:p>
          <a:p>
            <a:r>
              <a:rPr lang="fr-FR" dirty="0"/>
              <a:t>- de description dans un récit au présent ou au passé.</a:t>
            </a:r>
          </a:p>
          <a:p>
            <a:r>
              <a:rPr lang="fr-FR" dirty="0"/>
              <a:t>- d’analyse (Zola combat l’injustice et dénonce le déterminisme social de son époque.) et présent historique (Jules César s’empare des Gaules.)</a:t>
            </a:r>
          </a:p>
          <a:p>
            <a:r>
              <a:rPr lang="fr-FR" dirty="0"/>
              <a:t>-  de narration dans un récit au passé (A peine s’étaient-ils endormis qu’une détonation retentit, c’est un obus qui vient d’exploser tout près d’eux.)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350A84-4786-0613-2535-424132870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836712"/>
            <a:ext cx="4968552" cy="32723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100063A-D651-780F-2FA1-8286FB87A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7" y="4811379"/>
            <a:ext cx="6126722" cy="112023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C9F65F0-0B17-D81F-00E8-3BC661F79AD7}"/>
              </a:ext>
            </a:extLst>
          </p:cNvPr>
          <p:cNvSpPr txBox="1"/>
          <p:nvPr/>
        </p:nvSpPr>
        <p:spPr>
          <a:xfrm>
            <a:off x="6906617" y="4080756"/>
            <a:ext cx="4884055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/>
              <a:t>Imparfait et passé simple </a:t>
            </a:r>
            <a:r>
              <a:rPr lang="fr-FR" sz="1600" dirty="0"/>
              <a:t>|</a:t>
            </a:r>
          </a:p>
          <a:p>
            <a:r>
              <a:rPr lang="fr-FR" sz="1600" dirty="0"/>
              <a:t>- passé simple seul : action ponctuelle dans le passé</a:t>
            </a:r>
          </a:p>
          <a:p>
            <a:r>
              <a:rPr lang="fr-FR" sz="1600" dirty="0"/>
              <a:t>- l’imparfait seul : action dans le passé utilisé pour sa valeur aspectuelle non borné. Employé pour décrire ou dans la concordance des temps au DI. Fait hypothétique </a:t>
            </a:r>
            <a:r>
              <a:rPr lang="fr-FR" sz="1600" dirty="0" err="1"/>
              <a:t>ds</a:t>
            </a:r>
            <a:r>
              <a:rPr lang="fr-FR" sz="1600" dirty="0"/>
              <a:t> PS de condition. Parfois politesse.</a:t>
            </a:r>
          </a:p>
          <a:p>
            <a:r>
              <a:rPr lang="fr-FR" sz="1600" dirty="0"/>
              <a:t>Passé simple/imparfait dans un récit : premier plan /second plan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6374B5C-767A-7C58-D15B-650537446820}"/>
              </a:ext>
            </a:extLst>
          </p:cNvPr>
          <p:cNvSpPr txBox="1"/>
          <p:nvPr/>
        </p:nvSpPr>
        <p:spPr>
          <a:xfrm>
            <a:off x="401327" y="6098565"/>
            <a:ext cx="1131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temps composé a toujours une </a:t>
            </a:r>
            <a:r>
              <a:rPr lang="fr-FR" b="1" dirty="0"/>
              <a:t>valeur temporelle d’antériorité </a:t>
            </a:r>
            <a:r>
              <a:rPr lang="fr-FR" dirty="0"/>
              <a:t>par rapport au temps simple correspondant et un </a:t>
            </a:r>
            <a:r>
              <a:rPr lang="fr-FR" b="1" dirty="0"/>
              <a:t>aspect accompli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863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B25A28F-1AFF-E46A-7A95-485E6B236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651567"/>
            <a:ext cx="6211167" cy="42296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F93372B-5898-863B-E89A-2ACE47D36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4653136"/>
            <a:ext cx="6077798" cy="175284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059B3B9-B2D8-1CA9-FE3C-D389F55F3692}"/>
              </a:ext>
            </a:extLst>
          </p:cNvPr>
          <p:cNvSpPr txBox="1"/>
          <p:nvPr/>
        </p:nvSpPr>
        <p:spPr>
          <a:xfrm>
            <a:off x="7610835" y="1196752"/>
            <a:ext cx="3888432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Ainsi, </a:t>
            </a:r>
            <a:r>
              <a:rPr lang="fr-FR" b="1" dirty="0"/>
              <a:t>le conditionnel est un temps </a:t>
            </a:r>
            <a:r>
              <a:rPr lang="fr-FR" dirty="0"/>
              <a:t>qui </a:t>
            </a:r>
            <a:r>
              <a:rPr lang="fr-FR" u="sng" dirty="0"/>
              <a:t>parfois</a:t>
            </a:r>
            <a:r>
              <a:rPr lang="fr-FR" dirty="0"/>
              <a:t> n’a </a:t>
            </a:r>
            <a:r>
              <a:rPr lang="fr-FR" b="1" dirty="0"/>
              <a:t>qu’une valeur temporelle </a:t>
            </a:r>
            <a:r>
              <a:rPr lang="fr-FR" dirty="0"/>
              <a:t>de futur dans le passé </a:t>
            </a:r>
            <a:r>
              <a:rPr lang="fr-FR" u="sng" dirty="0"/>
              <a:t>et parfois une valeur modale dans les systèmes hypothétiques</a:t>
            </a:r>
            <a:r>
              <a:rPr lang="fr-FR" dirty="0"/>
              <a:t>. Dans ce dernier cas, il peut exprimer l’irréel du présent « Si tu venais, je serais heureuse », l’irréel du passé « Si tu étais venu, j’aurais été heureuse) ou le potentiel (Si tu révisais, tu réussirais).  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E571BB6-6A99-58CD-A7C9-E19E9849F5AF}"/>
              </a:ext>
            </a:extLst>
          </p:cNvPr>
          <p:cNvSpPr txBox="1"/>
          <p:nvPr/>
        </p:nvSpPr>
        <p:spPr>
          <a:xfrm>
            <a:off x="2927648" y="18864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Un petit mot à propos du conditionnel…</a:t>
            </a:r>
          </a:p>
        </p:txBody>
      </p:sp>
    </p:spTree>
    <p:extLst>
      <p:ext uri="{BB962C8B-B14F-4D97-AF65-F5344CB8AC3E}">
        <p14:creationId xmlns:p14="http://schemas.microsoft.com/office/powerpoint/2010/main" val="365367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84FD8C6-23B7-03A6-6A35-B9927A64F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260648"/>
            <a:ext cx="6424183" cy="16561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37D1B8A-B3F0-12CD-A470-EDDAAAEFF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1879308"/>
            <a:ext cx="6768752" cy="200212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D683CE6-6C89-4EE8-6A45-899568F02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46" y="2057047"/>
            <a:ext cx="4733334" cy="16466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497BA1E-D0B9-C7C4-E74A-516FF7534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50" y="4509120"/>
            <a:ext cx="6673437" cy="158417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65018BD-89A7-7699-38BA-12A40D06CC33}"/>
              </a:ext>
            </a:extLst>
          </p:cNvPr>
          <p:cNvSpPr txBox="1"/>
          <p:nvPr/>
        </p:nvSpPr>
        <p:spPr>
          <a:xfrm>
            <a:off x="7032104" y="332656"/>
            <a:ext cx="4032448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Exemples de questions au CRPE</a:t>
            </a:r>
          </a:p>
        </p:txBody>
      </p:sp>
    </p:spTree>
    <p:extLst>
      <p:ext uri="{BB962C8B-B14F-4D97-AF65-F5344CB8AC3E}">
        <p14:creationId xmlns:p14="http://schemas.microsoft.com/office/powerpoint/2010/main" val="69614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3C98822-54D0-B0AB-2A38-67E57941D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82" y="116632"/>
            <a:ext cx="7458635" cy="674136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E4AEF6-31AC-73E4-BB17-542B39821718}"/>
              </a:ext>
            </a:extLst>
          </p:cNvPr>
          <p:cNvSpPr txBox="1"/>
          <p:nvPr/>
        </p:nvSpPr>
        <p:spPr>
          <a:xfrm>
            <a:off x="9984432" y="548680"/>
            <a:ext cx="1728192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Extrait rapport de jury</a:t>
            </a:r>
          </a:p>
        </p:txBody>
      </p:sp>
    </p:spTree>
    <p:extLst>
      <p:ext uri="{BB962C8B-B14F-4D97-AF65-F5344CB8AC3E}">
        <p14:creationId xmlns:p14="http://schemas.microsoft.com/office/powerpoint/2010/main" val="416288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95AB015-4C8B-2550-4228-08C3EB4DEFD5}"/>
              </a:ext>
            </a:extLst>
          </p:cNvPr>
          <p:cNvSpPr txBox="1"/>
          <p:nvPr/>
        </p:nvSpPr>
        <p:spPr>
          <a:xfrm>
            <a:off x="839416" y="620688"/>
            <a:ext cx="10657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 aussi…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85200F-045E-C7D4-368A-E0C34B41E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052736"/>
            <a:ext cx="4692972" cy="393407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43EB0B5-4AE2-E1BB-035C-1AFD56429CAA}"/>
              </a:ext>
            </a:extLst>
          </p:cNvPr>
          <p:cNvSpPr txBox="1"/>
          <p:nvPr/>
        </p:nvSpPr>
        <p:spPr>
          <a:xfrm>
            <a:off x="7283256" y="548680"/>
            <a:ext cx="4248472" cy="48013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Les principaux emplois du subjonctif |</a:t>
            </a:r>
          </a:p>
          <a:p>
            <a:endParaRPr lang="fr-FR" dirty="0"/>
          </a:p>
          <a:p>
            <a:r>
              <a:rPr lang="fr-FR" dirty="0"/>
              <a:t>Emploi dans les propositions subordonnées dans lesquelles </a:t>
            </a:r>
            <a:r>
              <a:rPr lang="fr-FR" b="1" dirty="0"/>
              <a:t>l’action est envisagée mais non réalisée.</a:t>
            </a:r>
          </a:p>
          <a:p>
            <a:endParaRPr lang="fr-FR" dirty="0"/>
          </a:p>
          <a:p>
            <a:r>
              <a:rPr lang="fr-FR" dirty="0"/>
              <a:t>- après un verbe de volonté ou de sentiment ; un verbe à la forme négative  (</a:t>
            </a:r>
            <a:r>
              <a:rPr lang="fr-FR" dirty="0" err="1"/>
              <a:t>PSCp</a:t>
            </a:r>
            <a:r>
              <a:rPr lang="fr-FR" dirty="0"/>
              <a:t>)</a:t>
            </a:r>
          </a:p>
          <a:p>
            <a:r>
              <a:rPr lang="fr-FR" dirty="0"/>
              <a:t>- après « avant que » (</a:t>
            </a:r>
            <a:r>
              <a:rPr lang="fr-FR" dirty="0" err="1"/>
              <a:t>PSCir</a:t>
            </a:r>
            <a:r>
              <a:rPr lang="fr-FR" dirty="0"/>
              <a:t>.)</a:t>
            </a:r>
          </a:p>
          <a:p>
            <a:r>
              <a:rPr lang="fr-FR" dirty="0"/>
              <a:t>- dans les </a:t>
            </a:r>
            <a:r>
              <a:rPr lang="fr-FR" dirty="0" err="1"/>
              <a:t>PSCirconstancielles</a:t>
            </a:r>
            <a:r>
              <a:rPr lang="fr-FR" dirty="0"/>
              <a:t> de but, de concession, de condition (sauf si + indicatif)</a:t>
            </a:r>
          </a:p>
          <a:p>
            <a:r>
              <a:rPr lang="fr-FR" dirty="0"/>
              <a:t>-après « seul », « premier », « dernier » ou un superlatif, ou avec une intention, un doute, une hypothèse, un souhait (relatives)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0B8E651-E2E7-2FEE-EA15-AE8ADBA7B493}"/>
              </a:ext>
            </a:extLst>
          </p:cNvPr>
          <p:cNvSpPr txBox="1"/>
          <p:nvPr/>
        </p:nvSpPr>
        <p:spPr>
          <a:xfrm>
            <a:off x="623392" y="5589240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L’infinitif est employé comme nom ou comme verbe.</a:t>
            </a:r>
          </a:p>
          <a:p>
            <a:r>
              <a:rPr lang="fr-FR" dirty="0"/>
              <a:t>Le participe passé/présent est employé comme adjectif, comme verbe, comme centre de la proposition participiale</a:t>
            </a:r>
          </a:p>
          <a:p>
            <a:r>
              <a:rPr lang="fr-FR" dirty="0"/>
              <a:t>En + participe présent = gérondif</a:t>
            </a:r>
          </a:p>
        </p:txBody>
      </p:sp>
    </p:spTree>
    <p:extLst>
      <p:ext uri="{BB962C8B-B14F-4D97-AF65-F5344CB8AC3E}">
        <p14:creationId xmlns:p14="http://schemas.microsoft.com/office/powerpoint/2010/main" val="287027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B47D706-A5EF-B78C-E5CD-58C669DC06D6}"/>
              </a:ext>
            </a:extLst>
          </p:cNvPr>
          <p:cNvSpPr txBox="1"/>
          <p:nvPr/>
        </p:nvSpPr>
        <p:spPr>
          <a:xfrm>
            <a:off x="1703512" y="33265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extraits de </a:t>
            </a:r>
            <a:r>
              <a:rPr lang="fr-FR" i="1" dirty="0"/>
              <a:t>La Grammaire sans complexe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8BFD65-10B0-65BE-8E70-C50AF6EC9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701988"/>
            <a:ext cx="5210902" cy="40105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9DE0E9-1A2A-D4FB-DADD-342630FAB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732" y="188640"/>
            <a:ext cx="5391902" cy="47536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A88E0D8-2513-C87D-13DB-A1820CA07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744" y="4942278"/>
            <a:ext cx="4089595" cy="18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8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5358B73-2D97-42FC-ECB5-23522FEC0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16632"/>
            <a:ext cx="4608512" cy="40834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6E7626B-0E62-1102-F026-6CDD3FAC3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16" y="4274558"/>
            <a:ext cx="4297368" cy="24415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56FA9A4-0A92-C374-8C0C-E44CB4A48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661601"/>
            <a:ext cx="5325218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440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576</Words>
  <Application>Microsoft Office PowerPoint</Application>
  <PresentationFormat>Grand écran</PresentationFormat>
  <Paragraphs>61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Kit de survie CRPE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couillaud</dc:creator>
  <cp:lastModifiedBy>florence couillaud</cp:lastModifiedBy>
  <cp:revision>11</cp:revision>
  <dcterms:created xsi:type="dcterms:W3CDTF">2024-01-12T08:47:37Z</dcterms:created>
  <dcterms:modified xsi:type="dcterms:W3CDTF">2024-01-14T11:28:37Z</dcterms:modified>
</cp:coreProperties>
</file>