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8" r:id="rId5"/>
  </p:sldMasterIdLst>
  <p:notesMasterIdLst>
    <p:notesMasterId r:id="rId15"/>
  </p:notesMasterIdLst>
  <p:handoutMasterIdLst>
    <p:handoutMasterId r:id="rId16"/>
  </p:handoutMasterIdLst>
  <p:sldIdLst>
    <p:sldId id="304" r:id="rId6"/>
    <p:sldId id="301" r:id="rId7"/>
    <p:sldId id="305" r:id="rId8"/>
    <p:sldId id="306" r:id="rId9"/>
    <p:sldId id="307" r:id="rId10"/>
    <p:sldId id="308" r:id="rId11"/>
    <p:sldId id="309" r:id="rId12"/>
    <p:sldId id="310" r:id="rId13"/>
    <p:sldId id="289" r:id="rId1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3725" autoAdjust="0"/>
  </p:normalViewPr>
  <p:slideViewPr>
    <p:cSldViewPr snapToGrid="0" showGuides="1">
      <p:cViewPr varScale="1">
        <p:scale>
          <a:sx n="70" d="100"/>
          <a:sy n="70" d="100"/>
        </p:scale>
        <p:origin x="43" y="427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06CCFA-8BC8-4012-B3A7-F7A93F43827B}" type="datetime1">
              <a:rPr lang="fr-FR" smtClean="0"/>
              <a:t>07/01/2021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F0D8CC-6079-CB40-AF25-90B118481B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68E4C-3879-48C5-8B73-8144F660D689}" type="datetime1">
              <a:rPr lang="fr-FR" smtClean="0"/>
              <a:pPr/>
              <a:t>07/01/2021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C4BC9A-56BB-44A7-8CF5-84C4413460D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180057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83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44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256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988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822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127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229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433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00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Ajouter du texte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 rtlCol="0"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Ajouter du texte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910">
        <p:split orient="vert"/>
        <p:sndAc>
          <p:stSnd>
            <p:snd r:embed="rId1" name="breeze.wav"/>
          </p:stSnd>
        </p:sndAc>
      </p:transition>
    </mc:Choice>
    <mc:Fallback xmlns="">
      <p:transition spd="slow" advTm="3910">
        <p:split orient="vert"/>
        <p:sndAc>
          <p:stSnd>
            <p:snd r:embed="rId3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203704"/>
            <a:ext cx="6400800" cy="420624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Cliquez pour modifier le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910">
        <p:split orient="vert"/>
        <p:sndAc>
          <p:stSnd>
            <p:snd r:embed="rId1" name="breeze.wav"/>
          </p:stSnd>
        </p:sndAc>
      </p:transition>
    </mc:Choice>
    <mc:Fallback xmlns="">
      <p:transition spd="slow" advTm="3910">
        <p:split orient="vert"/>
        <p:sndAc>
          <p:stSnd>
            <p:snd r:embed="rId3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Ajoutez un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910">
        <p:split orient="vert"/>
        <p:sndAc>
          <p:stSnd>
            <p:snd r:embed="rId1" name="breeze.wav"/>
          </p:stSnd>
        </p:sndAc>
      </p:transition>
    </mc:Choice>
    <mc:Fallback xmlns="">
      <p:transition spd="slow" advTm="3910">
        <p:split orient="vert"/>
        <p:sndAc>
          <p:stSnd>
            <p:snd r:embed="rId3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sme 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Ajouter du texte</a:t>
            </a:r>
          </a:p>
        </p:txBody>
      </p:sp>
      <p:pic>
        <p:nvPicPr>
          <p:cNvPr id="3" name="Graphisme 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910">
        <p:split orient="vert"/>
        <p:sndAc>
          <p:stSnd>
            <p:snd r:embed="rId1" name="breeze.wav"/>
          </p:stSnd>
        </p:sndAc>
      </p:transition>
    </mc:Choice>
    <mc:Fallback xmlns="">
      <p:transition spd="slow" advTm="3910">
        <p:split orient="vert"/>
        <p:sndAc>
          <p:stSnd>
            <p:snd r:embed="rId7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Ajouter un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910">
        <p:split orient="vert"/>
        <p:sndAc>
          <p:stSnd>
            <p:snd r:embed="rId1" name="breeze.wav"/>
          </p:stSnd>
        </p:sndAc>
      </p:transition>
    </mc:Choice>
    <mc:Fallback xmlns="">
      <p:transition spd="slow" advTm="3910">
        <p:split orient="vert"/>
        <p:sndAc>
          <p:stSnd>
            <p:snd r:embed="rId3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sme 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 rtlCol="0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Ajouter du texte</a:t>
            </a:r>
          </a:p>
        </p:txBody>
      </p:sp>
      <p:pic>
        <p:nvPicPr>
          <p:cNvPr id="2" name="Graphisme 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910">
        <p:split orient="vert"/>
        <p:sndAc>
          <p:stSnd>
            <p:snd r:embed="rId1" name="breeze.wav"/>
          </p:stSnd>
        </p:sndAc>
      </p:transition>
    </mc:Choice>
    <mc:Fallback xmlns="">
      <p:transition spd="slow" advTm="3910">
        <p:split orient="vert"/>
        <p:sndAc>
          <p:stSnd>
            <p:snd r:embed="rId7" name="breeze.wav"/>
          </p:stSnd>
        </p:sndAc>
      </p:transition>
    </mc:Fallback>
  </mc:AlternateContent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Ajoutez un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910">
        <p:split orient="vert"/>
        <p:sndAc>
          <p:stSnd>
            <p:snd r:embed="rId1" name="breeze.wav"/>
          </p:stSnd>
        </p:sndAc>
      </p:transition>
    </mc:Choice>
    <mc:Fallback xmlns="">
      <p:transition spd="slow" advTm="3910">
        <p:split orient="vert"/>
        <p:sndAc>
          <p:stSnd>
            <p:snd r:embed="rId3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sme 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910">
        <p:split orient="vert"/>
        <p:sndAc>
          <p:stSnd>
            <p:snd r:embed="rId1" name="breeze.wav"/>
          </p:stSnd>
        </p:sndAc>
      </p:transition>
    </mc:Choice>
    <mc:Fallback xmlns="">
      <p:transition spd="slow" advTm="3910">
        <p:split orient="vert"/>
        <p:sndAc>
          <p:stSnd>
            <p:snd r:embed="rId5" name="breeze.wav"/>
          </p:stSnd>
        </p:sndAc>
      </p:transition>
    </mc:Fallback>
  </mc:AlternateContent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Ajoutez un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audio" Target="../media/audio1.wav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mc:AlternateContent xmlns:mc="http://schemas.openxmlformats.org/markup-compatibility/2006" xmlns:p14="http://schemas.microsoft.com/office/powerpoint/2010/main">
    <mc:Choice Requires="p14">
      <p:transition spd="slow" p14:dur="4000" advTm="3910">
        <p:split orient="vert"/>
        <p:sndAc>
          <p:stSnd>
            <p:snd r:embed="rId10" name="breeze.wav"/>
          </p:stSnd>
        </p:sndAc>
      </p:transition>
    </mc:Choice>
    <mc:Fallback xmlns="">
      <p:transition spd="slow" advTm="3910">
        <p:split orient="vert"/>
        <p:sndAc>
          <p:stSnd>
            <p:snd r:embed="rId11" name="breez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audio" Target="../media/audio2.wav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audio" Target="../media/media2.m4a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20.jp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9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audio" Target="../media/media3.m4a"/><Relationship Id="rId7" Type="http://schemas.openxmlformats.org/officeDocument/2006/relationships/image" Target="../media/image9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5.svg"/><Relationship Id="rId3" Type="http://schemas.openxmlformats.org/officeDocument/2006/relationships/audio" Target="../media/media4.m4a"/><Relationship Id="rId7" Type="http://schemas.openxmlformats.org/officeDocument/2006/relationships/image" Target="../media/image9.png"/><Relationship Id="rId12" Type="http://schemas.openxmlformats.org/officeDocument/2006/relationships/image" Target="../media/image24.png"/><Relationship Id="rId2" Type="http://schemas.microsoft.com/office/2007/relationships/media" Target="../media/media4.m4a"/><Relationship Id="rId16" Type="http://schemas.openxmlformats.org/officeDocument/2006/relationships/image" Target="../media/image17.png"/><Relationship Id="rId1" Type="http://schemas.openxmlformats.org/officeDocument/2006/relationships/tags" Target="../tags/tag3.xml"/><Relationship Id="rId6" Type="http://schemas.openxmlformats.org/officeDocument/2006/relationships/audio" Target="../media/audio1.wav"/><Relationship Id="rId11" Type="http://schemas.openxmlformats.org/officeDocument/2006/relationships/image" Target="../media/image23.sv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1.jp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audio" Target="../media/media5.m4a"/><Relationship Id="rId7" Type="http://schemas.openxmlformats.org/officeDocument/2006/relationships/image" Target="../media/image9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audio" Target="../media/media6.m4a"/><Relationship Id="rId7" Type="http://schemas.openxmlformats.org/officeDocument/2006/relationships/image" Target="../media/image9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audio" Target="../media/media7.m4a"/><Relationship Id="rId7" Type="http://schemas.openxmlformats.org/officeDocument/2006/relationships/image" Target="../media/image9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8.m4a"/><Relationship Id="rId7" Type="http://schemas.openxmlformats.org/officeDocument/2006/relationships/image" Target="../media/image29.svg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audio" Target="../media/media9.m4a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microsoft.com/office/2007/relationships/media" Target="../media/media9.m4a"/><Relationship Id="rId1" Type="http://schemas.openxmlformats.org/officeDocument/2006/relationships/tags" Target="../tags/tag8.xml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 dirty="0">
                <a:latin typeface="+mj-lt"/>
              </a:rPr>
              <a:t>Faculté d’éducation – Site de Mende – Université de Montpellier 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469" y="2822707"/>
            <a:ext cx="11097846" cy="11430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-FR" dirty="0"/>
              <a:t>Solutions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B348B4-1179-40C0-B903-717D79F0A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7000" y="2080307"/>
            <a:ext cx="6858000" cy="640080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Enigme « Enoncés ambigus » </a:t>
            </a:r>
          </a:p>
        </p:txBody>
      </p:sp>
      <p:pic>
        <p:nvPicPr>
          <p:cNvPr id="12" name="Graphisme 11" descr="Illustration d’un personnage en forme de crayon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77964">
            <a:off x="1811563" y="4144102"/>
            <a:ext cx="1155789" cy="1971643"/>
          </a:xfrm>
          <a:prstGeom prst="rect">
            <a:avLst/>
          </a:prstGeom>
        </p:spPr>
      </p:pic>
      <p:pic>
        <p:nvPicPr>
          <p:cNvPr id="8" name="Graphisme 7" descr="Illustration d’un personnage en forme cartable bleu avec des fournitures scolaires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22560" y="4391095"/>
            <a:ext cx="2483858" cy="1709233"/>
          </a:xfrm>
          <a:prstGeom prst="rect">
            <a:avLst/>
          </a:prstGeom>
        </p:spPr>
      </p:pic>
      <p:pic>
        <p:nvPicPr>
          <p:cNvPr id="10" name="Graphisme 9" descr="Illustration d’un personnage en forme de livre violet ">
            <a:extLst>
              <a:ext uri="{FF2B5EF4-FFF2-40B4-BE49-F238E27FC236}">
                <a16:creationId xmlns:a16="http://schemas.microsoft.com/office/drawing/2014/main" id="{8A4FC9B1-AAE5-49E7-9209-B1CD7DC8CD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6269620" y="4059937"/>
            <a:ext cx="1775352" cy="2059055"/>
          </a:xfrm>
          <a:prstGeom prst="rect">
            <a:avLst/>
          </a:prstGeom>
        </p:spPr>
      </p:pic>
      <p:pic>
        <p:nvPicPr>
          <p:cNvPr id="6" name="Graphisme 5" descr="Illustration d’un personnage en forme de globe ">
            <a:extLst>
              <a:ext uri="{FF2B5EF4-FFF2-40B4-BE49-F238E27FC236}">
                <a16:creationId xmlns:a16="http://schemas.microsoft.com/office/drawing/2014/main" id="{A1CF0450-3738-4D52-BF18-A90C1F16AC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08174" y="4442978"/>
            <a:ext cx="2213723" cy="174884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6ACE581-F43D-4DBC-B3E7-5491D395FD76}"/>
              </a:ext>
            </a:extLst>
          </p:cNvPr>
          <p:cNvSpPr txBox="1"/>
          <p:nvPr/>
        </p:nvSpPr>
        <p:spPr>
          <a:xfrm>
            <a:off x="2928654" y="6411597"/>
            <a:ext cx="595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Florence Couillaud – Formatrice – Département de Lettres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87D4179-DA1C-49C0-B1A5-968BE100C2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7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784">
        <p:split orient="vert"/>
        <p:sndAc>
          <p:stSnd>
            <p:snd r:embed="rId5" name="chimes.wav"/>
          </p:stSnd>
        </p:sndAc>
      </p:transition>
    </mc:Choice>
    <mc:Fallback>
      <p:transition spd="slow" advTm="10784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3400" dirty="0"/>
              <a:t>Enigme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1719" y="2218273"/>
            <a:ext cx="7911319" cy="4318319"/>
          </a:xfrm>
        </p:spPr>
        <p:txBody>
          <a:bodyPr rtlCol="0">
            <a:normAutofit fontScale="85000" lnSpcReduction="10000"/>
          </a:bodyPr>
          <a:lstStyle/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algn="ctr" rtl="0"/>
            <a:endParaRPr lang="fr-FR" dirty="0"/>
          </a:p>
          <a:p>
            <a:pPr rtl="0"/>
            <a:r>
              <a:rPr lang="fr-FR" dirty="0"/>
              <a:t>      </a:t>
            </a:r>
          </a:p>
          <a:p>
            <a:pPr rtl="0"/>
            <a:r>
              <a:rPr lang="fr-FR" dirty="0"/>
              <a:t>groupe nominal sujet + [verbe + groupe nominal complément du verbe] Groupe verbal</a:t>
            </a:r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r>
              <a:rPr lang="fr-FR" dirty="0"/>
              <a:t>groupe nominal sujet + [groupe pronominal complément du verbe + verbe] Groupe verbal</a:t>
            </a:r>
          </a:p>
          <a:p>
            <a:pPr rtl="0"/>
            <a:endParaRPr lang="fr-FR" dirty="0"/>
          </a:p>
          <a:p>
            <a:pPr rtl="0"/>
            <a:r>
              <a:rPr lang="fr-FR" dirty="0"/>
              <a:t>=&gt; Dans un cas « brise » est un verbe, dans l’autre c’est un nom.</a:t>
            </a:r>
          </a:p>
          <a:p>
            <a:pPr marL="285750" indent="-285750" rtl="0">
              <a:buFont typeface="Symbol" panose="05050102010706020507" pitchFamily="18" charset="2"/>
              <a:buChar char="Þ"/>
            </a:pPr>
            <a:r>
              <a:rPr lang="fr-FR" dirty="0"/>
              <a:t>Dans un cas « petite » est un nom, dans l’autre c’est un adjectif. </a:t>
            </a:r>
          </a:p>
          <a:p>
            <a:pPr marL="285750" indent="-285750" rtl="0">
              <a:buFont typeface="Symbol" panose="05050102010706020507" pitchFamily="18" charset="2"/>
              <a:buChar char="Þ"/>
            </a:pPr>
            <a:r>
              <a:rPr lang="fr-FR" dirty="0"/>
              <a:t>Dans un cas « la » est un déterminant, dans l’autre c’est un pronom.</a:t>
            </a:r>
          </a:p>
        </p:txBody>
      </p:sp>
      <p:pic>
        <p:nvPicPr>
          <p:cNvPr id="4" name="Graphisme 6" descr="Illustration d’un personnage en forme de crayon ">
            <a:extLst>
              <a:ext uri="{FF2B5EF4-FFF2-40B4-BE49-F238E27FC236}">
                <a16:creationId xmlns:a16="http://schemas.microsoft.com/office/drawing/2014/main" id="{3A9CDC27-6C25-4249-800F-3EF0052C45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92209">
            <a:off x="778614" y="1508860"/>
            <a:ext cx="1915595" cy="326778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8D4B48E-A318-4FB1-AB2D-41C1B6131480}"/>
              </a:ext>
            </a:extLst>
          </p:cNvPr>
          <p:cNvSpPr txBox="1"/>
          <p:nvPr/>
        </p:nvSpPr>
        <p:spPr>
          <a:xfrm>
            <a:off x="3045802" y="2637583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0" i="0" dirty="0">
                <a:solidFill>
                  <a:srgbClr val="333333"/>
                </a:solidFill>
                <a:effectLst/>
                <a:latin typeface="Helvetica Neue"/>
              </a:rPr>
              <a:t>« La petite brise la glace. »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A47044-C9E1-401C-8DC1-2DB62C0928CE}"/>
              </a:ext>
            </a:extLst>
          </p:cNvPr>
          <p:cNvSpPr/>
          <p:nvPr/>
        </p:nvSpPr>
        <p:spPr>
          <a:xfrm>
            <a:off x="2976582" y="3198222"/>
            <a:ext cx="111295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 petite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F5A542-1254-4E60-8469-AA245AC816B4}"/>
              </a:ext>
            </a:extLst>
          </p:cNvPr>
          <p:cNvSpPr/>
          <p:nvPr/>
        </p:nvSpPr>
        <p:spPr>
          <a:xfrm>
            <a:off x="4680013" y="3198222"/>
            <a:ext cx="111295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brise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FA7BB1-ED6A-463D-A6FF-94CEA1273A4A}"/>
              </a:ext>
            </a:extLst>
          </p:cNvPr>
          <p:cNvSpPr/>
          <p:nvPr/>
        </p:nvSpPr>
        <p:spPr>
          <a:xfrm>
            <a:off x="6399030" y="3207015"/>
            <a:ext cx="111295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 glace.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A30895-5E71-428A-992B-E2D023620AEF}"/>
              </a:ext>
            </a:extLst>
          </p:cNvPr>
          <p:cNvSpPr/>
          <p:nvPr/>
        </p:nvSpPr>
        <p:spPr>
          <a:xfrm>
            <a:off x="2720486" y="4438249"/>
            <a:ext cx="176359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 petite brise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BC57E6-B5B6-4E54-AEED-81113B3FCCD7}"/>
              </a:ext>
            </a:extLst>
          </p:cNvPr>
          <p:cNvSpPr/>
          <p:nvPr/>
        </p:nvSpPr>
        <p:spPr>
          <a:xfrm>
            <a:off x="6399029" y="4438249"/>
            <a:ext cx="111295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glace.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75CAEA-99BA-4983-B60C-30D84C984EBA}"/>
              </a:ext>
            </a:extLst>
          </p:cNvPr>
          <p:cNvSpPr/>
          <p:nvPr/>
        </p:nvSpPr>
        <p:spPr>
          <a:xfrm>
            <a:off x="4841395" y="4452302"/>
            <a:ext cx="111295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</a:t>
            </a:r>
          </a:p>
        </p:txBody>
      </p:sp>
      <p:pic>
        <p:nvPicPr>
          <p:cNvPr id="18" name="Graphique 17" descr="Petite fille avec ballon avec un remplissage uni">
            <a:extLst>
              <a:ext uri="{FF2B5EF4-FFF2-40B4-BE49-F238E27FC236}">
                <a16:creationId xmlns:a16="http://schemas.microsoft.com/office/drawing/2014/main" id="{AA8E9EC1-2135-4FC8-B94C-AF47635757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20313" y="2607142"/>
            <a:ext cx="914400" cy="914400"/>
          </a:xfrm>
          <a:prstGeom prst="rect">
            <a:avLst/>
          </a:prstGeom>
        </p:spPr>
      </p:pic>
      <p:pic>
        <p:nvPicPr>
          <p:cNvPr id="20" name="Image 19" descr="Pissenlit soufflé sur arrière-plan noir">
            <a:extLst>
              <a:ext uri="{FF2B5EF4-FFF2-40B4-BE49-F238E27FC236}">
                <a16:creationId xmlns:a16="http://schemas.microsoft.com/office/drawing/2014/main" id="{B9234A70-C1C0-453E-85B8-4E1CCED4DF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21589" y="4061044"/>
            <a:ext cx="1043354" cy="78251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90982BE-2CEF-454B-9CAA-D50C2D1EFF6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91055">
        <p:split orient="vert"/>
        <p:sndAc>
          <p:stSnd>
            <p:snd r:embed="rId6" name="breeze.wav"/>
          </p:stSnd>
        </p:sndAc>
      </p:transition>
    </mc:Choice>
    <mc:Fallback>
      <p:transition spd="slow" advTm="91055">
        <p:split orient="vert"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3400" dirty="0"/>
              <a:t>Enigme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9408" y="2478728"/>
            <a:ext cx="7772401" cy="3657600"/>
          </a:xfrm>
        </p:spPr>
        <p:txBody>
          <a:bodyPr rtlCol="0"/>
          <a:lstStyle/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  <p:pic>
        <p:nvPicPr>
          <p:cNvPr id="4" name="Graphisme 6" descr="Illustration d’un personnage en forme de crayon ">
            <a:extLst>
              <a:ext uri="{FF2B5EF4-FFF2-40B4-BE49-F238E27FC236}">
                <a16:creationId xmlns:a16="http://schemas.microsoft.com/office/drawing/2014/main" id="{3A9CDC27-6C25-4249-800F-3EF0052C45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92209">
            <a:off x="778614" y="1508860"/>
            <a:ext cx="1915595" cy="326778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8D4B48E-A318-4FB1-AB2D-41C1B6131480}"/>
              </a:ext>
            </a:extLst>
          </p:cNvPr>
          <p:cNvSpPr txBox="1"/>
          <p:nvPr/>
        </p:nvSpPr>
        <p:spPr>
          <a:xfrm>
            <a:off x="3047268" y="2584350"/>
            <a:ext cx="609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333333"/>
                </a:solidFill>
                <a:latin typeface="Helvetica Neue"/>
              </a:rPr>
              <a:t>« Le fou craint la brise. »</a:t>
            </a:r>
            <a:endParaRPr lang="fr-FR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ctr"/>
            <a:endParaRPr lang="fr-FR" dirty="0"/>
          </a:p>
        </p:txBody>
      </p:sp>
      <p:graphicFrame>
        <p:nvGraphicFramePr>
          <p:cNvPr id="2" name="Tableau 5">
            <a:extLst>
              <a:ext uri="{FF2B5EF4-FFF2-40B4-BE49-F238E27FC236}">
                <a16:creationId xmlns:a16="http://schemas.microsoft.com/office/drawing/2014/main" id="{0EFACF2A-AF2E-4340-AE44-6601CD967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076382"/>
              </p:ext>
            </p:extLst>
          </p:nvPr>
        </p:nvGraphicFramePr>
        <p:xfrm>
          <a:off x="2339408" y="3164256"/>
          <a:ext cx="8127999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230">
                  <a:extLst>
                    <a:ext uri="{9D8B030D-6E8A-4147-A177-3AD203B41FA5}">
                      <a16:colId xmlns:a16="http://schemas.microsoft.com/office/drawing/2014/main" val="2271240130"/>
                    </a:ext>
                  </a:extLst>
                </a:gridCol>
                <a:gridCol w="3333814">
                  <a:extLst>
                    <a:ext uri="{9D8B030D-6E8A-4147-A177-3AD203B41FA5}">
                      <a16:colId xmlns:a16="http://schemas.microsoft.com/office/drawing/2014/main" val="1313020800"/>
                    </a:ext>
                  </a:extLst>
                </a:gridCol>
                <a:gridCol w="1233955">
                  <a:extLst>
                    <a:ext uri="{9D8B030D-6E8A-4147-A177-3AD203B41FA5}">
                      <a16:colId xmlns:a16="http://schemas.microsoft.com/office/drawing/2014/main" val="2754715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Le fou craint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brise.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950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 fou (que l’on craint) dangereux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la (la vaisselle)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casse.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63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GN Sujet (</a:t>
                      </a:r>
                      <a:r>
                        <a:rPr lang="fr-FR" dirty="0" err="1"/>
                        <a:t>dét</a:t>
                      </a:r>
                      <a:r>
                        <a:rPr lang="fr-FR" dirty="0"/>
                        <a:t> + nom +adj.)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Pronom Complément du verbe « brise »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Verbe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290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Le fou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craint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la brise.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340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 fou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n’aime pas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 vent.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446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GN Sujet (</a:t>
                      </a:r>
                      <a:r>
                        <a:rPr lang="fr-FR" dirty="0" err="1"/>
                        <a:t>dét</a:t>
                      </a:r>
                      <a:r>
                        <a:rPr lang="fr-FR" dirty="0"/>
                        <a:t> + nom)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verbe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GN Ct du verbe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662292"/>
                  </a:ext>
                </a:extLst>
              </a:tr>
            </a:tbl>
          </a:graphicData>
        </a:graphic>
      </p:graphicFrame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4D10219-4BF9-44FF-A72C-5620B8707A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134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74755">
        <p:split orient="vert"/>
        <p:sndAc>
          <p:stSnd>
            <p:snd r:embed="rId6" name="breeze.wav"/>
          </p:stSnd>
        </p:sndAc>
      </p:transition>
    </mc:Choice>
    <mc:Fallback>
      <p:transition spd="slow" advTm="74755">
        <p:split orient="vert"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rganigramme : Terminateur 18">
            <a:extLst>
              <a:ext uri="{FF2B5EF4-FFF2-40B4-BE49-F238E27FC236}">
                <a16:creationId xmlns:a16="http://schemas.microsoft.com/office/drawing/2014/main" id="{25F0C394-89EC-404E-A0BC-1037690D5865}"/>
              </a:ext>
            </a:extLst>
          </p:cNvPr>
          <p:cNvSpPr/>
          <p:nvPr/>
        </p:nvSpPr>
        <p:spPr>
          <a:xfrm>
            <a:off x="6904204" y="3767868"/>
            <a:ext cx="3743928" cy="1095742"/>
          </a:xfrm>
          <a:prstGeom prst="flowChartTerminator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Terminateur 17">
            <a:extLst>
              <a:ext uri="{FF2B5EF4-FFF2-40B4-BE49-F238E27FC236}">
                <a16:creationId xmlns:a16="http://schemas.microsoft.com/office/drawing/2014/main" id="{7AD5CEB4-5F3D-4FCB-A699-401F6E2AA719}"/>
              </a:ext>
            </a:extLst>
          </p:cNvPr>
          <p:cNvSpPr/>
          <p:nvPr/>
        </p:nvSpPr>
        <p:spPr>
          <a:xfrm>
            <a:off x="2990676" y="3734886"/>
            <a:ext cx="3535707" cy="116170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3400" dirty="0"/>
              <a:t>Enigme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rtl="0"/>
            <a:endParaRPr lang="fr-FR" dirty="0">
              <a:solidFill>
                <a:srgbClr val="333333"/>
              </a:solidFill>
              <a:latin typeface="Helvetica Neue"/>
            </a:endParaRPr>
          </a:p>
          <a:p>
            <a:pPr algn="ctr" rtl="0"/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Il voit le journal et le lit. </a:t>
            </a:r>
          </a:p>
          <a:p>
            <a:pPr algn="ctr" rtl="0"/>
            <a:r>
              <a:rPr lang="fr-FR" dirty="0">
                <a:solidFill>
                  <a:srgbClr val="333333"/>
                </a:solidFill>
                <a:latin typeface="Helvetica Neue"/>
              </a:rPr>
              <a:t>Dans un cas « lit » est un nom dans un GN (</a:t>
            </a:r>
            <a:r>
              <a:rPr lang="fr-FR" dirty="0" err="1">
                <a:solidFill>
                  <a:srgbClr val="333333"/>
                </a:solidFill>
                <a:latin typeface="Helvetica Neue"/>
              </a:rPr>
              <a:t>dét</a:t>
            </a:r>
            <a:r>
              <a:rPr lang="fr-FR" dirty="0">
                <a:solidFill>
                  <a:srgbClr val="333333"/>
                </a:solidFill>
                <a:latin typeface="Helvetica Neue"/>
              </a:rPr>
              <a:t> + nom + c. de coordination + </a:t>
            </a:r>
            <a:r>
              <a:rPr lang="fr-FR" dirty="0" err="1">
                <a:solidFill>
                  <a:srgbClr val="333333"/>
                </a:solidFill>
                <a:latin typeface="Helvetica Neue"/>
              </a:rPr>
              <a:t>dét+nom</a:t>
            </a:r>
            <a:r>
              <a:rPr lang="fr-FR" dirty="0">
                <a:solidFill>
                  <a:srgbClr val="333333"/>
                </a:solidFill>
                <a:latin typeface="Helvetica Neue"/>
              </a:rPr>
              <a:t>) ct du verbe « voit ».</a:t>
            </a:r>
          </a:p>
          <a:p>
            <a:pPr algn="ctr" rtl="0"/>
            <a:r>
              <a:rPr lang="fr-FR" dirty="0">
                <a:solidFill>
                  <a:srgbClr val="333333"/>
                </a:solidFill>
                <a:latin typeface="Helvetica Neue"/>
              </a:rPr>
              <a:t>Dans l’autre « lit » est un verbe et « le » un pronom ct du verbe « lit ».</a:t>
            </a:r>
            <a:endParaRPr lang="fr-FR" dirty="0"/>
          </a:p>
        </p:txBody>
      </p:sp>
      <p:pic>
        <p:nvPicPr>
          <p:cNvPr id="4" name="Graphisme 6" descr="Illustration d’un personnage en forme de crayon ">
            <a:extLst>
              <a:ext uri="{FF2B5EF4-FFF2-40B4-BE49-F238E27FC236}">
                <a16:creationId xmlns:a16="http://schemas.microsoft.com/office/drawing/2014/main" id="{3A9CDC27-6C25-4249-800F-3EF0052C45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92209">
            <a:off x="778614" y="1508860"/>
            <a:ext cx="1915595" cy="326778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8D4B48E-A318-4FB1-AB2D-41C1B6131480}"/>
              </a:ext>
            </a:extLst>
          </p:cNvPr>
          <p:cNvSpPr txBox="1"/>
          <p:nvPr/>
        </p:nvSpPr>
        <p:spPr>
          <a:xfrm>
            <a:off x="3048733" y="3244334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0" i="0" dirty="0">
                <a:solidFill>
                  <a:srgbClr val="333333"/>
                </a:solidFill>
                <a:effectLst/>
                <a:latin typeface="Helvetica Neue"/>
              </a:rPr>
              <a:t>« Il rentre dans la chambre. Il voit le journal et le lit. »</a:t>
            </a:r>
          </a:p>
        </p:txBody>
      </p:sp>
      <p:pic>
        <p:nvPicPr>
          <p:cNvPr id="6" name="Image 5" descr="Personne lisant le journal et buvant dans une tasse">
            <a:extLst>
              <a:ext uri="{FF2B5EF4-FFF2-40B4-BE49-F238E27FC236}">
                <a16:creationId xmlns:a16="http://schemas.microsoft.com/office/drawing/2014/main" id="{726F9ED6-6EA4-463D-B760-6BA7076D60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V="1">
            <a:off x="4558570" y="4060879"/>
            <a:ext cx="1152939" cy="648528"/>
          </a:xfrm>
          <a:prstGeom prst="rect">
            <a:avLst/>
          </a:prstGeom>
        </p:spPr>
      </p:pic>
      <p:pic>
        <p:nvPicPr>
          <p:cNvPr id="9" name="Graphique 8" descr="Dormir contour">
            <a:extLst>
              <a:ext uri="{FF2B5EF4-FFF2-40B4-BE49-F238E27FC236}">
                <a16:creationId xmlns:a16="http://schemas.microsoft.com/office/drawing/2014/main" id="{54225E34-8A57-4412-BDC4-A6EB26146C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7557" y="3639312"/>
            <a:ext cx="914400" cy="914400"/>
          </a:xfrm>
          <a:prstGeom prst="rect">
            <a:avLst/>
          </a:prstGeom>
        </p:spPr>
      </p:pic>
      <p:pic>
        <p:nvPicPr>
          <p:cNvPr id="11" name="Graphique 10" descr="Journal contour">
            <a:extLst>
              <a:ext uri="{FF2B5EF4-FFF2-40B4-BE49-F238E27FC236}">
                <a16:creationId xmlns:a16="http://schemas.microsoft.com/office/drawing/2014/main" id="{FE8B7414-2F6B-42B6-83B0-F75CD85BE9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15416" y="3776720"/>
            <a:ext cx="914400" cy="914400"/>
          </a:xfrm>
          <a:prstGeom prst="rect">
            <a:avLst/>
          </a:prstGeom>
        </p:spPr>
      </p:pic>
      <p:pic>
        <p:nvPicPr>
          <p:cNvPr id="13" name="Graphique 12" descr="Œil avec un remplissage uni">
            <a:extLst>
              <a:ext uri="{FF2B5EF4-FFF2-40B4-BE49-F238E27FC236}">
                <a16:creationId xmlns:a16="http://schemas.microsoft.com/office/drawing/2014/main" id="{DB84D93A-8D5F-405D-82A2-857FE8604E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01016" y="3776720"/>
            <a:ext cx="914400" cy="914400"/>
          </a:xfrm>
          <a:prstGeom prst="rect">
            <a:avLst/>
          </a:prstGeom>
        </p:spPr>
      </p:pic>
      <p:pic>
        <p:nvPicPr>
          <p:cNvPr id="16" name="Graphique 15" descr="Œil avec un remplissage uni">
            <a:extLst>
              <a:ext uri="{FF2B5EF4-FFF2-40B4-BE49-F238E27FC236}">
                <a16:creationId xmlns:a16="http://schemas.microsoft.com/office/drawing/2014/main" id="{593AFC17-29E3-4193-87CD-A040DA5CBB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68497" y="3927943"/>
            <a:ext cx="914400" cy="914400"/>
          </a:xfrm>
          <a:prstGeom prst="rect">
            <a:avLst/>
          </a:prstGeom>
        </p:spPr>
      </p:pic>
      <p:sp>
        <p:nvSpPr>
          <p:cNvPr id="17" name="Signe Plus 16">
            <a:extLst>
              <a:ext uri="{FF2B5EF4-FFF2-40B4-BE49-F238E27FC236}">
                <a16:creationId xmlns:a16="http://schemas.microsoft.com/office/drawing/2014/main" id="{07E50DCE-F64B-46EC-AE01-A9C1414D0F4C}"/>
              </a:ext>
            </a:extLst>
          </p:cNvPr>
          <p:cNvSpPr/>
          <p:nvPr/>
        </p:nvSpPr>
        <p:spPr>
          <a:xfrm>
            <a:off x="9037965" y="4063747"/>
            <a:ext cx="216464" cy="2566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2642174-A1A6-4C1E-AB2F-5C3CD46A1A3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309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2959">
        <p:split orient="vert"/>
        <p:sndAc>
          <p:stSnd>
            <p:snd r:embed="rId6" name="breeze.wav"/>
          </p:stSnd>
        </p:sndAc>
      </p:transition>
    </mc:Choice>
    <mc:Fallback>
      <p:transition spd="slow" advTm="32959">
        <p:split orient="vert"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3400" dirty="0"/>
              <a:t>Enigme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/>
          </a:bodyPr>
          <a:lstStyle/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marL="285750" indent="-285750" rtl="0">
              <a:buFont typeface="Symbol" panose="05050102010706020507" pitchFamily="18" charset="2"/>
              <a:buChar char="Þ"/>
            </a:pPr>
            <a:r>
              <a:rPr lang="fr-FR" dirty="0"/>
              <a:t>Il prend sa montre et il règle sa montre. =&gt; « règle » est un verbe et « la » est un pronom ct du verbe « règle ».</a:t>
            </a:r>
          </a:p>
          <a:p>
            <a:pPr marL="285750" indent="-285750" rtl="0">
              <a:buFont typeface="Symbol" panose="05050102010706020507" pitchFamily="18" charset="2"/>
              <a:buChar char="Þ"/>
            </a:pPr>
            <a:r>
              <a:rPr lang="fr-FR" dirty="0"/>
              <a:t>Il prend sa montre et la règle/l’équerre/le rapporteur…=&gt; « règle » est un nom dans  un GN.</a:t>
            </a:r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  <p:pic>
        <p:nvPicPr>
          <p:cNvPr id="4" name="Graphisme 6" descr="Illustration d’un personnage en forme de crayon ">
            <a:extLst>
              <a:ext uri="{FF2B5EF4-FFF2-40B4-BE49-F238E27FC236}">
                <a16:creationId xmlns:a16="http://schemas.microsoft.com/office/drawing/2014/main" id="{3A9CDC27-6C25-4249-800F-3EF0052C45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92209">
            <a:off x="778614" y="1508860"/>
            <a:ext cx="1915595" cy="326778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8D4B48E-A318-4FB1-AB2D-41C1B6131480}"/>
              </a:ext>
            </a:extLst>
          </p:cNvPr>
          <p:cNvSpPr txBox="1"/>
          <p:nvPr/>
        </p:nvSpPr>
        <p:spPr>
          <a:xfrm>
            <a:off x="3048733" y="3244334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333333"/>
                </a:solidFill>
                <a:effectLst/>
                <a:latin typeface="Helvetica Neue"/>
              </a:rPr>
              <a:t>Il prend sa montre et la règle.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C3FE46E-3204-4F17-BD48-FE5FAEBCAD9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778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10">
        <p:split orient="vert"/>
        <p:sndAc>
          <p:stSnd>
            <p:snd r:embed="rId6" name="breeze.wav"/>
          </p:stSnd>
        </p:sndAc>
      </p:transition>
    </mc:Choice>
    <mc:Fallback>
      <p:transition spd="slow" advTm="30010">
        <p:split orient="vert"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3400" dirty="0"/>
              <a:t>Enigme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marL="285750" indent="-285750" rtl="0">
              <a:buFont typeface="Symbol" panose="05050102010706020507" pitchFamily="18" charset="2"/>
              <a:buChar char="Þ"/>
            </a:pPr>
            <a:r>
              <a:rPr lang="fr-FR" dirty="0"/>
              <a:t>L’avocat fou le fait. / L’avocat fou fait un plongeon. =&gt; « dément » adjectif, « le » est un pronom et « fait » un verbe.</a:t>
            </a:r>
          </a:p>
          <a:p>
            <a:pPr marL="285750" indent="-285750" rtl="0">
              <a:buFont typeface="Symbol" panose="05050102010706020507" pitchFamily="18" charset="2"/>
              <a:buChar char="Þ"/>
            </a:pPr>
            <a:r>
              <a:rPr lang="fr-FR" dirty="0"/>
              <a:t>L’avocat fou nie le fait. =&gt; « dément » est un verbe, « le » un déterminant et « fait » un nom. </a:t>
            </a:r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  <p:pic>
        <p:nvPicPr>
          <p:cNvPr id="4" name="Graphisme 6" descr="Illustration d’un personnage en forme de crayon ">
            <a:extLst>
              <a:ext uri="{FF2B5EF4-FFF2-40B4-BE49-F238E27FC236}">
                <a16:creationId xmlns:a16="http://schemas.microsoft.com/office/drawing/2014/main" id="{3A9CDC27-6C25-4249-800F-3EF0052C45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92209">
            <a:off x="778614" y="1508860"/>
            <a:ext cx="1915595" cy="326778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8D4B48E-A318-4FB1-AB2D-41C1B6131480}"/>
              </a:ext>
            </a:extLst>
          </p:cNvPr>
          <p:cNvSpPr txBox="1"/>
          <p:nvPr/>
        </p:nvSpPr>
        <p:spPr>
          <a:xfrm>
            <a:off x="3048733" y="3244334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Helvetica Neue"/>
              </a:rPr>
              <a:t>L</a:t>
            </a:r>
            <a:r>
              <a:rPr lang="fr-FR" b="0" i="0" dirty="0">
                <a:solidFill>
                  <a:srgbClr val="333333"/>
                </a:solidFill>
                <a:effectLst/>
                <a:latin typeface="Helvetica Neue"/>
              </a:rPr>
              <a:t>’avocat dément le fait.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015F132-3DB8-4DAF-A817-610339A0D42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208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4793">
        <p:split orient="vert"/>
        <p:sndAc>
          <p:stSnd>
            <p:snd r:embed="rId6" name="breeze.wav"/>
          </p:stSnd>
        </p:sndAc>
      </p:transition>
    </mc:Choice>
    <mc:Fallback>
      <p:transition spd="slow" advTm="34793">
        <p:split orient="vert"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3400" dirty="0"/>
              <a:t>Enigme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marL="285750" indent="-285750" rtl="0">
              <a:buFont typeface="Symbol" panose="05050102010706020507" pitchFamily="18" charset="2"/>
              <a:buChar char="Þ"/>
            </a:pPr>
            <a:r>
              <a:rPr lang="fr-FR" dirty="0"/>
              <a:t>L’homme courageux l’interdit. « brave » est un adjectif, « l’ » un pronom et « interdit » un verbe.</a:t>
            </a:r>
          </a:p>
          <a:p>
            <a:pPr marL="285750" indent="-285750" rtl="0">
              <a:buFont typeface="Symbol" panose="05050102010706020507" pitchFamily="18" charset="2"/>
              <a:buChar char="Þ"/>
            </a:pPr>
            <a:r>
              <a:rPr lang="fr-FR" dirty="0"/>
              <a:t>L’homme affronte l’interdit. « brave » est un verbe », « l’ » est un déterminant » et « interdit » un nom. </a:t>
            </a:r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r>
              <a:rPr lang="fr-FR" dirty="0"/>
              <a:t> </a:t>
            </a:r>
          </a:p>
        </p:txBody>
      </p:sp>
      <p:pic>
        <p:nvPicPr>
          <p:cNvPr id="4" name="Graphisme 6" descr="Illustration d’un personnage en forme de crayon ">
            <a:extLst>
              <a:ext uri="{FF2B5EF4-FFF2-40B4-BE49-F238E27FC236}">
                <a16:creationId xmlns:a16="http://schemas.microsoft.com/office/drawing/2014/main" id="{3A9CDC27-6C25-4249-800F-3EF0052C45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92209">
            <a:off x="778614" y="1508860"/>
            <a:ext cx="1915595" cy="326778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8D4B48E-A318-4FB1-AB2D-41C1B6131480}"/>
              </a:ext>
            </a:extLst>
          </p:cNvPr>
          <p:cNvSpPr txBox="1"/>
          <p:nvPr/>
        </p:nvSpPr>
        <p:spPr>
          <a:xfrm>
            <a:off x="3048733" y="3244334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333333"/>
                </a:solidFill>
                <a:effectLst/>
                <a:latin typeface="Helvetica Neue"/>
              </a:rPr>
              <a:t>L’homme brave l’interdit.</a:t>
            </a:r>
            <a:endParaRPr lang="fr-FR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63EC739-70E6-433D-88D0-B30710EFA8C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0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8423">
        <p:split orient="vert"/>
        <p:sndAc>
          <p:stSnd>
            <p:snd r:embed="rId6" name="breeze.wav"/>
          </p:stSnd>
        </p:sndAc>
      </p:transition>
    </mc:Choice>
    <mc:Fallback>
      <p:transition spd="slow" advTm="18423">
        <p:split orient="vert"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C54E16C4-8E88-4788-939C-687DC13F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866" y="184653"/>
            <a:ext cx="6857999" cy="653547"/>
          </a:xfrm>
        </p:spPr>
        <p:txBody>
          <a:bodyPr rtlCol="0">
            <a:normAutofit/>
          </a:bodyPr>
          <a:lstStyle/>
          <a:p>
            <a:pPr rtl="0"/>
            <a:r>
              <a:rPr lang="fr-FR" sz="3400" dirty="0"/>
              <a:t>A vous de jouer !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B916BCB-384D-4A08-BEE7-8E8B4C216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79" y="304800"/>
            <a:ext cx="3114387" cy="284661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10" name="Graphisme 9" descr="Illustration d’un personnage en forme de taille-crayon vert ">
            <a:extLst>
              <a:ext uri="{FF2B5EF4-FFF2-40B4-BE49-F238E27FC236}">
                <a16:creationId xmlns:a16="http://schemas.microsoft.com/office/drawing/2014/main" id="{A5A4FC33-D142-4E28-8346-35D781135E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09687" y="838200"/>
            <a:ext cx="1162927" cy="1659500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CC9A77-60CE-4D42-8E97-990157A99D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98371" y="947057"/>
            <a:ext cx="8719458" cy="4886815"/>
          </a:xfrm>
        </p:spPr>
        <p:txBody>
          <a:bodyPr rtlCol="0"/>
          <a:lstStyle/>
          <a:p>
            <a:pPr algn="l" rtl="0">
              <a:lnSpc>
                <a:spcPts val="2800"/>
              </a:lnSpc>
            </a:pPr>
            <a:endParaRPr lang="fr-FR" dirty="0"/>
          </a:p>
          <a:p>
            <a:pPr algn="just" rtl="0"/>
            <a:r>
              <a:rPr lang="fr-FR" sz="4000" dirty="0"/>
              <a:t>Inventer 5 phrases ambigües et expliquez pourquoi elles le sont en vous appuyant sur les classes grammaticales auxquelles appartiennent les mots.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BA6257B-316F-4A25-B858-0C808B6D8D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963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7099">
        <p:split orient="vert"/>
      </p:transition>
    </mc:Choice>
    <mc:Fallback>
      <p:transition spd="slow" advTm="1709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 dirty="0">
                <a:latin typeface="+mj-lt"/>
              </a:rPr>
              <a:t>Faculté d’éducation – Site de Mende – Université de Montpellier 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B348B4-1179-40C0-B903-717D79F0A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7000" y="2080307"/>
            <a:ext cx="6858000" cy="640080"/>
          </a:xfrm>
        </p:spPr>
        <p:txBody>
          <a:bodyPr rtlCol="0">
            <a:noAutofit/>
          </a:bodyPr>
          <a:lstStyle/>
          <a:p>
            <a:pPr rtl="0"/>
            <a:r>
              <a:rPr lang="fr-FR" sz="2800" dirty="0"/>
              <a:t>Merci pour votre participation</a:t>
            </a:r>
          </a:p>
          <a:p>
            <a:pPr rtl="0"/>
            <a:r>
              <a:rPr lang="fr-FR" sz="2800" dirty="0"/>
              <a:t>A bientôt pour une nouvelle énigme</a:t>
            </a:r>
          </a:p>
        </p:txBody>
      </p:sp>
      <p:pic>
        <p:nvPicPr>
          <p:cNvPr id="12" name="Graphisme 11" descr="Illustration d’un personnage en forme de crayon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077964">
            <a:off x="692802" y="1094485"/>
            <a:ext cx="1155789" cy="1971643"/>
          </a:xfrm>
          <a:prstGeom prst="rect">
            <a:avLst/>
          </a:prstGeom>
        </p:spPr>
      </p:pic>
      <p:pic>
        <p:nvPicPr>
          <p:cNvPr id="8" name="Graphisme 7" descr="Illustration d’un personnage en forme cartable bleu avec des fournitures scolaires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25071" y="3887857"/>
            <a:ext cx="2483858" cy="1709233"/>
          </a:xfrm>
          <a:prstGeom prst="rect">
            <a:avLst/>
          </a:prstGeom>
        </p:spPr>
      </p:pic>
      <p:pic>
        <p:nvPicPr>
          <p:cNvPr id="10" name="Graphisme 9" descr="Illustration d’un personnage en forme de livre violet ">
            <a:extLst>
              <a:ext uri="{FF2B5EF4-FFF2-40B4-BE49-F238E27FC236}">
                <a16:creationId xmlns:a16="http://schemas.microsoft.com/office/drawing/2014/main" id="{8A4FC9B1-AAE5-49E7-9209-B1CD7DC8CD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9465988" y="1050778"/>
            <a:ext cx="1775352" cy="2059055"/>
          </a:xfrm>
          <a:prstGeom prst="rect">
            <a:avLst/>
          </a:prstGeom>
        </p:spPr>
      </p:pic>
      <p:pic>
        <p:nvPicPr>
          <p:cNvPr id="6" name="Graphisme 5" descr="Illustration d’un personnage en forme de globe ">
            <a:extLst>
              <a:ext uri="{FF2B5EF4-FFF2-40B4-BE49-F238E27FC236}">
                <a16:creationId xmlns:a16="http://schemas.microsoft.com/office/drawing/2014/main" id="{A1CF0450-3738-4D52-BF18-A90C1F16AC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85725" y="3848249"/>
            <a:ext cx="2213723" cy="174884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6ACE581-F43D-4DBC-B3E7-5491D395FD76}"/>
              </a:ext>
            </a:extLst>
          </p:cNvPr>
          <p:cNvSpPr txBox="1"/>
          <p:nvPr/>
        </p:nvSpPr>
        <p:spPr>
          <a:xfrm>
            <a:off x="2928654" y="6411597"/>
            <a:ext cx="595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Florence Couillaud – Formatrice – Département de Lettres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1C994A3-C636-4F20-8804-2C09F13355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8972">
        <p:split orient="vert"/>
        <p:sndAc>
          <p:stSnd>
            <p:snd r:embed="rId6" name="breeze.wav"/>
          </p:stSnd>
        </p:sndAc>
      </p:transition>
    </mc:Choice>
    <mc:Fallback>
      <p:transition spd="slow" advTm="8972">
        <p:split orient="vert"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 -0.01 0.014 -0.021 0.021 -0.035 C 0.04 -0.075 0.045 -0.114 0.031 -0.12 C 0.017 -0.127 -0.01 -0.099 -0.029 -0.059 C -0.039 -0.038 -0.045 -0.018 -0.047 -0.003 C -0.05 0.009 -0.051 0.021 -0.051 0.035 C -0.051 0.08 -0.038 0.117 -0.023 0.117 C -0.008 0.117 0.005 0.08 0.005 0.035 C 0.005 0.014 0.002 -0.006 -0.003 -0.02 C -0.005 -0.032 -0.01 -0.045 -0.016 -0.058 C -0.036 -0.099 -0.063 -0.127 -0.077 -0.12 C -0.091 -0.113 -0.086 -0.075 -0.066 -0.034 C -0.058 -0.015 -0.047 0.001 -0.036 0.012 C -0.028 0.022 -0.019 0.031 -0.007 0.04 C 0.029 0.069 0.065 0.082 0.075 0.07 C 0.084 0.058 0.064 0.025 0.028 -0.003 C 0.013 -0.015 -0.003 -0.024 -0.016 -0.03 C -0.028 -0.036 -0.043 -0.041 -0.059 -0.044 C -0.103 -0.054 -0.141 -0.051 -0.144 -0.035 C -0.148 -0.02 -0.115 0 -0.071 0.01 C -0.051 0.014 -0.032 0.016 -0.017 0.015 C -0.004 0.015 0.01 0.013 0.025 0.01 C 0.069 0 0.102 -0.021 0.098 -0.036 C 0.095 -0.051 0.057 -0.055 0.013 -0.045 C -0.008 -0.04 -0.027 -0.033 -0.04 -0.025 C -0.051 -0.019 -0.062 -0.012 -0.074 -0.003 C -0.109 0.026 -0.13 0.058 -0.12 0.07 C -0.111 0.082 -0.074 0.069 -0.039 0.041 C -0.022 0.027 -0.008 0.013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 -0.01 0.014 -0.021 0.021 -0.035 C 0.04 -0.075 0.045 -0.114 0.031 -0.12 C 0.017 -0.127 -0.01 -0.099 -0.029 -0.059 C -0.039 -0.038 -0.045 -0.018 -0.047 -0.003 C -0.05 0.009 -0.051 0.021 -0.051 0.035 C -0.051 0.08 -0.038 0.117 -0.023 0.117 C -0.008 0.117 0.005 0.08 0.005 0.035 C 0.005 0.014 0.002 -0.006 -0.003 -0.02 C -0.005 -0.032 -0.01 -0.045 -0.016 -0.058 C -0.036 -0.099 -0.063 -0.127 -0.077 -0.12 C -0.091 -0.113 -0.086 -0.075 -0.066 -0.034 C -0.058 -0.015 -0.047 0.001 -0.036 0.012 C -0.028 0.022 -0.019 0.031 -0.007 0.04 C 0.029 0.069 0.065 0.082 0.075 0.07 C 0.084 0.058 0.064 0.025 0.028 -0.003 C 0.013 -0.015 -0.003 -0.024 -0.016 -0.03 C -0.028 -0.036 -0.043 -0.041 -0.059 -0.044 C -0.103 -0.054 -0.141 -0.051 -0.144 -0.035 C -0.148 -0.02 -0.115 0 -0.071 0.01 C -0.051 0.014 -0.032 0.016 -0.017 0.015 C -0.004 0.015 0.01 0.013 0.025 0.01 C 0.069 0 0.102 -0.021 0.098 -0.036 C 0.095 -0.051 0.057 -0.055 0.013 -0.045 C -0.008 -0.04 -0.027 -0.033 -0.04 -0.025 C -0.051 -0.019 -0.062 -0.012 -0.074 -0.003 C -0.109 0.026 -0.13 0.058 -0.12 0.07 C -0.111 0.082 -0.074 0.069 -0.039 0.041 C -0.022 0.027 -0.008 0.013 0 0 Z" pathEditMode="relative" ptsTypes="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8|1.2|1.6|20.6|2.5|1.1|1.1|28.7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theme1.xml><?xml version="1.0" encoding="utf-8"?>
<a:theme xmlns:a="http://schemas.openxmlformats.org/drawingml/2006/main" name="Thème Offic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6870012_TF45015601_Win32" id="{E970681A-8D1D-4839-A5B3-DFB0EAB98C42}" vid="{B6BD96C1-467D-471B-8A50-667FC8362C67}"/>
    </a:ext>
  </a:extLst>
</a:theme>
</file>

<file path=ppt/theme/theme2.xml><?xml version="1.0" encoding="utf-8"?>
<a:theme xmlns:a="http://schemas.openxmlformats.org/drawingml/2006/main" name="Thème Offic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6870012_TF45015601_Win32" id="{E970681A-8D1D-4839-A5B3-DFB0EAB98C42}" vid="{B6BD96C1-467D-471B-8A50-667FC8362C6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1fd3c75-4fa8-4539-98e3-020f4e22593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201B4D76D0E4A828EE9749C06EFC0" ma:contentTypeVersion="4" ma:contentTypeDescription="Crée un document." ma:contentTypeScope="" ma:versionID="5c32f573b536f2289ebc59c1102ce7d6">
  <xsd:schema xmlns:xsd="http://www.w3.org/2001/XMLSchema" xmlns:xs="http://www.w3.org/2001/XMLSchema" xmlns:p="http://schemas.microsoft.com/office/2006/metadata/properties" xmlns:ns3="c1fd3c75-4fa8-4539-98e3-020f4e225939" targetNamespace="http://schemas.microsoft.com/office/2006/metadata/properties" ma:root="true" ma:fieldsID="d5e2176f7e93602dd5d1f43ffeae9982" ns3:_="">
    <xsd:import namespace="c1fd3c75-4fa8-4539-98e3-020f4e2259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3c75-4fa8-4539-98e3-020f4e2259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4EED2D-C894-47C4-9CDD-55EC03B2713B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c1fd3c75-4fa8-4539-98e3-020f4e225939"/>
    <ds:schemaRef ds:uri="http://schemas.microsoft.com/office/2006/documentManagement/typ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0B13D99-1F52-495E-B0E1-1A193A882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d3c75-4fa8-4539-98e3-020f4e2259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ENIGME QUOIQUE QUOI QUE</Template>
  <TotalTime>201</TotalTime>
  <Words>519</Words>
  <Application>Microsoft Office PowerPoint</Application>
  <PresentationFormat>Grand écran</PresentationFormat>
  <Paragraphs>109</Paragraphs>
  <Slides>9</Slides>
  <Notes>9</Notes>
  <HiddenSlides>0</HiddenSlides>
  <MMClips>9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Helvetica Neue</vt:lpstr>
      <vt:lpstr>Kristen ITC</vt:lpstr>
      <vt:lpstr>Quire Sans</vt:lpstr>
      <vt:lpstr>Symbol</vt:lpstr>
      <vt:lpstr>Thème Office</vt:lpstr>
      <vt:lpstr>Thème Office</vt:lpstr>
      <vt:lpstr>Faculté d’éducation – Site de Mende – Université de Montpellier </vt:lpstr>
      <vt:lpstr>Enigme</vt:lpstr>
      <vt:lpstr>Enigme</vt:lpstr>
      <vt:lpstr>Enigme</vt:lpstr>
      <vt:lpstr>Enigme</vt:lpstr>
      <vt:lpstr>Enigme</vt:lpstr>
      <vt:lpstr>Enigme</vt:lpstr>
      <vt:lpstr>A vous de jouer !</vt:lpstr>
      <vt:lpstr>Faculté d’éducation – Site de Mende – Université de Montpellier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Faculté d’éducation – Site de Mende – Université de Montpellier</dc:title>
  <dc:creator>Florence Couillaud</dc:creator>
  <cp:lastModifiedBy>Florence Couillaud</cp:lastModifiedBy>
  <cp:revision>16</cp:revision>
  <dcterms:created xsi:type="dcterms:W3CDTF">2021-01-06T15:53:50Z</dcterms:created>
  <dcterms:modified xsi:type="dcterms:W3CDTF">2021-01-07T09:30:51Z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0x01010071F201B4D76D0E4A828EE9749C06EFC0</vt:lpwstr>
  </property>
</Properties>
</file>