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4" r:id="rId5"/>
    <p:sldId id="290" r:id="rId6"/>
    <p:sldId id="301" r:id="rId7"/>
    <p:sldId id="293" r:id="rId8"/>
    <p:sldId id="302" r:id="rId9"/>
    <p:sldId id="297" r:id="rId10"/>
    <p:sldId id="303" r:id="rId11"/>
    <p:sldId id="289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3725" autoAdjust="0"/>
  </p:normalViewPr>
  <p:slideViewPr>
    <p:cSldViewPr snapToGrid="0" showGuides="1">
      <p:cViewPr>
        <p:scale>
          <a:sx n="70" d="100"/>
          <a:sy n="70" d="100"/>
        </p:scale>
        <p:origin x="1027" y="427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06CCFA-8BC8-4012-B3A7-F7A93F43827B}" type="datetime1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8E4C-3879-48C5-8B73-8144F660D689}" type="datetime1">
              <a:rPr lang="fr-FR" smtClean="0"/>
              <a:pPr/>
              <a:t>06/01/2021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5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7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3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5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3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Cliquez pour modifier le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pic>
        <p:nvPicPr>
          <p:cNvPr id="3" name="Graphisme 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  <p:pic>
        <p:nvPicPr>
          <p:cNvPr id="2" name="Graphisme 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sme 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2.m4a"/><Relationship Id="rId7" Type="http://schemas.openxmlformats.org/officeDocument/2006/relationships/image" Target="../media/image12.sv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4.m4a"/><Relationship Id="rId7" Type="http://schemas.openxmlformats.org/officeDocument/2006/relationships/image" Target="../media/image16.sv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audio" Target="../media/media6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dirty="0">
                <a:latin typeface="+mj-lt"/>
              </a:rPr>
              <a:t>Faculté d’éducation – Site de Mende – Université de Montpellier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69" y="2822707"/>
            <a:ext cx="11097846" cy="1143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Enigme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0" y="2080307"/>
            <a:ext cx="6858000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Résoudre des problèmes en langue</a:t>
            </a:r>
          </a:p>
        </p:txBody>
      </p:sp>
      <p:pic>
        <p:nvPicPr>
          <p:cNvPr id="12" name="Graphisme 11" descr="Illustration d’un personnage en forme de crayon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sme 7" descr="Illustration d’un personnage en forme cartable bleu avec des fournitures scolaires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sme 9" descr="Illustration d’un personnage en forme de livre violet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sme 5" descr="Illustration d’un personnage en forme de globe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ACE581-F43D-4DBC-B3E7-5491D395FD76}"/>
              </a:ext>
            </a:extLst>
          </p:cNvPr>
          <p:cNvSpPr txBox="1"/>
          <p:nvPr/>
        </p:nvSpPr>
        <p:spPr>
          <a:xfrm>
            <a:off x="2928654" y="6411597"/>
            <a:ext cx="59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Florence Couillaud – Formatrice – Département de Lettres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194DC11-B1EE-4268-8C43-AB254B4DB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910">
        <p:split orient="vert"/>
        <p:sndAc>
          <p:stSnd>
            <p:snd r:embed="rId5" name="drumroll.wav"/>
          </p:stSnd>
        </p:sndAc>
      </p:transition>
    </mc:Choice>
    <mc:Fallback>
      <p:transition spd="slow" advTm="3910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3400" dirty="0"/>
              <a:t>Bienvenue !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4082144" cy="3243425"/>
          </a:xfrm>
        </p:spPr>
        <p:txBody>
          <a:bodyPr rtlCol="0">
            <a:normAutofit/>
          </a:bodyPr>
          <a:lstStyle/>
          <a:p>
            <a:pPr algn="just" rtl="0">
              <a:lnSpc>
                <a:spcPts val="2800"/>
              </a:lnSpc>
            </a:pPr>
            <a:r>
              <a:rPr lang="fr-FR" sz="2800" dirty="0"/>
              <a:t>Dans cette capsule, je vous propose de résoudre une énigme orthographique, lexicale ou grammaticale.</a:t>
            </a:r>
          </a:p>
          <a:p>
            <a:pPr algn="l" rtl="0">
              <a:lnSpc>
                <a:spcPts val="2800"/>
              </a:lnSpc>
            </a:pPr>
            <a:endParaRPr lang="fr-FR" sz="2800" dirty="0"/>
          </a:p>
          <a:p>
            <a:pPr rtl="0"/>
            <a:endParaRPr lang="fr-FR" sz="2800" dirty="0"/>
          </a:p>
        </p:txBody>
      </p:sp>
      <p:sp>
        <p:nvSpPr>
          <p:cNvPr id="15" name="Forme libre : Forme 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10" name="Graphisme 9" descr="Illustration d’un personnage en forme cartable bleu avec des fournitures scolaires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497EEE0-3F47-457F-98B4-CDE88D0F98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873">
        <p:split orient="vert"/>
      </p:transition>
    </mc:Choice>
    <mc:Fallback>
      <p:transition spd="slow" advTm="128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3400" dirty="0"/>
              <a:t>Enigme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dirty="0"/>
              <a:t>Voici 6 énoncés ambigus. Pourquoi le sont-ils ? </a:t>
            </a:r>
          </a:p>
        </p:txBody>
      </p:sp>
      <p:pic>
        <p:nvPicPr>
          <p:cNvPr id="4" name="Graphisme 6" descr="Illustration d’un personnage en forme de crayon ">
            <a:extLst>
              <a:ext uri="{FF2B5EF4-FFF2-40B4-BE49-F238E27FC236}">
                <a16:creationId xmlns:a16="http://schemas.microsoft.com/office/drawing/2014/main" id="{3A9CDC27-6C25-4249-800F-3EF0052C4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2209">
            <a:off x="778614" y="1508860"/>
            <a:ext cx="1915595" cy="32677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D4B48E-A318-4FB1-AB2D-41C1B6131480}"/>
              </a:ext>
            </a:extLst>
          </p:cNvPr>
          <p:cNvSpPr txBox="1"/>
          <p:nvPr/>
        </p:nvSpPr>
        <p:spPr>
          <a:xfrm>
            <a:off x="3048733" y="3244334"/>
            <a:ext cx="609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La petite brise la glace.</a:t>
            </a:r>
          </a:p>
          <a:p>
            <a:pPr marL="342900" indent="-342900">
              <a:buAutoNum type="alphaLcPeriod"/>
            </a:pPr>
            <a:r>
              <a:rPr lang="fr-FR" dirty="0">
                <a:solidFill>
                  <a:srgbClr val="333333"/>
                </a:solidFill>
                <a:latin typeface="Helvetica Neue"/>
              </a:rPr>
              <a:t>Le fou craint la brise.</a:t>
            </a:r>
            <a:endParaRPr lang="fr-FR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342900" indent="-342900">
              <a:buAutoNum type="alphaLcPeriod"/>
            </a:pP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Il rentre dans la chambre. Il voit le journal et le lit.</a:t>
            </a:r>
          </a:p>
          <a:p>
            <a:r>
              <a:rPr lang="fr-FR" dirty="0">
                <a:solidFill>
                  <a:srgbClr val="333333"/>
                </a:solidFill>
                <a:latin typeface="Helvetica Neue"/>
              </a:rPr>
              <a:t>d</a:t>
            </a: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.  Il prend sa montre et la règle.</a:t>
            </a:r>
          </a:p>
          <a:p>
            <a:r>
              <a:rPr lang="fr-FR" dirty="0">
                <a:solidFill>
                  <a:srgbClr val="333333"/>
                </a:solidFill>
                <a:latin typeface="Helvetica Neue"/>
              </a:rPr>
              <a:t>e.  L</a:t>
            </a: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’avocat dément le fait.</a:t>
            </a:r>
          </a:p>
          <a:p>
            <a:r>
              <a:rPr lang="fr-FR" dirty="0">
                <a:solidFill>
                  <a:srgbClr val="333333"/>
                </a:solidFill>
                <a:latin typeface="Helvetica Neue"/>
              </a:rPr>
              <a:t>f.   </a:t>
            </a:r>
            <a:r>
              <a:rPr lang="fr-FR" b="0" i="0" dirty="0">
                <a:solidFill>
                  <a:srgbClr val="333333"/>
                </a:solidFill>
                <a:effectLst/>
                <a:latin typeface="Helvetica Neue"/>
              </a:rPr>
              <a:t>L’homme brave l’interdit.</a:t>
            </a:r>
            <a:endParaRPr lang="fr-FR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419D72F-306A-444C-9026-6BB138F5A7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8051">
        <p15:prstTrans prst="curtains"/>
        <p:sndAc>
          <p:stSnd>
            <p:snd r:embed="rId6" name="chimes.wav"/>
          </p:stSnd>
        </p:sndAc>
      </p:transition>
    </mc:Choice>
    <mc:Fallback>
      <p:transition spd="slow" advTm="18051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3" y="457200"/>
            <a:ext cx="6400800" cy="998893"/>
          </a:xfrm>
        </p:spPr>
        <p:txBody>
          <a:bodyPr rtlCol="0"/>
          <a:lstStyle/>
          <a:p>
            <a:pPr rtl="0"/>
            <a:r>
              <a:rPr lang="fr-FR" sz="3400" dirty="0"/>
              <a:t>Consignes pour la résolution de l’énigme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331" y="1565031"/>
            <a:ext cx="6778869" cy="5292969"/>
          </a:xfrm>
        </p:spPr>
        <p:txBody>
          <a:bodyPr rtlCol="0">
            <a:normAutofit fontScale="62500" lnSpcReduction="20000"/>
          </a:bodyPr>
          <a:lstStyle/>
          <a:p>
            <a:pPr algn="l" rtl="0">
              <a:lnSpc>
                <a:spcPts val="2800"/>
              </a:lnSpc>
            </a:pPr>
            <a:r>
              <a:rPr lang="fr-FR" sz="1800" dirty="0"/>
              <a:t>Vous devez : 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Réfléchir seul ou en groupe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Formuler au préalable des hypothèses personnelles en vous appuyant sur le sens des phrases ou des mots proposés et sur les connaissances que vous possédez déjà. Conseil : reformulez ces phrases en remplaçant certains mots ou groupes de mots par d’autres mots. 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dirty="0"/>
              <a:t>Vérifier ensuite ces hypothèses en consultant tout type de document : dictionnaire, site internet, ouvrages de grammaire, etc.</a:t>
            </a:r>
            <a:endParaRPr lang="fr-FR" sz="1800" dirty="0"/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Quand vous aurez trouvé la solution, choisissez 2 énoncés pour lesquels vous rédigerez une </a:t>
            </a:r>
            <a:r>
              <a:rPr lang="fr-FR" dirty="0"/>
              <a:t>explication sous la forme d’une ou deux diapositives en utilisant le métalangage grammatical qui convient (nom, sujet, déterminant, etc.). N’hésitez pas à faire un schéma ou à illustrer votre explication.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dirty="0"/>
              <a:t>Bonne recherche !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9" name="Graphisme 8" descr="Illustration d’un personnage en forme de globe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9974698-1822-4210-A6A3-00DBC80EEA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6759">
        <p:split orient="vert"/>
      </p:transition>
    </mc:Choice>
    <mc:Fallback>
      <p:transition spd="slow" advTm="567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sz="3400" dirty="0"/>
              <a:t>Solutions </a:t>
            </a:r>
            <a:br>
              <a:rPr lang="fr-FR" sz="3400" dirty="0"/>
            </a:br>
            <a:endParaRPr lang="fr-FR" sz="3400" dirty="0"/>
          </a:p>
          <a:p>
            <a:pPr rtl="0"/>
            <a:endParaRPr lang="fr-FR" sz="3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3C2EE5-0728-46DD-AEE9-0211F5B398EE}"/>
              </a:ext>
            </a:extLst>
          </p:cNvPr>
          <p:cNvSpPr/>
          <p:nvPr/>
        </p:nvSpPr>
        <p:spPr>
          <a:xfrm>
            <a:off x="3942207" y="2967335"/>
            <a:ext cx="43075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Solutions au 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prochain</a:t>
            </a:r>
          </a:p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6CC6BE-42CB-4108-8837-C5B074A76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9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345">
        <p:split orient="vert"/>
      </p:transition>
    </mc:Choice>
    <mc:Fallback>
      <p:transition spd="slow" advTm="834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66" y="184653"/>
            <a:ext cx="6857999" cy="653547"/>
          </a:xfrm>
        </p:spPr>
        <p:txBody>
          <a:bodyPr rtlCol="0">
            <a:normAutofit/>
          </a:bodyPr>
          <a:lstStyle/>
          <a:p>
            <a:pPr rtl="0"/>
            <a:r>
              <a:rPr lang="fr-FR" sz="3400" dirty="0"/>
              <a:t>Entrainement 2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9" y="304800"/>
            <a:ext cx="3114387" cy="2846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sme 9" descr="Illustration d’un personnage en forme de taille-crayon vert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09687" y="838200"/>
            <a:ext cx="1162927" cy="16595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8371" y="947057"/>
            <a:ext cx="8719458" cy="4886815"/>
          </a:xfrm>
        </p:spPr>
        <p:txBody>
          <a:bodyPr rtlCol="0"/>
          <a:lstStyle/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fr-FR" dirty="0"/>
              <a:t>Dans les phrases suivantes, les mots en italique ne sont pas tous écrits correctement. Complétez les phrases en corrigeant l’orthographe, s’il y a lieu.</a:t>
            </a:r>
          </a:p>
          <a:p>
            <a:pPr algn="l" rtl="0">
              <a:lnSpc>
                <a:spcPts val="2800"/>
              </a:lnSpc>
            </a:pPr>
            <a:endParaRPr lang="fr-FR" dirty="0"/>
          </a:p>
          <a:p>
            <a:pPr algn="l" rtl="0">
              <a:lnSpc>
                <a:spcPts val="2800"/>
              </a:lnSpc>
            </a:pPr>
            <a:endParaRPr lang="fr-FR" dirty="0"/>
          </a:p>
          <a:p>
            <a:pPr rtl="0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866" y="184653"/>
            <a:ext cx="6857999" cy="653547"/>
          </a:xfrm>
        </p:spPr>
        <p:txBody>
          <a:bodyPr rtlCol="0">
            <a:normAutofit/>
          </a:bodyPr>
          <a:lstStyle/>
          <a:p>
            <a:pPr rtl="0"/>
            <a:r>
              <a:rPr lang="fr-FR" sz="3400" dirty="0"/>
              <a:t>Solutions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9" y="304800"/>
            <a:ext cx="3114387" cy="2846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Graphisme 9" descr="Illustration d’un personnage en forme de taille-crayon vert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09687" y="838200"/>
            <a:ext cx="1162927" cy="16595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8371" y="947057"/>
            <a:ext cx="8719458" cy="4886815"/>
          </a:xfrm>
        </p:spPr>
        <p:txBody>
          <a:bodyPr rtlCol="0"/>
          <a:lstStyle/>
          <a:p>
            <a:pPr algn="l" rtl="0">
              <a:lnSpc>
                <a:spcPts val="2800"/>
              </a:lnSpc>
            </a:pPr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63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dirty="0">
                <a:latin typeface="+mj-lt"/>
              </a:rPr>
              <a:t>Faculté d’éducation – Site de Mende – Université de Montpellier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000" y="2080307"/>
            <a:ext cx="6858000" cy="640080"/>
          </a:xfrm>
        </p:spPr>
        <p:txBody>
          <a:bodyPr rtlCol="0">
            <a:noAutofit/>
          </a:bodyPr>
          <a:lstStyle/>
          <a:p>
            <a:pPr rtl="0"/>
            <a:r>
              <a:rPr lang="fr-FR" sz="2800" dirty="0"/>
              <a:t>Merci pour votre participation</a:t>
            </a:r>
          </a:p>
          <a:p>
            <a:pPr rtl="0"/>
            <a:r>
              <a:rPr lang="fr-FR" sz="2800" dirty="0"/>
              <a:t>A bientôt pour une nouvelle énigme</a:t>
            </a:r>
          </a:p>
        </p:txBody>
      </p:sp>
      <p:pic>
        <p:nvPicPr>
          <p:cNvPr id="12" name="Graphisme 11" descr="Illustration d’un personnage en forme de crayon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7964">
            <a:off x="692802" y="1094485"/>
            <a:ext cx="1155789" cy="1971643"/>
          </a:xfrm>
          <a:prstGeom prst="rect">
            <a:avLst/>
          </a:prstGeom>
        </p:spPr>
      </p:pic>
      <p:pic>
        <p:nvPicPr>
          <p:cNvPr id="8" name="Graphisme 7" descr="Illustration d’un personnage en forme cartable bleu avec des fournitures scolaires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5071" y="3887857"/>
            <a:ext cx="2483858" cy="1709233"/>
          </a:xfrm>
          <a:prstGeom prst="rect">
            <a:avLst/>
          </a:prstGeom>
        </p:spPr>
      </p:pic>
      <p:pic>
        <p:nvPicPr>
          <p:cNvPr id="10" name="Graphisme 9" descr="Illustration d’un personnage en forme de livre violet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465988" y="1050778"/>
            <a:ext cx="1775352" cy="2059055"/>
          </a:xfrm>
          <a:prstGeom prst="rect">
            <a:avLst/>
          </a:prstGeom>
        </p:spPr>
      </p:pic>
      <p:pic>
        <p:nvPicPr>
          <p:cNvPr id="6" name="Graphisme 5" descr="Illustration d’un personnage en forme de globe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5725" y="3848249"/>
            <a:ext cx="2213723" cy="17488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ACE581-F43D-4DBC-B3E7-5491D395FD76}"/>
              </a:ext>
            </a:extLst>
          </p:cNvPr>
          <p:cNvSpPr txBox="1"/>
          <p:nvPr/>
        </p:nvSpPr>
        <p:spPr>
          <a:xfrm>
            <a:off x="2928654" y="6411597"/>
            <a:ext cx="595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Florence Couillaud – Formatrice – Département de Lettres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45703D-82B1-4F54-B36B-27C36AC5AA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830">
        <p:split orient="vert"/>
      </p:transition>
    </mc:Choice>
    <mc:Fallback>
      <p:transition spd="slow" advTm="108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|13.4|10.4|2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Thème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12_TF45015601_Win32" id="{E970681A-8D1D-4839-A5B3-DFB0EAB98C42}" vid="{B6BD96C1-467D-471B-8A50-667FC8362C6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201B4D76D0E4A828EE9749C06EFC0" ma:contentTypeVersion="4" ma:contentTypeDescription="Crée un document." ma:contentTypeScope="" ma:versionID="5c32f573b536f2289ebc59c1102ce7d6">
  <xsd:schema xmlns:xsd="http://www.w3.org/2001/XMLSchema" xmlns:xs="http://www.w3.org/2001/XMLSchema" xmlns:p="http://schemas.microsoft.com/office/2006/metadata/properties" xmlns:ns3="c1fd3c75-4fa8-4539-98e3-020f4e225939" targetNamespace="http://schemas.microsoft.com/office/2006/metadata/properties" ma:root="true" ma:fieldsID="d5e2176f7e93602dd5d1f43ffeae9982" ns3:_="">
    <xsd:import namespace="c1fd3c75-4fa8-4539-98e3-020f4e2259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3c75-4fa8-4539-98e3-020f4e225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1fd3c75-4fa8-4539-98e3-020f4e225939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13D99-1F52-495E-B0E1-1A193A882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3c75-4fa8-4539-98e3-020f4e225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purl.org/dc/elements/1.1/"/>
    <ds:schemaRef ds:uri="http://schemas.openxmlformats.org/package/2006/metadata/core-properties"/>
    <ds:schemaRef ds:uri="c1fd3c75-4fa8-4539-98e3-020f4e225939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ENIGME QUOIQUE QUOI QUE</Template>
  <TotalTime>133</TotalTime>
  <Words>309</Words>
  <Application>Microsoft Office PowerPoint</Application>
  <PresentationFormat>Grand écran</PresentationFormat>
  <Paragraphs>49</Paragraphs>
  <Slides>8</Slides>
  <Notes>8</Notes>
  <HiddenSlides>2</HiddenSlides>
  <MMClips>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Kristen ITC</vt:lpstr>
      <vt:lpstr>Quire Sans</vt:lpstr>
      <vt:lpstr>Thème Office</vt:lpstr>
      <vt:lpstr>Faculté d’éducation – Site de Mende – Université de Montpellier </vt:lpstr>
      <vt:lpstr>Bienvenue !</vt:lpstr>
      <vt:lpstr>Enigme</vt:lpstr>
      <vt:lpstr>Consignes pour la résolution de l’énigme</vt:lpstr>
      <vt:lpstr>Solutions   </vt:lpstr>
      <vt:lpstr>Entrainement 2</vt:lpstr>
      <vt:lpstr>Solutions</vt:lpstr>
      <vt:lpstr>Faculté d’éducation – Site de Mende – Université de Montpellier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Faculté d’éducation – Site de Mende – Université de Montpellier</dc:title>
  <dc:creator>Florence Couillaud</dc:creator>
  <cp:lastModifiedBy>Florence Couillaud</cp:lastModifiedBy>
  <cp:revision>6</cp:revision>
  <dcterms:created xsi:type="dcterms:W3CDTF">2021-01-06T15:53:50Z</dcterms:created>
  <dcterms:modified xsi:type="dcterms:W3CDTF">2021-01-06T18:06:55Z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0x01010071F201B4D76D0E4A828EE9749C06EFC0</vt:lpwstr>
  </property>
</Properties>
</file>