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0"/>
  </p:notesMasterIdLst>
  <p:handoutMasterIdLst>
    <p:handoutMasterId r:id="rId21"/>
  </p:handoutMasterIdLst>
  <p:sldIdLst>
    <p:sldId id="256" r:id="rId2"/>
    <p:sldId id="257" r:id="rId3"/>
    <p:sldId id="259" r:id="rId4"/>
    <p:sldId id="261" r:id="rId5"/>
    <p:sldId id="260" r:id="rId6"/>
    <p:sldId id="275" r:id="rId7"/>
    <p:sldId id="277" r:id="rId8"/>
    <p:sldId id="276" r:id="rId9"/>
    <p:sldId id="258" r:id="rId10"/>
    <p:sldId id="262" r:id="rId11"/>
    <p:sldId id="265" r:id="rId12"/>
    <p:sldId id="264" r:id="rId13"/>
    <p:sldId id="263" r:id="rId14"/>
    <p:sldId id="266" r:id="rId15"/>
    <p:sldId id="269" r:id="rId16"/>
    <p:sldId id="268" r:id="rId17"/>
    <p:sldId id="270" r:id="rId18"/>
    <p:sldId id="273" r:id="rId19"/>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F368B05-2D38-44D6-B8DA-599D4A9E42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681012A-122D-475C-A900-C31EAF4E19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502FC4-2826-4189-9A5A-4802B82D90F9}" type="datetimeFigureOut">
              <a:rPr lang="fr-FR" smtClean="0"/>
              <a:t>12/01/2023</a:t>
            </a:fld>
            <a:endParaRPr lang="fr-FR"/>
          </a:p>
        </p:txBody>
      </p:sp>
      <p:sp>
        <p:nvSpPr>
          <p:cNvPr id="4" name="Espace réservé du pied de page 3">
            <a:extLst>
              <a:ext uri="{FF2B5EF4-FFF2-40B4-BE49-F238E27FC236}">
                <a16:creationId xmlns:a16="http://schemas.microsoft.com/office/drawing/2014/main" id="{82554434-9A0E-4261-9D33-B9B86CA7C1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F980ABD-941E-484C-95AE-BBA0656FBE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9CB67-650C-4C62-AD51-A107FCCEC4E1}" type="slidenum">
              <a:rPr lang="fr-FR" smtClean="0"/>
              <a:t>‹N°›</a:t>
            </a:fld>
            <a:endParaRPr lang="fr-FR"/>
          </a:p>
        </p:txBody>
      </p:sp>
    </p:spTree>
    <p:extLst>
      <p:ext uri="{BB962C8B-B14F-4D97-AF65-F5344CB8AC3E}">
        <p14:creationId xmlns:p14="http://schemas.microsoft.com/office/powerpoint/2010/main" val="1259446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A84B2-E620-4EFC-AE95-6DDE4155F805}" type="datetimeFigureOut">
              <a:rPr lang="fr-FR" noProof="0" smtClean="0"/>
              <a:t>12/01/2023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15328-2FD5-4AB1-B846-CCAE8EA09498}" type="slidenum">
              <a:rPr lang="fr-FR" noProof="0" smtClean="0"/>
              <a:t>‹N°›</a:t>
            </a:fld>
            <a:endParaRPr lang="fr-FR" noProof="0"/>
          </a:p>
        </p:txBody>
      </p:sp>
    </p:spTree>
    <p:extLst>
      <p:ext uri="{BB962C8B-B14F-4D97-AF65-F5344CB8AC3E}">
        <p14:creationId xmlns:p14="http://schemas.microsoft.com/office/powerpoint/2010/main" val="31245701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1</a:t>
            </a:fld>
            <a:endParaRPr lang="fr-FR"/>
          </a:p>
        </p:txBody>
      </p:sp>
    </p:spTree>
    <p:extLst>
      <p:ext uri="{BB962C8B-B14F-4D97-AF65-F5344CB8AC3E}">
        <p14:creationId xmlns:p14="http://schemas.microsoft.com/office/powerpoint/2010/main" val="397607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15</a:t>
            </a:fld>
            <a:endParaRPr lang="fr-FR"/>
          </a:p>
        </p:txBody>
      </p:sp>
    </p:spTree>
    <p:extLst>
      <p:ext uri="{BB962C8B-B14F-4D97-AF65-F5344CB8AC3E}">
        <p14:creationId xmlns:p14="http://schemas.microsoft.com/office/powerpoint/2010/main" val="39104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Imag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e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orme libre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orme libre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orme libre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orme libre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orme libre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orme libre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orme libre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orme libre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orme libre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orme libre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orme libre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orme libre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orme libre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orme libre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orme libre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orme libre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orme libre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orme libre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orme libre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orme libre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orme libre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orme libre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orme libre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orme libre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orme libre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orme libre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orme libre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orme libre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orme libre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orme libre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orme libre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orme libre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orme libre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orme libre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orme libre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orme libre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orme libre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orme libre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orme libre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orme libre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orme libre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orme libre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orme libre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orme libre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orme libre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orme libre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orme libre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orme libre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orme libre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orme libre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re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fr-FR" noProof="0"/>
              <a:t>Modifiez le style du titre</a:t>
            </a:r>
          </a:p>
        </p:txBody>
      </p:sp>
      <p:sp>
        <p:nvSpPr>
          <p:cNvPr id="3" name="Sous-titre 2"/>
          <p:cNvSpPr>
            <a:spLocks noGrp="1"/>
          </p:cNvSpPr>
          <p:nvPr>
            <p:ph type="subTitle" idx="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p:cNvSpPr>
            <a:spLocks noGrp="1"/>
          </p:cNvSpPr>
          <p:nvPr>
            <p:ph type="dt" sz="half" idx="10"/>
          </p:nvPr>
        </p:nvSpPr>
        <p:spPr>
          <a:xfrm>
            <a:off x="7077511" y="5410201"/>
            <a:ext cx="2743200" cy="365125"/>
          </a:xfrm>
        </p:spPr>
        <p:txBody>
          <a:bodyPr rtlCol="0"/>
          <a:lstStyle/>
          <a:p>
            <a:pPr rtl="0"/>
            <a:fld id="{A02EAC81-5C99-4864-A0E8-CFA5C9ABA6C2}" type="datetime1">
              <a:rPr lang="fr-FR" noProof="0" smtClean="0"/>
              <a:t>12/01/2023</a:t>
            </a:fld>
            <a:endParaRPr lang="fr-FR" noProof="0"/>
          </a:p>
        </p:txBody>
      </p:sp>
      <p:sp>
        <p:nvSpPr>
          <p:cNvPr id="5" name="Espace réservé du pied de page 4"/>
          <p:cNvSpPr>
            <a:spLocks noGrp="1"/>
          </p:cNvSpPr>
          <p:nvPr>
            <p:ph type="ftr" sz="quarter" idx="11"/>
          </p:nvPr>
        </p:nvSpPr>
        <p:spPr>
          <a:xfrm>
            <a:off x="1876424" y="5410201"/>
            <a:ext cx="5124886" cy="365125"/>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9896911" y="5410199"/>
            <a:ext cx="771089" cy="365125"/>
          </a:xfrm>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0" y="4304664"/>
            <a:ext cx="9912355" cy="819355"/>
          </a:xfrm>
        </p:spPr>
        <p:txBody>
          <a:bodyPr rtlCol="0" anchor="b">
            <a:normAutofit/>
          </a:bodyPr>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fr-FR" noProof="0"/>
              <a:t>Cliquez sur l’icône pour ajouter une image</a:t>
            </a:r>
          </a:p>
        </p:txBody>
      </p:sp>
      <p:sp>
        <p:nvSpPr>
          <p:cNvPr id="4" name="Espace réservé du texte 3"/>
          <p:cNvSpPr>
            <a:spLocks noGrp="1"/>
          </p:cNvSpPr>
          <p:nvPr>
            <p:ph type="body" sz="half" idx="2" hasCustomPrompt="1"/>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0ACE44FF-5CD6-4B82-B1F5-6AE86C9907EB}" type="datetime1">
              <a:rPr lang="fr-FR" noProof="0" smtClean="0"/>
              <a:t>12/01/2023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56" y="609600"/>
            <a:ext cx="9905955" cy="3429000"/>
          </a:xfrm>
        </p:spPr>
        <p:txBody>
          <a:bodyPr rtlCol="0" anchor="ctr">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9B3B6F96-1DBA-403E-937D-37819E106CA7}" type="datetime1">
              <a:rPr lang="fr-FR" noProof="0" smtClean="0"/>
              <a:t>12/01/2023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6212" y="609599"/>
            <a:ext cx="9302752" cy="2748429"/>
          </a:xfrm>
        </p:spPr>
        <p:txBody>
          <a:bodyPr rtlCol="0" anchor="ctr">
            <a:normAutofit/>
          </a:bodyPr>
          <a:lstStyle>
            <a:lvl1pPr>
              <a:defRPr sz="3600"/>
            </a:lvl1pPr>
          </a:lstStyle>
          <a:p>
            <a:pPr rtl="0"/>
            <a:r>
              <a:rPr lang="fr-FR" noProof="0"/>
              <a:t>Modifiez le style du titre</a:t>
            </a:r>
          </a:p>
        </p:txBody>
      </p:sp>
      <p:sp>
        <p:nvSpPr>
          <p:cNvPr id="12" name="Espace réservé du texte 3"/>
          <p:cNvSpPr>
            <a:spLocks noGrp="1"/>
          </p:cNvSpPr>
          <p:nvPr>
            <p:ph type="body" sz="half" idx="13" hasCustomPrompt="1"/>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4" name="Espace réservé du texte 3"/>
          <p:cNvSpPr>
            <a:spLocks noGrp="1"/>
          </p:cNvSpPr>
          <p:nvPr>
            <p:ph type="body" sz="half" idx="2" hasCustomPrompt="1"/>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55413907-E3EB-48AE-AB86-05A8E02730C7}" type="datetime1">
              <a:rPr lang="fr-FR" noProof="0" smtClean="0"/>
              <a:t>12/01/2023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
        <p:nvSpPr>
          <p:cNvPr id="60" name="Zone de texte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
        <p:nvSpPr>
          <p:cNvPr id="61" name="Zone de texte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1141410" y="2134041"/>
            <a:ext cx="9906001" cy="2511835"/>
          </a:xfrm>
        </p:spPr>
        <p:txBody>
          <a:bodyPr rtlCol="0" anchor="b">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2A7BD87-4162-417A-9B5A-2932BA9F7490}" type="datetime1">
              <a:rPr lang="fr-FR" noProof="0" smtClean="0"/>
              <a:t>12/01/2023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re 1"/>
          <p:cNvSpPr>
            <a:spLocks noGrp="1"/>
          </p:cNvSpPr>
          <p:nvPr>
            <p:ph type="title"/>
          </p:nvPr>
        </p:nvSpPr>
        <p:spPr>
          <a:xfrm>
            <a:off x="1141413" y="609600"/>
            <a:ext cx="9905998" cy="1905000"/>
          </a:xfrm>
        </p:spPr>
        <p:txBody>
          <a:bodyPr rtlCol="0"/>
          <a:lstStyle/>
          <a:p>
            <a:pPr rtl="0"/>
            <a:r>
              <a:rPr lang="fr-FR" noProof="0"/>
              <a:t>Modifiez le style du titre</a:t>
            </a:r>
          </a:p>
        </p:txBody>
      </p:sp>
      <p:sp>
        <p:nvSpPr>
          <p:cNvPr id="7" name="Espace réservé du texte 2"/>
          <p:cNvSpPr>
            <a:spLocks noGrp="1"/>
          </p:cNvSpPr>
          <p:nvPr>
            <p:ph type="body" idx="1" hasCustomPrompt="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8" name="Espace réservé du texte 3"/>
          <p:cNvSpPr>
            <a:spLocks noGrp="1"/>
          </p:cNvSpPr>
          <p:nvPr>
            <p:ph type="body" sz="half" idx="15" hasCustomPrompt="1"/>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9" name="Espace réservé du texte 4"/>
          <p:cNvSpPr>
            <a:spLocks noGrp="1"/>
          </p:cNvSpPr>
          <p:nvPr>
            <p:ph type="body" sz="quarter" idx="3" hasCustomPrompt="1"/>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0" name="Espace réservé du texte 3"/>
          <p:cNvSpPr>
            <a:spLocks noGrp="1"/>
          </p:cNvSpPr>
          <p:nvPr>
            <p:ph type="body" sz="half" idx="16" hasCustomPrompt="1"/>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11" name="Espace réservé du texte 4"/>
          <p:cNvSpPr>
            <a:spLocks noGrp="1"/>
          </p:cNvSpPr>
          <p:nvPr>
            <p:ph type="body" sz="quarter" idx="13" hasCustomPrompt="1"/>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2" name="Espace réservé du texte 3"/>
          <p:cNvSpPr>
            <a:spLocks noGrp="1"/>
          </p:cNvSpPr>
          <p:nvPr>
            <p:ph type="body" sz="half" idx="17" hasCustomPrompt="1"/>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de la date 2"/>
          <p:cNvSpPr>
            <a:spLocks noGrp="1"/>
          </p:cNvSpPr>
          <p:nvPr>
            <p:ph type="dt" sz="half" idx="10"/>
          </p:nvPr>
        </p:nvSpPr>
        <p:spPr/>
        <p:txBody>
          <a:bodyPr rtlCol="0"/>
          <a:lstStyle/>
          <a:p>
            <a:pPr rtl="0"/>
            <a:fld id="{20004DDE-15BB-4C4D-B4EA-C083161A9948}" type="datetime1">
              <a:rPr lang="fr-FR" noProof="0" smtClean="0"/>
              <a:t>12/01/2023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s">
    <p:spTree>
      <p:nvGrpSpPr>
        <p:cNvPr id="1" name=""/>
        <p:cNvGrpSpPr/>
        <p:nvPr/>
      </p:nvGrpSpPr>
      <p:grpSpPr>
        <a:xfrm>
          <a:off x="0" y="0"/>
          <a:ext cx="0" cy="0"/>
          <a:chOff x="0" y="0"/>
          <a:chExt cx="0" cy="0"/>
        </a:xfrm>
      </p:grpSpPr>
      <p:sp>
        <p:nvSpPr>
          <p:cNvPr id="30" name="Titre 1"/>
          <p:cNvSpPr>
            <a:spLocks noGrp="1"/>
          </p:cNvSpPr>
          <p:nvPr>
            <p:ph type="title"/>
          </p:nvPr>
        </p:nvSpPr>
        <p:spPr>
          <a:xfrm>
            <a:off x="1141411" y="609600"/>
            <a:ext cx="9905999" cy="1905000"/>
          </a:xfrm>
        </p:spPr>
        <p:txBody>
          <a:bodyPr rtlCol="0"/>
          <a:lstStyle/>
          <a:p>
            <a:pPr rtl="0"/>
            <a:r>
              <a:rPr lang="fr-FR" noProof="0"/>
              <a:t>Modifiez le style du titre</a:t>
            </a:r>
          </a:p>
        </p:txBody>
      </p:sp>
      <p:sp>
        <p:nvSpPr>
          <p:cNvPr id="19" name="Espace réservé du texte 2"/>
          <p:cNvSpPr>
            <a:spLocks noGrp="1"/>
          </p:cNvSpPr>
          <p:nvPr>
            <p:ph type="body" idx="1" hasCustomPrompt="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0" name="Espace réservé d’image 2"/>
          <p:cNvSpPr>
            <a:spLocks noGrp="1" noChangeAspect="1"/>
          </p:cNvSpPr>
          <p:nvPr>
            <p:ph type="pic" idx="15" hasCustomPrompt="1"/>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1" name="Espace réservé du texte 3"/>
          <p:cNvSpPr>
            <a:spLocks noGrp="1"/>
          </p:cNvSpPr>
          <p:nvPr>
            <p:ph type="body" sz="half" idx="18" hasCustomPrompt="1"/>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2" name="Espace réservé du texte 4"/>
          <p:cNvSpPr>
            <a:spLocks noGrp="1"/>
          </p:cNvSpPr>
          <p:nvPr>
            <p:ph type="body" sz="quarter" idx="3" hasCustomPrompt="1"/>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3" name="Espace réservé d’image 2"/>
          <p:cNvSpPr>
            <a:spLocks noGrp="1" noChangeAspect="1"/>
          </p:cNvSpPr>
          <p:nvPr>
            <p:ph type="pic" idx="21" hasCustomPrompt="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4" name="Espace réservé du texte 3"/>
          <p:cNvSpPr>
            <a:spLocks noGrp="1"/>
          </p:cNvSpPr>
          <p:nvPr>
            <p:ph type="body" sz="half" idx="19" hasCustomPrompt="1"/>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5" name="Espace réservé du texte 4"/>
          <p:cNvSpPr>
            <a:spLocks noGrp="1"/>
          </p:cNvSpPr>
          <p:nvPr>
            <p:ph type="body" sz="quarter" idx="13" hasCustomPrompt="1"/>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6" name="Espace réservé d’image 2"/>
          <p:cNvSpPr>
            <a:spLocks noGrp="1" noChangeAspect="1"/>
          </p:cNvSpPr>
          <p:nvPr>
            <p:ph type="pic" idx="22" hasCustomPrompt="1"/>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7" name="Espace réservé du texte 3"/>
          <p:cNvSpPr>
            <a:spLocks noGrp="1"/>
          </p:cNvSpPr>
          <p:nvPr>
            <p:ph type="body" sz="half" idx="20" hasCustomPrompt="1"/>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de la date 2"/>
          <p:cNvSpPr>
            <a:spLocks noGrp="1"/>
          </p:cNvSpPr>
          <p:nvPr>
            <p:ph type="dt" sz="half" idx="10"/>
          </p:nvPr>
        </p:nvSpPr>
        <p:spPr/>
        <p:txBody>
          <a:bodyPr rtlCol="0"/>
          <a:lstStyle/>
          <a:p>
            <a:pPr rtl="0"/>
            <a:fld id="{9E1F3B7E-0513-428C-82D7-BDF3AA9A4EA5}" type="datetime1">
              <a:rPr lang="fr-FR" noProof="0" smtClean="0"/>
              <a:t>12/01/2023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F2372795-7EAB-4160-A1B0-2F422ABD8E89}" type="datetime1">
              <a:rPr lang="fr-FR" noProof="0" smtClean="0"/>
              <a:t>12/01/2023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609599"/>
            <a:ext cx="2005011" cy="5181601"/>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1141410" y="609599"/>
            <a:ext cx="7748590" cy="5181601"/>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4C2BF765-708F-4989-AE14-BAB9493E4588}" type="datetime1">
              <a:rPr lang="fr-FR" noProof="0" smtClean="0"/>
              <a:t>12/01/2023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601D7A6B-BCC2-4C21-BAE3-6AF1B840E56D}" type="datetime1">
              <a:rPr lang="fr-FR" noProof="0" smtClean="0"/>
              <a:t>12/01/2023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41411" y="1419226"/>
            <a:ext cx="9906000" cy="2852737"/>
          </a:xfrm>
        </p:spPr>
        <p:txBody>
          <a:bodyPr rtlCol="0" anchor="b">
            <a:normAutofit/>
          </a:bodyPr>
          <a:lstStyle>
            <a:lvl1pPr>
              <a:defRPr sz="3600"/>
            </a:lvl1pPr>
          </a:lstStyle>
          <a:p>
            <a:pPr rtl="0"/>
            <a:r>
              <a:rPr lang="fr-FR" noProof="0"/>
              <a:t>Modifiez le style du titre</a:t>
            </a:r>
          </a:p>
        </p:txBody>
      </p:sp>
      <p:sp>
        <p:nvSpPr>
          <p:cNvPr id="3" name="Espace réservé du texte 2"/>
          <p:cNvSpPr>
            <a:spLocks noGrp="1"/>
          </p:cNvSpPr>
          <p:nvPr>
            <p:ph type="body" idx="1" hasCustomPrompt="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0635DD21-33A0-42C5-A2E5-7493465514B7}" type="datetime1">
              <a:rPr lang="fr-FR" noProof="0" smtClean="0"/>
              <a:t>12/01/2023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141410" y="2249486"/>
            <a:ext cx="4878389" cy="354171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72200" y="2249486"/>
            <a:ext cx="4875211" cy="354171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E8BC33FA-CEBE-4502-9F9B-2F0989154353}" type="datetime1">
              <a:rPr lang="fr-FR" noProof="0" smtClean="0"/>
              <a:t>12/01/2023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141411" y="619126"/>
            <a:ext cx="9906000" cy="1477961"/>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1141411" y="2249486"/>
            <a:ext cx="487839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141410" y="3073397"/>
            <a:ext cx="4878391" cy="27178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172200" y="2249485"/>
            <a:ext cx="4875210"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172200" y="3073397"/>
            <a:ext cx="4875210" cy="27178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B3ECB3ED-4851-4DE7-9A6A-4D7485AC63E3}" type="datetime1">
              <a:rPr lang="fr-FR" noProof="0" smtClean="0"/>
              <a:t>12/01/2023</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DBDFEB93-A53E-490C-AF00-EDE3AFF9A36D}" type="datetime1">
              <a:rPr lang="fr-FR" noProof="0" smtClean="0"/>
              <a:t>12/01/2023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969093F2-5574-4FF9-B1D2-E15C695A74EF}" type="datetime1">
              <a:rPr lang="fr-FR" noProof="0" smtClean="0"/>
              <a:t>12/01/2023</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6705" y="609601"/>
            <a:ext cx="3856037" cy="1639884"/>
          </a:xfrm>
        </p:spPr>
        <p:txBody>
          <a:bodyPr rtlCol="0" anchor="b"/>
          <a:lstStyle>
            <a:lvl1pPr>
              <a:defRPr sz="3200"/>
            </a:lvl1pPr>
          </a:lstStyle>
          <a:p>
            <a:pPr rtl="0"/>
            <a:r>
              <a:rPr lang="fr-FR" noProof="0"/>
              <a:t>Modifiez le style du titre</a:t>
            </a:r>
          </a:p>
        </p:txBody>
      </p:sp>
      <p:sp>
        <p:nvSpPr>
          <p:cNvPr id="3" name="Espace réservé du contenu 2"/>
          <p:cNvSpPr>
            <a:spLocks noGrp="1"/>
          </p:cNvSpPr>
          <p:nvPr>
            <p:ph idx="1" hasCustomPrompt="1"/>
          </p:nvPr>
        </p:nvSpPr>
        <p:spPr>
          <a:xfrm>
            <a:off x="5156200" y="592666"/>
            <a:ext cx="5891209" cy="5198534"/>
          </a:xfrm>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575F6C24-568D-4917-863C-3B89D44003D5}" type="datetime1">
              <a:rPr lang="fr-FR" noProof="0" smtClean="0"/>
              <a:t>12/01/2023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5934508" cy="1639886"/>
          </a:xfrm>
        </p:spPr>
        <p:txBody>
          <a:bodyPr rtlCol="0" anchor="b"/>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A202532-655D-448B-BCCD-E52581A788ED}" type="datetime1">
              <a:rPr lang="fr-FR" noProof="0" smtClean="0"/>
              <a:t>12/01/2023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e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e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orme libre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orme libre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orme libre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orme libre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orme libre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orme libre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orme libre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orme libre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orme libre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orme libre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g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orme libre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orme libre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orme libre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orme libre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orme libre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orme libre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orme libre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orme libre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orme libre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orme libre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orme libre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orme libre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orme libre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orme libre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e 9"/>
            <p:cNvGrpSpPr/>
            <p:nvPr/>
          </p:nvGrpSpPr>
          <p:grpSpPr>
            <a:xfrm>
              <a:off x="11364912" y="0"/>
              <a:ext cx="674688" cy="6848476"/>
              <a:chOff x="11364912" y="0"/>
              <a:chExt cx="674688" cy="6848476"/>
            </a:xfrm>
            <a:grpFill/>
          </p:grpSpPr>
          <p:sp>
            <p:nvSpPr>
              <p:cNvPr id="11" name="Forme libre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orme libre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orme libre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orme libre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orme libre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orme libre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orme libre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orme libre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orme libre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Espace réservé du titre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fr-FR" noProof="0"/>
          </a:p>
        </p:txBody>
      </p:sp>
      <p:sp>
        <p:nvSpPr>
          <p:cNvPr id="3" name="Espace réservé au texte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CD282D03-1B0F-4808-A039-91C9E6CB118E}" type="datetime1">
              <a:rPr lang="fr-FR" noProof="0" smtClean="0"/>
              <a:t>12/01/2023</a:t>
            </a:fld>
            <a:endParaRPr lang="fr-FR" noProof="0" dirty="0"/>
          </a:p>
        </p:txBody>
      </p:sp>
      <p:sp>
        <p:nvSpPr>
          <p:cNvPr id="5" name="Espace réservé du pied de page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376098732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8D3E5-C7A3-47DF-A374-46BF83A69904}"/>
              </a:ext>
            </a:extLst>
          </p:cNvPr>
          <p:cNvSpPr>
            <a:spLocks noGrp="1"/>
          </p:cNvSpPr>
          <p:nvPr>
            <p:ph type="ctrTitle"/>
          </p:nvPr>
        </p:nvSpPr>
        <p:spPr>
          <a:xfrm>
            <a:off x="953308" y="1122363"/>
            <a:ext cx="10637806" cy="2387600"/>
          </a:xfrm>
        </p:spPr>
        <p:txBody>
          <a:bodyPr rtlCol="0">
            <a:normAutofit/>
          </a:bodyPr>
          <a:lstStyle/>
          <a:p>
            <a:pPr algn="ctr" rtl="0"/>
            <a:r>
              <a:rPr lang="fr-FR" sz="5400" dirty="0">
                <a:latin typeface="Rockwell" panose="02060603020205020403" pitchFamily="18" charset="0"/>
              </a:rPr>
              <a:t>A PROPOS DU VERBE</a:t>
            </a:r>
          </a:p>
        </p:txBody>
      </p:sp>
      <p:sp>
        <p:nvSpPr>
          <p:cNvPr id="5" name="Sous-titre 4">
            <a:extLst>
              <a:ext uri="{FF2B5EF4-FFF2-40B4-BE49-F238E27FC236}">
                <a16:creationId xmlns:a16="http://schemas.microsoft.com/office/drawing/2014/main" id="{29910939-85F2-D92E-E2CD-E6459CE8C17D}"/>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81935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LES TROIS VALEURS SYNTAXIQUES DU VERBE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lstStyle/>
          <a:p>
            <a:r>
              <a:rPr lang="fr-FR" sz="3200" dirty="0"/>
              <a:t>Valeur temporelle :</a:t>
            </a:r>
          </a:p>
          <a:p>
            <a:pPr lvl="1"/>
            <a:r>
              <a:rPr lang="fr-FR" dirty="0"/>
              <a:t>Situation dans une « époque » : passée, présente ou future </a:t>
            </a:r>
          </a:p>
          <a:p>
            <a:pPr marL="457200" lvl="1" indent="0">
              <a:buNone/>
            </a:pPr>
            <a:r>
              <a:rPr lang="fr-FR" dirty="0"/>
              <a:t>JE T’AIMAIS / JE T’AIME / et JE T’AIMERAI</a:t>
            </a:r>
          </a:p>
          <a:p>
            <a:pPr lvl="1"/>
            <a:r>
              <a:rPr lang="fr-FR" dirty="0"/>
              <a:t>Situation par rapport à un autre verbe : antériorité, postériorité ou simultanéité</a:t>
            </a:r>
          </a:p>
          <a:p>
            <a:pPr marL="457200" lvl="1" indent="0">
              <a:buNone/>
            </a:pPr>
            <a:r>
              <a:rPr lang="fr-FR" dirty="0"/>
              <a:t>QUAND TU </a:t>
            </a:r>
            <a:r>
              <a:rPr lang="fr-FR" u="sng" dirty="0"/>
              <a:t>AURAS FINI</a:t>
            </a:r>
            <a:r>
              <a:rPr lang="fr-FR" dirty="0"/>
              <a:t>, TU </a:t>
            </a:r>
            <a:r>
              <a:rPr lang="fr-FR" u="sng" dirty="0"/>
              <a:t>ÉTEINDRAS</a:t>
            </a:r>
            <a:r>
              <a:rPr lang="fr-FR" dirty="0"/>
              <a:t> L’ORDINATEUR. </a:t>
            </a:r>
          </a:p>
          <a:p>
            <a:pPr marL="457200" lvl="1" indent="0">
              <a:buNone/>
            </a:pPr>
            <a:r>
              <a:rPr lang="fr-FR" dirty="0"/>
              <a:t>=&gt; L’action de « finir » est antérieure à celle d’ « éteindre ».</a:t>
            </a:r>
          </a:p>
        </p:txBody>
      </p:sp>
    </p:spTree>
    <p:extLst>
      <p:ext uri="{BB962C8B-B14F-4D97-AF65-F5344CB8AC3E}">
        <p14:creationId xmlns:p14="http://schemas.microsoft.com/office/powerpoint/2010/main" val="16753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LES TROIS VALEURS SYNTAXIQUES DU VERBE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normAutofit fontScale="85000" lnSpcReduction="10000"/>
          </a:bodyPr>
          <a:lstStyle/>
          <a:p>
            <a:r>
              <a:rPr lang="fr-FR" sz="3200" dirty="0"/>
              <a:t>Valeur aspectuelle :</a:t>
            </a:r>
          </a:p>
          <a:p>
            <a:pPr marL="0" indent="0" algn="just">
              <a:buNone/>
            </a:pPr>
            <a:r>
              <a:rPr lang="fr-FR" sz="3200" dirty="0"/>
              <a:t>C’est la façon dont on perçoit le déroulement d’une action exprimée par un verbe. On parle de « procès » (à rapprocher de « processus »).</a:t>
            </a:r>
          </a:p>
          <a:p>
            <a:pPr marL="0" indent="0" algn="just">
              <a:buNone/>
            </a:pPr>
            <a:r>
              <a:rPr lang="fr-FR" sz="3200" dirty="0"/>
              <a:t>IL </a:t>
            </a:r>
            <a:r>
              <a:rPr lang="fr-FR" sz="3200" u="sng" dirty="0"/>
              <a:t>LISAIT</a:t>
            </a:r>
            <a:r>
              <a:rPr lang="fr-FR" sz="3200" dirty="0"/>
              <a:t> vs IL </a:t>
            </a:r>
            <a:r>
              <a:rPr lang="fr-FR" sz="3200" u="sng" dirty="0"/>
              <a:t>A DORMI </a:t>
            </a:r>
            <a:r>
              <a:rPr lang="fr-FR" sz="3200" dirty="0"/>
              <a:t>=&gt; « Le verbe « lisait » exprime un procès qui est compris dans sa durée. « A dormi » exprime un procès qui est accompli. </a:t>
            </a:r>
          </a:p>
        </p:txBody>
      </p:sp>
    </p:spTree>
    <p:extLst>
      <p:ext uri="{BB962C8B-B14F-4D97-AF65-F5344CB8AC3E}">
        <p14:creationId xmlns:p14="http://schemas.microsoft.com/office/powerpoint/2010/main" val="392522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414068"/>
            <a:ext cx="9905999" cy="5377133"/>
          </a:xfrm>
        </p:spPr>
        <p:txBody>
          <a:bodyPr>
            <a:normAutofit/>
          </a:bodyPr>
          <a:lstStyle/>
          <a:p>
            <a:pPr marL="0" indent="0">
              <a:buNone/>
            </a:pPr>
            <a:r>
              <a:rPr lang="fr-FR" sz="3200" dirty="0"/>
              <a:t>Le procès exprimé par le verbe peut-être : </a:t>
            </a:r>
          </a:p>
          <a:p>
            <a:pPr marL="0" indent="0">
              <a:buNone/>
            </a:pPr>
            <a:endParaRPr lang="fr-FR" sz="3200" dirty="0"/>
          </a:p>
        </p:txBody>
      </p:sp>
      <p:pic>
        <p:nvPicPr>
          <p:cNvPr id="7" name="Image 6">
            <a:extLst>
              <a:ext uri="{FF2B5EF4-FFF2-40B4-BE49-F238E27FC236}">
                <a16:creationId xmlns:a16="http://schemas.microsoft.com/office/drawing/2014/main" id="{C20BF945-FB8E-BF38-F9B0-8C7D264C931D}"/>
              </a:ext>
            </a:extLst>
          </p:cNvPr>
          <p:cNvPicPr>
            <a:picLocks noChangeAspect="1"/>
          </p:cNvPicPr>
          <p:nvPr/>
        </p:nvPicPr>
        <p:blipFill>
          <a:blip r:embed="rId2"/>
          <a:stretch>
            <a:fillRect/>
          </a:stretch>
        </p:blipFill>
        <p:spPr>
          <a:xfrm>
            <a:off x="1560945" y="1626714"/>
            <a:ext cx="7555345" cy="4810814"/>
          </a:xfrm>
          <a:prstGeom prst="rect">
            <a:avLst/>
          </a:prstGeom>
        </p:spPr>
      </p:pic>
      <p:sp>
        <p:nvSpPr>
          <p:cNvPr id="8" name="ZoneTexte 7">
            <a:extLst>
              <a:ext uri="{FF2B5EF4-FFF2-40B4-BE49-F238E27FC236}">
                <a16:creationId xmlns:a16="http://schemas.microsoft.com/office/drawing/2014/main" id="{01A04164-B84B-2A30-6126-18DB6A4CD04C}"/>
              </a:ext>
            </a:extLst>
          </p:cNvPr>
          <p:cNvSpPr txBox="1"/>
          <p:nvPr/>
        </p:nvSpPr>
        <p:spPr>
          <a:xfrm>
            <a:off x="9033524" y="4599710"/>
            <a:ext cx="1265382" cy="923330"/>
          </a:xfrm>
          <a:prstGeom prst="rect">
            <a:avLst/>
          </a:prstGeom>
          <a:noFill/>
        </p:spPr>
        <p:txBody>
          <a:bodyPr wrap="square" rtlCol="0">
            <a:spAutoFit/>
          </a:bodyPr>
          <a:lstStyle/>
          <a:p>
            <a:r>
              <a:rPr lang="fr-FR" dirty="0"/>
              <a:t>=&gt; Répétition ou habitude</a:t>
            </a:r>
          </a:p>
        </p:txBody>
      </p:sp>
    </p:spTree>
    <p:extLst>
      <p:ext uri="{BB962C8B-B14F-4D97-AF65-F5344CB8AC3E}">
        <p14:creationId xmlns:p14="http://schemas.microsoft.com/office/powerpoint/2010/main" val="344669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LES TROIS VALEURS SYNTAXIQUES DU VERBE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normAutofit lnSpcReduction="10000"/>
          </a:bodyPr>
          <a:lstStyle/>
          <a:p>
            <a:r>
              <a:rPr lang="fr-FR" sz="3200" dirty="0"/>
              <a:t>Valeur modale :</a:t>
            </a:r>
          </a:p>
          <a:p>
            <a:pPr marL="0" indent="0">
              <a:buNone/>
            </a:pPr>
            <a:r>
              <a:rPr lang="fr-FR" sz="3200" dirty="0"/>
              <a:t>La valeur modale d’un verbe renseigne sur l’attitude du locuteur par rapport au procès. Le verbe a une valeur modale lorsqu’il informe davantage sur le jugement ou l’attitude du locuteur que sur la valeur temporelle de ce verbe. </a:t>
            </a:r>
          </a:p>
        </p:txBody>
      </p:sp>
    </p:spTree>
    <p:extLst>
      <p:ext uri="{BB962C8B-B14F-4D97-AF65-F5344CB8AC3E}">
        <p14:creationId xmlns:p14="http://schemas.microsoft.com/office/powerpoint/2010/main" val="414270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396815"/>
            <a:ext cx="9905999" cy="5394386"/>
          </a:xfrm>
        </p:spPr>
        <p:txBody>
          <a:bodyPr>
            <a:normAutofit/>
          </a:bodyPr>
          <a:lstStyle/>
          <a:p>
            <a:pPr marL="0" indent="0">
              <a:buNone/>
            </a:pPr>
            <a:r>
              <a:rPr lang="fr-FR" sz="3200" dirty="0"/>
              <a:t>La valeur modale peut exprimer : </a:t>
            </a:r>
          </a:p>
        </p:txBody>
      </p:sp>
      <p:pic>
        <p:nvPicPr>
          <p:cNvPr id="7" name="Image 6">
            <a:extLst>
              <a:ext uri="{FF2B5EF4-FFF2-40B4-BE49-F238E27FC236}">
                <a16:creationId xmlns:a16="http://schemas.microsoft.com/office/drawing/2014/main" id="{C3DE8C16-0A65-60C7-F133-58723A7305CB}"/>
              </a:ext>
            </a:extLst>
          </p:cNvPr>
          <p:cNvPicPr>
            <a:picLocks noChangeAspect="1"/>
          </p:cNvPicPr>
          <p:nvPr/>
        </p:nvPicPr>
        <p:blipFill>
          <a:blip r:embed="rId2"/>
          <a:stretch>
            <a:fillRect/>
          </a:stretch>
        </p:blipFill>
        <p:spPr>
          <a:xfrm>
            <a:off x="3122762" y="1287594"/>
            <a:ext cx="5087971" cy="5152143"/>
          </a:xfrm>
          <a:prstGeom prst="rect">
            <a:avLst/>
          </a:prstGeom>
        </p:spPr>
      </p:pic>
    </p:spTree>
    <p:extLst>
      <p:ext uri="{BB962C8B-B14F-4D97-AF65-F5344CB8AC3E}">
        <p14:creationId xmlns:p14="http://schemas.microsoft.com/office/powerpoint/2010/main" val="409371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8D3E5-C7A3-47DF-A374-46BF83A69904}"/>
              </a:ext>
            </a:extLst>
          </p:cNvPr>
          <p:cNvSpPr>
            <a:spLocks noGrp="1"/>
          </p:cNvSpPr>
          <p:nvPr>
            <p:ph type="ctrTitle"/>
          </p:nvPr>
        </p:nvSpPr>
        <p:spPr>
          <a:xfrm>
            <a:off x="953308" y="1122363"/>
            <a:ext cx="10637806" cy="2387600"/>
          </a:xfrm>
        </p:spPr>
        <p:txBody>
          <a:bodyPr rtlCol="0">
            <a:normAutofit/>
          </a:bodyPr>
          <a:lstStyle/>
          <a:p>
            <a:pPr algn="ctr" rtl="0"/>
            <a:r>
              <a:rPr lang="fr-FR" sz="5400" dirty="0">
                <a:latin typeface="Rockwell" panose="02060603020205020403" pitchFamily="18" charset="0"/>
              </a:rPr>
              <a:t>A PROPOS DES TEMPS</a:t>
            </a:r>
          </a:p>
        </p:txBody>
      </p:sp>
      <p:sp>
        <p:nvSpPr>
          <p:cNvPr id="5" name="Sous-titre 4">
            <a:extLst>
              <a:ext uri="{FF2B5EF4-FFF2-40B4-BE49-F238E27FC236}">
                <a16:creationId xmlns:a16="http://schemas.microsoft.com/office/drawing/2014/main" id="{29910939-85F2-D92E-E2CD-E6459CE8C17D}"/>
              </a:ext>
            </a:extLst>
          </p:cNvPr>
          <p:cNvSpPr>
            <a:spLocks noGrp="1"/>
          </p:cNvSpPr>
          <p:nvPr>
            <p:ph type="subTitle" idx="1"/>
          </p:nvPr>
        </p:nvSpPr>
        <p:spPr/>
        <p:txBody>
          <a:bodyPr/>
          <a:lstStyle/>
          <a:p>
            <a:r>
              <a:rPr lang="fr-FR" dirty="0"/>
              <a:t>Les valeurs temporelles d’un verbe | Approfondissement et précisions</a:t>
            </a:r>
          </a:p>
        </p:txBody>
      </p:sp>
    </p:spTree>
    <p:extLst>
      <p:ext uri="{BB962C8B-B14F-4D97-AF65-F5344CB8AC3E}">
        <p14:creationId xmlns:p14="http://schemas.microsoft.com/office/powerpoint/2010/main" val="403962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 PRESENT</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637310" y="1653308"/>
            <a:ext cx="10926618" cy="5006109"/>
          </a:xfrm>
        </p:spPr>
        <p:txBody>
          <a:bodyPr>
            <a:normAutofit fontScale="92500"/>
          </a:bodyPr>
          <a:lstStyle/>
          <a:p>
            <a:r>
              <a:rPr lang="fr-FR" sz="3200" dirty="0"/>
              <a:t> </a:t>
            </a:r>
            <a:r>
              <a:rPr lang="fr-FR" dirty="0"/>
              <a:t>Présent d’énonciation (renvoie à l’époque présente du locuteur)</a:t>
            </a:r>
          </a:p>
          <a:p>
            <a:r>
              <a:rPr lang="fr-FR" dirty="0"/>
              <a:t>Présent à valeur de futur (TU VIENS ? – J</a:t>
            </a:r>
            <a:r>
              <a:rPr lang="fr-FR" u="sng" dirty="0"/>
              <a:t>’ARRIVE</a:t>
            </a:r>
            <a:r>
              <a:rPr lang="fr-FR" dirty="0"/>
              <a:t> !)</a:t>
            </a:r>
          </a:p>
          <a:p>
            <a:r>
              <a:rPr lang="fr-FR" dirty="0"/>
              <a:t>Présent à valeur de passé récent (JE RENTRE A L’INSTANT.)</a:t>
            </a:r>
          </a:p>
          <a:p>
            <a:r>
              <a:rPr lang="fr-FR" dirty="0"/>
              <a:t>Présent de vérité générale (L’EAU BOUT à 100°.)</a:t>
            </a:r>
          </a:p>
          <a:p>
            <a:r>
              <a:rPr lang="fr-FR" dirty="0"/>
              <a:t>Présent de description dans un récit au présent ou au passé.</a:t>
            </a:r>
          </a:p>
          <a:p>
            <a:r>
              <a:rPr lang="fr-FR" dirty="0"/>
              <a:t>Présent d’analyse (Zola combat l’injustice et dénonce le déterminisme social de son époque.)</a:t>
            </a:r>
          </a:p>
          <a:p>
            <a:r>
              <a:rPr lang="fr-FR" dirty="0"/>
              <a:t>Présent historique (Jules César s’empare des Gaules.)</a:t>
            </a:r>
          </a:p>
          <a:p>
            <a:r>
              <a:rPr lang="fr-FR" dirty="0"/>
              <a:t>Présent de narration dans un récit au passé (A peine s’étaient-ils endormis qu’une détonation retentit, c’est un obus qui vient d’exploser tout près d’eux.)</a:t>
            </a:r>
          </a:p>
          <a:p>
            <a:endParaRPr lang="fr-FR" sz="3200" dirty="0"/>
          </a:p>
          <a:p>
            <a:endParaRPr lang="fr-FR" sz="3200" dirty="0"/>
          </a:p>
        </p:txBody>
      </p:sp>
    </p:spTree>
    <p:extLst>
      <p:ext uri="{BB962C8B-B14F-4D97-AF65-F5344CB8AC3E}">
        <p14:creationId xmlns:p14="http://schemas.microsoft.com/office/powerpoint/2010/main" val="57163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L’IMPARFAIT</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012103" y="1741487"/>
            <a:ext cx="9905999" cy="3541714"/>
          </a:xfrm>
        </p:spPr>
        <p:txBody>
          <a:bodyPr>
            <a:normAutofit fontScale="70000" lnSpcReduction="20000"/>
          </a:bodyPr>
          <a:lstStyle/>
          <a:p>
            <a:r>
              <a:rPr lang="fr-FR" sz="3200" dirty="0"/>
              <a:t>Descriptif</a:t>
            </a:r>
          </a:p>
          <a:p>
            <a:r>
              <a:rPr lang="fr-FR" sz="3200" dirty="0"/>
              <a:t>Imparfait d’actions secondaires en corrélation avec le passé simple (premier plan pour le passé simple/second ou arrière plan pour l’imparfait)</a:t>
            </a:r>
          </a:p>
          <a:p>
            <a:r>
              <a:rPr lang="fr-FR" sz="3200" dirty="0"/>
              <a:t>Répétition ou habitude (Tous les soirs, il regardait la télé.)</a:t>
            </a:r>
          </a:p>
          <a:p>
            <a:r>
              <a:rPr lang="fr-FR" sz="3200" dirty="0"/>
              <a:t>Imparfait de narration dans un récit où le passé simple serait attendu (Le 14 juillet, le peuple prenait la Bastille)</a:t>
            </a:r>
          </a:p>
          <a:p>
            <a:r>
              <a:rPr lang="fr-FR" sz="3200" dirty="0"/>
              <a:t>Imparfait dans la concordance des temps au discours indirect (Elle affirma qu’elle le comprenait très bien. vs DD « Elle affirma : « Je le comprends très bien.) </a:t>
            </a:r>
          </a:p>
          <a:p>
            <a:endParaRPr lang="fr-FR" sz="3200" dirty="0"/>
          </a:p>
        </p:txBody>
      </p:sp>
    </p:spTree>
    <p:extLst>
      <p:ext uri="{BB962C8B-B14F-4D97-AF65-F5344CB8AC3E}">
        <p14:creationId xmlns:p14="http://schemas.microsoft.com/office/powerpoint/2010/main" val="375683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a:xfrm>
            <a:off x="1067522" y="184409"/>
            <a:ext cx="9905998" cy="960900"/>
          </a:xfrm>
        </p:spPr>
        <p:txBody>
          <a:bodyPr/>
          <a:lstStyle/>
          <a:p>
            <a:r>
              <a:rPr lang="fr-FR" dirty="0"/>
              <a:t>LES FORMES EN –RAI (Futur et conditionnel)</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951345"/>
            <a:ext cx="9905999" cy="4839856"/>
          </a:xfrm>
        </p:spPr>
        <p:txBody>
          <a:bodyPr>
            <a:normAutofit/>
          </a:bodyPr>
          <a:lstStyle/>
          <a:p>
            <a:r>
              <a:rPr lang="fr-FR" sz="3200" dirty="0"/>
              <a:t>Futur</a:t>
            </a:r>
          </a:p>
          <a:p>
            <a:pPr marL="0" indent="0">
              <a:buNone/>
            </a:pPr>
            <a:endParaRPr lang="fr-FR" sz="3200" dirty="0"/>
          </a:p>
          <a:p>
            <a:pPr marL="0" indent="0">
              <a:buNone/>
            </a:pPr>
            <a:endParaRPr lang="fr-FR" sz="3200" dirty="0"/>
          </a:p>
          <a:p>
            <a:pPr marL="0" indent="0">
              <a:buNone/>
            </a:pPr>
            <a:endParaRPr lang="fr-FR" sz="3200" dirty="0"/>
          </a:p>
          <a:p>
            <a:r>
              <a:rPr lang="fr-FR" sz="3200" dirty="0"/>
              <a:t>Conditionnel</a:t>
            </a:r>
          </a:p>
        </p:txBody>
      </p:sp>
      <p:pic>
        <p:nvPicPr>
          <p:cNvPr id="5" name="Image 4">
            <a:extLst>
              <a:ext uri="{FF2B5EF4-FFF2-40B4-BE49-F238E27FC236}">
                <a16:creationId xmlns:a16="http://schemas.microsoft.com/office/drawing/2014/main" id="{DB535258-4711-A698-2D87-C23BD1F3E553}"/>
              </a:ext>
            </a:extLst>
          </p:cNvPr>
          <p:cNvPicPr>
            <a:picLocks noChangeAspect="1"/>
          </p:cNvPicPr>
          <p:nvPr/>
        </p:nvPicPr>
        <p:blipFill>
          <a:blip r:embed="rId2"/>
          <a:stretch>
            <a:fillRect/>
          </a:stretch>
        </p:blipFill>
        <p:spPr>
          <a:xfrm>
            <a:off x="3886508" y="1066799"/>
            <a:ext cx="6210838" cy="2209992"/>
          </a:xfrm>
          <a:prstGeom prst="rect">
            <a:avLst/>
          </a:prstGeom>
        </p:spPr>
      </p:pic>
      <p:pic>
        <p:nvPicPr>
          <p:cNvPr id="7" name="Image 6">
            <a:extLst>
              <a:ext uri="{FF2B5EF4-FFF2-40B4-BE49-F238E27FC236}">
                <a16:creationId xmlns:a16="http://schemas.microsoft.com/office/drawing/2014/main" id="{2AB473DF-36C9-E48B-E0D5-825F62F97825}"/>
              </a:ext>
            </a:extLst>
          </p:cNvPr>
          <p:cNvPicPr>
            <a:picLocks noChangeAspect="1"/>
          </p:cNvPicPr>
          <p:nvPr/>
        </p:nvPicPr>
        <p:blipFill>
          <a:blip r:embed="rId3"/>
          <a:stretch>
            <a:fillRect/>
          </a:stretch>
        </p:blipFill>
        <p:spPr>
          <a:xfrm>
            <a:off x="3819416" y="4549899"/>
            <a:ext cx="6492803" cy="1120237"/>
          </a:xfrm>
          <a:prstGeom prst="rect">
            <a:avLst/>
          </a:prstGeom>
        </p:spPr>
      </p:pic>
    </p:spTree>
    <p:extLst>
      <p:ext uri="{BB962C8B-B14F-4D97-AF65-F5344CB8AC3E}">
        <p14:creationId xmlns:p14="http://schemas.microsoft.com/office/powerpoint/2010/main" val="224896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Définition</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lstStyle/>
          <a:p>
            <a:r>
              <a:rPr lang="fr-FR" b="0" i="0" dirty="0">
                <a:solidFill>
                  <a:srgbClr val="000000"/>
                </a:solidFill>
                <a:effectLst/>
                <a:latin typeface="arial" panose="020B0604020202020204" pitchFamily="34" charset="0"/>
              </a:rPr>
              <a:t> </a:t>
            </a:r>
            <a:r>
              <a:rPr lang="fr-FR" b="0" i="1" dirty="0">
                <a:solidFill>
                  <a:srgbClr val="000000"/>
                </a:solidFill>
                <a:effectLst/>
                <a:latin typeface="arial" panose="020B0604020202020204" pitchFamily="34" charset="0"/>
              </a:rPr>
              <a:t>GRAMM.</a:t>
            </a:r>
            <a:r>
              <a:rPr lang="fr-FR" b="0" i="0" dirty="0">
                <a:solidFill>
                  <a:srgbClr val="000000"/>
                </a:solidFill>
                <a:effectLst/>
                <a:latin typeface="arial" panose="020B0604020202020204" pitchFamily="34" charset="0"/>
              </a:rPr>
              <a:t> Mot exprimant un procès, un état ou un devenir, variant, dans de nombreuse langues, en nombre, en personne et en temps et ayant pour fonction syntaxique de structurer les termes constitutifs de l'énoncé. (</a:t>
            </a:r>
            <a:r>
              <a:rPr lang="fr-FR" b="0" i="0" dirty="0" err="1">
                <a:solidFill>
                  <a:srgbClr val="000000"/>
                </a:solidFill>
                <a:effectLst/>
                <a:latin typeface="arial" panose="020B0604020202020204" pitchFamily="34" charset="0"/>
              </a:rPr>
              <a:t>Cnrtl</a:t>
            </a:r>
            <a:r>
              <a:rPr lang="fr-FR" b="0" i="0" dirty="0">
                <a:solidFill>
                  <a:srgbClr val="000000"/>
                </a:solidFill>
                <a:effectLst/>
                <a:latin typeface="arial" panose="020B0604020202020204" pitchFamily="34" charset="0"/>
              </a:rPr>
              <a:t>)</a:t>
            </a:r>
            <a:endParaRPr lang="fr-FR" dirty="0"/>
          </a:p>
        </p:txBody>
      </p:sp>
    </p:spTree>
    <p:extLst>
      <p:ext uri="{BB962C8B-B14F-4D97-AF65-F5344CB8AC3E}">
        <p14:creationId xmlns:p14="http://schemas.microsoft.com/office/powerpoint/2010/main" val="212441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normAutofit/>
          </a:bodyPr>
          <a:lstStyle/>
          <a:p>
            <a:r>
              <a:rPr lang="fr-FR" dirty="0"/>
              <a:t>CARACTERISTIQUES ET CLASSEMENT</a:t>
            </a:r>
            <a:br>
              <a:rPr lang="fr-FR" dirty="0"/>
            </a:br>
            <a:endParaRPr lang="fr-FR" dirty="0"/>
          </a:p>
        </p:txBody>
      </p:sp>
      <p:pic>
        <p:nvPicPr>
          <p:cNvPr id="5" name="Espace réservé du contenu 4">
            <a:extLst>
              <a:ext uri="{FF2B5EF4-FFF2-40B4-BE49-F238E27FC236}">
                <a16:creationId xmlns:a16="http://schemas.microsoft.com/office/drawing/2014/main" id="{18BB68D7-C971-3463-0AA8-163833A8EE5D}"/>
              </a:ext>
            </a:extLst>
          </p:cNvPr>
          <p:cNvPicPr>
            <a:picLocks noGrp="1" noChangeAspect="1"/>
          </p:cNvPicPr>
          <p:nvPr>
            <p:ph idx="1"/>
          </p:nvPr>
        </p:nvPicPr>
        <p:blipFill>
          <a:blip r:embed="rId2"/>
          <a:stretch>
            <a:fillRect/>
          </a:stretch>
        </p:blipFill>
        <p:spPr>
          <a:xfrm>
            <a:off x="1141413" y="1782065"/>
            <a:ext cx="9136062" cy="4687516"/>
          </a:xfrm>
        </p:spPr>
      </p:pic>
    </p:spTree>
    <p:extLst>
      <p:ext uri="{BB962C8B-B14F-4D97-AF65-F5344CB8AC3E}">
        <p14:creationId xmlns:p14="http://schemas.microsoft.com/office/powerpoint/2010/main" val="222111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Critères de reconnaissance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lstStyle/>
          <a:p>
            <a:r>
              <a:rPr lang="fr-FR" dirty="0"/>
              <a:t>Encadrement par « ne…pas » </a:t>
            </a:r>
          </a:p>
          <a:p>
            <a:r>
              <a:rPr lang="fr-FR" dirty="0"/>
              <a:t>Faire varier le verbe en temps et en personne</a:t>
            </a:r>
          </a:p>
        </p:txBody>
      </p:sp>
    </p:spTree>
    <p:extLst>
      <p:ext uri="{BB962C8B-B14F-4D97-AF65-F5344CB8AC3E}">
        <p14:creationId xmlns:p14="http://schemas.microsoft.com/office/powerpoint/2010/main" val="88484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UN MOT SUR LA CONJUGAISON (morphologie verbale)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1966823"/>
            <a:ext cx="9905999" cy="3824378"/>
          </a:xfrm>
        </p:spPr>
        <p:txBody>
          <a:bodyPr/>
          <a:lstStyle/>
          <a:p>
            <a:r>
              <a:rPr lang="fr-FR" dirty="0"/>
              <a:t>3 voix : active, passive, pronominale (forme)</a:t>
            </a:r>
          </a:p>
          <a:p>
            <a:r>
              <a:rPr lang="fr-FR" dirty="0"/>
              <a:t>5 modes : </a:t>
            </a:r>
          </a:p>
          <a:p>
            <a:pPr lvl="1"/>
            <a:r>
              <a:rPr lang="fr-FR" dirty="0"/>
              <a:t>3 modes personnels : Indicatif, subjonctif, impératif</a:t>
            </a:r>
          </a:p>
          <a:p>
            <a:pPr lvl="1"/>
            <a:r>
              <a:rPr lang="fr-FR" dirty="0"/>
              <a:t>2 modes non personnels : infinitif et participe</a:t>
            </a:r>
          </a:p>
          <a:p>
            <a:r>
              <a:rPr lang="fr-FR" dirty="0"/>
              <a:t>Multiples temps simples et composés</a:t>
            </a:r>
          </a:p>
          <a:p>
            <a:r>
              <a:rPr lang="fr-FR" dirty="0"/>
              <a:t>Le conditionnel est désormais considéré comme un temps et non comme un mode. </a:t>
            </a:r>
          </a:p>
        </p:txBody>
      </p:sp>
    </p:spTree>
    <p:extLst>
      <p:ext uri="{BB962C8B-B14F-4D97-AF65-F5344CB8AC3E}">
        <p14:creationId xmlns:p14="http://schemas.microsoft.com/office/powerpoint/2010/main" val="28948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a:xfrm>
            <a:off x="1141413" y="618518"/>
            <a:ext cx="9905998" cy="837058"/>
          </a:xfrm>
        </p:spPr>
        <p:txBody>
          <a:bodyPr>
            <a:normAutofit fontScale="90000"/>
          </a:bodyPr>
          <a:lstStyle/>
          <a:p>
            <a:r>
              <a:rPr lang="fr-FR" dirty="0"/>
              <a:t>UN MOT SUR LA CONJUGAISON (morphologie verbale)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1966823"/>
            <a:ext cx="9905999" cy="3824378"/>
          </a:xfrm>
        </p:spPr>
        <p:txBody>
          <a:bodyPr>
            <a:normAutofit/>
          </a:bodyPr>
          <a:lstStyle/>
          <a:p>
            <a:r>
              <a:rPr lang="fr-FR" dirty="0"/>
              <a:t>Tableaux de conjugaison</a:t>
            </a:r>
          </a:p>
          <a:p>
            <a:r>
              <a:rPr lang="fr-FR" dirty="0"/>
              <a:t>Connaitre parfaitement 1</a:t>
            </a:r>
            <a:r>
              <a:rPr lang="fr-FR" baseline="30000" dirty="0"/>
              <a:t>er</a:t>
            </a:r>
            <a:r>
              <a:rPr lang="fr-FR" dirty="0"/>
              <a:t> et deuxième groupes : Être – Avoir – Faire – Aller – Dire – Venir – Pouvoir – Voir – Vouloir – Prendre (</a:t>
            </a:r>
            <a:r>
              <a:rPr lang="fr-FR" dirty="0" err="1"/>
              <a:t>Impft</a:t>
            </a:r>
            <a:r>
              <a:rPr lang="fr-FR" dirty="0"/>
              <a:t>/futur/passé composé C2 + Présent/passé simple/+</a:t>
            </a:r>
            <a:r>
              <a:rPr lang="fr-FR" dirty="0" err="1"/>
              <a:t>qpft</a:t>
            </a:r>
            <a:r>
              <a:rPr lang="fr-FR" dirty="0"/>
              <a:t>/</a:t>
            </a:r>
            <a:r>
              <a:rPr lang="fr-FR" dirty="0" err="1"/>
              <a:t>Cdtionnel</a:t>
            </a:r>
            <a:r>
              <a:rPr lang="fr-FR" dirty="0"/>
              <a:t> présent et impératif pst C3)</a:t>
            </a:r>
          </a:p>
          <a:p>
            <a:r>
              <a:rPr lang="fr-FR" dirty="0"/>
              <a:t>Un verbe conjugué = radical ou BASE + marque de temps + marque de mode +  marque de personne (P1, 2, 3 , 4 , 5 ou 6).</a:t>
            </a:r>
          </a:p>
        </p:txBody>
      </p:sp>
    </p:spTree>
    <p:extLst>
      <p:ext uri="{BB962C8B-B14F-4D97-AF65-F5344CB8AC3E}">
        <p14:creationId xmlns:p14="http://schemas.microsoft.com/office/powerpoint/2010/main" val="249683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90B43-B8CB-1912-19A3-A584FF35BAB5}"/>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2896CE76-BFD6-A79E-92BF-79BA286D598F}"/>
              </a:ext>
            </a:extLst>
          </p:cNvPr>
          <p:cNvSpPr>
            <a:spLocks noGrp="1"/>
          </p:cNvSpPr>
          <p:nvPr>
            <p:ph idx="1"/>
          </p:nvPr>
        </p:nvSpPr>
        <p:spPr/>
        <p:txBody>
          <a:bodyPr/>
          <a:lstStyle/>
          <a:p>
            <a:endParaRPr lang="fr-FR" dirty="0"/>
          </a:p>
        </p:txBody>
      </p:sp>
      <p:pic>
        <p:nvPicPr>
          <p:cNvPr id="7" name="Image 6">
            <a:extLst>
              <a:ext uri="{FF2B5EF4-FFF2-40B4-BE49-F238E27FC236}">
                <a16:creationId xmlns:a16="http://schemas.microsoft.com/office/drawing/2014/main" id="{A6037535-D6FB-98D7-2500-A1BFD532B866}"/>
              </a:ext>
            </a:extLst>
          </p:cNvPr>
          <p:cNvPicPr>
            <a:picLocks noChangeAspect="1"/>
          </p:cNvPicPr>
          <p:nvPr/>
        </p:nvPicPr>
        <p:blipFill>
          <a:blip r:embed="rId2"/>
          <a:stretch>
            <a:fillRect/>
          </a:stretch>
        </p:blipFill>
        <p:spPr>
          <a:xfrm>
            <a:off x="392874" y="103832"/>
            <a:ext cx="4953691" cy="6754168"/>
          </a:xfrm>
          <a:prstGeom prst="rect">
            <a:avLst/>
          </a:prstGeom>
        </p:spPr>
      </p:pic>
      <p:pic>
        <p:nvPicPr>
          <p:cNvPr id="9" name="Image 8">
            <a:extLst>
              <a:ext uri="{FF2B5EF4-FFF2-40B4-BE49-F238E27FC236}">
                <a16:creationId xmlns:a16="http://schemas.microsoft.com/office/drawing/2014/main" id="{AB0E0607-9B1B-31CC-DBC1-E3F292125DA4}"/>
              </a:ext>
            </a:extLst>
          </p:cNvPr>
          <p:cNvPicPr>
            <a:picLocks noChangeAspect="1"/>
          </p:cNvPicPr>
          <p:nvPr/>
        </p:nvPicPr>
        <p:blipFill>
          <a:blip r:embed="rId3"/>
          <a:stretch>
            <a:fillRect/>
          </a:stretch>
        </p:blipFill>
        <p:spPr>
          <a:xfrm>
            <a:off x="5854635" y="677331"/>
            <a:ext cx="4457347" cy="5870118"/>
          </a:xfrm>
          <a:prstGeom prst="rect">
            <a:avLst/>
          </a:prstGeom>
        </p:spPr>
      </p:pic>
    </p:spTree>
    <p:extLst>
      <p:ext uri="{BB962C8B-B14F-4D97-AF65-F5344CB8AC3E}">
        <p14:creationId xmlns:p14="http://schemas.microsoft.com/office/powerpoint/2010/main" val="117661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a:xfrm>
            <a:off x="1141413" y="618518"/>
            <a:ext cx="9905998" cy="837058"/>
          </a:xfrm>
        </p:spPr>
        <p:txBody>
          <a:bodyPr>
            <a:normAutofit fontScale="90000"/>
          </a:bodyPr>
          <a:lstStyle/>
          <a:p>
            <a:r>
              <a:rPr lang="fr-FR" dirty="0"/>
              <a:t>UN MOT SUR LA CONJUGAISON (morphologie verbale)</a:t>
            </a:r>
          </a:p>
        </p:txBody>
      </p:sp>
      <p:pic>
        <p:nvPicPr>
          <p:cNvPr id="4" name="Espace réservé du contenu 3">
            <a:extLst>
              <a:ext uri="{FF2B5EF4-FFF2-40B4-BE49-F238E27FC236}">
                <a16:creationId xmlns:a16="http://schemas.microsoft.com/office/drawing/2014/main" id="{8992B20D-9557-7363-C10F-A0C2FCEF8F25}"/>
              </a:ext>
            </a:extLst>
          </p:cNvPr>
          <p:cNvPicPr>
            <a:picLocks noGrp="1" noChangeAspect="1"/>
          </p:cNvPicPr>
          <p:nvPr>
            <p:ph idx="1"/>
          </p:nvPr>
        </p:nvPicPr>
        <p:blipFill>
          <a:blip r:embed="rId2">
            <a:lum/>
            <a:alphaModFix/>
          </a:blip>
          <a:srcRect/>
          <a:stretch>
            <a:fillRect/>
          </a:stretch>
        </p:blipFill>
        <p:spPr>
          <a:xfrm>
            <a:off x="7292655" y="1500801"/>
            <a:ext cx="3393818" cy="4738681"/>
          </a:xfrm>
          <a:prstGeom prst="rect">
            <a:avLst/>
          </a:prstGeom>
          <a:noFill/>
          <a:ln>
            <a:noFill/>
          </a:ln>
        </p:spPr>
      </p:pic>
      <p:pic>
        <p:nvPicPr>
          <p:cNvPr id="6" name="Image 5">
            <a:extLst>
              <a:ext uri="{FF2B5EF4-FFF2-40B4-BE49-F238E27FC236}">
                <a16:creationId xmlns:a16="http://schemas.microsoft.com/office/drawing/2014/main" id="{23D100EE-F460-1536-7CCE-24DA01D5FFFF}"/>
              </a:ext>
            </a:extLst>
          </p:cNvPr>
          <p:cNvPicPr>
            <a:picLocks noChangeAspect="1"/>
          </p:cNvPicPr>
          <p:nvPr/>
        </p:nvPicPr>
        <p:blipFill>
          <a:blip r:embed="rId3"/>
          <a:stretch>
            <a:fillRect/>
          </a:stretch>
        </p:blipFill>
        <p:spPr>
          <a:xfrm>
            <a:off x="1299612" y="1455576"/>
            <a:ext cx="4550082" cy="5176982"/>
          </a:xfrm>
          <a:prstGeom prst="rect">
            <a:avLst/>
          </a:prstGeom>
        </p:spPr>
      </p:pic>
    </p:spTree>
    <p:extLst>
      <p:ext uri="{BB962C8B-B14F-4D97-AF65-F5344CB8AC3E}">
        <p14:creationId xmlns:p14="http://schemas.microsoft.com/office/powerpoint/2010/main" val="348463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LES TROIS VALEURS SYNTAXIQUES DU VERBE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lstStyle/>
          <a:p>
            <a:r>
              <a:rPr lang="fr-FR" dirty="0"/>
              <a:t>Valeur temporelle</a:t>
            </a:r>
          </a:p>
          <a:p>
            <a:r>
              <a:rPr lang="fr-FR" dirty="0"/>
              <a:t>Valeur aspectuelle</a:t>
            </a:r>
          </a:p>
          <a:p>
            <a:r>
              <a:rPr lang="fr-FR" dirty="0"/>
              <a:t>Valeur modale</a:t>
            </a:r>
          </a:p>
        </p:txBody>
      </p:sp>
    </p:spTree>
    <p:extLst>
      <p:ext uri="{BB962C8B-B14F-4D97-AF65-F5344CB8AC3E}">
        <p14:creationId xmlns:p14="http://schemas.microsoft.com/office/powerpoint/2010/main" val="3765569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Office_30478294_TF77815013" id="{1E63A3F3-EF3D-4FBB-9BC6-FF1129928CC1}" vid="{D390F830-A480-4B13-B3B6-57818ECCAE2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Cycle problèmesolution </Template>
  <TotalTime>101</TotalTime>
  <Words>681</Words>
  <Application>Microsoft Office PowerPoint</Application>
  <PresentationFormat>Grand écran</PresentationFormat>
  <Paragraphs>65</Paragraphs>
  <Slides>18</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Arial</vt:lpstr>
      <vt:lpstr>Calibri</vt:lpstr>
      <vt:lpstr>Rockwell</vt:lpstr>
      <vt:lpstr>Tw Cen MT</vt:lpstr>
      <vt:lpstr>Circuit</vt:lpstr>
      <vt:lpstr>A PROPOS DU VERBE</vt:lpstr>
      <vt:lpstr>Définition</vt:lpstr>
      <vt:lpstr>CARACTERISTIQUES ET CLASSEMENT </vt:lpstr>
      <vt:lpstr>Critères de reconnaissance</vt:lpstr>
      <vt:lpstr>UN MOT SUR LA CONJUGAISON (morphologie verbale)</vt:lpstr>
      <vt:lpstr>UN MOT SUR LA CONJUGAISON (morphologie verbale)</vt:lpstr>
      <vt:lpstr>Présentation PowerPoint</vt:lpstr>
      <vt:lpstr>UN MOT SUR LA CONJUGAISON (morphologie verbale)</vt:lpstr>
      <vt:lpstr>LES TROIS VALEURS SYNTAXIQUES DU VERBE</vt:lpstr>
      <vt:lpstr>LES TROIS VALEURS SYNTAXIQUES DU VERBE</vt:lpstr>
      <vt:lpstr>LES TROIS VALEURS SYNTAXIQUES DU VERBE</vt:lpstr>
      <vt:lpstr>Présentation PowerPoint</vt:lpstr>
      <vt:lpstr>LES TROIS VALEURS SYNTAXIQUES DU VERBE</vt:lpstr>
      <vt:lpstr>Présentation PowerPoint</vt:lpstr>
      <vt:lpstr>A PROPOS DES TEMPS</vt:lpstr>
      <vt:lpstr>LE PRESENT</vt:lpstr>
      <vt:lpstr>L’IMPARFAIT</vt:lpstr>
      <vt:lpstr>LES FORMES EN –RAI (Futur et conditionnel)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&lt;Insérez le titre du problème&gt;</dc:title>
  <dc:creator>Florence</dc:creator>
  <cp:lastModifiedBy>Florence</cp:lastModifiedBy>
  <cp:revision>7</cp:revision>
  <dcterms:created xsi:type="dcterms:W3CDTF">2023-01-12T10:10:36Z</dcterms:created>
  <dcterms:modified xsi:type="dcterms:W3CDTF">2023-01-12T18:54:57Z</dcterms:modified>
</cp:coreProperties>
</file>