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58" r:id="rId8"/>
    <p:sldId id="259" r:id="rId9"/>
    <p:sldId id="257" r:id="rId10"/>
    <p:sldId id="265" r:id="rId11"/>
    <p:sldId id="264" r:id="rId12"/>
    <p:sldId id="260" r:id="rId13"/>
    <p:sldId id="261" r:id="rId14"/>
    <p:sldId id="272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6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9" name="Picture 395" descr="C:\Users\Tom\AppData\Local\Microsoft\Windows\Temporary Internet Files\Content.IE5\CVCJG8ZL\MPj04394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430" y="1633024"/>
            <a:ext cx="2946659" cy="220999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fr-FR" dirty="0"/>
              <a:t>Morphologie verbale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033F98-6B8A-E58D-E18E-B67836F11ADD}"/>
              </a:ext>
            </a:extLst>
          </p:cNvPr>
          <p:cNvSpPr txBox="1"/>
          <p:nvPr/>
        </p:nvSpPr>
        <p:spPr>
          <a:xfrm>
            <a:off x="755576" y="4119979"/>
            <a:ext cx="799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Conjuguer un verbe signifie produire l’ensemble des formes possibles d’un verbe en fonction de plusieurs variables : </a:t>
            </a:r>
          </a:p>
          <a:p>
            <a:pPr algn="ctr"/>
            <a:r>
              <a:rPr lang="fr-FR" sz="2400" dirty="0"/>
              <a:t>le mode, le temps et la personne.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CD082-7A4B-6AF6-A187-4809BF4E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84F7C-1F50-45C9-3D28-19B50CC2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/>
              <a:t>Les marques dans la désinence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B69B60-76E4-F960-FA4A-F243DC11DC48}"/>
              </a:ext>
            </a:extLst>
          </p:cNvPr>
          <p:cNvSpPr txBox="1"/>
          <p:nvPr/>
        </p:nvSpPr>
        <p:spPr>
          <a:xfrm>
            <a:off x="611560" y="1196752"/>
            <a:ext cx="80752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La désinence du verbe conjugué se décompose elle-même en plusieurs morphèmes flexionnels nommés « marques » : marque de temps et marque de personne, parfois marque de mode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Par exemple, dans </a:t>
            </a:r>
            <a:r>
              <a:rPr lang="fr-FR" b="1" dirty="0"/>
              <a:t>ils chantaient</a:t>
            </a:r>
            <a:r>
              <a:rPr lang="fr-FR" dirty="0"/>
              <a:t>, la désinence </a:t>
            </a:r>
            <a:r>
              <a:rPr lang="fr-FR" b="1" dirty="0"/>
              <a:t>-aient </a:t>
            </a:r>
            <a:r>
              <a:rPr lang="fr-FR" dirty="0"/>
              <a:t>comporte une marque de temps </a:t>
            </a:r>
            <a:r>
              <a:rPr lang="fr-FR" b="1" dirty="0"/>
              <a:t>-ai- </a:t>
            </a:r>
            <a:r>
              <a:rPr lang="fr-FR" dirty="0"/>
              <a:t>(que l’on retrouve dans </a:t>
            </a:r>
            <a:r>
              <a:rPr lang="fr-FR" b="1" dirty="0"/>
              <a:t>je chantais, il chantait</a:t>
            </a:r>
            <a:r>
              <a:rPr lang="fr-FR" dirty="0"/>
              <a:t>, etc.) et une marque de personne </a:t>
            </a:r>
            <a:r>
              <a:rPr lang="fr-FR" b="1" dirty="0"/>
              <a:t>-</a:t>
            </a:r>
            <a:r>
              <a:rPr lang="fr-FR" b="1" dirty="0" err="1"/>
              <a:t>ent</a:t>
            </a:r>
            <a:r>
              <a:rPr lang="fr-FR" b="1" dirty="0"/>
              <a:t> </a:t>
            </a:r>
            <a:r>
              <a:rPr lang="fr-FR" dirty="0"/>
              <a:t>(que l’on retrouve </a:t>
            </a:r>
            <a:r>
              <a:rPr lang="fr-FR" b="1" dirty="0"/>
              <a:t>dans ils chantent</a:t>
            </a:r>
            <a:r>
              <a:rPr lang="fr-FR" dirty="0"/>
              <a:t>, etc.). </a:t>
            </a:r>
          </a:p>
          <a:p>
            <a:endParaRPr lang="fr-FR" dirty="0"/>
          </a:p>
          <a:p>
            <a:r>
              <a:rPr lang="fr-FR" dirty="0"/>
              <a:t>Aux marques de temps et de personne s’ajoutent les marques de mode </a:t>
            </a:r>
            <a:r>
              <a:rPr lang="fr-FR" b="1" dirty="0"/>
              <a:t>(-</a:t>
            </a:r>
            <a:r>
              <a:rPr lang="fr-FR" b="1" dirty="0" err="1"/>
              <a:t>ss</a:t>
            </a:r>
            <a:r>
              <a:rPr lang="fr-FR" b="1" dirty="0"/>
              <a:t>- </a:t>
            </a:r>
            <a:r>
              <a:rPr lang="fr-FR" dirty="0"/>
              <a:t>dans que je finisse).</a:t>
            </a:r>
          </a:p>
          <a:p>
            <a:endParaRPr lang="fr-FR" dirty="0"/>
          </a:p>
          <a:p>
            <a:pPr algn="ctr"/>
            <a:r>
              <a:rPr lang="fr-FR" dirty="0">
                <a:solidFill>
                  <a:srgbClr val="FF0000"/>
                </a:solidFill>
                <a:latin typeface="Abadi Extra Light" panose="020B0204020104020204" pitchFamily="34" charset="0"/>
              </a:rPr>
              <a:t>Un exemple de décomposition de la forme verbale « chantaient »</a:t>
            </a:r>
          </a:p>
          <a:p>
            <a:pPr algn="ctr"/>
            <a:endParaRPr lang="fr-FR" dirty="0">
              <a:latin typeface="Abadi Extra Light" panose="020B0204020104020204" pitchFamily="34" charset="0"/>
            </a:endParaRPr>
          </a:p>
          <a:p>
            <a:r>
              <a:rPr lang="fr-FR" dirty="0">
                <a:latin typeface="Abadi Extra Light" panose="020B0204020104020204" pitchFamily="34" charset="0"/>
              </a:rPr>
              <a:t>Radical : </a:t>
            </a:r>
            <a:r>
              <a:rPr lang="fr-FR" b="1" dirty="0">
                <a:latin typeface="Abadi Extra Light" panose="020B0204020104020204" pitchFamily="34" charset="0"/>
              </a:rPr>
              <a:t>chant- (</a:t>
            </a:r>
            <a:r>
              <a:rPr lang="fr-FR" dirty="0">
                <a:latin typeface="Abadi Extra Light" panose="020B0204020104020204" pitchFamily="34" charset="0"/>
              </a:rPr>
              <a:t>verbe chanter), </a:t>
            </a:r>
          </a:p>
          <a:p>
            <a:r>
              <a:rPr lang="fr-FR" dirty="0">
                <a:latin typeface="Abadi Extra Light" panose="020B0204020104020204" pitchFamily="34" charset="0"/>
              </a:rPr>
              <a:t>Désinence : </a:t>
            </a:r>
            <a:r>
              <a:rPr lang="fr-FR" b="1" dirty="0">
                <a:latin typeface="Abadi Extra Light" panose="020B0204020104020204" pitchFamily="34" charset="0"/>
              </a:rPr>
              <a:t>-aient </a:t>
            </a:r>
            <a:r>
              <a:rPr lang="fr-FR" dirty="0">
                <a:latin typeface="Abadi Extra Light" panose="020B0204020104020204" pitchFamily="34" charset="0"/>
              </a:rPr>
              <a:t>dans </a:t>
            </a:r>
            <a:r>
              <a:rPr lang="fr-FR" b="1" dirty="0">
                <a:latin typeface="Abadi Extra Light" panose="020B0204020104020204" pitchFamily="34" charset="0"/>
              </a:rPr>
              <a:t>chantaient </a:t>
            </a:r>
          </a:p>
          <a:p>
            <a:r>
              <a:rPr lang="fr-FR" dirty="0">
                <a:latin typeface="Abadi Extra Light" panose="020B0204020104020204" pitchFamily="34" charset="0"/>
              </a:rPr>
              <a:t>	Marque de temps : </a:t>
            </a:r>
            <a:r>
              <a:rPr lang="fr-FR" b="1" dirty="0">
                <a:latin typeface="Abadi Extra Light" panose="020B0204020104020204" pitchFamily="34" charset="0"/>
              </a:rPr>
              <a:t>-ai- </a:t>
            </a:r>
            <a:r>
              <a:rPr lang="fr-FR" dirty="0">
                <a:latin typeface="Abadi Extra Light" panose="020B0204020104020204" pitchFamily="34" charset="0"/>
              </a:rPr>
              <a:t>marque de l’imparfait dans </a:t>
            </a:r>
            <a:r>
              <a:rPr lang="fr-FR" b="1" dirty="0">
                <a:latin typeface="Abadi Extra Light" panose="020B0204020104020204" pitchFamily="34" charset="0"/>
              </a:rPr>
              <a:t>chantaient </a:t>
            </a:r>
          </a:p>
          <a:p>
            <a:r>
              <a:rPr lang="fr-FR" dirty="0">
                <a:latin typeface="Abadi Extra Light" panose="020B0204020104020204" pitchFamily="34" charset="0"/>
              </a:rPr>
              <a:t>	Marque de personne : </a:t>
            </a:r>
            <a:r>
              <a:rPr lang="fr-FR" b="1" dirty="0">
                <a:latin typeface="Abadi Extra Light" panose="020B0204020104020204" pitchFamily="34" charset="0"/>
              </a:rPr>
              <a:t>-</a:t>
            </a:r>
            <a:r>
              <a:rPr lang="fr-FR" b="1" dirty="0" err="1">
                <a:latin typeface="Abadi Extra Light" panose="020B0204020104020204" pitchFamily="34" charset="0"/>
              </a:rPr>
              <a:t>ent</a:t>
            </a:r>
            <a:r>
              <a:rPr lang="fr-FR" b="1" dirty="0">
                <a:latin typeface="Abadi Extra Light" panose="020B0204020104020204" pitchFamily="34" charset="0"/>
              </a:rPr>
              <a:t> </a:t>
            </a:r>
            <a:r>
              <a:rPr lang="fr-FR" dirty="0">
                <a:latin typeface="Abadi Extra Light" panose="020B0204020104020204" pitchFamily="34" charset="0"/>
              </a:rPr>
              <a:t>marque de troisième personne du pluriel dans 	</a:t>
            </a:r>
            <a:r>
              <a:rPr lang="fr-FR" b="1" dirty="0">
                <a:latin typeface="Abadi Extra Light" panose="020B0204020104020204" pitchFamily="34" charset="0"/>
              </a:rPr>
              <a:t>chantaient</a:t>
            </a:r>
          </a:p>
        </p:txBody>
      </p:sp>
    </p:spTree>
    <p:extLst>
      <p:ext uri="{BB962C8B-B14F-4D97-AF65-F5344CB8AC3E}">
        <p14:creationId xmlns:p14="http://schemas.microsoft.com/office/powerpoint/2010/main" val="275721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7EC70-789F-D916-8B9B-A989F6C6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Méthode d’analyse d’une forme verbale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9D09AC-7C5F-1483-054D-766D23330DD7}"/>
              </a:ext>
            </a:extLst>
          </p:cNvPr>
          <p:cNvSpPr txBox="1"/>
          <p:nvPr/>
        </p:nvSpPr>
        <p:spPr>
          <a:xfrm>
            <a:off x="971600" y="1449287"/>
            <a:ext cx="7560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fr-FR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Isoler le radical à partir des F.E.R. (formes essentielles du radical)</a:t>
            </a: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fr-FR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Isoler les morphèmes de personne à l’aide de la commutation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fr-FR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Isoler les morphèmes de temps à l’aide de la commutation</a:t>
            </a: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Éventuellement, isoler les morphèmes de mode.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890149-1009-9A4D-8903-DD7860906E91}"/>
              </a:ext>
            </a:extLst>
          </p:cNvPr>
          <p:cNvSpPr txBox="1"/>
          <p:nvPr/>
        </p:nvSpPr>
        <p:spPr>
          <a:xfrm>
            <a:off x="755576" y="3429000"/>
            <a:ext cx="77768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Nous part/</a:t>
            </a:r>
            <a:r>
              <a:rPr lang="fr-FR" sz="2800" dirty="0">
                <a:solidFill>
                  <a:srgbClr val="00B050"/>
                </a:solidFill>
              </a:rPr>
              <a:t>ir</a:t>
            </a:r>
            <a:r>
              <a:rPr lang="fr-FR" sz="2800" dirty="0">
                <a:solidFill>
                  <a:srgbClr val="002060"/>
                </a:solidFill>
              </a:rPr>
              <a:t>ons</a:t>
            </a:r>
            <a:r>
              <a:rPr lang="fr-FR" sz="2800" dirty="0">
                <a:solidFill>
                  <a:srgbClr val="FF0000"/>
                </a:solidFill>
              </a:rPr>
              <a:t> – Nous part/</a:t>
            </a:r>
            <a:r>
              <a:rPr lang="fr-FR" sz="2800" dirty="0" err="1">
                <a:solidFill>
                  <a:srgbClr val="002060"/>
                </a:solidFill>
              </a:rPr>
              <a:t>ons</a:t>
            </a: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– Nous part/</a:t>
            </a:r>
            <a:r>
              <a:rPr lang="fr-FR" sz="2800" dirty="0">
                <a:solidFill>
                  <a:srgbClr val="00B050"/>
                </a:solidFill>
              </a:rPr>
              <a:t>iri</a:t>
            </a:r>
            <a:r>
              <a:rPr lang="fr-FR" sz="2800" dirty="0">
                <a:solidFill>
                  <a:srgbClr val="002060"/>
                </a:solidFill>
              </a:rPr>
              <a:t>ons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Mais ne pas oublier que certains verbes ont des formes irrégulières (parfois plusieurs radicaux différents « être » </a:t>
            </a:r>
            <a:r>
              <a:rPr lang="fr-FR">
                <a:solidFill>
                  <a:srgbClr val="FF0000"/>
                </a:solidFill>
              </a:rPr>
              <a:t>/ ex) et </a:t>
            </a:r>
            <a:r>
              <a:rPr lang="fr-FR" dirty="0">
                <a:solidFill>
                  <a:srgbClr val="FF0000"/>
                </a:solidFill>
              </a:rPr>
              <a:t>que l’on ne peut pas les analyser avec des règles générales.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0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63EF8-BAE0-8AA0-5050-EA776E2A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Les terminaisons des trois groupes de verbes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71F729-A7F5-E889-DE97-D8752F73B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18335"/>
            <a:ext cx="6192688" cy="55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8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8F04D-E4BB-0C3D-D5CE-2FEBE7149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697A3-8A9C-6451-53B6-DC695E1B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Les terminaisons des trois groupes de verbes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D50291-E605-0E4C-2395-8AE0A672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9" y="2060848"/>
            <a:ext cx="809012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7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CA17F8-3077-7F72-2393-C856DA65D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673858-C2D5-09DC-0824-62B20EDB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anchor="ctr">
            <a:normAutofit/>
          </a:bodyPr>
          <a:lstStyle/>
          <a:p>
            <a:r>
              <a:rPr lang="fr-FR" sz="3100" dirty="0">
                <a:solidFill>
                  <a:srgbClr val="FFFFFF"/>
                </a:solidFill>
              </a:rPr>
              <a:t>Les marques de personne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60ED99-72C0-D775-E6D8-1D1427B9E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7" y="74392"/>
            <a:ext cx="5077520" cy="58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3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14B85-583E-28EC-918E-EF9E24640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E417A154-1B1A-D398-F67D-AEC4ACFD3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B311FD-4E62-F8D3-AA4B-D766429E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anchor="ctr">
            <a:normAutofit/>
          </a:bodyPr>
          <a:lstStyle/>
          <a:p>
            <a:r>
              <a:rPr lang="fr-FR" sz="3100" dirty="0">
                <a:solidFill>
                  <a:srgbClr val="FFFFFF"/>
                </a:solidFill>
              </a:rPr>
              <a:t>Les marques de temps et mode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0C3732-571E-0693-8D86-AF793080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035" y="643466"/>
            <a:ext cx="473342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4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F17FC3-2032-304D-854E-BBA065F03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0D3DD87E-CB07-D52B-110D-91BA265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088F70-012B-E8F3-3AFF-8D7A50F5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anchor="ctr">
            <a:normAutofit/>
          </a:bodyPr>
          <a:lstStyle/>
          <a:p>
            <a:r>
              <a:rPr lang="fr-FR" sz="3100" dirty="0">
                <a:solidFill>
                  <a:srgbClr val="FFFFFF"/>
                </a:solidFill>
              </a:rPr>
              <a:t>Les marques de temps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F42FFB-85ED-EF45-1203-9EC975DDC990}"/>
              </a:ext>
            </a:extLst>
          </p:cNvPr>
          <p:cNvSpPr txBox="1"/>
          <p:nvPr/>
        </p:nvSpPr>
        <p:spPr>
          <a:xfrm>
            <a:off x="3491880" y="889843"/>
            <a:ext cx="4572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Le temps présent n’est jamais marqué.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 temps imparfait connait grosso modo deux allomorphes :</a:t>
            </a:r>
          </a:p>
          <a:p>
            <a:pPr algn="just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- l’un pour les P1, P2, P3, P6 :-ai-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	- 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l’autre pour les P4 &amp; P5 à -i-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 temps futur connait trois allomorphes graphiques :</a:t>
            </a:r>
          </a:p>
          <a:p>
            <a:pPr algn="just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-er- dans les verbes du premier groupe</a:t>
            </a:r>
          </a:p>
          <a:p>
            <a:pPr algn="just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-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ir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dans la majorité des verbes en –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ir</a:t>
            </a:r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-r- dans d’autres cas (courir, pouvoir).</a:t>
            </a:r>
          </a:p>
          <a:p>
            <a:pPr marL="285750" indent="-285750" algn="just">
              <a:buFontTx/>
              <a:buChar char="-"/>
            </a:pP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 temps conditionnel dispose de deux allomorphes: -rai- ri – </a:t>
            </a:r>
          </a:p>
          <a:p>
            <a:pPr marL="285750" indent="-285750" algn="just">
              <a:buFontTx/>
              <a:buChar char="-"/>
            </a:pP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Le temps passé simple varie suivant les « groupes » de verbes :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Verbes du premier groupe: généralement quatre allomorphes: -ai-, -a-, -â-, -è-.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utres verbes: deux allomorphes: i et î / u et û / in et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în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81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A8F01-9684-90BD-BA43-202CFFBF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groupes de verbes (Rappel)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6BB044-1FB8-D04E-67D6-6C58EB14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10" y="1844824"/>
            <a:ext cx="6775780" cy="34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427F5-625D-531D-EE57-50FF93C9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temps de conjugaison (Rappel)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D0D14-A474-F995-D38B-78F930F52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Temps composés de l’actif : avoir + pp</a:t>
            </a:r>
          </a:p>
          <a:p>
            <a:r>
              <a:rPr lang="fr-FR" dirty="0"/>
              <a:t>Temps du passif : auxiliaire être + pp </a:t>
            </a:r>
          </a:p>
          <a:p>
            <a:r>
              <a:rPr lang="fr-FR" dirty="0"/>
              <a:t>8 temps à l’indicatif</a:t>
            </a:r>
          </a:p>
          <a:p>
            <a:r>
              <a:rPr lang="fr-FR" dirty="0"/>
              <a:t>4 au subjonctif</a:t>
            </a:r>
          </a:p>
          <a:p>
            <a:r>
              <a:rPr lang="fr-FR" dirty="0"/>
              <a:t>2 à l’impératif, à l’infinitif et au participe</a:t>
            </a:r>
          </a:p>
          <a:p>
            <a:r>
              <a:rPr lang="fr-FR" dirty="0"/>
              <a:t>3 au conditionnel</a:t>
            </a:r>
          </a:p>
          <a:p>
            <a:pPr marL="0" indent="0">
              <a:buNone/>
            </a:pPr>
            <a:r>
              <a:rPr lang="fr-FR" dirty="0"/>
              <a:t>21 temps à l’actif + 21 temps au passif et 6 personnes = 252 formes en tout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29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4E0EC-4302-176E-C50A-EA0433D9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/>
              <a:t>Le verbe et sa conjugaison active</a:t>
            </a:r>
          </a:p>
        </p:txBody>
      </p:sp>
      <p:pic>
        <p:nvPicPr>
          <p:cNvPr id="7" name="Espace réservé du contenu 6" descr="Une image contenant texte, capture d’écran, menu, nombre&#10;&#10;Description générée automatiquement">
            <a:extLst>
              <a:ext uri="{FF2B5EF4-FFF2-40B4-BE49-F238E27FC236}">
                <a16:creationId xmlns:a16="http://schemas.microsoft.com/office/drawing/2014/main" id="{EED65A81-BF0E-129D-5745-545544DF1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979435"/>
            <a:ext cx="3963859" cy="547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5E34-0C39-1DAD-C5F4-44CF4956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D91A8-3C7E-87B7-0610-CDD0C142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verbe et sa conjugaison passive</a:t>
            </a:r>
          </a:p>
        </p:txBody>
      </p:sp>
      <p:pic>
        <p:nvPicPr>
          <p:cNvPr id="4" name="Espace réservé du contenu 3" descr="Une image contenant texte, capture d’écran, menu, nombre&#10;&#10;Description générée automatiquement">
            <a:extLst>
              <a:ext uri="{FF2B5EF4-FFF2-40B4-BE49-F238E27FC236}">
                <a16:creationId xmlns:a16="http://schemas.microsoft.com/office/drawing/2014/main" id="{91C48052-49EA-C18B-0D5D-BDA94CEEE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4"/>
            <a:ext cx="4176464" cy="5575908"/>
          </a:xfrm>
          <a:prstGeom prst="rect">
            <a:avLst/>
          </a:prstGeom>
        </p:spPr>
      </p:pic>
      <p:pic>
        <p:nvPicPr>
          <p:cNvPr id="3" name="Image 2" descr="Une image contenant texte, diagramme&#10;&#10;Description générée automatiquement">
            <a:extLst>
              <a:ext uri="{FF2B5EF4-FFF2-40B4-BE49-F238E27FC236}">
                <a16:creationId xmlns:a16="http://schemas.microsoft.com/office/drawing/2014/main" id="{39C9239A-C16F-947F-BA6A-013FA2D20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72" y="1268760"/>
            <a:ext cx="3682752" cy="49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0E855-C1A8-2F61-2F18-9C239203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/>
              <a:t>Les règles de la formation des temps simples des verbes du groupe 1 et 2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B8C190D-5B3C-CC31-15F8-C283B2C8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14254"/>
            <a:ext cx="8229600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dirty="0"/>
              <a:t>Aux temps simples, la forme verbale est composée d’un RADICAL + TERMINAISON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C5B508-E61E-6196-9A9A-A0BA2FFA1CD4}"/>
              </a:ext>
            </a:extLst>
          </p:cNvPr>
          <p:cNvSpPr txBox="1"/>
          <p:nvPr/>
        </p:nvSpPr>
        <p:spPr>
          <a:xfrm>
            <a:off x="1907704" y="2551837"/>
            <a:ext cx="6120680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Radical type 1</a:t>
            </a:r>
          </a:p>
          <a:p>
            <a:pPr marL="285750" indent="-285750">
              <a:buFontTx/>
              <a:buChar char="-"/>
            </a:pPr>
            <a:r>
              <a:rPr lang="fr-FR" dirty="0"/>
              <a:t>INFINITIF – ER/IR</a:t>
            </a:r>
          </a:p>
          <a:p>
            <a:r>
              <a:rPr lang="fr-FR" dirty="0"/>
              <a:t>Sont formés sur ce radical  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l’indicatif présent, imparfait groupe 1, et passé simple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Subjonctif présent groupe 1, imparfait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Impératif présent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114C2D-42FA-CF0F-780D-69565A587152}"/>
              </a:ext>
            </a:extLst>
          </p:cNvPr>
          <p:cNvSpPr txBox="1"/>
          <p:nvPr/>
        </p:nvSpPr>
        <p:spPr>
          <a:xfrm>
            <a:off x="632048" y="4557735"/>
            <a:ext cx="3898776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Radical type 2 pour verbes du groupe 2</a:t>
            </a:r>
          </a:p>
          <a:p>
            <a:pPr marL="285750" indent="-285750">
              <a:buFontTx/>
              <a:buChar char="-"/>
            </a:pPr>
            <a:r>
              <a:rPr lang="fr-FR" dirty="0"/>
              <a:t>PARTICIPE PRESENT – ANT</a:t>
            </a:r>
          </a:p>
          <a:p>
            <a:r>
              <a:rPr lang="fr-FR" dirty="0"/>
              <a:t>Sont formés sur ce radical 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Indicatif imparfait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Subjonctif présent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C6B1AE-394A-7E07-D6AD-1FB51DA32553}"/>
              </a:ext>
            </a:extLst>
          </p:cNvPr>
          <p:cNvSpPr txBox="1"/>
          <p:nvPr/>
        </p:nvSpPr>
        <p:spPr>
          <a:xfrm>
            <a:off x="5541620" y="4653136"/>
            <a:ext cx="3168352" cy="147732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Radical type 3</a:t>
            </a:r>
          </a:p>
          <a:p>
            <a:pPr marL="285750" indent="-285750">
              <a:buFontTx/>
              <a:buChar char="-"/>
            </a:pPr>
            <a:r>
              <a:rPr lang="fr-FR" dirty="0"/>
              <a:t>INFINITIF ENTIER</a:t>
            </a:r>
          </a:p>
          <a:p>
            <a:r>
              <a:rPr lang="fr-FR" dirty="0"/>
              <a:t>Sont formés sur ce radical 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Indicatif futur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Conditionnel présent</a:t>
            </a:r>
          </a:p>
        </p:txBody>
      </p:sp>
    </p:spTree>
    <p:extLst>
      <p:ext uri="{BB962C8B-B14F-4D97-AF65-F5344CB8AC3E}">
        <p14:creationId xmlns:p14="http://schemas.microsoft.com/office/powerpoint/2010/main" val="223849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BF387-CC38-E69D-479B-125F603E8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5C4B3-D5F1-1665-0CD7-9967FB9D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/>
              <a:t>Les règles de la formation des temps simples des verbes du groupe 3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E0570E4-CACC-5499-8C88-C9ECBFA0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14254"/>
            <a:ext cx="8229600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dirty="0"/>
              <a:t>Pas de modèle mais quelques régularités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59855A-9772-8963-2A33-57F793FABA5C}"/>
              </a:ext>
            </a:extLst>
          </p:cNvPr>
          <p:cNvSpPr txBox="1"/>
          <p:nvPr/>
        </p:nvSpPr>
        <p:spPr>
          <a:xfrm>
            <a:off x="453692" y="2083150"/>
            <a:ext cx="2623120" cy="64633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INDICATIF PRESENT </a:t>
            </a:r>
          </a:p>
          <a:p>
            <a:r>
              <a:rPr lang="fr-FR" dirty="0"/>
              <a:t>=&gt; P456 = </a:t>
            </a:r>
            <a:r>
              <a:rPr lang="fr-FR" dirty="0" err="1"/>
              <a:t>ons</a:t>
            </a:r>
            <a:r>
              <a:rPr lang="fr-FR" dirty="0"/>
              <a:t>, </a:t>
            </a:r>
            <a:r>
              <a:rPr lang="fr-FR" dirty="0" err="1"/>
              <a:t>ez</a:t>
            </a:r>
            <a:r>
              <a:rPr lang="fr-FR" dirty="0"/>
              <a:t>, </a:t>
            </a:r>
            <a:r>
              <a:rPr lang="fr-FR" dirty="0" err="1"/>
              <a:t>ent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F8187B-CB39-410F-8C9C-90FAB6FB0D2E}"/>
              </a:ext>
            </a:extLst>
          </p:cNvPr>
          <p:cNvSpPr txBox="1"/>
          <p:nvPr/>
        </p:nvSpPr>
        <p:spPr>
          <a:xfrm>
            <a:off x="227324" y="3136733"/>
            <a:ext cx="3075856" cy="1477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INDICATIF IMPARFAIT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Terminaisons identiques pour </a:t>
            </a:r>
            <a:r>
              <a:rPr lang="fr-FR" dirty="0" err="1"/>
              <a:t>ts</a:t>
            </a:r>
            <a:r>
              <a:rPr lang="fr-FR" dirty="0"/>
              <a:t> les groupes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AIS, AIS, AIT, IONS, IEZ, AIENT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7BA8B6-79D6-4D08-3F74-E31B94C0DAC3}"/>
              </a:ext>
            </a:extLst>
          </p:cNvPr>
          <p:cNvSpPr txBox="1"/>
          <p:nvPr/>
        </p:nvSpPr>
        <p:spPr>
          <a:xfrm>
            <a:off x="2483768" y="5106034"/>
            <a:ext cx="307585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IMPERATIF PRESENT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Terminaisons identiques qu’à l’INDICATIF PRESENT P245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Mets, mettons, mettez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B2B95C-B8FD-E386-00A2-E59AC993314E}"/>
              </a:ext>
            </a:extLst>
          </p:cNvPr>
          <p:cNvSpPr txBox="1"/>
          <p:nvPr/>
        </p:nvSpPr>
        <p:spPr>
          <a:xfrm>
            <a:off x="4860032" y="2129316"/>
            <a:ext cx="307585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SUBJONCTIF PRESENT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Terminaisons identiques aux groupes 1 et 2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err="1"/>
              <a:t>e,es,e,ions</a:t>
            </a:r>
            <a:r>
              <a:rPr lang="fr-FR" dirty="0"/>
              <a:t>, </a:t>
            </a:r>
            <a:r>
              <a:rPr lang="fr-FR" dirty="0" err="1"/>
              <a:t>iez</a:t>
            </a:r>
            <a:r>
              <a:rPr lang="fr-FR" dirty="0"/>
              <a:t>, </a:t>
            </a:r>
            <a:r>
              <a:rPr lang="fr-FR" dirty="0" err="1"/>
              <a:t>ent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CD20A8-0630-4C8E-772F-A6F5E5E97C22}"/>
              </a:ext>
            </a:extLst>
          </p:cNvPr>
          <p:cNvSpPr txBox="1"/>
          <p:nvPr/>
        </p:nvSpPr>
        <p:spPr>
          <a:xfrm>
            <a:off x="4860032" y="3572515"/>
            <a:ext cx="3075856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SUBJONCTIF IMPARFAIT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Formé à partir de la P2 du passé simple </a:t>
            </a:r>
            <a:r>
              <a:rPr lang="fr-FR" dirty="0" err="1"/>
              <a:t>pr</a:t>
            </a:r>
            <a:r>
              <a:rPr lang="fr-FR" dirty="0"/>
              <a:t> </a:t>
            </a:r>
            <a:r>
              <a:rPr lang="fr-FR" dirty="0" err="1"/>
              <a:t>ts</a:t>
            </a:r>
            <a:r>
              <a:rPr lang="fr-FR" dirty="0"/>
              <a:t> les verbes français</a:t>
            </a:r>
          </a:p>
        </p:txBody>
      </p:sp>
    </p:spTree>
    <p:extLst>
      <p:ext uri="{BB962C8B-B14F-4D97-AF65-F5344CB8AC3E}">
        <p14:creationId xmlns:p14="http://schemas.microsoft.com/office/powerpoint/2010/main" val="43617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F3F8A-DE35-1EA9-E002-7E10718CE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F3E71-D773-22DA-80D8-81B3A2D1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des temps composés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B57C7E8-562B-9A80-9C82-7971CE13E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A l’actif |</a:t>
            </a:r>
          </a:p>
          <a:p>
            <a:pPr marL="0" indent="0">
              <a:buNone/>
            </a:pPr>
            <a:r>
              <a:rPr lang="fr-FR" dirty="0"/>
              <a:t>Auxiliaire avoir au temps simple correspondant + participe passé</a:t>
            </a:r>
          </a:p>
          <a:p>
            <a:pPr marL="0" indent="0">
              <a:buNone/>
            </a:pPr>
            <a:r>
              <a:rPr lang="fr-FR" i="1" dirty="0"/>
              <a:t>Exemple : Je chante (présent) =&gt; j’ai chanté (passé composé)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Au passif | </a:t>
            </a:r>
            <a:r>
              <a:rPr lang="fr-FR" dirty="0"/>
              <a:t>toutes les formes sont composées</a:t>
            </a:r>
          </a:p>
          <a:p>
            <a:pPr marL="0" indent="0">
              <a:buNone/>
            </a:pPr>
            <a:r>
              <a:rPr lang="fr-FR" dirty="0"/>
              <a:t>Auxiliaire être au temps simple correspondant + participe passé</a:t>
            </a:r>
          </a:p>
          <a:p>
            <a:pPr marL="0" indent="0">
              <a:buNone/>
            </a:pPr>
            <a:r>
              <a:rPr lang="fr-FR" i="1" dirty="0"/>
              <a:t>Exemple : je suis mangé (présent) =&gt; J’ai été mangé (passé composé)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62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9B940-C4C5-8F4E-B9E1-C1B5CF84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/>
              <a:t>Radical et désinences/terminaisons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E0EAEC-5043-7307-2B6A-6997B915D480}"/>
              </a:ext>
            </a:extLst>
          </p:cNvPr>
          <p:cNvSpPr txBox="1"/>
          <p:nvPr/>
        </p:nvSpPr>
        <p:spPr>
          <a:xfrm>
            <a:off x="395536" y="1128038"/>
            <a:ext cx="39604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Deux types de morphèmes doivent être distingués pour l’analyse morphologique du verbe :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• le radical contient le sens lexical stable du verbe. </a:t>
            </a:r>
            <a:r>
              <a:rPr lang="fr-FR" b="1" dirty="0">
                <a:solidFill>
                  <a:srgbClr val="FF0000"/>
                </a:solidFill>
              </a:rPr>
              <a:t>Par exemple, pour le verbe chanter, le radical est chant- ;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• la désinence est le morphème, placé à droite du radical, qui varie selon le temps, le mode et la personne du verbe. </a:t>
            </a:r>
          </a:p>
          <a:p>
            <a:pPr algn="just"/>
            <a:endParaRPr lang="fr-FR" dirty="0"/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Par exemple, dans chantais la désinence est -ais, dans chanterons, la désinence est -</a:t>
            </a:r>
            <a:r>
              <a:rPr lang="fr-FR" b="1" dirty="0" err="1">
                <a:solidFill>
                  <a:srgbClr val="FF0000"/>
                </a:solidFill>
              </a:rPr>
              <a:t>erons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</a:p>
          <a:p>
            <a:pPr algn="just"/>
            <a:endParaRPr lang="fr-FR" b="1" dirty="0">
              <a:solidFill>
                <a:srgbClr val="FF0000"/>
              </a:solidFill>
            </a:endParaRPr>
          </a:p>
          <a:p>
            <a:pPr algn="just"/>
            <a:r>
              <a:rPr lang="fr-FR" dirty="0"/>
              <a:t>Dans la pratique de classe, le terme « désinence » peut être remplacé par « terminaison ».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34B9849-E8FF-B313-653B-A28C1FEF7C76}"/>
              </a:ext>
            </a:extLst>
          </p:cNvPr>
          <p:cNvSpPr txBox="1"/>
          <p:nvPr/>
        </p:nvSpPr>
        <p:spPr>
          <a:xfrm>
            <a:off x="4932040" y="1052736"/>
            <a:ext cx="36540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Beaucoup de verbes se conjuguent sur un seul radical (par exemple chanter) mais, dans certains cas, la conjugaison du verbe mobilise plusieurs formes du radical :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• verbes à un seul radical : par exemple, </a:t>
            </a:r>
            <a:r>
              <a:rPr lang="fr-FR" b="1" dirty="0"/>
              <a:t>chanter</a:t>
            </a:r>
            <a:r>
              <a:rPr lang="fr-FR" dirty="0"/>
              <a:t> ; </a:t>
            </a:r>
          </a:p>
          <a:p>
            <a:pPr algn="just"/>
            <a:r>
              <a:rPr lang="fr-FR" dirty="0"/>
              <a:t>• verbes à deux radicaux : par exemple, </a:t>
            </a:r>
            <a:r>
              <a:rPr lang="fr-FR" b="1" dirty="0"/>
              <a:t>lire</a:t>
            </a:r>
            <a:r>
              <a:rPr lang="fr-FR" dirty="0"/>
              <a:t> (radical li- dans je lis, tu lis, etc. ; radical lis- dans nous lisons, vous lisez, etc.) ; </a:t>
            </a:r>
          </a:p>
          <a:p>
            <a:pPr algn="just"/>
            <a:r>
              <a:rPr lang="fr-FR" dirty="0"/>
              <a:t>• verbes à trois radicaux : par exemple, </a:t>
            </a:r>
            <a:r>
              <a:rPr lang="fr-FR" b="1" dirty="0"/>
              <a:t>vivre</a:t>
            </a:r>
            <a:r>
              <a:rPr lang="fr-FR" dirty="0"/>
              <a:t> (radical vi- dans je vis, tu vis, etc. ; radical </a:t>
            </a:r>
            <a:r>
              <a:rPr lang="fr-FR" dirty="0" err="1"/>
              <a:t>viv</a:t>
            </a:r>
            <a:r>
              <a:rPr lang="fr-FR" dirty="0"/>
              <a:t>- dans je vivais, tu vivais, etc. ; radical </a:t>
            </a:r>
            <a:r>
              <a:rPr lang="fr-FR" dirty="0" err="1"/>
              <a:t>véc</a:t>
            </a:r>
            <a:r>
              <a:rPr lang="fr-FR" dirty="0"/>
              <a:t>- dans je vécus, tu vécus) ; </a:t>
            </a:r>
          </a:p>
          <a:p>
            <a:pPr algn="just"/>
            <a:r>
              <a:rPr lang="fr-FR" dirty="0"/>
              <a:t>• </a:t>
            </a:r>
            <a:r>
              <a:rPr lang="fr-FR" u="sng" dirty="0"/>
              <a:t>verbes à plus de trois radicaux </a:t>
            </a:r>
            <a:r>
              <a:rPr lang="fr-FR" dirty="0"/>
              <a:t>: auxiliaires être et avoir ; savoir, pouvoir, aller, </a:t>
            </a:r>
            <a:r>
              <a:rPr lang="fr-FR" dirty="0" err="1"/>
              <a:t>etc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6546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TP030007460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2010-04-16T14:19:03+00:00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328457</Value>
      <Value>502192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scolaire - Diplome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scolaire - Diplome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aGXXsBMCHrqj8A/b2lPliCgKWMQ=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2009-10-11T07:00:00+00:00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169844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1A008-9A5C-4438-8A43-64FC2F0C941A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472EA7DF-55BB-45BF-B584-CE3EE6D7B9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8ED037-0601-4EE2-99C5-DFC31276B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scolaire - Diplome</Template>
  <TotalTime>102</TotalTime>
  <Words>1050</Words>
  <Application>Microsoft Office PowerPoint</Application>
  <PresentationFormat>Affichage à l'écran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Abadi Extra Light</vt:lpstr>
      <vt:lpstr>Arial</vt:lpstr>
      <vt:lpstr>Calibri</vt:lpstr>
      <vt:lpstr>Symbol</vt:lpstr>
      <vt:lpstr>Times New Roman</vt:lpstr>
      <vt:lpstr>Thème Office</vt:lpstr>
      <vt:lpstr>Morphologie verbale </vt:lpstr>
      <vt:lpstr>Les groupes de verbes (Rappel)</vt:lpstr>
      <vt:lpstr>Les temps de conjugaison (Rappel)</vt:lpstr>
      <vt:lpstr>Le verbe et sa conjugaison active</vt:lpstr>
      <vt:lpstr>Le verbe et sa conjugaison passive</vt:lpstr>
      <vt:lpstr>Les règles de la formation des temps simples des verbes du groupe 1 et 2</vt:lpstr>
      <vt:lpstr>Les règles de la formation des temps simples des verbes du groupe 3</vt:lpstr>
      <vt:lpstr>Formation des temps composés</vt:lpstr>
      <vt:lpstr>Radical et désinences/terminaisons </vt:lpstr>
      <vt:lpstr>Les marques dans la désinence </vt:lpstr>
      <vt:lpstr>Méthode d’analyse d’une forme verbale</vt:lpstr>
      <vt:lpstr>Les terminaisons des trois groupes de verbes</vt:lpstr>
      <vt:lpstr>Les terminaisons des trois groupes de verbes</vt:lpstr>
      <vt:lpstr>Les marques de personne</vt:lpstr>
      <vt:lpstr>Les marques de temps et mode</vt:lpstr>
      <vt:lpstr>Les marques de temps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florence couillaud</dc:creator>
  <cp:lastModifiedBy>florence couillaud</cp:lastModifiedBy>
  <cp:revision>3</cp:revision>
  <dcterms:created xsi:type="dcterms:W3CDTF">2025-01-20T15:47:37Z</dcterms:created>
  <dcterms:modified xsi:type="dcterms:W3CDTF">2025-01-20T17:36:39Z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8627200</vt:r8>
  </property>
  <property fmtid="{D5CDD505-2E9C-101B-9397-08002B2CF9AE}" pid="5" name="APTrustLevel">
    <vt:r8>3</vt:r8>
  </property>
</Properties>
</file>