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35BE2C-A41C-44CB-98CA-25E54FA1C53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71B21D-1FAE-41BF-AFCA-CE25953F5A1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sur les régimes de retraite des parlementaires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4953000" cy="792088"/>
          </a:xfrm>
        </p:spPr>
        <p:txBody>
          <a:bodyPr/>
          <a:lstStyle/>
          <a:p>
            <a:r>
              <a:rPr lang="fr-FR" dirty="0"/>
              <a:t>(Députés &amp; Sénateurs)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012160" y="6093296"/>
            <a:ext cx="313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FERNANDEZ Emma</a:t>
            </a:r>
          </a:p>
          <a:p>
            <a:r>
              <a:rPr lang="fr-FR" dirty="0"/>
              <a:t>AZGHARI </a:t>
            </a:r>
            <a:r>
              <a:rPr lang="fr-FR" dirty="0" err="1"/>
              <a:t>Ikram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887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204367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I- Les régimes de retraite du peuple français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II- Le régime de retraite des députés</a:t>
            </a:r>
          </a:p>
          <a:p>
            <a:pPr marL="109728" indent="0">
              <a:buNone/>
            </a:pPr>
            <a:endParaRPr lang="fr-FR" dirty="0"/>
          </a:p>
          <a:p>
            <a:r>
              <a:rPr lang="fr-FR" dirty="0"/>
              <a:t>III- Le régime de retraite des sénateurs</a:t>
            </a:r>
          </a:p>
        </p:txBody>
      </p:sp>
    </p:spTree>
    <p:extLst>
      <p:ext uri="{BB962C8B-B14F-4D97-AF65-F5344CB8AC3E}">
        <p14:creationId xmlns:p14="http://schemas.microsoft.com/office/powerpoint/2010/main" val="192762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I- Les régimes de retraite du peuple français</a:t>
            </a:r>
            <a:br>
              <a:rPr lang="fr-FR" dirty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237626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419872" y="2060848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Repose sur un principe simple : Répartition entre les générations.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Obligatoire pour le salarié et l’employeur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Age légal : 62 ans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Calcul : </a:t>
            </a:r>
          </a:p>
          <a:p>
            <a:r>
              <a:rPr lang="fr-FR" dirty="0"/>
              <a:t>1) En fonction des revenus perçus, </a:t>
            </a:r>
          </a:p>
          <a:p>
            <a:r>
              <a:rPr lang="fr-FR" dirty="0"/>
              <a:t>2) De l’âge du départ à la retraite,</a:t>
            </a:r>
          </a:p>
          <a:p>
            <a:r>
              <a:rPr lang="fr-FR" dirty="0"/>
              <a:t>3) Du nombre d’années passées à travailler.</a:t>
            </a:r>
          </a:p>
        </p:txBody>
      </p:sp>
    </p:spTree>
    <p:extLst>
      <p:ext uri="{BB962C8B-B14F-4D97-AF65-F5344CB8AC3E}">
        <p14:creationId xmlns:p14="http://schemas.microsoft.com/office/powerpoint/2010/main" val="10093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II- Le régime de retraite des députés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5194920" cy="3627848"/>
          </a:xfrm>
        </p:spPr>
        <p:txBody>
          <a:bodyPr>
            <a:normAutofit/>
          </a:bodyPr>
          <a:lstStyle/>
          <a:p>
            <a:r>
              <a:rPr lang="fr-FR" sz="2000" dirty="0"/>
              <a:t>1</a:t>
            </a:r>
            <a:r>
              <a:rPr lang="fr-FR" sz="2000" baseline="30000" dirty="0"/>
              <a:t>er</a:t>
            </a:r>
            <a:r>
              <a:rPr lang="fr-FR" sz="2000" dirty="0"/>
              <a:t> janvier 2020: taux de cotisation pour la retraite (10,85%)</a:t>
            </a:r>
          </a:p>
          <a:p>
            <a:pPr marL="109728" indent="0">
              <a:buNone/>
            </a:pPr>
            <a:endParaRPr lang="fr-FR" sz="2000" dirty="0"/>
          </a:p>
          <a:p>
            <a:r>
              <a:rPr lang="fr-FR" sz="2000" dirty="0"/>
              <a:t>Très avantageuse</a:t>
            </a:r>
          </a:p>
          <a:p>
            <a:pPr marL="109728" indent="0">
              <a:buNone/>
            </a:pPr>
            <a:endParaRPr lang="fr-FR" sz="2000" dirty="0"/>
          </a:p>
          <a:p>
            <a:r>
              <a:rPr lang="fr-FR" sz="2000" dirty="0"/>
              <a:t>Durée et taux plus favorable que ceux du régime général</a:t>
            </a:r>
          </a:p>
          <a:p>
            <a:pPr marL="109728" indent="0">
              <a:buNone/>
            </a:pPr>
            <a:endParaRPr lang="fr-FR" sz="2000" dirty="0"/>
          </a:p>
          <a:p>
            <a:r>
              <a:rPr lang="fr-FR" sz="2000" dirty="0"/>
              <a:t>La retraite moyenne : 2 700 € contre 1500 € pour le peuple français</a:t>
            </a:r>
          </a:p>
          <a:p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2988568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4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III- Le régime de retraite des sénateurs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4978896" cy="4325112"/>
          </a:xfrm>
        </p:spPr>
        <p:txBody>
          <a:bodyPr>
            <a:normAutofit/>
          </a:bodyPr>
          <a:lstStyle/>
          <a:p>
            <a:r>
              <a:rPr lang="fr-FR" sz="2000" dirty="0"/>
              <a:t>Le Sénat dispose de 2 caisses : Une Caisse autonome de sécurité sociale et une caisse des retraites dédiée au service des pensions</a:t>
            </a:r>
          </a:p>
          <a:p>
            <a:endParaRPr lang="fr-FR" sz="2000" dirty="0"/>
          </a:p>
          <a:p>
            <a:r>
              <a:rPr lang="fr-FR" sz="2000" dirty="0"/>
              <a:t>Salaire : Indemnité parlementaire net : 5 246,81 € </a:t>
            </a:r>
          </a:p>
          <a:p>
            <a:endParaRPr lang="fr-FR" sz="2000" dirty="0"/>
          </a:p>
          <a:p>
            <a:r>
              <a:rPr lang="fr-FR" sz="2000" dirty="0"/>
              <a:t>Brut : 7 100,15 €</a:t>
            </a:r>
          </a:p>
          <a:p>
            <a:endParaRPr lang="fr-FR" sz="2000" dirty="0"/>
          </a:p>
          <a:p>
            <a:r>
              <a:rPr lang="fr-FR" sz="2000" dirty="0"/>
              <a:t>Indemnité représentative de frais de mandat : 6 109,89 €</a:t>
            </a:r>
          </a:p>
        </p:txBody>
      </p:sp>
    </p:spTree>
    <p:extLst>
      <p:ext uri="{BB962C8B-B14F-4D97-AF65-F5344CB8AC3E}">
        <p14:creationId xmlns:p14="http://schemas.microsoft.com/office/powerpoint/2010/main" val="392304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395487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39344" y="76470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CONCLUSION :</a:t>
            </a:r>
          </a:p>
        </p:txBody>
      </p:sp>
    </p:spTree>
    <p:extLst>
      <p:ext uri="{BB962C8B-B14F-4D97-AF65-F5344CB8AC3E}">
        <p14:creationId xmlns:p14="http://schemas.microsoft.com/office/powerpoint/2010/main" val="349910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sz="4800" dirty="0"/>
              <a:t>Merci pour votre écoute et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05430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211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Urbain</vt:lpstr>
      <vt:lpstr>Point sur les régimes de retraite des parlementaires</vt:lpstr>
      <vt:lpstr>SOMMAIRE</vt:lpstr>
      <vt:lpstr>I- Les régimes de retraite du peuple français </vt:lpstr>
      <vt:lpstr>II- Le régime de retraite des députés </vt:lpstr>
      <vt:lpstr>III- Le régime de retraite des sénateurs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sur les régimes de retraite des parlementaires</dc:title>
  <dc:creator>ETUDIANT LICENCE AA</dc:creator>
  <cp:lastModifiedBy>Alain Francois Heude</cp:lastModifiedBy>
  <cp:revision>4</cp:revision>
  <dcterms:created xsi:type="dcterms:W3CDTF">2022-09-23T12:45:42Z</dcterms:created>
  <dcterms:modified xsi:type="dcterms:W3CDTF">2022-09-23T13:23:22Z</dcterms:modified>
</cp:coreProperties>
</file>