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0" r:id="rId8"/>
    <p:sldId id="265" r:id="rId9"/>
    <p:sldId id="266" r:id="rId10"/>
    <p:sldId id="259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Picture 369" descr="C:\Users\Tom\AppData\Local\Microsoft\Windows\Temporary Internet Files\Content.IE5\KVSBUKP6\MPj043957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5520" y="4168776"/>
            <a:ext cx="3888432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Bilan | Apprendre à écrire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F7CD6-7382-40EA-BF09-DBBC387D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2" y="248849"/>
            <a:ext cx="10972800" cy="49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Ce que disent les programmes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05C4BD6-5BBA-48C5-830F-86B5A23FD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377011"/>
              </p:ext>
            </p:extLst>
          </p:nvPr>
        </p:nvGraphicFramePr>
        <p:xfrm>
          <a:off x="479376" y="1374253"/>
          <a:ext cx="4248472" cy="5209108"/>
        </p:xfrm>
        <a:graphic>
          <a:graphicData uri="http://schemas.openxmlformats.org/drawingml/2006/table">
            <a:tbl>
              <a:tblPr firstRow="1" firstCol="1" bandRow="1"/>
              <a:tblGrid>
                <a:gridCol w="4248472">
                  <a:extLst>
                    <a:ext uri="{9D8B030D-6E8A-4147-A177-3AD203B41FA5}">
                      <a16:colId xmlns:a16="http://schemas.microsoft.com/office/drawing/2014/main" val="3126990355"/>
                    </a:ext>
                  </a:extLst>
                </a:gridCol>
              </a:tblGrid>
              <a:tr h="261564">
                <a:tc>
                  <a:txBody>
                    <a:bodyPr/>
                    <a:lstStyle/>
                    <a:p>
                      <a:pPr algn="ctr"/>
                      <a:r>
                        <a:rPr lang="fr-FR" sz="600" kern="150" spc="30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COMPETENCES TRAVAILLEES ET ATTENDUS DE FIN DE CYCLE 1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55766"/>
                  </a:ext>
                </a:extLst>
              </a:tr>
              <a:tr h="155165">
                <a:tc>
                  <a:txBody>
                    <a:bodyPr/>
                    <a:lstStyle/>
                    <a:p>
                      <a:pPr algn="ctr"/>
                      <a:r>
                        <a:rPr lang="fr-FR" sz="600" kern="15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L'ORAL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758531"/>
                  </a:ext>
                </a:extLst>
              </a:tr>
              <a:tr h="367962">
                <a:tc>
                  <a:txBody>
                    <a:bodyPr/>
                    <a:lstStyle/>
                    <a:p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1. OSER ENTRER EN COMMUNICATION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Communiquer avec les adultes et avec les autres enfants par le langage, en se faisant comprendre.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93065"/>
                  </a:ext>
                </a:extLst>
              </a:tr>
              <a:tr h="367962">
                <a:tc>
                  <a:txBody>
                    <a:bodyPr/>
                    <a:lstStyle/>
                    <a:p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2. COMPRENDRE ET APPRENDRE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Pratiquer divers usages du langage oral : raconter, décrire, évoquer, expliquer, questionner, proposer des solutions, discuter un point de vue.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35594"/>
                  </a:ext>
                </a:extLst>
              </a:tr>
              <a:tr h="261564">
                <a:tc>
                  <a:txBody>
                    <a:bodyPr/>
                    <a:lstStyle/>
                    <a:p>
                      <a:r>
                        <a:rPr lang="fr-FR" sz="600" kern="15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3. ECHANGER ET RÉFLÉCHIR AVEC LES AUTRES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S’exprimer dans un langage syntaxiquement correct et précis.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22644"/>
                  </a:ext>
                </a:extLst>
              </a:tr>
              <a:tr h="793558">
                <a:tc>
                  <a:txBody>
                    <a:bodyPr/>
                    <a:lstStyle/>
                    <a:p>
                      <a:pPr algn="just"/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4.COMMENCER À RÉFLÉCHIR SUR LA LANGUE ET ACQUÉRIR UNE CONSCIENCE PHONOLOGIQUE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Repérer des régularités dans la langue à l’oral en français (éventuellement dans une autre langue).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Manipuler des syllabes.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Discriminer des sons (syllabes, sons-voyelles ; quelques sons-consonnes hors des consonnes occlusives).</a:t>
                      </a:r>
                      <a:endParaRPr lang="fr-FR" sz="7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95230"/>
                  </a:ext>
                </a:extLst>
              </a:tr>
              <a:tr h="155165">
                <a:tc>
                  <a:txBody>
                    <a:bodyPr/>
                    <a:lstStyle/>
                    <a:p>
                      <a:r>
                        <a:rPr lang="fr-FR" sz="600" kern="150">
                          <a:effectLst/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Dire de mémoire et de manière expressive plusieurs comptines et poésies.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58969"/>
                  </a:ext>
                </a:extLst>
              </a:tr>
              <a:tr h="155165">
                <a:tc>
                  <a:txBody>
                    <a:bodyPr/>
                    <a:lstStyle/>
                    <a:p>
                      <a:pPr algn="ctr"/>
                      <a:r>
                        <a:rPr lang="fr-FR" sz="600" kern="150">
                          <a:effectLst/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L'ECRIT</a:t>
                      </a:r>
                      <a:endParaRPr lang="fr-FR" sz="7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05252"/>
                  </a:ext>
                </a:extLst>
              </a:tr>
              <a:tr h="474361">
                <a:tc>
                  <a:txBody>
                    <a:bodyPr/>
                    <a:lstStyle/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1. ECOUTER DE L'ÉCRIT ET COMPRENDRE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Comprendre des textes écrits sans autre aide que le langage entendu.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Manifester de la curiosité par rapport à l’écrit.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Reformuler pour se faire mieux comprendre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28841"/>
                  </a:ext>
                </a:extLst>
              </a:tr>
              <a:tr h="261564">
                <a:tc>
                  <a:txBody>
                    <a:bodyPr/>
                    <a:lstStyle/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2. DÉCOUVRIR LA FONCTION DE L'ÉCRIT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Manifester de la curiosité par rapport à l’écrit..</a:t>
                      </a:r>
                      <a:endParaRPr lang="fr-FR" sz="700" kern="15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05990"/>
                  </a:ext>
                </a:extLst>
              </a:tr>
              <a:tr h="474361">
                <a:tc>
                  <a:txBody>
                    <a:bodyPr/>
                    <a:lstStyle/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3.COMMENCER À PRODUIRE DES ÉCRITS ET EN DÉCOUVRIR LE FONCTIONNEMENT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Participer verbalement à la production d’un écrit.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Savoir qu’on n’écrit pas comme on parle.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Reformuler pour se faire mieux comprendre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1002"/>
                  </a:ext>
                </a:extLst>
              </a:tr>
              <a:tr h="793558">
                <a:tc>
                  <a:txBody>
                    <a:bodyPr/>
                    <a:lstStyle/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4. DÉCOUVRIR LE PRINCIPE ALPHABÉTIQUE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Manifester de la curiosité par rapport à l’écrit.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Pouvoir redire les mots d’une phrase écrite après sa lecture par l’adulte, les mots du titre connu d’un livre ou d’un texte. Reformuler pour se faire mieux comprendre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Reconnaitre les lettres de l’alphabet et connaitre les correspondances entre les trois manières de les écrire : cursive, script, capitales d’imprimerie.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Copier à l’aide d’un clavier.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93508"/>
                  </a:ext>
                </a:extLst>
              </a:tr>
              <a:tr h="687159">
                <a:tc>
                  <a:txBody>
                    <a:bodyPr/>
                    <a:lstStyle/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5. COMMENCER À ÉCRIRE TOUT SEUL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just"/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Reconnaitre les lettres de l’alphabet et connaitre les correspondances entre les trois manières de les écrire : cursive, script, capitales d’imprimerie.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Copier à l’aide d’un clavier.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Écrire son prénom en écriture cursive, sans modèle.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fr-FR" sz="600" kern="150" dirty="0">
                          <a:effectLst/>
                          <a:highlight>
                            <a:srgbClr val="FFFF00"/>
                          </a:highlight>
                          <a:latin typeface="Andalus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Écrire seul un mot en utilisant des lettres ou groupes de lettres empruntés aux mots connus.</a:t>
                      </a:r>
                      <a:endParaRPr lang="fr-FR" sz="700" kern="15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1185" marR="21185" marT="21185" marB="211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7591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36AAD76-AC53-4D1D-BBF1-0768710FDBA0}"/>
              </a:ext>
            </a:extLst>
          </p:cNvPr>
          <p:cNvSpPr txBox="1"/>
          <p:nvPr/>
        </p:nvSpPr>
        <p:spPr>
          <a:xfrm>
            <a:off x="5959121" y="844160"/>
            <a:ext cx="85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Cycle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C023BD-6EC4-4194-904D-D9A52307E513}"/>
              </a:ext>
            </a:extLst>
          </p:cNvPr>
          <p:cNvSpPr txBox="1"/>
          <p:nvPr/>
        </p:nvSpPr>
        <p:spPr>
          <a:xfrm>
            <a:off x="9696400" y="872016"/>
            <a:ext cx="85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Cycle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A3FE63-5DF5-42D6-84B2-CAB5653F3A03}"/>
              </a:ext>
            </a:extLst>
          </p:cNvPr>
          <p:cNvSpPr txBox="1"/>
          <p:nvPr/>
        </p:nvSpPr>
        <p:spPr>
          <a:xfrm>
            <a:off x="479377" y="871918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Cycle 1</a:t>
            </a:r>
          </a:p>
          <a:p>
            <a:pPr algn="ctr"/>
            <a:r>
              <a:rPr lang="fr-FR" sz="800" dirty="0"/>
              <a:t>(En jaune ce qui relève plus particulièrement de la préparation à la lecture)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5F8861-1177-4045-A186-3584B4D5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330083"/>
            <a:ext cx="3405094" cy="1018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0E00BA-558C-41BB-AA68-721FCA61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71" y="2452118"/>
            <a:ext cx="3203114" cy="6480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3CDECBA-A9B0-4B62-A37D-A6DE635C4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242" y="2452118"/>
            <a:ext cx="3514725" cy="10191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CFEDE9-B3AC-4A27-9FBC-FC5989E2C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108" y="1264495"/>
            <a:ext cx="3514725" cy="11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A6965-78C3-493F-AD72-3EA434E0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319048" cy="3466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/>
              <a:t>Ce qu’il faut retenir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2B00414-9780-4A9D-9A34-B6136604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4973092"/>
            <a:ext cx="2152650" cy="1514475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1F67B4B-B1D8-4392-B4D0-9E4FAC18C0B8}"/>
              </a:ext>
            </a:extLst>
          </p:cNvPr>
          <p:cNvSpPr txBox="1"/>
          <p:nvPr/>
        </p:nvSpPr>
        <p:spPr>
          <a:xfrm rot="16200000">
            <a:off x="-747187" y="1018929"/>
            <a:ext cx="2021078" cy="215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Extraits des Programmes du cycle 2 et 3 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1989F07-6081-45BE-9D4C-D55E9F68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35" y="4034693"/>
            <a:ext cx="2266950" cy="26003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5889FC9-009B-4975-8740-7DF810C83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960" y="4368254"/>
            <a:ext cx="2247900" cy="12096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11B3158-164B-44D6-B51F-C684E48C2897}"/>
              </a:ext>
            </a:extLst>
          </p:cNvPr>
          <p:cNvSpPr txBox="1"/>
          <p:nvPr/>
        </p:nvSpPr>
        <p:spPr>
          <a:xfrm>
            <a:off x="580961" y="3764146"/>
            <a:ext cx="1642793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Ecrire à la main de manière fluide et efficace ; maitriser les bases de l’écriture au clavier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AE4FAAA-83C1-48DB-A474-915F39DABA90}"/>
              </a:ext>
            </a:extLst>
          </p:cNvPr>
          <p:cNvSpPr txBox="1"/>
          <p:nvPr/>
        </p:nvSpPr>
        <p:spPr>
          <a:xfrm>
            <a:off x="3307747" y="3632065"/>
            <a:ext cx="1743797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Rédiger des écrits variés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C565317-695F-4005-8416-49B678F9C188}"/>
              </a:ext>
            </a:extLst>
          </p:cNvPr>
          <p:cNvSpPr txBox="1"/>
          <p:nvPr/>
        </p:nvSpPr>
        <p:spPr>
          <a:xfrm>
            <a:off x="5557168" y="3585898"/>
            <a:ext cx="174379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Réécrire à partir de nouvelles consignes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241E3BF-BD57-4495-B2E5-4F32EF7A3947}"/>
              </a:ext>
            </a:extLst>
          </p:cNvPr>
          <p:cNvSpPr txBox="1"/>
          <p:nvPr/>
        </p:nvSpPr>
        <p:spPr>
          <a:xfrm>
            <a:off x="7984571" y="3418215"/>
            <a:ext cx="302894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Prendre en compte les normes de l’écrit…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C533553-3FB2-406F-A2B8-E65B9DA39C40}"/>
              </a:ext>
            </a:extLst>
          </p:cNvPr>
          <p:cNvSpPr txBox="1"/>
          <p:nvPr/>
        </p:nvSpPr>
        <p:spPr>
          <a:xfrm>
            <a:off x="736573" y="701760"/>
            <a:ext cx="72008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Copier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B7821D8-736A-4DA1-B391-7647C86C7708}"/>
              </a:ext>
            </a:extLst>
          </p:cNvPr>
          <p:cNvSpPr txBox="1"/>
          <p:nvPr/>
        </p:nvSpPr>
        <p:spPr>
          <a:xfrm>
            <a:off x="3307747" y="701760"/>
            <a:ext cx="416717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Ecrire des textes en commençant à s’approprier une démarche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17FB61B-0810-47F0-A64B-C8932DB64798}"/>
              </a:ext>
            </a:extLst>
          </p:cNvPr>
          <p:cNvSpPr txBox="1"/>
          <p:nvPr/>
        </p:nvSpPr>
        <p:spPr>
          <a:xfrm>
            <a:off x="7921018" y="701760"/>
            <a:ext cx="295786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Réviser et améliorer l’écrit qu’on a produit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99EAB6-A900-4928-BEEB-461EEEC3B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27670"/>
            <a:ext cx="2390203" cy="260480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BD9AF3A-8F01-4996-B375-270669991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405" y="1045230"/>
            <a:ext cx="2677418" cy="238377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4F5F021-2F38-49B6-85D5-D780EA347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177" y="1056015"/>
            <a:ext cx="2888899" cy="220445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48159D1-D40D-4521-84F8-DA3D3A005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4" y="3773006"/>
            <a:ext cx="2295525" cy="231457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79D3300-8449-418E-A541-77ECDFFA20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0069" y="4264729"/>
            <a:ext cx="2065362" cy="1567217"/>
          </a:xfrm>
          <a:prstGeom prst="rect">
            <a:avLst/>
          </a:prstGeom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11F4BBAD-AFB2-4351-B93A-00BF3A9406CE}"/>
              </a:ext>
            </a:extLst>
          </p:cNvPr>
          <p:cNvSpPr/>
          <p:nvPr/>
        </p:nvSpPr>
        <p:spPr>
          <a:xfrm>
            <a:off x="28904" y="2331902"/>
            <a:ext cx="468895" cy="2600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600" dirty="0"/>
              <a:t>Du cycle 2 au cycle 3</a:t>
            </a:r>
          </a:p>
        </p:txBody>
      </p:sp>
    </p:spTree>
    <p:extLst>
      <p:ext uri="{BB962C8B-B14F-4D97-AF65-F5344CB8AC3E}">
        <p14:creationId xmlns:p14="http://schemas.microsoft.com/office/powerpoint/2010/main" val="11091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54944BA-A66C-47BE-934A-7B4337B3FBD8}"/>
              </a:ext>
            </a:extLst>
          </p:cNvPr>
          <p:cNvSpPr/>
          <p:nvPr/>
        </p:nvSpPr>
        <p:spPr>
          <a:xfrm>
            <a:off x="118973" y="164037"/>
            <a:ext cx="3719736" cy="26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CDEB5D-9CA8-4B16-AA6E-43E493F5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21393"/>
            <a:ext cx="3334801" cy="518205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15632B6F-2697-42B8-9121-4422B2977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012" y="1206169"/>
            <a:ext cx="1914525" cy="12287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EC07FD-04B3-48A8-9007-ACC2F2831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1187003"/>
            <a:ext cx="1066892" cy="6096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8A74ACD-CD21-4BE0-B7B7-2EEC83D773A0}"/>
              </a:ext>
            </a:extLst>
          </p:cNvPr>
          <p:cNvSpPr txBox="1"/>
          <p:nvPr/>
        </p:nvSpPr>
        <p:spPr>
          <a:xfrm>
            <a:off x="896578" y="116632"/>
            <a:ext cx="1512168" cy="37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…et au cycle 3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56BF759-1EF9-4AF1-B2A0-DE93A3EB3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196" y="2060848"/>
            <a:ext cx="5924550" cy="35433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17C228-74E9-452F-8C6D-0A4A53A82A9F}"/>
              </a:ext>
            </a:extLst>
          </p:cNvPr>
          <p:cNvSpPr txBox="1"/>
          <p:nvPr/>
        </p:nvSpPr>
        <p:spPr>
          <a:xfrm>
            <a:off x="8248872" y="128015"/>
            <a:ext cx="371973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 stades dans la genèse de l’écriture</a:t>
            </a:r>
          </a:p>
          <a:p>
            <a:pPr marL="285750" indent="-285750">
              <a:buFontTx/>
              <a:buChar char="-"/>
            </a:pPr>
            <a:r>
              <a:rPr lang="fr-FR" dirty="0"/>
              <a:t>Écriture </a:t>
            </a:r>
            <a:r>
              <a:rPr lang="fr-FR" dirty="0" err="1"/>
              <a:t>prélinguistique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Ecriture segmentée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Ecriture phonique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Ecriture quasi-alphabétique puis orthographique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D28D295-D49F-488F-99BA-70B43A0FA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11" y="3217335"/>
            <a:ext cx="5924539" cy="2875962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D5FC26E-696E-463A-9530-66F5FF094B0A}"/>
              </a:ext>
            </a:extLst>
          </p:cNvPr>
          <p:cNvCxnSpPr>
            <a:cxnSpLocks/>
          </p:cNvCxnSpPr>
          <p:nvPr/>
        </p:nvCxnSpPr>
        <p:spPr>
          <a:xfrm>
            <a:off x="4079776" y="0"/>
            <a:ext cx="0" cy="306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4D77D57-0684-4418-89E9-FB84BBD46DE7}"/>
              </a:ext>
            </a:extLst>
          </p:cNvPr>
          <p:cNvCxnSpPr/>
          <p:nvPr/>
        </p:nvCxnSpPr>
        <p:spPr>
          <a:xfrm flipH="1">
            <a:off x="0" y="3068960"/>
            <a:ext cx="4079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97F66626-D568-4264-8014-32BB1E27F74E}"/>
              </a:ext>
            </a:extLst>
          </p:cNvPr>
          <p:cNvSpPr/>
          <p:nvPr/>
        </p:nvSpPr>
        <p:spPr>
          <a:xfrm>
            <a:off x="4223792" y="116632"/>
            <a:ext cx="12241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cycle 1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8328D553-9E94-4364-AF16-8874367D71CA}"/>
              </a:ext>
            </a:extLst>
          </p:cNvPr>
          <p:cNvSpPr/>
          <p:nvPr/>
        </p:nvSpPr>
        <p:spPr>
          <a:xfrm>
            <a:off x="5750807" y="131463"/>
            <a:ext cx="2408743" cy="122413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Pour pouvoir décrire et analyser des productions d’élèves en Q3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785C291-EDAA-4ABE-97A8-996F9247196D}"/>
              </a:ext>
            </a:extLst>
          </p:cNvPr>
          <p:cNvSpPr txBox="1"/>
          <p:nvPr/>
        </p:nvSpPr>
        <p:spPr>
          <a:xfrm>
            <a:off x="6457634" y="5770131"/>
            <a:ext cx="23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ursive standard" pitchFamily="2" charset="0"/>
              </a:rPr>
              <a:t>j</a:t>
            </a:r>
          </a:p>
        </p:txBody>
      </p:sp>
      <p:sp>
        <p:nvSpPr>
          <p:cNvPr id="37" name="Flèche : gauche 36">
            <a:extLst>
              <a:ext uri="{FF2B5EF4-FFF2-40B4-BE49-F238E27FC236}">
                <a16:creationId xmlns:a16="http://schemas.microsoft.com/office/drawing/2014/main" id="{F1AB8ED6-2B0B-4B56-BB50-220C33D5982A}"/>
              </a:ext>
            </a:extLst>
          </p:cNvPr>
          <p:cNvSpPr/>
          <p:nvPr/>
        </p:nvSpPr>
        <p:spPr>
          <a:xfrm>
            <a:off x="6692096" y="6122541"/>
            <a:ext cx="1420128" cy="417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jambage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BA3F3B0-BB88-4B17-ADCB-F3EC9AB7953D}"/>
              </a:ext>
            </a:extLst>
          </p:cNvPr>
          <p:cNvSpPr txBox="1"/>
          <p:nvPr/>
        </p:nvSpPr>
        <p:spPr>
          <a:xfrm>
            <a:off x="8885364" y="5633109"/>
            <a:ext cx="34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ursive standard" pitchFamily="2" charset="0"/>
              </a:rPr>
              <a:t>l</a:t>
            </a:r>
          </a:p>
        </p:txBody>
      </p:sp>
      <p:sp>
        <p:nvSpPr>
          <p:cNvPr id="39" name="Flèche : gauche 38">
            <a:extLst>
              <a:ext uri="{FF2B5EF4-FFF2-40B4-BE49-F238E27FC236}">
                <a16:creationId xmlns:a16="http://schemas.microsoft.com/office/drawing/2014/main" id="{43B0A5D1-D685-4CB8-AC8C-E6A571F14626}"/>
              </a:ext>
            </a:extLst>
          </p:cNvPr>
          <p:cNvSpPr/>
          <p:nvPr/>
        </p:nvSpPr>
        <p:spPr>
          <a:xfrm>
            <a:off x="9226966" y="5640123"/>
            <a:ext cx="1483280" cy="3524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hampe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BE6305-F5B9-4FBA-961D-FB37CD435EFE}"/>
              </a:ext>
            </a:extLst>
          </p:cNvPr>
          <p:cNvSpPr txBox="1"/>
          <p:nvPr/>
        </p:nvSpPr>
        <p:spPr>
          <a:xfrm rot="20133590">
            <a:off x="9725548" y="5842337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Cursive standard" pitchFamily="2" charset="0"/>
              </a:rPr>
              <a:t>o</a:t>
            </a:r>
          </a:p>
        </p:txBody>
      </p:sp>
      <p:sp>
        <p:nvSpPr>
          <p:cNvPr id="41" name="Flèche : gauche 40">
            <a:extLst>
              <a:ext uri="{FF2B5EF4-FFF2-40B4-BE49-F238E27FC236}">
                <a16:creationId xmlns:a16="http://schemas.microsoft.com/office/drawing/2014/main" id="{BABFCA50-CE80-45FC-AC93-B55A242BDB0B}"/>
              </a:ext>
            </a:extLst>
          </p:cNvPr>
          <p:cNvSpPr/>
          <p:nvPr/>
        </p:nvSpPr>
        <p:spPr>
          <a:xfrm>
            <a:off x="10098977" y="6281831"/>
            <a:ext cx="1703000" cy="313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</a:t>
            </a:r>
            <a:r>
              <a:rPr lang="fr-FR" dirty="0" err="1"/>
              <a:t>oeilleton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30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550F9229-0ECE-47CF-A4DD-447118B6ACB4}"/>
              </a:ext>
            </a:extLst>
          </p:cNvPr>
          <p:cNvSpPr/>
          <p:nvPr/>
        </p:nvSpPr>
        <p:spPr>
          <a:xfrm>
            <a:off x="1586583" y="106338"/>
            <a:ext cx="2304256" cy="5143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cycle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3423D-6D69-468F-B7E6-DEBB49FB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20688"/>
            <a:ext cx="5238750" cy="2628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6E3845-F8D8-4817-984D-9BFF3939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996952"/>
            <a:ext cx="2952328" cy="34891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AE0D2E-1D66-47C2-BAF9-20737A1FA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40" y="177362"/>
            <a:ext cx="4531179" cy="6503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008A6F-A913-4AAF-9EAD-10E0D75C507B}"/>
              </a:ext>
            </a:extLst>
          </p:cNvPr>
          <p:cNvSpPr/>
          <p:nvPr/>
        </p:nvSpPr>
        <p:spPr>
          <a:xfrm>
            <a:off x="5159896" y="1935138"/>
            <a:ext cx="648072" cy="1493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FA5F7E-4986-4A5E-8EFA-E0B3DA4CA58A}"/>
              </a:ext>
            </a:extLst>
          </p:cNvPr>
          <p:cNvSpPr/>
          <p:nvPr/>
        </p:nvSpPr>
        <p:spPr>
          <a:xfrm>
            <a:off x="6565411" y="764704"/>
            <a:ext cx="434658" cy="77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0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2EA54D-9B2A-415C-838A-20FE7BD9D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32656"/>
            <a:ext cx="6276975" cy="19145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1E3B14-74F4-400F-8009-F1F58D40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4664"/>
            <a:ext cx="3810000" cy="5229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B62837-A4CD-4A68-ADDB-2843ACA7C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624353"/>
            <a:ext cx="7146923" cy="38687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3F8A29-85A1-445F-9C22-0CA5BEEBB6C8}"/>
              </a:ext>
            </a:extLst>
          </p:cNvPr>
          <p:cNvSpPr txBox="1"/>
          <p:nvPr/>
        </p:nvSpPr>
        <p:spPr>
          <a:xfrm>
            <a:off x="9159554" y="2112602"/>
            <a:ext cx="27363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Des idées de « jogging » d’écriture…C2 et/ou 3</a:t>
            </a:r>
          </a:p>
        </p:txBody>
      </p:sp>
    </p:spTree>
    <p:extLst>
      <p:ext uri="{BB962C8B-B14F-4D97-AF65-F5344CB8AC3E}">
        <p14:creationId xmlns:p14="http://schemas.microsoft.com/office/powerpoint/2010/main" val="344737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5751A-E1CC-4D49-90E1-243B5BC1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9817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Les sujets autour de l’écriture au CRPE | Session 2020 et 2019 | Typologie des questions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71BB72-586A-4384-A7BD-F34032B87291}"/>
              </a:ext>
            </a:extLst>
          </p:cNvPr>
          <p:cNvSpPr txBox="1"/>
          <p:nvPr/>
        </p:nvSpPr>
        <p:spPr>
          <a:xfrm>
            <a:off x="8040216" y="6398696"/>
            <a:ext cx="39604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En 2020 | C3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AB36B0-655C-442D-A6E9-9ADE42EE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916832"/>
            <a:ext cx="4695825" cy="48196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1C6413-A128-4CBD-AAA3-8874E466FCE8}"/>
              </a:ext>
            </a:extLst>
          </p:cNvPr>
          <p:cNvSpPr txBox="1"/>
          <p:nvPr/>
        </p:nvSpPr>
        <p:spPr>
          <a:xfrm>
            <a:off x="3575720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GPT 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75579D-968C-4154-8F8B-8F0FFBEE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87" y="1875540"/>
            <a:ext cx="5554099" cy="31069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927DF3-8D58-4D87-AF51-1699AF232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6" y="5085184"/>
            <a:ext cx="5377813" cy="10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1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CB8FEE2-0520-4C97-AB8C-C6D3D5D651E7}"/>
              </a:ext>
            </a:extLst>
          </p:cNvPr>
          <p:cNvSpPr/>
          <p:nvPr/>
        </p:nvSpPr>
        <p:spPr>
          <a:xfrm>
            <a:off x="5528187" y="4379584"/>
            <a:ext cx="165618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Questions-types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181BB2-5548-4E18-A3D5-710B3459066F}"/>
              </a:ext>
            </a:extLst>
          </p:cNvPr>
          <p:cNvSpPr txBox="1"/>
          <p:nvPr/>
        </p:nvSpPr>
        <p:spPr>
          <a:xfrm>
            <a:off x="1775520" y="2471676"/>
            <a:ext cx="14401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En 2019 |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D13BF1-CC2C-4B6B-9F90-651F6000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404664"/>
            <a:ext cx="4208468" cy="14401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4B4EA7-3D02-4331-8253-7636761C36BA}"/>
              </a:ext>
            </a:extLst>
          </p:cNvPr>
          <p:cNvSpPr txBox="1"/>
          <p:nvPr/>
        </p:nvSpPr>
        <p:spPr>
          <a:xfrm>
            <a:off x="3497295" y="353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GPT 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FDDD94-1995-4FB3-8051-D83F08BE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6" y="1772816"/>
            <a:ext cx="4208468" cy="4010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A57194-41D9-42D7-93CA-332B6C100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" y="3114410"/>
            <a:ext cx="5353050" cy="25431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434AF66-ED04-44A1-A10F-E18E14E1C002}"/>
              </a:ext>
            </a:extLst>
          </p:cNvPr>
          <p:cNvSpPr txBox="1"/>
          <p:nvPr/>
        </p:nvSpPr>
        <p:spPr>
          <a:xfrm>
            <a:off x="3657947" y="281661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GPT 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D8B9CAC-D6CB-44AF-B059-311CB8F3F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398" y="194175"/>
            <a:ext cx="4349105" cy="32348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86348ED-1D2A-4DD5-9C8E-C43A42EF5548}"/>
              </a:ext>
            </a:extLst>
          </p:cNvPr>
          <p:cNvSpPr txBox="1"/>
          <p:nvPr/>
        </p:nvSpPr>
        <p:spPr>
          <a:xfrm>
            <a:off x="10704512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GPT3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DB4A9AE-92F3-402C-B76F-69E5A0443557}"/>
              </a:ext>
            </a:extLst>
          </p:cNvPr>
          <p:cNvSpPr txBox="1"/>
          <p:nvPr/>
        </p:nvSpPr>
        <p:spPr>
          <a:xfrm>
            <a:off x="7326526" y="3286285"/>
            <a:ext cx="4530113" cy="33855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400" b="1" dirty="0"/>
              <a:t>Compétences développées ou travaillées…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Analyser une grille de relecture, d’</a:t>
            </a:r>
            <a:r>
              <a:rPr lang="fr-FR" sz="1400" b="1" dirty="0" err="1"/>
              <a:t>auot-évaluation</a:t>
            </a:r>
            <a:r>
              <a:rPr lang="fr-FR" sz="1400" b="1" dirty="0"/>
              <a:t>…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Analyser une production d’élève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Le lien entre la langue et la production d’écrit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Adaptations, remédiation, aide aux élèves en difficultés ; propositions d’activités en amont ou en aval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Concevoir une séance / séquence ou une mise en </a:t>
            </a:r>
            <a:r>
              <a:rPr lang="fr-FR" sz="1400" b="1" dirty="0" err="1"/>
              <a:t>oeuvre</a:t>
            </a:r>
            <a:endParaRPr lang="fr-FR" sz="1400" b="1" dirty="0"/>
          </a:p>
          <a:p>
            <a:pPr marL="285750" indent="-285750" algn="just">
              <a:buFontTx/>
              <a:buChar char="-"/>
            </a:pPr>
            <a:r>
              <a:rPr lang="fr-FR" sz="1400" dirty="0"/>
              <a:t>Conformité aux programmes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Le lien écrit et lecture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Le rôle du maitre (étayage) : nature de ses interventions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/>
              <a:t>Intérêts et limites d’une démarche d’écriture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948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201B4D76D0E4A828EE9749C06EFC0" ma:contentTypeVersion="4" ma:contentTypeDescription="Crée un document." ma:contentTypeScope="" ma:versionID="5c32f573b536f2289ebc59c1102ce7d6">
  <xsd:schema xmlns:xsd="http://www.w3.org/2001/XMLSchema" xmlns:xs="http://www.w3.org/2001/XMLSchema" xmlns:p="http://schemas.microsoft.com/office/2006/metadata/properties" xmlns:ns3="c1fd3c75-4fa8-4539-98e3-020f4e225939" targetNamespace="http://schemas.microsoft.com/office/2006/metadata/properties" ma:root="true" ma:fieldsID="d5e2176f7e93602dd5d1f43ffeae9982" ns3:_="">
    <xsd:import namespace="c1fd3c75-4fa8-4539-98e3-020f4e2259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3c75-4fa8-4539-98e3-020f4e225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2F2A2-14FE-4678-87F9-60EDC24B3643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c1fd3c75-4fa8-4539-98e3-020f4e225939"/>
  </ds:schemaRefs>
</ds:datastoreItem>
</file>

<file path=customXml/itemProps2.xml><?xml version="1.0" encoding="utf-8"?>
<ds:datastoreItem xmlns:ds="http://schemas.openxmlformats.org/officeDocument/2006/customXml" ds:itemID="{D8939645-BC6E-47E3-82B1-CB005670F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3c75-4fa8-4539-98e3-020f4e225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90755F-6763-4A90-8E9D-1DE6B1FABE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Bus</Template>
  <TotalTime>331</TotalTime>
  <Words>638</Words>
  <Application>Microsoft Office PowerPoint</Application>
  <PresentationFormat>Grand écran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Andalus</vt:lpstr>
      <vt:lpstr>Arial</vt:lpstr>
      <vt:lpstr>Calibri</vt:lpstr>
      <vt:lpstr>Cursive standard</vt:lpstr>
      <vt:lpstr>Times New Roman</vt:lpstr>
      <vt:lpstr>Thème Office</vt:lpstr>
      <vt:lpstr>Bilan | Apprendre à écrire</vt:lpstr>
      <vt:lpstr>Ce que disent les programmes</vt:lpstr>
      <vt:lpstr>Ce qu’il faut retenir</vt:lpstr>
      <vt:lpstr>Présentation PowerPoint</vt:lpstr>
      <vt:lpstr>Présentation PowerPoint</vt:lpstr>
      <vt:lpstr>Présentation PowerPoint</vt:lpstr>
      <vt:lpstr>Les sujets autour de l’écriture au CRPE | Session 2020 et 2019 | Typologie des questions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| Apprendre à lire</dc:title>
  <dc:creator>Florence Couillaud</dc:creator>
  <cp:lastModifiedBy>Florence Couillaud</cp:lastModifiedBy>
  <cp:revision>14</cp:revision>
  <dcterms:created xsi:type="dcterms:W3CDTF">2021-01-20T06:18:54Z</dcterms:created>
  <dcterms:modified xsi:type="dcterms:W3CDTF">2021-01-22T11:26:14Z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0x01010071F201B4D76D0E4A828EE9749C06EFC0</vt:lpwstr>
  </property>
  <property fmtid="{D5CDD505-2E9C-101B-9397-08002B2CF9AE}" pid="3" name="Applications">
    <vt:lpwstr>53;#PowerPoint 12</vt:lpwstr>
  </property>
  <property fmtid="{D5CDD505-2E9C-101B-9397-08002B2CF9AE}" pid="4" name="Order">
    <vt:r8>8574300</vt:r8>
  </property>
  <property fmtid="{D5CDD505-2E9C-101B-9397-08002B2CF9AE}" pid="5" name="APTrustLevel">
    <vt:r8>3</vt:r8>
  </property>
</Properties>
</file>