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E901B6-CD7C-4A32-A457-DE7FAD2C0F67}" type="datetimeFigureOut">
              <a:rPr lang="fr-FR" smtClean="0"/>
              <a:t>09/01/2017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3E2BFED-EF0C-4A6E-B020-53619E56E59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051577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Cliquer sur la touche blanche pour faire avancer</a:t>
            </a:r>
            <a:r>
              <a:rPr lang="fr-FR" baseline="0" dirty="0" smtClean="0"/>
              <a:t> le diaporama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424D55-15B0-4F8C-8D17-2BDC60927577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641738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A605D-CB9D-49D2-BC0D-5D61282752D8}" type="datetimeFigureOut">
              <a:rPr lang="fr-FR" smtClean="0"/>
              <a:t>09/01/2017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D36705-1DAF-4947-9842-BECD2308E0E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373644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A605D-CB9D-49D2-BC0D-5D61282752D8}" type="datetimeFigureOut">
              <a:rPr lang="fr-FR" smtClean="0"/>
              <a:t>09/01/2017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D36705-1DAF-4947-9842-BECD2308E0E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059644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A605D-CB9D-49D2-BC0D-5D61282752D8}" type="datetimeFigureOut">
              <a:rPr lang="fr-FR" smtClean="0"/>
              <a:t>09/01/2017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D36705-1DAF-4947-9842-BECD2308E0E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185329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A605D-CB9D-49D2-BC0D-5D61282752D8}" type="datetimeFigureOut">
              <a:rPr lang="fr-FR" smtClean="0"/>
              <a:t>09/01/2017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D36705-1DAF-4947-9842-BECD2308E0E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509382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A605D-CB9D-49D2-BC0D-5D61282752D8}" type="datetimeFigureOut">
              <a:rPr lang="fr-FR" smtClean="0"/>
              <a:t>09/01/2017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D36705-1DAF-4947-9842-BECD2308E0E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267857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A605D-CB9D-49D2-BC0D-5D61282752D8}" type="datetimeFigureOut">
              <a:rPr lang="fr-FR" smtClean="0"/>
              <a:t>09/01/2017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D36705-1DAF-4947-9842-BECD2308E0E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902170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A605D-CB9D-49D2-BC0D-5D61282752D8}" type="datetimeFigureOut">
              <a:rPr lang="fr-FR" smtClean="0"/>
              <a:t>09/01/2017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D36705-1DAF-4947-9842-BECD2308E0E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39284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A605D-CB9D-49D2-BC0D-5D61282752D8}" type="datetimeFigureOut">
              <a:rPr lang="fr-FR" smtClean="0"/>
              <a:t>09/01/2017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D36705-1DAF-4947-9842-BECD2308E0E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988359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A605D-CB9D-49D2-BC0D-5D61282752D8}" type="datetimeFigureOut">
              <a:rPr lang="fr-FR" smtClean="0"/>
              <a:t>09/01/2017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D36705-1DAF-4947-9842-BECD2308E0E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576666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A605D-CB9D-49D2-BC0D-5D61282752D8}" type="datetimeFigureOut">
              <a:rPr lang="fr-FR" smtClean="0"/>
              <a:t>09/01/2017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D36705-1DAF-4947-9842-BECD2308E0E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765761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A605D-CB9D-49D2-BC0D-5D61282752D8}" type="datetimeFigureOut">
              <a:rPr lang="fr-FR" smtClean="0"/>
              <a:t>09/01/2017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D36705-1DAF-4947-9842-BECD2308E0E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895848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9A605D-CB9D-49D2-BC0D-5D61282752D8}" type="datetimeFigureOut">
              <a:rPr lang="fr-FR" smtClean="0"/>
              <a:t>09/01/2017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D36705-1DAF-4947-9842-BECD2308E0E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7972649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524555" y="2708920"/>
            <a:ext cx="2310913" cy="23109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875214" y="1412776"/>
            <a:ext cx="7772400" cy="1470025"/>
          </a:xfrm>
        </p:spPr>
        <p:txBody>
          <a:bodyPr/>
          <a:lstStyle/>
          <a:p>
            <a:r>
              <a:rPr lang="fr-FR" b="1" dirty="0" smtClean="0">
                <a:solidFill>
                  <a:schemeClr val="accent5">
                    <a:lumMod val="75000"/>
                  </a:schemeClr>
                </a:solidFill>
              </a:rPr>
              <a:t>Activité </a:t>
            </a:r>
            <a:r>
              <a:rPr lang="fr-FR" dirty="0" smtClean="0">
                <a:solidFill>
                  <a:schemeClr val="accent5">
                    <a:lumMod val="75000"/>
                  </a:schemeClr>
                </a:solidFill>
              </a:rPr>
              <a:t>: Le bon compte</a:t>
            </a:r>
            <a:br>
              <a:rPr lang="fr-FR" dirty="0" smtClean="0">
                <a:solidFill>
                  <a:schemeClr val="accent5">
                    <a:lumMod val="75000"/>
                  </a:schemeClr>
                </a:solidFill>
              </a:rPr>
            </a:br>
            <a:r>
              <a:rPr lang="fr-FR" b="1" dirty="0" smtClean="0">
                <a:solidFill>
                  <a:schemeClr val="accent5">
                    <a:lumMod val="75000"/>
                  </a:schemeClr>
                </a:solidFill>
              </a:rPr>
              <a:t>Matériel nécessaire </a:t>
            </a:r>
            <a:r>
              <a:rPr lang="fr-FR" dirty="0" smtClean="0">
                <a:solidFill>
                  <a:schemeClr val="accent5">
                    <a:lumMod val="75000"/>
                  </a:schemeClr>
                </a:solidFill>
              </a:rPr>
              <a:t>: </a:t>
            </a:r>
            <a:endParaRPr lang="fr-FR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257318" y="4581128"/>
            <a:ext cx="8352928" cy="1752600"/>
          </a:xfrm>
          <a:ln>
            <a:solidFill>
              <a:schemeClr val="tx1"/>
            </a:solidFill>
          </a:ln>
        </p:spPr>
        <p:txBody>
          <a:bodyPr>
            <a:normAutofit fontScale="92500"/>
          </a:bodyPr>
          <a:lstStyle/>
          <a:p>
            <a:r>
              <a:rPr lang="fr-FR" b="1" dirty="0" smtClean="0">
                <a:solidFill>
                  <a:schemeClr val="bg1"/>
                </a:solidFill>
              </a:rPr>
              <a:t>Objectif </a:t>
            </a:r>
            <a:r>
              <a:rPr lang="fr-FR" dirty="0" smtClean="0">
                <a:solidFill>
                  <a:schemeClr val="bg1"/>
                </a:solidFill>
              </a:rPr>
              <a:t>: lire vite</a:t>
            </a:r>
          </a:p>
          <a:p>
            <a:r>
              <a:rPr lang="fr-FR" b="1" dirty="0" smtClean="0">
                <a:solidFill>
                  <a:schemeClr val="bg1"/>
                </a:solidFill>
              </a:rPr>
              <a:t> Connaissance et compétence associée </a:t>
            </a:r>
            <a:r>
              <a:rPr lang="fr-FR" dirty="0" smtClean="0">
                <a:solidFill>
                  <a:schemeClr val="bg1"/>
                </a:solidFill>
              </a:rPr>
              <a:t>:</a:t>
            </a:r>
          </a:p>
          <a:p>
            <a:r>
              <a:rPr lang="fr-FR" dirty="0" smtClean="0">
                <a:solidFill>
                  <a:schemeClr val="bg1"/>
                </a:solidFill>
              </a:rPr>
              <a:t> identifier les mots de manière de plus en plus aisée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4" name="Rectangle à coins arrondis 3"/>
          <p:cNvSpPr/>
          <p:nvPr/>
        </p:nvSpPr>
        <p:spPr>
          <a:xfrm>
            <a:off x="8676455" y="6237312"/>
            <a:ext cx="297321" cy="360040"/>
          </a:xfrm>
          <a:prstGeom prst="round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027" name="Picture 3" descr="C:\0-Amélie\1-PROD\Cycle 2\Français\Lecture et compréhension de l'écrit\Imports\tetiere 2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989" y="6516033"/>
            <a:ext cx="8825115" cy="2412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C:\0-Amélie\1-PROD\Cycle 2\Français\Identifier les mots\tetiere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8964" y="44624"/>
            <a:ext cx="8593164" cy="14512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36144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/>
          <p:cNvSpPr txBox="1"/>
          <p:nvPr/>
        </p:nvSpPr>
        <p:spPr>
          <a:xfrm>
            <a:off x="2984572" y="2412466"/>
            <a:ext cx="5433732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dirty="0" smtClean="0">
                <a:solidFill>
                  <a:schemeClr val="bg1"/>
                </a:solidFill>
              </a:rPr>
              <a:t>Identifier les mots fréquents</a:t>
            </a:r>
          </a:p>
          <a:p>
            <a:endParaRPr lang="fr-FR" sz="2800" dirty="0">
              <a:solidFill>
                <a:schemeClr val="bg1"/>
              </a:solidFill>
            </a:endParaRPr>
          </a:p>
          <a:p>
            <a:r>
              <a:rPr lang="fr-FR" sz="2800" dirty="0" smtClean="0">
                <a:solidFill>
                  <a:schemeClr val="bg1"/>
                </a:solidFill>
              </a:rPr>
              <a:t>Durée courte d’apparition des mots</a:t>
            </a:r>
            <a:endParaRPr lang="fr-FR" sz="2800" dirty="0">
              <a:solidFill>
                <a:schemeClr val="bg1"/>
              </a:solidFill>
            </a:endParaRPr>
          </a:p>
        </p:txBody>
      </p:sp>
      <p:pic>
        <p:nvPicPr>
          <p:cNvPr id="4" name="Picture 3" descr="C:\0-Amélie\1-PROD\Cycle 2\Français\Lecture et compréhension de l'écrit\Imports\tetiere 2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989" y="6516033"/>
            <a:ext cx="8825115" cy="2412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C:\0-Amélie\1-PROD\Cycle 2\Français\Lecture et compréhension de l'écrit\Imports\tetiere 3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45703"/>
            <a:ext cx="8978178" cy="4761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Étoile à 7 branches 7"/>
          <p:cNvSpPr/>
          <p:nvPr/>
        </p:nvSpPr>
        <p:spPr>
          <a:xfrm>
            <a:off x="1215060" y="2319648"/>
            <a:ext cx="1570629" cy="1570629"/>
          </a:xfrm>
          <a:prstGeom prst="star7">
            <a:avLst/>
          </a:prstGeom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15744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95536" y="620688"/>
            <a:ext cx="8229600" cy="5184576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fr-FR" dirty="0" smtClean="0">
                <a:solidFill>
                  <a:schemeClr val="bg1"/>
                </a:solidFill>
              </a:rPr>
              <a:t>Écris combien de fois apparaît</a:t>
            </a:r>
            <a:br>
              <a:rPr lang="fr-FR" dirty="0" smtClean="0">
                <a:solidFill>
                  <a:schemeClr val="bg1"/>
                </a:solidFill>
              </a:rPr>
            </a:br>
            <a:r>
              <a:rPr lang="fr-FR" dirty="0" smtClean="0">
                <a:solidFill>
                  <a:schemeClr val="bg1"/>
                </a:solidFill>
              </a:rPr>
              <a:t> le mot</a:t>
            </a:r>
            <a:r>
              <a:rPr lang="fr-FR" sz="9600" dirty="0" smtClean="0">
                <a:solidFill>
                  <a:schemeClr val="bg1"/>
                </a:solidFill>
              </a:rPr>
              <a:t/>
            </a:r>
            <a:br>
              <a:rPr lang="fr-FR" sz="9600" dirty="0" smtClean="0">
                <a:solidFill>
                  <a:schemeClr val="bg1"/>
                </a:solidFill>
              </a:rPr>
            </a:br>
            <a:r>
              <a:rPr lang="fr-FR" sz="15000" b="1" dirty="0" smtClean="0">
                <a:solidFill>
                  <a:schemeClr val="bg1"/>
                </a:solidFill>
              </a:rPr>
              <a:t>qui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3" name="Ellipse 2"/>
          <p:cNvSpPr/>
          <p:nvPr/>
        </p:nvSpPr>
        <p:spPr>
          <a:xfrm>
            <a:off x="8172400" y="6237312"/>
            <a:ext cx="504055" cy="50405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4" name="Picture 3" descr="C:\0-Amélie\1-PROD\Cycle 2\Français\Lecture et compréhension de l'écrit\Imports\tetiere 2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989" y="6516033"/>
            <a:ext cx="8825115" cy="2412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C:\0-Amélie\1-PROD\Cycle 2\Français\Lecture et compréhension de l'écrit\Imports\tetiere 3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45703"/>
            <a:ext cx="8978178" cy="4761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Étoile à 7 branches 5"/>
          <p:cNvSpPr/>
          <p:nvPr/>
        </p:nvSpPr>
        <p:spPr>
          <a:xfrm>
            <a:off x="8424427" y="6084728"/>
            <a:ext cx="404612" cy="404612"/>
          </a:xfrm>
          <a:prstGeom prst="star7">
            <a:avLst/>
          </a:prstGeom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46571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à coins arrondis 3"/>
          <p:cNvSpPr/>
          <p:nvPr/>
        </p:nvSpPr>
        <p:spPr>
          <a:xfrm>
            <a:off x="3770317" y="908720"/>
            <a:ext cx="2952328" cy="1224136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8000" dirty="0" smtClean="0"/>
              <a:t>lui</a:t>
            </a:r>
            <a:endParaRPr lang="fr-FR" sz="8000" dirty="0"/>
          </a:p>
        </p:txBody>
      </p:sp>
      <p:sp>
        <p:nvSpPr>
          <p:cNvPr id="12" name="Rectangle à coins arrondis 11"/>
          <p:cNvSpPr/>
          <p:nvPr/>
        </p:nvSpPr>
        <p:spPr>
          <a:xfrm>
            <a:off x="6093638" y="4463651"/>
            <a:ext cx="2952328" cy="1224136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8000" dirty="0" smtClean="0"/>
              <a:t>qui</a:t>
            </a:r>
            <a:endParaRPr lang="fr-FR" sz="8000" dirty="0"/>
          </a:p>
        </p:txBody>
      </p:sp>
      <p:sp>
        <p:nvSpPr>
          <p:cNvPr id="14" name="Rectangle à coins arrondis 13"/>
          <p:cNvSpPr/>
          <p:nvPr/>
        </p:nvSpPr>
        <p:spPr>
          <a:xfrm>
            <a:off x="539552" y="735357"/>
            <a:ext cx="2952328" cy="1224136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8000" dirty="0" smtClean="0"/>
              <a:t>qui</a:t>
            </a:r>
            <a:endParaRPr lang="fr-FR" sz="8000" dirty="0"/>
          </a:p>
        </p:txBody>
      </p:sp>
      <p:sp>
        <p:nvSpPr>
          <p:cNvPr id="16" name="Rectangle à coins arrondis 15"/>
          <p:cNvSpPr/>
          <p:nvPr/>
        </p:nvSpPr>
        <p:spPr>
          <a:xfrm>
            <a:off x="5702862" y="2128207"/>
            <a:ext cx="2952328" cy="1224136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8000" dirty="0" smtClean="0"/>
              <a:t>qui</a:t>
            </a:r>
            <a:endParaRPr lang="fr-FR" sz="8000" dirty="0"/>
          </a:p>
        </p:txBody>
      </p:sp>
      <p:sp>
        <p:nvSpPr>
          <p:cNvPr id="17" name="Rectangle à coins arrondis 16"/>
          <p:cNvSpPr/>
          <p:nvPr/>
        </p:nvSpPr>
        <p:spPr>
          <a:xfrm>
            <a:off x="5970426" y="637155"/>
            <a:ext cx="2952328" cy="1224136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8000" dirty="0" smtClean="0"/>
              <a:t>qui</a:t>
            </a:r>
            <a:endParaRPr lang="fr-FR" sz="8000" dirty="0"/>
          </a:p>
        </p:txBody>
      </p:sp>
      <p:sp>
        <p:nvSpPr>
          <p:cNvPr id="18" name="Rectangle à coins arrondis 17"/>
          <p:cNvSpPr/>
          <p:nvPr/>
        </p:nvSpPr>
        <p:spPr>
          <a:xfrm>
            <a:off x="1644265" y="3562612"/>
            <a:ext cx="2952328" cy="1224136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8000" dirty="0" smtClean="0"/>
              <a:t>puis</a:t>
            </a:r>
            <a:endParaRPr lang="fr-FR" sz="8000" dirty="0"/>
          </a:p>
        </p:txBody>
      </p:sp>
      <p:sp>
        <p:nvSpPr>
          <p:cNvPr id="22" name="ZoneTexte 21"/>
          <p:cNvSpPr txBox="1"/>
          <p:nvPr/>
        </p:nvSpPr>
        <p:spPr>
          <a:xfrm>
            <a:off x="321886" y="5465858"/>
            <a:ext cx="299306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dirty="0" smtClean="0">
                <a:solidFill>
                  <a:schemeClr val="bg1"/>
                </a:solidFill>
              </a:rPr>
              <a:t>La réponse est </a:t>
            </a:r>
            <a:endParaRPr lang="fr-FR" sz="3600" dirty="0">
              <a:solidFill>
                <a:schemeClr val="bg1"/>
              </a:solidFill>
            </a:endParaRPr>
          </a:p>
        </p:txBody>
      </p:sp>
      <p:sp>
        <p:nvSpPr>
          <p:cNvPr id="23" name="ZoneTexte 22"/>
          <p:cNvSpPr txBox="1"/>
          <p:nvPr/>
        </p:nvSpPr>
        <p:spPr>
          <a:xfrm>
            <a:off x="3258536" y="4960192"/>
            <a:ext cx="756938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8800" dirty="0" smtClean="0">
                <a:solidFill>
                  <a:schemeClr val="bg1"/>
                </a:solidFill>
              </a:rPr>
              <a:t>5</a:t>
            </a:r>
            <a:endParaRPr lang="fr-FR" sz="8800" dirty="0">
              <a:solidFill>
                <a:schemeClr val="bg1"/>
              </a:solidFill>
            </a:endParaRPr>
          </a:p>
        </p:txBody>
      </p:sp>
      <p:sp>
        <p:nvSpPr>
          <p:cNvPr id="15" name="Étoile à 5 branches 14"/>
          <p:cNvSpPr/>
          <p:nvPr/>
        </p:nvSpPr>
        <p:spPr>
          <a:xfrm>
            <a:off x="8316416" y="6069299"/>
            <a:ext cx="632064" cy="632064"/>
          </a:xfrm>
          <a:prstGeom prst="star5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" name="Rectangle à coins arrondis 18"/>
          <p:cNvSpPr/>
          <p:nvPr/>
        </p:nvSpPr>
        <p:spPr>
          <a:xfrm>
            <a:off x="4226698" y="3352343"/>
            <a:ext cx="2952328" cy="1224136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8000" dirty="0" smtClean="0"/>
              <a:t>que</a:t>
            </a:r>
            <a:endParaRPr lang="fr-FR" sz="8000" dirty="0"/>
          </a:p>
        </p:txBody>
      </p:sp>
      <p:sp>
        <p:nvSpPr>
          <p:cNvPr id="20" name="Rectangle à coins arrondis 19"/>
          <p:cNvSpPr/>
          <p:nvPr/>
        </p:nvSpPr>
        <p:spPr>
          <a:xfrm>
            <a:off x="1115616" y="2132856"/>
            <a:ext cx="2952328" cy="1224136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8000" dirty="0" smtClean="0"/>
              <a:t>qui</a:t>
            </a:r>
            <a:endParaRPr lang="fr-FR" sz="8000" dirty="0"/>
          </a:p>
        </p:txBody>
      </p:sp>
      <p:pic>
        <p:nvPicPr>
          <p:cNvPr id="21" name="Picture 3" descr="C:\0-Amélie\1-PROD\Cycle 2\Français\Lecture et compréhension de l'écrit\Imports\tetiere 2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989" y="6516033"/>
            <a:ext cx="8825115" cy="2412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" name="Picture 2" descr="C:\0-Amélie\1-PROD\Cycle 2\Français\Lecture et compréhension de l'écrit\Imports\tetiere 3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45703"/>
            <a:ext cx="8978178" cy="4761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7" name="Rectangle à coins arrondis 26"/>
          <p:cNvSpPr/>
          <p:nvPr/>
        </p:nvSpPr>
        <p:spPr>
          <a:xfrm>
            <a:off x="3258536" y="4941168"/>
            <a:ext cx="756938" cy="1446550"/>
          </a:xfrm>
          <a:prstGeom prst="roundRect">
            <a:avLst/>
          </a:prstGeom>
          <a:solidFill>
            <a:schemeClr val="tx1"/>
          </a:solidFill>
          <a:ln w="3175">
            <a:noFill/>
          </a:ln>
          <a:effectLst>
            <a:glow rad="63500">
              <a:schemeClr val="accent6">
                <a:satMod val="175000"/>
                <a:alpha val="40000"/>
              </a:schemeClr>
            </a:glow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4" name="Étoile à 7 branches 23"/>
          <p:cNvSpPr/>
          <p:nvPr/>
        </p:nvSpPr>
        <p:spPr>
          <a:xfrm>
            <a:off x="8424427" y="6084728"/>
            <a:ext cx="404612" cy="404612"/>
          </a:xfrm>
          <a:prstGeom prst="star7">
            <a:avLst/>
          </a:prstGeom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723893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30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0"/>
                            </p:stCondLst>
                            <p:childTnLst>
                              <p:par>
                                <p:cTn id="14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8000"/>
                            </p:stCondLst>
                            <p:childTnLst>
                              <p:par>
                                <p:cTn id="20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9000"/>
                            </p:stCondLst>
                            <p:childTnLst>
                              <p:par>
                                <p:cTn id="23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1000"/>
                            </p:stCondLst>
                            <p:childTnLst>
                              <p:par>
                                <p:cTn id="26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2000"/>
                            </p:stCondLst>
                            <p:childTnLst>
                              <p:par>
                                <p:cTn id="29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4000"/>
                            </p:stCondLst>
                            <p:childTnLst>
                              <p:par>
                                <p:cTn id="32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5000"/>
                            </p:stCondLst>
                            <p:childTnLst>
                              <p:par>
                                <p:cTn id="35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7000"/>
                            </p:stCondLst>
                            <p:childTnLst>
                              <p:par>
                                <p:cTn id="38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8000"/>
                            </p:stCondLst>
                            <p:childTnLst>
                              <p:par>
                                <p:cTn id="41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20000"/>
                            </p:stCondLst>
                            <p:childTnLst>
                              <p:par>
                                <p:cTn id="44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21000"/>
                            </p:stCondLst>
                            <p:childTnLst>
                              <p:par>
                                <p:cTn id="47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23000"/>
                            </p:stCondLst>
                            <p:childTnLst>
                              <p:par>
                                <p:cTn id="50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26" presetClass="entr" presetSubtype="0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6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25750"/>
                            </p:stCondLst>
                            <p:childTnLst>
                              <p:par>
                                <p:cTn id="71" presetID="1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  <p:bldP spid="12" grpId="0" animBg="1"/>
      <p:bldP spid="12" grpId="1" animBg="1"/>
      <p:bldP spid="14" grpId="0" animBg="1"/>
      <p:bldP spid="14" grpId="1" animBg="1"/>
      <p:bldP spid="16" grpId="0" animBg="1"/>
      <p:bldP spid="16" grpId="1" animBg="1"/>
      <p:bldP spid="17" grpId="0" animBg="1"/>
      <p:bldP spid="17" grpId="1" animBg="1"/>
      <p:bldP spid="18" grpId="0" animBg="1"/>
      <p:bldP spid="18" grpId="1" animBg="1"/>
      <p:bldP spid="22" grpId="0"/>
      <p:bldP spid="23" grpId="0"/>
      <p:bldP spid="15" grpId="0" animBg="1"/>
      <p:bldP spid="19" grpId="0" animBg="1"/>
      <p:bldP spid="19" grpId="1" animBg="1"/>
      <p:bldP spid="20" grpId="0" animBg="1"/>
      <p:bldP spid="20" grpId="1" animBg="1"/>
      <p:bldP spid="27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2053" y="2132856"/>
            <a:ext cx="8229600" cy="2448272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fr-FR" dirty="0" smtClean="0">
                <a:solidFill>
                  <a:schemeClr val="bg1"/>
                </a:solidFill>
              </a:rPr>
              <a:t>Écris le mot sur l’ardoise.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5" name="Étoile à 5 branches 4"/>
          <p:cNvSpPr/>
          <p:nvPr/>
        </p:nvSpPr>
        <p:spPr>
          <a:xfrm>
            <a:off x="8316416" y="6069299"/>
            <a:ext cx="632064" cy="632064"/>
          </a:xfrm>
          <a:prstGeom prst="star5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4" name="Picture 3" descr="C:\0-Amélie\1-PROD\Cycle 2\Français\Lecture et compréhension de l'écrit\Imports\tetiere 2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989" y="6516033"/>
            <a:ext cx="8825115" cy="2412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C:\0-Amélie\1-PROD\Cycle 2\Français\Lecture et compréhension de l'écrit\Imports\tetiere 3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45703"/>
            <a:ext cx="8978178" cy="4761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Étoile à 7 branches 6"/>
          <p:cNvSpPr/>
          <p:nvPr/>
        </p:nvSpPr>
        <p:spPr>
          <a:xfrm>
            <a:off x="8424427" y="6084728"/>
            <a:ext cx="404612" cy="404612"/>
          </a:xfrm>
          <a:prstGeom prst="star7">
            <a:avLst/>
          </a:prstGeom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899617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/>
          <p:cNvSpPr txBox="1"/>
          <p:nvPr/>
        </p:nvSpPr>
        <p:spPr>
          <a:xfrm>
            <a:off x="2984572" y="2412466"/>
            <a:ext cx="5226559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dirty="0" smtClean="0">
                <a:solidFill>
                  <a:schemeClr val="bg1"/>
                </a:solidFill>
              </a:rPr>
              <a:t>Identifier les mots fréquents</a:t>
            </a:r>
          </a:p>
          <a:p>
            <a:endParaRPr lang="fr-FR" sz="2800" dirty="0">
              <a:solidFill>
                <a:schemeClr val="bg1"/>
              </a:solidFill>
            </a:endParaRPr>
          </a:p>
          <a:p>
            <a:r>
              <a:rPr lang="fr-FR" sz="2800" dirty="0" smtClean="0">
                <a:solidFill>
                  <a:schemeClr val="bg1"/>
                </a:solidFill>
              </a:rPr>
              <a:t>Durée lente d’apparition des mots</a:t>
            </a:r>
            <a:endParaRPr lang="fr-FR" sz="2800" dirty="0">
              <a:solidFill>
                <a:schemeClr val="bg1"/>
              </a:solidFill>
            </a:endParaRPr>
          </a:p>
        </p:txBody>
      </p:sp>
      <p:pic>
        <p:nvPicPr>
          <p:cNvPr id="2050" name="Picture 2" descr="C:\0-Amélie\1-PROD\Cycle 2\Français\Lecture et compréhension de l'écrit\Imports\tetiere 3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45703"/>
            <a:ext cx="8978178" cy="4761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3" descr="C:\0-Amélie\1-PROD\Cycle 2\Français\Lecture et compréhension de l'écrit\Imports\tetiere 2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989" y="6516033"/>
            <a:ext cx="8825115" cy="2412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Losange 3"/>
          <p:cNvSpPr/>
          <p:nvPr/>
        </p:nvSpPr>
        <p:spPr>
          <a:xfrm>
            <a:off x="1259632" y="2278894"/>
            <a:ext cx="1652138" cy="1652138"/>
          </a:xfrm>
          <a:prstGeom prst="diamond">
            <a:avLst/>
          </a:prstGeom>
          <a:ln/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12159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95536" y="692696"/>
            <a:ext cx="8229600" cy="5184576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fr-FR" dirty="0" smtClean="0">
                <a:solidFill>
                  <a:schemeClr val="bg1"/>
                </a:solidFill>
              </a:rPr>
              <a:t>Écris combien de fois apparaît</a:t>
            </a:r>
            <a:br>
              <a:rPr lang="fr-FR" dirty="0" smtClean="0">
                <a:solidFill>
                  <a:schemeClr val="bg1"/>
                </a:solidFill>
              </a:rPr>
            </a:br>
            <a:r>
              <a:rPr lang="fr-FR" dirty="0" smtClean="0">
                <a:solidFill>
                  <a:schemeClr val="bg1"/>
                </a:solidFill>
              </a:rPr>
              <a:t> le mot</a:t>
            </a:r>
            <a:r>
              <a:rPr lang="fr-FR" sz="9600" dirty="0" smtClean="0">
                <a:solidFill>
                  <a:schemeClr val="bg1"/>
                </a:solidFill>
              </a:rPr>
              <a:t/>
            </a:r>
            <a:br>
              <a:rPr lang="fr-FR" sz="9600" dirty="0" smtClean="0">
                <a:solidFill>
                  <a:schemeClr val="bg1"/>
                </a:solidFill>
              </a:rPr>
            </a:br>
            <a:r>
              <a:rPr lang="fr-FR" sz="15000" b="1" dirty="0" smtClean="0">
                <a:solidFill>
                  <a:schemeClr val="bg1"/>
                </a:solidFill>
              </a:rPr>
              <a:t>pour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4" name="Rectangle à coins arrondis 3"/>
          <p:cNvSpPr/>
          <p:nvPr/>
        </p:nvSpPr>
        <p:spPr>
          <a:xfrm>
            <a:off x="8676455" y="6237312"/>
            <a:ext cx="297321" cy="360040"/>
          </a:xfrm>
          <a:prstGeom prst="round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5" name="Picture 3" descr="C:\0-Amélie\1-PROD\Cycle 2\Français\Lecture et compréhension de l'écrit\Imports\tetiere 2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989" y="6516033"/>
            <a:ext cx="8825115" cy="2412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C:\0-Amélie\1-PROD\Cycle 2\Français\Lecture et compréhension de l'écrit\Imports\tetiere 3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45703"/>
            <a:ext cx="8978178" cy="4761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Losange 7"/>
          <p:cNvSpPr/>
          <p:nvPr/>
        </p:nvSpPr>
        <p:spPr>
          <a:xfrm>
            <a:off x="8604448" y="6203593"/>
            <a:ext cx="288032" cy="288032"/>
          </a:xfrm>
          <a:prstGeom prst="diamond">
            <a:avLst/>
          </a:prstGeom>
          <a:ln/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842811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à coins arrondis 11"/>
          <p:cNvSpPr/>
          <p:nvPr/>
        </p:nvSpPr>
        <p:spPr>
          <a:xfrm>
            <a:off x="2814820" y="2312876"/>
            <a:ext cx="2952328" cy="1224136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8000" dirty="0" smtClean="0">
                <a:solidFill>
                  <a:schemeClr val="bg1"/>
                </a:solidFill>
              </a:rPr>
              <a:t>pour</a:t>
            </a:r>
            <a:endParaRPr lang="fr-FR" sz="8000" dirty="0">
              <a:solidFill>
                <a:schemeClr val="bg1"/>
              </a:solidFill>
            </a:endParaRPr>
          </a:p>
        </p:txBody>
      </p:sp>
      <p:sp>
        <p:nvSpPr>
          <p:cNvPr id="13" name="Rectangle à coins arrondis 12"/>
          <p:cNvSpPr/>
          <p:nvPr/>
        </p:nvSpPr>
        <p:spPr>
          <a:xfrm>
            <a:off x="2814820" y="2312876"/>
            <a:ext cx="2952328" cy="1224136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8000" dirty="0" smtClean="0">
                <a:solidFill>
                  <a:schemeClr val="bg1"/>
                </a:solidFill>
              </a:rPr>
              <a:t>par</a:t>
            </a:r>
            <a:endParaRPr lang="fr-FR" sz="8000" dirty="0">
              <a:solidFill>
                <a:schemeClr val="bg1"/>
              </a:solidFill>
            </a:endParaRPr>
          </a:p>
        </p:txBody>
      </p:sp>
      <p:sp>
        <p:nvSpPr>
          <p:cNvPr id="15" name="Rectangle à coins arrondis 14"/>
          <p:cNvSpPr/>
          <p:nvPr/>
        </p:nvSpPr>
        <p:spPr>
          <a:xfrm>
            <a:off x="2814820" y="2312876"/>
            <a:ext cx="2952328" cy="1224136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8000" dirty="0" smtClean="0">
                <a:solidFill>
                  <a:schemeClr val="bg1"/>
                </a:solidFill>
              </a:rPr>
              <a:t>pour</a:t>
            </a:r>
            <a:endParaRPr lang="fr-FR" sz="8000" dirty="0">
              <a:solidFill>
                <a:schemeClr val="bg1"/>
              </a:solidFill>
            </a:endParaRPr>
          </a:p>
        </p:txBody>
      </p:sp>
      <p:sp>
        <p:nvSpPr>
          <p:cNvPr id="16" name="Rectangle à coins arrondis 15"/>
          <p:cNvSpPr/>
          <p:nvPr/>
        </p:nvSpPr>
        <p:spPr>
          <a:xfrm>
            <a:off x="2814820" y="2312876"/>
            <a:ext cx="2952328" cy="1224136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8000" dirty="0" smtClean="0">
                <a:solidFill>
                  <a:schemeClr val="bg1"/>
                </a:solidFill>
              </a:rPr>
              <a:t>dans</a:t>
            </a:r>
            <a:endParaRPr lang="fr-FR" sz="8000" dirty="0">
              <a:solidFill>
                <a:schemeClr val="bg1"/>
              </a:solidFill>
            </a:endParaRPr>
          </a:p>
        </p:txBody>
      </p:sp>
      <p:sp>
        <p:nvSpPr>
          <p:cNvPr id="18" name="Rectangle à coins arrondis 17"/>
          <p:cNvSpPr/>
          <p:nvPr/>
        </p:nvSpPr>
        <p:spPr>
          <a:xfrm>
            <a:off x="2814820" y="2312876"/>
            <a:ext cx="2952328" cy="1224136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8000" dirty="0" smtClean="0">
                <a:solidFill>
                  <a:schemeClr val="bg1"/>
                </a:solidFill>
              </a:rPr>
              <a:t>pour</a:t>
            </a:r>
            <a:endParaRPr lang="fr-FR" sz="8000" dirty="0">
              <a:solidFill>
                <a:schemeClr val="bg1"/>
              </a:solidFill>
            </a:endParaRPr>
          </a:p>
        </p:txBody>
      </p:sp>
      <p:sp>
        <p:nvSpPr>
          <p:cNvPr id="22" name="ZoneTexte 21"/>
          <p:cNvSpPr txBox="1"/>
          <p:nvPr/>
        </p:nvSpPr>
        <p:spPr>
          <a:xfrm>
            <a:off x="321886" y="5044796"/>
            <a:ext cx="299306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dirty="0" smtClean="0">
                <a:solidFill>
                  <a:schemeClr val="bg1"/>
                </a:solidFill>
              </a:rPr>
              <a:t>La réponse est </a:t>
            </a:r>
            <a:endParaRPr lang="fr-FR" sz="3600" dirty="0">
              <a:solidFill>
                <a:schemeClr val="bg1"/>
              </a:solidFill>
            </a:endParaRPr>
          </a:p>
        </p:txBody>
      </p:sp>
      <p:sp>
        <p:nvSpPr>
          <p:cNvPr id="23" name="ZoneTexte 22"/>
          <p:cNvSpPr txBox="1"/>
          <p:nvPr/>
        </p:nvSpPr>
        <p:spPr>
          <a:xfrm>
            <a:off x="3258536" y="4644686"/>
            <a:ext cx="756938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8800" dirty="0" smtClean="0">
                <a:solidFill>
                  <a:schemeClr val="bg1"/>
                </a:solidFill>
              </a:rPr>
              <a:t>3</a:t>
            </a:r>
            <a:endParaRPr lang="fr-FR" sz="8800" dirty="0">
              <a:solidFill>
                <a:schemeClr val="bg1"/>
              </a:solidFill>
            </a:endParaRPr>
          </a:p>
        </p:txBody>
      </p:sp>
      <p:sp>
        <p:nvSpPr>
          <p:cNvPr id="25" name="Rectangle à coins arrondis 24"/>
          <p:cNvSpPr/>
          <p:nvPr/>
        </p:nvSpPr>
        <p:spPr>
          <a:xfrm>
            <a:off x="8676455" y="6237312"/>
            <a:ext cx="297321" cy="360040"/>
          </a:xfrm>
          <a:prstGeom prst="round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1" name="Picture 3" descr="C:\0-Amélie\1-PROD\Cycle 2\Français\Lecture et compréhension de l'écrit\Imports\tetiere 2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989" y="6516033"/>
            <a:ext cx="8825115" cy="2412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2" descr="C:\0-Amélie\1-PROD\Cycle 2\Français\Lecture et compréhension de l'écrit\Imports\tetiere 3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45703"/>
            <a:ext cx="8978178" cy="4761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Rectangle à coins arrondis 18"/>
          <p:cNvSpPr/>
          <p:nvPr/>
        </p:nvSpPr>
        <p:spPr>
          <a:xfrm>
            <a:off x="3314949" y="4790762"/>
            <a:ext cx="756938" cy="1446550"/>
          </a:xfrm>
          <a:prstGeom prst="roundRect">
            <a:avLst/>
          </a:prstGeom>
          <a:solidFill>
            <a:schemeClr val="tx1"/>
          </a:solidFill>
          <a:ln w="3175">
            <a:noFill/>
          </a:ln>
          <a:effectLst>
            <a:glow rad="63500">
              <a:schemeClr val="accent6">
                <a:satMod val="175000"/>
                <a:alpha val="40000"/>
              </a:schemeClr>
            </a:glow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" name="Losange 19"/>
          <p:cNvSpPr/>
          <p:nvPr/>
        </p:nvSpPr>
        <p:spPr>
          <a:xfrm>
            <a:off x="8604448" y="6203593"/>
            <a:ext cx="288032" cy="288032"/>
          </a:xfrm>
          <a:prstGeom prst="diamond">
            <a:avLst/>
          </a:prstGeom>
          <a:ln/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920814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afterEffect">
                                  <p:stCondLst>
                                    <p:cond delay="5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3100"/>
                            </p:stCondLst>
                            <p:childTnLst>
                              <p:par>
                                <p:cTn id="10" presetID="2" presetClass="exit" presetSubtype="8" fill="hold" grpId="1" nodeType="afterEffect">
                                  <p:stCondLst>
                                    <p:cond delay="50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 additive="base">
                                        <p:cTn id="11" dur="75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75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4350"/>
                            </p:stCondLst>
                            <p:childTnLst>
                              <p:par>
                                <p:cTn id="15" presetID="2" presetClass="entr" presetSubtype="2" fill="hold" grpId="0" nodeType="afterEffect">
                                  <p:stCondLst>
                                    <p:cond delay="5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7250"/>
                            </p:stCondLst>
                            <p:childTnLst>
                              <p:par>
                                <p:cTn id="20" presetID="2" presetClass="exit" presetSubtype="8" fill="hold" grpId="1" nodeType="afterEffect">
                                  <p:stCondLst>
                                    <p:cond delay="50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 additive="base">
                                        <p:cTn id="21" dur="75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75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8500"/>
                            </p:stCondLst>
                            <p:childTnLst>
                              <p:par>
                                <p:cTn id="25" presetID="2" presetClass="entr" presetSubtype="2" fill="hold" grpId="0" nodeType="afterEffect">
                                  <p:stCondLst>
                                    <p:cond delay="5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1600"/>
                            </p:stCondLst>
                            <p:childTnLst>
                              <p:par>
                                <p:cTn id="30" presetID="2" presetClass="exit" presetSubtype="8" fill="hold" grpId="1" nodeType="afterEffect">
                                  <p:stCondLst>
                                    <p:cond delay="50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 additive="base">
                                        <p:cTn id="31" dur="75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75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2850"/>
                            </p:stCondLst>
                            <p:childTnLst>
                              <p:par>
                                <p:cTn id="35" presetID="2" presetClass="entr" presetSubtype="2" fill="hold" grpId="0" nodeType="afterEffect">
                                  <p:stCondLst>
                                    <p:cond delay="5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5950"/>
                            </p:stCondLst>
                            <p:childTnLst>
                              <p:par>
                                <p:cTn id="40" presetID="2" presetClass="exit" presetSubtype="8" fill="hold" grpId="1" nodeType="afterEffect">
                                  <p:stCondLst>
                                    <p:cond delay="50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 additive="base">
                                        <p:cTn id="41" dur="75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75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7200"/>
                            </p:stCondLst>
                            <p:childTnLst>
                              <p:par>
                                <p:cTn id="45" presetID="2" presetClass="entr" presetSubtype="2" fill="hold" grpId="0" nodeType="afterEffect">
                                  <p:stCondLst>
                                    <p:cond delay="5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20300"/>
                            </p:stCondLst>
                            <p:childTnLst>
                              <p:par>
                                <p:cTn id="50" presetID="2" presetClass="exit" presetSubtype="8" fill="hold" grpId="1" nodeType="afterEffect">
                                  <p:stCondLst>
                                    <p:cond delay="50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 additive="base">
                                        <p:cTn id="51" dur="75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75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26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7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22800"/>
                            </p:stCondLst>
                            <p:childTnLst>
                              <p:par>
                                <p:cTn id="73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2" grpId="1" animBg="1"/>
      <p:bldP spid="13" grpId="0" animBg="1"/>
      <p:bldP spid="13" grpId="1" animBg="1"/>
      <p:bldP spid="15" grpId="0" animBg="1"/>
      <p:bldP spid="15" grpId="1" animBg="1"/>
      <p:bldP spid="16" grpId="0" animBg="1"/>
      <p:bldP spid="16" grpId="1" animBg="1"/>
      <p:bldP spid="18" grpId="0" animBg="1"/>
      <p:bldP spid="18" grpId="1" animBg="1"/>
      <p:bldP spid="22" grpId="0"/>
      <p:bldP spid="23" grpId="0"/>
      <p:bldP spid="25" grpId="0" animBg="1"/>
      <p:bldP spid="1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2053" y="2132856"/>
            <a:ext cx="8229600" cy="2448272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fr-FR" dirty="0" smtClean="0">
                <a:solidFill>
                  <a:schemeClr val="bg1"/>
                </a:solidFill>
              </a:rPr>
              <a:t>Écris le mot sur l’ardoise.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4" name="Rectangle à coins arrondis 3"/>
          <p:cNvSpPr/>
          <p:nvPr/>
        </p:nvSpPr>
        <p:spPr>
          <a:xfrm>
            <a:off x="8676455" y="6237312"/>
            <a:ext cx="297321" cy="360040"/>
          </a:xfrm>
          <a:prstGeom prst="round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5" name="Picture 3" descr="C:\0-Amélie\1-PROD\Cycle 2\Français\Lecture et compréhension de l'écrit\Imports\tetiere 2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989" y="6516033"/>
            <a:ext cx="8825115" cy="2412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C:\0-Amélie\1-PROD\Cycle 2\Français\Lecture et compréhension de l'écrit\Imports\tetiere 3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45703"/>
            <a:ext cx="8978178" cy="4761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Losange 7"/>
          <p:cNvSpPr/>
          <p:nvPr/>
        </p:nvSpPr>
        <p:spPr>
          <a:xfrm>
            <a:off x="8604448" y="6203593"/>
            <a:ext cx="288032" cy="288032"/>
          </a:xfrm>
          <a:prstGeom prst="diamond">
            <a:avLst/>
          </a:prstGeom>
          <a:ln/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273711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/>
          <p:cNvSpPr txBox="1"/>
          <p:nvPr/>
        </p:nvSpPr>
        <p:spPr>
          <a:xfrm>
            <a:off x="2984572" y="2412466"/>
            <a:ext cx="5852628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dirty="0" smtClean="0">
                <a:solidFill>
                  <a:schemeClr val="bg1"/>
                </a:solidFill>
              </a:rPr>
              <a:t>Identifier les mots fréquents</a:t>
            </a:r>
          </a:p>
          <a:p>
            <a:endParaRPr lang="fr-FR" sz="2800" dirty="0">
              <a:solidFill>
                <a:schemeClr val="bg1"/>
              </a:solidFill>
            </a:endParaRPr>
          </a:p>
          <a:p>
            <a:r>
              <a:rPr lang="fr-FR" sz="2800" dirty="0" smtClean="0">
                <a:solidFill>
                  <a:schemeClr val="bg1"/>
                </a:solidFill>
              </a:rPr>
              <a:t>Durée moyenne d’apparition des mots</a:t>
            </a:r>
            <a:endParaRPr lang="fr-FR" sz="2800" dirty="0">
              <a:solidFill>
                <a:schemeClr val="bg1"/>
              </a:solidFill>
            </a:endParaRPr>
          </a:p>
        </p:txBody>
      </p:sp>
      <p:pic>
        <p:nvPicPr>
          <p:cNvPr id="5" name="Picture 3" descr="C:\0-Amélie\1-PROD\Cycle 2\Français\Lecture et compréhension de l'écrit\Imports\tetiere 2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989" y="6516033"/>
            <a:ext cx="8825115" cy="2412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C:\0-Amélie\1-PROD\Cycle 2\Français\Lecture et compréhension de l'écrit\Imports\tetiere 3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45703"/>
            <a:ext cx="8978178" cy="4761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Organigramme : Trier 1"/>
          <p:cNvSpPr/>
          <p:nvPr/>
        </p:nvSpPr>
        <p:spPr>
          <a:xfrm>
            <a:off x="1619672" y="2153468"/>
            <a:ext cx="951495" cy="1902990"/>
          </a:xfrm>
          <a:prstGeom prst="flowChartSort">
            <a:avLst/>
          </a:prstGeom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205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95536" y="680653"/>
            <a:ext cx="8229600" cy="5544616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fr-FR" dirty="0" smtClean="0">
                <a:solidFill>
                  <a:schemeClr val="bg1"/>
                </a:solidFill>
              </a:rPr>
              <a:t>Écris combien de fois apparaît</a:t>
            </a:r>
            <a:br>
              <a:rPr lang="fr-FR" dirty="0" smtClean="0">
                <a:solidFill>
                  <a:schemeClr val="bg1"/>
                </a:solidFill>
              </a:rPr>
            </a:br>
            <a:r>
              <a:rPr lang="fr-FR" dirty="0" smtClean="0">
                <a:solidFill>
                  <a:schemeClr val="bg1"/>
                </a:solidFill>
              </a:rPr>
              <a:t> le mot</a:t>
            </a:r>
            <a:r>
              <a:rPr lang="fr-FR" sz="9600" dirty="0" smtClean="0">
                <a:solidFill>
                  <a:schemeClr val="bg1"/>
                </a:solidFill>
              </a:rPr>
              <a:t/>
            </a:r>
            <a:br>
              <a:rPr lang="fr-FR" sz="9600" dirty="0" smtClean="0">
                <a:solidFill>
                  <a:schemeClr val="bg1"/>
                </a:solidFill>
              </a:rPr>
            </a:br>
            <a:r>
              <a:rPr lang="fr-FR" sz="15000" b="1" dirty="0" smtClean="0">
                <a:solidFill>
                  <a:schemeClr val="bg1"/>
                </a:solidFill>
              </a:rPr>
              <a:t>le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3" name="Ellipse 2"/>
          <p:cNvSpPr/>
          <p:nvPr/>
        </p:nvSpPr>
        <p:spPr>
          <a:xfrm>
            <a:off x="8172400" y="6237312"/>
            <a:ext cx="504055" cy="50405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4" name="Picture 3" descr="C:\0-Amélie\1-PROD\Cycle 2\Français\Lecture et compréhension de l'écrit\Imports\tetiere 2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989" y="6516033"/>
            <a:ext cx="8825115" cy="2412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C:\0-Amélie\1-PROD\Cycle 2\Français\Lecture et compréhension de l'écrit\Imports\tetiere 3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45703"/>
            <a:ext cx="8978178" cy="4761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Organigramme : Trier 5"/>
          <p:cNvSpPr/>
          <p:nvPr/>
        </p:nvSpPr>
        <p:spPr>
          <a:xfrm flipV="1">
            <a:off x="8669344" y="6049387"/>
            <a:ext cx="216024" cy="432048"/>
          </a:xfrm>
          <a:prstGeom prst="flowChartSort">
            <a:avLst/>
          </a:prstGeom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485587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à coins arrondis 3"/>
          <p:cNvSpPr/>
          <p:nvPr/>
        </p:nvSpPr>
        <p:spPr>
          <a:xfrm>
            <a:off x="2843808" y="2132856"/>
            <a:ext cx="2952328" cy="1224136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8000" dirty="0" smtClean="0"/>
              <a:t>les</a:t>
            </a:r>
            <a:endParaRPr lang="fr-FR" sz="8000" dirty="0"/>
          </a:p>
        </p:txBody>
      </p:sp>
      <p:sp>
        <p:nvSpPr>
          <p:cNvPr id="12" name="Rectangle à coins arrondis 11"/>
          <p:cNvSpPr/>
          <p:nvPr/>
        </p:nvSpPr>
        <p:spPr>
          <a:xfrm>
            <a:off x="467544" y="3140968"/>
            <a:ext cx="2952328" cy="1224136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8000" dirty="0" smtClean="0"/>
              <a:t>de</a:t>
            </a:r>
            <a:endParaRPr lang="fr-FR" sz="8000" dirty="0"/>
          </a:p>
        </p:txBody>
      </p:sp>
      <p:sp>
        <p:nvSpPr>
          <p:cNvPr id="14" name="Rectangle à coins arrondis 13"/>
          <p:cNvSpPr/>
          <p:nvPr/>
        </p:nvSpPr>
        <p:spPr>
          <a:xfrm>
            <a:off x="4319972" y="3645024"/>
            <a:ext cx="2952328" cy="1224136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8000" dirty="0" smtClean="0"/>
              <a:t>la</a:t>
            </a:r>
            <a:endParaRPr lang="fr-FR" sz="8000" dirty="0"/>
          </a:p>
        </p:txBody>
      </p:sp>
      <p:sp>
        <p:nvSpPr>
          <p:cNvPr id="16" name="Rectangle à coins arrondis 15"/>
          <p:cNvSpPr/>
          <p:nvPr/>
        </p:nvSpPr>
        <p:spPr>
          <a:xfrm>
            <a:off x="6066299" y="2750848"/>
            <a:ext cx="2952328" cy="1224136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8000" dirty="0" smtClean="0"/>
              <a:t>le</a:t>
            </a:r>
            <a:endParaRPr lang="fr-FR" sz="8000" dirty="0"/>
          </a:p>
        </p:txBody>
      </p:sp>
      <p:sp>
        <p:nvSpPr>
          <p:cNvPr id="17" name="Rectangle à coins arrondis 16"/>
          <p:cNvSpPr/>
          <p:nvPr/>
        </p:nvSpPr>
        <p:spPr>
          <a:xfrm>
            <a:off x="1063146" y="764704"/>
            <a:ext cx="2952328" cy="1224136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8000" dirty="0" smtClean="0"/>
              <a:t>la</a:t>
            </a:r>
            <a:endParaRPr lang="fr-FR" sz="8000" dirty="0"/>
          </a:p>
        </p:txBody>
      </p:sp>
      <p:sp>
        <p:nvSpPr>
          <p:cNvPr id="18" name="Rectangle à coins arrondis 17"/>
          <p:cNvSpPr/>
          <p:nvPr/>
        </p:nvSpPr>
        <p:spPr>
          <a:xfrm>
            <a:off x="4590135" y="925569"/>
            <a:ext cx="2952328" cy="1224136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8000" dirty="0" smtClean="0"/>
              <a:t>le</a:t>
            </a:r>
            <a:endParaRPr lang="fr-FR" sz="8000" dirty="0"/>
          </a:p>
        </p:txBody>
      </p:sp>
      <p:sp>
        <p:nvSpPr>
          <p:cNvPr id="22" name="ZoneTexte 21"/>
          <p:cNvSpPr txBox="1"/>
          <p:nvPr/>
        </p:nvSpPr>
        <p:spPr>
          <a:xfrm>
            <a:off x="321886" y="5044796"/>
            <a:ext cx="299306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dirty="0" smtClean="0"/>
              <a:t>La réponse est </a:t>
            </a:r>
            <a:endParaRPr lang="fr-FR" sz="3600" dirty="0"/>
          </a:p>
        </p:txBody>
      </p:sp>
      <p:sp>
        <p:nvSpPr>
          <p:cNvPr id="23" name="ZoneTexte 22"/>
          <p:cNvSpPr txBox="1"/>
          <p:nvPr/>
        </p:nvSpPr>
        <p:spPr>
          <a:xfrm>
            <a:off x="3258536" y="4644686"/>
            <a:ext cx="756938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8800" dirty="0" smtClean="0">
                <a:solidFill>
                  <a:schemeClr val="bg1"/>
                </a:solidFill>
              </a:rPr>
              <a:t>2</a:t>
            </a:r>
            <a:endParaRPr lang="fr-FR" sz="8800" dirty="0">
              <a:solidFill>
                <a:schemeClr val="bg1"/>
              </a:solidFill>
            </a:endParaRPr>
          </a:p>
        </p:txBody>
      </p:sp>
      <p:sp>
        <p:nvSpPr>
          <p:cNvPr id="13" name="Ellipse 12"/>
          <p:cNvSpPr/>
          <p:nvPr/>
        </p:nvSpPr>
        <p:spPr>
          <a:xfrm>
            <a:off x="8424427" y="6237312"/>
            <a:ext cx="504055" cy="50405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5" name="Picture 3" descr="C:\0-Amélie\1-PROD\Cycle 2\Français\Lecture et compréhension de l'écrit\Imports\tetiere 2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989" y="6516033"/>
            <a:ext cx="8825115" cy="2412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2" descr="C:\0-Amélie\1-PROD\Cycle 2\Français\Lecture et compréhension de l'écrit\Imports\tetiere 3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45703"/>
            <a:ext cx="8978178" cy="4761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1" name="ZoneTexte 20"/>
          <p:cNvSpPr txBox="1"/>
          <p:nvPr/>
        </p:nvSpPr>
        <p:spPr>
          <a:xfrm>
            <a:off x="321886" y="5044796"/>
            <a:ext cx="299306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dirty="0" smtClean="0">
                <a:solidFill>
                  <a:schemeClr val="bg1"/>
                </a:solidFill>
              </a:rPr>
              <a:t>La réponse est </a:t>
            </a:r>
            <a:endParaRPr lang="fr-FR" sz="3600" dirty="0">
              <a:solidFill>
                <a:schemeClr val="bg1"/>
              </a:solidFill>
            </a:endParaRPr>
          </a:p>
        </p:txBody>
      </p:sp>
      <p:sp>
        <p:nvSpPr>
          <p:cNvPr id="2" name="Rectangle à coins arrondis 1"/>
          <p:cNvSpPr/>
          <p:nvPr/>
        </p:nvSpPr>
        <p:spPr>
          <a:xfrm>
            <a:off x="3258536" y="4644686"/>
            <a:ext cx="756938" cy="1446550"/>
          </a:xfrm>
          <a:prstGeom prst="roundRect">
            <a:avLst/>
          </a:prstGeom>
          <a:solidFill>
            <a:schemeClr val="tx1"/>
          </a:solidFill>
          <a:ln w="3175">
            <a:noFill/>
          </a:ln>
          <a:effectLst>
            <a:glow rad="63500">
              <a:schemeClr val="accent6">
                <a:satMod val="175000"/>
                <a:alpha val="40000"/>
              </a:schemeClr>
            </a:glow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" name="Organigramme : Trier 19"/>
          <p:cNvSpPr/>
          <p:nvPr/>
        </p:nvSpPr>
        <p:spPr>
          <a:xfrm flipV="1">
            <a:off x="8669344" y="6049387"/>
            <a:ext cx="216024" cy="432048"/>
          </a:xfrm>
          <a:prstGeom prst="flowChartSort">
            <a:avLst/>
          </a:prstGeom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41624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3500"/>
                            </p:stCondLst>
                            <p:childTnLst>
                              <p:par>
                                <p:cTn id="10" presetID="2" presetClass="exit" presetSubtype="8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0"/>
                            </p:stCondLst>
                            <p:childTnLst>
                              <p:par>
                                <p:cTn id="15" presetID="2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3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3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8500"/>
                            </p:stCondLst>
                            <p:childTnLst>
                              <p:par>
                                <p:cTn id="20" presetID="2" presetClass="exit" presetSubtype="8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1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0"/>
                            </p:stCondLst>
                            <p:childTnLst>
                              <p:par>
                                <p:cTn id="2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3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3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3000"/>
                            </p:stCondLst>
                            <p:childTnLst>
                              <p:par>
                                <p:cTn id="30" presetID="2" presetClass="exit" presetSubtype="8" fill="hold" grpId="1" nodeType="afterEffect">
                                  <p:stCondLst>
                                    <p:cond delay="25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1" dur="1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4250"/>
                            </p:stCondLst>
                            <p:childTnLst>
                              <p:par>
                                <p:cTn id="35" presetID="2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3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3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7750"/>
                            </p:stCondLst>
                            <p:childTnLst>
                              <p:par>
                                <p:cTn id="40" presetID="2" presetClass="exit" presetSubtype="8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1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9250"/>
                            </p:stCondLst>
                            <p:childTnLst>
                              <p:par>
                                <p:cTn id="45" presetID="2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3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3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22750"/>
                            </p:stCondLst>
                            <p:childTnLst>
                              <p:par>
                                <p:cTn id="50" presetID="2" presetClass="exit" presetSubtype="8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1" dur="1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1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24250"/>
                            </p:stCondLst>
                            <p:childTnLst>
                              <p:par>
                                <p:cTn id="55" presetID="2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3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3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27750"/>
                            </p:stCondLst>
                            <p:childTnLst>
                              <p:par>
                                <p:cTn id="60" presetID="2" presetClass="exit" presetSubtype="8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1" dur="1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1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26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8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30250"/>
                            </p:stCondLst>
                            <p:childTnLst>
                              <p:par>
                                <p:cTn id="83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26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  <p:bldP spid="12" grpId="0" animBg="1"/>
      <p:bldP spid="12" grpId="1" animBg="1"/>
      <p:bldP spid="14" grpId="0" animBg="1"/>
      <p:bldP spid="14" grpId="1" animBg="1"/>
      <p:bldP spid="16" grpId="0" animBg="1"/>
      <p:bldP spid="16" grpId="1" animBg="1"/>
      <p:bldP spid="17" grpId="0" animBg="1"/>
      <p:bldP spid="17" grpId="1" animBg="1"/>
      <p:bldP spid="18" grpId="0" animBg="1"/>
      <p:bldP spid="18" grpId="1" animBg="1"/>
      <p:bldP spid="22" grpId="0"/>
      <p:bldP spid="23" grpId="0"/>
      <p:bldP spid="13" grpId="0" animBg="1"/>
      <p:bldP spid="21" grpId="0"/>
      <p:bldP spid="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2053" y="2132856"/>
            <a:ext cx="8229600" cy="2448272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fr-FR" dirty="0" smtClean="0">
                <a:solidFill>
                  <a:schemeClr val="bg1"/>
                </a:solidFill>
              </a:rPr>
              <a:t>Écris le mot sur l’ardoise.</a:t>
            </a:r>
            <a:endParaRPr lang="fr-FR" dirty="0">
              <a:solidFill>
                <a:schemeClr val="bg1"/>
              </a:solidFill>
            </a:endParaRPr>
          </a:p>
        </p:txBody>
      </p:sp>
      <p:pic>
        <p:nvPicPr>
          <p:cNvPr id="5" name="Picture 3" descr="C:\0-Amélie\1-PROD\Cycle 2\Français\Lecture et compréhension de l'écrit\Imports\tetiere 2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989" y="6516033"/>
            <a:ext cx="8825115" cy="2412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C:\0-Amélie\1-PROD\Cycle 2\Français\Lecture et compréhension de l'écrit\Imports\tetiere 3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45703"/>
            <a:ext cx="8978178" cy="4761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Organigramme : Trier 6"/>
          <p:cNvSpPr/>
          <p:nvPr/>
        </p:nvSpPr>
        <p:spPr>
          <a:xfrm flipV="1">
            <a:off x="8669344" y="6049387"/>
            <a:ext cx="216024" cy="432048"/>
          </a:xfrm>
          <a:prstGeom prst="flowChartSort">
            <a:avLst/>
          </a:prstGeom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542706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79</TotalTime>
  <Words>131</Words>
  <Application>Microsoft Office PowerPoint</Application>
  <PresentationFormat>Affichage à l'écran (4:3)</PresentationFormat>
  <Paragraphs>47</Paragraphs>
  <Slides>13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13</vt:i4>
      </vt:variant>
    </vt:vector>
  </HeadingPairs>
  <TitlesOfParts>
    <vt:vector size="14" baseType="lpstr">
      <vt:lpstr>Thème Office</vt:lpstr>
      <vt:lpstr>Activité : Le bon compte Matériel nécessaire : </vt:lpstr>
      <vt:lpstr>Présentation PowerPoint</vt:lpstr>
      <vt:lpstr>Écris combien de fois apparaît  le mot pour</vt:lpstr>
      <vt:lpstr>Présentation PowerPoint</vt:lpstr>
      <vt:lpstr>Écris le mot sur l’ardoise.</vt:lpstr>
      <vt:lpstr>Présentation PowerPoint</vt:lpstr>
      <vt:lpstr>Écris combien de fois apparaît  le mot le</vt:lpstr>
      <vt:lpstr>Présentation PowerPoint</vt:lpstr>
      <vt:lpstr>Écris le mot sur l’ardoise.</vt:lpstr>
      <vt:lpstr>Présentation PowerPoint</vt:lpstr>
      <vt:lpstr>Écris combien de fois apparaît  le mot qui</vt:lpstr>
      <vt:lpstr>Présentation PowerPoint</vt:lpstr>
      <vt:lpstr>Écris le mot sur l’ardoise.</vt:lpstr>
    </vt:vector>
  </TitlesOfParts>
  <Company>Rectorat de RENNES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Activité : Combien de fois? Matériel nécessaire :</dc:title>
  <dc:creator>dsden56</dc:creator>
  <cp:lastModifiedBy>Utilisateur</cp:lastModifiedBy>
  <cp:revision>26</cp:revision>
  <dcterms:created xsi:type="dcterms:W3CDTF">2016-09-29T20:35:16Z</dcterms:created>
  <dcterms:modified xsi:type="dcterms:W3CDTF">2017-01-09T09:30:19Z</dcterms:modified>
</cp:coreProperties>
</file>