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3" r:id="rId10"/>
    <p:sldId id="267" r:id="rId11"/>
    <p:sldId id="269"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p:cViewPr varScale="1">
        <p:scale>
          <a:sx n="87" d="100"/>
          <a:sy n="87" d="100"/>
        </p:scale>
        <p:origin x="56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15/01/2021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15/01/2021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1" name="Picture 387" descr="C:\Users\Tom\AppData\Local\Microsoft\Windows\Temporary Internet Files\Content.IE5\KVSBUKP6\MPj0439524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ous-titre 2"/>
          <p:cNvSpPr>
            <a:spLocks noGrp="1"/>
          </p:cNvSpPr>
          <p:nvPr>
            <p:ph type="subTitle" idx="1"/>
          </p:nvPr>
        </p:nvSpPr>
        <p:spPr/>
        <p:txBody>
          <a:bodyPr/>
          <a:lstStyle/>
          <a:p>
            <a:endParaRPr lang="fr-FR" dirty="0"/>
          </a:p>
        </p:txBody>
      </p:sp>
      <p:sp>
        <p:nvSpPr>
          <p:cNvPr id="2" name="Titre 1"/>
          <p:cNvSpPr>
            <a:spLocks noGrp="1"/>
          </p:cNvSpPr>
          <p:nvPr>
            <p:ph type="ctrTitle"/>
          </p:nvPr>
        </p:nvSpPr>
        <p:spPr/>
        <p:txBody>
          <a:bodyPr>
            <a:normAutofit fontScale="90000"/>
          </a:bodyPr>
          <a:lstStyle/>
          <a:p>
            <a:br>
              <a:rPr lang="fr-FR" dirty="0">
                <a:solidFill>
                  <a:schemeClr val="bg1"/>
                </a:solidFill>
              </a:rPr>
            </a:br>
            <a:r>
              <a:rPr lang="fr-FR" i="1" dirty="0">
                <a:solidFill>
                  <a:schemeClr val="bg1"/>
                </a:solidFill>
              </a:rPr>
              <a:t>Littéracie</a:t>
            </a:r>
            <a:br>
              <a:rPr lang="fr-FR" i="1" dirty="0">
                <a:solidFill>
                  <a:schemeClr val="bg1"/>
                </a:solidFill>
              </a:rPr>
            </a:br>
            <a:r>
              <a:rPr lang="fr-FR" i="1" dirty="0">
                <a:solidFill>
                  <a:schemeClr val="bg1"/>
                </a:solidFill>
              </a:rPr>
              <a:t>Conscience phonologique</a:t>
            </a:r>
            <a:br>
              <a:rPr lang="fr-FR" i="1" dirty="0">
                <a:solidFill>
                  <a:schemeClr val="bg1"/>
                </a:solidFill>
              </a:rPr>
            </a:br>
            <a:r>
              <a:rPr lang="fr-FR" i="1" dirty="0">
                <a:solidFill>
                  <a:schemeClr val="bg1"/>
                </a:solidFill>
              </a:rPr>
              <a:t>Conscience phonémique</a:t>
            </a:r>
            <a:br>
              <a:rPr lang="fr-FR" i="1" dirty="0">
                <a:solidFill>
                  <a:schemeClr val="bg1"/>
                </a:solidFill>
              </a:rPr>
            </a:br>
            <a:r>
              <a:rPr lang="fr-FR" i="1" dirty="0">
                <a:solidFill>
                  <a:schemeClr val="bg1"/>
                </a:solidFill>
              </a:rPr>
              <a:t>Fluence</a:t>
            </a:r>
            <a:br>
              <a:rPr lang="fr-FR" dirty="0">
                <a:solidFill>
                  <a:schemeClr val="bg1"/>
                </a:solidFill>
              </a:rPr>
            </a:br>
            <a:r>
              <a:rPr lang="fr-FR" dirty="0">
                <a:solidFill>
                  <a:schemeClr val="bg1"/>
                </a:solidFill>
              </a:rPr>
              <a:t>Définitions et exemples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C4367-2EDB-481E-A646-59BA67348AB0}"/>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fr-FR" dirty="0"/>
              <a:t>Qu’est-ce que la littéracie ?</a:t>
            </a:r>
          </a:p>
        </p:txBody>
      </p:sp>
      <p:sp>
        <p:nvSpPr>
          <p:cNvPr id="3" name="Espace réservé du contenu 2">
            <a:extLst>
              <a:ext uri="{FF2B5EF4-FFF2-40B4-BE49-F238E27FC236}">
                <a16:creationId xmlns:a16="http://schemas.microsoft.com/office/drawing/2014/main" id="{DF48385A-81EB-474C-A041-C291F42E6CF7}"/>
              </a:ext>
            </a:extLst>
          </p:cNvPr>
          <p:cNvSpPr>
            <a:spLocks noGrp="1"/>
          </p:cNvSpPr>
          <p:nvPr>
            <p:ph idx="1"/>
          </p:nvPr>
        </p:nvSpPr>
        <p:spPr/>
        <p:txBody>
          <a:bodyPr>
            <a:normAutofit fontScale="62500" lnSpcReduction="20000"/>
          </a:bodyPr>
          <a:lstStyle/>
          <a:p>
            <a:pPr marL="0" indent="0" algn="just">
              <a:buNone/>
            </a:pPr>
            <a:r>
              <a:rPr lang="fr-FR" dirty="0"/>
              <a:t>« La littéracie renvoie à l’ensemble des compétences et des comportements liés à la lecture-écriture. » </a:t>
            </a:r>
          </a:p>
          <a:p>
            <a:pPr marL="0" indent="0" algn="just">
              <a:buNone/>
            </a:pPr>
            <a:endParaRPr lang="fr-FR" dirty="0"/>
          </a:p>
          <a:p>
            <a:pPr marL="0" indent="0" algn="just">
              <a:buNone/>
            </a:pPr>
            <a:r>
              <a:rPr lang="fr-FR" sz="2500" dirty="0"/>
              <a:t>Source | Se préparer à lire et à écrire à la maternelle – Guide pour l’enseignement de la phonologie, du principe alphabétique et de l’écriture à l’école maternelle, Ministère de l’éducation nationale et de la jeunesse, disponible sur le site Eduscol. </a:t>
            </a:r>
          </a:p>
          <a:p>
            <a:pPr marL="0" indent="0">
              <a:buNone/>
            </a:pPr>
            <a:endParaRPr lang="fr-FR" sz="2500" dirty="0"/>
          </a:p>
          <a:p>
            <a:pPr marL="0" indent="0" algn="just">
              <a:buNone/>
            </a:pPr>
            <a:r>
              <a:rPr lang="fr-FR" b="0" i="0" dirty="0">
                <a:solidFill>
                  <a:srgbClr val="111111"/>
                </a:solidFill>
                <a:effectLst/>
                <a:latin typeface="+mj-lt"/>
                <a:cs typeface="Calibri Light" panose="020F0302020204030204" pitchFamily="34" charset="0"/>
              </a:rPr>
              <a:t>« La littéracie, définie par l’OCDE comme « la capacité de comprendre, d’utiliser et </a:t>
            </a:r>
            <a:r>
              <a:rPr lang="fr-FR" i="0" dirty="0">
                <a:solidFill>
                  <a:srgbClr val="111111"/>
                </a:solidFill>
                <a:effectLst/>
                <a:latin typeface="+mj-lt"/>
                <a:cs typeface="Calibri Light" panose="020F0302020204030204" pitchFamily="34" charset="0"/>
              </a:rPr>
              <a:t>d’analyser des textes écrits, </a:t>
            </a:r>
            <a:r>
              <a:rPr lang="fr-FR" b="0" i="0" dirty="0">
                <a:solidFill>
                  <a:srgbClr val="111111"/>
                </a:solidFill>
                <a:effectLst/>
                <a:latin typeface="+mj-lt"/>
                <a:cs typeface="Calibri Light" panose="020F0302020204030204" pitchFamily="34" charset="0"/>
              </a:rPr>
              <a:t>afin de pouvoir réaliser ses objectifs, développer ses connaissances et son potentiel et jouer un rôle actif dans la société » est la résultante de diverses compétences qui sont à la fois cognitives, sociales et linguistiques (Moreau, 2013, p. 16).</a:t>
            </a:r>
            <a:r>
              <a:rPr lang="fr-FR" b="0" i="0" dirty="0">
                <a:solidFill>
                  <a:srgbClr val="373737"/>
                </a:solidFill>
                <a:effectLst/>
                <a:latin typeface="+mj-lt"/>
                <a:cs typeface="Calibri Light" panose="020F0302020204030204" pitchFamily="34" charset="0"/>
              </a:rPr>
              <a:t> </a:t>
            </a:r>
          </a:p>
          <a:p>
            <a:pPr marL="0" indent="0" algn="just">
              <a:buNone/>
            </a:pPr>
            <a:endParaRPr lang="fr-FR" dirty="0">
              <a:solidFill>
                <a:srgbClr val="373737"/>
              </a:solidFill>
              <a:latin typeface="+mj-lt"/>
              <a:cs typeface="Calibri Light" panose="020F0302020204030204" pitchFamily="34" charset="0"/>
            </a:endParaRPr>
          </a:p>
          <a:p>
            <a:pPr marL="0" indent="0" algn="just">
              <a:buNone/>
            </a:pPr>
            <a:r>
              <a:rPr lang="fr-FR" sz="2500" b="0" i="0" dirty="0">
                <a:solidFill>
                  <a:srgbClr val="373737"/>
                </a:solidFill>
                <a:effectLst/>
                <a:latin typeface="+mj-lt"/>
                <a:cs typeface="Calibri Light" panose="020F0302020204030204" pitchFamily="34" charset="0"/>
              </a:rPr>
              <a:t>Source | Corinne </a:t>
            </a:r>
            <a:r>
              <a:rPr lang="fr-FR" sz="2500" b="0" i="0" dirty="0" err="1">
                <a:solidFill>
                  <a:srgbClr val="373737"/>
                </a:solidFill>
                <a:effectLst/>
                <a:latin typeface="+mj-lt"/>
                <a:cs typeface="Calibri Light" panose="020F0302020204030204" pitchFamily="34" charset="0"/>
              </a:rPr>
              <a:t>Delhay</a:t>
            </a:r>
            <a:r>
              <a:rPr lang="fr-FR" sz="2500" b="0" i="0" dirty="0">
                <a:solidFill>
                  <a:srgbClr val="373737"/>
                </a:solidFill>
                <a:effectLst/>
                <a:latin typeface="+mj-lt"/>
                <a:cs typeface="Calibri Light" panose="020F0302020204030204" pitchFamily="34" charset="0"/>
              </a:rPr>
              <a:t>, « Le commentaire stylistique du CAPES : un exercice académique au service des compétences en littéracie ? », </a:t>
            </a:r>
            <a:r>
              <a:rPr lang="fr-FR" sz="2500" b="0" i="1" dirty="0" err="1">
                <a:solidFill>
                  <a:srgbClr val="373737"/>
                </a:solidFill>
                <a:effectLst/>
                <a:latin typeface="+mj-lt"/>
                <a:cs typeface="Calibri Light" panose="020F0302020204030204" pitchFamily="34" charset="0"/>
              </a:rPr>
              <a:t>Lidil</a:t>
            </a:r>
            <a:r>
              <a:rPr lang="fr-FR" sz="2500" b="0" i="0" dirty="0">
                <a:solidFill>
                  <a:srgbClr val="373737"/>
                </a:solidFill>
                <a:effectLst/>
                <a:latin typeface="+mj-lt"/>
                <a:cs typeface="Calibri Light" panose="020F0302020204030204" pitchFamily="34" charset="0"/>
              </a:rPr>
              <a:t> [En ligne], 56 | 2017, mis en ligne le 01 novembre 2017, consulté le 13 janvier 2021. URL : http://journals.openedition.org/lidil/4794 ; DOI : https://doi.org/10.4000/lidil.4794</a:t>
            </a:r>
            <a:endParaRPr lang="fr-FR" sz="2500" b="0" i="0" dirty="0">
              <a:solidFill>
                <a:srgbClr val="111111"/>
              </a:solidFill>
              <a:effectLst/>
              <a:latin typeface="+mj-lt"/>
              <a:cs typeface="Calibri Light" panose="020F0302020204030204" pitchFamily="34" charset="0"/>
            </a:endParaRPr>
          </a:p>
          <a:p>
            <a:pPr marL="0" indent="0">
              <a:buNone/>
            </a:pPr>
            <a:endParaRPr lang="fr-FR" dirty="0"/>
          </a:p>
        </p:txBody>
      </p:sp>
    </p:spTree>
    <p:extLst>
      <p:ext uri="{BB962C8B-B14F-4D97-AF65-F5344CB8AC3E}">
        <p14:creationId xmlns:p14="http://schemas.microsoft.com/office/powerpoint/2010/main" val="260355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141DC-B1F1-4891-853B-81512A969177}"/>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fr-FR" dirty="0"/>
              <a:t>Autrement dit la littéracie…</a:t>
            </a:r>
          </a:p>
        </p:txBody>
      </p:sp>
      <p:sp>
        <p:nvSpPr>
          <p:cNvPr id="3" name="Espace réservé du contenu 2">
            <a:extLst>
              <a:ext uri="{FF2B5EF4-FFF2-40B4-BE49-F238E27FC236}">
                <a16:creationId xmlns:a16="http://schemas.microsoft.com/office/drawing/2014/main" id="{9A4F3E8F-3B13-4463-AC59-575D7C3A15D6}"/>
              </a:ext>
            </a:extLst>
          </p:cNvPr>
          <p:cNvSpPr>
            <a:spLocks noGrp="1"/>
          </p:cNvSpPr>
          <p:nvPr>
            <p:ph idx="1"/>
          </p:nvPr>
        </p:nvSpPr>
        <p:spPr/>
        <p:txBody>
          <a:bodyPr/>
          <a:lstStyle/>
          <a:p>
            <a:pPr marL="0" indent="0" algn="just">
              <a:buNone/>
            </a:pPr>
            <a:r>
              <a:rPr lang="fr-FR" b="0" i="0" dirty="0">
                <a:solidFill>
                  <a:srgbClr val="202122"/>
                </a:solidFill>
                <a:effectLst/>
                <a:latin typeface="Calibri Light" panose="020F0302020204030204" pitchFamily="34" charset="0"/>
                <a:cs typeface="Calibri Light" panose="020F0302020204030204" pitchFamily="34" charset="0"/>
              </a:rPr>
              <a:t>…concerne toutes les compétences de base permettant à l’élève pui</a:t>
            </a:r>
            <a:r>
              <a:rPr lang="fr-FR" dirty="0">
                <a:solidFill>
                  <a:srgbClr val="202122"/>
                </a:solidFill>
                <a:latin typeface="Calibri Light" panose="020F0302020204030204" pitchFamily="34" charset="0"/>
                <a:cs typeface="Calibri Light" panose="020F0302020204030204" pitchFamily="34" charset="0"/>
              </a:rPr>
              <a:t>s à l’adulte </a:t>
            </a:r>
            <a:r>
              <a:rPr lang="fr-FR" b="0" i="0" dirty="0">
                <a:solidFill>
                  <a:srgbClr val="202122"/>
                </a:solidFill>
                <a:effectLst/>
                <a:latin typeface="Calibri Light" panose="020F0302020204030204" pitchFamily="34" charset="0"/>
                <a:cs typeface="Calibri Light" panose="020F0302020204030204" pitchFamily="34" charset="0"/>
              </a:rPr>
              <a:t>de maitriser suffisamment le lire-écrire afin de pouvoir </a:t>
            </a:r>
            <a:r>
              <a:rPr lang="fr-FR" b="0" i="0" dirty="0" err="1">
                <a:solidFill>
                  <a:srgbClr val="202122"/>
                </a:solidFill>
                <a:effectLst/>
                <a:latin typeface="Calibri Light" panose="020F0302020204030204" pitchFamily="34" charset="0"/>
                <a:cs typeface="Calibri Light" panose="020F0302020204030204" pitchFamily="34" charset="0"/>
              </a:rPr>
              <a:t>pouvoir</a:t>
            </a:r>
            <a:r>
              <a:rPr lang="fr-FR" b="0" i="0" dirty="0">
                <a:solidFill>
                  <a:srgbClr val="202122"/>
                </a:solidFill>
                <a:effectLst/>
                <a:latin typeface="Calibri Light" panose="020F0302020204030204" pitchFamily="34" charset="0"/>
                <a:cs typeface="Calibri Light" panose="020F0302020204030204" pitchFamily="34" charset="0"/>
              </a:rPr>
              <a:t> communiquer au quotidien à l'écrit autant qu'à l'oral, pour interagir dans les sphères personnelle, familiale, socioculturelle et professionnelle</a:t>
            </a:r>
            <a:r>
              <a:rPr lang="fr-FR" b="0" i="0" dirty="0">
                <a:solidFill>
                  <a:srgbClr val="202122"/>
                </a:solidFill>
                <a:effectLst/>
                <a:latin typeface="Arial" panose="020B0604020202020204" pitchFamily="34" charset="0"/>
              </a:rPr>
              <a:t>.</a:t>
            </a:r>
          </a:p>
          <a:p>
            <a:pPr marL="0" indent="0">
              <a:buNone/>
            </a:pPr>
            <a:endParaRPr lang="fr-FR" dirty="0"/>
          </a:p>
        </p:txBody>
      </p:sp>
    </p:spTree>
    <p:extLst>
      <p:ext uri="{BB962C8B-B14F-4D97-AF65-F5344CB8AC3E}">
        <p14:creationId xmlns:p14="http://schemas.microsoft.com/office/powerpoint/2010/main" val="206152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AE2F6-143F-483B-8454-B122541C69C9}"/>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fr-FR" dirty="0"/>
              <a:t>Qu’est-ce que </a:t>
            </a:r>
            <a:br>
              <a:rPr lang="fr-FR" dirty="0"/>
            </a:br>
            <a:r>
              <a:rPr lang="fr-FR" dirty="0"/>
              <a:t>la conscience phonologique ?</a:t>
            </a:r>
          </a:p>
        </p:txBody>
      </p:sp>
      <p:sp>
        <p:nvSpPr>
          <p:cNvPr id="3" name="Espace réservé du contenu 2">
            <a:extLst>
              <a:ext uri="{FF2B5EF4-FFF2-40B4-BE49-F238E27FC236}">
                <a16:creationId xmlns:a16="http://schemas.microsoft.com/office/drawing/2014/main" id="{75A4005C-A2DD-4D97-94F3-D6704A898B3B}"/>
              </a:ext>
            </a:extLst>
          </p:cNvPr>
          <p:cNvSpPr>
            <a:spLocks noGrp="1"/>
          </p:cNvSpPr>
          <p:nvPr>
            <p:ph idx="1"/>
          </p:nvPr>
        </p:nvSpPr>
        <p:spPr/>
        <p:txBody>
          <a:bodyPr>
            <a:normAutofit fontScale="77500" lnSpcReduction="20000"/>
          </a:bodyPr>
          <a:lstStyle/>
          <a:p>
            <a:pPr marL="0" indent="0" algn="just">
              <a:buNone/>
            </a:pPr>
            <a:endParaRPr lang="fr-FR" dirty="0">
              <a:latin typeface="Calibri Light" panose="020F0302020204030204" pitchFamily="34" charset="0"/>
              <a:cs typeface="Calibri Light" panose="020F0302020204030204" pitchFamily="34" charset="0"/>
            </a:endParaRPr>
          </a:p>
          <a:p>
            <a:pPr marL="0" indent="0" algn="just">
              <a:buNone/>
            </a:pPr>
            <a:endParaRPr lang="fr-FR" dirty="0">
              <a:latin typeface="Calibri Light" panose="020F0302020204030204" pitchFamily="34" charset="0"/>
              <a:cs typeface="Calibri Light" panose="020F0302020204030204" pitchFamily="34" charset="0"/>
            </a:endParaRPr>
          </a:p>
          <a:p>
            <a:pPr marL="0" indent="0" algn="just">
              <a:buNone/>
            </a:pPr>
            <a:r>
              <a:rPr lang="fr-FR" dirty="0">
                <a:latin typeface="Calibri Light" panose="020F0302020204030204" pitchFamily="34" charset="0"/>
                <a:cs typeface="Calibri Light" panose="020F0302020204030204" pitchFamily="34" charset="0"/>
              </a:rPr>
              <a:t>« Phonologique » est un adjectif dérivé du nom phonologie lui-même composé de </a:t>
            </a:r>
            <a:r>
              <a:rPr lang="fr-FR" i="1" dirty="0">
                <a:latin typeface="Calibri Light" panose="020F0302020204030204" pitchFamily="34" charset="0"/>
                <a:cs typeface="Calibri Light" panose="020F0302020204030204" pitchFamily="34" charset="0"/>
              </a:rPr>
              <a:t>phono</a:t>
            </a:r>
            <a:r>
              <a:rPr lang="fr-FR" dirty="0">
                <a:latin typeface="Calibri Light" panose="020F0302020204030204" pitchFamily="34" charset="0"/>
                <a:cs typeface="Calibri Light" panose="020F0302020204030204" pitchFamily="34" charset="0"/>
              </a:rPr>
              <a:t>- t</a:t>
            </a:r>
            <a:r>
              <a:rPr lang="fr-FR" b="0" i="0" dirty="0">
                <a:effectLst/>
                <a:latin typeface="Calibri Light" panose="020F0302020204030204" pitchFamily="34" charset="0"/>
                <a:cs typeface="Calibri Light" panose="020F0302020204030204" pitchFamily="34" charset="0"/>
              </a:rPr>
              <a:t>iré du grec </a:t>
            </a:r>
            <a:r>
              <a:rPr lang="fr-FR" b="0" i="1" dirty="0" err="1">
                <a:effectLst/>
                <a:latin typeface="Calibri Light" panose="020F0302020204030204" pitchFamily="34" charset="0"/>
                <a:cs typeface="Calibri Light" panose="020F0302020204030204" pitchFamily="34" charset="0"/>
              </a:rPr>
              <a:t>phônê</a:t>
            </a:r>
            <a:r>
              <a:rPr lang="fr-FR" b="0" i="1" dirty="0">
                <a:effectLst/>
                <a:latin typeface="Calibri Light" panose="020F0302020204030204" pitchFamily="34" charset="0"/>
                <a:cs typeface="Calibri Light" panose="020F0302020204030204" pitchFamily="34" charset="0"/>
              </a:rPr>
              <a:t>,</a:t>
            </a:r>
            <a:r>
              <a:rPr lang="fr-FR" b="0" i="0" dirty="0">
                <a:effectLst/>
                <a:latin typeface="Calibri Light" panose="020F0302020204030204" pitchFamily="34" charset="0"/>
                <a:cs typeface="Calibri Light" panose="020F0302020204030204" pitchFamily="34" charset="0"/>
              </a:rPr>
              <a:t> « voix, son, langage » </a:t>
            </a:r>
            <a:r>
              <a:rPr lang="fr-FR" dirty="0">
                <a:latin typeface="Calibri Light" panose="020F0302020204030204" pitchFamily="34" charset="0"/>
                <a:cs typeface="Calibri Light" panose="020F0302020204030204" pitchFamily="34" charset="0"/>
              </a:rPr>
              <a:t>et de </a:t>
            </a:r>
            <a:r>
              <a:rPr lang="fr-FR" i="1" dirty="0" err="1">
                <a:latin typeface="Calibri Light" panose="020F0302020204030204" pitchFamily="34" charset="0"/>
                <a:cs typeface="Calibri Light" panose="020F0302020204030204" pitchFamily="34" charset="0"/>
              </a:rPr>
              <a:t>logie</a:t>
            </a:r>
            <a:r>
              <a:rPr lang="fr-FR" dirty="0">
                <a:latin typeface="Calibri Light" panose="020F0302020204030204" pitchFamily="34" charset="0"/>
                <a:cs typeface="Calibri Light" panose="020F0302020204030204" pitchFamily="34" charset="0"/>
              </a:rPr>
              <a:t> tiré du grec logos « discours ».</a:t>
            </a:r>
          </a:p>
          <a:p>
            <a:pPr marL="0" indent="0" algn="just">
              <a:buNone/>
            </a:pPr>
            <a:r>
              <a:rPr lang="fr-FR" dirty="0">
                <a:latin typeface="Calibri Light" panose="020F0302020204030204" pitchFamily="34" charset="0"/>
                <a:cs typeface="Calibri Light" panose="020F0302020204030204" pitchFamily="34" charset="0"/>
              </a:rPr>
              <a:t>	Ainsi, l</a:t>
            </a:r>
            <a:r>
              <a:rPr lang="fr-FR" b="0" i="0" dirty="0">
                <a:effectLst/>
                <a:latin typeface="Calibri Light" panose="020F0302020204030204" pitchFamily="34" charset="0"/>
                <a:cs typeface="Calibri Light" panose="020F0302020204030204" pitchFamily="34" charset="0"/>
              </a:rPr>
              <a:t>a conscience phonologique est définie comme la capacité à percevoir, à découper et à manipuler les unités sonores du langage telles que la syllabe, la rime, le phonème.</a:t>
            </a:r>
            <a:endParaRPr lang="fr-FR" dirty="0">
              <a:latin typeface="Calibri Light" panose="020F0302020204030204" pitchFamily="34" charset="0"/>
              <a:cs typeface="Calibri Light" panose="020F0302020204030204" pitchFamily="34" charset="0"/>
            </a:endParaRPr>
          </a:p>
          <a:p>
            <a:pPr marL="0" indent="0" algn="just">
              <a:buNone/>
            </a:pPr>
            <a:r>
              <a:rPr lang="fr-FR" dirty="0">
                <a:latin typeface="Calibri Light" panose="020F0302020204030204" pitchFamily="34" charset="0"/>
                <a:cs typeface="Calibri Light" panose="020F0302020204030204" pitchFamily="34" charset="0"/>
              </a:rPr>
              <a:t>	Par exemple, quand on demande aux élèves de compter les syllabes d’un mot ou de frapper dans ses mains pour segmenter un mot en syllabes, on fait de la phonologie.</a:t>
            </a:r>
          </a:p>
          <a:p>
            <a:pPr marL="0" indent="0" algn="just">
              <a:buNone/>
            </a:pPr>
            <a:endParaRPr lang="fr-FR" dirty="0">
              <a:latin typeface="Calibri Light" panose="020F0302020204030204" pitchFamily="34" charset="0"/>
              <a:cs typeface="Calibri Light" panose="020F0302020204030204" pitchFamily="34" charset="0"/>
            </a:endParaRPr>
          </a:p>
          <a:p>
            <a:pPr marL="0" indent="0" algn="just">
              <a:buNone/>
            </a:pPr>
            <a:r>
              <a:rPr lang="fr-FR"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47674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A5A49-48A3-4344-A784-5BDD1DDCC0C8}"/>
              </a:ext>
            </a:extLst>
          </p:cNvPr>
          <p:cNvSpPr>
            <a:spLocks noGrp="1"/>
          </p:cNvSpPr>
          <p:nvPr>
            <p:ph type="title"/>
          </p:nvPr>
        </p:nvSpPr>
        <p:spPr/>
        <p:txBody>
          <a:bodyPr/>
          <a:lstStyle/>
          <a:p>
            <a:r>
              <a:rPr lang="fr-FR" dirty="0"/>
              <a:t>Exemples d’activités</a:t>
            </a:r>
          </a:p>
        </p:txBody>
      </p:sp>
      <p:sp>
        <p:nvSpPr>
          <p:cNvPr id="3" name="Espace réservé du contenu 2">
            <a:extLst>
              <a:ext uri="{FF2B5EF4-FFF2-40B4-BE49-F238E27FC236}">
                <a16:creationId xmlns:a16="http://schemas.microsoft.com/office/drawing/2014/main" id="{3A767540-5DE3-4A6E-948B-A631EDB7971F}"/>
              </a:ext>
            </a:extLst>
          </p:cNvPr>
          <p:cNvSpPr>
            <a:spLocks noGrp="1"/>
          </p:cNvSpPr>
          <p:nvPr>
            <p:ph idx="1"/>
          </p:nvPr>
        </p:nvSpPr>
        <p:spPr/>
        <p:txBody>
          <a:bodyPr>
            <a:normAutofit fontScale="70000" lnSpcReduction="20000"/>
          </a:bodyPr>
          <a:lstStyle/>
          <a:p>
            <a:pPr marL="0" indent="0">
              <a:buNone/>
            </a:pPr>
            <a:r>
              <a:rPr lang="fr-FR" dirty="0"/>
              <a:t>Pour développer la conscience phonologique, on peut proposer :</a:t>
            </a:r>
          </a:p>
          <a:p>
            <a:pPr algn="just">
              <a:buFontTx/>
              <a:buChar char="-"/>
            </a:pPr>
            <a:r>
              <a:rPr lang="fr-FR" dirty="0"/>
              <a:t>des jeux d’écoute (Ex. </a:t>
            </a:r>
            <a:r>
              <a:rPr lang="fr-FR" i="1" dirty="0"/>
              <a:t>Les oiseaux perdus.</a:t>
            </a:r>
            <a:r>
              <a:rPr lang="fr-FR" dirty="0"/>
              <a:t> Objectif : localiser une source sonore et s'orienter dans l'espace jusqu'à cette source. La maman oiseau (l’enseignant ou un élève ) se déplace à l’intérieur de la ronde formée par la classe en appelant ses petits et en imitant un cri d'oiseau ou en disant simplement « coucou !» 2 ou 3 élèves (aux yeux bandés) doivent se déplacer pour aller la rejoindre.</a:t>
            </a:r>
          </a:p>
          <a:p>
            <a:pPr algn="just">
              <a:buFontTx/>
              <a:buChar char="-"/>
            </a:pPr>
            <a:r>
              <a:rPr lang="fr-FR" dirty="0"/>
              <a:t>des comptines et formulettes : jeux sur les mots, les rimes, les assonances et allitérations. Vivre corporellement les comptines (« frotte, frotte, frotte » en frottant ses mains…) </a:t>
            </a:r>
          </a:p>
          <a:p>
            <a:pPr algn="just">
              <a:buFontTx/>
              <a:buChar char="-"/>
            </a:pPr>
            <a:r>
              <a:rPr lang="fr-FR" dirty="0"/>
              <a:t>des jeux vocaux : imiter le bruit de l’abeille avec sa voix pour le phonème /z/ ou le bruit du vent /v/</a:t>
            </a:r>
          </a:p>
        </p:txBody>
      </p:sp>
    </p:spTree>
    <p:extLst>
      <p:ext uri="{BB962C8B-B14F-4D97-AF65-F5344CB8AC3E}">
        <p14:creationId xmlns:p14="http://schemas.microsoft.com/office/powerpoint/2010/main" val="36772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AE2F6-143F-483B-8454-B122541C69C9}"/>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fr-FR" dirty="0"/>
              <a:t>Qu’est-ce que </a:t>
            </a:r>
            <a:br>
              <a:rPr lang="fr-FR" dirty="0"/>
            </a:br>
            <a:r>
              <a:rPr lang="fr-FR" dirty="0"/>
              <a:t>la conscience phonémique ?</a:t>
            </a:r>
          </a:p>
        </p:txBody>
      </p:sp>
      <p:sp>
        <p:nvSpPr>
          <p:cNvPr id="3" name="Espace réservé du contenu 2">
            <a:extLst>
              <a:ext uri="{FF2B5EF4-FFF2-40B4-BE49-F238E27FC236}">
                <a16:creationId xmlns:a16="http://schemas.microsoft.com/office/drawing/2014/main" id="{75A4005C-A2DD-4D97-94F3-D6704A898B3B}"/>
              </a:ext>
            </a:extLst>
          </p:cNvPr>
          <p:cNvSpPr>
            <a:spLocks noGrp="1"/>
          </p:cNvSpPr>
          <p:nvPr>
            <p:ph idx="1"/>
          </p:nvPr>
        </p:nvSpPr>
        <p:spPr/>
        <p:txBody>
          <a:bodyPr>
            <a:normAutofit fontScale="92500" lnSpcReduction="20000"/>
          </a:bodyPr>
          <a:lstStyle/>
          <a:p>
            <a:pPr marL="0" indent="0" algn="just">
              <a:buNone/>
            </a:pPr>
            <a:r>
              <a:rPr lang="fr-FR" dirty="0">
                <a:latin typeface="Calibri Light" panose="020F0302020204030204" pitchFamily="34" charset="0"/>
                <a:cs typeface="Calibri Light" panose="020F0302020204030204" pitchFamily="34" charset="0"/>
              </a:rPr>
              <a:t>« Phonémique » est un adjectif dérivé du nom « phonème ».</a:t>
            </a:r>
          </a:p>
          <a:p>
            <a:pPr marL="0" indent="0" algn="just">
              <a:buNone/>
            </a:pPr>
            <a:r>
              <a:rPr lang="fr-FR" b="0" i="0" dirty="0">
                <a:solidFill>
                  <a:srgbClr val="000000"/>
                </a:solidFill>
                <a:effectLst/>
                <a:latin typeface="Calibri Light" panose="020F0302020204030204" pitchFamily="34" charset="0"/>
                <a:cs typeface="Calibri Light" panose="020F0302020204030204" pitchFamily="34" charset="0"/>
              </a:rPr>
              <a:t>	Un phonème est la plus petite unité sonore d’une langue donnée, caractérisée par des traits distinctifs, et qui, combinée à d’autres, sert à former des unités signifiantes telles que les mots, les phrases, etc.</a:t>
            </a:r>
            <a:r>
              <a:rPr lang="fr-FR" dirty="0">
                <a:latin typeface="Calibri Light" panose="020F0302020204030204" pitchFamily="34" charset="0"/>
                <a:cs typeface="Calibri Light" panose="020F0302020204030204" pitchFamily="34" charset="0"/>
              </a:rPr>
              <a:t> </a:t>
            </a:r>
          </a:p>
          <a:p>
            <a:pPr marL="0" indent="0" algn="just">
              <a:buNone/>
            </a:pPr>
            <a:r>
              <a:rPr lang="fr-FR" b="0" i="0" dirty="0">
                <a:effectLst/>
                <a:latin typeface="Calibri Light" panose="020F0302020204030204" pitchFamily="34" charset="0"/>
                <a:cs typeface="Calibri Light" panose="020F0302020204030204" pitchFamily="34" charset="0"/>
              </a:rPr>
              <a:t>	La conscience phonémique est</a:t>
            </a:r>
            <a:r>
              <a:rPr lang="fr-FR" b="1" i="0" dirty="0">
                <a:effectLst/>
                <a:latin typeface="Calibri Light" panose="020F0302020204030204" pitchFamily="34" charset="0"/>
                <a:cs typeface="Calibri Light" panose="020F0302020204030204" pitchFamily="34" charset="0"/>
              </a:rPr>
              <a:t> la prise de conscience que le langage parlé est composé de sons élémentaires, les phonèmes, qui sont les plus petites unités de la parole.</a:t>
            </a:r>
            <a:r>
              <a:rPr lang="fr-FR" b="0" i="0" dirty="0">
                <a:effectLst/>
                <a:latin typeface="Calibri Light" panose="020F0302020204030204" pitchFamily="34" charset="0"/>
                <a:cs typeface="Calibri Light" panose="020F0302020204030204" pitchFamily="34" charset="0"/>
              </a:rPr>
              <a:t> Elle apparait vers l’âge de 5 ans. </a:t>
            </a:r>
            <a:endParaRPr lang="fr-FR" dirty="0">
              <a:latin typeface="Calibri Light" panose="020F0302020204030204" pitchFamily="34" charset="0"/>
              <a:cs typeface="Calibri Light" panose="020F0302020204030204" pitchFamily="34" charset="0"/>
            </a:endParaRPr>
          </a:p>
          <a:p>
            <a:pPr marL="0" indent="0" algn="just">
              <a:buNone/>
            </a:pPr>
            <a:endParaRPr lang="fr-F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1512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00DE9-7E5D-470D-B7E5-033524EEF59D}"/>
              </a:ext>
            </a:extLst>
          </p:cNvPr>
          <p:cNvSpPr>
            <a:spLocks noGrp="1"/>
          </p:cNvSpPr>
          <p:nvPr>
            <p:ph type="title"/>
          </p:nvPr>
        </p:nvSpPr>
        <p:spPr/>
        <p:txBody>
          <a:bodyPr/>
          <a:lstStyle/>
          <a:p>
            <a:r>
              <a:rPr lang="fr-FR" dirty="0"/>
              <a:t>Exemples d’activités</a:t>
            </a:r>
          </a:p>
        </p:txBody>
      </p:sp>
      <p:sp>
        <p:nvSpPr>
          <p:cNvPr id="3" name="Espace réservé du contenu 2">
            <a:extLst>
              <a:ext uri="{FF2B5EF4-FFF2-40B4-BE49-F238E27FC236}">
                <a16:creationId xmlns:a16="http://schemas.microsoft.com/office/drawing/2014/main" id="{B6468211-D926-4415-A342-C1C57F21FBD7}"/>
              </a:ext>
            </a:extLst>
          </p:cNvPr>
          <p:cNvSpPr>
            <a:spLocks noGrp="1"/>
          </p:cNvSpPr>
          <p:nvPr>
            <p:ph idx="1"/>
          </p:nvPr>
        </p:nvSpPr>
        <p:spPr/>
        <p:txBody>
          <a:bodyPr/>
          <a:lstStyle/>
          <a:p>
            <a:pPr algn="just"/>
            <a:r>
              <a:rPr lang="fr-FR" dirty="0"/>
              <a:t>Distinguer deux mots dont un seul phonème change </a:t>
            </a:r>
            <a:r>
              <a:rPr lang="fr-FR" i="1" dirty="0"/>
              <a:t>pain/bain – four/tour</a:t>
            </a:r>
          </a:p>
          <a:p>
            <a:pPr algn="just"/>
            <a:r>
              <a:rPr lang="fr-FR" dirty="0"/>
              <a:t>La chasse au phonème : proposer un phonème puis une liste de mot et l’enfant doit lever la main quand on il entend le phonème à chasser. </a:t>
            </a:r>
          </a:p>
          <a:p>
            <a:pPr algn="just"/>
            <a:r>
              <a:rPr lang="fr-FR" dirty="0"/>
              <a:t>Loto des phonèmes</a:t>
            </a:r>
          </a:p>
          <a:p>
            <a:endParaRPr lang="fr-FR" dirty="0"/>
          </a:p>
        </p:txBody>
      </p:sp>
    </p:spTree>
    <p:extLst>
      <p:ext uri="{BB962C8B-B14F-4D97-AF65-F5344CB8AC3E}">
        <p14:creationId xmlns:p14="http://schemas.microsoft.com/office/powerpoint/2010/main" val="397179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93378-1AF8-4367-827A-1B26D7174491}"/>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fr-FR" dirty="0"/>
              <a:t>Qu’est-ce que la fluence ? </a:t>
            </a:r>
          </a:p>
        </p:txBody>
      </p:sp>
      <p:sp>
        <p:nvSpPr>
          <p:cNvPr id="3" name="Espace réservé du contenu 2">
            <a:extLst>
              <a:ext uri="{FF2B5EF4-FFF2-40B4-BE49-F238E27FC236}">
                <a16:creationId xmlns:a16="http://schemas.microsoft.com/office/drawing/2014/main" id="{7C5159C3-C7D7-4F6B-AD3C-6B195B348110}"/>
              </a:ext>
            </a:extLst>
          </p:cNvPr>
          <p:cNvSpPr>
            <a:spLocks noGrp="1"/>
          </p:cNvSpPr>
          <p:nvPr>
            <p:ph idx="1"/>
          </p:nvPr>
        </p:nvSpPr>
        <p:spPr/>
        <p:txBody>
          <a:bodyPr>
            <a:normAutofit/>
          </a:bodyPr>
          <a:lstStyle/>
          <a:p>
            <a:pPr marL="0" indent="0" algn="just">
              <a:buNone/>
            </a:pPr>
            <a:r>
              <a:rPr lang="fr-FR" sz="2400" dirty="0"/>
              <a:t>Il s’agit du nombre de mots lus en une minute par un lecteur. (50 mots par minute en moyenne au CP). Cette vitesse de lecture est en lien avec la compréhension des textes. Une fluence trop rapide ou trop lente ne permet pas d’accéder au sens de ce que l’on lit. </a:t>
            </a:r>
          </a:p>
          <a:p>
            <a:pPr marL="0" indent="0">
              <a:buNone/>
            </a:pPr>
            <a:r>
              <a:rPr lang="fr-FR" sz="2400" dirty="0"/>
              <a:t> </a:t>
            </a:r>
          </a:p>
        </p:txBody>
      </p:sp>
      <p:pic>
        <p:nvPicPr>
          <p:cNvPr id="7" name="Image 6">
            <a:extLst>
              <a:ext uri="{FF2B5EF4-FFF2-40B4-BE49-F238E27FC236}">
                <a16:creationId xmlns:a16="http://schemas.microsoft.com/office/drawing/2014/main" id="{DA6FE250-38EC-430E-B782-745AC0A18976}"/>
              </a:ext>
            </a:extLst>
          </p:cNvPr>
          <p:cNvPicPr>
            <a:picLocks noChangeAspect="1"/>
          </p:cNvPicPr>
          <p:nvPr/>
        </p:nvPicPr>
        <p:blipFill>
          <a:blip r:embed="rId2"/>
          <a:stretch>
            <a:fillRect/>
          </a:stretch>
        </p:blipFill>
        <p:spPr>
          <a:xfrm>
            <a:off x="2411760" y="3429000"/>
            <a:ext cx="4680520" cy="2530155"/>
          </a:xfrm>
          <a:prstGeom prst="rect">
            <a:avLst/>
          </a:prstGeom>
        </p:spPr>
      </p:pic>
    </p:spTree>
    <p:extLst>
      <p:ext uri="{BB962C8B-B14F-4D97-AF65-F5344CB8AC3E}">
        <p14:creationId xmlns:p14="http://schemas.microsoft.com/office/powerpoint/2010/main" val="273150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F3D85-46F1-4376-8FA0-3BBDB772F09F}"/>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sz="2400" dirty="0"/>
              <a:t>Un exemple de texte pour mesurer la fluence –</a:t>
            </a:r>
            <a:br>
              <a:rPr lang="fr-FR" sz="2400" dirty="0"/>
            </a:br>
            <a:r>
              <a:rPr lang="fr-FR" sz="2400" dirty="0"/>
              <a:t>Deux exemples d’exercices d’entrainement</a:t>
            </a:r>
          </a:p>
        </p:txBody>
      </p:sp>
      <p:pic>
        <p:nvPicPr>
          <p:cNvPr id="5" name="Espace réservé du contenu 4">
            <a:extLst>
              <a:ext uri="{FF2B5EF4-FFF2-40B4-BE49-F238E27FC236}">
                <a16:creationId xmlns:a16="http://schemas.microsoft.com/office/drawing/2014/main" id="{448AC93C-FFA3-4BAA-AE40-D6B42048A6D4}"/>
              </a:ext>
            </a:extLst>
          </p:cNvPr>
          <p:cNvPicPr>
            <a:picLocks noGrp="1" noChangeAspect="1"/>
          </p:cNvPicPr>
          <p:nvPr>
            <p:ph idx="1"/>
          </p:nvPr>
        </p:nvPicPr>
        <p:blipFill>
          <a:blip r:embed="rId2"/>
          <a:stretch>
            <a:fillRect/>
          </a:stretch>
        </p:blipFill>
        <p:spPr>
          <a:xfrm>
            <a:off x="489030" y="1772816"/>
            <a:ext cx="3352018" cy="4525963"/>
          </a:xfrm>
        </p:spPr>
      </p:pic>
      <p:pic>
        <p:nvPicPr>
          <p:cNvPr id="7" name="Image 6">
            <a:extLst>
              <a:ext uri="{FF2B5EF4-FFF2-40B4-BE49-F238E27FC236}">
                <a16:creationId xmlns:a16="http://schemas.microsoft.com/office/drawing/2014/main" id="{12906BCC-36F6-418D-88FB-4A52C3D49770}"/>
              </a:ext>
            </a:extLst>
          </p:cNvPr>
          <p:cNvPicPr>
            <a:picLocks noChangeAspect="1"/>
          </p:cNvPicPr>
          <p:nvPr/>
        </p:nvPicPr>
        <p:blipFill>
          <a:blip r:embed="rId3"/>
          <a:stretch>
            <a:fillRect/>
          </a:stretch>
        </p:blipFill>
        <p:spPr>
          <a:xfrm>
            <a:off x="4283968" y="1916832"/>
            <a:ext cx="4716016" cy="1827689"/>
          </a:xfrm>
          <a:prstGeom prst="rect">
            <a:avLst/>
          </a:prstGeom>
        </p:spPr>
      </p:pic>
      <p:pic>
        <p:nvPicPr>
          <p:cNvPr id="9" name="Image 8">
            <a:extLst>
              <a:ext uri="{FF2B5EF4-FFF2-40B4-BE49-F238E27FC236}">
                <a16:creationId xmlns:a16="http://schemas.microsoft.com/office/drawing/2014/main" id="{1C4F4D9D-D29C-43CD-9BEF-F7CC34256EAF}"/>
              </a:ext>
            </a:extLst>
          </p:cNvPr>
          <p:cNvPicPr>
            <a:picLocks noChangeAspect="1"/>
          </p:cNvPicPr>
          <p:nvPr/>
        </p:nvPicPr>
        <p:blipFill>
          <a:blip r:embed="rId4"/>
          <a:stretch>
            <a:fillRect/>
          </a:stretch>
        </p:blipFill>
        <p:spPr>
          <a:xfrm>
            <a:off x="4427984" y="4437112"/>
            <a:ext cx="4572000" cy="1292637"/>
          </a:xfrm>
          <a:prstGeom prst="rect">
            <a:avLst/>
          </a:prstGeom>
        </p:spPr>
      </p:pic>
    </p:spTree>
    <p:extLst>
      <p:ext uri="{BB962C8B-B14F-4D97-AF65-F5344CB8AC3E}">
        <p14:creationId xmlns:p14="http://schemas.microsoft.com/office/powerpoint/2010/main" val="34107771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TP030007459</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2010-04-16T13:47:42+00:00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327670</Value>
      <Value>502162</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scolaire - Concentration</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scolaire - Concentration</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hEc30shDKpaVVKVaT01KbPOaC5o=</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2009-10-11T07:00:00+00:00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169838</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Props1.xml><?xml version="1.0" encoding="utf-8"?>
<ds:datastoreItem xmlns:ds="http://schemas.openxmlformats.org/officeDocument/2006/customXml" ds:itemID="{FE04B80E-2295-4FB2-9B56-64CF2A13A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85DD2C-1AB6-46F1-803A-E45ABA3AE58B}">
  <ds:schemaRefs>
    <ds:schemaRef ds:uri="http://schemas.microsoft.com/sharepoint/v3/contenttype/forms"/>
  </ds:schemaRefs>
</ds:datastoreItem>
</file>

<file path=customXml/itemProps3.xml><?xml version="1.0" encoding="utf-8"?>
<ds:datastoreItem xmlns:ds="http://schemas.openxmlformats.org/officeDocument/2006/customXml" ds:itemID="{0863C21D-6C4F-4753-80EB-6A928EC5D78F}">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docProps/app.xml><?xml version="1.0" encoding="utf-8"?>
<Properties xmlns="http://schemas.openxmlformats.org/officeDocument/2006/extended-properties" xmlns:vt="http://schemas.openxmlformats.org/officeDocument/2006/docPropsVTypes">
  <Template>Thème scolaire - Concentration</Template>
  <TotalTime>2367</TotalTime>
  <Words>759</Words>
  <Application>Microsoft Office PowerPoint</Application>
  <PresentationFormat>Affichage à l'écran (4:3)</PresentationFormat>
  <Paragraphs>36</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 Littéracie Conscience phonologique Conscience phonémique Fluence Définitions et exemples</vt:lpstr>
      <vt:lpstr>Qu’est-ce que la littéracie ?</vt:lpstr>
      <vt:lpstr>Autrement dit la littéracie…</vt:lpstr>
      <vt:lpstr>Qu’est-ce que  la conscience phonologique ?</vt:lpstr>
      <vt:lpstr>Exemples d’activités</vt:lpstr>
      <vt:lpstr>Qu’est-ce que  la conscience phonémique ?</vt:lpstr>
      <vt:lpstr>Exemples d’activités</vt:lpstr>
      <vt:lpstr>Qu’est-ce que la fluence ? </vt:lpstr>
      <vt:lpstr>Un exemple de texte pour mesurer la fluence – Deux exemples d’exercices d’entrainement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Littéracie Conscience phonologique Conscience phonémique Définitions</dc:title>
  <dc:creator>Florence Couillaud</dc:creator>
  <cp:lastModifiedBy>Florence Couillaud</cp:lastModifiedBy>
  <cp:revision>12</cp:revision>
  <dcterms:created xsi:type="dcterms:W3CDTF">2021-01-13T07:10:10Z</dcterms:created>
  <dcterms:modified xsi:type="dcterms:W3CDTF">2021-01-16T09:46:00Z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8548500</vt:r8>
  </property>
  <property fmtid="{D5CDD505-2E9C-101B-9397-08002B2CF9AE}" pid="5" name="APTrustLevel">
    <vt:r8>3</vt:r8>
  </property>
</Properties>
</file>