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Lst>
  <p:notesMasterIdLst>
    <p:notesMasterId r:id="rId74"/>
  </p:notesMasterIdLst>
  <p:handoutMasterIdLst>
    <p:handoutMasterId r:id="rId75"/>
  </p:handoutMasterIdLst>
  <p:sldIdLst>
    <p:sldId id="450" r:id="rId2"/>
    <p:sldId id="452" r:id="rId3"/>
    <p:sldId id="611" r:id="rId4"/>
    <p:sldId id="593" r:id="rId5"/>
    <p:sldId id="592" r:id="rId6"/>
    <p:sldId id="538" r:id="rId7"/>
    <p:sldId id="453" r:id="rId8"/>
    <p:sldId id="537" r:id="rId9"/>
    <p:sldId id="540" r:id="rId10"/>
    <p:sldId id="542" r:id="rId11"/>
    <p:sldId id="543" r:id="rId12"/>
    <p:sldId id="601" r:id="rId13"/>
    <p:sldId id="544" r:id="rId14"/>
    <p:sldId id="545" r:id="rId15"/>
    <p:sldId id="551" r:id="rId16"/>
    <p:sldId id="547" r:id="rId17"/>
    <p:sldId id="549" r:id="rId18"/>
    <p:sldId id="550" r:id="rId19"/>
    <p:sldId id="552" r:id="rId20"/>
    <p:sldId id="548" r:id="rId21"/>
    <p:sldId id="546" r:id="rId22"/>
    <p:sldId id="602" r:id="rId23"/>
    <p:sldId id="553" r:id="rId24"/>
    <p:sldId id="554" r:id="rId25"/>
    <p:sldId id="634" r:id="rId26"/>
    <p:sldId id="603" r:id="rId27"/>
    <p:sldId id="559" r:id="rId28"/>
    <p:sldId id="556" r:id="rId29"/>
    <p:sldId id="560" r:id="rId30"/>
    <p:sldId id="604" r:id="rId31"/>
    <p:sldId id="561" r:id="rId32"/>
    <p:sldId id="562" r:id="rId33"/>
    <p:sldId id="605" r:id="rId34"/>
    <p:sldId id="563" r:id="rId35"/>
    <p:sldId id="565" r:id="rId36"/>
    <p:sldId id="606" r:id="rId37"/>
    <p:sldId id="567" r:id="rId38"/>
    <p:sldId id="568" r:id="rId39"/>
    <p:sldId id="569" r:id="rId40"/>
    <p:sldId id="566" r:id="rId41"/>
    <p:sldId id="571" r:id="rId42"/>
    <p:sldId id="607" r:id="rId43"/>
    <p:sldId id="570" r:id="rId44"/>
    <p:sldId id="572" r:id="rId45"/>
    <p:sldId id="574" r:id="rId46"/>
    <p:sldId id="576" r:id="rId47"/>
    <p:sldId id="575" r:id="rId48"/>
    <p:sldId id="577" r:id="rId49"/>
    <p:sldId id="608" r:id="rId50"/>
    <p:sldId id="614" r:id="rId51"/>
    <p:sldId id="615" r:id="rId52"/>
    <p:sldId id="616" r:id="rId53"/>
    <p:sldId id="617" r:id="rId54"/>
    <p:sldId id="618" r:id="rId55"/>
    <p:sldId id="619" r:id="rId56"/>
    <p:sldId id="620" r:id="rId57"/>
    <p:sldId id="621" r:id="rId58"/>
    <p:sldId id="622" r:id="rId59"/>
    <p:sldId id="623" r:id="rId60"/>
    <p:sldId id="612" r:id="rId61"/>
    <p:sldId id="578" r:id="rId62"/>
    <p:sldId id="579" r:id="rId63"/>
    <p:sldId id="503" r:id="rId64"/>
    <p:sldId id="624" r:id="rId65"/>
    <p:sldId id="626" r:id="rId66"/>
    <p:sldId id="627" r:id="rId67"/>
    <p:sldId id="628" r:id="rId68"/>
    <p:sldId id="629" r:id="rId69"/>
    <p:sldId id="631" r:id="rId70"/>
    <p:sldId id="632" r:id="rId71"/>
    <p:sldId id="633" r:id="rId72"/>
    <p:sldId id="533" r:id="rId73"/>
  </p:sldIdLst>
  <p:sldSz cx="9144000" cy="6858000" type="screen4x3"/>
  <p:notesSz cx="6781800" cy="9918700"/>
  <p:defaultTextStyle>
    <a:defPPr>
      <a:defRPr lang="en-US"/>
    </a:defPPr>
    <a:lvl1pPr algn="ctr" rtl="0" fontAlgn="base">
      <a:spcBef>
        <a:spcPct val="0"/>
      </a:spcBef>
      <a:spcAft>
        <a:spcPct val="0"/>
      </a:spcAft>
      <a:defRPr kumimoji="1" sz="1400"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defRPr kumimoji="1" sz="1400"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defRPr kumimoji="1" sz="1400"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defRPr kumimoji="1" sz="1400"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defRPr kumimoji="1" sz="1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umimoji="1" sz="1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umimoji="1" sz="1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umimoji="1" sz="1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umimoji="1" sz="1400" kern="1200">
        <a:solidFill>
          <a:schemeClr val="tx1"/>
        </a:solidFill>
        <a:latin typeface="Times New Roman"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rik doerfling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C0D20"/>
    <a:srgbClr val="CC0A20"/>
    <a:srgbClr val="5F171D"/>
    <a:srgbClr val="43718A"/>
    <a:srgbClr val="FFFFFF"/>
    <a:srgbClr val="554340"/>
    <a:srgbClr val="406274"/>
    <a:srgbClr val="1B4A6E"/>
    <a:srgbClr val="265A88"/>
    <a:srgbClr val="4C7F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7" d="100"/>
          <a:sy n="157" d="100"/>
        </p:scale>
        <p:origin x="-264"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354"/>
    </p:cViewPr>
  </p:sorterViewPr>
  <p:notesViewPr>
    <p:cSldViewPr snapToGrid="0">
      <p:cViewPr varScale="1">
        <p:scale>
          <a:sx n="95" d="100"/>
          <a:sy n="95" d="100"/>
        </p:scale>
        <p:origin x="-3736" y="-120"/>
      </p:cViewPr>
      <p:guideLst>
        <p:guide orient="horz" pos="3124"/>
        <p:guide pos="21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notesMaster" Target="notesMasters/notesMaster1.xml"/><Relationship Id="rId75" Type="http://schemas.openxmlformats.org/officeDocument/2006/relationships/handoutMaster" Target="handoutMasters/handoutMaster1.xml"/><Relationship Id="rId76" Type="http://schemas.openxmlformats.org/officeDocument/2006/relationships/printerSettings" Target="printerSettings/printerSettings1.bin"/><Relationship Id="rId77" Type="http://schemas.openxmlformats.org/officeDocument/2006/relationships/commentAuthors" Target="commentAuthors.xml"/><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43225" cy="492125"/>
          </a:xfrm>
          <a:prstGeom prst="rect">
            <a:avLst/>
          </a:prstGeom>
          <a:noFill/>
          <a:ln w="9525">
            <a:noFill/>
            <a:miter lim="800000"/>
            <a:headEnd/>
            <a:tailEnd/>
          </a:ln>
          <a:effectLst/>
        </p:spPr>
        <p:txBody>
          <a:bodyPr vert="horz" wrap="square" lIns="94616" tIns="47306" rIns="94616" bIns="47306" numCol="1" anchor="t" anchorCtr="0" compatLnSpc="1">
            <a:prstTxWarp prst="textNoShape">
              <a:avLst/>
            </a:prstTxWarp>
          </a:bodyPr>
          <a:lstStyle>
            <a:lvl1pPr algn="l" defTabSz="946150">
              <a:defRPr sz="1200"/>
            </a:lvl1pPr>
          </a:lstStyle>
          <a:p>
            <a:pPr>
              <a:defRPr/>
            </a:pPr>
            <a:endParaRPr lang="fr-FR" dirty="0">
              <a:latin typeface="Arial"/>
            </a:endParaRPr>
          </a:p>
        </p:txBody>
      </p:sp>
      <p:sp>
        <p:nvSpPr>
          <p:cNvPr id="16387" name="Rectangle 3"/>
          <p:cNvSpPr>
            <a:spLocks noGrp="1" noChangeArrowheads="1"/>
          </p:cNvSpPr>
          <p:nvPr>
            <p:ph type="dt" sz="quarter" idx="1"/>
          </p:nvPr>
        </p:nvSpPr>
        <p:spPr bwMode="auto">
          <a:xfrm>
            <a:off x="3851275" y="0"/>
            <a:ext cx="2943225" cy="492125"/>
          </a:xfrm>
          <a:prstGeom prst="rect">
            <a:avLst/>
          </a:prstGeom>
          <a:noFill/>
          <a:ln w="9525">
            <a:noFill/>
            <a:miter lim="800000"/>
            <a:headEnd/>
            <a:tailEnd/>
          </a:ln>
          <a:effectLst/>
        </p:spPr>
        <p:txBody>
          <a:bodyPr vert="horz" wrap="square" lIns="94616" tIns="47306" rIns="94616" bIns="47306" numCol="1" anchor="t" anchorCtr="0" compatLnSpc="1">
            <a:prstTxWarp prst="textNoShape">
              <a:avLst/>
            </a:prstTxWarp>
          </a:bodyPr>
          <a:lstStyle>
            <a:lvl1pPr algn="r" defTabSz="946150">
              <a:defRPr sz="1200"/>
            </a:lvl1pPr>
          </a:lstStyle>
          <a:p>
            <a:pPr>
              <a:defRPr/>
            </a:pPr>
            <a:endParaRPr lang="fr-FR" dirty="0">
              <a:latin typeface="Arial"/>
            </a:endParaRPr>
          </a:p>
        </p:txBody>
      </p:sp>
      <p:sp>
        <p:nvSpPr>
          <p:cNvPr id="16388" name="Rectangle 4"/>
          <p:cNvSpPr>
            <a:spLocks noGrp="1" noChangeArrowheads="1"/>
          </p:cNvSpPr>
          <p:nvPr>
            <p:ph type="ftr" sz="quarter" idx="2"/>
          </p:nvPr>
        </p:nvSpPr>
        <p:spPr bwMode="auto">
          <a:xfrm>
            <a:off x="0" y="9451975"/>
            <a:ext cx="2943225" cy="492125"/>
          </a:xfrm>
          <a:prstGeom prst="rect">
            <a:avLst/>
          </a:prstGeom>
          <a:noFill/>
          <a:ln w="9525">
            <a:noFill/>
            <a:miter lim="800000"/>
            <a:headEnd/>
            <a:tailEnd/>
          </a:ln>
          <a:effectLst/>
        </p:spPr>
        <p:txBody>
          <a:bodyPr vert="horz" wrap="square" lIns="94616" tIns="47306" rIns="94616" bIns="47306" numCol="1" anchor="b" anchorCtr="0" compatLnSpc="1">
            <a:prstTxWarp prst="textNoShape">
              <a:avLst/>
            </a:prstTxWarp>
          </a:bodyPr>
          <a:lstStyle>
            <a:lvl1pPr algn="l" defTabSz="946150">
              <a:defRPr sz="1200"/>
            </a:lvl1pPr>
          </a:lstStyle>
          <a:p>
            <a:pPr>
              <a:defRPr/>
            </a:pPr>
            <a:endParaRPr lang="fr-FR" dirty="0">
              <a:latin typeface="Arial"/>
            </a:endParaRPr>
          </a:p>
        </p:txBody>
      </p:sp>
      <p:sp>
        <p:nvSpPr>
          <p:cNvPr id="16389" name="Rectangle 5"/>
          <p:cNvSpPr>
            <a:spLocks noGrp="1" noChangeArrowheads="1"/>
          </p:cNvSpPr>
          <p:nvPr>
            <p:ph type="sldNum" sz="quarter" idx="3"/>
          </p:nvPr>
        </p:nvSpPr>
        <p:spPr bwMode="auto">
          <a:xfrm>
            <a:off x="3851275" y="9451975"/>
            <a:ext cx="2943225" cy="492125"/>
          </a:xfrm>
          <a:prstGeom prst="rect">
            <a:avLst/>
          </a:prstGeom>
          <a:noFill/>
          <a:ln w="9525">
            <a:noFill/>
            <a:miter lim="800000"/>
            <a:headEnd/>
            <a:tailEnd/>
          </a:ln>
          <a:effectLst/>
        </p:spPr>
        <p:txBody>
          <a:bodyPr vert="horz" wrap="square" lIns="94616" tIns="47306" rIns="94616" bIns="47306" numCol="1" anchor="b" anchorCtr="0" compatLnSpc="1">
            <a:prstTxWarp prst="textNoShape">
              <a:avLst/>
            </a:prstTxWarp>
          </a:bodyPr>
          <a:lstStyle>
            <a:lvl1pPr algn="r" defTabSz="946150">
              <a:defRPr sz="1200"/>
            </a:lvl1pPr>
          </a:lstStyle>
          <a:p>
            <a:pPr>
              <a:defRPr/>
            </a:pPr>
            <a:fld id="{E222D229-B967-8F49-A66B-D346CFD9DB26}" type="slidenum">
              <a:rPr lang="fr-FR">
                <a:latin typeface="Arial"/>
              </a:rPr>
              <a:pPr>
                <a:defRPr/>
              </a:pPr>
              <a:t>‹#›</a:t>
            </a:fld>
            <a:endParaRPr lang="fr-FR" dirty="0">
              <a:latin typeface="Arial"/>
            </a:endParaRPr>
          </a:p>
        </p:txBody>
      </p:sp>
    </p:spTree>
    <p:extLst>
      <p:ext uri="{BB962C8B-B14F-4D97-AF65-F5344CB8AC3E}">
        <p14:creationId xmlns:p14="http://schemas.microsoft.com/office/powerpoint/2010/main" val="562305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43225" cy="492125"/>
          </a:xfrm>
          <a:prstGeom prst="rect">
            <a:avLst/>
          </a:prstGeom>
          <a:noFill/>
          <a:ln w="9525">
            <a:noFill/>
            <a:miter lim="800000"/>
            <a:headEnd/>
            <a:tailEnd/>
          </a:ln>
          <a:effectLst/>
        </p:spPr>
        <p:txBody>
          <a:bodyPr vert="horz" wrap="square" lIns="94616" tIns="47306" rIns="94616" bIns="47306" numCol="1" anchor="t" anchorCtr="0" compatLnSpc="1">
            <a:prstTxWarp prst="textNoShape">
              <a:avLst/>
            </a:prstTxWarp>
          </a:bodyPr>
          <a:lstStyle>
            <a:lvl1pPr algn="l" defTabSz="946150">
              <a:defRPr sz="1200">
                <a:latin typeface="Arial"/>
              </a:defRPr>
            </a:lvl1pPr>
          </a:lstStyle>
          <a:p>
            <a:pPr>
              <a:defRPr/>
            </a:pPr>
            <a:endParaRPr lang="fr-FR" dirty="0"/>
          </a:p>
        </p:txBody>
      </p:sp>
      <p:sp>
        <p:nvSpPr>
          <p:cNvPr id="15363" name="Rectangle 3"/>
          <p:cNvSpPr>
            <a:spLocks noGrp="1" noChangeArrowheads="1"/>
          </p:cNvSpPr>
          <p:nvPr>
            <p:ph type="dt" idx="1"/>
          </p:nvPr>
        </p:nvSpPr>
        <p:spPr bwMode="auto">
          <a:xfrm>
            <a:off x="3851275" y="0"/>
            <a:ext cx="2943225" cy="492125"/>
          </a:xfrm>
          <a:prstGeom prst="rect">
            <a:avLst/>
          </a:prstGeom>
          <a:noFill/>
          <a:ln w="9525">
            <a:noFill/>
            <a:miter lim="800000"/>
            <a:headEnd/>
            <a:tailEnd/>
          </a:ln>
          <a:effectLst/>
        </p:spPr>
        <p:txBody>
          <a:bodyPr vert="horz" wrap="square" lIns="94616" tIns="47306" rIns="94616" bIns="47306" numCol="1" anchor="t" anchorCtr="0" compatLnSpc="1">
            <a:prstTxWarp prst="textNoShape">
              <a:avLst/>
            </a:prstTxWarp>
          </a:bodyPr>
          <a:lstStyle>
            <a:lvl1pPr algn="r" defTabSz="946150">
              <a:defRPr sz="1200">
                <a:latin typeface="Arial"/>
              </a:defRPr>
            </a:lvl1pPr>
          </a:lstStyle>
          <a:p>
            <a:pPr>
              <a:defRPr/>
            </a:pPr>
            <a:endParaRPr lang="fr-FR" dirty="0"/>
          </a:p>
        </p:txBody>
      </p:sp>
      <p:sp>
        <p:nvSpPr>
          <p:cNvPr id="8196" name="Rectangle 4"/>
          <p:cNvSpPr>
            <a:spLocks noGrp="1" noRot="1" noChangeAspect="1" noChangeArrowheads="1" noTextEdit="1"/>
          </p:cNvSpPr>
          <p:nvPr>
            <p:ph type="sldImg" idx="2"/>
          </p:nvPr>
        </p:nvSpPr>
        <p:spPr bwMode="auto">
          <a:xfrm>
            <a:off x="933450" y="739775"/>
            <a:ext cx="4929188" cy="3697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5" name="Rectangle 5"/>
          <p:cNvSpPr>
            <a:spLocks noGrp="1" noChangeArrowheads="1"/>
          </p:cNvSpPr>
          <p:nvPr>
            <p:ph type="body" sz="quarter" idx="3"/>
          </p:nvPr>
        </p:nvSpPr>
        <p:spPr bwMode="auto">
          <a:xfrm>
            <a:off x="904875" y="4684713"/>
            <a:ext cx="4983163" cy="4519612"/>
          </a:xfrm>
          <a:prstGeom prst="rect">
            <a:avLst/>
          </a:prstGeom>
          <a:noFill/>
          <a:ln w="9525">
            <a:noFill/>
            <a:miter lim="800000"/>
            <a:headEnd/>
            <a:tailEnd/>
          </a:ln>
          <a:effectLst/>
        </p:spPr>
        <p:txBody>
          <a:bodyPr vert="horz" wrap="square" lIns="94616" tIns="47306" rIns="94616" bIns="47306" numCol="1" anchor="t" anchorCtr="0" compatLnSpc="1">
            <a:prstTxWarp prst="textNoShape">
              <a:avLst/>
            </a:prstTxWarp>
          </a:body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15366" name="Rectangle 6"/>
          <p:cNvSpPr>
            <a:spLocks noGrp="1" noChangeArrowheads="1"/>
          </p:cNvSpPr>
          <p:nvPr>
            <p:ph type="ftr" sz="quarter" idx="4"/>
          </p:nvPr>
        </p:nvSpPr>
        <p:spPr bwMode="auto">
          <a:xfrm>
            <a:off x="0" y="9451975"/>
            <a:ext cx="2943225" cy="492125"/>
          </a:xfrm>
          <a:prstGeom prst="rect">
            <a:avLst/>
          </a:prstGeom>
          <a:noFill/>
          <a:ln w="9525">
            <a:noFill/>
            <a:miter lim="800000"/>
            <a:headEnd/>
            <a:tailEnd/>
          </a:ln>
          <a:effectLst/>
        </p:spPr>
        <p:txBody>
          <a:bodyPr vert="horz" wrap="square" lIns="94616" tIns="47306" rIns="94616" bIns="47306" numCol="1" anchor="b" anchorCtr="0" compatLnSpc="1">
            <a:prstTxWarp prst="textNoShape">
              <a:avLst/>
            </a:prstTxWarp>
          </a:bodyPr>
          <a:lstStyle>
            <a:lvl1pPr algn="l" defTabSz="946150">
              <a:defRPr sz="1200">
                <a:latin typeface="Arial"/>
              </a:defRPr>
            </a:lvl1pPr>
          </a:lstStyle>
          <a:p>
            <a:pPr>
              <a:defRPr/>
            </a:pPr>
            <a:endParaRPr lang="fr-FR" dirty="0"/>
          </a:p>
        </p:txBody>
      </p:sp>
      <p:sp>
        <p:nvSpPr>
          <p:cNvPr id="15367" name="Rectangle 7"/>
          <p:cNvSpPr>
            <a:spLocks noGrp="1" noChangeArrowheads="1"/>
          </p:cNvSpPr>
          <p:nvPr>
            <p:ph type="sldNum" sz="quarter" idx="5"/>
          </p:nvPr>
        </p:nvSpPr>
        <p:spPr bwMode="auto">
          <a:xfrm>
            <a:off x="3851275" y="9451975"/>
            <a:ext cx="2943225" cy="492125"/>
          </a:xfrm>
          <a:prstGeom prst="rect">
            <a:avLst/>
          </a:prstGeom>
          <a:noFill/>
          <a:ln w="9525">
            <a:noFill/>
            <a:miter lim="800000"/>
            <a:headEnd/>
            <a:tailEnd/>
          </a:ln>
          <a:effectLst/>
        </p:spPr>
        <p:txBody>
          <a:bodyPr vert="horz" wrap="square" lIns="94616" tIns="47306" rIns="94616" bIns="47306" numCol="1" anchor="b" anchorCtr="0" compatLnSpc="1">
            <a:prstTxWarp prst="textNoShape">
              <a:avLst/>
            </a:prstTxWarp>
          </a:bodyPr>
          <a:lstStyle>
            <a:lvl1pPr algn="r" defTabSz="946150">
              <a:defRPr sz="1200">
                <a:latin typeface="Arial"/>
              </a:defRPr>
            </a:lvl1pPr>
          </a:lstStyle>
          <a:p>
            <a:pPr>
              <a:defRPr/>
            </a:pPr>
            <a:fld id="{04A01838-7162-2A43-ADB3-683364FD79E9}" type="slidenum">
              <a:rPr lang="fr-FR" smtClean="0"/>
              <a:pPr>
                <a:defRPr/>
              </a:pPr>
              <a:t>‹#›</a:t>
            </a:fld>
            <a:endParaRPr lang="fr-FR" dirty="0"/>
          </a:p>
        </p:txBody>
      </p:sp>
    </p:spTree>
    <p:extLst>
      <p:ext uri="{BB962C8B-B14F-4D97-AF65-F5344CB8AC3E}">
        <p14:creationId xmlns:p14="http://schemas.microsoft.com/office/powerpoint/2010/main" val="3798949691"/>
      </p:ext>
    </p:extLst>
  </p:cSld>
  <p:clrMap bg1="lt1" tx1="dk1" bg2="lt2" tx2="dk2" accent1="accent1" accent2="accent2" accent3="accent3" accent4="accent4" accent5="accent5" accent6="accent6" hlink="hlink" folHlink="folHlink"/>
  <p:hf hdr="0" ftr="0" dt="0"/>
  <p:notesStyle>
    <a:lvl1pPr algn="l" defTabSz="911225" rtl="0" eaLnBrk="0" fontAlgn="base" hangingPunct="0">
      <a:spcBef>
        <a:spcPct val="30000"/>
      </a:spcBef>
      <a:spcAft>
        <a:spcPct val="0"/>
      </a:spcAft>
      <a:defRPr kumimoji="1" sz="1200" kern="1200">
        <a:solidFill>
          <a:schemeClr val="tx1"/>
        </a:solidFill>
        <a:latin typeface="Arial"/>
        <a:ea typeface="ＭＳ Ｐゴシック" pitchFamily="-65" charset="-128"/>
        <a:cs typeface="ＭＳ Ｐゴシック" pitchFamily="-65" charset="-128"/>
      </a:defRPr>
    </a:lvl1pPr>
    <a:lvl2pPr marL="455613" algn="l" defTabSz="911225" rtl="0" eaLnBrk="0" fontAlgn="base" hangingPunct="0">
      <a:spcBef>
        <a:spcPct val="30000"/>
      </a:spcBef>
      <a:spcAft>
        <a:spcPct val="0"/>
      </a:spcAft>
      <a:defRPr kumimoji="1" sz="1200" kern="1200">
        <a:solidFill>
          <a:schemeClr val="tx1"/>
        </a:solidFill>
        <a:latin typeface="Arial"/>
        <a:ea typeface="ＭＳ Ｐゴシック" charset="-128"/>
        <a:cs typeface="+mn-cs"/>
      </a:defRPr>
    </a:lvl2pPr>
    <a:lvl3pPr marL="912813" algn="l" defTabSz="911225" rtl="0" eaLnBrk="0" fontAlgn="base" hangingPunct="0">
      <a:spcBef>
        <a:spcPct val="30000"/>
      </a:spcBef>
      <a:spcAft>
        <a:spcPct val="0"/>
      </a:spcAft>
      <a:defRPr kumimoji="1" sz="1200" kern="1200">
        <a:solidFill>
          <a:schemeClr val="tx1"/>
        </a:solidFill>
        <a:latin typeface="Arial"/>
        <a:ea typeface="ＭＳ Ｐゴシック" charset="-128"/>
        <a:cs typeface="+mn-cs"/>
      </a:defRPr>
    </a:lvl3pPr>
    <a:lvl4pPr marL="1368425" algn="l" defTabSz="911225" rtl="0" eaLnBrk="0" fontAlgn="base" hangingPunct="0">
      <a:spcBef>
        <a:spcPct val="30000"/>
      </a:spcBef>
      <a:spcAft>
        <a:spcPct val="0"/>
      </a:spcAft>
      <a:defRPr kumimoji="1" sz="1200" kern="1200">
        <a:solidFill>
          <a:schemeClr val="tx1"/>
        </a:solidFill>
        <a:latin typeface="Arial"/>
        <a:ea typeface="ＭＳ Ｐゴシック" charset="-128"/>
        <a:cs typeface="+mn-cs"/>
      </a:defRPr>
    </a:lvl4pPr>
    <a:lvl5pPr marL="1825625" algn="l" defTabSz="911225" rtl="0" eaLnBrk="0" fontAlgn="base" hangingPunct="0">
      <a:spcBef>
        <a:spcPct val="30000"/>
      </a:spcBef>
      <a:spcAft>
        <a:spcPct val="0"/>
      </a:spcAft>
      <a:defRPr kumimoji="1" sz="1200" kern="1200">
        <a:solidFill>
          <a:schemeClr val="tx1"/>
        </a:solidFill>
        <a:latin typeface="Arial"/>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mitigation (atténuation en français) est utilisée dans le domaine du risque ou des études pour désigner des systèmes, des moyens et des mesures d'atténuation d'effets, par exemple en matière de risques majeurs naturels ou dans le cas d'impacts négatifs pour l'environnement induits par un aménagement.</a:t>
            </a:r>
            <a:endParaRPr lang="fr-FR" dirty="0"/>
          </a:p>
        </p:txBody>
      </p:sp>
      <p:sp>
        <p:nvSpPr>
          <p:cNvPr id="4" name="Espace réservé du numéro de diapositive 3"/>
          <p:cNvSpPr>
            <a:spLocks noGrp="1"/>
          </p:cNvSpPr>
          <p:nvPr>
            <p:ph type="sldNum" sz="quarter" idx="10"/>
          </p:nvPr>
        </p:nvSpPr>
        <p:spPr/>
        <p:txBody>
          <a:bodyPr/>
          <a:lstStyle/>
          <a:p>
            <a:pPr>
              <a:defRPr/>
            </a:pPr>
            <a:fld id="{04A01838-7162-2A43-ADB3-683364FD79E9}" type="slidenum">
              <a:rPr lang="fr-FR" smtClean="0"/>
              <a:pPr>
                <a:defRPr/>
              </a:pPr>
              <a:t>11</a:t>
            </a:fld>
            <a:endParaRPr lang="fr-FR" dirty="0"/>
          </a:p>
        </p:txBody>
      </p:sp>
    </p:spTree>
    <p:extLst>
      <p:ext uri="{BB962C8B-B14F-4D97-AF65-F5344CB8AC3E}">
        <p14:creationId xmlns:p14="http://schemas.microsoft.com/office/powerpoint/2010/main" val="64877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4A01838-7162-2A43-ADB3-683364FD79E9}" type="slidenum">
              <a:rPr lang="fr-FR" smtClean="0"/>
              <a:pPr>
                <a:defRPr/>
              </a:pPr>
              <a:t>71</a:t>
            </a:fld>
            <a:endParaRPr lang="fr-FR" dirty="0"/>
          </a:p>
        </p:txBody>
      </p:sp>
    </p:spTree>
    <p:extLst>
      <p:ext uri="{BB962C8B-B14F-4D97-AF65-F5344CB8AC3E}">
        <p14:creationId xmlns:p14="http://schemas.microsoft.com/office/powerpoint/2010/main" val="3944466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4A01838-7162-2A43-ADB3-683364FD79E9}" type="slidenum">
              <a:rPr lang="fr-FR" smtClean="0"/>
              <a:pPr>
                <a:defRPr/>
              </a:pPr>
              <a:t>25</a:t>
            </a:fld>
            <a:endParaRPr lang="fr-FR" dirty="0"/>
          </a:p>
        </p:txBody>
      </p:sp>
    </p:spTree>
    <p:extLst>
      <p:ext uri="{BB962C8B-B14F-4D97-AF65-F5344CB8AC3E}">
        <p14:creationId xmlns:p14="http://schemas.microsoft.com/office/powerpoint/2010/main" val="3944466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4A01838-7162-2A43-ADB3-683364FD79E9}" type="slidenum">
              <a:rPr lang="fr-FR" smtClean="0"/>
              <a:pPr>
                <a:defRPr/>
              </a:pPr>
              <a:t>51</a:t>
            </a:fld>
            <a:endParaRPr lang="fr-FR" dirty="0"/>
          </a:p>
        </p:txBody>
      </p:sp>
    </p:spTree>
    <p:extLst>
      <p:ext uri="{BB962C8B-B14F-4D97-AF65-F5344CB8AC3E}">
        <p14:creationId xmlns:p14="http://schemas.microsoft.com/office/powerpoint/2010/main" val="2013972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4A01838-7162-2A43-ADB3-683364FD79E9}" type="slidenum">
              <a:rPr lang="fr-FR" smtClean="0"/>
              <a:pPr>
                <a:defRPr/>
              </a:pPr>
              <a:t>65</a:t>
            </a:fld>
            <a:endParaRPr lang="fr-FR" dirty="0"/>
          </a:p>
        </p:txBody>
      </p:sp>
    </p:spTree>
    <p:extLst>
      <p:ext uri="{BB962C8B-B14F-4D97-AF65-F5344CB8AC3E}">
        <p14:creationId xmlns:p14="http://schemas.microsoft.com/office/powerpoint/2010/main" val="3944466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4A01838-7162-2A43-ADB3-683364FD79E9}" type="slidenum">
              <a:rPr lang="fr-FR" smtClean="0"/>
              <a:pPr>
                <a:defRPr/>
              </a:pPr>
              <a:t>66</a:t>
            </a:fld>
            <a:endParaRPr lang="fr-FR" dirty="0"/>
          </a:p>
        </p:txBody>
      </p:sp>
    </p:spTree>
    <p:extLst>
      <p:ext uri="{BB962C8B-B14F-4D97-AF65-F5344CB8AC3E}">
        <p14:creationId xmlns:p14="http://schemas.microsoft.com/office/powerpoint/2010/main" val="3944466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4A01838-7162-2A43-ADB3-683364FD79E9}" type="slidenum">
              <a:rPr lang="fr-FR" smtClean="0"/>
              <a:pPr>
                <a:defRPr/>
              </a:pPr>
              <a:t>67</a:t>
            </a:fld>
            <a:endParaRPr lang="fr-FR" dirty="0"/>
          </a:p>
        </p:txBody>
      </p:sp>
    </p:spTree>
    <p:extLst>
      <p:ext uri="{BB962C8B-B14F-4D97-AF65-F5344CB8AC3E}">
        <p14:creationId xmlns:p14="http://schemas.microsoft.com/office/powerpoint/2010/main" val="3944466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4A01838-7162-2A43-ADB3-683364FD79E9}" type="slidenum">
              <a:rPr lang="fr-FR" smtClean="0"/>
              <a:pPr>
                <a:defRPr/>
              </a:pPr>
              <a:t>68</a:t>
            </a:fld>
            <a:endParaRPr lang="fr-FR" dirty="0"/>
          </a:p>
        </p:txBody>
      </p:sp>
    </p:spTree>
    <p:extLst>
      <p:ext uri="{BB962C8B-B14F-4D97-AF65-F5344CB8AC3E}">
        <p14:creationId xmlns:p14="http://schemas.microsoft.com/office/powerpoint/2010/main" val="3944466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4A01838-7162-2A43-ADB3-683364FD79E9}" type="slidenum">
              <a:rPr lang="fr-FR" smtClean="0"/>
              <a:pPr>
                <a:defRPr/>
              </a:pPr>
              <a:t>69</a:t>
            </a:fld>
            <a:endParaRPr lang="fr-FR" dirty="0"/>
          </a:p>
        </p:txBody>
      </p:sp>
    </p:spTree>
    <p:extLst>
      <p:ext uri="{BB962C8B-B14F-4D97-AF65-F5344CB8AC3E}">
        <p14:creationId xmlns:p14="http://schemas.microsoft.com/office/powerpoint/2010/main" val="3944466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4A01838-7162-2A43-ADB3-683364FD79E9}" type="slidenum">
              <a:rPr lang="fr-FR" smtClean="0"/>
              <a:pPr>
                <a:defRPr/>
              </a:pPr>
              <a:t>70</a:t>
            </a:fld>
            <a:endParaRPr lang="fr-FR" dirty="0"/>
          </a:p>
        </p:txBody>
      </p:sp>
    </p:spTree>
    <p:extLst>
      <p:ext uri="{BB962C8B-B14F-4D97-AF65-F5344CB8AC3E}">
        <p14:creationId xmlns:p14="http://schemas.microsoft.com/office/powerpoint/2010/main" val="3944466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Rectangle 4"/>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fr-FR" sz="2400" dirty="0">
              <a:latin typeface="Arial"/>
            </a:endParaRPr>
          </a:p>
        </p:txBody>
      </p:sp>
      <p:sp>
        <p:nvSpPr>
          <p:cNvPr id="3" name="Rectangle 5"/>
          <p:cNvSpPr txBox="1">
            <a:spLocks noChangeArrowheads="1"/>
          </p:cNvSpPr>
          <p:nvPr userDrawn="1"/>
        </p:nvSpPr>
        <p:spPr bwMode="auto">
          <a:xfrm rot="16200000">
            <a:off x="-237331" y="5703094"/>
            <a:ext cx="931862" cy="311150"/>
          </a:xfrm>
          <a:prstGeom prst="rect">
            <a:avLst/>
          </a:prstGeom>
          <a:noFill/>
          <a:ln w="9525">
            <a:noFill/>
            <a:miter lim="800000"/>
            <a:headEnd/>
            <a:tailEnd/>
          </a:ln>
          <a:effectLst/>
        </p:spPr>
        <p:txBody>
          <a:bodyPr lIns="92075" tIns="46038" rIns="92075" bIns="46038" anchor="ctr"/>
          <a:lstStyle>
            <a:lvl1pPr eaLnBrk="0" hangingPunct="0">
              <a:defRPr kumimoji="1" sz="1400">
                <a:solidFill>
                  <a:schemeClr val="tx1"/>
                </a:solidFill>
                <a:latin typeface="Times New Roman" charset="0"/>
                <a:ea typeface="ＭＳ Ｐゴシック" charset="0"/>
                <a:cs typeface="ＭＳ Ｐゴシック" charset="0"/>
              </a:defRPr>
            </a:lvl1pPr>
            <a:lvl2pPr marL="37931725" indent="-37474525" eaLnBrk="0" hangingPunct="0">
              <a:defRPr kumimoji="1" sz="1400">
                <a:solidFill>
                  <a:schemeClr val="tx1"/>
                </a:solidFill>
                <a:latin typeface="Times New Roman" charset="0"/>
                <a:ea typeface="ＭＳ Ｐゴシック" charset="0"/>
              </a:defRPr>
            </a:lvl2pPr>
            <a:lvl3pPr eaLnBrk="0" hangingPunct="0">
              <a:defRPr kumimoji="1" sz="1400">
                <a:solidFill>
                  <a:schemeClr val="tx1"/>
                </a:solidFill>
                <a:latin typeface="Times New Roman" charset="0"/>
                <a:ea typeface="ＭＳ Ｐゴシック" charset="0"/>
              </a:defRPr>
            </a:lvl3pPr>
            <a:lvl4pPr eaLnBrk="0" hangingPunct="0">
              <a:defRPr kumimoji="1" sz="1400">
                <a:solidFill>
                  <a:schemeClr val="tx1"/>
                </a:solidFill>
                <a:latin typeface="Times New Roman" charset="0"/>
                <a:ea typeface="ＭＳ Ｐゴシック" charset="0"/>
              </a:defRPr>
            </a:lvl4pPr>
            <a:lvl5pPr eaLnBrk="0" hangingPunct="0">
              <a:defRPr kumimoji="1" sz="1400">
                <a:solidFill>
                  <a:schemeClr val="tx1"/>
                </a:solidFill>
                <a:latin typeface="Times New Roman" charset="0"/>
                <a:ea typeface="ＭＳ Ｐゴシック" charset="0"/>
              </a:defRPr>
            </a:lvl5pPr>
            <a:lvl6pPr marL="457200" eaLnBrk="0" fontAlgn="base" hangingPunct="0">
              <a:spcBef>
                <a:spcPct val="0"/>
              </a:spcBef>
              <a:spcAft>
                <a:spcPct val="0"/>
              </a:spcAft>
              <a:defRPr kumimoji="1" sz="1400">
                <a:solidFill>
                  <a:schemeClr val="tx1"/>
                </a:solidFill>
                <a:latin typeface="Times New Roman" charset="0"/>
                <a:ea typeface="ＭＳ Ｐゴシック" charset="0"/>
              </a:defRPr>
            </a:lvl6pPr>
            <a:lvl7pPr marL="914400" eaLnBrk="0" fontAlgn="base" hangingPunct="0">
              <a:spcBef>
                <a:spcPct val="0"/>
              </a:spcBef>
              <a:spcAft>
                <a:spcPct val="0"/>
              </a:spcAft>
              <a:defRPr kumimoji="1" sz="1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1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defRPr/>
            </a:pPr>
            <a:r>
              <a:rPr kumimoji="0" lang="fr-FR" sz="800" dirty="0" smtClean="0">
                <a:solidFill>
                  <a:srgbClr val="FFFFFF"/>
                </a:solidFill>
                <a:latin typeface="Arial"/>
              </a:rPr>
              <a:t>Erik </a:t>
            </a:r>
            <a:r>
              <a:rPr kumimoji="0" lang="fr-FR" sz="800" dirty="0" smtClean="0">
                <a:solidFill>
                  <a:srgbClr val="FFFFFF"/>
                </a:solidFill>
                <a:latin typeface="Arial" charset="0"/>
                <a:cs typeface="Arial" charset="0"/>
              </a:rPr>
              <a:t>Doerflinger</a:t>
            </a:r>
          </a:p>
        </p:txBody>
      </p:sp>
      <p:sp>
        <p:nvSpPr>
          <p:cNvPr id="4" name="Rectangle 6"/>
          <p:cNvSpPr txBox="1">
            <a:spLocks noChangeArrowheads="1"/>
          </p:cNvSpPr>
          <p:nvPr userDrawn="1"/>
        </p:nvSpPr>
        <p:spPr bwMode="auto">
          <a:xfrm rot="16200000">
            <a:off x="-206375" y="504825"/>
            <a:ext cx="862013" cy="303213"/>
          </a:xfrm>
          <a:prstGeom prst="rect">
            <a:avLst/>
          </a:prstGeom>
          <a:noFill/>
          <a:ln w="9525">
            <a:noFill/>
            <a:miter lim="800000"/>
            <a:headEnd/>
            <a:tailEnd/>
          </a:ln>
          <a:effectLst/>
        </p:spPr>
        <p:txBody>
          <a:bodyPr lIns="92075" tIns="46038" rIns="92075" bIns="46038" anchor="ctr"/>
          <a:lstStyle>
            <a:lvl1pPr eaLnBrk="0" hangingPunct="0">
              <a:defRPr kumimoji="1" sz="1400">
                <a:solidFill>
                  <a:schemeClr val="tx1"/>
                </a:solidFill>
                <a:latin typeface="Times New Roman" charset="0"/>
                <a:ea typeface="ＭＳ Ｐゴシック" charset="0"/>
                <a:cs typeface="ＭＳ Ｐゴシック" charset="0"/>
              </a:defRPr>
            </a:lvl1pPr>
            <a:lvl2pPr marL="37931725" indent="-37474525" eaLnBrk="0" hangingPunct="0">
              <a:defRPr kumimoji="1" sz="1400">
                <a:solidFill>
                  <a:schemeClr val="tx1"/>
                </a:solidFill>
                <a:latin typeface="Times New Roman" charset="0"/>
                <a:ea typeface="ＭＳ Ｐゴシック" charset="0"/>
              </a:defRPr>
            </a:lvl2pPr>
            <a:lvl3pPr eaLnBrk="0" hangingPunct="0">
              <a:defRPr kumimoji="1" sz="1400">
                <a:solidFill>
                  <a:schemeClr val="tx1"/>
                </a:solidFill>
                <a:latin typeface="Times New Roman" charset="0"/>
                <a:ea typeface="ＭＳ Ｐゴシック" charset="0"/>
              </a:defRPr>
            </a:lvl3pPr>
            <a:lvl4pPr eaLnBrk="0" hangingPunct="0">
              <a:defRPr kumimoji="1" sz="1400">
                <a:solidFill>
                  <a:schemeClr val="tx1"/>
                </a:solidFill>
                <a:latin typeface="Times New Roman" charset="0"/>
                <a:ea typeface="ＭＳ Ｐゴシック" charset="0"/>
              </a:defRPr>
            </a:lvl4pPr>
            <a:lvl5pPr eaLnBrk="0" hangingPunct="0">
              <a:defRPr kumimoji="1" sz="1400">
                <a:solidFill>
                  <a:schemeClr val="tx1"/>
                </a:solidFill>
                <a:latin typeface="Times New Roman" charset="0"/>
                <a:ea typeface="ＭＳ Ｐゴシック" charset="0"/>
              </a:defRPr>
            </a:lvl5pPr>
            <a:lvl6pPr marL="457200" eaLnBrk="0" fontAlgn="base" hangingPunct="0">
              <a:spcBef>
                <a:spcPct val="0"/>
              </a:spcBef>
              <a:spcAft>
                <a:spcPct val="0"/>
              </a:spcAft>
              <a:defRPr kumimoji="1" sz="1400">
                <a:solidFill>
                  <a:schemeClr val="tx1"/>
                </a:solidFill>
                <a:latin typeface="Times New Roman" charset="0"/>
                <a:ea typeface="ＭＳ Ｐゴシック" charset="0"/>
              </a:defRPr>
            </a:lvl6pPr>
            <a:lvl7pPr marL="914400" eaLnBrk="0" fontAlgn="base" hangingPunct="0">
              <a:spcBef>
                <a:spcPct val="0"/>
              </a:spcBef>
              <a:spcAft>
                <a:spcPct val="0"/>
              </a:spcAft>
              <a:defRPr kumimoji="1" sz="1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1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r" eaLnBrk="1" hangingPunct="1">
              <a:spcBef>
                <a:spcPct val="50000"/>
              </a:spcBef>
              <a:defRPr/>
            </a:pPr>
            <a:r>
              <a:rPr kumimoji="0" lang="fr-FR" sz="800" i="1" dirty="0" smtClean="0">
                <a:solidFill>
                  <a:srgbClr val="FFFFFF"/>
                </a:solidFill>
                <a:latin typeface="Arial"/>
              </a:rPr>
              <a:t>GPS - 2016</a:t>
            </a:r>
          </a:p>
        </p:txBody>
      </p:sp>
      <p:sp>
        <p:nvSpPr>
          <p:cNvPr id="5" name="Rectangle 7"/>
          <p:cNvSpPr txBox="1">
            <a:spLocks noChangeArrowheads="1"/>
          </p:cNvSpPr>
          <p:nvPr userDrawn="1"/>
        </p:nvSpPr>
        <p:spPr bwMode="auto">
          <a:xfrm>
            <a:off x="36513" y="6554788"/>
            <a:ext cx="396875" cy="303212"/>
          </a:xfrm>
          <a:prstGeom prst="rect">
            <a:avLst/>
          </a:prstGeom>
          <a:noFill/>
          <a:ln w="9525">
            <a:noFill/>
            <a:miter lim="800000"/>
            <a:headEnd/>
            <a:tailEnd/>
          </a:ln>
          <a:effectLst/>
        </p:spPr>
        <p:txBody>
          <a:bodyPr wrap="none" lIns="92075" tIns="46038" rIns="92075" bIns="46038" anchor="ctr"/>
          <a:lstStyle>
            <a:lvl1pPr eaLnBrk="0" hangingPunct="0">
              <a:defRPr kumimoji="1" sz="1400">
                <a:solidFill>
                  <a:schemeClr val="tx1"/>
                </a:solidFill>
                <a:latin typeface="Times New Roman" charset="0"/>
                <a:ea typeface="ＭＳ Ｐゴシック" charset="0"/>
                <a:cs typeface="ＭＳ Ｐゴシック" charset="0"/>
              </a:defRPr>
            </a:lvl1pPr>
            <a:lvl2pPr marL="37931725" indent="-37474525" eaLnBrk="0" hangingPunct="0">
              <a:defRPr kumimoji="1" sz="1400">
                <a:solidFill>
                  <a:schemeClr val="tx1"/>
                </a:solidFill>
                <a:latin typeface="Times New Roman" charset="0"/>
                <a:ea typeface="ＭＳ Ｐゴシック" charset="0"/>
              </a:defRPr>
            </a:lvl2pPr>
            <a:lvl3pPr eaLnBrk="0" hangingPunct="0">
              <a:defRPr kumimoji="1" sz="1400">
                <a:solidFill>
                  <a:schemeClr val="tx1"/>
                </a:solidFill>
                <a:latin typeface="Times New Roman" charset="0"/>
                <a:ea typeface="ＭＳ Ｐゴシック" charset="0"/>
              </a:defRPr>
            </a:lvl3pPr>
            <a:lvl4pPr eaLnBrk="0" hangingPunct="0">
              <a:defRPr kumimoji="1" sz="1400">
                <a:solidFill>
                  <a:schemeClr val="tx1"/>
                </a:solidFill>
                <a:latin typeface="Times New Roman" charset="0"/>
                <a:ea typeface="ＭＳ Ｐゴシック" charset="0"/>
              </a:defRPr>
            </a:lvl4pPr>
            <a:lvl5pPr eaLnBrk="0" hangingPunct="0">
              <a:defRPr kumimoji="1" sz="1400">
                <a:solidFill>
                  <a:schemeClr val="tx1"/>
                </a:solidFill>
                <a:latin typeface="Times New Roman" charset="0"/>
                <a:ea typeface="ＭＳ Ｐゴシック" charset="0"/>
              </a:defRPr>
            </a:lvl5pPr>
            <a:lvl6pPr marL="457200" eaLnBrk="0" fontAlgn="base" hangingPunct="0">
              <a:spcBef>
                <a:spcPct val="0"/>
              </a:spcBef>
              <a:spcAft>
                <a:spcPct val="0"/>
              </a:spcAft>
              <a:defRPr kumimoji="1" sz="1400">
                <a:solidFill>
                  <a:schemeClr val="tx1"/>
                </a:solidFill>
                <a:latin typeface="Times New Roman" charset="0"/>
                <a:ea typeface="ＭＳ Ｐゴシック" charset="0"/>
              </a:defRPr>
            </a:lvl6pPr>
            <a:lvl7pPr marL="914400" eaLnBrk="0" fontAlgn="base" hangingPunct="0">
              <a:spcBef>
                <a:spcPct val="0"/>
              </a:spcBef>
              <a:spcAft>
                <a:spcPct val="0"/>
              </a:spcAft>
              <a:defRPr kumimoji="1" sz="1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1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defRPr/>
            </a:pPr>
            <a:fld id="{953CF759-C1B9-C249-A425-6AAC6B2C81E4}" type="slidenum">
              <a:rPr kumimoji="0" lang="fr-FR" sz="800" smtClean="0">
                <a:solidFill>
                  <a:srgbClr val="FFFFFF"/>
                </a:solidFill>
                <a:latin typeface="Arial"/>
              </a:rPr>
              <a:pPr eaLnBrk="1" hangingPunct="1">
                <a:defRPr/>
              </a:pPr>
              <a:t>‹#›</a:t>
            </a:fld>
            <a:endParaRPr kumimoji="0" lang="fr-FR" sz="800" dirty="0" smtClean="0">
              <a:solidFill>
                <a:srgbClr val="FFFFFF"/>
              </a:solidFill>
              <a:latin typeface="Arial"/>
            </a:endParaRPr>
          </a:p>
        </p:txBody>
      </p:sp>
      <p:sp>
        <p:nvSpPr>
          <p:cNvPr id="6" name="Titre 1"/>
          <p:cNvSpPr txBox="1">
            <a:spLocks/>
          </p:cNvSpPr>
          <p:nvPr userDrawn="1"/>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w="9525">
            <a:noFill/>
            <a:miter lim="800000"/>
            <a:headEnd/>
            <a:tailEnd/>
          </a:ln>
        </p:spPr>
        <p:txBody>
          <a:bodyPr lIns="92075" tIns="46038" rIns="92075" bIns="46038" anchor="ctr"/>
          <a:lstStyle>
            <a:lvl1pPr eaLnBrk="0" hangingPunct="0">
              <a:defRPr kumimoji="1" sz="1400">
                <a:solidFill>
                  <a:schemeClr val="tx1"/>
                </a:solidFill>
                <a:latin typeface="Times New Roman" charset="0"/>
                <a:ea typeface="ＭＳ Ｐゴシック" charset="0"/>
                <a:cs typeface="ＭＳ Ｐゴシック" charset="0"/>
              </a:defRPr>
            </a:lvl1pPr>
            <a:lvl2pPr marL="37931725" indent="-37474525" eaLnBrk="0" hangingPunct="0">
              <a:defRPr kumimoji="1" sz="1400">
                <a:solidFill>
                  <a:schemeClr val="tx1"/>
                </a:solidFill>
                <a:latin typeface="Times New Roman" charset="0"/>
                <a:ea typeface="ＭＳ Ｐゴシック" charset="0"/>
              </a:defRPr>
            </a:lvl2pPr>
            <a:lvl3pPr eaLnBrk="0" hangingPunct="0">
              <a:defRPr kumimoji="1" sz="1400">
                <a:solidFill>
                  <a:schemeClr val="tx1"/>
                </a:solidFill>
                <a:latin typeface="Times New Roman" charset="0"/>
                <a:ea typeface="ＭＳ Ｐゴシック" charset="0"/>
              </a:defRPr>
            </a:lvl3pPr>
            <a:lvl4pPr eaLnBrk="0" hangingPunct="0">
              <a:defRPr kumimoji="1" sz="1400">
                <a:solidFill>
                  <a:schemeClr val="tx1"/>
                </a:solidFill>
                <a:latin typeface="Times New Roman" charset="0"/>
                <a:ea typeface="ＭＳ Ｐゴシック" charset="0"/>
              </a:defRPr>
            </a:lvl4pPr>
            <a:lvl5pPr eaLnBrk="0" hangingPunct="0">
              <a:defRPr kumimoji="1" sz="1400">
                <a:solidFill>
                  <a:schemeClr val="tx1"/>
                </a:solidFill>
                <a:latin typeface="Times New Roman" charset="0"/>
                <a:ea typeface="ＭＳ Ｐゴシック" charset="0"/>
              </a:defRPr>
            </a:lvl5pPr>
            <a:lvl6pPr marL="457200" eaLnBrk="0" fontAlgn="base" hangingPunct="0">
              <a:spcBef>
                <a:spcPct val="0"/>
              </a:spcBef>
              <a:spcAft>
                <a:spcPct val="0"/>
              </a:spcAft>
              <a:defRPr kumimoji="1" sz="1400">
                <a:solidFill>
                  <a:schemeClr val="tx1"/>
                </a:solidFill>
                <a:latin typeface="Times New Roman" charset="0"/>
                <a:ea typeface="ＭＳ Ｐゴシック" charset="0"/>
              </a:defRPr>
            </a:lvl6pPr>
            <a:lvl7pPr marL="914400" eaLnBrk="0" fontAlgn="base" hangingPunct="0">
              <a:spcBef>
                <a:spcPct val="0"/>
              </a:spcBef>
              <a:spcAft>
                <a:spcPct val="0"/>
              </a:spcAft>
              <a:defRPr kumimoji="1" sz="1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1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defRPr/>
            </a:pPr>
            <a:endParaRPr kumimoji="0" lang="fr-FR" sz="2000" b="1" smtClean="0">
              <a:solidFill>
                <a:srgbClr val="1B4A6E"/>
              </a:solidFill>
              <a:latin typeface="Arial" charset="0"/>
            </a:endParaRPr>
          </a:p>
        </p:txBody>
      </p:sp>
      <p:sp>
        <p:nvSpPr>
          <p:cNvPr id="7" name="Rectangle 5"/>
          <p:cNvSpPr>
            <a:spLocks noGrp="1" noChangeArrowheads="1"/>
          </p:cNvSpPr>
          <p:nvPr>
            <p:ph type="dt" sz="quarter" idx="10"/>
          </p:nvPr>
        </p:nvSpPr>
        <p:spPr>
          <a:xfrm>
            <a:off x="2559050" y="6470650"/>
            <a:ext cx="1346200" cy="387350"/>
          </a:xfrm>
        </p:spPr>
        <p:txBody>
          <a:bodyPr/>
          <a:lstStyle>
            <a:lvl1pPr>
              <a:defRPr sz="1400">
                <a:solidFill>
                  <a:schemeClr val="tx1"/>
                </a:solidFill>
              </a:defRPr>
            </a:lvl1pPr>
          </a:lstStyle>
          <a:p>
            <a:pPr>
              <a:defRPr/>
            </a:pPr>
            <a:r>
              <a:rPr lang="fr-FR"/>
              <a:t>Erik Doerflinger</a:t>
            </a:r>
          </a:p>
        </p:txBody>
      </p:sp>
      <p:sp>
        <p:nvSpPr>
          <p:cNvPr id="8" name="Rectangle 6"/>
          <p:cNvSpPr>
            <a:spLocks noGrp="1" noChangeArrowheads="1"/>
          </p:cNvSpPr>
          <p:nvPr>
            <p:ph type="ftr" sz="quarter" idx="11"/>
          </p:nvPr>
        </p:nvSpPr>
        <p:spPr>
          <a:xfrm>
            <a:off x="3984625" y="6477000"/>
            <a:ext cx="3540125" cy="379413"/>
          </a:xfrm>
        </p:spPr>
        <p:txBody>
          <a:bodyPr/>
          <a:lstStyle>
            <a:lvl1pPr algn="ctr">
              <a:spcBef>
                <a:spcPct val="0"/>
              </a:spcBef>
              <a:defRPr sz="1400" i="0">
                <a:solidFill>
                  <a:schemeClr val="tx1"/>
                </a:solidFill>
              </a:defRPr>
            </a:lvl1pPr>
          </a:lstStyle>
          <a:p>
            <a:pPr>
              <a:defRPr/>
            </a:pPr>
            <a:r>
              <a:rPr lang="fr-FR" dirty="0" smtClean="0">
                <a:latin typeface="Arial"/>
              </a:rPr>
              <a:t>GPS - 2016</a:t>
            </a:r>
            <a:endParaRPr lang="fr-FR" dirty="0">
              <a:latin typeface="Arial"/>
            </a:endParaRPr>
          </a:p>
        </p:txBody>
      </p:sp>
      <p:sp>
        <p:nvSpPr>
          <p:cNvPr id="9" name="Rectangle 7"/>
          <p:cNvSpPr>
            <a:spLocks noGrp="1" noChangeArrowheads="1"/>
          </p:cNvSpPr>
          <p:nvPr>
            <p:ph type="sldNum" sz="quarter" idx="12"/>
          </p:nvPr>
        </p:nvSpPr>
        <p:spPr>
          <a:xfrm>
            <a:off x="7572375" y="6477000"/>
            <a:ext cx="1250950" cy="379413"/>
          </a:xfrm>
        </p:spPr>
        <p:txBody>
          <a:bodyPr/>
          <a:lstStyle>
            <a:lvl1pPr>
              <a:defRPr sz="1400">
                <a:solidFill>
                  <a:schemeClr val="tx1"/>
                </a:solidFill>
              </a:defRPr>
            </a:lvl1pPr>
          </a:lstStyle>
          <a:p>
            <a:pPr>
              <a:defRPr/>
            </a:pPr>
            <a:fld id="{0050C12A-44FA-CD46-A511-BA31C1BC80BE}" type="slidenum">
              <a:rPr lang="fr-FR"/>
              <a:pPr>
                <a:defRPr/>
              </a:pPr>
              <a:t>‹#›</a:t>
            </a:fld>
            <a:endParaRPr lang="fr-FR"/>
          </a:p>
        </p:txBody>
      </p:sp>
    </p:spTree>
    <p:extLst>
      <p:ext uri="{BB962C8B-B14F-4D97-AF65-F5344CB8AC3E}">
        <p14:creationId xmlns:p14="http://schemas.microsoft.com/office/powerpoint/2010/main" val="25912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Rectangle 5"/>
          <p:cNvSpPr>
            <a:spLocks noGrp="1" noChangeArrowheads="1"/>
          </p:cNvSpPr>
          <p:nvPr>
            <p:ph type="dt" sz="half" idx="10"/>
          </p:nvPr>
        </p:nvSpPr>
        <p:spPr>
          <a:ln/>
        </p:spPr>
        <p:txBody>
          <a:bodyPr/>
          <a:lstStyle>
            <a:lvl1pPr>
              <a:defRPr/>
            </a:lvl1pPr>
          </a:lstStyle>
          <a:p>
            <a:pPr>
              <a:defRPr/>
            </a:pPr>
            <a:r>
              <a:rPr lang="fr-FR"/>
              <a:t>Erik Doerflinger</a:t>
            </a:r>
            <a:endParaRPr lang="fr-FR">
              <a:latin typeface="Arial" charset="0"/>
              <a:cs typeface="Arial" charset="0"/>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fr-FR" dirty="0" smtClean="0">
                <a:latin typeface="Arial"/>
              </a:rPr>
              <a:t>GPS - 2016</a:t>
            </a:r>
            <a:endParaRPr lang="fr-FR" dirty="0">
              <a:latin typeface="Aria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146C69E-5D5D-6D44-A7D8-E35C9BE22DD7}" type="slidenum">
              <a:rPr lang="fr-FR"/>
              <a:pPr>
                <a:defRPr/>
              </a:pPr>
              <a:t>‹#›</a:t>
            </a:fld>
            <a:endParaRPr lang="fr-FR"/>
          </a:p>
        </p:txBody>
      </p:sp>
    </p:spTree>
    <p:extLst>
      <p:ext uri="{BB962C8B-B14F-4D97-AF65-F5344CB8AC3E}">
        <p14:creationId xmlns:p14="http://schemas.microsoft.com/office/powerpoint/2010/main" val="3043245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1676400" y="1981200"/>
            <a:ext cx="3429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57800" y="1981200"/>
            <a:ext cx="3430588"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fr-FR"/>
              <a:t>Erik Doerflinger</a:t>
            </a:r>
            <a:endParaRPr lang="fr-FR">
              <a:latin typeface="Arial" charset="0"/>
              <a:cs typeface="Arial" charset="0"/>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fr-FR" dirty="0" smtClean="0">
                <a:latin typeface="Arial"/>
              </a:rPr>
              <a:t>GPS - 2016</a:t>
            </a:r>
            <a:endParaRPr lang="fr-FR" dirty="0">
              <a:latin typeface="Aria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947C7C5-5776-064C-B26F-117E61F54B79}" type="slidenum">
              <a:rPr lang="fr-FR"/>
              <a:pPr>
                <a:defRPr/>
              </a:pPr>
              <a:t>‹#›</a:t>
            </a:fld>
            <a:endParaRPr lang="fr-FR"/>
          </a:p>
        </p:txBody>
      </p:sp>
    </p:spTree>
    <p:extLst>
      <p:ext uri="{BB962C8B-B14F-4D97-AF65-F5344CB8AC3E}">
        <p14:creationId xmlns:p14="http://schemas.microsoft.com/office/powerpoint/2010/main" val="2254241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4 contenus">
    <p:spTree>
      <p:nvGrpSpPr>
        <p:cNvPr id="1" name=""/>
        <p:cNvGrpSpPr/>
        <p:nvPr/>
      </p:nvGrpSpPr>
      <p:grpSpPr>
        <a:xfrm>
          <a:off x="0" y="0"/>
          <a:ext cx="0" cy="0"/>
          <a:chOff x="0" y="0"/>
          <a:chExt cx="0" cy="0"/>
        </a:xfrm>
      </p:grpSpPr>
      <p:sp>
        <p:nvSpPr>
          <p:cNvPr id="7" name="Titre 1"/>
          <p:cNvSpPr txBox="1">
            <a:spLocks/>
          </p:cNvSpPr>
          <p:nvPr userDrawn="1"/>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w="9525">
            <a:noFill/>
            <a:miter lim="800000"/>
            <a:headEnd/>
            <a:tailEnd/>
          </a:ln>
        </p:spPr>
        <p:txBody>
          <a:bodyPr lIns="92075" tIns="46038" rIns="92075" bIns="46038" anchor="ctr"/>
          <a:lstStyle>
            <a:lvl1pPr eaLnBrk="0" hangingPunct="0">
              <a:defRPr kumimoji="1" sz="1400">
                <a:solidFill>
                  <a:schemeClr val="tx1"/>
                </a:solidFill>
                <a:latin typeface="Times New Roman" charset="0"/>
                <a:ea typeface="ＭＳ Ｐゴシック" charset="0"/>
                <a:cs typeface="ＭＳ Ｐゴシック" charset="0"/>
              </a:defRPr>
            </a:lvl1pPr>
            <a:lvl2pPr marL="37931725" indent="-37474525" eaLnBrk="0" hangingPunct="0">
              <a:defRPr kumimoji="1" sz="1400">
                <a:solidFill>
                  <a:schemeClr val="tx1"/>
                </a:solidFill>
                <a:latin typeface="Times New Roman" charset="0"/>
                <a:ea typeface="ＭＳ Ｐゴシック" charset="0"/>
              </a:defRPr>
            </a:lvl2pPr>
            <a:lvl3pPr eaLnBrk="0" hangingPunct="0">
              <a:defRPr kumimoji="1" sz="1400">
                <a:solidFill>
                  <a:schemeClr val="tx1"/>
                </a:solidFill>
                <a:latin typeface="Times New Roman" charset="0"/>
                <a:ea typeface="ＭＳ Ｐゴシック" charset="0"/>
              </a:defRPr>
            </a:lvl3pPr>
            <a:lvl4pPr eaLnBrk="0" hangingPunct="0">
              <a:defRPr kumimoji="1" sz="1400">
                <a:solidFill>
                  <a:schemeClr val="tx1"/>
                </a:solidFill>
                <a:latin typeface="Times New Roman" charset="0"/>
                <a:ea typeface="ＭＳ Ｐゴシック" charset="0"/>
              </a:defRPr>
            </a:lvl4pPr>
            <a:lvl5pPr eaLnBrk="0" hangingPunct="0">
              <a:defRPr kumimoji="1" sz="1400">
                <a:solidFill>
                  <a:schemeClr val="tx1"/>
                </a:solidFill>
                <a:latin typeface="Times New Roman" charset="0"/>
                <a:ea typeface="ＭＳ Ｐゴシック" charset="0"/>
              </a:defRPr>
            </a:lvl5pPr>
            <a:lvl6pPr marL="457200" eaLnBrk="0" fontAlgn="base" hangingPunct="0">
              <a:spcBef>
                <a:spcPct val="0"/>
              </a:spcBef>
              <a:spcAft>
                <a:spcPct val="0"/>
              </a:spcAft>
              <a:defRPr kumimoji="1" sz="1400">
                <a:solidFill>
                  <a:schemeClr val="tx1"/>
                </a:solidFill>
                <a:latin typeface="Times New Roman" charset="0"/>
                <a:ea typeface="ＭＳ Ｐゴシック" charset="0"/>
              </a:defRPr>
            </a:lvl6pPr>
            <a:lvl7pPr marL="914400" eaLnBrk="0" fontAlgn="base" hangingPunct="0">
              <a:spcBef>
                <a:spcPct val="0"/>
              </a:spcBef>
              <a:spcAft>
                <a:spcPct val="0"/>
              </a:spcAft>
              <a:defRPr kumimoji="1" sz="1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1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defRPr/>
            </a:pPr>
            <a:endParaRPr kumimoji="0" lang="fr-FR" sz="2000" b="1" smtClean="0">
              <a:solidFill>
                <a:srgbClr val="1B4A6E"/>
              </a:solidFill>
              <a:latin typeface="Arial" charset="0"/>
            </a:endParaRPr>
          </a:p>
        </p:txBody>
      </p:sp>
      <p:sp>
        <p:nvSpPr>
          <p:cNvPr id="3" name="Espace réservé du contenu 2"/>
          <p:cNvSpPr>
            <a:spLocks noGrp="1"/>
          </p:cNvSpPr>
          <p:nvPr>
            <p:ph sz="quarter" idx="1"/>
          </p:nvPr>
        </p:nvSpPr>
        <p:spPr>
          <a:xfrm>
            <a:off x="1676400" y="1981200"/>
            <a:ext cx="3429000" cy="20193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5257800" y="1981200"/>
            <a:ext cx="3430588" cy="20193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1676400" y="4152900"/>
            <a:ext cx="3429000" cy="20193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5257800" y="4152900"/>
            <a:ext cx="3430588" cy="20193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8" name="Espace réservé de la date 6"/>
          <p:cNvSpPr>
            <a:spLocks noGrp="1"/>
          </p:cNvSpPr>
          <p:nvPr>
            <p:ph type="dt" sz="half" idx="10"/>
          </p:nvPr>
        </p:nvSpPr>
        <p:spPr>
          <a:xfrm>
            <a:off x="1295400" y="6513513"/>
            <a:ext cx="1346200" cy="311150"/>
          </a:xfrm>
        </p:spPr>
        <p:txBody>
          <a:bodyPr/>
          <a:lstStyle>
            <a:lvl1pPr>
              <a:defRPr/>
            </a:lvl1pPr>
          </a:lstStyle>
          <a:p>
            <a:pPr>
              <a:defRPr/>
            </a:pPr>
            <a:r>
              <a:rPr lang="fr-FR"/>
              <a:t>Erik Doerflinger</a:t>
            </a:r>
            <a:endParaRPr lang="fr-FR">
              <a:latin typeface="Arial" charset="0"/>
              <a:cs typeface="Arial" charset="0"/>
            </a:endParaRPr>
          </a:p>
        </p:txBody>
      </p:sp>
      <p:sp>
        <p:nvSpPr>
          <p:cNvPr id="9" name="Espace réservé du pied de page 7"/>
          <p:cNvSpPr>
            <a:spLocks noGrp="1"/>
          </p:cNvSpPr>
          <p:nvPr>
            <p:ph type="ftr" sz="quarter" idx="11"/>
          </p:nvPr>
        </p:nvSpPr>
        <p:spPr>
          <a:xfrm>
            <a:off x="2743200" y="6513513"/>
            <a:ext cx="5334000" cy="303212"/>
          </a:xfrm>
        </p:spPr>
        <p:txBody>
          <a:bodyPr/>
          <a:lstStyle>
            <a:lvl1pPr>
              <a:defRPr/>
            </a:lvl1pPr>
          </a:lstStyle>
          <a:p>
            <a:pPr>
              <a:defRPr/>
            </a:pPr>
            <a:r>
              <a:rPr lang="fr-FR" dirty="0" smtClean="0">
                <a:latin typeface="Arial"/>
              </a:rPr>
              <a:t>GPS - 2016</a:t>
            </a:r>
            <a:endParaRPr lang="fr-FR" dirty="0">
              <a:latin typeface="Arial"/>
            </a:endParaRPr>
          </a:p>
        </p:txBody>
      </p:sp>
      <p:sp>
        <p:nvSpPr>
          <p:cNvPr id="10" name="Espace réservé du numéro de diapositive 8"/>
          <p:cNvSpPr>
            <a:spLocks noGrp="1"/>
          </p:cNvSpPr>
          <p:nvPr>
            <p:ph type="sldNum" sz="quarter" idx="12"/>
          </p:nvPr>
        </p:nvSpPr>
        <p:spPr>
          <a:xfrm>
            <a:off x="8153400" y="6513513"/>
            <a:ext cx="717550" cy="303212"/>
          </a:xfrm>
        </p:spPr>
        <p:txBody>
          <a:bodyPr/>
          <a:lstStyle>
            <a:lvl1pPr>
              <a:defRPr/>
            </a:lvl1pPr>
          </a:lstStyle>
          <a:p>
            <a:pPr>
              <a:defRPr/>
            </a:pPr>
            <a:fld id="{84C54009-F508-1248-94DB-9C4AE8D0E553}" type="slidenum">
              <a:rPr lang="fr-FR"/>
              <a:pPr>
                <a:defRPr/>
              </a:pPr>
              <a:t>‹#›</a:t>
            </a:fld>
            <a:endParaRPr lang="fr-FR"/>
          </a:p>
        </p:txBody>
      </p:sp>
    </p:spTree>
    <p:extLst>
      <p:ext uri="{BB962C8B-B14F-4D97-AF65-F5344CB8AC3E}">
        <p14:creationId xmlns:p14="http://schemas.microsoft.com/office/powerpoint/2010/main" val="3820702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Contenu et 2 contenus">
    <p:spTree>
      <p:nvGrpSpPr>
        <p:cNvPr id="1" name=""/>
        <p:cNvGrpSpPr/>
        <p:nvPr/>
      </p:nvGrpSpPr>
      <p:grpSpPr>
        <a:xfrm>
          <a:off x="0" y="0"/>
          <a:ext cx="0" cy="0"/>
          <a:chOff x="0" y="0"/>
          <a:chExt cx="0" cy="0"/>
        </a:xfrm>
      </p:grpSpPr>
      <p:sp>
        <p:nvSpPr>
          <p:cNvPr id="6" name="Titre 1"/>
          <p:cNvSpPr txBox="1">
            <a:spLocks/>
          </p:cNvSpPr>
          <p:nvPr userDrawn="1"/>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w="9525">
            <a:noFill/>
            <a:miter lim="800000"/>
            <a:headEnd/>
            <a:tailEnd/>
          </a:ln>
        </p:spPr>
        <p:txBody>
          <a:bodyPr lIns="92075" tIns="46038" rIns="92075" bIns="46038" anchor="ctr"/>
          <a:lstStyle>
            <a:lvl1pPr eaLnBrk="0" hangingPunct="0">
              <a:defRPr kumimoji="1" sz="1400">
                <a:solidFill>
                  <a:schemeClr val="tx1"/>
                </a:solidFill>
                <a:latin typeface="Times New Roman" charset="0"/>
                <a:ea typeface="ＭＳ Ｐゴシック" charset="0"/>
                <a:cs typeface="ＭＳ Ｐゴシック" charset="0"/>
              </a:defRPr>
            </a:lvl1pPr>
            <a:lvl2pPr marL="37931725" indent="-37474525" eaLnBrk="0" hangingPunct="0">
              <a:defRPr kumimoji="1" sz="1400">
                <a:solidFill>
                  <a:schemeClr val="tx1"/>
                </a:solidFill>
                <a:latin typeface="Times New Roman" charset="0"/>
                <a:ea typeface="ＭＳ Ｐゴシック" charset="0"/>
              </a:defRPr>
            </a:lvl2pPr>
            <a:lvl3pPr eaLnBrk="0" hangingPunct="0">
              <a:defRPr kumimoji="1" sz="1400">
                <a:solidFill>
                  <a:schemeClr val="tx1"/>
                </a:solidFill>
                <a:latin typeface="Times New Roman" charset="0"/>
                <a:ea typeface="ＭＳ Ｐゴシック" charset="0"/>
              </a:defRPr>
            </a:lvl3pPr>
            <a:lvl4pPr eaLnBrk="0" hangingPunct="0">
              <a:defRPr kumimoji="1" sz="1400">
                <a:solidFill>
                  <a:schemeClr val="tx1"/>
                </a:solidFill>
                <a:latin typeface="Times New Roman" charset="0"/>
                <a:ea typeface="ＭＳ Ｐゴシック" charset="0"/>
              </a:defRPr>
            </a:lvl4pPr>
            <a:lvl5pPr eaLnBrk="0" hangingPunct="0">
              <a:defRPr kumimoji="1" sz="1400">
                <a:solidFill>
                  <a:schemeClr val="tx1"/>
                </a:solidFill>
                <a:latin typeface="Times New Roman" charset="0"/>
                <a:ea typeface="ＭＳ Ｐゴシック" charset="0"/>
              </a:defRPr>
            </a:lvl5pPr>
            <a:lvl6pPr marL="457200" eaLnBrk="0" fontAlgn="base" hangingPunct="0">
              <a:spcBef>
                <a:spcPct val="0"/>
              </a:spcBef>
              <a:spcAft>
                <a:spcPct val="0"/>
              </a:spcAft>
              <a:defRPr kumimoji="1" sz="1400">
                <a:solidFill>
                  <a:schemeClr val="tx1"/>
                </a:solidFill>
                <a:latin typeface="Times New Roman" charset="0"/>
                <a:ea typeface="ＭＳ Ｐゴシック" charset="0"/>
              </a:defRPr>
            </a:lvl6pPr>
            <a:lvl7pPr marL="914400" eaLnBrk="0" fontAlgn="base" hangingPunct="0">
              <a:spcBef>
                <a:spcPct val="0"/>
              </a:spcBef>
              <a:spcAft>
                <a:spcPct val="0"/>
              </a:spcAft>
              <a:defRPr kumimoji="1" sz="1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1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defRPr/>
            </a:pPr>
            <a:endParaRPr kumimoji="0" lang="fr-FR" sz="2000" b="1" smtClean="0">
              <a:solidFill>
                <a:srgbClr val="1B4A6E"/>
              </a:solidFill>
              <a:latin typeface="Arial" charset="0"/>
            </a:endParaRPr>
          </a:p>
        </p:txBody>
      </p:sp>
      <p:sp>
        <p:nvSpPr>
          <p:cNvPr id="3" name="Espace réservé du contenu 2"/>
          <p:cNvSpPr>
            <a:spLocks noGrp="1"/>
          </p:cNvSpPr>
          <p:nvPr>
            <p:ph sz="half" idx="1"/>
          </p:nvPr>
        </p:nvSpPr>
        <p:spPr>
          <a:xfrm>
            <a:off x="1676400" y="1981200"/>
            <a:ext cx="3429000" cy="4191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5257800" y="1981200"/>
            <a:ext cx="3430588" cy="20193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5257800" y="4152900"/>
            <a:ext cx="3430588" cy="20193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5"/>
          <p:cNvSpPr>
            <a:spLocks noGrp="1"/>
          </p:cNvSpPr>
          <p:nvPr>
            <p:ph type="dt" sz="half" idx="10"/>
          </p:nvPr>
        </p:nvSpPr>
        <p:spPr>
          <a:xfrm>
            <a:off x="1295400" y="6513513"/>
            <a:ext cx="1346200" cy="311150"/>
          </a:xfrm>
        </p:spPr>
        <p:txBody>
          <a:bodyPr/>
          <a:lstStyle>
            <a:lvl1pPr>
              <a:defRPr/>
            </a:lvl1pPr>
          </a:lstStyle>
          <a:p>
            <a:pPr>
              <a:defRPr/>
            </a:pPr>
            <a:r>
              <a:rPr lang="fr-FR"/>
              <a:t>Erik Doerflinger</a:t>
            </a:r>
            <a:endParaRPr lang="fr-FR">
              <a:latin typeface="Arial" charset="0"/>
              <a:cs typeface="Arial" charset="0"/>
            </a:endParaRPr>
          </a:p>
        </p:txBody>
      </p:sp>
      <p:sp>
        <p:nvSpPr>
          <p:cNvPr id="8" name="Espace réservé du pied de page 6"/>
          <p:cNvSpPr>
            <a:spLocks noGrp="1"/>
          </p:cNvSpPr>
          <p:nvPr>
            <p:ph type="ftr" sz="quarter" idx="11"/>
          </p:nvPr>
        </p:nvSpPr>
        <p:spPr>
          <a:xfrm>
            <a:off x="2743200" y="6513513"/>
            <a:ext cx="5334000" cy="303212"/>
          </a:xfrm>
        </p:spPr>
        <p:txBody>
          <a:bodyPr/>
          <a:lstStyle>
            <a:lvl1pPr>
              <a:defRPr/>
            </a:lvl1pPr>
          </a:lstStyle>
          <a:p>
            <a:pPr>
              <a:defRPr/>
            </a:pPr>
            <a:r>
              <a:rPr lang="fr-FR" dirty="0" smtClean="0">
                <a:latin typeface="Arial"/>
              </a:rPr>
              <a:t>GPS - 2016</a:t>
            </a:r>
            <a:endParaRPr lang="fr-FR" dirty="0">
              <a:latin typeface="Arial"/>
            </a:endParaRPr>
          </a:p>
        </p:txBody>
      </p:sp>
      <p:sp>
        <p:nvSpPr>
          <p:cNvPr id="9" name="Espace réservé du numéro de diapositive 7"/>
          <p:cNvSpPr>
            <a:spLocks noGrp="1"/>
          </p:cNvSpPr>
          <p:nvPr>
            <p:ph type="sldNum" sz="quarter" idx="12"/>
          </p:nvPr>
        </p:nvSpPr>
        <p:spPr>
          <a:xfrm>
            <a:off x="8153400" y="6513513"/>
            <a:ext cx="717550" cy="303212"/>
          </a:xfrm>
        </p:spPr>
        <p:txBody>
          <a:bodyPr/>
          <a:lstStyle>
            <a:lvl1pPr>
              <a:defRPr/>
            </a:lvl1pPr>
          </a:lstStyle>
          <a:p>
            <a:pPr>
              <a:defRPr/>
            </a:pPr>
            <a:fld id="{65728C1A-7F65-1D4E-8C49-2AF0B6872364}" type="slidenum">
              <a:rPr lang="fr-FR"/>
              <a:pPr>
                <a:defRPr/>
              </a:pPr>
              <a:t>‹#›</a:t>
            </a:fld>
            <a:endParaRPr lang="fr-FR"/>
          </a:p>
        </p:txBody>
      </p:sp>
    </p:spTree>
    <p:extLst>
      <p:ext uri="{BB962C8B-B14F-4D97-AF65-F5344CB8AC3E}">
        <p14:creationId xmlns:p14="http://schemas.microsoft.com/office/powerpoint/2010/main" val="567534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2617A877-9A14-7748-86CB-EE28B51E4823}" type="datetimeFigureOut">
              <a:rPr lang="fr-FR" smtClean="0"/>
              <a:pPr/>
              <a:t>01/02/16</a:t>
            </a:fld>
            <a:endParaRPr lang="fr-FR"/>
          </a:p>
        </p:txBody>
      </p:sp>
      <p:sp>
        <p:nvSpPr>
          <p:cNvPr id="5" name="Espace réservé du pied de page 4"/>
          <p:cNvSpPr>
            <a:spLocks noGrp="1"/>
          </p:cNvSpPr>
          <p:nvPr>
            <p:ph type="ftr" sz="quarter" idx="11"/>
          </p:nvPr>
        </p:nvSpPr>
        <p:spPr/>
        <p:txBody>
          <a:bodyPr/>
          <a:lstStyle>
            <a:lvl1pPr>
              <a:defRPr>
                <a:latin typeface="Arial"/>
              </a:defRPr>
            </a:lvl1pPr>
          </a:lstStyle>
          <a:p>
            <a:endParaRPr lang="fr-FR" dirty="0"/>
          </a:p>
        </p:txBody>
      </p:sp>
      <p:sp>
        <p:nvSpPr>
          <p:cNvPr id="6" name="Espace réservé du numéro de diapositive 5"/>
          <p:cNvSpPr>
            <a:spLocks noGrp="1"/>
          </p:cNvSpPr>
          <p:nvPr>
            <p:ph type="sldNum" sz="quarter" idx="12"/>
          </p:nvPr>
        </p:nvSpPr>
        <p:spPr/>
        <p:txBody>
          <a:bodyPr/>
          <a:lstStyle/>
          <a:p>
            <a:fld id="{5E382785-67AB-E14B-A189-C24372C2F8E1}" type="slidenum">
              <a:rPr lang="fr-FR" smtClean="0"/>
              <a:pPr/>
              <a:t>‹#›</a:t>
            </a:fld>
            <a:endParaRPr lang="fr-FR"/>
          </a:p>
        </p:txBody>
      </p:sp>
    </p:spTree>
    <p:extLst>
      <p:ext uri="{BB962C8B-B14F-4D97-AF65-F5344CB8AC3E}">
        <p14:creationId xmlns:p14="http://schemas.microsoft.com/office/powerpoint/2010/main" val="33978067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676400" y="1981200"/>
            <a:ext cx="701198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a:t>
            </a:r>
            <a:r>
              <a:rPr lang="fr-FR" dirty="0" smtClean="0"/>
              <a:t>niveau</a:t>
            </a:r>
          </a:p>
          <a:p>
            <a:pPr lvl="4"/>
            <a:endParaRPr lang="fr-FR" dirty="0"/>
          </a:p>
        </p:txBody>
      </p:sp>
      <p:sp>
        <p:nvSpPr>
          <p:cNvPr id="1027" name="Rectangle 4"/>
          <p:cNvSpPr>
            <a:spLocks noGrp="1" noChangeArrowheads="1"/>
          </p:cNvSpPr>
          <p:nvPr>
            <p:ph type="title"/>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fr-FR"/>
              <a:t>TECHNIQUES INSTRUMENTALES EN GEODESIE-GRAVIMETRIE</a:t>
            </a:r>
          </a:p>
        </p:txBody>
      </p:sp>
      <p:sp>
        <p:nvSpPr>
          <p:cNvPr id="251909" name="Rectangle 5"/>
          <p:cNvSpPr>
            <a:spLocks noGrp="1" noChangeArrowheads="1"/>
          </p:cNvSpPr>
          <p:nvPr>
            <p:ph type="dt" sz="half" idx="2"/>
          </p:nvPr>
        </p:nvSpPr>
        <p:spPr bwMode="auto">
          <a:xfrm rot="16200000">
            <a:off x="-237331" y="5703094"/>
            <a:ext cx="931862" cy="3111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kumimoji="0" sz="800">
                <a:solidFill>
                  <a:srgbClr val="FFFFFF"/>
                </a:solidFill>
                <a:latin typeface="Arial"/>
              </a:defRPr>
            </a:lvl1pPr>
          </a:lstStyle>
          <a:p>
            <a:pPr>
              <a:defRPr/>
            </a:pPr>
            <a:r>
              <a:rPr lang="fr-FR" dirty="0" smtClean="0"/>
              <a:t>Erik Doerflinger</a:t>
            </a:r>
            <a:endParaRPr lang="fr-FR" dirty="0">
              <a:latin typeface="Arial" charset="0"/>
              <a:cs typeface="Arial" charset="0"/>
            </a:endParaRPr>
          </a:p>
        </p:txBody>
      </p:sp>
      <p:sp>
        <p:nvSpPr>
          <p:cNvPr id="251910" name="Rectangle 6"/>
          <p:cNvSpPr>
            <a:spLocks noGrp="1" noChangeArrowheads="1"/>
          </p:cNvSpPr>
          <p:nvPr>
            <p:ph type="ftr" sz="quarter" idx="3"/>
          </p:nvPr>
        </p:nvSpPr>
        <p:spPr bwMode="auto">
          <a:xfrm rot="16200000">
            <a:off x="-206375" y="504825"/>
            <a:ext cx="862013" cy="3032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spcBef>
                <a:spcPct val="50000"/>
              </a:spcBef>
              <a:defRPr kumimoji="0" sz="800" i="1">
                <a:solidFill>
                  <a:srgbClr val="FFFFFF"/>
                </a:solidFill>
              </a:defRPr>
            </a:lvl1pPr>
          </a:lstStyle>
          <a:p>
            <a:pPr>
              <a:defRPr/>
            </a:pPr>
            <a:r>
              <a:rPr lang="fr-FR" dirty="0" smtClean="0">
                <a:latin typeface="Arial"/>
              </a:rPr>
              <a:t>GPS - 2016</a:t>
            </a:r>
            <a:endParaRPr lang="fr-FR" dirty="0">
              <a:latin typeface="Arial"/>
            </a:endParaRPr>
          </a:p>
        </p:txBody>
      </p:sp>
      <p:sp>
        <p:nvSpPr>
          <p:cNvPr id="251911" name="Rectangle 7"/>
          <p:cNvSpPr>
            <a:spLocks noGrp="1" noChangeArrowheads="1"/>
          </p:cNvSpPr>
          <p:nvPr>
            <p:ph type="sldNum" sz="quarter" idx="4"/>
          </p:nvPr>
        </p:nvSpPr>
        <p:spPr bwMode="auto">
          <a:xfrm>
            <a:off x="36513" y="6554788"/>
            <a:ext cx="396875" cy="303212"/>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0" sz="800">
                <a:solidFill>
                  <a:srgbClr val="FFFFFF"/>
                </a:solidFill>
                <a:latin typeface="Arial"/>
              </a:defRPr>
            </a:lvl1pPr>
          </a:lstStyle>
          <a:p>
            <a:pPr>
              <a:defRPr/>
            </a:pPr>
            <a:fld id="{86EA786D-74CA-C04C-B48E-5222ABC96D27}" type="slidenum">
              <a:rPr lang="fr-FR" smtClean="0"/>
              <a:pPr>
                <a:defRPr/>
              </a:pPr>
              <a:t>‹#›</a:t>
            </a:fld>
            <a:endParaRPr lang="fr-FR" dirty="0"/>
          </a:p>
        </p:txBody>
      </p:sp>
    </p:spTree>
  </p:cSld>
  <p:clrMap bg1="dk2" tx1="lt1" bg2="dk1" tx2="lt2" accent1="accent1" accent2="accent2" accent3="accent3" accent4="accent4" accent5="accent5" accent6="accent6" hlink="hlink" folHlink="folHlink"/>
  <p:sldLayoutIdLst>
    <p:sldLayoutId id="2147483821" r:id="rId1"/>
    <p:sldLayoutId id="2147483819" r:id="rId2"/>
    <p:sldLayoutId id="2147483820" r:id="rId3"/>
    <p:sldLayoutId id="2147483822" r:id="rId4"/>
    <p:sldLayoutId id="2147483823" r:id="rId5"/>
    <p:sldLayoutId id="2147483824" r:id="rId6"/>
  </p:sldLayoutIdLst>
  <p:timing>
    <p:tnLst>
      <p:par>
        <p:cTn xmlns:p14="http://schemas.microsoft.com/office/powerpoint/2010/main" id="1" dur="indefinite" restart="never" nodeType="tmRoot"/>
      </p:par>
    </p:tnLst>
  </p:timing>
  <p:hf hdr="0"/>
  <p:txStyles>
    <p:title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p:titleStyle>
    <p:bodyStyle>
      <a:lvl1pPr marL="342900" indent="-342900" algn="l" rtl="0" eaLnBrk="0" fontAlgn="base" hangingPunct="0">
        <a:spcBef>
          <a:spcPct val="20000"/>
        </a:spcBef>
        <a:spcAft>
          <a:spcPct val="0"/>
        </a:spcAft>
        <a:buClr>
          <a:srgbClr val="FF9900"/>
        </a:buClr>
        <a:buFont typeface="Wingdings" charset="0"/>
        <a:buChar char="u"/>
        <a:defRPr sz="3200">
          <a:solidFill>
            <a:schemeClr val="bg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rgbClr val="FF9900"/>
        </a:buClr>
        <a:buChar char="–"/>
        <a:defRPr sz="2800">
          <a:solidFill>
            <a:schemeClr val="bg1"/>
          </a:solidFill>
          <a:latin typeface="+mn-lt"/>
          <a:ea typeface="ＭＳ Ｐゴシック" charset="-128"/>
        </a:defRPr>
      </a:lvl2pPr>
      <a:lvl3pPr marL="1143000" indent="-228600" algn="l" rtl="0" eaLnBrk="0" fontAlgn="base" hangingPunct="0">
        <a:spcBef>
          <a:spcPct val="20000"/>
        </a:spcBef>
        <a:spcAft>
          <a:spcPct val="0"/>
        </a:spcAft>
        <a:buClr>
          <a:srgbClr val="FF9900"/>
        </a:buClr>
        <a:buFont typeface="Wingdings" charset="0"/>
        <a:buChar char="t"/>
        <a:defRPr sz="2400">
          <a:solidFill>
            <a:schemeClr val="bg1"/>
          </a:solidFill>
          <a:latin typeface="+mn-lt"/>
          <a:ea typeface="ＭＳ Ｐゴシック" charset="-128"/>
        </a:defRPr>
      </a:lvl3pPr>
      <a:lvl4pPr marL="1600200" indent="-228600" algn="l" rtl="0" eaLnBrk="0" fontAlgn="base" hangingPunct="0">
        <a:spcBef>
          <a:spcPct val="20000"/>
        </a:spcBef>
        <a:spcAft>
          <a:spcPct val="0"/>
        </a:spcAft>
        <a:buClr>
          <a:srgbClr val="FF9900"/>
        </a:buClr>
        <a:buChar char="–"/>
        <a:defRPr sz="2000">
          <a:solidFill>
            <a:schemeClr val="bg1"/>
          </a:solidFill>
          <a:latin typeface="+mn-lt"/>
          <a:ea typeface="ＭＳ Ｐゴシック" charset="-128"/>
        </a:defRPr>
      </a:lvl4pPr>
      <a:lvl5pPr marL="1828800" indent="0" algn="l" rtl="0" eaLnBrk="0" fontAlgn="base" hangingPunct="0">
        <a:spcBef>
          <a:spcPct val="20000"/>
        </a:spcBef>
        <a:spcAft>
          <a:spcPct val="0"/>
        </a:spcAft>
        <a:buClr>
          <a:srgbClr val="FF9900"/>
        </a:buClr>
        <a:buNone/>
        <a:defRPr sz="2000">
          <a:solidFill>
            <a:schemeClr val="bg1"/>
          </a:solidFill>
          <a:latin typeface="+mn-lt"/>
          <a:ea typeface="ＭＳ Ｐゴシック" charset="-128"/>
        </a:defRPr>
      </a:lvl5pPr>
      <a:lvl6pPr marL="2514600" indent="-228600" algn="l" rtl="0" fontAlgn="base">
        <a:spcBef>
          <a:spcPct val="20000"/>
        </a:spcBef>
        <a:spcAft>
          <a:spcPct val="0"/>
        </a:spcAft>
        <a:buClr>
          <a:srgbClr val="FF9900"/>
        </a:buClr>
        <a:buChar char="•"/>
        <a:defRPr sz="2000">
          <a:solidFill>
            <a:schemeClr val="bg1"/>
          </a:solidFill>
          <a:latin typeface="+mn-lt"/>
          <a:ea typeface="ＭＳ Ｐゴシック" charset="-128"/>
        </a:defRPr>
      </a:lvl6pPr>
      <a:lvl7pPr marL="2971800" indent="-228600" algn="l" rtl="0" fontAlgn="base">
        <a:spcBef>
          <a:spcPct val="20000"/>
        </a:spcBef>
        <a:spcAft>
          <a:spcPct val="0"/>
        </a:spcAft>
        <a:buClr>
          <a:srgbClr val="FF9900"/>
        </a:buClr>
        <a:buChar char="•"/>
        <a:defRPr sz="2000">
          <a:solidFill>
            <a:schemeClr val="bg1"/>
          </a:solidFill>
          <a:latin typeface="+mn-lt"/>
          <a:ea typeface="ＭＳ Ｐゴシック" charset="-128"/>
        </a:defRPr>
      </a:lvl7pPr>
      <a:lvl8pPr marL="3429000" indent="-228600" algn="l" rtl="0" fontAlgn="base">
        <a:spcBef>
          <a:spcPct val="20000"/>
        </a:spcBef>
        <a:spcAft>
          <a:spcPct val="0"/>
        </a:spcAft>
        <a:buClr>
          <a:srgbClr val="FF9900"/>
        </a:buClr>
        <a:buChar char="•"/>
        <a:defRPr sz="2000">
          <a:solidFill>
            <a:schemeClr val="bg1"/>
          </a:solidFill>
          <a:latin typeface="+mn-lt"/>
          <a:ea typeface="ＭＳ Ｐゴシック" charset="-128"/>
        </a:defRPr>
      </a:lvl8pPr>
      <a:lvl9pPr marL="3886200" indent="-228600" algn="l" rtl="0" fontAlgn="base">
        <a:spcBef>
          <a:spcPct val="20000"/>
        </a:spcBef>
        <a:spcAft>
          <a:spcPct val="0"/>
        </a:spcAft>
        <a:buClr>
          <a:srgbClr val="FF9900"/>
        </a:buClr>
        <a:buChar char="•"/>
        <a:defRPr sz="2000">
          <a:solidFill>
            <a:schemeClr val="bg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 Id="rId3"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6.jpeg"/><Relationship Id="rId5" Type="http://schemas.openxmlformats.org/officeDocument/2006/relationships/image" Target="../media/image28.png"/><Relationship Id="rId6" Type="http://schemas.openxmlformats.org/officeDocument/2006/relationships/image" Target="../media/image29.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jpeg"/><Relationship Id="rId7"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6.jpeg"/><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4.jpeg"/><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 Id="rId3" Type="http://schemas.openxmlformats.org/officeDocument/2006/relationships/image" Target="../media/image4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 Id="rId3"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 Id="rId3" Type="http://schemas.openxmlformats.org/officeDocument/2006/relationships/hyperlink" Target="https://www.youtube.com/watch?v=tfdeNokCvvc"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 Id="rId3"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73.png"/><Relationship Id="rId1" Type="http://schemas.microsoft.com/office/2007/relationships/media" Target="../media/media1.mov"/><Relationship Id="rId2" Type="http://schemas.openxmlformats.org/officeDocument/2006/relationships/video" Target="../media/media1.mov"/></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76.jp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7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77.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7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7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77.jpg"/><Relationship Id="rId4" Type="http://schemas.openxmlformats.org/officeDocument/2006/relationships/image" Target="../media/image79.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g"/><Relationship Id="rId4" Type="http://schemas.openxmlformats.org/officeDocument/2006/relationships/image" Target="../media/image80.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7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81.jpeg"/><Relationship Id="rId1" Type="http://schemas.openxmlformats.org/officeDocument/2006/relationships/slideLayout" Target="../slideLayouts/slideLayout6.xml"/><Relationship Id="rId2" Type="http://schemas.openxmlformats.org/officeDocument/2006/relationships/image" Target="../media/image7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a:xfrm>
            <a:off x="469900" y="1381125"/>
            <a:ext cx="8674100" cy="3971925"/>
          </a:xfrm>
        </p:spPr>
        <p:txBody>
          <a:bodyPr/>
          <a:lstStyle/>
          <a:p>
            <a:pPr eaLnBrk="1" hangingPunct="1"/>
            <a:endParaRPr lang="fr-FR" dirty="0">
              <a:latin typeface="Arial" charset="0"/>
              <a:ea typeface="ＭＳ Ｐゴシック" charset="0"/>
              <a:cs typeface="ＭＳ Ｐゴシック" charset="0"/>
            </a:endParaRPr>
          </a:p>
        </p:txBody>
      </p:sp>
      <p:sp>
        <p:nvSpPr>
          <p:cNvPr id="9218" name="Espace réservé du contenu 2"/>
          <p:cNvSpPr>
            <a:spLocks noGrp="1"/>
          </p:cNvSpPr>
          <p:nvPr>
            <p:ph idx="1"/>
          </p:nvPr>
        </p:nvSpPr>
        <p:spPr>
          <a:xfrm>
            <a:off x="453004" y="180975"/>
            <a:ext cx="8690996" cy="6426200"/>
          </a:xfrm>
        </p:spPr>
        <p:txBody>
          <a:bodyPr/>
          <a:lstStyle/>
          <a:p>
            <a:pPr algn="ctr" eaLnBrk="1" hangingPunct="1">
              <a:buFont typeface="Wingdings" charset="0"/>
              <a:buNone/>
            </a:pPr>
            <a:r>
              <a:rPr lang="fr-FR" sz="1200" dirty="0">
                <a:solidFill>
                  <a:srgbClr val="1B4A6E"/>
                </a:solidFill>
                <a:latin typeface="Arial" charset="0"/>
                <a:ea typeface="ＭＳ Ｐゴシック" charset="0"/>
                <a:cs typeface="Arial" charset="0"/>
              </a:rPr>
              <a:t>Université Montpellier 2</a:t>
            </a:r>
          </a:p>
          <a:p>
            <a:pPr algn="ctr" eaLnBrk="1" hangingPunct="1">
              <a:buFont typeface="Wingdings" charset="0"/>
              <a:buNone/>
            </a:pPr>
            <a:r>
              <a:rPr lang="fr-FR" sz="1200" dirty="0">
                <a:solidFill>
                  <a:srgbClr val="1B4A6E"/>
                </a:solidFill>
                <a:latin typeface="Arial" charset="0"/>
                <a:ea typeface="ＭＳ Ｐゴシック" charset="0"/>
                <a:cs typeface="Arial" charset="0"/>
              </a:rPr>
              <a:t>Master Dynamique terrestre et Risques naturels</a:t>
            </a:r>
          </a:p>
          <a:p>
            <a:pPr algn="ctr" eaLnBrk="1" hangingPunct="1">
              <a:buFont typeface="Wingdings" charset="0"/>
              <a:buNone/>
            </a:pPr>
            <a:r>
              <a:rPr lang="fr-FR" sz="1200" dirty="0" smtClean="0">
                <a:solidFill>
                  <a:srgbClr val="1B4A6E"/>
                </a:solidFill>
                <a:latin typeface="Arial" charset="0"/>
                <a:ea typeface="ＭＳ Ｐゴシック" charset="0"/>
                <a:cs typeface="Arial" charset="0"/>
              </a:rPr>
              <a:t>2015 </a:t>
            </a:r>
            <a:r>
              <a:rPr lang="fr-FR" sz="1200" dirty="0">
                <a:solidFill>
                  <a:srgbClr val="1B4A6E"/>
                </a:solidFill>
                <a:latin typeface="Arial" charset="0"/>
                <a:ea typeface="ＭＳ Ｐゴシック" charset="0"/>
                <a:cs typeface="Arial" charset="0"/>
              </a:rPr>
              <a:t>/ </a:t>
            </a:r>
            <a:r>
              <a:rPr lang="fr-FR" sz="1200" dirty="0" smtClean="0">
                <a:solidFill>
                  <a:srgbClr val="1B4A6E"/>
                </a:solidFill>
                <a:latin typeface="Arial" charset="0"/>
                <a:ea typeface="ＭＳ Ｐゴシック" charset="0"/>
                <a:cs typeface="Arial" charset="0"/>
              </a:rPr>
              <a:t>2016 </a:t>
            </a:r>
            <a:r>
              <a:rPr lang="fr-FR" sz="1200" dirty="0">
                <a:solidFill>
                  <a:srgbClr val="1B4A6E"/>
                </a:solidFill>
                <a:latin typeface="Arial" charset="0"/>
                <a:ea typeface="ＭＳ Ｐゴシック" charset="0"/>
                <a:cs typeface="Arial" charset="0"/>
              </a:rPr>
              <a:t>– 1er semestre </a:t>
            </a:r>
            <a:r>
              <a:rPr lang="fr-FR" sz="1200" dirty="0" smtClean="0">
                <a:solidFill>
                  <a:srgbClr val="1B4A6E"/>
                </a:solidFill>
                <a:latin typeface="Arial" charset="0"/>
                <a:ea typeface="ＭＳ Ｐゴシック" charset="0"/>
                <a:cs typeface="Arial" charset="0"/>
              </a:rPr>
              <a:t>M1</a:t>
            </a:r>
            <a:endParaRPr lang="fr-FR" sz="1200" dirty="0">
              <a:solidFill>
                <a:srgbClr val="1B4A6E"/>
              </a:solidFill>
              <a:latin typeface="Arial" charset="0"/>
              <a:ea typeface="ＭＳ Ｐゴシック" charset="0"/>
              <a:cs typeface="Arial" charset="0"/>
            </a:endParaRPr>
          </a:p>
          <a:p>
            <a:pPr algn="ctr" eaLnBrk="1" hangingPunct="1">
              <a:buFont typeface="Wingdings" charset="0"/>
              <a:buNone/>
            </a:pPr>
            <a:endParaRPr lang="fr-FR" sz="800" b="1" dirty="0">
              <a:solidFill>
                <a:srgbClr val="1B4A6E"/>
              </a:solidFill>
              <a:latin typeface="Arial" charset="0"/>
              <a:ea typeface="ＭＳ Ｐゴシック" charset="0"/>
              <a:cs typeface="Arial" charset="0"/>
            </a:endParaRPr>
          </a:p>
          <a:p>
            <a:pPr algn="ctr" eaLnBrk="1" hangingPunct="1">
              <a:buFont typeface="Wingdings" charset="0"/>
              <a:buNone/>
            </a:pPr>
            <a:r>
              <a:rPr lang="fr-FR" sz="1800" b="1" dirty="0">
                <a:solidFill>
                  <a:srgbClr val="1B4A6E"/>
                </a:solidFill>
                <a:latin typeface="Arial" charset="0"/>
                <a:ea typeface="ＭＳ Ｐゴシック" charset="0"/>
                <a:cs typeface="Arial" charset="0"/>
              </a:rPr>
              <a:t>Module de </a:t>
            </a:r>
            <a:r>
              <a:rPr lang="fr-FR" sz="1800" b="1" dirty="0" smtClean="0">
                <a:solidFill>
                  <a:srgbClr val="1B4A6E"/>
                </a:solidFill>
                <a:latin typeface="Arial" charset="0"/>
                <a:ea typeface="ＭＳ Ｐゴシック" charset="0"/>
                <a:cs typeface="Arial" charset="0"/>
              </a:rPr>
              <a:t>Géodésie</a:t>
            </a:r>
          </a:p>
          <a:p>
            <a:pPr algn="ctr" eaLnBrk="1" hangingPunct="1">
              <a:buFont typeface="Wingdings" charset="0"/>
              <a:buNone/>
            </a:pPr>
            <a:endParaRPr lang="fr-FR" b="1" dirty="0">
              <a:solidFill>
                <a:srgbClr val="1B4A6E"/>
              </a:solidFill>
              <a:latin typeface="Arial" charset="0"/>
              <a:ea typeface="ＭＳ Ｐゴシック" charset="0"/>
              <a:cs typeface="Arial" charset="0"/>
            </a:endParaRPr>
          </a:p>
          <a:p>
            <a:pPr marL="0" indent="0" algn="ctr" eaLnBrk="1" hangingPunct="1">
              <a:spcBef>
                <a:spcPts val="0"/>
              </a:spcBef>
              <a:buNone/>
            </a:pPr>
            <a:r>
              <a:rPr lang="fr-FR" sz="4000" dirty="0" smtClean="0">
                <a:latin typeface="Courier"/>
                <a:cs typeface="Courier"/>
              </a:rPr>
              <a:t>Apport </a:t>
            </a:r>
            <a:r>
              <a:rPr lang="fr-FR" sz="4000" dirty="0">
                <a:latin typeface="Courier"/>
                <a:cs typeface="Courier"/>
              </a:rPr>
              <a:t>de </a:t>
            </a:r>
            <a:r>
              <a:rPr lang="fr-FR" sz="4000" dirty="0" smtClean="0">
                <a:latin typeface="Courier"/>
                <a:cs typeface="Courier"/>
              </a:rPr>
              <a:t>la</a:t>
            </a:r>
          </a:p>
          <a:p>
            <a:pPr marL="0" indent="0" algn="ctr" eaLnBrk="1" hangingPunct="1">
              <a:spcBef>
                <a:spcPts val="0"/>
              </a:spcBef>
              <a:buNone/>
            </a:pPr>
            <a:endParaRPr lang="fr-FR" sz="1000" b="1" dirty="0" smtClean="0">
              <a:latin typeface="Courier"/>
              <a:cs typeface="Courier"/>
            </a:endParaRPr>
          </a:p>
          <a:p>
            <a:pPr marL="0" indent="0" algn="ctr" eaLnBrk="1" hangingPunct="1">
              <a:spcBef>
                <a:spcPts val="0"/>
              </a:spcBef>
              <a:buNone/>
            </a:pPr>
            <a:r>
              <a:rPr lang="fr-FR" sz="4000" b="1" dirty="0" smtClean="0">
                <a:latin typeface="Courier"/>
                <a:cs typeface="Courier"/>
              </a:rPr>
              <a:t>géodésie spatiale</a:t>
            </a:r>
          </a:p>
          <a:p>
            <a:pPr marL="0" indent="0" algn="ctr" eaLnBrk="1" hangingPunct="1">
              <a:spcBef>
                <a:spcPts val="0"/>
              </a:spcBef>
              <a:buNone/>
            </a:pPr>
            <a:endParaRPr lang="fr-FR" sz="1000" b="1" dirty="0" smtClean="0">
              <a:latin typeface="Courier"/>
              <a:cs typeface="Courier"/>
            </a:endParaRPr>
          </a:p>
          <a:p>
            <a:pPr marL="0" indent="0" algn="ctr" eaLnBrk="1" hangingPunct="1">
              <a:spcBef>
                <a:spcPts val="0"/>
              </a:spcBef>
              <a:buNone/>
            </a:pPr>
            <a:r>
              <a:rPr lang="fr-FR" sz="4000" dirty="0" smtClean="0">
                <a:latin typeface="Courier"/>
                <a:cs typeface="Courier"/>
              </a:rPr>
              <a:t>à l’étude des</a:t>
            </a:r>
          </a:p>
          <a:p>
            <a:pPr marL="0" indent="0" algn="ctr" eaLnBrk="1" hangingPunct="1">
              <a:spcBef>
                <a:spcPts val="0"/>
              </a:spcBef>
              <a:buNone/>
            </a:pPr>
            <a:endParaRPr lang="fr-FR" sz="1000" b="1" dirty="0">
              <a:latin typeface="Courier"/>
              <a:cs typeface="Courier"/>
            </a:endParaRPr>
          </a:p>
          <a:p>
            <a:pPr marL="0" indent="0" algn="ctr" eaLnBrk="1" hangingPunct="1">
              <a:spcBef>
                <a:spcPts val="0"/>
              </a:spcBef>
              <a:buNone/>
            </a:pPr>
            <a:r>
              <a:rPr lang="fr-FR" sz="4000" b="1" i="1" dirty="0">
                <a:latin typeface="Courier"/>
                <a:cs typeface="Courier"/>
              </a:rPr>
              <a:t>c</a:t>
            </a:r>
            <a:r>
              <a:rPr lang="fr-FR" sz="4000" b="1" i="1" dirty="0" smtClean="0">
                <a:latin typeface="Courier"/>
                <a:cs typeface="Courier"/>
              </a:rPr>
              <a:t>hangements du </a:t>
            </a:r>
            <a:r>
              <a:rPr lang="fr-FR" sz="4000" b="1" dirty="0" smtClean="0">
                <a:latin typeface="Courier"/>
                <a:cs typeface="Courier"/>
              </a:rPr>
              <a:t>niveau marin</a:t>
            </a:r>
            <a:endParaRPr lang="fr-FR" sz="4000" i="1" dirty="0">
              <a:latin typeface="Courier" charset="0"/>
              <a:ea typeface="ＭＳ Ｐゴシック" charset="0"/>
              <a:cs typeface="Courier" charset="0"/>
            </a:endParaRPr>
          </a:p>
          <a:p>
            <a:pPr algn="ctr" eaLnBrk="1" hangingPunct="1">
              <a:buFont typeface="Wingdings" charset="0"/>
              <a:buNone/>
            </a:pPr>
            <a:endParaRPr lang="fr-FR" sz="2000" i="1" dirty="0">
              <a:latin typeface="Courier" charset="0"/>
              <a:ea typeface="ＭＳ Ｐゴシック" charset="0"/>
              <a:cs typeface="Courier" charset="0"/>
            </a:endParaRPr>
          </a:p>
          <a:p>
            <a:pPr algn="ctr" eaLnBrk="1" hangingPunct="1">
              <a:spcBef>
                <a:spcPct val="0"/>
              </a:spcBef>
              <a:spcAft>
                <a:spcPct val="50000"/>
              </a:spcAft>
              <a:buClr>
                <a:srgbClr val="333399"/>
              </a:buClr>
              <a:buNone/>
            </a:pPr>
            <a:endParaRPr kumimoji="1" lang="hu-HU" sz="1400" dirty="0" smtClean="0">
              <a:solidFill>
                <a:srgbClr val="1B4A6E"/>
              </a:solidFill>
              <a:latin typeface="Arial" charset="0"/>
              <a:ea typeface="ＭＳ Ｐゴシック" charset="0"/>
              <a:cs typeface="Arial" charset="0"/>
            </a:endParaRPr>
          </a:p>
          <a:p>
            <a:pPr algn="ctr" eaLnBrk="1" hangingPunct="1">
              <a:spcBef>
                <a:spcPct val="0"/>
              </a:spcBef>
              <a:spcAft>
                <a:spcPct val="50000"/>
              </a:spcAft>
              <a:buClr>
                <a:srgbClr val="333399"/>
              </a:buClr>
              <a:buNone/>
            </a:pPr>
            <a:endParaRPr kumimoji="1" lang="hu-HU" sz="1400" dirty="0" smtClean="0">
              <a:solidFill>
                <a:srgbClr val="1B4A6E"/>
              </a:solidFill>
              <a:latin typeface="Arial" charset="0"/>
              <a:ea typeface="ＭＳ Ｐゴシック" charset="0"/>
              <a:cs typeface="Arial" charset="0"/>
            </a:endParaRPr>
          </a:p>
          <a:p>
            <a:pPr algn="ctr" eaLnBrk="1" hangingPunct="1">
              <a:spcBef>
                <a:spcPct val="0"/>
              </a:spcBef>
              <a:spcAft>
                <a:spcPct val="50000"/>
              </a:spcAft>
              <a:buClr>
                <a:srgbClr val="333399"/>
              </a:buClr>
              <a:buNone/>
            </a:pPr>
            <a:r>
              <a:rPr kumimoji="1" lang="hu-HU" sz="1400" dirty="0" smtClean="0">
                <a:solidFill>
                  <a:srgbClr val="1B4A6E"/>
                </a:solidFill>
                <a:latin typeface="Arial" charset="0"/>
                <a:ea typeface="ＭＳ Ｐゴシック" charset="0"/>
                <a:cs typeface="Arial" charset="0"/>
              </a:rPr>
              <a:t>E</a:t>
            </a:r>
            <a:r>
              <a:rPr kumimoji="1" lang="fr-FR" sz="1400" dirty="0" err="1" smtClean="0">
                <a:solidFill>
                  <a:srgbClr val="1B4A6E"/>
                </a:solidFill>
                <a:latin typeface="Arial" charset="0"/>
                <a:ea typeface="ＭＳ Ｐゴシック" charset="0"/>
                <a:cs typeface="Arial" charset="0"/>
              </a:rPr>
              <a:t>rik</a:t>
            </a:r>
            <a:r>
              <a:rPr kumimoji="1" lang="fr-FR" sz="1400" dirty="0" smtClean="0">
                <a:solidFill>
                  <a:srgbClr val="1B4A6E"/>
                </a:solidFill>
                <a:latin typeface="Arial" charset="0"/>
                <a:ea typeface="ＭＳ Ｐゴシック" charset="0"/>
                <a:cs typeface="Arial" charset="0"/>
              </a:rPr>
              <a:t> Doerflinger et </a:t>
            </a:r>
            <a:r>
              <a:rPr kumimoji="1" lang="hu-HU" sz="1400" dirty="0" smtClean="0">
                <a:solidFill>
                  <a:srgbClr val="1B4A6E"/>
                </a:solidFill>
                <a:latin typeface="Arial" charset="0"/>
                <a:ea typeface="ＭＳ Ｐゴシック" charset="0"/>
                <a:cs typeface="Arial" charset="0"/>
              </a:rPr>
              <a:t>Stéphane Mazzotti</a:t>
            </a:r>
            <a:endParaRPr kumimoji="1" lang="fr-FR" sz="1400" dirty="0">
              <a:solidFill>
                <a:srgbClr val="1B4A6E"/>
              </a:solidFill>
              <a:latin typeface="Arial" charset="0"/>
              <a:ea typeface="ＭＳ Ｐゴシック" charset="0"/>
              <a:cs typeface="Arial" charset="0"/>
            </a:endParaRPr>
          </a:p>
          <a:p>
            <a:pPr algn="ctr" eaLnBrk="1" hangingPunct="1">
              <a:buFont typeface="Wingdings" charset="0"/>
              <a:buNone/>
            </a:pPr>
            <a:endParaRPr lang="fr-FR" sz="2800" dirty="0">
              <a:latin typeface="Courier" charset="0"/>
              <a:ea typeface="ＭＳ Ｐゴシック" charset="0"/>
              <a:cs typeface="Courier" charset="0"/>
            </a:endParaRPr>
          </a:p>
        </p:txBody>
      </p:sp>
      <p:sp>
        <p:nvSpPr>
          <p:cNvPr id="9219"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9220"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9221"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1</a:t>
            </a:fld>
            <a:endParaRPr kumimoji="0" lang="fr-FR" sz="800" dirty="0">
              <a:solidFill>
                <a:srgbClr val="FFFFFF"/>
              </a:solidFill>
              <a:latin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p:cNvSpPr txBox="1">
            <a:spLocks noChangeArrowheads="1"/>
          </p:cNvSpPr>
          <p:nvPr/>
        </p:nvSpPr>
        <p:spPr bwMode="auto">
          <a:xfrm>
            <a:off x="1045858" y="518898"/>
            <a:ext cx="7885442" cy="1938992"/>
          </a:xfrm>
          <a:prstGeom prst="rect">
            <a:avLst/>
          </a:prstGeom>
          <a:noFill/>
          <a:ln w="9525">
            <a:noFill/>
            <a:miter lim="800000"/>
            <a:headEnd/>
            <a:tailEnd/>
          </a:ln>
        </p:spPr>
        <p:txBody>
          <a:bodyPr wrap="square">
            <a:prstTxWarp prst="textNoShape">
              <a:avLst/>
            </a:prstTxWarp>
            <a:spAutoFit/>
          </a:bodyPr>
          <a:lstStyle/>
          <a:p>
            <a:pPr algn="l"/>
            <a:r>
              <a:rPr lang="fr-FR" sz="2400" b="1" dirty="0">
                <a:latin typeface="Arial"/>
                <a:sym typeface="Wingdings"/>
              </a:rPr>
              <a:t>Impacts long-terme d’une montée </a:t>
            </a:r>
            <a:r>
              <a:rPr lang="fr-FR" sz="2400" b="1" dirty="0" smtClean="0">
                <a:latin typeface="Arial"/>
                <a:sym typeface="Wingdings"/>
              </a:rPr>
              <a:t>du niveau </a:t>
            </a:r>
            <a:r>
              <a:rPr lang="fr-FR" sz="2400" b="1" dirty="0">
                <a:latin typeface="Arial"/>
                <a:sym typeface="Wingdings"/>
              </a:rPr>
              <a:t>marin</a:t>
            </a:r>
            <a:endParaRPr lang="fr-FR" sz="2400" b="1" dirty="0">
              <a:latin typeface="Arial"/>
            </a:endParaRPr>
          </a:p>
          <a:p>
            <a:pPr algn="l"/>
            <a:endParaRPr lang="fr-FR" sz="2400" dirty="0" smtClean="0">
              <a:latin typeface="Arial"/>
            </a:endParaRPr>
          </a:p>
          <a:p>
            <a:pPr algn="l"/>
            <a:r>
              <a:rPr lang="fr-FR" sz="2400" dirty="0" smtClean="0">
                <a:latin typeface="Arial"/>
                <a:sym typeface="Wingdings"/>
              </a:rPr>
              <a:t>	</a:t>
            </a:r>
            <a:endParaRPr lang="fr-FR" sz="1200" dirty="0">
              <a:latin typeface="Arial"/>
            </a:endParaRPr>
          </a:p>
          <a:p>
            <a:pPr algn="l"/>
            <a:r>
              <a:rPr lang="fr-FR" sz="2400" dirty="0" smtClean="0">
                <a:latin typeface="Arial"/>
              </a:rPr>
              <a:t>	</a:t>
            </a:r>
            <a:endParaRPr lang="fr-FR" sz="1200" dirty="0" smtClean="0">
              <a:latin typeface="Arial"/>
            </a:endParaRPr>
          </a:p>
          <a:p>
            <a:endParaRPr lang="fr-FR" sz="2400" dirty="0" smtClean="0">
              <a:latin typeface="Arial"/>
            </a:endParaRPr>
          </a:p>
        </p:txBody>
      </p:sp>
      <p:sp>
        <p:nvSpPr>
          <p:cNvPr id="9"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10"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11"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10</a:t>
            </a:fld>
            <a:endParaRPr kumimoji="0" lang="fr-FR" sz="800" dirty="0">
              <a:solidFill>
                <a:srgbClr val="FFFFFF"/>
              </a:solidFill>
              <a:latin typeface="Arial"/>
            </a:endParaRPr>
          </a:p>
        </p:txBody>
      </p:sp>
      <p:sp>
        <p:nvSpPr>
          <p:cNvPr id="12"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Enjeux sociaux et économiques</a:t>
            </a:r>
          </a:p>
        </p:txBody>
      </p:sp>
      <p:sp>
        <p:nvSpPr>
          <p:cNvPr id="17" name="Text Box 13"/>
          <p:cNvSpPr txBox="1">
            <a:spLocks noChangeArrowheads="1"/>
          </p:cNvSpPr>
          <p:nvPr/>
        </p:nvSpPr>
        <p:spPr bwMode="auto">
          <a:xfrm>
            <a:off x="888150" y="1182908"/>
            <a:ext cx="6100842" cy="3539431"/>
          </a:xfrm>
          <a:prstGeom prst="rect">
            <a:avLst/>
          </a:prstGeom>
          <a:noFill/>
          <a:ln w="9525">
            <a:noFill/>
            <a:miter lim="800000"/>
            <a:headEnd/>
            <a:tailEnd/>
          </a:ln>
        </p:spPr>
        <p:txBody>
          <a:bodyPr wrap="square">
            <a:prstTxWarp prst="textNoShape">
              <a:avLst/>
            </a:prstTxWarp>
            <a:spAutoFit/>
          </a:bodyPr>
          <a:lstStyle/>
          <a:p>
            <a:pPr algn="l"/>
            <a:r>
              <a:rPr lang="fr-FR" sz="2400" dirty="0">
                <a:latin typeface="Arial"/>
                <a:sym typeface="Wingdings"/>
              </a:rPr>
              <a:t>	</a:t>
            </a:r>
            <a:r>
              <a:rPr lang="fr-FR" sz="2400" dirty="0" smtClean="0">
                <a:latin typeface="Arial"/>
                <a:sym typeface="Wingdings"/>
              </a:rPr>
              <a:t>Réduction des zones habitables</a:t>
            </a:r>
          </a:p>
          <a:p>
            <a:pPr marL="342900" indent="-342900" algn="l">
              <a:buFont typeface="Arial"/>
              <a:buChar char="•"/>
            </a:pPr>
            <a:r>
              <a:rPr lang="fr-FR" sz="2000" dirty="0" smtClean="0">
                <a:latin typeface="Arial"/>
                <a:sym typeface="Wingdings"/>
              </a:rPr>
              <a:t>Aménagement/déplacement des villes</a:t>
            </a:r>
          </a:p>
          <a:p>
            <a:pPr marL="342900" indent="-342900" algn="l">
              <a:buFont typeface="Arial"/>
              <a:buChar char="•"/>
            </a:pPr>
            <a:r>
              <a:rPr lang="fr-FR" sz="2000" dirty="0" smtClean="0">
                <a:latin typeface="Arial"/>
                <a:sym typeface="Wingdings"/>
              </a:rPr>
              <a:t>Migration de populations </a:t>
            </a:r>
          </a:p>
          <a:p>
            <a:pPr algn="l"/>
            <a:r>
              <a:rPr lang="fr-FR" sz="2400" dirty="0" smtClean="0">
                <a:latin typeface="Arial"/>
                <a:sym typeface="Wingdings"/>
              </a:rPr>
              <a:t>    </a:t>
            </a:r>
          </a:p>
          <a:p>
            <a:pPr algn="l"/>
            <a:endParaRPr lang="fr-FR" sz="2400" dirty="0" smtClean="0">
              <a:latin typeface="Arial"/>
              <a:sym typeface="Wingdings"/>
            </a:endParaRPr>
          </a:p>
          <a:p>
            <a:pPr algn="l"/>
            <a:r>
              <a:rPr lang="fr-FR" sz="2400" dirty="0">
                <a:latin typeface="Arial"/>
                <a:sym typeface="Wingdings"/>
              </a:rPr>
              <a:t>	</a:t>
            </a:r>
            <a:r>
              <a:rPr lang="fr-FR" sz="2400" dirty="0" smtClean="0">
                <a:latin typeface="Arial"/>
                <a:sym typeface="Wingdings"/>
              </a:rPr>
              <a:t>Réduction de la production agricole</a:t>
            </a:r>
          </a:p>
          <a:p>
            <a:pPr marL="342900" indent="-342900" algn="l">
              <a:buFont typeface="Arial"/>
              <a:buChar char="•"/>
            </a:pPr>
            <a:r>
              <a:rPr lang="fr-FR" sz="2000" dirty="0">
                <a:latin typeface="Arial"/>
                <a:sym typeface="Wingdings"/>
              </a:rPr>
              <a:t>Pertes de surface des zones de delta </a:t>
            </a:r>
          </a:p>
          <a:p>
            <a:pPr marL="342900" indent="-342900" algn="l">
              <a:buFont typeface="Arial"/>
              <a:buChar char="•"/>
            </a:pPr>
            <a:r>
              <a:rPr lang="fr-FR" sz="2000" dirty="0">
                <a:latin typeface="Arial"/>
                <a:sym typeface="Wingdings"/>
              </a:rPr>
              <a:t>Intrusion d’eau salée</a:t>
            </a:r>
          </a:p>
          <a:p>
            <a:pPr algn="l"/>
            <a:endParaRPr lang="fr-FR" sz="2400" dirty="0" smtClean="0">
              <a:latin typeface="Arial"/>
              <a:sym typeface="Wingdings"/>
            </a:endParaRPr>
          </a:p>
          <a:p>
            <a:r>
              <a:rPr lang="fr-FR" sz="2400" dirty="0">
                <a:latin typeface="Arial"/>
                <a:sym typeface="Wingdings"/>
              </a:rPr>
              <a:t>	</a:t>
            </a:r>
            <a:r>
              <a:rPr lang="fr-FR" sz="2400" dirty="0" smtClean="0">
                <a:latin typeface="Arial"/>
                <a:sym typeface="Wingdings"/>
              </a:rPr>
              <a:t>	</a:t>
            </a:r>
            <a:endParaRPr lang="fr-FR" sz="2400" dirty="0" smtClean="0">
              <a:latin typeface="Arial"/>
            </a:endParaRPr>
          </a:p>
        </p:txBody>
      </p:sp>
      <p:sp>
        <p:nvSpPr>
          <p:cNvPr id="25" name="Flèche vers la droite 24"/>
          <p:cNvSpPr/>
          <p:nvPr/>
        </p:nvSpPr>
        <p:spPr bwMode="auto">
          <a:xfrm>
            <a:off x="1048848" y="1306121"/>
            <a:ext cx="712793"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sp>
        <p:nvSpPr>
          <p:cNvPr id="26" name="Flèche vers la droite 25"/>
          <p:cNvSpPr/>
          <p:nvPr/>
        </p:nvSpPr>
        <p:spPr bwMode="auto">
          <a:xfrm>
            <a:off x="1043540" y="2994044"/>
            <a:ext cx="712793"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pic>
        <p:nvPicPr>
          <p:cNvPr id="14" name="Image 13" descr="Screen Shot 2012-10-22 at 9.11.02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1560" y="4399084"/>
            <a:ext cx="2700000" cy="20335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Image 14" descr="Screen Shot 2012-10-22 at 9.11.02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91880" y="4407585"/>
            <a:ext cx="2700000" cy="20206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 15" descr="Screen Shot 2012-10-22 at 9.11.02 PM.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72200" y="4394930"/>
            <a:ext cx="2700000" cy="2033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8" name="Connecteur droit avec flèche 17"/>
          <p:cNvCxnSpPr/>
          <p:nvPr/>
        </p:nvCxnSpPr>
        <p:spPr>
          <a:xfrm>
            <a:off x="2915816" y="5636130"/>
            <a:ext cx="1152128"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Connecteur droit avec flèche 18"/>
          <p:cNvCxnSpPr/>
          <p:nvPr/>
        </p:nvCxnSpPr>
        <p:spPr>
          <a:xfrm>
            <a:off x="5652120" y="5633203"/>
            <a:ext cx="1152128"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ZoneTexte 19"/>
          <p:cNvSpPr txBox="1"/>
          <p:nvPr/>
        </p:nvSpPr>
        <p:spPr>
          <a:xfrm>
            <a:off x="5781050" y="6484543"/>
            <a:ext cx="3214897" cy="307777"/>
          </a:xfrm>
          <a:prstGeom prst="rect">
            <a:avLst/>
          </a:prstGeom>
          <a:noFill/>
        </p:spPr>
        <p:txBody>
          <a:bodyPr wrap="none" rtlCol="0">
            <a:spAutoFit/>
          </a:bodyPr>
          <a:lstStyle/>
          <a:p>
            <a:pPr algn="r"/>
            <a:r>
              <a:rPr lang="fr-FR" dirty="0">
                <a:latin typeface="Arial"/>
                <a:sym typeface="Wingdings"/>
              </a:rPr>
              <a:t>(</a:t>
            </a:r>
            <a:r>
              <a:rPr lang="fr-FR" dirty="0" err="1">
                <a:latin typeface="Arial"/>
                <a:sym typeface="Wingdings"/>
              </a:rPr>
              <a:t>e.g</a:t>
            </a:r>
            <a:r>
              <a:rPr lang="fr-FR" dirty="0">
                <a:latin typeface="Arial"/>
                <a:sym typeface="Wingdings"/>
              </a:rPr>
              <a:t>., delta du Nil, +1 m = -4500 </a:t>
            </a:r>
            <a:r>
              <a:rPr lang="fr-FR" dirty="0" smtClean="0">
                <a:latin typeface="Arial"/>
                <a:sym typeface="Wingdings"/>
              </a:rPr>
              <a:t>km</a:t>
            </a:r>
            <a:r>
              <a:rPr lang="fr-FR" baseline="30000" dirty="0" smtClean="0">
                <a:latin typeface="Arial"/>
                <a:sym typeface="Wingdings"/>
              </a:rPr>
              <a:t>2</a:t>
            </a:r>
            <a:r>
              <a:rPr lang="fr-FR" dirty="0" smtClean="0">
                <a:latin typeface="Arial"/>
                <a:sym typeface="Wingdings"/>
              </a:rPr>
              <a:t>)</a:t>
            </a:r>
            <a:endParaRPr lang="es-ES_tradnl" dirty="0">
              <a:latin typeface="Arial"/>
            </a:endParaRPr>
          </a:p>
        </p:txBody>
      </p:sp>
      <p:pic>
        <p:nvPicPr>
          <p:cNvPr id="27" name="Image 26" descr="Screen Shot 2012-10-22 at 9.03.01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20849" y="1467523"/>
            <a:ext cx="2165206" cy="2730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390584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p:cNvSpPr txBox="1">
            <a:spLocks noChangeArrowheads="1"/>
          </p:cNvSpPr>
          <p:nvPr/>
        </p:nvSpPr>
        <p:spPr bwMode="auto">
          <a:xfrm>
            <a:off x="1045858" y="518898"/>
            <a:ext cx="7885442" cy="1938992"/>
          </a:xfrm>
          <a:prstGeom prst="rect">
            <a:avLst/>
          </a:prstGeom>
          <a:noFill/>
          <a:ln w="9525">
            <a:noFill/>
            <a:miter lim="800000"/>
            <a:headEnd/>
            <a:tailEnd/>
          </a:ln>
        </p:spPr>
        <p:txBody>
          <a:bodyPr wrap="square">
            <a:prstTxWarp prst="textNoShape">
              <a:avLst/>
            </a:prstTxWarp>
            <a:spAutoFit/>
          </a:bodyPr>
          <a:lstStyle/>
          <a:p>
            <a:pPr algn="l"/>
            <a:r>
              <a:rPr lang="fr-FR" sz="2400" b="1" dirty="0">
                <a:latin typeface="Arial"/>
                <a:sym typeface="Wingdings"/>
              </a:rPr>
              <a:t>Impacts long-terme d’une montée </a:t>
            </a:r>
            <a:r>
              <a:rPr lang="fr-FR" sz="2400" b="1" dirty="0" smtClean="0">
                <a:latin typeface="Arial"/>
                <a:sym typeface="Wingdings"/>
              </a:rPr>
              <a:t>du niveau </a:t>
            </a:r>
            <a:r>
              <a:rPr lang="fr-FR" sz="2400" b="1" dirty="0">
                <a:latin typeface="Arial"/>
                <a:sym typeface="Wingdings"/>
              </a:rPr>
              <a:t>marin</a:t>
            </a:r>
            <a:endParaRPr lang="fr-FR" sz="2400" b="1" dirty="0">
              <a:latin typeface="Arial"/>
            </a:endParaRPr>
          </a:p>
          <a:p>
            <a:pPr algn="l"/>
            <a:endParaRPr lang="fr-FR" sz="2400" dirty="0" smtClean="0">
              <a:latin typeface="Arial"/>
            </a:endParaRPr>
          </a:p>
          <a:p>
            <a:pPr algn="l"/>
            <a:r>
              <a:rPr lang="fr-FR" sz="2400" dirty="0" smtClean="0">
                <a:latin typeface="Arial"/>
                <a:sym typeface="Wingdings"/>
              </a:rPr>
              <a:t>	</a:t>
            </a:r>
            <a:endParaRPr lang="fr-FR" sz="1200" dirty="0">
              <a:latin typeface="Arial"/>
            </a:endParaRPr>
          </a:p>
          <a:p>
            <a:pPr algn="l"/>
            <a:r>
              <a:rPr lang="fr-FR" sz="2400" dirty="0" smtClean="0">
                <a:latin typeface="Arial"/>
              </a:rPr>
              <a:t>	</a:t>
            </a:r>
            <a:endParaRPr lang="fr-FR" sz="1200" dirty="0" smtClean="0">
              <a:latin typeface="Arial"/>
            </a:endParaRPr>
          </a:p>
          <a:p>
            <a:endParaRPr lang="fr-FR" sz="2400" dirty="0" smtClean="0">
              <a:latin typeface="Arial"/>
            </a:endParaRPr>
          </a:p>
        </p:txBody>
      </p:sp>
      <p:sp>
        <p:nvSpPr>
          <p:cNvPr id="9"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10"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11"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11</a:t>
            </a:fld>
            <a:endParaRPr kumimoji="0" lang="fr-FR" sz="800" dirty="0">
              <a:solidFill>
                <a:srgbClr val="FFFFFF"/>
              </a:solidFill>
              <a:latin typeface="Arial"/>
            </a:endParaRPr>
          </a:p>
        </p:txBody>
      </p:sp>
      <p:sp>
        <p:nvSpPr>
          <p:cNvPr id="12"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Enjeux sociaux et économiques</a:t>
            </a:r>
          </a:p>
        </p:txBody>
      </p:sp>
      <p:sp>
        <p:nvSpPr>
          <p:cNvPr id="17" name="Text Box 13"/>
          <p:cNvSpPr txBox="1">
            <a:spLocks noChangeArrowheads="1"/>
          </p:cNvSpPr>
          <p:nvPr/>
        </p:nvSpPr>
        <p:spPr bwMode="auto">
          <a:xfrm>
            <a:off x="888150" y="1182908"/>
            <a:ext cx="6100842" cy="3539431"/>
          </a:xfrm>
          <a:prstGeom prst="rect">
            <a:avLst/>
          </a:prstGeom>
          <a:noFill/>
          <a:ln w="9525">
            <a:noFill/>
            <a:miter lim="800000"/>
            <a:headEnd/>
            <a:tailEnd/>
          </a:ln>
        </p:spPr>
        <p:txBody>
          <a:bodyPr wrap="square">
            <a:prstTxWarp prst="textNoShape">
              <a:avLst/>
            </a:prstTxWarp>
            <a:spAutoFit/>
          </a:bodyPr>
          <a:lstStyle/>
          <a:p>
            <a:pPr algn="l"/>
            <a:r>
              <a:rPr lang="fr-FR" sz="2400" dirty="0">
                <a:latin typeface="Arial"/>
                <a:sym typeface="Wingdings"/>
              </a:rPr>
              <a:t>	</a:t>
            </a:r>
            <a:r>
              <a:rPr lang="fr-FR" sz="2400" dirty="0" smtClean="0">
                <a:latin typeface="Arial"/>
                <a:sym typeface="Wingdings"/>
              </a:rPr>
              <a:t>Réduction des zones habitables</a:t>
            </a:r>
          </a:p>
          <a:p>
            <a:pPr marL="342900" indent="-342900" algn="l">
              <a:buFont typeface="Arial"/>
              <a:buChar char="•"/>
            </a:pPr>
            <a:r>
              <a:rPr lang="fr-FR" sz="2000" dirty="0" smtClean="0">
                <a:latin typeface="Arial"/>
                <a:sym typeface="Wingdings"/>
              </a:rPr>
              <a:t>Aménagement/déplacement des villes</a:t>
            </a:r>
          </a:p>
          <a:p>
            <a:pPr marL="342900" indent="-342900" algn="l">
              <a:buFont typeface="Arial"/>
              <a:buChar char="•"/>
            </a:pPr>
            <a:r>
              <a:rPr lang="fr-FR" sz="2000" dirty="0" smtClean="0">
                <a:latin typeface="Arial"/>
                <a:sym typeface="Wingdings"/>
              </a:rPr>
              <a:t>Migration de populations </a:t>
            </a:r>
          </a:p>
          <a:p>
            <a:pPr algn="l"/>
            <a:r>
              <a:rPr lang="fr-FR" sz="2400" dirty="0" smtClean="0">
                <a:latin typeface="Arial"/>
                <a:sym typeface="Wingdings"/>
              </a:rPr>
              <a:t>    </a:t>
            </a:r>
          </a:p>
          <a:p>
            <a:pPr algn="l"/>
            <a:endParaRPr lang="fr-FR" sz="2400" dirty="0" smtClean="0">
              <a:latin typeface="Arial"/>
              <a:sym typeface="Wingdings"/>
            </a:endParaRPr>
          </a:p>
          <a:p>
            <a:pPr algn="l"/>
            <a:r>
              <a:rPr lang="fr-FR" sz="2400" dirty="0">
                <a:latin typeface="Arial"/>
                <a:sym typeface="Wingdings"/>
              </a:rPr>
              <a:t>	</a:t>
            </a:r>
            <a:r>
              <a:rPr lang="fr-FR" sz="2400" dirty="0" smtClean="0">
                <a:latin typeface="Arial"/>
                <a:sym typeface="Wingdings"/>
              </a:rPr>
              <a:t>Réduction de la production agricole</a:t>
            </a:r>
          </a:p>
          <a:p>
            <a:pPr marL="342900" indent="-342900" algn="l">
              <a:buFont typeface="Arial"/>
              <a:buChar char="•"/>
            </a:pPr>
            <a:r>
              <a:rPr lang="fr-FR" sz="2000" dirty="0">
                <a:latin typeface="Arial"/>
                <a:sym typeface="Wingdings"/>
              </a:rPr>
              <a:t>Pertes de surface des zones de delta </a:t>
            </a:r>
          </a:p>
          <a:p>
            <a:pPr marL="342900" indent="-342900" algn="l">
              <a:buFont typeface="Arial"/>
              <a:buChar char="•"/>
            </a:pPr>
            <a:r>
              <a:rPr lang="fr-FR" sz="2000" dirty="0">
                <a:latin typeface="Arial"/>
                <a:sym typeface="Wingdings"/>
              </a:rPr>
              <a:t>Intrusion d’eau salée</a:t>
            </a:r>
          </a:p>
          <a:p>
            <a:pPr algn="l"/>
            <a:endParaRPr lang="fr-FR" sz="2400" dirty="0" smtClean="0">
              <a:latin typeface="Arial"/>
              <a:sym typeface="Wingdings"/>
            </a:endParaRPr>
          </a:p>
          <a:p>
            <a:r>
              <a:rPr lang="fr-FR" sz="2400" dirty="0">
                <a:latin typeface="Arial"/>
                <a:sym typeface="Wingdings"/>
              </a:rPr>
              <a:t>	</a:t>
            </a:r>
            <a:r>
              <a:rPr lang="fr-FR" sz="2400" dirty="0" smtClean="0">
                <a:latin typeface="Arial"/>
                <a:sym typeface="Wingdings"/>
              </a:rPr>
              <a:t>	</a:t>
            </a:r>
            <a:endParaRPr lang="fr-FR" sz="2400" dirty="0" smtClean="0">
              <a:latin typeface="Arial"/>
            </a:endParaRPr>
          </a:p>
        </p:txBody>
      </p:sp>
      <p:sp>
        <p:nvSpPr>
          <p:cNvPr id="25" name="Flèche vers la droite 24"/>
          <p:cNvSpPr/>
          <p:nvPr/>
        </p:nvSpPr>
        <p:spPr bwMode="auto">
          <a:xfrm>
            <a:off x="1048848" y="1306121"/>
            <a:ext cx="712793"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sp>
        <p:nvSpPr>
          <p:cNvPr id="26" name="Flèche vers la droite 25"/>
          <p:cNvSpPr/>
          <p:nvPr/>
        </p:nvSpPr>
        <p:spPr bwMode="auto">
          <a:xfrm>
            <a:off x="1043540" y="2994044"/>
            <a:ext cx="712793"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pic>
        <p:nvPicPr>
          <p:cNvPr id="21" name="Picture 12" descr="boul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8854" y="4645570"/>
            <a:ext cx="304800" cy="304800"/>
          </a:xfrm>
          <a:prstGeom prst="rect">
            <a:avLst/>
          </a:prstGeom>
          <a:noFill/>
        </p:spPr>
      </p:pic>
      <p:sp>
        <p:nvSpPr>
          <p:cNvPr id="22" name="Text Box 13"/>
          <p:cNvSpPr txBox="1">
            <a:spLocks noChangeArrowheads="1"/>
          </p:cNvSpPr>
          <p:nvPr/>
        </p:nvSpPr>
        <p:spPr bwMode="auto">
          <a:xfrm>
            <a:off x="963655" y="4569370"/>
            <a:ext cx="7859301" cy="830997"/>
          </a:xfrm>
          <a:prstGeom prst="rect">
            <a:avLst/>
          </a:prstGeom>
          <a:noFill/>
          <a:ln w="9525">
            <a:noFill/>
            <a:miter lim="800000"/>
            <a:headEnd/>
            <a:tailEnd/>
          </a:ln>
        </p:spPr>
        <p:txBody>
          <a:bodyPr wrap="square">
            <a:prstTxWarp prst="textNoShape">
              <a:avLst/>
            </a:prstTxWarp>
            <a:spAutoFit/>
          </a:bodyPr>
          <a:lstStyle/>
          <a:p>
            <a:pPr algn="l"/>
            <a:r>
              <a:rPr lang="fr-FR" sz="2400" b="1" dirty="0" smtClean="0">
                <a:latin typeface="Arial"/>
                <a:sym typeface="Wingdings"/>
              </a:rPr>
              <a:t>Objectif sociétal: Projections et mitigations des impacts</a:t>
            </a:r>
            <a:endParaRPr lang="fr-FR" sz="2400" b="1" dirty="0" smtClean="0">
              <a:latin typeface="Arial"/>
            </a:endParaRPr>
          </a:p>
        </p:txBody>
      </p:sp>
      <p:pic>
        <p:nvPicPr>
          <p:cNvPr id="23" name="Picture 12" descr="boul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8854" y="5548528"/>
            <a:ext cx="304800" cy="304800"/>
          </a:xfrm>
          <a:prstGeom prst="rect">
            <a:avLst/>
          </a:prstGeom>
          <a:noFill/>
        </p:spPr>
      </p:pic>
      <p:sp>
        <p:nvSpPr>
          <p:cNvPr id="24" name="Text Box 13"/>
          <p:cNvSpPr txBox="1">
            <a:spLocks noChangeArrowheads="1"/>
          </p:cNvSpPr>
          <p:nvPr/>
        </p:nvSpPr>
        <p:spPr bwMode="auto">
          <a:xfrm>
            <a:off x="963655" y="5472328"/>
            <a:ext cx="7859301" cy="830997"/>
          </a:xfrm>
          <a:prstGeom prst="rect">
            <a:avLst/>
          </a:prstGeom>
          <a:noFill/>
          <a:ln w="9525">
            <a:noFill/>
            <a:miter lim="800000"/>
            <a:headEnd/>
            <a:tailEnd/>
          </a:ln>
        </p:spPr>
        <p:txBody>
          <a:bodyPr wrap="square">
            <a:prstTxWarp prst="textNoShape">
              <a:avLst/>
            </a:prstTxWarp>
            <a:spAutoFit/>
          </a:bodyPr>
          <a:lstStyle/>
          <a:p>
            <a:pPr algn="l"/>
            <a:r>
              <a:rPr lang="fr-FR" sz="2400" b="1" dirty="0" smtClean="0">
                <a:latin typeface="Arial"/>
                <a:sym typeface="Wingdings"/>
              </a:rPr>
              <a:t>Objectif scientifique: Compréhension physique des processus pour informer les projections</a:t>
            </a:r>
            <a:endParaRPr lang="fr-FR" sz="2400" b="1" dirty="0" smtClean="0">
              <a:latin typeface="Arial"/>
            </a:endParaRPr>
          </a:p>
        </p:txBody>
      </p:sp>
    </p:spTree>
    <p:extLst>
      <p:ext uri="{BB962C8B-B14F-4D97-AF65-F5344CB8AC3E}">
        <p14:creationId xmlns:p14="http://schemas.microsoft.com/office/powerpoint/2010/main" val="414693286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9"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10"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12</a:t>
            </a:fld>
            <a:endParaRPr kumimoji="0" lang="fr-FR" sz="800" dirty="0">
              <a:solidFill>
                <a:srgbClr val="FFFFFF"/>
              </a:solidFill>
              <a:latin typeface="Arial"/>
            </a:endParaRPr>
          </a:p>
        </p:txBody>
      </p:sp>
      <p:sp>
        <p:nvSpPr>
          <p:cNvPr id="12"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smtClean="0">
                <a:solidFill>
                  <a:srgbClr val="1B4A6E"/>
                </a:solidFill>
                <a:latin typeface="Arial" charset="0"/>
                <a:ea typeface="ＭＳ Ｐゴシック" charset="0"/>
                <a:cs typeface="ＭＳ Ｐゴシック" charset="0"/>
              </a:rPr>
              <a:t>   Plan</a:t>
            </a:r>
            <a:endParaRPr lang="fr-FR" dirty="0">
              <a:solidFill>
                <a:srgbClr val="1B4A6E"/>
              </a:solidFill>
              <a:latin typeface="Arial" charset="0"/>
              <a:ea typeface="ＭＳ Ｐゴシック" charset="0"/>
              <a:cs typeface="ＭＳ Ｐゴシック" charset="0"/>
            </a:endParaRPr>
          </a:p>
        </p:txBody>
      </p:sp>
      <p:sp>
        <p:nvSpPr>
          <p:cNvPr id="16" name="Rectangle 18"/>
          <p:cNvSpPr>
            <a:spLocks noChangeArrowheads="1"/>
          </p:cNvSpPr>
          <p:nvPr/>
        </p:nvSpPr>
        <p:spPr bwMode="auto">
          <a:xfrm>
            <a:off x="819150" y="498451"/>
            <a:ext cx="8324850" cy="193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Objectif : Pourquoi et comment étudier les changements du niveau</a:t>
            </a:r>
          </a:p>
          <a:p>
            <a:pPr marL="360363" indent="-360363" algn="l">
              <a:lnSpc>
                <a:spcPct val="90000"/>
              </a:lnSpc>
              <a:spcBef>
                <a:spcPct val="20000"/>
              </a:spcBef>
              <a:buClr>
                <a:srgbClr val="660066"/>
              </a:buClr>
              <a:tabLst>
                <a:tab pos="625475" algn="l"/>
              </a:tabLst>
            </a:pPr>
            <a:r>
              <a:rPr kumimoji="0" lang="fr-FR" sz="2000" i="1" dirty="0">
                <a:solidFill>
                  <a:schemeClr val="bg1"/>
                </a:solidFill>
                <a:latin typeface="Arial" charset="0"/>
                <a:cs typeface="Arial" charset="0"/>
              </a:rPr>
              <a:t>	</a:t>
            </a:r>
            <a:r>
              <a:rPr kumimoji="0" lang="fr-FR" sz="2000" i="1" dirty="0" smtClean="0">
                <a:solidFill>
                  <a:schemeClr val="bg1"/>
                </a:solidFill>
                <a:latin typeface="Arial" charset="0"/>
                <a:cs typeface="Arial" charset="0"/>
              </a:rPr>
              <a:t>	           marin ?</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rgbClr val="BC0D20"/>
                </a:solidFill>
                <a:latin typeface="Arial" charset="0"/>
                <a:cs typeface="Arial" charset="0"/>
              </a:rPr>
              <a:t>Définition : Niveau Marin Eustatique, Niveau Marin Relatif</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La </a:t>
            </a:r>
            <a:r>
              <a:rPr kumimoji="0" lang="fr-FR" sz="2000" i="1" dirty="0" err="1" smtClean="0">
                <a:solidFill>
                  <a:schemeClr val="bg1"/>
                </a:solidFill>
                <a:latin typeface="Arial" charset="0"/>
                <a:cs typeface="Arial" charset="0"/>
              </a:rPr>
              <a:t>marégraphie</a:t>
            </a: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sp>
        <p:nvSpPr>
          <p:cNvPr id="17" name="Rectangle 18"/>
          <p:cNvSpPr>
            <a:spLocks noChangeArrowheads="1"/>
          </p:cNvSpPr>
          <p:nvPr/>
        </p:nvSpPr>
        <p:spPr bwMode="auto">
          <a:xfrm>
            <a:off x="828844" y="1958197"/>
            <a:ext cx="4183028" cy="516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endParaRPr kumimoji="0" lang="fr-FR" sz="20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Outils de la géodésie spatial</a:t>
            </a:r>
          </a:p>
          <a:p>
            <a:pPr marL="541338" indent="-201613" algn="l">
              <a:lnSpc>
                <a:spcPct val="90000"/>
              </a:lnSpc>
              <a:spcBef>
                <a:spcPts val="900"/>
              </a:spcBef>
              <a:buClr>
                <a:srgbClr val="660066"/>
              </a:buClr>
              <a:buFont typeface="Arial"/>
              <a:buChar char="•"/>
              <a:tabLst>
                <a:tab pos="990600" algn="l"/>
              </a:tabLst>
            </a:pPr>
            <a:endParaRPr kumimoji="0" lang="fr-FR" sz="200" i="1" dirty="0" smtClean="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GNSS</a:t>
            </a:r>
            <a:endParaRPr kumimoji="0" lang="fr-FR" sz="1600" i="1" dirty="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techniques Laser (SLR, LLR) </a:t>
            </a:r>
          </a:p>
          <a:p>
            <a:pPr marL="625475" indent="-179388" algn="l">
              <a:lnSpc>
                <a:spcPct val="90000"/>
              </a:lnSpc>
              <a:spcBef>
                <a:spcPts val="900"/>
              </a:spcBef>
              <a:buClr>
                <a:srgbClr val="660066"/>
              </a:buClr>
              <a:buFont typeface="Arial"/>
              <a:buChar char="•"/>
              <a:tabLst>
                <a:tab pos="990600" algn="l"/>
              </a:tabLst>
            </a:pPr>
            <a:r>
              <a:rPr kumimoji="0" lang="fr-FR" sz="1600" i="1" dirty="0">
                <a:solidFill>
                  <a:schemeClr val="bg1"/>
                </a:solidFill>
                <a:latin typeface="Arial" charset="0"/>
                <a:cs typeface="Arial" charset="0"/>
              </a:rPr>
              <a:t>L’interférométrie à très longue base (VLBI)</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satellites observés par les techniques Doppler (DORIS</a:t>
            </a:r>
            <a:r>
              <a:rPr kumimoji="0" lang="fr-FR" sz="1600" i="1" dirty="0" smtClean="0">
                <a:solidFill>
                  <a:schemeClr val="bg1"/>
                </a:solidFill>
                <a:latin typeface="Arial" charset="0"/>
                <a:cs typeface="Arial" charset="0"/>
              </a:rPr>
              <a:t>)</a:t>
            </a:r>
          </a:p>
          <a:p>
            <a:pPr marL="625475" indent="-179388" algn="l">
              <a:lnSpc>
                <a:spcPct val="90000"/>
              </a:lnSpc>
              <a:spcBef>
                <a:spcPts val="900"/>
              </a:spcBef>
              <a:buClr>
                <a:srgbClr val="660066"/>
              </a:buClr>
              <a:buFont typeface="Arial"/>
              <a:buChar char="•"/>
              <a:tabLst>
                <a:tab pos="990600" algn="l"/>
              </a:tabLst>
            </a:pPr>
            <a:r>
              <a:rPr kumimoji="0" lang="fr-FR" sz="1600" i="1" dirty="0">
                <a:solidFill>
                  <a:srgbClr val="000000"/>
                </a:solidFill>
                <a:latin typeface="Arial" charset="0"/>
                <a:cs typeface="Arial" charset="0"/>
              </a:rPr>
              <a:t>L’altimétrie des océans, des calottes polaires </a:t>
            </a:r>
          </a:p>
          <a:p>
            <a:pPr marL="625475" indent="-179388" algn="l">
              <a:lnSpc>
                <a:spcPct val="90000"/>
              </a:lnSpc>
              <a:spcBef>
                <a:spcPts val="900"/>
              </a:spcBef>
              <a:buClr>
                <a:srgbClr val="660066"/>
              </a:buClr>
              <a:buFont typeface="Arial"/>
              <a:buChar char="•"/>
              <a:tabLst>
                <a:tab pos="990600" algn="l"/>
              </a:tabLst>
            </a:pPr>
            <a:r>
              <a:rPr kumimoji="0" lang="fr-FR" sz="1600" i="1" dirty="0">
                <a:solidFill>
                  <a:schemeClr val="bg1"/>
                </a:solidFill>
                <a:latin typeface="Arial" charset="0"/>
                <a:cs typeface="Arial" charset="0"/>
              </a:rPr>
              <a:t>L’interférométrie radar (INSAR)</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Gravimétrie satellitaire (GRACE)</a:t>
            </a:r>
            <a:endParaRPr kumimoji="0" lang="fr-FR" sz="1600" i="1" dirty="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Exemple</a:t>
            </a: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spTree>
    <p:extLst>
      <p:ext uri="{BB962C8B-B14F-4D97-AF65-F5344CB8AC3E}">
        <p14:creationId xmlns:p14="http://schemas.microsoft.com/office/powerpoint/2010/main" val="19963085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3"/>
          <p:cNvSpPr txBox="1">
            <a:spLocks noChangeArrowheads="1"/>
          </p:cNvSpPr>
          <p:nvPr/>
        </p:nvSpPr>
        <p:spPr bwMode="auto">
          <a:xfrm>
            <a:off x="2083415" y="914996"/>
            <a:ext cx="6897687" cy="2062103"/>
          </a:xfrm>
          <a:prstGeom prst="rect">
            <a:avLst/>
          </a:prstGeom>
          <a:noFill/>
          <a:ln w="9525">
            <a:noFill/>
            <a:miter lim="800000"/>
            <a:headEnd/>
            <a:tailEnd/>
          </a:ln>
        </p:spPr>
        <p:txBody>
          <a:bodyPr wrap="square">
            <a:prstTxWarp prst="textNoShape">
              <a:avLst/>
            </a:prstTxWarp>
            <a:spAutoFit/>
          </a:bodyPr>
          <a:lstStyle/>
          <a:p>
            <a:pPr algn="l"/>
            <a:endParaRPr lang="fr-FR" sz="2400" dirty="0">
              <a:latin typeface="Arial"/>
              <a:sym typeface="Wingdings"/>
            </a:endParaRPr>
          </a:p>
          <a:p>
            <a:pPr algn="l"/>
            <a:r>
              <a:rPr lang="fr-FR" sz="2400" dirty="0" smtClean="0">
                <a:latin typeface="Arial"/>
                <a:sym typeface="Wingdings"/>
              </a:rPr>
              <a:t>Niveau Marin </a:t>
            </a:r>
            <a:r>
              <a:rPr lang="fr-FR" sz="2400" b="1" u="sng" dirty="0" smtClean="0">
                <a:latin typeface="Arial"/>
                <a:sym typeface="Wingdings"/>
              </a:rPr>
              <a:t>Eustatique</a:t>
            </a:r>
            <a:r>
              <a:rPr lang="fr-FR" sz="2400" dirty="0" smtClean="0">
                <a:latin typeface="Arial"/>
                <a:sym typeface="Wingdings"/>
              </a:rPr>
              <a:t> (NME) : </a:t>
            </a:r>
          </a:p>
          <a:p>
            <a:pPr algn="l"/>
            <a:endParaRPr lang="fr-FR" sz="1200" dirty="0" smtClean="0">
              <a:latin typeface="Arial"/>
              <a:sym typeface="Wingdings"/>
            </a:endParaRPr>
          </a:p>
          <a:p>
            <a:pPr algn="l"/>
            <a:r>
              <a:rPr lang="fr-FR" sz="2000" dirty="0">
                <a:latin typeface="Arial"/>
                <a:sym typeface="Wingdings"/>
              </a:rPr>
              <a:t> </a:t>
            </a:r>
            <a:r>
              <a:rPr lang="fr-FR" sz="2000" dirty="0" smtClean="0">
                <a:latin typeface="Arial"/>
                <a:sym typeface="Wingdings"/>
              </a:rPr>
              <a:t>     Niveau global moyen</a:t>
            </a:r>
          </a:p>
          <a:p>
            <a:pPr algn="l"/>
            <a:endParaRPr lang="fr-FR" sz="2400" dirty="0" smtClean="0">
              <a:latin typeface="Arial"/>
              <a:sym typeface="Wingdings"/>
            </a:endParaRPr>
          </a:p>
          <a:p>
            <a:pPr algn="l"/>
            <a:r>
              <a:rPr lang="fr-FR" sz="2400" dirty="0" smtClean="0">
                <a:latin typeface="Arial"/>
                <a:sym typeface="Wingdings"/>
              </a:rPr>
              <a:t> </a:t>
            </a:r>
          </a:p>
        </p:txBody>
      </p:sp>
      <p:sp>
        <p:nvSpPr>
          <p:cNvPr id="16" name="Rectangle 10"/>
          <p:cNvSpPr>
            <a:spLocks noChangeArrowheads="1"/>
          </p:cNvSpPr>
          <p:nvPr/>
        </p:nvSpPr>
        <p:spPr bwMode="auto">
          <a:xfrm>
            <a:off x="685800" y="596012"/>
            <a:ext cx="6934200" cy="381000"/>
          </a:xfrm>
          <a:prstGeom prst="rect">
            <a:avLst/>
          </a:prstGeom>
          <a:noFill/>
          <a:ln w="9525">
            <a:noFill/>
            <a:miter lim="800000"/>
            <a:headEnd/>
            <a:tailEnd/>
          </a:ln>
        </p:spPr>
        <p:txBody>
          <a:bodyPr anchor="ctr">
            <a:prstTxWarp prst="textNoShape">
              <a:avLst/>
            </a:prstTxWarp>
          </a:bodyPr>
          <a:lstStyle/>
          <a:p>
            <a:pPr algn="l" eaLnBrk="1" hangingPunct="1"/>
            <a:r>
              <a:rPr lang="fr-FR" sz="3200" b="1" i="1" dirty="0" smtClean="0">
                <a:latin typeface="Arial"/>
              </a:rPr>
              <a:t>Définitions</a:t>
            </a:r>
            <a:endParaRPr lang="fr-FR" sz="3200" b="1" dirty="0">
              <a:latin typeface="Arial"/>
            </a:endParaRPr>
          </a:p>
        </p:txBody>
      </p:sp>
      <p:sp>
        <p:nvSpPr>
          <p:cNvPr id="6"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7"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8"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13</a:t>
            </a:fld>
            <a:endParaRPr kumimoji="0" lang="fr-FR" sz="800" dirty="0">
              <a:solidFill>
                <a:srgbClr val="FFFFFF"/>
              </a:solidFill>
              <a:latin typeface="Arial"/>
            </a:endParaRPr>
          </a:p>
        </p:txBody>
      </p:sp>
      <p:sp>
        <p:nvSpPr>
          <p:cNvPr id="10"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Enjeux sociaux et économiques</a:t>
            </a:r>
          </a:p>
        </p:txBody>
      </p:sp>
      <p:sp>
        <p:nvSpPr>
          <p:cNvPr id="14" name="ZoneTexte 13"/>
          <p:cNvSpPr txBox="1"/>
          <p:nvPr/>
        </p:nvSpPr>
        <p:spPr>
          <a:xfrm>
            <a:off x="459348" y="1272929"/>
            <a:ext cx="1484000" cy="461665"/>
          </a:xfrm>
          <a:prstGeom prst="rect">
            <a:avLst/>
          </a:prstGeom>
          <a:solidFill>
            <a:srgbClr val="43718A"/>
          </a:solidFill>
        </p:spPr>
        <p:txBody>
          <a:bodyPr wrap="none" rtlCol="0">
            <a:spAutoFit/>
          </a:bodyPr>
          <a:lstStyle/>
          <a:p>
            <a:r>
              <a:rPr lang="fr-FR" sz="2400" b="1" dirty="0" smtClean="0">
                <a:solidFill>
                  <a:srgbClr val="FFFFFF"/>
                </a:solidFill>
                <a:latin typeface="Arial"/>
                <a:sym typeface="Wingdings"/>
              </a:rPr>
              <a:t>GLOBAL</a:t>
            </a:r>
            <a:endParaRPr lang="fr-FR" sz="2400" dirty="0">
              <a:solidFill>
                <a:srgbClr val="FFFFFF"/>
              </a:solidFill>
              <a:latin typeface="Arial"/>
              <a:sym typeface="Wingdings"/>
            </a:endParaRPr>
          </a:p>
        </p:txBody>
      </p:sp>
      <p:cxnSp>
        <p:nvCxnSpPr>
          <p:cNvPr id="13" name="Connecteur droit avec flèche 12"/>
          <p:cNvCxnSpPr/>
          <p:nvPr/>
        </p:nvCxnSpPr>
        <p:spPr>
          <a:xfrm flipV="1">
            <a:off x="7649131" y="4032262"/>
            <a:ext cx="0" cy="432040"/>
          </a:xfrm>
          <a:prstGeom prst="straightConnector1">
            <a:avLst/>
          </a:prstGeom>
          <a:ln w="76200" cmpd="sng">
            <a:solidFill>
              <a:srgbClr val="0000FF"/>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20" name="Picture 10" descr="uplift-rsl"/>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295211" y="3246399"/>
            <a:ext cx="6848788" cy="1526188"/>
          </a:xfrm>
          <a:prstGeom prst="rect">
            <a:avLst/>
          </a:prstGeom>
          <a:noFill/>
          <a:extLst>
            <a:ext uri="{909E8E84-426E-40dd-AFC4-6F175D3DCCD1}">
              <a14:hiddenFill xmlns:a14="http://schemas.microsoft.com/office/drawing/2010/main">
                <a:solidFill>
                  <a:srgbClr val="FFFFFF"/>
                </a:solidFill>
              </a14:hiddenFill>
            </a:ext>
          </a:extLst>
        </p:spPr>
      </p:pic>
      <p:sp>
        <p:nvSpPr>
          <p:cNvPr id="21" name="Flèche vers la droite 20"/>
          <p:cNvSpPr/>
          <p:nvPr/>
        </p:nvSpPr>
        <p:spPr bwMode="auto">
          <a:xfrm>
            <a:off x="5306988" y="3347959"/>
            <a:ext cx="712793"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cxnSp>
        <p:nvCxnSpPr>
          <p:cNvPr id="22" name="Connecteur droit avec flèche 21"/>
          <p:cNvCxnSpPr/>
          <p:nvPr/>
        </p:nvCxnSpPr>
        <p:spPr>
          <a:xfrm flipV="1">
            <a:off x="7652122" y="4002059"/>
            <a:ext cx="0" cy="432040"/>
          </a:xfrm>
          <a:prstGeom prst="straightConnector1">
            <a:avLst/>
          </a:prstGeom>
          <a:ln w="76200" cmpd="sng">
            <a:solidFill>
              <a:srgbClr val="0000FF"/>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46378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3"/>
          <p:cNvSpPr txBox="1">
            <a:spLocks noChangeArrowheads="1"/>
          </p:cNvSpPr>
          <p:nvPr/>
        </p:nvSpPr>
        <p:spPr bwMode="auto">
          <a:xfrm>
            <a:off x="2083415" y="914996"/>
            <a:ext cx="6897687" cy="4062650"/>
          </a:xfrm>
          <a:prstGeom prst="rect">
            <a:avLst/>
          </a:prstGeom>
          <a:noFill/>
          <a:ln w="9525">
            <a:noFill/>
            <a:miter lim="800000"/>
            <a:headEnd/>
            <a:tailEnd/>
          </a:ln>
        </p:spPr>
        <p:txBody>
          <a:bodyPr wrap="square">
            <a:prstTxWarp prst="textNoShape">
              <a:avLst/>
            </a:prstTxWarp>
            <a:spAutoFit/>
          </a:bodyPr>
          <a:lstStyle/>
          <a:p>
            <a:pPr algn="l"/>
            <a:endParaRPr lang="fr-FR" sz="2400" dirty="0">
              <a:latin typeface="Arial"/>
              <a:sym typeface="Wingdings"/>
            </a:endParaRPr>
          </a:p>
          <a:p>
            <a:pPr algn="l"/>
            <a:r>
              <a:rPr lang="fr-FR" sz="2400" dirty="0" smtClean="0">
                <a:latin typeface="Arial"/>
                <a:sym typeface="Wingdings"/>
              </a:rPr>
              <a:t>Niveau Marin </a:t>
            </a:r>
            <a:r>
              <a:rPr lang="fr-FR" sz="2400" b="1" u="sng" dirty="0" smtClean="0">
                <a:latin typeface="Arial"/>
                <a:sym typeface="Wingdings"/>
              </a:rPr>
              <a:t>Eustatique</a:t>
            </a:r>
            <a:r>
              <a:rPr lang="fr-FR" sz="2400" dirty="0" smtClean="0">
                <a:latin typeface="Arial"/>
                <a:sym typeface="Wingdings"/>
              </a:rPr>
              <a:t> (NME) : </a:t>
            </a:r>
          </a:p>
          <a:p>
            <a:pPr algn="l"/>
            <a:endParaRPr lang="fr-FR" sz="1200" dirty="0" smtClean="0">
              <a:latin typeface="Arial"/>
              <a:sym typeface="Wingdings"/>
            </a:endParaRPr>
          </a:p>
          <a:p>
            <a:pPr algn="l"/>
            <a:r>
              <a:rPr lang="fr-FR" sz="2000" dirty="0">
                <a:latin typeface="Arial"/>
                <a:sym typeface="Wingdings"/>
              </a:rPr>
              <a:t> </a:t>
            </a:r>
            <a:r>
              <a:rPr lang="fr-FR" sz="2000" dirty="0" smtClean="0">
                <a:latin typeface="Arial"/>
                <a:sym typeface="Wingdings"/>
              </a:rPr>
              <a:t>     Niveau global moyen</a:t>
            </a:r>
          </a:p>
          <a:p>
            <a:pPr algn="l"/>
            <a:endParaRPr lang="fr-FR" sz="2400" dirty="0" smtClean="0">
              <a:latin typeface="Arial"/>
              <a:sym typeface="Wingdings"/>
            </a:endParaRPr>
          </a:p>
          <a:p>
            <a:pPr algn="l"/>
            <a:r>
              <a:rPr lang="fr-FR" sz="2400" dirty="0" smtClean="0">
                <a:latin typeface="Arial"/>
                <a:sym typeface="Wingdings"/>
              </a:rPr>
              <a:t>Niveau Marin </a:t>
            </a:r>
            <a:r>
              <a:rPr lang="fr-FR" sz="2400" b="1" u="sng" dirty="0" smtClean="0">
                <a:latin typeface="Arial"/>
                <a:sym typeface="Wingdings"/>
              </a:rPr>
              <a:t>Relatif</a:t>
            </a:r>
            <a:r>
              <a:rPr lang="fr-FR" sz="2400" dirty="0" smtClean="0">
                <a:latin typeface="Arial"/>
                <a:sym typeface="Wingdings"/>
              </a:rPr>
              <a:t> (NMR</a:t>
            </a:r>
            <a:r>
              <a:rPr lang="fr-FR" sz="2400" dirty="0">
                <a:latin typeface="Arial"/>
                <a:sym typeface="Wingdings"/>
              </a:rPr>
              <a:t>) </a:t>
            </a:r>
            <a:r>
              <a:rPr lang="fr-FR" sz="2400" dirty="0" smtClean="0">
                <a:latin typeface="Arial"/>
                <a:sym typeface="Wingdings"/>
              </a:rPr>
              <a:t>:</a:t>
            </a:r>
          </a:p>
          <a:p>
            <a:pPr algn="l"/>
            <a:endParaRPr lang="fr-FR" sz="1200" dirty="0" smtClean="0">
              <a:latin typeface="Arial"/>
              <a:sym typeface="Wingdings"/>
            </a:endParaRPr>
          </a:p>
          <a:p>
            <a:pPr algn="l"/>
            <a:r>
              <a:rPr lang="fr-FR" sz="2400" dirty="0">
                <a:latin typeface="Arial"/>
                <a:sym typeface="Wingdings"/>
              </a:rPr>
              <a:t> </a:t>
            </a:r>
            <a:r>
              <a:rPr lang="fr-FR" sz="2400" dirty="0" smtClean="0">
                <a:latin typeface="Arial"/>
                <a:sym typeface="Wingdings"/>
              </a:rPr>
              <a:t>    </a:t>
            </a:r>
            <a:r>
              <a:rPr lang="fr-FR" sz="2000" dirty="0" smtClean="0">
                <a:latin typeface="Arial"/>
                <a:sym typeface="Wingdings"/>
              </a:rPr>
              <a:t>Niveau </a:t>
            </a:r>
            <a:r>
              <a:rPr lang="fr-FR" sz="2000" dirty="0">
                <a:latin typeface="Arial"/>
                <a:sym typeface="Wingdings"/>
              </a:rPr>
              <a:t>local </a:t>
            </a:r>
            <a:r>
              <a:rPr lang="fr-FR" sz="2000" dirty="0" smtClean="0">
                <a:latin typeface="Arial"/>
                <a:sym typeface="Wingdings"/>
              </a:rPr>
              <a:t>par rapport</a:t>
            </a:r>
          </a:p>
          <a:p>
            <a:pPr algn="l"/>
            <a:r>
              <a:rPr lang="fr-FR" sz="2000" dirty="0" smtClean="0">
                <a:latin typeface="Arial"/>
                <a:sym typeface="Wingdings"/>
              </a:rPr>
              <a:t>      à </a:t>
            </a:r>
            <a:r>
              <a:rPr lang="fr-FR" sz="2000" dirty="0">
                <a:latin typeface="Arial"/>
                <a:sym typeface="Wingdings"/>
              </a:rPr>
              <a:t>la côte</a:t>
            </a:r>
            <a:endParaRPr lang="fr-FR" sz="1000" dirty="0">
              <a:latin typeface="Arial"/>
              <a:sym typeface="Wingdings"/>
            </a:endParaRPr>
          </a:p>
          <a:p>
            <a:pPr algn="l"/>
            <a:r>
              <a:rPr lang="fr-FR" sz="1000" dirty="0" smtClean="0">
                <a:latin typeface="Arial"/>
                <a:sym typeface="Wingdings"/>
              </a:rPr>
              <a:t>	</a:t>
            </a:r>
          </a:p>
          <a:p>
            <a:pPr algn="l"/>
            <a:r>
              <a:rPr lang="fr-FR" sz="2000" dirty="0" smtClean="0">
                <a:latin typeface="Arial"/>
                <a:sym typeface="Wingdings"/>
              </a:rPr>
              <a:t>      Associé aux mouvements</a:t>
            </a:r>
          </a:p>
          <a:p>
            <a:pPr algn="l"/>
            <a:r>
              <a:rPr lang="fr-FR" sz="2000" dirty="0" smtClean="0">
                <a:latin typeface="Arial"/>
                <a:sym typeface="Wingdings"/>
              </a:rPr>
              <a:t>      géologiques</a:t>
            </a:r>
            <a:endParaRPr lang="fr-FR" sz="2000" dirty="0">
              <a:latin typeface="Arial"/>
              <a:sym typeface="Wingdings"/>
            </a:endParaRPr>
          </a:p>
          <a:p>
            <a:pPr algn="l"/>
            <a:r>
              <a:rPr lang="fr-FR" sz="2400" dirty="0" smtClean="0">
                <a:latin typeface="Arial"/>
                <a:sym typeface="Wingdings"/>
              </a:rPr>
              <a:t> </a:t>
            </a:r>
          </a:p>
        </p:txBody>
      </p:sp>
      <p:sp>
        <p:nvSpPr>
          <p:cNvPr id="16" name="Rectangle 10"/>
          <p:cNvSpPr>
            <a:spLocks noChangeArrowheads="1"/>
          </p:cNvSpPr>
          <p:nvPr/>
        </p:nvSpPr>
        <p:spPr bwMode="auto">
          <a:xfrm>
            <a:off x="685800" y="596012"/>
            <a:ext cx="6934200" cy="381000"/>
          </a:xfrm>
          <a:prstGeom prst="rect">
            <a:avLst/>
          </a:prstGeom>
          <a:noFill/>
          <a:ln w="9525">
            <a:noFill/>
            <a:miter lim="800000"/>
            <a:headEnd/>
            <a:tailEnd/>
          </a:ln>
        </p:spPr>
        <p:txBody>
          <a:bodyPr anchor="ctr">
            <a:prstTxWarp prst="textNoShape">
              <a:avLst/>
            </a:prstTxWarp>
          </a:bodyPr>
          <a:lstStyle/>
          <a:p>
            <a:pPr algn="l" eaLnBrk="1" hangingPunct="1"/>
            <a:r>
              <a:rPr lang="fr-FR" sz="3200" b="1" i="1" dirty="0" smtClean="0">
                <a:latin typeface="Arial"/>
              </a:rPr>
              <a:t>Définitions</a:t>
            </a:r>
            <a:endParaRPr lang="fr-FR" sz="3200" b="1" dirty="0">
              <a:latin typeface="Arial"/>
            </a:endParaRPr>
          </a:p>
        </p:txBody>
      </p:sp>
      <p:sp>
        <p:nvSpPr>
          <p:cNvPr id="6"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7"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8"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14</a:t>
            </a:fld>
            <a:endParaRPr kumimoji="0" lang="fr-FR" sz="800" dirty="0">
              <a:solidFill>
                <a:srgbClr val="FFFFFF"/>
              </a:solidFill>
              <a:latin typeface="Arial"/>
            </a:endParaRPr>
          </a:p>
        </p:txBody>
      </p:sp>
      <p:sp>
        <p:nvSpPr>
          <p:cNvPr id="10"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Enjeux sociaux et économiques</a:t>
            </a:r>
          </a:p>
        </p:txBody>
      </p:sp>
      <p:sp>
        <p:nvSpPr>
          <p:cNvPr id="3" name="ZoneTexte 2"/>
          <p:cNvSpPr txBox="1"/>
          <p:nvPr/>
        </p:nvSpPr>
        <p:spPr>
          <a:xfrm>
            <a:off x="468150" y="2548156"/>
            <a:ext cx="1244602" cy="461665"/>
          </a:xfrm>
          <a:prstGeom prst="rect">
            <a:avLst/>
          </a:prstGeom>
          <a:solidFill>
            <a:srgbClr val="43718A"/>
          </a:solidFill>
        </p:spPr>
        <p:txBody>
          <a:bodyPr wrap="none" rtlCol="0">
            <a:spAutoFit/>
          </a:bodyPr>
          <a:lstStyle/>
          <a:p>
            <a:r>
              <a:rPr lang="fr-FR" sz="2400" b="1" dirty="0" smtClean="0">
                <a:solidFill>
                  <a:srgbClr val="FFFFFF"/>
                </a:solidFill>
                <a:latin typeface="Arial"/>
                <a:sym typeface="Wingdings"/>
              </a:rPr>
              <a:t>LOCAL</a:t>
            </a:r>
            <a:endParaRPr lang="fr-FR" sz="2400" dirty="0">
              <a:solidFill>
                <a:srgbClr val="FFFFFF"/>
              </a:solidFill>
              <a:latin typeface="Arial"/>
              <a:sym typeface="Wingdings"/>
            </a:endParaRPr>
          </a:p>
        </p:txBody>
      </p:sp>
      <p:sp>
        <p:nvSpPr>
          <p:cNvPr id="14" name="ZoneTexte 13"/>
          <p:cNvSpPr txBox="1"/>
          <p:nvPr/>
        </p:nvSpPr>
        <p:spPr>
          <a:xfrm>
            <a:off x="459348" y="1272929"/>
            <a:ext cx="1484000" cy="461665"/>
          </a:xfrm>
          <a:prstGeom prst="rect">
            <a:avLst/>
          </a:prstGeom>
          <a:solidFill>
            <a:srgbClr val="43718A"/>
          </a:solidFill>
        </p:spPr>
        <p:txBody>
          <a:bodyPr wrap="none" rtlCol="0">
            <a:spAutoFit/>
          </a:bodyPr>
          <a:lstStyle/>
          <a:p>
            <a:r>
              <a:rPr lang="fr-FR" sz="2400" b="1" dirty="0" smtClean="0">
                <a:solidFill>
                  <a:srgbClr val="FFFFFF"/>
                </a:solidFill>
                <a:latin typeface="Arial"/>
                <a:sym typeface="Wingdings"/>
              </a:rPr>
              <a:t>GLOBAL</a:t>
            </a:r>
            <a:endParaRPr lang="fr-FR" sz="2400" dirty="0">
              <a:solidFill>
                <a:srgbClr val="FFFFFF"/>
              </a:solidFill>
              <a:latin typeface="Arial"/>
              <a:sym typeface="Wingdings"/>
            </a:endParaRPr>
          </a:p>
        </p:txBody>
      </p:sp>
      <p:sp>
        <p:nvSpPr>
          <p:cNvPr id="17" name="Flèche vers la droite 16"/>
          <p:cNvSpPr/>
          <p:nvPr/>
        </p:nvSpPr>
        <p:spPr bwMode="auto">
          <a:xfrm>
            <a:off x="1696284" y="3978778"/>
            <a:ext cx="712793"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pic>
        <p:nvPicPr>
          <p:cNvPr id="11" name="Picture 10" descr="uplift-rsl"/>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
          <a:stretch/>
        </p:blipFill>
        <p:spPr bwMode="auto">
          <a:xfrm>
            <a:off x="5739512" y="3243823"/>
            <a:ext cx="3404488" cy="334027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necteur droit avec flèche 11"/>
          <p:cNvCxnSpPr/>
          <p:nvPr/>
        </p:nvCxnSpPr>
        <p:spPr>
          <a:xfrm flipV="1">
            <a:off x="7637838" y="5780596"/>
            <a:ext cx="0" cy="432040"/>
          </a:xfrm>
          <a:prstGeom prst="straightConnector1">
            <a:avLst/>
          </a:prstGeom>
          <a:ln w="76200" cmpd="sng">
            <a:solidFill>
              <a:srgbClr val="0000FF"/>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3" name="Connecteur droit avec flèche 12"/>
          <p:cNvCxnSpPr/>
          <p:nvPr/>
        </p:nvCxnSpPr>
        <p:spPr>
          <a:xfrm flipV="1">
            <a:off x="7649131" y="4032262"/>
            <a:ext cx="0" cy="432040"/>
          </a:xfrm>
          <a:prstGeom prst="straightConnector1">
            <a:avLst/>
          </a:prstGeom>
          <a:ln w="76200" cmpd="sng">
            <a:solidFill>
              <a:srgbClr val="0000FF"/>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p:nvPr/>
        </p:nvCxnSpPr>
        <p:spPr>
          <a:xfrm flipV="1">
            <a:off x="6172777" y="5082826"/>
            <a:ext cx="0" cy="540060"/>
          </a:xfrm>
          <a:prstGeom prst="straightConnector1">
            <a:avLst/>
          </a:prstGeom>
          <a:ln w="76200" cmpd="sng">
            <a:solidFill>
              <a:srgbClr val="008000"/>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9" name="Flèche vers la droite 18"/>
          <p:cNvSpPr/>
          <p:nvPr/>
        </p:nvSpPr>
        <p:spPr bwMode="auto">
          <a:xfrm rot="5400000">
            <a:off x="8522259" y="4828387"/>
            <a:ext cx="712793"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sp>
        <p:nvSpPr>
          <p:cNvPr id="2" name="ZoneTexte 1"/>
          <p:cNvSpPr txBox="1"/>
          <p:nvPr/>
        </p:nvSpPr>
        <p:spPr>
          <a:xfrm>
            <a:off x="831614" y="5577703"/>
            <a:ext cx="4597382" cy="1046440"/>
          </a:xfrm>
          <a:prstGeom prst="rect">
            <a:avLst/>
          </a:prstGeom>
          <a:noFill/>
        </p:spPr>
        <p:txBody>
          <a:bodyPr wrap="none" rtlCol="0">
            <a:spAutoFit/>
          </a:bodyPr>
          <a:lstStyle/>
          <a:p>
            <a:pPr algn="l"/>
            <a:r>
              <a:rPr lang="fr-FR" sz="2400" b="1" dirty="0" smtClean="0">
                <a:latin typeface="Arial"/>
                <a:sym typeface="Wingdings"/>
              </a:rPr>
              <a:t>NMR : Enjeux </a:t>
            </a:r>
            <a:r>
              <a:rPr lang="fr-FR" sz="2400" b="1" dirty="0">
                <a:latin typeface="Arial"/>
                <a:sym typeface="Wingdings"/>
              </a:rPr>
              <a:t>et </a:t>
            </a:r>
            <a:r>
              <a:rPr lang="fr-FR" sz="2400" b="1" dirty="0" smtClean="0">
                <a:latin typeface="Arial"/>
                <a:sym typeface="Wingdings"/>
              </a:rPr>
              <a:t>impacts</a:t>
            </a:r>
          </a:p>
          <a:p>
            <a:pPr algn="l"/>
            <a:r>
              <a:rPr lang="fr-FR" sz="2400" b="1" dirty="0" smtClean="0">
                <a:latin typeface="Arial"/>
                <a:sym typeface="Wingdings"/>
              </a:rPr>
              <a:t>            sociaux </a:t>
            </a:r>
            <a:r>
              <a:rPr lang="fr-FR" sz="2400" b="1" dirty="0">
                <a:latin typeface="Arial"/>
                <a:sym typeface="Wingdings"/>
              </a:rPr>
              <a:t>/ économiques</a:t>
            </a:r>
          </a:p>
          <a:p>
            <a:endParaRPr lang="fr-FR" dirty="0"/>
          </a:p>
        </p:txBody>
      </p:sp>
    </p:spTree>
    <p:extLst>
      <p:ext uri="{BB962C8B-B14F-4D97-AF65-F5344CB8AC3E}">
        <p14:creationId xmlns:p14="http://schemas.microsoft.com/office/powerpoint/2010/main" val="245087258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15</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Niveaux Marins Eustatique</a:t>
            </a:r>
            <a:endParaRPr lang="fr-FR" dirty="0">
              <a:solidFill>
                <a:srgbClr val="1B4A6E"/>
              </a:solidFill>
              <a:latin typeface="Arial" charset="0"/>
              <a:ea typeface="ＭＳ Ｐゴシック" charset="0"/>
              <a:cs typeface="ＭＳ Ｐゴシック" charset="0"/>
            </a:endParaRPr>
          </a:p>
        </p:txBody>
      </p:sp>
      <p:sp>
        <p:nvSpPr>
          <p:cNvPr id="8" name="Text Box 13"/>
          <p:cNvSpPr txBox="1">
            <a:spLocks noChangeArrowheads="1"/>
          </p:cNvSpPr>
          <p:nvPr/>
        </p:nvSpPr>
        <p:spPr bwMode="auto">
          <a:xfrm>
            <a:off x="647435" y="491679"/>
            <a:ext cx="8366870" cy="6370974"/>
          </a:xfrm>
          <a:prstGeom prst="rect">
            <a:avLst/>
          </a:prstGeom>
          <a:noFill/>
          <a:ln w="9525">
            <a:noFill/>
            <a:miter lim="800000"/>
            <a:headEnd/>
            <a:tailEnd/>
          </a:ln>
        </p:spPr>
        <p:txBody>
          <a:bodyPr wrap="square">
            <a:prstTxWarp prst="textNoShape">
              <a:avLst/>
            </a:prstTxWarp>
            <a:spAutoFit/>
          </a:bodyPr>
          <a:lstStyle/>
          <a:p>
            <a:pPr algn="l"/>
            <a:r>
              <a:rPr lang="fr-FR" sz="2400" dirty="0">
                <a:latin typeface="Arial"/>
              </a:rPr>
              <a:t>Variations </a:t>
            </a:r>
            <a:r>
              <a:rPr lang="fr-FR" sz="2400" dirty="0" smtClean="0">
                <a:latin typeface="Arial"/>
              </a:rPr>
              <a:t>long terme </a:t>
            </a:r>
            <a:r>
              <a:rPr lang="fr-FR" dirty="0" smtClean="0">
                <a:latin typeface="Arial"/>
              </a:rPr>
              <a:t>(400000 ans) </a:t>
            </a:r>
            <a:r>
              <a:rPr lang="fr-FR" sz="2400" dirty="0" smtClean="0">
                <a:latin typeface="Arial"/>
                <a:sym typeface="Wingdings"/>
              </a:rPr>
              <a:t>du Niveau </a:t>
            </a:r>
            <a:r>
              <a:rPr lang="fr-FR" sz="2400" dirty="0">
                <a:latin typeface="Arial"/>
                <a:sym typeface="Wingdings"/>
              </a:rPr>
              <a:t>Marin </a:t>
            </a:r>
            <a:r>
              <a:rPr lang="fr-FR" sz="2400" b="1" u="sng" dirty="0">
                <a:latin typeface="Arial"/>
                <a:sym typeface="Wingdings"/>
              </a:rPr>
              <a:t>Eustatique</a:t>
            </a:r>
            <a:endParaRPr lang="fr-FR" sz="2400" b="1" dirty="0">
              <a:latin typeface="Arial"/>
            </a:endParaRPr>
          </a:p>
          <a:p>
            <a:pPr algn="l"/>
            <a:endParaRPr lang="fr-FR" sz="2400" dirty="0" smtClean="0">
              <a:latin typeface="Arial"/>
            </a:endParaRPr>
          </a:p>
          <a:p>
            <a:pPr algn="l"/>
            <a:endParaRPr lang="fr-FR" sz="2400" dirty="0">
              <a:latin typeface="Arial"/>
            </a:endParaRPr>
          </a:p>
          <a:p>
            <a:pPr algn="l"/>
            <a:endParaRPr lang="fr-FR" sz="2400" dirty="0" smtClean="0">
              <a:latin typeface="Arial"/>
            </a:endParaRPr>
          </a:p>
          <a:p>
            <a:pPr algn="l"/>
            <a:endParaRPr lang="fr-FR" sz="2400" dirty="0">
              <a:latin typeface="Arial"/>
            </a:endParaRPr>
          </a:p>
          <a:p>
            <a:pPr algn="l"/>
            <a:endParaRPr lang="fr-FR" sz="2400" dirty="0" smtClean="0">
              <a:latin typeface="Arial"/>
            </a:endParaRPr>
          </a:p>
          <a:p>
            <a:pPr algn="l"/>
            <a:endParaRPr lang="fr-FR" sz="2400" dirty="0">
              <a:latin typeface="Arial"/>
            </a:endParaRPr>
          </a:p>
          <a:p>
            <a:pPr algn="l"/>
            <a:endParaRPr lang="fr-FR" sz="2400" dirty="0" smtClean="0">
              <a:latin typeface="Arial"/>
            </a:endParaRPr>
          </a:p>
          <a:p>
            <a:pPr algn="l"/>
            <a:endParaRPr lang="fr-FR" sz="2400" dirty="0">
              <a:latin typeface="Arial"/>
            </a:endParaRPr>
          </a:p>
          <a:p>
            <a:pPr algn="l"/>
            <a:endParaRPr lang="fr-FR" sz="2400" dirty="0" smtClean="0">
              <a:latin typeface="Arial"/>
            </a:endParaRPr>
          </a:p>
          <a:p>
            <a:pPr algn="l"/>
            <a:endParaRPr lang="fr-FR" sz="2400" dirty="0">
              <a:latin typeface="Arial"/>
            </a:endParaRPr>
          </a:p>
          <a:p>
            <a:pPr algn="l"/>
            <a:endParaRPr lang="fr-FR" sz="2400" dirty="0" smtClean="0">
              <a:latin typeface="Arial"/>
            </a:endParaRPr>
          </a:p>
          <a:p>
            <a:pPr algn="l"/>
            <a:endParaRPr lang="fr-FR" sz="2400" dirty="0">
              <a:latin typeface="Arial"/>
            </a:endParaRPr>
          </a:p>
          <a:p>
            <a:pPr algn="l"/>
            <a:endParaRPr lang="fr-FR" sz="2400" dirty="0" smtClean="0">
              <a:latin typeface="Arial"/>
            </a:endParaRPr>
          </a:p>
          <a:p>
            <a:pPr algn="l"/>
            <a:endParaRPr lang="fr-FR" sz="2400" dirty="0">
              <a:latin typeface="Arial"/>
            </a:endParaRPr>
          </a:p>
          <a:p>
            <a:pPr algn="l"/>
            <a:endParaRPr lang="fr-FR" sz="1000" dirty="0">
              <a:latin typeface="Arial"/>
            </a:endParaRPr>
          </a:p>
          <a:p>
            <a:pPr algn="l"/>
            <a:r>
              <a:rPr lang="fr-FR" sz="2400" dirty="0" smtClean="0">
                <a:latin typeface="Arial"/>
              </a:rPr>
              <a:t>Cycles naturels sur </a:t>
            </a:r>
            <a:r>
              <a:rPr lang="fr-FR" sz="2400" dirty="0">
                <a:latin typeface="Arial"/>
              </a:rPr>
              <a:t>10 – 100 ka </a:t>
            </a:r>
            <a:r>
              <a:rPr lang="fr-FR" sz="2400" dirty="0" smtClean="0">
                <a:latin typeface="Arial"/>
              </a:rPr>
              <a:t>          10 </a:t>
            </a:r>
            <a:r>
              <a:rPr lang="fr-FR" sz="2400" dirty="0">
                <a:latin typeface="Arial"/>
              </a:rPr>
              <a:t>– 100 </a:t>
            </a:r>
            <a:r>
              <a:rPr lang="fr-FR" sz="2400" dirty="0" smtClean="0">
                <a:latin typeface="Arial"/>
              </a:rPr>
              <a:t>m</a:t>
            </a:r>
            <a:endParaRPr lang="fr-FR" sz="2400" dirty="0">
              <a:latin typeface="Arial"/>
            </a:endParaRPr>
          </a:p>
        </p:txBody>
      </p:sp>
      <p:pic>
        <p:nvPicPr>
          <p:cNvPr id="9" name="Image 8" descr="Screen Shot 2012-10-23 at 11.58.41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3448521" y="-1642965"/>
            <a:ext cx="2576954" cy="8079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 9" descr="Screen Shot 2012-10-23 at 11.58.41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38777" y="3982632"/>
            <a:ext cx="3858515" cy="1835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 10" descr="Screen Shot 2012-10-23 at 11.58.41 AM.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6740" y="3976794"/>
            <a:ext cx="3983024" cy="18416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Flèche vers la droite 11"/>
          <p:cNvSpPr/>
          <p:nvPr/>
        </p:nvSpPr>
        <p:spPr bwMode="auto">
          <a:xfrm>
            <a:off x="5149290" y="6219799"/>
            <a:ext cx="636135" cy="323899"/>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spTree>
    <p:extLst>
      <p:ext uri="{BB962C8B-B14F-4D97-AF65-F5344CB8AC3E}">
        <p14:creationId xmlns:p14="http://schemas.microsoft.com/office/powerpoint/2010/main" val="281129000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16</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Niveaux Marins Eustatique</a:t>
            </a:r>
            <a:endParaRPr lang="fr-FR" dirty="0">
              <a:solidFill>
                <a:srgbClr val="1B4A6E"/>
              </a:solidFill>
              <a:latin typeface="Arial" charset="0"/>
              <a:ea typeface="ＭＳ Ｐゴシック" charset="0"/>
              <a:cs typeface="ＭＳ Ｐゴシック" charset="0"/>
            </a:endParaRPr>
          </a:p>
        </p:txBody>
      </p:sp>
      <p:pic>
        <p:nvPicPr>
          <p:cNvPr id="70" name="Image 69" descr="Screen Shot 2012-10-22 at 9.12.35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00152" y="432869"/>
            <a:ext cx="4278853" cy="2952328"/>
          </a:xfrm>
          <a:prstGeom prst="rect">
            <a:avLst/>
          </a:prstGeom>
        </p:spPr>
      </p:pic>
      <p:sp>
        <p:nvSpPr>
          <p:cNvPr id="8" name="Text Box 13"/>
          <p:cNvSpPr txBox="1">
            <a:spLocks noChangeArrowheads="1"/>
          </p:cNvSpPr>
          <p:nvPr/>
        </p:nvSpPr>
        <p:spPr bwMode="auto">
          <a:xfrm>
            <a:off x="647436" y="491679"/>
            <a:ext cx="7337612" cy="3293209"/>
          </a:xfrm>
          <a:prstGeom prst="rect">
            <a:avLst/>
          </a:prstGeom>
          <a:noFill/>
          <a:ln w="9525">
            <a:noFill/>
            <a:miter lim="800000"/>
            <a:headEnd/>
            <a:tailEnd/>
          </a:ln>
        </p:spPr>
        <p:txBody>
          <a:bodyPr wrap="square">
            <a:prstTxWarp prst="textNoShape">
              <a:avLst/>
            </a:prstTxWarp>
            <a:spAutoFit/>
          </a:bodyPr>
          <a:lstStyle/>
          <a:p>
            <a:pPr algn="l"/>
            <a:r>
              <a:rPr lang="fr-FR" sz="2400" dirty="0">
                <a:latin typeface="Arial"/>
              </a:rPr>
              <a:t>Variations </a:t>
            </a:r>
            <a:r>
              <a:rPr lang="fr-FR" sz="2400" dirty="0" smtClean="0">
                <a:latin typeface="Arial"/>
              </a:rPr>
              <a:t>Holocènes </a:t>
            </a:r>
            <a:r>
              <a:rPr lang="fr-FR" dirty="0" smtClean="0">
                <a:latin typeface="Arial"/>
              </a:rPr>
              <a:t>(10000 ans)</a:t>
            </a:r>
          </a:p>
          <a:p>
            <a:pPr algn="l"/>
            <a:r>
              <a:rPr lang="fr-FR" sz="2400" dirty="0" smtClean="0">
                <a:latin typeface="Arial"/>
                <a:sym typeface="Wingdings"/>
              </a:rPr>
              <a:t>du Niveau </a:t>
            </a:r>
            <a:r>
              <a:rPr lang="fr-FR" sz="2400" dirty="0">
                <a:latin typeface="Arial"/>
                <a:sym typeface="Wingdings"/>
              </a:rPr>
              <a:t>Marin </a:t>
            </a:r>
            <a:r>
              <a:rPr lang="fr-FR" sz="2400" b="1" u="sng" dirty="0">
                <a:latin typeface="Arial"/>
                <a:sym typeface="Wingdings"/>
              </a:rPr>
              <a:t>Eustatique</a:t>
            </a:r>
            <a:endParaRPr lang="fr-FR" sz="2400" b="1" dirty="0">
              <a:latin typeface="Arial"/>
            </a:endParaRPr>
          </a:p>
          <a:p>
            <a:pPr algn="l"/>
            <a:endParaRPr lang="fr-FR" sz="2400" dirty="0">
              <a:latin typeface="Arial"/>
            </a:endParaRPr>
          </a:p>
          <a:p>
            <a:pPr algn="l"/>
            <a:r>
              <a:rPr lang="fr-FR" sz="1600" i="1" dirty="0">
                <a:latin typeface="Arial"/>
              </a:rPr>
              <a:t>Moyenne des NMR sur </a:t>
            </a:r>
            <a:r>
              <a:rPr lang="fr-FR" sz="1600" i="1" dirty="0" smtClean="0">
                <a:latin typeface="Arial"/>
              </a:rPr>
              <a:t>les côtes </a:t>
            </a:r>
            <a:r>
              <a:rPr lang="fr-FR" sz="1600" i="1" dirty="0">
                <a:latin typeface="Arial"/>
              </a:rPr>
              <a:t>« stables »</a:t>
            </a:r>
          </a:p>
          <a:p>
            <a:pPr algn="l"/>
            <a:endParaRPr lang="fr-FR" sz="2400" dirty="0">
              <a:latin typeface="Arial"/>
            </a:endParaRPr>
          </a:p>
          <a:p>
            <a:pPr algn="l"/>
            <a:r>
              <a:rPr lang="fr-FR" sz="2400" dirty="0">
                <a:latin typeface="Arial"/>
              </a:rPr>
              <a:t>+120 m entre 20 et 8 ka</a:t>
            </a:r>
          </a:p>
          <a:p>
            <a:pPr algn="l"/>
            <a:r>
              <a:rPr lang="fr-FR" sz="2400" dirty="0">
                <a:latin typeface="Arial"/>
              </a:rPr>
              <a:t>~ stable depuis 6 ka</a:t>
            </a:r>
          </a:p>
          <a:p>
            <a:pPr algn="l"/>
            <a:endParaRPr lang="fr-FR" sz="2400" dirty="0" smtClean="0">
              <a:latin typeface="Arial"/>
            </a:endParaRPr>
          </a:p>
          <a:p>
            <a:pPr algn="l"/>
            <a:endParaRPr lang="fr-FR" sz="2400" dirty="0">
              <a:latin typeface="Arial"/>
            </a:endParaRPr>
          </a:p>
        </p:txBody>
      </p:sp>
    </p:spTree>
    <p:extLst>
      <p:ext uri="{BB962C8B-B14F-4D97-AF65-F5344CB8AC3E}">
        <p14:creationId xmlns:p14="http://schemas.microsoft.com/office/powerpoint/2010/main" val="139505113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17</a:t>
            </a:fld>
            <a:endParaRPr kumimoji="0" lang="fr-FR" sz="800" dirty="0">
              <a:solidFill>
                <a:srgbClr val="FFFFFF"/>
              </a:solidFill>
              <a:latin typeface="Arial"/>
            </a:endParaRPr>
          </a:p>
        </p:txBody>
      </p:sp>
      <p:pic>
        <p:nvPicPr>
          <p:cNvPr id="70" name="Image 69" descr="Screen Shot 2012-10-22 at 9.12.35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00152" y="432869"/>
            <a:ext cx="4278853" cy="2952328"/>
          </a:xfrm>
          <a:prstGeom prst="rect">
            <a:avLst/>
          </a:prstGeom>
        </p:spPr>
      </p:pic>
      <p:pic>
        <p:nvPicPr>
          <p:cNvPr id="2" name="Image 1" descr="Capture d’écran 2016-01-21 à 13.53.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247" y="3555618"/>
            <a:ext cx="6139241" cy="2837574"/>
          </a:xfrm>
          <a:prstGeom prst="rect">
            <a:avLst/>
          </a:prstGeom>
        </p:spPr>
      </p:pic>
      <p:sp>
        <p:nvSpPr>
          <p:cNvPr id="5" name="ZoneTexte 4"/>
          <p:cNvSpPr txBox="1"/>
          <p:nvPr/>
        </p:nvSpPr>
        <p:spPr>
          <a:xfrm>
            <a:off x="2705954" y="6316418"/>
            <a:ext cx="6022139" cy="307777"/>
          </a:xfrm>
          <a:prstGeom prst="rect">
            <a:avLst/>
          </a:prstGeom>
          <a:noFill/>
        </p:spPr>
        <p:txBody>
          <a:bodyPr wrap="none" rtlCol="0">
            <a:spAutoFit/>
          </a:bodyPr>
          <a:lstStyle/>
          <a:p>
            <a:pPr algn="l"/>
            <a:r>
              <a:rPr lang="fr-FR" dirty="0" smtClean="0">
                <a:latin typeface="+mj-lt"/>
              </a:rPr>
              <a:t>40          35          30           25          20          15          10           5            0</a:t>
            </a:r>
            <a:endParaRPr lang="fr-FR" dirty="0">
              <a:latin typeface="+mj-lt"/>
            </a:endParaRPr>
          </a:p>
        </p:txBody>
      </p:sp>
      <p:sp>
        <p:nvSpPr>
          <p:cNvPr id="11" name="ZoneTexte 10"/>
          <p:cNvSpPr txBox="1"/>
          <p:nvPr/>
        </p:nvSpPr>
        <p:spPr>
          <a:xfrm>
            <a:off x="4068047" y="6522900"/>
            <a:ext cx="2656572" cy="276999"/>
          </a:xfrm>
          <a:prstGeom prst="rect">
            <a:avLst/>
          </a:prstGeom>
          <a:noFill/>
        </p:spPr>
        <p:txBody>
          <a:bodyPr wrap="none" rtlCol="0">
            <a:spAutoFit/>
          </a:bodyPr>
          <a:lstStyle/>
          <a:p>
            <a:r>
              <a:rPr lang="fr-FR" sz="1200" dirty="0" smtClean="0">
                <a:latin typeface="+mj-lt"/>
              </a:rPr>
              <a:t>Temps (Millier d’année / aujourd’hui)</a:t>
            </a:r>
            <a:endParaRPr lang="fr-FR" sz="1200" dirty="0">
              <a:latin typeface="+mj-lt"/>
            </a:endParaRPr>
          </a:p>
        </p:txBody>
      </p:sp>
      <p:sp>
        <p:nvSpPr>
          <p:cNvPr id="8" name="Text Box 13"/>
          <p:cNvSpPr txBox="1">
            <a:spLocks noChangeArrowheads="1"/>
          </p:cNvSpPr>
          <p:nvPr/>
        </p:nvSpPr>
        <p:spPr bwMode="auto">
          <a:xfrm>
            <a:off x="647436" y="491679"/>
            <a:ext cx="7337612" cy="4770536"/>
          </a:xfrm>
          <a:prstGeom prst="rect">
            <a:avLst/>
          </a:prstGeom>
          <a:noFill/>
          <a:ln w="9525">
            <a:noFill/>
            <a:miter lim="800000"/>
            <a:headEnd/>
            <a:tailEnd/>
          </a:ln>
        </p:spPr>
        <p:txBody>
          <a:bodyPr wrap="square">
            <a:prstTxWarp prst="textNoShape">
              <a:avLst/>
            </a:prstTxWarp>
            <a:spAutoFit/>
          </a:bodyPr>
          <a:lstStyle/>
          <a:p>
            <a:pPr algn="l"/>
            <a:r>
              <a:rPr lang="fr-FR" sz="2400" dirty="0">
                <a:latin typeface="Arial"/>
              </a:rPr>
              <a:t>Variations </a:t>
            </a:r>
            <a:r>
              <a:rPr lang="fr-FR" sz="2400" dirty="0" smtClean="0">
                <a:latin typeface="Arial"/>
              </a:rPr>
              <a:t>Holocènes </a:t>
            </a:r>
            <a:r>
              <a:rPr lang="fr-FR" dirty="0" smtClean="0">
                <a:latin typeface="Arial"/>
              </a:rPr>
              <a:t>(10000 ans)</a:t>
            </a:r>
          </a:p>
          <a:p>
            <a:pPr algn="l"/>
            <a:r>
              <a:rPr lang="fr-FR" sz="2400" dirty="0" smtClean="0">
                <a:latin typeface="Arial"/>
                <a:sym typeface="Wingdings"/>
              </a:rPr>
              <a:t>du Niveau </a:t>
            </a:r>
            <a:r>
              <a:rPr lang="fr-FR" sz="2400" dirty="0">
                <a:latin typeface="Arial"/>
                <a:sym typeface="Wingdings"/>
              </a:rPr>
              <a:t>Marin </a:t>
            </a:r>
            <a:r>
              <a:rPr lang="fr-FR" sz="2400" b="1" u="sng" dirty="0">
                <a:latin typeface="Arial"/>
                <a:sym typeface="Wingdings"/>
              </a:rPr>
              <a:t>Eustatique</a:t>
            </a:r>
            <a:endParaRPr lang="fr-FR" sz="2400" b="1" dirty="0">
              <a:latin typeface="Arial"/>
            </a:endParaRPr>
          </a:p>
          <a:p>
            <a:pPr algn="l"/>
            <a:endParaRPr lang="fr-FR" sz="2400" dirty="0">
              <a:latin typeface="Arial"/>
            </a:endParaRPr>
          </a:p>
          <a:p>
            <a:pPr algn="l"/>
            <a:r>
              <a:rPr lang="fr-FR" sz="1600" i="1" dirty="0">
                <a:latin typeface="Arial"/>
              </a:rPr>
              <a:t>Moyenne des NMR sur </a:t>
            </a:r>
            <a:r>
              <a:rPr lang="fr-FR" sz="1600" i="1" dirty="0" smtClean="0">
                <a:latin typeface="Arial"/>
              </a:rPr>
              <a:t>les côtes </a:t>
            </a:r>
            <a:r>
              <a:rPr lang="fr-FR" sz="1600" i="1" dirty="0">
                <a:latin typeface="Arial"/>
              </a:rPr>
              <a:t>« stables »</a:t>
            </a:r>
          </a:p>
          <a:p>
            <a:pPr algn="l"/>
            <a:endParaRPr lang="fr-FR" sz="2400" dirty="0">
              <a:latin typeface="Arial"/>
            </a:endParaRPr>
          </a:p>
          <a:p>
            <a:pPr algn="l"/>
            <a:r>
              <a:rPr lang="fr-FR" sz="2400" dirty="0">
                <a:latin typeface="Arial"/>
              </a:rPr>
              <a:t>+120 m entre 20 et 8 ka</a:t>
            </a:r>
          </a:p>
          <a:p>
            <a:pPr algn="l"/>
            <a:r>
              <a:rPr lang="fr-FR" sz="2400" dirty="0">
                <a:latin typeface="Arial"/>
              </a:rPr>
              <a:t>~ stable depuis 6 ka</a:t>
            </a:r>
          </a:p>
          <a:p>
            <a:pPr algn="l"/>
            <a:endParaRPr lang="fr-FR" sz="2400" dirty="0" smtClean="0">
              <a:latin typeface="Arial"/>
            </a:endParaRPr>
          </a:p>
          <a:p>
            <a:pPr algn="l"/>
            <a:endParaRPr lang="fr-FR" sz="2400" dirty="0">
              <a:latin typeface="Arial"/>
            </a:endParaRPr>
          </a:p>
          <a:p>
            <a:pPr algn="l"/>
            <a:r>
              <a:rPr lang="fr-FR" sz="2400" dirty="0" smtClean="0">
                <a:latin typeface="Arial"/>
              </a:rPr>
              <a:t>Fonte </a:t>
            </a:r>
            <a:r>
              <a:rPr lang="fr-FR" sz="2400" dirty="0">
                <a:latin typeface="Arial"/>
              </a:rPr>
              <a:t>des </a:t>
            </a:r>
            <a:r>
              <a:rPr lang="fr-FR" sz="2400" dirty="0" smtClean="0">
                <a:latin typeface="Arial"/>
              </a:rPr>
              <a:t>calottes</a:t>
            </a:r>
          </a:p>
          <a:p>
            <a:pPr algn="l"/>
            <a:r>
              <a:rPr lang="fr-FR" sz="2400" dirty="0" smtClean="0">
                <a:latin typeface="Arial"/>
              </a:rPr>
              <a:t>glaciaires du</a:t>
            </a:r>
          </a:p>
          <a:p>
            <a:pPr algn="l"/>
            <a:r>
              <a:rPr lang="fr-FR" sz="2400" dirty="0">
                <a:latin typeface="Arial"/>
              </a:rPr>
              <a:t>d</a:t>
            </a:r>
            <a:r>
              <a:rPr lang="fr-FR" sz="2400" dirty="0" smtClean="0">
                <a:latin typeface="Arial"/>
              </a:rPr>
              <a:t>ernier</a:t>
            </a:r>
          </a:p>
          <a:p>
            <a:pPr algn="l"/>
            <a:r>
              <a:rPr lang="fr-FR" sz="2400" dirty="0" smtClean="0">
                <a:latin typeface="Arial"/>
              </a:rPr>
              <a:t>maximum</a:t>
            </a:r>
            <a:endParaRPr lang="fr-FR" sz="2400" dirty="0">
              <a:latin typeface="Arial"/>
            </a:endParaRPr>
          </a:p>
        </p:txBody>
      </p:sp>
      <p:sp>
        <p:nvSpPr>
          <p:cNvPr id="77" name="Flèche vers la droite 76"/>
          <p:cNvSpPr/>
          <p:nvPr/>
        </p:nvSpPr>
        <p:spPr bwMode="auto">
          <a:xfrm rot="16200000">
            <a:off x="2028315" y="3264945"/>
            <a:ext cx="483543" cy="323899"/>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sp>
        <p:nvSpPr>
          <p:cNvPr id="13"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Niveaux Marins Eustatique</a:t>
            </a:r>
            <a:endParaRPr lang="fr-FR" dirty="0">
              <a:solidFill>
                <a:srgbClr val="1B4A6E"/>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1749180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18</a:t>
            </a:fld>
            <a:endParaRPr kumimoji="0" lang="fr-FR" sz="800" dirty="0">
              <a:solidFill>
                <a:srgbClr val="FFFFFF"/>
              </a:solidFill>
              <a:latin typeface="Arial"/>
            </a:endParaRPr>
          </a:p>
        </p:txBody>
      </p:sp>
      <p:pic>
        <p:nvPicPr>
          <p:cNvPr id="70" name="Image 69" descr="Screen Shot 2012-10-22 at 9.12.35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00152" y="432869"/>
            <a:ext cx="4278853" cy="2952328"/>
          </a:xfrm>
          <a:prstGeom prst="rect">
            <a:avLst/>
          </a:prstGeom>
        </p:spPr>
      </p:pic>
      <p:pic>
        <p:nvPicPr>
          <p:cNvPr id="12" name="Image 11" descr="Screen Shot 2012-10-22 at 9.12.35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51328" y="3762824"/>
            <a:ext cx="6210654" cy="1964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p:cNvSpPr/>
          <p:nvPr/>
        </p:nvSpPr>
        <p:spPr>
          <a:xfrm>
            <a:off x="6776651" y="496846"/>
            <a:ext cx="1656184" cy="591261"/>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 name="Connecteur droit 13"/>
          <p:cNvCxnSpPr/>
          <p:nvPr/>
        </p:nvCxnSpPr>
        <p:spPr>
          <a:xfrm flipH="1">
            <a:off x="7985048" y="1088107"/>
            <a:ext cx="447787" cy="4663898"/>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eur droit 14"/>
          <p:cNvCxnSpPr/>
          <p:nvPr/>
        </p:nvCxnSpPr>
        <p:spPr>
          <a:xfrm flipV="1">
            <a:off x="1726497" y="496846"/>
            <a:ext cx="5050154" cy="324652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6" name="Flèche vers la droite 15"/>
          <p:cNvSpPr/>
          <p:nvPr/>
        </p:nvSpPr>
        <p:spPr bwMode="auto">
          <a:xfrm>
            <a:off x="3854417" y="6186599"/>
            <a:ext cx="636135" cy="323899"/>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sp>
        <p:nvSpPr>
          <p:cNvPr id="6" name="Rectangle 5"/>
          <p:cNvSpPr/>
          <p:nvPr/>
        </p:nvSpPr>
        <p:spPr bwMode="auto">
          <a:xfrm>
            <a:off x="2739154" y="2274241"/>
            <a:ext cx="1278271" cy="738714"/>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sp>
        <p:nvSpPr>
          <p:cNvPr id="8" name="Text Box 13"/>
          <p:cNvSpPr txBox="1">
            <a:spLocks noChangeArrowheads="1"/>
          </p:cNvSpPr>
          <p:nvPr/>
        </p:nvSpPr>
        <p:spPr bwMode="auto">
          <a:xfrm>
            <a:off x="647436" y="491679"/>
            <a:ext cx="7337612" cy="6247863"/>
          </a:xfrm>
          <a:prstGeom prst="rect">
            <a:avLst/>
          </a:prstGeom>
          <a:noFill/>
          <a:ln w="9525">
            <a:noFill/>
            <a:miter lim="800000"/>
            <a:headEnd/>
            <a:tailEnd/>
          </a:ln>
        </p:spPr>
        <p:txBody>
          <a:bodyPr wrap="square">
            <a:prstTxWarp prst="textNoShape">
              <a:avLst/>
            </a:prstTxWarp>
            <a:spAutoFit/>
          </a:bodyPr>
          <a:lstStyle/>
          <a:p>
            <a:pPr algn="l"/>
            <a:r>
              <a:rPr lang="fr-FR" sz="2400" dirty="0">
                <a:latin typeface="Arial"/>
              </a:rPr>
              <a:t>Variations </a:t>
            </a:r>
            <a:r>
              <a:rPr lang="fr-FR" sz="2400" dirty="0" smtClean="0">
                <a:latin typeface="Arial"/>
              </a:rPr>
              <a:t>Holocènes </a:t>
            </a:r>
            <a:r>
              <a:rPr lang="fr-FR" dirty="0" smtClean="0">
                <a:latin typeface="Arial"/>
              </a:rPr>
              <a:t>(10000 ans)</a:t>
            </a:r>
          </a:p>
          <a:p>
            <a:pPr algn="l"/>
            <a:r>
              <a:rPr lang="fr-FR" sz="2400" dirty="0" smtClean="0">
                <a:latin typeface="Arial"/>
                <a:sym typeface="Wingdings"/>
              </a:rPr>
              <a:t>du Niveau </a:t>
            </a:r>
            <a:r>
              <a:rPr lang="fr-FR" sz="2400" dirty="0">
                <a:latin typeface="Arial"/>
                <a:sym typeface="Wingdings"/>
              </a:rPr>
              <a:t>Marin </a:t>
            </a:r>
            <a:r>
              <a:rPr lang="fr-FR" sz="2400" b="1" u="sng" dirty="0">
                <a:latin typeface="Arial"/>
                <a:sym typeface="Wingdings"/>
              </a:rPr>
              <a:t>Eustatique</a:t>
            </a:r>
            <a:endParaRPr lang="fr-FR" sz="2400" b="1" dirty="0">
              <a:latin typeface="Arial"/>
            </a:endParaRPr>
          </a:p>
          <a:p>
            <a:pPr algn="l"/>
            <a:endParaRPr lang="fr-FR" sz="2400" dirty="0">
              <a:latin typeface="Arial"/>
            </a:endParaRPr>
          </a:p>
          <a:p>
            <a:pPr algn="l"/>
            <a:r>
              <a:rPr lang="fr-FR" sz="1600" i="1" dirty="0">
                <a:latin typeface="Arial"/>
              </a:rPr>
              <a:t>Moyenne des NMR sur </a:t>
            </a:r>
            <a:r>
              <a:rPr lang="fr-FR" sz="1600" i="1" dirty="0" smtClean="0">
                <a:latin typeface="Arial"/>
              </a:rPr>
              <a:t>les côtes </a:t>
            </a:r>
            <a:r>
              <a:rPr lang="fr-FR" sz="1600" i="1" dirty="0">
                <a:latin typeface="Arial"/>
              </a:rPr>
              <a:t>« stables »</a:t>
            </a:r>
          </a:p>
          <a:p>
            <a:pPr algn="l"/>
            <a:endParaRPr lang="fr-FR" sz="2400" dirty="0">
              <a:latin typeface="Arial"/>
            </a:endParaRPr>
          </a:p>
          <a:p>
            <a:pPr algn="l"/>
            <a:r>
              <a:rPr lang="fr-FR" sz="2400" dirty="0">
                <a:latin typeface="Arial"/>
              </a:rPr>
              <a:t>+120 m entre 20 et 8 ka</a:t>
            </a:r>
          </a:p>
          <a:p>
            <a:pPr algn="l"/>
            <a:r>
              <a:rPr lang="fr-FR" sz="2400" dirty="0">
                <a:latin typeface="Arial"/>
              </a:rPr>
              <a:t>~ stable depuis 6 ka</a:t>
            </a:r>
          </a:p>
          <a:p>
            <a:pPr algn="l"/>
            <a:endParaRPr lang="fr-FR" sz="2400" dirty="0" smtClean="0">
              <a:latin typeface="Arial"/>
            </a:endParaRPr>
          </a:p>
          <a:p>
            <a:pPr algn="l"/>
            <a:endParaRPr lang="fr-FR" sz="2400" dirty="0" smtClean="0">
              <a:latin typeface="Arial"/>
            </a:endParaRPr>
          </a:p>
          <a:p>
            <a:pPr algn="l"/>
            <a:endParaRPr lang="fr-FR" sz="2400" dirty="0">
              <a:latin typeface="Arial"/>
            </a:endParaRPr>
          </a:p>
          <a:p>
            <a:pPr algn="l"/>
            <a:endParaRPr lang="fr-FR" sz="2400" dirty="0" smtClean="0">
              <a:latin typeface="Arial"/>
            </a:endParaRPr>
          </a:p>
          <a:p>
            <a:pPr algn="l"/>
            <a:endParaRPr lang="fr-FR" sz="2400" dirty="0">
              <a:latin typeface="Arial"/>
            </a:endParaRPr>
          </a:p>
          <a:p>
            <a:pPr algn="l"/>
            <a:endParaRPr lang="fr-FR" sz="2400" dirty="0" smtClean="0">
              <a:latin typeface="Arial"/>
            </a:endParaRPr>
          </a:p>
          <a:p>
            <a:pPr algn="l"/>
            <a:endParaRPr lang="fr-FR" sz="1000" dirty="0" smtClean="0">
              <a:latin typeface="Arial"/>
            </a:endParaRPr>
          </a:p>
          <a:p>
            <a:pPr algn="l"/>
            <a:endParaRPr lang="fr-FR" sz="2400" dirty="0" smtClean="0">
              <a:latin typeface="Arial"/>
            </a:endParaRPr>
          </a:p>
          <a:p>
            <a:pPr algn="l"/>
            <a:endParaRPr lang="fr-FR" sz="2400" dirty="0">
              <a:latin typeface="Arial"/>
            </a:endParaRPr>
          </a:p>
          <a:p>
            <a:pPr algn="l"/>
            <a:r>
              <a:rPr lang="fr-FR" sz="2400" dirty="0">
                <a:solidFill>
                  <a:schemeClr val="bg1"/>
                </a:solidFill>
                <a:latin typeface="Arial"/>
              </a:rPr>
              <a:t>~ 5 m depuis ~ 5 </a:t>
            </a:r>
            <a:r>
              <a:rPr lang="fr-FR" sz="2400" dirty="0" smtClean="0">
                <a:solidFill>
                  <a:schemeClr val="bg1"/>
                </a:solidFill>
                <a:latin typeface="Arial"/>
              </a:rPr>
              <a:t>ka                </a:t>
            </a:r>
            <a:r>
              <a:rPr lang="fr-FR" sz="3200" b="1" dirty="0" smtClean="0">
                <a:solidFill>
                  <a:schemeClr val="bg1"/>
                </a:solidFill>
                <a:latin typeface="Arial"/>
              </a:rPr>
              <a:t>~ </a:t>
            </a:r>
            <a:r>
              <a:rPr lang="fr-FR" sz="3200" b="1" dirty="0">
                <a:solidFill>
                  <a:schemeClr val="bg1"/>
                </a:solidFill>
                <a:latin typeface="Arial"/>
              </a:rPr>
              <a:t>1 mm/</a:t>
            </a:r>
            <a:r>
              <a:rPr lang="fr-FR" sz="3200" b="1" dirty="0" smtClean="0">
                <a:solidFill>
                  <a:schemeClr val="bg1"/>
                </a:solidFill>
                <a:latin typeface="Arial"/>
              </a:rPr>
              <a:t>a</a:t>
            </a:r>
            <a:endParaRPr lang="fr-FR" sz="3200" b="1" dirty="0">
              <a:solidFill>
                <a:schemeClr val="bg1"/>
              </a:solidFill>
              <a:latin typeface="Arial"/>
            </a:endParaRPr>
          </a:p>
        </p:txBody>
      </p:sp>
      <p:sp>
        <p:nvSpPr>
          <p:cNvPr id="20"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Niveaux Marins Eustatique</a:t>
            </a:r>
            <a:endParaRPr lang="fr-FR" dirty="0">
              <a:solidFill>
                <a:srgbClr val="1B4A6E"/>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5786905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19</a:t>
            </a:fld>
            <a:endParaRPr kumimoji="0" lang="fr-FR" sz="800" dirty="0">
              <a:solidFill>
                <a:srgbClr val="FFFFFF"/>
              </a:solidFill>
              <a:latin typeface="Arial"/>
            </a:endParaRPr>
          </a:p>
        </p:txBody>
      </p:sp>
      <p:sp>
        <p:nvSpPr>
          <p:cNvPr id="8" name="Text Box 13"/>
          <p:cNvSpPr txBox="1">
            <a:spLocks noChangeArrowheads="1"/>
          </p:cNvSpPr>
          <p:nvPr/>
        </p:nvSpPr>
        <p:spPr bwMode="auto">
          <a:xfrm>
            <a:off x="647435" y="491679"/>
            <a:ext cx="8333667" cy="2246769"/>
          </a:xfrm>
          <a:prstGeom prst="rect">
            <a:avLst/>
          </a:prstGeom>
          <a:noFill/>
          <a:ln w="9525">
            <a:noFill/>
            <a:miter lim="800000"/>
            <a:headEnd/>
            <a:tailEnd/>
          </a:ln>
        </p:spPr>
        <p:txBody>
          <a:bodyPr wrap="square">
            <a:prstTxWarp prst="textNoShape">
              <a:avLst/>
            </a:prstTxWarp>
            <a:spAutoFit/>
          </a:bodyPr>
          <a:lstStyle/>
          <a:p>
            <a:pPr algn="l"/>
            <a:r>
              <a:rPr lang="fr-FR" sz="2400" dirty="0">
                <a:latin typeface="Arial"/>
              </a:rPr>
              <a:t>Variations </a:t>
            </a:r>
            <a:r>
              <a:rPr lang="fr-FR" sz="2400" dirty="0" smtClean="0">
                <a:latin typeface="Arial"/>
              </a:rPr>
              <a:t>historiques </a:t>
            </a:r>
            <a:r>
              <a:rPr lang="fr-FR" dirty="0" smtClean="0">
                <a:latin typeface="Arial"/>
              </a:rPr>
              <a:t>(100 ans) </a:t>
            </a:r>
            <a:r>
              <a:rPr lang="fr-FR" sz="2400" dirty="0" smtClean="0">
                <a:latin typeface="Arial"/>
                <a:sym typeface="Wingdings"/>
              </a:rPr>
              <a:t>du Niveau </a:t>
            </a:r>
            <a:r>
              <a:rPr lang="fr-FR" sz="2400" dirty="0">
                <a:latin typeface="Arial"/>
                <a:sym typeface="Wingdings"/>
              </a:rPr>
              <a:t>Marin </a:t>
            </a:r>
            <a:r>
              <a:rPr lang="fr-FR" sz="2400" b="1" u="sng" dirty="0">
                <a:latin typeface="Arial"/>
                <a:sym typeface="Wingdings"/>
              </a:rPr>
              <a:t>Eustatique</a:t>
            </a:r>
            <a:endParaRPr lang="fr-FR" sz="2400" b="1" dirty="0">
              <a:latin typeface="Arial"/>
            </a:endParaRPr>
          </a:p>
          <a:p>
            <a:pPr algn="l"/>
            <a:endParaRPr lang="fr-FR" sz="2400" dirty="0">
              <a:latin typeface="Arial"/>
            </a:endParaRPr>
          </a:p>
          <a:p>
            <a:pPr algn="l"/>
            <a:r>
              <a:rPr lang="fr-FR" sz="2000" dirty="0" smtClean="0">
                <a:latin typeface="Arial"/>
              </a:rPr>
              <a:t>Mesures </a:t>
            </a:r>
            <a:r>
              <a:rPr lang="fr-FR" sz="2000" dirty="0">
                <a:latin typeface="Arial"/>
              </a:rPr>
              <a:t>locales par </a:t>
            </a:r>
            <a:r>
              <a:rPr lang="fr-FR" sz="2000" dirty="0" smtClean="0">
                <a:latin typeface="Arial"/>
              </a:rPr>
              <a:t>marégraphes           </a:t>
            </a:r>
            <a:r>
              <a:rPr lang="fr-FR" sz="2000" dirty="0">
                <a:latin typeface="Arial"/>
              </a:rPr>
              <a:t>Niveau marin relatif local</a:t>
            </a:r>
          </a:p>
          <a:p>
            <a:pPr algn="l"/>
            <a:endParaRPr lang="fr-FR" sz="2400" dirty="0">
              <a:latin typeface="Arial"/>
            </a:endParaRPr>
          </a:p>
          <a:p>
            <a:pPr algn="l"/>
            <a:endParaRPr lang="fr-FR" sz="2400" dirty="0">
              <a:latin typeface="Arial"/>
            </a:endParaRPr>
          </a:p>
          <a:p>
            <a:pPr algn="l"/>
            <a:r>
              <a:rPr lang="fr-FR" sz="2400" dirty="0">
                <a:latin typeface="Arial"/>
              </a:rPr>
              <a:t>			</a:t>
            </a:r>
            <a:r>
              <a:rPr lang="fr-FR" sz="2400" dirty="0" err="1">
                <a:latin typeface="Arial"/>
              </a:rPr>
              <a:t>Qu</a:t>
            </a:r>
            <a:r>
              <a:rPr lang="fr-FR" sz="2400" dirty="0">
                <a:latin typeface="Arial"/>
              </a:rPr>
              <a:t>.: causes?</a:t>
            </a:r>
          </a:p>
        </p:txBody>
      </p:sp>
      <p:sp>
        <p:nvSpPr>
          <p:cNvPr id="77" name="Flèche vers la droite 76"/>
          <p:cNvSpPr/>
          <p:nvPr/>
        </p:nvSpPr>
        <p:spPr bwMode="auto">
          <a:xfrm>
            <a:off x="4734267" y="1256309"/>
            <a:ext cx="483543" cy="323899"/>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sp>
        <p:nvSpPr>
          <p:cNvPr id="13"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Niveaux Marins Eustatique</a:t>
            </a:r>
            <a:endParaRPr lang="fr-FR" dirty="0">
              <a:solidFill>
                <a:srgbClr val="1B4A6E"/>
              </a:solidFill>
              <a:latin typeface="Arial" charset="0"/>
              <a:ea typeface="ＭＳ Ｐゴシック" charset="0"/>
              <a:cs typeface="ＭＳ Ｐゴシック" charset="0"/>
            </a:endParaRPr>
          </a:p>
        </p:txBody>
      </p:sp>
      <p:pic>
        <p:nvPicPr>
          <p:cNvPr id="12" name="Image 11" descr="seat_full.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64096" y="1950536"/>
            <a:ext cx="6075426" cy="4649736"/>
          </a:xfrm>
          <a:prstGeom prst="rect">
            <a:avLst/>
          </a:prstGeom>
        </p:spPr>
      </p:pic>
      <p:sp>
        <p:nvSpPr>
          <p:cNvPr id="3" name="ZoneTexte 2"/>
          <p:cNvSpPr txBox="1"/>
          <p:nvPr/>
        </p:nvSpPr>
        <p:spPr>
          <a:xfrm>
            <a:off x="6708472" y="1958835"/>
            <a:ext cx="2435528" cy="4370427"/>
          </a:xfrm>
          <a:prstGeom prst="rect">
            <a:avLst/>
          </a:prstGeom>
          <a:noFill/>
        </p:spPr>
        <p:txBody>
          <a:bodyPr wrap="square" rtlCol="0">
            <a:spAutoFit/>
          </a:bodyPr>
          <a:lstStyle/>
          <a:p>
            <a:pPr lvl="0" algn="l"/>
            <a:r>
              <a:rPr lang="fr-FR" sz="2400" b="1" dirty="0">
                <a:solidFill>
                  <a:srgbClr val="000000"/>
                </a:solidFill>
                <a:latin typeface="Arial"/>
              </a:rPr>
              <a:t>24 h</a:t>
            </a:r>
            <a:r>
              <a:rPr lang="fr-FR" sz="2400" dirty="0">
                <a:solidFill>
                  <a:srgbClr val="000000"/>
                </a:solidFill>
                <a:latin typeface="Arial"/>
              </a:rPr>
              <a:t>  =&gt;  </a:t>
            </a:r>
            <a:r>
              <a:rPr lang="fr-FR" sz="2400" dirty="0" smtClean="0">
                <a:solidFill>
                  <a:srgbClr val="000000"/>
                </a:solidFill>
                <a:latin typeface="Arial"/>
              </a:rPr>
              <a:t>Marées</a:t>
            </a:r>
          </a:p>
          <a:p>
            <a:pPr lvl="0" algn="l"/>
            <a:endParaRPr lang="fr-FR" sz="2400" dirty="0">
              <a:solidFill>
                <a:srgbClr val="000000"/>
              </a:solidFill>
              <a:latin typeface="Arial"/>
            </a:endParaRPr>
          </a:p>
          <a:p>
            <a:pPr lvl="0" algn="l"/>
            <a:r>
              <a:rPr lang="fr-FR" sz="2400" b="1" dirty="0">
                <a:solidFill>
                  <a:srgbClr val="000000"/>
                </a:solidFill>
                <a:latin typeface="Arial"/>
              </a:rPr>
              <a:t>1 </a:t>
            </a:r>
            <a:r>
              <a:rPr lang="fr-FR" sz="2400" b="1" dirty="0" smtClean="0">
                <a:solidFill>
                  <a:srgbClr val="000000"/>
                </a:solidFill>
                <a:latin typeface="Arial"/>
              </a:rPr>
              <a:t>an  </a:t>
            </a:r>
            <a:r>
              <a:rPr lang="fr-FR" sz="2400" dirty="0">
                <a:solidFill>
                  <a:srgbClr val="000000"/>
                </a:solidFill>
                <a:latin typeface="Arial"/>
              </a:rPr>
              <a:t>=&gt;  Variations saisonnières</a:t>
            </a:r>
          </a:p>
          <a:p>
            <a:pPr lvl="0" algn="l"/>
            <a:endParaRPr lang="fr-FR" sz="2400" dirty="0">
              <a:solidFill>
                <a:srgbClr val="000000"/>
              </a:solidFill>
              <a:latin typeface="Arial"/>
            </a:endParaRPr>
          </a:p>
          <a:p>
            <a:pPr lvl="0" algn="l"/>
            <a:r>
              <a:rPr lang="fr-FR" sz="2400" b="1" dirty="0">
                <a:solidFill>
                  <a:srgbClr val="000000"/>
                </a:solidFill>
                <a:latin typeface="Arial"/>
              </a:rPr>
              <a:t>7 - 10 </a:t>
            </a:r>
            <a:r>
              <a:rPr lang="fr-FR" sz="2400" b="1" dirty="0" smtClean="0">
                <a:solidFill>
                  <a:srgbClr val="000000"/>
                </a:solidFill>
                <a:latin typeface="Arial"/>
              </a:rPr>
              <a:t>ans  </a:t>
            </a:r>
            <a:r>
              <a:rPr lang="fr-FR" sz="2400" dirty="0">
                <a:solidFill>
                  <a:srgbClr val="000000"/>
                </a:solidFill>
                <a:latin typeface="Arial"/>
              </a:rPr>
              <a:t>=&gt;  Cycles </a:t>
            </a:r>
            <a:r>
              <a:rPr lang="fr-FR" sz="2400" dirty="0" smtClean="0">
                <a:solidFill>
                  <a:srgbClr val="000000"/>
                </a:solidFill>
                <a:latin typeface="Arial"/>
              </a:rPr>
              <a:t>océaniques</a:t>
            </a:r>
          </a:p>
          <a:p>
            <a:pPr lvl="0" algn="l"/>
            <a:endParaRPr lang="fr-FR" sz="2400" dirty="0">
              <a:solidFill>
                <a:srgbClr val="000000"/>
              </a:solidFill>
              <a:latin typeface="Arial"/>
            </a:endParaRPr>
          </a:p>
          <a:p>
            <a:endParaRPr lang="fr-FR" dirty="0"/>
          </a:p>
        </p:txBody>
      </p:sp>
    </p:spTree>
    <p:extLst>
      <p:ext uri="{BB962C8B-B14F-4D97-AF65-F5344CB8AC3E}">
        <p14:creationId xmlns:p14="http://schemas.microsoft.com/office/powerpoint/2010/main" val="35981651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9"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10"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2</a:t>
            </a:fld>
            <a:endParaRPr kumimoji="0" lang="fr-FR" sz="800" dirty="0">
              <a:solidFill>
                <a:srgbClr val="FFFFFF"/>
              </a:solidFill>
              <a:latin typeface="Arial"/>
            </a:endParaRPr>
          </a:p>
        </p:txBody>
      </p:sp>
      <p:sp>
        <p:nvSpPr>
          <p:cNvPr id="12"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smtClean="0">
                <a:solidFill>
                  <a:srgbClr val="1B4A6E"/>
                </a:solidFill>
                <a:latin typeface="Arial" charset="0"/>
                <a:ea typeface="ＭＳ Ｐゴシック" charset="0"/>
                <a:cs typeface="ＭＳ Ｐゴシック" charset="0"/>
              </a:rPr>
              <a:t>   Plan</a:t>
            </a:r>
            <a:endParaRPr lang="fr-FR" dirty="0">
              <a:solidFill>
                <a:srgbClr val="1B4A6E"/>
              </a:solidFill>
              <a:latin typeface="Arial" charset="0"/>
              <a:ea typeface="ＭＳ Ｐゴシック" charset="0"/>
              <a:cs typeface="ＭＳ Ｐゴシック" charset="0"/>
            </a:endParaRPr>
          </a:p>
        </p:txBody>
      </p:sp>
      <p:sp>
        <p:nvSpPr>
          <p:cNvPr id="16" name="Rectangle 18"/>
          <p:cNvSpPr>
            <a:spLocks noChangeArrowheads="1"/>
          </p:cNvSpPr>
          <p:nvPr/>
        </p:nvSpPr>
        <p:spPr bwMode="auto">
          <a:xfrm>
            <a:off x="819150" y="498451"/>
            <a:ext cx="8324850" cy="193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Objectif : Pourquoi et comment étudier les changements du niveau</a:t>
            </a:r>
          </a:p>
          <a:p>
            <a:pPr marL="360363" indent="-360363" algn="l">
              <a:lnSpc>
                <a:spcPct val="90000"/>
              </a:lnSpc>
              <a:spcBef>
                <a:spcPct val="20000"/>
              </a:spcBef>
              <a:buClr>
                <a:srgbClr val="660066"/>
              </a:buClr>
              <a:tabLst>
                <a:tab pos="625475" algn="l"/>
              </a:tabLst>
            </a:pPr>
            <a:r>
              <a:rPr kumimoji="0" lang="fr-FR" sz="2000" i="1" dirty="0">
                <a:solidFill>
                  <a:schemeClr val="bg1"/>
                </a:solidFill>
                <a:latin typeface="Arial" charset="0"/>
                <a:cs typeface="Arial" charset="0"/>
              </a:rPr>
              <a:t>	</a:t>
            </a:r>
            <a:r>
              <a:rPr kumimoji="0" lang="fr-FR" sz="2000" i="1" dirty="0" smtClean="0">
                <a:solidFill>
                  <a:schemeClr val="bg1"/>
                </a:solidFill>
                <a:latin typeface="Arial" charset="0"/>
                <a:cs typeface="Arial" charset="0"/>
              </a:rPr>
              <a:t>	           marin ?</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Définition : Niveau Marin Eustatique, Niveau Marin Relatif</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La </a:t>
            </a:r>
            <a:r>
              <a:rPr kumimoji="0" lang="fr-FR" sz="2000" i="1" dirty="0" err="1" smtClean="0">
                <a:solidFill>
                  <a:schemeClr val="bg1"/>
                </a:solidFill>
                <a:latin typeface="Arial" charset="0"/>
                <a:cs typeface="Arial" charset="0"/>
              </a:rPr>
              <a:t>marégraphie</a:t>
            </a: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sp>
        <p:nvSpPr>
          <p:cNvPr id="17" name="Rectangle 18"/>
          <p:cNvSpPr>
            <a:spLocks noChangeArrowheads="1"/>
          </p:cNvSpPr>
          <p:nvPr/>
        </p:nvSpPr>
        <p:spPr bwMode="auto">
          <a:xfrm>
            <a:off x="828844" y="1958197"/>
            <a:ext cx="4183028" cy="516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endParaRPr kumimoji="0" lang="fr-FR" sz="20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Outils de la géodésie spatial</a:t>
            </a:r>
          </a:p>
          <a:p>
            <a:pPr marL="541338" indent="-201613" algn="l">
              <a:lnSpc>
                <a:spcPct val="90000"/>
              </a:lnSpc>
              <a:spcBef>
                <a:spcPts val="900"/>
              </a:spcBef>
              <a:buClr>
                <a:srgbClr val="660066"/>
              </a:buClr>
              <a:buFont typeface="Arial"/>
              <a:buChar char="•"/>
              <a:tabLst>
                <a:tab pos="990600" algn="l"/>
              </a:tabLst>
            </a:pPr>
            <a:endParaRPr kumimoji="0" lang="fr-FR" sz="200" i="1" dirty="0" smtClean="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GNSS</a:t>
            </a:r>
            <a:endParaRPr kumimoji="0" lang="fr-FR" sz="1600" i="1" dirty="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techniques Laser (SLR, LLR) </a:t>
            </a:r>
          </a:p>
          <a:p>
            <a:pPr marL="625475" indent="-179388" algn="l">
              <a:lnSpc>
                <a:spcPct val="90000"/>
              </a:lnSpc>
              <a:spcBef>
                <a:spcPts val="900"/>
              </a:spcBef>
              <a:buClr>
                <a:srgbClr val="660066"/>
              </a:buClr>
              <a:buFont typeface="Arial"/>
              <a:buChar char="•"/>
              <a:tabLst>
                <a:tab pos="990600" algn="l"/>
              </a:tabLst>
            </a:pPr>
            <a:r>
              <a:rPr kumimoji="0" lang="fr-FR" sz="1600" i="1" dirty="0">
                <a:solidFill>
                  <a:schemeClr val="bg1"/>
                </a:solidFill>
                <a:latin typeface="Arial" charset="0"/>
                <a:cs typeface="Arial" charset="0"/>
              </a:rPr>
              <a:t>L’interférométrie à très longue base (VLBI)</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satellites observés par les techniques Doppler (DORIS</a:t>
            </a:r>
            <a:r>
              <a:rPr kumimoji="0" lang="fr-FR" sz="1600" i="1" dirty="0" smtClean="0">
                <a:solidFill>
                  <a:schemeClr val="bg1"/>
                </a:solidFill>
                <a:latin typeface="Arial" charset="0"/>
                <a:cs typeface="Arial" charset="0"/>
              </a:rPr>
              <a:t>)</a:t>
            </a:r>
          </a:p>
          <a:p>
            <a:pPr marL="625475" indent="-179388" algn="l">
              <a:lnSpc>
                <a:spcPct val="90000"/>
              </a:lnSpc>
              <a:spcBef>
                <a:spcPts val="900"/>
              </a:spcBef>
              <a:buClr>
                <a:srgbClr val="660066"/>
              </a:buClr>
              <a:buFont typeface="Arial"/>
              <a:buChar char="•"/>
              <a:tabLst>
                <a:tab pos="990600" algn="l"/>
              </a:tabLst>
            </a:pPr>
            <a:r>
              <a:rPr kumimoji="0" lang="fr-FR" sz="1600" i="1" dirty="0">
                <a:solidFill>
                  <a:srgbClr val="000000"/>
                </a:solidFill>
                <a:latin typeface="Arial" charset="0"/>
                <a:cs typeface="Arial" charset="0"/>
              </a:rPr>
              <a:t>L’altimétrie des océans, des calottes polaires </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Gravimétrie satellitaire (GRACE)</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L’interférométrie </a:t>
            </a:r>
            <a:r>
              <a:rPr kumimoji="0" lang="fr-FR" sz="1600" i="1" dirty="0">
                <a:solidFill>
                  <a:schemeClr val="bg1"/>
                </a:solidFill>
                <a:latin typeface="Arial" charset="0"/>
                <a:cs typeface="Arial" charset="0"/>
              </a:rPr>
              <a:t>radar (INSAR</a:t>
            </a:r>
            <a:r>
              <a:rPr kumimoji="0" lang="fr-FR" sz="1600" i="1" dirty="0" smtClean="0">
                <a:solidFill>
                  <a:schemeClr val="bg1"/>
                </a:solidFill>
                <a:latin typeface="Arial" charset="0"/>
                <a:cs typeface="Arial" charset="0"/>
              </a:rPr>
              <a:t>)</a:t>
            </a:r>
          </a:p>
          <a:p>
            <a:pPr marL="266700" indent="-266700"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Exemple</a:t>
            </a: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spTree>
    <p:extLst>
      <p:ext uri="{BB962C8B-B14F-4D97-AF65-F5344CB8AC3E}">
        <p14:creationId xmlns:p14="http://schemas.microsoft.com/office/powerpoint/2010/main" val="412626942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3"/>
          <p:cNvSpPr txBox="1">
            <a:spLocks noChangeArrowheads="1"/>
          </p:cNvSpPr>
          <p:nvPr/>
        </p:nvSpPr>
        <p:spPr bwMode="auto">
          <a:xfrm>
            <a:off x="713840" y="1313394"/>
            <a:ext cx="7229706" cy="2154436"/>
          </a:xfrm>
          <a:prstGeom prst="rect">
            <a:avLst/>
          </a:prstGeom>
          <a:noFill/>
          <a:ln w="9525">
            <a:noFill/>
            <a:miter lim="800000"/>
            <a:headEnd/>
            <a:tailEnd/>
          </a:ln>
        </p:spPr>
        <p:txBody>
          <a:bodyPr wrap="square">
            <a:prstTxWarp prst="textNoShape">
              <a:avLst/>
            </a:prstTxWarp>
            <a:spAutoFit/>
          </a:bodyPr>
          <a:lstStyle/>
          <a:p>
            <a:pPr algn="l"/>
            <a:r>
              <a:rPr lang="fr-FR" sz="2400" dirty="0">
                <a:latin typeface="Arial"/>
              </a:rPr>
              <a:t>Quels </a:t>
            </a:r>
            <a:r>
              <a:rPr lang="fr-FR" sz="2400" dirty="0" smtClean="0">
                <a:latin typeface="Arial"/>
              </a:rPr>
              <a:t>outils ?</a:t>
            </a:r>
            <a:endParaRPr lang="fr-FR" sz="2400" dirty="0">
              <a:latin typeface="Arial"/>
            </a:endParaRPr>
          </a:p>
          <a:p>
            <a:pPr algn="l"/>
            <a:endParaRPr lang="fr-FR" sz="1000" dirty="0" smtClean="0">
              <a:latin typeface="Arial"/>
            </a:endParaRPr>
          </a:p>
          <a:p>
            <a:pPr marL="342900" indent="-342900" algn="l">
              <a:buFontTx/>
              <a:buChar char="-"/>
            </a:pPr>
            <a:r>
              <a:rPr lang="fr-FR" sz="2000" dirty="0" smtClean="0">
                <a:latin typeface="Arial"/>
              </a:rPr>
              <a:t>Pour </a:t>
            </a:r>
            <a:r>
              <a:rPr lang="fr-FR" sz="2000" dirty="0">
                <a:latin typeface="Arial"/>
              </a:rPr>
              <a:t>mesurer quels </a:t>
            </a:r>
            <a:r>
              <a:rPr lang="fr-FR" sz="2000" dirty="0" smtClean="0">
                <a:latin typeface="Arial"/>
              </a:rPr>
              <a:t>processus ?</a:t>
            </a:r>
          </a:p>
          <a:p>
            <a:pPr algn="l"/>
            <a:endParaRPr lang="fr-FR" sz="2000" dirty="0">
              <a:latin typeface="Arial"/>
            </a:endParaRPr>
          </a:p>
          <a:p>
            <a:pPr marL="342900" indent="-342900" algn="l">
              <a:buFontTx/>
              <a:buChar char="-"/>
            </a:pPr>
            <a:r>
              <a:rPr lang="fr-FR" sz="2000" dirty="0">
                <a:latin typeface="Arial"/>
              </a:rPr>
              <a:t>A quelles périodes de </a:t>
            </a:r>
            <a:r>
              <a:rPr lang="fr-FR" sz="2000" dirty="0" smtClean="0">
                <a:latin typeface="Arial"/>
              </a:rPr>
              <a:t>temps ?</a:t>
            </a:r>
          </a:p>
          <a:p>
            <a:pPr marL="342900" indent="-342900" algn="l">
              <a:buFontTx/>
              <a:buChar char="-"/>
            </a:pPr>
            <a:endParaRPr lang="fr-FR" sz="2000" dirty="0">
              <a:latin typeface="Arial"/>
            </a:endParaRPr>
          </a:p>
          <a:p>
            <a:pPr marL="342900" indent="-342900" algn="l">
              <a:buFontTx/>
              <a:buChar char="-"/>
            </a:pPr>
            <a:r>
              <a:rPr lang="fr-FR" sz="2000" dirty="0">
                <a:latin typeface="Arial"/>
              </a:rPr>
              <a:t>A quelles échelles </a:t>
            </a:r>
            <a:r>
              <a:rPr lang="fr-FR" sz="2000" dirty="0" smtClean="0">
                <a:latin typeface="Arial"/>
              </a:rPr>
              <a:t>spatiales ?</a:t>
            </a:r>
            <a:endParaRPr lang="fr-FR" sz="2000" dirty="0">
              <a:latin typeface="Arial"/>
            </a:endParaRPr>
          </a:p>
        </p:txBody>
      </p:sp>
      <p:sp>
        <p:nvSpPr>
          <p:cNvPr id="14" name="Rectangle 10"/>
          <p:cNvSpPr>
            <a:spLocks noChangeArrowheads="1"/>
          </p:cNvSpPr>
          <p:nvPr/>
        </p:nvSpPr>
        <p:spPr bwMode="auto">
          <a:xfrm>
            <a:off x="677500" y="596384"/>
            <a:ext cx="6934200" cy="381000"/>
          </a:xfrm>
          <a:prstGeom prst="rect">
            <a:avLst/>
          </a:prstGeom>
          <a:noFill/>
          <a:ln w="9525">
            <a:noFill/>
            <a:miter lim="800000"/>
            <a:headEnd/>
            <a:tailEnd/>
          </a:ln>
        </p:spPr>
        <p:txBody>
          <a:bodyPr anchor="ctr">
            <a:prstTxWarp prst="textNoShape">
              <a:avLst/>
            </a:prstTxWarp>
          </a:bodyPr>
          <a:lstStyle/>
          <a:p>
            <a:pPr algn="l" eaLnBrk="1" hangingPunct="1"/>
            <a:r>
              <a:rPr lang="fr-FR" sz="2400" b="1" i="1" dirty="0" smtClean="0">
                <a:latin typeface="Arial"/>
              </a:rPr>
              <a:t>Rôle de la géodésie et des géosciences ?</a:t>
            </a:r>
            <a:endParaRPr lang="fr-FR" sz="2400" b="1" dirty="0">
              <a:latin typeface="Arial"/>
            </a:endParaRPr>
          </a:p>
        </p:txBody>
      </p:sp>
      <p:sp>
        <p:nvSpPr>
          <p:cNvPr id="27" name="AutoShape 21"/>
          <p:cNvSpPr>
            <a:spLocks noChangeAspect="1" noChangeArrowheads="1"/>
          </p:cNvSpPr>
          <p:nvPr/>
        </p:nvSpPr>
        <p:spPr bwMode="auto">
          <a:xfrm rot="10800000">
            <a:off x="5675693" y="5140577"/>
            <a:ext cx="383703" cy="669698"/>
          </a:xfrm>
          <a:prstGeom prst="downArrow">
            <a:avLst>
              <a:gd name="adj1" fmla="val 50000"/>
              <a:gd name="adj2" fmla="val 43634"/>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fr-FR" dirty="0">
              <a:latin typeface="Arial"/>
            </a:endParaRPr>
          </a:p>
        </p:txBody>
      </p:sp>
      <p:sp>
        <p:nvSpPr>
          <p:cNvPr id="28" name="Text Box 22"/>
          <p:cNvSpPr txBox="1">
            <a:spLocks noChangeArrowheads="1"/>
          </p:cNvSpPr>
          <p:nvPr/>
        </p:nvSpPr>
        <p:spPr bwMode="auto">
          <a:xfrm>
            <a:off x="5373038" y="4840686"/>
            <a:ext cx="9890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0000"/>
              </a:lnSpc>
            </a:pPr>
            <a:r>
              <a:rPr lang="en-US" sz="1800" i="1" dirty="0" smtClean="0">
                <a:latin typeface="Arial" charset="0"/>
              </a:rPr>
              <a:t>NMR</a:t>
            </a:r>
            <a:endParaRPr lang="en-CA" sz="1800" i="1" dirty="0">
              <a:latin typeface="Arial" charset="0"/>
            </a:endParaRPr>
          </a:p>
        </p:txBody>
      </p:sp>
      <p:sp>
        <p:nvSpPr>
          <p:cNvPr id="29" name="AutoShape 23"/>
          <p:cNvSpPr>
            <a:spLocks noChangeArrowheads="1"/>
          </p:cNvSpPr>
          <p:nvPr/>
        </p:nvSpPr>
        <p:spPr bwMode="auto">
          <a:xfrm rot="10800000">
            <a:off x="7469085" y="5287989"/>
            <a:ext cx="255588" cy="522287"/>
          </a:xfrm>
          <a:prstGeom prst="downArrow">
            <a:avLst>
              <a:gd name="adj1" fmla="val 50000"/>
              <a:gd name="adj2" fmla="val 510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fr-FR" dirty="0">
              <a:latin typeface="Arial"/>
            </a:endParaRPr>
          </a:p>
        </p:txBody>
      </p:sp>
      <p:sp>
        <p:nvSpPr>
          <p:cNvPr id="30" name="Text Box 24"/>
          <p:cNvSpPr txBox="1">
            <a:spLocks noChangeArrowheads="1"/>
          </p:cNvSpPr>
          <p:nvPr/>
        </p:nvSpPr>
        <p:spPr bwMode="auto">
          <a:xfrm>
            <a:off x="7265760" y="4948884"/>
            <a:ext cx="75247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80000"/>
              </a:lnSpc>
            </a:pPr>
            <a:r>
              <a:rPr lang="en-US" sz="1800" i="1" dirty="0" smtClean="0">
                <a:latin typeface="Arial" charset="0"/>
              </a:rPr>
              <a:t>NME</a:t>
            </a:r>
            <a:endParaRPr lang="en-US" sz="1800" i="1" dirty="0">
              <a:latin typeface="Arial" charset="0"/>
            </a:endParaRPr>
          </a:p>
        </p:txBody>
      </p:sp>
      <p:sp>
        <p:nvSpPr>
          <p:cNvPr id="34" name="Freeform 33"/>
          <p:cNvSpPr>
            <a:spLocks/>
          </p:cNvSpPr>
          <p:nvPr/>
        </p:nvSpPr>
        <p:spPr bwMode="auto">
          <a:xfrm>
            <a:off x="3847997" y="5497539"/>
            <a:ext cx="4164013" cy="1038225"/>
          </a:xfrm>
          <a:custGeom>
            <a:avLst/>
            <a:gdLst>
              <a:gd name="T0" fmla="*/ 0 w 390"/>
              <a:gd name="T1" fmla="*/ 2 h 166"/>
              <a:gd name="T2" fmla="*/ 65 w 390"/>
              <a:gd name="T3" fmla="*/ 6 h 166"/>
              <a:gd name="T4" fmla="*/ 113 w 390"/>
              <a:gd name="T5" fmla="*/ 16 h 166"/>
              <a:gd name="T6" fmla="*/ 137 w 390"/>
              <a:gd name="T7" fmla="*/ 47 h 166"/>
              <a:gd name="T8" fmla="*/ 158 w 390"/>
              <a:gd name="T9" fmla="*/ 95 h 166"/>
              <a:gd name="T10" fmla="*/ 194 w 390"/>
              <a:gd name="T11" fmla="*/ 123 h 166"/>
              <a:gd name="T12" fmla="*/ 255 w 390"/>
              <a:gd name="T13" fmla="*/ 141 h 166"/>
              <a:gd name="T14" fmla="*/ 329 w 390"/>
              <a:gd name="T15" fmla="*/ 156 h 166"/>
              <a:gd name="T16" fmla="*/ 390 w 390"/>
              <a:gd name="T17"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166">
                <a:moveTo>
                  <a:pt x="0" y="2"/>
                </a:moveTo>
                <a:cubicBezTo>
                  <a:pt x="39" y="6"/>
                  <a:pt x="41" y="0"/>
                  <a:pt x="65" y="6"/>
                </a:cubicBezTo>
                <a:cubicBezTo>
                  <a:pt x="89" y="12"/>
                  <a:pt x="99" y="0"/>
                  <a:pt x="113" y="16"/>
                </a:cubicBezTo>
                <a:cubicBezTo>
                  <a:pt x="127" y="33"/>
                  <a:pt x="123" y="18"/>
                  <a:pt x="137" y="47"/>
                </a:cubicBezTo>
                <a:cubicBezTo>
                  <a:pt x="152" y="75"/>
                  <a:pt x="144" y="81"/>
                  <a:pt x="158" y="95"/>
                </a:cubicBezTo>
                <a:cubicBezTo>
                  <a:pt x="172" y="109"/>
                  <a:pt x="164" y="113"/>
                  <a:pt x="194" y="123"/>
                </a:cubicBezTo>
                <a:cubicBezTo>
                  <a:pt x="224" y="133"/>
                  <a:pt x="218" y="135"/>
                  <a:pt x="255" y="141"/>
                </a:cubicBezTo>
                <a:cubicBezTo>
                  <a:pt x="291" y="148"/>
                  <a:pt x="303" y="152"/>
                  <a:pt x="329" y="156"/>
                </a:cubicBezTo>
                <a:cubicBezTo>
                  <a:pt x="355" y="160"/>
                  <a:pt x="390" y="166"/>
                  <a:pt x="390" y="166"/>
                </a:cubicBezTo>
              </a:path>
            </a:pathLst>
          </a:custGeom>
          <a:noFill/>
          <a:ln w="28575"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dirty="0">
              <a:latin typeface="Arial"/>
            </a:endParaRPr>
          </a:p>
        </p:txBody>
      </p:sp>
      <p:sp>
        <p:nvSpPr>
          <p:cNvPr id="35" name="Line 34"/>
          <p:cNvSpPr>
            <a:spLocks noChangeShapeType="1"/>
          </p:cNvSpPr>
          <p:nvPr/>
        </p:nvSpPr>
        <p:spPr bwMode="auto">
          <a:xfrm>
            <a:off x="5419622" y="5889652"/>
            <a:ext cx="2670175" cy="0"/>
          </a:xfrm>
          <a:prstGeom prst="line">
            <a:avLst/>
          </a:prstGeom>
          <a:noFill/>
          <a:ln w="57150" cmpd="sng">
            <a:solidFill>
              <a:srgbClr val="3366FF"/>
            </a:solidFill>
            <a:prstDash val="sysDash"/>
            <a:round/>
            <a:headEnd/>
            <a:tailEnd/>
          </a:ln>
          <a:extLst>
            <a:ext uri="{909E8E84-426E-40dd-AFC4-6F175D3DCCD1}">
              <a14:hiddenFill xmlns:a14="http://schemas.microsoft.com/office/drawing/2010/main">
                <a:noFill/>
              </a14:hiddenFill>
            </a:ext>
          </a:extLst>
        </p:spPr>
        <p:txBody>
          <a:bodyPr/>
          <a:lstStyle/>
          <a:p>
            <a:endParaRPr lang="fr-FR" dirty="0">
              <a:latin typeface="Arial"/>
            </a:endParaRPr>
          </a:p>
        </p:txBody>
      </p:sp>
      <p:sp>
        <p:nvSpPr>
          <p:cNvPr id="39" name="AutoShape 21"/>
          <p:cNvSpPr>
            <a:spLocks noChangeAspect="1" noChangeArrowheads="1"/>
          </p:cNvSpPr>
          <p:nvPr/>
        </p:nvSpPr>
        <p:spPr bwMode="auto">
          <a:xfrm rot="10800000" flipV="1">
            <a:off x="5675693" y="5968494"/>
            <a:ext cx="383703" cy="669698"/>
          </a:xfrm>
          <a:prstGeom prst="downArrow">
            <a:avLst>
              <a:gd name="adj1" fmla="val 50000"/>
              <a:gd name="adj2" fmla="val 43634"/>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fr-FR"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20</a:t>
            </a:fld>
            <a:endParaRPr kumimoji="0" lang="fr-FR" sz="800" dirty="0">
              <a:solidFill>
                <a:srgbClr val="FFFFFF"/>
              </a:solidFill>
              <a:latin typeface="Arial"/>
            </a:endParaRPr>
          </a:p>
        </p:txBody>
      </p:sp>
      <p:cxnSp>
        <p:nvCxnSpPr>
          <p:cNvPr id="57" name="Connecteur droit 56"/>
          <p:cNvCxnSpPr/>
          <p:nvPr/>
        </p:nvCxnSpPr>
        <p:spPr bwMode="auto">
          <a:xfrm>
            <a:off x="3502796" y="5494700"/>
            <a:ext cx="358270" cy="1798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0" name="Connecteur droit 59"/>
          <p:cNvCxnSpPr/>
          <p:nvPr/>
        </p:nvCxnSpPr>
        <p:spPr bwMode="auto">
          <a:xfrm>
            <a:off x="3154177" y="5494701"/>
            <a:ext cx="374165" cy="423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2" name="Connecteur droit 61"/>
          <p:cNvCxnSpPr/>
          <p:nvPr/>
        </p:nvCxnSpPr>
        <p:spPr bwMode="auto">
          <a:xfrm flipV="1">
            <a:off x="2788956" y="5493780"/>
            <a:ext cx="364253" cy="34121"/>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5" name="Connecteur droit 64"/>
          <p:cNvCxnSpPr/>
          <p:nvPr/>
        </p:nvCxnSpPr>
        <p:spPr bwMode="auto">
          <a:xfrm flipV="1">
            <a:off x="2426727" y="5529978"/>
            <a:ext cx="364253" cy="34121"/>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0" name="Connecteur droit 79"/>
          <p:cNvCxnSpPr/>
          <p:nvPr/>
        </p:nvCxnSpPr>
        <p:spPr bwMode="auto">
          <a:xfrm flipV="1">
            <a:off x="2059375" y="5563845"/>
            <a:ext cx="371771" cy="7055"/>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2" name="Connecteur droit 81"/>
          <p:cNvCxnSpPr/>
          <p:nvPr/>
        </p:nvCxnSpPr>
        <p:spPr bwMode="auto">
          <a:xfrm flipV="1">
            <a:off x="1694360" y="5572312"/>
            <a:ext cx="364253" cy="34121"/>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3" name="Connecteur droit 82"/>
          <p:cNvCxnSpPr/>
          <p:nvPr/>
        </p:nvCxnSpPr>
        <p:spPr bwMode="auto">
          <a:xfrm>
            <a:off x="1356642" y="5553967"/>
            <a:ext cx="363305" cy="52212"/>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2"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Niveaux Marins Eustatique</a:t>
            </a:r>
            <a:endParaRPr lang="fr-FR" dirty="0">
              <a:solidFill>
                <a:srgbClr val="1B4A6E"/>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865673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3"/>
          <p:cNvSpPr txBox="1">
            <a:spLocks noChangeArrowheads="1"/>
          </p:cNvSpPr>
          <p:nvPr/>
        </p:nvSpPr>
        <p:spPr bwMode="auto">
          <a:xfrm>
            <a:off x="713840" y="1313394"/>
            <a:ext cx="7229706" cy="1538883"/>
          </a:xfrm>
          <a:prstGeom prst="rect">
            <a:avLst/>
          </a:prstGeom>
          <a:noFill/>
          <a:ln w="9525">
            <a:noFill/>
            <a:miter lim="800000"/>
            <a:headEnd/>
            <a:tailEnd/>
          </a:ln>
        </p:spPr>
        <p:txBody>
          <a:bodyPr wrap="square">
            <a:prstTxWarp prst="textNoShape">
              <a:avLst/>
            </a:prstTxWarp>
            <a:spAutoFit/>
          </a:bodyPr>
          <a:lstStyle/>
          <a:p>
            <a:pPr algn="l"/>
            <a:r>
              <a:rPr lang="fr-FR" sz="2400" dirty="0">
                <a:latin typeface="Arial"/>
              </a:rPr>
              <a:t>Mesure et </a:t>
            </a:r>
            <a:r>
              <a:rPr lang="fr-FR" sz="2400" dirty="0" smtClean="0">
                <a:latin typeface="Arial"/>
              </a:rPr>
              <a:t>étude:</a:t>
            </a:r>
          </a:p>
          <a:p>
            <a:pPr algn="l"/>
            <a:endParaRPr lang="fr-FR" sz="1000" dirty="0" smtClean="0">
              <a:latin typeface="Arial"/>
            </a:endParaRPr>
          </a:p>
          <a:p>
            <a:pPr marL="342900" indent="-342900" algn="l">
              <a:buFontTx/>
              <a:buChar char="-"/>
            </a:pPr>
            <a:r>
              <a:rPr lang="fr-FR" sz="2000" dirty="0" smtClean="0">
                <a:latin typeface="Arial"/>
              </a:rPr>
              <a:t>du </a:t>
            </a:r>
            <a:r>
              <a:rPr lang="fr-FR" sz="2000" dirty="0">
                <a:latin typeface="Arial"/>
              </a:rPr>
              <a:t>niveau </a:t>
            </a:r>
            <a:r>
              <a:rPr lang="fr-FR" sz="2000" dirty="0" smtClean="0">
                <a:latin typeface="Arial"/>
              </a:rPr>
              <a:t>eustatique 	sur </a:t>
            </a:r>
            <a:r>
              <a:rPr lang="fr-FR" sz="2000" dirty="0">
                <a:latin typeface="Arial"/>
              </a:rPr>
              <a:t>1 </a:t>
            </a:r>
            <a:r>
              <a:rPr lang="fr-FR" sz="2000" dirty="0" smtClean="0">
                <a:latin typeface="Arial"/>
              </a:rPr>
              <a:t>jour – </a:t>
            </a:r>
            <a:r>
              <a:rPr lang="fr-FR" sz="2000" dirty="0">
                <a:latin typeface="Arial"/>
              </a:rPr>
              <a:t>100 </a:t>
            </a:r>
            <a:r>
              <a:rPr lang="fr-FR" sz="2000" dirty="0" smtClean="0">
                <a:latin typeface="Arial"/>
              </a:rPr>
              <a:t>ans</a:t>
            </a:r>
          </a:p>
          <a:p>
            <a:pPr marL="342900" indent="-342900" algn="l">
              <a:buFontTx/>
              <a:buChar char="-"/>
            </a:pPr>
            <a:r>
              <a:rPr lang="fr-FR" sz="2000" dirty="0" smtClean="0">
                <a:latin typeface="Arial"/>
              </a:rPr>
              <a:t>des mouvements verticaux 	sur 1 an   – </a:t>
            </a:r>
            <a:r>
              <a:rPr lang="fr-FR" sz="2000" dirty="0">
                <a:latin typeface="Arial"/>
              </a:rPr>
              <a:t>100 </a:t>
            </a:r>
            <a:r>
              <a:rPr lang="fr-FR" sz="2000" dirty="0" smtClean="0">
                <a:latin typeface="Arial"/>
              </a:rPr>
              <a:t>ans</a:t>
            </a:r>
          </a:p>
          <a:p>
            <a:pPr marL="342900" indent="-342900" algn="l">
              <a:buFontTx/>
              <a:buChar char="-"/>
            </a:pPr>
            <a:r>
              <a:rPr lang="fr-FR" sz="2000" dirty="0">
                <a:latin typeface="Arial"/>
              </a:rPr>
              <a:t>d</a:t>
            </a:r>
            <a:r>
              <a:rPr lang="fr-FR" sz="2000" dirty="0" smtClean="0">
                <a:latin typeface="Arial"/>
              </a:rPr>
              <a:t>es bilans de masse (eau) 	sur 1 an   – 10 ans</a:t>
            </a:r>
            <a:endParaRPr lang="fr-FR" sz="2000" dirty="0">
              <a:latin typeface="Arial"/>
            </a:endParaRPr>
          </a:p>
        </p:txBody>
      </p:sp>
      <p:sp>
        <p:nvSpPr>
          <p:cNvPr id="14" name="Rectangle 10"/>
          <p:cNvSpPr>
            <a:spLocks noChangeArrowheads="1"/>
          </p:cNvSpPr>
          <p:nvPr/>
        </p:nvSpPr>
        <p:spPr bwMode="auto">
          <a:xfrm>
            <a:off x="677500" y="596384"/>
            <a:ext cx="8321296" cy="381000"/>
          </a:xfrm>
          <a:prstGeom prst="rect">
            <a:avLst/>
          </a:prstGeom>
          <a:noFill/>
          <a:ln w="9525">
            <a:noFill/>
            <a:miter lim="800000"/>
            <a:headEnd/>
            <a:tailEnd/>
          </a:ln>
        </p:spPr>
        <p:txBody>
          <a:bodyPr anchor="ctr">
            <a:prstTxWarp prst="textNoShape">
              <a:avLst/>
            </a:prstTxWarp>
          </a:bodyPr>
          <a:lstStyle/>
          <a:p>
            <a:pPr algn="l" eaLnBrk="1" hangingPunct="1"/>
            <a:r>
              <a:rPr lang="fr-FR" sz="2400" b="1" i="1" dirty="0" smtClean="0">
                <a:latin typeface="Arial"/>
              </a:rPr>
              <a:t>Rôle de la géodésie spatiale et des géosciences ?</a:t>
            </a:r>
            <a:endParaRPr lang="fr-FR" sz="2400" b="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21</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Changements de niveaux </a:t>
            </a:r>
            <a:r>
              <a:rPr lang="fr-FR" dirty="0" smtClean="0">
                <a:solidFill>
                  <a:srgbClr val="1B4A6E"/>
                </a:solidFill>
                <a:latin typeface="Arial" charset="0"/>
                <a:ea typeface="ＭＳ Ｐゴシック" charset="0"/>
                <a:cs typeface="ＭＳ Ｐゴシック" charset="0"/>
              </a:rPr>
              <a:t>marins</a:t>
            </a:r>
            <a:endParaRPr lang="fr-FR" dirty="0">
              <a:solidFill>
                <a:srgbClr val="1B4A6E"/>
              </a:solidFill>
              <a:latin typeface="Arial" charset="0"/>
              <a:ea typeface="ＭＳ Ｐゴシック" charset="0"/>
              <a:cs typeface="ＭＳ Ｐゴシック" charset="0"/>
            </a:endParaRPr>
          </a:p>
        </p:txBody>
      </p:sp>
      <p:sp>
        <p:nvSpPr>
          <p:cNvPr id="70" name="Arc plein 69"/>
          <p:cNvSpPr/>
          <p:nvPr/>
        </p:nvSpPr>
        <p:spPr bwMode="auto">
          <a:xfrm rot="14000529">
            <a:off x="2651246" y="4787230"/>
            <a:ext cx="666437" cy="584369"/>
          </a:xfrm>
          <a:prstGeom prst="blockArc">
            <a:avLst/>
          </a:prstGeom>
          <a:solidFill>
            <a:srgbClr val="FFFFFF"/>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sp>
        <p:nvSpPr>
          <p:cNvPr id="71" name="AutoShape 21"/>
          <p:cNvSpPr>
            <a:spLocks noChangeAspect="1" noChangeArrowheads="1"/>
          </p:cNvSpPr>
          <p:nvPr/>
        </p:nvSpPr>
        <p:spPr bwMode="auto">
          <a:xfrm rot="10800000">
            <a:off x="5675693" y="5140577"/>
            <a:ext cx="383703" cy="669698"/>
          </a:xfrm>
          <a:prstGeom prst="downArrow">
            <a:avLst>
              <a:gd name="adj1" fmla="val 50000"/>
              <a:gd name="adj2" fmla="val 43634"/>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fr-FR" dirty="0">
              <a:latin typeface="Arial"/>
            </a:endParaRPr>
          </a:p>
        </p:txBody>
      </p:sp>
      <p:sp>
        <p:nvSpPr>
          <p:cNvPr id="77" name="Text Box 22"/>
          <p:cNvSpPr txBox="1">
            <a:spLocks noChangeArrowheads="1"/>
          </p:cNvSpPr>
          <p:nvPr/>
        </p:nvSpPr>
        <p:spPr bwMode="auto">
          <a:xfrm>
            <a:off x="5373038" y="4840686"/>
            <a:ext cx="9890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0000"/>
              </a:lnSpc>
            </a:pPr>
            <a:r>
              <a:rPr lang="en-US" sz="1800" i="1" dirty="0" smtClean="0">
                <a:latin typeface="Arial" charset="0"/>
              </a:rPr>
              <a:t>NMR</a:t>
            </a:r>
            <a:endParaRPr lang="en-CA" sz="1800" i="1" dirty="0">
              <a:latin typeface="Arial" charset="0"/>
            </a:endParaRPr>
          </a:p>
        </p:txBody>
      </p:sp>
      <p:sp>
        <p:nvSpPr>
          <p:cNvPr id="78" name="AutoShape 23"/>
          <p:cNvSpPr>
            <a:spLocks noChangeArrowheads="1"/>
          </p:cNvSpPr>
          <p:nvPr/>
        </p:nvSpPr>
        <p:spPr bwMode="auto">
          <a:xfrm rot="10800000">
            <a:off x="7469085" y="5287989"/>
            <a:ext cx="255588" cy="522287"/>
          </a:xfrm>
          <a:prstGeom prst="downArrow">
            <a:avLst>
              <a:gd name="adj1" fmla="val 50000"/>
              <a:gd name="adj2" fmla="val 510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fr-FR" dirty="0">
              <a:latin typeface="Arial"/>
            </a:endParaRPr>
          </a:p>
        </p:txBody>
      </p:sp>
      <p:sp>
        <p:nvSpPr>
          <p:cNvPr id="79" name="Text Box 24"/>
          <p:cNvSpPr txBox="1">
            <a:spLocks noChangeArrowheads="1"/>
          </p:cNvSpPr>
          <p:nvPr/>
        </p:nvSpPr>
        <p:spPr bwMode="auto">
          <a:xfrm>
            <a:off x="7265760" y="4948884"/>
            <a:ext cx="75247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80000"/>
              </a:lnSpc>
            </a:pPr>
            <a:r>
              <a:rPr lang="en-US" sz="1800" i="1" dirty="0" smtClean="0">
                <a:latin typeface="Arial" charset="0"/>
              </a:rPr>
              <a:t>NME</a:t>
            </a:r>
            <a:endParaRPr lang="en-US" sz="1800" i="1" dirty="0">
              <a:latin typeface="Arial" charset="0"/>
            </a:endParaRPr>
          </a:p>
        </p:txBody>
      </p:sp>
      <p:sp>
        <p:nvSpPr>
          <p:cNvPr id="81" name="Freeform 33"/>
          <p:cNvSpPr>
            <a:spLocks/>
          </p:cNvSpPr>
          <p:nvPr/>
        </p:nvSpPr>
        <p:spPr bwMode="auto">
          <a:xfrm>
            <a:off x="3847997" y="5497539"/>
            <a:ext cx="4164013" cy="1038225"/>
          </a:xfrm>
          <a:custGeom>
            <a:avLst/>
            <a:gdLst>
              <a:gd name="T0" fmla="*/ 0 w 390"/>
              <a:gd name="T1" fmla="*/ 2 h 166"/>
              <a:gd name="T2" fmla="*/ 65 w 390"/>
              <a:gd name="T3" fmla="*/ 6 h 166"/>
              <a:gd name="T4" fmla="*/ 113 w 390"/>
              <a:gd name="T5" fmla="*/ 16 h 166"/>
              <a:gd name="T6" fmla="*/ 137 w 390"/>
              <a:gd name="T7" fmla="*/ 47 h 166"/>
              <a:gd name="T8" fmla="*/ 158 w 390"/>
              <a:gd name="T9" fmla="*/ 95 h 166"/>
              <a:gd name="T10" fmla="*/ 194 w 390"/>
              <a:gd name="T11" fmla="*/ 123 h 166"/>
              <a:gd name="T12" fmla="*/ 255 w 390"/>
              <a:gd name="T13" fmla="*/ 141 h 166"/>
              <a:gd name="T14" fmla="*/ 329 w 390"/>
              <a:gd name="T15" fmla="*/ 156 h 166"/>
              <a:gd name="T16" fmla="*/ 390 w 390"/>
              <a:gd name="T17"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166">
                <a:moveTo>
                  <a:pt x="0" y="2"/>
                </a:moveTo>
                <a:cubicBezTo>
                  <a:pt x="39" y="6"/>
                  <a:pt x="41" y="0"/>
                  <a:pt x="65" y="6"/>
                </a:cubicBezTo>
                <a:cubicBezTo>
                  <a:pt x="89" y="12"/>
                  <a:pt x="99" y="0"/>
                  <a:pt x="113" y="16"/>
                </a:cubicBezTo>
                <a:cubicBezTo>
                  <a:pt x="127" y="33"/>
                  <a:pt x="123" y="18"/>
                  <a:pt x="137" y="47"/>
                </a:cubicBezTo>
                <a:cubicBezTo>
                  <a:pt x="152" y="75"/>
                  <a:pt x="144" y="81"/>
                  <a:pt x="158" y="95"/>
                </a:cubicBezTo>
                <a:cubicBezTo>
                  <a:pt x="172" y="109"/>
                  <a:pt x="164" y="113"/>
                  <a:pt x="194" y="123"/>
                </a:cubicBezTo>
                <a:cubicBezTo>
                  <a:pt x="224" y="133"/>
                  <a:pt x="218" y="135"/>
                  <a:pt x="255" y="141"/>
                </a:cubicBezTo>
                <a:cubicBezTo>
                  <a:pt x="291" y="148"/>
                  <a:pt x="303" y="152"/>
                  <a:pt x="329" y="156"/>
                </a:cubicBezTo>
                <a:cubicBezTo>
                  <a:pt x="355" y="160"/>
                  <a:pt x="390" y="166"/>
                  <a:pt x="390" y="166"/>
                </a:cubicBezTo>
              </a:path>
            </a:pathLst>
          </a:custGeom>
          <a:noFill/>
          <a:ln w="28575"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dirty="0">
              <a:latin typeface="Arial"/>
            </a:endParaRPr>
          </a:p>
        </p:txBody>
      </p:sp>
      <p:sp>
        <p:nvSpPr>
          <p:cNvPr id="85" name="Line 34"/>
          <p:cNvSpPr>
            <a:spLocks noChangeShapeType="1"/>
          </p:cNvSpPr>
          <p:nvPr/>
        </p:nvSpPr>
        <p:spPr bwMode="auto">
          <a:xfrm>
            <a:off x="5419622" y="5889652"/>
            <a:ext cx="2670175" cy="0"/>
          </a:xfrm>
          <a:prstGeom prst="line">
            <a:avLst/>
          </a:prstGeom>
          <a:noFill/>
          <a:ln w="57150" cmpd="sng">
            <a:solidFill>
              <a:srgbClr val="3366FF"/>
            </a:solidFill>
            <a:prstDash val="sysDash"/>
            <a:round/>
            <a:headEnd/>
            <a:tailEnd/>
          </a:ln>
          <a:extLst>
            <a:ext uri="{909E8E84-426E-40dd-AFC4-6F175D3DCCD1}">
              <a14:hiddenFill xmlns:a14="http://schemas.microsoft.com/office/drawing/2010/main">
                <a:noFill/>
              </a14:hiddenFill>
            </a:ext>
          </a:extLst>
        </p:spPr>
        <p:txBody>
          <a:bodyPr/>
          <a:lstStyle/>
          <a:p>
            <a:endParaRPr lang="fr-FR" dirty="0">
              <a:latin typeface="Arial"/>
            </a:endParaRPr>
          </a:p>
        </p:txBody>
      </p:sp>
      <p:sp>
        <p:nvSpPr>
          <p:cNvPr id="86" name="AutoShape 21"/>
          <p:cNvSpPr>
            <a:spLocks noChangeAspect="1" noChangeArrowheads="1"/>
          </p:cNvSpPr>
          <p:nvPr/>
        </p:nvSpPr>
        <p:spPr bwMode="auto">
          <a:xfrm rot="10800000" flipV="1">
            <a:off x="5675693" y="5968494"/>
            <a:ext cx="383703" cy="669698"/>
          </a:xfrm>
          <a:prstGeom prst="downArrow">
            <a:avLst>
              <a:gd name="adj1" fmla="val 50000"/>
              <a:gd name="adj2" fmla="val 43634"/>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fr-FR" dirty="0">
              <a:latin typeface="Arial"/>
            </a:endParaRPr>
          </a:p>
        </p:txBody>
      </p:sp>
      <p:sp>
        <p:nvSpPr>
          <p:cNvPr id="87" name="Corde 86"/>
          <p:cNvSpPr/>
          <p:nvPr/>
        </p:nvSpPr>
        <p:spPr>
          <a:xfrm rot="6616022">
            <a:off x="1061594" y="5199646"/>
            <a:ext cx="491305" cy="502772"/>
          </a:xfrm>
          <a:prstGeom prst="chord">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88" name="Grouper 87"/>
          <p:cNvGrpSpPr/>
          <p:nvPr/>
        </p:nvGrpSpPr>
        <p:grpSpPr>
          <a:xfrm>
            <a:off x="5109440" y="3911850"/>
            <a:ext cx="589479" cy="599877"/>
            <a:chOff x="6021923" y="2676625"/>
            <a:chExt cx="589479" cy="599877"/>
          </a:xfrm>
        </p:grpSpPr>
        <p:sp>
          <p:nvSpPr>
            <p:cNvPr id="89" name="Rectangle 7"/>
            <p:cNvSpPr>
              <a:spLocks noChangeArrowheads="1"/>
            </p:cNvSpPr>
            <p:nvPr/>
          </p:nvSpPr>
          <p:spPr bwMode="auto">
            <a:xfrm rot="2087039">
              <a:off x="6426736" y="2968725"/>
              <a:ext cx="184666" cy="307777"/>
            </a:xfrm>
            <a:prstGeom prst="rect">
              <a:avLst/>
            </a:prstGeom>
            <a:noFill/>
            <a:ln w="38100"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fr-FR" dirty="0">
                <a:latin typeface="Arial"/>
              </a:endParaRPr>
            </a:p>
          </p:txBody>
        </p:sp>
        <p:sp>
          <p:nvSpPr>
            <p:cNvPr id="90" name="Rectangle 8"/>
            <p:cNvSpPr>
              <a:spLocks noChangeArrowheads="1"/>
            </p:cNvSpPr>
            <p:nvPr/>
          </p:nvSpPr>
          <p:spPr bwMode="auto">
            <a:xfrm rot="2087039">
              <a:off x="6021923" y="2676625"/>
              <a:ext cx="184666" cy="307777"/>
            </a:xfrm>
            <a:prstGeom prst="rect">
              <a:avLst/>
            </a:prstGeom>
            <a:noFill/>
            <a:ln w="38100"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fr-FR" dirty="0">
                <a:latin typeface="Arial"/>
              </a:endParaRPr>
            </a:p>
          </p:txBody>
        </p:sp>
        <p:sp>
          <p:nvSpPr>
            <p:cNvPr id="91" name="Rectangle 9"/>
            <p:cNvSpPr>
              <a:spLocks noChangeArrowheads="1"/>
            </p:cNvSpPr>
            <p:nvPr/>
          </p:nvSpPr>
          <p:spPr bwMode="auto">
            <a:xfrm rot="2101953">
              <a:off x="6280150" y="2819499"/>
              <a:ext cx="58738" cy="307777"/>
            </a:xfrm>
            <a:prstGeom prst="rect">
              <a:avLst/>
            </a:prstGeom>
            <a:noFill/>
            <a:ln w="38100"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fr-FR" dirty="0">
                <a:latin typeface="Arial"/>
              </a:endParaRPr>
            </a:p>
          </p:txBody>
        </p:sp>
        <p:sp>
          <p:nvSpPr>
            <p:cNvPr id="92" name="Line 10"/>
            <p:cNvSpPr>
              <a:spLocks noChangeShapeType="1"/>
            </p:cNvSpPr>
            <p:nvPr/>
          </p:nvSpPr>
          <p:spPr bwMode="auto">
            <a:xfrm rot="2021404">
              <a:off x="6243638" y="2941638"/>
              <a:ext cx="53975" cy="1587"/>
            </a:xfrm>
            <a:prstGeom prst="line">
              <a:avLst/>
            </a:prstGeom>
            <a:noFill/>
            <a:ln w="38100"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fr-FR" dirty="0">
                <a:latin typeface="Arial"/>
              </a:endParaRPr>
            </a:p>
          </p:txBody>
        </p:sp>
        <p:sp>
          <p:nvSpPr>
            <p:cNvPr id="93" name="Line 11"/>
            <p:cNvSpPr>
              <a:spLocks noChangeShapeType="1"/>
            </p:cNvSpPr>
            <p:nvPr/>
          </p:nvSpPr>
          <p:spPr bwMode="auto">
            <a:xfrm rot="2021404">
              <a:off x="6340475" y="3005138"/>
              <a:ext cx="39688" cy="1587"/>
            </a:xfrm>
            <a:prstGeom prst="line">
              <a:avLst/>
            </a:prstGeom>
            <a:noFill/>
            <a:ln w="38100"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fr-FR" dirty="0">
                <a:latin typeface="Arial"/>
              </a:endParaRPr>
            </a:p>
          </p:txBody>
        </p:sp>
      </p:grpSp>
      <p:sp>
        <p:nvSpPr>
          <p:cNvPr id="94" name="Line 14"/>
          <p:cNvSpPr>
            <a:spLocks noChangeShapeType="1"/>
          </p:cNvSpPr>
          <p:nvPr/>
        </p:nvSpPr>
        <p:spPr bwMode="auto">
          <a:xfrm flipH="1">
            <a:off x="4920565" y="4341725"/>
            <a:ext cx="414681" cy="1155813"/>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fr-FR" dirty="0">
              <a:latin typeface="Arial"/>
            </a:endParaRPr>
          </a:p>
        </p:txBody>
      </p:sp>
      <p:sp>
        <p:nvSpPr>
          <p:cNvPr id="95" name="Text Box 15"/>
          <p:cNvSpPr txBox="1">
            <a:spLocks noChangeArrowheads="1"/>
          </p:cNvSpPr>
          <p:nvPr/>
        </p:nvSpPr>
        <p:spPr bwMode="auto">
          <a:xfrm>
            <a:off x="5340872" y="3752359"/>
            <a:ext cx="877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1800" b="1" dirty="0" err="1" smtClean="0">
                <a:solidFill>
                  <a:srgbClr val="333333"/>
                </a:solidFill>
                <a:latin typeface="Arial" charset="0"/>
              </a:rPr>
              <a:t>InSAR</a:t>
            </a:r>
            <a:endParaRPr lang="en-US" sz="1800" b="1" dirty="0">
              <a:solidFill>
                <a:srgbClr val="333333"/>
              </a:solidFill>
              <a:latin typeface="Arial" charset="0"/>
            </a:endParaRPr>
          </a:p>
        </p:txBody>
      </p:sp>
      <p:grpSp>
        <p:nvGrpSpPr>
          <p:cNvPr id="96" name="Grouper 95"/>
          <p:cNvGrpSpPr/>
          <p:nvPr/>
        </p:nvGrpSpPr>
        <p:grpSpPr>
          <a:xfrm rot="7276706">
            <a:off x="6649725" y="3424210"/>
            <a:ext cx="589480" cy="599878"/>
            <a:chOff x="7368123" y="2610835"/>
            <a:chExt cx="589480" cy="599878"/>
          </a:xfrm>
          <a:solidFill>
            <a:srgbClr val="CCFFCC"/>
          </a:solidFill>
        </p:grpSpPr>
        <p:sp>
          <p:nvSpPr>
            <p:cNvPr id="97" name="Rectangle 7"/>
            <p:cNvSpPr>
              <a:spLocks noChangeArrowheads="1"/>
            </p:cNvSpPr>
            <p:nvPr/>
          </p:nvSpPr>
          <p:spPr bwMode="auto">
            <a:xfrm rot="2087039">
              <a:off x="7772937" y="2902936"/>
              <a:ext cx="184666" cy="307777"/>
            </a:xfrm>
            <a:prstGeom prst="rect">
              <a:avLst/>
            </a:prstGeom>
            <a:grpFill/>
            <a:ln w="38100" cmpd="sng">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fr-FR" dirty="0">
                <a:latin typeface="Arial"/>
              </a:endParaRPr>
            </a:p>
          </p:txBody>
        </p:sp>
        <p:sp>
          <p:nvSpPr>
            <p:cNvPr id="98" name="Rectangle 8"/>
            <p:cNvSpPr>
              <a:spLocks noChangeArrowheads="1"/>
            </p:cNvSpPr>
            <p:nvPr/>
          </p:nvSpPr>
          <p:spPr bwMode="auto">
            <a:xfrm rot="2087039">
              <a:off x="7368123" y="2610835"/>
              <a:ext cx="184666" cy="307777"/>
            </a:xfrm>
            <a:prstGeom prst="rect">
              <a:avLst/>
            </a:prstGeom>
            <a:grpFill/>
            <a:ln w="38100" cmpd="sng">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fr-FR" dirty="0">
                <a:latin typeface="Arial"/>
              </a:endParaRPr>
            </a:p>
          </p:txBody>
        </p:sp>
        <p:sp>
          <p:nvSpPr>
            <p:cNvPr id="99" name="Rectangle 9"/>
            <p:cNvSpPr>
              <a:spLocks noChangeArrowheads="1"/>
            </p:cNvSpPr>
            <p:nvPr/>
          </p:nvSpPr>
          <p:spPr bwMode="auto">
            <a:xfrm rot="2101953">
              <a:off x="7626349" y="2753710"/>
              <a:ext cx="58738" cy="307777"/>
            </a:xfrm>
            <a:prstGeom prst="rect">
              <a:avLst/>
            </a:prstGeom>
            <a:grpFill/>
            <a:ln w="38100" cmpd="sng">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fr-FR" dirty="0">
                <a:latin typeface="Arial"/>
              </a:endParaRPr>
            </a:p>
          </p:txBody>
        </p:sp>
        <p:sp>
          <p:nvSpPr>
            <p:cNvPr id="100" name="Line 10"/>
            <p:cNvSpPr>
              <a:spLocks noChangeShapeType="1"/>
            </p:cNvSpPr>
            <p:nvPr/>
          </p:nvSpPr>
          <p:spPr bwMode="auto">
            <a:xfrm rot="2021404">
              <a:off x="7589837" y="2875849"/>
              <a:ext cx="53975" cy="1587"/>
            </a:xfrm>
            <a:prstGeom prst="line">
              <a:avLst/>
            </a:prstGeom>
            <a:grpFill/>
            <a:ln w="38100" cmpd="sng">
              <a:solidFill>
                <a:srgbClr val="00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fr-FR" dirty="0">
                <a:latin typeface="Arial"/>
              </a:endParaRPr>
            </a:p>
          </p:txBody>
        </p:sp>
        <p:sp>
          <p:nvSpPr>
            <p:cNvPr id="101" name="Line 11"/>
            <p:cNvSpPr>
              <a:spLocks noChangeShapeType="1"/>
            </p:cNvSpPr>
            <p:nvPr/>
          </p:nvSpPr>
          <p:spPr bwMode="auto">
            <a:xfrm rot="2021404">
              <a:off x="7686674" y="2939349"/>
              <a:ext cx="39688" cy="1587"/>
            </a:xfrm>
            <a:prstGeom prst="line">
              <a:avLst/>
            </a:prstGeom>
            <a:grpFill/>
            <a:ln w="38100" cmpd="sng">
              <a:solidFill>
                <a:srgbClr val="00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fr-FR" dirty="0">
                <a:latin typeface="Arial"/>
              </a:endParaRPr>
            </a:p>
          </p:txBody>
        </p:sp>
      </p:grpSp>
      <p:sp>
        <p:nvSpPr>
          <p:cNvPr id="102" name="Line 14"/>
          <p:cNvSpPr>
            <a:spLocks noChangeShapeType="1"/>
          </p:cNvSpPr>
          <p:nvPr/>
        </p:nvSpPr>
        <p:spPr bwMode="auto">
          <a:xfrm>
            <a:off x="6981687" y="3836766"/>
            <a:ext cx="172452" cy="2052886"/>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fr-FR" dirty="0">
              <a:latin typeface="Arial"/>
            </a:endParaRPr>
          </a:p>
        </p:txBody>
      </p:sp>
      <p:sp>
        <p:nvSpPr>
          <p:cNvPr id="103" name="Text Box 15"/>
          <p:cNvSpPr txBox="1">
            <a:spLocks noChangeArrowheads="1"/>
          </p:cNvSpPr>
          <p:nvPr/>
        </p:nvSpPr>
        <p:spPr bwMode="auto">
          <a:xfrm>
            <a:off x="6408860" y="3103202"/>
            <a:ext cx="12493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fr-CA" sz="1800" b="1" dirty="0" smtClean="0">
                <a:solidFill>
                  <a:srgbClr val="333333"/>
                </a:solidFill>
                <a:latin typeface="Arial" charset="0"/>
              </a:rPr>
              <a:t>Altimétrie</a:t>
            </a:r>
            <a:endParaRPr lang="fr-CA" sz="1800" b="1" dirty="0">
              <a:solidFill>
                <a:srgbClr val="333333"/>
              </a:solidFill>
              <a:latin typeface="Arial" charset="0"/>
            </a:endParaRPr>
          </a:p>
        </p:txBody>
      </p:sp>
      <p:grpSp>
        <p:nvGrpSpPr>
          <p:cNvPr id="104" name="Grouper 103"/>
          <p:cNvGrpSpPr/>
          <p:nvPr/>
        </p:nvGrpSpPr>
        <p:grpSpPr>
          <a:xfrm>
            <a:off x="4544909" y="5292752"/>
            <a:ext cx="195263" cy="231774"/>
            <a:chOff x="4968428" y="4529138"/>
            <a:chExt cx="195263" cy="231774"/>
          </a:xfrm>
        </p:grpSpPr>
        <p:sp>
          <p:nvSpPr>
            <p:cNvPr id="105" name="Line 4"/>
            <p:cNvSpPr>
              <a:spLocks noChangeShapeType="1"/>
            </p:cNvSpPr>
            <p:nvPr/>
          </p:nvSpPr>
          <p:spPr bwMode="auto">
            <a:xfrm flipV="1">
              <a:off x="4968428" y="4535488"/>
              <a:ext cx="106363" cy="215900"/>
            </a:xfrm>
            <a:prstGeom prst="line">
              <a:avLst/>
            </a:prstGeom>
            <a:noFill/>
            <a:ln w="38100"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dirty="0">
                <a:ln w="38100" cmpd="sng">
                  <a:solidFill>
                    <a:srgbClr val="FF0000"/>
                  </a:solidFill>
                </a:ln>
                <a:latin typeface="Arial"/>
              </a:endParaRPr>
            </a:p>
          </p:txBody>
        </p:sp>
        <p:sp>
          <p:nvSpPr>
            <p:cNvPr id="106" name="Line 5"/>
            <p:cNvSpPr>
              <a:spLocks noChangeShapeType="1"/>
            </p:cNvSpPr>
            <p:nvPr/>
          </p:nvSpPr>
          <p:spPr bwMode="auto">
            <a:xfrm flipH="1" flipV="1">
              <a:off x="5082728" y="4540250"/>
              <a:ext cx="80963" cy="220662"/>
            </a:xfrm>
            <a:prstGeom prst="line">
              <a:avLst/>
            </a:prstGeom>
            <a:noFill/>
            <a:ln w="38100"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dirty="0">
                <a:ln w="38100" cmpd="sng">
                  <a:solidFill>
                    <a:srgbClr val="FF0000"/>
                  </a:solidFill>
                </a:ln>
                <a:latin typeface="Arial"/>
              </a:endParaRPr>
            </a:p>
          </p:txBody>
        </p:sp>
        <p:sp>
          <p:nvSpPr>
            <p:cNvPr id="107" name="Line 6"/>
            <p:cNvSpPr>
              <a:spLocks noChangeShapeType="1"/>
            </p:cNvSpPr>
            <p:nvPr/>
          </p:nvSpPr>
          <p:spPr bwMode="auto">
            <a:xfrm>
              <a:off x="4989066" y="4529138"/>
              <a:ext cx="174625" cy="3175"/>
            </a:xfrm>
            <a:prstGeom prst="line">
              <a:avLst/>
            </a:prstGeom>
            <a:noFill/>
            <a:ln w="38100"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fr-FR" dirty="0">
                <a:ln w="38100" cmpd="sng">
                  <a:solidFill>
                    <a:srgbClr val="FF0000"/>
                  </a:solidFill>
                </a:ln>
                <a:latin typeface="Arial"/>
              </a:endParaRPr>
            </a:p>
          </p:txBody>
        </p:sp>
      </p:grpSp>
      <p:sp>
        <p:nvSpPr>
          <p:cNvPr id="110" name="Text Box 15"/>
          <p:cNvSpPr txBox="1">
            <a:spLocks noChangeArrowheads="1"/>
          </p:cNvSpPr>
          <p:nvPr/>
        </p:nvSpPr>
        <p:spPr bwMode="auto">
          <a:xfrm>
            <a:off x="4259782" y="4840686"/>
            <a:ext cx="8388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1800" b="1" dirty="0" smtClean="0">
                <a:solidFill>
                  <a:srgbClr val="333333"/>
                </a:solidFill>
                <a:latin typeface="Arial" charset="0"/>
              </a:rPr>
              <a:t>GNSS</a:t>
            </a:r>
            <a:endParaRPr lang="en-US" sz="1800" b="1" dirty="0">
              <a:solidFill>
                <a:srgbClr val="333333"/>
              </a:solidFill>
              <a:latin typeface="Arial" charset="0"/>
            </a:endParaRPr>
          </a:p>
        </p:txBody>
      </p:sp>
      <p:sp>
        <p:nvSpPr>
          <p:cNvPr id="111" name="Text Box 16"/>
          <p:cNvSpPr txBox="1">
            <a:spLocks noChangeArrowheads="1"/>
          </p:cNvSpPr>
          <p:nvPr/>
        </p:nvSpPr>
        <p:spPr bwMode="auto">
          <a:xfrm>
            <a:off x="3913779" y="5776790"/>
            <a:ext cx="1487488"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lnSpc>
                <a:spcPct val="80000"/>
              </a:lnSpc>
            </a:pPr>
            <a:r>
              <a:rPr lang="fr-FR" sz="1800" b="1" dirty="0" smtClean="0">
                <a:solidFill>
                  <a:srgbClr val="333333"/>
                </a:solidFill>
                <a:latin typeface="Arial" charset="0"/>
              </a:rPr>
              <a:t>Marégraphe</a:t>
            </a:r>
            <a:endParaRPr lang="fr-FR" sz="1800" b="1" dirty="0">
              <a:solidFill>
                <a:srgbClr val="333333"/>
              </a:solidFill>
              <a:latin typeface="Arial" charset="0"/>
            </a:endParaRPr>
          </a:p>
        </p:txBody>
      </p:sp>
      <p:sp>
        <p:nvSpPr>
          <p:cNvPr id="112" name="Line 27"/>
          <p:cNvSpPr>
            <a:spLocks noChangeShapeType="1"/>
          </p:cNvSpPr>
          <p:nvPr/>
        </p:nvSpPr>
        <p:spPr bwMode="auto">
          <a:xfrm>
            <a:off x="5440260" y="5452171"/>
            <a:ext cx="1588" cy="828675"/>
          </a:xfrm>
          <a:prstGeom prst="line">
            <a:avLst/>
          </a:prstGeom>
          <a:noFill/>
          <a:ln w="38100" cmpd="sng">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dirty="0">
              <a:latin typeface="Arial"/>
            </a:endParaRPr>
          </a:p>
        </p:txBody>
      </p:sp>
      <p:sp>
        <p:nvSpPr>
          <p:cNvPr id="113" name="Rectangle 13"/>
          <p:cNvSpPr>
            <a:spLocks noChangeArrowheads="1"/>
          </p:cNvSpPr>
          <p:nvPr/>
        </p:nvSpPr>
        <p:spPr bwMode="auto">
          <a:xfrm>
            <a:off x="5362472" y="5736557"/>
            <a:ext cx="177800" cy="307777"/>
          </a:xfrm>
          <a:prstGeom prst="rect">
            <a:avLst/>
          </a:prstGeom>
          <a:solidFill>
            <a:srgbClr val="CCFFCC"/>
          </a:solidFill>
          <a:ln w="38100" cmpd="sng">
            <a:solidFill>
              <a:srgbClr val="008000"/>
            </a:solidFill>
            <a:miter lim="800000"/>
            <a:headEnd/>
            <a:tailEnd/>
          </a:ln>
          <a:effectLst/>
          <a:extLst/>
        </p:spPr>
        <p:txBody>
          <a:bodyPr anchor="ctr">
            <a:spAutoFit/>
          </a:bodyPr>
          <a:lstStyle/>
          <a:p>
            <a:endParaRPr lang="fr-FR" dirty="0">
              <a:latin typeface="Arial"/>
            </a:endParaRPr>
          </a:p>
        </p:txBody>
      </p:sp>
      <p:grpSp>
        <p:nvGrpSpPr>
          <p:cNvPr id="114" name="Grouper 113"/>
          <p:cNvGrpSpPr/>
          <p:nvPr/>
        </p:nvGrpSpPr>
        <p:grpSpPr>
          <a:xfrm rot="5400000">
            <a:off x="1256844" y="3965424"/>
            <a:ext cx="177800" cy="768870"/>
            <a:chOff x="4283969" y="3353347"/>
            <a:chExt cx="177800" cy="768870"/>
          </a:xfrm>
        </p:grpSpPr>
        <p:sp>
          <p:nvSpPr>
            <p:cNvPr id="115" name="Rectangle 13"/>
            <p:cNvSpPr>
              <a:spLocks noChangeArrowheads="1"/>
            </p:cNvSpPr>
            <p:nvPr/>
          </p:nvSpPr>
          <p:spPr bwMode="auto">
            <a:xfrm>
              <a:off x="4283969" y="3353347"/>
              <a:ext cx="177800" cy="307777"/>
            </a:xfrm>
            <a:prstGeom prst="rect">
              <a:avLst/>
            </a:prstGeom>
            <a:solidFill>
              <a:srgbClr val="CCFFCC"/>
            </a:solidFill>
            <a:ln w="38100" cmpd="sng">
              <a:solidFill>
                <a:srgbClr val="008000"/>
              </a:solidFill>
              <a:miter lim="800000"/>
              <a:headEnd/>
              <a:tailEnd/>
            </a:ln>
            <a:effectLst/>
            <a:extLst/>
          </p:spPr>
          <p:txBody>
            <a:bodyPr anchor="ctr">
              <a:spAutoFit/>
            </a:bodyPr>
            <a:lstStyle/>
            <a:p>
              <a:endParaRPr lang="fr-FR" dirty="0">
                <a:latin typeface="Arial"/>
              </a:endParaRPr>
            </a:p>
          </p:txBody>
        </p:sp>
        <p:sp>
          <p:nvSpPr>
            <p:cNvPr id="116" name="Rectangle 13"/>
            <p:cNvSpPr>
              <a:spLocks noChangeArrowheads="1"/>
            </p:cNvSpPr>
            <p:nvPr/>
          </p:nvSpPr>
          <p:spPr bwMode="auto">
            <a:xfrm>
              <a:off x="4283969" y="3814440"/>
              <a:ext cx="177800" cy="307777"/>
            </a:xfrm>
            <a:prstGeom prst="rect">
              <a:avLst/>
            </a:prstGeom>
            <a:solidFill>
              <a:srgbClr val="CCFFCC"/>
            </a:solidFill>
            <a:ln w="38100" cmpd="sng">
              <a:solidFill>
                <a:srgbClr val="008000"/>
              </a:solidFill>
              <a:miter lim="800000"/>
              <a:headEnd/>
              <a:tailEnd/>
            </a:ln>
            <a:effectLst/>
            <a:extLst/>
          </p:spPr>
          <p:txBody>
            <a:bodyPr anchor="ctr">
              <a:spAutoFit/>
            </a:bodyPr>
            <a:lstStyle/>
            <a:p>
              <a:endParaRPr lang="fr-FR" dirty="0">
                <a:latin typeface="Arial"/>
              </a:endParaRPr>
            </a:p>
          </p:txBody>
        </p:sp>
        <p:cxnSp>
          <p:nvCxnSpPr>
            <p:cNvPr id="117" name="Connecteur droit 116"/>
            <p:cNvCxnSpPr>
              <a:stCxn id="115" idx="2"/>
              <a:endCxn id="116" idx="0"/>
            </p:cNvCxnSpPr>
            <p:nvPr/>
          </p:nvCxnSpPr>
          <p:spPr>
            <a:xfrm rot="16200000" flipH="1">
              <a:off x="4296212" y="3737781"/>
              <a:ext cx="153316"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pSp>
      <p:sp>
        <p:nvSpPr>
          <p:cNvPr id="118" name="Line 14"/>
          <p:cNvSpPr>
            <a:spLocks noChangeShapeType="1"/>
          </p:cNvSpPr>
          <p:nvPr/>
        </p:nvSpPr>
        <p:spPr bwMode="auto">
          <a:xfrm flipH="1">
            <a:off x="1336375" y="4506983"/>
            <a:ext cx="24901" cy="597610"/>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fr-FR" dirty="0">
              <a:latin typeface="Arial"/>
            </a:endParaRPr>
          </a:p>
        </p:txBody>
      </p:sp>
      <p:sp>
        <p:nvSpPr>
          <p:cNvPr id="119" name="Text Box 15"/>
          <p:cNvSpPr txBox="1">
            <a:spLocks noChangeArrowheads="1"/>
          </p:cNvSpPr>
          <p:nvPr/>
        </p:nvSpPr>
        <p:spPr bwMode="auto">
          <a:xfrm>
            <a:off x="820063" y="3823774"/>
            <a:ext cx="1018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1800" b="1" dirty="0" smtClean="0">
                <a:solidFill>
                  <a:srgbClr val="333333"/>
                </a:solidFill>
                <a:latin typeface="Arial" charset="0"/>
              </a:rPr>
              <a:t>GRACE</a:t>
            </a:r>
            <a:endParaRPr lang="en-US" sz="1800" b="1" dirty="0">
              <a:solidFill>
                <a:srgbClr val="333333"/>
              </a:solidFill>
              <a:latin typeface="Arial" charset="0"/>
            </a:endParaRPr>
          </a:p>
        </p:txBody>
      </p:sp>
      <p:cxnSp>
        <p:nvCxnSpPr>
          <p:cNvPr id="120" name="Connecteur droit 119"/>
          <p:cNvCxnSpPr/>
          <p:nvPr/>
        </p:nvCxnSpPr>
        <p:spPr bwMode="auto">
          <a:xfrm>
            <a:off x="3502796" y="5494700"/>
            <a:ext cx="358270" cy="1798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21" name="Connecteur droit 120"/>
          <p:cNvCxnSpPr/>
          <p:nvPr/>
        </p:nvCxnSpPr>
        <p:spPr bwMode="auto">
          <a:xfrm>
            <a:off x="3154177" y="5494701"/>
            <a:ext cx="374165" cy="423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22" name="Connecteur droit 121"/>
          <p:cNvCxnSpPr/>
          <p:nvPr/>
        </p:nvCxnSpPr>
        <p:spPr bwMode="auto">
          <a:xfrm flipV="1">
            <a:off x="2788956" y="5493780"/>
            <a:ext cx="364253" cy="34121"/>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25" name="Connecteur droit 124"/>
          <p:cNvCxnSpPr/>
          <p:nvPr/>
        </p:nvCxnSpPr>
        <p:spPr bwMode="auto">
          <a:xfrm flipV="1">
            <a:off x="2426727" y="5529978"/>
            <a:ext cx="364253" cy="34121"/>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26" name="Ellipse 125"/>
          <p:cNvSpPr/>
          <p:nvPr/>
        </p:nvSpPr>
        <p:spPr bwMode="auto">
          <a:xfrm rot="19645251">
            <a:off x="2828202" y="4741641"/>
            <a:ext cx="309521" cy="670063"/>
          </a:xfrm>
          <a:prstGeom prst="ellipse">
            <a:avLst/>
          </a:prstGeom>
          <a:solidFill>
            <a:srgbClr val="FFFFFF"/>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cxnSp>
        <p:nvCxnSpPr>
          <p:cNvPr id="127" name="Connecteur droit 126"/>
          <p:cNvCxnSpPr/>
          <p:nvPr/>
        </p:nvCxnSpPr>
        <p:spPr bwMode="auto">
          <a:xfrm flipH="1">
            <a:off x="2989651" y="4966592"/>
            <a:ext cx="173566" cy="1016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128" name="Ellipse 127"/>
          <p:cNvSpPr/>
          <p:nvPr/>
        </p:nvSpPr>
        <p:spPr bwMode="auto">
          <a:xfrm>
            <a:off x="3125117" y="4936958"/>
            <a:ext cx="71967" cy="59267"/>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sp>
        <p:nvSpPr>
          <p:cNvPr id="131" name="Ellipse 130"/>
          <p:cNvSpPr/>
          <p:nvPr/>
        </p:nvSpPr>
        <p:spPr bwMode="auto">
          <a:xfrm rot="19645251">
            <a:off x="2894991" y="4868918"/>
            <a:ext cx="189129" cy="409433"/>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cxnSp>
        <p:nvCxnSpPr>
          <p:cNvPr id="132" name="Connecteur droit 131"/>
          <p:cNvCxnSpPr/>
          <p:nvPr/>
        </p:nvCxnSpPr>
        <p:spPr bwMode="auto">
          <a:xfrm flipH="1" flipV="1">
            <a:off x="2752584" y="5284092"/>
            <a:ext cx="143933" cy="232833"/>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33" name="Connecteur droit 132"/>
          <p:cNvCxnSpPr/>
          <p:nvPr/>
        </p:nvCxnSpPr>
        <p:spPr bwMode="auto">
          <a:xfrm flipH="1">
            <a:off x="2557851" y="5279858"/>
            <a:ext cx="198966" cy="258233"/>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34" name="Connecteur droit 133"/>
          <p:cNvCxnSpPr/>
          <p:nvPr/>
        </p:nvCxnSpPr>
        <p:spPr bwMode="auto">
          <a:xfrm flipV="1">
            <a:off x="2059375" y="5563845"/>
            <a:ext cx="371771" cy="7055"/>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35" name="Connecteur droit 134"/>
          <p:cNvCxnSpPr/>
          <p:nvPr/>
        </p:nvCxnSpPr>
        <p:spPr bwMode="auto">
          <a:xfrm flipV="1">
            <a:off x="1694360" y="5572312"/>
            <a:ext cx="364253" cy="34121"/>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36" name="Connecteur droit 135"/>
          <p:cNvCxnSpPr/>
          <p:nvPr/>
        </p:nvCxnSpPr>
        <p:spPr bwMode="auto">
          <a:xfrm>
            <a:off x="1356642" y="5553967"/>
            <a:ext cx="363305" cy="52212"/>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37" name="Text Box 15"/>
          <p:cNvSpPr txBox="1">
            <a:spLocks noChangeArrowheads="1"/>
          </p:cNvSpPr>
          <p:nvPr/>
        </p:nvSpPr>
        <p:spPr bwMode="auto">
          <a:xfrm>
            <a:off x="2625798" y="4421978"/>
            <a:ext cx="7232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1800" b="1" dirty="0" smtClean="0">
                <a:solidFill>
                  <a:srgbClr val="333333"/>
                </a:solidFill>
                <a:latin typeface="Arial" charset="0"/>
              </a:rPr>
              <a:t>VLBI</a:t>
            </a:r>
            <a:endParaRPr lang="en-US" sz="1800" b="1" dirty="0">
              <a:solidFill>
                <a:srgbClr val="333333"/>
              </a:solidFill>
              <a:latin typeface="Arial" charset="0"/>
            </a:endParaRPr>
          </a:p>
        </p:txBody>
      </p:sp>
      <p:sp>
        <p:nvSpPr>
          <p:cNvPr id="138" name="Ellipse 137"/>
          <p:cNvSpPr/>
          <p:nvPr/>
        </p:nvSpPr>
        <p:spPr bwMode="auto">
          <a:xfrm rot="18416473">
            <a:off x="3656407" y="5169649"/>
            <a:ext cx="122636" cy="259712"/>
          </a:xfrm>
          <a:prstGeom prst="ellipse">
            <a:avLst/>
          </a:prstGeom>
          <a:solidFill>
            <a:srgbClr val="FFFFFF"/>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sp>
        <p:nvSpPr>
          <p:cNvPr id="139" name="Rectangle 138"/>
          <p:cNvSpPr/>
          <p:nvPr/>
        </p:nvSpPr>
        <p:spPr bwMode="auto">
          <a:xfrm rot="18570732">
            <a:off x="3632423" y="5016084"/>
            <a:ext cx="419100" cy="262233"/>
          </a:xfrm>
          <a:prstGeom prst="rect">
            <a:avLst/>
          </a:prstGeom>
          <a:solidFill>
            <a:srgbClr val="FFFFFF"/>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sp>
        <p:nvSpPr>
          <p:cNvPr id="140" name="Ellipse 139"/>
          <p:cNvSpPr/>
          <p:nvPr/>
        </p:nvSpPr>
        <p:spPr bwMode="auto">
          <a:xfrm rot="18416473">
            <a:off x="3916567" y="4851758"/>
            <a:ext cx="122636" cy="265487"/>
          </a:xfrm>
          <a:prstGeom prst="ellipse">
            <a:avLst/>
          </a:prstGeom>
          <a:solidFill>
            <a:srgbClr val="FFFFFF"/>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sp>
        <p:nvSpPr>
          <p:cNvPr id="141" name="Ellipse 140"/>
          <p:cNvSpPr/>
          <p:nvPr/>
        </p:nvSpPr>
        <p:spPr bwMode="auto">
          <a:xfrm rot="18416473">
            <a:off x="3660098" y="5172071"/>
            <a:ext cx="125790" cy="241789"/>
          </a:xfrm>
          <a:prstGeom prst="ellipse">
            <a:avLst/>
          </a:prstGeom>
          <a:solidFill>
            <a:srgbClr val="FFFFFF"/>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cxnSp>
        <p:nvCxnSpPr>
          <p:cNvPr id="142" name="Connecteur droit 141"/>
          <p:cNvCxnSpPr/>
          <p:nvPr/>
        </p:nvCxnSpPr>
        <p:spPr bwMode="auto">
          <a:xfrm flipV="1">
            <a:off x="3836317" y="5171910"/>
            <a:ext cx="3" cy="325965"/>
          </a:xfrm>
          <a:prstGeom prst="line">
            <a:avLst/>
          </a:prstGeom>
          <a:solidFill>
            <a:schemeClr val="accent1"/>
          </a:solidFill>
          <a:ln w="57150" cap="flat" cmpd="sng" algn="ctr">
            <a:solidFill>
              <a:srgbClr val="FF0000"/>
            </a:solidFill>
            <a:prstDash val="solid"/>
            <a:round/>
            <a:headEnd type="none" w="med" len="med"/>
            <a:tailEnd type="none" w="med" len="med"/>
          </a:ln>
          <a:effectLst/>
        </p:spPr>
      </p:cxnSp>
      <p:sp>
        <p:nvSpPr>
          <p:cNvPr id="143" name="Text Box 15"/>
          <p:cNvSpPr txBox="1">
            <a:spLocks noChangeArrowheads="1"/>
          </p:cNvSpPr>
          <p:nvPr/>
        </p:nvSpPr>
        <p:spPr bwMode="auto">
          <a:xfrm>
            <a:off x="3531594" y="4166528"/>
            <a:ext cx="6463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1800" b="1" dirty="0" smtClean="0">
                <a:solidFill>
                  <a:srgbClr val="333333"/>
                </a:solidFill>
                <a:latin typeface="Arial" charset="0"/>
              </a:rPr>
              <a:t>SLR</a:t>
            </a:r>
          </a:p>
          <a:p>
            <a:pPr algn="ctr" eaLnBrk="0" hangingPunct="0"/>
            <a:r>
              <a:rPr lang="en-US" sz="1800" b="1" dirty="0" smtClean="0">
                <a:solidFill>
                  <a:srgbClr val="333333"/>
                </a:solidFill>
                <a:latin typeface="Arial" charset="0"/>
              </a:rPr>
              <a:t>LLR</a:t>
            </a:r>
            <a:endParaRPr lang="en-US" sz="1800" b="1" dirty="0">
              <a:solidFill>
                <a:srgbClr val="333333"/>
              </a:solidFill>
              <a:latin typeface="Arial" charset="0"/>
            </a:endParaRPr>
          </a:p>
        </p:txBody>
      </p:sp>
      <p:cxnSp>
        <p:nvCxnSpPr>
          <p:cNvPr id="144" name="Connecteur droit 143"/>
          <p:cNvCxnSpPr/>
          <p:nvPr/>
        </p:nvCxnSpPr>
        <p:spPr bwMode="auto">
          <a:xfrm flipV="1">
            <a:off x="996056" y="5559375"/>
            <a:ext cx="361662" cy="10027"/>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45" name="Rectangle 144"/>
          <p:cNvSpPr/>
          <p:nvPr/>
        </p:nvSpPr>
        <p:spPr bwMode="auto">
          <a:xfrm>
            <a:off x="2033614" y="5112893"/>
            <a:ext cx="207512" cy="448209"/>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sp>
        <p:nvSpPr>
          <p:cNvPr id="146" name="Rectangle 145"/>
          <p:cNvSpPr/>
          <p:nvPr/>
        </p:nvSpPr>
        <p:spPr bwMode="auto">
          <a:xfrm>
            <a:off x="2091717" y="4921990"/>
            <a:ext cx="74705" cy="193902"/>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cxnSp>
        <p:nvCxnSpPr>
          <p:cNvPr id="147" name="Connecteur droit 146"/>
          <p:cNvCxnSpPr>
            <a:endCxn id="146" idx="0"/>
          </p:cNvCxnSpPr>
          <p:nvPr/>
        </p:nvCxnSpPr>
        <p:spPr bwMode="auto">
          <a:xfrm>
            <a:off x="2124919" y="4540183"/>
            <a:ext cx="4151" cy="381807"/>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148" name="Text Box 15"/>
          <p:cNvSpPr txBox="1">
            <a:spLocks noChangeArrowheads="1"/>
          </p:cNvSpPr>
          <p:nvPr/>
        </p:nvSpPr>
        <p:spPr bwMode="auto">
          <a:xfrm>
            <a:off x="1760636" y="4159371"/>
            <a:ext cx="9157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1800" b="1" dirty="0" smtClean="0">
                <a:solidFill>
                  <a:srgbClr val="333333"/>
                </a:solidFill>
                <a:latin typeface="Arial" charset="0"/>
              </a:rPr>
              <a:t>DORIS</a:t>
            </a:r>
            <a:endParaRPr lang="en-US" sz="1800" b="1" dirty="0">
              <a:solidFill>
                <a:srgbClr val="333333"/>
              </a:solidFill>
              <a:latin typeface="Arial" charset="0"/>
            </a:endParaRPr>
          </a:p>
        </p:txBody>
      </p:sp>
    </p:spTree>
    <p:extLst>
      <p:ext uri="{BB962C8B-B14F-4D97-AF65-F5344CB8AC3E}">
        <p14:creationId xmlns:p14="http://schemas.microsoft.com/office/powerpoint/2010/main" val="37235767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9"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10"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22</a:t>
            </a:fld>
            <a:endParaRPr kumimoji="0" lang="fr-FR" sz="800" dirty="0">
              <a:solidFill>
                <a:srgbClr val="FFFFFF"/>
              </a:solidFill>
              <a:latin typeface="Arial"/>
            </a:endParaRPr>
          </a:p>
        </p:txBody>
      </p:sp>
      <p:sp>
        <p:nvSpPr>
          <p:cNvPr id="12"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smtClean="0">
                <a:solidFill>
                  <a:srgbClr val="1B4A6E"/>
                </a:solidFill>
                <a:latin typeface="Arial" charset="0"/>
                <a:ea typeface="ＭＳ Ｐゴシック" charset="0"/>
                <a:cs typeface="ＭＳ Ｐゴシック" charset="0"/>
              </a:rPr>
              <a:t>   Plan</a:t>
            </a:r>
            <a:endParaRPr lang="fr-FR" dirty="0">
              <a:solidFill>
                <a:srgbClr val="1B4A6E"/>
              </a:solidFill>
              <a:latin typeface="Arial" charset="0"/>
              <a:ea typeface="ＭＳ Ｐゴシック" charset="0"/>
              <a:cs typeface="ＭＳ Ｐゴシック" charset="0"/>
            </a:endParaRPr>
          </a:p>
        </p:txBody>
      </p:sp>
      <p:sp>
        <p:nvSpPr>
          <p:cNvPr id="16" name="Rectangle 18"/>
          <p:cNvSpPr>
            <a:spLocks noChangeArrowheads="1"/>
          </p:cNvSpPr>
          <p:nvPr/>
        </p:nvSpPr>
        <p:spPr bwMode="auto">
          <a:xfrm>
            <a:off x="819150" y="498451"/>
            <a:ext cx="8324850" cy="193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Objectif : Pourquoi et comment étudier les changements du niveau</a:t>
            </a:r>
          </a:p>
          <a:p>
            <a:pPr marL="360363" indent="-360363" algn="l">
              <a:lnSpc>
                <a:spcPct val="90000"/>
              </a:lnSpc>
              <a:spcBef>
                <a:spcPct val="20000"/>
              </a:spcBef>
              <a:buClr>
                <a:srgbClr val="660066"/>
              </a:buClr>
              <a:tabLst>
                <a:tab pos="625475" algn="l"/>
              </a:tabLst>
            </a:pPr>
            <a:r>
              <a:rPr kumimoji="0" lang="fr-FR" sz="2000" i="1" dirty="0">
                <a:solidFill>
                  <a:schemeClr val="bg1"/>
                </a:solidFill>
                <a:latin typeface="Arial" charset="0"/>
                <a:cs typeface="Arial" charset="0"/>
              </a:rPr>
              <a:t>	</a:t>
            </a:r>
            <a:r>
              <a:rPr kumimoji="0" lang="fr-FR" sz="2000" i="1" dirty="0" smtClean="0">
                <a:solidFill>
                  <a:schemeClr val="bg1"/>
                </a:solidFill>
                <a:latin typeface="Arial" charset="0"/>
                <a:cs typeface="Arial" charset="0"/>
              </a:rPr>
              <a:t>	           marin ?</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Définition : Niveau Marin Eustatique, Niveau Marin Relatif</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rgbClr val="BC0D20"/>
                </a:solidFill>
                <a:latin typeface="Arial" charset="0"/>
                <a:cs typeface="Arial" charset="0"/>
              </a:rPr>
              <a:t>La </a:t>
            </a:r>
            <a:r>
              <a:rPr kumimoji="0" lang="fr-FR" sz="2000" i="1" dirty="0" err="1" smtClean="0">
                <a:solidFill>
                  <a:srgbClr val="BC0D20"/>
                </a:solidFill>
                <a:latin typeface="Arial" charset="0"/>
                <a:cs typeface="Arial" charset="0"/>
              </a:rPr>
              <a:t>marégraphie</a:t>
            </a:r>
            <a:endParaRPr kumimoji="0" lang="fr-FR" sz="1600" i="1" dirty="0" smtClean="0">
              <a:solidFill>
                <a:srgbClr val="BC0D20"/>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sp>
        <p:nvSpPr>
          <p:cNvPr id="17" name="Rectangle 18"/>
          <p:cNvSpPr>
            <a:spLocks noChangeArrowheads="1"/>
          </p:cNvSpPr>
          <p:nvPr/>
        </p:nvSpPr>
        <p:spPr bwMode="auto">
          <a:xfrm>
            <a:off x="828844" y="1958197"/>
            <a:ext cx="4183028" cy="516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endParaRPr kumimoji="0" lang="fr-FR" sz="20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Outils de la géodésie spatial</a:t>
            </a:r>
          </a:p>
          <a:p>
            <a:pPr marL="541338" indent="-201613" algn="l">
              <a:lnSpc>
                <a:spcPct val="90000"/>
              </a:lnSpc>
              <a:spcBef>
                <a:spcPts val="900"/>
              </a:spcBef>
              <a:buClr>
                <a:srgbClr val="660066"/>
              </a:buClr>
              <a:buFont typeface="Arial"/>
              <a:buChar char="•"/>
              <a:tabLst>
                <a:tab pos="990600" algn="l"/>
              </a:tabLst>
            </a:pPr>
            <a:endParaRPr kumimoji="0" lang="fr-FR" sz="200" i="1" dirty="0" smtClean="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GNSS</a:t>
            </a:r>
            <a:endParaRPr kumimoji="0" lang="fr-FR" sz="1600" i="1" dirty="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techniques Laser (SLR, LLR) </a:t>
            </a:r>
          </a:p>
          <a:p>
            <a:pPr marL="625475" indent="-179388" algn="l">
              <a:lnSpc>
                <a:spcPct val="90000"/>
              </a:lnSpc>
              <a:spcBef>
                <a:spcPts val="900"/>
              </a:spcBef>
              <a:buClr>
                <a:srgbClr val="660066"/>
              </a:buClr>
              <a:buFont typeface="Arial"/>
              <a:buChar char="•"/>
              <a:tabLst>
                <a:tab pos="990600" algn="l"/>
              </a:tabLst>
            </a:pPr>
            <a:r>
              <a:rPr kumimoji="0" lang="fr-FR" sz="1600" i="1" dirty="0">
                <a:solidFill>
                  <a:schemeClr val="bg1"/>
                </a:solidFill>
                <a:latin typeface="Arial" charset="0"/>
                <a:cs typeface="Arial" charset="0"/>
              </a:rPr>
              <a:t>L’interférométrie à très longue base (VLBI)</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satellites observés par les techniques Doppler (DORIS</a:t>
            </a:r>
            <a:r>
              <a:rPr kumimoji="0" lang="fr-FR" sz="1600" i="1" dirty="0" smtClean="0">
                <a:solidFill>
                  <a:schemeClr val="bg1"/>
                </a:solidFill>
                <a:latin typeface="Arial" charset="0"/>
                <a:cs typeface="Arial" charset="0"/>
              </a:rPr>
              <a:t>)</a:t>
            </a:r>
          </a:p>
          <a:p>
            <a:pPr marL="625475" indent="-179388" algn="l">
              <a:lnSpc>
                <a:spcPct val="90000"/>
              </a:lnSpc>
              <a:spcBef>
                <a:spcPts val="900"/>
              </a:spcBef>
              <a:buClr>
                <a:srgbClr val="660066"/>
              </a:buClr>
              <a:buFont typeface="Arial"/>
              <a:buChar char="•"/>
              <a:tabLst>
                <a:tab pos="990600" algn="l"/>
              </a:tabLst>
            </a:pPr>
            <a:r>
              <a:rPr kumimoji="0" lang="fr-FR" sz="1600" i="1" dirty="0">
                <a:solidFill>
                  <a:srgbClr val="000000"/>
                </a:solidFill>
                <a:latin typeface="Arial" charset="0"/>
                <a:cs typeface="Arial" charset="0"/>
              </a:rPr>
              <a:t>L’altimétrie des océans, des calottes polaires </a:t>
            </a:r>
          </a:p>
          <a:p>
            <a:pPr marL="625475" indent="-179388" algn="l">
              <a:lnSpc>
                <a:spcPct val="90000"/>
              </a:lnSpc>
              <a:spcBef>
                <a:spcPts val="900"/>
              </a:spcBef>
              <a:buClr>
                <a:srgbClr val="660066"/>
              </a:buClr>
              <a:buFont typeface="Arial"/>
              <a:buChar char="•"/>
              <a:tabLst>
                <a:tab pos="990600" algn="l"/>
              </a:tabLst>
            </a:pPr>
            <a:r>
              <a:rPr kumimoji="0" lang="fr-FR" sz="1600" i="1" dirty="0">
                <a:solidFill>
                  <a:schemeClr val="bg1"/>
                </a:solidFill>
                <a:latin typeface="Arial" charset="0"/>
                <a:cs typeface="Arial" charset="0"/>
              </a:rPr>
              <a:t>L’interférométrie radar (INSAR)</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Gravimétrie satellitaire (GRACE)</a:t>
            </a:r>
            <a:endParaRPr kumimoji="0" lang="fr-FR" sz="1600" i="1" dirty="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Exemple</a:t>
            </a: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pic>
        <p:nvPicPr>
          <p:cNvPr id="11" name="Image 10" descr="Screen Shot 2012-10-23 at 5.06.33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34984" y="1891477"/>
            <a:ext cx="3639603" cy="2978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96308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3"/>
          <p:cNvSpPr txBox="1">
            <a:spLocks noChangeArrowheads="1"/>
          </p:cNvSpPr>
          <p:nvPr/>
        </p:nvSpPr>
        <p:spPr bwMode="auto">
          <a:xfrm>
            <a:off x="697239" y="1454496"/>
            <a:ext cx="3569200" cy="1938992"/>
          </a:xfrm>
          <a:prstGeom prst="rect">
            <a:avLst/>
          </a:prstGeom>
          <a:noFill/>
          <a:ln w="9525">
            <a:noFill/>
            <a:miter lim="800000"/>
            <a:headEnd/>
            <a:tailEnd/>
          </a:ln>
        </p:spPr>
        <p:txBody>
          <a:bodyPr wrap="square">
            <a:prstTxWarp prst="textNoShape">
              <a:avLst/>
            </a:prstTxWarp>
            <a:spAutoFit/>
          </a:bodyPr>
          <a:lstStyle/>
          <a:p>
            <a:pPr algn="l"/>
            <a:r>
              <a:rPr lang="fr-FR" sz="2400" dirty="0" smtClean="0">
                <a:latin typeface="Arial"/>
              </a:rPr>
              <a:t>Différents </a:t>
            </a:r>
            <a:r>
              <a:rPr lang="fr-FR" sz="2400" dirty="0">
                <a:latin typeface="Arial"/>
              </a:rPr>
              <a:t>types:</a:t>
            </a:r>
          </a:p>
          <a:p>
            <a:pPr marL="342900" indent="-342900" algn="l">
              <a:buFont typeface="Arial"/>
              <a:buChar char="•"/>
            </a:pPr>
            <a:r>
              <a:rPr lang="fr-FR" sz="2400" dirty="0">
                <a:latin typeface="Arial"/>
              </a:rPr>
              <a:t>Réglet</a:t>
            </a:r>
          </a:p>
          <a:p>
            <a:pPr marL="342900" indent="-342900" algn="l">
              <a:buFont typeface="Arial"/>
              <a:buChar char="•"/>
            </a:pPr>
            <a:r>
              <a:rPr lang="fr-FR" sz="2400" dirty="0">
                <a:latin typeface="Arial"/>
              </a:rPr>
              <a:t>Flotteur</a:t>
            </a:r>
          </a:p>
          <a:p>
            <a:pPr marL="342900" indent="-342900" algn="l">
              <a:buFont typeface="Arial"/>
              <a:buChar char="•"/>
            </a:pPr>
            <a:r>
              <a:rPr lang="fr-FR" sz="2400" dirty="0">
                <a:latin typeface="Arial"/>
              </a:rPr>
              <a:t>Acoustique / radar</a:t>
            </a:r>
          </a:p>
          <a:p>
            <a:pPr marL="342900" indent="-342900" algn="l">
              <a:buFont typeface="Arial"/>
              <a:buChar char="•"/>
            </a:pPr>
            <a:r>
              <a:rPr lang="fr-FR" sz="2400" dirty="0">
                <a:latin typeface="Arial"/>
              </a:rPr>
              <a:t>Pression</a:t>
            </a:r>
          </a:p>
        </p:txBody>
      </p:sp>
      <p:sp>
        <p:nvSpPr>
          <p:cNvPr id="14" name="Rectangle 10"/>
          <p:cNvSpPr>
            <a:spLocks noChangeArrowheads="1"/>
          </p:cNvSpPr>
          <p:nvPr/>
        </p:nvSpPr>
        <p:spPr bwMode="auto">
          <a:xfrm>
            <a:off x="677500" y="505082"/>
            <a:ext cx="6095680" cy="715040"/>
          </a:xfrm>
          <a:prstGeom prst="rect">
            <a:avLst/>
          </a:prstGeom>
          <a:noFill/>
          <a:ln w="9525">
            <a:noFill/>
            <a:miter lim="800000"/>
            <a:headEnd/>
            <a:tailEnd/>
          </a:ln>
        </p:spPr>
        <p:txBody>
          <a:bodyPr anchor="ctr">
            <a:prstTxWarp prst="textNoShape">
              <a:avLst/>
            </a:prstTxWarp>
          </a:bodyPr>
          <a:lstStyle/>
          <a:p>
            <a:pPr algn="l" eaLnBrk="1" hangingPunct="1"/>
            <a:r>
              <a:rPr lang="fr-FR" sz="2400" b="1" i="1" dirty="0" smtClean="0">
                <a:latin typeface="Arial"/>
              </a:rPr>
              <a:t>Marégraphes         </a:t>
            </a:r>
            <a:r>
              <a:rPr lang="fr-FR" sz="2400" i="1" dirty="0" smtClean="0">
                <a:latin typeface="Arial"/>
              </a:rPr>
              <a:t>Mesures </a:t>
            </a:r>
            <a:r>
              <a:rPr lang="fr-FR" sz="2400" i="1" dirty="0">
                <a:latin typeface="Arial"/>
              </a:rPr>
              <a:t>locales </a:t>
            </a:r>
            <a:r>
              <a:rPr lang="fr-FR" sz="2400" i="1" dirty="0" smtClean="0">
                <a:latin typeface="Arial"/>
              </a:rPr>
              <a:t>			       (variations historiques)</a:t>
            </a:r>
            <a:endParaRPr lang="fr-FR" sz="2400"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23</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smtClean="0">
                <a:solidFill>
                  <a:srgbClr val="1B4A6E"/>
                </a:solidFill>
                <a:latin typeface="Arial" charset="0"/>
                <a:ea typeface="ＭＳ Ｐゴシック" charset="0"/>
                <a:cs typeface="ＭＳ Ｐゴシック" charset="0"/>
              </a:rPr>
              <a:t>Marégraphe</a:t>
            </a:r>
            <a:endParaRPr lang="fr-FR" dirty="0">
              <a:solidFill>
                <a:srgbClr val="1B4A6E"/>
              </a:solidFill>
              <a:latin typeface="Arial" charset="0"/>
              <a:ea typeface="ＭＳ Ｐゴシック" charset="0"/>
              <a:cs typeface="ＭＳ Ｐゴシック" charset="0"/>
            </a:endParaRPr>
          </a:p>
        </p:txBody>
      </p:sp>
      <p:grpSp>
        <p:nvGrpSpPr>
          <p:cNvPr id="7" name="Grouper 6"/>
          <p:cNvGrpSpPr/>
          <p:nvPr/>
        </p:nvGrpSpPr>
        <p:grpSpPr>
          <a:xfrm>
            <a:off x="1356642" y="4840686"/>
            <a:ext cx="6733155" cy="1797506"/>
            <a:chOff x="1356642" y="4840686"/>
            <a:chExt cx="6733155" cy="1797506"/>
          </a:xfrm>
        </p:grpSpPr>
        <p:sp>
          <p:nvSpPr>
            <p:cNvPr id="27" name="AutoShape 21"/>
            <p:cNvSpPr>
              <a:spLocks noChangeAspect="1" noChangeArrowheads="1"/>
            </p:cNvSpPr>
            <p:nvPr/>
          </p:nvSpPr>
          <p:spPr bwMode="auto">
            <a:xfrm rot="10800000">
              <a:off x="5675693" y="5140577"/>
              <a:ext cx="383703" cy="669698"/>
            </a:xfrm>
            <a:prstGeom prst="downArrow">
              <a:avLst>
                <a:gd name="adj1" fmla="val 50000"/>
                <a:gd name="adj2" fmla="val 43634"/>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fr-FR" dirty="0">
                <a:latin typeface="Arial"/>
              </a:endParaRPr>
            </a:p>
          </p:txBody>
        </p:sp>
        <p:sp>
          <p:nvSpPr>
            <p:cNvPr id="28" name="Text Box 22"/>
            <p:cNvSpPr txBox="1">
              <a:spLocks noChangeArrowheads="1"/>
            </p:cNvSpPr>
            <p:nvPr/>
          </p:nvSpPr>
          <p:spPr bwMode="auto">
            <a:xfrm>
              <a:off x="5373038" y="4840686"/>
              <a:ext cx="9890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0000"/>
                </a:lnSpc>
              </a:pPr>
              <a:r>
                <a:rPr lang="en-US" sz="1800" i="1" dirty="0" smtClean="0">
                  <a:latin typeface="Arial" charset="0"/>
                </a:rPr>
                <a:t>NMR</a:t>
              </a:r>
              <a:endParaRPr lang="en-CA" sz="1800" i="1" dirty="0">
                <a:latin typeface="Arial" charset="0"/>
              </a:endParaRPr>
            </a:p>
          </p:txBody>
        </p:sp>
        <p:sp>
          <p:nvSpPr>
            <p:cNvPr id="29" name="AutoShape 23"/>
            <p:cNvSpPr>
              <a:spLocks noChangeArrowheads="1"/>
            </p:cNvSpPr>
            <p:nvPr/>
          </p:nvSpPr>
          <p:spPr bwMode="auto">
            <a:xfrm rot="10800000">
              <a:off x="7469085" y="5287989"/>
              <a:ext cx="255588" cy="522287"/>
            </a:xfrm>
            <a:prstGeom prst="downArrow">
              <a:avLst>
                <a:gd name="adj1" fmla="val 50000"/>
                <a:gd name="adj2" fmla="val 510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fr-FR" dirty="0">
                <a:latin typeface="Arial"/>
              </a:endParaRPr>
            </a:p>
          </p:txBody>
        </p:sp>
        <p:sp>
          <p:nvSpPr>
            <p:cNvPr id="30" name="Text Box 24"/>
            <p:cNvSpPr txBox="1">
              <a:spLocks noChangeArrowheads="1"/>
            </p:cNvSpPr>
            <p:nvPr/>
          </p:nvSpPr>
          <p:spPr bwMode="auto">
            <a:xfrm>
              <a:off x="7265760" y="4948884"/>
              <a:ext cx="75247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80000"/>
                </a:lnSpc>
              </a:pPr>
              <a:r>
                <a:rPr lang="en-US" sz="1800" i="1" dirty="0" smtClean="0">
                  <a:latin typeface="Arial" charset="0"/>
                </a:rPr>
                <a:t>NME</a:t>
              </a:r>
              <a:endParaRPr lang="en-US" sz="1800" i="1" dirty="0">
                <a:latin typeface="Arial" charset="0"/>
              </a:endParaRPr>
            </a:p>
          </p:txBody>
        </p:sp>
        <p:sp>
          <p:nvSpPr>
            <p:cNvPr id="34" name="Freeform 33"/>
            <p:cNvSpPr>
              <a:spLocks/>
            </p:cNvSpPr>
            <p:nvPr/>
          </p:nvSpPr>
          <p:spPr bwMode="auto">
            <a:xfrm>
              <a:off x="3847997" y="5497539"/>
              <a:ext cx="4164013" cy="1038225"/>
            </a:xfrm>
            <a:custGeom>
              <a:avLst/>
              <a:gdLst>
                <a:gd name="T0" fmla="*/ 0 w 390"/>
                <a:gd name="T1" fmla="*/ 2 h 166"/>
                <a:gd name="T2" fmla="*/ 65 w 390"/>
                <a:gd name="T3" fmla="*/ 6 h 166"/>
                <a:gd name="T4" fmla="*/ 113 w 390"/>
                <a:gd name="T5" fmla="*/ 16 h 166"/>
                <a:gd name="T6" fmla="*/ 137 w 390"/>
                <a:gd name="T7" fmla="*/ 47 h 166"/>
                <a:gd name="T8" fmla="*/ 158 w 390"/>
                <a:gd name="T9" fmla="*/ 95 h 166"/>
                <a:gd name="T10" fmla="*/ 194 w 390"/>
                <a:gd name="T11" fmla="*/ 123 h 166"/>
                <a:gd name="T12" fmla="*/ 255 w 390"/>
                <a:gd name="T13" fmla="*/ 141 h 166"/>
                <a:gd name="T14" fmla="*/ 329 w 390"/>
                <a:gd name="T15" fmla="*/ 156 h 166"/>
                <a:gd name="T16" fmla="*/ 390 w 390"/>
                <a:gd name="T17"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166">
                  <a:moveTo>
                    <a:pt x="0" y="2"/>
                  </a:moveTo>
                  <a:cubicBezTo>
                    <a:pt x="39" y="6"/>
                    <a:pt x="41" y="0"/>
                    <a:pt x="65" y="6"/>
                  </a:cubicBezTo>
                  <a:cubicBezTo>
                    <a:pt x="89" y="12"/>
                    <a:pt x="99" y="0"/>
                    <a:pt x="113" y="16"/>
                  </a:cubicBezTo>
                  <a:cubicBezTo>
                    <a:pt x="127" y="33"/>
                    <a:pt x="123" y="18"/>
                    <a:pt x="137" y="47"/>
                  </a:cubicBezTo>
                  <a:cubicBezTo>
                    <a:pt x="152" y="75"/>
                    <a:pt x="144" y="81"/>
                    <a:pt x="158" y="95"/>
                  </a:cubicBezTo>
                  <a:cubicBezTo>
                    <a:pt x="172" y="109"/>
                    <a:pt x="164" y="113"/>
                    <a:pt x="194" y="123"/>
                  </a:cubicBezTo>
                  <a:cubicBezTo>
                    <a:pt x="224" y="133"/>
                    <a:pt x="218" y="135"/>
                    <a:pt x="255" y="141"/>
                  </a:cubicBezTo>
                  <a:cubicBezTo>
                    <a:pt x="291" y="148"/>
                    <a:pt x="303" y="152"/>
                    <a:pt x="329" y="156"/>
                  </a:cubicBezTo>
                  <a:cubicBezTo>
                    <a:pt x="355" y="160"/>
                    <a:pt x="390" y="166"/>
                    <a:pt x="390" y="166"/>
                  </a:cubicBezTo>
                </a:path>
              </a:pathLst>
            </a:custGeom>
            <a:noFill/>
            <a:ln w="28575"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dirty="0">
                <a:latin typeface="Arial"/>
              </a:endParaRPr>
            </a:p>
          </p:txBody>
        </p:sp>
        <p:sp>
          <p:nvSpPr>
            <p:cNvPr id="35" name="Line 34"/>
            <p:cNvSpPr>
              <a:spLocks noChangeShapeType="1"/>
            </p:cNvSpPr>
            <p:nvPr/>
          </p:nvSpPr>
          <p:spPr bwMode="auto">
            <a:xfrm>
              <a:off x="5419622" y="5889652"/>
              <a:ext cx="2670175" cy="0"/>
            </a:xfrm>
            <a:prstGeom prst="line">
              <a:avLst/>
            </a:prstGeom>
            <a:noFill/>
            <a:ln w="57150" cmpd="sng">
              <a:solidFill>
                <a:srgbClr val="3366FF"/>
              </a:solidFill>
              <a:prstDash val="sysDash"/>
              <a:round/>
              <a:headEnd/>
              <a:tailEnd/>
            </a:ln>
            <a:extLst>
              <a:ext uri="{909E8E84-426E-40dd-AFC4-6F175D3DCCD1}">
                <a14:hiddenFill xmlns:a14="http://schemas.microsoft.com/office/drawing/2010/main">
                  <a:noFill/>
                </a14:hiddenFill>
              </a:ext>
            </a:extLst>
          </p:spPr>
          <p:txBody>
            <a:bodyPr/>
            <a:lstStyle/>
            <a:p>
              <a:endParaRPr lang="fr-FR" dirty="0">
                <a:latin typeface="Arial"/>
              </a:endParaRPr>
            </a:p>
          </p:txBody>
        </p:sp>
        <p:sp>
          <p:nvSpPr>
            <p:cNvPr id="39" name="AutoShape 21"/>
            <p:cNvSpPr>
              <a:spLocks noChangeAspect="1" noChangeArrowheads="1"/>
            </p:cNvSpPr>
            <p:nvPr/>
          </p:nvSpPr>
          <p:spPr bwMode="auto">
            <a:xfrm rot="10800000" flipV="1">
              <a:off x="5675693" y="5968494"/>
              <a:ext cx="383703" cy="669698"/>
            </a:xfrm>
            <a:prstGeom prst="downArrow">
              <a:avLst>
                <a:gd name="adj1" fmla="val 50000"/>
                <a:gd name="adj2" fmla="val 43634"/>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fr-FR" dirty="0">
                <a:latin typeface="Arial"/>
              </a:endParaRPr>
            </a:p>
          </p:txBody>
        </p:sp>
        <p:sp>
          <p:nvSpPr>
            <p:cNvPr id="46" name="Text Box 16"/>
            <p:cNvSpPr txBox="1">
              <a:spLocks noChangeArrowheads="1"/>
            </p:cNvSpPr>
            <p:nvPr/>
          </p:nvSpPr>
          <p:spPr bwMode="auto">
            <a:xfrm>
              <a:off x="3913779" y="5776790"/>
              <a:ext cx="1487488"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lnSpc>
                  <a:spcPct val="80000"/>
                </a:lnSpc>
              </a:pPr>
              <a:r>
                <a:rPr lang="fr-FR" sz="1800" b="1" dirty="0" smtClean="0">
                  <a:solidFill>
                    <a:srgbClr val="333333"/>
                  </a:solidFill>
                  <a:latin typeface="Arial" charset="0"/>
                </a:rPr>
                <a:t>Marégraphe</a:t>
              </a:r>
              <a:endParaRPr lang="fr-FR" sz="1800" b="1" dirty="0">
                <a:solidFill>
                  <a:srgbClr val="333333"/>
                </a:solidFill>
                <a:latin typeface="Arial" charset="0"/>
              </a:endParaRPr>
            </a:p>
          </p:txBody>
        </p:sp>
        <p:sp>
          <p:nvSpPr>
            <p:cNvPr id="47" name="Line 27"/>
            <p:cNvSpPr>
              <a:spLocks noChangeShapeType="1"/>
            </p:cNvSpPr>
            <p:nvPr/>
          </p:nvSpPr>
          <p:spPr bwMode="auto">
            <a:xfrm>
              <a:off x="5440260" y="5452171"/>
              <a:ext cx="1588" cy="828675"/>
            </a:xfrm>
            <a:prstGeom prst="line">
              <a:avLst/>
            </a:prstGeom>
            <a:noFill/>
            <a:ln w="38100" cmpd="sng">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dirty="0">
                <a:latin typeface="Arial"/>
              </a:endParaRPr>
            </a:p>
          </p:txBody>
        </p:sp>
        <p:sp>
          <p:nvSpPr>
            <p:cNvPr id="48" name="Rectangle 13"/>
            <p:cNvSpPr>
              <a:spLocks noChangeArrowheads="1"/>
            </p:cNvSpPr>
            <p:nvPr/>
          </p:nvSpPr>
          <p:spPr bwMode="auto">
            <a:xfrm>
              <a:off x="5362472" y="5736557"/>
              <a:ext cx="177800" cy="307777"/>
            </a:xfrm>
            <a:prstGeom prst="rect">
              <a:avLst/>
            </a:prstGeom>
            <a:solidFill>
              <a:srgbClr val="CCFFCC"/>
            </a:solidFill>
            <a:ln w="38100" cmpd="sng">
              <a:solidFill>
                <a:srgbClr val="008000"/>
              </a:solidFill>
              <a:miter lim="800000"/>
              <a:headEnd/>
              <a:tailEnd/>
            </a:ln>
            <a:effectLst/>
            <a:extLst/>
          </p:spPr>
          <p:txBody>
            <a:bodyPr anchor="ctr">
              <a:spAutoFit/>
            </a:bodyPr>
            <a:lstStyle/>
            <a:p>
              <a:endParaRPr lang="fr-FR" dirty="0">
                <a:latin typeface="Arial"/>
              </a:endParaRPr>
            </a:p>
          </p:txBody>
        </p:sp>
        <p:cxnSp>
          <p:nvCxnSpPr>
            <p:cNvPr id="57" name="Connecteur droit 56"/>
            <p:cNvCxnSpPr/>
            <p:nvPr/>
          </p:nvCxnSpPr>
          <p:spPr bwMode="auto">
            <a:xfrm>
              <a:off x="3502796" y="5494700"/>
              <a:ext cx="358270" cy="1798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2" name="Connecteur droit 61"/>
            <p:cNvCxnSpPr/>
            <p:nvPr/>
          </p:nvCxnSpPr>
          <p:spPr bwMode="auto">
            <a:xfrm flipV="1">
              <a:off x="2788956" y="5493780"/>
              <a:ext cx="364253" cy="34121"/>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5" name="Connecteur droit 64"/>
            <p:cNvCxnSpPr/>
            <p:nvPr/>
          </p:nvCxnSpPr>
          <p:spPr bwMode="auto">
            <a:xfrm flipV="1">
              <a:off x="2426727" y="5529978"/>
              <a:ext cx="364253" cy="34121"/>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0" name="Connecteur droit 79"/>
            <p:cNvCxnSpPr/>
            <p:nvPr/>
          </p:nvCxnSpPr>
          <p:spPr bwMode="auto">
            <a:xfrm flipV="1">
              <a:off x="2059375" y="5563845"/>
              <a:ext cx="371771" cy="7055"/>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2" name="Connecteur droit 81"/>
            <p:cNvCxnSpPr/>
            <p:nvPr/>
          </p:nvCxnSpPr>
          <p:spPr bwMode="auto">
            <a:xfrm flipV="1">
              <a:off x="1694360" y="5572312"/>
              <a:ext cx="364253" cy="34121"/>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3" name="Connecteur droit 82"/>
            <p:cNvCxnSpPr/>
            <p:nvPr/>
          </p:nvCxnSpPr>
          <p:spPr bwMode="auto">
            <a:xfrm>
              <a:off x="1356642" y="5553967"/>
              <a:ext cx="363305" cy="5221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70" name="Connecteur droit 69"/>
            <p:cNvCxnSpPr/>
            <p:nvPr/>
          </p:nvCxnSpPr>
          <p:spPr bwMode="auto">
            <a:xfrm flipV="1">
              <a:off x="3123966" y="5494700"/>
              <a:ext cx="387131" cy="11299"/>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sp>
        <p:nvSpPr>
          <p:cNvPr id="71" name="Flèche vers la droite 70"/>
          <p:cNvSpPr/>
          <p:nvPr/>
        </p:nvSpPr>
        <p:spPr bwMode="auto">
          <a:xfrm>
            <a:off x="2841749" y="584014"/>
            <a:ext cx="511639"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pic>
        <p:nvPicPr>
          <p:cNvPr id="77" name="Picture 4" descr="Dover_tide_staff 006"/>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433208" y="451869"/>
            <a:ext cx="2622253" cy="23665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8" name="Image 77" descr="Screen Shot 2012-10-23 at 5.06.3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8547" y="1389921"/>
            <a:ext cx="3269064" cy="26752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9" name="Image 78" descr="Screen Shot 2013-12-15 at 9.29.38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49049" y="4059145"/>
            <a:ext cx="3944298" cy="2717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 8"/>
          <p:cNvPicPr>
            <a:picLocks noChangeAspect="1"/>
          </p:cNvPicPr>
          <p:nvPr/>
        </p:nvPicPr>
        <p:blipFill>
          <a:blip r:embed="rId5"/>
          <a:stretch>
            <a:fillRect/>
          </a:stretch>
        </p:blipFill>
        <p:spPr>
          <a:xfrm>
            <a:off x="986515" y="3459434"/>
            <a:ext cx="3474968" cy="3207663"/>
          </a:xfrm>
          <a:prstGeom prst="rect">
            <a:avLst/>
          </a:prstGeom>
          <a:ln w="38100">
            <a:solidFill>
              <a:schemeClr val="bg1"/>
            </a:solidFill>
          </a:ln>
        </p:spPr>
      </p:pic>
    </p:spTree>
    <p:extLst>
      <p:ext uri="{BB962C8B-B14F-4D97-AF65-F5344CB8AC3E}">
        <p14:creationId xmlns:p14="http://schemas.microsoft.com/office/powerpoint/2010/main" val="2951223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3"/>
          <p:cNvSpPr txBox="1">
            <a:spLocks noChangeArrowheads="1"/>
          </p:cNvSpPr>
          <p:nvPr/>
        </p:nvSpPr>
        <p:spPr bwMode="auto">
          <a:xfrm>
            <a:off x="1158764" y="1565375"/>
            <a:ext cx="7577735" cy="1754327"/>
          </a:xfrm>
          <a:prstGeom prst="rect">
            <a:avLst/>
          </a:prstGeom>
          <a:noFill/>
          <a:ln w="9525">
            <a:noFill/>
            <a:miter lim="800000"/>
            <a:headEnd/>
            <a:tailEnd/>
          </a:ln>
        </p:spPr>
        <p:txBody>
          <a:bodyPr wrap="square">
            <a:prstTxWarp prst="textNoShape">
              <a:avLst/>
            </a:prstTxWarp>
            <a:spAutoFit/>
          </a:bodyPr>
          <a:lstStyle/>
          <a:p>
            <a:pPr algn="l"/>
            <a:r>
              <a:rPr lang="fr-FR" sz="2400" b="1" dirty="0">
                <a:solidFill>
                  <a:srgbClr val="660066"/>
                </a:solidFill>
                <a:latin typeface="Arial"/>
              </a:rPr>
              <a:t>Traitement </a:t>
            </a:r>
            <a:r>
              <a:rPr lang="fr-FR" sz="2400" b="1" dirty="0" smtClean="0">
                <a:solidFill>
                  <a:srgbClr val="660066"/>
                </a:solidFill>
                <a:latin typeface="Arial"/>
              </a:rPr>
              <a:t>du signal </a:t>
            </a:r>
            <a:r>
              <a:rPr lang="fr-FR" sz="2400" b="1" dirty="0">
                <a:solidFill>
                  <a:srgbClr val="660066"/>
                </a:solidFill>
                <a:latin typeface="Arial"/>
              </a:rPr>
              <a:t>pour </a:t>
            </a:r>
            <a:r>
              <a:rPr lang="fr-FR" sz="2400" b="1" dirty="0" smtClean="0">
                <a:solidFill>
                  <a:srgbClr val="660066"/>
                </a:solidFill>
                <a:latin typeface="Arial"/>
              </a:rPr>
              <a:t>extraire la tendance long</a:t>
            </a:r>
            <a:r>
              <a:rPr lang="fr-FR" sz="2400" b="1" dirty="0">
                <a:solidFill>
                  <a:srgbClr val="660066"/>
                </a:solidFill>
                <a:latin typeface="Arial"/>
              </a:rPr>
              <a:t>-</a:t>
            </a:r>
            <a:r>
              <a:rPr lang="fr-FR" sz="2400" b="1" dirty="0" smtClean="0">
                <a:solidFill>
                  <a:srgbClr val="660066"/>
                </a:solidFill>
                <a:latin typeface="Arial"/>
              </a:rPr>
              <a:t>terme :</a:t>
            </a:r>
            <a:endParaRPr lang="fr-FR" sz="2400" b="1" dirty="0">
              <a:solidFill>
                <a:srgbClr val="660066"/>
              </a:solidFill>
              <a:latin typeface="Arial"/>
            </a:endParaRPr>
          </a:p>
          <a:p>
            <a:pPr marL="2065338" indent="-180975" algn="l">
              <a:buFont typeface="Arial"/>
              <a:buChar char="•"/>
            </a:pPr>
            <a:r>
              <a:rPr lang="fr-FR" sz="2000" dirty="0" smtClean="0">
                <a:latin typeface="Arial"/>
              </a:rPr>
              <a:t>Analyse </a:t>
            </a:r>
            <a:r>
              <a:rPr lang="fr-FR" sz="2000" dirty="0">
                <a:latin typeface="Arial"/>
              </a:rPr>
              <a:t>fréquence</a:t>
            </a:r>
          </a:p>
          <a:p>
            <a:pPr marL="2065338" indent="-180975" algn="l">
              <a:buFont typeface="Arial"/>
              <a:buChar char="•"/>
            </a:pPr>
            <a:r>
              <a:rPr lang="fr-FR" sz="2000" dirty="0" smtClean="0">
                <a:latin typeface="Arial"/>
              </a:rPr>
              <a:t>Analyse composante principale </a:t>
            </a:r>
            <a:r>
              <a:rPr lang="fr-FR" sz="2000" dirty="0">
                <a:latin typeface="Arial"/>
              </a:rPr>
              <a:t>(PCA)</a:t>
            </a:r>
          </a:p>
          <a:p>
            <a:pPr marL="2065338" indent="-180975" algn="l">
              <a:buFont typeface="Arial"/>
              <a:buChar char="•"/>
            </a:pPr>
            <a:r>
              <a:rPr lang="fr-FR" sz="2000" dirty="0" smtClean="0">
                <a:latin typeface="Arial"/>
              </a:rPr>
              <a:t>Filtrage </a:t>
            </a:r>
            <a:r>
              <a:rPr lang="fr-FR" sz="2000" dirty="0">
                <a:latin typeface="Arial"/>
              </a:rPr>
              <a:t>régional</a:t>
            </a:r>
          </a:p>
        </p:txBody>
      </p:sp>
      <p:sp>
        <p:nvSpPr>
          <p:cNvPr id="14" name="Rectangle 10"/>
          <p:cNvSpPr>
            <a:spLocks noChangeArrowheads="1"/>
          </p:cNvSpPr>
          <p:nvPr/>
        </p:nvSpPr>
        <p:spPr bwMode="auto">
          <a:xfrm>
            <a:off x="677500" y="505082"/>
            <a:ext cx="6095680" cy="715040"/>
          </a:xfrm>
          <a:prstGeom prst="rect">
            <a:avLst/>
          </a:prstGeom>
          <a:noFill/>
          <a:ln w="9525">
            <a:noFill/>
            <a:miter lim="800000"/>
            <a:headEnd/>
            <a:tailEnd/>
          </a:ln>
        </p:spPr>
        <p:txBody>
          <a:bodyPr anchor="ctr">
            <a:prstTxWarp prst="textNoShape">
              <a:avLst/>
            </a:prstTxWarp>
          </a:bodyPr>
          <a:lstStyle/>
          <a:p>
            <a:pPr algn="l" eaLnBrk="1" hangingPunct="1"/>
            <a:r>
              <a:rPr lang="fr-FR" sz="2400" b="1" i="1" dirty="0" smtClean="0">
                <a:latin typeface="Arial"/>
              </a:rPr>
              <a:t>Marégraphes         </a:t>
            </a:r>
            <a:r>
              <a:rPr lang="fr-FR" sz="2400" i="1" dirty="0" smtClean="0">
                <a:latin typeface="Arial"/>
              </a:rPr>
              <a:t>Mesures </a:t>
            </a:r>
            <a:r>
              <a:rPr lang="fr-FR" sz="2400" i="1" dirty="0">
                <a:latin typeface="Arial"/>
              </a:rPr>
              <a:t>locales </a:t>
            </a:r>
            <a:r>
              <a:rPr lang="fr-FR" sz="2400" i="1" dirty="0" smtClean="0">
                <a:latin typeface="Arial"/>
              </a:rPr>
              <a:t>			       (variations historiques)</a:t>
            </a:r>
            <a:endParaRPr lang="fr-FR" sz="2400"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24</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smtClean="0">
                <a:solidFill>
                  <a:srgbClr val="1B4A6E"/>
                </a:solidFill>
                <a:latin typeface="Arial" charset="0"/>
                <a:ea typeface="ＭＳ Ｐゴシック" charset="0"/>
                <a:cs typeface="ＭＳ Ｐゴシック" charset="0"/>
              </a:rPr>
              <a:t>Marégraphe</a:t>
            </a:r>
            <a:endParaRPr lang="fr-FR" dirty="0">
              <a:solidFill>
                <a:srgbClr val="1B4A6E"/>
              </a:solidFill>
              <a:latin typeface="Arial" charset="0"/>
              <a:ea typeface="ＭＳ Ｐゴシック" charset="0"/>
              <a:cs typeface="ＭＳ Ｐゴシック" charset="0"/>
            </a:endParaRPr>
          </a:p>
        </p:txBody>
      </p:sp>
      <p:sp>
        <p:nvSpPr>
          <p:cNvPr id="71" name="Flèche vers la droite 70"/>
          <p:cNvSpPr/>
          <p:nvPr/>
        </p:nvSpPr>
        <p:spPr bwMode="auto">
          <a:xfrm>
            <a:off x="2850050" y="608915"/>
            <a:ext cx="426137"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pic>
        <p:nvPicPr>
          <p:cNvPr id="32" name="Image 31" descr="seat_full.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67672" y="3545035"/>
            <a:ext cx="4246976" cy="3312965"/>
          </a:xfrm>
          <a:prstGeom prst="rect">
            <a:avLst/>
          </a:prstGeom>
        </p:spPr>
      </p:pic>
      <p:pic>
        <p:nvPicPr>
          <p:cNvPr id="33" name="Image 32" descr="seat_ful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3103" y="3535866"/>
            <a:ext cx="4066919" cy="3112556"/>
          </a:xfrm>
          <a:prstGeom prst="rect">
            <a:avLst/>
          </a:prstGeom>
        </p:spPr>
      </p:pic>
      <p:sp>
        <p:nvSpPr>
          <p:cNvPr id="11" name="Flèche vers la droite 10"/>
          <p:cNvSpPr/>
          <p:nvPr/>
        </p:nvSpPr>
        <p:spPr bwMode="auto">
          <a:xfrm>
            <a:off x="4474711" y="4950865"/>
            <a:ext cx="1147387" cy="603051"/>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sp>
        <p:nvSpPr>
          <p:cNvPr id="12" name="Rectangle 11"/>
          <p:cNvSpPr/>
          <p:nvPr/>
        </p:nvSpPr>
        <p:spPr bwMode="auto">
          <a:xfrm>
            <a:off x="7063696" y="522910"/>
            <a:ext cx="1934008" cy="788514"/>
          </a:xfrm>
          <a:prstGeom prst="rect">
            <a:avLst/>
          </a:prstGeom>
          <a:solidFill>
            <a:srgbClr val="5493B6"/>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sp>
        <p:nvSpPr>
          <p:cNvPr id="13" name="ZoneTexte 12"/>
          <p:cNvSpPr txBox="1"/>
          <p:nvPr/>
        </p:nvSpPr>
        <p:spPr>
          <a:xfrm>
            <a:off x="7181684" y="481409"/>
            <a:ext cx="1774795" cy="830997"/>
          </a:xfrm>
          <a:prstGeom prst="rect">
            <a:avLst/>
          </a:prstGeom>
          <a:noFill/>
        </p:spPr>
        <p:txBody>
          <a:bodyPr wrap="none" rtlCol="0">
            <a:spAutoFit/>
          </a:bodyPr>
          <a:lstStyle/>
          <a:p>
            <a:r>
              <a:rPr lang="fr-FR" sz="2400" b="1" dirty="0" smtClean="0">
                <a:latin typeface="+mj-lt"/>
              </a:rPr>
              <a:t>Précision</a:t>
            </a:r>
          </a:p>
          <a:p>
            <a:r>
              <a:rPr lang="fr-FR" sz="2400" b="1" dirty="0" smtClean="0">
                <a:latin typeface="+mj-lt"/>
              </a:rPr>
              <a:t>≤ </a:t>
            </a:r>
            <a:r>
              <a:rPr lang="fr-FR" sz="2400" b="1" dirty="0">
                <a:latin typeface="+mj-lt"/>
              </a:rPr>
              <a:t>0.5 mm/a</a:t>
            </a:r>
          </a:p>
        </p:txBody>
      </p:sp>
    </p:spTree>
    <p:extLst>
      <p:ext uri="{BB962C8B-B14F-4D97-AF65-F5344CB8AC3E}">
        <p14:creationId xmlns:p14="http://schemas.microsoft.com/office/powerpoint/2010/main" val="375037956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77500" y="505082"/>
            <a:ext cx="5456544" cy="715040"/>
          </a:xfrm>
          <a:prstGeom prst="rect">
            <a:avLst/>
          </a:prstGeom>
          <a:noFill/>
          <a:ln w="9525">
            <a:noFill/>
            <a:miter lim="800000"/>
            <a:headEnd/>
            <a:tailEnd/>
          </a:ln>
        </p:spPr>
        <p:txBody>
          <a:bodyPr anchor="ctr">
            <a:prstTxWarp prst="textNoShape">
              <a:avLst/>
            </a:prstTxWarp>
          </a:bodyPr>
          <a:lstStyle/>
          <a:p>
            <a:pPr algn="l" eaLnBrk="1" hangingPunct="1"/>
            <a:r>
              <a:rPr lang="fr-FR" sz="2400" b="1" i="1" dirty="0" smtClean="0">
                <a:latin typeface="Arial"/>
              </a:rPr>
              <a:t>Marégraphes         </a:t>
            </a:r>
            <a:r>
              <a:rPr lang="fr-FR" sz="2400" i="1" dirty="0" smtClean="0">
                <a:latin typeface="Arial"/>
              </a:rPr>
              <a:t>Mesures </a:t>
            </a:r>
            <a:r>
              <a:rPr lang="fr-FR" sz="2400" i="1" dirty="0">
                <a:latin typeface="Arial"/>
              </a:rPr>
              <a:t>locales </a:t>
            </a:r>
            <a:r>
              <a:rPr lang="fr-FR" sz="2400" i="1" dirty="0" smtClean="0">
                <a:latin typeface="Arial"/>
              </a:rPr>
              <a:t>	</a:t>
            </a:r>
            <a:r>
              <a:rPr lang="fr-FR" sz="2400" i="1" dirty="0">
                <a:latin typeface="Arial"/>
              </a:rPr>
              <a:t> </a:t>
            </a:r>
            <a:r>
              <a:rPr lang="fr-FR" sz="2400" i="1" dirty="0" smtClean="0">
                <a:latin typeface="Arial"/>
              </a:rPr>
              <a:t>              (variations historiques)</a:t>
            </a:r>
            <a:endParaRPr lang="fr-FR" sz="2400"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25</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smtClean="0">
                <a:solidFill>
                  <a:srgbClr val="1B4A6E"/>
                </a:solidFill>
                <a:latin typeface="Arial" charset="0"/>
                <a:ea typeface="ＭＳ Ｐゴシック" charset="0"/>
                <a:cs typeface="ＭＳ Ｐゴシック" charset="0"/>
              </a:rPr>
              <a:t>Marégraphe</a:t>
            </a:r>
            <a:endParaRPr lang="fr-FR" dirty="0">
              <a:solidFill>
                <a:srgbClr val="1B4A6E"/>
              </a:solidFill>
              <a:latin typeface="Arial" charset="0"/>
              <a:ea typeface="ＭＳ Ｐゴシック" charset="0"/>
              <a:cs typeface="ＭＳ Ｐゴシック" charset="0"/>
            </a:endParaRPr>
          </a:p>
        </p:txBody>
      </p:sp>
      <p:sp>
        <p:nvSpPr>
          <p:cNvPr id="71" name="Flèche vers la droite 70"/>
          <p:cNvSpPr/>
          <p:nvPr/>
        </p:nvSpPr>
        <p:spPr bwMode="auto">
          <a:xfrm>
            <a:off x="2850050" y="608915"/>
            <a:ext cx="511639"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pic>
        <p:nvPicPr>
          <p:cNvPr id="5" name="Image 4" descr="Capture d’écran 2016-01-26 à 16.39.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046" y="1366009"/>
            <a:ext cx="6813593" cy="5491991"/>
          </a:xfrm>
          <a:prstGeom prst="rect">
            <a:avLst/>
          </a:prstGeom>
        </p:spPr>
      </p:pic>
      <p:pic>
        <p:nvPicPr>
          <p:cNvPr id="32" name="Image 31" descr="seat_full.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67672" y="3545035"/>
            <a:ext cx="4246976" cy="3312965"/>
          </a:xfrm>
          <a:prstGeom prst="rect">
            <a:avLst/>
          </a:prstGeom>
        </p:spPr>
      </p:pic>
      <p:sp>
        <p:nvSpPr>
          <p:cNvPr id="4" name="ZoneTexte 3"/>
          <p:cNvSpPr txBox="1"/>
          <p:nvPr/>
        </p:nvSpPr>
        <p:spPr>
          <a:xfrm>
            <a:off x="5410674" y="3575624"/>
            <a:ext cx="989248" cy="307777"/>
          </a:xfrm>
          <a:prstGeom prst="rect">
            <a:avLst/>
          </a:prstGeom>
          <a:solidFill>
            <a:srgbClr val="FFFFFF"/>
          </a:solidFill>
        </p:spPr>
        <p:txBody>
          <a:bodyPr wrap="none" rtlCol="0">
            <a:spAutoFit/>
          </a:bodyPr>
          <a:lstStyle/>
          <a:p>
            <a:r>
              <a:rPr lang="fr-FR" b="1" dirty="0" smtClean="0">
                <a:latin typeface="+mj-lt"/>
              </a:rPr>
              <a:t>SEATTLE</a:t>
            </a:r>
            <a:endParaRPr lang="fr-FR" b="1" dirty="0">
              <a:latin typeface="+mj-lt"/>
            </a:endParaRPr>
          </a:p>
        </p:txBody>
      </p:sp>
      <p:sp>
        <p:nvSpPr>
          <p:cNvPr id="15" name="ZoneTexte 14"/>
          <p:cNvSpPr txBox="1"/>
          <p:nvPr/>
        </p:nvSpPr>
        <p:spPr>
          <a:xfrm>
            <a:off x="177345" y="4529270"/>
            <a:ext cx="1107996" cy="307777"/>
          </a:xfrm>
          <a:prstGeom prst="rect">
            <a:avLst/>
          </a:prstGeom>
          <a:solidFill>
            <a:srgbClr val="FFFFFF"/>
          </a:solidFill>
        </p:spPr>
        <p:txBody>
          <a:bodyPr wrap="none" rtlCol="0">
            <a:spAutoFit/>
          </a:bodyPr>
          <a:lstStyle/>
          <a:p>
            <a:r>
              <a:rPr lang="fr-FR" b="1" dirty="0" smtClean="0">
                <a:latin typeface="+mj-lt"/>
              </a:rPr>
              <a:t>NEAH BAY</a:t>
            </a:r>
            <a:endParaRPr lang="fr-FR" b="1" dirty="0">
              <a:latin typeface="+mj-lt"/>
            </a:endParaRPr>
          </a:p>
        </p:txBody>
      </p:sp>
      <p:sp>
        <p:nvSpPr>
          <p:cNvPr id="18" name="ZoneTexte 17"/>
          <p:cNvSpPr txBox="1"/>
          <p:nvPr/>
        </p:nvSpPr>
        <p:spPr>
          <a:xfrm>
            <a:off x="3563831" y="6464669"/>
            <a:ext cx="989248" cy="307777"/>
          </a:xfrm>
          <a:prstGeom prst="rect">
            <a:avLst/>
          </a:prstGeom>
          <a:solidFill>
            <a:srgbClr val="FFFFFF"/>
          </a:solidFill>
        </p:spPr>
        <p:txBody>
          <a:bodyPr wrap="none" rtlCol="0">
            <a:spAutoFit/>
          </a:bodyPr>
          <a:lstStyle/>
          <a:p>
            <a:r>
              <a:rPr lang="fr-FR" b="1" dirty="0" smtClean="0">
                <a:latin typeface="+mj-lt"/>
              </a:rPr>
              <a:t>SEATTLE</a:t>
            </a:r>
            <a:endParaRPr lang="fr-FR" b="1" dirty="0">
              <a:latin typeface="+mj-lt"/>
            </a:endParaRPr>
          </a:p>
        </p:txBody>
      </p:sp>
      <p:grpSp>
        <p:nvGrpSpPr>
          <p:cNvPr id="7" name="Grouper 6"/>
          <p:cNvGrpSpPr/>
          <p:nvPr/>
        </p:nvGrpSpPr>
        <p:grpSpPr>
          <a:xfrm rot="1093831">
            <a:off x="180647" y="5610222"/>
            <a:ext cx="4271007" cy="147773"/>
            <a:chOff x="6027174" y="1340465"/>
            <a:chExt cx="1948524" cy="487909"/>
          </a:xfrm>
        </p:grpSpPr>
        <p:sp>
          <p:nvSpPr>
            <p:cNvPr id="6" name="Flèche vers la droite 5"/>
            <p:cNvSpPr/>
            <p:nvPr/>
          </p:nvSpPr>
          <p:spPr bwMode="auto">
            <a:xfrm>
              <a:off x="6997290" y="1343742"/>
              <a:ext cx="978408" cy="484632"/>
            </a:xfrm>
            <a:prstGeom prst="rightArrow">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sp>
          <p:nvSpPr>
            <p:cNvPr id="21" name="Flèche vers la droite 20"/>
            <p:cNvSpPr/>
            <p:nvPr/>
          </p:nvSpPr>
          <p:spPr bwMode="auto">
            <a:xfrm rot="10800000">
              <a:off x="6027174" y="1340465"/>
              <a:ext cx="978408" cy="484632"/>
            </a:xfrm>
            <a:prstGeom prst="rightArrow">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grpSp>
      <p:sp>
        <p:nvSpPr>
          <p:cNvPr id="9" name="ZoneTexte 8"/>
          <p:cNvSpPr txBox="1"/>
          <p:nvPr/>
        </p:nvSpPr>
        <p:spPr>
          <a:xfrm rot="981796">
            <a:off x="2129026" y="5366773"/>
            <a:ext cx="793582" cy="307777"/>
          </a:xfrm>
          <a:prstGeom prst="rect">
            <a:avLst/>
          </a:prstGeom>
          <a:noFill/>
        </p:spPr>
        <p:txBody>
          <a:bodyPr wrap="none" rtlCol="0">
            <a:spAutoFit/>
          </a:bodyPr>
          <a:lstStyle/>
          <a:p>
            <a:r>
              <a:rPr lang="fr-FR" b="1" dirty="0" smtClean="0">
                <a:solidFill>
                  <a:srgbClr val="FFFFFF"/>
                </a:solidFill>
                <a:latin typeface="+mj-lt"/>
              </a:rPr>
              <a:t>200 km</a:t>
            </a:r>
            <a:endParaRPr lang="fr-FR" b="1" dirty="0">
              <a:solidFill>
                <a:srgbClr val="FFFFFF"/>
              </a:solidFill>
              <a:latin typeface="+mj-lt"/>
            </a:endParaRPr>
          </a:p>
        </p:txBody>
      </p:sp>
      <p:pic>
        <p:nvPicPr>
          <p:cNvPr id="25" name="Image 24" descr="Screen Shot 2012-10-23 at 9.56.35 P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42836" y="812608"/>
            <a:ext cx="2696024" cy="2016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Ellipse 25"/>
          <p:cNvSpPr>
            <a:spLocks/>
          </p:cNvSpPr>
          <p:nvPr/>
        </p:nvSpPr>
        <p:spPr>
          <a:xfrm>
            <a:off x="7538980" y="2252761"/>
            <a:ext cx="144023" cy="144023"/>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9" name="Image 18" descr="nbay_full.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31295" y="3554722"/>
            <a:ext cx="4235813" cy="3303278"/>
          </a:xfrm>
          <a:prstGeom prst="rect">
            <a:avLst/>
          </a:prstGeom>
        </p:spPr>
      </p:pic>
      <p:sp>
        <p:nvSpPr>
          <p:cNvPr id="20" name="Text Box 13"/>
          <p:cNvSpPr txBox="1">
            <a:spLocks noChangeArrowheads="1"/>
          </p:cNvSpPr>
          <p:nvPr/>
        </p:nvSpPr>
        <p:spPr bwMode="auto">
          <a:xfrm>
            <a:off x="863247" y="1421296"/>
            <a:ext cx="8076353" cy="1785104"/>
          </a:xfrm>
          <a:prstGeom prst="rect">
            <a:avLst/>
          </a:prstGeom>
          <a:noFill/>
          <a:ln w="9525">
            <a:noFill/>
            <a:miter lim="800000"/>
            <a:headEnd/>
            <a:tailEnd/>
          </a:ln>
        </p:spPr>
        <p:txBody>
          <a:bodyPr wrap="square">
            <a:prstTxWarp prst="textNoShape">
              <a:avLst/>
            </a:prstTxWarp>
            <a:spAutoFit/>
          </a:bodyPr>
          <a:lstStyle/>
          <a:p>
            <a:pPr algn="l"/>
            <a:r>
              <a:rPr lang="fr-FR" sz="2400" dirty="0">
                <a:latin typeface="Arial"/>
              </a:rPr>
              <a:t>Très </a:t>
            </a:r>
            <a:r>
              <a:rPr lang="fr-FR" sz="2400" dirty="0" smtClean="0">
                <a:latin typeface="Arial"/>
              </a:rPr>
              <a:t>fortes </a:t>
            </a:r>
            <a:r>
              <a:rPr lang="fr-FR" sz="2400" dirty="0">
                <a:latin typeface="Arial"/>
              </a:rPr>
              <a:t>variations </a:t>
            </a:r>
            <a:r>
              <a:rPr lang="fr-FR" sz="2400" dirty="0" smtClean="0">
                <a:latin typeface="Arial"/>
              </a:rPr>
              <a:t>des vitesses </a:t>
            </a:r>
            <a:r>
              <a:rPr lang="fr-FR" sz="2400" dirty="0">
                <a:latin typeface="Arial"/>
              </a:rPr>
              <a:t>de changement </a:t>
            </a:r>
            <a:r>
              <a:rPr lang="fr-FR" sz="2400" dirty="0" smtClean="0">
                <a:latin typeface="Arial"/>
              </a:rPr>
              <a:t>du niveau </a:t>
            </a:r>
            <a:r>
              <a:rPr lang="fr-FR" sz="2400" dirty="0">
                <a:latin typeface="Arial"/>
              </a:rPr>
              <a:t>marin </a:t>
            </a:r>
            <a:r>
              <a:rPr lang="fr-FR" sz="2400" dirty="0" smtClean="0">
                <a:latin typeface="Arial"/>
              </a:rPr>
              <a:t>relatif entre </a:t>
            </a:r>
            <a:r>
              <a:rPr lang="fr-FR" sz="2400" dirty="0">
                <a:latin typeface="Arial"/>
              </a:rPr>
              <a:t>sites</a:t>
            </a:r>
          </a:p>
          <a:p>
            <a:pPr algn="l"/>
            <a:endParaRPr lang="fr-FR" dirty="0" smtClean="0">
              <a:latin typeface="Arial"/>
            </a:endParaRPr>
          </a:p>
          <a:p>
            <a:pPr algn="l"/>
            <a:r>
              <a:rPr lang="fr-FR" sz="2400" dirty="0" smtClean="0">
                <a:latin typeface="Arial"/>
              </a:rPr>
              <a:t>			Mouvements verticaux de </a:t>
            </a:r>
            <a:r>
              <a:rPr lang="fr-FR" sz="2400" dirty="0">
                <a:latin typeface="Arial"/>
              </a:rPr>
              <a:t>la </a:t>
            </a:r>
            <a:r>
              <a:rPr lang="fr-FR" sz="2400" dirty="0" smtClean="0">
                <a:latin typeface="Arial"/>
              </a:rPr>
              <a:t>côte</a:t>
            </a:r>
          </a:p>
          <a:p>
            <a:pPr algn="l"/>
            <a:r>
              <a:rPr lang="fr-FR" sz="2400" dirty="0">
                <a:latin typeface="Arial"/>
              </a:rPr>
              <a:t>	</a:t>
            </a:r>
            <a:r>
              <a:rPr lang="fr-FR" sz="2400" dirty="0" smtClean="0">
                <a:latin typeface="Arial"/>
              </a:rPr>
              <a:t>				</a:t>
            </a:r>
            <a:r>
              <a:rPr lang="fr-FR" sz="2400" b="1" dirty="0" smtClean="0">
                <a:latin typeface="Arial"/>
              </a:rPr>
              <a:t>à mesurer</a:t>
            </a:r>
            <a:endParaRPr lang="fr-FR" sz="2400" dirty="0">
              <a:latin typeface="Arial"/>
            </a:endParaRPr>
          </a:p>
        </p:txBody>
      </p:sp>
      <p:sp>
        <p:nvSpPr>
          <p:cNvPr id="22" name="Flèche vers la droite 21"/>
          <p:cNvSpPr/>
          <p:nvPr/>
        </p:nvSpPr>
        <p:spPr bwMode="auto">
          <a:xfrm>
            <a:off x="3002450" y="2496047"/>
            <a:ext cx="511639"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sp>
        <p:nvSpPr>
          <p:cNvPr id="23" name="ZoneTexte 22"/>
          <p:cNvSpPr txBox="1"/>
          <p:nvPr/>
        </p:nvSpPr>
        <p:spPr>
          <a:xfrm>
            <a:off x="1235806" y="3574321"/>
            <a:ext cx="1107996" cy="307777"/>
          </a:xfrm>
          <a:prstGeom prst="rect">
            <a:avLst/>
          </a:prstGeom>
          <a:solidFill>
            <a:srgbClr val="FFFFFF"/>
          </a:solidFill>
        </p:spPr>
        <p:txBody>
          <a:bodyPr wrap="none" rtlCol="0">
            <a:spAutoFit/>
          </a:bodyPr>
          <a:lstStyle/>
          <a:p>
            <a:r>
              <a:rPr lang="fr-FR" b="1" dirty="0" smtClean="0">
                <a:latin typeface="+mj-lt"/>
              </a:rPr>
              <a:t>NEAH BAY</a:t>
            </a:r>
            <a:endParaRPr lang="fr-FR" b="1" dirty="0">
              <a:latin typeface="+mj-lt"/>
            </a:endParaRPr>
          </a:p>
        </p:txBody>
      </p:sp>
    </p:spTree>
    <p:extLst>
      <p:ext uri="{BB962C8B-B14F-4D97-AF65-F5344CB8AC3E}">
        <p14:creationId xmlns:p14="http://schemas.microsoft.com/office/powerpoint/2010/main" val="2504619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down)">
                                      <p:cBhvr>
                                        <p:cTn id="8" dur="500"/>
                                        <p:tgtEl>
                                          <p:spTgt spid="19"/>
                                        </p:tgtEl>
                                      </p:cBhvr>
                                    </p:animEffect>
                                  </p:childTnLst>
                                </p:cTn>
                              </p:par>
                              <p:par>
                                <p:cTn id="9" presetID="10"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500"/>
                            </p:stCondLst>
                            <p:childTnLst>
                              <p:par>
                                <p:cTn id="13" presetID="1" presetClass="entr" presetSubtype="0" fill="hold" grpId="0" nodeType="afterEffect">
                                  <p:stCondLst>
                                    <p:cond delay="200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2000"/>
                                  </p:stCondLst>
                                  <p:childTnLst>
                                    <p:set>
                                      <p:cBhvr>
                                        <p:cTn id="16" dur="1" fill="hold">
                                          <p:stCondLst>
                                            <p:cond delay="0"/>
                                          </p:stCondLst>
                                        </p:cTn>
                                        <p:tgtEl>
                                          <p:spTgt spid="22"/>
                                        </p:tgtEl>
                                        <p:attrNameLst>
                                          <p:attrName>style.visibility</p:attrName>
                                        </p:attrNameLst>
                                      </p:cBhvr>
                                      <p:to>
                                        <p:strVal val="visible"/>
                                      </p:to>
                                    </p:set>
                                  </p:childTnLst>
                                </p:cTn>
                              </p:par>
                              <p:par>
                                <p:cTn id="17" presetID="9" presetClass="exit" presetSubtype="0" fill="hold" nodeType="withEffect">
                                  <p:stCondLst>
                                    <p:cond delay="2000"/>
                                  </p:stCondLst>
                                  <p:childTnLst>
                                    <p:animEffect transition="out" filter="dissolve">
                                      <p:cBhvr>
                                        <p:cTn id="18" dur="2000"/>
                                        <p:tgtEl>
                                          <p:spTgt spid="5"/>
                                        </p:tgtEl>
                                      </p:cBhvr>
                                    </p:animEffect>
                                    <p:set>
                                      <p:cBhvr>
                                        <p:cTn id="19" dur="1" fill="hold">
                                          <p:stCondLst>
                                            <p:cond delay="1999"/>
                                          </p:stCondLst>
                                        </p:cTn>
                                        <p:tgtEl>
                                          <p:spTgt spid="5"/>
                                        </p:tgtEl>
                                        <p:attrNameLst>
                                          <p:attrName>style.visibility</p:attrName>
                                        </p:attrNameLst>
                                      </p:cBhvr>
                                      <p:to>
                                        <p:strVal val="hidden"/>
                                      </p:to>
                                    </p:set>
                                  </p:childTnLst>
                                </p:cTn>
                              </p:par>
                              <p:par>
                                <p:cTn id="20" presetID="9" presetClass="exit" presetSubtype="0" fill="hold" nodeType="withEffect">
                                  <p:stCondLst>
                                    <p:cond delay="2000"/>
                                  </p:stCondLst>
                                  <p:childTnLst>
                                    <p:animEffect transition="out" filter="dissolve">
                                      <p:cBhvr>
                                        <p:cTn id="21" dur="2000"/>
                                        <p:tgtEl>
                                          <p:spTgt spid="25"/>
                                        </p:tgtEl>
                                      </p:cBhvr>
                                    </p:animEffect>
                                    <p:set>
                                      <p:cBhvr>
                                        <p:cTn id="22" dur="1" fill="hold">
                                          <p:stCondLst>
                                            <p:cond delay="1999"/>
                                          </p:stCondLst>
                                        </p:cTn>
                                        <p:tgtEl>
                                          <p:spTgt spid="25"/>
                                        </p:tgtEl>
                                        <p:attrNameLst>
                                          <p:attrName>style.visibility</p:attrName>
                                        </p:attrNameLst>
                                      </p:cBhvr>
                                      <p:to>
                                        <p:strVal val="hidden"/>
                                      </p:to>
                                    </p:set>
                                  </p:childTnLst>
                                </p:cTn>
                              </p:par>
                              <p:par>
                                <p:cTn id="23" presetID="9" presetClass="exit" presetSubtype="0" fill="hold" grpId="0" nodeType="withEffect">
                                  <p:stCondLst>
                                    <p:cond delay="2000"/>
                                  </p:stCondLst>
                                  <p:childTnLst>
                                    <p:animEffect transition="out" filter="dissolv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par>
                                <p:cTn id="26" presetID="9" presetClass="exit" presetSubtype="0" fill="hold" nodeType="withEffect">
                                  <p:stCondLst>
                                    <p:cond delay="2000"/>
                                  </p:stCondLst>
                                  <p:childTnLst>
                                    <p:animEffect transition="out" filter="dissolve">
                                      <p:cBhvr>
                                        <p:cTn id="27" dur="2000"/>
                                        <p:tgtEl>
                                          <p:spTgt spid="7"/>
                                        </p:tgtEl>
                                      </p:cBhvr>
                                    </p:animEffect>
                                    <p:set>
                                      <p:cBhvr>
                                        <p:cTn id="28"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P spid="22"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9"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10"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26</a:t>
            </a:fld>
            <a:endParaRPr kumimoji="0" lang="fr-FR" sz="800" dirty="0">
              <a:solidFill>
                <a:srgbClr val="FFFFFF"/>
              </a:solidFill>
              <a:latin typeface="Arial"/>
            </a:endParaRPr>
          </a:p>
        </p:txBody>
      </p:sp>
      <p:sp>
        <p:nvSpPr>
          <p:cNvPr id="12"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smtClean="0">
                <a:solidFill>
                  <a:srgbClr val="1B4A6E"/>
                </a:solidFill>
                <a:latin typeface="Arial" charset="0"/>
                <a:ea typeface="ＭＳ Ｐゴシック" charset="0"/>
                <a:cs typeface="ＭＳ Ｐゴシック" charset="0"/>
              </a:rPr>
              <a:t>   Plan</a:t>
            </a:r>
            <a:endParaRPr lang="fr-FR" dirty="0">
              <a:solidFill>
                <a:srgbClr val="1B4A6E"/>
              </a:solidFill>
              <a:latin typeface="Arial" charset="0"/>
              <a:ea typeface="ＭＳ Ｐゴシック" charset="0"/>
              <a:cs typeface="ＭＳ Ｐゴシック" charset="0"/>
            </a:endParaRPr>
          </a:p>
        </p:txBody>
      </p:sp>
      <p:sp>
        <p:nvSpPr>
          <p:cNvPr id="16" name="Rectangle 18"/>
          <p:cNvSpPr>
            <a:spLocks noChangeArrowheads="1"/>
          </p:cNvSpPr>
          <p:nvPr/>
        </p:nvSpPr>
        <p:spPr bwMode="auto">
          <a:xfrm>
            <a:off x="819150" y="498451"/>
            <a:ext cx="8324850" cy="193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Objectif : Pourquoi et comment étudier les changements du niveau</a:t>
            </a:r>
          </a:p>
          <a:p>
            <a:pPr marL="360363" indent="-360363" algn="l">
              <a:lnSpc>
                <a:spcPct val="90000"/>
              </a:lnSpc>
              <a:spcBef>
                <a:spcPct val="20000"/>
              </a:spcBef>
              <a:buClr>
                <a:srgbClr val="660066"/>
              </a:buClr>
              <a:tabLst>
                <a:tab pos="625475" algn="l"/>
              </a:tabLst>
            </a:pPr>
            <a:r>
              <a:rPr kumimoji="0" lang="fr-FR" sz="2000" i="1" dirty="0">
                <a:solidFill>
                  <a:schemeClr val="bg1"/>
                </a:solidFill>
                <a:latin typeface="Arial" charset="0"/>
                <a:cs typeface="Arial" charset="0"/>
              </a:rPr>
              <a:t>	</a:t>
            </a:r>
            <a:r>
              <a:rPr kumimoji="0" lang="fr-FR" sz="2000" i="1" dirty="0" smtClean="0">
                <a:solidFill>
                  <a:schemeClr val="bg1"/>
                </a:solidFill>
                <a:latin typeface="Arial" charset="0"/>
                <a:cs typeface="Arial" charset="0"/>
              </a:rPr>
              <a:t>	           marin ?</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Définition : Niveau Marin Eustatique, Niveau Marin relatif</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La </a:t>
            </a:r>
            <a:r>
              <a:rPr kumimoji="0" lang="fr-FR" sz="2000" i="1" dirty="0" err="1" smtClean="0">
                <a:solidFill>
                  <a:schemeClr val="bg1"/>
                </a:solidFill>
                <a:latin typeface="Arial" charset="0"/>
                <a:cs typeface="Arial" charset="0"/>
              </a:rPr>
              <a:t>marégraphie</a:t>
            </a: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sp>
        <p:nvSpPr>
          <p:cNvPr id="17" name="Rectangle 18"/>
          <p:cNvSpPr>
            <a:spLocks noChangeArrowheads="1"/>
          </p:cNvSpPr>
          <p:nvPr/>
        </p:nvSpPr>
        <p:spPr bwMode="auto">
          <a:xfrm>
            <a:off x="828844" y="1958197"/>
            <a:ext cx="4183028" cy="516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endParaRPr kumimoji="0" lang="fr-FR" sz="20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rgbClr val="BC0D20"/>
                </a:solidFill>
                <a:latin typeface="Arial" charset="0"/>
                <a:cs typeface="Arial" charset="0"/>
              </a:rPr>
              <a:t>Outils de la géodésie spatial</a:t>
            </a:r>
          </a:p>
          <a:p>
            <a:pPr marL="541338" indent="-201613" algn="l">
              <a:lnSpc>
                <a:spcPct val="90000"/>
              </a:lnSpc>
              <a:spcBef>
                <a:spcPts val="900"/>
              </a:spcBef>
              <a:buClr>
                <a:srgbClr val="660066"/>
              </a:buClr>
              <a:buFont typeface="Arial"/>
              <a:buChar char="•"/>
              <a:tabLst>
                <a:tab pos="990600" algn="l"/>
              </a:tabLst>
            </a:pPr>
            <a:endParaRPr kumimoji="0" lang="fr-FR" sz="200" i="1" dirty="0" smtClean="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rgbClr val="BC0D20"/>
                </a:solidFill>
                <a:latin typeface="Arial" charset="0"/>
                <a:cs typeface="Arial" charset="0"/>
              </a:rPr>
              <a:t>Les GNSS</a:t>
            </a:r>
            <a:endParaRPr kumimoji="0" lang="fr-FR" sz="1600" i="1" dirty="0">
              <a:solidFill>
                <a:srgbClr val="BC0D20"/>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techniques Laser (SLR, LLR) </a:t>
            </a:r>
          </a:p>
          <a:p>
            <a:pPr marL="625475" indent="-179388" algn="l">
              <a:lnSpc>
                <a:spcPct val="90000"/>
              </a:lnSpc>
              <a:spcBef>
                <a:spcPts val="900"/>
              </a:spcBef>
              <a:buClr>
                <a:srgbClr val="660066"/>
              </a:buClr>
              <a:buFont typeface="Arial"/>
              <a:buChar char="•"/>
              <a:tabLst>
                <a:tab pos="990600" algn="l"/>
              </a:tabLst>
            </a:pPr>
            <a:r>
              <a:rPr kumimoji="0" lang="fr-FR" sz="1600" i="1" dirty="0">
                <a:solidFill>
                  <a:schemeClr val="bg1"/>
                </a:solidFill>
                <a:latin typeface="Arial" charset="0"/>
                <a:cs typeface="Arial" charset="0"/>
              </a:rPr>
              <a:t>L’interférométrie à très longue base (VLBI)</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satellites observés par les techniques Doppler (DORIS</a:t>
            </a:r>
            <a:r>
              <a:rPr kumimoji="0" lang="fr-FR" sz="1600" i="1" dirty="0" smtClean="0">
                <a:solidFill>
                  <a:schemeClr val="bg1"/>
                </a:solidFill>
                <a:latin typeface="Arial" charset="0"/>
                <a:cs typeface="Arial" charset="0"/>
              </a:rPr>
              <a:t>)</a:t>
            </a:r>
          </a:p>
          <a:p>
            <a:pPr marL="625475" indent="-179388" algn="l">
              <a:lnSpc>
                <a:spcPct val="90000"/>
              </a:lnSpc>
              <a:spcBef>
                <a:spcPts val="900"/>
              </a:spcBef>
              <a:buClr>
                <a:srgbClr val="660066"/>
              </a:buClr>
              <a:buFont typeface="Arial"/>
              <a:buChar char="•"/>
              <a:tabLst>
                <a:tab pos="990600" algn="l"/>
              </a:tabLst>
            </a:pPr>
            <a:r>
              <a:rPr kumimoji="0" lang="fr-FR" sz="1600" i="1" dirty="0">
                <a:solidFill>
                  <a:srgbClr val="000000"/>
                </a:solidFill>
                <a:latin typeface="Arial" charset="0"/>
                <a:cs typeface="Arial" charset="0"/>
              </a:rPr>
              <a:t>L’altimétrie des océans, des calottes polaires </a:t>
            </a:r>
          </a:p>
          <a:p>
            <a:pPr marL="625475" indent="-179388" algn="l">
              <a:lnSpc>
                <a:spcPct val="90000"/>
              </a:lnSpc>
              <a:spcBef>
                <a:spcPts val="900"/>
              </a:spcBef>
              <a:buClr>
                <a:srgbClr val="660066"/>
              </a:buClr>
              <a:buFont typeface="Arial"/>
              <a:buChar char="•"/>
              <a:tabLst>
                <a:tab pos="990600" algn="l"/>
              </a:tabLst>
            </a:pPr>
            <a:r>
              <a:rPr kumimoji="0" lang="fr-FR" sz="1600" i="1" dirty="0">
                <a:solidFill>
                  <a:schemeClr val="bg1"/>
                </a:solidFill>
                <a:latin typeface="Arial" charset="0"/>
                <a:cs typeface="Arial" charset="0"/>
              </a:rPr>
              <a:t>L’interférométrie radar (INSAR)</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Gravimétrie satellitaire (GRACE)</a:t>
            </a:r>
            <a:endParaRPr kumimoji="0" lang="fr-FR" sz="1600" i="1" dirty="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Exemple</a:t>
            </a: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sp>
        <p:nvSpPr>
          <p:cNvPr id="13" name="Oval 8"/>
          <p:cNvSpPr>
            <a:spLocks noChangeArrowheads="1"/>
          </p:cNvSpPr>
          <p:nvPr/>
        </p:nvSpPr>
        <p:spPr bwMode="auto">
          <a:xfrm>
            <a:off x="4954588" y="2243138"/>
            <a:ext cx="5399087" cy="539908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grpSp>
        <p:nvGrpSpPr>
          <p:cNvPr id="14" name="Group 12"/>
          <p:cNvGrpSpPr>
            <a:grpSpLocks/>
          </p:cNvGrpSpPr>
          <p:nvPr/>
        </p:nvGrpSpPr>
        <p:grpSpPr bwMode="auto">
          <a:xfrm>
            <a:off x="5337175" y="3652838"/>
            <a:ext cx="3656013" cy="2401887"/>
            <a:chOff x="509" y="3168"/>
            <a:chExt cx="2303" cy="1513"/>
          </a:xfrm>
        </p:grpSpPr>
        <p:pic>
          <p:nvPicPr>
            <p:cNvPr id="15" name="Picture 6" descr="sat_gps_blk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3235"/>
              <a:ext cx="2236" cy="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9"/>
            <p:cNvSpPr>
              <a:spLocks noChangeArrowheads="1"/>
            </p:cNvSpPr>
            <p:nvPr/>
          </p:nvSpPr>
          <p:spPr bwMode="auto">
            <a:xfrm>
              <a:off x="509" y="3168"/>
              <a:ext cx="528" cy="14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19" name="Rectangle 10"/>
            <p:cNvSpPr>
              <a:spLocks noChangeArrowheads="1"/>
            </p:cNvSpPr>
            <p:nvPr/>
          </p:nvSpPr>
          <p:spPr bwMode="auto">
            <a:xfrm rot="-5400000">
              <a:off x="1012" y="4064"/>
              <a:ext cx="361" cy="8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20" name="Rectangle 11"/>
            <p:cNvSpPr>
              <a:spLocks noChangeArrowheads="1"/>
            </p:cNvSpPr>
            <p:nvPr/>
          </p:nvSpPr>
          <p:spPr bwMode="auto">
            <a:xfrm rot="-1669617">
              <a:off x="732" y="4084"/>
              <a:ext cx="509" cy="4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grpSp>
    </p:spTree>
    <p:extLst>
      <p:ext uri="{BB962C8B-B14F-4D97-AF65-F5344CB8AC3E}">
        <p14:creationId xmlns:p14="http://schemas.microsoft.com/office/powerpoint/2010/main" val="199630857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77500" y="505082"/>
            <a:ext cx="8096092" cy="715040"/>
          </a:xfrm>
          <a:prstGeom prst="rect">
            <a:avLst/>
          </a:prstGeom>
          <a:noFill/>
          <a:ln w="9525">
            <a:noFill/>
            <a:miter lim="800000"/>
            <a:headEnd/>
            <a:tailEnd/>
          </a:ln>
        </p:spPr>
        <p:txBody>
          <a:bodyPr anchor="ctr">
            <a:prstTxWarp prst="textNoShape">
              <a:avLst/>
            </a:prstTxWarp>
          </a:bodyPr>
          <a:lstStyle/>
          <a:p>
            <a:pPr algn="l" eaLnBrk="1" hangingPunct="1"/>
            <a:r>
              <a:rPr lang="fr-FR" sz="2400" b="1" i="1" dirty="0" smtClean="0">
                <a:latin typeface="Arial"/>
              </a:rPr>
              <a:t>GNSS         </a:t>
            </a:r>
            <a:r>
              <a:rPr lang="fr-FR" sz="2400" i="1" dirty="0" smtClean="0">
                <a:latin typeface="Arial"/>
              </a:rPr>
              <a:t>Mesures </a:t>
            </a:r>
            <a:r>
              <a:rPr lang="fr-FR" sz="2400" i="1" dirty="0">
                <a:latin typeface="Arial"/>
              </a:rPr>
              <a:t>locales </a:t>
            </a:r>
            <a:r>
              <a:rPr lang="fr-FR" sz="2400" i="1" dirty="0" smtClean="0">
                <a:latin typeface="Arial"/>
              </a:rPr>
              <a:t>des mouvements</a:t>
            </a:r>
          </a:p>
          <a:p>
            <a:pPr algn="l" eaLnBrk="1" hangingPunct="1"/>
            <a:r>
              <a:rPr lang="fr-FR" sz="2400" i="1" dirty="0" smtClean="0">
                <a:latin typeface="Arial"/>
              </a:rPr>
              <a:t>                   verticaux de la côte</a:t>
            </a:r>
            <a:endParaRPr lang="fr-FR" sz="2400"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27</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smtClean="0">
                <a:solidFill>
                  <a:srgbClr val="1B4A6E"/>
                </a:solidFill>
                <a:latin typeface="Arial" charset="0"/>
                <a:ea typeface="ＭＳ Ｐゴシック" charset="0"/>
                <a:cs typeface="ＭＳ Ｐゴシック" charset="0"/>
              </a:rPr>
              <a:t>GNSS</a:t>
            </a:r>
            <a:endParaRPr lang="fr-FR" dirty="0">
              <a:solidFill>
                <a:srgbClr val="1B4A6E"/>
              </a:solidFill>
              <a:latin typeface="Arial" charset="0"/>
              <a:ea typeface="ＭＳ Ｐゴシック" charset="0"/>
              <a:cs typeface="ＭＳ Ｐゴシック" charset="0"/>
            </a:endParaRPr>
          </a:p>
        </p:txBody>
      </p:sp>
      <p:sp>
        <p:nvSpPr>
          <p:cNvPr id="71" name="Flèche vers la droite 70"/>
          <p:cNvSpPr/>
          <p:nvPr/>
        </p:nvSpPr>
        <p:spPr bwMode="auto">
          <a:xfrm>
            <a:off x="1729487" y="575714"/>
            <a:ext cx="511639"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pic>
        <p:nvPicPr>
          <p:cNvPr id="31" name="Image 30" descr="nbay_full.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31295" y="3264222"/>
            <a:ext cx="4235813" cy="3303278"/>
          </a:xfrm>
          <a:prstGeom prst="rect">
            <a:avLst/>
          </a:prstGeom>
        </p:spPr>
      </p:pic>
      <p:pic>
        <p:nvPicPr>
          <p:cNvPr id="32" name="Image 31" descr="seat_ful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67672" y="3254535"/>
            <a:ext cx="4246976" cy="3312965"/>
          </a:xfrm>
          <a:prstGeom prst="rect">
            <a:avLst/>
          </a:prstGeom>
        </p:spPr>
      </p:pic>
      <p:pic>
        <p:nvPicPr>
          <p:cNvPr id="13" name="Image 12" descr="Screen Shot 2012-10-23 at 5.28.4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77232" y="1518932"/>
            <a:ext cx="3913975" cy="1600272"/>
          </a:xfrm>
          <a:prstGeom prst="rect">
            <a:avLst/>
          </a:prstGeom>
        </p:spPr>
      </p:pic>
      <p:pic>
        <p:nvPicPr>
          <p:cNvPr id="15" name="Image 14" descr="Screen Shot 2012-10-23 at 5.28.22 P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5198" y="1514219"/>
            <a:ext cx="3934419" cy="1589661"/>
          </a:xfrm>
          <a:prstGeom prst="rect">
            <a:avLst/>
          </a:prstGeom>
        </p:spPr>
      </p:pic>
      <p:sp>
        <p:nvSpPr>
          <p:cNvPr id="17" name="ZoneTexte 16"/>
          <p:cNvSpPr txBox="1"/>
          <p:nvPr/>
        </p:nvSpPr>
        <p:spPr>
          <a:xfrm>
            <a:off x="7181684" y="481409"/>
            <a:ext cx="1774795" cy="830997"/>
          </a:xfrm>
          <a:prstGeom prst="rect">
            <a:avLst/>
          </a:prstGeom>
          <a:solidFill>
            <a:srgbClr val="5493B6"/>
          </a:solidFill>
        </p:spPr>
        <p:txBody>
          <a:bodyPr wrap="none" rtlCol="0">
            <a:spAutoFit/>
          </a:bodyPr>
          <a:lstStyle/>
          <a:p>
            <a:r>
              <a:rPr lang="fr-FR" sz="2400" b="1" dirty="0" smtClean="0">
                <a:latin typeface="+mj-lt"/>
              </a:rPr>
              <a:t>Précision</a:t>
            </a:r>
          </a:p>
          <a:p>
            <a:r>
              <a:rPr lang="fr-FR" sz="2400" b="1" dirty="0" smtClean="0">
                <a:latin typeface="+mj-lt"/>
              </a:rPr>
              <a:t>≤ </a:t>
            </a:r>
            <a:r>
              <a:rPr lang="fr-FR" sz="2400" b="1" dirty="0">
                <a:latin typeface="+mj-lt"/>
              </a:rPr>
              <a:t>0.5 mm/a</a:t>
            </a:r>
          </a:p>
        </p:txBody>
      </p:sp>
      <p:sp>
        <p:nvSpPr>
          <p:cNvPr id="12" name="Flèche vers la droite 11"/>
          <p:cNvSpPr/>
          <p:nvPr/>
        </p:nvSpPr>
        <p:spPr bwMode="auto">
          <a:xfrm rot="16200000">
            <a:off x="1970953" y="3247888"/>
            <a:ext cx="1550291"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sp>
        <p:nvSpPr>
          <p:cNvPr id="18" name="Flèche vers la droite 17"/>
          <p:cNvSpPr/>
          <p:nvPr/>
        </p:nvSpPr>
        <p:spPr bwMode="auto">
          <a:xfrm rot="16200000">
            <a:off x="6475966" y="3217792"/>
            <a:ext cx="1550291"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sp>
        <p:nvSpPr>
          <p:cNvPr id="2" name="ZoneTexte 1"/>
          <p:cNvSpPr txBox="1"/>
          <p:nvPr/>
        </p:nvSpPr>
        <p:spPr>
          <a:xfrm>
            <a:off x="1391071" y="6250015"/>
            <a:ext cx="6914874" cy="461665"/>
          </a:xfrm>
          <a:prstGeom prst="rect">
            <a:avLst/>
          </a:prstGeom>
          <a:solidFill>
            <a:srgbClr val="5493B6"/>
          </a:solidFill>
        </p:spPr>
        <p:txBody>
          <a:bodyPr wrap="none" rtlCol="0">
            <a:spAutoFit/>
          </a:bodyPr>
          <a:lstStyle/>
          <a:p>
            <a:r>
              <a:rPr lang="fr-FR" sz="2400" b="1" dirty="0" smtClean="0">
                <a:latin typeface="+mj-lt"/>
              </a:rPr>
              <a:t>NME = NMR – Mouvement verticaux de la côte</a:t>
            </a:r>
            <a:endParaRPr lang="fr-FR" sz="2400" b="1" dirty="0">
              <a:latin typeface="+mj-lt"/>
            </a:endParaRPr>
          </a:p>
        </p:txBody>
      </p:sp>
      <p:pic>
        <p:nvPicPr>
          <p:cNvPr id="19" name="Picture 6" descr="bamf_pier"/>
          <p:cNvPicPr>
            <a:picLocks noChangeAspect="1" noChangeArrowheads="1"/>
          </p:cNvPicPr>
          <p:nvPr/>
        </p:nvPicPr>
        <p:blipFill rotWithShape="1">
          <a:blip r:embed="rId6">
            <a:extLst>
              <a:ext uri="{28A0092B-C50C-407E-A947-70E740481C1C}">
                <a14:useLocalDpi xmlns:a14="http://schemas.microsoft.com/office/drawing/2010/main"/>
              </a:ext>
            </a:extLst>
          </a:blip>
          <a:srcRect l="14463" t="15151" r="39" b="17464"/>
          <a:stretch/>
        </p:blipFill>
        <p:spPr bwMode="auto">
          <a:xfrm>
            <a:off x="4313768" y="1417484"/>
            <a:ext cx="1292560" cy="1358283"/>
          </a:xfrm>
          <a:prstGeom prst="rect">
            <a:avLst/>
          </a:prstGeom>
          <a:noFill/>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Image 19" descr="Screen Shot 2012-10-23 at 5.06.33 PM.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285662" y="3566697"/>
            <a:ext cx="1473551" cy="1205889"/>
          </a:xfrm>
          <a:prstGeom prst="rect">
            <a:avLst/>
          </a:prstGeom>
          <a:ln w="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3349117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3"/>
          <p:cNvSpPr txBox="1">
            <a:spLocks noChangeArrowheads="1"/>
          </p:cNvSpPr>
          <p:nvPr/>
        </p:nvSpPr>
        <p:spPr bwMode="auto">
          <a:xfrm>
            <a:off x="863247" y="1421296"/>
            <a:ext cx="8076353" cy="461665"/>
          </a:xfrm>
          <a:prstGeom prst="rect">
            <a:avLst/>
          </a:prstGeom>
          <a:noFill/>
          <a:ln w="9525">
            <a:noFill/>
            <a:miter lim="800000"/>
            <a:headEnd/>
            <a:tailEnd/>
          </a:ln>
        </p:spPr>
        <p:txBody>
          <a:bodyPr wrap="square">
            <a:prstTxWarp prst="textNoShape">
              <a:avLst/>
            </a:prstTxWarp>
            <a:spAutoFit/>
          </a:bodyPr>
          <a:lstStyle/>
          <a:p>
            <a:pPr algn="l"/>
            <a:endParaRPr lang="fr-FR" sz="2400"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28</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smtClean="0">
                <a:solidFill>
                  <a:srgbClr val="1B4A6E"/>
                </a:solidFill>
                <a:latin typeface="Arial" charset="0"/>
                <a:ea typeface="ＭＳ Ｐゴシック" charset="0"/>
                <a:cs typeface="ＭＳ Ｐゴシック" charset="0"/>
              </a:rPr>
              <a:t>GNSS + Marégraphe</a:t>
            </a:r>
            <a:endParaRPr lang="fr-FR" dirty="0">
              <a:solidFill>
                <a:srgbClr val="1B4A6E"/>
              </a:solidFill>
              <a:latin typeface="Arial" charset="0"/>
              <a:ea typeface="ＭＳ Ｐゴシック" charset="0"/>
              <a:cs typeface="ＭＳ Ｐゴシック" charset="0"/>
            </a:endParaRPr>
          </a:p>
        </p:txBody>
      </p:sp>
      <p:pic>
        <p:nvPicPr>
          <p:cNvPr id="13" name="Image 12" descr="Screen Shot 2012-10-23 at 5.43.12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5170" y="2597947"/>
            <a:ext cx="7383776" cy="4173048"/>
          </a:xfrm>
          <a:prstGeom prst="rect">
            <a:avLst/>
          </a:prstGeom>
        </p:spPr>
      </p:pic>
      <p:sp>
        <p:nvSpPr>
          <p:cNvPr id="15" name="ZoneTexte 14"/>
          <p:cNvSpPr txBox="1"/>
          <p:nvPr/>
        </p:nvSpPr>
        <p:spPr>
          <a:xfrm>
            <a:off x="8052610" y="6054489"/>
            <a:ext cx="1091390" cy="677108"/>
          </a:xfrm>
          <a:prstGeom prst="rect">
            <a:avLst/>
          </a:prstGeom>
          <a:noFill/>
        </p:spPr>
        <p:txBody>
          <a:bodyPr wrap="none" rtlCol="0">
            <a:spAutoFit/>
          </a:bodyPr>
          <a:lstStyle/>
          <a:p>
            <a:pPr algn="l"/>
            <a:r>
              <a:rPr lang="fr-FR" sz="1200" dirty="0" err="1" smtClean="0">
                <a:latin typeface="+mj-lt"/>
              </a:rPr>
              <a:t>Wöppelmann</a:t>
            </a:r>
            <a:endParaRPr lang="fr-FR" sz="1200" dirty="0">
              <a:latin typeface="+mj-lt"/>
            </a:endParaRPr>
          </a:p>
          <a:p>
            <a:pPr algn="l"/>
            <a:r>
              <a:rPr lang="fr-FR" sz="1200" dirty="0" smtClean="0">
                <a:latin typeface="+mj-lt"/>
              </a:rPr>
              <a:t>et al.,</a:t>
            </a:r>
          </a:p>
          <a:p>
            <a:pPr algn="l"/>
            <a:r>
              <a:rPr lang="fr-FR" sz="1200" dirty="0" smtClean="0">
                <a:latin typeface="+mj-lt"/>
              </a:rPr>
              <a:t>2007, </a:t>
            </a:r>
            <a:r>
              <a:rPr lang="fr-FR" dirty="0" smtClean="0"/>
              <a:t>2009</a:t>
            </a:r>
            <a:endParaRPr lang="fr-FR" dirty="0"/>
          </a:p>
        </p:txBody>
      </p:sp>
      <p:sp>
        <p:nvSpPr>
          <p:cNvPr id="20" name="Text Box 13"/>
          <p:cNvSpPr txBox="1">
            <a:spLocks noChangeArrowheads="1"/>
          </p:cNvSpPr>
          <p:nvPr/>
        </p:nvSpPr>
        <p:spPr bwMode="auto">
          <a:xfrm>
            <a:off x="647436" y="491679"/>
            <a:ext cx="7337612" cy="1938992"/>
          </a:xfrm>
          <a:prstGeom prst="rect">
            <a:avLst/>
          </a:prstGeom>
          <a:noFill/>
          <a:ln w="9525">
            <a:noFill/>
            <a:miter lim="800000"/>
            <a:headEnd/>
            <a:tailEnd/>
          </a:ln>
        </p:spPr>
        <p:txBody>
          <a:bodyPr wrap="square">
            <a:prstTxWarp prst="textNoShape">
              <a:avLst/>
            </a:prstTxWarp>
            <a:spAutoFit/>
          </a:bodyPr>
          <a:lstStyle/>
          <a:p>
            <a:pPr algn="l"/>
            <a:r>
              <a:rPr lang="fr-FR" sz="2400" b="1" dirty="0" smtClean="0">
                <a:latin typeface="Arial"/>
                <a:sym typeface="Wingdings"/>
              </a:rPr>
              <a:t>Niveau </a:t>
            </a:r>
            <a:r>
              <a:rPr lang="fr-FR" sz="2400" b="1" dirty="0">
                <a:latin typeface="Arial"/>
                <a:sym typeface="Wingdings"/>
              </a:rPr>
              <a:t>Marin </a:t>
            </a:r>
            <a:r>
              <a:rPr lang="fr-FR" sz="2400" b="1" dirty="0" smtClean="0">
                <a:latin typeface="Arial"/>
                <a:sym typeface="Wingdings"/>
              </a:rPr>
              <a:t>Eustatique : </a:t>
            </a:r>
            <a:r>
              <a:rPr lang="fr-FR" sz="2400" i="1" dirty="0" smtClean="0">
                <a:latin typeface="Arial"/>
              </a:rPr>
              <a:t>Variations </a:t>
            </a:r>
            <a:r>
              <a:rPr lang="fr-FR" sz="2400" i="1" dirty="0">
                <a:latin typeface="Arial"/>
              </a:rPr>
              <a:t>historiques</a:t>
            </a:r>
            <a:endParaRPr lang="fr-FR" sz="2400" b="1" dirty="0">
              <a:latin typeface="Arial"/>
            </a:endParaRPr>
          </a:p>
          <a:p>
            <a:pPr algn="l"/>
            <a:endParaRPr lang="fr-FR" sz="1600" i="1" dirty="0">
              <a:latin typeface="Arial"/>
            </a:endParaRPr>
          </a:p>
          <a:p>
            <a:pPr algn="l"/>
            <a:r>
              <a:rPr lang="fr-FR" sz="1600" i="1" dirty="0">
                <a:latin typeface="Arial"/>
              </a:rPr>
              <a:t>Combinaison marégraphes / </a:t>
            </a:r>
            <a:r>
              <a:rPr lang="fr-FR" sz="1600" i="1" dirty="0" smtClean="0">
                <a:latin typeface="Arial"/>
              </a:rPr>
              <a:t>GPS à </a:t>
            </a:r>
            <a:r>
              <a:rPr lang="fr-FR" sz="1600" i="1" dirty="0">
                <a:latin typeface="Arial"/>
              </a:rPr>
              <a:t>l’échelle globale</a:t>
            </a:r>
          </a:p>
          <a:p>
            <a:pPr algn="l"/>
            <a:endParaRPr lang="fr-FR" sz="1600" i="1" dirty="0">
              <a:latin typeface="Arial"/>
            </a:endParaRPr>
          </a:p>
          <a:p>
            <a:pPr algn="l"/>
            <a:r>
              <a:rPr lang="fr-FR" sz="1600" i="1" dirty="0">
                <a:latin typeface="Arial"/>
              </a:rPr>
              <a:t>Réseau global de </a:t>
            </a:r>
            <a:r>
              <a:rPr lang="fr-FR" sz="1600" i="1" dirty="0" smtClean="0">
                <a:latin typeface="Arial"/>
              </a:rPr>
              <a:t>160 marégraphes </a:t>
            </a:r>
            <a:r>
              <a:rPr lang="fr-FR" sz="1600" i="1" dirty="0">
                <a:latin typeface="Arial"/>
              </a:rPr>
              <a:t>et </a:t>
            </a:r>
            <a:r>
              <a:rPr lang="fr-FR" sz="1600" i="1" dirty="0" smtClean="0">
                <a:latin typeface="Arial"/>
              </a:rPr>
              <a:t>GPS </a:t>
            </a:r>
            <a:r>
              <a:rPr lang="fr-FR" sz="1600" i="1" dirty="0" err="1" smtClean="0">
                <a:latin typeface="Arial"/>
              </a:rPr>
              <a:t>co</a:t>
            </a:r>
            <a:r>
              <a:rPr lang="fr-FR" sz="1600" i="1" dirty="0">
                <a:latin typeface="Arial"/>
              </a:rPr>
              <a:t>-localisés</a:t>
            </a:r>
          </a:p>
          <a:p>
            <a:pPr algn="l"/>
            <a:endParaRPr lang="fr-FR" sz="1600" i="1" dirty="0">
              <a:latin typeface="Arial"/>
            </a:endParaRPr>
          </a:p>
          <a:p>
            <a:pPr algn="l"/>
            <a:r>
              <a:rPr lang="fr-FR" sz="1600" i="1" dirty="0">
                <a:latin typeface="Arial"/>
              </a:rPr>
              <a:t>Regroupement par </a:t>
            </a:r>
            <a:r>
              <a:rPr lang="fr-FR" sz="1600" i="1" dirty="0" smtClean="0">
                <a:latin typeface="Arial"/>
              </a:rPr>
              <a:t>zones régionales </a:t>
            </a:r>
            <a:r>
              <a:rPr lang="fr-FR" sz="1600" i="1" dirty="0">
                <a:latin typeface="Arial"/>
              </a:rPr>
              <a:t>et </a:t>
            </a:r>
            <a:r>
              <a:rPr lang="fr-FR" sz="1600" i="1" dirty="0" smtClean="0">
                <a:latin typeface="Arial"/>
              </a:rPr>
              <a:t>corrections des </a:t>
            </a:r>
            <a:r>
              <a:rPr lang="fr-FR" sz="1600" i="1" dirty="0">
                <a:latin typeface="Arial"/>
              </a:rPr>
              <a:t>mouvements verticaux</a:t>
            </a:r>
          </a:p>
        </p:txBody>
      </p:sp>
      <p:pic>
        <p:nvPicPr>
          <p:cNvPr id="21" name="Picture 6" descr="bamf_pier"/>
          <p:cNvPicPr>
            <a:picLocks noChangeAspect="1" noChangeArrowheads="1"/>
          </p:cNvPicPr>
          <p:nvPr/>
        </p:nvPicPr>
        <p:blipFill rotWithShape="1">
          <a:blip r:embed="rId3">
            <a:extLst>
              <a:ext uri="{28A0092B-C50C-407E-A947-70E740481C1C}">
                <a14:useLocalDpi xmlns:a14="http://schemas.microsoft.com/office/drawing/2010/main"/>
              </a:ext>
            </a:extLst>
          </a:blip>
          <a:srcRect l="14463" t="15151" r="39" b="17464"/>
          <a:stretch/>
        </p:blipFill>
        <p:spPr bwMode="auto">
          <a:xfrm>
            <a:off x="7460638" y="2460705"/>
            <a:ext cx="1497046" cy="1573167"/>
          </a:xfrm>
          <a:prstGeom prst="rect">
            <a:avLst/>
          </a:prstGeom>
          <a:noFill/>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2" name="Image 21" descr="Screen Shot 2012-10-23 at 5.06.3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46149" y="2479377"/>
            <a:ext cx="1473551" cy="1205889"/>
          </a:xfrm>
          <a:prstGeom prst="rect">
            <a:avLst/>
          </a:prstGeom>
          <a:ln w="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111750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3"/>
          <p:cNvSpPr txBox="1">
            <a:spLocks noChangeArrowheads="1"/>
          </p:cNvSpPr>
          <p:nvPr/>
        </p:nvSpPr>
        <p:spPr bwMode="auto">
          <a:xfrm>
            <a:off x="863247" y="1421296"/>
            <a:ext cx="8076353" cy="461665"/>
          </a:xfrm>
          <a:prstGeom prst="rect">
            <a:avLst/>
          </a:prstGeom>
          <a:noFill/>
          <a:ln w="9525">
            <a:noFill/>
            <a:miter lim="800000"/>
            <a:headEnd/>
            <a:tailEnd/>
          </a:ln>
        </p:spPr>
        <p:txBody>
          <a:bodyPr wrap="square">
            <a:prstTxWarp prst="textNoShape">
              <a:avLst/>
            </a:prstTxWarp>
            <a:spAutoFit/>
          </a:bodyPr>
          <a:lstStyle/>
          <a:p>
            <a:pPr algn="l"/>
            <a:endParaRPr lang="fr-FR" sz="2400"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29</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smtClean="0">
                <a:solidFill>
                  <a:srgbClr val="1B4A6E"/>
                </a:solidFill>
                <a:latin typeface="Arial" charset="0"/>
                <a:ea typeface="ＭＳ Ｐゴシック" charset="0"/>
                <a:cs typeface="ＭＳ Ｐゴシック" charset="0"/>
              </a:rPr>
              <a:t>GNSS + Marégraphe</a:t>
            </a:r>
            <a:endParaRPr lang="fr-FR" dirty="0">
              <a:solidFill>
                <a:srgbClr val="1B4A6E"/>
              </a:solidFill>
              <a:latin typeface="Arial" charset="0"/>
              <a:ea typeface="ＭＳ Ｐゴシック" charset="0"/>
              <a:cs typeface="ＭＳ Ｐゴシック" charset="0"/>
            </a:endParaRPr>
          </a:p>
        </p:txBody>
      </p:sp>
      <p:sp>
        <p:nvSpPr>
          <p:cNvPr id="20" name="Text Box 13"/>
          <p:cNvSpPr txBox="1">
            <a:spLocks noChangeArrowheads="1"/>
          </p:cNvSpPr>
          <p:nvPr/>
        </p:nvSpPr>
        <p:spPr bwMode="auto">
          <a:xfrm>
            <a:off x="647436" y="491679"/>
            <a:ext cx="7337612" cy="954107"/>
          </a:xfrm>
          <a:prstGeom prst="rect">
            <a:avLst/>
          </a:prstGeom>
          <a:noFill/>
          <a:ln w="9525">
            <a:noFill/>
            <a:miter lim="800000"/>
            <a:headEnd/>
            <a:tailEnd/>
          </a:ln>
        </p:spPr>
        <p:txBody>
          <a:bodyPr wrap="square">
            <a:prstTxWarp prst="textNoShape">
              <a:avLst/>
            </a:prstTxWarp>
            <a:spAutoFit/>
          </a:bodyPr>
          <a:lstStyle/>
          <a:p>
            <a:pPr algn="l"/>
            <a:r>
              <a:rPr lang="fr-FR" sz="2400" b="1" dirty="0" smtClean="0">
                <a:latin typeface="Arial"/>
                <a:sym typeface="Wingdings"/>
              </a:rPr>
              <a:t>Niveau </a:t>
            </a:r>
            <a:r>
              <a:rPr lang="fr-FR" sz="2400" b="1" dirty="0">
                <a:latin typeface="Arial"/>
                <a:sym typeface="Wingdings"/>
              </a:rPr>
              <a:t>Marin </a:t>
            </a:r>
            <a:r>
              <a:rPr lang="fr-FR" sz="2400" b="1" dirty="0" smtClean="0">
                <a:latin typeface="Arial"/>
                <a:sym typeface="Wingdings"/>
              </a:rPr>
              <a:t>Eustatique : </a:t>
            </a:r>
            <a:r>
              <a:rPr lang="fr-FR" sz="2400" i="1" dirty="0" smtClean="0">
                <a:latin typeface="Arial"/>
              </a:rPr>
              <a:t>Variations </a:t>
            </a:r>
            <a:r>
              <a:rPr lang="fr-FR" sz="2400" i="1" dirty="0">
                <a:latin typeface="Arial"/>
              </a:rPr>
              <a:t>historiques</a:t>
            </a:r>
            <a:endParaRPr lang="fr-FR" sz="2400" b="1" dirty="0">
              <a:latin typeface="Arial"/>
            </a:endParaRPr>
          </a:p>
          <a:p>
            <a:pPr algn="l"/>
            <a:endParaRPr lang="fr-FR" sz="1600" i="1" dirty="0">
              <a:latin typeface="Arial"/>
            </a:endParaRPr>
          </a:p>
          <a:p>
            <a:pPr algn="l"/>
            <a:r>
              <a:rPr lang="fr-FR" sz="1600" i="1" dirty="0">
                <a:latin typeface="Arial"/>
              </a:rPr>
              <a:t>Combinaison marégraphes / </a:t>
            </a:r>
            <a:r>
              <a:rPr lang="fr-FR" sz="1600" i="1" dirty="0" smtClean="0">
                <a:latin typeface="Arial"/>
              </a:rPr>
              <a:t>GPS à </a:t>
            </a:r>
            <a:r>
              <a:rPr lang="fr-FR" sz="1600" i="1" dirty="0">
                <a:latin typeface="Arial"/>
              </a:rPr>
              <a:t>l’échelle </a:t>
            </a:r>
            <a:r>
              <a:rPr lang="fr-FR" sz="1600" i="1" dirty="0" smtClean="0">
                <a:latin typeface="Arial"/>
              </a:rPr>
              <a:t>globale</a:t>
            </a:r>
          </a:p>
        </p:txBody>
      </p:sp>
      <p:pic>
        <p:nvPicPr>
          <p:cNvPr id="10" name="Picture 6" descr="bamf_pier"/>
          <p:cNvPicPr>
            <a:picLocks noChangeAspect="1" noChangeArrowheads="1"/>
          </p:cNvPicPr>
          <p:nvPr/>
        </p:nvPicPr>
        <p:blipFill rotWithShape="1">
          <a:blip r:embed="rId2">
            <a:extLst>
              <a:ext uri="{28A0092B-C50C-407E-A947-70E740481C1C}">
                <a14:useLocalDpi xmlns:a14="http://schemas.microsoft.com/office/drawing/2010/main"/>
              </a:ext>
            </a:extLst>
          </a:blip>
          <a:srcRect l="14463" t="15151" r="39" b="17464"/>
          <a:stretch/>
        </p:blipFill>
        <p:spPr bwMode="auto">
          <a:xfrm>
            <a:off x="7178422" y="2543707"/>
            <a:ext cx="1497046" cy="1573167"/>
          </a:xfrm>
          <a:prstGeom prst="rect">
            <a:avLst/>
          </a:prstGeom>
          <a:noFill/>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Image 10" descr="Screen Shot 2012-10-23 at 5.06.33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90824" y="4454813"/>
            <a:ext cx="1473551" cy="1205889"/>
          </a:xfrm>
          <a:prstGeom prst="rect">
            <a:avLst/>
          </a:prstGeom>
          <a:ln w="0" cap="sq">
            <a:solidFill>
              <a:srgbClr val="000000"/>
            </a:solidFill>
            <a:prstDash val="solid"/>
            <a:miter lim="800000"/>
          </a:ln>
          <a:effectLst>
            <a:outerShdw blurRad="50800" dist="38100" dir="2700000" algn="tl" rotWithShape="0">
              <a:srgbClr val="000000">
                <a:alpha val="43000"/>
              </a:srgbClr>
            </a:outerShdw>
          </a:effectLst>
        </p:spPr>
      </p:pic>
      <p:grpSp>
        <p:nvGrpSpPr>
          <p:cNvPr id="12" name="Grouper 11"/>
          <p:cNvGrpSpPr/>
          <p:nvPr/>
        </p:nvGrpSpPr>
        <p:grpSpPr>
          <a:xfrm>
            <a:off x="624373" y="2539847"/>
            <a:ext cx="6215210" cy="4131218"/>
            <a:chOff x="1605746" y="3230956"/>
            <a:chExt cx="4923295" cy="3099097"/>
          </a:xfrm>
        </p:grpSpPr>
        <p:pic>
          <p:nvPicPr>
            <p:cNvPr id="14" name="Picture 3" descr="SL_20C_3curves_0p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05746" y="3230956"/>
              <a:ext cx="4923295" cy="309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0"/>
            <p:cNvSpPr txBox="1">
              <a:spLocks noChangeArrowheads="1"/>
            </p:cNvSpPr>
            <p:nvPr/>
          </p:nvSpPr>
          <p:spPr bwMode="auto">
            <a:xfrm>
              <a:off x="4342050" y="5357114"/>
              <a:ext cx="207220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000" b="1" dirty="0" smtClean="0">
                  <a:solidFill>
                    <a:srgbClr val="0000FF"/>
                  </a:solidFill>
                  <a:cs typeface="Arial" charset="0"/>
                </a:rPr>
                <a:t>1.6 </a:t>
              </a:r>
              <a:r>
                <a:rPr lang="fr-FR" sz="2000" b="1" dirty="0">
                  <a:solidFill>
                    <a:srgbClr val="0000FF"/>
                  </a:solidFill>
                  <a:cs typeface="Arial" charset="0"/>
                </a:rPr>
                <a:t>+/- </a:t>
              </a:r>
              <a:r>
                <a:rPr lang="fr-FR" sz="2000" b="1" dirty="0" smtClean="0">
                  <a:solidFill>
                    <a:srgbClr val="0000FF"/>
                  </a:solidFill>
                  <a:cs typeface="Arial" charset="0"/>
                </a:rPr>
                <a:t>0.2 </a:t>
              </a:r>
              <a:r>
                <a:rPr lang="fr-FR" sz="2000" b="1" dirty="0">
                  <a:solidFill>
                    <a:srgbClr val="0000FF"/>
                  </a:solidFill>
                  <a:cs typeface="Arial" charset="0"/>
                </a:rPr>
                <a:t>mm/</a:t>
              </a:r>
              <a:r>
                <a:rPr lang="fr-FR" sz="2000" b="1" dirty="0" err="1">
                  <a:solidFill>
                    <a:srgbClr val="0000FF"/>
                  </a:solidFill>
                  <a:cs typeface="Arial" charset="0"/>
                </a:rPr>
                <a:t>yr</a:t>
              </a:r>
              <a:endParaRPr lang="fr-FR" sz="2000" b="1" dirty="0">
                <a:solidFill>
                  <a:srgbClr val="0000FF"/>
                </a:solidFill>
                <a:cs typeface="Arial" charset="0"/>
              </a:endParaRPr>
            </a:p>
          </p:txBody>
        </p:sp>
        <p:sp>
          <p:nvSpPr>
            <p:cNvPr id="17" name="Line 13"/>
            <p:cNvSpPr>
              <a:spLocks noChangeShapeType="1"/>
            </p:cNvSpPr>
            <p:nvPr/>
          </p:nvSpPr>
          <p:spPr bwMode="auto">
            <a:xfrm flipV="1">
              <a:off x="4054018" y="3703014"/>
              <a:ext cx="2159273" cy="1834951"/>
            </a:xfrm>
            <a:prstGeom prst="line">
              <a:avLst/>
            </a:prstGeom>
            <a:noFill/>
            <a:ln w="285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2" name="Rectangle 1"/>
          <p:cNvSpPr/>
          <p:nvPr/>
        </p:nvSpPr>
        <p:spPr>
          <a:xfrm>
            <a:off x="750414" y="1536681"/>
            <a:ext cx="6919216" cy="830997"/>
          </a:xfrm>
          <a:prstGeom prst="rect">
            <a:avLst/>
          </a:prstGeom>
          <a:solidFill>
            <a:srgbClr val="5493B6"/>
          </a:solidFill>
        </p:spPr>
        <p:txBody>
          <a:bodyPr wrap="square">
            <a:spAutoFit/>
          </a:bodyPr>
          <a:lstStyle/>
          <a:p>
            <a:pPr algn="l"/>
            <a:r>
              <a:rPr lang="fr-FR" sz="2000" b="1" i="1" dirty="0">
                <a:latin typeface="Arial"/>
              </a:rPr>
              <a:t>Niveau marin eustatique + 1.6 ± 0.2 mm/a depuis ~ 1920</a:t>
            </a:r>
          </a:p>
          <a:p>
            <a:pPr algn="l"/>
            <a:endParaRPr lang="fr-FR" sz="800" b="1" i="1" dirty="0">
              <a:latin typeface="Arial"/>
            </a:endParaRPr>
          </a:p>
          <a:p>
            <a:pPr algn="l"/>
            <a:r>
              <a:rPr lang="fr-FR" sz="2000" b="1" i="1" dirty="0">
                <a:latin typeface="Arial"/>
              </a:rPr>
              <a:t>plus lent avant ~ 1900</a:t>
            </a:r>
          </a:p>
        </p:txBody>
      </p:sp>
    </p:spTree>
    <p:extLst>
      <p:ext uri="{BB962C8B-B14F-4D97-AF65-F5344CB8AC3E}">
        <p14:creationId xmlns:p14="http://schemas.microsoft.com/office/powerpoint/2010/main" val="150286686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9"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10"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3</a:t>
            </a:fld>
            <a:endParaRPr kumimoji="0" lang="fr-FR" sz="800" dirty="0">
              <a:solidFill>
                <a:srgbClr val="FFFFFF"/>
              </a:solidFill>
              <a:latin typeface="Arial"/>
            </a:endParaRPr>
          </a:p>
        </p:txBody>
      </p:sp>
      <p:sp>
        <p:nvSpPr>
          <p:cNvPr id="12"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smtClean="0">
                <a:solidFill>
                  <a:srgbClr val="1B4A6E"/>
                </a:solidFill>
                <a:latin typeface="Arial" charset="0"/>
                <a:ea typeface="ＭＳ Ｐゴシック" charset="0"/>
                <a:cs typeface="ＭＳ Ｐゴシック" charset="0"/>
              </a:rPr>
              <a:t>   Plan</a:t>
            </a:r>
            <a:endParaRPr lang="fr-FR" dirty="0">
              <a:solidFill>
                <a:srgbClr val="1B4A6E"/>
              </a:solidFill>
              <a:latin typeface="Arial" charset="0"/>
              <a:ea typeface="ＭＳ Ｐゴシック" charset="0"/>
              <a:cs typeface="ＭＳ Ｐゴシック" charset="0"/>
            </a:endParaRPr>
          </a:p>
        </p:txBody>
      </p:sp>
      <p:sp>
        <p:nvSpPr>
          <p:cNvPr id="16" name="Rectangle 18"/>
          <p:cNvSpPr>
            <a:spLocks noChangeArrowheads="1"/>
          </p:cNvSpPr>
          <p:nvPr/>
        </p:nvSpPr>
        <p:spPr bwMode="auto">
          <a:xfrm>
            <a:off x="819150" y="498451"/>
            <a:ext cx="8324850" cy="193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Objectif : Pourquoi et comment étudier les changements du niveau</a:t>
            </a:r>
          </a:p>
          <a:p>
            <a:pPr marL="360363" indent="-360363" algn="l">
              <a:lnSpc>
                <a:spcPct val="90000"/>
              </a:lnSpc>
              <a:spcBef>
                <a:spcPct val="20000"/>
              </a:spcBef>
              <a:buClr>
                <a:srgbClr val="660066"/>
              </a:buClr>
              <a:tabLst>
                <a:tab pos="625475" algn="l"/>
              </a:tabLst>
            </a:pPr>
            <a:r>
              <a:rPr kumimoji="0" lang="fr-FR" sz="2000" i="1" dirty="0">
                <a:solidFill>
                  <a:schemeClr val="bg1"/>
                </a:solidFill>
                <a:latin typeface="Arial" charset="0"/>
                <a:cs typeface="Arial" charset="0"/>
              </a:rPr>
              <a:t>	</a:t>
            </a:r>
            <a:r>
              <a:rPr kumimoji="0" lang="fr-FR" sz="2000" i="1" dirty="0" smtClean="0">
                <a:solidFill>
                  <a:schemeClr val="bg1"/>
                </a:solidFill>
                <a:latin typeface="Arial" charset="0"/>
                <a:cs typeface="Arial" charset="0"/>
              </a:rPr>
              <a:t>	           marin ?</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Définition : Niveau Marin Eustatique, Niveau Marin Relatif</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La </a:t>
            </a:r>
            <a:r>
              <a:rPr kumimoji="0" lang="fr-FR" sz="2000" i="1" dirty="0" err="1" smtClean="0">
                <a:solidFill>
                  <a:schemeClr val="bg1"/>
                </a:solidFill>
                <a:latin typeface="Arial" charset="0"/>
                <a:cs typeface="Arial" charset="0"/>
              </a:rPr>
              <a:t>marégraphie</a:t>
            </a: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sp>
        <p:nvSpPr>
          <p:cNvPr id="17" name="Rectangle 18"/>
          <p:cNvSpPr>
            <a:spLocks noChangeArrowheads="1"/>
          </p:cNvSpPr>
          <p:nvPr/>
        </p:nvSpPr>
        <p:spPr bwMode="auto">
          <a:xfrm>
            <a:off x="828844" y="1958197"/>
            <a:ext cx="4183028" cy="516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endParaRPr kumimoji="0" lang="fr-FR" sz="20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Outils de la géodésie spatial</a:t>
            </a:r>
          </a:p>
          <a:p>
            <a:pPr marL="541338" indent="-201613" algn="l">
              <a:lnSpc>
                <a:spcPct val="90000"/>
              </a:lnSpc>
              <a:spcBef>
                <a:spcPts val="900"/>
              </a:spcBef>
              <a:buClr>
                <a:srgbClr val="660066"/>
              </a:buClr>
              <a:buFont typeface="Arial"/>
              <a:buChar char="•"/>
              <a:tabLst>
                <a:tab pos="990600" algn="l"/>
              </a:tabLst>
            </a:pPr>
            <a:endParaRPr kumimoji="0" lang="fr-FR" sz="200" i="1" dirty="0" smtClean="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GNSS</a:t>
            </a:r>
            <a:endParaRPr kumimoji="0" lang="fr-FR" sz="1600" i="1" dirty="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techniques Laser (SLR, LLR) </a:t>
            </a:r>
          </a:p>
          <a:p>
            <a:pPr marL="625475" indent="-179388" algn="l">
              <a:lnSpc>
                <a:spcPct val="90000"/>
              </a:lnSpc>
              <a:spcBef>
                <a:spcPts val="900"/>
              </a:spcBef>
              <a:buClr>
                <a:srgbClr val="660066"/>
              </a:buClr>
              <a:buFont typeface="Arial"/>
              <a:buChar char="•"/>
              <a:tabLst>
                <a:tab pos="990600" algn="l"/>
              </a:tabLst>
            </a:pPr>
            <a:r>
              <a:rPr kumimoji="0" lang="fr-FR" sz="1600" i="1" dirty="0">
                <a:solidFill>
                  <a:schemeClr val="bg1"/>
                </a:solidFill>
                <a:latin typeface="Arial" charset="0"/>
                <a:cs typeface="Arial" charset="0"/>
              </a:rPr>
              <a:t>L’interférométrie à très longue base (VLBI)</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satellites observés par les techniques Doppler (DORIS</a:t>
            </a:r>
            <a:r>
              <a:rPr kumimoji="0" lang="fr-FR" sz="1600" i="1" dirty="0" smtClean="0">
                <a:solidFill>
                  <a:schemeClr val="bg1"/>
                </a:solidFill>
                <a:latin typeface="Arial" charset="0"/>
                <a:cs typeface="Arial" charset="0"/>
              </a:rPr>
              <a:t>)</a:t>
            </a:r>
          </a:p>
          <a:p>
            <a:pPr marL="625475" indent="-179388" algn="l">
              <a:lnSpc>
                <a:spcPct val="90000"/>
              </a:lnSpc>
              <a:spcBef>
                <a:spcPts val="900"/>
              </a:spcBef>
              <a:buClr>
                <a:srgbClr val="660066"/>
              </a:buClr>
              <a:buFont typeface="Arial"/>
              <a:buChar char="•"/>
              <a:tabLst>
                <a:tab pos="990600" algn="l"/>
              </a:tabLst>
            </a:pPr>
            <a:r>
              <a:rPr kumimoji="0" lang="fr-FR" sz="1600" i="1" dirty="0">
                <a:solidFill>
                  <a:srgbClr val="000000"/>
                </a:solidFill>
                <a:latin typeface="Arial" charset="0"/>
                <a:cs typeface="Arial" charset="0"/>
              </a:rPr>
              <a:t>L’altimétrie des océans, des calottes polaires </a:t>
            </a:r>
          </a:p>
          <a:p>
            <a:pPr marL="625475" indent="-179388" algn="l">
              <a:lnSpc>
                <a:spcPct val="90000"/>
              </a:lnSpc>
              <a:spcBef>
                <a:spcPts val="900"/>
              </a:spcBef>
              <a:buClr>
                <a:srgbClr val="660066"/>
              </a:buClr>
              <a:buFont typeface="Arial"/>
              <a:buChar char="•"/>
              <a:tabLst>
                <a:tab pos="990600" algn="l"/>
              </a:tabLst>
            </a:pPr>
            <a:r>
              <a:rPr kumimoji="0" lang="fr-FR" sz="1600" i="1" dirty="0">
                <a:solidFill>
                  <a:schemeClr val="bg1"/>
                </a:solidFill>
                <a:latin typeface="Arial" charset="0"/>
                <a:cs typeface="Arial" charset="0"/>
              </a:rPr>
              <a:t>L’interférométrie radar (INSAR)</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Gravimétrie satellitaire (GRACE)</a:t>
            </a:r>
          </a:p>
          <a:p>
            <a:pPr marL="266700" indent="-266700"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Exemple</a:t>
            </a: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sp>
        <p:nvSpPr>
          <p:cNvPr id="2" name="Accolade fermante 1"/>
          <p:cNvSpPr/>
          <p:nvPr/>
        </p:nvSpPr>
        <p:spPr bwMode="auto">
          <a:xfrm>
            <a:off x="4853617" y="2904184"/>
            <a:ext cx="234591" cy="1650288"/>
          </a:xfrm>
          <a:prstGeom prst="rightBrace">
            <a:avLst/>
          </a:prstGeom>
          <a:noFill/>
          <a:ln w="3810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sp>
        <p:nvSpPr>
          <p:cNvPr id="11" name="Accolade fermante 10"/>
          <p:cNvSpPr/>
          <p:nvPr/>
        </p:nvSpPr>
        <p:spPr bwMode="auto">
          <a:xfrm>
            <a:off x="4852319" y="4617887"/>
            <a:ext cx="234591" cy="777909"/>
          </a:xfrm>
          <a:prstGeom prst="rightBrace">
            <a:avLst/>
          </a:prstGeom>
          <a:noFill/>
          <a:ln w="3810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sp>
        <p:nvSpPr>
          <p:cNvPr id="3" name="ZoneTexte 2"/>
          <p:cNvSpPr txBox="1"/>
          <p:nvPr/>
        </p:nvSpPr>
        <p:spPr>
          <a:xfrm>
            <a:off x="5187982" y="3438100"/>
            <a:ext cx="3479739" cy="584776"/>
          </a:xfrm>
          <a:prstGeom prst="rect">
            <a:avLst/>
          </a:prstGeom>
          <a:solidFill>
            <a:srgbClr val="660066"/>
          </a:solidFill>
        </p:spPr>
        <p:txBody>
          <a:bodyPr wrap="none" rtlCol="0">
            <a:spAutoFit/>
          </a:bodyPr>
          <a:lstStyle/>
          <a:p>
            <a:r>
              <a:rPr lang="fr-FR" sz="1600" b="1" dirty="0" smtClean="0">
                <a:solidFill>
                  <a:srgbClr val="FFFFFF"/>
                </a:solidFill>
                <a:latin typeface="+mn-lt"/>
              </a:rPr>
              <a:t>Mesures ponctuelles de positions</a:t>
            </a:r>
          </a:p>
          <a:p>
            <a:r>
              <a:rPr lang="fr-FR" sz="1600" i="1" dirty="0" smtClean="0">
                <a:solidFill>
                  <a:srgbClr val="FFFFFF"/>
                </a:solidFill>
                <a:latin typeface="+mn-lt"/>
              </a:rPr>
              <a:t>(Signal Aller simple)</a:t>
            </a:r>
            <a:endParaRPr lang="fr-FR" sz="1600" i="1" dirty="0">
              <a:solidFill>
                <a:srgbClr val="FFFFFF"/>
              </a:solidFill>
              <a:latin typeface="+mn-lt"/>
            </a:endParaRPr>
          </a:p>
        </p:txBody>
      </p:sp>
      <p:sp>
        <p:nvSpPr>
          <p:cNvPr id="13" name="ZoneTexte 12"/>
          <p:cNvSpPr txBox="1"/>
          <p:nvPr/>
        </p:nvSpPr>
        <p:spPr>
          <a:xfrm>
            <a:off x="5182974" y="4666423"/>
            <a:ext cx="3309219" cy="584776"/>
          </a:xfrm>
          <a:prstGeom prst="rect">
            <a:avLst/>
          </a:prstGeom>
          <a:solidFill>
            <a:srgbClr val="660066"/>
          </a:solidFill>
        </p:spPr>
        <p:txBody>
          <a:bodyPr wrap="none" rtlCol="0">
            <a:spAutoFit/>
          </a:bodyPr>
          <a:lstStyle/>
          <a:p>
            <a:r>
              <a:rPr lang="fr-FR" sz="1600" b="1" dirty="0" smtClean="0">
                <a:solidFill>
                  <a:srgbClr val="FFFFFF"/>
                </a:solidFill>
                <a:latin typeface="+mj-lt"/>
              </a:rPr>
              <a:t>Mesures régional des variations</a:t>
            </a:r>
          </a:p>
          <a:p>
            <a:r>
              <a:rPr lang="fr-FR" sz="1600" b="1" dirty="0" smtClean="0">
                <a:solidFill>
                  <a:srgbClr val="FFFFFF"/>
                </a:solidFill>
                <a:latin typeface="+mj-lt"/>
              </a:rPr>
              <a:t>de surface </a:t>
            </a:r>
            <a:r>
              <a:rPr lang="fr-FR" sz="1600" i="1" dirty="0" smtClean="0">
                <a:solidFill>
                  <a:srgbClr val="FFFFFF"/>
                </a:solidFill>
                <a:latin typeface="+mj-lt"/>
              </a:rPr>
              <a:t>(</a:t>
            </a:r>
            <a:r>
              <a:rPr lang="fr-FR" sz="1600" i="1" dirty="0">
                <a:solidFill>
                  <a:srgbClr val="FFFFFF"/>
                </a:solidFill>
                <a:latin typeface="+mj-lt"/>
              </a:rPr>
              <a:t>Signal Aller </a:t>
            </a:r>
            <a:r>
              <a:rPr lang="fr-FR" sz="1600" i="1" dirty="0" smtClean="0">
                <a:solidFill>
                  <a:srgbClr val="FFFFFF"/>
                </a:solidFill>
                <a:latin typeface="+mj-lt"/>
              </a:rPr>
              <a:t>retour)</a:t>
            </a:r>
            <a:endParaRPr lang="fr-FR" sz="1600" i="1" dirty="0">
              <a:solidFill>
                <a:srgbClr val="FFFFFF"/>
              </a:solidFill>
              <a:latin typeface="+mj-lt"/>
            </a:endParaRPr>
          </a:p>
        </p:txBody>
      </p:sp>
      <p:sp>
        <p:nvSpPr>
          <p:cNvPr id="14" name="ZoneTexte 13"/>
          <p:cNvSpPr txBox="1"/>
          <p:nvPr/>
        </p:nvSpPr>
        <p:spPr>
          <a:xfrm>
            <a:off x="5182626" y="5451118"/>
            <a:ext cx="3924672" cy="338554"/>
          </a:xfrm>
          <a:prstGeom prst="rect">
            <a:avLst/>
          </a:prstGeom>
          <a:solidFill>
            <a:srgbClr val="660066"/>
          </a:solidFill>
        </p:spPr>
        <p:txBody>
          <a:bodyPr wrap="none" rtlCol="0">
            <a:spAutoFit/>
          </a:bodyPr>
          <a:lstStyle/>
          <a:p>
            <a:r>
              <a:rPr lang="fr-FR" sz="1600" b="1" dirty="0" smtClean="0">
                <a:solidFill>
                  <a:srgbClr val="FFFFFF"/>
                </a:solidFill>
                <a:latin typeface="+mj-lt"/>
              </a:rPr>
              <a:t>Mesures régional du champ de gravité</a:t>
            </a:r>
            <a:endParaRPr lang="fr-FR" sz="1600" b="1" dirty="0">
              <a:solidFill>
                <a:srgbClr val="FFFFFF"/>
              </a:solidFill>
              <a:latin typeface="+mj-lt"/>
            </a:endParaRPr>
          </a:p>
        </p:txBody>
      </p:sp>
      <p:sp>
        <p:nvSpPr>
          <p:cNvPr id="15" name="Accolade fermante 14"/>
          <p:cNvSpPr/>
          <p:nvPr/>
        </p:nvSpPr>
        <p:spPr bwMode="auto">
          <a:xfrm>
            <a:off x="4859111" y="5460513"/>
            <a:ext cx="234591" cy="299317"/>
          </a:xfrm>
          <a:prstGeom prst="rightBrace">
            <a:avLst/>
          </a:prstGeom>
          <a:noFill/>
          <a:ln w="3810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5296648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9"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10"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30</a:t>
            </a:fld>
            <a:endParaRPr kumimoji="0" lang="fr-FR" sz="800" dirty="0">
              <a:solidFill>
                <a:srgbClr val="FFFFFF"/>
              </a:solidFill>
              <a:latin typeface="Arial"/>
            </a:endParaRPr>
          </a:p>
        </p:txBody>
      </p:sp>
      <p:sp>
        <p:nvSpPr>
          <p:cNvPr id="12"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smtClean="0">
                <a:solidFill>
                  <a:srgbClr val="1B4A6E"/>
                </a:solidFill>
                <a:latin typeface="Arial" charset="0"/>
                <a:ea typeface="ＭＳ Ｐゴシック" charset="0"/>
                <a:cs typeface="ＭＳ Ｐゴシック" charset="0"/>
              </a:rPr>
              <a:t>   Plan</a:t>
            </a:r>
            <a:endParaRPr lang="fr-FR" dirty="0">
              <a:solidFill>
                <a:srgbClr val="1B4A6E"/>
              </a:solidFill>
              <a:latin typeface="Arial" charset="0"/>
              <a:ea typeface="ＭＳ Ｐゴシック" charset="0"/>
              <a:cs typeface="ＭＳ Ｐゴシック" charset="0"/>
            </a:endParaRPr>
          </a:p>
        </p:txBody>
      </p:sp>
      <p:sp>
        <p:nvSpPr>
          <p:cNvPr id="16" name="Rectangle 18"/>
          <p:cNvSpPr>
            <a:spLocks noChangeArrowheads="1"/>
          </p:cNvSpPr>
          <p:nvPr/>
        </p:nvSpPr>
        <p:spPr bwMode="auto">
          <a:xfrm>
            <a:off x="819150" y="498451"/>
            <a:ext cx="8324850" cy="193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Objectif : Pourquoi et comment étudier les changements du niveau</a:t>
            </a:r>
          </a:p>
          <a:p>
            <a:pPr marL="360363" indent="-360363" algn="l">
              <a:lnSpc>
                <a:spcPct val="90000"/>
              </a:lnSpc>
              <a:spcBef>
                <a:spcPct val="20000"/>
              </a:spcBef>
              <a:buClr>
                <a:srgbClr val="660066"/>
              </a:buClr>
              <a:tabLst>
                <a:tab pos="625475" algn="l"/>
              </a:tabLst>
            </a:pPr>
            <a:r>
              <a:rPr kumimoji="0" lang="fr-FR" sz="2000" i="1" dirty="0">
                <a:solidFill>
                  <a:schemeClr val="bg1"/>
                </a:solidFill>
                <a:latin typeface="Arial" charset="0"/>
                <a:cs typeface="Arial" charset="0"/>
              </a:rPr>
              <a:t>	</a:t>
            </a:r>
            <a:r>
              <a:rPr kumimoji="0" lang="fr-FR" sz="2000" i="1" dirty="0" smtClean="0">
                <a:solidFill>
                  <a:schemeClr val="bg1"/>
                </a:solidFill>
                <a:latin typeface="Arial" charset="0"/>
                <a:cs typeface="Arial" charset="0"/>
              </a:rPr>
              <a:t>	           marin ?</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Définition : Niveau Marin Eustatique, Niveau Marin relatif</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La </a:t>
            </a:r>
            <a:r>
              <a:rPr kumimoji="0" lang="fr-FR" sz="2000" i="1" dirty="0" err="1" smtClean="0">
                <a:solidFill>
                  <a:schemeClr val="bg1"/>
                </a:solidFill>
                <a:latin typeface="Arial" charset="0"/>
                <a:cs typeface="Arial" charset="0"/>
              </a:rPr>
              <a:t>marégraphie</a:t>
            </a: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sp>
        <p:nvSpPr>
          <p:cNvPr id="17" name="Rectangle 18"/>
          <p:cNvSpPr>
            <a:spLocks noChangeArrowheads="1"/>
          </p:cNvSpPr>
          <p:nvPr/>
        </p:nvSpPr>
        <p:spPr bwMode="auto">
          <a:xfrm>
            <a:off x="828844" y="1958197"/>
            <a:ext cx="4183028" cy="516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endParaRPr kumimoji="0" lang="fr-FR" sz="20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rgbClr val="BC0D20"/>
                </a:solidFill>
                <a:latin typeface="Arial" charset="0"/>
                <a:cs typeface="Arial" charset="0"/>
              </a:rPr>
              <a:t>Outils de la géodésie spatial</a:t>
            </a:r>
          </a:p>
          <a:p>
            <a:pPr marL="541338" indent="-201613" algn="l">
              <a:lnSpc>
                <a:spcPct val="90000"/>
              </a:lnSpc>
              <a:spcBef>
                <a:spcPts val="900"/>
              </a:spcBef>
              <a:buClr>
                <a:srgbClr val="660066"/>
              </a:buClr>
              <a:buFont typeface="Arial"/>
              <a:buChar char="•"/>
              <a:tabLst>
                <a:tab pos="990600" algn="l"/>
              </a:tabLst>
            </a:pPr>
            <a:endParaRPr kumimoji="0" lang="fr-FR" sz="200" i="1" dirty="0" smtClean="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GNSS</a:t>
            </a:r>
            <a:endParaRPr kumimoji="0" lang="fr-FR" sz="1600" i="1" dirty="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rgbClr val="BC0D20"/>
                </a:solidFill>
                <a:latin typeface="Arial" charset="0"/>
                <a:cs typeface="Arial" charset="0"/>
              </a:rPr>
              <a:t>Les </a:t>
            </a:r>
            <a:r>
              <a:rPr kumimoji="0" lang="fr-FR" sz="1600" i="1" dirty="0">
                <a:solidFill>
                  <a:srgbClr val="BC0D20"/>
                </a:solidFill>
                <a:latin typeface="Arial" charset="0"/>
                <a:cs typeface="Arial" charset="0"/>
              </a:rPr>
              <a:t>techniques Laser (SLR, LLR) </a:t>
            </a:r>
          </a:p>
          <a:p>
            <a:pPr marL="625475" indent="-179388" algn="l">
              <a:lnSpc>
                <a:spcPct val="90000"/>
              </a:lnSpc>
              <a:spcBef>
                <a:spcPts val="900"/>
              </a:spcBef>
              <a:buClr>
                <a:srgbClr val="660066"/>
              </a:buClr>
              <a:buFont typeface="Arial"/>
              <a:buChar char="•"/>
              <a:tabLst>
                <a:tab pos="990600" algn="l"/>
              </a:tabLst>
            </a:pPr>
            <a:r>
              <a:rPr kumimoji="0" lang="fr-FR" sz="1600" i="1" dirty="0">
                <a:solidFill>
                  <a:schemeClr val="bg1"/>
                </a:solidFill>
                <a:latin typeface="Arial" charset="0"/>
                <a:cs typeface="Arial" charset="0"/>
              </a:rPr>
              <a:t>L’interférométrie à très longue base (VLBI)</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satellites observés par les techniques Doppler (DORIS</a:t>
            </a:r>
            <a:r>
              <a:rPr kumimoji="0" lang="fr-FR" sz="1600" i="1" dirty="0" smtClean="0">
                <a:solidFill>
                  <a:schemeClr val="bg1"/>
                </a:solidFill>
                <a:latin typeface="Arial" charset="0"/>
                <a:cs typeface="Arial" charset="0"/>
              </a:rPr>
              <a:t>)</a:t>
            </a:r>
          </a:p>
          <a:p>
            <a:pPr marL="625475" indent="-179388" algn="l">
              <a:lnSpc>
                <a:spcPct val="90000"/>
              </a:lnSpc>
              <a:spcBef>
                <a:spcPts val="900"/>
              </a:spcBef>
              <a:buClr>
                <a:srgbClr val="660066"/>
              </a:buClr>
              <a:buFont typeface="Arial"/>
              <a:buChar char="•"/>
              <a:tabLst>
                <a:tab pos="990600" algn="l"/>
              </a:tabLst>
            </a:pPr>
            <a:r>
              <a:rPr kumimoji="0" lang="fr-FR" sz="1600" i="1" dirty="0">
                <a:solidFill>
                  <a:srgbClr val="000000"/>
                </a:solidFill>
                <a:latin typeface="Arial" charset="0"/>
                <a:cs typeface="Arial" charset="0"/>
              </a:rPr>
              <a:t>L’altimétrie des océans, des calottes polaires </a:t>
            </a:r>
          </a:p>
          <a:p>
            <a:pPr marL="625475" indent="-179388" algn="l">
              <a:lnSpc>
                <a:spcPct val="90000"/>
              </a:lnSpc>
              <a:spcBef>
                <a:spcPts val="900"/>
              </a:spcBef>
              <a:buClr>
                <a:srgbClr val="660066"/>
              </a:buClr>
              <a:buFont typeface="Arial"/>
              <a:buChar char="•"/>
              <a:tabLst>
                <a:tab pos="990600" algn="l"/>
              </a:tabLst>
            </a:pPr>
            <a:r>
              <a:rPr kumimoji="0" lang="fr-FR" sz="1600" i="1" dirty="0">
                <a:solidFill>
                  <a:schemeClr val="bg1"/>
                </a:solidFill>
                <a:latin typeface="Arial" charset="0"/>
                <a:cs typeface="Arial" charset="0"/>
              </a:rPr>
              <a:t>L’interférométrie radar (INSAR)</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Gravimétrie satellitaire (GRACE)</a:t>
            </a:r>
            <a:endParaRPr kumimoji="0" lang="fr-FR" sz="1600" i="1" dirty="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Exemple</a:t>
            </a: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pic>
        <p:nvPicPr>
          <p:cNvPr id="11" name="Imag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51839" y="1882069"/>
            <a:ext cx="5529242" cy="401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748366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77500" y="505082"/>
            <a:ext cx="8096092" cy="715040"/>
          </a:xfrm>
          <a:prstGeom prst="rect">
            <a:avLst/>
          </a:prstGeom>
          <a:noFill/>
          <a:ln w="9525">
            <a:noFill/>
            <a:miter lim="800000"/>
            <a:headEnd/>
            <a:tailEnd/>
          </a:ln>
        </p:spPr>
        <p:txBody>
          <a:bodyPr anchor="ctr">
            <a:prstTxWarp prst="textNoShape">
              <a:avLst/>
            </a:prstTxWarp>
          </a:bodyPr>
          <a:lstStyle/>
          <a:p>
            <a:pPr algn="l"/>
            <a:r>
              <a:rPr lang="fr-FR" sz="2400" b="1" i="1" dirty="0">
                <a:latin typeface="Arial"/>
              </a:rPr>
              <a:t>Techniques laser         </a:t>
            </a:r>
            <a:r>
              <a:rPr lang="fr-FR" sz="2400" i="1" dirty="0" smtClean="0">
                <a:latin typeface="Arial"/>
              </a:rPr>
              <a:t>Mesures </a:t>
            </a:r>
            <a:r>
              <a:rPr lang="fr-FR" sz="2400" i="1" dirty="0">
                <a:latin typeface="Arial"/>
              </a:rPr>
              <a:t>locales </a:t>
            </a:r>
            <a:r>
              <a:rPr lang="fr-FR" sz="2400" i="1" dirty="0" smtClean="0">
                <a:latin typeface="Arial"/>
              </a:rPr>
              <a:t>des mouvement</a:t>
            </a:r>
          </a:p>
          <a:p>
            <a:pPr algn="l" eaLnBrk="1" hangingPunct="1"/>
            <a:r>
              <a:rPr lang="fr-FR" sz="2400" i="1" dirty="0" smtClean="0">
                <a:latin typeface="Arial"/>
              </a:rPr>
              <a:t>                                      verticaux de la côte</a:t>
            </a:r>
            <a:endParaRPr lang="fr-FR" sz="2400"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31</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Techniques laser</a:t>
            </a:r>
          </a:p>
        </p:txBody>
      </p:sp>
      <p:sp>
        <p:nvSpPr>
          <p:cNvPr id="71" name="Flèche vers la droite 70"/>
          <p:cNvSpPr/>
          <p:nvPr/>
        </p:nvSpPr>
        <p:spPr bwMode="auto">
          <a:xfrm>
            <a:off x="3422782" y="584014"/>
            <a:ext cx="511639"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pic>
        <p:nvPicPr>
          <p:cNvPr id="21" name="Picture 7" descr="princi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513" y="1344625"/>
            <a:ext cx="8094487" cy="55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8146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77500" y="505082"/>
            <a:ext cx="8096092" cy="715040"/>
          </a:xfrm>
          <a:prstGeom prst="rect">
            <a:avLst/>
          </a:prstGeom>
          <a:noFill/>
          <a:ln w="9525">
            <a:noFill/>
            <a:miter lim="800000"/>
            <a:headEnd/>
            <a:tailEnd/>
          </a:ln>
        </p:spPr>
        <p:txBody>
          <a:bodyPr anchor="ctr">
            <a:prstTxWarp prst="textNoShape">
              <a:avLst/>
            </a:prstTxWarp>
          </a:bodyPr>
          <a:lstStyle/>
          <a:p>
            <a:pPr algn="l"/>
            <a:r>
              <a:rPr lang="fr-FR" sz="2400" b="1" i="1" dirty="0">
                <a:latin typeface="Arial"/>
              </a:rPr>
              <a:t>Techniques laser         </a:t>
            </a:r>
            <a:endParaRPr lang="fr-FR" sz="2400" b="1" i="1" dirty="0" smtClean="0">
              <a:latin typeface="Arial"/>
            </a:endParaRPr>
          </a:p>
          <a:p>
            <a:pPr algn="l"/>
            <a:r>
              <a:rPr lang="fr-FR" sz="2000" i="1" dirty="0" smtClean="0">
                <a:latin typeface="Arial"/>
              </a:rPr>
              <a:t>Mesures </a:t>
            </a:r>
            <a:r>
              <a:rPr lang="fr-FR" sz="2000" i="1" dirty="0">
                <a:latin typeface="Arial"/>
              </a:rPr>
              <a:t>locales </a:t>
            </a:r>
            <a:r>
              <a:rPr lang="fr-FR" sz="2000" i="1" dirty="0" smtClean="0">
                <a:latin typeface="Arial"/>
              </a:rPr>
              <a:t>des mouvement verticaux de la côte</a:t>
            </a:r>
            <a:endParaRPr lang="fr-FR" sz="2000"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32</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Techniques laser</a:t>
            </a:r>
          </a:p>
        </p:txBody>
      </p:sp>
      <p:sp>
        <p:nvSpPr>
          <p:cNvPr id="71" name="Flèche vers la droite 70"/>
          <p:cNvSpPr/>
          <p:nvPr/>
        </p:nvSpPr>
        <p:spPr bwMode="auto">
          <a:xfrm>
            <a:off x="3422782" y="633815"/>
            <a:ext cx="511639"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pic>
        <p:nvPicPr>
          <p:cNvPr id="9" name="Picture 11" descr="stel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1189" y="109811"/>
            <a:ext cx="1849438"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6"/>
          <p:cNvSpPr txBox="1">
            <a:spLocks noChangeArrowheads="1"/>
          </p:cNvSpPr>
          <p:nvPr/>
        </p:nvSpPr>
        <p:spPr bwMode="auto">
          <a:xfrm>
            <a:off x="5517795" y="2905303"/>
            <a:ext cx="3381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2000" b="1" dirty="0">
                <a:solidFill>
                  <a:srgbClr val="1B4A6E"/>
                </a:solidFill>
                <a:latin typeface="Arial" charset="0"/>
                <a:cs typeface="Arial" charset="0"/>
              </a:rPr>
              <a:t>LLR</a:t>
            </a:r>
            <a:r>
              <a:rPr lang="fr-FR" sz="2000" dirty="0">
                <a:solidFill>
                  <a:schemeClr val="bg1"/>
                </a:solidFill>
                <a:latin typeface="Arial" charset="0"/>
                <a:cs typeface="Arial" charset="0"/>
              </a:rPr>
              <a:t> : </a:t>
            </a:r>
            <a:r>
              <a:rPr lang="fr-FR" sz="2000" dirty="0" err="1">
                <a:solidFill>
                  <a:schemeClr val="bg1"/>
                </a:solidFill>
                <a:latin typeface="Arial" charset="0"/>
                <a:cs typeface="Arial" charset="0"/>
              </a:rPr>
              <a:t>Lunar</a:t>
            </a:r>
            <a:r>
              <a:rPr lang="fr-FR" sz="2000" dirty="0">
                <a:solidFill>
                  <a:schemeClr val="bg1"/>
                </a:solidFill>
                <a:latin typeface="Arial" charset="0"/>
                <a:cs typeface="Arial" charset="0"/>
              </a:rPr>
              <a:t> Laser </a:t>
            </a:r>
            <a:r>
              <a:rPr lang="fr-FR" sz="2000" dirty="0" err="1">
                <a:solidFill>
                  <a:schemeClr val="bg1"/>
                </a:solidFill>
                <a:latin typeface="Arial" charset="0"/>
                <a:cs typeface="Arial" charset="0"/>
              </a:rPr>
              <a:t>Ranging</a:t>
            </a:r>
            <a:endParaRPr lang="fr-FR" sz="2000" dirty="0">
              <a:solidFill>
                <a:schemeClr val="bg1"/>
              </a:solidFill>
              <a:latin typeface="Arial" charset="0"/>
              <a:cs typeface="Arial" charset="0"/>
            </a:endParaRPr>
          </a:p>
        </p:txBody>
      </p:sp>
      <p:sp>
        <p:nvSpPr>
          <p:cNvPr id="11" name="Text Box 13"/>
          <p:cNvSpPr txBox="1">
            <a:spLocks noChangeArrowheads="1"/>
          </p:cNvSpPr>
          <p:nvPr/>
        </p:nvSpPr>
        <p:spPr bwMode="auto">
          <a:xfrm>
            <a:off x="5318676" y="2105621"/>
            <a:ext cx="3744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spcBef>
                <a:spcPct val="50000"/>
              </a:spcBef>
            </a:pPr>
            <a:r>
              <a:rPr lang="fr-FR" sz="2000" b="1" dirty="0">
                <a:solidFill>
                  <a:srgbClr val="1B4A6E"/>
                </a:solidFill>
                <a:latin typeface="Arial" charset="0"/>
                <a:cs typeface="Arial" charset="0"/>
              </a:rPr>
              <a:t>SLR</a:t>
            </a:r>
            <a:r>
              <a:rPr lang="fr-FR" sz="2000" dirty="0">
                <a:solidFill>
                  <a:schemeClr val="bg1"/>
                </a:solidFill>
                <a:latin typeface="Arial" charset="0"/>
                <a:cs typeface="Arial" charset="0"/>
              </a:rPr>
              <a:t> : Satellite Laser </a:t>
            </a:r>
            <a:r>
              <a:rPr lang="fr-FR" sz="2000" dirty="0" err="1">
                <a:solidFill>
                  <a:schemeClr val="bg1"/>
                </a:solidFill>
                <a:latin typeface="Arial" charset="0"/>
                <a:cs typeface="Arial" charset="0"/>
              </a:rPr>
              <a:t>Ranging</a:t>
            </a:r>
            <a:endParaRPr lang="fr-FR" sz="2000" dirty="0">
              <a:solidFill>
                <a:schemeClr val="bg1"/>
              </a:solidFill>
              <a:latin typeface="Arial" charset="0"/>
              <a:cs typeface="Arial" charset="0"/>
            </a:endParaRPr>
          </a:p>
        </p:txBody>
      </p:sp>
      <p:pic>
        <p:nvPicPr>
          <p:cNvPr id="13" name="Imag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475" y="3579813"/>
            <a:ext cx="4662488"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76888" y="3335338"/>
            <a:ext cx="3267075"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0713" y="1475404"/>
            <a:ext cx="3452838" cy="250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7926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9"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10"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33</a:t>
            </a:fld>
            <a:endParaRPr kumimoji="0" lang="fr-FR" sz="800" dirty="0">
              <a:solidFill>
                <a:srgbClr val="FFFFFF"/>
              </a:solidFill>
              <a:latin typeface="Arial"/>
            </a:endParaRPr>
          </a:p>
        </p:txBody>
      </p:sp>
      <p:sp>
        <p:nvSpPr>
          <p:cNvPr id="12"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smtClean="0">
                <a:solidFill>
                  <a:srgbClr val="1B4A6E"/>
                </a:solidFill>
                <a:latin typeface="Arial" charset="0"/>
                <a:ea typeface="ＭＳ Ｐゴシック" charset="0"/>
                <a:cs typeface="ＭＳ Ｐゴシック" charset="0"/>
              </a:rPr>
              <a:t>   Plan</a:t>
            </a:r>
            <a:endParaRPr lang="fr-FR" dirty="0">
              <a:solidFill>
                <a:srgbClr val="1B4A6E"/>
              </a:solidFill>
              <a:latin typeface="Arial" charset="0"/>
              <a:ea typeface="ＭＳ Ｐゴシック" charset="0"/>
              <a:cs typeface="ＭＳ Ｐゴシック" charset="0"/>
            </a:endParaRPr>
          </a:p>
        </p:txBody>
      </p:sp>
      <p:sp>
        <p:nvSpPr>
          <p:cNvPr id="16" name="Rectangle 18"/>
          <p:cNvSpPr>
            <a:spLocks noChangeArrowheads="1"/>
          </p:cNvSpPr>
          <p:nvPr/>
        </p:nvSpPr>
        <p:spPr bwMode="auto">
          <a:xfrm>
            <a:off x="819150" y="498451"/>
            <a:ext cx="8324850" cy="193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Objectif : Pourquoi et comment étudier les changements du niveau</a:t>
            </a:r>
          </a:p>
          <a:p>
            <a:pPr marL="360363" indent="-360363" algn="l">
              <a:lnSpc>
                <a:spcPct val="90000"/>
              </a:lnSpc>
              <a:spcBef>
                <a:spcPct val="20000"/>
              </a:spcBef>
              <a:buClr>
                <a:srgbClr val="660066"/>
              </a:buClr>
              <a:tabLst>
                <a:tab pos="625475" algn="l"/>
              </a:tabLst>
            </a:pPr>
            <a:r>
              <a:rPr kumimoji="0" lang="fr-FR" sz="2000" i="1" dirty="0">
                <a:solidFill>
                  <a:schemeClr val="bg1"/>
                </a:solidFill>
                <a:latin typeface="Arial" charset="0"/>
                <a:cs typeface="Arial" charset="0"/>
              </a:rPr>
              <a:t>	</a:t>
            </a:r>
            <a:r>
              <a:rPr kumimoji="0" lang="fr-FR" sz="2000" i="1" dirty="0" smtClean="0">
                <a:solidFill>
                  <a:schemeClr val="bg1"/>
                </a:solidFill>
                <a:latin typeface="Arial" charset="0"/>
                <a:cs typeface="Arial" charset="0"/>
              </a:rPr>
              <a:t>	           marin ?</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Définition : Niveau Marin Eustatique, Niveau Marin relatif</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La </a:t>
            </a:r>
            <a:r>
              <a:rPr kumimoji="0" lang="fr-FR" sz="2000" i="1" dirty="0" err="1" smtClean="0">
                <a:solidFill>
                  <a:schemeClr val="bg1"/>
                </a:solidFill>
                <a:latin typeface="Arial" charset="0"/>
                <a:cs typeface="Arial" charset="0"/>
              </a:rPr>
              <a:t>marégraphie</a:t>
            </a: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sp>
        <p:nvSpPr>
          <p:cNvPr id="17" name="Rectangle 18"/>
          <p:cNvSpPr>
            <a:spLocks noChangeArrowheads="1"/>
          </p:cNvSpPr>
          <p:nvPr/>
        </p:nvSpPr>
        <p:spPr bwMode="auto">
          <a:xfrm>
            <a:off x="828844" y="1958197"/>
            <a:ext cx="4183028" cy="516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endParaRPr kumimoji="0" lang="fr-FR" sz="20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rgbClr val="BC0D20"/>
                </a:solidFill>
                <a:latin typeface="Arial" charset="0"/>
                <a:cs typeface="Arial" charset="0"/>
              </a:rPr>
              <a:t>Outils de la géodésie spatial</a:t>
            </a:r>
          </a:p>
          <a:p>
            <a:pPr marL="541338" indent="-201613" algn="l">
              <a:lnSpc>
                <a:spcPct val="90000"/>
              </a:lnSpc>
              <a:spcBef>
                <a:spcPts val="900"/>
              </a:spcBef>
              <a:buClr>
                <a:srgbClr val="660066"/>
              </a:buClr>
              <a:buFont typeface="Arial"/>
              <a:buChar char="•"/>
              <a:tabLst>
                <a:tab pos="990600" algn="l"/>
              </a:tabLst>
            </a:pPr>
            <a:endParaRPr kumimoji="0" lang="fr-FR" sz="200" i="1" dirty="0" smtClean="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GNSS</a:t>
            </a:r>
            <a:endParaRPr kumimoji="0" lang="fr-FR" sz="1600" i="1" dirty="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techniques Laser (SLR, LLR) </a:t>
            </a:r>
          </a:p>
          <a:p>
            <a:pPr marL="625475" indent="-179388" algn="l">
              <a:lnSpc>
                <a:spcPct val="90000"/>
              </a:lnSpc>
              <a:spcBef>
                <a:spcPts val="900"/>
              </a:spcBef>
              <a:buClr>
                <a:srgbClr val="660066"/>
              </a:buClr>
              <a:buFont typeface="Arial"/>
              <a:buChar char="•"/>
              <a:tabLst>
                <a:tab pos="990600" algn="l"/>
              </a:tabLst>
            </a:pPr>
            <a:r>
              <a:rPr kumimoji="0" lang="fr-FR" sz="1600" i="1" dirty="0">
                <a:solidFill>
                  <a:srgbClr val="BC0D20"/>
                </a:solidFill>
                <a:latin typeface="Arial" charset="0"/>
                <a:cs typeface="Arial" charset="0"/>
              </a:rPr>
              <a:t>L’interférométrie à très longue base (VLBI)</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satellites observés par les techniques Doppler (DORIS</a:t>
            </a:r>
            <a:r>
              <a:rPr kumimoji="0" lang="fr-FR" sz="1600" i="1" dirty="0" smtClean="0">
                <a:solidFill>
                  <a:schemeClr val="bg1"/>
                </a:solidFill>
                <a:latin typeface="Arial" charset="0"/>
                <a:cs typeface="Arial" charset="0"/>
              </a:rPr>
              <a:t>)</a:t>
            </a:r>
          </a:p>
          <a:p>
            <a:pPr marL="625475" indent="-179388" algn="l">
              <a:lnSpc>
                <a:spcPct val="90000"/>
              </a:lnSpc>
              <a:spcBef>
                <a:spcPts val="900"/>
              </a:spcBef>
              <a:buClr>
                <a:srgbClr val="660066"/>
              </a:buClr>
              <a:buFont typeface="Arial"/>
              <a:buChar char="•"/>
              <a:tabLst>
                <a:tab pos="990600" algn="l"/>
              </a:tabLst>
            </a:pPr>
            <a:r>
              <a:rPr kumimoji="0" lang="fr-FR" sz="1600" i="1" dirty="0">
                <a:solidFill>
                  <a:srgbClr val="000000"/>
                </a:solidFill>
                <a:latin typeface="Arial" charset="0"/>
                <a:cs typeface="Arial" charset="0"/>
              </a:rPr>
              <a:t>L’altimétrie des océans, des calottes polaires </a:t>
            </a:r>
          </a:p>
          <a:p>
            <a:pPr marL="625475" indent="-179388" algn="l">
              <a:lnSpc>
                <a:spcPct val="90000"/>
              </a:lnSpc>
              <a:spcBef>
                <a:spcPts val="900"/>
              </a:spcBef>
              <a:buClr>
                <a:srgbClr val="660066"/>
              </a:buClr>
              <a:buFont typeface="Arial"/>
              <a:buChar char="•"/>
              <a:tabLst>
                <a:tab pos="990600" algn="l"/>
              </a:tabLst>
            </a:pPr>
            <a:r>
              <a:rPr kumimoji="0" lang="fr-FR" sz="1600" i="1" dirty="0">
                <a:solidFill>
                  <a:schemeClr val="bg1"/>
                </a:solidFill>
                <a:latin typeface="Arial" charset="0"/>
                <a:cs typeface="Arial" charset="0"/>
              </a:rPr>
              <a:t>L’interférométrie radar (INSAR)</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Gravimétrie satellitaire (GRACE)</a:t>
            </a:r>
            <a:endParaRPr kumimoji="0" lang="fr-FR" sz="1600" i="1" dirty="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Exemple</a:t>
            </a: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pic>
        <p:nvPicPr>
          <p:cNvPr id="13" name="Picture 4" descr="medpa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5913" y="2081213"/>
            <a:ext cx="4641850" cy="477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353748366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descr="vlb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4790" y="1784532"/>
            <a:ext cx="5529210" cy="507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
          <p:cNvSpPr>
            <a:spLocks noChangeArrowheads="1"/>
          </p:cNvSpPr>
          <p:nvPr/>
        </p:nvSpPr>
        <p:spPr bwMode="auto">
          <a:xfrm>
            <a:off x="677500" y="505082"/>
            <a:ext cx="8096092" cy="715040"/>
          </a:xfrm>
          <a:prstGeom prst="rect">
            <a:avLst/>
          </a:prstGeom>
          <a:noFill/>
          <a:ln w="9525">
            <a:noFill/>
            <a:miter lim="800000"/>
            <a:headEnd/>
            <a:tailEnd/>
          </a:ln>
        </p:spPr>
        <p:txBody>
          <a:bodyPr anchor="ctr">
            <a:prstTxWarp prst="textNoShape">
              <a:avLst/>
            </a:prstTxWarp>
          </a:bodyPr>
          <a:lstStyle/>
          <a:p>
            <a:pPr algn="l"/>
            <a:r>
              <a:rPr lang="cs-CZ" sz="2400" b="1" i="1" dirty="0">
                <a:latin typeface="Arial"/>
              </a:rPr>
              <a:t>Very Long </a:t>
            </a:r>
            <a:r>
              <a:rPr lang="cs-CZ" sz="2400" b="1" i="1" dirty="0" err="1">
                <a:latin typeface="Arial"/>
              </a:rPr>
              <a:t>Baseline</a:t>
            </a:r>
            <a:r>
              <a:rPr lang="cs-CZ" sz="2400" b="1" i="1" dirty="0">
                <a:latin typeface="Arial"/>
              </a:rPr>
              <a:t> </a:t>
            </a:r>
            <a:r>
              <a:rPr lang="cs-CZ" sz="2400" b="1" i="1" dirty="0" smtClean="0">
                <a:latin typeface="Arial"/>
              </a:rPr>
              <a:t>Interferometry</a:t>
            </a:r>
          </a:p>
          <a:p>
            <a:pPr algn="l"/>
            <a:r>
              <a:rPr lang="fr-FR" sz="2000" i="1" dirty="0" smtClean="0">
                <a:latin typeface="Arial"/>
              </a:rPr>
              <a:t>Mesures </a:t>
            </a:r>
            <a:r>
              <a:rPr lang="fr-FR" sz="2000" i="1" dirty="0">
                <a:latin typeface="Arial"/>
              </a:rPr>
              <a:t>locales </a:t>
            </a:r>
            <a:r>
              <a:rPr lang="fr-FR" sz="2000" i="1" dirty="0" smtClean="0">
                <a:latin typeface="Arial"/>
              </a:rPr>
              <a:t>des mouvement verticaux de la côte</a:t>
            </a:r>
            <a:endParaRPr lang="fr-FR" sz="2000"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34</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smtClean="0">
                <a:solidFill>
                  <a:srgbClr val="1B4A6E"/>
                </a:solidFill>
                <a:latin typeface="Arial" charset="0"/>
                <a:ea typeface="ＭＳ Ｐゴシック" charset="0"/>
                <a:cs typeface="ＭＳ Ｐゴシック" charset="0"/>
              </a:rPr>
              <a:t>VLBI</a:t>
            </a:r>
            <a:endParaRPr lang="fr-FR" dirty="0">
              <a:solidFill>
                <a:srgbClr val="1B4A6E"/>
              </a:solidFill>
              <a:latin typeface="Arial" charset="0"/>
              <a:ea typeface="ＭＳ Ｐゴシック" charset="0"/>
              <a:cs typeface="ＭＳ Ｐゴシック" charset="0"/>
            </a:endParaRPr>
          </a:p>
        </p:txBody>
      </p:sp>
      <p:sp>
        <p:nvSpPr>
          <p:cNvPr id="71" name="Flèche vers la droite 70"/>
          <p:cNvSpPr/>
          <p:nvPr/>
        </p:nvSpPr>
        <p:spPr bwMode="auto">
          <a:xfrm>
            <a:off x="5896320" y="650415"/>
            <a:ext cx="511639"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sp>
        <p:nvSpPr>
          <p:cNvPr id="16" name="Rectangle 8"/>
          <p:cNvSpPr>
            <a:spLocks noChangeArrowheads="1"/>
          </p:cNvSpPr>
          <p:nvPr/>
        </p:nvSpPr>
        <p:spPr bwMode="auto">
          <a:xfrm>
            <a:off x="714330" y="1576247"/>
            <a:ext cx="2854869"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l"/>
            <a:r>
              <a:rPr lang="fr-FR" sz="1600" b="1" i="1" dirty="0">
                <a:solidFill>
                  <a:schemeClr val="bg1"/>
                </a:solidFill>
                <a:latin typeface="Arial" charset="0"/>
                <a:cs typeface="Arial" charset="0"/>
              </a:rPr>
              <a:t>Principe :</a:t>
            </a:r>
            <a:r>
              <a:rPr lang="fr-FR" sz="1600" dirty="0">
                <a:solidFill>
                  <a:schemeClr val="bg1"/>
                </a:solidFill>
                <a:latin typeface="Arial" charset="0"/>
                <a:cs typeface="Arial" charset="0"/>
              </a:rPr>
              <a:t> Un quasar lointain émet un signal électromagnétique d'une longueur d'onde centimétrique qui est reçu sur Terre par deux antennes astronomiques. Ces ondes sont des signaux aléatoires. Un même signal ne sera pas reçu au même moment par l'antenne A et par l'antenne B compte tenu de la différence de distance à parcourir. </a:t>
            </a:r>
            <a:r>
              <a:rPr lang="fr-FR" sz="1600" dirty="0">
                <a:solidFill>
                  <a:srgbClr val="000000"/>
                </a:solidFill>
                <a:latin typeface="Arial" charset="0"/>
                <a:cs typeface="Arial" charset="0"/>
              </a:rPr>
              <a:t>Cette distance est égale au décalage du temps de réception du signal par les deux antennes multiplié par la vitesse de la lumière.</a:t>
            </a:r>
            <a:r>
              <a:rPr lang="fr-FR" sz="1600" dirty="0">
                <a:solidFill>
                  <a:schemeClr val="bg1"/>
                </a:solidFill>
                <a:latin typeface="Arial" charset="0"/>
                <a:cs typeface="Arial" charset="0"/>
              </a:rPr>
              <a:t> </a:t>
            </a:r>
            <a:endParaRPr lang="fr-FR" sz="1600" b="1" dirty="0">
              <a:solidFill>
                <a:schemeClr val="bg1"/>
              </a:solidFill>
              <a:latin typeface="Arial" charset="0"/>
              <a:cs typeface="Arial" charset="0"/>
            </a:endParaRPr>
          </a:p>
          <a:p>
            <a:pPr algn="l"/>
            <a:endParaRPr lang="fr-FR" sz="1600" dirty="0">
              <a:solidFill>
                <a:schemeClr val="bg1"/>
              </a:solidFill>
              <a:latin typeface="Arial" charset="0"/>
              <a:cs typeface="Arial" charset="0"/>
            </a:endParaRPr>
          </a:p>
        </p:txBody>
      </p:sp>
      <p:pic>
        <p:nvPicPr>
          <p:cNvPr id="19" name="Picture 4" descr="medp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688" y="1836738"/>
            <a:ext cx="4641850" cy="477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20" name="Picture 5" descr="pb201880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7438" y="2638425"/>
            <a:ext cx="5386387"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6117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77500" y="505082"/>
            <a:ext cx="8096092" cy="715040"/>
          </a:xfrm>
          <a:prstGeom prst="rect">
            <a:avLst/>
          </a:prstGeom>
          <a:noFill/>
          <a:ln w="9525">
            <a:noFill/>
            <a:miter lim="800000"/>
            <a:headEnd/>
            <a:tailEnd/>
          </a:ln>
        </p:spPr>
        <p:txBody>
          <a:bodyPr anchor="ctr">
            <a:prstTxWarp prst="textNoShape">
              <a:avLst/>
            </a:prstTxWarp>
          </a:bodyPr>
          <a:lstStyle/>
          <a:p>
            <a:pPr algn="l"/>
            <a:r>
              <a:rPr lang="cs-CZ" sz="2400" b="1" i="1" dirty="0">
                <a:latin typeface="Arial"/>
              </a:rPr>
              <a:t>Very Long </a:t>
            </a:r>
            <a:r>
              <a:rPr lang="cs-CZ" sz="2400" b="1" i="1" dirty="0" err="1">
                <a:latin typeface="Arial"/>
              </a:rPr>
              <a:t>Baseline</a:t>
            </a:r>
            <a:r>
              <a:rPr lang="cs-CZ" sz="2400" b="1" i="1" dirty="0">
                <a:latin typeface="Arial"/>
              </a:rPr>
              <a:t> </a:t>
            </a:r>
            <a:r>
              <a:rPr lang="cs-CZ" sz="2400" b="1" i="1" dirty="0" smtClean="0">
                <a:latin typeface="Arial"/>
              </a:rPr>
              <a:t>Interferometry</a:t>
            </a:r>
          </a:p>
          <a:p>
            <a:pPr algn="l"/>
            <a:r>
              <a:rPr lang="fr-FR" sz="2000" i="1" dirty="0" smtClean="0">
                <a:latin typeface="Arial"/>
              </a:rPr>
              <a:t>Mesures </a:t>
            </a:r>
            <a:r>
              <a:rPr lang="fr-FR" sz="2000" i="1" dirty="0">
                <a:latin typeface="Arial"/>
              </a:rPr>
              <a:t>locales </a:t>
            </a:r>
            <a:r>
              <a:rPr lang="fr-FR" sz="2000" i="1" dirty="0" smtClean="0">
                <a:latin typeface="Arial"/>
              </a:rPr>
              <a:t>des mouvement verticaux de la côte</a:t>
            </a:r>
            <a:endParaRPr lang="fr-FR" sz="2000"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35</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smtClean="0">
                <a:solidFill>
                  <a:srgbClr val="1B4A6E"/>
                </a:solidFill>
                <a:latin typeface="Arial" charset="0"/>
                <a:ea typeface="ＭＳ Ｐゴシック" charset="0"/>
                <a:cs typeface="ＭＳ Ｐゴシック" charset="0"/>
              </a:rPr>
              <a:t>VLBI</a:t>
            </a:r>
            <a:endParaRPr lang="fr-FR" dirty="0">
              <a:solidFill>
                <a:srgbClr val="1B4A6E"/>
              </a:solidFill>
              <a:latin typeface="Arial" charset="0"/>
              <a:ea typeface="ＭＳ Ｐゴシック" charset="0"/>
              <a:cs typeface="ＭＳ Ｐゴシック" charset="0"/>
            </a:endParaRPr>
          </a:p>
        </p:txBody>
      </p:sp>
      <p:sp>
        <p:nvSpPr>
          <p:cNvPr id="71" name="Flèche vers la droite 70"/>
          <p:cNvSpPr/>
          <p:nvPr/>
        </p:nvSpPr>
        <p:spPr bwMode="auto">
          <a:xfrm>
            <a:off x="5896320" y="650415"/>
            <a:ext cx="511639"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3061" y="1333810"/>
            <a:ext cx="8048338" cy="552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14144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9"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10"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36</a:t>
            </a:fld>
            <a:endParaRPr kumimoji="0" lang="fr-FR" sz="800" dirty="0">
              <a:solidFill>
                <a:srgbClr val="FFFFFF"/>
              </a:solidFill>
              <a:latin typeface="Arial"/>
            </a:endParaRPr>
          </a:p>
        </p:txBody>
      </p:sp>
      <p:sp>
        <p:nvSpPr>
          <p:cNvPr id="12"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smtClean="0">
                <a:solidFill>
                  <a:srgbClr val="1B4A6E"/>
                </a:solidFill>
                <a:latin typeface="Arial" charset="0"/>
                <a:ea typeface="ＭＳ Ｐゴシック" charset="0"/>
                <a:cs typeface="ＭＳ Ｐゴシック" charset="0"/>
              </a:rPr>
              <a:t>   Plan</a:t>
            </a:r>
            <a:endParaRPr lang="fr-FR" dirty="0">
              <a:solidFill>
                <a:srgbClr val="1B4A6E"/>
              </a:solidFill>
              <a:latin typeface="Arial" charset="0"/>
              <a:ea typeface="ＭＳ Ｐゴシック" charset="0"/>
              <a:cs typeface="ＭＳ Ｐゴシック" charset="0"/>
            </a:endParaRPr>
          </a:p>
        </p:txBody>
      </p:sp>
      <p:sp>
        <p:nvSpPr>
          <p:cNvPr id="16" name="Rectangle 18"/>
          <p:cNvSpPr>
            <a:spLocks noChangeArrowheads="1"/>
          </p:cNvSpPr>
          <p:nvPr/>
        </p:nvSpPr>
        <p:spPr bwMode="auto">
          <a:xfrm>
            <a:off x="819150" y="498451"/>
            <a:ext cx="8324850" cy="193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Objectif : Pourquoi et comment étudier les changements du niveau</a:t>
            </a:r>
          </a:p>
          <a:p>
            <a:pPr marL="360363" indent="-360363" algn="l">
              <a:lnSpc>
                <a:spcPct val="90000"/>
              </a:lnSpc>
              <a:spcBef>
                <a:spcPct val="20000"/>
              </a:spcBef>
              <a:buClr>
                <a:srgbClr val="660066"/>
              </a:buClr>
              <a:tabLst>
                <a:tab pos="625475" algn="l"/>
              </a:tabLst>
            </a:pPr>
            <a:r>
              <a:rPr kumimoji="0" lang="fr-FR" sz="2000" i="1" dirty="0">
                <a:solidFill>
                  <a:schemeClr val="bg1"/>
                </a:solidFill>
                <a:latin typeface="Arial" charset="0"/>
                <a:cs typeface="Arial" charset="0"/>
              </a:rPr>
              <a:t>	</a:t>
            </a:r>
            <a:r>
              <a:rPr kumimoji="0" lang="fr-FR" sz="2000" i="1" dirty="0" smtClean="0">
                <a:solidFill>
                  <a:schemeClr val="bg1"/>
                </a:solidFill>
                <a:latin typeface="Arial" charset="0"/>
                <a:cs typeface="Arial" charset="0"/>
              </a:rPr>
              <a:t>	           marin ?</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Définition : Niveau Marin Eustatique, Niveau Marin relatif</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La </a:t>
            </a:r>
            <a:r>
              <a:rPr kumimoji="0" lang="fr-FR" sz="2000" i="1" dirty="0" err="1" smtClean="0">
                <a:solidFill>
                  <a:schemeClr val="bg1"/>
                </a:solidFill>
                <a:latin typeface="Arial" charset="0"/>
                <a:cs typeface="Arial" charset="0"/>
              </a:rPr>
              <a:t>marégraphie</a:t>
            </a: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sp>
        <p:nvSpPr>
          <p:cNvPr id="17" name="Rectangle 18"/>
          <p:cNvSpPr>
            <a:spLocks noChangeArrowheads="1"/>
          </p:cNvSpPr>
          <p:nvPr/>
        </p:nvSpPr>
        <p:spPr bwMode="auto">
          <a:xfrm>
            <a:off x="828844" y="1958197"/>
            <a:ext cx="4183028" cy="516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endParaRPr kumimoji="0" lang="fr-FR" sz="20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rgbClr val="BC0D20"/>
                </a:solidFill>
                <a:latin typeface="Arial" charset="0"/>
                <a:cs typeface="Arial" charset="0"/>
              </a:rPr>
              <a:t>Outils de la géodésie spatial</a:t>
            </a:r>
          </a:p>
          <a:p>
            <a:pPr marL="541338" indent="-201613" algn="l">
              <a:lnSpc>
                <a:spcPct val="90000"/>
              </a:lnSpc>
              <a:spcBef>
                <a:spcPts val="900"/>
              </a:spcBef>
              <a:buClr>
                <a:srgbClr val="660066"/>
              </a:buClr>
              <a:buFont typeface="Arial"/>
              <a:buChar char="•"/>
              <a:tabLst>
                <a:tab pos="990600" algn="l"/>
              </a:tabLst>
            </a:pPr>
            <a:endParaRPr kumimoji="0" lang="fr-FR" sz="200" i="1" dirty="0" smtClean="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GNSS</a:t>
            </a:r>
            <a:endParaRPr kumimoji="0" lang="fr-FR" sz="1600" i="1" dirty="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techniques Laser (SLR, LLR) </a:t>
            </a:r>
          </a:p>
          <a:p>
            <a:pPr marL="625475" indent="-179388" algn="l">
              <a:lnSpc>
                <a:spcPct val="90000"/>
              </a:lnSpc>
              <a:spcBef>
                <a:spcPts val="900"/>
              </a:spcBef>
              <a:buClr>
                <a:srgbClr val="660066"/>
              </a:buClr>
              <a:buFont typeface="Arial"/>
              <a:buChar char="•"/>
              <a:tabLst>
                <a:tab pos="990600" algn="l"/>
              </a:tabLst>
            </a:pPr>
            <a:r>
              <a:rPr kumimoji="0" lang="fr-FR" sz="1600" i="1" dirty="0">
                <a:solidFill>
                  <a:schemeClr val="bg1"/>
                </a:solidFill>
                <a:latin typeface="Arial" charset="0"/>
                <a:cs typeface="Arial" charset="0"/>
              </a:rPr>
              <a:t>L’interférométrie à très longue base (VLBI)</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rgbClr val="BC0D20"/>
                </a:solidFill>
                <a:latin typeface="Arial" charset="0"/>
                <a:cs typeface="Arial" charset="0"/>
              </a:rPr>
              <a:t>Les </a:t>
            </a:r>
            <a:r>
              <a:rPr kumimoji="0" lang="fr-FR" sz="1600" i="1" dirty="0">
                <a:solidFill>
                  <a:srgbClr val="BC0D20"/>
                </a:solidFill>
                <a:latin typeface="Arial" charset="0"/>
                <a:cs typeface="Arial" charset="0"/>
              </a:rPr>
              <a:t>satellites observés par les techniques Doppler (DORIS</a:t>
            </a:r>
            <a:r>
              <a:rPr kumimoji="0" lang="fr-FR" sz="1600" i="1" dirty="0" smtClean="0">
                <a:solidFill>
                  <a:srgbClr val="BC0D20"/>
                </a:solidFill>
                <a:latin typeface="Arial" charset="0"/>
                <a:cs typeface="Arial" charset="0"/>
              </a:rPr>
              <a:t>)</a:t>
            </a:r>
          </a:p>
          <a:p>
            <a:pPr marL="625475" indent="-179388" algn="l">
              <a:lnSpc>
                <a:spcPct val="90000"/>
              </a:lnSpc>
              <a:spcBef>
                <a:spcPts val="900"/>
              </a:spcBef>
              <a:buClr>
                <a:srgbClr val="660066"/>
              </a:buClr>
              <a:buFont typeface="Arial"/>
              <a:buChar char="•"/>
              <a:tabLst>
                <a:tab pos="990600" algn="l"/>
              </a:tabLst>
            </a:pPr>
            <a:r>
              <a:rPr kumimoji="0" lang="fr-FR" sz="1600" i="1" dirty="0">
                <a:solidFill>
                  <a:srgbClr val="000000"/>
                </a:solidFill>
                <a:latin typeface="Arial" charset="0"/>
                <a:cs typeface="Arial" charset="0"/>
              </a:rPr>
              <a:t>L’altimétrie des océans, des calottes polaires </a:t>
            </a:r>
          </a:p>
          <a:p>
            <a:pPr marL="625475" indent="-179388" algn="l">
              <a:lnSpc>
                <a:spcPct val="90000"/>
              </a:lnSpc>
              <a:spcBef>
                <a:spcPts val="900"/>
              </a:spcBef>
              <a:buClr>
                <a:srgbClr val="660066"/>
              </a:buClr>
              <a:buFont typeface="Arial"/>
              <a:buChar char="•"/>
              <a:tabLst>
                <a:tab pos="990600" algn="l"/>
              </a:tabLst>
            </a:pPr>
            <a:r>
              <a:rPr kumimoji="0" lang="fr-FR" sz="1600" i="1" dirty="0">
                <a:solidFill>
                  <a:schemeClr val="bg1"/>
                </a:solidFill>
                <a:latin typeface="Arial" charset="0"/>
                <a:cs typeface="Arial" charset="0"/>
              </a:rPr>
              <a:t>L’interférométrie radar (INSAR)</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Gravimétrie satellitaire (GRACE)</a:t>
            </a:r>
            <a:endParaRPr kumimoji="0" lang="fr-FR" sz="1600" i="1" dirty="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Exemple</a:t>
            </a: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pic>
        <p:nvPicPr>
          <p:cNvPr id="2" name="Image 1"/>
          <p:cNvPicPr>
            <a:picLocks noChangeAspect="1"/>
          </p:cNvPicPr>
          <p:nvPr/>
        </p:nvPicPr>
        <p:blipFill>
          <a:blip r:embed="rId2"/>
          <a:stretch>
            <a:fillRect/>
          </a:stretch>
        </p:blipFill>
        <p:spPr>
          <a:xfrm>
            <a:off x="4981676" y="2634894"/>
            <a:ext cx="4372131" cy="3283418"/>
          </a:xfrm>
          <a:prstGeom prst="rect">
            <a:avLst/>
          </a:prstGeom>
        </p:spPr>
      </p:pic>
    </p:spTree>
    <p:extLst>
      <p:ext uri="{BB962C8B-B14F-4D97-AF65-F5344CB8AC3E}">
        <p14:creationId xmlns:p14="http://schemas.microsoft.com/office/powerpoint/2010/main" val="353748366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77500" y="505082"/>
            <a:ext cx="8096092" cy="715040"/>
          </a:xfrm>
          <a:prstGeom prst="rect">
            <a:avLst/>
          </a:prstGeom>
          <a:noFill/>
          <a:ln w="9525">
            <a:noFill/>
            <a:miter lim="800000"/>
            <a:headEnd/>
            <a:tailEnd/>
          </a:ln>
        </p:spPr>
        <p:txBody>
          <a:bodyPr anchor="ctr">
            <a:prstTxWarp prst="textNoShape">
              <a:avLst/>
            </a:prstTxWarp>
          </a:bodyPr>
          <a:lstStyle/>
          <a:p>
            <a:pPr algn="l"/>
            <a:r>
              <a:rPr lang="cs-CZ" sz="2400" b="1" i="1" dirty="0" smtClean="0">
                <a:latin typeface="Arial"/>
              </a:rPr>
              <a:t>DORIS          </a:t>
            </a:r>
            <a:r>
              <a:rPr lang="fr-FR" sz="2000" i="1" dirty="0" smtClean="0">
                <a:latin typeface="Arial"/>
              </a:rPr>
              <a:t>Mesures locales des mouvement verticaux de la côte</a:t>
            </a:r>
          </a:p>
          <a:p>
            <a:pPr algn="l"/>
            <a:endParaRPr lang="fr-FR" sz="2000"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37</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smtClean="0">
                <a:solidFill>
                  <a:srgbClr val="1B4A6E"/>
                </a:solidFill>
                <a:latin typeface="Arial" charset="0"/>
                <a:ea typeface="ＭＳ Ｐゴシック" charset="0"/>
                <a:cs typeface="ＭＳ Ｐゴシック" charset="0"/>
              </a:rPr>
              <a:t>DORIS</a:t>
            </a:r>
            <a:endParaRPr lang="fr-FR" dirty="0">
              <a:solidFill>
                <a:srgbClr val="1B4A6E"/>
              </a:solidFill>
              <a:latin typeface="Arial" charset="0"/>
              <a:ea typeface="ＭＳ Ｐゴシック" charset="0"/>
              <a:cs typeface="ＭＳ Ｐゴシック" charset="0"/>
            </a:endParaRPr>
          </a:p>
        </p:txBody>
      </p:sp>
      <p:sp>
        <p:nvSpPr>
          <p:cNvPr id="71" name="Flèche vers la droite 70"/>
          <p:cNvSpPr/>
          <p:nvPr/>
        </p:nvSpPr>
        <p:spPr bwMode="auto">
          <a:xfrm>
            <a:off x="1936998" y="608914"/>
            <a:ext cx="511639"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sp>
        <p:nvSpPr>
          <p:cNvPr id="19" name="Rectangle 9"/>
          <p:cNvSpPr>
            <a:spLocks noChangeArrowheads="1"/>
          </p:cNvSpPr>
          <p:nvPr/>
        </p:nvSpPr>
        <p:spPr bwMode="auto">
          <a:xfrm>
            <a:off x="1114425" y="3190875"/>
            <a:ext cx="7845425" cy="3498850"/>
          </a:xfrm>
          <a:prstGeom prst="rect">
            <a:avLst/>
          </a:prstGeom>
          <a:solidFill>
            <a:srgbClr val="660066"/>
          </a:solidFill>
          <a:ln w="9525">
            <a:solidFill>
              <a:schemeClr val="tx1"/>
            </a:solidFill>
            <a:round/>
            <a:headEnd/>
            <a:tailEnd/>
          </a:ln>
        </p:spPr>
        <p:txBody>
          <a:bodyPr wrap="none" anchor="ctr"/>
          <a:lstStyle/>
          <a:p>
            <a:endParaRPr lang="fr-FR"/>
          </a:p>
        </p:txBody>
      </p:sp>
      <p:sp>
        <p:nvSpPr>
          <p:cNvPr id="20" name="Text Box 4"/>
          <p:cNvSpPr txBox="1">
            <a:spLocks noChangeArrowheads="1"/>
          </p:cNvSpPr>
          <p:nvPr/>
        </p:nvSpPr>
        <p:spPr bwMode="auto">
          <a:xfrm>
            <a:off x="1016000" y="1099763"/>
            <a:ext cx="7881938" cy="200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lnSpc>
                <a:spcPct val="120000"/>
              </a:lnSpc>
            </a:pPr>
            <a:r>
              <a:rPr lang="fr-FR" sz="1600" dirty="0">
                <a:solidFill>
                  <a:schemeClr val="bg1"/>
                </a:solidFill>
                <a:latin typeface="Trebuchet MS" charset="0"/>
              </a:rPr>
              <a:t>DORIS (Doppler </a:t>
            </a:r>
            <a:r>
              <a:rPr lang="fr-FR" sz="1600" dirty="0" err="1">
                <a:solidFill>
                  <a:schemeClr val="bg1"/>
                </a:solidFill>
                <a:latin typeface="Trebuchet MS" charset="0"/>
              </a:rPr>
              <a:t>Orbitography</a:t>
            </a:r>
            <a:r>
              <a:rPr lang="fr-FR" sz="1600" dirty="0">
                <a:solidFill>
                  <a:schemeClr val="bg1"/>
                </a:solidFill>
                <a:latin typeface="Trebuchet MS" charset="0"/>
              </a:rPr>
              <a:t> and </a:t>
            </a:r>
            <a:r>
              <a:rPr lang="fr-FR" sz="1600" dirty="0" err="1">
                <a:solidFill>
                  <a:schemeClr val="bg1"/>
                </a:solidFill>
                <a:latin typeface="Trebuchet MS" charset="0"/>
              </a:rPr>
              <a:t>Radiolocation</a:t>
            </a:r>
            <a:r>
              <a:rPr lang="fr-FR" sz="1600" dirty="0">
                <a:solidFill>
                  <a:schemeClr val="bg1"/>
                </a:solidFill>
                <a:latin typeface="Trebuchet MS" charset="0"/>
              </a:rPr>
              <a:t> </a:t>
            </a:r>
            <a:r>
              <a:rPr lang="fr-FR" sz="1600" dirty="0" err="1">
                <a:solidFill>
                  <a:schemeClr val="bg1"/>
                </a:solidFill>
                <a:latin typeface="Trebuchet MS" charset="0"/>
              </a:rPr>
              <a:t>Integrated</a:t>
            </a:r>
            <a:r>
              <a:rPr lang="fr-FR" sz="1600" dirty="0">
                <a:solidFill>
                  <a:schemeClr val="bg1"/>
                </a:solidFill>
                <a:latin typeface="Trebuchet MS" charset="0"/>
              </a:rPr>
              <a:t> by Satellite) est un système de radionavigation satellitaire pour la </a:t>
            </a:r>
            <a:r>
              <a:rPr lang="fr-FR" sz="1600" b="1" dirty="0">
                <a:solidFill>
                  <a:schemeClr val="bg1"/>
                </a:solidFill>
                <a:latin typeface="Trebuchet MS" charset="0"/>
              </a:rPr>
              <a:t>détermination précise d’orbites </a:t>
            </a:r>
            <a:r>
              <a:rPr lang="fr-FR" sz="1600" dirty="0">
                <a:solidFill>
                  <a:schemeClr val="bg1"/>
                </a:solidFill>
                <a:latin typeface="Trebuchet MS" charset="0"/>
              </a:rPr>
              <a:t>(2 cm en temps réel), la </a:t>
            </a:r>
            <a:r>
              <a:rPr lang="fr-FR" sz="1600" b="1" dirty="0">
                <a:solidFill>
                  <a:schemeClr val="bg1"/>
                </a:solidFill>
                <a:latin typeface="Trebuchet MS" charset="0"/>
              </a:rPr>
              <a:t>navigation de satellites</a:t>
            </a:r>
            <a:r>
              <a:rPr lang="fr-FR" sz="1600" dirty="0">
                <a:solidFill>
                  <a:schemeClr val="bg1"/>
                </a:solidFill>
                <a:latin typeface="Trebuchet MS" charset="0"/>
              </a:rPr>
              <a:t>, et </a:t>
            </a:r>
            <a:r>
              <a:rPr lang="fr-FR" sz="1600" b="1" dirty="0">
                <a:solidFill>
                  <a:schemeClr val="bg1"/>
                </a:solidFill>
                <a:latin typeface="Trebuchet MS" charset="0"/>
              </a:rPr>
              <a:t>l’étude de la terre solide</a:t>
            </a:r>
            <a:r>
              <a:rPr lang="fr-FR" sz="1600" dirty="0">
                <a:solidFill>
                  <a:schemeClr val="bg1"/>
                </a:solidFill>
                <a:latin typeface="Trebuchet MS" charset="0"/>
              </a:rPr>
              <a:t> (géoïde, positionnement, tectonique, mouvement du pôle, …)</a:t>
            </a:r>
          </a:p>
          <a:p>
            <a:pPr algn="l" eaLnBrk="1" hangingPunct="1">
              <a:lnSpc>
                <a:spcPct val="120000"/>
              </a:lnSpc>
            </a:pPr>
            <a:endParaRPr lang="fr-FR" sz="800" dirty="0">
              <a:solidFill>
                <a:schemeClr val="bg1"/>
              </a:solidFill>
              <a:latin typeface="Trebuchet MS" charset="0"/>
            </a:endParaRPr>
          </a:p>
          <a:p>
            <a:pPr algn="l" eaLnBrk="1" hangingPunct="1">
              <a:lnSpc>
                <a:spcPct val="120000"/>
              </a:lnSpc>
            </a:pPr>
            <a:r>
              <a:rPr lang="fr-FR" sz="1600" b="1" dirty="0">
                <a:solidFill>
                  <a:srgbClr val="660066"/>
                </a:solidFill>
                <a:latin typeface="Arial" charset="0"/>
                <a:cs typeface="Arial" charset="0"/>
              </a:rPr>
              <a:t>Le système DORIS fonctionne sur le principe de l'effet Doppler. Le récepteur est embarqué sur un satellite et les émetteurs sont des balises au sol</a:t>
            </a:r>
            <a:r>
              <a:rPr lang="en-US" dirty="0">
                <a:cs typeface="Arial" charset="0"/>
              </a:rPr>
              <a:t>                   </a:t>
            </a:r>
            <a:endParaRPr lang="fr-FR" dirty="0">
              <a:cs typeface="Arial" charset="0"/>
            </a:endParaRPr>
          </a:p>
        </p:txBody>
      </p:sp>
      <p:pic>
        <p:nvPicPr>
          <p:cNvPr id="21" name="Picture 8" descr="dopp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150" y="3322638"/>
            <a:ext cx="4351338"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11"/>
          <p:cNvSpPr>
            <a:spLocks noChangeArrowheads="1"/>
          </p:cNvSpPr>
          <p:nvPr/>
        </p:nvSpPr>
        <p:spPr bwMode="auto">
          <a:xfrm>
            <a:off x="1320800" y="3349625"/>
            <a:ext cx="2930525"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Bef>
                <a:spcPct val="50000"/>
              </a:spcBef>
            </a:pPr>
            <a:r>
              <a:rPr lang="fr-FR" sz="1600" b="1" u="sng">
                <a:solidFill>
                  <a:srgbClr val="EEF4F4"/>
                </a:solidFill>
                <a:latin typeface="Arial" charset="0"/>
                <a:cs typeface="Arial" charset="0"/>
              </a:rPr>
              <a:t>Effet Doppler </a:t>
            </a:r>
          </a:p>
          <a:p>
            <a:pPr algn="l">
              <a:spcBef>
                <a:spcPct val="50000"/>
              </a:spcBef>
            </a:pPr>
            <a:r>
              <a:rPr lang="fr-FR">
                <a:solidFill>
                  <a:srgbClr val="EEF4F4"/>
                </a:solidFill>
                <a:latin typeface="Arial" charset="0"/>
                <a:cs typeface="Arial" charset="0"/>
              </a:rPr>
              <a:t>L’effet Doppler apparaît lorsque un émetteur et un récepteur sont en mouvement l'un part rapport à l'autre.</a:t>
            </a:r>
          </a:p>
          <a:p>
            <a:pPr algn="l">
              <a:spcBef>
                <a:spcPct val="50000"/>
              </a:spcBef>
            </a:pPr>
            <a:r>
              <a:rPr lang="fr-FR">
                <a:solidFill>
                  <a:srgbClr val="EEF4F4"/>
                </a:solidFill>
                <a:latin typeface="Arial" charset="0"/>
                <a:cs typeface="Arial" charset="0"/>
              </a:rPr>
              <a:t>Dans ce cas, la fréquence du signal reçue n'est pas égale à celle du signal émis.</a:t>
            </a:r>
          </a:p>
          <a:p>
            <a:pPr algn="l">
              <a:spcBef>
                <a:spcPct val="50000"/>
              </a:spcBef>
            </a:pPr>
            <a:r>
              <a:rPr lang="fr-FR">
                <a:solidFill>
                  <a:srgbClr val="EEF4F4"/>
                </a:solidFill>
                <a:latin typeface="Arial" charset="0"/>
                <a:cs typeface="Arial" charset="0"/>
              </a:rPr>
              <a:t>Elle est supérieure si les deux objets se rapprochent l'un de l'autre et inférieure dans le cas contraire.</a:t>
            </a:r>
            <a:r>
              <a:rPr lang="en-US">
                <a:solidFill>
                  <a:srgbClr val="EEF4F4"/>
                </a:solidFill>
                <a:latin typeface="Arial" charset="0"/>
                <a:cs typeface="Arial" charset="0"/>
              </a:rPr>
              <a:t>                   </a:t>
            </a:r>
            <a:endParaRPr lang="fr-FR">
              <a:solidFill>
                <a:srgbClr val="EEF4F4"/>
              </a:solidFill>
              <a:latin typeface="Arial" charset="0"/>
              <a:cs typeface="Arial" charset="0"/>
            </a:endParaRPr>
          </a:p>
        </p:txBody>
      </p:sp>
    </p:spTree>
    <p:extLst>
      <p:ext uri="{BB962C8B-B14F-4D97-AF65-F5344CB8AC3E}">
        <p14:creationId xmlns:p14="http://schemas.microsoft.com/office/powerpoint/2010/main" val="29407903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77500" y="505082"/>
            <a:ext cx="8096092" cy="715040"/>
          </a:xfrm>
          <a:prstGeom prst="rect">
            <a:avLst/>
          </a:prstGeom>
          <a:noFill/>
          <a:ln w="9525">
            <a:noFill/>
            <a:miter lim="800000"/>
            <a:headEnd/>
            <a:tailEnd/>
          </a:ln>
        </p:spPr>
        <p:txBody>
          <a:bodyPr anchor="ctr">
            <a:prstTxWarp prst="textNoShape">
              <a:avLst/>
            </a:prstTxWarp>
          </a:bodyPr>
          <a:lstStyle/>
          <a:p>
            <a:pPr algn="l"/>
            <a:r>
              <a:rPr lang="cs-CZ" sz="2400" b="1" i="1" dirty="0" smtClean="0">
                <a:latin typeface="Arial"/>
              </a:rPr>
              <a:t>DORIS          </a:t>
            </a:r>
            <a:r>
              <a:rPr lang="fr-FR" sz="2000" i="1" dirty="0" smtClean="0">
                <a:latin typeface="Arial"/>
              </a:rPr>
              <a:t>Mesures locales des mouvement verticaux de la côte</a:t>
            </a:r>
          </a:p>
          <a:p>
            <a:pPr algn="l"/>
            <a:endParaRPr lang="fr-FR" sz="2000"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38</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smtClean="0">
                <a:solidFill>
                  <a:srgbClr val="1B4A6E"/>
                </a:solidFill>
                <a:latin typeface="Arial" charset="0"/>
                <a:ea typeface="ＭＳ Ｐゴシック" charset="0"/>
                <a:cs typeface="ＭＳ Ｐゴシック" charset="0"/>
              </a:rPr>
              <a:t>DORIS</a:t>
            </a:r>
            <a:endParaRPr lang="fr-FR" dirty="0">
              <a:solidFill>
                <a:srgbClr val="1B4A6E"/>
              </a:solidFill>
              <a:latin typeface="Arial" charset="0"/>
              <a:ea typeface="ＭＳ Ｐゴシック" charset="0"/>
              <a:cs typeface="ＭＳ Ｐゴシック" charset="0"/>
            </a:endParaRPr>
          </a:p>
        </p:txBody>
      </p:sp>
      <p:sp>
        <p:nvSpPr>
          <p:cNvPr id="71" name="Flèche vers la droite 70"/>
          <p:cNvSpPr/>
          <p:nvPr/>
        </p:nvSpPr>
        <p:spPr bwMode="auto">
          <a:xfrm>
            <a:off x="1936998" y="608914"/>
            <a:ext cx="511639"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sp>
        <p:nvSpPr>
          <p:cNvPr id="20" name="Text Box 4"/>
          <p:cNvSpPr txBox="1">
            <a:spLocks noChangeArrowheads="1"/>
          </p:cNvSpPr>
          <p:nvPr/>
        </p:nvSpPr>
        <p:spPr bwMode="auto">
          <a:xfrm>
            <a:off x="1016000" y="1099763"/>
            <a:ext cx="7881938" cy="141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lnSpc>
                <a:spcPct val="120000"/>
              </a:lnSpc>
            </a:pPr>
            <a:r>
              <a:rPr lang="fr-FR" sz="1600" dirty="0">
                <a:solidFill>
                  <a:schemeClr val="bg1"/>
                </a:solidFill>
                <a:latin typeface="Trebuchet MS" charset="0"/>
              </a:rPr>
              <a:t>DORIS (Doppler </a:t>
            </a:r>
            <a:r>
              <a:rPr lang="fr-FR" sz="1600" dirty="0" err="1">
                <a:solidFill>
                  <a:schemeClr val="bg1"/>
                </a:solidFill>
                <a:latin typeface="Trebuchet MS" charset="0"/>
              </a:rPr>
              <a:t>Orbitography</a:t>
            </a:r>
            <a:r>
              <a:rPr lang="fr-FR" sz="1600" dirty="0">
                <a:solidFill>
                  <a:schemeClr val="bg1"/>
                </a:solidFill>
                <a:latin typeface="Trebuchet MS" charset="0"/>
              </a:rPr>
              <a:t> and </a:t>
            </a:r>
            <a:r>
              <a:rPr lang="fr-FR" sz="1600" dirty="0" err="1">
                <a:solidFill>
                  <a:schemeClr val="bg1"/>
                </a:solidFill>
                <a:latin typeface="Trebuchet MS" charset="0"/>
              </a:rPr>
              <a:t>Radiolocation</a:t>
            </a:r>
            <a:r>
              <a:rPr lang="fr-FR" sz="1600" dirty="0">
                <a:solidFill>
                  <a:schemeClr val="bg1"/>
                </a:solidFill>
                <a:latin typeface="Trebuchet MS" charset="0"/>
              </a:rPr>
              <a:t> </a:t>
            </a:r>
            <a:r>
              <a:rPr lang="fr-FR" sz="1600" dirty="0" err="1">
                <a:solidFill>
                  <a:schemeClr val="bg1"/>
                </a:solidFill>
                <a:latin typeface="Trebuchet MS" charset="0"/>
              </a:rPr>
              <a:t>Integrated</a:t>
            </a:r>
            <a:r>
              <a:rPr lang="fr-FR" sz="1600" dirty="0">
                <a:solidFill>
                  <a:schemeClr val="bg1"/>
                </a:solidFill>
                <a:latin typeface="Trebuchet MS" charset="0"/>
              </a:rPr>
              <a:t> by Satellite) est un système de radionavigation satellitaire pour la </a:t>
            </a:r>
            <a:r>
              <a:rPr lang="fr-FR" sz="1600" b="1" dirty="0">
                <a:solidFill>
                  <a:schemeClr val="bg1"/>
                </a:solidFill>
                <a:latin typeface="Trebuchet MS" charset="0"/>
              </a:rPr>
              <a:t>détermination précise d’orbites </a:t>
            </a:r>
            <a:r>
              <a:rPr lang="fr-FR" sz="1600" dirty="0">
                <a:solidFill>
                  <a:schemeClr val="bg1"/>
                </a:solidFill>
                <a:latin typeface="Trebuchet MS" charset="0"/>
              </a:rPr>
              <a:t>(2 cm en temps réel), la </a:t>
            </a:r>
            <a:r>
              <a:rPr lang="fr-FR" sz="1600" b="1" dirty="0">
                <a:solidFill>
                  <a:schemeClr val="bg1"/>
                </a:solidFill>
                <a:latin typeface="Trebuchet MS" charset="0"/>
              </a:rPr>
              <a:t>navigation de satellites</a:t>
            </a:r>
            <a:r>
              <a:rPr lang="fr-FR" sz="1600" dirty="0">
                <a:solidFill>
                  <a:schemeClr val="bg1"/>
                </a:solidFill>
                <a:latin typeface="Trebuchet MS" charset="0"/>
              </a:rPr>
              <a:t>, et </a:t>
            </a:r>
            <a:r>
              <a:rPr lang="fr-FR" sz="1600" b="1" dirty="0">
                <a:solidFill>
                  <a:schemeClr val="bg1"/>
                </a:solidFill>
                <a:latin typeface="Trebuchet MS" charset="0"/>
              </a:rPr>
              <a:t>l’étude de la terre solide</a:t>
            </a:r>
            <a:r>
              <a:rPr lang="fr-FR" sz="1600" dirty="0">
                <a:solidFill>
                  <a:schemeClr val="bg1"/>
                </a:solidFill>
                <a:latin typeface="Trebuchet MS" charset="0"/>
              </a:rPr>
              <a:t> (géoïde, positionnement, tectonique, mouvement du pôle, …)</a:t>
            </a:r>
          </a:p>
          <a:p>
            <a:pPr algn="l" eaLnBrk="1" hangingPunct="1">
              <a:lnSpc>
                <a:spcPct val="120000"/>
              </a:lnSpc>
            </a:pPr>
            <a:endParaRPr lang="fr-FR" sz="800" dirty="0">
              <a:solidFill>
                <a:schemeClr val="bg1"/>
              </a:solidFill>
              <a:latin typeface="Trebuchet MS" charset="0"/>
            </a:endParaRPr>
          </a:p>
        </p:txBody>
      </p:sp>
      <p:pic>
        <p:nvPicPr>
          <p:cNvPr id="12" name="Picture 6" descr="dorisbali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613" y="2543031"/>
            <a:ext cx="42862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8"/>
          <p:cNvSpPr>
            <a:spLocks noChangeArrowheads="1"/>
          </p:cNvSpPr>
          <p:nvPr/>
        </p:nvSpPr>
        <p:spPr bwMode="auto">
          <a:xfrm>
            <a:off x="1238613" y="2579544"/>
            <a:ext cx="3446462"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spcBef>
                <a:spcPct val="50000"/>
              </a:spcBef>
            </a:pPr>
            <a:r>
              <a:rPr lang="fr-FR" dirty="0">
                <a:solidFill>
                  <a:srgbClr val="333399"/>
                </a:solidFill>
                <a:latin typeface="Arial" charset="0"/>
                <a:cs typeface="Arial" charset="0"/>
              </a:rPr>
              <a:t>Un réseau d’environ 50 stations émettrices terrestres émettent vers les récepteurs DORIS embarqués à bord de satellites (série SPOT, TOPEX/</a:t>
            </a:r>
            <a:r>
              <a:rPr lang="fr-FR" dirty="0" err="1">
                <a:solidFill>
                  <a:srgbClr val="333399"/>
                </a:solidFill>
                <a:latin typeface="Arial" charset="0"/>
                <a:cs typeface="Arial" charset="0"/>
              </a:rPr>
              <a:t>Poseidon</a:t>
            </a:r>
            <a:r>
              <a:rPr lang="fr-FR" dirty="0">
                <a:solidFill>
                  <a:srgbClr val="333399"/>
                </a:solidFill>
                <a:latin typeface="Arial" charset="0"/>
                <a:cs typeface="Arial" charset="0"/>
              </a:rPr>
              <a:t>,                   Jason, ENVISAT...).</a:t>
            </a:r>
          </a:p>
          <a:p>
            <a:pPr algn="l">
              <a:spcBef>
                <a:spcPct val="50000"/>
              </a:spcBef>
            </a:pPr>
            <a:r>
              <a:rPr lang="en-US" dirty="0">
                <a:cs typeface="Arial" charset="0"/>
              </a:rPr>
              <a:t>                   </a:t>
            </a:r>
            <a:endParaRPr lang="fr-FR" dirty="0">
              <a:cs typeface="Arial" charset="0"/>
            </a:endParaRPr>
          </a:p>
        </p:txBody>
      </p:sp>
      <p:sp>
        <p:nvSpPr>
          <p:cNvPr id="15" name="Rectangle 14"/>
          <p:cNvSpPr>
            <a:spLocks noChangeArrowheads="1"/>
          </p:cNvSpPr>
          <p:nvPr/>
        </p:nvSpPr>
        <p:spPr bwMode="auto">
          <a:xfrm>
            <a:off x="5213350" y="5883275"/>
            <a:ext cx="2930525" cy="739775"/>
          </a:xfrm>
          <a:prstGeom prst="rect">
            <a:avLst/>
          </a:prstGeom>
          <a:noFill/>
          <a:ln w="9525">
            <a:noFill/>
            <a:miter lim="800000"/>
            <a:headEnd/>
            <a:tailEnd/>
          </a:ln>
          <a:effectLst>
            <a:outerShdw blurRad="50800" dist="76200" dir="2700000" algn="tl" rotWithShape="0">
              <a:srgbClr val="000000">
                <a:alpha val="43000"/>
              </a:srgbClr>
            </a:outerShdw>
          </a:effectLst>
        </p:spPr>
        <p:txBody>
          <a:bodyPr>
            <a:spAutoFit/>
          </a:bodyPr>
          <a:lstStyle/>
          <a:p>
            <a:pPr algn="l">
              <a:spcBef>
                <a:spcPct val="50000"/>
              </a:spcBef>
              <a:defRPr/>
            </a:pPr>
            <a:r>
              <a:rPr lang="fr-FR">
                <a:solidFill>
                  <a:srgbClr val="333399"/>
                </a:solidFill>
                <a:latin typeface="Arial" charset="0"/>
                <a:cs typeface="Arial" charset="0"/>
              </a:rPr>
              <a:t>Les informations sont ensuite retransmises vers un centre de traitement au sol.</a:t>
            </a:r>
            <a:r>
              <a:rPr lang="en-US" sz="800">
                <a:ea typeface="Arial" charset="0"/>
                <a:cs typeface="Arial" charset="0"/>
              </a:rPr>
              <a:t>                 </a:t>
            </a:r>
            <a:endParaRPr lang="fr-FR" sz="800">
              <a:ea typeface="Arial" charset="0"/>
              <a:cs typeface="Arial" charset="0"/>
            </a:endParaRPr>
          </a:p>
        </p:txBody>
      </p:sp>
      <p:pic>
        <p:nvPicPr>
          <p:cNvPr id="16" name="Picture 10" descr="doris"/>
          <p:cNvPicPr>
            <a:picLocks noChangeAspect="1" noChangeArrowheads="1"/>
          </p:cNvPicPr>
          <p:nvPr/>
        </p:nvPicPr>
        <p:blipFill>
          <a:blip r:embed="rId3"/>
          <a:srcRect/>
          <a:stretch>
            <a:fillRect/>
          </a:stretch>
        </p:blipFill>
        <p:spPr bwMode="auto">
          <a:xfrm>
            <a:off x="836613" y="4067175"/>
            <a:ext cx="4310062" cy="2492375"/>
          </a:xfrm>
          <a:prstGeom prst="rect">
            <a:avLst/>
          </a:prstGeom>
          <a:noFill/>
          <a:ln>
            <a:noFill/>
          </a:ln>
          <a:effectLst>
            <a:outerShdw blurRad="50800" dist="1397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28489241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77500" y="505082"/>
            <a:ext cx="8096092" cy="715040"/>
          </a:xfrm>
          <a:prstGeom prst="rect">
            <a:avLst/>
          </a:prstGeom>
          <a:noFill/>
          <a:ln w="9525">
            <a:noFill/>
            <a:miter lim="800000"/>
            <a:headEnd/>
            <a:tailEnd/>
          </a:ln>
        </p:spPr>
        <p:txBody>
          <a:bodyPr anchor="ctr">
            <a:prstTxWarp prst="textNoShape">
              <a:avLst/>
            </a:prstTxWarp>
          </a:bodyPr>
          <a:lstStyle/>
          <a:p>
            <a:pPr algn="l"/>
            <a:r>
              <a:rPr lang="cs-CZ" sz="2400" b="1" i="1" dirty="0" smtClean="0">
                <a:latin typeface="Arial"/>
              </a:rPr>
              <a:t>DORIS          </a:t>
            </a:r>
            <a:r>
              <a:rPr lang="fr-FR" sz="2000" i="1" dirty="0" smtClean="0">
                <a:latin typeface="Arial"/>
              </a:rPr>
              <a:t>Mesures locales des mouvement verticaux de la côte</a:t>
            </a:r>
          </a:p>
          <a:p>
            <a:pPr algn="l"/>
            <a:endParaRPr lang="fr-FR" sz="2000"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39</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smtClean="0">
                <a:solidFill>
                  <a:srgbClr val="1B4A6E"/>
                </a:solidFill>
                <a:latin typeface="Arial" charset="0"/>
                <a:ea typeface="ＭＳ Ｐゴシック" charset="0"/>
                <a:cs typeface="ＭＳ Ｐゴシック" charset="0"/>
              </a:rPr>
              <a:t>DORIS</a:t>
            </a:r>
            <a:endParaRPr lang="fr-FR" dirty="0">
              <a:solidFill>
                <a:srgbClr val="1B4A6E"/>
              </a:solidFill>
              <a:latin typeface="Arial" charset="0"/>
              <a:ea typeface="ＭＳ Ｐゴシック" charset="0"/>
              <a:cs typeface="ＭＳ Ｐゴシック" charset="0"/>
            </a:endParaRPr>
          </a:p>
        </p:txBody>
      </p:sp>
      <p:sp>
        <p:nvSpPr>
          <p:cNvPr id="71" name="Flèche vers la droite 70"/>
          <p:cNvSpPr/>
          <p:nvPr/>
        </p:nvSpPr>
        <p:spPr bwMode="auto">
          <a:xfrm>
            <a:off x="1936998" y="608914"/>
            <a:ext cx="511639"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sp>
        <p:nvSpPr>
          <p:cNvPr id="20" name="Text Box 4"/>
          <p:cNvSpPr txBox="1">
            <a:spLocks noChangeArrowheads="1"/>
          </p:cNvSpPr>
          <p:nvPr/>
        </p:nvSpPr>
        <p:spPr bwMode="auto">
          <a:xfrm>
            <a:off x="1016000" y="1099763"/>
            <a:ext cx="7881938" cy="126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algn="l" eaLnBrk="1" hangingPunct="1">
              <a:lnSpc>
                <a:spcPct val="120000"/>
              </a:lnSpc>
            </a:pPr>
            <a:r>
              <a:rPr lang="fr-FR" sz="1600" dirty="0">
                <a:solidFill>
                  <a:schemeClr val="bg1"/>
                </a:solidFill>
                <a:latin typeface="Trebuchet MS" charset="0"/>
              </a:rPr>
              <a:t>DORIS (Doppler </a:t>
            </a:r>
            <a:r>
              <a:rPr lang="fr-FR" sz="1600" dirty="0" err="1">
                <a:solidFill>
                  <a:schemeClr val="bg1"/>
                </a:solidFill>
                <a:latin typeface="Trebuchet MS" charset="0"/>
              </a:rPr>
              <a:t>Orbitography</a:t>
            </a:r>
            <a:r>
              <a:rPr lang="fr-FR" sz="1600" dirty="0">
                <a:solidFill>
                  <a:schemeClr val="bg1"/>
                </a:solidFill>
                <a:latin typeface="Trebuchet MS" charset="0"/>
              </a:rPr>
              <a:t> and </a:t>
            </a:r>
            <a:r>
              <a:rPr lang="fr-FR" sz="1600" dirty="0" err="1">
                <a:solidFill>
                  <a:schemeClr val="bg1"/>
                </a:solidFill>
                <a:latin typeface="Trebuchet MS" charset="0"/>
              </a:rPr>
              <a:t>Radiolocation</a:t>
            </a:r>
            <a:r>
              <a:rPr lang="fr-FR" sz="1600" dirty="0">
                <a:solidFill>
                  <a:schemeClr val="bg1"/>
                </a:solidFill>
                <a:latin typeface="Trebuchet MS" charset="0"/>
              </a:rPr>
              <a:t> </a:t>
            </a:r>
            <a:r>
              <a:rPr lang="fr-FR" sz="1600" dirty="0" err="1">
                <a:solidFill>
                  <a:schemeClr val="bg1"/>
                </a:solidFill>
                <a:latin typeface="Trebuchet MS" charset="0"/>
              </a:rPr>
              <a:t>Integrated</a:t>
            </a:r>
            <a:r>
              <a:rPr lang="fr-FR" sz="1600" dirty="0">
                <a:solidFill>
                  <a:schemeClr val="bg1"/>
                </a:solidFill>
                <a:latin typeface="Trebuchet MS" charset="0"/>
              </a:rPr>
              <a:t> by Satellite) est un système de radionavigation satellitaire pour la </a:t>
            </a:r>
            <a:r>
              <a:rPr lang="fr-FR" sz="1600" b="1" dirty="0">
                <a:solidFill>
                  <a:schemeClr val="bg1"/>
                </a:solidFill>
                <a:latin typeface="Trebuchet MS" charset="0"/>
              </a:rPr>
              <a:t>détermination précise d’orbites </a:t>
            </a:r>
            <a:r>
              <a:rPr lang="fr-FR" sz="1600" dirty="0">
                <a:solidFill>
                  <a:schemeClr val="bg1"/>
                </a:solidFill>
                <a:latin typeface="Trebuchet MS" charset="0"/>
              </a:rPr>
              <a:t>(2 cm en temps réel), la </a:t>
            </a:r>
            <a:r>
              <a:rPr lang="fr-FR" sz="1600" b="1" dirty="0">
                <a:solidFill>
                  <a:schemeClr val="bg1"/>
                </a:solidFill>
                <a:latin typeface="Trebuchet MS" charset="0"/>
              </a:rPr>
              <a:t>navigation de satellites</a:t>
            </a:r>
            <a:r>
              <a:rPr lang="fr-FR" sz="1600" dirty="0">
                <a:solidFill>
                  <a:schemeClr val="bg1"/>
                </a:solidFill>
                <a:latin typeface="Trebuchet MS" charset="0"/>
              </a:rPr>
              <a:t>, et </a:t>
            </a:r>
            <a:r>
              <a:rPr lang="fr-FR" sz="1600" b="1" dirty="0">
                <a:solidFill>
                  <a:schemeClr val="bg1"/>
                </a:solidFill>
                <a:latin typeface="Trebuchet MS" charset="0"/>
              </a:rPr>
              <a:t>l’étude de la terre solide</a:t>
            </a:r>
            <a:r>
              <a:rPr lang="fr-FR" sz="1600" dirty="0">
                <a:solidFill>
                  <a:schemeClr val="bg1"/>
                </a:solidFill>
                <a:latin typeface="Trebuchet MS" charset="0"/>
              </a:rPr>
              <a:t> (géoïde, positionnement, tectonique, mouvement du pôle, …</a:t>
            </a:r>
            <a:r>
              <a:rPr lang="fr-FR" sz="1600" dirty="0" smtClean="0">
                <a:solidFill>
                  <a:schemeClr val="bg1"/>
                </a:solidFill>
                <a:latin typeface="Trebuchet MS" charset="0"/>
              </a:rPr>
              <a:t>)</a:t>
            </a:r>
            <a:endParaRPr lang="fr-FR" dirty="0">
              <a:cs typeface="Arial" charset="0"/>
            </a:endParaRPr>
          </a:p>
        </p:txBody>
      </p:sp>
      <p:pic>
        <p:nvPicPr>
          <p:cNvPr id="2" name="Image 1"/>
          <p:cNvPicPr>
            <a:picLocks noChangeAspect="1"/>
          </p:cNvPicPr>
          <p:nvPr/>
        </p:nvPicPr>
        <p:blipFill>
          <a:blip r:embed="rId2"/>
          <a:stretch>
            <a:fillRect/>
          </a:stretch>
        </p:blipFill>
        <p:spPr>
          <a:xfrm>
            <a:off x="1452581" y="2518962"/>
            <a:ext cx="7691419" cy="4339037"/>
          </a:xfrm>
          <a:prstGeom prst="rect">
            <a:avLst/>
          </a:prstGeom>
        </p:spPr>
      </p:pic>
    </p:spTree>
    <p:extLst>
      <p:ext uri="{BB962C8B-B14F-4D97-AF65-F5344CB8AC3E}">
        <p14:creationId xmlns:p14="http://schemas.microsoft.com/office/powerpoint/2010/main" val="1226570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9"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10"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4</a:t>
            </a:fld>
            <a:endParaRPr kumimoji="0" lang="fr-FR" sz="800" dirty="0">
              <a:solidFill>
                <a:srgbClr val="FFFFFF"/>
              </a:solidFill>
              <a:latin typeface="Arial"/>
            </a:endParaRPr>
          </a:p>
        </p:txBody>
      </p:sp>
      <p:sp>
        <p:nvSpPr>
          <p:cNvPr id="12"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smtClean="0">
                <a:solidFill>
                  <a:srgbClr val="1B4A6E"/>
                </a:solidFill>
                <a:latin typeface="Arial" charset="0"/>
                <a:ea typeface="ＭＳ Ｐゴシック" charset="0"/>
                <a:cs typeface="ＭＳ Ｐゴシック" charset="0"/>
              </a:rPr>
              <a:t>   Plan</a:t>
            </a:r>
            <a:endParaRPr lang="fr-FR" dirty="0">
              <a:solidFill>
                <a:srgbClr val="1B4A6E"/>
              </a:solidFill>
              <a:latin typeface="Arial" charset="0"/>
              <a:ea typeface="ＭＳ Ｐゴシック" charset="0"/>
              <a:cs typeface="ＭＳ Ｐゴシック" charset="0"/>
            </a:endParaRPr>
          </a:p>
        </p:txBody>
      </p:sp>
      <p:sp>
        <p:nvSpPr>
          <p:cNvPr id="11" name="Rectangle 18"/>
          <p:cNvSpPr>
            <a:spLocks noChangeArrowheads="1"/>
          </p:cNvSpPr>
          <p:nvPr/>
        </p:nvSpPr>
        <p:spPr bwMode="auto">
          <a:xfrm>
            <a:off x="819150" y="498451"/>
            <a:ext cx="8324850" cy="193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rgbClr val="BC0D20"/>
                </a:solidFill>
                <a:latin typeface="Arial" charset="0"/>
                <a:cs typeface="Arial" charset="0"/>
              </a:rPr>
              <a:t>Objectif : Pourquoi et comment étudier les changements du niveau</a:t>
            </a:r>
          </a:p>
          <a:p>
            <a:pPr marL="360363" indent="-360363" algn="l">
              <a:lnSpc>
                <a:spcPct val="90000"/>
              </a:lnSpc>
              <a:spcBef>
                <a:spcPct val="20000"/>
              </a:spcBef>
              <a:buClr>
                <a:srgbClr val="660066"/>
              </a:buClr>
              <a:tabLst>
                <a:tab pos="625475" algn="l"/>
              </a:tabLst>
            </a:pPr>
            <a:r>
              <a:rPr kumimoji="0" lang="fr-FR" sz="2000" i="1" dirty="0">
                <a:solidFill>
                  <a:srgbClr val="BC0D20"/>
                </a:solidFill>
                <a:latin typeface="Arial" charset="0"/>
                <a:cs typeface="Arial" charset="0"/>
              </a:rPr>
              <a:t>	</a:t>
            </a:r>
            <a:r>
              <a:rPr kumimoji="0" lang="fr-FR" sz="2000" i="1" dirty="0" smtClean="0">
                <a:solidFill>
                  <a:srgbClr val="BC0D20"/>
                </a:solidFill>
                <a:latin typeface="Arial" charset="0"/>
                <a:cs typeface="Arial" charset="0"/>
              </a:rPr>
              <a:t>	           marin ?</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Définition : Niveau Marin Eustatique, Niveau Marin Relatif</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La </a:t>
            </a:r>
            <a:r>
              <a:rPr kumimoji="0" lang="fr-FR" sz="2000" i="1" dirty="0" err="1" smtClean="0">
                <a:solidFill>
                  <a:schemeClr val="bg1"/>
                </a:solidFill>
                <a:latin typeface="Arial" charset="0"/>
                <a:cs typeface="Arial" charset="0"/>
              </a:rPr>
              <a:t>marégraphie</a:t>
            </a: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sp>
        <p:nvSpPr>
          <p:cNvPr id="14" name="Rectangle 18"/>
          <p:cNvSpPr>
            <a:spLocks noChangeArrowheads="1"/>
          </p:cNvSpPr>
          <p:nvPr/>
        </p:nvSpPr>
        <p:spPr bwMode="auto">
          <a:xfrm>
            <a:off x="828844" y="1958197"/>
            <a:ext cx="4183028" cy="516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endParaRPr kumimoji="0" lang="fr-FR" sz="20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Outils de la géodésie spatial</a:t>
            </a:r>
          </a:p>
          <a:p>
            <a:pPr marL="541338" indent="-201613" algn="l">
              <a:lnSpc>
                <a:spcPct val="90000"/>
              </a:lnSpc>
              <a:spcBef>
                <a:spcPts val="900"/>
              </a:spcBef>
              <a:buClr>
                <a:srgbClr val="660066"/>
              </a:buClr>
              <a:buFont typeface="Arial"/>
              <a:buChar char="•"/>
              <a:tabLst>
                <a:tab pos="990600" algn="l"/>
              </a:tabLst>
            </a:pPr>
            <a:endParaRPr kumimoji="0" lang="fr-FR" sz="200" i="1" dirty="0" smtClean="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GNSS</a:t>
            </a:r>
            <a:endParaRPr kumimoji="0" lang="fr-FR" sz="1600" i="1" dirty="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techniques Laser (SLR, LLR) </a:t>
            </a:r>
          </a:p>
          <a:p>
            <a:pPr marL="625475" indent="-179388" algn="l">
              <a:lnSpc>
                <a:spcPct val="90000"/>
              </a:lnSpc>
              <a:spcBef>
                <a:spcPts val="900"/>
              </a:spcBef>
              <a:buClr>
                <a:srgbClr val="660066"/>
              </a:buClr>
              <a:buFont typeface="Arial"/>
              <a:buChar char="•"/>
              <a:tabLst>
                <a:tab pos="990600" algn="l"/>
              </a:tabLst>
            </a:pPr>
            <a:r>
              <a:rPr kumimoji="0" lang="fr-FR" sz="1600" i="1" dirty="0">
                <a:solidFill>
                  <a:schemeClr val="bg1"/>
                </a:solidFill>
                <a:latin typeface="Arial" charset="0"/>
                <a:cs typeface="Arial" charset="0"/>
              </a:rPr>
              <a:t>L’interférométrie à très longue base (VLBI)</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satellites observés par les techniques Doppler (DORIS</a:t>
            </a:r>
            <a:r>
              <a:rPr kumimoji="0" lang="fr-FR" sz="1600" i="1" dirty="0" smtClean="0">
                <a:solidFill>
                  <a:schemeClr val="bg1"/>
                </a:solidFill>
                <a:latin typeface="Arial" charset="0"/>
                <a:cs typeface="Arial" charset="0"/>
              </a:rPr>
              <a:t>)</a:t>
            </a:r>
          </a:p>
          <a:p>
            <a:pPr marL="625475" indent="-179388" algn="l">
              <a:lnSpc>
                <a:spcPct val="90000"/>
              </a:lnSpc>
              <a:spcBef>
                <a:spcPts val="900"/>
              </a:spcBef>
              <a:buClr>
                <a:srgbClr val="660066"/>
              </a:buClr>
              <a:buFont typeface="Arial"/>
              <a:buChar char="•"/>
              <a:tabLst>
                <a:tab pos="990600" algn="l"/>
              </a:tabLst>
            </a:pPr>
            <a:r>
              <a:rPr kumimoji="0" lang="fr-FR" sz="1600" i="1" dirty="0">
                <a:solidFill>
                  <a:srgbClr val="000000"/>
                </a:solidFill>
                <a:latin typeface="Arial" charset="0"/>
                <a:cs typeface="Arial" charset="0"/>
              </a:rPr>
              <a:t>L’altimétrie des océans, des calottes polaires </a:t>
            </a:r>
          </a:p>
          <a:p>
            <a:pPr marL="625475" indent="-179388" algn="l">
              <a:lnSpc>
                <a:spcPct val="90000"/>
              </a:lnSpc>
              <a:spcBef>
                <a:spcPts val="900"/>
              </a:spcBef>
              <a:buClr>
                <a:srgbClr val="660066"/>
              </a:buClr>
              <a:buFont typeface="Arial"/>
              <a:buChar char="•"/>
              <a:tabLst>
                <a:tab pos="990600" algn="l"/>
              </a:tabLst>
            </a:pPr>
            <a:r>
              <a:rPr kumimoji="0" lang="fr-FR" sz="1600" i="1" dirty="0">
                <a:solidFill>
                  <a:schemeClr val="bg1"/>
                </a:solidFill>
                <a:latin typeface="Arial" charset="0"/>
                <a:cs typeface="Arial" charset="0"/>
              </a:rPr>
              <a:t>L’interférométrie radar (INSAR)</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Gravimétrie satellitaire (GRACE)</a:t>
            </a:r>
            <a:endParaRPr kumimoji="0" lang="fr-FR" sz="1600" i="1" dirty="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Exemple</a:t>
            </a: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spTree>
    <p:extLst>
      <p:ext uri="{BB962C8B-B14F-4D97-AF65-F5344CB8AC3E}">
        <p14:creationId xmlns:p14="http://schemas.microsoft.com/office/powerpoint/2010/main" val="159919115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77500" y="505082"/>
            <a:ext cx="8096092" cy="2590874"/>
          </a:xfrm>
          <a:prstGeom prst="rect">
            <a:avLst/>
          </a:prstGeom>
          <a:noFill/>
          <a:ln w="9525">
            <a:noFill/>
            <a:miter lim="800000"/>
            <a:headEnd/>
            <a:tailEnd/>
          </a:ln>
        </p:spPr>
        <p:txBody>
          <a:bodyPr anchor="ctr">
            <a:prstTxWarp prst="textNoShape">
              <a:avLst/>
            </a:prstTxWarp>
          </a:bodyPr>
          <a:lstStyle/>
          <a:p>
            <a:pPr algn="l"/>
            <a:r>
              <a:rPr lang="cs-CZ" sz="2400" b="1" i="1" dirty="0" smtClean="0">
                <a:latin typeface="Arial"/>
              </a:rPr>
              <a:t>Co-</a:t>
            </a:r>
            <a:r>
              <a:rPr lang="cs-CZ" sz="2400" b="1" i="1" dirty="0" err="1" smtClean="0">
                <a:latin typeface="Arial"/>
              </a:rPr>
              <a:t>Location</a:t>
            </a:r>
            <a:r>
              <a:rPr lang="cs-CZ" sz="2400" b="1" i="1" dirty="0" smtClean="0">
                <a:latin typeface="Arial"/>
              </a:rPr>
              <a:t> de </a:t>
            </a:r>
            <a:r>
              <a:rPr lang="cs-CZ" sz="2400" b="1" i="1" dirty="0" err="1" smtClean="0">
                <a:latin typeface="Arial"/>
              </a:rPr>
              <a:t>differentes</a:t>
            </a:r>
            <a:endParaRPr lang="cs-CZ" sz="2400" b="1" i="1" dirty="0" smtClean="0">
              <a:latin typeface="Arial"/>
            </a:endParaRPr>
          </a:p>
          <a:p>
            <a:pPr algn="l"/>
            <a:r>
              <a:rPr lang="cs-CZ" sz="2400" b="1" i="1" dirty="0" err="1" smtClean="0">
                <a:latin typeface="Arial"/>
              </a:rPr>
              <a:t>techniques</a:t>
            </a:r>
            <a:r>
              <a:rPr lang="cs-CZ" sz="2400" b="1" i="1" dirty="0" smtClean="0">
                <a:latin typeface="Arial"/>
              </a:rPr>
              <a:t> </a:t>
            </a:r>
            <a:r>
              <a:rPr lang="cs-CZ" sz="2400" b="1" i="1" dirty="0" err="1" smtClean="0">
                <a:latin typeface="Arial"/>
              </a:rPr>
              <a:t>géodésiques</a:t>
            </a:r>
            <a:endParaRPr lang="cs-CZ" sz="2400" b="1" i="1" dirty="0" smtClean="0">
              <a:latin typeface="Arial"/>
            </a:endParaRPr>
          </a:p>
          <a:p>
            <a:pPr algn="l"/>
            <a:endParaRPr lang="cs-CZ" sz="2400" b="1" i="1" dirty="0" smtClean="0">
              <a:latin typeface="Arial"/>
            </a:endParaRPr>
          </a:p>
          <a:p>
            <a:pPr algn="l"/>
            <a:r>
              <a:rPr lang="fr-FR" sz="2000" i="1" dirty="0" smtClean="0">
                <a:latin typeface="Arial"/>
              </a:rPr>
              <a:t>Permet de comparer et/ou d’éliminer</a:t>
            </a:r>
          </a:p>
          <a:p>
            <a:pPr algn="l"/>
            <a:r>
              <a:rPr lang="fr-FR" sz="2000" i="1" dirty="0" smtClean="0">
                <a:latin typeface="Arial"/>
              </a:rPr>
              <a:t>certaines erreurs ou biais liés</a:t>
            </a:r>
          </a:p>
          <a:p>
            <a:pPr algn="l"/>
            <a:r>
              <a:rPr lang="fr-FR" sz="2000" i="1" dirty="0" smtClean="0">
                <a:latin typeface="Arial"/>
              </a:rPr>
              <a:t>à la technique de mesure</a:t>
            </a: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40</a:t>
            </a:fld>
            <a:endParaRPr kumimoji="0" lang="fr-FR" sz="800" dirty="0">
              <a:solidFill>
                <a:srgbClr val="FFFFFF"/>
              </a:solidFill>
              <a:latin typeface="Arial"/>
            </a:endParaRPr>
          </a:p>
        </p:txBody>
      </p:sp>
      <p:sp>
        <p:nvSpPr>
          <p:cNvPr id="68" name="Titre 1"/>
          <p:cNvSpPr txBox="1">
            <a:spLocks/>
          </p:cNvSpPr>
          <p:nvPr/>
        </p:nvSpPr>
        <p:spPr bwMode="auto">
          <a:xfrm>
            <a:off x="138237" y="-80896"/>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smtClean="0">
                <a:solidFill>
                  <a:srgbClr val="1B4A6E"/>
                </a:solidFill>
                <a:latin typeface="Arial" charset="0"/>
                <a:ea typeface="ＭＳ Ｐゴシック" charset="0"/>
                <a:cs typeface="ＭＳ Ｐゴシック" charset="0"/>
              </a:rPr>
              <a:t>Co-</a:t>
            </a:r>
            <a:r>
              <a:rPr lang="fr-FR" dirty="0" smtClean="0">
                <a:solidFill>
                  <a:srgbClr val="1B4A6E"/>
                </a:solidFill>
                <a:latin typeface="Arial" charset="0"/>
                <a:ea typeface="ＭＳ Ｐゴシック" charset="0"/>
                <a:cs typeface="ＭＳ Ｐゴシック" charset="0"/>
              </a:rPr>
              <a:t>localisation</a:t>
            </a:r>
            <a:endParaRPr lang="fr-FR" dirty="0">
              <a:solidFill>
                <a:srgbClr val="1B4A6E"/>
              </a:solidFill>
              <a:latin typeface="Arial" charset="0"/>
              <a:ea typeface="ＭＳ Ｐゴシック" charset="0"/>
              <a:cs typeface="ＭＳ Ｐゴシック" charset="0"/>
            </a:endParaRPr>
          </a:p>
        </p:txBody>
      </p:sp>
      <p:sp>
        <p:nvSpPr>
          <p:cNvPr id="71" name="Flèche vers la droite 70"/>
          <p:cNvSpPr/>
          <p:nvPr/>
        </p:nvSpPr>
        <p:spPr bwMode="auto">
          <a:xfrm>
            <a:off x="5896320" y="650415"/>
            <a:ext cx="511639"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sp>
        <p:nvSpPr>
          <p:cNvPr id="82" name="Arc plein 81"/>
          <p:cNvSpPr/>
          <p:nvPr/>
        </p:nvSpPr>
        <p:spPr bwMode="auto">
          <a:xfrm rot="14000529">
            <a:off x="2651246" y="4787230"/>
            <a:ext cx="666437" cy="584369"/>
          </a:xfrm>
          <a:prstGeom prst="blockArc">
            <a:avLst/>
          </a:prstGeom>
          <a:solidFill>
            <a:srgbClr val="FFFFFF"/>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sp>
        <p:nvSpPr>
          <p:cNvPr id="83" name="AutoShape 21"/>
          <p:cNvSpPr>
            <a:spLocks noChangeAspect="1" noChangeArrowheads="1"/>
          </p:cNvSpPr>
          <p:nvPr/>
        </p:nvSpPr>
        <p:spPr bwMode="auto">
          <a:xfrm rot="10800000">
            <a:off x="5675693" y="5140577"/>
            <a:ext cx="383703" cy="669698"/>
          </a:xfrm>
          <a:prstGeom prst="downArrow">
            <a:avLst>
              <a:gd name="adj1" fmla="val 50000"/>
              <a:gd name="adj2" fmla="val 43634"/>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fr-FR" dirty="0">
              <a:latin typeface="Arial"/>
            </a:endParaRPr>
          </a:p>
        </p:txBody>
      </p:sp>
      <p:sp>
        <p:nvSpPr>
          <p:cNvPr id="84" name="Text Box 22"/>
          <p:cNvSpPr txBox="1">
            <a:spLocks noChangeArrowheads="1"/>
          </p:cNvSpPr>
          <p:nvPr/>
        </p:nvSpPr>
        <p:spPr bwMode="auto">
          <a:xfrm>
            <a:off x="5373038" y="4840686"/>
            <a:ext cx="9890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0000"/>
              </a:lnSpc>
            </a:pPr>
            <a:r>
              <a:rPr lang="en-US" sz="1800" i="1" dirty="0" smtClean="0">
                <a:latin typeface="Arial" charset="0"/>
              </a:rPr>
              <a:t>NMR</a:t>
            </a:r>
            <a:endParaRPr lang="en-CA" sz="1800" i="1" dirty="0">
              <a:latin typeface="Arial" charset="0"/>
            </a:endParaRPr>
          </a:p>
        </p:txBody>
      </p:sp>
      <p:sp>
        <p:nvSpPr>
          <p:cNvPr id="85" name="AutoShape 23"/>
          <p:cNvSpPr>
            <a:spLocks noChangeArrowheads="1"/>
          </p:cNvSpPr>
          <p:nvPr/>
        </p:nvSpPr>
        <p:spPr bwMode="auto">
          <a:xfrm rot="10800000">
            <a:off x="7469085" y="5287989"/>
            <a:ext cx="255588" cy="522287"/>
          </a:xfrm>
          <a:prstGeom prst="downArrow">
            <a:avLst>
              <a:gd name="adj1" fmla="val 50000"/>
              <a:gd name="adj2" fmla="val 510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fr-FR" dirty="0">
              <a:latin typeface="Arial"/>
            </a:endParaRPr>
          </a:p>
        </p:txBody>
      </p:sp>
      <p:sp>
        <p:nvSpPr>
          <p:cNvPr id="86" name="Text Box 24"/>
          <p:cNvSpPr txBox="1">
            <a:spLocks noChangeArrowheads="1"/>
          </p:cNvSpPr>
          <p:nvPr/>
        </p:nvSpPr>
        <p:spPr bwMode="auto">
          <a:xfrm>
            <a:off x="7265760" y="4948884"/>
            <a:ext cx="75247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80000"/>
              </a:lnSpc>
            </a:pPr>
            <a:r>
              <a:rPr lang="en-US" sz="1800" i="1" dirty="0" smtClean="0">
                <a:latin typeface="Arial" charset="0"/>
              </a:rPr>
              <a:t>NME</a:t>
            </a:r>
            <a:endParaRPr lang="en-US" sz="1800" i="1" dirty="0">
              <a:latin typeface="Arial" charset="0"/>
            </a:endParaRPr>
          </a:p>
        </p:txBody>
      </p:sp>
      <p:sp>
        <p:nvSpPr>
          <p:cNvPr id="87" name="Freeform 33"/>
          <p:cNvSpPr>
            <a:spLocks/>
          </p:cNvSpPr>
          <p:nvPr/>
        </p:nvSpPr>
        <p:spPr bwMode="auto">
          <a:xfrm>
            <a:off x="3847997" y="5497539"/>
            <a:ext cx="4164013" cy="1038225"/>
          </a:xfrm>
          <a:custGeom>
            <a:avLst/>
            <a:gdLst>
              <a:gd name="T0" fmla="*/ 0 w 390"/>
              <a:gd name="T1" fmla="*/ 2 h 166"/>
              <a:gd name="T2" fmla="*/ 65 w 390"/>
              <a:gd name="T3" fmla="*/ 6 h 166"/>
              <a:gd name="T4" fmla="*/ 113 w 390"/>
              <a:gd name="T5" fmla="*/ 16 h 166"/>
              <a:gd name="T6" fmla="*/ 137 w 390"/>
              <a:gd name="T7" fmla="*/ 47 h 166"/>
              <a:gd name="T8" fmla="*/ 158 w 390"/>
              <a:gd name="T9" fmla="*/ 95 h 166"/>
              <a:gd name="T10" fmla="*/ 194 w 390"/>
              <a:gd name="T11" fmla="*/ 123 h 166"/>
              <a:gd name="T12" fmla="*/ 255 w 390"/>
              <a:gd name="T13" fmla="*/ 141 h 166"/>
              <a:gd name="T14" fmla="*/ 329 w 390"/>
              <a:gd name="T15" fmla="*/ 156 h 166"/>
              <a:gd name="T16" fmla="*/ 390 w 390"/>
              <a:gd name="T17"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166">
                <a:moveTo>
                  <a:pt x="0" y="2"/>
                </a:moveTo>
                <a:cubicBezTo>
                  <a:pt x="39" y="6"/>
                  <a:pt x="41" y="0"/>
                  <a:pt x="65" y="6"/>
                </a:cubicBezTo>
                <a:cubicBezTo>
                  <a:pt x="89" y="12"/>
                  <a:pt x="99" y="0"/>
                  <a:pt x="113" y="16"/>
                </a:cubicBezTo>
                <a:cubicBezTo>
                  <a:pt x="127" y="33"/>
                  <a:pt x="123" y="18"/>
                  <a:pt x="137" y="47"/>
                </a:cubicBezTo>
                <a:cubicBezTo>
                  <a:pt x="152" y="75"/>
                  <a:pt x="144" y="81"/>
                  <a:pt x="158" y="95"/>
                </a:cubicBezTo>
                <a:cubicBezTo>
                  <a:pt x="172" y="109"/>
                  <a:pt x="164" y="113"/>
                  <a:pt x="194" y="123"/>
                </a:cubicBezTo>
                <a:cubicBezTo>
                  <a:pt x="224" y="133"/>
                  <a:pt x="218" y="135"/>
                  <a:pt x="255" y="141"/>
                </a:cubicBezTo>
                <a:cubicBezTo>
                  <a:pt x="291" y="148"/>
                  <a:pt x="303" y="152"/>
                  <a:pt x="329" y="156"/>
                </a:cubicBezTo>
                <a:cubicBezTo>
                  <a:pt x="355" y="160"/>
                  <a:pt x="390" y="166"/>
                  <a:pt x="390" y="166"/>
                </a:cubicBezTo>
              </a:path>
            </a:pathLst>
          </a:custGeom>
          <a:noFill/>
          <a:ln w="28575"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dirty="0">
              <a:latin typeface="Arial"/>
            </a:endParaRPr>
          </a:p>
        </p:txBody>
      </p:sp>
      <p:sp>
        <p:nvSpPr>
          <p:cNvPr id="88" name="Line 34"/>
          <p:cNvSpPr>
            <a:spLocks noChangeShapeType="1"/>
          </p:cNvSpPr>
          <p:nvPr/>
        </p:nvSpPr>
        <p:spPr bwMode="auto">
          <a:xfrm>
            <a:off x="5419622" y="5889652"/>
            <a:ext cx="2670175" cy="0"/>
          </a:xfrm>
          <a:prstGeom prst="line">
            <a:avLst/>
          </a:prstGeom>
          <a:noFill/>
          <a:ln w="57150" cmpd="sng">
            <a:solidFill>
              <a:srgbClr val="3366FF"/>
            </a:solidFill>
            <a:prstDash val="sysDash"/>
            <a:round/>
            <a:headEnd/>
            <a:tailEnd/>
          </a:ln>
          <a:extLst>
            <a:ext uri="{909E8E84-426E-40dd-AFC4-6F175D3DCCD1}">
              <a14:hiddenFill xmlns:a14="http://schemas.microsoft.com/office/drawing/2010/main">
                <a:noFill/>
              </a14:hiddenFill>
            </a:ext>
          </a:extLst>
        </p:spPr>
        <p:txBody>
          <a:bodyPr/>
          <a:lstStyle/>
          <a:p>
            <a:endParaRPr lang="fr-FR" dirty="0">
              <a:latin typeface="Arial"/>
            </a:endParaRPr>
          </a:p>
        </p:txBody>
      </p:sp>
      <p:sp>
        <p:nvSpPr>
          <p:cNvPr id="89" name="AutoShape 21"/>
          <p:cNvSpPr>
            <a:spLocks noChangeAspect="1" noChangeArrowheads="1"/>
          </p:cNvSpPr>
          <p:nvPr/>
        </p:nvSpPr>
        <p:spPr bwMode="auto">
          <a:xfrm rot="10800000" flipV="1">
            <a:off x="5675693" y="5968494"/>
            <a:ext cx="383703" cy="669698"/>
          </a:xfrm>
          <a:prstGeom prst="downArrow">
            <a:avLst>
              <a:gd name="adj1" fmla="val 50000"/>
              <a:gd name="adj2" fmla="val 43634"/>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fr-FR" dirty="0">
              <a:latin typeface="Arial"/>
            </a:endParaRPr>
          </a:p>
        </p:txBody>
      </p:sp>
      <p:grpSp>
        <p:nvGrpSpPr>
          <p:cNvPr id="107" name="Grouper 106"/>
          <p:cNvGrpSpPr/>
          <p:nvPr/>
        </p:nvGrpSpPr>
        <p:grpSpPr>
          <a:xfrm>
            <a:off x="4544909" y="5292752"/>
            <a:ext cx="195263" cy="231774"/>
            <a:chOff x="4968428" y="4529138"/>
            <a:chExt cx="195263" cy="231774"/>
          </a:xfrm>
        </p:grpSpPr>
        <p:sp>
          <p:nvSpPr>
            <p:cNvPr id="108" name="Line 4"/>
            <p:cNvSpPr>
              <a:spLocks noChangeShapeType="1"/>
            </p:cNvSpPr>
            <p:nvPr/>
          </p:nvSpPr>
          <p:spPr bwMode="auto">
            <a:xfrm flipV="1">
              <a:off x="4968428" y="4535488"/>
              <a:ext cx="106363" cy="215900"/>
            </a:xfrm>
            <a:prstGeom prst="line">
              <a:avLst/>
            </a:prstGeom>
            <a:noFill/>
            <a:ln w="38100"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dirty="0">
                <a:ln w="38100" cmpd="sng">
                  <a:solidFill>
                    <a:srgbClr val="FF0000"/>
                  </a:solidFill>
                </a:ln>
                <a:latin typeface="Arial"/>
              </a:endParaRPr>
            </a:p>
          </p:txBody>
        </p:sp>
        <p:sp>
          <p:nvSpPr>
            <p:cNvPr id="109" name="Line 5"/>
            <p:cNvSpPr>
              <a:spLocks noChangeShapeType="1"/>
            </p:cNvSpPr>
            <p:nvPr/>
          </p:nvSpPr>
          <p:spPr bwMode="auto">
            <a:xfrm flipH="1" flipV="1">
              <a:off x="5082728" y="4540250"/>
              <a:ext cx="80963" cy="220662"/>
            </a:xfrm>
            <a:prstGeom prst="line">
              <a:avLst/>
            </a:prstGeom>
            <a:noFill/>
            <a:ln w="38100"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dirty="0">
                <a:ln w="38100" cmpd="sng">
                  <a:solidFill>
                    <a:srgbClr val="FF0000"/>
                  </a:solidFill>
                </a:ln>
                <a:latin typeface="Arial"/>
              </a:endParaRPr>
            </a:p>
          </p:txBody>
        </p:sp>
        <p:sp>
          <p:nvSpPr>
            <p:cNvPr id="110" name="Line 6"/>
            <p:cNvSpPr>
              <a:spLocks noChangeShapeType="1"/>
            </p:cNvSpPr>
            <p:nvPr/>
          </p:nvSpPr>
          <p:spPr bwMode="auto">
            <a:xfrm>
              <a:off x="4989066" y="4529138"/>
              <a:ext cx="174625" cy="3175"/>
            </a:xfrm>
            <a:prstGeom prst="line">
              <a:avLst/>
            </a:prstGeom>
            <a:noFill/>
            <a:ln w="38100"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fr-FR" dirty="0">
                <a:ln w="38100" cmpd="sng">
                  <a:solidFill>
                    <a:srgbClr val="FF0000"/>
                  </a:solidFill>
                </a:ln>
                <a:latin typeface="Arial"/>
              </a:endParaRPr>
            </a:p>
          </p:txBody>
        </p:sp>
      </p:grpSp>
      <p:sp>
        <p:nvSpPr>
          <p:cNvPr id="111" name="Text Box 15"/>
          <p:cNvSpPr txBox="1">
            <a:spLocks noChangeArrowheads="1"/>
          </p:cNvSpPr>
          <p:nvPr/>
        </p:nvSpPr>
        <p:spPr bwMode="auto">
          <a:xfrm>
            <a:off x="4259782" y="4840686"/>
            <a:ext cx="8388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1800" b="1" dirty="0" smtClean="0">
                <a:solidFill>
                  <a:srgbClr val="333333"/>
                </a:solidFill>
                <a:latin typeface="Arial" charset="0"/>
              </a:rPr>
              <a:t>GNSS</a:t>
            </a:r>
            <a:endParaRPr lang="en-US" sz="1800" b="1" dirty="0">
              <a:solidFill>
                <a:srgbClr val="333333"/>
              </a:solidFill>
              <a:latin typeface="Arial" charset="0"/>
            </a:endParaRPr>
          </a:p>
        </p:txBody>
      </p:sp>
      <p:sp>
        <p:nvSpPr>
          <p:cNvPr id="112" name="Text Box 16"/>
          <p:cNvSpPr txBox="1">
            <a:spLocks noChangeArrowheads="1"/>
          </p:cNvSpPr>
          <p:nvPr/>
        </p:nvSpPr>
        <p:spPr bwMode="auto">
          <a:xfrm>
            <a:off x="3913779" y="5776790"/>
            <a:ext cx="1487488"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lnSpc>
                <a:spcPct val="80000"/>
              </a:lnSpc>
            </a:pPr>
            <a:r>
              <a:rPr lang="fr-FR" sz="1800" b="1" dirty="0" smtClean="0">
                <a:solidFill>
                  <a:srgbClr val="333333"/>
                </a:solidFill>
                <a:latin typeface="Arial" charset="0"/>
              </a:rPr>
              <a:t>Marégraphe</a:t>
            </a:r>
            <a:endParaRPr lang="fr-FR" sz="1800" b="1" dirty="0">
              <a:solidFill>
                <a:srgbClr val="333333"/>
              </a:solidFill>
              <a:latin typeface="Arial" charset="0"/>
            </a:endParaRPr>
          </a:p>
        </p:txBody>
      </p:sp>
      <p:sp>
        <p:nvSpPr>
          <p:cNvPr id="113" name="Line 27"/>
          <p:cNvSpPr>
            <a:spLocks noChangeShapeType="1"/>
          </p:cNvSpPr>
          <p:nvPr/>
        </p:nvSpPr>
        <p:spPr bwMode="auto">
          <a:xfrm>
            <a:off x="5440260" y="5452171"/>
            <a:ext cx="1588" cy="828675"/>
          </a:xfrm>
          <a:prstGeom prst="line">
            <a:avLst/>
          </a:prstGeom>
          <a:noFill/>
          <a:ln w="38100" cmpd="sng">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dirty="0">
              <a:latin typeface="Arial"/>
            </a:endParaRPr>
          </a:p>
        </p:txBody>
      </p:sp>
      <p:sp>
        <p:nvSpPr>
          <p:cNvPr id="114" name="Rectangle 13"/>
          <p:cNvSpPr>
            <a:spLocks noChangeArrowheads="1"/>
          </p:cNvSpPr>
          <p:nvPr/>
        </p:nvSpPr>
        <p:spPr bwMode="auto">
          <a:xfrm>
            <a:off x="5362472" y="5736557"/>
            <a:ext cx="177800" cy="307777"/>
          </a:xfrm>
          <a:prstGeom prst="rect">
            <a:avLst/>
          </a:prstGeom>
          <a:solidFill>
            <a:srgbClr val="CCFFCC"/>
          </a:solidFill>
          <a:ln w="38100" cmpd="sng">
            <a:solidFill>
              <a:srgbClr val="008000"/>
            </a:solidFill>
            <a:miter lim="800000"/>
            <a:headEnd/>
            <a:tailEnd/>
          </a:ln>
          <a:effectLst/>
          <a:extLst/>
        </p:spPr>
        <p:txBody>
          <a:bodyPr anchor="ctr">
            <a:spAutoFit/>
          </a:bodyPr>
          <a:lstStyle/>
          <a:p>
            <a:endParaRPr lang="fr-FR" dirty="0">
              <a:latin typeface="Arial"/>
            </a:endParaRPr>
          </a:p>
        </p:txBody>
      </p:sp>
      <p:cxnSp>
        <p:nvCxnSpPr>
          <p:cNvPr id="121" name="Connecteur droit 120"/>
          <p:cNvCxnSpPr/>
          <p:nvPr/>
        </p:nvCxnSpPr>
        <p:spPr bwMode="auto">
          <a:xfrm>
            <a:off x="3502796" y="5494700"/>
            <a:ext cx="358270" cy="1798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22" name="Connecteur droit 121"/>
          <p:cNvCxnSpPr/>
          <p:nvPr/>
        </p:nvCxnSpPr>
        <p:spPr bwMode="auto">
          <a:xfrm>
            <a:off x="3154177" y="5494701"/>
            <a:ext cx="374165" cy="423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23" name="Connecteur droit 122"/>
          <p:cNvCxnSpPr/>
          <p:nvPr/>
        </p:nvCxnSpPr>
        <p:spPr bwMode="auto">
          <a:xfrm flipV="1">
            <a:off x="2788956" y="5493780"/>
            <a:ext cx="364253" cy="34121"/>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24" name="Connecteur droit 123"/>
          <p:cNvCxnSpPr/>
          <p:nvPr/>
        </p:nvCxnSpPr>
        <p:spPr bwMode="auto">
          <a:xfrm flipV="1">
            <a:off x="2426727" y="5529978"/>
            <a:ext cx="364253" cy="34121"/>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25" name="Ellipse 124"/>
          <p:cNvSpPr/>
          <p:nvPr/>
        </p:nvSpPr>
        <p:spPr bwMode="auto">
          <a:xfrm rot="19645251">
            <a:off x="2828202" y="4741641"/>
            <a:ext cx="309521" cy="670063"/>
          </a:xfrm>
          <a:prstGeom prst="ellipse">
            <a:avLst/>
          </a:prstGeom>
          <a:solidFill>
            <a:srgbClr val="FFFFFF"/>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cxnSp>
        <p:nvCxnSpPr>
          <p:cNvPr id="126" name="Connecteur droit 125"/>
          <p:cNvCxnSpPr/>
          <p:nvPr/>
        </p:nvCxnSpPr>
        <p:spPr bwMode="auto">
          <a:xfrm flipH="1">
            <a:off x="2989651" y="4966592"/>
            <a:ext cx="173566" cy="1016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127" name="Ellipse 126"/>
          <p:cNvSpPr/>
          <p:nvPr/>
        </p:nvSpPr>
        <p:spPr bwMode="auto">
          <a:xfrm>
            <a:off x="3125117" y="4936958"/>
            <a:ext cx="71967" cy="59267"/>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sp>
        <p:nvSpPr>
          <p:cNvPr id="128" name="Ellipse 127"/>
          <p:cNvSpPr/>
          <p:nvPr/>
        </p:nvSpPr>
        <p:spPr bwMode="auto">
          <a:xfrm rot="19645251">
            <a:off x="2894991" y="4868918"/>
            <a:ext cx="189129" cy="409433"/>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cxnSp>
        <p:nvCxnSpPr>
          <p:cNvPr id="129" name="Connecteur droit 128"/>
          <p:cNvCxnSpPr/>
          <p:nvPr/>
        </p:nvCxnSpPr>
        <p:spPr bwMode="auto">
          <a:xfrm flipH="1" flipV="1">
            <a:off x="2752584" y="5284092"/>
            <a:ext cx="143933" cy="232833"/>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30" name="Connecteur droit 129"/>
          <p:cNvCxnSpPr/>
          <p:nvPr/>
        </p:nvCxnSpPr>
        <p:spPr bwMode="auto">
          <a:xfrm flipH="1">
            <a:off x="2557851" y="5279858"/>
            <a:ext cx="198966" cy="258233"/>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31" name="Connecteur droit 130"/>
          <p:cNvCxnSpPr/>
          <p:nvPr/>
        </p:nvCxnSpPr>
        <p:spPr bwMode="auto">
          <a:xfrm flipV="1">
            <a:off x="2059375" y="5563845"/>
            <a:ext cx="371771" cy="7055"/>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32" name="Connecteur droit 131"/>
          <p:cNvCxnSpPr/>
          <p:nvPr/>
        </p:nvCxnSpPr>
        <p:spPr bwMode="auto">
          <a:xfrm flipV="1">
            <a:off x="1694360" y="5572312"/>
            <a:ext cx="364253" cy="34121"/>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33" name="Connecteur droit 132"/>
          <p:cNvCxnSpPr/>
          <p:nvPr/>
        </p:nvCxnSpPr>
        <p:spPr bwMode="auto">
          <a:xfrm>
            <a:off x="1356642" y="5553967"/>
            <a:ext cx="363305" cy="52212"/>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34" name="Text Box 15"/>
          <p:cNvSpPr txBox="1">
            <a:spLocks noChangeArrowheads="1"/>
          </p:cNvSpPr>
          <p:nvPr/>
        </p:nvSpPr>
        <p:spPr bwMode="auto">
          <a:xfrm>
            <a:off x="2625798" y="4421978"/>
            <a:ext cx="7232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1800" b="1" dirty="0" smtClean="0">
                <a:solidFill>
                  <a:srgbClr val="333333"/>
                </a:solidFill>
                <a:latin typeface="Arial" charset="0"/>
              </a:rPr>
              <a:t>VLBI</a:t>
            </a:r>
            <a:endParaRPr lang="en-US" sz="1800" b="1" dirty="0">
              <a:solidFill>
                <a:srgbClr val="333333"/>
              </a:solidFill>
              <a:latin typeface="Arial" charset="0"/>
            </a:endParaRPr>
          </a:p>
        </p:txBody>
      </p:sp>
      <p:sp>
        <p:nvSpPr>
          <p:cNvPr id="135" name="Ellipse 134"/>
          <p:cNvSpPr/>
          <p:nvPr/>
        </p:nvSpPr>
        <p:spPr bwMode="auto">
          <a:xfrm rot="18416473">
            <a:off x="3656407" y="5169649"/>
            <a:ext cx="122636" cy="259712"/>
          </a:xfrm>
          <a:prstGeom prst="ellipse">
            <a:avLst/>
          </a:prstGeom>
          <a:solidFill>
            <a:srgbClr val="FFFFFF"/>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sp>
        <p:nvSpPr>
          <p:cNvPr id="136" name="Rectangle 135"/>
          <p:cNvSpPr/>
          <p:nvPr/>
        </p:nvSpPr>
        <p:spPr bwMode="auto">
          <a:xfrm rot="18570732">
            <a:off x="3632423" y="5016084"/>
            <a:ext cx="419100" cy="262233"/>
          </a:xfrm>
          <a:prstGeom prst="rect">
            <a:avLst/>
          </a:prstGeom>
          <a:solidFill>
            <a:srgbClr val="FFFFFF"/>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sp>
        <p:nvSpPr>
          <p:cNvPr id="137" name="Ellipse 136"/>
          <p:cNvSpPr/>
          <p:nvPr/>
        </p:nvSpPr>
        <p:spPr bwMode="auto">
          <a:xfrm rot="18416473">
            <a:off x="3916567" y="4851758"/>
            <a:ext cx="122636" cy="265487"/>
          </a:xfrm>
          <a:prstGeom prst="ellipse">
            <a:avLst/>
          </a:prstGeom>
          <a:solidFill>
            <a:srgbClr val="FFFFFF"/>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sp>
        <p:nvSpPr>
          <p:cNvPr id="138" name="Ellipse 137"/>
          <p:cNvSpPr/>
          <p:nvPr/>
        </p:nvSpPr>
        <p:spPr bwMode="auto">
          <a:xfrm rot="18416473">
            <a:off x="3660098" y="5172071"/>
            <a:ext cx="125790" cy="241789"/>
          </a:xfrm>
          <a:prstGeom prst="ellipse">
            <a:avLst/>
          </a:prstGeom>
          <a:solidFill>
            <a:srgbClr val="FFFFFF"/>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cxnSp>
        <p:nvCxnSpPr>
          <p:cNvPr id="139" name="Connecteur droit 138"/>
          <p:cNvCxnSpPr/>
          <p:nvPr/>
        </p:nvCxnSpPr>
        <p:spPr bwMode="auto">
          <a:xfrm flipV="1">
            <a:off x="3836317" y="5171910"/>
            <a:ext cx="3" cy="325965"/>
          </a:xfrm>
          <a:prstGeom prst="line">
            <a:avLst/>
          </a:prstGeom>
          <a:solidFill>
            <a:schemeClr val="accent1"/>
          </a:solidFill>
          <a:ln w="57150" cap="flat" cmpd="sng" algn="ctr">
            <a:solidFill>
              <a:srgbClr val="FF0000"/>
            </a:solidFill>
            <a:prstDash val="solid"/>
            <a:round/>
            <a:headEnd type="none" w="med" len="med"/>
            <a:tailEnd type="none" w="med" len="med"/>
          </a:ln>
          <a:effectLst/>
        </p:spPr>
      </p:cxnSp>
      <p:sp>
        <p:nvSpPr>
          <p:cNvPr id="140" name="Text Box 15"/>
          <p:cNvSpPr txBox="1">
            <a:spLocks noChangeArrowheads="1"/>
          </p:cNvSpPr>
          <p:nvPr/>
        </p:nvSpPr>
        <p:spPr bwMode="auto">
          <a:xfrm>
            <a:off x="3531594" y="4166528"/>
            <a:ext cx="6463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1800" b="1" dirty="0" smtClean="0">
                <a:solidFill>
                  <a:srgbClr val="333333"/>
                </a:solidFill>
                <a:latin typeface="Arial" charset="0"/>
              </a:rPr>
              <a:t>SLR</a:t>
            </a:r>
          </a:p>
          <a:p>
            <a:pPr algn="ctr" eaLnBrk="0" hangingPunct="0"/>
            <a:r>
              <a:rPr lang="en-US" sz="1800" b="1" dirty="0" smtClean="0">
                <a:solidFill>
                  <a:srgbClr val="333333"/>
                </a:solidFill>
                <a:latin typeface="Arial" charset="0"/>
              </a:rPr>
              <a:t>LLR</a:t>
            </a:r>
            <a:endParaRPr lang="en-US" sz="1800" b="1" dirty="0">
              <a:solidFill>
                <a:srgbClr val="333333"/>
              </a:solidFill>
              <a:latin typeface="Arial" charset="0"/>
            </a:endParaRPr>
          </a:p>
        </p:txBody>
      </p:sp>
      <p:cxnSp>
        <p:nvCxnSpPr>
          <p:cNvPr id="141" name="Connecteur droit 140"/>
          <p:cNvCxnSpPr/>
          <p:nvPr/>
        </p:nvCxnSpPr>
        <p:spPr bwMode="auto">
          <a:xfrm flipV="1">
            <a:off x="996056" y="5559375"/>
            <a:ext cx="361662" cy="10027"/>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4" name="Rectangle 3"/>
          <p:cNvSpPr/>
          <p:nvPr/>
        </p:nvSpPr>
        <p:spPr bwMode="auto">
          <a:xfrm>
            <a:off x="2033614" y="5112893"/>
            <a:ext cx="207512" cy="448209"/>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sp>
        <p:nvSpPr>
          <p:cNvPr id="142" name="Rectangle 141"/>
          <p:cNvSpPr/>
          <p:nvPr/>
        </p:nvSpPr>
        <p:spPr bwMode="auto">
          <a:xfrm>
            <a:off x="2091717" y="4921990"/>
            <a:ext cx="74705" cy="193902"/>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cxnSp>
        <p:nvCxnSpPr>
          <p:cNvPr id="6" name="Connecteur droit 5"/>
          <p:cNvCxnSpPr>
            <a:endCxn id="142" idx="0"/>
          </p:cNvCxnSpPr>
          <p:nvPr/>
        </p:nvCxnSpPr>
        <p:spPr bwMode="auto">
          <a:xfrm>
            <a:off x="2124919" y="4540183"/>
            <a:ext cx="4151" cy="381807"/>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144" name="Text Box 15"/>
          <p:cNvSpPr txBox="1">
            <a:spLocks noChangeArrowheads="1"/>
          </p:cNvSpPr>
          <p:nvPr/>
        </p:nvSpPr>
        <p:spPr bwMode="auto">
          <a:xfrm>
            <a:off x="1760636" y="4159371"/>
            <a:ext cx="9157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1800" b="1" dirty="0" smtClean="0">
                <a:solidFill>
                  <a:srgbClr val="333333"/>
                </a:solidFill>
                <a:latin typeface="Arial" charset="0"/>
              </a:rPr>
              <a:t>DORIS</a:t>
            </a:r>
            <a:endParaRPr lang="en-US" sz="1800" b="1" dirty="0">
              <a:solidFill>
                <a:srgbClr val="333333"/>
              </a:solidFill>
              <a:latin typeface="Arial" charset="0"/>
            </a:endParaRPr>
          </a:p>
        </p:txBody>
      </p:sp>
      <p:pic>
        <p:nvPicPr>
          <p:cNvPr id="8" name="Image 7"/>
          <p:cNvPicPr>
            <a:picLocks noChangeAspect="1"/>
          </p:cNvPicPr>
          <p:nvPr/>
        </p:nvPicPr>
        <p:blipFill>
          <a:blip r:embed="rId2"/>
          <a:stretch>
            <a:fillRect/>
          </a:stretch>
        </p:blipFill>
        <p:spPr>
          <a:xfrm>
            <a:off x="5249333" y="354717"/>
            <a:ext cx="3894667" cy="2566308"/>
          </a:xfrm>
          <a:prstGeom prst="rect">
            <a:avLst/>
          </a:prstGeom>
        </p:spPr>
      </p:pic>
    </p:spTree>
    <p:extLst>
      <p:ext uri="{BB962C8B-B14F-4D97-AF65-F5344CB8AC3E}">
        <p14:creationId xmlns:p14="http://schemas.microsoft.com/office/powerpoint/2010/main" val="103440921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77500" y="505082"/>
            <a:ext cx="8096092" cy="2590874"/>
          </a:xfrm>
          <a:prstGeom prst="rect">
            <a:avLst/>
          </a:prstGeom>
          <a:noFill/>
          <a:ln w="9525">
            <a:noFill/>
            <a:miter lim="800000"/>
            <a:headEnd/>
            <a:tailEnd/>
          </a:ln>
        </p:spPr>
        <p:txBody>
          <a:bodyPr anchor="ctr">
            <a:prstTxWarp prst="textNoShape">
              <a:avLst/>
            </a:prstTxWarp>
          </a:bodyPr>
          <a:lstStyle/>
          <a:p>
            <a:pPr algn="l"/>
            <a:r>
              <a:rPr lang="cs-CZ" sz="2400" b="1" i="1" dirty="0" smtClean="0">
                <a:latin typeface="Arial"/>
              </a:rPr>
              <a:t>Co-</a:t>
            </a:r>
            <a:r>
              <a:rPr lang="cs-CZ" sz="2400" b="1" i="1" dirty="0" err="1" smtClean="0">
                <a:latin typeface="Arial"/>
              </a:rPr>
              <a:t>Location</a:t>
            </a:r>
            <a:r>
              <a:rPr lang="cs-CZ" sz="2400" b="1" i="1" dirty="0" smtClean="0">
                <a:latin typeface="Arial"/>
              </a:rPr>
              <a:t> de </a:t>
            </a:r>
            <a:r>
              <a:rPr lang="cs-CZ" sz="2400" b="1" i="1" dirty="0" err="1" smtClean="0">
                <a:latin typeface="Arial"/>
              </a:rPr>
              <a:t>differentes</a:t>
            </a:r>
            <a:endParaRPr lang="cs-CZ" sz="2400" b="1" i="1" dirty="0" smtClean="0">
              <a:latin typeface="Arial"/>
            </a:endParaRPr>
          </a:p>
          <a:p>
            <a:pPr algn="l"/>
            <a:r>
              <a:rPr lang="cs-CZ" sz="2400" b="1" i="1" dirty="0" err="1" smtClean="0">
                <a:latin typeface="Arial"/>
              </a:rPr>
              <a:t>techniques</a:t>
            </a:r>
            <a:r>
              <a:rPr lang="cs-CZ" sz="2400" b="1" i="1" dirty="0" smtClean="0">
                <a:latin typeface="Arial"/>
              </a:rPr>
              <a:t> </a:t>
            </a:r>
            <a:r>
              <a:rPr lang="cs-CZ" sz="2400" b="1" i="1" dirty="0" err="1" smtClean="0">
                <a:latin typeface="Arial"/>
              </a:rPr>
              <a:t>géodésiques</a:t>
            </a:r>
            <a:endParaRPr lang="cs-CZ" sz="2400" b="1" i="1" dirty="0" smtClean="0">
              <a:latin typeface="Arial"/>
            </a:endParaRPr>
          </a:p>
          <a:p>
            <a:pPr algn="l"/>
            <a:endParaRPr lang="cs-CZ" sz="2400" b="1" i="1" dirty="0" smtClean="0">
              <a:latin typeface="Arial"/>
            </a:endParaRPr>
          </a:p>
          <a:p>
            <a:pPr algn="l"/>
            <a:r>
              <a:rPr lang="fr-FR" sz="2000" i="1" dirty="0" smtClean="0">
                <a:latin typeface="Arial"/>
              </a:rPr>
              <a:t>Permet de comparer et/ou d’éliminer</a:t>
            </a:r>
          </a:p>
          <a:p>
            <a:pPr algn="l"/>
            <a:r>
              <a:rPr lang="fr-FR" sz="2000" i="1" dirty="0" smtClean="0">
                <a:latin typeface="Arial"/>
              </a:rPr>
              <a:t>certaines erreurs ou biais liés</a:t>
            </a:r>
          </a:p>
          <a:p>
            <a:pPr algn="l"/>
            <a:r>
              <a:rPr lang="fr-FR" sz="2000" i="1" dirty="0" smtClean="0">
                <a:latin typeface="Arial"/>
              </a:rPr>
              <a:t>à la technique de mesure</a:t>
            </a: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41</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Co-localisation</a:t>
            </a:r>
            <a:endParaRPr lang="fr-FR" dirty="0">
              <a:solidFill>
                <a:srgbClr val="1B4A6E"/>
              </a:solidFill>
              <a:latin typeface="Arial" charset="0"/>
              <a:ea typeface="ＭＳ Ｐゴシック" charset="0"/>
              <a:cs typeface="ＭＳ Ｐゴシック" charset="0"/>
            </a:endParaRPr>
          </a:p>
        </p:txBody>
      </p:sp>
      <p:sp>
        <p:nvSpPr>
          <p:cNvPr id="71" name="Flèche vers la droite 70"/>
          <p:cNvSpPr/>
          <p:nvPr/>
        </p:nvSpPr>
        <p:spPr bwMode="auto">
          <a:xfrm>
            <a:off x="3347854" y="514949"/>
            <a:ext cx="511639"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pic>
        <p:nvPicPr>
          <p:cNvPr id="52" name="Image 51"/>
          <p:cNvPicPr>
            <a:picLocks noChangeAspect="1"/>
          </p:cNvPicPr>
          <p:nvPr/>
        </p:nvPicPr>
        <p:blipFill>
          <a:blip r:embed="rId2"/>
          <a:stretch>
            <a:fillRect/>
          </a:stretch>
        </p:blipFill>
        <p:spPr>
          <a:xfrm>
            <a:off x="0" y="3187212"/>
            <a:ext cx="9144000" cy="3670788"/>
          </a:xfrm>
          <a:prstGeom prst="rect">
            <a:avLst/>
          </a:prstGeom>
        </p:spPr>
      </p:pic>
      <p:pic>
        <p:nvPicPr>
          <p:cNvPr id="2" name="Image 1"/>
          <p:cNvPicPr>
            <a:picLocks noChangeAspect="1"/>
          </p:cNvPicPr>
          <p:nvPr/>
        </p:nvPicPr>
        <p:blipFill>
          <a:blip r:embed="rId3"/>
          <a:stretch>
            <a:fillRect/>
          </a:stretch>
        </p:blipFill>
        <p:spPr>
          <a:xfrm>
            <a:off x="6570579" y="0"/>
            <a:ext cx="2438145" cy="3242733"/>
          </a:xfrm>
          <a:prstGeom prst="rect">
            <a:avLst/>
          </a:prstGeom>
          <a:effectLst>
            <a:outerShdw blurRad="50800" dist="38100" dir="2700000" algn="tl" rotWithShape="0">
              <a:srgbClr val="000000">
                <a:alpha val="43000"/>
              </a:srgbClr>
            </a:outerShdw>
          </a:effectLst>
        </p:spPr>
      </p:pic>
      <p:sp>
        <p:nvSpPr>
          <p:cNvPr id="3" name="Rectangle 2"/>
          <p:cNvSpPr/>
          <p:nvPr/>
        </p:nvSpPr>
        <p:spPr>
          <a:xfrm>
            <a:off x="5241719" y="2123646"/>
            <a:ext cx="1302159" cy="1077218"/>
          </a:xfrm>
          <a:prstGeom prst="rect">
            <a:avLst/>
          </a:prstGeom>
        </p:spPr>
        <p:txBody>
          <a:bodyPr wrap="none">
            <a:spAutoFit/>
          </a:bodyPr>
          <a:lstStyle/>
          <a:p>
            <a:pPr algn="r"/>
            <a:r>
              <a:rPr lang="fi-FI" sz="1600" b="1" dirty="0" err="1" smtClean="0">
                <a:solidFill>
                  <a:srgbClr val="FF0000"/>
                </a:solidFill>
                <a:latin typeface="+mj-lt"/>
              </a:rPr>
              <a:t>Onsala</a:t>
            </a:r>
            <a:endParaRPr lang="fi-FI" sz="1600" dirty="0">
              <a:solidFill>
                <a:srgbClr val="FF0000"/>
              </a:solidFill>
              <a:latin typeface="+mj-lt"/>
            </a:endParaRPr>
          </a:p>
          <a:p>
            <a:pPr algn="r"/>
            <a:r>
              <a:rPr lang="fi-FI" sz="1600" dirty="0" err="1" smtClean="0">
                <a:solidFill>
                  <a:srgbClr val="FF0000"/>
                </a:solidFill>
                <a:latin typeface="+mj-lt"/>
              </a:rPr>
              <a:t>Space</a:t>
            </a:r>
            <a:endParaRPr lang="fi-FI" sz="1600" dirty="0" smtClean="0">
              <a:solidFill>
                <a:srgbClr val="FF0000"/>
              </a:solidFill>
              <a:latin typeface="+mj-lt"/>
            </a:endParaRPr>
          </a:p>
          <a:p>
            <a:pPr algn="r"/>
            <a:r>
              <a:rPr lang="fi-FI" sz="1600" dirty="0" err="1" smtClean="0">
                <a:solidFill>
                  <a:srgbClr val="FF0000"/>
                </a:solidFill>
                <a:latin typeface="+mj-lt"/>
              </a:rPr>
              <a:t>Observatory</a:t>
            </a:r>
            <a:endParaRPr lang="fi-FI" sz="1600" dirty="0" smtClean="0">
              <a:solidFill>
                <a:srgbClr val="FF0000"/>
              </a:solidFill>
              <a:latin typeface="+mj-lt"/>
            </a:endParaRPr>
          </a:p>
          <a:p>
            <a:pPr algn="r"/>
            <a:r>
              <a:rPr lang="fi-FI" sz="1600" dirty="0" smtClean="0">
                <a:solidFill>
                  <a:srgbClr val="FF0000"/>
                </a:solidFill>
                <a:latin typeface="+mj-lt"/>
              </a:rPr>
              <a:t>(</a:t>
            </a:r>
            <a:r>
              <a:rPr lang="fi-FI" sz="1600" dirty="0">
                <a:solidFill>
                  <a:srgbClr val="FF0000"/>
                </a:solidFill>
                <a:latin typeface="+mj-lt"/>
              </a:rPr>
              <a:t>OSO)</a:t>
            </a:r>
            <a:endParaRPr lang="fr-FR" sz="1600" dirty="0">
              <a:solidFill>
                <a:srgbClr val="FF0000"/>
              </a:solidFill>
              <a:latin typeface="+mj-lt"/>
            </a:endParaRPr>
          </a:p>
        </p:txBody>
      </p:sp>
      <p:sp>
        <p:nvSpPr>
          <p:cNvPr id="5" name="Bouée 4"/>
          <p:cNvSpPr/>
          <p:nvPr/>
        </p:nvSpPr>
        <p:spPr bwMode="auto">
          <a:xfrm>
            <a:off x="7120467" y="2446867"/>
            <a:ext cx="279400" cy="279400"/>
          </a:xfrm>
          <a:prstGeom prst="donut">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sp>
        <p:nvSpPr>
          <p:cNvPr id="7" name="ZoneTexte 6"/>
          <p:cNvSpPr txBox="1"/>
          <p:nvPr/>
        </p:nvSpPr>
        <p:spPr>
          <a:xfrm>
            <a:off x="249040" y="4927600"/>
            <a:ext cx="1210588" cy="307777"/>
          </a:xfrm>
          <a:prstGeom prst="rect">
            <a:avLst/>
          </a:prstGeom>
          <a:solidFill>
            <a:srgbClr val="008000"/>
          </a:solidFill>
        </p:spPr>
        <p:txBody>
          <a:bodyPr wrap="none" rtlCol="0">
            <a:spAutoFit/>
          </a:bodyPr>
          <a:lstStyle/>
          <a:p>
            <a:r>
              <a:rPr lang="fr-FR" b="1" dirty="0" smtClean="0">
                <a:solidFill>
                  <a:schemeClr val="bg1"/>
                </a:solidFill>
                <a:latin typeface="+mj-lt"/>
              </a:rPr>
              <a:t>Marégraphe</a:t>
            </a:r>
            <a:endParaRPr lang="fr-FR" b="1" dirty="0">
              <a:solidFill>
                <a:schemeClr val="bg1"/>
              </a:solidFill>
              <a:latin typeface="+mj-lt"/>
            </a:endParaRPr>
          </a:p>
        </p:txBody>
      </p:sp>
      <p:sp>
        <p:nvSpPr>
          <p:cNvPr id="58" name="ZoneTexte 57"/>
          <p:cNvSpPr txBox="1"/>
          <p:nvPr/>
        </p:nvSpPr>
        <p:spPr>
          <a:xfrm>
            <a:off x="4978400" y="4842933"/>
            <a:ext cx="1439333" cy="307777"/>
          </a:xfrm>
          <a:prstGeom prst="rect">
            <a:avLst/>
          </a:prstGeom>
          <a:solidFill>
            <a:srgbClr val="FF0000"/>
          </a:solidFill>
        </p:spPr>
        <p:txBody>
          <a:bodyPr wrap="square" rtlCol="0">
            <a:spAutoFit/>
          </a:bodyPr>
          <a:lstStyle/>
          <a:p>
            <a:r>
              <a:rPr lang="fr-FR" b="1" dirty="0" smtClean="0">
                <a:solidFill>
                  <a:srgbClr val="000000"/>
                </a:solidFill>
                <a:latin typeface="+mj-lt"/>
              </a:rPr>
              <a:t>GNSS       </a:t>
            </a:r>
            <a:endParaRPr lang="fr-FR" b="1" dirty="0">
              <a:solidFill>
                <a:srgbClr val="000000"/>
              </a:solidFill>
              <a:latin typeface="+mj-lt"/>
            </a:endParaRPr>
          </a:p>
        </p:txBody>
      </p:sp>
      <p:sp>
        <p:nvSpPr>
          <p:cNvPr id="59" name="ZoneTexte 58"/>
          <p:cNvSpPr txBox="1"/>
          <p:nvPr/>
        </p:nvSpPr>
        <p:spPr>
          <a:xfrm>
            <a:off x="2277533" y="6460067"/>
            <a:ext cx="1236134" cy="307777"/>
          </a:xfrm>
          <a:prstGeom prst="rect">
            <a:avLst/>
          </a:prstGeom>
          <a:solidFill>
            <a:srgbClr val="FF0000"/>
          </a:solidFill>
        </p:spPr>
        <p:txBody>
          <a:bodyPr wrap="square" rtlCol="0">
            <a:spAutoFit/>
          </a:bodyPr>
          <a:lstStyle/>
          <a:p>
            <a:r>
              <a:rPr lang="fr-FR" b="1" dirty="0" smtClean="0">
                <a:solidFill>
                  <a:srgbClr val="000000"/>
                </a:solidFill>
                <a:latin typeface="+mj-lt"/>
              </a:rPr>
              <a:t>VLBI</a:t>
            </a:r>
            <a:endParaRPr lang="fr-FR" b="1" dirty="0">
              <a:solidFill>
                <a:srgbClr val="000000"/>
              </a:solidFill>
              <a:latin typeface="+mj-lt"/>
            </a:endParaRPr>
          </a:p>
        </p:txBody>
      </p:sp>
      <p:sp>
        <p:nvSpPr>
          <p:cNvPr id="60" name="ZoneTexte 59"/>
          <p:cNvSpPr txBox="1"/>
          <p:nvPr/>
        </p:nvSpPr>
        <p:spPr>
          <a:xfrm>
            <a:off x="7166306" y="6019800"/>
            <a:ext cx="1291894" cy="307777"/>
          </a:xfrm>
          <a:prstGeom prst="rect">
            <a:avLst/>
          </a:prstGeom>
          <a:solidFill>
            <a:srgbClr val="FF0000"/>
          </a:solidFill>
        </p:spPr>
        <p:txBody>
          <a:bodyPr wrap="square" rtlCol="0">
            <a:spAutoFit/>
          </a:bodyPr>
          <a:lstStyle/>
          <a:p>
            <a:r>
              <a:rPr lang="fr-FR" b="1" dirty="0" smtClean="0">
                <a:solidFill>
                  <a:srgbClr val="000000"/>
                </a:solidFill>
                <a:latin typeface="+mj-lt"/>
              </a:rPr>
              <a:t>DORIS</a:t>
            </a:r>
            <a:endParaRPr lang="fr-FR" b="1" dirty="0">
              <a:solidFill>
                <a:srgbClr val="000000"/>
              </a:solidFill>
              <a:latin typeface="+mj-lt"/>
            </a:endParaRPr>
          </a:p>
        </p:txBody>
      </p:sp>
      <p:sp>
        <p:nvSpPr>
          <p:cNvPr id="61" name="ZoneTexte 60"/>
          <p:cNvSpPr txBox="1"/>
          <p:nvPr/>
        </p:nvSpPr>
        <p:spPr>
          <a:xfrm>
            <a:off x="8001000" y="4690533"/>
            <a:ext cx="1143000" cy="307777"/>
          </a:xfrm>
          <a:prstGeom prst="rect">
            <a:avLst/>
          </a:prstGeom>
          <a:solidFill>
            <a:srgbClr val="FF0000"/>
          </a:solidFill>
        </p:spPr>
        <p:txBody>
          <a:bodyPr wrap="square" rtlCol="0">
            <a:spAutoFit/>
          </a:bodyPr>
          <a:lstStyle/>
          <a:p>
            <a:r>
              <a:rPr lang="fr-FR" b="1" dirty="0" smtClean="0">
                <a:solidFill>
                  <a:srgbClr val="000000"/>
                </a:solidFill>
                <a:latin typeface="+mj-lt"/>
              </a:rPr>
              <a:t>LLR SLR</a:t>
            </a:r>
            <a:endParaRPr lang="fr-FR" b="1" dirty="0">
              <a:solidFill>
                <a:srgbClr val="000000"/>
              </a:solidFill>
              <a:latin typeface="+mj-lt"/>
            </a:endParaRPr>
          </a:p>
        </p:txBody>
      </p:sp>
    </p:spTree>
    <p:extLst>
      <p:ext uri="{BB962C8B-B14F-4D97-AF65-F5344CB8AC3E}">
        <p14:creationId xmlns:p14="http://schemas.microsoft.com/office/powerpoint/2010/main" val="65345347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9"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10"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42</a:t>
            </a:fld>
            <a:endParaRPr kumimoji="0" lang="fr-FR" sz="800" dirty="0">
              <a:solidFill>
                <a:srgbClr val="FFFFFF"/>
              </a:solidFill>
              <a:latin typeface="Arial"/>
            </a:endParaRPr>
          </a:p>
        </p:txBody>
      </p:sp>
      <p:sp>
        <p:nvSpPr>
          <p:cNvPr id="12"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smtClean="0">
                <a:solidFill>
                  <a:srgbClr val="1B4A6E"/>
                </a:solidFill>
                <a:latin typeface="Arial" charset="0"/>
                <a:ea typeface="ＭＳ Ｐゴシック" charset="0"/>
                <a:cs typeface="ＭＳ Ｐゴシック" charset="0"/>
              </a:rPr>
              <a:t>   Plan</a:t>
            </a:r>
            <a:endParaRPr lang="fr-FR" dirty="0">
              <a:solidFill>
                <a:srgbClr val="1B4A6E"/>
              </a:solidFill>
              <a:latin typeface="Arial" charset="0"/>
              <a:ea typeface="ＭＳ Ｐゴシック" charset="0"/>
              <a:cs typeface="ＭＳ Ｐゴシック" charset="0"/>
            </a:endParaRPr>
          </a:p>
        </p:txBody>
      </p:sp>
      <p:sp>
        <p:nvSpPr>
          <p:cNvPr id="16" name="Rectangle 18"/>
          <p:cNvSpPr>
            <a:spLocks noChangeArrowheads="1"/>
          </p:cNvSpPr>
          <p:nvPr/>
        </p:nvSpPr>
        <p:spPr bwMode="auto">
          <a:xfrm>
            <a:off x="819150" y="498451"/>
            <a:ext cx="8324850" cy="193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Objectif : Pourquoi et comment étudier les changements du niveau</a:t>
            </a:r>
          </a:p>
          <a:p>
            <a:pPr marL="360363" indent="-360363" algn="l">
              <a:lnSpc>
                <a:spcPct val="90000"/>
              </a:lnSpc>
              <a:spcBef>
                <a:spcPct val="20000"/>
              </a:spcBef>
              <a:buClr>
                <a:srgbClr val="660066"/>
              </a:buClr>
              <a:tabLst>
                <a:tab pos="625475" algn="l"/>
              </a:tabLst>
            </a:pPr>
            <a:r>
              <a:rPr kumimoji="0" lang="fr-FR" sz="2000" i="1" dirty="0">
                <a:solidFill>
                  <a:schemeClr val="bg1"/>
                </a:solidFill>
                <a:latin typeface="Arial" charset="0"/>
                <a:cs typeface="Arial" charset="0"/>
              </a:rPr>
              <a:t>	</a:t>
            </a:r>
            <a:r>
              <a:rPr kumimoji="0" lang="fr-FR" sz="2000" i="1" dirty="0" smtClean="0">
                <a:solidFill>
                  <a:schemeClr val="bg1"/>
                </a:solidFill>
                <a:latin typeface="Arial" charset="0"/>
                <a:cs typeface="Arial" charset="0"/>
              </a:rPr>
              <a:t>	           marin ?</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Définition : Niveau Marin Eustatique, Niveau Marin relatif</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La </a:t>
            </a:r>
            <a:r>
              <a:rPr kumimoji="0" lang="fr-FR" sz="2000" i="1" dirty="0" err="1" smtClean="0">
                <a:solidFill>
                  <a:schemeClr val="bg1"/>
                </a:solidFill>
                <a:latin typeface="Arial" charset="0"/>
                <a:cs typeface="Arial" charset="0"/>
              </a:rPr>
              <a:t>marégraphie</a:t>
            </a: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sp>
        <p:nvSpPr>
          <p:cNvPr id="17" name="Rectangle 18"/>
          <p:cNvSpPr>
            <a:spLocks noChangeArrowheads="1"/>
          </p:cNvSpPr>
          <p:nvPr/>
        </p:nvSpPr>
        <p:spPr bwMode="auto">
          <a:xfrm>
            <a:off x="828844" y="1958197"/>
            <a:ext cx="4183028" cy="516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endParaRPr kumimoji="0" lang="fr-FR" sz="20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rgbClr val="BC0D20"/>
                </a:solidFill>
                <a:latin typeface="Arial" charset="0"/>
                <a:cs typeface="Arial" charset="0"/>
              </a:rPr>
              <a:t>Outils de la géodésie spatial</a:t>
            </a:r>
          </a:p>
          <a:p>
            <a:pPr marL="541338" indent="-201613" algn="l">
              <a:lnSpc>
                <a:spcPct val="90000"/>
              </a:lnSpc>
              <a:spcBef>
                <a:spcPts val="900"/>
              </a:spcBef>
              <a:buClr>
                <a:srgbClr val="660066"/>
              </a:buClr>
              <a:buFont typeface="Arial"/>
              <a:buChar char="•"/>
              <a:tabLst>
                <a:tab pos="990600" algn="l"/>
              </a:tabLst>
            </a:pPr>
            <a:endParaRPr kumimoji="0" lang="fr-FR" sz="200" i="1" dirty="0" smtClean="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GNSS</a:t>
            </a:r>
            <a:endParaRPr kumimoji="0" lang="fr-FR" sz="1600" i="1" dirty="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techniques Laser (SLR, LLR) </a:t>
            </a:r>
          </a:p>
          <a:p>
            <a:pPr marL="625475" indent="-179388" algn="l">
              <a:lnSpc>
                <a:spcPct val="90000"/>
              </a:lnSpc>
              <a:spcBef>
                <a:spcPts val="900"/>
              </a:spcBef>
              <a:buClr>
                <a:srgbClr val="660066"/>
              </a:buClr>
              <a:buFont typeface="Arial"/>
              <a:buChar char="•"/>
              <a:tabLst>
                <a:tab pos="990600" algn="l"/>
              </a:tabLst>
            </a:pPr>
            <a:r>
              <a:rPr kumimoji="0" lang="fr-FR" sz="1600" i="1" dirty="0">
                <a:solidFill>
                  <a:schemeClr val="bg1"/>
                </a:solidFill>
                <a:latin typeface="Arial" charset="0"/>
                <a:cs typeface="Arial" charset="0"/>
              </a:rPr>
              <a:t>L’interférométrie à très longue base (VLBI)</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satellites observés par les techniques Doppler (DORIS</a:t>
            </a:r>
            <a:r>
              <a:rPr kumimoji="0" lang="fr-FR" sz="1600" i="1" dirty="0" smtClean="0">
                <a:solidFill>
                  <a:schemeClr val="bg1"/>
                </a:solidFill>
                <a:latin typeface="Arial" charset="0"/>
                <a:cs typeface="Arial" charset="0"/>
              </a:rPr>
              <a:t>)</a:t>
            </a:r>
          </a:p>
          <a:p>
            <a:pPr marL="625475" indent="-179388" algn="l">
              <a:lnSpc>
                <a:spcPct val="90000"/>
              </a:lnSpc>
              <a:spcBef>
                <a:spcPts val="900"/>
              </a:spcBef>
              <a:buClr>
                <a:srgbClr val="660066"/>
              </a:buClr>
              <a:buFont typeface="Arial"/>
              <a:buChar char="•"/>
              <a:tabLst>
                <a:tab pos="990600" algn="l"/>
              </a:tabLst>
            </a:pPr>
            <a:r>
              <a:rPr kumimoji="0" lang="fr-FR" sz="1600" i="1" dirty="0">
                <a:solidFill>
                  <a:srgbClr val="BC0D20"/>
                </a:solidFill>
                <a:latin typeface="Arial" charset="0"/>
                <a:cs typeface="Arial" charset="0"/>
              </a:rPr>
              <a:t>L’altimétrie des océans, des calottes polaires </a:t>
            </a:r>
          </a:p>
          <a:p>
            <a:pPr marL="625475" indent="-179388" algn="l">
              <a:lnSpc>
                <a:spcPct val="90000"/>
              </a:lnSpc>
              <a:spcBef>
                <a:spcPts val="900"/>
              </a:spcBef>
              <a:buClr>
                <a:srgbClr val="660066"/>
              </a:buClr>
              <a:buFont typeface="Arial"/>
              <a:buChar char="•"/>
              <a:tabLst>
                <a:tab pos="990600" algn="l"/>
              </a:tabLst>
            </a:pPr>
            <a:r>
              <a:rPr kumimoji="0" lang="fr-FR" sz="1600" i="1" dirty="0">
                <a:solidFill>
                  <a:schemeClr val="bg1"/>
                </a:solidFill>
                <a:latin typeface="Arial" charset="0"/>
                <a:cs typeface="Arial" charset="0"/>
              </a:rPr>
              <a:t>L’interférométrie radar (INSAR)</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Gravimétrie satellitaire (GRACE)</a:t>
            </a:r>
            <a:endParaRPr kumimoji="0" lang="fr-FR" sz="1600" i="1" dirty="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Exemple</a:t>
            </a: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pic>
        <p:nvPicPr>
          <p:cNvPr id="11" name="Image 10"/>
          <p:cNvPicPr>
            <a:picLocks noChangeAspect="1"/>
          </p:cNvPicPr>
          <p:nvPr/>
        </p:nvPicPr>
        <p:blipFill rotWithShape="1">
          <a:blip r:embed="rId2"/>
          <a:srcRect l="20034" r="31070"/>
          <a:stretch/>
        </p:blipFill>
        <p:spPr>
          <a:xfrm>
            <a:off x="5030839" y="2067269"/>
            <a:ext cx="4113161" cy="4794972"/>
          </a:xfrm>
          <a:prstGeom prst="rect">
            <a:avLst/>
          </a:prstGeom>
        </p:spPr>
      </p:pic>
    </p:spTree>
    <p:extLst>
      <p:ext uri="{BB962C8B-B14F-4D97-AF65-F5344CB8AC3E}">
        <p14:creationId xmlns:p14="http://schemas.microsoft.com/office/powerpoint/2010/main" val="353748366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69033" y="414868"/>
            <a:ext cx="8096092" cy="2954865"/>
          </a:xfrm>
          <a:prstGeom prst="rect">
            <a:avLst/>
          </a:prstGeom>
          <a:noFill/>
          <a:ln w="9525">
            <a:noFill/>
            <a:miter lim="800000"/>
            <a:headEnd/>
            <a:tailEnd/>
          </a:ln>
        </p:spPr>
        <p:txBody>
          <a:bodyPr anchor="ctr">
            <a:prstTxWarp prst="textNoShape">
              <a:avLst/>
            </a:prstTxWarp>
          </a:bodyPr>
          <a:lstStyle/>
          <a:p>
            <a:pPr algn="l"/>
            <a:r>
              <a:rPr lang="fr-FR" sz="2400" b="1" i="1" dirty="0">
                <a:latin typeface="Arial"/>
              </a:rPr>
              <a:t>Variations </a:t>
            </a:r>
            <a:r>
              <a:rPr lang="fr-FR" sz="2400" b="1" i="1" dirty="0" smtClean="0">
                <a:latin typeface="Arial"/>
              </a:rPr>
              <a:t>récentes du niveau </a:t>
            </a:r>
            <a:r>
              <a:rPr lang="fr-FR" sz="2400" b="1" i="1" dirty="0">
                <a:latin typeface="Arial"/>
              </a:rPr>
              <a:t>marin eustatique</a:t>
            </a:r>
            <a:endParaRPr lang="fr-FR" sz="2400" b="1" dirty="0">
              <a:latin typeface="Arial"/>
            </a:endParaRPr>
          </a:p>
          <a:p>
            <a:pPr algn="l"/>
            <a:endParaRPr lang="fr-FR" sz="2000" i="1" dirty="0" smtClean="0">
              <a:latin typeface="Arial"/>
            </a:endParaRPr>
          </a:p>
          <a:p>
            <a:pPr algn="l"/>
            <a:endParaRPr lang="fr-FR" sz="2000" i="1" dirty="0">
              <a:latin typeface="Arial"/>
            </a:endParaRPr>
          </a:p>
          <a:p>
            <a:pPr algn="l"/>
            <a:endParaRPr lang="fr-FR" sz="2000" i="1" dirty="0" smtClean="0">
              <a:latin typeface="Arial"/>
            </a:endParaRPr>
          </a:p>
          <a:p>
            <a:pPr algn="l"/>
            <a:endParaRPr lang="fr-FR" sz="2000" i="1" dirty="0">
              <a:latin typeface="Arial"/>
            </a:endParaRPr>
          </a:p>
          <a:p>
            <a:pPr marL="342900" indent="-342900" algn="l">
              <a:buFont typeface="Arial"/>
              <a:buChar char="•"/>
            </a:pPr>
            <a:r>
              <a:rPr lang="fr-FR" sz="2000" i="1" dirty="0" smtClean="0">
                <a:latin typeface="Arial"/>
              </a:rPr>
              <a:t>Altimétrie </a:t>
            </a:r>
            <a:r>
              <a:rPr lang="fr-FR" sz="2000" i="1" dirty="0">
                <a:latin typeface="Arial"/>
              </a:rPr>
              <a:t>et océanographie</a:t>
            </a:r>
          </a:p>
          <a:p>
            <a:pPr algn="l"/>
            <a:endParaRPr lang="fr-FR" sz="800" i="1" dirty="0">
              <a:latin typeface="Arial"/>
            </a:endParaRPr>
          </a:p>
          <a:p>
            <a:pPr marL="342900" indent="-342900" algn="l">
              <a:buFont typeface="Arial"/>
              <a:buChar char="•"/>
            </a:pPr>
            <a:r>
              <a:rPr lang="fr-FR" sz="2000" i="1" dirty="0" smtClean="0">
                <a:latin typeface="Arial"/>
              </a:rPr>
              <a:t>Mesure </a:t>
            </a:r>
            <a:r>
              <a:rPr lang="fr-FR" sz="2000" i="1" dirty="0">
                <a:latin typeface="Arial"/>
              </a:rPr>
              <a:t>satellitaire du niveau marin ponctuel relatif à un niveau théorique</a:t>
            </a: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43</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Altimétrie satellitaire </a:t>
            </a:r>
          </a:p>
        </p:txBody>
      </p:sp>
      <p:pic>
        <p:nvPicPr>
          <p:cNvPr id="3" name="Image 2"/>
          <p:cNvPicPr>
            <a:picLocks noChangeAspect="1"/>
          </p:cNvPicPr>
          <p:nvPr/>
        </p:nvPicPr>
        <p:blipFill>
          <a:blip r:embed="rId2"/>
          <a:stretch>
            <a:fillRect/>
          </a:stretch>
        </p:blipFill>
        <p:spPr>
          <a:xfrm>
            <a:off x="2311400" y="3141218"/>
            <a:ext cx="6832600" cy="3894582"/>
          </a:xfrm>
          <a:prstGeom prst="rect">
            <a:avLst/>
          </a:prstGeom>
        </p:spPr>
      </p:pic>
      <p:sp>
        <p:nvSpPr>
          <p:cNvPr id="10" name="Rectangle 10"/>
          <p:cNvSpPr>
            <a:spLocks noChangeArrowheads="1"/>
          </p:cNvSpPr>
          <p:nvPr/>
        </p:nvSpPr>
        <p:spPr bwMode="auto">
          <a:xfrm>
            <a:off x="762167" y="1092200"/>
            <a:ext cx="7958499" cy="888999"/>
          </a:xfrm>
          <a:prstGeom prst="rect">
            <a:avLst/>
          </a:prstGeom>
          <a:solidFill>
            <a:srgbClr val="660066"/>
          </a:solidFill>
          <a:ln w="9525">
            <a:noFill/>
            <a:miter lim="800000"/>
            <a:headEnd/>
            <a:tailEnd/>
          </a:ln>
        </p:spPr>
        <p:txBody>
          <a:bodyPr anchor="ctr">
            <a:prstTxWarp prst="textNoShape">
              <a:avLst/>
            </a:prstTxWarp>
          </a:bodyPr>
          <a:lstStyle/>
          <a:p>
            <a:pPr algn="l"/>
            <a:r>
              <a:rPr lang="fr-FR" sz="2400" b="1" i="1" dirty="0" smtClean="0">
                <a:solidFill>
                  <a:srgbClr val="FFFFFF"/>
                </a:solidFill>
                <a:latin typeface="Arial"/>
              </a:rPr>
              <a:t>Question : 	Le </a:t>
            </a:r>
            <a:r>
              <a:rPr lang="fr-FR" sz="2400" b="1" i="1" dirty="0">
                <a:solidFill>
                  <a:srgbClr val="FFFFFF"/>
                </a:solidFill>
                <a:latin typeface="Arial"/>
              </a:rPr>
              <a:t>taux +1.6 ± 0.2 mm/a est-</a:t>
            </a:r>
            <a:r>
              <a:rPr lang="fr-FR" sz="2400" b="1" i="1" dirty="0" smtClean="0">
                <a:solidFill>
                  <a:srgbClr val="FFFFFF"/>
                </a:solidFill>
                <a:latin typeface="Arial"/>
              </a:rPr>
              <a:t>il</a:t>
            </a:r>
          </a:p>
          <a:p>
            <a:pPr algn="l"/>
            <a:r>
              <a:rPr lang="fr-FR" sz="2400" b="1" i="1" dirty="0">
                <a:solidFill>
                  <a:srgbClr val="FFFFFF"/>
                </a:solidFill>
                <a:latin typeface="Arial"/>
              </a:rPr>
              <a:t>		</a:t>
            </a:r>
            <a:r>
              <a:rPr lang="fr-FR" sz="2400" b="1" i="1" dirty="0" smtClean="0">
                <a:solidFill>
                  <a:srgbClr val="FFFFFF"/>
                </a:solidFill>
                <a:latin typeface="Arial"/>
              </a:rPr>
              <a:t>stable </a:t>
            </a:r>
            <a:r>
              <a:rPr lang="fr-FR" sz="2400" b="1" i="1" dirty="0">
                <a:solidFill>
                  <a:srgbClr val="FFFFFF"/>
                </a:solidFill>
                <a:latin typeface="Arial"/>
              </a:rPr>
              <a:t>temporellement et </a:t>
            </a:r>
            <a:r>
              <a:rPr lang="fr-FR" sz="2400" b="1" i="1" dirty="0" smtClean="0">
                <a:solidFill>
                  <a:srgbClr val="FFFFFF"/>
                </a:solidFill>
                <a:latin typeface="Arial"/>
              </a:rPr>
              <a:t>spatialement ?</a:t>
            </a:r>
            <a:endParaRPr lang="fr-FR" sz="2400" b="1" i="1" dirty="0">
              <a:solidFill>
                <a:srgbClr val="FFFFFF"/>
              </a:solidFill>
              <a:latin typeface="Arial"/>
            </a:endParaRPr>
          </a:p>
        </p:txBody>
      </p:sp>
    </p:spTree>
    <p:extLst>
      <p:ext uri="{BB962C8B-B14F-4D97-AF65-F5344CB8AC3E}">
        <p14:creationId xmlns:p14="http://schemas.microsoft.com/office/powerpoint/2010/main" val="153843810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69033" y="414869"/>
            <a:ext cx="8096092" cy="651932"/>
          </a:xfrm>
          <a:prstGeom prst="rect">
            <a:avLst/>
          </a:prstGeom>
          <a:noFill/>
          <a:ln w="9525">
            <a:noFill/>
            <a:miter lim="800000"/>
            <a:headEnd/>
            <a:tailEnd/>
          </a:ln>
        </p:spPr>
        <p:txBody>
          <a:bodyPr anchor="ctr">
            <a:prstTxWarp prst="textNoShape">
              <a:avLst/>
            </a:prstTxWarp>
          </a:bodyPr>
          <a:lstStyle/>
          <a:p>
            <a:pPr algn="l"/>
            <a:r>
              <a:rPr lang="fr-FR" sz="2400" b="1" i="1" dirty="0">
                <a:latin typeface="Arial"/>
              </a:rPr>
              <a:t>Variations </a:t>
            </a:r>
            <a:r>
              <a:rPr lang="fr-FR" sz="2400" b="1" i="1" dirty="0" smtClean="0">
                <a:latin typeface="Arial"/>
              </a:rPr>
              <a:t>récentes du niveau </a:t>
            </a:r>
            <a:r>
              <a:rPr lang="fr-FR" sz="2400" b="1" i="1" dirty="0">
                <a:latin typeface="Arial"/>
              </a:rPr>
              <a:t>marin </a:t>
            </a:r>
            <a:r>
              <a:rPr lang="fr-FR" sz="2400" b="1" i="1" dirty="0" smtClean="0">
                <a:latin typeface="Arial"/>
              </a:rPr>
              <a:t>eustatique</a:t>
            </a:r>
            <a:endParaRPr lang="fr-FR" sz="2400" b="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44</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Altimétrie satellitaire </a:t>
            </a:r>
          </a:p>
        </p:txBody>
      </p:sp>
      <p:pic>
        <p:nvPicPr>
          <p:cNvPr id="9"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19413" y="1520825"/>
            <a:ext cx="6064250"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9"/>
          <p:cNvSpPr>
            <a:spLocks noChangeArrowheads="1"/>
          </p:cNvSpPr>
          <p:nvPr/>
        </p:nvSpPr>
        <p:spPr bwMode="auto">
          <a:xfrm>
            <a:off x="549275" y="5182484"/>
            <a:ext cx="2270125" cy="1261884"/>
          </a:xfrm>
          <a:prstGeom prst="rect">
            <a:avLst/>
          </a:prstGeom>
          <a:solidFill>
            <a:srgbClr val="660066"/>
          </a:solidFill>
          <a:ln w="9525">
            <a:noFill/>
            <a:miter lim="800000"/>
            <a:headEnd/>
            <a:tailEnd/>
          </a:ln>
          <a:effectLst>
            <a:outerShdw blurRad="50800" dist="76200" dir="2700000" algn="tl" rotWithShape="0">
              <a:srgbClr val="000000">
                <a:alpha val="50000"/>
              </a:srgbClr>
            </a:outerShdw>
          </a:effectLst>
        </p:spPr>
        <p:txBody>
          <a:bodyPr anchor="ctr">
            <a:spAutoFit/>
          </a:bodyPr>
          <a:lstStyle/>
          <a:p>
            <a:pPr algn="r">
              <a:defRPr/>
            </a:pPr>
            <a:r>
              <a:rPr lang="fr-FR" sz="1600" dirty="0" smtClean="0">
                <a:solidFill>
                  <a:srgbClr val="EEF4F4"/>
                </a:solidFill>
                <a:latin typeface="Arial" charset="0"/>
                <a:cs typeface="Times New Roman" charset="0"/>
              </a:rPr>
              <a:t>Calcule ponctuel de </a:t>
            </a:r>
            <a:r>
              <a:rPr lang="fr-FR" sz="1600" dirty="0">
                <a:solidFill>
                  <a:srgbClr val="EEF4F4"/>
                </a:solidFill>
                <a:latin typeface="Arial" charset="0"/>
                <a:cs typeface="Times New Roman" charset="0"/>
              </a:rPr>
              <a:t>la surface océanique par rapport à la surface de </a:t>
            </a:r>
            <a:r>
              <a:rPr lang="fr-FR" sz="1600" dirty="0" smtClean="0">
                <a:solidFill>
                  <a:srgbClr val="EEF4F4"/>
                </a:solidFill>
                <a:latin typeface="Arial" charset="0"/>
                <a:cs typeface="Times New Roman" charset="0"/>
              </a:rPr>
              <a:t>référence </a:t>
            </a:r>
            <a:r>
              <a:rPr lang="fr-FR" sz="1600" dirty="0" smtClean="0">
                <a:solidFill>
                  <a:srgbClr val="FF0000"/>
                </a:solidFill>
                <a:latin typeface="Arial" charset="0"/>
                <a:cs typeface="Times New Roman" charset="0"/>
              </a:rPr>
              <a:t>(c)</a:t>
            </a:r>
            <a:endParaRPr lang="fr-FR" sz="1600" dirty="0">
              <a:solidFill>
                <a:srgbClr val="FF0000"/>
              </a:solidFill>
              <a:latin typeface="Arial" charset="0"/>
              <a:cs typeface="Times New Roman" charset="0"/>
            </a:endParaRPr>
          </a:p>
          <a:p>
            <a:pPr algn="r">
              <a:defRPr/>
            </a:pPr>
            <a:r>
              <a:rPr lang="fr-FR" sz="1200" dirty="0" smtClean="0">
                <a:solidFill>
                  <a:srgbClr val="EEF4F4"/>
                </a:solidFill>
                <a:latin typeface="Arial" charset="0"/>
                <a:cs typeface="Times New Roman" charset="0"/>
              </a:rPr>
              <a:t> </a:t>
            </a:r>
            <a:endParaRPr lang="en-US" sz="1200" dirty="0">
              <a:solidFill>
                <a:srgbClr val="EEF4F4"/>
              </a:solidFill>
              <a:latin typeface="Arial" charset="0"/>
              <a:cs typeface="Times New Roman" charset="0"/>
            </a:endParaRPr>
          </a:p>
        </p:txBody>
      </p:sp>
      <p:sp>
        <p:nvSpPr>
          <p:cNvPr id="12" name="Flèche vers la droite 11"/>
          <p:cNvSpPr/>
          <p:nvPr/>
        </p:nvSpPr>
        <p:spPr bwMode="auto">
          <a:xfrm rot="678886">
            <a:off x="2773363" y="3186113"/>
            <a:ext cx="3254375" cy="258762"/>
          </a:xfrm>
          <a:prstGeom prst="rightArrow">
            <a:avLst>
              <a:gd name="adj1" fmla="val 24338"/>
              <a:gd name="adj2" fmla="val 107115"/>
            </a:avLst>
          </a:prstGeom>
          <a:solidFill>
            <a:srgbClr val="660066"/>
          </a:solidFill>
          <a:ln w="9525" cap="flat" cmpd="sng" algn="ctr">
            <a:solidFill>
              <a:srgbClr val="FFFFFF"/>
            </a:solidFill>
            <a:prstDash val="solid"/>
            <a:round/>
            <a:headEnd type="none" w="med" len="med"/>
            <a:tailEnd type="none" w="med" len="med"/>
          </a:ln>
          <a:effectLst>
            <a:outerShdw blurRad="50800" dist="76200" dir="2700000" algn="tl" rotWithShape="0">
              <a:schemeClr val="bg1">
                <a:alpha val="50000"/>
              </a:schemeClr>
            </a:outerShdw>
          </a:effectLst>
        </p:spPr>
        <p:txBody>
          <a:bodyPr wrap="none" anchor="ctr"/>
          <a:lstStyle/>
          <a:p>
            <a:pPr>
              <a:defRPr/>
            </a:pPr>
            <a:endParaRPr lang="fr-FR"/>
          </a:p>
        </p:txBody>
      </p:sp>
      <p:sp>
        <p:nvSpPr>
          <p:cNvPr id="13" name="Flèche vers la droite 12"/>
          <p:cNvSpPr/>
          <p:nvPr/>
        </p:nvSpPr>
        <p:spPr bwMode="auto">
          <a:xfrm rot="281080">
            <a:off x="2668588" y="4889500"/>
            <a:ext cx="3090862" cy="258763"/>
          </a:xfrm>
          <a:prstGeom prst="rightArrow">
            <a:avLst>
              <a:gd name="adj1" fmla="val 24338"/>
              <a:gd name="adj2" fmla="val 107115"/>
            </a:avLst>
          </a:prstGeom>
          <a:solidFill>
            <a:srgbClr val="660066"/>
          </a:solidFill>
          <a:ln w="9525" cap="flat" cmpd="sng" algn="ctr">
            <a:solidFill>
              <a:srgbClr val="FFFFFF"/>
            </a:solidFill>
            <a:prstDash val="solid"/>
            <a:round/>
            <a:headEnd type="none" w="med" len="med"/>
            <a:tailEnd type="none" w="med" len="med"/>
          </a:ln>
          <a:effectLst>
            <a:outerShdw blurRad="50800" dist="76200" dir="2700000" algn="tl" rotWithShape="0">
              <a:schemeClr val="bg1">
                <a:alpha val="50000"/>
              </a:schemeClr>
            </a:outerShdw>
          </a:effectLst>
        </p:spPr>
        <p:txBody>
          <a:bodyPr wrap="none" anchor="ctr"/>
          <a:lstStyle/>
          <a:p>
            <a:pPr>
              <a:defRPr/>
            </a:pPr>
            <a:endParaRPr lang="fr-FR"/>
          </a:p>
        </p:txBody>
      </p:sp>
      <p:sp>
        <p:nvSpPr>
          <p:cNvPr id="15" name="Flèche vers la droite 14"/>
          <p:cNvSpPr/>
          <p:nvPr/>
        </p:nvSpPr>
        <p:spPr bwMode="auto">
          <a:xfrm>
            <a:off x="2795588" y="6135688"/>
            <a:ext cx="5294312" cy="258762"/>
          </a:xfrm>
          <a:prstGeom prst="rightArrow">
            <a:avLst>
              <a:gd name="adj1" fmla="val 24338"/>
              <a:gd name="adj2" fmla="val 107115"/>
            </a:avLst>
          </a:prstGeom>
          <a:solidFill>
            <a:srgbClr val="660066"/>
          </a:solidFill>
          <a:ln w="9525" cap="flat" cmpd="sng" algn="ctr">
            <a:solidFill>
              <a:srgbClr val="FFFFFF"/>
            </a:solidFill>
            <a:prstDash val="solid"/>
            <a:round/>
            <a:headEnd type="none" w="med" len="med"/>
            <a:tailEnd type="none" w="med" len="med"/>
          </a:ln>
          <a:effectLst>
            <a:outerShdw blurRad="50800" dist="76200" dir="2700000" algn="tl" rotWithShape="0">
              <a:schemeClr val="bg1">
                <a:alpha val="50000"/>
              </a:schemeClr>
            </a:outerShdw>
          </a:effectLst>
        </p:spPr>
        <p:txBody>
          <a:bodyPr wrap="none" anchor="ctr"/>
          <a:lstStyle/>
          <a:p>
            <a:pPr>
              <a:defRPr/>
            </a:pPr>
            <a:endParaRPr lang="fr-FR"/>
          </a:p>
        </p:txBody>
      </p:sp>
      <p:sp>
        <p:nvSpPr>
          <p:cNvPr id="16" name="Rectangle 9"/>
          <p:cNvSpPr>
            <a:spLocks noChangeArrowheads="1"/>
          </p:cNvSpPr>
          <p:nvPr/>
        </p:nvSpPr>
        <p:spPr bwMode="auto">
          <a:xfrm>
            <a:off x="547688" y="3712795"/>
            <a:ext cx="2270125" cy="830997"/>
          </a:xfrm>
          <a:prstGeom prst="rect">
            <a:avLst/>
          </a:prstGeom>
          <a:solidFill>
            <a:srgbClr val="660066"/>
          </a:solidFill>
          <a:ln w="9525">
            <a:noFill/>
            <a:miter lim="800000"/>
            <a:headEnd/>
            <a:tailEnd/>
          </a:ln>
          <a:effectLst>
            <a:outerShdw blurRad="50800" dist="76200" dir="2700000" algn="tl" rotWithShape="0">
              <a:srgbClr val="000000">
                <a:alpha val="50000"/>
              </a:srgbClr>
            </a:outerShdw>
          </a:effectLst>
        </p:spPr>
        <p:txBody>
          <a:bodyPr anchor="ctr">
            <a:spAutoFit/>
          </a:bodyPr>
          <a:lstStyle/>
          <a:p>
            <a:pPr algn="r">
              <a:defRPr/>
            </a:pPr>
            <a:r>
              <a:rPr lang="fr-FR" sz="1600" dirty="0">
                <a:solidFill>
                  <a:srgbClr val="EEF4F4"/>
                </a:solidFill>
                <a:latin typeface="Arial" charset="0"/>
                <a:cs typeface="Times New Roman" charset="0"/>
              </a:rPr>
              <a:t>Mesure </a:t>
            </a:r>
            <a:r>
              <a:rPr lang="fr-FR" sz="1600" dirty="0" smtClean="0">
                <a:solidFill>
                  <a:srgbClr val="EEF4F4"/>
                </a:solidFill>
                <a:latin typeface="Arial" charset="0"/>
                <a:cs typeface="Times New Roman" charset="0"/>
              </a:rPr>
              <a:t>précise de </a:t>
            </a:r>
            <a:r>
              <a:rPr lang="fr-FR" sz="1600" dirty="0">
                <a:solidFill>
                  <a:srgbClr val="EEF4F4"/>
                </a:solidFill>
                <a:latin typeface="Arial" charset="0"/>
                <a:cs typeface="Times New Roman" charset="0"/>
              </a:rPr>
              <a:t>l’altitude du satellite par orbitographie </a:t>
            </a:r>
            <a:r>
              <a:rPr lang="fr-FR" sz="1600" dirty="0">
                <a:solidFill>
                  <a:srgbClr val="000090"/>
                </a:solidFill>
                <a:latin typeface="Arial" charset="0"/>
                <a:cs typeface="Times New Roman" charset="0"/>
              </a:rPr>
              <a:t>(B)</a:t>
            </a:r>
          </a:p>
        </p:txBody>
      </p:sp>
      <p:sp>
        <p:nvSpPr>
          <p:cNvPr id="17" name="Rectangle 9"/>
          <p:cNvSpPr>
            <a:spLocks noChangeArrowheads="1"/>
          </p:cNvSpPr>
          <p:nvPr/>
        </p:nvSpPr>
        <p:spPr bwMode="auto">
          <a:xfrm>
            <a:off x="547688" y="1784697"/>
            <a:ext cx="2270125" cy="1077218"/>
          </a:xfrm>
          <a:prstGeom prst="rect">
            <a:avLst/>
          </a:prstGeom>
          <a:solidFill>
            <a:srgbClr val="660066"/>
          </a:solidFill>
          <a:ln w="9525">
            <a:noFill/>
            <a:miter lim="800000"/>
            <a:headEnd/>
            <a:tailEnd/>
          </a:ln>
          <a:effectLst>
            <a:outerShdw blurRad="50800" dist="76200" dir="2700000" algn="tl" rotWithShape="0">
              <a:schemeClr val="bg1">
                <a:alpha val="50000"/>
              </a:schemeClr>
            </a:outerShdw>
          </a:effectLst>
        </p:spPr>
        <p:txBody>
          <a:bodyPr anchor="ctr">
            <a:spAutoFit/>
          </a:bodyPr>
          <a:lstStyle/>
          <a:p>
            <a:pPr algn="r">
              <a:defRPr/>
            </a:pPr>
            <a:r>
              <a:rPr lang="fr-FR" sz="1600" dirty="0" smtClean="0">
                <a:solidFill>
                  <a:srgbClr val="EEF4F4"/>
                </a:solidFill>
                <a:latin typeface="Arial" charset="0"/>
                <a:cs typeface="Times New Roman" charset="0"/>
              </a:rPr>
              <a:t>Mesure </a:t>
            </a:r>
            <a:r>
              <a:rPr lang="fr-FR" sz="1600" dirty="0">
                <a:solidFill>
                  <a:srgbClr val="EEF4F4"/>
                </a:solidFill>
                <a:latin typeface="Arial" charset="0"/>
                <a:cs typeface="Times New Roman" charset="0"/>
              </a:rPr>
              <a:t>la distance précise entre le satellite et la surface de la </a:t>
            </a:r>
            <a:r>
              <a:rPr lang="fr-FR" sz="1600" dirty="0" smtClean="0">
                <a:solidFill>
                  <a:srgbClr val="EEF4F4"/>
                </a:solidFill>
                <a:latin typeface="Arial" charset="0"/>
                <a:cs typeface="Times New Roman" charset="0"/>
              </a:rPr>
              <a:t>mer </a:t>
            </a:r>
            <a:r>
              <a:rPr lang="fr-FR" sz="1600" dirty="0" smtClean="0">
                <a:solidFill>
                  <a:srgbClr val="FFFF00"/>
                </a:solidFill>
                <a:latin typeface="Arial" charset="0"/>
                <a:cs typeface="Times New Roman" charset="0"/>
              </a:rPr>
              <a:t>(A)</a:t>
            </a:r>
            <a:endParaRPr lang="en-US" sz="1200" dirty="0">
              <a:solidFill>
                <a:srgbClr val="FFFF00"/>
              </a:solidFill>
              <a:latin typeface="Arial" charset="0"/>
              <a:cs typeface="Times New Roman" charset="0"/>
            </a:endParaRPr>
          </a:p>
        </p:txBody>
      </p:sp>
      <p:sp>
        <p:nvSpPr>
          <p:cNvPr id="2" name="ZoneTexte 1"/>
          <p:cNvSpPr txBox="1"/>
          <p:nvPr/>
        </p:nvSpPr>
        <p:spPr>
          <a:xfrm>
            <a:off x="5775785" y="3208867"/>
            <a:ext cx="469500" cy="338554"/>
          </a:xfrm>
          <a:prstGeom prst="rect">
            <a:avLst/>
          </a:prstGeom>
          <a:noFill/>
        </p:spPr>
        <p:txBody>
          <a:bodyPr wrap="none" rtlCol="0">
            <a:spAutoFit/>
          </a:bodyPr>
          <a:lstStyle/>
          <a:p>
            <a:r>
              <a:rPr lang="fr-FR" sz="1600" b="1" dirty="0" smtClean="0">
                <a:solidFill>
                  <a:srgbClr val="FFFF00"/>
                </a:solidFill>
                <a:latin typeface="+mj-lt"/>
              </a:rPr>
              <a:t>(A)</a:t>
            </a:r>
            <a:endParaRPr lang="fr-FR" sz="1600" b="1" dirty="0">
              <a:solidFill>
                <a:srgbClr val="FFFF00"/>
              </a:solidFill>
              <a:latin typeface="+mj-lt"/>
            </a:endParaRPr>
          </a:p>
        </p:txBody>
      </p:sp>
      <p:sp>
        <p:nvSpPr>
          <p:cNvPr id="18" name="ZoneTexte 17"/>
          <p:cNvSpPr txBox="1"/>
          <p:nvPr/>
        </p:nvSpPr>
        <p:spPr>
          <a:xfrm>
            <a:off x="5530252" y="4123266"/>
            <a:ext cx="469500" cy="338554"/>
          </a:xfrm>
          <a:prstGeom prst="rect">
            <a:avLst/>
          </a:prstGeom>
          <a:noFill/>
        </p:spPr>
        <p:txBody>
          <a:bodyPr wrap="none" rtlCol="0">
            <a:spAutoFit/>
          </a:bodyPr>
          <a:lstStyle/>
          <a:p>
            <a:r>
              <a:rPr lang="fr-FR" sz="1600" b="1" dirty="0" smtClean="0">
                <a:solidFill>
                  <a:srgbClr val="000090"/>
                </a:solidFill>
                <a:latin typeface="+mj-lt"/>
              </a:rPr>
              <a:t>(B)</a:t>
            </a:r>
            <a:endParaRPr lang="fr-FR" sz="1600" b="1" dirty="0">
              <a:solidFill>
                <a:srgbClr val="000090"/>
              </a:solidFill>
              <a:latin typeface="+mj-lt"/>
            </a:endParaRPr>
          </a:p>
        </p:txBody>
      </p:sp>
      <p:sp>
        <p:nvSpPr>
          <p:cNvPr id="19" name="ZoneTexte 18"/>
          <p:cNvSpPr txBox="1"/>
          <p:nvPr/>
        </p:nvSpPr>
        <p:spPr>
          <a:xfrm>
            <a:off x="7901017" y="5638800"/>
            <a:ext cx="435436" cy="338554"/>
          </a:xfrm>
          <a:prstGeom prst="rect">
            <a:avLst/>
          </a:prstGeom>
          <a:noFill/>
        </p:spPr>
        <p:txBody>
          <a:bodyPr wrap="none" rtlCol="0">
            <a:spAutoFit/>
          </a:bodyPr>
          <a:lstStyle/>
          <a:p>
            <a:r>
              <a:rPr lang="fr-FR" sz="1600" b="1" dirty="0" smtClean="0">
                <a:solidFill>
                  <a:srgbClr val="FF0000"/>
                </a:solidFill>
                <a:latin typeface="+mj-lt"/>
              </a:rPr>
              <a:t>(c)</a:t>
            </a:r>
            <a:endParaRPr lang="fr-FR" sz="1600" b="1" dirty="0">
              <a:solidFill>
                <a:srgbClr val="FF0000"/>
              </a:solidFill>
              <a:latin typeface="+mj-lt"/>
            </a:endParaRPr>
          </a:p>
        </p:txBody>
      </p:sp>
    </p:spTree>
    <p:extLst>
      <p:ext uri="{BB962C8B-B14F-4D97-AF65-F5344CB8AC3E}">
        <p14:creationId xmlns:p14="http://schemas.microsoft.com/office/powerpoint/2010/main" val="38738475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animBg="1"/>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69033" y="414869"/>
            <a:ext cx="8096092" cy="651932"/>
          </a:xfrm>
          <a:prstGeom prst="rect">
            <a:avLst/>
          </a:prstGeom>
          <a:noFill/>
          <a:ln w="9525">
            <a:noFill/>
            <a:miter lim="800000"/>
            <a:headEnd/>
            <a:tailEnd/>
          </a:ln>
        </p:spPr>
        <p:txBody>
          <a:bodyPr anchor="ctr">
            <a:prstTxWarp prst="textNoShape">
              <a:avLst/>
            </a:prstTxWarp>
          </a:bodyPr>
          <a:lstStyle/>
          <a:p>
            <a:pPr algn="l"/>
            <a:r>
              <a:rPr lang="fr-FR" sz="2400" b="1" i="1" dirty="0" err="1">
                <a:latin typeface="Arial"/>
              </a:rPr>
              <a:t>Topex</a:t>
            </a:r>
            <a:r>
              <a:rPr lang="fr-FR" sz="2400" b="1" i="1" dirty="0">
                <a:latin typeface="Arial"/>
              </a:rPr>
              <a:t>-Poséidon </a:t>
            </a:r>
            <a:r>
              <a:rPr lang="fr-FR" sz="2400" b="1" i="1" dirty="0" smtClean="0">
                <a:latin typeface="Arial"/>
              </a:rPr>
              <a:t>et Jason 1, 2 et 3 </a:t>
            </a:r>
            <a:endParaRPr lang="fr-FR" sz="2400" b="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45</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Altimétrie </a:t>
            </a:r>
            <a:r>
              <a:rPr lang="fr-FR" dirty="0" smtClean="0">
                <a:solidFill>
                  <a:srgbClr val="1B4A6E"/>
                </a:solidFill>
                <a:latin typeface="Arial" charset="0"/>
                <a:ea typeface="ＭＳ Ｐゴシック" charset="0"/>
                <a:cs typeface="ＭＳ Ｐゴシック" charset="0"/>
              </a:rPr>
              <a:t>satellitaire  </a:t>
            </a:r>
            <a:endParaRPr lang="fr-FR" dirty="0">
              <a:solidFill>
                <a:srgbClr val="1B4A6E"/>
              </a:solidFill>
              <a:latin typeface="Arial" charset="0"/>
              <a:ea typeface="ＭＳ Ｐゴシック" charset="0"/>
              <a:cs typeface="ＭＳ Ｐゴシック" charset="0"/>
            </a:endParaRPr>
          </a:p>
        </p:txBody>
      </p:sp>
      <p:pic>
        <p:nvPicPr>
          <p:cNvPr id="20" name="Image 19"/>
          <p:cNvPicPr>
            <a:picLocks noChangeAspect="1"/>
          </p:cNvPicPr>
          <p:nvPr/>
        </p:nvPicPr>
        <p:blipFill>
          <a:blip r:embed="rId2"/>
          <a:stretch>
            <a:fillRect/>
          </a:stretch>
        </p:blipFill>
        <p:spPr>
          <a:xfrm>
            <a:off x="0" y="1714500"/>
            <a:ext cx="9144000" cy="5143500"/>
          </a:xfrm>
          <a:prstGeom prst="rect">
            <a:avLst/>
          </a:prstGeom>
        </p:spPr>
      </p:pic>
    </p:spTree>
    <p:extLst>
      <p:ext uri="{BB962C8B-B14F-4D97-AF65-F5344CB8AC3E}">
        <p14:creationId xmlns:p14="http://schemas.microsoft.com/office/powerpoint/2010/main" val="321155304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69033" y="414869"/>
            <a:ext cx="8096092" cy="651932"/>
          </a:xfrm>
          <a:prstGeom prst="rect">
            <a:avLst/>
          </a:prstGeom>
          <a:noFill/>
          <a:ln w="9525">
            <a:noFill/>
            <a:miter lim="800000"/>
            <a:headEnd/>
            <a:tailEnd/>
          </a:ln>
        </p:spPr>
        <p:txBody>
          <a:bodyPr anchor="ctr">
            <a:prstTxWarp prst="textNoShape">
              <a:avLst/>
            </a:prstTxWarp>
          </a:bodyPr>
          <a:lstStyle/>
          <a:p>
            <a:pPr algn="l"/>
            <a:r>
              <a:rPr lang="fr-FR" sz="2400" b="1" i="1" dirty="0" err="1">
                <a:latin typeface="Arial"/>
              </a:rPr>
              <a:t>Topex</a:t>
            </a:r>
            <a:r>
              <a:rPr lang="fr-FR" sz="2400" b="1" i="1" dirty="0">
                <a:latin typeface="Arial"/>
              </a:rPr>
              <a:t>-Poséidon </a:t>
            </a:r>
            <a:r>
              <a:rPr lang="fr-FR" sz="2400" b="1" i="1" dirty="0" smtClean="0">
                <a:latin typeface="Arial"/>
              </a:rPr>
              <a:t>et Jason 1, 2 et 3 </a:t>
            </a:r>
            <a:endParaRPr lang="fr-FR" sz="2400" b="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46</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Altimétrie </a:t>
            </a:r>
            <a:r>
              <a:rPr lang="fr-FR" dirty="0" smtClean="0">
                <a:solidFill>
                  <a:srgbClr val="1B4A6E"/>
                </a:solidFill>
                <a:latin typeface="Arial" charset="0"/>
                <a:ea typeface="ＭＳ Ｐゴシック" charset="0"/>
                <a:cs typeface="ＭＳ Ｐゴシック" charset="0"/>
              </a:rPr>
              <a:t>satellitaire  </a:t>
            </a:r>
            <a:endParaRPr lang="fr-FR" dirty="0">
              <a:solidFill>
                <a:srgbClr val="1B4A6E"/>
              </a:solidFill>
              <a:latin typeface="Arial" charset="0"/>
              <a:ea typeface="ＭＳ Ｐゴシック" charset="0"/>
              <a:cs typeface="ＭＳ Ｐゴシック" charset="0"/>
            </a:endParaRPr>
          </a:p>
        </p:txBody>
      </p:sp>
      <p:pic>
        <p:nvPicPr>
          <p:cNvPr id="8"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82296" y="1020042"/>
            <a:ext cx="5217862" cy="331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ChangeArrowheads="1"/>
          </p:cNvSpPr>
          <p:nvPr/>
        </p:nvSpPr>
        <p:spPr bwMode="auto">
          <a:xfrm>
            <a:off x="604515" y="1141849"/>
            <a:ext cx="3067349" cy="270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fr-FR" sz="1800" b="1" u="sng" dirty="0">
                <a:solidFill>
                  <a:schemeClr val="bg1"/>
                </a:solidFill>
                <a:latin typeface="Arial" charset="0"/>
                <a:cs typeface="Times New Roman" charset="0"/>
              </a:rPr>
              <a:t>Instruments embarqués</a:t>
            </a:r>
          </a:p>
          <a:p>
            <a:pPr algn="l"/>
            <a:endParaRPr lang="fr-FR" sz="800" b="1" dirty="0">
              <a:solidFill>
                <a:schemeClr val="bg1"/>
              </a:solidFill>
              <a:latin typeface="Arial" charset="0"/>
              <a:cs typeface="Times New Roman" charset="0"/>
            </a:endParaRPr>
          </a:p>
          <a:p>
            <a:pPr marL="174625" indent="-174625" algn="l">
              <a:buFont typeface="Arial"/>
              <a:buChar char="•"/>
            </a:pPr>
            <a:r>
              <a:rPr lang="fr-FR" sz="1600" dirty="0" smtClean="0">
                <a:solidFill>
                  <a:schemeClr val="bg1"/>
                </a:solidFill>
                <a:latin typeface="Arial" charset="0"/>
                <a:cs typeface="Arial" charset="0"/>
              </a:rPr>
              <a:t>Altimètre</a:t>
            </a:r>
            <a:r>
              <a:rPr lang="fr-FR" sz="1600" dirty="0">
                <a:solidFill>
                  <a:schemeClr val="bg1"/>
                </a:solidFill>
                <a:latin typeface="Arial" charset="0"/>
                <a:cs typeface="Arial" charset="0"/>
              </a:rPr>
              <a:t>-</a:t>
            </a:r>
            <a:r>
              <a:rPr lang="fr-FR" sz="1600" dirty="0" smtClean="0">
                <a:solidFill>
                  <a:schemeClr val="bg1"/>
                </a:solidFill>
                <a:latin typeface="Arial" charset="0"/>
                <a:cs typeface="Arial" charset="0"/>
              </a:rPr>
              <a:t>radar</a:t>
            </a:r>
          </a:p>
          <a:p>
            <a:pPr marL="174625" indent="-174625" algn="l">
              <a:buFont typeface="Arial"/>
              <a:buChar char="•"/>
            </a:pPr>
            <a:r>
              <a:rPr lang="fr-FR" sz="1600" dirty="0" smtClean="0">
                <a:solidFill>
                  <a:schemeClr val="bg1"/>
                </a:solidFill>
                <a:latin typeface="Arial" charset="0"/>
                <a:cs typeface="Arial" charset="0"/>
              </a:rPr>
              <a:t>Système </a:t>
            </a:r>
            <a:r>
              <a:rPr lang="fr-FR" sz="1600" dirty="0">
                <a:solidFill>
                  <a:schemeClr val="bg1"/>
                </a:solidFill>
                <a:latin typeface="Arial" charset="0"/>
                <a:cs typeface="Arial" charset="0"/>
              </a:rPr>
              <a:t>Doris</a:t>
            </a:r>
          </a:p>
          <a:p>
            <a:pPr marL="174625" indent="-174625" algn="l">
              <a:buFont typeface="Arial"/>
              <a:buChar char="•"/>
            </a:pPr>
            <a:r>
              <a:rPr lang="fr-FR" sz="1600" dirty="0">
                <a:solidFill>
                  <a:schemeClr val="bg1"/>
                </a:solidFill>
                <a:latin typeface="Arial" charset="0"/>
                <a:cs typeface="Arial" charset="0"/>
              </a:rPr>
              <a:t>Système GPS</a:t>
            </a:r>
          </a:p>
          <a:p>
            <a:pPr marL="174625" indent="-174625" algn="l">
              <a:buFont typeface="Arial"/>
              <a:buChar char="•"/>
            </a:pPr>
            <a:r>
              <a:rPr lang="fr-FR" sz="1600" dirty="0">
                <a:solidFill>
                  <a:schemeClr val="bg1"/>
                </a:solidFill>
                <a:latin typeface="Arial" charset="0"/>
                <a:cs typeface="Arial" charset="0"/>
              </a:rPr>
              <a:t>Réflecteur laser LRA</a:t>
            </a:r>
          </a:p>
          <a:p>
            <a:pPr marL="174625" indent="-174625" algn="l">
              <a:buFont typeface="Arial"/>
              <a:buChar char="•"/>
            </a:pPr>
            <a:r>
              <a:rPr lang="fr-FR" sz="1600" dirty="0">
                <a:solidFill>
                  <a:schemeClr val="bg1"/>
                </a:solidFill>
                <a:latin typeface="Arial" charset="0"/>
                <a:cs typeface="Arial" charset="0"/>
              </a:rPr>
              <a:t>Radiomètre micro-</a:t>
            </a:r>
            <a:r>
              <a:rPr lang="fr-FR" sz="1600" dirty="0" smtClean="0">
                <a:solidFill>
                  <a:schemeClr val="bg1"/>
                </a:solidFill>
                <a:latin typeface="Arial" charset="0"/>
                <a:cs typeface="Arial" charset="0"/>
              </a:rPr>
              <a:t>ondes</a:t>
            </a:r>
          </a:p>
          <a:p>
            <a:pPr marL="174625" indent="-174625" algn="l">
              <a:buFont typeface="Arial"/>
              <a:buChar char="•"/>
            </a:pPr>
            <a:r>
              <a:rPr lang="fr-FR" sz="1600" dirty="0">
                <a:solidFill>
                  <a:schemeClr val="bg1"/>
                </a:solidFill>
                <a:latin typeface="Arial" charset="0"/>
                <a:cs typeface="Arial" charset="0"/>
              </a:rPr>
              <a:t>T2L2 </a:t>
            </a:r>
            <a:r>
              <a:rPr lang="fr-FR" sz="1000" dirty="0">
                <a:solidFill>
                  <a:schemeClr val="bg1"/>
                </a:solidFill>
                <a:latin typeface="Arial" charset="0"/>
                <a:cs typeface="Arial" charset="0"/>
              </a:rPr>
              <a:t>(Transfert de temps par lien laser</a:t>
            </a:r>
            <a:r>
              <a:rPr lang="fr-FR" sz="1000" dirty="0" smtClean="0">
                <a:solidFill>
                  <a:schemeClr val="bg1"/>
                </a:solidFill>
                <a:latin typeface="Arial" charset="0"/>
                <a:cs typeface="Arial" charset="0"/>
              </a:rPr>
              <a:t>)</a:t>
            </a:r>
          </a:p>
          <a:p>
            <a:pPr marL="174625" indent="-174625" algn="l">
              <a:buFont typeface="Arial"/>
              <a:buChar char="•"/>
            </a:pPr>
            <a:r>
              <a:rPr lang="fr-FR" sz="1600" dirty="0">
                <a:solidFill>
                  <a:schemeClr val="bg1"/>
                </a:solidFill>
                <a:latin typeface="Arial" charset="0"/>
                <a:cs typeface="Arial" charset="0"/>
              </a:rPr>
              <a:t>Carmen-2 </a:t>
            </a:r>
            <a:r>
              <a:rPr lang="fr-FR" sz="1000" dirty="0">
                <a:solidFill>
                  <a:schemeClr val="bg1"/>
                </a:solidFill>
                <a:latin typeface="Arial" charset="0"/>
                <a:cs typeface="Arial" charset="0"/>
              </a:rPr>
              <a:t>(dosimètre de radiation</a:t>
            </a:r>
            <a:r>
              <a:rPr lang="fr-FR" sz="1000" dirty="0" smtClean="0">
                <a:solidFill>
                  <a:schemeClr val="bg1"/>
                </a:solidFill>
                <a:latin typeface="Arial" charset="0"/>
                <a:cs typeface="Arial" charset="0"/>
              </a:rPr>
              <a:t>)</a:t>
            </a:r>
          </a:p>
          <a:p>
            <a:pPr marL="174625" indent="-174625" algn="l">
              <a:buFont typeface="Arial"/>
              <a:buChar char="•"/>
            </a:pPr>
            <a:r>
              <a:rPr lang="en-US" sz="1600" dirty="0">
                <a:solidFill>
                  <a:schemeClr val="bg1"/>
                </a:solidFill>
                <a:latin typeface="Arial" charset="0"/>
                <a:cs typeface="Arial" charset="0"/>
              </a:rPr>
              <a:t>LPT </a:t>
            </a:r>
            <a:r>
              <a:rPr lang="en-US" sz="1000" dirty="0">
                <a:solidFill>
                  <a:schemeClr val="bg1"/>
                </a:solidFill>
                <a:latin typeface="Arial" charset="0"/>
                <a:cs typeface="Arial" charset="0"/>
              </a:rPr>
              <a:t>(Light Particle Telescope)</a:t>
            </a:r>
            <a:endParaRPr lang="fr-FR" sz="1000" dirty="0">
              <a:solidFill>
                <a:schemeClr val="bg1"/>
              </a:solidFill>
              <a:latin typeface="Arial" charset="0"/>
              <a:cs typeface="Arial" charset="0"/>
            </a:endParaRPr>
          </a:p>
          <a:p>
            <a:pPr marL="174625" indent="-174625" algn="l">
              <a:buFont typeface="Arial"/>
              <a:buChar char="•"/>
            </a:pPr>
            <a:endParaRPr lang="fr-FR" sz="1600" dirty="0">
              <a:solidFill>
                <a:schemeClr val="bg1"/>
              </a:solidFill>
              <a:latin typeface="Arial" charset="0"/>
              <a:cs typeface="Arial" charset="0"/>
            </a:endParaRPr>
          </a:p>
        </p:txBody>
      </p:sp>
      <p:sp>
        <p:nvSpPr>
          <p:cNvPr id="10" name="Rectangle 9"/>
          <p:cNvSpPr>
            <a:spLocks noChangeArrowheads="1"/>
          </p:cNvSpPr>
          <p:nvPr/>
        </p:nvSpPr>
        <p:spPr bwMode="auto">
          <a:xfrm>
            <a:off x="852488" y="4810592"/>
            <a:ext cx="810736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fr-FR" sz="1600" b="1" dirty="0" err="1">
                <a:solidFill>
                  <a:srgbClr val="000000"/>
                </a:solidFill>
                <a:latin typeface="Arial" charset="0"/>
                <a:cs typeface="Times New Roman" charset="0"/>
              </a:rPr>
              <a:t>Topex</a:t>
            </a:r>
            <a:r>
              <a:rPr lang="fr-FR" sz="1600" b="1" dirty="0">
                <a:solidFill>
                  <a:srgbClr val="000000"/>
                </a:solidFill>
                <a:latin typeface="Arial" charset="0"/>
                <a:cs typeface="Times New Roman" charset="0"/>
              </a:rPr>
              <a:t>-Poséidon : </a:t>
            </a:r>
            <a:r>
              <a:rPr lang="fr-FR" sz="1600" dirty="0">
                <a:solidFill>
                  <a:srgbClr val="000000"/>
                </a:solidFill>
                <a:latin typeface="Arial" charset="0"/>
                <a:cs typeface="Times New Roman" charset="0"/>
              </a:rPr>
              <a:t>	lancé en 1992 - Abandonné en 2002</a:t>
            </a:r>
          </a:p>
          <a:p>
            <a:pPr algn="just"/>
            <a:r>
              <a:rPr lang="fr-FR" sz="1600" b="1" dirty="0">
                <a:solidFill>
                  <a:srgbClr val="000000"/>
                </a:solidFill>
                <a:latin typeface="Arial" charset="0"/>
                <a:cs typeface="Times New Roman" charset="0"/>
              </a:rPr>
              <a:t>Jason 1 : </a:t>
            </a:r>
            <a:r>
              <a:rPr lang="fr-FR" sz="1600" dirty="0">
                <a:solidFill>
                  <a:srgbClr val="000000"/>
                </a:solidFill>
                <a:latin typeface="Arial" charset="0"/>
                <a:cs typeface="Times New Roman" charset="0"/>
              </a:rPr>
              <a:t>	lancé en 2001 - Abandonné en </a:t>
            </a:r>
            <a:r>
              <a:rPr lang="fr-FR" sz="1600" dirty="0" smtClean="0">
                <a:solidFill>
                  <a:srgbClr val="000000"/>
                </a:solidFill>
                <a:latin typeface="Arial" charset="0"/>
                <a:cs typeface="Times New Roman" charset="0"/>
              </a:rPr>
              <a:t>2009</a:t>
            </a:r>
            <a:endParaRPr lang="fr-FR" sz="1600" dirty="0">
              <a:solidFill>
                <a:srgbClr val="000000"/>
              </a:solidFill>
              <a:latin typeface="Arial" charset="0"/>
              <a:cs typeface="Times New Roman" charset="0"/>
            </a:endParaRPr>
          </a:p>
          <a:p>
            <a:pPr algn="just"/>
            <a:r>
              <a:rPr lang="fr-FR" sz="1600" b="1" dirty="0">
                <a:solidFill>
                  <a:srgbClr val="000000"/>
                </a:solidFill>
                <a:latin typeface="Arial" charset="0"/>
                <a:cs typeface="Times New Roman" charset="0"/>
              </a:rPr>
              <a:t>Jason 2 : </a:t>
            </a:r>
            <a:r>
              <a:rPr lang="fr-FR" sz="1600" dirty="0">
                <a:solidFill>
                  <a:srgbClr val="000000"/>
                </a:solidFill>
                <a:latin typeface="Arial" charset="0"/>
                <a:cs typeface="Times New Roman" charset="0"/>
              </a:rPr>
              <a:t>	lancé en 2008 – Opérationnel</a:t>
            </a:r>
          </a:p>
          <a:p>
            <a:pPr algn="just"/>
            <a:r>
              <a:rPr lang="fr-FR" sz="1600" b="1" dirty="0" smtClean="0">
                <a:solidFill>
                  <a:srgbClr val="000000"/>
                </a:solidFill>
                <a:latin typeface="Arial" charset="0"/>
                <a:cs typeface="Times New Roman" charset="0"/>
              </a:rPr>
              <a:t>Jason 3 </a:t>
            </a:r>
            <a:r>
              <a:rPr lang="fr-FR" sz="1600" b="1" dirty="0">
                <a:solidFill>
                  <a:srgbClr val="000000"/>
                </a:solidFill>
                <a:latin typeface="Arial" charset="0"/>
                <a:cs typeface="Times New Roman" charset="0"/>
              </a:rPr>
              <a:t>: </a:t>
            </a:r>
            <a:r>
              <a:rPr lang="fr-FR" sz="1600" dirty="0">
                <a:solidFill>
                  <a:srgbClr val="000000"/>
                </a:solidFill>
                <a:latin typeface="Arial" charset="0"/>
                <a:cs typeface="Times New Roman" charset="0"/>
              </a:rPr>
              <a:t>	lancé en </a:t>
            </a:r>
            <a:r>
              <a:rPr lang="fr-FR" sz="1600" dirty="0" smtClean="0">
                <a:solidFill>
                  <a:srgbClr val="000000"/>
                </a:solidFill>
                <a:latin typeface="Arial" charset="0"/>
                <a:cs typeface="Times New Roman" charset="0"/>
              </a:rPr>
              <a:t>2016 </a:t>
            </a:r>
            <a:r>
              <a:rPr lang="fr-FR" sz="1600" dirty="0">
                <a:solidFill>
                  <a:srgbClr val="000000"/>
                </a:solidFill>
                <a:latin typeface="Arial" charset="0"/>
                <a:cs typeface="Times New Roman" charset="0"/>
              </a:rPr>
              <a:t>– </a:t>
            </a:r>
            <a:r>
              <a:rPr lang="fr-FR" sz="1600" dirty="0" smtClean="0">
                <a:solidFill>
                  <a:srgbClr val="000000"/>
                </a:solidFill>
                <a:latin typeface="Arial" charset="0"/>
                <a:cs typeface="Times New Roman" charset="0"/>
              </a:rPr>
              <a:t>En cours de validation</a:t>
            </a:r>
            <a:endParaRPr lang="fr-FR" sz="1600" dirty="0">
              <a:solidFill>
                <a:srgbClr val="000000"/>
              </a:solidFill>
              <a:latin typeface="Arial" charset="0"/>
              <a:cs typeface="Times New Roman" charset="0"/>
            </a:endParaRPr>
          </a:p>
          <a:p>
            <a:pPr algn="just"/>
            <a:endParaRPr lang="fr-FR" sz="800" dirty="0" smtClean="0">
              <a:solidFill>
                <a:srgbClr val="000000"/>
              </a:solidFill>
              <a:latin typeface="Arial" charset="0"/>
              <a:cs typeface="Times New Roman" charset="0"/>
            </a:endParaRPr>
          </a:p>
          <a:p>
            <a:pPr algn="just"/>
            <a:r>
              <a:rPr lang="fr-FR" sz="1600" b="1" dirty="0" smtClean="0">
                <a:solidFill>
                  <a:srgbClr val="000000"/>
                </a:solidFill>
                <a:latin typeface="Arial" charset="0"/>
                <a:cs typeface="Times New Roman" charset="0"/>
              </a:rPr>
              <a:t>Recherche</a:t>
            </a:r>
            <a:r>
              <a:rPr lang="fr-FR" sz="1600" dirty="0" smtClean="0">
                <a:solidFill>
                  <a:srgbClr val="000000"/>
                </a:solidFill>
                <a:latin typeface="Arial" charset="0"/>
                <a:cs typeface="Times New Roman" charset="0"/>
              </a:rPr>
              <a:t> </a:t>
            </a:r>
            <a:r>
              <a:rPr lang="fr-FR" sz="1600" b="1" dirty="0" smtClean="0">
                <a:solidFill>
                  <a:srgbClr val="000000"/>
                </a:solidFill>
                <a:latin typeface="Arial" charset="0"/>
                <a:cs typeface="Times New Roman" charset="0"/>
              </a:rPr>
              <a:t>océanographique</a:t>
            </a:r>
            <a:r>
              <a:rPr lang="fr-FR" sz="1600" dirty="0" smtClean="0">
                <a:solidFill>
                  <a:srgbClr val="000000"/>
                </a:solidFill>
                <a:latin typeface="Arial" charset="0"/>
                <a:cs typeface="Times New Roman" charset="0"/>
              </a:rPr>
              <a:t> et </a:t>
            </a:r>
            <a:r>
              <a:rPr lang="fr-FR" sz="1600" dirty="0">
                <a:solidFill>
                  <a:srgbClr val="000000"/>
                </a:solidFill>
                <a:latin typeface="Arial" charset="0"/>
                <a:cs typeface="Times New Roman" charset="0"/>
              </a:rPr>
              <a:t>l’</a:t>
            </a:r>
            <a:r>
              <a:rPr lang="fr-FR" altLang="ja-JP" sz="1600" b="1" dirty="0">
                <a:solidFill>
                  <a:srgbClr val="000000"/>
                </a:solidFill>
                <a:latin typeface="Arial" charset="0"/>
                <a:cs typeface="Times New Roman" charset="0"/>
              </a:rPr>
              <a:t>océanographie </a:t>
            </a:r>
            <a:r>
              <a:rPr lang="fr-FR" altLang="ja-JP" sz="1600" b="1" dirty="0" smtClean="0">
                <a:solidFill>
                  <a:srgbClr val="000000"/>
                </a:solidFill>
                <a:latin typeface="Arial" charset="0"/>
                <a:cs typeface="Times New Roman" charset="0"/>
              </a:rPr>
              <a:t>opérationnelle</a:t>
            </a:r>
          </a:p>
          <a:p>
            <a:pPr algn="just"/>
            <a:r>
              <a:rPr lang="fr-FR" altLang="ja-JP" sz="1600" dirty="0">
                <a:solidFill>
                  <a:srgbClr val="000000"/>
                </a:solidFill>
                <a:latin typeface="Arial" charset="0"/>
                <a:cs typeface="Times New Roman" charset="0"/>
              </a:rPr>
              <a:t>Niveau marin, climatologie, </a:t>
            </a:r>
            <a:r>
              <a:rPr lang="fr-FR" altLang="ja-JP" sz="1600" dirty="0" smtClean="0">
                <a:solidFill>
                  <a:srgbClr val="000000"/>
                </a:solidFill>
                <a:latin typeface="Arial" charset="0"/>
                <a:cs typeface="Times New Roman" charset="0"/>
              </a:rPr>
              <a:t>météorologie, bulletins </a:t>
            </a:r>
            <a:r>
              <a:rPr lang="fr-FR" altLang="ja-JP" sz="1600" dirty="0">
                <a:solidFill>
                  <a:srgbClr val="000000"/>
                </a:solidFill>
                <a:latin typeface="Arial" charset="0"/>
                <a:cs typeface="Times New Roman" charset="0"/>
              </a:rPr>
              <a:t>météorologiques pour les flottes de pêche, prévoir les grand événements climatiques anormaux, </a:t>
            </a:r>
            <a:r>
              <a:rPr lang="fr-FR" altLang="ja-JP" sz="1600" dirty="0" smtClean="0">
                <a:solidFill>
                  <a:srgbClr val="000000"/>
                </a:solidFill>
                <a:latin typeface="Arial" charset="0"/>
                <a:cs typeface="Times New Roman" charset="0"/>
              </a:rPr>
              <a:t>etc…</a:t>
            </a:r>
            <a:endParaRPr lang="fr-FR" sz="1600" b="1" dirty="0">
              <a:solidFill>
                <a:srgbClr val="000000"/>
              </a:solidFill>
              <a:latin typeface="Arial" charset="0"/>
              <a:cs typeface="Times New Roman" charset="0"/>
            </a:endParaRPr>
          </a:p>
        </p:txBody>
      </p:sp>
      <p:sp>
        <p:nvSpPr>
          <p:cNvPr id="11" name="ZoneTexte 10"/>
          <p:cNvSpPr txBox="1">
            <a:spLocks noChangeArrowheads="1"/>
          </p:cNvSpPr>
          <p:nvPr/>
        </p:nvSpPr>
        <p:spPr bwMode="auto">
          <a:xfrm>
            <a:off x="821869" y="4063851"/>
            <a:ext cx="2228076" cy="529763"/>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24000" tIns="140400" rIns="324000" bIns="140400">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lang="fr-FR" sz="1600" b="1" dirty="0">
                <a:solidFill>
                  <a:srgbClr val="FFFFFF"/>
                </a:solidFill>
                <a:latin typeface="Arial" charset="0"/>
                <a:cs typeface="Arial" charset="0"/>
              </a:rPr>
              <a:t>Précision : </a:t>
            </a:r>
            <a:r>
              <a:rPr lang="fr-FR" sz="1600" b="1" dirty="0" smtClean="0">
                <a:solidFill>
                  <a:srgbClr val="FFFFFF"/>
                </a:solidFill>
                <a:latin typeface="Arial" charset="0"/>
                <a:cs typeface="Arial" charset="0"/>
              </a:rPr>
              <a:t>2 </a:t>
            </a:r>
            <a:r>
              <a:rPr lang="fr-FR" sz="1600" b="1" dirty="0">
                <a:solidFill>
                  <a:srgbClr val="FFFFFF"/>
                </a:solidFill>
                <a:latin typeface="Arial" charset="0"/>
                <a:cs typeface="Arial" charset="0"/>
              </a:rPr>
              <a:t>cm</a:t>
            </a:r>
          </a:p>
        </p:txBody>
      </p:sp>
      <p:sp>
        <p:nvSpPr>
          <p:cNvPr id="12" name="Rectangle 11"/>
          <p:cNvSpPr>
            <a:spLocks noChangeArrowheads="1"/>
          </p:cNvSpPr>
          <p:nvPr/>
        </p:nvSpPr>
        <p:spPr bwMode="auto">
          <a:xfrm>
            <a:off x="8016826" y="3935866"/>
            <a:ext cx="854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b="1" dirty="0">
                <a:solidFill>
                  <a:srgbClr val="000000"/>
                </a:solidFill>
                <a:latin typeface="Arial" charset="0"/>
                <a:cs typeface="Times New Roman" charset="0"/>
              </a:rPr>
              <a:t>Jason 2 </a:t>
            </a:r>
            <a:endParaRPr lang="fr-FR" dirty="0">
              <a:cs typeface="Times New Roman" charset="0"/>
            </a:endParaRPr>
          </a:p>
        </p:txBody>
      </p:sp>
      <p:sp>
        <p:nvSpPr>
          <p:cNvPr id="13" name="ZoneTexte 12">
            <a:hlinkClick r:id="rId3" highlightClick="1"/>
          </p:cNvPr>
          <p:cNvSpPr txBox="1"/>
          <p:nvPr/>
        </p:nvSpPr>
        <p:spPr>
          <a:xfrm>
            <a:off x="5977047" y="4349640"/>
            <a:ext cx="2499315" cy="246221"/>
          </a:xfrm>
          <a:prstGeom prst="rect">
            <a:avLst/>
          </a:prstGeom>
          <a:noFill/>
        </p:spPr>
        <p:txBody>
          <a:bodyPr wrap="none" rtlCol="0">
            <a:spAutoFit/>
          </a:bodyPr>
          <a:lstStyle/>
          <a:p>
            <a:r>
              <a:rPr lang="nl-NL" sz="1000" dirty="0" smtClean="0">
                <a:latin typeface="+mj-lt"/>
              </a:rPr>
              <a:t>Video : Jason 3 </a:t>
            </a:r>
            <a:r>
              <a:rPr lang="fr-FR" sz="1000" dirty="0" smtClean="0">
                <a:latin typeface="+mj-lt"/>
              </a:rPr>
              <a:t>–</a:t>
            </a:r>
            <a:r>
              <a:rPr lang="nl-NL" sz="1000" dirty="0" smtClean="0">
                <a:latin typeface="+mj-lt"/>
              </a:rPr>
              <a:t> </a:t>
            </a:r>
            <a:r>
              <a:rPr lang="nl-NL" sz="1000" dirty="0" err="1" smtClean="0">
                <a:latin typeface="+mj-lt"/>
              </a:rPr>
              <a:t>L’Odyssée</a:t>
            </a:r>
            <a:r>
              <a:rPr lang="nl-NL" sz="1000" dirty="0" smtClean="0">
                <a:latin typeface="+mj-lt"/>
              </a:rPr>
              <a:t> des </a:t>
            </a:r>
            <a:r>
              <a:rPr lang="nl-NL" sz="1000" dirty="0" err="1" smtClean="0">
                <a:latin typeface="+mj-lt"/>
              </a:rPr>
              <a:t>océans</a:t>
            </a:r>
            <a:endParaRPr lang="fr-FR" sz="1000" dirty="0">
              <a:latin typeface="+mj-lt"/>
            </a:endParaRPr>
          </a:p>
        </p:txBody>
      </p:sp>
    </p:spTree>
    <p:extLst>
      <p:ext uri="{BB962C8B-B14F-4D97-AF65-F5344CB8AC3E}">
        <p14:creationId xmlns:p14="http://schemas.microsoft.com/office/powerpoint/2010/main" val="23872597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69033" y="414869"/>
            <a:ext cx="8096092" cy="651932"/>
          </a:xfrm>
          <a:prstGeom prst="rect">
            <a:avLst/>
          </a:prstGeom>
          <a:noFill/>
          <a:ln w="9525">
            <a:noFill/>
            <a:miter lim="800000"/>
            <a:headEnd/>
            <a:tailEnd/>
          </a:ln>
        </p:spPr>
        <p:txBody>
          <a:bodyPr anchor="ctr">
            <a:prstTxWarp prst="textNoShape">
              <a:avLst/>
            </a:prstTxWarp>
          </a:bodyPr>
          <a:lstStyle/>
          <a:p>
            <a:pPr algn="l"/>
            <a:r>
              <a:rPr lang="fr-FR" sz="2400" b="1" i="1" dirty="0" smtClean="0">
                <a:latin typeface="Arial"/>
              </a:rPr>
              <a:t>Altimétrie</a:t>
            </a:r>
            <a:endParaRPr lang="fr-FR" sz="2400" b="1"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47</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Altimétrie satellitaire </a:t>
            </a:r>
          </a:p>
        </p:txBody>
      </p:sp>
      <p:pic>
        <p:nvPicPr>
          <p:cNvPr id="26" name="Image 25" descr="Screen Shot 2013-12-16 at 9.55.0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55919" y="353163"/>
            <a:ext cx="5301333" cy="6490058"/>
          </a:xfrm>
          <a:prstGeom prst="rect">
            <a:avLst/>
          </a:prstGeom>
        </p:spPr>
      </p:pic>
      <p:sp>
        <p:nvSpPr>
          <p:cNvPr id="29" name="Rectangle 6"/>
          <p:cNvSpPr>
            <a:spLocks noChangeArrowheads="1"/>
          </p:cNvSpPr>
          <p:nvPr/>
        </p:nvSpPr>
        <p:spPr bwMode="auto">
          <a:xfrm>
            <a:off x="770163" y="1408715"/>
            <a:ext cx="337103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fr-FR" sz="2000" b="1" dirty="0" smtClean="0">
                <a:solidFill>
                  <a:schemeClr val="bg1"/>
                </a:solidFill>
                <a:latin typeface="Arial" charset="0"/>
                <a:cs typeface="Times New Roman" charset="0"/>
              </a:rPr>
              <a:t>Mesure</a:t>
            </a:r>
            <a:r>
              <a:rPr lang="fr-FR" sz="2000" dirty="0" smtClean="0">
                <a:solidFill>
                  <a:schemeClr val="bg1"/>
                </a:solidFill>
                <a:latin typeface="Arial" charset="0"/>
                <a:cs typeface="Times New Roman" charset="0"/>
              </a:rPr>
              <a:t> :</a:t>
            </a:r>
          </a:p>
          <a:p>
            <a:pPr algn="l"/>
            <a:r>
              <a:rPr lang="fr-FR" sz="2000" dirty="0" smtClean="0">
                <a:solidFill>
                  <a:schemeClr val="bg1"/>
                </a:solidFill>
                <a:latin typeface="Arial" charset="0"/>
                <a:cs typeface="Times New Roman" charset="0"/>
              </a:rPr>
              <a:t>Hauteur </a:t>
            </a:r>
            <a:r>
              <a:rPr lang="fr-FR" sz="2000" dirty="0">
                <a:solidFill>
                  <a:schemeClr val="bg1"/>
                </a:solidFill>
                <a:latin typeface="Arial" charset="0"/>
                <a:cs typeface="Times New Roman" charset="0"/>
              </a:rPr>
              <a:t>du niveau marin global</a:t>
            </a:r>
          </a:p>
          <a:p>
            <a:pPr algn="l"/>
            <a:endParaRPr lang="fr-FR" sz="2000" dirty="0">
              <a:solidFill>
                <a:schemeClr val="bg1"/>
              </a:solidFill>
              <a:latin typeface="Arial" charset="0"/>
              <a:cs typeface="Times New Roman" charset="0"/>
            </a:endParaRPr>
          </a:p>
          <a:p>
            <a:pPr algn="l"/>
            <a:r>
              <a:rPr lang="fr-FR" sz="2000" b="1" dirty="0">
                <a:solidFill>
                  <a:schemeClr val="bg1"/>
                </a:solidFill>
                <a:latin typeface="Arial" charset="0"/>
                <a:cs typeface="Times New Roman" charset="0"/>
              </a:rPr>
              <a:t>Couverture</a:t>
            </a:r>
            <a:r>
              <a:rPr lang="fr-FR" sz="2000" dirty="0">
                <a:solidFill>
                  <a:schemeClr val="bg1"/>
                </a:solidFill>
                <a:latin typeface="Arial" charset="0"/>
                <a:cs typeface="Times New Roman" charset="0"/>
              </a:rPr>
              <a:t> complète sur un cycle </a:t>
            </a:r>
            <a:r>
              <a:rPr lang="fr-FR" sz="2000" dirty="0" smtClean="0">
                <a:solidFill>
                  <a:schemeClr val="bg1"/>
                </a:solidFill>
                <a:latin typeface="Arial" charset="0"/>
                <a:cs typeface="Times New Roman" charset="0"/>
              </a:rPr>
              <a:t>:  </a:t>
            </a:r>
            <a:r>
              <a:rPr lang="fr-FR" sz="2000" dirty="0">
                <a:solidFill>
                  <a:schemeClr val="bg1"/>
                </a:solidFill>
                <a:latin typeface="Arial" charset="0"/>
                <a:cs typeface="Times New Roman" charset="0"/>
              </a:rPr>
              <a:t>9.9 jours</a:t>
            </a:r>
          </a:p>
          <a:p>
            <a:pPr algn="l"/>
            <a:endParaRPr lang="fr-FR" sz="2000" dirty="0">
              <a:solidFill>
                <a:schemeClr val="bg1"/>
              </a:solidFill>
              <a:latin typeface="Arial" charset="0"/>
              <a:cs typeface="Times New Roman" charset="0"/>
            </a:endParaRPr>
          </a:p>
          <a:p>
            <a:pPr algn="l"/>
            <a:r>
              <a:rPr lang="fr-FR" sz="2000" b="1" dirty="0" smtClean="0">
                <a:solidFill>
                  <a:schemeClr val="bg1"/>
                </a:solidFill>
                <a:latin typeface="Arial" charset="0"/>
                <a:cs typeface="Times New Roman" charset="0"/>
              </a:rPr>
              <a:t>Répétabilité</a:t>
            </a:r>
            <a:endParaRPr lang="fr-FR" sz="2000" dirty="0" smtClean="0">
              <a:solidFill>
                <a:schemeClr val="bg1"/>
              </a:solidFill>
              <a:latin typeface="Arial" charset="0"/>
              <a:cs typeface="Times New Roman" charset="0"/>
            </a:endParaRPr>
          </a:p>
          <a:p>
            <a:pPr algn="l"/>
            <a:r>
              <a:rPr lang="fr-FR" sz="2000" dirty="0" smtClean="0">
                <a:solidFill>
                  <a:schemeClr val="bg1"/>
                </a:solidFill>
                <a:latin typeface="Arial" charset="0"/>
                <a:cs typeface="Times New Roman" charset="0"/>
              </a:rPr>
              <a:t>± </a:t>
            </a:r>
            <a:r>
              <a:rPr lang="fr-FR" sz="2000" dirty="0">
                <a:solidFill>
                  <a:schemeClr val="bg1"/>
                </a:solidFill>
                <a:latin typeface="Arial" charset="0"/>
                <a:cs typeface="Times New Roman" charset="0"/>
              </a:rPr>
              <a:t>1 km (au sol)</a:t>
            </a:r>
          </a:p>
        </p:txBody>
      </p:sp>
    </p:spTree>
    <p:extLst>
      <p:ext uri="{BB962C8B-B14F-4D97-AF65-F5344CB8AC3E}">
        <p14:creationId xmlns:p14="http://schemas.microsoft.com/office/powerpoint/2010/main" val="216310377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69033" y="414869"/>
            <a:ext cx="8096092" cy="651932"/>
          </a:xfrm>
          <a:prstGeom prst="rect">
            <a:avLst/>
          </a:prstGeom>
          <a:noFill/>
          <a:ln w="9525">
            <a:noFill/>
            <a:miter lim="800000"/>
            <a:headEnd/>
            <a:tailEnd/>
          </a:ln>
        </p:spPr>
        <p:txBody>
          <a:bodyPr anchor="ctr">
            <a:prstTxWarp prst="textNoShape">
              <a:avLst/>
            </a:prstTxWarp>
          </a:bodyPr>
          <a:lstStyle/>
          <a:p>
            <a:pPr algn="l"/>
            <a:r>
              <a:rPr lang="fr-FR" sz="2400" b="1" i="1" dirty="0">
                <a:latin typeface="Arial"/>
              </a:rPr>
              <a:t>Variations </a:t>
            </a:r>
            <a:r>
              <a:rPr lang="fr-FR" sz="2400" b="1" i="1" dirty="0" smtClean="0">
                <a:latin typeface="Arial"/>
              </a:rPr>
              <a:t>récentes du NME   </a:t>
            </a:r>
            <a:endParaRPr lang="fr-FR" sz="2400" b="1"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48</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Altimétrie satellitaire </a:t>
            </a:r>
          </a:p>
        </p:txBody>
      </p:sp>
      <p:sp>
        <p:nvSpPr>
          <p:cNvPr id="29" name="Rectangle 6"/>
          <p:cNvSpPr>
            <a:spLocks noChangeArrowheads="1"/>
          </p:cNvSpPr>
          <p:nvPr/>
        </p:nvSpPr>
        <p:spPr bwMode="auto">
          <a:xfrm>
            <a:off x="824789" y="1067464"/>
            <a:ext cx="38961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fr-FR" sz="2000" u="sng" dirty="0" smtClean="0">
                <a:latin typeface="Arial"/>
                <a:sym typeface="Wingdings"/>
              </a:rPr>
              <a:t>Forte </a:t>
            </a:r>
            <a:r>
              <a:rPr lang="fr-FR" sz="2000" u="sng" dirty="0">
                <a:latin typeface="Arial"/>
                <a:sym typeface="Wingdings"/>
              </a:rPr>
              <a:t>variabilité </a:t>
            </a:r>
            <a:r>
              <a:rPr lang="fr-FR" sz="2000" u="sng" dirty="0" smtClean="0">
                <a:latin typeface="Arial"/>
                <a:sym typeface="Wingdings"/>
              </a:rPr>
              <a:t>spatiale</a:t>
            </a:r>
          </a:p>
          <a:p>
            <a:pPr algn="l"/>
            <a:r>
              <a:rPr lang="fr-FR" sz="2000" b="1" dirty="0" smtClean="0">
                <a:latin typeface="Arial"/>
                <a:sym typeface="Wingdings"/>
              </a:rPr>
              <a:t>-5 </a:t>
            </a:r>
            <a:r>
              <a:rPr lang="fr-FR" sz="2000" b="1" dirty="0">
                <a:latin typeface="Arial"/>
                <a:sym typeface="Wingdings"/>
              </a:rPr>
              <a:t>mm/a  </a:t>
            </a:r>
            <a:r>
              <a:rPr lang="fr-FR" sz="2000" b="1" dirty="0" smtClean="0">
                <a:latin typeface="Arial"/>
                <a:sym typeface="Wingdings"/>
              </a:rPr>
              <a:t>à </a:t>
            </a:r>
            <a:r>
              <a:rPr lang="fr-FR" sz="2000" b="1" dirty="0">
                <a:latin typeface="Arial"/>
                <a:sym typeface="Wingdings"/>
              </a:rPr>
              <a:t>+10 mm/</a:t>
            </a:r>
            <a:r>
              <a:rPr lang="fr-FR" sz="2000" b="1" dirty="0" smtClean="0">
                <a:latin typeface="Arial"/>
                <a:sym typeface="Wingdings"/>
              </a:rPr>
              <a:t>a</a:t>
            </a:r>
            <a:endParaRPr lang="fr-FR" sz="2000" b="1" dirty="0">
              <a:latin typeface="Arial"/>
              <a:sym typeface="Wingdings"/>
            </a:endParaRPr>
          </a:p>
        </p:txBody>
      </p:sp>
      <p:pic>
        <p:nvPicPr>
          <p:cNvPr id="9" name="Image 8"/>
          <p:cNvPicPr>
            <a:picLocks noChangeAspect="1"/>
          </p:cNvPicPr>
          <p:nvPr/>
        </p:nvPicPr>
        <p:blipFill>
          <a:blip r:embed="rId2"/>
          <a:stretch>
            <a:fillRect/>
          </a:stretch>
        </p:blipFill>
        <p:spPr>
          <a:xfrm>
            <a:off x="469336" y="2105334"/>
            <a:ext cx="8674664" cy="4752665"/>
          </a:xfrm>
          <a:prstGeom prst="rect">
            <a:avLst/>
          </a:prstGeom>
        </p:spPr>
      </p:pic>
      <p:sp>
        <p:nvSpPr>
          <p:cNvPr id="11" name="Rectangle 6"/>
          <p:cNvSpPr>
            <a:spLocks noChangeArrowheads="1"/>
          </p:cNvSpPr>
          <p:nvPr/>
        </p:nvSpPr>
        <p:spPr bwMode="auto">
          <a:xfrm>
            <a:off x="5035566" y="999010"/>
            <a:ext cx="389617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tabLst>
                <a:tab pos="1527175" algn="l"/>
              </a:tabLst>
            </a:pPr>
            <a:r>
              <a:rPr lang="fr-FR" sz="2000" u="sng" dirty="0" smtClean="0">
                <a:latin typeface="Arial"/>
                <a:sym typeface="Wingdings"/>
              </a:rPr>
              <a:t>Forte </a:t>
            </a:r>
            <a:r>
              <a:rPr lang="fr-FR" sz="2000" u="sng" dirty="0">
                <a:latin typeface="Arial"/>
                <a:sym typeface="Wingdings"/>
              </a:rPr>
              <a:t>variabilité temporelle </a:t>
            </a:r>
            <a:r>
              <a:rPr lang="fr-FR" sz="2000" dirty="0">
                <a:latin typeface="Arial"/>
                <a:sym typeface="Wingdings"/>
              </a:rPr>
              <a:t>1992-</a:t>
            </a:r>
            <a:r>
              <a:rPr lang="fr-FR" sz="2000" dirty="0" smtClean="0">
                <a:latin typeface="Arial"/>
                <a:sym typeface="Wingdings"/>
              </a:rPr>
              <a:t>2014 : 	</a:t>
            </a:r>
            <a:r>
              <a:rPr lang="fr-FR" sz="2000" b="1" dirty="0" smtClean="0">
                <a:latin typeface="Arial"/>
                <a:sym typeface="Wingdings"/>
              </a:rPr>
              <a:t>+</a:t>
            </a:r>
            <a:r>
              <a:rPr lang="fr-FR" sz="2000" b="1" dirty="0">
                <a:latin typeface="Arial"/>
                <a:sym typeface="Wingdings"/>
              </a:rPr>
              <a:t>3.2 ± 0.4 mm/</a:t>
            </a:r>
            <a:r>
              <a:rPr lang="fr-FR" sz="2000" b="1" dirty="0" smtClean="0">
                <a:latin typeface="Arial"/>
                <a:sym typeface="Wingdings"/>
              </a:rPr>
              <a:t>a </a:t>
            </a:r>
            <a:r>
              <a:rPr lang="fr-FR" sz="2000" dirty="0" smtClean="0">
                <a:latin typeface="Arial"/>
                <a:sym typeface="Wingdings"/>
              </a:rPr>
              <a:t>XX siècle :	</a:t>
            </a:r>
            <a:r>
              <a:rPr lang="fr-FR" sz="2000" b="1" dirty="0" smtClean="0">
                <a:latin typeface="Arial"/>
                <a:sym typeface="Wingdings"/>
              </a:rPr>
              <a:t>+</a:t>
            </a:r>
            <a:r>
              <a:rPr lang="fr-FR" sz="2000" b="1" dirty="0">
                <a:latin typeface="Arial"/>
                <a:sym typeface="Wingdings"/>
              </a:rPr>
              <a:t>1.6 mm/</a:t>
            </a:r>
            <a:r>
              <a:rPr lang="fr-FR" sz="2000" b="1" dirty="0" smtClean="0">
                <a:latin typeface="Arial"/>
                <a:sym typeface="Wingdings"/>
              </a:rPr>
              <a:t>a</a:t>
            </a:r>
            <a:endParaRPr lang="fr-FR" sz="2000" b="1" dirty="0">
              <a:latin typeface="Arial"/>
              <a:sym typeface="Wingdings"/>
            </a:endParaRPr>
          </a:p>
        </p:txBody>
      </p:sp>
    </p:spTree>
    <p:extLst>
      <p:ext uri="{BB962C8B-B14F-4D97-AF65-F5344CB8AC3E}">
        <p14:creationId xmlns:p14="http://schemas.microsoft.com/office/powerpoint/2010/main" val="186847391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9"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10"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49</a:t>
            </a:fld>
            <a:endParaRPr kumimoji="0" lang="fr-FR" sz="800" dirty="0">
              <a:solidFill>
                <a:srgbClr val="FFFFFF"/>
              </a:solidFill>
              <a:latin typeface="Arial"/>
            </a:endParaRPr>
          </a:p>
        </p:txBody>
      </p:sp>
      <p:sp>
        <p:nvSpPr>
          <p:cNvPr id="12"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smtClean="0">
                <a:solidFill>
                  <a:srgbClr val="1B4A6E"/>
                </a:solidFill>
                <a:latin typeface="Arial" charset="0"/>
                <a:ea typeface="ＭＳ Ｐゴシック" charset="0"/>
                <a:cs typeface="ＭＳ Ｐゴシック" charset="0"/>
              </a:rPr>
              <a:t>   Plan</a:t>
            </a:r>
            <a:endParaRPr lang="fr-FR" dirty="0">
              <a:solidFill>
                <a:srgbClr val="1B4A6E"/>
              </a:solidFill>
              <a:latin typeface="Arial" charset="0"/>
              <a:ea typeface="ＭＳ Ｐゴシック" charset="0"/>
              <a:cs typeface="ＭＳ Ｐゴシック" charset="0"/>
            </a:endParaRPr>
          </a:p>
        </p:txBody>
      </p:sp>
      <p:sp>
        <p:nvSpPr>
          <p:cNvPr id="16" name="Rectangle 18"/>
          <p:cNvSpPr>
            <a:spLocks noChangeArrowheads="1"/>
          </p:cNvSpPr>
          <p:nvPr/>
        </p:nvSpPr>
        <p:spPr bwMode="auto">
          <a:xfrm>
            <a:off x="819150" y="498451"/>
            <a:ext cx="8324850" cy="193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Objectif : Pourquoi et comment étudier les changements du niveau</a:t>
            </a:r>
          </a:p>
          <a:p>
            <a:pPr marL="360363" indent="-360363" algn="l">
              <a:lnSpc>
                <a:spcPct val="90000"/>
              </a:lnSpc>
              <a:spcBef>
                <a:spcPct val="20000"/>
              </a:spcBef>
              <a:buClr>
                <a:srgbClr val="660066"/>
              </a:buClr>
              <a:tabLst>
                <a:tab pos="625475" algn="l"/>
              </a:tabLst>
            </a:pPr>
            <a:r>
              <a:rPr kumimoji="0" lang="fr-FR" sz="2000" i="1" dirty="0">
                <a:solidFill>
                  <a:schemeClr val="bg1"/>
                </a:solidFill>
                <a:latin typeface="Arial" charset="0"/>
                <a:cs typeface="Arial" charset="0"/>
              </a:rPr>
              <a:t>	</a:t>
            </a:r>
            <a:r>
              <a:rPr kumimoji="0" lang="fr-FR" sz="2000" i="1" dirty="0" smtClean="0">
                <a:solidFill>
                  <a:schemeClr val="bg1"/>
                </a:solidFill>
                <a:latin typeface="Arial" charset="0"/>
                <a:cs typeface="Arial" charset="0"/>
              </a:rPr>
              <a:t>	           marin ?</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Définition : Niveau Marin Eustatique, Niveau Marin relatif</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La </a:t>
            </a:r>
            <a:r>
              <a:rPr kumimoji="0" lang="fr-FR" sz="2000" i="1" dirty="0" err="1" smtClean="0">
                <a:solidFill>
                  <a:schemeClr val="bg1"/>
                </a:solidFill>
                <a:latin typeface="Arial" charset="0"/>
                <a:cs typeface="Arial" charset="0"/>
              </a:rPr>
              <a:t>marégraphie</a:t>
            </a: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sp>
        <p:nvSpPr>
          <p:cNvPr id="17" name="Rectangle 18"/>
          <p:cNvSpPr>
            <a:spLocks noChangeArrowheads="1"/>
          </p:cNvSpPr>
          <p:nvPr/>
        </p:nvSpPr>
        <p:spPr bwMode="auto">
          <a:xfrm>
            <a:off x="828844" y="1958197"/>
            <a:ext cx="4183028" cy="516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endParaRPr kumimoji="0" lang="fr-FR" sz="20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rgbClr val="BC0D20"/>
                </a:solidFill>
                <a:latin typeface="Arial" charset="0"/>
                <a:cs typeface="Arial" charset="0"/>
              </a:rPr>
              <a:t>Outils de la géodésie spatial</a:t>
            </a:r>
          </a:p>
          <a:p>
            <a:pPr marL="541338" indent="-201613" algn="l">
              <a:lnSpc>
                <a:spcPct val="90000"/>
              </a:lnSpc>
              <a:spcBef>
                <a:spcPts val="900"/>
              </a:spcBef>
              <a:buClr>
                <a:srgbClr val="660066"/>
              </a:buClr>
              <a:buFont typeface="Arial"/>
              <a:buChar char="•"/>
              <a:tabLst>
                <a:tab pos="990600" algn="l"/>
              </a:tabLst>
            </a:pPr>
            <a:endParaRPr kumimoji="0" lang="fr-FR" sz="200" i="1" dirty="0" smtClean="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GNSS</a:t>
            </a:r>
            <a:endParaRPr kumimoji="0" lang="fr-FR" sz="1600" i="1" dirty="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techniques Laser (SLR, LLR) </a:t>
            </a:r>
          </a:p>
          <a:p>
            <a:pPr marL="625475" indent="-179388" algn="l">
              <a:lnSpc>
                <a:spcPct val="90000"/>
              </a:lnSpc>
              <a:spcBef>
                <a:spcPts val="900"/>
              </a:spcBef>
              <a:buClr>
                <a:srgbClr val="660066"/>
              </a:buClr>
              <a:buFont typeface="Arial"/>
              <a:buChar char="•"/>
              <a:tabLst>
                <a:tab pos="990600" algn="l"/>
              </a:tabLst>
            </a:pPr>
            <a:r>
              <a:rPr kumimoji="0" lang="fr-FR" sz="1600" i="1" dirty="0">
                <a:solidFill>
                  <a:schemeClr val="bg1"/>
                </a:solidFill>
                <a:latin typeface="Arial" charset="0"/>
                <a:cs typeface="Arial" charset="0"/>
              </a:rPr>
              <a:t>L’interférométrie à très longue base (VLBI)</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satellites observés par les techniques Doppler (DORIS</a:t>
            </a:r>
            <a:r>
              <a:rPr kumimoji="0" lang="fr-FR" sz="1600" i="1" dirty="0" smtClean="0">
                <a:solidFill>
                  <a:schemeClr val="bg1"/>
                </a:solidFill>
                <a:latin typeface="Arial" charset="0"/>
                <a:cs typeface="Arial" charset="0"/>
              </a:rPr>
              <a:t>)</a:t>
            </a:r>
          </a:p>
          <a:p>
            <a:pPr marL="625475" indent="-179388" algn="l">
              <a:lnSpc>
                <a:spcPct val="90000"/>
              </a:lnSpc>
              <a:spcBef>
                <a:spcPts val="900"/>
              </a:spcBef>
              <a:buClr>
                <a:srgbClr val="660066"/>
              </a:buClr>
              <a:buFont typeface="Arial"/>
              <a:buChar char="•"/>
              <a:tabLst>
                <a:tab pos="990600" algn="l"/>
              </a:tabLst>
            </a:pPr>
            <a:r>
              <a:rPr kumimoji="0" lang="fr-FR" sz="1600" i="1" dirty="0">
                <a:solidFill>
                  <a:srgbClr val="000000"/>
                </a:solidFill>
                <a:latin typeface="Arial" charset="0"/>
                <a:cs typeface="Arial" charset="0"/>
              </a:rPr>
              <a:t>L’altimétrie des océans, des calottes polaires </a:t>
            </a:r>
          </a:p>
          <a:p>
            <a:pPr marL="625475" indent="-179388" algn="l">
              <a:lnSpc>
                <a:spcPct val="90000"/>
              </a:lnSpc>
              <a:spcBef>
                <a:spcPts val="900"/>
              </a:spcBef>
              <a:buClr>
                <a:srgbClr val="660066"/>
              </a:buClr>
              <a:buFont typeface="Arial"/>
              <a:buChar char="•"/>
              <a:tabLst>
                <a:tab pos="990600" algn="l"/>
              </a:tabLst>
            </a:pPr>
            <a:r>
              <a:rPr kumimoji="0" lang="fr-FR" sz="1600" i="1" dirty="0">
                <a:solidFill>
                  <a:srgbClr val="BC0D20"/>
                </a:solidFill>
                <a:latin typeface="Arial" charset="0"/>
                <a:cs typeface="Arial" charset="0"/>
              </a:rPr>
              <a:t>L’interférométrie radar (INSAR)</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Gravimétrie satellitaire (GRACE)</a:t>
            </a:r>
            <a:endParaRPr kumimoji="0" lang="fr-FR" sz="1600" i="1" dirty="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Exemple</a:t>
            </a: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pic>
        <p:nvPicPr>
          <p:cNvPr id="11" name="Image 10"/>
          <p:cNvPicPr>
            <a:picLocks noChangeAspect="1"/>
          </p:cNvPicPr>
          <p:nvPr/>
        </p:nvPicPr>
        <p:blipFill>
          <a:blip r:embed="rId2"/>
          <a:stretch>
            <a:fillRect/>
          </a:stretch>
        </p:blipFill>
        <p:spPr>
          <a:xfrm>
            <a:off x="5219333" y="2823287"/>
            <a:ext cx="3924667" cy="3549334"/>
          </a:xfrm>
          <a:prstGeom prst="rect">
            <a:avLst/>
          </a:prstGeom>
        </p:spPr>
      </p:pic>
    </p:spTree>
    <p:extLst>
      <p:ext uri="{BB962C8B-B14F-4D97-AF65-F5344CB8AC3E}">
        <p14:creationId xmlns:p14="http://schemas.microsoft.com/office/powerpoint/2010/main" val="41664456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85800" y="986491"/>
            <a:ext cx="6934200" cy="381000"/>
          </a:xfrm>
          <a:prstGeom prst="rect">
            <a:avLst/>
          </a:prstGeom>
          <a:noFill/>
          <a:ln w="9525">
            <a:noFill/>
            <a:miter lim="800000"/>
            <a:headEnd/>
            <a:tailEnd/>
          </a:ln>
        </p:spPr>
        <p:txBody>
          <a:bodyPr anchor="ctr">
            <a:prstTxWarp prst="textNoShape">
              <a:avLst/>
            </a:prstTxWarp>
          </a:bodyPr>
          <a:lstStyle/>
          <a:p>
            <a:pPr algn="l" eaLnBrk="1" hangingPunct="1"/>
            <a:r>
              <a:rPr lang="fr-FR" sz="3200" b="1" i="1" dirty="0" smtClean="0">
                <a:latin typeface="Arial"/>
              </a:rPr>
              <a:t> Objectifs</a:t>
            </a:r>
            <a:endParaRPr lang="fr-FR" sz="3200" b="1" dirty="0">
              <a:latin typeface="Arial"/>
            </a:endParaRPr>
          </a:p>
        </p:txBody>
      </p:sp>
      <p:pic>
        <p:nvPicPr>
          <p:cNvPr id="2" name="Image 1" descr="Screen Shot 2012-10-22 at 7.58.35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73385" y="4413071"/>
            <a:ext cx="2670615" cy="2444929"/>
          </a:xfrm>
          <a:prstGeom prst="rect">
            <a:avLst/>
          </a:prstGeom>
        </p:spPr>
      </p:pic>
      <p:sp>
        <p:nvSpPr>
          <p:cNvPr id="7" name="Text Box 13"/>
          <p:cNvSpPr txBox="1">
            <a:spLocks noChangeArrowheads="1"/>
          </p:cNvSpPr>
          <p:nvPr/>
        </p:nvSpPr>
        <p:spPr bwMode="auto">
          <a:xfrm>
            <a:off x="673139" y="1772816"/>
            <a:ext cx="8042349" cy="4339650"/>
          </a:xfrm>
          <a:prstGeom prst="rect">
            <a:avLst/>
          </a:prstGeom>
          <a:noFill/>
          <a:ln w="9525">
            <a:noFill/>
            <a:miter lim="800000"/>
            <a:headEnd/>
            <a:tailEnd/>
          </a:ln>
        </p:spPr>
        <p:txBody>
          <a:bodyPr wrap="square">
            <a:prstTxWarp prst="textNoShape">
              <a:avLst/>
            </a:prstTxWarp>
            <a:spAutoFit/>
          </a:bodyPr>
          <a:lstStyle/>
          <a:p>
            <a:r>
              <a:rPr lang="fr-FR" sz="2400" dirty="0" smtClean="0">
                <a:latin typeface="Arial"/>
              </a:rPr>
              <a:t>Etude des changements (hausse) du niveau des mers</a:t>
            </a:r>
          </a:p>
          <a:p>
            <a:pPr marL="447675" algn="l"/>
            <a:endParaRPr lang="fr-FR" sz="2400" dirty="0">
              <a:latin typeface="Arial"/>
            </a:endParaRPr>
          </a:p>
          <a:p>
            <a:pPr marL="790575" indent="-342900" algn="l">
              <a:buFont typeface="Arial"/>
              <a:buChar char="•"/>
            </a:pPr>
            <a:r>
              <a:rPr lang="fr-FR" sz="2400" b="1" dirty="0" smtClean="0">
                <a:latin typeface="Arial"/>
              </a:rPr>
              <a:t>Enjeux scientifiques</a:t>
            </a:r>
            <a:r>
              <a:rPr lang="fr-FR" sz="2400" dirty="0" smtClean="0">
                <a:latin typeface="Arial"/>
              </a:rPr>
              <a:t>: </a:t>
            </a:r>
          </a:p>
          <a:p>
            <a:pPr marL="804863" algn="l"/>
            <a:endParaRPr lang="fr-FR" sz="1200" dirty="0" smtClean="0">
              <a:latin typeface="Arial"/>
            </a:endParaRPr>
          </a:p>
          <a:p>
            <a:pPr marL="804863" algn="l"/>
            <a:r>
              <a:rPr lang="fr-FR" sz="2400" dirty="0" smtClean="0">
                <a:latin typeface="Arial"/>
              </a:rPr>
              <a:t>Comprendre les processus physiques</a:t>
            </a:r>
          </a:p>
          <a:p>
            <a:pPr marL="804863" algn="l"/>
            <a:r>
              <a:rPr lang="fr-FR" sz="2400" dirty="0" smtClean="0">
                <a:latin typeface="Arial"/>
              </a:rPr>
              <a:t>(océanographique, climatologique, géologique)</a:t>
            </a:r>
          </a:p>
          <a:p>
            <a:pPr marL="804863" algn="l"/>
            <a:r>
              <a:rPr lang="fr-FR" sz="2400" dirty="0" smtClean="0">
                <a:latin typeface="Arial"/>
              </a:rPr>
              <a:t>contrôlant les variations des</a:t>
            </a:r>
          </a:p>
          <a:p>
            <a:pPr marL="804863" algn="l"/>
            <a:r>
              <a:rPr lang="fr-FR" sz="2400" dirty="0" smtClean="0">
                <a:latin typeface="Arial"/>
              </a:rPr>
              <a:t>niveaux marins à l’échelle</a:t>
            </a:r>
          </a:p>
          <a:p>
            <a:pPr marL="804863" algn="l"/>
            <a:r>
              <a:rPr lang="fr-FR" sz="2400" b="1" u="sng" dirty="0" smtClean="0">
                <a:latin typeface="Arial"/>
              </a:rPr>
              <a:t>globale</a:t>
            </a:r>
            <a:r>
              <a:rPr lang="fr-FR" sz="2400" b="1" dirty="0" smtClean="0">
                <a:latin typeface="Arial"/>
              </a:rPr>
              <a:t>, </a:t>
            </a:r>
            <a:r>
              <a:rPr lang="fr-FR" sz="2400" b="1" u="sng" dirty="0" smtClean="0">
                <a:latin typeface="Arial"/>
              </a:rPr>
              <a:t>régionale</a:t>
            </a:r>
            <a:r>
              <a:rPr lang="fr-FR" sz="2400" b="1" dirty="0" smtClean="0">
                <a:latin typeface="Arial"/>
              </a:rPr>
              <a:t>, </a:t>
            </a:r>
            <a:r>
              <a:rPr lang="fr-FR" sz="2400" b="1" u="sng" dirty="0" smtClean="0">
                <a:latin typeface="Arial"/>
              </a:rPr>
              <a:t>locale</a:t>
            </a:r>
          </a:p>
          <a:p>
            <a:pPr marL="804863" algn="l"/>
            <a:endParaRPr lang="fr-FR" sz="2400" b="1" dirty="0" smtClean="0">
              <a:latin typeface="Arial"/>
            </a:endParaRPr>
          </a:p>
          <a:p>
            <a:pPr marL="808038" indent="-342900" algn="l">
              <a:buFont typeface="Arial"/>
              <a:buChar char="•"/>
            </a:pPr>
            <a:r>
              <a:rPr lang="fr-FR" sz="2400" b="1" dirty="0" smtClean="0">
                <a:latin typeface="Arial"/>
              </a:rPr>
              <a:t>Enjeux </a:t>
            </a:r>
            <a:r>
              <a:rPr lang="fr-FR" sz="2400" b="1" dirty="0">
                <a:latin typeface="Arial"/>
              </a:rPr>
              <a:t>sociaux et économiques</a:t>
            </a:r>
          </a:p>
          <a:p>
            <a:pPr marL="804863" algn="l"/>
            <a:endParaRPr lang="fr-FR" sz="2400" b="1" u="sng" dirty="0" smtClean="0">
              <a:latin typeface="Arial"/>
            </a:endParaRPr>
          </a:p>
        </p:txBody>
      </p:sp>
      <p:sp>
        <p:nvSpPr>
          <p:cNvPr id="8"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9"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10"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5</a:t>
            </a:fld>
            <a:endParaRPr kumimoji="0" lang="fr-FR" sz="800" dirty="0">
              <a:solidFill>
                <a:srgbClr val="FFFFFF"/>
              </a:solidFill>
              <a:latin typeface="Arial"/>
            </a:endParaRPr>
          </a:p>
        </p:txBody>
      </p:sp>
      <p:sp>
        <p:nvSpPr>
          <p:cNvPr id="11"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Objectifs</a:t>
            </a:r>
          </a:p>
        </p:txBody>
      </p:sp>
    </p:spTree>
    <p:extLst>
      <p:ext uri="{BB962C8B-B14F-4D97-AF65-F5344CB8AC3E}">
        <p14:creationId xmlns:p14="http://schemas.microsoft.com/office/powerpoint/2010/main" val="318025788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Screen Shot 2013-12-17 at 9.32.45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16093" y="158"/>
            <a:ext cx="6134907" cy="6854374"/>
          </a:xfrm>
          <a:prstGeom prst="rect">
            <a:avLst/>
          </a:prstGeom>
        </p:spPr>
      </p:pic>
      <p:sp>
        <p:nvSpPr>
          <p:cNvPr id="14" name="Rectangle 10"/>
          <p:cNvSpPr>
            <a:spLocks noChangeArrowheads="1"/>
          </p:cNvSpPr>
          <p:nvPr/>
        </p:nvSpPr>
        <p:spPr bwMode="auto">
          <a:xfrm>
            <a:off x="669032" y="536271"/>
            <a:ext cx="2645872" cy="6159472"/>
          </a:xfrm>
          <a:prstGeom prst="rect">
            <a:avLst/>
          </a:prstGeom>
          <a:noFill/>
          <a:ln w="9525">
            <a:noFill/>
            <a:miter lim="800000"/>
            <a:headEnd/>
            <a:tailEnd/>
          </a:ln>
        </p:spPr>
        <p:txBody>
          <a:bodyPr anchor="t" anchorCtr="0">
            <a:prstTxWarp prst="textNoShape">
              <a:avLst/>
            </a:prstTxWarp>
          </a:bodyPr>
          <a:lstStyle/>
          <a:p>
            <a:pPr algn="l"/>
            <a:r>
              <a:rPr lang="en-US" sz="2400" b="1" i="1" dirty="0" err="1" smtClean="0">
                <a:latin typeface="Arial"/>
              </a:rPr>
              <a:t>InSAR</a:t>
            </a:r>
            <a:r>
              <a:rPr lang="en-US" sz="2400" b="1" i="1" dirty="0" smtClean="0">
                <a:latin typeface="Arial"/>
              </a:rPr>
              <a:t> </a:t>
            </a:r>
          </a:p>
          <a:p>
            <a:pPr algn="l"/>
            <a:r>
              <a:rPr lang="en-US" sz="2000" i="1" dirty="0" smtClean="0">
                <a:latin typeface="Arial"/>
              </a:rPr>
              <a:t>(</a:t>
            </a:r>
            <a:r>
              <a:rPr lang="en-US" sz="2000" i="1" dirty="0">
                <a:latin typeface="Arial"/>
              </a:rPr>
              <a:t>Interferometry </a:t>
            </a:r>
            <a:r>
              <a:rPr lang="en-US" sz="2000" i="1" dirty="0" smtClean="0">
                <a:latin typeface="Arial"/>
              </a:rPr>
              <a:t>of</a:t>
            </a:r>
          </a:p>
          <a:p>
            <a:pPr algn="l"/>
            <a:r>
              <a:rPr lang="en-US" sz="2000" i="1" dirty="0" smtClean="0">
                <a:latin typeface="Arial"/>
              </a:rPr>
              <a:t>Synthetic</a:t>
            </a:r>
          </a:p>
          <a:p>
            <a:pPr algn="l"/>
            <a:r>
              <a:rPr lang="en-US" sz="2000" i="1" dirty="0" smtClean="0">
                <a:latin typeface="Arial"/>
              </a:rPr>
              <a:t>Aperture</a:t>
            </a:r>
          </a:p>
          <a:p>
            <a:pPr algn="l"/>
            <a:r>
              <a:rPr lang="en-US" sz="2000" i="1" dirty="0" smtClean="0">
                <a:latin typeface="Arial"/>
              </a:rPr>
              <a:t>Radar</a:t>
            </a:r>
          </a:p>
          <a:p>
            <a:pPr algn="l"/>
            <a:endParaRPr lang="en-US" sz="800" i="1" dirty="0" smtClean="0">
              <a:latin typeface="Arial"/>
            </a:endParaRPr>
          </a:p>
          <a:p>
            <a:pPr algn="l"/>
            <a:r>
              <a:rPr lang="fr-FR" sz="2000" i="1" dirty="0" smtClean="0">
                <a:latin typeface="Arial"/>
              </a:rPr>
              <a:t>Interférométrie </a:t>
            </a:r>
            <a:r>
              <a:rPr lang="fr-FR" sz="2000" i="1" dirty="0">
                <a:latin typeface="Arial"/>
              </a:rPr>
              <a:t>Radar </a:t>
            </a:r>
            <a:r>
              <a:rPr lang="fr-FR" sz="2000" i="1" dirty="0" smtClean="0">
                <a:latin typeface="Arial"/>
              </a:rPr>
              <a:t>satellitaire)</a:t>
            </a:r>
          </a:p>
          <a:p>
            <a:pPr algn="l"/>
            <a:endParaRPr lang="fr-FR" sz="2000" b="1" i="1" dirty="0">
              <a:latin typeface="Arial"/>
            </a:endParaRPr>
          </a:p>
          <a:p>
            <a:pPr algn="l"/>
            <a:r>
              <a:rPr lang="fr-FR" b="1" u="sng" dirty="0" smtClean="0">
                <a:latin typeface="+mj-lt"/>
                <a:sym typeface="Wingdings"/>
              </a:rPr>
              <a:t>ESA</a:t>
            </a:r>
          </a:p>
          <a:p>
            <a:pPr algn="l"/>
            <a:r>
              <a:rPr lang="fr-FR" dirty="0" smtClean="0">
                <a:latin typeface="+mj-lt"/>
                <a:sym typeface="Wingdings"/>
              </a:rPr>
              <a:t>ERS1 </a:t>
            </a:r>
            <a:r>
              <a:rPr lang="fr-FR" dirty="0">
                <a:latin typeface="+mj-lt"/>
                <a:sym typeface="Wingdings"/>
              </a:rPr>
              <a:t>(1991 – 2000</a:t>
            </a:r>
            <a:r>
              <a:rPr lang="fr-FR" dirty="0" smtClean="0">
                <a:latin typeface="+mj-lt"/>
                <a:sym typeface="Wingdings"/>
              </a:rPr>
              <a:t>)</a:t>
            </a:r>
            <a:endParaRPr lang="fr-FR" dirty="0">
              <a:latin typeface="+mj-lt"/>
              <a:sym typeface="Wingdings"/>
            </a:endParaRPr>
          </a:p>
          <a:p>
            <a:pPr algn="l"/>
            <a:r>
              <a:rPr lang="fr-FR" dirty="0" smtClean="0">
                <a:latin typeface="+mj-lt"/>
                <a:sym typeface="Wingdings"/>
              </a:rPr>
              <a:t>ERS2 </a:t>
            </a:r>
            <a:r>
              <a:rPr lang="fr-FR" dirty="0">
                <a:latin typeface="+mj-lt"/>
                <a:sym typeface="Wingdings"/>
              </a:rPr>
              <a:t>(1995 – 2011</a:t>
            </a:r>
            <a:r>
              <a:rPr lang="fr-FR" dirty="0" smtClean="0">
                <a:latin typeface="+mj-lt"/>
                <a:sym typeface="Wingdings"/>
              </a:rPr>
              <a:t>)</a:t>
            </a:r>
            <a:endParaRPr lang="fr-FR" dirty="0">
              <a:latin typeface="+mj-lt"/>
              <a:sym typeface="Wingdings"/>
            </a:endParaRPr>
          </a:p>
          <a:p>
            <a:pPr algn="l"/>
            <a:r>
              <a:rPr lang="fr-FR" dirty="0" err="1" smtClean="0">
                <a:latin typeface="+mj-lt"/>
                <a:sym typeface="Wingdings"/>
              </a:rPr>
              <a:t>EnviSat</a:t>
            </a:r>
            <a:r>
              <a:rPr lang="fr-FR" dirty="0" smtClean="0">
                <a:latin typeface="+mj-lt"/>
                <a:sym typeface="Wingdings"/>
              </a:rPr>
              <a:t> </a:t>
            </a:r>
            <a:r>
              <a:rPr lang="fr-FR" dirty="0">
                <a:latin typeface="+mj-lt"/>
                <a:sym typeface="Wingdings"/>
              </a:rPr>
              <a:t>(2003 – 2010</a:t>
            </a:r>
            <a:r>
              <a:rPr lang="fr-FR" dirty="0" smtClean="0">
                <a:latin typeface="+mj-lt"/>
                <a:sym typeface="Wingdings"/>
              </a:rPr>
              <a:t>)</a:t>
            </a:r>
            <a:endParaRPr lang="fr-FR" dirty="0">
              <a:latin typeface="+mj-lt"/>
              <a:sym typeface="Wingdings"/>
            </a:endParaRPr>
          </a:p>
          <a:p>
            <a:pPr algn="l"/>
            <a:endParaRPr lang="fr-FR" sz="600" dirty="0">
              <a:latin typeface="+mj-lt"/>
              <a:sym typeface="Wingdings"/>
            </a:endParaRPr>
          </a:p>
          <a:p>
            <a:pPr algn="l"/>
            <a:r>
              <a:rPr lang="fr-FR" b="1" u="sng" dirty="0" smtClean="0">
                <a:latin typeface="+mj-lt"/>
                <a:sym typeface="Wingdings"/>
              </a:rPr>
              <a:t>Canada</a:t>
            </a:r>
          </a:p>
          <a:p>
            <a:pPr algn="l"/>
            <a:r>
              <a:rPr lang="fr-FR" dirty="0" smtClean="0">
                <a:latin typeface="+mj-lt"/>
                <a:sym typeface="Wingdings"/>
              </a:rPr>
              <a:t>Radarsat1 </a:t>
            </a:r>
            <a:r>
              <a:rPr lang="fr-FR" dirty="0">
                <a:latin typeface="+mj-lt"/>
                <a:sym typeface="Wingdings"/>
              </a:rPr>
              <a:t>(1995 – 2010</a:t>
            </a:r>
            <a:r>
              <a:rPr lang="fr-FR" dirty="0" smtClean="0">
                <a:latin typeface="+mj-lt"/>
                <a:sym typeface="Wingdings"/>
              </a:rPr>
              <a:t>)</a:t>
            </a:r>
          </a:p>
          <a:p>
            <a:pPr algn="l"/>
            <a:r>
              <a:rPr lang="fr-FR" dirty="0" smtClean="0">
                <a:latin typeface="+mj-lt"/>
                <a:sym typeface="Wingdings"/>
              </a:rPr>
              <a:t>Radarsat2 </a:t>
            </a:r>
            <a:r>
              <a:rPr lang="fr-FR" dirty="0">
                <a:latin typeface="+mj-lt"/>
                <a:sym typeface="Wingdings"/>
              </a:rPr>
              <a:t>(2007 – 2012</a:t>
            </a:r>
            <a:r>
              <a:rPr lang="fr-FR" dirty="0" smtClean="0">
                <a:latin typeface="+mj-lt"/>
                <a:sym typeface="Wingdings"/>
              </a:rPr>
              <a:t>)</a:t>
            </a:r>
          </a:p>
          <a:p>
            <a:pPr algn="l"/>
            <a:endParaRPr lang="fr-FR" sz="600" dirty="0">
              <a:latin typeface="+mj-lt"/>
              <a:sym typeface="Wingdings"/>
            </a:endParaRPr>
          </a:p>
          <a:p>
            <a:pPr algn="l"/>
            <a:r>
              <a:rPr lang="fr-FR" b="1" u="sng" dirty="0" smtClean="0">
                <a:latin typeface="+mj-lt"/>
                <a:sym typeface="Wingdings"/>
              </a:rPr>
              <a:t>Japon</a:t>
            </a:r>
          </a:p>
          <a:p>
            <a:pPr algn="l"/>
            <a:r>
              <a:rPr lang="fr-FR" dirty="0" smtClean="0">
                <a:latin typeface="+mj-lt"/>
                <a:sym typeface="Wingdings"/>
              </a:rPr>
              <a:t>ALOS </a:t>
            </a:r>
            <a:r>
              <a:rPr lang="fr-FR" dirty="0">
                <a:latin typeface="+mj-lt"/>
                <a:sym typeface="Wingdings"/>
              </a:rPr>
              <a:t>(2006 – </a:t>
            </a:r>
            <a:r>
              <a:rPr lang="fr-FR" dirty="0" smtClean="0">
                <a:latin typeface="+mj-lt"/>
                <a:sym typeface="Wingdings"/>
              </a:rPr>
              <a:t>2011</a:t>
            </a:r>
            <a:endParaRPr lang="fr-FR" dirty="0">
              <a:latin typeface="+mj-lt"/>
              <a:sym typeface="Wingdings"/>
            </a:endParaRPr>
          </a:p>
          <a:p>
            <a:pPr algn="l"/>
            <a:endParaRPr lang="fr-FR" sz="600" dirty="0">
              <a:latin typeface="+mj-lt"/>
              <a:sym typeface="Wingdings"/>
            </a:endParaRPr>
          </a:p>
          <a:p>
            <a:pPr algn="l"/>
            <a:r>
              <a:rPr lang="fr-FR" b="1" u="sng" dirty="0" smtClean="0">
                <a:latin typeface="+mj-lt"/>
                <a:sym typeface="Wingdings"/>
              </a:rPr>
              <a:t>Allemagne</a:t>
            </a:r>
          </a:p>
          <a:p>
            <a:pPr algn="l"/>
            <a:r>
              <a:rPr lang="fr-FR" dirty="0" err="1" smtClean="0">
                <a:latin typeface="+mj-lt"/>
                <a:sym typeface="Wingdings"/>
              </a:rPr>
              <a:t>TerraSAR</a:t>
            </a:r>
            <a:r>
              <a:rPr lang="fr-FR" dirty="0">
                <a:latin typeface="+mj-lt"/>
                <a:sym typeface="Wingdings"/>
              </a:rPr>
              <a:t>-X (2007</a:t>
            </a:r>
            <a:r>
              <a:rPr lang="fr-FR" dirty="0" smtClean="0">
                <a:latin typeface="+mj-lt"/>
                <a:sym typeface="Wingdings"/>
              </a:rPr>
              <a:t>)</a:t>
            </a:r>
          </a:p>
          <a:p>
            <a:pPr algn="l"/>
            <a:r>
              <a:rPr lang="fr-FR" dirty="0" err="1" smtClean="0">
                <a:latin typeface="+mj-lt"/>
                <a:sym typeface="Wingdings"/>
              </a:rPr>
              <a:t>Tamdem</a:t>
            </a:r>
            <a:r>
              <a:rPr lang="fr-FR" dirty="0">
                <a:latin typeface="+mj-lt"/>
                <a:sym typeface="Wingdings"/>
              </a:rPr>
              <a:t>-X (2010</a:t>
            </a:r>
            <a:r>
              <a:rPr lang="fr-FR" dirty="0" smtClean="0">
                <a:latin typeface="+mj-lt"/>
                <a:sym typeface="Wingdings"/>
              </a:rPr>
              <a:t>)</a:t>
            </a:r>
            <a:endParaRPr lang="fr-FR" dirty="0">
              <a:latin typeface="+mj-lt"/>
              <a:sym typeface="Wingdings"/>
            </a:endParaRPr>
          </a:p>
          <a:p>
            <a:endParaRPr lang="fr-FR" sz="2000" dirty="0">
              <a:sym typeface="Wingdings"/>
            </a:endParaRPr>
          </a:p>
          <a:p>
            <a:pPr algn="l"/>
            <a:r>
              <a:rPr lang="fr-FR" sz="2000" b="1" i="1" dirty="0" smtClean="0">
                <a:latin typeface="Arial"/>
              </a:rPr>
              <a:t> </a:t>
            </a:r>
            <a:endParaRPr lang="fr-FR" sz="2000" b="1" i="1" dirty="0">
              <a:latin typeface="Arial"/>
            </a:endParaRPr>
          </a:p>
          <a:p>
            <a:pPr algn="l"/>
            <a:r>
              <a:rPr lang="en-US" sz="2000" i="1" dirty="0" smtClean="0">
                <a:latin typeface="Arial"/>
              </a:rPr>
              <a:t> </a:t>
            </a:r>
            <a:endParaRPr lang="en-US" sz="2000"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50</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err="1" smtClean="0">
                <a:solidFill>
                  <a:srgbClr val="1B4A6E"/>
                </a:solidFill>
                <a:latin typeface="Arial" charset="0"/>
                <a:ea typeface="ＭＳ Ｐゴシック" charset="0"/>
                <a:cs typeface="ＭＳ Ｐゴシック" charset="0"/>
              </a:rPr>
              <a:t>InSAR</a:t>
            </a:r>
            <a:endParaRPr lang="fr-FR" dirty="0">
              <a:solidFill>
                <a:srgbClr val="1B4A6E"/>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385109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69032" y="536271"/>
            <a:ext cx="2645872" cy="6159472"/>
          </a:xfrm>
          <a:prstGeom prst="rect">
            <a:avLst/>
          </a:prstGeom>
          <a:noFill/>
          <a:ln w="9525">
            <a:noFill/>
            <a:miter lim="800000"/>
            <a:headEnd/>
            <a:tailEnd/>
          </a:ln>
        </p:spPr>
        <p:txBody>
          <a:bodyPr anchor="t" anchorCtr="0">
            <a:prstTxWarp prst="textNoShape">
              <a:avLst/>
            </a:prstTxWarp>
          </a:bodyPr>
          <a:lstStyle/>
          <a:p>
            <a:endParaRPr lang="fr-FR" sz="2000" dirty="0">
              <a:sym typeface="Wingdings"/>
            </a:endParaRPr>
          </a:p>
          <a:p>
            <a:pPr algn="l"/>
            <a:r>
              <a:rPr lang="fr-FR" sz="2000" b="1" i="1" dirty="0" smtClean="0">
                <a:latin typeface="Arial"/>
              </a:rPr>
              <a:t> </a:t>
            </a:r>
            <a:endParaRPr lang="fr-FR" sz="2000" b="1" i="1" dirty="0">
              <a:latin typeface="Arial"/>
            </a:endParaRPr>
          </a:p>
          <a:p>
            <a:pPr algn="l"/>
            <a:r>
              <a:rPr lang="en-US" sz="2000" i="1" dirty="0" smtClean="0">
                <a:latin typeface="Arial"/>
              </a:rPr>
              <a:t> </a:t>
            </a:r>
            <a:endParaRPr lang="en-US" sz="2000"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51</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err="1" smtClean="0">
                <a:solidFill>
                  <a:srgbClr val="1B4A6E"/>
                </a:solidFill>
                <a:latin typeface="Arial" charset="0"/>
                <a:ea typeface="ＭＳ Ｐゴシック" charset="0"/>
                <a:cs typeface="ＭＳ Ｐゴシック" charset="0"/>
              </a:rPr>
              <a:t>InSAR</a:t>
            </a:r>
            <a:endParaRPr lang="fr-FR" dirty="0">
              <a:solidFill>
                <a:srgbClr val="1B4A6E"/>
              </a:solidFill>
              <a:latin typeface="Arial" charset="0"/>
              <a:ea typeface="ＭＳ Ｐゴシック" charset="0"/>
              <a:cs typeface="ＭＳ Ｐゴシック" charset="0"/>
            </a:endParaRPr>
          </a:p>
        </p:txBody>
      </p:sp>
      <p:pic>
        <p:nvPicPr>
          <p:cNvPr id="9" name="Picture 5" descr="insar_measu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550" y="556354"/>
            <a:ext cx="8317639" cy="43132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r="-148" b="-439"/>
          <a:stretch>
            <a:fillRect/>
          </a:stretch>
        </p:blipFill>
        <p:spPr bwMode="auto">
          <a:xfrm>
            <a:off x="595183" y="4098237"/>
            <a:ext cx="3405690" cy="26833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4125005" y="5246209"/>
            <a:ext cx="5018995" cy="1138773"/>
          </a:xfrm>
          <a:prstGeom prst="rect">
            <a:avLst/>
          </a:prstGeom>
        </p:spPr>
        <p:txBody>
          <a:bodyPr wrap="square">
            <a:spAutoFit/>
          </a:bodyPr>
          <a:lstStyle/>
          <a:p>
            <a:pPr algn="l"/>
            <a:r>
              <a:rPr lang="fr-FR" sz="2000" dirty="0">
                <a:latin typeface="Arial"/>
                <a:sym typeface="Wingdings"/>
              </a:rPr>
              <a:t>Mesure de changement de </a:t>
            </a:r>
            <a:r>
              <a:rPr lang="fr-FR" sz="2000" dirty="0" smtClean="0">
                <a:latin typeface="Arial"/>
                <a:sym typeface="Wingdings"/>
              </a:rPr>
              <a:t>phase</a:t>
            </a:r>
          </a:p>
          <a:p>
            <a:pPr algn="l"/>
            <a:endParaRPr lang="fr-FR" sz="800" dirty="0">
              <a:latin typeface="Arial"/>
              <a:sym typeface="Wingdings"/>
            </a:endParaRPr>
          </a:p>
          <a:p>
            <a:pPr algn="l"/>
            <a:r>
              <a:rPr lang="fr-FR" sz="2000" dirty="0" smtClean="0">
                <a:latin typeface="Arial"/>
                <a:sym typeface="Wingdings"/>
              </a:rPr>
              <a:t>         Changements </a:t>
            </a:r>
            <a:r>
              <a:rPr lang="fr-FR" sz="2000" dirty="0">
                <a:latin typeface="Arial"/>
                <a:sym typeface="Wingdings"/>
              </a:rPr>
              <a:t>de position </a:t>
            </a:r>
            <a:r>
              <a:rPr lang="fr-FR" sz="2000" dirty="0" smtClean="0">
                <a:latin typeface="Arial"/>
                <a:sym typeface="Wingdings"/>
              </a:rPr>
              <a:t>(phase)</a:t>
            </a:r>
          </a:p>
          <a:p>
            <a:pPr algn="l"/>
            <a:r>
              <a:rPr lang="fr-FR" sz="2000" dirty="0">
                <a:latin typeface="Arial"/>
                <a:sym typeface="Wingdings"/>
              </a:rPr>
              <a:t> </a:t>
            </a:r>
            <a:r>
              <a:rPr lang="fr-FR" sz="2000" dirty="0" smtClean="0">
                <a:latin typeface="Arial"/>
                <a:sym typeface="Wingdings"/>
              </a:rPr>
              <a:t>        de réflecteurs au sol (Suivi </a:t>
            </a:r>
            <a:r>
              <a:rPr lang="fr-FR" sz="2000" dirty="0">
                <a:latin typeface="Arial"/>
                <a:sym typeface="Wingdings"/>
              </a:rPr>
              <a:t>de </a:t>
            </a:r>
            <a:r>
              <a:rPr lang="fr-FR" sz="2000" dirty="0" smtClean="0">
                <a:latin typeface="Arial"/>
                <a:sym typeface="Wingdings"/>
              </a:rPr>
              <a:t>pixels)</a:t>
            </a:r>
            <a:endParaRPr lang="fr-FR" sz="2000" dirty="0">
              <a:latin typeface="Arial"/>
              <a:sym typeface="Wingdings"/>
            </a:endParaRPr>
          </a:p>
        </p:txBody>
      </p:sp>
      <p:sp>
        <p:nvSpPr>
          <p:cNvPr id="12" name="Flèche vers la droite 11"/>
          <p:cNvSpPr/>
          <p:nvPr/>
        </p:nvSpPr>
        <p:spPr bwMode="auto">
          <a:xfrm>
            <a:off x="4215124" y="5771083"/>
            <a:ext cx="511639"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spTree>
    <p:extLst>
      <p:ext uri="{BB962C8B-B14F-4D97-AF65-F5344CB8AC3E}">
        <p14:creationId xmlns:p14="http://schemas.microsoft.com/office/powerpoint/2010/main" val="18509399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69032" y="536271"/>
            <a:ext cx="2645872" cy="6159472"/>
          </a:xfrm>
          <a:prstGeom prst="rect">
            <a:avLst/>
          </a:prstGeom>
          <a:noFill/>
          <a:ln w="9525">
            <a:noFill/>
            <a:miter lim="800000"/>
            <a:headEnd/>
            <a:tailEnd/>
          </a:ln>
        </p:spPr>
        <p:txBody>
          <a:bodyPr anchor="t" anchorCtr="0">
            <a:prstTxWarp prst="textNoShape">
              <a:avLst/>
            </a:prstTxWarp>
          </a:bodyPr>
          <a:lstStyle/>
          <a:p>
            <a:endParaRPr lang="fr-FR" sz="2000" dirty="0">
              <a:sym typeface="Wingdings"/>
            </a:endParaRPr>
          </a:p>
          <a:p>
            <a:pPr algn="l"/>
            <a:r>
              <a:rPr lang="fr-FR" sz="2000" b="1" i="1" dirty="0" smtClean="0">
                <a:latin typeface="Arial"/>
              </a:rPr>
              <a:t> </a:t>
            </a:r>
            <a:endParaRPr lang="fr-FR" sz="2000" b="1" i="1" dirty="0">
              <a:latin typeface="Arial"/>
            </a:endParaRPr>
          </a:p>
          <a:p>
            <a:pPr algn="l"/>
            <a:r>
              <a:rPr lang="en-US" sz="2000" i="1" dirty="0" smtClean="0">
                <a:latin typeface="Arial"/>
              </a:rPr>
              <a:t> </a:t>
            </a:r>
            <a:endParaRPr lang="en-US" sz="2000"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52</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err="1" smtClean="0">
                <a:solidFill>
                  <a:srgbClr val="1B4A6E"/>
                </a:solidFill>
                <a:latin typeface="Arial" charset="0"/>
                <a:ea typeface="ＭＳ Ｐゴシック" charset="0"/>
                <a:cs typeface="ＭＳ Ｐゴシック" charset="0"/>
              </a:rPr>
              <a:t>InSAR</a:t>
            </a:r>
            <a:endParaRPr lang="fr-FR" dirty="0">
              <a:solidFill>
                <a:srgbClr val="1B4A6E"/>
              </a:solidFill>
              <a:latin typeface="Arial" charset="0"/>
              <a:ea typeface="ＭＳ Ｐゴシック" charset="0"/>
              <a:cs typeface="ＭＳ Ｐゴシック" charset="0"/>
            </a:endParaRPr>
          </a:p>
        </p:txBody>
      </p:sp>
      <p:sp>
        <p:nvSpPr>
          <p:cNvPr id="3" name="Rectangle 2"/>
          <p:cNvSpPr/>
          <p:nvPr/>
        </p:nvSpPr>
        <p:spPr>
          <a:xfrm>
            <a:off x="782988" y="586683"/>
            <a:ext cx="8155858" cy="1477328"/>
          </a:xfrm>
          <a:prstGeom prst="rect">
            <a:avLst/>
          </a:prstGeom>
        </p:spPr>
        <p:txBody>
          <a:bodyPr wrap="square">
            <a:spAutoFit/>
          </a:bodyPr>
          <a:lstStyle/>
          <a:p>
            <a:pPr algn="l"/>
            <a:r>
              <a:rPr lang="fr-FR" sz="2000" b="1" dirty="0">
                <a:latin typeface="Arial"/>
                <a:sym typeface="Wingdings"/>
              </a:rPr>
              <a:t>Interaction rayonnement - cible :</a:t>
            </a:r>
            <a:endParaRPr lang="fr-FR" sz="2000" b="1" dirty="0" smtClean="0">
              <a:latin typeface="Arial"/>
              <a:sym typeface="Wingdings"/>
            </a:endParaRPr>
          </a:p>
          <a:p>
            <a:pPr algn="l"/>
            <a:endParaRPr lang="fr-FR" sz="1000" dirty="0">
              <a:latin typeface="Arial"/>
              <a:sym typeface="Wingdings"/>
            </a:endParaRPr>
          </a:p>
          <a:p>
            <a:pPr algn="l"/>
            <a:r>
              <a:rPr lang="fr-FR" sz="2000" dirty="0" smtClean="0">
                <a:latin typeface="Arial"/>
                <a:sym typeface="Wingdings"/>
              </a:rPr>
              <a:t>La surface peut absorber, transmettre ou réfléchir l’énergie incidente </a:t>
            </a:r>
          </a:p>
          <a:p>
            <a:pPr algn="l"/>
            <a:endParaRPr lang="fr-FR" sz="2000" dirty="0" smtClean="0">
              <a:latin typeface="Arial"/>
              <a:sym typeface="Wingdings"/>
            </a:endParaRPr>
          </a:p>
          <a:p>
            <a:pPr algn="l"/>
            <a:endParaRPr lang="fr-FR" sz="2000" dirty="0">
              <a:latin typeface="Arial"/>
              <a:sym typeface="Wingdings"/>
            </a:endParaRPr>
          </a:p>
        </p:txBody>
      </p:sp>
      <p:pic>
        <p:nvPicPr>
          <p:cNvPr id="15" name="Picture 5" descr="sar_reflec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7846" y="1651379"/>
            <a:ext cx="7621011" cy="50640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13445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69032" y="536271"/>
            <a:ext cx="2645872" cy="6159472"/>
          </a:xfrm>
          <a:prstGeom prst="rect">
            <a:avLst/>
          </a:prstGeom>
          <a:noFill/>
          <a:ln w="9525">
            <a:noFill/>
            <a:miter lim="800000"/>
            <a:headEnd/>
            <a:tailEnd/>
          </a:ln>
        </p:spPr>
        <p:txBody>
          <a:bodyPr anchor="t" anchorCtr="0">
            <a:prstTxWarp prst="textNoShape">
              <a:avLst/>
            </a:prstTxWarp>
          </a:bodyPr>
          <a:lstStyle/>
          <a:p>
            <a:endParaRPr lang="fr-FR" sz="2000" dirty="0">
              <a:sym typeface="Wingdings"/>
            </a:endParaRPr>
          </a:p>
          <a:p>
            <a:pPr algn="l"/>
            <a:r>
              <a:rPr lang="fr-FR" sz="2000" b="1" i="1" dirty="0" smtClean="0">
                <a:latin typeface="Arial"/>
              </a:rPr>
              <a:t> </a:t>
            </a:r>
            <a:endParaRPr lang="fr-FR" sz="2000" b="1" i="1" dirty="0">
              <a:latin typeface="Arial"/>
            </a:endParaRPr>
          </a:p>
          <a:p>
            <a:pPr algn="l"/>
            <a:r>
              <a:rPr lang="en-US" sz="2000" i="1" dirty="0" smtClean="0">
                <a:latin typeface="Arial"/>
              </a:rPr>
              <a:t> </a:t>
            </a:r>
            <a:endParaRPr lang="en-US" sz="2000"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53</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err="1" smtClean="0">
                <a:solidFill>
                  <a:srgbClr val="1B4A6E"/>
                </a:solidFill>
                <a:latin typeface="Arial" charset="0"/>
                <a:ea typeface="ＭＳ Ｐゴシック" charset="0"/>
                <a:cs typeface="ＭＳ Ｐゴシック" charset="0"/>
              </a:rPr>
              <a:t>InSAR</a:t>
            </a:r>
            <a:endParaRPr lang="fr-FR" dirty="0">
              <a:solidFill>
                <a:srgbClr val="1B4A6E"/>
              </a:solidFill>
              <a:latin typeface="Arial" charset="0"/>
              <a:ea typeface="ＭＳ Ｐゴシック" charset="0"/>
              <a:cs typeface="ＭＳ Ｐゴシック" charset="0"/>
            </a:endParaRPr>
          </a:p>
        </p:txBody>
      </p:sp>
      <p:sp>
        <p:nvSpPr>
          <p:cNvPr id="3" name="Rectangle 2"/>
          <p:cNvSpPr/>
          <p:nvPr/>
        </p:nvSpPr>
        <p:spPr>
          <a:xfrm>
            <a:off x="782988" y="586683"/>
            <a:ext cx="4697921" cy="2708434"/>
          </a:xfrm>
          <a:prstGeom prst="rect">
            <a:avLst/>
          </a:prstGeom>
        </p:spPr>
        <p:txBody>
          <a:bodyPr wrap="square">
            <a:spAutoFit/>
          </a:bodyPr>
          <a:lstStyle/>
          <a:p>
            <a:pPr algn="l"/>
            <a:r>
              <a:rPr lang="fr-FR" sz="2000" b="1" dirty="0" smtClean="0">
                <a:latin typeface="Arial"/>
                <a:sym typeface="Wingdings"/>
              </a:rPr>
              <a:t>Correction </a:t>
            </a:r>
            <a:r>
              <a:rPr lang="fr-FR" sz="2000" b="1" dirty="0" err="1" smtClean="0">
                <a:latin typeface="Arial"/>
                <a:sym typeface="Wingdings"/>
              </a:rPr>
              <a:t>InSAR</a:t>
            </a:r>
            <a:r>
              <a:rPr lang="fr-FR" sz="2000" b="1" dirty="0" smtClean="0">
                <a:latin typeface="Arial"/>
                <a:sym typeface="Wingdings"/>
              </a:rPr>
              <a:t> :</a:t>
            </a:r>
          </a:p>
          <a:p>
            <a:pPr algn="l"/>
            <a:endParaRPr lang="fr-FR" sz="1000" dirty="0">
              <a:latin typeface="Arial"/>
              <a:sym typeface="Wingdings"/>
            </a:endParaRPr>
          </a:p>
          <a:p>
            <a:pPr marL="176213" indent="-176213" algn="l">
              <a:buFont typeface="Arial"/>
              <a:buChar char="•"/>
            </a:pPr>
            <a:r>
              <a:rPr lang="fr-FR" sz="2000" dirty="0" smtClean="0">
                <a:latin typeface="Arial"/>
                <a:sym typeface="Wingdings"/>
              </a:rPr>
              <a:t>Topographie (MNT)</a:t>
            </a:r>
          </a:p>
          <a:p>
            <a:pPr marL="176213" indent="-176213" algn="l">
              <a:buFont typeface="Arial"/>
              <a:buChar char="•"/>
            </a:pPr>
            <a:r>
              <a:rPr lang="fr-FR" sz="2000" dirty="0" smtClean="0">
                <a:latin typeface="Arial"/>
                <a:sym typeface="Wingdings"/>
              </a:rPr>
              <a:t>Orbitographie</a:t>
            </a:r>
          </a:p>
          <a:p>
            <a:pPr marL="176213" indent="-176213" algn="l">
              <a:buFont typeface="Arial"/>
              <a:buChar char="•"/>
            </a:pPr>
            <a:r>
              <a:rPr lang="fr-FR" sz="2000" dirty="0" smtClean="0">
                <a:latin typeface="Arial"/>
                <a:sym typeface="Wingdings"/>
              </a:rPr>
              <a:t>Troposphère</a:t>
            </a:r>
          </a:p>
          <a:p>
            <a:pPr marL="176213" indent="-176213" algn="l">
              <a:buFont typeface="Arial"/>
              <a:buChar char="•"/>
            </a:pPr>
            <a:r>
              <a:rPr lang="fr-FR" sz="2000" dirty="0" smtClean="0">
                <a:latin typeface="Arial"/>
                <a:sym typeface="Wingdings"/>
              </a:rPr>
              <a:t>Bruit de mesure</a:t>
            </a:r>
          </a:p>
          <a:p>
            <a:pPr algn="l"/>
            <a:endParaRPr lang="fr-FR" sz="2000" dirty="0" smtClean="0">
              <a:latin typeface="Arial"/>
              <a:sym typeface="Wingdings"/>
            </a:endParaRPr>
          </a:p>
          <a:p>
            <a:pPr algn="l"/>
            <a:endParaRPr lang="fr-FR" sz="2000" dirty="0" smtClean="0">
              <a:latin typeface="Arial"/>
              <a:sym typeface="Wingdings"/>
            </a:endParaRPr>
          </a:p>
          <a:p>
            <a:pPr algn="l"/>
            <a:endParaRPr lang="fr-FR" sz="2000" dirty="0">
              <a:latin typeface="Arial"/>
              <a:sym typeface="Wingdings"/>
            </a:endParaRPr>
          </a:p>
        </p:txBody>
      </p:sp>
      <p:pic>
        <p:nvPicPr>
          <p:cNvPr id="11" name="Image 10" descr="Screen Shot 2013-12-17 at 9.23.4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38838" y="519023"/>
            <a:ext cx="5505162" cy="1838087"/>
          </a:xfrm>
          <a:prstGeom prst="rect">
            <a:avLst/>
          </a:prstGeom>
        </p:spPr>
      </p:pic>
      <p:pic>
        <p:nvPicPr>
          <p:cNvPr id="2" name="Image 1"/>
          <p:cNvPicPr>
            <a:picLocks noChangeAspect="1"/>
          </p:cNvPicPr>
          <p:nvPr/>
        </p:nvPicPr>
        <p:blipFill>
          <a:blip r:embed="rId3"/>
          <a:stretch>
            <a:fillRect/>
          </a:stretch>
        </p:blipFill>
        <p:spPr>
          <a:xfrm>
            <a:off x="468922" y="2526346"/>
            <a:ext cx="8675077" cy="4331653"/>
          </a:xfrm>
          <a:prstGeom prst="rect">
            <a:avLst/>
          </a:prstGeom>
        </p:spPr>
      </p:pic>
    </p:spTree>
    <p:extLst>
      <p:ext uri="{BB962C8B-B14F-4D97-AF65-F5344CB8AC3E}">
        <p14:creationId xmlns:p14="http://schemas.microsoft.com/office/powerpoint/2010/main" val="34079068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54</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err="1" smtClean="0">
                <a:solidFill>
                  <a:srgbClr val="1B4A6E"/>
                </a:solidFill>
                <a:latin typeface="Arial" charset="0"/>
                <a:ea typeface="ＭＳ Ｐゴシック" charset="0"/>
                <a:cs typeface="ＭＳ Ｐゴシック" charset="0"/>
              </a:rPr>
              <a:t>InSAR</a:t>
            </a:r>
            <a:endParaRPr lang="fr-FR" dirty="0">
              <a:solidFill>
                <a:srgbClr val="1B4A6E"/>
              </a:solidFill>
              <a:latin typeface="Arial" charset="0"/>
              <a:ea typeface="ＭＳ Ｐゴシック" charset="0"/>
              <a:cs typeface="ＭＳ Ｐゴシック" charset="0"/>
            </a:endParaRPr>
          </a:p>
        </p:txBody>
      </p:sp>
      <p:pic>
        <p:nvPicPr>
          <p:cNvPr id="2" name="Image 1"/>
          <p:cNvPicPr>
            <a:picLocks noChangeAspect="1"/>
          </p:cNvPicPr>
          <p:nvPr/>
        </p:nvPicPr>
        <p:blipFill>
          <a:blip r:embed="rId2"/>
          <a:stretch>
            <a:fillRect/>
          </a:stretch>
        </p:blipFill>
        <p:spPr>
          <a:xfrm>
            <a:off x="1909726" y="315570"/>
            <a:ext cx="7234274" cy="6542430"/>
          </a:xfrm>
          <a:prstGeom prst="rect">
            <a:avLst/>
          </a:prstGeom>
        </p:spPr>
      </p:pic>
      <p:sp>
        <p:nvSpPr>
          <p:cNvPr id="3" name="ZoneTexte 2"/>
          <p:cNvSpPr txBox="1"/>
          <p:nvPr/>
        </p:nvSpPr>
        <p:spPr>
          <a:xfrm>
            <a:off x="536426" y="5900792"/>
            <a:ext cx="1371189" cy="830997"/>
          </a:xfrm>
          <a:prstGeom prst="rect">
            <a:avLst/>
          </a:prstGeom>
          <a:noFill/>
        </p:spPr>
        <p:txBody>
          <a:bodyPr wrap="none" rtlCol="0">
            <a:spAutoFit/>
          </a:bodyPr>
          <a:lstStyle/>
          <a:p>
            <a:pPr algn="r"/>
            <a:r>
              <a:rPr lang="fr-FR" sz="1600" dirty="0" smtClean="0">
                <a:latin typeface="+mj-lt"/>
              </a:rPr>
              <a:t>Bam – Iran </a:t>
            </a:r>
          </a:p>
          <a:p>
            <a:pPr algn="r"/>
            <a:r>
              <a:rPr lang="fr-FR" sz="1600" dirty="0" smtClean="0">
                <a:latin typeface="+mj-lt"/>
              </a:rPr>
              <a:t>26 déc. 2003</a:t>
            </a:r>
          </a:p>
          <a:p>
            <a:pPr algn="r"/>
            <a:r>
              <a:rPr lang="fr-FR" sz="1600" dirty="0" err="1" smtClean="0">
                <a:latin typeface="+mj-lt"/>
              </a:rPr>
              <a:t>Mw</a:t>
            </a:r>
            <a:r>
              <a:rPr lang="fr-FR" sz="1600" dirty="0" smtClean="0">
                <a:latin typeface="+mj-lt"/>
              </a:rPr>
              <a:t> = 6,6</a:t>
            </a:r>
            <a:endParaRPr lang="fr-FR" sz="1600" dirty="0">
              <a:latin typeface="+mj-lt"/>
            </a:endParaRPr>
          </a:p>
        </p:txBody>
      </p:sp>
      <p:sp>
        <p:nvSpPr>
          <p:cNvPr id="4" name="ZoneTexte 3"/>
          <p:cNvSpPr txBox="1"/>
          <p:nvPr/>
        </p:nvSpPr>
        <p:spPr>
          <a:xfrm>
            <a:off x="459154" y="875915"/>
            <a:ext cx="1436077" cy="1354217"/>
          </a:xfrm>
          <a:prstGeom prst="rect">
            <a:avLst/>
          </a:prstGeom>
          <a:noFill/>
        </p:spPr>
        <p:txBody>
          <a:bodyPr wrap="square" rtlCol="0">
            <a:spAutoFit/>
          </a:bodyPr>
          <a:lstStyle/>
          <a:p>
            <a:r>
              <a:rPr lang="fr-FR" sz="1800" b="1" dirty="0">
                <a:latin typeface="Arial"/>
                <a:sym typeface="Wingdings"/>
              </a:rPr>
              <a:t>Application </a:t>
            </a:r>
            <a:r>
              <a:rPr lang="fr-FR" sz="1800" b="1" dirty="0" smtClean="0">
                <a:latin typeface="Arial"/>
                <a:sym typeface="Wingdings"/>
              </a:rPr>
              <a:t>classique : </a:t>
            </a:r>
            <a:r>
              <a:rPr lang="fr-FR" sz="1800" b="1" dirty="0" err="1">
                <a:latin typeface="Arial"/>
                <a:sym typeface="Wingdings"/>
              </a:rPr>
              <a:t>cosismique</a:t>
            </a:r>
            <a:endParaRPr lang="fr-FR" sz="1800" b="1" dirty="0">
              <a:latin typeface="Arial"/>
              <a:sym typeface="Wingdings"/>
            </a:endParaRPr>
          </a:p>
          <a:p>
            <a:endParaRPr lang="fr-FR" dirty="0">
              <a:latin typeface="Arial"/>
              <a:sym typeface="Wingdings"/>
            </a:endParaRPr>
          </a:p>
          <a:p>
            <a:endParaRPr lang="fr-FR" dirty="0"/>
          </a:p>
        </p:txBody>
      </p:sp>
    </p:spTree>
    <p:extLst>
      <p:ext uri="{BB962C8B-B14F-4D97-AF65-F5344CB8AC3E}">
        <p14:creationId xmlns:p14="http://schemas.microsoft.com/office/powerpoint/2010/main" val="200356752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55</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err="1" smtClean="0">
                <a:solidFill>
                  <a:srgbClr val="1B4A6E"/>
                </a:solidFill>
                <a:latin typeface="Arial" charset="0"/>
                <a:ea typeface="ＭＳ Ｐゴシック" charset="0"/>
                <a:cs typeface="ＭＳ Ｐゴシック" charset="0"/>
              </a:rPr>
              <a:t>InSAR</a:t>
            </a:r>
            <a:endParaRPr lang="fr-FR" dirty="0">
              <a:solidFill>
                <a:srgbClr val="1B4A6E"/>
              </a:solidFill>
              <a:latin typeface="Arial" charset="0"/>
              <a:ea typeface="ＭＳ Ｐゴシック" charset="0"/>
              <a:cs typeface="ＭＳ Ｐゴシック" charset="0"/>
            </a:endParaRPr>
          </a:p>
        </p:txBody>
      </p:sp>
      <p:sp>
        <p:nvSpPr>
          <p:cNvPr id="4" name="ZoneTexte 3"/>
          <p:cNvSpPr txBox="1"/>
          <p:nvPr/>
        </p:nvSpPr>
        <p:spPr>
          <a:xfrm>
            <a:off x="459154" y="875915"/>
            <a:ext cx="1436077" cy="1077218"/>
          </a:xfrm>
          <a:prstGeom prst="rect">
            <a:avLst/>
          </a:prstGeom>
          <a:noFill/>
        </p:spPr>
        <p:txBody>
          <a:bodyPr wrap="square" rtlCol="0">
            <a:spAutoFit/>
          </a:bodyPr>
          <a:lstStyle/>
          <a:p>
            <a:r>
              <a:rPr lang="fr-FR" sz="1800" b="1" dirty="0" smtClean="0">
                <a:latin typeface="Arial"/>
                <a:sym typeface="Wingdings"/>
              </a:rPr>
              <a:t>Suivi des volcans</a:t>
            </a:r>
            <a:endParaRPr lang="fr-FR" sz="1800" b="1" dirty="0">
              <a:latin typeface="Arial"/>
              <a:sym typeface="Wingdings"/>
            </a:endParaRPr>
          </a:p>
          <a:p>
            <a:endParaRPr lang="fr-FR" dirty="0">
              <a:latin typeface="Arial"/>
              <a:sym typeface="Wingdings"/>
            </a:endParaRPr>
          </a:p>
          <a:p>
            <a:endParaRPr lang="fr-FR" dirty="0"/>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923" y="824630"/>
            <a:ext cx="7427941" cy="603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040891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56</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err="1" smtClean="0">
                <a:solidFill>
                  <a:srgbClr val="1B4A6E"/>
                </a:solidFill>
                <a:latin typeface="Arial" charset="0"/>
                <a:ea typeface="ＭＳ Ｐゴシック" charset="0"/>
                <a:cs typeface="ＭＳ Ｐゴシック" charset="0"/>
              </a:rPr>
              <a:t>InSAR</a:t>
            </a:r>
            <a:endParaRPr lang="fr-FR" dirty="0">
              <a:solidFill>
                <a:srgbClr val="1B4A6E"/>
              </a:solidFill>
              <a:latin typeface="Arial" charset="0"/>
              <a:ea typeface="ＭＳ Ｐゴシック" charset="0"/>
              <a:cs typeface="ＭＳ Ｐゴシック" charset="0"/>
            </a:endParaRPr>
          </a:p>
        </p:txBody>
      </p:sp>
      <p:sp>
        <p:nvSpPr>
          <p:cNvPr id="4" name="ZoneTexte 3"/>
          <p:cNvSpPr txBox="1"/>
          <p:nvPr/>
        </p:nvSpPr>
        <p:spPr>
          <a:xfrm>
            <a:off x="2129692" y="1315531"/>
            <a:ext cx="4806461" cy="800219"/>
          </a:xfrm>
          <a:prstGeom prst="rect">
            <a:avLst/>
          </a:prstGeom>
          <a:noFill/>
        </p:spPr>
        <p:txBody>
          <a:bodyPr wrap="square" rtlCol="0">
            <a:spAutoFit/>
          </a:bodyPr>
          <a:lstStyle/>
          <a:p>
            <a:r>
              <a:rPr lang="fr-FR" sz="1800" b="1" dirty="0" smtClean="0">
                <a:latin typeface="Arial"/>
                <a:sym typeface="Wingdings"/>
              </a:rPr>
              <a:t>Subsidence </a:t>
            </a:r>
            <a:r>
              <a:rPr lang="fr-FR" sz="1800" b="1" dirty="0">
                <a:latin typeface="Arial"/>
                <a:sym typeface="Wingdings"/>
              </a:rPr>
              <a:t>à Las Vegas</a:t>
            </a:r>
          </a:p>
          <a:p>
            <a:endParaRPr lang="fr-FR" dirty="0">
              <a:latin typeface="Arial"/>
              <a:sym typeface="Wingdings"/>
            </a:endParaRPr>
          </a:p>
          <a:p>
            <a:endParaRPr lang="fr-FR" dirty="0"/>
          </a:p>
        </p:txBody>
      </p:sp>
      <p:pic>
        <p:nvPicPr>
          <p:cNvPr id="8" name="Image 7" descr="Screen Shot 2013-12-17 at 9.43.44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1333" y="2227706"/>
            <a:ext cx="7524328" cy="3348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2978613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57</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err="1" smtClean="0">
                <a:solidFill>
                  <a:srgbClr val="1B4A6E"/>
                </a:solidFill>
                <a:latin typeface="Arial" charset="0"/>
                <a:ea typeface="ＭＳ Ｐゴシック" charset="0"/>
                <a:cs typeface="ＭＳ Ｐゴシック" charset="0"/>
              </a:rPr>
              <a:t>InSAR</a:t>
            </a:r>
            <a:endParaRPr lang="fr-FR" dirty="0">
              <a:solidFill>
                <a:srgbClr val="1B4A6E"/>
              </a:solidFill>
              <a:latin typeface="Arial" charset="0"/>
              <a:ea typeface="ＭＳ Ｐゴシック" charset="0"/>
              <a:cs typeface="ＭＳ Ｐゴシック" charset="0"/>
            </a:endParaRPr>
          </a:p>
        </p:txBody>
      </p:sp>
      <p:sp>
        <p:nvSpPr>
          <p:cNvPr id="4" name="ZoneTexte 3"/>
          <p:cNvSpPr txBox="1"/>
          <p:nvPr/>
        </p:nvSpPr>
        <p:spPr>
          <a:xfrm>
            <a:off x="1396999" y="797762"/>
            <a:ext cx="6828693" cy="1077218"/>
          </a:xfrm>
          <a:prstGeom prst="rect">
            <a:avLst/>
          </a:prstGeom>
          <a:noFill/>
        </p:spPr>
        <p:txBody>
          <a:bodyPr wrap="square" rtlCol="0">
            <a:spAutoFit/>
          </a:bodyPr>
          <a:lstStyle/>
          <a:p>
            <a:r>
              <a:rPr lang="fr-FR" sz="1800" b="1" dirty="0">
                <a:latin typeface="Arial"/>
                <a:sym typeface="Wingdings"/>
              </a:rPr>
              <a:t>Nouvelle </a:t>
            </a:r>
            <a:r>
              <a:rPr lang="fr-FR" sz="1800" b="1" dirty="0" smtClean="0">
                <a:latin typeface="Arial"/>
                <a:sym typeface="Wingdings"/>
              </a:rPr>
              <a:t>Orléans : Zones </a:t>
            </a:r>
            <a:r>
              <a:rPr lang="fr-FR" sz="1800" b="1" dirty="0">
                <a:latin typeface="Arial"/>
                <a:sym typeface="Wingdings"/>
              </a:rPr>
              <a:t>à forte</a:t>
            </a:r>
          </a:p>
          <a:p>
            <a:r>
              <a:rPr lang="fr-FR" sz="1800" b="1" dirty="0">
                <a:latin typeface="Arial"/>
                <a:sym typeface="Wingdings"/>
              </a:rPr>
              <a:t>subsidence à </a:t>
            </a:r>
            <a:r>
              <a:rPr lang="fr-FR" sz="1800" b="1" dirty="0" smtClean="0">
                <a:latin typeface="Arial"/>
                <a:sym typeface="Wingdings"/>
              </a:rPr>
              <a:t>l’Est et </a:t>
            </a:r>
            <a:r>
              <a:rPr lang="fr-FR" sz="1800" b="1" dirty="0">
                <a:latin typeface="Arial"/>
                <a:sym typeface="Wingdings"/>
              </a:rPr>
              <a:t>à l’Ouest de </a:t>
            </a:r>
            <a:r>
              <a:rPr lang="fr-FR" sz="1800" b="1" dirty="0" smtClean="0">
                <a:latin typeface="Arial"/>
                <a:sym typeface="Wingdings"/>
              </a:rPr>
              <a:t>la vieille </a:t>
            </a:r>
            <a:r>
              <a:rPr lang="fr-FR" sz="1800" b="1" dirty="0">
                <a:latin typeface="Arial"/>
                <a:sym typeface="Wingdings"/>
              </a:rPr>
              <a:t>ville</a:t>
            </a:r>
          </a:p>
          <a:p>
            <a:endParaRPr lang="fr-FR" dirty="0">
              <a:latin typeface="Arial"/>
              <a:sym typeface="Wingdings"/>
            </a:endParaRPr>
          </a:p>
          <a:p>
            <a:endParaRPr lang="fr-FR" dirty="0"/>
          </a:p>
        </p:txBody>
      </p:sp>
      <p:pic>
        <p:nvPicPr>
          <p:cNvPr id="9" name="Image 8" descr="Screen Shot 2012-10-22 at 7.47.48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2706" y="1651000"/>
            <a:ext cx="8364344" cy="5022945"/>
          </a:xfrm>
          <a:prstGeom prst="rect">
            <a:avLst/>
          </a:prstGeom>
        </p:spPr>
      </p:pic>
    </p:spTree>
    <p:extLst>
      <p:ext uri="{BB962C8B-B14F-4D97-AF65-F5344CB8AC3E}">
        <p14:creationId xmlns:p14="http://schemas.microsoft.com/office/powerpoint/2010/main" val="424900787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58</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err="1" smtClean="0">
                <a:solidFill>
                  <a:srgbClr val="1B4A6E"/>
                </a:solidFill>
                <a:latin typeface="Arial" charset="0"/>
                <a:ea typeface="ＭＳ Ｐゴシック" charset="0"/>
                <a:cs typeface="ＭＳ Ｐゴシック" charset="0"/>
              </a:rPr>
              <a:t>InSAR</a:t>
            </a:r>
            <a:endParaRPr lang="fr-FR" dirty="0">
              <a:solidFill>
                <a:srgbClr val="1B4A6E"/>
              </a:solidFill>
              <a:latin typeface="Arial" charset="0"/>
              <a:ea typeface="ＭＳ Ｐゴシック" charset="0"/>
              <a:cs typeface="ＭＳ Ｐゴシック" charset="0"/>
            </a:endParaRPr>
          </a:p>
        </p:txBody>
      </p:sp>
      <p:sp>
        <p:nvSpPr>
          <p:cNvPr id="4" name="ZoneTexte 3"/>
          <p:cNvSpPr txBox="1"/>
          <p:nvPr/>
        </p:nvSpPr>
        <p:spPr>
          <a:xfrm>
            <a:off x="609667" y="630580"/>
            <a:ext cx="2552917" cy="4955203"/>
          </a:xfrm>
          <a:prstGeom prst="rect">
            <a:avLst/>
          </a:prstGeom>
          <a:noFill/>
        </p:spPr>
        <p:txBody>
          <a:bodyPr wrap="square" rtlCol="0">
            <a:spAutoFit/>
          </a:bodyPr>
          <a:lstStyle/>
          <a:p>
            <a:pPr algn="l"/>
            <a:r>
              <a:rPr lang="fr-FR" sz="1800" b="1" dirty="0">
                <a:latin typeface="Arial"/>
                <a:sym typeface="Wingdings"/>
              </a:rPr>
              <a:t>Exemple </a:t>
            </a:r>
            <a:r>
              <a:rPr lang="fr-FR" sz="1800" b="1" dirty="0" smtClean="0">
                <a:latin typeface="Arial"/>
                <a:sym typeface="Wingdings"/>
              </a:rPr>
              <a:t>local :</a:t>
            </a:r>
          </a:p>
          <a:p>
            <a:pPr algn="l"/>
            <a:r>
              <a:rPr lang="fr-FR" sz="1800" dirty="0" smtClean="0">
                <a:latin typeface="Arial"/>
                <a:sym typeface="Wingdings"/>
              </a:rPr>
              <a:t>Côte du</a:t>
            </a:r>
          </a:p>
          <a:p>
            <a:pPr algn="l"/>
            <a:r>
              <a:rPr lang="fr-FR" sz="1800" dirty="0" smtClean="0">
                <a:latin typeface="Arial"/>
                <a:sym typeface="Wingdings"/>
              </a:rPr>
              <a:t>Languedoc</a:t>
            </a:r>
            <a:endParaRPr lang="fr-FR" sz="1800" dirty="0">
              <a:latin typeface="Arial"/>
              <a:sym typeface="Wingdings"/>
            </a:endParaRPr>
          </a:p>
          <a:p>
            <a:pPr algn="l"/>
            <a:r>
              <a:rPr lang="fr-FR" sz="1800" dirty="0" smtClean="0">
                <a:latin typeface="Arial"/>
                <a:sym typeface="Wingdings"/>
              </a:rPr>
              <a:t>Delta </a:t>
            </a:r>
            <a:r>
              <a:rPr lang="fr-FR" sz="1800" dirty="0">
                <a:latin typeface="Arial"/>
                <a:sym typeface="Wingdings"/>
              </a:rPr>
              <a:t>du Rhône – Agde</a:t>
            </a:r>
          </a:p>
          <a:p>
            <a:pPr algn="l"/>
            <a:endParaRPr lang="fr-FR" sz="1800" b="1" dirty="0">
              <a:latin typeface="Arial"/>
              <a:sym typeface="Wingdings"/>
            </a:endParaRPr>
          </a:p>
          <a:p>
            <a:pPr algn="l"/>
            <a:r>
              <a:rPr lang="fr-FR" sz="1800" b="1" dirty="0" smtClean="0">
                <a:latin typeface="Arial"/>
                <a:sym typeface="Wingdings"/>
              </a:rPr>
              <a:t>Résultats</a:t>
            </a:r>
          </a:p>
          <a:p>
            <a:pPr algn="l"/>
            <a:r>
              <a:rPr lang="fr-FR" sz="1800" b="1" dirty="0" err="1" smtClean="0">
                <a:latin typeface="Arial"/>
                <a:sym typeface="Wingdings"/>
              </a:rPr>
              <a:t>InSAR</a:t>
            </a:r>
            <a:endParaRPr lang="fr-FR" sz="1800" b="1" dirty="0">
              <a:latin typeface="Arial"/>
              <a:sym typeface="Wingdings"/>
            </a:endParaRPr>
          </a:p>
          <a:p>
            <a:pPr algn="l"/>
            <a:r>
              <a:rPr lang="fr-FR" sz="1800" b="1" dirty="0" smtClean="0">
                <a:latin typeface="Arial"/>
                <a:sym typeface="Wingdings"/>
              </a:rPr>
              <a:t>préliminaires</a:t>
            </a:r>
            <a:endParaRPr lang="fr-FR" sz="1800" b="1" dirty="0">
              <a:latin typeface="Arial"/>
              <a:sym typeface="Wingdings"/>
            </a:endParaRPr>
          </a:p>
          <a:p>
            <a:pPr algn="l"/>
            <a:endParaRPr lang="fr-FR" sz="1800" b="1" dirty="0" smtClean="0">
              <a:latin typeface="Arial"/>
              <a:sym typeface="Wingdings"/>
            </a:endParaRPr>
          </a:p>
          <a:p>
            <a:pPr algn="l"/>
            <a:endParaRPr lang="fr-FR" sz="1800" b="1" dirty="0">
              <a:latin typeface="Arial"/>
              <a:sym typeface="Wingdings"/>
            </a:endParaRPr>
          </a:p>
          <a:p>
            <a:pPr algn="l"/>
            <a:endParaRPr lang="fr-FR" sz="1800" b="1" dirty="0" smtClean="0">
              <a:latin typeface="Arial"/>
              <a:sym typeface="Wingdings"/>
            </a:endParaRPr>
          </a:p>
          <a:p>
            <a:pPr algn="l"/>
            <a:endParaRPr lang="fr-FR" sz="1800" b="1" dirty="0">
              <a:latin typeface="Arial"/>
              <a:sym typeface="Wingdings"/>
            </a:endParaRPr>
          </a:p>
          <a:p>
            <a:pPr algn="l"/>
            <a:r>
              <a:rPr lang="fr-FR" sz="1800" b="1" dirty="0" smtClean="0">
                <a:latin typeface="Arial"/>
                <a:sym typeface="Wingdings"/>
              </a:rPr>
              <a:t>Implications</a:t>
            </a:r>
          </a:p>
          <a:p>
            <a:pPr algn="l"/>
            <a:r>
              <a:rPr lang="fr-FR" sz="1800" b="1" dirty="0" smtClean="0">
                <a:latin typeface="Arial"/>
                <a:sym typeface="Wingdings"/>
              </a:rPr>
              <a:t>pour la</a:t>
            </a:r>
          </a:p>
          <a:p>
            <a:pPr algn="l"/>
            <a:r>
              <a:rPr lang="fr-FR" sz="1800" b="1" dirty="0" smtClean="0">
                <a:latin typeface="Arial"/>
                <a:sym typeface="Wingdings"/>
              </a:rPr>
              <a:t>Dynamique</a:t>
            </a:r>
          </a:p>
          <a:p>
            <a:pPr algn="l"/>
            <a:r>
              <a:rPr lang="fr-FR" sz="1800" b="1" dirty="0" err="1" smtClean="0">
                <a:latin typeface="Arial"/>
                <a:sym typeface="Wingdings"/>
              </a:rPr>
              <a:t>cotière</a:t>
            </a:r>
            <a:endParaRPr lang="fr-FR" sz="1800" b="1" dirty="0">
              <a:latin typeface="Arial"/>
              <a:sym typeface="Wingdings"/>
            </a:endParaRPr>
          </a:p>
          <a:p>
            <a:pPr algn="l"/>
            <a:endParaRPr lang="fr-FR" dirty="0">
              <a:latin typeface="Arial"/>
              <a:sym typeface="Wingdings"/>
            </a:endParaRPr>
          </a:p>
          <a:p>
            <a:pPr algn="l"/>
            <a:endParaRPr lang="fr-FR" dirty="0"/>
          </a:p>
        </p:txBody>
      </p:sp>
      <p:pic>
        <p:nvPicPr>
          <p:cNvPr id="8" name="Image 7" descr="Screen Shot 2012-06-26 at 10.28.43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2121" y="-11444"/>
            <a:ext cx="6861879" cy="6869444"/>
          </a:xfrm>
          <a:prstGeom prst="rect">
            <a:avLst/>
          </a:prstGeom>
        </p:spPr>
      </p:pic>
      <p:sp>
        <p:nvSpPr>
          <p:cNvPr id="10" name="Flèche vers la droite 9"/>
          <p:cNvSpPr/>
          <p:nvPr/>
        </p:nvSpPr>
        <p:spPr bwMode="auto">
          <a:xfrm rot="5400000">
            <a:off x="1054531" y="3269452"/>
            <a:ext cx="511639"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spTree>
    <p:extLst>
      <p:ext uri="{BB962C8B-B14F-4D97-AF65-F5344CB8AC3E}">
        <p14:creationId xmlns:p14="http://schemas.microsoft.com/office/powerpoint/2010/main" val="354159213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59</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err="1" smtClean="0">
                <a:solidFill>
                  <a:srgbClr val="1B4A6E"/>
                </a:solidFill>
                <a:latin typeface="Arial" charset="0"/>
                <a:ea typeface="ＭＳ Ｐゴシック" charset="0"/>
                <a:cs typeface="ＭＳ Ｐゴシック" charset="0"/>
              </a:rPr>
              <a:t>InSAR</a:t>
            </a:r>
            <a:endParaRPr lang="fr-FR" dirty="0">
              <a:solidFill>
                <a:srgbClr val="1B4A6E"/>
              </a:solidFill>
              <a:latin typeface="Arial" charset="0"/>
              <a:ea typeface="ＭＳ Ｐゴシック" charset="0"/>
              <a:cs typeface="ＭＳ Ｐゴシック" charset="0"/>
            </a:endParaRPr>
          </a:p>
        </p:txBody>
      </p:sp>
      <p:sp>
        <p:nvSpPr>
          <p:cNvPr id="4" name="ZoneTexte 3"/>
          <p:cNvSpPr txBox="1"/>
          <p:nvPr/>
        </p:nvSpPr>
        <p:spPr>
          <a:xfrm>
            <a:off x="609667" y="630580"/>
            <a:ext cx="2552917" cy="4955203"/>
          </a:xfrm>
          <a:prstGeom prst="rect">
            <a:avLst/>
          </a:prstGeom>
          <a:noFill/>
        </p:spPr>
        <p:txBody>
          <a:bodyPr wrap="square" rtlCol="0">
            <a:spAutoFit/>
          </a:bodyPr>
          <a:lstStyle/>
          <a:p>
            <a:pPr algn="l"/>
            <a:r>
              <a:rPr lang="fr-FR" sz="1800" b="1" dirty="0">
                <a:latin typeface="Arial"/>
                <a:sym typeface="Wingdings"/>
              </a:rPr>
              <a:t>Exemple </a:t>
            </a:r>
            <a:r>
              <a:rPr lang="fr-FR" sz="1800" b="1" dirty="0" smtClean="0">
                <a:latin typeface="Arial"/>
                <a:sym typeface="Wingdings"/>
              </a:rPr>
              <a:t>local :</a:t>
            </a:r>
          </a:p>
          <a:p>
            <a:pPr algn="l"/>
            <a:r>
              <a:rPr lang="fr-FR" sz="1800" dirty="0" smtClean="0">
                <a:latin typeface="Arial"/>
                <a:sym typeface="Wingdings"/>
              </a:rPr>
              <a:t>Côte du</a:t>
            </a:r>
          </a:p>
          <a:p>
            <a:pPr algn="l"/>
            <a:r>
              <a:rPr lang="fr-FR" sz="1800" dirty="0" smtClean="0">
                <a:latin typeface="Arial"/>
                <a:sym typeface="Wingdings"/>
              </a:rPr>
              <a:t>Languedoc</a:t>
            </a:r>
            <a:endParaRPr lang="fr-FR" sz="1800" dirty="0">
              <a:latin typeface="Arial"/>
              <a:sym typeface="Wingdings"/>
            </a:endParaRPr>
          </a:p>
          <a:p>
            <a:pPr algn="l"/>
            <a:r>
              <a:rPr lang="fr-FR" sz="1800" dirty="0" smtClean="0">
                <a:latin typeface="Arial"/>
                <a:sym typeface="Wingdings"/>
              </a:rPr>
              <a:t>Delta </a:t>
            </a:r>
            <a:r>
              <a:rPr lang="fr-FR" sz="1800" dirty="0">
                <a:latin typeface="Arial"/>
                <a:sym typeface="Wingdings"/>
              </a:rPr>
              <a:t>du Rhône – Agde</a:t>
            </a:r>
          </a:p>
          <a:p>
            <a:pPr algn="l"/>
            <a:endParaRPr lang="fr-FR" sz="1800" b="1" dirty="0">
              <a:latin typeface="Arial"/>
              <a:sym typeface="Wingdings"/>
            </a:endParaRPr>
          </a:p>
          <a:p>
            <a:pPr algn="l"/>
            <a:r>
              <a:rPr lang="fr-FR" sz="1800" b="1" dirty="0" smtClean="0">
                <a:latin typeface="Arial"/>
                <a:sym typeface="Wingdings"/>
              </a:rPr>
              <a:t>Résultats</a:t>
            </a:r>
          </a:p>
          <a:p>
            <a:pPr algn="l"/>
            <a:r>
              <a:rPr lang="fr-FR" sz="1800" b="1" dirty="0" err="1" smtClean="0">
                <a:latin typeface="Arial"/>
                <a:sym typeface="Wingdings"/>
              </a:rPr>
              <a:t>InSAR</a:t>
            </a:r>
            <a:endParaRPr lang="fr-FR" sz="1800" b="1" dirty="0">
              <a:latin typeface="Arial"/>
              <a:sym typeface="Wingdings"/>
            </a:endParaRPr>
          </a:p>
          <a:p>
            <a:pPr algn="l"/>
            <a:r>
              <a:rPr lang="fr-FR" sz="1800" b="1" dirty="0" smtClean="0">
                <a:latin typeface="Arial"/>
                <a:sym typeface="Wingdings"/>
              </a:rPr>
              <a:t>préliminaires</a:t>
            </a:r>
            <a:endParaRPr lang="fr-FR" sz="1800" b="1" dirty="0">
              <a:latin typeface="Arial"/>
              <a:sym typeface="Wingdings"/>
            </a:endParaRPr>
          </a:p>
          <a:p>
            <a:pPr algn="l"/>
            <a:endParaRPr lang="fr-FR" sz="1800" b="1" dirty="0" smtClean="0">
              <a:latin typeface="Arial"/>
              <a:sym typeface="Wingdings"/>
            </a:endParaRPr>
          </a:p>
          <a:p>
            <a:pPr algn="l"/>
            <a:endParaRPr lang="fr-FR" sz="1800" b="1" dirty="0">
              <a:latin typeface="Arial"/>
              <a:sym typeface="Wingdings"/>
            </a:endParaRPr>
          </a:p>
          <a:p>
            <a:pPr algn="l"/>
            <a:endParaRPr lang="fr-FR" sz="1800" b="1" dirty="0" smtClean="0">
              <a:latin typeface="Arial"/>
              <a:sym typeface="Wingdings"/>
            </a:endParaRPr>
          </a:p>
          <a:p>
            <a:pPr algn="l"/>
            <a:endParaRPr lang="fr-FR" sz="1800" b="1" dirty="0">
              <a:latin typeface="Arial"/>
              <a:sym typeface="Wingdings"/>
            </a:endParaRPr>
          </a:p>
          <a:p>
            <a:pPr algn="l"/>
            <a:r>
              <a:rPr lang="fr-FR" sz="1800" b="1" dirty="0" smtClean="0">
                <a:latin typeface="Arial"/>
                <a:sym typeface="Wingdings"/>
              </a:rPr>
              <a:t>Implications</a:t>
            </a:r>
          </a:p>
          <a:p>
            <a:pPr algn="l"/>
            <a:r>
              <a:rPr lang="fr-FR" sz="1800" b="1" dirty="0" smtClean="0">
                <a:latin typeface="Arial"/>
                <a:sym typeface="Wingdings"/>
              </a:rPr>
              <a:t>pour la</a:t>
            </a:r>
          </a:p>
          <a:p>
            <a:pPr algn="l"/>
            <a:r>
              <a:rPr lang="fr-FR" sz="1800" b="1" dirty="0" smtClean="0">
                <a:latin typeface="Arial"/>
                <a:sym typeface="Wingdings"/>
              </a:rPr>
              <a:t>Dynamique</a:t>
            </a:r>
          </a:p>
          <a:p>
            <a:pPr algn="l"/>
            <a:r>
              <a:rPr lang="fr-FR" sz="1800" b="1" dirty="0" err="1" smtClean="0">
                <a:latin typeface="Arial"/>
                <a:sym typeface="Wingdings"/>
              </a:rPr>
              <a:t>cotière</a:t>
            </a:r>
            <a:endParaRPr lang="fr-FR" sz="1800" b="1" dirty="0">
              <a:latin typeface="Arial"/>
              <a:sym typeface="Wingdings"/>
            </a:endParaRPr>
          </a:p>
          <a:p>
            <a:pPr algn="l"/>
            <a:endParaRPr lang="fr-FR" dirty="0">
              <a:latin typeface="Arial"/>
              <a:sym typeface="Wingdings"/>
            </a:endParaRPr>
          </a:p>
          <a:p>
            <a:pPr algn="l"/>
            <a:endParaRPr lang="fr-FR" dirty="0"/>
          </a:p>
        </p:txBody>
      </p:sp>
      <p:pic>
        <p:nvPicPr>
          <p:cNvPr id="8" name="Image 7" descr="Screen Shot 2012-06-26 at 10.28.43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9376" y="-5265993"/>
            <a:ext cx="16667846" cy="16686223"/>
          </a:xfrm>
          <a:prstGeom prst="rect">
            <a:avLst/>
          </a:prstGeom>
        </p:spPr>
      </p:pic>
      <p:pic>
        <p:nvPicPr>
          <p:cNvPr id="9" name="Image 8" descr="Screen Shot 2012-06-26 at 10.28.43 AM.png"/>
          <p:cNvPicPr>
            <a:picLocks noChangeAspect="1"/>
          </p:cNvPicPr>
          <p:nvPr/>
        </p:nvPicPr>
        <p:blipFill rotWithShape="1">
          <a:blip r:embed="rId2">
            <a:extLst>
              <a:ext uri="{28A0092B-C50C-407E-A947-70E740481C1C}">
                <a14:useLocalDpi xmlns:a14="http://schemas.microsoft.com/office/drawing/2010/main"/>
              </a:ext>
            </a:extLst>
          </a:blip>
          <a:srcRect l="61358" t="86516" r="1087" b="487"/>
          <a:stretch/>
        </p:blipFill>
        <p:spPr>
          <a:xfrm>
            <a:off x="6227588" y="5630300"/>
            <a:ext cx="2577600" cy="892800"/>
          </a:xfrm>
          <a:prstGeom prst="rect">
            <a:avLst/>
          </a:prstGeom>
        </p:spPr>
      </p:pic>
    </p:spTree>
    <p:extLst>
      <p:ext uri="{BB962C8B-B14F-4D97-AF65-F5344CB8AC3E}">
        <p14:creationId xmlns:p14="http://schemas.microsoft.com/office/powerpoint/2010/main" val="121821765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p:cNvSpPr txBox="1">
            <a:spLocks noChangeArrowheads="1"/>
          </p:cNvSpPr>
          <p:nvPr/>
        </p:nvSpPr>
        <p:spPr bwMode="auto">
          <a:xfrm>
            <a:off x="1037557" y="535498"/>
            <a:ext cx="7885442" cy="2123658"/>
          </a:xfrm>
          <a:prstGeom prst="rect">
            <a:avLst/>
          </a:prstGeom>
          <a:noFill/>
          <a:ln w="9525">
            <a:noFill/>
            <a:miter lim="800000"/>
            <a:headEnd/>
            <a:tailEnd/>
          </a:ln>
        </p:spPr>
        <p:txBody>
          <a:bodyPr wrap="square">
            <a:prstTxWarp prst="textNoShape">
              <a:avLst/>
            </a:prstTxWarp>
            <a:spAutoFit/>
          </a:bodyPr>
          <a:lstStyle/>
          <a:p>
            <a:pPr algn="l"/>
            <a:r>
              <a:rPr lang="fr-FR" sz="2400" b="1" dirty="0" smtClean="0">
                <a:latin typeface="Arial"/>
                <a:sym typeface="Wingdings"/>
              </a:rPr>
              <a:t>Evènements extrêmes </a:t>
            </a:r>
            <a:r>
              <a:rPr lang="fr-FR" sz="2400" dirty="0" smtClean="0">
                <a:latin typeface="Arial"/>
              </a:rPr>
              <a:t>(</a:t>
            </a:r>
            <a:r>
              <a:rPr lang="fr-FR" sz="2400" dirty="0">
                <a:latin typeface="Arial"/>
              </a:rPr>
              <a:t>tempêtes, ouragans, …</a:t>
            </a:r>
            <a:r>
              <a:rPr lang="fr-FR" sz="2400" dirty="0" smtClean="0">
                <a:latin typeface="Arial"/>
              </a:rPr>
              <a:t>) aggravés </a:t>
            </a:r>
            <a:r>
              <a:rPr lang="fr-FR" sz="2400" dirty="0">
                <a:latin typeface="Arial"/>
              </a:rPr>
              <a:t>par un niveau moyen marin plus </a:t>
            </a:r>
            <a:r>
              <a:rPr lang="fr-FR" sz="2400" dirty="0" smtClean="0">
                <a:latin typeface="Arial"/>
              </a:rPr>
              <a:t>élevé</a:t>
            </a:r>
          </a:p>
          <a:p>
            <a:endParaRPr lang="fr-FR" sz="2400" dirty="0" smtClean="0">
              <a:latin typeface="Arial"/>
            </a:endParaRPr>
          </a:p>
          <a:p>
            <a:pPr algn="l"/>
            <a:r>
              <a:rPr lang="fr-FR" sz="2400" dirty="0" smtClean="0">
                <a:latin typeface="Arial"/>
                <a:sym typeface="Wingdings"/>
              </a:rPr>
              <a:t>	</a:t>
            </a:r>
            <a:r>
              <a:rPr lang="fr-FR" sz="2400" dirty="0" smtClean="0">
                <a:latin typeface="Arial"/>
              </a:rPr>
              <a:t>Inondations des zones côtières</a:t>
            </a:r>
          </a:p>
          <a:p>
            <a:pPr algn="l"/>
            <a:endParaRPr lang="fr-FR" sz="1200" dirty="0" smtClean="0">
              <a:latin typeface="Arial"/>
            </a:endParaRPr>
          </a:p>
          <a:p>
            <a:endParaRPr lang="fr-FR" sz="2400" dirty="0" smtClean="0">
              <a:latin typeface="Arial"/>
            </a:endParaRPr>
          </a:p>
        </p:txBody>
      </p:sp>
      <p:pic>
        <p:nvPicPr>
          <p:cNvPr id="8" name="Image 7" descr="Screen Shot 2012-10-22 at 7.51.07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95737" y="2465145"/>
            <a:ext cx="5948263" cy="43928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10"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11"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6</a:t>
            </a:fld>
            <a:endParaRPr kumimoji="0" lang="fr-FR" sz="800" dirty="0">
              <a:solidFill>
                <a:srgbClr val="FFFFFF"/>
              </a:solidFill>
              <a:latin typeface="Arial"/>
            </a:endParaRPr>
          </a:p>
        </p:txBody>
      </p:sp>
      <p:sp>
        <p:nvSpPr>
          <p:cNvPr id="12"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Enjeux sociaux et économiques</a:t>
            </a:r>
          </a:p>
        </p:txBody>
      </p:sp>
      <p:sp>
        <p:nvSpPr>
          <p:cNvPr id="2" name="Flèche vers la droite 1"/>
          <p:cNvSpPr/>
          <p:nvPr/>
        </p:nvSpPr>
        <p:spPr bwMode="auto">
          <a:xfrm>
            <a:off x="838347" y="1660030"/>
            <a:ext cx="978408" cy="484632"/>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sp>
        <p:nvSpPr>
          <p:cNvPr id="3" name="ZoneTexte 2"/>
          <p:cNvSpPr txBox="1"/>
          <p:nvPr/>
        </p:nvSpPr>
        <p:spPr>
          <a:xfrm>
            <a:off x="697724" y="6119336"/>
            <a:ext cx="2332690" cy="738664"/>
          </a:xfrm>
          <a:prstGeom prst="rect">
            <a:avLst/>
          </a:prstGeom>
          <a:noFill/>
        </p:spPr>
        <p:txBody>
          <a:bodyPr wrap="none" rtlCol="0">
            <a:spAutoFit/>
          </a:bodyPr>
          <a:lstStyle/>
          <a:p>
            <a:pPr algn="r"/>
            <a:r>
              <a:rPr lang="fr-FR" dirty="0">
                <a:latin typeface="Arial"/>
              </a:rPr>
              <a:t>(</a:t>
            </a:r>
            <a:r>
              <a:rPr lang="fr-FR" dirty="0" err="1">
                <a:latin typeface="Arial"/>
              </a:rPr>
              <a:t>e.g</a:t>
            </a:r>
            <a:r>
              <a:rPr lang="fr-FR" dirty="0">
                <a:latin typeface="Arial"/>
              </a:rPr>
              <a:t>., Ouragan </a:t>
            </a:r>
            <a:r>
              <a:rPr lang="fr-FR" dirty="0" smtClean="0">
                <a:latin typeface="Arial"/>
              </a:rPr>
              <a:t>Katrina</a:t>
            </a:r>
          </a:p>
          <a:p>
            <a:pPr algn="r"/>
            <a:r>
              <a:rPr lang="fr-FR" dirty="0" smtClean="0">
                <a:latin typeface="Arial"/>
              </a:rPr>
              <a:t>&amp; </a:t>
            </a:r>
            <a:r>
              <a:rPr lang="fr-FR" dirty="0">
                <a:latin typeface="Arial"/>
              </a:rPr>
              <a:t>Nouvelle Orléans, 2005)</a:t>
            </a:r>
          </a:p>
          <a:p>
            <a:pPr algn="r"/>
            <a:endParaRPr lang="fr-FR" dirty="0"/>
          </a:p>
        </p:txBody>
      </p:sp>
    </p:spTree>
    <p:extLst>
      <p:ext uri="{BB962C8B-B14F-4D97-AF65-F5344CB8AC3E}">
        <p14:creationId xmlns:p14="http://schemas.microsoft.com/office/powerpoint/2010/main" val="406174021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9"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10"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60</a:t>
            </a:fld>
            <a:endParaRPr kumimoji="0" lang="fr-FR" sz="800" dirty="0">
              <a:solidFill>
                <a:srgbClr val="FFFFFF"/>
              </a:solidFill>
              <a:latin typeface="Arial"/>
            </a:endParaRPr>
          </a:p>
        </p:txBody>
      </p:sp>
      <p:sp>
        <p:nvSpPr>
          <p:cNvPr id="12"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smtClean="0">
                <a:solidFill>
                  <a:srgbClr val="1B4A6E"/>
                </a:solidFill>
                <a:latin typeface="Arial" charset="0"/>
                <a:ea typeface="ＭＳ Ｐゴシック" charset="0"/>
                <a:cs typeface="ＭＳ Ｐゴシック" charset="0"/>
              </a:rPr>
              <a:t>   Plan</a:t>
            </a:r>
            <a:endParaRPr lang="fr-FR" dirty="0">
              <a:solidFill>
                <a:srgbClr val="1B4A6E"/>
              </a:solidFill>
              <a:latin typeface="Arial" charset="0"/>
              <a:ea typeface="ＭＳ Ｐゴシック" charset="0"/>
              <a:cs typeface="ＭＳ Ｐゴシック" charset="0"/>
            </a:endParaRPr>
          </a:p>
        </p:txBody>
      </p:sp>
      <p:sp>
        <p:nvSpPr>
          <p:cNvPr id="16" name="Rectangle 18"/>
          <p:cNvSpPr>
            <a:spLocks noChangeArrowheads="1"/>
          </p:cNvSpPr>
          <p:nvPr/>
        </p:nvSpPr>
        <p:spPr bwMode="auto">
          <a:xfrm>
            <a:off x="819150" y="498451"/>
            <a:ext cx="8324850" cy="193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Objectif : Pourquoi et comment étudier les changements du niveau</a:t>
            </a:r>
          </a:p>
          <a:p>
            <a:pPr marL="360363" indent="-360363" algn="l">
              <a:lnSpc>
                <a:spcPct val="90000"/>
              </a:lnSpc>
              <a:spcBef>
                <a:spcPct val="20000"/>
              </a:spcBef>
              <a:buClr>
                <a:srgbClr val="660066"/>
              </a:buClr>
              <a:tabLst>
                <a:tab pos="625475" algn="l"/>
              </a:tabLst>
            </a:pPr>
            <a:r>
              <a:rPr kumimoji="0" lang="fr-FR" sz="2000" i="1" dirty="0">
                <a:solidFill>
                  <a:schemeClr val="bg1"/>
                </a:solidFill>
                <a:latin typeface="Arial" charset="0"/>
                <a:cs typeface="Arial" charset="0"/>
              </a:rPr>
              <a:t>	</a:t>
            </a:r>
            <a:r>
              <a:rPr kumimoji="0" lang="fr-FR" sz="2000" i="1" dirty="0" smtClean="0">
                <a:solidFill>
                  <a:schemeClr val="bg1"/>
                </a:solidFill>
                <a:latin typeface="Arial" charset="0"/>
                <a:cs typeface="Arial" charset="0"/>
              </a:rPr>
              <a:t>	           marin ?</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Définition : Niveau Marin Eustatique, Niveau Marin relatif</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La </a:t>
            </a:r>
            <a:r>
              <a:rPr kumimoji="0" lang="fr-FR" sz="2000" i="1" dirty="0" err="1" smtClean="0">
                <a:solidFill>
                  <a:schemeClr val="bg1"/>
                </a:solidFill>
                <a:latin typeface="Arial" charset="0"/>
                <a:cs typeface="Arial" charset="0"/>
              </a:rPr>
              <a:t>marégraphie</a:t>
            </a: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sp>
        <p:nvSpPr>
          <p:cNvPr id="17" name="Rectangle 18"/>
          <p:cNvSpPr>
            <a:spLocks noChangeArrowheads="1"/>
          </p:cNvSpPr>
          <p:nvPr/>
        </p:nvSpPr>
        <p:spPr bwMode="auto">
          <a:xfrm>
            <a:off x="828844" y="1958197"/>
            <a:ext cx="4183028" cy="516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endParaRPr kumimoji="0" lang="fr-FR" sz="20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rgbClr val="BC0D20"/>
                </a:solidFill>
                <a:latin typeface="Arial" charset="0"/>
                <a:cs typeface="Arial" charset="0"/>
              </a:rPr>
              <a:t>Outils de la géodésie spatial</a:t>
            </a:r>
          </a:p>
          <a:p>
            <a:pPr marL="541338" indent="-201613" algn="l">
              <a:lnSpc>
                <a:spcPct val="90000"/>
              </a:lnSpc>
              <a:spcBef>
                <a:spcPts val="900"/>
              </a:spcBef>
              <a:buClr>
                <a:srgbClr val="660066"/>
              </a:buClr>
              <a:buFont typeface="Arial"/>
              <a:buChar char="•"/>
              <a:tabLst>
                <a:tab pos="990600" algn="l"/>
              </a:tabLst>
            </a:pPr>
            <a:endParaRPr kumimoji="0" lang="fr-FR" sz="200" i="1" dirty="0" smtClean="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GNSS</a:t>
            </a:r>
            <a:endParaRPr kumimoji="0" lang="fr-FR" sz="1600" i="1" dirty="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techniques Laser (SLR, LLR) </a:t>
            </a:r>
          </a:p>
          <a:p>
            <a:pPr marL="625475" indent="-179388" algn="l">
              <a:lnSpc>
                <a:spcPct val="90000"/>
              </a:lnSpc>
              <a:spcBef>
                <a:spcPts val="900"/>
              </a:spcBef>
              <a:buClr>
                <a:srgbClr val="660066"/>
              </a:buClr>
              <a:buFont typeface="Arial"/>
              <a:buChar char="•"/>
              <a:tabLst>
                <a:tab pos="990600" algn="l"/>
              </a:tabLst>
            </a:pPr>
            <a:r>
              <a:rPr kumimoji="0" lang="fr-FR" sz="1600" i="1" dirty="0">
                <a:solidFill>
                  <a:schemeClr val="bg1"/>
                </a:solidFill>
                <a:latin typeface="Arial" charset="0"/>
                <a:cs typeface="Arial" charset="0"/>
              </a:rPr>
              <a:t>L’interférométrie à très longue base (VLBI)</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satellites observés par les techniques Doppler (DORIS</a:t>
            </a:r>
            <a:r>
              <a:rPr kumimoji="0" lang="fr-FR" sz="1600" i="1" dirty="0" smtClean="0">
                <a:solidFill>
                  <a:schemeClr val="bg1"/>
                </a:solidFill>
                <a:latin typeface="Arial" charset="0"/>
                <a:cs typeface="Arial" charset="0"/>
              </a:rPr>
              <a:t>)</a:t>
            </a:r>
          </a:p>
          <a:p>
            <a:pPr marL="625475" indent="-179388" algn="l">
              <a:lnSpc>
                <a:spcPct val="90000"/>
              </a:lnSpc>
              <a:spcBef>
                <a:spcPts val="900"/>
              </a:spcBef>
              <a:buClr>
                <a:srgbClr val="660066"/>
              </a:buClr>
              <a:buFont typeface="Arial"/>
              <a:buChar char="•"/>
              <a:tabLst>
                <a:tab pos="990600" algn="l"/>
              </a:tabLst>
            </a:pPr>
            <a:r>
              <a:rPr kumimoji="0" lang="fr-FR" sz="1600" i="1" dirty="0">
                <a:solidFill>
                  <a:srgbClr val="000000"/>
                </a:solidFill>
                <a:latin typeface="Arial" charset="0"/>
                <a:cs typeface="Arial" charset="0"/>
              </a:rPr>
              <a:t>L’altimétrie des océans, des calottes polaires </a:t>
            </a:r>
          </a:p>
          <a:p>
            <a:pPr marL="625475" indent="-179388" algn="l">
              <a:lnSpc>
                <a:spcPct val="90000"/>
              </a:lnSpc>
              <a:spcBef>
                <a:spcPts val="900"/>
              </a:spcBef>
              <a:buClr>
                <a:srgbClr val="660066"/>
              </a:buClr>
              <a:buFont typeface="Arial"/>
              <a:buChar char="•"/>
              <a:tabLst>
                <a:tab pos="990600" algn="l"/>
              </a:tabLst>
            </a:pPr>
            <a:r>
              <a:rPr kumimoji="0" lang="fr-FR" sz="1600" i="1" dirty="0">
                <a:solidFill>
                  <a:schemeClr val="bg1"/>
                </a:solidFill>
                <a:latin typeface="Arial" charset="0"/>
                <a:cs typeface="Arial" charset="0"/>
              </a:rPr>
              <a:t>L’interférométrie radar (INSAR)</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rgbClr val="BC0D20"/>
                </a:solidFill>
                <a:latin typeface="Arial" charset="0"/>
                <a:cs typeface="Arial" charset="0"/>
              </a:rPr>
              <a:t>Gravimétrie satellitaire (GRACE)</a:t>
            </a:r>
            <a:endParaRPr kumimoji="0" lang="fr-FR" sz="1600" i="1" dirty="0">
              <a:solidFill>
                <a:srgbClr val="BC0D20"/>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Exemple</a:t>
            </a: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pic>
        <p:nvPicPr>
          <p:cNvPr id="2" name="Image 1"/>
          <p:cNvPicPr>
            <a:picLocks noChangeAspect="1"/>
          </p:cNvPicPr>
          <p:nvPr/>
        </p:nvPicPr>
        <p:blipFill>
          <a:blip r:embed="rId2"/>
          <a:stretch>
            <a:fillRect/>
          </a:stretch>
        </p:blipFill>
        <p:spPr>
          <a:xfrm>
            <a:off x="4938033" y="3064386"/>
            <a:ext cx="4721914" cy="3187292"/>
          </a:xfrm>
          <a:prstGeom prst="rect">
            <a:avLst/>
          </a:prstGeom>
        </p:spPr>
      </p:pic>
    </p:spTree>
    <p:extLst>
      <p:ext uri="{BB962C8B-B14F-4D97-AF65-F5344CB8AC3E}">
        <p14:creationId xmlns:p14="http://schemas.microsoft.com/office/powerpoint/2010/main" val="70140408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69032" y="414869"/>
            <a:ext cx="8474968" cy="976575"/>
          </a:xfrm>
          <a:prstGeom prst="rect">
            <a:avLst/>
          </a:prstGeom>
          <a:noFill/>
          <a:ln w="9525">
            <a:noFill/>
            <a:miter lim="800000"/>
            <a:headEnd/>
            <a:tailEnd/>
          </a:ln>
        </p:spPr>
        <p:txBody>
          <a:bodyPr anchor="ctr">
            <a:prstTxWarp prst="textNoShape">
              <a:avLst/>
            </a:prstTxWarp>
          </a:bodyPr>
          <a:lstStyle/>
          <a:p>
            <a:pPr algn="l"/>
            <a:r>
              <a:rPr lang="fr-FR" sz="2400" b="1" i="1" dirty="0">
                <a:latin typeface="Arial"/>
              </a:rPr>
              <a:t>GRACE </a:t>
            </a:r>
            <a:r>
              <a:rPr lang="fr-FR" sz="1800" i="1" dirty="0">
                <a:latin typeface="Arial"/>
              </a:rPr>
              <a:t>(</a:t>
            </a:r>
            <a:r>
              <a:rPr lang="fr-FR" sz="1800" i="1" dirty="0" err="1">
                <a:latin typeface="Arial"/>
              </a:rPr>
              <a:t>Gravity</a:t>
            </a:r>
            <a:r>
              <a:rPr lang="fr-FR" sz="1800" i="1" dirty="0">
                <a:latin typeface="Arial"/>
              </a:rPr>
              <a:t> </a:t>
            </a:r>
            <a:r>
              <a:rPr lang="fr-FR" sz="1800" i="1" dirty="0" err="1">
                <a:latin typeface="Arial"/>
              </a:rPr>
              <a:t>Recovery</a:t>
            </a:r>
            <a:r>
              <a:rPr lang="fr-FR" sz="1800" i="1" dirty="0">
                <a:latin typeface="Arial"/>
              </a:rPr>
              <a:t> &amp; </a:t>
            </a:r>
            <a:r>
              <a:rPr lang="fr-FR" sz="1800" i="1" dirty="0" err="1">
                <a:latin typeface="Arial"/>
              </a:rPr>
              <a:t>Climate</a:t>
            </a:r>
            <a:r>
              <a:rPr lang="fr-FR" sz="1800" i="1" dirty="0">
                <a:latin typeface="Arial"/>
              </a:rPr>
              <a:t> </a:t>
            </a:r>
            <a:r>
              <a:rPr lang="fr-FR" sz="1800" i="1" dirty="0" err="1">
                <a:latin typeface="Arial"/>
              </a:rPr>
              <a:t>Experiment</a:t>
            </a:r>
            <a:r>
              <a:rPr lang="fr-FR" sz="1800" i="1" dirty="0">
                <a:latin typeface="Arial"/>
              </a:rPr>
              <a:t>)</a:t>
            </a:r>
            <a:r>
              <a:rPr lang="fr-FR" sz="2400" b="1" i="1" dirty="0">
                <a:latin typeface="Arial"/>
              </a:rPr>
              <a:t> </a:t>
            </a:r>
            <a:endParaRPr lang="fr-FR" sz="2400" b="1" i="1" dirty="0" smtClean="0">
              <a:latin typeface="Arial"/>
            </a:endParaRPr>
          </a:p>
          <a:p>
            <a:pPr algn="l"/>
            <a:r>
              <a:rPr lang="fr-FR" sz="2200" dirty="0" smtClean="0">
                <a:latin typeface="Arial"/>
              </a:rPr>
              <a:t>Cartographie </a:t>
            </a:r>
            <a:r>
              <a:rPr lang="fr-FR" sz="2200" dirty="0">
                <a:latin typeface="Arial"/>
              </a:rPr>
              <a:t>globale </a:t>
            </a:r>
            <a:r>
              <a:rPr lang="fr-FR" sz="2200" dirty="0" smtClean="0">
                <a:latin typeface="Arial"/>
              </a:rPr>
              <a:t>des </a:t>
            </a:r>
            <a:r>
              <a:rPr lang="fr-FR" sz="2200" dirty="0">
                <a:latin typeface="Arial"/>
              </a:rPr>
              <a:t>variations du champ de gravité terrestre.</a:t>
            </a: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61</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smtClean="0">
                <a:solidFill>
                  <a:srgbClr val="1B4A6E"/>
                </a:solidFill>
                <a:latin typeface="Arial" charset="0"/>
                <a:ea typeface="ＭＳ Ｐゴシック" charset="0"/>
                <a:cs typeface="ＭＳ Ｐゴシック" charset="0"/>
              </a:rPr>
              <a:t>GRACE</a:t>
            </a:r>
            <a:endParaRPr lang="fr-FR" dirty="0">
              <a:solidFill>
                <a:srgbClr val="1B4A6E"/>
              </a:solidFill>
              <a:latin typeface="Arial" charset="0"/>
              <a:ea typeface="ＭＳ Ｐゴシック" charset="0"/>
              <a:cs typeface="ＭＳ Ｐゴシック" charset="0"/>
            </a:endParaRPr>
          </a:p>
        </p:txBody>
      </p:sp>
      <p:sp>
        <p:nvSpPr>
          <p:cNvPr id="29" name="Rectangle 6"/>
          <p:cNvSpPr>
            <a:spLocks noChangeArrowheads="1"/>
          </p:cNvSpPr>
          <p:nvPr/>
        </p:nvSpPr>
        <p:spPr bwMode="auto">
          <a:xfrm>
            <a:off x="753821" y="1455414"/>
            <a:ext cx="5735921" cy="2000548"/>
          </a:xfrm>
          <a:prstGeom prst="rect">
            <a:avLst/>
          </a:prstGeom>
          <a:solidFill>
            <a:srgbClr val="660066"/>
          </a:solidFill>
          <a:ln>
            <a:noFill/>
          </a:ln>
          <a:extLst/>
        </p:spPr>
        <p:txBody>
          <a:bodyPr wrap="square">
            <a:spAutoFit/>
          </a:bodyPr>
          <a:lstStyle/>
          <a:p>
            <a:pPr algn="l"/>
            <a:r>
              <a:rPr lang="fr-FR" sz="1800" u="sng" dirty="0" smtClean="0">
                <a:solidFill>
                  <a:srgbClr val="FFFFFF"/>
                </a:solidFill>
                <a:latin typeface="+mj-lt"/>
              </a:rPr>
              <a:t>Mesurer </a:t>
            </a:r>
            <a:r>
              <a:rPr lang="fr-FR" sz="1800" u="sng" dirty="0">
                <a:solidFill>
                  <a:srgbClr val="FFFFFF"/>
                </a:solidFill>
                <a:latin typeface="+mj-lt"/>
              </a:rPr>
              <a:t>les variations spatio-temporelles du </a:t>
            </a:r>
            <a:r>
              <a:rPr lang="fr-FR" sz="1800" u="sng" dirty="0" smtClean="0">
                <a:solidFill>
                  <a:srgbClr val="FFFFFF"/>
                </a:solidFill>
                <a:latin typeface="+mj-lt"/>
              </a:rPr>
              <a:t>géoïde</a:t>
            </a:r>
          </a:p>
          <a:p>
            <a:pPr algn="l"/>
            <a:r>
              <a:rPr lang="fr-FR" sz="1800" dirty="0" smtClean="0">
                <a:solidFill>
                  <a:srgbClr val="FFFFFF"/>
                </a:solidFill>
                <a:latin typeface="+mj-lt"/>
              </a:rPr>
              <a:t>   </a:t>
            </a:r>
            <a:r>
              <a:rPr lang="fr-FR" dirty="0" smtClean="0">
                <a:solidFill>
                  <a:srgbClr val="FFFFFF"/>
                </a:solidFill>
                <a:latin typeface="+mj-lt"/>
              </a:rPr>
              <a:t>(échelles </a:t>
            </a:r>
            <a:r>
              <a:rPr lang="fr-FR" dirty="0">
                <a:solidFill>
                  <a:srgbClr val="FFFFFF"/>
                </a:solidFill>
                <a:latin typeface="+mj-lt"/>
              </a:rPr>
              <a:t>de temps allant du mois à la </a:t>
            </a:r>
            <a:r>
              <a:rPr lang="fr-FR" dirty="0" smtClean="0">
                <a:solidFill>
                  <a:srgbClr val="FFFFFF"/>
                </a:solidFill>
                <a:latin typeface="+mj-lt"/>
              </a:rPr>
              <a:t>décennie)</a:t>
            </a:r>
          </a:p>
          <a:p>
            <a:pPr algn="l"/>
            <a:endParaRPr lang="fr-FR" sz="800" dirty="0" smtClean="0">
              <a:solidFill>
                <a:srgbClr val="FFFFFF"/>
              </a:solidFill>
              <a:latin typeface="+mj-lt"/>
            </a:endParaRPr>
          </a:p>
          <a:p>
            <a:pPr marL="177800" indent="-177800" algn="l">
              <a:buFont typeface="Arial"/>
              <a:buChar char="•"/>
            </a:pPr>
            <a:r>
              <a:rPr lang="fr-FR" sz="1800" dirty="0" smtClean="0">
                <a:solidFill>
                  <a:srgbClr val="FFFFFF"/>
                </a:solidFill>
                <a:latin typeface="+mj-lt"/>
              </a:rPr>
              <a:t>Contributions </a:t>
            </a:r>
            <a:r>
              <a:rPr lang="fr-FR" sz="1800" dirty="0">
                <a:solidFill>
                  <a:srgbClr val="FFFFFF"/>
                </a:solidFill>
                <a:latin typeface="+mj-lt"/>
              </a:rPr>
              <a:t>des grands </a:t>
            </a:r>
            <a:r>
              <a:rPr lang="fr-FR" sz="1800" dirty="0" smtClean="0">
                <a:solidFill>
                  <a:srgbClr val="FFFFFF"/>
                </a:solidFill>
                <a:latin typeface="+mj-lt"/>
              </a:rPr>
              <a:t>réservoirs</a:t>
            </a:r>
          </a:p>
          <a:p>
            <a:pPr algn="l"/>
            <a:r>
              <a:rPr lang="fr-FR" sz="1800" dirty="0">
                <a:solidFill>
                  <a:srgbClr val="FFFFFF"/>
                </a:solidFill>
                <a:latin typeface="+mj-lt"/>
              </a:rPr>
              <a:t> </a:t>
            </a:r>
            <a:r>
              <a:rPr lang="fr-FR" sz="1800" dirty="0" smtClean="0">
                <a:solidFill>
                  <a:srgbClr val="FFFFFF"/>
                </a:solidFill>
                <a:latin typeface="+mj-lt"/>
              </a:rPr>
              <a:t>  </a:t>
            </a:r>
            <a:r>
              <a:rPr lang="fr-FR" dirty="0">
                <a:solidFill>
                  <a:srgbClr val="FFFFFF"/>
                </a:solidFill>
                <a:latin typeface="+mj-lt"/>
              </a:rPr>
              <a:t>(atmosphère, océans, stock total d'eau continental</a:t>
            </a:r>
            <a:r>
              <a:rPr lang="fr-FR" dirty="0" smtClean="0">
                <a:solidFill>
                  <a:srgbClr val="FFFFFF"/>
                </a:solidFill>
                <a:latin typeface="+mj-lt"/>
              </a:rPr>
              <a:t>)</a:t>
            </a:r>
          </a:p>
          <a:p>
            <a:pPr algn="l"/>
            <a:endParaRPr lang="fr-FR" sz="800" dirty="0" smtClean="0">
              <a:solidFill>
                <a:srgbClr val="FFFFFF"/>
              </a:solidFill>
              <a:latin typeface="+mj-lt"/>
            </a:endParaRPr>
          </a:p>
          <a:p>
            <a:pPr marL="177800" indent="-177800" algn="l">
              <a:buFont typeface="Arial"/>
              <a:buChar char="•"/>
            </a:pPr>
            <a:r>
              <a:rPr lang="fr-FR" sz="1800" dirty="0" smtClean="0">
                <a:solidFill>
                  <a:srgbClr val="FFFFFF"/>
                </a:solidFill>
                <a:latin typeface="+mj-lt"/>
              </a:rPr>
              <a:t>Variations </a:t>
            </a:r>
            <a:r>
              <a:rPr lang="fr-FR" sz="1800" dirty="0">
                <a:solidFill>
                  <a:srgbClr val="FFFFFF"/>
                </a:solidFill>
                <a:latin typeface="+mj-lt"/>
              </a:rPr>
              <a:t>du stock d'eaux </a:t>
            </a:r>
            <a:r>
              <a:rPr lang="fr-FR" sz="1800" dirty="0" smtClean="0">
                <a:solidFill>
                  <a:srgbClr val="FFFFFF"/>
                </a:solidFill>
                <a:latin typeface="+mj-lt"/>
              </a:rPr>
              <a:t>continentales</a:t>
            </a:r>
          </a:p>
          <a:p>
            <a:pPr algn="l"/>
            <a:r>
              <a:rPr lang="fr-FR" sz="1800" dirty="0">
                <a:solidFill>
                  <a:srgbClr val="FFFFFF"/>
                </a:solidFill>
                <a:latin typeface="+mj-lt"/>
              </a:rPr>
              <a:t> </a:t>
            </a:r>
            <a:r>
              <a:rPr lang="fr-FR" sz="1800" dirty="0" smtClean="0">
                <a:solidFill>
                  <a:srgbClr val="FFFFFF"/>
                </a:solidFill>
                <a:latin typeface="+mj-lt"/>
              </a:rPr>
              <a:t>   et </a:t>
            </a:r>
            <a:r>
              <a:rPr lang="fr-FR" sz="1800" dirty="0">
                <a:solidFill>
                  <a:srgbClr val="FFFFFF"/>
                </a:solidFill>
                <a:latin typeface="+mj-lt"/>
              </a:rPr>
              <a:t>de la couverture </a:t>
            </a:r>
            <a:r>
              <a:rPr lang="fr-FR" sz="1800" dirty="0" smtClean="0">
                <a:solidFill>
                  <a:srgbClr val="FFFFFF"/>
                </a:solidFill>
                <a:latin typeface="+mj-lt"/>
              </a:rPr>
              <a:t>neigeuse/glace</a:t>
            </a:r>
            <a:endParaRPr lang="fr-FR" sz="1800" dirty="0">
              <a:solidFill>
                <a:srgbClr val="FFFFFF"/>
              </a:solidFill>
              <a:latin typeface="+mj-lt"/>
            </a:endParaRPr>
          </a:p>
        </p:txBody>
      </p:sp>
      <p:pic>
        <p:nvPicPr>
          <p:cNvPr id="10" name="Picture 1"/>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509278" y="1860906"/>
            <a:ext cx="3634722" cy="49970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Rectangle 6"/>
          <p:cNvSpPr>
            <a:spLocks noChangeArrowheads="1"/>
          </p:cNvSpPr>
          <p:nvPr/>
        </p:nvSpPr>
        <p:spPr bwMode="auto">
          <a:xfrm>
            <a:off x="1647914" y="4042186"/>
            <a:ext cx="388937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fr-FR" sz="2000" dirty="0" smtClean="0">
                <a:latin typeface="Arial"/>
                <a:sym typeface="Wingdings"/>
              </a:rPr>
              <a:t>Couples de satellites </a:t>
            </a:r>
            <a:r>
              <a:rPr lang="fr-FR" dirty="0" smtClean="0">
                <a:latin typeface="Arial"/>
                <a:sym typeface="Wingdings"/>
              </a:rPr>
              <a:t>(tom et </a:t>
            </a:r>
            <a:r>
              <a:rPr lang="fr-FR" dirty="0" err="1" smtClean="0">
                <a:latin typeface="Arial"/>
                <a:sym typeface="Wingdings"/>
              </a:rPr>
              <a:t>jerry</a:t>
            </a:r>
            <a:r>
              <a:rPr lang="fr-FR" dirty="0" smtClean="0">
                <a:latin typeface="Arial"/>
                <a:sym typeface="Wingdings"/>
              </a:rPr>
              <a:t>) </a:t>
            </a:r>
            <a:r>
              <a:rPr lang="fr-FR" sz="2000" dirty="0" smtClean="0">
                <a:latin typeface="Arial"/>
                <a:sym typeface="Wingdings"/>
              </a:rPr>
              <a:t>Lancé </a:t>
            </a:r>
            <a:r>
              <a:rPr lang="fr-FR" sz="2000" dirty="0">
                <a:latin typeface="Arial"/>
                <a:sym typeface="Wingdings"/>
              </a:rPr>
              <a:t>en 2005 </a:t>
            </a:r>
            <a:r>
              <a:rPr lang="fr-FR" dirty="0">
                <a:latin typeface="Arial"/>
                <a:sym typeface="Wingdings"/>
              </a:rPr>
              <a:t>(fin de vie</a:t>
            </a:r>
            <a:r>
              <a:rPr lang="fr-FR" dirty="0" smtClean="0">
                <a:latin typeface="Arial"/>
                <a:sym typeface="Wingdings"/>
              </a:rPr>
              <a:t>)</a:t>
            </a:r>
          </a:p>
          <a:p>
            <a:pPr algn="l"/>
            <a:endParaRPr lang="fr-FR" sz="800" dirty="0">
              <a:latin typeface="Arial"/>
              <a:sym typeface="Wingdings"/>
            </a:endParaRPr>
          </a:p>
          <a:p>
            <a:pPr marL="342900" indent="-165100" algn="l">
              <a:buFont typeface="Arial"/>
              <a:buChar char="•"/>
            </a:pPr>
            <a:r>
              <a:rPr lang="fr-FR" sz="2000" dirty="0">
                <a:latin typeface="Arial"/>
                <a:sym typeface="Wingdings"/>
              </a:rPr>
              <a:t>Orbite polaire ~500 km</a:t>
            </a:r>
          </a:p>
          <a:p>
            <a:pPr marL="342900" indent="-165100" algn="l">
              <a:buFont typeface="Arial"/>
              <a:buChar char="•"/>
            </a:pPr>
            <a:r>
              <a:rPr lang="fr-FR" sz="2000" dirty="0">
                <a:latin typeface="Arial"/>
                <a:sym typeface="Wingdings"/>
              </a:rPr>
              <a:t>2 satellites à 220 km</a:t>
            </a:r>
          </a:p>
          <a:p>
            <a:pPr marL="342900" indent="-165100" algn="l">
              <a:buFont typeface="Arial"/>
              <a:buChar char="•"/>
            </a:pPr>
            <a:r>
              <a:rPr lang="fr-FR" sz="2000" dirty="0">
                <a:latin typeface="Arial"/>
                <a:sym typeface="Wingdings"/>
              </a:rPr>
              <a:t>Mesure de distance « </a:t>
            </a:r>
            <a:r>
              <a:rPr lang="fr-FR" sz="2000" dirty="0" err="1">
                <a:latin typeface="Arial"/>
                <a:sym typeface="Wingdings"/>
              </a:rPr>
              <a:t>crosslink</a:t>
            </a:r>
            <a:r>
              <a:rPr lang="fr-FR" sz="2000" dirty="0">
                <a:latin typeface="Arial"/>
                <a:sym typeface="Wingdings"/>
              </a:rPr>
              <a:t> » </a:t>
            </a:r>
            <a:r>
              <a:rPr lang="fr-FR" sz="2000" dirty="0" smtClean="0">
                <a:latin typeface="Arial"/>
                <a:sym typeface="Wingdings"/>
              </a:rPr>
              <a:t>(± </a:t>
            </a:r>
            <a:r>
              <a:rPr lang="fr-FR" sz="2000" dirty="0">
                <a:latin typeface="Arial"/>
                <a:sym typeface="Wingdings"/>
              </a:rPr>
              <a:t>10 </a:t>
            </a:r>
            <a:r>
              <a:rPr lang="fr-FR" sz="2000" dirty="0" smtClean="0">
                <a:latin typeface="Arial"/>
                <a:sym typeface="Wingdings"/>
              </a:rPr>
              <a:t>µm)</a:t>
            </a:r>
            <a:endParaRPr lang="fr-FR" sz="2000" dirty="0">
              <a:latin typeface="Arial"/>
              <a:sym typeface="Wingdings"/>
            </a:endParaRPr>
          </a:p>
          <a:p>
            <a:pPr marL="342900" indent="-165100" algn="l">
              <a:buFont typeface="Arial"/>
              <a:buChar char="•"/>
            </a:pPr>
            <a:r>
              <a:rPr lang="fr-FR" sz="2000" dirty="0">
                <a:latin typeface="Arial"/>
                <a:sym typeface="Wingdings"/>
              </a:rPr>
              <a:t>Navigation par GPS + accéléromètres (± 4 mm)</a:t>
            </a:r>
          </a:p>
        </p:txBody>
      </p:sp>
    </p:spTree>
    <p:extLst>
      <p:ext uri="{BB962C8B-B14F-4D97-AF65-F5344CB8AC3E}">
        <p14:creationId xmlns:p14="http://schemas.microsoft.com/office/powerpoint/2010/main" val="334421801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69032" y="414869"/>
            <a:ext cx="8474968" cy="976575"/>
          </a:xfrm>
          <a:prstGeom prst="rect">
            <a:avLst/>
          </a:prstGeom>
          <a:noFill/>
          <a:ln w="9525">
            <a:noFill/>
            <a:miter lim="800000"/>
            <a:headEnd/>
            <a:tailEnd/>
          </a:ln>
        </p:spPr>
        <p:txBody>
          <a:bodyPr anchor="ctr">
            <a:prstTxWarp prst="textNoShape">
              <a:avLst/>
            </a:prstTxWarp>
          </a:bodyPr>
          <a:lstStyle/>
          <a:p>
            <a:pPr algn="l"/>
            <a:r>
              <a:rPr lang="fr-FR" sz="2400" b="1" i="1" dirty="0">
                <a:latin typeface="Arial"/>
              </a:rPr>
              <a:t>GRACE </a:t>
            </a:r>
            <a:r>
              <a:rPr lang="fr-FR" sz="1800" i="1" dirty="0">
                <a:latin typeface="Arial"/>
              </a:rPr>
              <a:t>(</a:t>
            </a:r>
            <a:r>
              <a:rPr lang="fr-FR" sz="1800" i="1" dirty="0" err="1">
                <a:latin typeface="Arial"/>
              </a:rPr>
              <a:t>Gravity</a:t>
            </a:r>
            <a:r>
              <a:rPr lang="fr-FR" sz="1800" i="1" dirty="0">
                <a:latin typeface="Arial"/>
              </a:rPr>
              <a:t> </a:t>
            </a:r>
            <a:r>
              <a:rPr lang="fr-FR" sz="1800" i="1" dirty="0" err="1">
                <a:latin typeface="Arial"/>
              </a:rPr>
              <a:t>Recovery</a:t>
            </a:r>
            <a:r>
              <a:rPr lang="fr-FR" sz="1800" i="1" dirty="0">
                <a:latin typeface="Arial"/>
              </a:rPr>
              <a:t> &amp; </a:t>
            </a:r>
            <a:r>
              <a:rPr lang="fr-FR" sz="1800" i="1" dirty="0" err="1">
                <a:latin typeface="Arial"/>
              </a:rPr>
              <a:t>Climate</a:t>
            </a:r>
            <a:r>
              <a:rPr lang="fr-FR" sz="1800" i="1" dirty="0">
                <a:latin typeface="Arial"/>
              </a:rPr>
              <a:t> </a:t>
            </a:r>
            <a:r>
              <a:rPr lang="fr-FR" sz="1800" i="1" dirty="0" err="1">
                <a:latin typeface="Arial"/>
              </a:rPr>
              <a:t>Experiment</a:t>
            </a:r>
            <a:r>
              <a:rPr lang="fr-FR" sz="1800" i="1" dirty="0">
                <a:latin typeface="Arial"/>
              </a:rPr>
              <a:t>)</a:t>
            </a:r>
            <a:r>
              <a:rPr lang="fr-FR" sz="2400" b="1" i="1" dirty="0">
                <a:latin typeface="Arial"/>
              </a:rPr>
              <a:t> </a:t>
            </a:r>
            <a:endParaRPr lang="fr-FR" sz="2400" b="1" i="1" dirty="0" smtClean="0">
              <a:latin typeface="Arial"/>
            </a:endParaRPr>
          </a:p>
          <a:p>
            <a:pPr algn="l"/>
            <a:r>
              <a:rPr lang="fr-FR" sz="2200" dirty="0" smtClean="0">
                <a:latin typeface="Arial"/>
              </a:rPr>
              <a:t>Cartographie </a:t>
            </a:r>
            <a:r>
              <a:rPr lang="fr-FR" sz="2200" dirty="0">
                <a:latin typeface="Arial"/>
              </a:rPr>
              <a:t>globale </a:t>
            </a:r>
            <a:r>
              <a:rPr lang="fr-FR" sz="2200" dirty="0" smtClean="0">
                <a:latin typeface="Arial"/>
              </a:rPr>
              <a:t>des </a:t>
            </a:r>
            <a:r>
              <a:rPr lang="fr-FR" sz="2200" dirty="0">
                <a:latin typeface="Arial"/>
              </a:rPr>
              <a:t>variations </a:t>
            </a:r>
            <a:r>
              <a:rPr lang="fr-FR" sz="2200" dirty="0" smtClean="0">
                <a:latin typeface="Arial"/>
              </a:rPr>
              <a:t>de masse des glaciers</a:t>
            </a:r>
            <a:endParaRPr lang="fr-FR" sz="2200"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62</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smtClean="0">
                <a:solidFill>
                  <a:srgbClr val="1B4A6E"/>
                </a:solidFill>
                <a:latin typeface="Arial" charset="0"/>
                <a:ea typeface="ＭＳ Ｐゴシック" charset="0"/>
                <a:cs typeface="ＭＳ Ｐゴシック" charset="0"/>
              </a:rPr>
              <a:t>GRACE</a:t>
            </a:r>
            <a:endParaRPr lang="fr-FR" dirty="0">
              <a:solidFill>
                <a:srgbClr val="1B4A6E"/>
              </a:solidFill>
              <a:latin typeface="Arial" charset="0"/>
              <a:ea typeface="ＭＳ Ｐゴシック" charset="0"/>
              <a:cs typeface="ＭＳ Ｐゴシック" charset="0"/>
            </a:endParaRPr>
          </a:p>
        </p:txBody>
      </p:sp>
      <p:pic>
        <p:nvPicPr>
          <p:cNvPr id="12" name="-videos-earth-20120209-grace20120208-64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3118" y="1503508"/>
            <a:ext cx="8690882" cy="4888622"/>
          </a:xfrm>
          <a:prstGeom prst="rect">
            <a:avLst/>
          </a:prstGeom>
        </p:spPr>
      </p:pic>
    </p:spTree>
    <p:extLst>
      <p:ext uri="{BB962C8B-B14F-4D97-AF65-F5344CB8AC3E}">
        <p14:creationId xmlns:p14="http://schemas.microsoft.com/office/powerpoint/2010/main" val="262612269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100000">
                <p:cTn id="7" fill="hold" display="0">
                  <p:stCondLst>
                    <p:cond delay="indefinite"/>
                  </p:stCondLst>
                </p:cTn>
                <p:tgtEl>
                  <p:spTgt spid="12"/>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p:cNvSpPr>
            <a:spLocks noChangeArrowheads="1"/>
          </p:cNvSpPr>
          <p:nvPr/>
        </p:nvSpPr>
        <p:spPr bwMode="auto">
          <a:xfrm>
            <a:off x="685800" y="152400"/>
            <a:ext cx="6934200" cy="381000"/>
          </a:xfrm>
          <a:prstGeom prst="rect">
            <a:avLst/>
          </a:prstGeom>
          <a:noFill/>
          <a:ln w="9525">
            <a:noFill/>
            <a:miter lim="800000"/>
            <a:headEnd/>
            <a:tailEnd/>
          </a:ln>
        </p:spPr>
        <p:txBody>
          <a:bodyPr anchor="ctr">
            <a:prstTxWarp prst="textNoShape">
              <a:avLst/>
            </a:prstTxWarp>
          </a:bodyPr>
          <a:lstStyle/>
          <a:p>
            <a:pPr eaLnBrk="1" hangingPunct="1"/>
            <a:r>
              <a:rPr lang="fr-FR" sz="2400" b="1" i="1" dirty="0" smtClean="0">
                <a:latin typeface="Arial"/>
              </a:rPr>
              <a:t>Changements de niveaux marins</a:t>
            </a:r>
            <a:endParaRPr lang="fr-FR" sz="2400" b="1" dirty="0">
              <a:latin typeface="Arial"/>
            </a:endParaRPr>
          </a:p>
        </p:txBody>
      </p:sp>
      <p:sp>
        <p:nvSpPr>
          <p:cNvPr id="9" name="Rectangle 10"/>
          <p:cNvSpPr>
            <a:spLocks noChangeArrowheads="1"/>
          </p:cNvSpPr>
          <p:nvPr/>
        </p:nvSpPr>
        <p:spPr bwMode="auto">
          <a:xfrm>
            <a:off x="685800" y="836712"/>
            <a:ext cx="6934200" cy="381000"/>
          </a:xfrm>
          <a:prstGeom prst="rect">
            <a:avLst/>
          </a:prstGeom>
          <a:noFill/>
          <a:ln w="9525">
            <a:noFill/>
            <a:miter lim="800000"/>
            <a:headEnd/>
            <a:tailEnd/>
          </a:ln>
        </p:spPr>
        <p:txBody>
          <a:bodyPr anchor="ctr">
            <a:prstTxWarp prst="textNoShape">
              <a:avLst/>
            </a:prstTxWarp>
          </a:bodyPr>
          <a:lstStyle/>
          <a:p>
            <a:pPr eaLnBrk="1" hangingPunct="1"/>
            <a:r>
              <a:rPr lang="fr-FR" sz="3200" b="1" i="1" dirty="0" smtClean="0">
                <a:latin typeface="Arial"/>
              </a:rPr>
              <a:t>Niveau marin eustatique</a:t>
            </a:r>
            <a:endParaRPr lang="fr-FR" sz="3200" b="1" dirty="0">
              <a:latin typeface="Arial"/>
            </a:endParaRPr>
          </a:p>
        </p:txBody>
      </p:sp>
      <p:pic>
        <p:nvPicPr>
          <p:cNvPr id="11" name="Picture 12" descr="boul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8338" y="1555221"/>
            <a:ext cx="304800" cy="304800"/>
          </a:xfrm>
          <a:prstGeom prst="rect">
            <a:avLst/>
          </a:prstGeom>
          <a:noFill/>
        </p:spPr>
      </p:pic>
      <p:sp>
        <p:nvSpPr>
          <p:cNvPr id="15" name="Text Box 13"/>
          <p:cNvSpPr txBox="1">
            <a:spLocks noChangeArrowheads="1"/>
          </p:cNvSpPr>
          <p:nvPr/>
        </p:nvSpPr>
        <p:spPr bwMode="auto">
          <a:xfrm>
            <a:off x="673139" y="1479021"/>
            <a:ext cx="8291349" cy="2308324"/>
          </a:xfrm>
          <a:prstGeom prst="rect">
            <a:avLst/>
          </a:prstGeom>
          <a:noFill/>
          <a:ln w="9525">
            <a:noFill/>
            <a:miter lim="800000"/>
            <a:headEnd/>
            <a:tailEnd/>
          </a:ln>
        </p:spPr>
        <p:txBody>
          <a:bodyPr wrap="square">
            <a:prstTxWarp prst="textNoShape">
              <a:avLst/>
            </a:prstTxWarp>
            <a:spAutoFit/>
          </a:bodyPr>
          <a:lstStyle/>
          <a:p>
            <a:r>
              <a:rPr lang="fr-FR" sz="2400" dirty="0">
                <a:latin typeface="Arial"/>
                <a:sym typeface="Wingdings"/>
              </a:rPr>
              <a:t>Bilan en eau / réservoirs vu par </a:t>
            </a:r>
            <a:r>
              <a:rPr lang="fr-FR" sz="2400" dirty="0" smtClean="0">
                <a:latin typeface="Arial"/>
                <a:sym typeface="Wingdings"/>
              </a:rPr>
              <a:t>GRACE</a:t>
            </a:r>
            <a:endParaRPr lang="fr-FR" sz="2400" dirty="0">
              <a:latin typeface="Arial"/>
              <a:sym typeface="Wingdings"/>
            </a:endParaRPr>
          </a:p>
          <a:p>
            <a:r>
              <a:rPr lang="fr-FR" sz="2400" dirty="0" smtClean="0">
                <a:latin typeface="Arial"/>
                <a:sym typeface="Wingdings"/>
              </a:rPr>
              <a:t>Rôle des réservoirs terrestres, </a:t>
            </a:r>
            <a:r>
              <a:rPr lang="fr-FR" sz="2400" dirty="0" err="1" smtClean="0">
                <a:latin typeface="Arial"/>
                <a:sym typeface="Wingdings"/>
              </a:rPr>
              <a:t>e.g</a:t>
            </a:r>
            <a:r>
              <a:rPr lang="fr-FR" sz="2400" dirty="0" smtClean="0">
                <a:latin typeface="Arial"/>
                <a:sym typeface="Wingdings"/>
              </a:rPr>
              <a:t>.: Amazone</a:t>
            </a:r>
          </a:p>
          <a:p>
            <a:endParaRPr lang="fr-FR" sz="2400" dirty="0">
              <a:latin typeface="Arial"/>
              <a:sym typeface="Wingdings"/>
            </a:endParaRPr>
          </a:p>
          <a:p>
            <a:r>
              <a:rPr lang="fr-FR" sz="2400" dirty="0" smtClean="0">
                <a:latin typeface="Arial"/>
                <a:sym typeface="Wingdings"/>
              </a:rPr>
              <a:t>∂g</a:t>
            </a:r>
          </a:p>
          <a:p>
            <a:endParaRPr lang="fr-FR" sz="2400" dirty="0">
              <a:latin typeface="Arial"/>
              <a:sym typeface="Wingdings"/>
            </a:endParaRPr>
          </a:p>
          <a:p>
            <a:r>
              <a:rPr lang="fr-FR" sz="2400" dirty="0" err="1">
                <a:latin typeface="Arial"/>
                <a:sym typeface="Wingdings"/>
              </a:rPr>
              <a:t>e</a:t>
            </a:r>
            <a:r>
              <a:rPr lang="fr-FR" sz="2400" dirty="0" err="1" smtClean="0">
                <a:latin typeface="Arial"/>
                <a:sym typeface="Wingdings"/>
              </a:rPr>
              <a:t>wh</a:t>
            </a:r>
            <a:r>
              <a:rPr lang="fr-FR" sz="2400" dirty="0" smtClean="0">
                <a:latin typeface="Arial"/>
                <a:sym typeface="Wingdings"/>
              </a:rPr>
              <a:t> (m)</a:t>
            </a:r>
          </a:p>
        </p:txBody>
      </p:sp>
      <p:pic>
        <p:nvPicPr>
          <p:cNvPr id="2" name="Image 1" descr="Screen Shot 2013-12-16 at 10.41.1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56853" y="4581128"/>
            <a:ext cx="7616913" cy="2088232"/>
          </a:xfrm>
          <a:prstGeom prst="rect">
            <a:avLst/>
          </a:prstGeom>
        </p:spPr>
      </p:pic>
      <p:pic>
        <p:nvPicPr>
          <p:cNvPr id="4" name="Image 3" descr="Screen Shot 2013-12-16 at 10.42.50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72098" y="2160317"/>
            <a:ext cx="6516216" cy="2262040"/>
          </a:xfrm>
          <a:prstGeom prst="rect">
            <a:avLst/>
          </a:prstGeom>
        </p:spPr>
      </p:pic>
      <p:cxnSp>
        <p:nvCxnSpPr>
          <p:cNvPr id="7" name="Connecteur droit avec flèche 6"/>
          <p:cNvCxnSpPr/>
          <p:nvPr/>
        </p:nvCxnSpPr>
        <p:spPr>
          <a:xfrm>
            <a:off x="1259632" y="2852936"/>
            <a:ext cx="72008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Connecteur droit avec flèche 9"/>
          <p:cNvCxnSpPr/>
          <p:nvPr/>
        </p:nvCxnSpPr>
        <p:spPr>
          <a:xfrm>
            <a:off x="1043608" y="3787345"/>
            <a:ext cx="792088" cy="8217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13"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14"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63</a:t>
            </a:fld>
            <a:endParaRPr kumimoji="0" lang="fr-FR" sz="800" dirty="0">
              <a:solidFill>
                <a:srgbClr val="FFFFFF"/>
              </a:solidFill>
              <a:latin typeface="Arial"/>
            </a:endParaRPr>
          </a:p>
        </p:txBody>
      </p:sp>
    </p:spTree>
    <p:extLst>
      <p:ext uri="{BB962C8B-B14F-4D97-AF65-F5344CB8AC3E}">
        <p14:creationId xmlns:p14="http://schemas.microsoft.com/office/powerpoint/2010/main" val="134988865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9"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10"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64</a:t>
            </a:fld>
            <a:endParaRPr kumimoji="0" lang="fr-FR" sz="800" dirty="0">
              <a:solidFill>
                <a:srgbClr val="FFFFFF"/>
              </a:solidFill>
              <a:latin typeface="Arial"/>
            </a:endParaRPr>
          </a:p>
        </p:txBody>
      </p:sp>
      <p:sp>
        <p:nvSpPr>
          <p:cNvPr id="12"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smtClean="0">
                <a:solidFill>
                  <a:srgbClr val="1B4A6E"/>
                </a:solidFill>
                <a:latin typeface="Arial" charset="0"/>
                <a:ea typeface="ＭＳ Ｐゴシック" charset="0"/>
                <a:cs typeface="ＭＳ Ｐゴシック" charset="0"/>
              </a:rPr>
              <a:t>   Plan</a:t>
            </a:r>
            <a:endParaRPr lang="fr-FR" dirty="0">
              <a:solidFill>
                <a:srgbClr val="1B4A6E"/>
              </a:solidFill>
              <a:latin typeface="Arial" charset="0"/>
              <a:ea typeface="ＭＳ Ｐゴシック" charset="0"/>
              <a:cs typeface="ＭＳ Ｐゴシック" charset="0"/>
            </a:endParaRPr>
          </a:p>
        </p:txBody>
      </p:sp>
      <p:sp>
        <p:nvSpPr>
          <p:cNvPr id="16" name="Rectangle 18"/>
          <p:cNvSpPr>
            <a:spLocks noChangeArrowheads="1"/>
          </p:cNvSpPr>
          <p:nvPr/>
        </p:nvSpPr>
        <p:spPr bwMode="auto">
          <a:xfrm>
            <a:off x="819150" y="498451"/>
            <a:ext cx="8324850" cy="193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Objectif : Pourquoi et comment étudier les changements du niveau</a:t>
            </a:r>
          </a:p>
          <a:p>
            <a:pPr marL="360363" indent="-360363" algn="l">
              <a:lnSpc>
                <a:spcPct val="90000"/>
              </a:lnSpc>
              <a:spcBef>
                <a:spcPct val="20000"/>
              </a:spcBef>
              <a:buClr>
                <a:srgbClr val="660066"/>
              </a:buClr>
              <a:tabLst>
                <a:tab pos="625475" algn="l"/>
              </a:tabLst>
            </a:pPr>
            <a:r>
              <a:rPr kumimoji="0" lang="fr-FR" sz="2000" i="1" dirty="0">
                <a:solidFill>
                  <a:schemeClr val="bg1"/>
                </a:solidFill>
                <a:latin typeface="Arial" charset="0"/>
                <a:cs typeface="Arial" charset="0"/>
              </a:rPr>
              <a:t>	</a:t>
            </a:r>
            <a:r>
              <a:rPr kumimoji="0" lang="fr-FR" sz="2000" i="1" dirty="0" smtClean="0">
                <a:solidFill>
                  <a:schemeClr val="bg1"/>
                </a:solidFill>
                <a:latin typeface="Arial" charset="0"/>
                <a:cs typeface="Arial" charset="0"/>
              </a:rPr>
              <a:t>	           marin ?</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Définition : Niveau Marin Eustatique, Niveau Marin relatif</a:t>
            </a:r>
          </a:p>
          <a:p>
            <a:pPr marL="360363" indent="-360363"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La </a:t>
            </a:r>
            <a:r>
              <a:rPr kumimoji="0" lang="fr-FR" sz="2000" i="1" dirty="0" err="1" smtClean="0">
                <a:solidFill>
                  <a:schemeClr val="bg1"/>
                </a:solidFill>
                <a:latin typeface="Arial" charset="0"/>
                <a:cs typeface="Arial" charset="0"/>
              </a:rPr>
              <a:t>marégraphie</a:t>
            </a: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sp>
        <p:nvSpPr>
          <p:cNvPr id="17" name="Rectangle 18"/>
          <p:cNvSpPr>
            <a:spLocks noChangeArrowheads="1"/>
          </p:cNvSpPr>
          <p:nvPr/>
        </p:nvSpPr>
        <p:spPr bwMode="auto">
          <a:xfrm>
            <a:off x="828844" y="1958197"/>
            <a:ext cx="4183028" cy="516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0363" indent="-360363" algn="l">
              <a:lnSpc>
                <a:spcPct val="90000"/>
              </a:lnSpc>
              <a:spcBef>
                <a:spcPct val="20000"/>
              </a:spcBef>
              <a:buClr>
                <a:srgbClr val="660066"/>
              </a:buClr>
              <a:buFont typeface="Wingdings" charset="0"/>
              <a:buChar char="u"/>
              <a:tabLst>
                <a:tab pos="625475" algn="l"/>
              </a:tabLst>
            </a:pPr>
            <a:endParaRPr kumimoji="0" lang="fr-FR" sz="20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chemeClr val="bg1"/>
                </a:solidFill>
                <a:latin typeface="Arial" charset="0"/>
                <a:cs typeface="Arial" charset="0"/>
              </a:rPr>
              <a:t>Outils de la géodésie spatial</a:t>
            </a:r>
          </a:p>
          <a:p>
            <a:pPr marL="541338" indent="-201613" algn="l">
              <a:lnSpc>
                <a:spcPct val="90000"/>
              </a:lnSpc>
              <a:spcBef>
                <a:spcPts val="900"/>
              </a:spcBef>
              <a:buClr>
                <a:srgbClr val="660066"/>
              </a:buClr>
              <a:buFont typeface="Arial"/>
              <a:buChar char="•"/>
              <a:tabLst>
                <a:tab pos="990600" algn="l"/>
              </a:tabLst>
            </a:pPr>
            <a:endParaRPr kumimoji="0" lang="fr-FR" sz="200" i="1" dirty="0" smtClean="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GNSS</a:t>
            </a:r>
            <a:endParaRPr kumimoji="0" lang="fr-FR" sz="1600" i="1" dirty="0">
              <a:solidFill>
                <a:schemeClr val="bg1"/>
              </a:solidFill>
              <a:latin typeface="Arial" charset="0"/>
              <a:cs typeface="Arial" charset="0"/>
            </a:endParaRP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techniques Laser (SLR, LLR) </a:t>
            </a:r>
          </a:p>
          <a:p>
            <a:pPr marL="625475" indent="-179388" algn="l">
              <a:lnSpc>
                <a:spcPct val="90000"/>
              </a:lnSpc>
              <a:spcBef>
                <a:spcPts val="900"/>
              </a:spcBef>
              <a:buClr>
                <a:srgbClr val="660066"/>
              </a:buClr>
              <a:buFont typeface="Arial"/>
              <a:buChar char="•"/>
              <a:tabLst>
                <a:tab pos="990600" algn="l"/>
              </a:tabLst>
            </a:pPr>
            <a:r>
              <a:rPr kumimoji="0" lang="fr-FR" sz="1600" i="1" dirty="0">
                <a:solidFill>
                  <a:schemeClr val="bg1"/>
                </a:solidFill>
                <a:latin typeface="Arial" charset="0"/>
                <a:cs typeface="Arial" charset="0"/>
              </a:rPr>
              <a:t>L’interférométrie à très longue base (VLBI)</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chemeClr val="bg1"/>
                </a:solidFill>
                <a:latin typeface="Arial" charset="0"/>
                <a:cs typeface="Arial" charset="0"/>
              </a:rPr>
              <a:t>Les </a:t>
            </a:r>
            <a:r>
              <a:rPr kumimoji="0" lang="fr-FR" sz="1600" i="1" dirty="0">
                <a:solidFill>
                  <a:schemeClr val="bg1"/>
                </a:solidFill>
                <a:latin typeface="Arial" charset="0"/>
                <a:cs typeface="Arial" charset="0"/>
              </a:rPr>
              <a:t>satellites observés par les techniques Doppler (DORIS</a:t>
            </a:r>
            <a:r>
              <a:rPr kumimoji="0" lang="fr-FR" sz="1600" i="1" dirty="0" smtClean="0">
                <a:solidFill>
                  <a:schemeClr val="bg1"/>
                </a:solidFill>
                <a:latin typeface="Arial" charset="0"/>
                <a:cs typeface="Arial" charset="0"/>
              </a:rPr>
              <a:t>)</a:t>
            </a:r>
          </a:p>
          <a:p>
            <a:pPr marL="625475" indent="-179388" algn="l">
              <a:lnSpc>
                <a:spcPct val="90000"/>
              </a:lnSpc>
              <a:spcBef>
                <a:spcPts val="900"/>
              </a:spcBef>
              <a:buClr>
                <a:srgbClr val="660066"/>
              </a:buClr>
              <a:buFont typeface="Arial"/>
              <a:buChar char="•"/>
              <a:tabLst>
                <a:tab pos="990600" algn="l"/>
              </a:tabLst>
            </a:pPr>
            <a:r>
              <a:rPr kumimoji="0" lang="fr-FR" sz="1600" i="1" dirty="0">
                <a:solidFill>
                  <a:srgbClr val="000000"/>
                </a:solidFill>
                <a:latin typeface="Arial" charset="0"/>
                <a:cs typeface="Arial" charset="0"/>
              </a:rPr>
              <a:t>L’altimétrie des océans, des calottes polaires </a:t>
            </a:r>
          </a:p>
          <a:p>
            <a:pPr marL="625475" indent="-179388" algn="l">
              <a:lnSpc>
                <a:spcPct val="90000"/>
              </a:lnSpc>
              <a:spcBef>
                <a:spcPts val="900"/>
              </a:spcBef>
              <a:buClr>
                <a:srgbClr val="660066"/>
              </a:buClr>
              <a:buFont typeface="Arial"/>
              <a:buChar char="•"/>
              <a:tabLst>
                <a:tab pos="990600" algn="l"/>
              </a:tabLst>
            </a:pPr>
            <a:r>
              <a:rPr kumimoji="0" lang="fr-FR" sz="1600" i="1" dirty="0">
                <a:solidFill>
                  <a:schemeClr val="bg1"/>
                </a:solidFill>
                <a:latin typeface="Arial" charset="0"/>
                <a:cs typeface="Arial" charset="0"/>
              </a:rPr>
              <a:t>L’interférométrie radar (INSAR)</a:t>
            </a:r>
          </a:p>
          <a:p>
            <a:pPr marL="625475" indent="-179388" algn="l">
              <a:lnSpc>
                <a:spcPct val="90000"/>
              </a:lnSpc>
              <a:spcBef>
                <a:spcPts val="900"/>
              </a:spcBef>
              <a:buClr>
                <a:srgbClr val="660066"/>
              </a:buClr>
              <a:buFont typeface="Arial"/>
              <a:buChar char="•"/>
              <a:tabLst>
                <a:tab pos="990600" algn="l"/>
              </a:tabLst>
            </a:pPr>
            <a:r>
              <a:rPr kumimoji="0" lang="fr-FR" sz="1600" i="1" dirty="0" smtClean="0">
                <a:solidFill>
                  <a:srgbClr val="000000"/>
                </a:solidFill>
                <a:latin typeface="Arial" charset="0"/>
                <a:cs typeface="Arial" charset="0"/>
              </a:rPr>
              <a:t>Gravimétrie satellitaire (GRACE)</a:t>
            </a:r>
            <a:endParaRPr kumimoji="0" lang="fr-FR" sz="1600" i="1" dirty="0">
              <a:solidFill>
                <a:srgbClr val="000000"/>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800" i="1" dirty="0">
              <a:solidFill>
                <a:schemeClr val="bg1"/>
              </a:solidFill>
              <a:latin typeface="Arial" charset="0"/>
              <a:cs typeface="Arial" charset="0"/>
            </a:endParaRPr>
          </a:p>
          <a:p>
            <a:pPr marL="360363" indent="-360363" algn="l">
              <a:lnSpc>
                <a:spcPct val="90000"/>
              </a:lnSpc>
              <a:spcBef>
                <a:spcPct val="20000"/>
              </a:spcBef>
              <a:buClr>
                <a:srgbClr val="660066"/>
              </a:buClr>
              <a:buFont typeface="Wingdings" charset="0"/>
              <a:buChar char="u"/>
              <a:tabLst>
                <a:tab pos="625475" algn="l"/>
              </a:tabLst>
            </a:pPr>
            <a:r>
              <a:rPr kumimoji="0" lang="fr-FR" sz="2000" i="1" dirty="0" smtClean="0">
                <a:solidFill>
                  <a:srgbClr val="BC0D20"/>
                </a:solidFill>
                <a:latin typeface="Arial" charset="0"/>
                <a:cs typeface="Arial" charset="0"/>
              </a:rPr>
              <a:t>Exemple</a:t>
            </a: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a:p>
            <a:pPr marL="266700" indent="-266700" algn="l">
              <a:lnSpc>
                <a:spcPct val="90000"/>
              </a:lnSpc>
              <a:spcBef>
                <a:spcPct val="20000"/>
              </a:spcBef>
              <a:buClr>
                <a:srgbClr val="660066"/>
              </a:buClr>
              <a:buFont typeface="Wingdings" charset="0"/>
              <a:buChar char="u"/>
              <a:tabLst>
                <a:tab pos="625475" algn="l"/>
              </a:tabLst>
            </a:pPr>
            <a:endParaRPr kumimoji="0" lang="fr-FR" sz="1600" i="1" dirty="0" smtClean="0">
              <a:solidFill>
                <a:schemeClr val="bg1"/>
              </a:solidFill>
              <a:latin typeface="Arial" charset="0"/>
              <a:cs typeface="Arial" charset="0"/>
            </a:endParaRPr>
          </a:p>
        </p:txBody>
      </p:sp>
    </p:spTree>
    <p:extLst>
      <p:ext uri="{BB962C8B-B14F-4D97-AF65-F5344CB8AC3E}">
        <p14:creationId xmlns:p14="http://schemas.microsoft.com/office/powerpoint/2010/main" val="290398173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77500" y="505082"/>
            <a:ext cx="5456544" cy="715040"/>
          </a:xfrm>
          <a:prstGeom prst="rect">
            <a:avLst/>
          </a:prstGeom>
          <a:noFill/>
          <a:ln w="9525">
            <a:noFill/>
            <a:miter lim="800000"/>
            <a:headEnd/>
            <a:tailEnd/>
          </a:ln>
        </p:spPr>
        <p:txBody>
          <a:bodyPr anchor="ctr">
            <a:prstTxWarp prst="textNoShape">
              <a:avLst/>
            </a:prstTxWarp>
          </a:bodyPr>
          <a:lstStyle/>
          <a:p>
            <a:pPr algn="l" eaLnBrk="1" hangingPunct="1"/>
            <a:r>
              <a:rPr lang="es-ES_tradnl" sz="2400" b="1" i="1" dirty="0" err="1">
                <a:latin typeface="Arial"/>
              </a:rPr>
              <a:t>Etude</a:t>
            </a:r>
            <a:r>
              <a:rPr lang="es-ES_tradnl" sz="2400" b="1" i="1" dirty="0">
                <a:latin typeface="Arial"/>
              </a:rPr>
              <a:t> </a:t>
            </a:r>
            <a:r>
              <a:rPr lang="es-ES_tradnl" sz="2400" b="1" i="1" dirty="0" err="1">
                <a:latin typeface="Arial"/>
              </a:rPr>
              <a:t>locale</a:t>
            </a:r>
            <a:r>
              <a:rPr lang="es-ES_tradnl" sz="2400" b="1" i="1" dirty="0">
                <a:latin typeface="Arial"/>
              </a:rPr>
              <a:t>: Delta de la </a:t>
            </a:r>
            <a:r>
              <a:rPr lang="es-ES_tradnl" sz="2400" b="1" i="1" dirty="0" err="1">
                <a:latin typeface="Arial"/>
              </a:rPr>
              <a:t>Fraser</a:t>
            </a:r>
            <a:endParaRPr lang="es-ES_tradnl" sz="2400" b="1"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65</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smtClean="0">
                <a:solidFill>
                  <a:srgbClr val="1B4A6E"/>
                </a:solidFill>
                <a:latin typeface="Arial" charset="0"/>
                <a:ea typeface="ＭＳ Ｐゴシック" charset="0"/>
                <a:cs typeface="ＭＳ Ｐゴシック" charset="0"/>
              </a:rPr>
              <a:t>Exemple : </a:t>
            </a:r>
            <a:r>
              <a:rPr lang="es-ES_tradnl" dirty="0">
                <a:solidFill>
                  <a:srgbClr val="1B4A6E"/>
                </a:solidFill>
                <a:latin typeface="Arial" charset="0"/>
                <a:ea typeface="ＭＳ Ｐゴシック" charset="0"/>
                <a:cs typeface="ＭＳ Ｐゴシック" charset="0"/>
              </a:rPr>
              <a:t>Delta de la </a:t>
            </a:r>
            <a:r>
              <a:rPr lang="es-ES_tradnl" dirty="0" err="1" smtClean="0">
                <a:solidFill>
                  <a:srgbClr val="1B4A6E"/>
                </a:solidFill>
                <a:latin typeface="Arial" charset="0"/>
                <a:ea typeface="ＭＳ Ｐゴシック" charset="0"/>
                <a:cs typeface="ＭＳ Ｐゴシック" charset="0"/>
              </a:rPr>
              <a:t>Fraser</a:t>
            </a:r>
            <a:r>
              <a:rPr lang="fr-FR" dirty="0" smtClean="0">
                <a:solidFill>
                  <a:srgbClr val="1B4A6E"/>
                </a:solidFill>
                <a:latin typeface="Arial" charset="0"/>
                <a:ea typeface="ＭＳ Ｐゴシック" charset="0"/>
                <a:cs typeface="ＭＳ Ｐゴシック" charset="0"/>
              </a:rPr>
              <a:t> </a:t>
            </a:r>
            <a:endParaRPr lang="fr-FR" dirty="0">
              <a:solidFill>
                <a:srgbClr val="1B4A6E"/>
              </a:solidFill>
              <a:latin typeface="Arial" charset="0"/>
              <a:ea typeface="ＭＳ Ｐゴシック" charset="0"/>
              <a:cs typeface="ＭＳ Ｐゴシック" charset="0"/>
            </a:endParaRPr>
          </a:p>
        </p:txBody>
      </p:sp>
      <p:pic>
        <p:nvPicPr>
          <p:cNvPr id="5" name="Image 4" descr="Capture d’écran 2016-01-26 à 16.39.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046" y="1366009"/>
            <a:ext cx="6813593" cy="5491991"/>
          </a:xfrm>
          <a:prstGeom prst="rect">
            <a:avLst/>
          </a:prstGeom>
        </p:spPr>
      </p:pic>
      <p:pic>
        <p:nvPicPr>
          <p:cNvPr id="25" name="Image 24" descr="Screen Shot 2012-10-23 at 9.56.35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42836" y="812608"/>
            <a:ext cx="2696024" cy="2016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Ellipse 25"/>
          <p:cNvSpPr>
            <a:spLocks/>
          </p:cNvSpPr>
          <p:nvPr/>
        </p:nvSpPr>
        <p:spPr>
          <a:xfrm>
            <a:off x="7538980" y="2252761"/>
            <a:ext cx="144023" cy="144023"/>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9" name="Image 18" descr="gvrd_topo_shade.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73662" y="2278680"/>
            <a:ext cx="1390531" cy="1074501"/>
          </a:xfrm>
          <a:prstGeom prst="rect">
            <a:avLst/>
          </a:prstGeom>
        </p:spPr>
      </p:pic>
      <p:sp>
        <p:nvSpPr>
          <p:cNvPr id="20" name="Text Box 13"/>
          <p:cNvSpPr txBox="1">
            <a:spLocks noChangeArrowheads="1"/>
          </p:cNvSpPr>
          <p:nvPr/>
        </p:nvSpPr>
        <p:spPr bwMode="auto">
          <a:xfrm>
            <a:off x="6277526" y="3216053"/>
            <a:ext cx="2675365" cy="3416320"/>
          </a:xfrm>
          <a:prstGeom prst="rect">
            <a:avLst/>
          </a:prstGeom>
          <a:noFill/>
          <a:ln w="9525">
            <a:noFill/>
            <a:miter lim="800000"/>
            <a:headEnd/>
            <a:tailEnd/>
          </a:ln>
        </p:spPr>
        <p:txBody>
          <a:bodyPr wrap="square">
            <a:prstTxWarp prst="textNoShape">
              <a:avLst/>
            </a:prstTxWarp>
            <a:spAutoFit/>
          </a:bodyPr>
          <a:lstStyle/>
          <a:p>
            <a:r>
              <a:rPr lang="fr-FR" sz="2400" dirty="0" smtClean="0">
                <a:latin typeface="Arial"/>
                <a:sym typeface="Wingdings"/>
              </a:rPr>
              <a:t>Delta de la rivière Fraser, Vancouver, ouest Canada</a:t>
            </a:r>
          </a:p>
          <a:p>
            <a:endParaRPr lang="fr-FR" sz="2400" dirty="0">
              <a:latin typeface="Arial"/>
              <a:sym typeface="Wingdings"/>
            </a:endParaRPr>
          </a:p>
          <a:p>
            <a:r>
              <a:rPr lang="fr-FR" sz="2400" dirty="0" smtClean="0">
                <a:latin typeface="Arial"/>
                <a:sym typeface="Wingdings"/>
              </a:rPr>
              <a:t>Delta récent entre</a:t>
            </a:r>
          </a:p>
          <a:p>
            <a:r>
              <a:rPr lang="fr-FR" sz="2400" dirty="0" smtClean="0">
                <a:latin typeface="Arial"/>
                <a:sym typeface="Wingdings"/>
              </a:rPr>
              <a:t>0 et 15 m altitude (</a:t>
            </a:r>
            <a:r>
              <a:rPr lang="fr-FR" sz="2400" dirty="0" err="1" smtClean="0">
                <a:latin typeface="Arial"/>
                <a:sym typeface="Wingdings"/>
              </a:rPr>
              <a:t>rel</a:t>
            </a:r>
            <a:r>
              <a:rPr lang="fr-FR" sz="2400" dirty="0" smtClean="0">
                <a:latin typeface="Arial"/>
                <a:sym typeface="Wingdings"/>
              </a:rPr>
              <a:t>. niveau moyen)</a:t>
            </a:r>
          </a:p>
        </p:txBody>
      </p:sp>
    </p:spTree>
    <p:extLst>
      <p:ext uri="{BB962C8B-B14F-4D97-AF65-F5344CB8AC3E}">
        <p14:creationId xmlns:p14="http://schemas.microsoft.com/office/powerpoint/2010/main" val="4970044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77500" y="505082"/>
            <a:ext cx="5456544" cy="715040"/>
          </a:xfrm>
          <a:prstGeom prst="rect">
            <a:avLst/>
          </a:prstGeom>
          <a:noFill/>
          <a:ln w="9525">
            <a:noFill/>
            <a:miter lim="800000"/>
            <a:headEnd/>
            <a:tailEnd/>
          </a:ln>
        </p:spPr>
        <p:txBody>
          <a:bodyPr anchor="ctr">
            <a:prstTxWarp prst="textNoShape">
              <a:avLst/>
            </a:prstTxWarp>
          </a:bodyPr>
          <a:lstStyle/>
          <a:p>
            <a:pPr algn="l" eaLnBrk="1" hangingPunct="1"/>
            <a:r>
              <a:rPr lang="es-ES_tradnl" sz="2400" b="1" i="1" dirty="0" err="1">
                <a:latin typeface="Arial"/>
              </a:rPr>
              <a:t>Etude</a:t>
            </a:r>
            <a:r>
              <a:rPr lang="es-ES_tradnl" sz="2400" b="1" i="1" dirty="0">
                <a:latin typeface="Arial"/>
              </a:rPr>
              <a:t> </a:t>
            </a:r>
            <a:r>
              <a:rPr lang="es-ES_tradnl" sz="2400" b="1" i="1" dirty="0" err="1">
                <a:latin typeface="Arial"/>
              </a:rPr>
              <a:t>locale</a:t>
            </a:r>
            <a:r>
              <a:rPr lang="es-ES_tradnl" sz="2400" b="1" i="1" dirty="0">
                <a:latin typeface="Arial"/>
              </a:rPr>
              <a:t>: Delta de la </a:t>
            </a:r>
            <a:r>
              <a:rPr lang="es-ES_tradnl" sz="2400" b="1" i="1" dirty="0" err="1">
                <a:latin typeface="Arial"/>
              </a:rPr>
              <a:t>Fraser</a:t>
            </a:r>
            <a:endParaRPr lang="es-ES_tradnl" sz="2400" b="1"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66</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smtClean="0">
                <a:solidFill>
                  <a:srgbClr val="1B4A6E"/>
                </a:solidFill>
                <a:latin typeface="Arial" charset="0"/>
                <a:ea typeface="ＭＳ Ｐゴシック" charset="0"/>
                <a:cs typeface="ＭＳ Ｐゴシック" charset="0"/>
              </a:rPr>
              <a:t>Exemple : </a:t>
            </a:r>
            <a:r>
              <a:rPr lang="es-ES_tradnl" dirty="0">
                <a:solidFill>
                  <a:srgbClr val="1B4A6E"/>
                </a:solidFill>
                <a:latin typeface="Arial" charset="0"/>
                <a:ea typeface="ＭＳ Ｐゴシック" charset="0"/>
                <a:cs typeface="ＭＳ Ｐゴシック" charset="0"/>
              </a:rPr>
              <a:t>Delta de la </a:t>
            </a:r>
            <a:r>
              <a:rPr lang="es-ES_tradnl" dirty="0" err="1" smtClean="0">
                <a:solidFill>
                  <a:srgbClr val="1B4A6E"/>
                </a:solidFill>
                <a:latin typeface="Arial" charset="0"/>
                <a:ea typeface="ＭＳ Ｐゴシック" charset="0"/>
                <a:cs typeface="ＭＳ Ｐゴシック" charset="0"/>
              </a:rPr>
              <a:t>Fraser</a:t>
            </a:r>
            <a:r>
              <a:rPr lang="fr-FR" dirty="0" smtClean="0">
                <a:solidFill>
                  <a:srgbClr val="1B4A6E"/>
                </a:solidFill>
                <a:latin typeface="Arial" charset="0"/>
                <a:ea typeface="ＭＳ Ｐゴシック" charset="0"/>
                <a:cs typeface="ＭＳ Ｐゴシック" charset="0"/>
              </a:rPr>
              <a:t> </a:t>
            </a:r>
            <a:endParaRPr lang="fr-FR" dirty="0">
              <a:solidFill>
                <a:srgbClr val="1B4A6E"/>
              </a:solidFill>
              <a:latin typeface="Arial" charset="0"/>
              <a:ea typeface="ＭＳ Ｐゴシック" charset="0"/>
              <a:cs typeface="ＭＳ Ｐゴシック" charset="0"/>
            </a:endParaRPr>
          </a:p>
        </p:txBody>
      </p:sp>
      <p:pic>
        <p:nvPicPr>
          <p:cNvPr id="12" name="Image 11" descr="gvrd_topo_shad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48504" y="1786404"/>
            <a:ext cx="5760000" cy="4450908"/>
          </a:xfrm>
          <a:prstGeom prst="rect">
            <a:avLst/>
          </a:prstGeom>
        </p:spPr>
      </p:pic>
      <p:sp>
        <p:nvSpPr>
          <p:cNvPr id="13" name="Text Box 13"/>
          <p:cNvSpPr txBox="1">
            <a:spLocks noChangeArrowheads="1"/>
          </p:cNvSpPr>
          <p:nvPr/>
        </p:nvSpPr>
        <p:spPr bwMode="auto">
          <a:xfrm>
            <a:off x="592245" y="1802607"/>
            <a:ext cx="2675365" cy="3416320"/>
          </a:xfrm>
          <a:prstGeom prst="rect">
            <a:avLst/>
          </a:prstGeom>
          <a:noFill/>
          <a:ln w="9525">
            <a:noFill/>
            <a:miter lim="800000"/>
            <a:headEnd/>
            <a:tailEnd/>
          </a:ln>
        </p:spPr>
        <p:txBody>
          <a:bodyPr wrap="square">
            <a:prstTxWarp prst="textNoShape">
              <a:avLst/>
            </a:prstTxWarp>
            <a:spAutoFit/>
          </a:bodyPr>
          <a:lstStyle/>
          <a:p>
            <a:r>
              <a:rPr lang="fr-FR" sz="2400" dirty="0" smtClean="0">
                <a:latin typeface="Arial"/>
                <a:sym typeface="Wingdings"/>
              </a:rPr>
              <a:t>Delta de la rivière Fraser, Vancouver, ouest Canada</a:t>
            </a:r>
          </a:p>
          <a:p>
            <a:endParaRPr lang="fr-FR" sz="2400" dirty="0">
              <a:latin typeface="Arial"/>
              <a:sym typeface="Wingdings"/>
            </a:endParaRPr>
          </a:p>
          <a:p>
            <a:r>
              <a:rPr lang="fr-FR" sz="2400" dirty="0" smtClean="0">
                <a:latin typeface="Arial"/>
                <a:sym typeface="Wingdings"/>
              </a:rPr>
              <a:t>Delta récent entre</a:t>
            </a:r>
          </a:p>
          <a:p>
            <a:r>
              <a:rPr lang="fr-FR" sz="2400" dirty="0" smtClean="0">
                <a:latin typeface="Arial"/>
                <a:sym typeface="Wingdings"/>
              </a:rPr>
              <a:t>0 et 15 m altitude (</a:t>
            </a:r>
            <a:r>
              <a:rPr lang="fr-FR" sz="2400" dirty="0" err="1" smtClean="0">
                <a:latin typeface="Arial"/>
                <a:sym typeface="Wingdings"/>
              </a:rPr>
              <a:t>rel</a:t>
            </a:r>
            <a:r>
              <a:rPr lang="fr-FR" sz="2400" dirty="0" smtClean="0">
                <a:latin typeface="Arial"/>
                <a:sym typeface="Wingdings"/>
              </a:rPr>
              <a:t>. niveau moyen)</a:t>
            </a:r>
          </a:p>
        </p:txBody>
      </p:sp>
    </p:spTree>
    <p:extLst>
      <p:ext uri="{BB962C8B-B14F-4D97-AF65-F5344CB8AC3E}">
        <p14:creationId xmlns:p14="http://schemas.microsoft.com/office/powerpoint/2010/main" val="122273834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77500" y="505082"/>
            <a:ext cx="5456544" cy="715040"/>
          </a:xfrm>
          <a:prstGeom prst="rect">
            <a:avLst/>
          </a:prstGeom>
          <a:noFill/>
          <a:ln w="9525">
            <a:noFill/>
            <a:miter lim="800000"/>
            <a:headEnd/>
            <a:tailEnd/>
          </a:ln>
        </p:spPr>
        <p:txBody>
          <a:bodyPr anchor="ctr">
            <a:prstTxWarp prst="textNoShape">
              <a:avLst/>
            </a:prstTxWarp>
          </a:bodyPr>
          <a:lstStyle/>
          <a:p>
            <a:pPr algn="l" eaLnBrk="1" hangingPunct="1"/>
            <a:r>
              <a:rPr lang="es-ES_tradnl" sz="2400" b="1" i="1" dirty="0" err="1">
                <a:latin typeface="Arial"/>
              </a:rPr>
              <a:t>Etude</a:t>
            </a:r>
            <a:r>
              <a:rPr lang="es-ES_tradnl" sz="2400" b="1" i="1" dirty="0">
                <a:latin typeface="Arial"/>
              </a:rPr>
              <a:t> </a:t>
            </a:r>
            <a:r>
              <a:rPr lang="es-ES_tradnl" sz="2400" b="1" i="1" dirty="0" err="1">
                <a:latin typeface="Arial"/>
              </a:rPr>
              <a:t>locale</a:t>
            </a:r>
            <a:r>
              <a:rPr lang="es-ES_tradnl" sz="2400" b="1" i="1" dirty="0">
                <a:latin typeface="Arial"/>
              </a:rPr>
              <a:t>: Delta de la </a:t>
            </a:r>
            <a:r>
              <a:rPr lang="es-ES_tradnl" sz="2400" b="1" i="1" dirty="0" err="1">
                <a:latin typeface="Arial"/>
              </a:rPr>
              <a:t>Fraser</a:t>
            </a:r>
            <a:endParaRPr lang="es-ES_tradnl" sz="2400" b="1"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67</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smtClean="0">
                <a:solidFill>
                  <a:srgbClr val="1B4A6E"/>
                </a:solidFill>
                <a:latin typeface="Arial" charset="0"/>
                <a:ea typeface="ＭＳ Ｐゴシック" charset="0"/>
                <a:cs typeface="ＭＳ Ｐゴシック" charset="0"/>
              </a:rPr>
              <a:t>Exemple : </a:t>
            </a:r>
            <a:r>
              <a:rPr lang="es-ES_tradnl" dirty="0">
                <a:solidFill>
                  <a:srgbClr val="1B4A6E"/>
                </a:solidFill>
                <a:latin typeface="Arial" charset="0"/>
                <a:ea typeface="ＭＳ Ｐゴシック" charset="0"/>
                <a:cs typeface="ＭＳ Ｐゴシック" charset="0"/>
              </a:rPr>
              <a:t>Delta de la </a:t>
            </a:r>
            <a:r>
              <a:rPr lang="es-ES_tradnl" dirty="0" err="1" smtClean="0">
                <a:solidFill>
                  <a:srgbClr val="1B4A6E"/>
                </a:solidFill>
                <a:latin typeface="Arial" charset="0"/>
                <a:ea typeface="ＭＳ Ｐゴシック" charset="0"/>
                <a:cs typeface="ＭＳ Ｐゴシック" charset="0"/>
              </a:rPr>
              <a:t>Fraser</a:t>
            </a:r>
            <a:r>
              <a:rPr lang="fr-FR" dirty="0" smtClean="0">
                <a:solidFill>
                  <a:srgbClr val="1B4A6E"/>
                </a:solidFill>
                <a:latin typeface="Arial" charset="0"/>
                <a:ea typeface="ＭＳ Ｐゴシック" charset="0"/>
                <a:cs typeface="ＭＳ Ｐゴシック" charset="0"/>
              </a:rPr>
              <a:t> </a:t>
            </a:r>
            <a:endParaRPr lang="fr-FR" dirty="0">
              <a:solidFill>
                <a:srgbClr val="1B4A6E"/>
              </a:solidFill>
              <a:latin typeface="Arial" charset="0"/>
              <a:ea typeface="ＭＳ Ｐゴシック" charset="0"/>
              <a:cs typeface="ＭＳ Ｐゴシック" charset="0"/>
            </a:endParaRPr>
          </a:p>
        </p:txBody>
      </p:sp>
      <p:pic>
        <p:nvPicPr>
          <p:cNvPr id="7" name="Image 6" descr="leveling_gps_InS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2907" y="1786403"/>
            <a:ext cx="5760000" cy="4450909"/>
          </a:xfrm>
          <a:prstGeom prst="rect">
            <a:avLst/>
          </a:prstGeom>
        </p:spPr>
      </p:pic>
      <p:sp>
        <p:nvSpPr>
          <p:cNvPr id="8" name="Text Box 13"/>
          <p:cNvSpPr txBox="1">
            <a:spLocks noChangeArrowheads="1"/>
          </p:cNvSpPr>
          <p:nvPr/>
        </p:nvSpPr>
        <p:spPr bwMode="auto">
          <a:xfrm>
            <a:off x="673139" y="1778338"/>
            <a:ext cx="2675365" cy="4524315"/>
          </a:xfrm>
          <a:prstGeom prst="rect">
            <a:avLst/>
          </a:prstGeom>
          <a:noFill/>
          <a:ln w="9525">
            <a:noFill/>
            <a:miter lim="800000"/>
            <a:headEnd/>
            <a:tailEnd/>
          </a:ln>
        </p:spPr>
        <p:txBody>
          <a:bodyPr wrap="square">
            <a:prstTxWarp prst="textNoShape">
              <a:avLst/>
            </a:prstTxWarp>
            <a:spAutoFit/>
          </a:bodyPr>
          <a:lstStyle/>
          <a:p>
            <a:pPr algn="l"/>
            <a:endParaRPr lang="fr-FR" sz="2400" dirty="0" smtClean="0">
              <a:latin typeface="Arial"/>
              <a:sym typeface="Wingdings"/>
            </a:endParaRPr>
          </a:p>
          <a:p>
            <a:pPr marL="342900" indent="-342900" algn="l">
              <a:buFont typeface="Arial"/>
              <a:buChar char="•"/>
            </a:pPr>
            <a:r>
              <a:rPr lang="fr-FR" sz="2400" dirty="0" err="1" smtClean="0">
                <a:latin typeface="Arial"/>
                <a:sym typeface="Wingdings"/>
              </a:rPr>
              <a:t>InSAR</a:t>
            </a:r>
            <a:r>
              <a:rPr lang="fr-FR" sz="2400" dirty="0" smtClean="0">
                <a:latin typeface="Arial"/>
                <a:sym typeface="Wingdings"/>
              </a:rPr>
              <a:t> (1992-1999)</a:t>
            </a:r>
          </a:p>
          <a:p>
            <a:pPr algn="l"/>
            <a:endParaRPr lang="fr-FR" sz="2400" dirty="0" smtClean="0">
              <a:latin typeface="Arial"/>
              <a:sym typeface="Wingdings"/>
            </a:endParaRPr>
          </a:p>
          <a:p>
            <a:pPr marL="342900" indent="-342900" algn="l">
              <a:buFont typeface="Arial"/>
              <a:buChar char="•"/>
            </a:pPr>
            <a:r>
              <a:rPr lang="fr-FR" sz="2400" dirty="0" smtClean="0">
                <a:latin typeface="Arial"/>
                <a:sym typeface="Wingdings"/>
              </a:rPr>
              <a:t>Nivellement (1958-1977)</a:t>
            </a:r>
          </a:p>
          <a:p>
            <a:pPr algn="l"/>
            <a:endParaRPr lang="fr-FR" sz="2400" dirty="0" smtClean="0">
              <a:latin typeface="Arial"/>
              <a:sym typeface="Wingdings"/>
            </a:endParaRPr>
          </a:p>
          <a:p>
            <a:pPr marL="342900" indent="-342900" algn="l">
              <a:buFont typeface="Arial"/>
              <a:buChar char="•"/>
            </a:pPr>
            <a:r>
              <a:rPr lang="fr-FR" sz="2400" dirty="0" smtClean="0">
                <a:latin typeface="Arial"/>
                <a:sym typeface="Wingdings"/>
              </a:rPr>
              <a:t>GPS (2002-2008)</a:t>
            </a:r>
          </a:p>
          <a:p>
            <a:pPr marL="342900" indent="-342900" algn="l">
              <a:buFont typeface="Arial"/>
              <a:buChar char="•"/>
            </a:pPr>
            <a:endParaRPr lang="fr-FR" sz="2400" dirty="0" smtClean="0">
              <a:latin typeface="Arial"/>
              <a:sym typeface="Wingdings"/>
            </a:endParaRPr>
          </a:p>
          <a:p>
            <a:pPr marL="342900" indent="-342900" algn="l">
              <a:buFont typeface="Arial"/>
              <a:buChar char="•"/>
            </a:pPr>
            <a:r>
              <a:rPr lang="fr-FR" sz="2400" dirty="0" smtClean="0">
                <a:latin typeface="Arial"/>
                <a:sym typeface="Wingdings"/>
              </a:rPr>
              <a:t>Marégraphes (1950-2008)</a:t>
            </a:r>
            <a:endParaRPr lang="fr-FR" sz="2400" dirty="0">
              <a:latin typeface="Arial"/>
              <a:sym typeface="Wingdings"/>
            </a:endParaRPr>
          </a:p>
        </p:txBody>
      </p:sp>
    </p:spTree>
    <p:extLst>
      <p:ext uri="{BB962C8B-B14F-4D97-AF65-F5344CB8AC3E}">
        <p14:creationId xmlns:p14="http://schemas.microsoft.com/office/powerpoint/2010/main" val="170307583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77500" y="505082"/>
            <a:ext cx="5456544" cy="715040"/>
          </a:xfrm>
          <a:prstGeom prst="rect">
            <a:avLst/>
          </a:prstGeom>
          <a:noFill/>
          <a:ln w="9525">
            <a:noFill/>
            <a:miter lim="800000"/>
            <a:headEnd/>
            <a:tailEnd/>
          </a:ln>
        </p:spPr>
        <p:txBody>
          <a:bodyPr anchor="ctr">
            <a:prstTxWarp prst="textNoShape">
              <a:avLst/>
            </a:prstTxWarp>
          </a:bodyPr>
          <a:lstStyle/>
          <a:p>
            <a:pPr algn="l" eaLnBrk="1" hangingPunct="1"/>
            <a:r>
              <a:rPr lang="es-ES_tradnl" sz="2400" b="1" i="1" dirty="0" err="1">
                <a:latin typeface="Arial"/>
              </a:rPr>
              <a:t>Etude</a:t>
            </a:r>
            <a:r>
              <a:rPr lang="es-ES_tradnl" sz="2400" b="1" i="1" dirty="0">
                <a:latin typeface="Arial"/>
              </a:rPr>
              <a:t> </a:t>
            </a:r>
            <a:r>
              <a:rPr lang="es-ES_tradnl" sz="2400" b="1" i="1" dirty="0" err="1">
                <a:latin typeface="Arial"/>
              </a:rPr>
              <a:t>locale</a:t>
            </a:r>
            <a:r>
              <a:rPr lang="es-ES_tradnl" sz="2400" b="1" i="1" dirty="0">
                <a:latin typeface="Arial"/>
              </a:rPr>
              <a:t>: Delta de la </a:t>
            </a:r>
            <a:r>
              <a:rPr lang="es-ES_tradnl" sz="2400" b="1" i="1" dirty="0" err="1">
                <a:latin typeface="Arial"/>
              </a:rPr>
              <a:t>Fraser</a:t>
            </a:r>
            <a:endParaRPr lang="es-ES_tradnl" sz="2400" b="1"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68</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smtClean="0">
                <a:solidFill>
                  <a:srgbClr val="1B4A6E"/>
                </a:solidFill>
                <a:latin typeface="Arial" charset="0"/>
                <a:ea typeface="ＭＳ Ｐゴシック" charset="0"/>
                <a:cs typeface="ＭＳ Ｐゴシック" charset="0"/>
              </a:rPr>
              <a:t>Exemple : </a:t>
            </a:r>
            <a:r>
              <a:rPr lang="es-ES_tradnl" dirty="0">
                <a:solidFill>
                  <a:srgbClr val="1B4A6E"/>
                </a:solidFill>
                <a:latin typeface="Arial" charset="0"/>
                <a:ea typeface="ＭＳ Ｐゴシック" charset="0"/>
                <a:cs typeface="ＭＳ Ｐゴシック" charset="0"/>
              </a:rPr>
              <a:t>Delta de la </a:t>
            </a:r>
            <a:r>
              <a:rPr lang="es-ES_tradnl" dirty="0" err="1" smtClean="0">
                <a:solidFill>
                  <a:srgbClr val="1B4A6E"/>
                </a:solidFill>
                <a:latin typeface="Arial" charset="0"/>
                <a:ea typeface="ＭＳ Ｐゴシック" charset="0"/>
                <a:cs typeface="ＭＳ Ｐゴシック" charset="0"/>
              </a:rPr>
              <a:t>Fraser</a:t>
            </a:r>
            <a:r>
              <a:rPr lang="fr-FR" dirty="0" smtClean="0">
                <a:solidFill>
                  <a:srgbClr val="1B4A6E"/>
                </a:solidFill>
                <a:latin typeface="Arial" charset="0"/>
                <a:ea typeface="ＭＳ Ｐゴシック" charset="0"/>
                <a:cs typeface="ＭＳ Ｐゴシック" charset="0"/>
              </a:rPr>
              <a:t> </a:t>
            </a:r>
            <a:endParaRPr lang="fr-FR" dirty="0">
              <a:solidFill>
                <a:srgbClr val="1B4A6E"/>
              </a:solidFill>
              <a:latin typeface="Arial" charset="0"/>
              <a:ea typeface="ＭＳ Ｐゴシック" charset="0"/>
              <a:cs typeface="ＭＳ Ｐゴシック" charset="0"/>
            </a:endParaRPr>
          </a:p>
        </p:txBody>
      </p:sp>
      <p:pic>
        <p:nvPicPr>
          <p:cNvPr id="7" name="Image 6" descr="gvrd_geol_grou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28518" y="1786403"/>
            <a:ext cx="5760000" cy="4450909"/>
          </a:xfrm>
          <a:prstGeom prst="rect">
            <a:avLst/>
          </a:prstGeom>
        </p:spPr>
      </p:pic>
      <p:sp>
        <p:nvSpPr>
          <p:cNvPr id="8" name="Text Box 13"/>
          <p:cNvSpPr txBox="1">
            <a:spLocks noChangeArrowheads="1"/>
          </p:cNvSpPr>
          <p:nvPr/>
        </p:nvSpPr>
        <p:spPr bwMode="auto">
          <a:xfrm>
            <a:off x="665050" y="1794517"/>
            <a:ext cx="2675365" cy="3785652"/>
          </a:xfrm>
          <a:prstGeom prst="rect">
            <a:avLst/>
          </a:prstGeom>
          <a:noFill/>
          <a:ln w="9525">
            <a:noFill/>
            <a:miter lim="800000"/>
            <a:headEnd/>
            <a:tailEnd/>
          </a:ln>
        </p:spPr>
        <p:txBody>
          <a:bodyPr wrap="square">
            <a:prstTxWarp prst="textNoShape">
              <a:avLst/>
            </a:prstTxWarp>
            <a:spAutoFit/>
          </a:bodyPr>
          <a:lstStyle/>
          <a:p>
            <a:pPr algn="l"/>
            <a:r>
              <a:rPr lang="fr-FR" sz="2400" dirty="0" smtClean="0">
                <a:latin typeface="Arial"/>
                <a:sym typeface="Wingdings"/>
              </a:rPr>
              <a:t>Delta récent entre</a:t>
            </a:r>
          </a:p>
          <a:p>
            <a:pPr algn="l"/>
            <a:r>
              <a:rPr lang="fr-FR" sz="2400" dirty="0" smtClean="0">
                <a:latin typeface="Arial"/>
                <a:sym typeface="Wingdings"/>
              </a:rPr>
              <a:t>0 et 15 m altitude</a:t>
            </a:r>
            <a:endParaRPr lang="fr-FR" sz="2400" dirty="0">
              <a:latin typeface="Arial"/>
              <a:sym typeface="Wingdings"/>
            </a:endParaRPr>
          </a:p>
          <a:p>
            <a:pPr algn="l"/>
            <a:r>
              <a:rPr lang="fr-FR" sz="2400" dirty="0" smtClean="0">
                <a:latin typeface="Arial"/>
                <a:sym typeface="Wingdings"/>
              </a:rPr>
              <a:t>= Dépôts holocènes</a:t>
            </a:r>
          </a:p>
          <a:p>
            <a:pPr algn="l"/>
            <a:r>
              <a:rPr lang="fr-FR" sz="2400" dirty="0" smtClean="0">
                <a:latin typeface="Arial"/>
                <a:sym typeface="Wingdings"/>
              </a:rPr>
              <a:t>(sables, limons)</a:t>
            </a:r>
          </a:p>
          <a:p>
            <a:pPr algn="l"/>
            <a:endParaRPr lang="fr-FR" sz="2400" dirty="0">
              <a:latin typeface="Arial"/>
              <a:sym typeface="Wingdings"/>
            </a:endParaRPr>
          </a:p>
          <a:p>
            <a:pPr algn="l"/>
            <a:r>
              <a:rPr lang="fr-FR" sz="2400" dirty="0" smtClean="0">
                <a:latin typeface="Arial"/>
                <a:sym typeface="Wingdings"/>
              </a:rPr>
              <a:t>≠ Zones hautes du socle ou dépôts </a:t>
            </a:r>
            <a:r>
              <a:rPr lang="fr-FR" sz="2400" dirty="0" err="1" smtClean="0">
                <a:latin typeface="Arial"/>
                <a:sym typeface="Wingdings"/>
              </a:rPr>
              <a:t>pré-glaciaires</a:t>
            </a:r>
            <a:endParaRPr lang="fr-FR" sz="2400" dirty="0" smtClean="0">
              <a:latin typeface="Arial"/>
              <a:sym typeface="Wingdings"/>
            </a:endParaRPr>
          </a:p>
        </p:txBody>
      </p:sp>
    </p:spTree>
    <p:extLst>
      <p:ext uri="{BB962C8B-B14F-4D97-AF65-F5344CB8AC3E}">
        <p14:creationId xmlns:p14="http://schemas.microsoft.com/office/powerpoint/2010/main" val="113738410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77500" y="505082"/>
            <a:ext cx="5456544" cy="715040"/>
          </a:xfrm>
          <a:prstGeom prst="rect">
            <a:avLst/>
          </a:prstGeom>
          <a:noFill/>
          <a:ln w="9525">
            <a:noFill/>
            <a:miter lim="800000"/>
            <a:headEnd/>
            <a:tailEnd/>
          </a:ln>
        </p:spPr>
        <p:txBody>
          <a:bodyPr anchor="ctr">
            <a:prstTxWarp prst="textNoShape">
              <a:avLst/>
            </a:prstTxWarp>
          </a:bodyPr>
          <a:lstStyle/>
          <a:p>
            <a:pPr algn="l" eaLnBrk="1" hangingPunct="1"/>
            <a:r>
              <a:rPr lang="es-ES_tradnl" sz="2400" b="1" i="1" dirty="0" err="1">
                <a:latin typeface="Arial"/>
              </a:rPr>
              <a:t>Etude</a:t>
            </a:r>
            <a:r>
              <a:rPr lang="es-ES_tradnl" sz="2400" b="1" i="1" dirty="0">
                <a:latin typeface="Arial"/>
              </a:rPr>
              <a:t> </a:t>
            </a:r>
            <a:r>
              <a:rPr lang="es-ES_tradnl" sz="2400" b="1" i="1" dirty="0" err="1">
                <a:latin typeface="Arial"/>
              </a:rPr>
              <a:t>locale</a:t>
            </a:r>
            <a:r>
              <a:rPr lang="es-ES_tradnl" sz="2400" b="1" i="1" dirty="0">
                <a:latin typeface="Arial"/>
              </a:rPr>
              <a:t>: Delta de la </a:t>
            </a:r>
            <a:r>
              <a:rPr lang="es-ES_tradnl" sz="2400" b="1" i="1" dirty="0" err="1">
                <a:latin typeface="Arial"/>
              </a:rPr>
              <a:t>Fraser</a:t>
            </a:r>
            <a:endParaRPr lang="es-ES_tradnl" sz="2400" b="1"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69</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smtClean="0">
                <a:solidFill>
                  <a:srgbClr val="1B4A6E"/>
                </a:solidFill>
                <a:latin typeface="Arial" charset="0"/>
                <a:ea typeface="ＭＳ Ｐゴシック" charset="0"/>
                <a:cs typeface="ＭＳ Ｐゴシック" charset="0"/>
              </a:rPr>
              <a:t>Exemple : </a:t>
            </a:r>
            <a:r>
              <a:rPr lang="es-ES_tradnl" dirty="0">
                <a:solidFill>
                  <a:srgbClr val="1B4A6E"/>
                </a:solidFill>
                <a:latin typeface="Arial" charset="0"/>
                <a:ea typeface="ＭＳ Ｐゴシック" charset="0"/>
                <a:cs typeface="ＭＳ Ｐゴシック" charset="0"/>
              </a:rPr>
              <a:t>Delta de la </a:t>
            </a:r>
            <a:r>
              <a:rPr lang="es-ES_tradnl" dirty="0" err="1" smtClean="0">
                <a:solidFill>
                  <a:srgbClr val="1B4A6E"/>
                </a:solidFill>
                <a:latin typeface="Arial" charset="0"/>
                <a:ea typeface="ＭＳ Ｐゴシック" charset="0"/>
                <a:cs typeface="ＭＳ Ｐゴシック" charset="0"/>
              </a:rPr>
              <a:t>Fraser</a:t>
            </a:r>
            <a:r>
              <a:rPr lang="fr-FR" dirty="0" smtClean="0">
                <a:solidFill>
                  <a:srgbClr val="1B4A6E"/>
                </a:solidFill>
                <a:latin typeface="Arial" charset="0"/>
                <a:ea typeface="ＭＳ Ｐゴシック" charset="0"/>
                <a:cs typeface="ＭＳ Ｐゴシック" charset="0"/>
              </a:rPr>
              <a:t> </a:t>
            </a:r>
            <a:endParaRPr lang="fr-FR" dirty="0">
              <a:solidFill>
                <a:srgbClr val="1B4A6E"/>
              </a:solidFill>
              <a:latin typeface="Arial" charset="0"/>
              <a:ea typeface="ＭＳ Ｐゴシック" charset="0"/>
              <a:cs typeface="ＭＳ Ｐゴシック" charset="0"/>
            </a:endParaRPr>
          </a:p>
        </p:txBody>
      </p:sp>
      <p:pic>
        <p:nvPicPr>
          <p:cNvPr id="9" name="Image 8" descr="leveling_gps_InS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2907" y="1786403"/>
            <a:ext cx="5760000" cy="4450909"/>
          </a:xfrm>
          <a:prstGeom prst="rect">
            <a:avLst/>
          </a:prstGeom>
        </p:spPr>
      </p:pic>
      <p:sp>
        <p:nvSpPr>
          <p:cNvPr id="10" name="Text Box 13"/>
          <p:cNvSpPr txBox="1">
            <a:spLocks noChangeArrowheads="1"/>
          </p:cNvSpPr>
          <p:nvPr/>
        </p:nvSpPr>
        <p:spPr bwMode="auto">
          <a:xfrm>
            <a:off x="624603" y="1794518"/>
            <a:ext cx="2675365" cy="3416320"/>
          </a:xfrm>
          <a:prstGeom prst="rect">
            <a:avLst/>
          </a:prstGeom>
          <a:noFill/>
          <a:ln w="9525">
            <a:noFill/>
            <a:miter lim="800000"/>
            <a:headEnd/>
            <a:tailEnd/>
          </a:ln>
        </p:spPr>
        <p:txBody>
          <a:bodyPr wrap="square">
            <a:prstTxWarp prst="textNoShape">
              <a:avLst/>
            </a:prstTxWarp>
            <a:spAutoFit/>
          </a:bodyPr>
          <a:lstStyle/>
          <a:p>
            <a:pPr algn="l"/>
            <a:r>
              <a:rPr lang="fr-FR" sz="2400" dirty="0" smtClean="0">
                <a:latin typeface="Arial"/>
                <a:sym typeface="Wingdings"/>
              </a:rPr>
              <a:t>Subsidence</a:t>
            </a:r>
          </a:p>
          <a:p>
            <a:pPr algn="l"/>
            <a:r>
              <a:rPr lang="fr-FR" sz="2400" b="1" dirty="0" smtClean="0">
                <a:latin typeface="Arial"/>
                <a:sym typeface="Wingdings"/>
              </a:rPr>
              <a:t>1 – 2 mm/a</a:t>
            </a:r>
          </a:p>
          <a:p>
            <a:pPr algn="l"/>
            <a:r>
              <a:rPr lang="fr-FR" sz="2400" dirty="0" smtClean="0">
                <a:latin typeface="Arial"/>
                <a:sym typeface="Wingdings"/>
              </a:rPr>
              <a:t>des dépôts holocènes</a:t>
            </a:r>
          </a:p>
          <a:p>
            <a:pPr algn="l"/>
            <a:endParaRPr lang="fr-FR" sz="2400" dirty="0">
              <a:latin typeface="Arial"/>
              <a:sym typeface="Wingdings"/>
            </a:endParaRPr>
          </a:p>
          <a:p>
            <a:pPr algn="l"/>
            <a:r>
              <a:rPr lang="fr-FR" sz="2400" dirty="0" smtClean="0">
                <a:latin typeface="Arial"/>
                <a:sym typeface="Wingdings"/>
              </a:rPr>
              <a:t>Subsidence </a:t>
            </a:r>
          </a:p>
          <a:p>
            <a:pPr algn="l"/>
            <a:r>
              <a:rPr lang="fr-FR" sz="2400" b="1" dirty="0" smtClean="0">
                <a:latin typeface="Arial"/>
                <a:sym typeface="Wingdings"/>
              </a:rPr>
              <a:t>≥ 5 mm/a </a:t>
            </a:r>
          </a:p>
          <a:p>
            <a:pPr algn="l"/>
            <a:r>
              <a:rPr lang="fr-FR" sz="2400" dirty="0" smtClean="0">
                <a:latin typeface="Arial"/>
                <a:sym typeface="Wingdings"/>
              </a:rPr>
              <a:t>dans zones spécifiques</a:t>
            </a:r>
            <a:endParaRPr lang="fr-FR" sz="2400" dirty="0">
              <a:latin typeface="Arial"/>
              <a:sym typeface="Wingdings"/>
            </a:endParaRPr>
          </a:p>
        </p:txBody>
      </p:sp>
    </p:spTree>
    <p:extLst>
      <p:ext uri="{BB962C8B-B14F-4D97-AF65-F5344CB8AC3E}">
        <p14:creationId xmlns:p14="http://schemas.microsoft.com/office/powerpoint/2010/main" val="208382844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p:cNvSpPr txBox="1">
            <a:spLocks noChangeArrowheads="1"/>
          </p:cNvSpPr>
          <p:nvPr/>
        </p:nvSpPr>
        <p:spPr bwMode="auto">
          <a:xfrm>
            <a:off x="1037557" y="535498"/>
            <a:ext cx="7885442" cy="3231654"/>
          </a:xfrm>
          <a:prstGeom prst="rect">
            <a:avLst/>
          </a:prstGeom>
          <a:noFill/>
          <a:ln w="9525">
            <a:noFill/>
            <a:miter lim="800000"/>
            <a:headEnd/>
            <a:tailEnd/>
          </a:ln>
        </p:spPr>
        <p:txBody>
          <a:bodyPr wrap="square">
            <a:prstTxWarp prst="textNoShape">
              <a:avLst/>
            </a:prstTxWarp>
            <a:spAutoFit/>
          </a:bodyPr>
          <a:lstStyle/>
          <a:p>
            <a:pPr algn="l"/>
            <a:r>
              <a:rPr lang="fr-FR" sz="2400" b="1" dirty="0" smtClean="0">
                <a:latin typeface="Arial"/>
                <a:sym typeface="Wingdings"/>
              </a:rPr>
              <a:t>Evènements extrêmes </a:t>
            </a:r>
            <a:r>
              <a:rPr lang="fr-FR" sz="2400" dirty="0" smtClean="0">
                <a:latin typeface="Arial"/>
              </a:rPr>
              <a:t>(</a:t>
            </a:r>
            <a:r>
              <a:rPr lang="fr-FR" sz="2400" dirty="0">
                <a:latin typeface="Arial"/>
              </a:rPr>
              <a:t>tempêtes, ouragans, …</a:t>
            </a:r>
            <a:r>
              <a:rPr lang="fr-FR" sz="2400" dirty="0" smtClean="0">
                <a:latin typeface="Arial"/>
              </a:rPr>
              <a:t>) aggravés </a:t>
            </a:r>
            <a:r>
              <a:rPr lang="fr-FR" sz="2400" dirty="0">
                <a:latin typeface="Arial"/>
              </a:rPr>
              <a:t>par un niveau moyen marin plus </a:t>
            </a:r>
            <a:r>
              <a:rPr lang="fr-FR" sz="2400" dirty="0" smtClean="0">
                <a:latin typeface="Arial"/>
              </a:rPr>
              <a:t>élevé</a:t>
            </a:r>
          </a:p>
          <a:p>
            <a:endParaRPr lang="fr-FR" sz="2400" dirty="0" smtClean="0">
              <a:latin typeface="Arial"/>
            </a:endParaRPr>
          </a:p>
          <a:p>
            <a:pPr algn="l"/>
            <a:r>
              <a:rPr lang="fr-FR" sz="2400" dirty="0" smtClean="0">
                <a:latin typeface="Arial"/>
                <a:sym typeface="Wingdings"/>
              </a:rPr>
              <a:t>	</a:t>
            </a:r>
            <a:r>
              <a:rPr lang="fr-FR" sz="2400" dirty="0">
                <a:latin typeface="Arial"/>
              </a:rPr>
              <a:t>Inondations des zones </a:t>
            </a:r>
            <a:r>
              <a:rPr lang="fr-FR" sz="2400" dirty="0" smtClean="0">
                <a:latin typeface="Arial"/>
              </a:rPr>
              <a:t>côtières</a:t>
            </a:r>
          </a:p>
          <a:p>
            <a:pPr algn="l"/>
            <a:endParaRPr lang="fr-FR" sz="2400" dirty="0">
              <a:latin typeface="Arial"/>
            </a:endParaRPr>
          </a:p>
          <a:p>
            <a:pPr algn="l"/>
            <a:r>
              <a:rPr lang="fr-FR" sz="2400" dirty="0">
                <a:latin typeface="Arial"/>
              </a:rPr>
              <a:t>	Erosion et destruction des aménagements côtiers</a:t>
            </a:r>
          </a:p>
          <a:p>
            <a:pPr algn="l"/>
            <a:endParaRPr lang="fr-FR" sz="2400" dirty="0" smtClean="0">
              <a:latin typeface="Arial"/>
            </a:endParaRPr>
          </a:p>
          <a:p>
            <a:pPr algn="l"/>
            <a:endParaRPr lang="fr-FR" sz="1200" dirty="0" smtClean="0">
              <a:latin typeface="Arial"/>
            </a:endParaRPr>
          </a:p>
          <a:p>
            <a:endParaRPr lang="fr-FR" sz="2400" dirty="0" smtClean="0">
              <a:latin typeface="Arial"/>
            </a:endParaRPr>
          </a:p>
        </p:txBody>
      </p:sp>
      <p:sp>
        <p:nvSpPr>
          <p:cNvPr id="9"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10"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11"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7</a:t>
            </a:fld>
            <a:endParaRPr kumimoji="0" lang="fr-FR" sz="800" dirty="0">
              <a:solidFill>
                <a:srgbClr val="FFFFFF"/>
              </a:solidFill>
              <a:latin typeface="Arial"/>
            </a:endParaRPr>
          </a:p>
        </p:txBody>
      </p:sp>
      <p:sp>
        <p:nvSpPr>
          <p:cNvPr id="12"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Enjeux sociaux et économiques</a:t>
            </a:r>
          </a:p>
        </p:txBody>
      </p:sp>
      <p:sp>
        <p:nvSpPr>
          <p:cNvPr id="2" name="Flèche vers la droite 1"/>
          <p:cNvSpPr/>
          <p:nvPr/>
        </p:nvSpPr>
        <p:spPr bwMode="auto">
          <a:xfrm>
            <a:off x="838347" y="1660030"/>
            <a:ext cx="978408" cy="484632"/>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sp>
        <p:nvSpPr>
          <p:cNvPr id="13" name="ZoneTexte 12"/>
          <p:cNvSpPr txBox="1"/>
          <p:nvPr/>
        </p:nvSpPr>
        <p:spPr>
          <a:xfrm>
            <a:off x="6120428" y="6484543"/>
            <a:ext cx="2875519" cy="307777"/>
          </a:xfrm>
          <a:prstGeom prst="rect">
            <a:avLst/>
          </a:prstGeom>
          <a:noFill/>
        </p:spPr>
        <p:txBody>
          <a:bodyPr wrap="none" rtlCol="0">
            <a:spAutoFit/>
          </a:bodyPr>
          <a:lstStyle/>
          <a:p>
            <a:pPr algn="r"/>
            <a:r>
              <a:rPr lang="es-ES_tradnl" dirty="0">
                <a:latin typeface="Arial"/>
              </a:rPr>
              <a:t>(</a:t>
            </a:r>
            <a:r>
              <a:rPr lang="es-ES_tradnl" dirty="0" err="1">
                <a:latin typeface="Arial"/>
              </a:rPr>
              <a:t>e.g</a:t>
            </a:r>
            <a:r>
              <a:rPr lang="es-ES_tradnl" dirty="0">
                <a:latin typeface="Arial"/>
              </a:rPr>
              <a:t>., UC Berkeley, El Niño, 1983</a:t>
            </a:r>
            <a:r>
              <a:rPr lang="es-ES_tradnl" dirty="0" smtClean="0">
                <a:latin typeface="Arial"/>
              </a:rPr>
              <a:t>)</a:t>
            </a:r>
            <a:endParaRPr lang="es-ES_tradnl" dirty="0">
              <a:latin typeface="Arial"/>
            </a:endParaRPr>
          </a:p>
        </p:txBody>
      </p:sp>
      <p:pic>
        <p:nvPicPr>
          <p:cNvPr id="15" name="Image 14" descr="Screen Shot 2012-10-22 at 7.54.12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1702" y="3569560"/>
            <a:ext cx="8512298" cy="2846457"/>
          </a:xfrm>
          <a:prstGeom prst="rect">
            <a:avLst/>
          </a:prstGeom>
        </p:spPr>
      </p:pic>
      <p:sp>
        <p:nvSpPr>
          <p:cNvPr id="16" name="Flèche vers la droite 15"/>
          <p:cNvSpPr/>
          <p:nvPr/>
        </p:nvSpPr>
        <p:spPr bwMode="auto">
          <a:xfrm>
            <a:off x="849640" y="2368540"/>
            <a:ext cx="978408" cy="484632"/>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spTree>
    <p:extLst>
      <p:ext uri="{BB962C8B-B14F-4D97-AF65-F5344CB8AC3E}">
        <p14:creationId xmlns:p14="http://schemas.microsoft.com/office/powerpoint/2010/main" val="82139034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77500" y="505082"/>
            <a:ext cx="5456544" cy="715040"/>
          </a:xfrm>
          <a:prstGeom prst="rect">
            <a:avLst/>
          </a:prstGeom>
          <a:noFill/>
          <a:ln w="9525">
            <a:noFill/>
            <a:miter lim="800000"/>
            <a:headEnd/>
            <a:tailEnd/>
          </a:ln>
        </p:spPr>
        <p:txBody>
          <a:bodyPr anchor="ctr">
            <a:prstTxWarp prst="textNoShape">
              <a:avLst/>
            </a:prstTxWarp>
          </a:bodyPr>
          <a:lstStyle/>
          <a:p>
            <a:pPr algn="l" eaLnBrk="1" hangingPunct="1"/>
            <a:r>
              <a:rPr lang="es-ES_tradnl" sz="2400" b="1" i="1" dirty="0" err="1">
                <a:latin typeface="Arial"/>
              </a:rPr>
              <a:t>Etude</a:t>
            </a:r>
            <a:r>
              <a:rPr lang="es-ES_tradnl" sz="2400" b="1" i="1" dirty="0">
                <a:latin typeface="Arial"/>
              </a:rPr>
              <a:t> </a:t>
            </a:r>
            <a:r>
              <a:rPr lang="es-ES_tradnl" sz="2400" b="1" i="1" dirty="0" err="1">
                <a:latin typeface="Arial"/>
              </a:rPr>
              <a:t>locale</a:t>
            </a:r>
            <a:r>
              <a:rPr lang="es-ES_tradnl" sz="2400" b="1" i="1" dirty="0">
                <a:latin typeface="Arial"/>
              </a:rPr>
              <a:t>: Delta de la </a:t>
            </a:r>
            <a:r>
              <a:rPr lang="es-ES_tradnl" sz="2400" b="1" i="1" dirty="0" err="1">
                <a:latin typeface="Arial"/>
              </a:rPr>
              <a:t>Fraser</a:t>
            </a:r>
            <a:endParaRPr lang="es-ES_tradnl" sz="2400" b="1"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70</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smtClean="0">
                <a:solidFill>
                  <a:srgbClr val="1B4A6E"/>
                </a:solidFill>
                <a:latin typeface="Arial" charset="0"/>
                <a:ea typeface="ＭＳ Ｐゴシック" charset="0"/>
                <a:cs typeface="ＭＳ Ｐゴシック" charset="0"/>
              </a:rPr>
              <a:t>Exemple : </a:t>
            </a:r>
            <a:r>
              <a:rPr lang="es-ES_tradnl" dirty="0">
                <a:solidFill>
                  <a:srgbClr val="1B4A6E"/>
                </a:solidFill>
                <a:latin typeface="Arial" charset="0"/>
                <a:ea typeface="ＭＳ Ｐゴシック" charset="0"/>
                <a:cs typeface="ＭＳ Ｐゴシック" charset="0"/>
              </a:rPr>
              <a:t>Delta de la </a:t>
            </a:r>
            <a:r>
              <a:rPr lang="es-ES_tradnl" dirty="0" err="1" smtClean="0">
                <a:solidFill>
                  <a:srgbClr val="1B4A6E"/>
                </a:solidFill>
                <a:latin typeface="Arial" charset="0"/>
                <a:ea typeface="ＭＳ Ｐゴシック" charset="0"/>
                <a:cs typeface="ＭＳ Ｐゴシック" charset="0"/>
              </a:rPr>
              <a:t>Fraser</a:t>
            </a:r>
            <a:r>
              <a:rPr lang="fr-FR" dirty="0" smtClean="0">
                <a:solidFill>
                  <a:srgbClr val="1B4A6E"/>
                </a:solidFill>
                <a:latin typeface="Arial" charset="0"/>
                <a:ea typeface="ＭＳ Ｐゴシック" charset="0"/>
                <a:cs typeface="ＭＳ Ｐゴシック" charset="0"/>
              </a:rPr>
              <a:t> </a:t>
            </a:r>
            <a:endParaRPr lang="fr-FR" dirty="0">
              <a:solidFill>
                <a:srgbClr val="1B4A6E"/>
              </a:solidFill>
              <a:latin typeface="Arial" charset="0"/>
              <a:ea typeface="ＭＳ Ｐゴシック" charset="0"/>
              <a:cs typeface="ＭＳ Ｐゴシック" charset="0"/>
            </a:endParaRPr>
          </a:p>
        </p:txBody>
      </p:sp>
      <p:sp>
        <p:nvSpPr>
          <p:cNvPr id="7" name="Text Box 13"/>
          <p:cNvSpPr txBox="1">
            <a:spLocks noChangeArrowheads="1"/>
          </p:cNvSpPr>
          <p:nvPr/>
        </p:nvSpPr>
        <p:spPr bwMode="auto">
          <a:xfrm>
            <a:off x="632693" y="1786428"/>
            <a:ext cx="2675365" cy="1569660"/>
          </a:xfrm>
          <a:prstGeom prst="rect">
            <a:avLst/>
          </a:prstGeom>
          <a:noFill/>
          <a:ln w="9525">
            <a:noFill/>
            <a:miter lim="800000"/>
            <a:headEnd/>
            <a:tailEnd/>
          </a:ln>
        </p:spPr>
        <p:txBody>
          <a:bodyPr wrap="square">
            <a:prstTxWarp prst="textNoShape">
              <a:avLst/>
            </a:prstTxWarp>
            <a:spAutoFit/>
          </a:bodyPr>
          <a:lstStyle/>
          <a:p>
            <a:pPr algn="l"/>
            <a:r>
              <a:rPr lang="fr-FR" sz="2400" dirty="0" err="1" smtClean="0">
                <a:latin typeface="Arial"/>
                <a:sym typeface="Wingdings"/>
              </a:rPr>
              <a:t>e.g</a:t>
            </a:r>
            <a:r>
              <a:rPr lang="fr-FR" sz="2400" dirty="0" smtClean="0">
                <a:latin typeface="Arial"/>
                <a:sym typeface="Wingdings"/>
              </a:rPr>
              <a:t>., subsidence </a:t>
            </a:r>
            <a:r>
              <a:rPr lang="fr-FR" sz="2400" b="1" dirty="0" smtClean="0">
                <a:latin typeface="Arial"/>
                <a:sym typeface="Wingdings"/>
              </a:rPr>
              <a:t>~10 mm/a</a:t>
            </a:r>
          </a:p>
          <a:p>
            <a:pPr algn="l"/>
            <a:r>
              <a:rPr lang="fr-FR" sz="2400" dirty="0" smtClean="0">
                <a:latin typeface="Arial"/>
                <a:sym typeface="Wingdings"/>
              </a:rPr>
              <a:t>du terminal portuaire</a:t>
            </a:r>
            <a:endParaRPr lang="fr-FR" sz="2400" dirty="0">
              <a:latin typeface="Arial"/>
              <a:sym typeface="Wingdings"/>
            </a:endParaRPr>
          </a:p>
        </p:txBody>
      </p:sp>
      <p:pic>
        <p:nvPicPr>
          <p:cNvPr id="8" name="Image 7" descr="leveling_gps_InS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2907" y="1786403"/>
            <a:ext cx="5760000" cy="4450909"/>
          </a:xfrm>
          <a:prstGeom prst="rect">
            <a:avLst/>
          </a:prstGeom>
        </p:spPr>
      </p:pic>
      <p:pic>
        <p:nvPicPr>
          <p:cNvPr id="9" name="Image 8" descr="leveling_BCFerry.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51965" y="1354129"/>
            <a:ext cx="4064782" cy="3140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392502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677500" y="505082"/>
            <a:ext cx="5456544" cy="715040"/>
          </a:xfrm>
          <a:prstGeom prst="rect">
            <a:avLst/>
          </a:prstGeom>
          <a:noFill/>
          <a:ln w="9525">
            <a:noFill/>
            <a:miter lim="800000"/>
            <a:headEnd/>
            <a:tailEnd/>
          </a:ln>
        </p:spPr>
        <p:txBody>
          <a:bodyPr anchor="ctr">
            <a:prstTxWarp prst="textNoShape">
              <a:avLst/>
            </a:prstTxWarp>
          </a:bodyPr>
          <a:lstStyle/>
          <a:p>
            <a:pPr algn="l" eaLnBrk="1" hangingPunct="1"/>
            <a:r>
              <a:rPr lang="es-ES_tradnl" sz="2400" b="1" i="1" dirty="0" err="1">
                <a:latin typeface="Arial"/>
              </a:rPr>
              <a:t>Etude</a:t>
            </a:r>
            <a:r>
              <a:rPr lang="es-ES_tradnl" sz="2400" b="1" i="1" dirty="0">
                <a:latin typeface="Arial"/>
              </a:rPr>
              <a:t> </a:t>
            </a:r>
            <a:r>
              <a:rPr lang="es-ES_tradnl" sz="2400" b="1" i="1" dirty="0" err="1">
                <a:latin typeface="Arial"/>
              </a:rPr>
              <a:t>locale</a:t>
            </a:r>
            <a:r>
              <a:rPr lang="es-ES_tradnl" sz="2400" b="1" i="1" dirty="0">
                <a:latin typeface="Arial"/>
              </a:rPr>
              <a:t>: Delta de la </a:t>
            </a:r>
            <a:r>
              <a:rPr lang="es-ES_tradnl" sz="2400" b="1" i="1" dirty="0" err="1">
                <a:latin typeface="Arial"/>
              </a:rPr>
              <a:t>Fraser</a:t>
            </a:r>
            <a:endParaRPr lang="es-ES_tradnl" sz="2400" b="1" i="1" dirty="0">
              <a:latin typeface="Arial"/>
            </a:endParaRPr>
          </a:p>
        </p:txBody>
      </p:sp>
      <p:sp>
        <p:nvSpPr>
          <p:cNvPr id="44"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45"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53"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71</a:t>
            </a:fld>
            <a:endParaRPr kumimoji="0" lang="fr-FR" sz="800" dirty="0">
              <a:solidFill>
                <a:srgbClr val="FFFFFF"/>
              </a:solidFill>
              <a:latin typeface="Arial"/>
            </a:endParaRPr>
          </a:p>
        </p:txBody>
      </p:sp>
      <p:sp>
        <p:nvSpPr>
          <p:cNvPr id="68"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a:t>
            </a:r>
            <a:r>
              <a:rPr lang="fr-FR" dirty="0" smtClean="0">
                <a:solidFill>
                  <a:srgbClr val="1B4A6E"/>
                </a:solidFill>
                <a:latin typeface="Arial" charset="0"/>
                <a:ea typeface="ＭＳ Ｐゴシック" charset="0"/>
                <a:cs typeface="ＭＳ Ｐゴシック" charset="0"/>
              </a:rPr>
              <a:t>Exemple : </a:t>
            </a:r>
            <a:r>
              <a:rPr lang="es-ES_tradnl" dirty="0">
                <a:solidFill>
                  <a:srgbClr val="1B4A6E"/>
                </a:solidFill>
                <a:latin typeface="Arial" charset="0"/>
                <a:ea typeface="ＭＳ Ｐゴシック" charset="0"/>
                <a:cs typeface="ＭＳ Ｐゴシック" charset="0"/>
              </a:rPr>
              <a:t>Delta de la </a:t>
            </a:r>
            <a:r>
              <a:rPr lang="es-ES_tradnl" dirty="0" err="1" smtClean="0">
                <a:solidFill>
                  <a:srgbClr val="1B4A6E"/>
                </a:solidFill>
                <a:latin typeface="Arial" charset="0"/>
                <a:ea typeface="ＭＳ Ｐゴシック" charset="0"/>
                <a:cs typeface="ＭＳ Ｐゴシック" charset="0"/>
              </a:rPr>
              <a:t>Fraser</a:t>
            </a:r>
            <a:r>
              <a:rPr lang="fr-FR" dirty="0" smtClean="0">
                <a:solidFill>
                  <a:srgbClr val="1B4A6E"/>
                </a:solidFill>
                <a:latin typeface="Arial" charset="0"/>
                <a:ea typeface="ＭＳ Ｐゴシック" charset="0"/>
                <a:cs typeface="ＭＳ Ｐゴシック" charset="0"/>
              </a:rPr>
              <a:t> </a:t>
            </a:r>
            <a:endParaRPr lang="fr-FR" dirty="0">
              <a:solidFill>
                <a:srgbClr val="1B4A6E"/>
              </a:solidFill>
              <a:latin typeface="Arial" charset="0"/>
              <a:ea typeface="ＭＳ Ｐゴシック" charset="0"/>
              <a:cs typeface="ＭＳ Ｐゴシック" charset="0"/>
            </a:endParaRPr>
          </a:p>
        </p:txBody>
      </p:sp>
      <p:pic>
        <p:nvPicPr>
          <p:cNvPr id="7" name="Image 6" descr="leveling_gps_InS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2907" y="1786403"/>
            <a:ext cx="5760000" cy="4450909"/>
          </a:xfrm>
          <a:prstGeom prst="rect">
            <a:avLst/>
          </a:prstGeom>
        </p:spPr>
      </p:pic>
      <p:pic>
        <p:nvPicPr>
          <p:cNvPr id="8" name="Image 7" descr="Screen Shot 2012-10-23 at 9.59.58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76056" y="1484784"/>
            <a:ext cx="3731804" cy="2881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 Box 13"/>
          <p:cNvSpPr txBox="1">
            <a:spLocks noChangeArrowheads="1"/>
          </p:cNvSpPr>
          <p:nvPr/>
        </p:nvSpPr>
        <p:spPr bwMode="auto">
          <a:xfrm>
            <a:off x="559888" y="1786427"/>
            <a:ext cx="2818741" cy="3785652"/>
          </a:xfrm>
          <a:prstGeom prst="rect">
            <a:avLst/>
          </a:prstGeom>
          <a:noFill/>
          <a:ln w="9525">
            <a:noFill/>
            <a:miter lim="800000"/>
            <a:headEnd/>
            <a:tailEnd/>
          </a:ln>
        </p:spPr>
        <p:txBody>
          <a:bodyPr wrap="square">
            <a:prstTxWarp prst="textNoShape">
              <a:avLst/>
            </a:prstTxWarp>
            <a:spAutoFit/>
          </a:bodyPr>
          <a:lstStyle/>
          <a:p>
            <a:pPr algn="l"/>
            <a:r>
              <a:rPr lang="fr-FR" sz="2400" dirty="0" smtClean="0">
                <a:latin typeface="Arial"/>
                <a:sym typeface="Wingdings"/>
              </a:rPr>
              <a:t>Subsidence =</a:t>
            </a:r>
          </a:p>
          <a:p>
            <a:pPr algn="l"/>
            <a:r>
              <a:rPr lang="fr-FR" sz="2400" dirty="0" smtClean="0">
                <a:latin typeface="Arial"/>
                <a:sym typeface="Wingdings"/>
              </a:rPr>
              <a:t>Compaction des sédiments holocènes avec une constante de temps de ~ 10 a</a:t>
            </a:r>
          </a:p>
          <a:p>
            <a:pPr algn="l"/>
            <a:endParaRPr lang="fr-FR" sz="2400" dirty="0">
              <a:latin typeface="Arial"/>
              <a:sym typeface="Wingdings"/>
            </a:endParaRPr>
          </a:p>
          <a:p>
            <a:pPr algn="l"/>
            <a:r>
              <a:rPr lang="fr-FR" sz="2400" dirty="0" smtClean="0">
                <a:latin typeface="Arial"/>
                <a:sym typeface="Wingdings"/>
              </a:rPr>
              <a:t>Réponse non-linéaire</a:t>
            </a:r>
          </a:p>
          <a:p>
            <a:pPr algn="l"/>
            <a:r>
              <a:rPr lang="fr-FR" sz="2400" dirty="0" smtClean="0">
                <a:latin typeface="Arial"/>
                <a:sym typeface="Wingdings"/>
              </a:rPr>
              <a:t>à la charge</a:t>
            </a:r>
            <a:endParaRPr lang="fr-FR" sz="2400" dirty="0">
              <a:latin typeface="Arial"/>
              <a:sym typeface="Wingdings"/>
            </a:endParaRPr>
          </a:p>
        </p:txBody>
      </p:sp>
    </p:spTree>
    <p:extLst>
      <p:ext uri="{BB962C8B-B14F-4D97-AF65-F5344CB8AC3E}">
        <p14:creationId xmlns:p14="http://schemas.microsoft.com/office/powerpoint/2010/main" val="639494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eveling_gps_InSA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12907" y="1786403"/>
            <a:ext cx="5760000" cy="4450909"/>
          </a:xfrm>
          <a:prstGeom prst="rect">
            <a:avLst/>
          </a:prstGeom>
        </p:spPr>
      </p:pic>
      <p:sp>
        <p:nvSpPr>
          <p:cNvPr id="5" name="Rectangle 10"/>
          <p:cNvSpPr>
            <a:spLocks noChangeArrowheads="1"/>
          </p:cNvSpPr>
          <p:nvPr/>
        </p:nvSpPr>
        <p:spPr bwMode="auto">
          <a:xfrm>
            <a:off x="685800" y="152400"/>
            <a:ext cx="6934200" cy="381000"/>
          </a:xfrm>
          <a:prstGeom prst="rect">
            <a:avLst/>
          </a:prstGeom>
          <a:noFill/>
          <a:ln w="9525">
            <a:noFill/>
            <a:miter lim="800000"/>
            <a:headEnd/>
            <a:tailEnd/>
          </a:ln>
        </p:spPr>
        <p:txBody>
          <a:bodyPr anchor="ctr">
            <a:prstTxWarp prst="textNoShape">
              <a:avLst/>
            </a:prstTxWarp>
          </a:bodyPr>
          <a:lstStyle/>
          <a:p>
            <a:pPr eaLnBrk="1" hangingPunct="1"/>
            <a:r>
              <a:rPr lang="fr-FR" sz="2400" b="1" i="1" dirty="0" smtClean="0">
                <a:latin typeface="Arial"/>
              </a:rPr>
              <a:t>Changements de niveaux marins</a:t>
            </a:r>
            <a:endParaRPr lang="fr-FR" sz="2400" b="1" dirty="0">
              <a:latin typeface="Arial"/>
            </a:endParaRPr>
          </a:p>
        </p:txBody>
      </p:sp>
      <p:sp>
        <p:nvSpPr>
          <p:cNvPr id="14" name="Rectangle 10"/>
          <p:cNvSpPr>
            <a:spLocks noChangeArrowheads="1"/>
          </p:cNvSpPr>
          <p:nvPr/>
        </p:nvSpPr>
        <p:spPr bwMode="auto">
          <a:xfrm>
            <a:off x="685800" y="836712"/>
            <a:ext cx="6934200" cy="381000"/>
          </a:xfrm>
          <a:prstGeom prst="rect">
            <a:avLst/>
          </a:prstGeom>
          <a:noFill/>
          <a:ln w="9525">
            <a:noFill/>
            <a:miter lim="800000"/>
            <a:headEnd/>
            <a:tailEnd/>
          </a:ln>
        </p:spPr>
        <p:txBody>
          <a:bodyPr anchor="ctr">
            <a:prstTxWarp prst="textNoShape">
              <a:avLst/>
            </a:prstTxWarp>
          </a:bodyPr>
          <a:lstStyle/>
          <a:p>
            <a:pPr eaLnBrk="1" hangingPunct="1"/>
            <a:r>
              <a:rPr lang="fr-FR" sz="3200" b="1" i="1" dirty="0" smtClean="0">
                <a:latin typeface="Arial"/>
              </a:rPr>
              <a:t>Etude locale: Delta de la Fraser</a:t>
            </a:r>
            <a:endParaRPr lang="fr-FR" sz="3200" b="1" dirty="0">
              <a:latin typeface="Arial"/>
            </a:endParaRPr>
          </a:p>
        </p:txBody>
      </p:sp>
      <p:pic>
        <p:nvPicPr>
          <p:cNvPr id="6" name="Picture 12" descr="boul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8338" y="1555221"/>
            <a:ext cx="304800" cy="304800"/>
          </a:xfrm>
          <a:prstGeom prst="rect">
            <a:avLst/>
          </a:prstGeom>
          <a:noFill/>
        </p:spPr>
      </p:pic>
      <p:sp>
        <p:nvSpPr>
          <p:cNvPr id="7" name="Text Box 13"/>
          <p:cNvSpPr txBox="1">
            <a:spLocks noChangeArrowheads="1"/>
          </p:cNvSpPr>
          <p:nvPr/>
        </p:nvSpPr>
        <p:spPr bwMode="auto">
          <a:xfrm>
            <a:off x="673139" y="1479021"/>
            <a:ext cx="2675365" cy="4524315"/>
          </a:xfrm>
          <a:prstGeom prst="rect">
            <a:avLst/>
          </a:prstGeom>
          <a:noFill/>
          <a:ln w="9525">
            <a:noFill/>
            <a:miter lim="800000"/>
            <a:headEnd/>
            <a:tailEnd/>
          </a:ln>
        </p:spPr>
        <p:txBody>
          <a:bodyPr wrap="square">
            <a:prstTxWarp prst="textNoShape">
              <a:avLst/>
            </a:prstTxWarp>
            <a:spAutoFit/>
          </a:bodyPr>
          <a:lstStyle/>
          <a:p>
            <a:r>
              <a:rPr lang="fr-FR" sz="2400" dirty="0" smtClean="0">
                <a:latin typeface="Arial"/>
                <a:sym typeface="Wingdings"/>
              </a:rPr>
              <a:t>Delta de la rivière Fraser</a:t>
            </a:r>
          </a:p>
          <a:p>
            <a:endParaRPr lang="fr-FR" sz="2400" dirty="0" smtClean="0">
              <a:latin typeface="Arial"/>
              <a:sym typeface="Wingdings"/>
            </a:endParaRPr>
          </a:p>
          <a:p>
            <a:r>
              <a:rPr lang="fr-FR" sz="2400" dirty="0" smtClean="0">
                <a:latin typeface="Arial"/>
                <a:sym typeface="Wingdings"/>
              </a:rPr>
              <a:t>Modèle de subsidence</a:t>
            </a:r>
          </a:p>
          <a:p>
            <a:r>
              <a:rPr lang="fr-FR" sz="2400" dirty="0" smtClean="0">
                <a:latin typeface="Arial"/>
                <a:sym typeface="Wingdings"/>
              </a:rPr>
              <a:t>	+</a:t>
            </a:r>
          </a:p>
          <a:p>
            <a:r>
              <a:rPr lang="fr-FR" sz="2400" dirty="0" smtClean="0">
                <a:latin typeface="Arial"/>
                <a:sym typeface="Wingdings"/>
              </a:rPr>
              <a:t>Scénarios niveau marin régional</a:t>
            </a:r>
          </a:p>
          <a:p>
            <a:r>
              <a:rPr lang="fr-FR" sz="2400" dirty="0" smtClean="0">
                <a:latin typeface="Arial"/>
                <a:sym typeface="Wingdings"/>
              </a:rPr>
              <a:t>	=</a:t>
            </a:r>
          </a:p>
          <a:p>
            <a:r>
              <a:rPr lang="fr-FR" sz="2400" dirty="0" smtClean="0">
                <a:latin typeface="Arial"/>
                <a:sym typeface="Wingdings"/>
              </a:rPr>
              <a:t>Projections de NM relatif +115 – 200 cm 	sur 50 ans</a:t>
            </a:r>
            <a:endParaRPr lang="fr-FR" sz="2400" dirty="0">
              <a:latin typeface="Arial"/>
              <a:sym typeface="Wingdings"/>
            </a:endParaRPr>
          </a:p>
        </p:txBody>
      </p:sp>
      <p:sp>
        <p:nvSpPr>
          <p:cNvPr id="9" name="Étoile à 5 branches 8"/>
          <p:cNvSpPr>
            <a:spLocks noChangeAspect="1"/>
          </p:cNvSpPr>
          <p:nvPr/>
        </p:nvSpPr>
        <p:spPr>
          <a:xfrm>
            <a:off x="3851920" y="2276872"/>
            <a:ext cx="216031" cy="216031"/>
          </a:xfrm>
          <a:prstGeom prst="star5">
            <a:avLst/>
          </a:prstGeom>
          <a:solidFill>
            <a:srgbClr val="C0504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Étoile à 5 branches 10"/>
          <p:cNvSpPr>
            <a:spLocks noChangeAspect="1"/>
          </p:cNvSpPr>
          <p:nvPr/>
        </p:nvSpPr>
        <p:spPr>
          <a:xfrm>
            <a:off x="4716016" y="2708582"/>
            <a:ext cx="216031" cy="216031"/>
          </a:xfrm>
          <a:prstGeom prst="star5">
            <a:avLst/>
          </a:prstGeom>
          <a:solidFill>
            <a:srgbClr val="C0504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 name="Picture 2" descr="global_sea_level_1990-210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85959" y="1471954"/>
            <a:ext cx="3987802" cy="28469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13"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15"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72</a:t>
            </a:fld>
            <a:endParaRPr kumimoji="0" lang="fr-FR" sz="800" dirty="0">
              <a:solidFill>
                <a:srgbClr val="FFFFFF"/>
              </a:solidFill>
              <a:latin typeface="Arial"/>
            </a:endParaRPr>
          </a:p>
        </p:txBody>
      </p:sp>
    </p:spTree>
    <p:extLst>
      <p:ext uri="{BB962C8B-B14F-4D97-AF65-F5344CB8AC3E}">
        <p14:creationId xmlns:p14="http://schemas.microsoft.com/office/powerpoint/2010/main" val="358869328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p:cNvSpPr txBox="1">
            <a:spLocks noChangeArrowheads="1"/>
          </p:cNvSpPr>
          <p:nvPr/>
        </p:nvSpPr>
        <p:spPr bwMode="auto">
          <a:xfrm>
            <a:off x="1045858" y="518898"/>
            <a:ext cx="7885442" cy="2308324"/>
          </a:xfrm>
          <a:prstGeom prst="rect">
            <a:avLst/>
          </a:prstGeom>
          <a:noFill/>
          <a:ln w="9525">
            <a:noFill/>
            <a:miter lim="800000"/>
            <a:headEnd/>
            <a:tailEnd/>
          </a:ln>
        </p:spPr>
        <p:txBody>
          <a:bodyPr wrap="square">
            <a:prstTxWarp prst="textNoShape">
              <a:avLst/>
            </a:prstTxWarp>
            <a:spAutoFit/>
          </a:bodyPr>
          <a:lstStyle/>
          <a:p>
            <a:pPr algn="l"/>
            <a:r>
              <a:rPr lang="fr-FR" sz="2400" b="1" dirty="0">
                <a:latin typeface="Arial"/>
                <a:sym typeface="Wingdings"/>
              </a:rPr>
              <a:t>Impacts long-terme d’une montée </a:t>
            </a:r>
            <a:r>
              <a:rPr lang="fr-FR" sz="2400" b="1" dirty="0" smtClean="0">
                <a:latin typeface="Arial"/>
                <a:sym typeface="Wingdings"/>
              </a:rPr>
              <a:t>du niveau </a:t>
            </a:r>
            <a:r>
              <a:rPr lang="fr-FR" sz="2400" b="1" dirty="0">
                <a:latin typeface="Arial"/>
                <a:sym typeface="Wingdings"/>
              </a:rPr>
              <a:t>marin</a:t>
            </a:r>
            <a:endParaRPr lang="fr-FR" sz="2400" b="1" dirty="0">
              <a:latin typeface="Arial"/>
            </a:endParaRPr>
          </a:p>
          <a:p>
            <a:pPr algn="l"/>
            <a:r>
              <a:rPr lang="fr-FR" sz="2400" dirty="0" smtClean="0">
                <a:latin typeface="Arial"/>
              </a:rPr>
              <a:t>aggravés </a:t>
            </a:r>
            <a:r>
              <a:rPr lang="fr-FR" sz="2400" dirty="0">
                <a:latin typeface="Arial"/>
              </a:rPr>
              <a:t>par un niveau moyen marin plus </a:t>
            </a:r>
            <a:r>
              <a:rPr lang="fr-FR" sz="2400" dirty="0" smtClean="0">
                <a:latin typeface="Arial"/>
              </a:rPr>
              <a:t>élevé</a:t>
            </a:r>
          </a:p>
          <a:p>
            <a:pPr algn="l"/>
            <a:endParaRPr lang="fr-FR" sz="2400" dirty="0" smtClean="0">
              <a:latin typeface="Arial"/>
            </a:endParaRPr>
          </a:p>
          <a:p>
            <a:pPr algn="l"/>
            <a:r>
              <a:rPr lang="fr-FR" sz="2400" dirty="0" smtClean="0">
                <a:latin typeface="Arial"/>
                <a:sym typeface="Wingdings"/>
              </a:rPr>
              <a:t>	</a:t>
            </a:r>
            <a:endParaRPr lang="fr-FR" sz="1200" dirty="0">
              <a:latin typeface="Arial"/>
            </a:endParaRPr>
          </a:p>
          <a:p>
            <a:pPr algn="l"/>
            <a:r>
              <a:rPr lang="fr-FR" sz="2400" dirty="0" smtClean="0">
                <a:latin typeface="Arial"/>
              </a:rPr>
              <a:t>	</a:t>
            </a:r>
            <a:endParaRPr lang="fr-FR" sz="1200" dirty="0" smtClean="0">
              <a:latin typeface="Arial"/>
            </a:endParaRPr>
          </a:p>
          <a:p>
            <a:endParaRPr lang="fr-FR" sz="2400" dirty="0" smtClean="0">
              <a:latin typeface="Arial"/>
            </a:endParaRPr>
          </a:p>
        </p:txBody>
      </p:sp>
      <p:sp>
        <p:nvSpPr>
          <p:cNvPr id="9"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10"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11"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8</a:t>
            </a:fld>
            <a:endParaRPr kumimoji="0" lang="fr-FR" sz="800" dirty="0">
              <a:solidFill>
                <a:srgbClr val="FFFFFF"/>
              </a:solidFill>
              <a:latin typeface="Arial"/>
            </a:endParaRPr>
          </a:p>
        </p:txBody>
      </p:sp>
      <p:sp>
        <p:nvSpPr>
          <p:cNvPr id="12"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Enjeux sociaux et économiques</a:t>
            </a:r>
          </a:p>
        </p:txBody>
      </p:sp>
      <p:pic>
        <p:nvPicPr>
          <p:cNvPr id="4" name="Image 3"/>
          <p:cNvPicPr>
            <a:picLocks noChangeAspect="1"/>
          </p:cNvPicPr>
          <p:nvPr/>
        </p:nvPicPr>
        <p:blipFill>
          <a:blip r:embed="rId2"/>
          <a:stretch>
            <a:fillRect/>
          </a:stretch>
        </p:blipFill>
        <p:spPr>
          <a:xfrm>
            <a:off x="1004356" y="1494027"/>
            <a:ext cx="7656607" cy="5363973"/>
          </a:xfrm>
          <a:prstGeom prst="rect">
            <a:avLst/>
          </a:prstGeom>
        </p:spPr>
      </p:pic>
      <p:sp>
        <p:nvSpPr>
          <p:cNvPr id="2" name="Rectangle 1"/>
          <p:cNvSpPr/>
          <p:nvPr/>
        </p:nvSpPr>
        <p:spPr bwMode="auto">
          <a:xfrm>
            <a:off x="4861700" y="6536436"/>
            <a:ext cx="1836283" cy="321564"/>
          </a:xfrm>
          <a:prstGeom prst="rect">
            <a:avLst/>
          </a:prstGeom>
          <a:noFill/>
          <a:ln w="38100" cap="flat" cmpd="sng" algn="ctr">
            <a:solidFill>
              <a:srgbClr val="BC0D2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sp>
        <p:nvSpPr>
          <p:cNvPr id="13" name="Rectangle 12"/>
          <p:cNvSpPr/>
          <p:nvPr/>
        </p:nvSpPr>
        <p:spPr bwMode="auto">
          <a:xfrm>
            <a:off x="6890830" y="5742347"/>
            <a:ext cx="1514006" cy="292531"/>
          </a:xfrm>
          <a:prstGeom prst="rect">
            <a:avLst/>
          </a:prstGeom>
          <a:noFill/>
          <a:ln w="38100" cap="flat" cmpd="sng" algn="ctr">
            <a:solidFill>
              <a:srgbClr val="BC0D2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53559747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p:cNvSpPr txBox="1">
            <a:spLocks noChangeArrowheads="1"/>
          </p:cNvSpPr>
          <p:nvPr/>
        </p:nvSpPr>
        <p:spPr bwMode="auto">
          <a:xfrm>
            <a:off x="1045858" y="518898"/>
            <a:ext cx="7885442" cy="1938992"/>
          </a:xfrm>
          <a:prstGeom prst="rect">
            <a:avLst/>
          </a:prstGeom>
          <a:noFill/>
          <a:ln w="9525">
            <a:noFill/>
            <a:miter lim="800000"/>
            <a:headEnd/>
            <a:tailEnd/>
          </a:ln>
        </p:spPr>
        <p:txBody>
          <a:bodyPr wrap="square">
            <a:prstTxWarp prst="textNoShape">
              <a:avLst/>
            </a:prstTxWarp>
            <a:spAutoFit/>
          </a:bodyPr>
          <a:lstStyle/>
          <a:p>
            <a:pPr algn="l"/>
            <a:r>
              <a:rPr lang="fr-FR" sz="2400" b="1" dirty="0">
                <a:latin typeface="Arial"/>
                <a:sym typeface="Wingdings"/>
              </a:rPr>
              <a:t>Impacts long-terme d’une montée </a:t>
            </a:r>
            <a:r>
              <a:rPr lang="fr-FR" sz="2400" b="1" dirty="0" smtClean="0">
                <a:latin typeface="Arial"/>
                <a:sym typeface="Wingdings"/>
              </a:rPr>
              <a:t>du niveau </a:t>
            </a:r>
            <a:r>
              <a:rPr lang="fr-FR" sz="2400" b="1" dirty="0">
                <a:latin typeface="Arial"/>
                <a:sym typeface="Wingdings"/>
              </a:rPr>
              <a:t>marin</a:t>
            </a:r>
            <a:endParaRPr lang="fr-FR" sz="2400" b="1" dirty="0">
              <a:latin typeface="Arial"/>
            </a:endParaRPr>
          </a:p>
          <a:p>
            <a:pPr algn="l"/>
            <a:endParaRPr lang="fr-FR" sz="2400" dirty="0" smtClean="0">
              <a:latin typeface="Arial"/>
            </a:endParaRPr>
          </a:p>
          <a:p>
            <a:pPr algn="l"/>
            <a:r>
              <a:rPr lang="fr-FR" sz="2400" dirty="0" smtClean="0">
                <a:latin typeface="Arial"/>
                <a:sym typeface="Wingdings"/>
              </a:rPr>
              <a:t>	</a:t>
            </a:r>
            <a:endParaRPr lang="fr-FR" sz="1200" dirty="0">
              <a:latin typeface="Arial"/>
            </a:endParaRPr>
          </a:p>
          <a:p>
            <a:pPr algn="l"/>
            <a:r>
              <a:rPr lang="fr-FR" sz="2400" dirty="0" smtClean="0">
                <a:latin typeface="Arial"/>
              </a:rPr>
              <a:t>	</a:t>
            </a:r>
            <a:endParaRPr lang="fr-FR" sz="1200" dirty="0" smtClean="0">
              <a:latin typeface="Arial"/>
            </a:endParaRPr>
          </a:p>
          <a:p>
            <a:endParaRPr lang="fr-FR" sz="2400" dirty="0" smtClean="0">
              <a:latin typeface="Arial"/>
            </a:endParaRPr>
          </a:p>
        </p:txBody>
      </p:sp>
      <p:sp>
        <p:nvSpPr>
          <p:cNvPr id="9" name="Espace réservé de la date 3"/>
          <p:cNvSpPr>
            <a:spLocks noGrp="1"/>
          </p:cNvSpPr>
          <p:nvPr>
            <p:ph type="dt" sz="quarter" idx="10"/>
          </p:nvPr>
        </p:nvSpPr>
        <p:spPr>
          <a:xfrm rot="16200000">
            <a:off x="-237331" y="5703094"/>
            <a:ext cx="93186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latin typeface="Arial"/>
              </a:rPr>
              <a:t>Erik Doerflinger</a:t>
            </a:r>
            <a:endParaRPr kumimoji="0" lang="fr-FR" sz="800" dirty="0">
              <a:solidFill>
                <a:srgbClr val="FFFFFF"/>
              </a:solidFill>
              <a:latin typeface="Arial" charset="0"/>
              <a:cs typeface="Arial" charset="0"/>
            </a:endParaRPr>
          </a:p>
        </p:txBody>
      </p:sp>
      <p:sp>
        <p:nvSpPr>
          <p:cNvPr id="10" name="Espace réservé du pied de page 4"/>
          <p:cNvSpPr>
            <a:spLocks noGrp="1"/>
          </p:cNvSpPr>
          <p:nvPr>
            <p:ph type="ftr" sz="quarter" idx="11"/>
          </p:nvPr>
        </p:nvSpPr>
        <p:spPr>
          <a:xfrm rot="16200000">
            <a:off x="-322518" y="620967"/>
            <a:ext cx="1094299"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smtClean="0">
                <a:solidFill>
                  <a:srgbClr val="FFFFFF"/>
                </a:solidFill>
                <a:latin typeface="Arial"/>
              </a:rPr>
              <a:t>Niveau Marin - 2016</a:t>
            </a:r>
            <a:endParaRPr kumimoji="0" lang="fr-FR" sz="800" dirty="0">
              <a:solidFill>
                <a:srgbClr val="FFFFFF"/>
              </a:solidFill>
              <a:latin typeface="Arial"/>
            </a:endParaRPr>
          </a:p>
        </p:txBody>
      </p:sp>
      <p:sp>
        <p:nvSpPr>
          <p:cNvPr id="11" name="Espace réservé du numéro de diapositive 5"/>
          <p:cNvSpPr>
            <a:spLocks noGrp="1"/>
          </p:cNvSpPr>
          <p:nvPr>
            <p:ph type="sldNum" sz="quarter" idx="12"/>
          </p:nvPr>
        </p:nvSpPr>
        <p:spPr>
          <a:xfrm>
            <a:off x="36513" y="6554788"/>
            <a:ext cx="396875" cy="30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56808B2-4263-054C-BDCF-28CC5EEC60B5}" type="slidenum">
              <a:rPr kumimoji="0" lang="fr-FR" sz="800">
                <a:solidFill>
                  <a:srgbClr val="FFFFFF"/>
                </a:solidFill>
                <a:latin typeface="Arial"/>
              </a:rPr>
              <a:pPr eaLnBrk="1" hangingPunct="1"/>
              <a:t>9</a:t>
            </a:fld>
            <a:endParaRPr kumimoji="0" lang="fr-FR" sz="800" dirty="0">
              <a:solidFill>
                <a:srgbClr val="FFFFFF"/>
              </a:solidFill>
              <a:latin typeface="Arial"/>
            </a:endParaRPr>
          </a:p>
        </p:txBody>
      </p:sp>
      <p:sp>
        <p:nvSpPr>
          <p:cNvPr id="12" name="Titre 1"/>
          <p:cNvSpPr txBox="1">
            <a:spLocks/>
          </p:cNvSpPr>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a:lstStyle>
          <a:p>
            <a:pPr eaLnBrk="1" hangingPunct="1"/>
            <a:r>
              <a:rPr lang="fr-FR" dirty="0" smtClean="0">
                <a:solidFill>
                  <a:srgbClr val="1B4A6E"/>
                </a:solidFill>
                <a:latin typeface="Arial" charset="0"/>
                <a:ea typeface="ＭＳ Ｐゴシック" charset="0"/>
                <a:cs typeface="ＭＳ Ｐゴシック" charset="0"/>
              </a:rPr>
              <a:t>  </a:t>
            </a:r>
            <a:r>
              <a:rPr lang="fr-FR" dirty="0">
                <a:solidFill>
                  <a:srgbClr val="1B4A6E"/>
                </a:solidFill>
                <a:latin typeface="Arial" charset="0"/>
                <a:ea typeface="ＭＳ Ｐゴシック" charset="0"/>
                <a:cs typeface="ＭＳ Ｐゴシック" charset="0"/>
              </a:rPr>
              <a:t> Enjeux sociaux et économiques</a:t>
            </a:r>
          </a:p>
        </p:txBody>
      </p:sp>
      <p:sp>
        <p:nvSpPr>
          <p:cNvPr id="17" name="Text Box 13"/>
          <p:cNvSpPr txBox="1">
            <a:spLocks noChangeArrowheads="1"/>
          </p:cNvSpPr>
          <p:nvPr/>
        </p:nvSpPr>
        <p:spPr bwMode="auto">
          <a:xfrm>
            <a:off x="888150" y="1182908"/>
            <a:ext cx="6100842" cy="2185214"/>
          </a:xfrm>
          <a:prstGeom prst="rect">
            <a:avLst/>
          </a:prstGeom>
          <a:noFill/>
          <a:ln w="9525">
            <a:noFill/>
            <a:miter lim="800000"/>
            <a:headEnd/>
            <a:tailEnd/>
          </a:ln>
        </p:spPr>
        <p:txBody>
          <a:bodyPr wrap="square">
            <a:prstTxWarp prst="textNoShape">
              <a:avLst/>
            </a:prstTxWarp>
            <a:spAutoFit/>
          </a:bodyPr>
          <a:lstStyle/>
          <a:p>
            <a:pPr algn="l"/>
            <a:r>
              <a:rPr lang="fr-FR" sz="2400" dirty="0">
                <a:latin typeface="Arial"/>
                <a:sym typeface="Wingdings"/>
              </a:rPr>
              <a:t>	</a:t>
            </a:r>
            <a:r>
              <a:rPr lang="fr-FR" sz="2400" dirty="0" smtClean="0">
                <a:latin typeface="Arial"/>
                <a:sym typeface="Wingdings"/>
              </a:rPr>
              <a:t>Réduction des zones habitables</a:t>
            </a:r>
          </a:p>
          <a:p>
            <a:pPr marL="342900" indent="-342900" algn="l">
              <a:buFont typeface="Arial"/>
              <a:buChar char="•"/>
            </a:pPr>
            <a:r>
              <a:rPr lang="fr-FR" sz="2000" dirty="0" smtClean="0">
                <a:latin typeface="Arial"/>
                <a:sym typeface="Wingdings"/>
              </a:rPr>
              <a:t>Aménagement/déplacement des villes</a:t>
            </a:r>
          </a:p>
          <a:p>
            <a:pPr marL="342900" indent="-342900" algn="l">
              <a:buFont typeface="Arial"/>
              <a:buChar char="•"/>
            </a:pPr>
            <a:r>
              <a:rPr lang="fr-FR" sz="2000" dirty="0" smtClean="0">
                <a:latin typeface="Arial"/>
                <a:sym typeface="Wingdings"/>
              </a:rPr>
              <a:t>Migration de populations </a:t>
            </a:r>
          </a:p>
          <a:p>
            <a:pPr algn="l"/>
            <a:r>
              <a:rPr lang="fr-FR" sz="2400" dirty="0" smtClean="0">
                <a:latin typeface="Arial"/>
                <a:sym typeface="Wingdings"/>
              </a:rPr>
              <a:t>    </a:t>
            </a:r>
          </a:p>
          <a:p>
            <a:pPr algn="l"/>
            <a:endParaRPr lang="fr-FR" sz="2400" dirty="0" smtClean="0">
              <a:latin typeface="Arial"/>
              <a:sym typeface="Wingdings"/>
            </a:endParaRPr>
          </a:p>
          <a:p>
            <a:r>
              <a:rPr lang="fr-FR" sz="2400" dirty="0">
                <a:latin typeface="Arial"/>
                <a:sym typeface="Wingdings"/>
              </a:rPr>
              <a:t>	</a:t>
            </a:r>
            <a:r>
              <a:rPr lang="fr-FR" sz="2400" dirty="0" smtClean="0">
                <a:latin typeface="Arial"/>
                <a:sym typeface="Wingdings"/>
              </a:rPr>
              <a:t>	</a:t>
            </a:r>
            <a:endParaRPr lang="fr-FR" sz="2400" dirty="0" smtClean="0">
              <a:latin typeface="Arial"/>
            </a:endParaRPr>
          </a:p>
        </p:txBody>
      </p:sp>
      <p:pic>
        <p:nvPicPr>
          <p:cNvPr id="21" name="Picture 6" descr="Dart_Juan"/>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5048" y="2870211"/>
            <a:ext cx="3780000" cy="29241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Dart_HT_Jua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64000" y="2870211"/>
            <a:ext cx="3780000" cy="2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Connecteur droit avec flèche 22"/>
          <p:cNvCxnSpPr/>
          <p:nvPr/>
        </p:nvCxnSpPr>
        <p:spPr>
          <a:xfrm>
            <a:off x="4319464" y="4526395"/>
            <a:ext cx="1152128"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4334594" y="3302259"/>
            <a:ext cx="1032905" cy="738664"/>
          </a:xfrm>
          <a:prstGeom prst="rect">
            <a:avLst/>
          </a:prstGeom>
          <a:noFill/>
        </p:spPr>
        <p:txBody>
          <a:bodyPr wrap="none" rtlCol="0">
            <a:spAutoFit/>
          </a:bodyPr>
          <a:lstStyle/>
          <a:p>
            <a:pPr algn="ctr"/>
            <a:r>
              <a:rPr lang="fr-FR" dirty="0" smtClean="0">
                <a:latin typeface="Arial"/>
              </a:rPr>
              <a:t>Projection:</a:t>
            </a:r>
          </a:p>
          <a:p>
            <a:pPr algn="ctr"/>
            <a:r>
              <a:rPr lang="fr-FR" dirty="0" smtClean="0">
                <a:latin typeface="Arial"/>
              </a:rPr>
              <a:t>+ 2.8 m</a:t>
            </a:r>
          </a:p>
          <a:p>
            <a:pPr algn="ctr"/>
            <a:r>
              <a:rPr lang="fr-FR" dirty="0">
                <a:latin typeface="Arial"/>
              </a:rPr>
              <a:t>s</a:t>
            </a:r>
            <a:r>
              <a:rPr lang="fr-FR" dirty="0" smtClean="0">
                <a:latin typeface="Arial"/>
              </a:rPr>
              <a:t>ur 30 ans</a:t>
            </a:r>
            <a:endParaRPr lang="fr-FR" dirty="0">
              <a:latin typeface="Arial"/>
            </a:endParaRPr>
          </a:p>
        </p:txBody>
      </p:sp>
      <p:sp>
        <p:nvSpPr>
          <p:cNvPr id="25" name="Flèche vers la droite 24"/>
          <p:cNvSpPr/>
          <p:nvPr/>
        </p:nvSpPr>
        <p:spPr bwMode="auto">
          <a:xfrm>
            <a:off x="1048848" y="1306121"/>
            <a:ext cx="712793" cy="254307"/>
          </a:xfrm>
          <a:prstGeom prst="rightArrow">
            <a:avLst/>
          </a:prstGeom>
          <a:solidFill>
            <a:srgbClr val="5493B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rgbClr val="5493B6"/>
              </a:solidFill>
              <a:effectLst/>
              <a:latin typeface="Times New Roman" charset="0"/>
            </a:endParaRPr>
          </a:p>
        </p:txBody>
      </p:sp>
    </p:spTree>
    <p:extLst>
      <p:ext uri="{BB962C8B-B14F-4D97-AF65-F5344CB8AC3E}">
        <p14:creationId xmlns:p14="http://schemas.microsoft.com/office/powerpoint/2010/main" val="15724029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ours_GPS_05">
  <a:themeElements>
    <a:clrScheme name="Personnalisée 1">
      <a:dk1>
        <a:srgbClr val="000000"/>
      </a:dk1>
      <a:lt1>
        <a:srgbClr val="000000"/>
      </a:lt1>
      <a:dk2>
        <a:srgbClr val="000000"/>
      </a:dk2>
      <a:lt2>
        <a:srgbClr val="000000"/>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1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1400" b="0" i="0" u="none" strike="noStrike" cap="none" normalizeH="0" baseline="0">
            <a:ln>
              <a:noFill/>
            </a:ln>
            <a:solidFill>
              <a:schemeClr val="tx1"/>
            </a:solidFill>
            <a:effectLst/>
            <a:latin typeface="Times New Roman" charset="0"/>
          </a:defRPr>
        </a:defPPr>
      </a:lstStyle>
    </a:lnDef>
  </a:objectDefaults>
  <a:extraClrSchemeLst>
    <a:extraClrScheme>
      <a:clrScheme name="cours_GPS_05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urs_GPS_05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urs_GPS_05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47691</TotalTime>
  <Words>3520</Words>
  <Application>Microsoft Macintosh PowerPoint</Application>
  <PresentationFormat>Présentation à l'écran (4:3)</PresentationFormat>
  <Paragraphs>1080</Paragraphs>
  <Slides>72</Slides>
  <Notes>10</Notes>
  <HiddenSlides>1</HiddenSlides>
  <MMClips>1</MMClips>
  <ScaleCrop>false</ScaleCrop>
  <HeadingPairs>
    <vt:vector size="4" baseType="variant">
      <vt:variant>
        <vt:lpstr>Thème</vt:lpstr>
      </vt:variant>
      <vt:variant>
        <vt:i4>1</vt:i4>
      </vt:variant>
      <vt:variant>
        <vt:lpstr>Titres des diapositives</vt:lpstr>
      </vt:variant>
      <vt:variant>
        <vt:i4>72</vt:i4>
      </vt:variant>
    </vt:vector>
  </HeadingPairs>
  <TitlesOfParts>
    <vt:vector size="73" baseType="lpstr">
      <vt:lpstr>cours_GPS_05</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GTS / CNRS /UM2</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Origines de la situation</dc:title>
  <dc:creator>Erik Doerflinger</dc:creator>
  <cp:lastModifiedBy>erik doerflinger</cp:lastModifiedBy>
  <cp:revision>437</cp:revision>
  <cp:lastPrinted>1601-01-01T00:00:00Z</cp:lastPrinted>
  <dcterms:created xsi:type="dcterms:W3CDTF">2010-01-07T15:01:48Z</dcterms:created>
  <dcterms:modified xsi:type="dcterms:W3CDTF">2016-02-01T12:40:17Z</dcterms:modified>
</cp:coreProperties>
</file>