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6"/>
  </p:notesMasterIdLst>
  <p:handoutMasterIdLst>
    <p:handoutMasterId r:id="rId17"/>
  </p:handoutMasterIdLst>
  <p:sldIdLst>
    <p:sldId id="452" r:id="rId2"/>
    <p:sldId id="475" r:id="rId3"/>
    <p:sldId id="455" r:id="rId4"/>
    <p:sldId id="460" r:id="rId5"/>
    <p:sldId id="461" r:id="rId6"/>
    <p:sldId id="474" r:id="rId7"/>
    <p:sldId id="473" r:id="rId8"/>
    <p:sldId id="462" r:id="rId9"/>
    <p:sldId id="464" r:id="rId10"/>
    <p:sldId id="466" r:id="rId11"/>
    <p:sldId id="472" r:id="rId12"/>
    <p:sldId id="468" r:id="rId13"/>
    <p:sldId id="469" r:id="rId14"/>
    <p:sldId id="470" r:id="rId15"/>
  </p:sldIdLst>
  <p:sldSz cx="9144000" cy="6858000" type="screen4x3"/>
  <p:notesSz cx="6781800" cy="9918700"/>
  <p:defaultTextStyle>
    <a:defPPr>
      <a:defRPr lang="en-US"/>
    </a:defPPr>
    <a:lvl1pPr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kumimoji="1" sz="1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1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1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1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1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4340"/>
    <a:srgbClr val="406274"/>
    <a:srgbClr val="1B4A6E"/>
    <a:srgbClr val="265A88"/>
    <a:srgbClr val="4C7F9D"/>
    <a:srgbClr val="0F8AC0"/>
    <a:srgbClr val="5493B6"/>
    <a:srgbClr val="94B3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6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354"/>
    </p:cViewPr>
  </p:sorterViewPr>
  <p:notesViewPr>
    <p:cSldViewPr snapToGrid="0">
      <p:cViewPr varScale="1">
        <p:scale>
          <a:sx n="95" d="100"/>
          <a:sy n="95" d="100"/>
        </p:scale>
        <p:origin x="-3736" y="-120"/>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l" defTabSz="946150">
              <a:defRPr sz="1200" smtClean="0"/>
            </a:lvl1pPr>
          </a:lstStyle>
          <a:p>
            <a:pPr>
              <a:defRPr/>
            </a:pPr>
            <a:endParaRPr lang="fr-FR"/>
          </a:p>
        </p:txBody>
      </p:sp>
      <p:sp>
        <p:nvSpPr>
          <p:cNvPr id="16387" name="Rectangle 3"/>
          <p:cNvSpPr>
            <a:spLocks noGrp="1" noChangeArrowheads="1"/>
          </p:cNvSpPr>
          <p:nvPr>
            <p:ph type="dt" sz="quarter" idx="1"/>
          </p:nvPr>
        </p:nvSpPr>
        <p:spPr bwMode="auto">
          <a:xfrm>
            <a:off x="3851275"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r" defTabSz="946150">
              <a:defRPr sz="1200" smtClean="0"/>
            </a:lvl1pPr>
          </a:lstStyle>
          <a:p>
            <a:pPr>
              <a:defRPr/>
            </a:pPr>
            <a:endParaRPr lang="fr-FR"/>
          </a:p>
        </p:txBody>
      </p:sp>
      <p:sp>
        <p:nvSpPr>
          <p:cNvPr id="16388" name="Rectangle 4"/>
          <p:cNvSpPr>
            <a:spLocks noGrp="1" noChangeArrowheads="1"/>
          </p:cNvSpPr>
          <p:nvPr>
            <p:ph type="ftr" sz="quarter" idx="2"/>
          </p:nvPr>
        </p:nvSpPr>
        <p:spPr bwMode="auto">
          <a:xfrm>
            <a:off x="0"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l" defTabSz="946150">
              <a:defRPr sz="1200" smtClean="0"/>
            </a:lvl1pPr>
          </a:lstStyle>
          <a:p>
            <a:pPr>
              <a:defRPr/>
            </a:pPr>
            <a:endParaRPr lang="fr-FR"/>
          </a:p>
        </p:txBody>
      </p:sp>
      <p:sp>
        <p:nvSpPr>
          <p:cNvPr id="16389" name="Rectangle 5"/>
          <p:cNvSpPr>
            <a:spLocks noGrp="1" noChangeArrowheads="1"/>
          </p:cNvSpPr>
          <p:nvPr>
            <p:ph type="sldNum" sz="quarter" idx="3"/>
          </p:nvPr>
        </p:nvSpPr>
        <p:spPr bwMode="auto">
          <a:xfrm>
            <a:off x="3851275"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r" defTabSz="946150">
              <a:defRPr sz="1200" smtClean="0"/>
            </a:lvl1pPr>
          </a:lstStyle>
          <a:p>
            <a:pPr>
              <a:defRPr/>
            </a:pPr>
            <a:fld id="{51BBF929-0402-694C-9F86-07211EE827D7}" type="slidenum">
              <a:rPr lang="fr-FR"/>
              <a:pPr>
                <a:defRPr/>
              </a:pPr>
              <a:t>‹#›</a:t>
            </a:fld>
            <a:endParaRPr lang="fr-FR"/>
          </a:p>
        </p:txBody>
      </p:sp>
    </p:spTree>
    <p:extLst>
      <p:ext uri="{BB962C8B-B14F-4D97-AF65-F5344CB8AC3E}">
        <p14:creationId xmlns:p14="http://schemas.microsoft.com/office/powerpoint/2010/main" val="504999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l" defTabSz="946150">
              <a:defRPr sz="1200" smtClean="0"/>
            </a:lvl1pPr>
          </a:lstStyle>
          <a:p>
            <a:pPr>
              <a:defRPr/>
            </a:pPr>
            <a:endParaRPr lang="fr-FR"/>
          </a:p>
        </p:txBody>
      </p:sp>
      <p:sp>
        <p:nvSpPr>
          <p:cNvPr id="15363" name="Rectangle 3"/>
          <p:cNvSpPr>
            <a:spLocks noGrp="1" noChangeArrowheads="1"/>
          </p:cNvSpPr>
          <p:nvPr>
            <p:ph type="dt" idx="1"/>
          </p:nvPr>
        </p:nvSpPr>
        <p:spPr bwMode="auto">
          <a:xfrm>
            <a:off x="3851275" y="0"/>
            <a:ext cx="2943225" cy="492125"/>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lvl1pPr algn="r" defTabSz="946150">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933450" y="739775"/>
            <a:ext cx="4929188" cy="3697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904875" y="4684713"/>
            <a:ext cx="4983163" cy="4519612"/>
          </a:xfrm>
          <a:prstGeom prst="rect">
            <a:avLst/>
          </a:prstGeom>
          <a:noFill/>
          <a:ln w="9525">
            <a:noFill/>
            <a:miter lim="800000"/>
            <a:headEnd/>
            <a:tailEnd/>
          </a:ln>
          <a:effectLst/>
        </p:spPr>
        <p:txBody>
          <a:bodyPr vert="horz" wrap="square" lIns="94616" tIns="47306" rIns="94616" bIns="4730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5366" name="Rectangle 6"/>
          <p:cNvSpPr>
            <a:spLocks noGrp="1" noChangeArrowheads="1"/>
          </p:cNvSpPr>
          <p:nvPr>
            <p:ph type="ftr" sz="quarter" idx="4"/>
          </p:nvPr>
        </p:nvSpPr>
        <p:spPr bwMode="auto">
          <a:xfrm>
            <a:off x="0"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l" defTabSz="946150">
              <a:defRPr sz="1200" smtClean="0"/>
            </a:lvl1pPr>
          </a:lstStyle>
          <a:p>
            <a:pPr>
              <a:defRPr/>
            </a:pPr>
            <a:endParaRPr lang="fr-FR"/>
          </a:p>
        </p:txBody>
      </p:sp>
      <p:sp>
        <p:nvSpPr>
          <p:cNvPr id="15367" name="Rectangle 7"/>
          <p:cNvSpPr>
            <a:spLocks noGrp="1" noChangeArrowheads="1"/>
          </p:cNvSpPr>
          <p:nvPr>
            <p:ph type="sldNum" sz="quarter" idx="5"/>
          </p:nvPr>
        </p:nvSpPr>
        <p:spPr bwMode="auto">
          <a:xfrm>
            <a:off x="3851275" y="9451975"/>
            <a:ext cx="2943225" cy="492125"/>
          </a:xfrm>
          <a:prstGeom prst="rect">
            <a:avLst/>
          </a:prstGeom>
          <a:noFill/>
          <a:ln w="9525">
            <a:noFill/>
            <a:miter lim="800000"/>
            <a:headEnd/>
            <a:tailEnd/>
          </a:ln>
          <a:effectLst/>
        </p:spPr>
        <p:txBody>
          <a:bodyPr vert="horz" wrap="square" lIns="94616" tIns="47306" rIns="94616" bIns="47306" numCol="1" anchor="b" anchorCtr="0" compatLnSpc="1">
            <a:prstTxWarp prst="textNoShape">
              <a:avLst/>
            </a:prstTxWarp>
          </a:bodyPr>
          <a:lstStyle>
            <a:lvl1pPr algn="r" defTabSz="946150">
              <a:defRPr sz="1200" smtClean="0"/>
            </a:lvl1pPr>
          </a:lstStyle>
          <a:p>
            <a:pPr>
              <a:defRPr/>
            </a:pPr>
            <a:fld id="{0FB2C058-4A1F-3F44-8718-041D1E5FA958}" type="slidenum">
              <a:rPr lang="fr-FR"/>
              <a:pPr>
                <a:defRPr/>
              </a:pPr>
              <a:t>‹#›</a:t>
            </a:fld>
            <a:endParaRPr lang="fr-FR"/>
          </a:p>
        </p:txBody>
      </p:sp>
    </p:spTree>
    <p:extLst>
      <p:ext uri="{BB962C8B-B14F-4D97-AF65-F5344CB8AC3E}">
        <p14:creationId xmlns:p14="http://schemas.microsoft.com/office/powerpoint/2010/main" val="1179308366"/>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kumimoji="1" sz="1200" kern="1200">
        <a:solidFill>
          <a:schemeClr val="tx1"/>
        </a:solidFill>
        <a:latin typeface="Times New Roman" charset="0"/>
        <a:ea typeface="ＭＳ Ｐゴシック" pitchFamily="-65" charset="-128"/>
        <a:cs typeface="ＭＳ Ｐゴシック" pitchFamily="-65" charset="-128"/>
      </a:defRPr>
    </a:lvl1pPr>
    <a:lvl2pPr marL="455613"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0" y="6029325"/>
            <a:ext cx="222250" cy="827088"/>
          </a:xfrm>
          <a:prstGeom prst="rect">
            <a:avLst/>
          </a:prstGeom>
          <a:solidFill>
            <a:srgbClr val="B2B2B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fr-FR" sz="2400"/>
          </a:p>
        </p:txBody>
      </p:sp>
      <p:sp>
        <p:nvSpPr>
          <p:cNvPr id="5" name="Rectangle 5"/>
          <p:cNvSpPr txBox="1">
            <a:spLocks noChangeArrowheads="1"/>
          </p:cNvSpPr>
          <p:nvPr userDrawn="1"/>
        </p:nvSpPr>
        <p:spPr bwMode="auto">
          <a:xfrm rot="16200000">
            <a:off x="-237331" y="5703094"/>
            <a:ext cx="931862" cy="311150"/>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defRPr/>
            </a:pPr>
            <a:r>
              <a:rPr kumimoji="0" lang="fr-FR" sz="800" smtClean="0">
                <a:solidFill>
                  <a:srgbClr val="FFFFFF"/>
                </a:solidFill>
              </a:rPr>
              <a:t>Erik </a:t>
            </a:r>
            <a:r>
              <a:rPr kumimoji="0" lang="fr-FR" sz="800" smtClean="0">
                <a:solidFill>
                  <a:srgbClr val="FFFFFF"/>
                </a:solidFill>
                <a:latin typeface="Arial" charset="0"/>
                <a:cs typeface="Arial" charset="0"/>
              </a:rPr>
              <a:t>Doerflinger</a:t>
            </a:r>
          </a:p>
        </p:txBody>
      </p:sp>
      <p:sp>
        <p:nvSpPr>
          <p:cNvPr id="6" name="Rectangle 6"/>
          <p:cNvSpPr txBox="1">
            <a:spLocks noChangeArrowheads="1"/>
          </p:cNvSpPr>
          <p:nvPr userDrawn="1"/>
        </p:nvSpPr>
        <p:spPr bwMode="auto">
          <a:xfrm rot="16200000">
            <a:off x="-206375" y="504825"/>
            <a:ext cx="862013" cy="303213"/>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r" eaLnBrk="1" hangingPunct="1">
              <a:spcBef>
                <a:spcPct val="50000"/>
              </a:spcBef>
              <a:defRPr/>
            </a:pPr>
            <a:r>
              <a:rPr kumimoji="0" lang="fr-FR" sz="800" i="1" dirty="0" smtClean="0">
                <a:solidFill>
                  <a:srgbClr val="FFFFFF"/>
                </a:solidFill>
              </a:rPr>
              <a:t>GPS - 2016</a:t>
            </a:r>
          </a:p>
        </p:txBody>
      </p:sp>
      <p:sp>
        <p:nvSpPr>
          <p:cNvPr id="7" name="Rectangle 7"/>
          <p:cNvSpPr txBox="1">
            <a:spLocks noChangeArrowheads="1"/>
          </p:cNvSpPr>
          <p:nvPr userDrawn="1"/>
        </p:nvSpPr>
        <p:spPr bwMode="auto">
          <a:xfrm>
            <a:off x="36513" y="6554788"/>
            <a:ext cx="396875" cy="303212"/>
          </a:xfrm>
          <a:prstGeom prst="rect">
            <a:avLst/>
          </a:prstGeom>
          <a:noFill/>
          <a:ln w="9525">
            <a:noFill/>
            <a:miter lim="800000"/>
            <a:headEnd/>
            <a:tailEnd/>
          </a:ln>
          <a:effectLst/>
        </p:spPr>
        <p:txBody>
          <a:bodyPr wrap="none"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defRPr/>
            </a:pPr>
            <a:fld id="{2B5811A3-CEBE-3849-A3E6-A6B5D728EA9B}" type="slidenum">
              <a:rPr kumimoji="0" lang="fr-FR" sz="800" smtClean="0">
                <a:solidFill>
                  <a:srgbClr val="FFFFFF"/>
                </a:solidFill>
              </a:rPr>
              <a:pPr eaLnBrk="1" hangingPunct="1">
                <a:defRPr/>
              </a:pPr>
              <a:t>‹#›</a:t>
            </a:fld>
            <a:endParaRPr kumimoji="0" lang="fr-FR" sz="800" smtClean="0">
              <a:solidFill>
                <a:srgbClr val="FFFFFF"/>
              </a:solidFill>
            </a:endParaRPr>
          </a:p>
        </p:txBody>
      </p:sp>
      <p:sp>
        <p:nvSpPr>
          <p:cNvPr id="252930" name="Rectangle 2"/>
          <p:cNvSpPr>
            <a:spLocks noGrp="1" noChangeArrowheads="1"/>
          </p:cNvSpPr>
          <p:nvPr>
            <p:ph type="ctrTitle" sz="quarter"/>
          </p:nvPr>
        </p:nvSpPr>
        <p:spPr>
          <a:xfrm>
            <a:off x="1066800" y="381000"/>
            <a:ext cx="7772400" cy="1143000"/>
          </a:xfrm>
        </p:spPr>
        <p:txBody>
          <a:bodyPr/>
          <a:lstStyle>
            <a:lvl1pPr algn="ctr">
              <a:defRPr/>
            </a:lvl1pPr>
          </a:lstStyle>
          <a:p>
            <a:r>
              <a:rPr lang="fr-FR"/>
              <a:t>Cliquez pour modifier le style du titre du masque</a:t>
            </a:r>
          </a:p>
        </p:txBody>
      </p:sp>
      <p:sp>
        <p:nvSpPr>
          <p:cNvPr id="252931" name="Rectangle 3"/>
          <p:cNvSpPr>
            <a:spLocks noGrp="1" noChangeArrowheads="1"/>
          </p:cNvSpPr>
          <p:nvPr>
            <p:ph type="subTitle" sz="quarter" idx="1"/>
          </p:nvPr>
        </p:nvSpPr>
        <p:spPr>
          <a:xfrm>
            <a:off x="2562225" y="2286000"/>
            <a:ext cx="5819775" cy="1752600"/>
          </a:xfrm>
        </p:spPr>
        <p:txBody>
          <a:bodyPr/>
          <a:lstStyle>
            <a:lvl1pPr marL="0" indent="0">
              <a:buFont typeface="Wingdings" charset="2"/>
              <a:buNone/>
              <a:defRPr/>
            </a:lvl1pPr>
          </a:lstStyle>
          <a:p>
            <a:r>
              <a:rPr lang="fr-FR"/>
              <a:t>Cliquez pour modifier le style des sous-titres du masque</a:t>
            </a:r>
          </a:p>
        </p:txBody>
      </p:sp>
      <p:sp>
        <p:nvSpPr>
          <p:cNvPr id="8" name="Rectangle 5"/>
          <p:cNvSpPr>
            <a:spLocks noGrp="1" noChangeArrowheads="1"/>
          </p:cNvSpPr>
          <p:nvPr>
            <p:ph type="dt" sz="quarter" idx="10"/>
          </p:nvPr>
        </p:nvSpPr>
        <p:spPr>
          <a:xfrm>
            <a:off x="2559050" y="6470650"/>
            <a:ext cx="1346200" cy="387350"/>
          </a:xfrm>
        </p:spPr>
        <p:txBody>
          <a:bodyPr/>
          <a:lstStyle>
            <a:lvl1pPr>
              <a:defRPr sz="1400" smtClean="0">
                <a:solidFill>
                  <a:schemeClr val="tx1"/>
                </a:solidFill>
              </a:defRPr>
            </a:lvl1pPr>
          </a:lstStyle>
          <a:p>
            <a:pPr>
              <a:defRPr/>
            </a:pPr>
            <a:fld id="{B66D1D52-42C1-9F48-AC02-C41803ED51DA}" type="datetime1">
              <a:rPr lang="fr-FR"/>
              <a:pPr>
                <a:defRPr/>
              </a:pPr>
              <a:t>25/01/16</a:t>
            </a:fld>
            <a:endParaRPr lang="fr-FR"/>
          </a:p>
        </p:txBody>
      </p:sp>
      <p:sp>
        <p:nvSpPr>
          <p:cNvPr id="9" name="Rectangle 6"/>
          <p:cNvSpPr>
            <a:spLocks noGrp="1" noChangeArrowheads="1"/>
          </p:cNvSpPr>
          <p:nvPr>
            <p:ph type="ftr" sz="quarter" idx="11"/>
          </p:nvPr>
        </p:nvSpPr>
        <p:spPr>
          <a:xfrm>
            <a:off x="3984625" y="6477000"/>
            <a:ext cx="3540125" cy="379413"/>
          </a:xfrm>
        </p:spPr>
        <p:txBody>
          <a:bodyPr/>
          <a:lstStyle>
            <a:lvl1pPr algn="ctr">
              <a:spcBef>
                <a:spcPct val="0"/>
              </a:spcBef>
              <a:defRPr sz="1400" i="0" smtClean="0">
                <a:solidFill>
                  <a:schemeClr val="tx1"/>
                </a:solidFill>
              </a:defRPr>
            </a:lvl1pPr>
          </a:lstStyle>
          <a:p>
            <a:pPr>
              <a:defRPr/>
            </a:pPr>
            <a:r>
              <a:rPr lang="fr-FR"/>
              <a:t>Concour  Ingénieur de Recherche CNRS - Erik Doerflinger</a:t>
            </a:r>
          </a:p>
        </p:txBody>
      </p:sp>
      <p:sp>
        <p:nvSpPr>
          <p:cNvPr id="10" name="Rectangle 7"/>
          <p:cNvSpPr>
            <a:spLocks noGrp="1" noChangeArrowheads="1"/>
          </p:cNvSpPr>
          <p:nvPr>
            <p:ph type="sldNum" sz="quarter" idx="12"/>
          </p:nvPr>
        </p:nvSpPr>
        <p:spPr>
          <a:xfrm>
            <a:off x="7572375" y="6477000"/>
            <a:ext cx="1250950" cy="379413"/>
          </a:xfrm>
        </p:spPr>
        <p:txBody>
          <a:bodyPr/>
          <a:lstStyle>
            <a:lvl1pPr>
              <a:defRPr sz="1400" smtClean="0">
                <a:solidFill>
                  <a:schemeClr val="tx1"/>
                </a:solidFill>
              </a:defRPr>
            </a:lvl1pPr>
          </a:lstStyle>
          <a:p>
            <a:pPr>
              <a:defRPr/>
            </a:pPr>
            <a:fld id="{8EEDFE99-C444-D34C-935F-B491DB27AF59}" type="slidenum">
              <a:rPr lang="fr-FR"/>
              <a:pPr>
                <a:defRPr/>
              </a:pPr>
              <a:t>‹#›</a:t>
            </a:fld>
            <a:endParaRPr lang="fr-FR"/>
          </a:p>
        </p:txBody>
      </p:sp>
    </p:spTree>
    <p:extLst>
      <p:ext uri="{BB962C8B-B14F-4D97-AF65-F5344CB8AC3E}">
        <p14:creationId xmlns:p14="http://schemas.microsoft.com/office/powerpoint/2010/main" val="162023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5"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6" name="Rectangle 7"/>
          <p:cNvSpPr>
            <a:spLocks noGrp="1" noChangeArrowheads="1"/>
          </p:cNvSpPr>
          <p:nvPr>
            <p:ph type="sldNum" sz="quarter" idx="12"/>
          </p:nvPr>
        </p:nvSpPr>
        <p:spPr>
          <a:ln/>
        </p:spPr>
        <p:txBody>
          <a:bodyPr/>
          <a:lstStyle>
            <a:lvl1pPr>
              <a:defRPr/>
            </a:lvl1pPr>
          </a:lstStyle>
          <a:p>
            <a:pPr>
              <a:defRPr/>
            </a:pPr>
            <a:fld id="{AE1A67EA-ED4E-DF45-9E9F-AE2D9E34D1DD}" type="slidenum">
              <a:rPr lang="fr-FR"/>
              <a:pPr>
                <a:defRPr/>
              </a:pPr>
              <a:t>‹#›</a:t>
            </a:fld>
            <a:endParaRPr lang="fr-FR"/>
          </a:p>
        </p:txBody>
      </p:sp>
    </p:spTree>
    <p:extLst>
      <p:ext uri="{BB962C8B-B14F-4D97-AF65-F5344CB8AC3E}">
        <p14:creationId xmlns:p14="http://schemas.microsoft.com/office/powerpoint/2010/main" val="36639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16738" y="101600"/>
            <a:ext cx="2019300" cy="6070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58838" y="101600"/>
            <a:ext cx="5905500" cy="6070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5"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6" name="Rectangle 7"/>
          <p:cNvSpPr>
            <a:spLocks noGrp="1" noChangeArrowheads="1"/>
          </p:cNvSpPr>
          <p:nvPr>
            <p:ph type="sldNum" sz="quarter" idx="12"/>
          </p:nvPr>
        </p:nvSpPr>
        <p:spPr>
          <a:ln/>
        </p:spPr>
        <p:txBody>
          <a:bodyPr/>
          <a:lstStyle>
            <a:lvl1pPr>
              <a:defRPr/>
            </a:lvl1pPr>
          </a:lstStyle>
          <a:p>
            <a:pPr>
              <a:defRPr/>
            </a:pPr>
            <a:fld id="{8A11C7A8-2C51-174D-AD4E-2C2B78AF4922}" type="slidenum">
              <a:rPr lang="fr-FR"/>
              <a:pPr>
                <a:defRPr/>
              </a:pPr>
              <a:t>‹#›</a:t>
            </a:fld>
            <a:endParaRPr lang="fr-FR"/>
          </a:p>
        </p:txBody>
      </p:sp>
    </p:spTree>
    <p:extLst>
      <p:ext uri="{BB962C8B-B14F-4D97-AF65-F5344CB8AC3E}">
        <p14:creationId xmlns:p14="http://schemas.microsoft.com/office/powerpoint/2010/main" val="173730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7" name="Rectangle 5"/>
          <p:cNvSpPr txBox="1">
            <a:spLocks noChangeArrowheads="1"/>
          </p:cNvSpPr>
          <p:nvPr userDrawn="1"/>
        </p:nvSpPr>
        <p:spPr bwMode="auto">
          <a:xfrm rot="16200000">
            <a:off x="-237331" y="5703094"/>
            <a:ext cx="931862" cy="311150"/>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defRPr/>
            </a:pPr>
            <a:r>
              <a:rPr kumimoji="0" lang="fr-FR" sz="800" smtClean="0">
                <a:solidFill>
                  <a:srgbClr val="FFFFFF"/>
                </a:solidFill>
              </a:rPr>
              <a:t>Erik </a:t>
            </a:r>
            <a:r>
              <a:rPr kumimoji="0" lang="fr-FR" sz="800" smtClean="0">
                <a:solidFill>
                  <a:srgbClr val="FFFFFF"/>
                </a:solidFill>
                <a:latin typeface="Arial" charset="0"/>
                <a:cs typeface="Arial" charset="0"/>
              </a:rPr>
              <a:t>Doerflinger</a:t>
            </a:r>
          </a:p>
        </p:txBody>
      </p:sp>
      <p:sp>
        <p:nvSpPr>
          <p:cNvPr id="8" name="Rectangle 6"/>
          <p:cNvSpPr txBox="1">
            <a:spLocks noChangeArrowheads="1"/>
          </p:cNvSpPr>
          <p:nvPr userDrawn="1"/>
        </p:nvSpPr>
        <p:spPr bwMode="auto">
          <a:xfrm rot="16200000">
            <a:off x="-206375" y="504825"/>
            <a:ext cx="862013" cy="303213"/>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r" eaLnBrk="1" hangingPunct="1">
              <a:spcBef>
                <a:spcPct val="50000"/>
              </a:spcBef>
              <a:defRPr/>
            </a:pPr>
            <a:r>
              <a:rPr kumimoji="0" lang="fr-FR" sz="800" i="1" dirty="0" smtClean="0">
                <a:solidFill>
                  <a:srgbClr val="FFFFFF"/>
                </a:solidFill>
              </a:rPr>
              <a:t>GPS - 2016</a:t>
            </a:r>
          </a:p>
        </p:txBody>
      </p:sp>
      <p:sp>
        <p:nvSpPr>
          <p:cNvPr id="9" name="Rectangle 7"/>
          <p:cNvSpPr txBox="1">
            <a:spLocks noChangeArrowheads="1"/>
          </p:cNvSpPr>
          <p:nvPr userDrawn="1"/>
        </p:nvSpPr>
        <p:spPr bwMode="auto">
          <a:xfrm>
            <a:off x="36513" y="6554788"/>
            <a:ext cx="396875" cy="303212"/>
          </a:xfrm>
          <a:prstGeom prst="rect">
            <a:avLst/>
          </a:prstGeom>
          <a:noFill/>
          <a:ln w="9525">
            <a:noFill/>
            <a:miter lim="800000"/>
            <a:headEnd/>
            <a:tailEnd/>
          </a:ln>
          <a:effectLst/>
        </p:spPr>
        <p:txBody>
          <a:bodyPr wrap="none"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defRPr/>
            </a:pPr>
            <a:fld id="{88278FC9-0828-A742-8FDE-794A93345FF1}" type="slidenum">
              <a:rPr kumimoji="0" lang="fr-FR" sz="800" smtClean="0">
                <a:solidFill>
                  <a:srgbClr val="FFFFFF"/>
                </a:solidFill>
              </a:rPr>
              <a:pPr eaLnBrk="1" hangingPunct="1">
                <a:defRPr/>
              </a:pPr>
              <a:t>‹#›</a:t>
            </a:fld>
            <a:endParaRPr kumimoji="0" lang="fr-FR" sz="800" smtClean="0">
              <a:solidFill>
                <a:srgbClr val="FFFFFF"/>
              </a:solidFill>
            </a:endParaRPr>
          </a:p>
        </p:txBody>
      </p:sp>
      <p:sp>
        <p:nvSpPr>
          <p:cNvPr id="2" name="Titre 1"/>
          <p:cNvSpPr>
            <a:spLocks noGrp="1"/>
          </p:cNvSpPr>
          <p:nvPr>
            <p:ph type="title" sz="quarter"/>
          </p:nvPr>
        </p:nvSpPr>
        <p:spPr>
          <a:xfrm>
            <a:off x="858838" y="101600"/>
            <a:ext cx="8077200" cy="533400"/>
          </a:xfrm>
        </p:spPr>
        <p:txBody>
          <a:bodyPr/>
          <a:lstStyle/>
          <a:p>
            <a:r>
              <a:rPr lang="fr-FR" smtClean="0"/>
              <a:t>Cliquez et modifiez le titre</a:t>
            </a:r>
            <a:endParaRPr lang="fr-FR"/>
          </a:p>
        </p:txBody>
      </p:sp>
      <p:sp>
        <p:nvSpPr>
          <p:cNvPr id="3" name="Espace réservé du contenu 2"/>
          <p:cNvSpPr>
            <a:spLocks noGrp="1"/>
          </p:cNvSpPr>
          <p:nvPr>
            <p:ph sz="quarter" idx="1"/>
          </p:nvPr>
        </p:nvSpPr>
        <p:spPr>
          <a:xfrm>
            <a:off x="1676400" y="1981200"/>
            <a:ext cx="3429000" cy="20193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257800" y="1981200"/>
            <a:ext cx="3430588" cy="20193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1676400" y="4152900"/>
            <a:ext cx="3429000" cy="20193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257800" y="4152900"/>
            <a:ext cx="3430588" cy="20193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6"/>
          <p:cNvSpPr>
            <a:spLocks noGrp="1"/>
          </p:cNvSpPr>
          <p:nvPr>
            <p:ph type="dt" sz="half" idx="10"/>
          </p:nvPr>
        </p:nvSpPr>
        <p:spPr>
          <a:xfrm>
            <a:off x="1295400" y="6513513"/>
            <a:ext cx="1346200" cy="311150"/>
          </a:xfrm>
        </p:spPr>
        <p:txBody>
          <a:bodyPr/>
          <a:lstStyle>
            <a:lvl1pPr>
              <a:defRPr smtClean="0"/>
            </a:lvl1pPr>
          </a:lstStyle>
          <a:p>
            <a:pPr>
              <a:defRPr/>
            </a:pPr>
            <a:r>
              <a:rPr lang="fr-FR"/>
              <a:t>Erik </a:t>
            </a:r>
            <a:r>
              <a:rPr lang="fr-FR">
                <a:latin typeface="Arial" charset="0"/>
                <a:cs typeface="Arial" charset="0"/>
              </a:rPr>
              <a:t>Doerflinger</a:t>
            </a:r>
          </a:p>
        </p:txBody>
      </p:sp>
      <p:sp>
        <p:nvSpPr>
          <p:cNvPr id="11" name="Espace réservé du pied de page 7"/>
          <p:cNvSpPr>
            <a:spLocks noGrp="1"/>
          </p:cNvSpPr>
          <p:nvPr>
            <p:ph type="ftr" sz="quarter" idx="11"/>
          </p:nvPr>
        </p:nvSpPr>
        <p:spPr>
          <a:xfrm>
            <a:off x="2743200" y="6513513"/>
            <a:ext cx="5334000" cy="303212"/>
          </a:xfrm>
        </p:spPr>
        <p:txBody>
          <a:bodyPr/>
          <a:lstStyle>
            <a:lvl1pPr>
              <a:defRPr smtClean="0"/>
            </a:lvl1pPr>
          </a:lstStyle>
          <a:p>
            <a:pPr>
              <a:defRPr/>
            </a:pPr>
            <a:r>
              <a:rPr lang="fr-FR"/>
              <a:t>GPS - 2009</a:t>
            </a:r>
          </a:p>
        </p:txBody>
      </p:sp>
      <p:sp>
        <p:nvSpPr>
          <p:cNvPr id="12" name="Espace réservé du numéro de diapositive 8"/>
          <p:cNvSpPr>
            <a:spLocks noGrp="1"/>
          </p:cNvSpPr>
          <p:nvPr>
            <p:ph type="sldNum" sz="quarter" idx="12"/>
          </p:nvPr>
        </p:nvSpPr>
        <p:spPr>
          <a:xfrm>
            <a:off x="8153400" y="6513513"/>
            <a:ext cx="717550" cy="303212"/>
          </a:xfrm>
        </p:spPr>
        <p:txBody>
          <a:bodyPr/>
          <a:lstStyle>
            <a:lvl1pPr>
              <a:defRPr smtClean="0"/>
            </a:lvl1pPr>
          </a:lstStyle>
          <a:p>
            <a:pPr>
              <a:defRPr/>
            </a:pPr>
            <a:fld id="{B806369A-C696-E543-9471-153606DB12C3}" type="slidenum">
              <a:rPr lang="fr-FR"/>
              <a:pPr>
                <a:defRPr/>
              </a:pPr>
              <a:t>‹#›</a:t>
            </a:fld>
            <a:endParaRPr lang="fr-FR"/>
          </a:p>
        </p:txBody>
      </p:sp>
    </p:spTree>
    <p:extLst>
      <p:ext uri="{BB962C8B-B14F-4D97-AF65-F5344CB8AC3E}">
        <p14:creationId xmlns:p14="http://schemas.microsoft.com/office/powerpoint/2010/main" val="2774661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6" name="Rectangle 5"/>
          <p:cNvSpPr txBox="1">
            <a:spLocks noChangeArrowheads="1"/>
          </p:cNvSpPr>
          <p:nvPr userDrawn="1"/>
        </p:nvSpPr>
        <p:spPr bwMode="auto">
          <a:xfrm rot="16200000">
            <a:off x="-237331" y="5703094"/>
            <a:ext cx="931862" cy="311150"/>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defRPr/>
            </a:pPr>
            <a:r>
              <a:rPr kumimoji="0" lang="fr-FR" sz="800" smtClean="0">
                <a:solidFill>
                  <a:srgbClr val="FFFFFF"/>
                </a:solidFill>
              </a:rPr>
              <a:t>Erik </a:t>
            </a:r>
            <a:r>
              <a:rPr kumimoji="0" lang="fr-FR" sz="800" smtClean="0">
                <a:solidFill>
                  <a:srgbClr val="FFFFFF"/>
                </a:solidFill>
                <a:latin typeface="Arial" charset="0"/>
                <a:cs typeface="Arial" charset="0"/>
              </a:rPr>
              <a:t>Doerflinger</a:t>
            </a:r>
          </a:p>
        </p:txBody>
      </p:sp>
      <p:sp>
        <p:nvSpPr>
          <p:cNvPr id="7" name="Rectangle 6"/>
          <p:cNvSpPr txBox="1">
            <a:spLocks noChangeArrowheads="1"/>
          </p:cNvSpPr>
          <p:nvPr userDrawn="1"/>
        </p:nvSpPr>
        <p:spPr bwMode="auto">
          <a:xfrm rot="16200000">
            <a:off x="-206375" y="504825"/>
            <a:ext cx="862013" cy="303213"/>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r" eaLnBrk="1" hangingPunct="1">
              <a:spcBef>
                <a:spcPct val="50000"/>
              </a:spcBef>
              <a:defRPr/>
            </a:pPr>
            <a:r>
              <a:rPr kumimoji="0" lang="fr-FR" sz="800" i="1" dirty="0" smtClean="0">
                <a:solidFill>
                  <a:srgbClr val="FFFFFF"/>
                </a:solidFill>
              </a:rPr>
              <a:t>GPS - 2016</a:t>
            </a:r>
          </a:p>
        </p:txBody>
      </p:sp>
      <p:sp>
        <p:nvSpPr>
          <p:cNvPr id="8" name="Rectangle 7"/>
          <p:cNvSpPr txBox="1">
            <a:spLocks noChangeArrowheads="1"/>
          </p:cNvSpPr>
          <p:nvPr userDrawn="1"/>
        </p:nvSpPr>
        <p:spPr bwMode="auto">
          <a:xfrm>
            <a:off x="36513" y="6554788"/>
            <a:ext cx="396875" cy="303212"/>
          </a:xfrm>
          <a:prstGeom prst="rect">
            <a:avLst/>
          </a:prstGeom>
          <a:noFill/>
          <a:ln w="9525">
            <a:noFill/>
            <a:miter lim="800000"/>
            <a:headEnd/>
            <a:tailEnd/>
          </a:ln>
          <a:effectLst/>
        </p:spPr>
        <p:txBody>
          <a:bodyPr wrap="none"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defRPr/>
            </a:pPr>
            <a:fld id="{D414B309-E8A1-C44A-9656-3D30C7855907}" type="slidenum">
              <a:rPr kumimoji="0" lang="fr-FR" sz="800" smtClean="0">
                <a:solidFill>
                  <a:srgbClr val="FFFFFF"/>
                </a:solidFill>
              </a:rPr>
              <a:pPr eaLnBrk="1" hangingPunct="1">
                <a:defRPr/>
              </a:pPr>
              <a:t>‹#›</a:t>
            </a:fld>
            <a:endParaRPr kumimoji="0" lang="fr-FR" sz="800" smtClean="0">
              <a:solidFill>
                <a:srgbClr val="FFFFFF"/>
              </a:solidFill>
            </a:endParaRPr>
          </a:p>
        </p:txBody>
      </p:sp>
      <p:sp>
        <p:nvSpPr>
          <p:cNvPr id="2" name="Titre 1"/>
          <p:cNvSpPr>
            <a:spLocks noGrp="1"/>
          </p:cNvSpPr>
          <p:nvPr>
            <p:ph type="title"/>
          </p:nvPr>
        </p:nvSpPr>
        <p:spPr>
          <a:xfrm>
            <a:off x="858838" y="101600"/>
            <a:ext cx="8077200" cy="5334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676400" y="1981200"/>
            <a:ext cx="3429000" cy="4191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257800" y="1981200"/>
            <a:ext cx="3430588" cy="20193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257800" y="4152900"/>
            <a:ext cx="3430588" cy="20193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5"/>
          <p:cNvSpPr>
            <a:spLocks noGrp="1"/>
          </p:cNvSpPr>
          <p:nvPr>
            <p:ph type="dt" sz="half" idx="10"/>
          </p:nvPr>
        </p:nvSpPr>
        <p:spPr>
          <a:xfrm>
            <a:off x="1295400" y="6513513"/>
            <a:ext cx="1346200" cy="311150"/>
          </a:xfrm>
        </p:spPr>
        <p:txBody>
          <a:bodyPr/>
          <a:lstStyle>
            <a:lvl1pPr>
              <a:defRPr smtClean="0"/>
            </a:lvl1pPr>
          </a:lstStyle>
          <a:p>
            <a:pPr>
              <a:defRPr/>
            </a:pPr>
            <a:r>
              <a:rPr lang="fr-FR"/>
              <a:t>Erik </a:t>
            </a:r>
            <a:r>
              <a:rPr lang="fr-FR">
                <a:latin typeface="Arial" charset="0"/>
                <a:cs typeface="Arial" charset="0"/>
              </a:rPr>
              <a:t>Doerflinger</a:t>
            </a:r>
          </a:p>
        </p:txBody>
      </p:sp>
      <p:sp>
        <p:nvSpPr>
          <p:cNvPr id="10" name="Espace réservé du pied de page 6"/>
          <p:cNvSpPr>
            <a:spLocks noGrp="1"/>
          </p:cNvSpPr>
          <p:nvPr>
            <p:ph type="ftr" sz="quarter" idx="11"/>
          </p:nvPr>
        </p:nvSpPr>
        <p:spPr>
          <a:xfrm>
            <a:off x="2743200" y="6513513"/>
            <a:ext cx="5334000" cy="303212"/>
          </a:xfrm>
        </p:spPr>
        <p:txBody>
          <a:bodyPr/>
          <a:lstStyle>
            <a:lvl1pPr>
              <a:defRPr smtClean="0"/>
            </a:lvl1pPr>
          </a:lstStyle>
          <a:p>
            <a:pPr>
              <a:defRPr/>
            </a:pPr>
            <a:r>
              <a:rPr lang="fr-FR"/>
              <a:t>GPS - 2009</a:t>
            </a:r>
          </a:p>
        </p:txBody>
      </p:sp>
      <p:sp>
        <p:nvSpPr>
          <p:cNvPr id="11" name="Espace réservé du numéro de diapositive 7"/>
          <p:cNvSpPr>
            <a:spLocks noGrp="1"/>
          </p:cNvSpPr>
          <p:nvPr>
            <p:ph type="sldNum" sz="quarter" idx="12"/>
          </p:nvPr>
        </p:nvSpPr>
        <p:spPr>
          <a:xfrm>
            <a:off x="8153400" y="6513513"/>
            <a:ext cx="717550" cy="303212"/>
          </a:xfrm>
        </p:spPr>
        <p:txBody>
          <a:bodyPr/>
          <a:lstStyle>
            <a:lvl1pPr>
              <a:defRPr smtClean="0"/>
            </a:lvl1pPr>
          </a:lstStyle>
          <a:p>
            <a:pPr>
              <a:defRPr/>
            </a:pPr>
            <a:fld id="{2A5551A3-3337-D64C-AEC6-94EFA04628F4}" type="slidenum">
              <a:rPr lang="fr-FR"/>
              <a:pPr>
                <a:defRPr/>
              </a:pPr>
              <a:t>‹#›</a:t>
            </a:fld>
            <a:endParaRPr lang="fr-FR"/>
          </a:p>
        </p:txBody>
      </p:sp>
    </p:spTree>
    <p:extLst>
      <p:ext uri="{BB962C8B-B14F-4D97-AF65-F5344CB8AC3E}">
        <p14:creationId xmlns:p14="http://schemas.microsoft.com/office/powerpoint/2010/main" val="386792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rot="16200000">
            <a:off x="-237331" y="5703094"/>
            <a:ext cx="931862" cy="311150"/>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defRPr/>
            </a:pPr>
            <a:r>
              <a:rPr kumimoji="0" lang="fr-FR" sz="800" smtClean="0">
                <a:solidFill>
                  <a:srgbClr val="FFFFFF"/>
                </a:solidFill>
              </a:rPr>
              <a:t>Erik </a:t>
            </a:r>
            <a:r>
              <a:rPr kumimoji="0" lang="fr-FR" sz="800" smtClean="0">
                <a:solidFill>
                  <a:srgbClr val="FFFFFF"/>
                </a:solidFill>
                <a:latin typeface="Arial" charset="0"/>
                <a:cs typeface="Arial" charset="0"/>
              </a:rPr>
              <a:t>Doerflinger</a:t>
            </a:r>
          </a:p>
        </p:txBody>
      </p:sp>
      <p:sp>
        <p:nvSpPr>
          <p:cNvPr id="6" name="Rectangle 6"/>
          <p:cNvSpPr txBox="1">
            <a:spLocks noChangeArrowheads="1"/>
          </p:cNvSpPr>
          <p:nvPr userDrawn="1"/>
        </p:nvSpPr>
        <p:spPr bwMode="auto">
          <a:xfrm rot="16200000">
            <a:off x="-206375" y="504825"/>
            <a:ext cx="862013" cy="303213"/>
          </a:xfrm>
          <a:prstGeom prst="rect">
            <a:avLst/>
          </a:prstGeom>
          <a:noFill/>
          <a:ln w="9525">
            <a:noFill/>
            <a:miter lim="800000"/>
            <a:headEnd/>
            <a:tailEnd/>
          </a:ln>
          <a:effectLst/>
        </p:spPr>
        <p:txBody>
          <a:bodyPr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r" eaLnBrk="1" hangingPunct="1">
              <a:spcBef>
                <a:spcPct val="50000"/>
              </a:spcBef>
              <a:defRPr/>
            </a:pPr>
            <a:r>
              <a:rPr kumimoji="0" lang="fr-FR" sz="800" i="1" dirty="0" smtClean="0">
                <a:solidFill>
                  <a:srgbClr val="FFFFFF"/>
                </a:solidFill>
              </a:rPr>
              <a:t>GPS - 2016</a:t>
            </a:r>
          </a:p>
        </p:txBody>
      </p:sp>
      <p:sp>
        <p:nvSpPr>
          <p:cNvPr id="7" name="Rectangle 7"/>
          <p:cNvSpPr txBox="1">
            <a:spLocks noChangeArrowheads="1"/>
          </p:cNvSpPr>
          <p:nvPr userDrawn="1"/>
        </p:nvSpPr>
        <p:spPr bwMode="auto">
          <a:xfrm>
            <a:off x="36513" y="6554788"/>
            <a:ext cx="396875" cy="303212"/>
          </a:xfrm>
          <a:prstGeom prst="rect">
            <a:avLst/>
          </a:prstGeom>
          <a:noFill/>
          <a:ln w="9525">
            <a:noFill/>
            <a:miter lim="800000"/>
            <a:headEnd/>
            <a:tailEnd/>
          </a:ln>
          <a:effectLst/>
        </p:spPr>
        <p:txBody>
          <a:bodyPr wrap="none" lIns="92075" tIns="46038" rIns="92075" bIns="46038" anchor="ct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defRPr/>
            </a:pPr>
            <a:fld id="{3F2AB40C-6501-A441-8185-F0D8CE49FC73}" type="slidenum">
              <a:rPr kumimoji="0" lang="fr-FR" sz="800" smtClean="0">
                <a:solidFill>
                  <a:srgbClr val="FFFFFF"/>
                </a:solidFill>
              </a:rPr>
              <a:pPr eaLnBrk="1" hangingPunct="1">
                <a:defRPr/>
              </a:pPr>
              <a:t>‹#›</a:t>
            </a:fld>
            <a:endParaRPr kumimoji="0" lang="fr-FR" sz="800" smtClean="0">
              <a:solidFill>
                <a:srgbClr val="FFFFFF"/>
              </a:solidFill>
            </a:endParaRPr>
          </a:p>
        </p:txBody>
      </p:sp>
      <p:sp>
        <p:nvSpPr>
          <p:cNvPr id="2" name="Titre 1"/>
          <p:cNvSpPr>
            <a:spLocks noGrp="1"/>
          </p:cNvSpPr>
          <p:nvPr>
            <p:ph type="title"/>
          </p:nvPr>
        </p:nvSpPr>
        <p:spPr>
          <a:xfrm>
            <a:off x="858838" y="101600"/>
            <a:ext cx="8077200" cy="5334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1676400" y="1981200"/>
            <a:ext cx="3429000" cy="4191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57800" y="1981200"/>
            <a:ext cx="3430588" cy="4191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e la date 4"/>
          <p:cNvSpPr>
            <a:spLocks noGrp="1"/>
          </p:cNvSpPr>
          <p:nvPr>
            <p:ph type="dt" sz="half" idx="10"/>
          </p:nvPr>
        </p:nvSpPr>
        <p:spPr>
          <a:xfrm>
            <a:off x="1295400" y="6513513"/>
            <a:ext cx="1346200" cy="311150"/>
          </a:xfrm>
        </p:spPr>
        <p:txBody>
          <a:bodyPr/>
          <a:lstStyle>
            <a:lvl1pPr>
              <a:defRPr smtClean="0"/>
            </a:lvl1pPr>
          </a:lstStyle>
          <a:p>
            <a:pPr>
              <a:defRPr/>
            </a:pPr>
            <a:r>
              <a:rPr lang="fr-FR"/>
              <a:t>Erik </a:t>
            </a:r>
            <a:r>
              <a:rPr lang="fr-FR">
                <a:latin typeface="Arial" charset="0"/>
                <a:cs typeface="Arial" charset="0"/>
              </a:rPr>
              <a:t>Doerflinger</a:t>
            </a:r>
          </a:p>
        </p:txBody>
      </p:sp>
      <p:sp>
        <p:nvSpPr>
          <p:cNvPr id="9" name="Espace réservé du pied de page 5"/>
          <p:cNvSpPr>
            <a:spLocks noGrp="1"/>
          </p:cNvSpPr>
          <p:nvPr>
            <p:ph type="ftr" sz="quarter" idx="11"/>
          </p:nvPr>
        </p:nvSpPr>
        <p:spPr>
          <a:xfrm>
            <a:off x="2743200" y="6513513"/>
            <a:ext cx="5334000" cy="303212"/>
          </a:xfrm>
        </p:spPr>
        <p:txBody>
          <a:bodyPr/>
          <a:lstStyle>
            <a:lvl1pPr>
              <a:defRPr smtClean="0"/>
            </a:lvl1pPr>
          </a:lstStyle>
          <a:p>
            <a:pPr>
              <a:defRPr/>
            </a:pPr>
            <a:r>
              <a:rPr lang="fr-FR"/>
              <a:t>GPS - 2009</a:t>
            </a:r>
          </a:p>
        </p:txBody>
      </p:sp>
      <p:sp>
        <p:nvSpPr>
          <p:cNvPr id="10" name="Espace réservé du numéro de diapositive 6"/>
          <p:cNvSpPr>
            <a:spLocks noGrp="1"/>
          </p:cNvSpPr>
          <p:nvPr>
            <p:ph type="sldNum" sz="quarter" idx="12"/>
          </p:nvPr>
        </p:nvSpPr>
        <p:spPr>
          <a:xfrm>
            <a:off x="8153400" y="6513513"/>
            <a:ext cx="717550" cy="303212"/>
          </a:xfrm>
        </p:spPr>
        <p:txBody>
          <a:bodyPr/>
          <a:lstStyle>
            <a:lvl1pPr>
              <a:defRPr smtClean="0"/>
            </a:lvl1pPr>
          </a:lstStyle>
          <a:p>
            <a:pPr>
              <a:defRPr/>
            </a:pPr>
            <a:fld id="{AABF072F-DB8B-3740-A29D-180450A41315}" type="slidenum">
              <a:rPr lang="fr-FR"/>
              <a:pPr>
                <a:defRPr/>
              </a:pPr>
              <a:t>‹#›</a:t>
            </a:fld>
            <a:endParaRPr lang="fr-FR"/>
          </a:p>
        </p:txBody>
      </p:sp>
    </p:spTree>
    <p:extLst>
      <p:ext uri="{BB962C8B-B14F-4D97-AF65-F5344CB8AC3E}">
        <p14:creationId xmlns:p14="http://schemas.microsoft.com/office/powerpoint/2010/main" val="287953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5"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6" name="Rectangle 7"/>
          <p:cNvSpPr>
            <a:spLocks noGrp="1" noChangeArrowheads="1"/>
          </p:cNvSpPr>
          <p:nvPr>
            <p:ph type="sldNum" sz="quarter" idx="12"/>
          </p:nvPr>
        </p:nvSpPr>
        <p:spPr>
          <a:ln/>
        </p:spPr>
        <p:txBody>
          <a:bodyPr/>
          <a:lstStyle>
            <a:lvl1pPr>
              <a:defRPr/>
            </a:lvl1pPr>
          </a:lstStyle>
          <a:p>
            <a:pPr>
              <a:defRPr/>
            </a:pPr>
            <a:fld id="{3576ECFA-4F94-314E-95FD-51058A51F74B}" type="slidenum">
              <a:rPr lang="fr-FR"/>
              <a:pPr>
                <a:defRPr/>
              </a:pPr>
              <a:t>‹#›</a:t>
            </a:fld>
            <a:endParaRPr lang="fr-FR"/>
          </a:p>
        </p:txBody>
      </p:sp>
    </p:spTree>
    <p:extLst>
      <p:ext uri="{BB962C8B-B14F-4D97-AF65-F5344CB8AC3E}">
        <p14:creationId xmlns:p14="http://schemas.microsoft.com/office/powerpoint/2010/main" val="360068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5"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6" name="Rectangle 7"/>
          <p:cNvSpPr>
            <a:spLocks noGrp="1" noChangeArrowheads="1"/>
          </p:cNvSpPr>
          <p:nvPr>
            <p:ph type="sldNum" sz="quarter" idx="12"/>
          </p:nvPr>
        </p:nvSpPr>
        <p:spPr>
          <a:ln/>
        </p:spPr>
        <p:txBody>
          <a:bodyPr/>
          <a:lstStyle>
            <a:lvl1pPr>
              <a:defRPr/>
            </a:lvl1pPr>
          </a:lstStyle>
          <a:p>
            <a:pPr>
              <a:defRPr/>
            </a:pPr>
            <a:fld id="{9EBE3EBA-4C37-9442-BF39-6A1053F62C09}" type="slidenum">
              <a:rPr lang="fr-FR"/>
              <a:pPr>
                <a:defRPr/>
              </a:pPr>
              <a:t>‹#›</a:t>
            </a:fld>
            <a:endParaRPr lang="fr-FR"/>
          </a:p>
        </p:txBody>
      </p:sp>
    </p:spTree>
    <p:extLst>
      <p:ext uri="{BB962C8B-B14F-4D97-AF65-F5344CB8AC3E}">
        <p14:creationId xmlns:p14="http://schemas.microsoft.com/office/powerpoint/2010/main" val="213814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676400" y="1981200"/>
            <a:ext cx="3429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57800" y="1981200"/>
            <a:ext cx="3430588"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smtClean="0"/>
            </a:lvl1pPr>
          </a:lstStyle>
          <a:p>
            <a:pPr>
              <a:defRPr/>
            </a:pPr>
            <a:r>
              <a:rPr lang="fr-FR"/>
              <a:t>Erik </a:t>
            </a:r>
            <a:r>
              <a:rPr lang="fr-FR">
                <a:latin typeface="Arial" charset="0"/>
                <a:cs typeface="Arial" charset="0"/>
              </a:rPr>
              <a:t>Doerflinger</a:t>
            </a:r>
          </a:p>
        </p:txBody>
      </p:sp>
      <p:sp>
        <p:nvSpPr>
          <p:cNvPr id="6" name="Espace réservé du pied de page 5"/>
          <p:cNvSpPr>
            <a:spLocks noGrp="1"/>
          </p:cNvSpPr>
          <p:nvPr>
            <p:ph type="ftr" sz="quarter" idx="11"/>
          </p:nvPr>
        </p:nvSpPr>
        <p:spPr/>
        <p:txBody>
          <a:bodyPr/>
          <a:lstStyle>
            <a:lvl1pPr>
              <a:defRPr smtClean="0"/>
            </a:lvl1pPr>
          </a:lstStyle>
          <a:p>
            <a:pPr>
              <a:defRPr/>
            </a:pPr>
            <a:r>
              <a:rPr lang="fr-FR"/>
              <a:t>GPS - 2009</a:t>
            </a:r>
          </a:p>
        </p:txBody>
      </p:sp>
      <p:sp>
        <p:nvSpPr>
          <p:cNvPr id="7" name="Espace réservé du numéro de diapositive 6"/>
          <p:cNvSpPr>
            <a:spLocks noGrp="1"/>
          </p:cNvSpPr>
          <p:nvPr>
            <p:ph type="sldNum" sz="quarter" idx="12"/>
          </p:nvPr>
        </p:nvSpPr>
        <p:spPr/>
        <p:txBody>
          <a:bodyPr/>
          <a:lstStyle>
            <a:lvl1pPr>
              <a:defRPr smtClean="0"/>
            </a:lvl1pPr>
          </a:lstStyle>
          <a:p>
            <a:pPr>
              <a:defRPr/>
            </a:pPr>
            <a:fld id="{32DE3583-37A9-D14A-802F-9E968BCD8482}" type="slidenum">
              <a:rPr lang="fr-FR"/>
              <a:pPr>
                <a:defRPr/>
              </a:pPr>
              <a:t>‹#›</a:t>
            </a:fld>
            <a:endParaRPr lang="fr-FR"/>
          </a:p>
        </p:txBody>
      </p:sp>
    </p:spTree>
    <p:extLst>
      <p:ext uri="{BB962C8B-B14F-4D97-AF65-F5344CB8AC3E}">
        <p14:creationId xmlns:p14="http://schemas.microsoft.com/office/powerpoint/2010/main" val="7072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smtClean="0"/>
            </a:lvl1pPr>
          </a:lstStyle>
          <a:p>
            <a:pPr>
              <a:defRPr/>
            </a:pPr>
            <a:r>
              <a:rPr lang="fr-FR"/>
              <a:t>Erik </a:t>
            </a:r>
            <a:r>
              <a:rPr lang="fr-FR">
                <a:latin typeface="Arial" charset="0"/>
                <a:cs typeface="Arial" charset="0"/>
              </a:rPr>
              <a:t>Doerflinger</a:t>
            </a:r>
          </a:p>
        </p:txBody>
      </p:sp>
      <p:sp>
        <p:nvSpPr>
          <p:cNvPr id="8" name="Espace réservé du pied de page 7"/>
          <p:cNvSpPr>
            <a:spLocks noGrp="1"/>
          </p:cNvSpPr>
          <p:nvPr>
            <p:ph type="ftr" sz="quarter" idx="11"/>
          </p:nvPr>
        </p:nvSpPr>
        <p:spPr/>
        <p:txBody>
          <a:bodyPr/>
          <a:lstStyle>
            <a:lvl1pPr>
              <a:defRPr smtClean="0"/>
            </a:lvl1pPr>
          </a:lstStyle>
          <a:p>
            <a:pPr>
              <a:defRPr/>
            </a:pPr>
            <a:r>
              <a:rPr lang="fr-FR"/>
              <a:t>GPS - 210</a:t>
            </a:r>
          </a:p>
        </p:txBody>
      </p:sp>
      <p:sp>
        <p:nvSpPr>
          <p:cNvPr id="9" name="Espace réservé du numéro de diapositive 8"/>
          <p:cNvSpPr>
            <a:spLocks noGrp="1"/>
          </p:cNvSpPr>
          <p:nvPr>
            <p:ph type="sldNum" sz="quarter" idx="12"/>
          </p:nvPr>
        </p:nvSpPr>
        <p:spPr/>
        <p:txBody>
          <a:bodyPr/>
          <a:lstStyle>
            <a:lvl1pPr>
              <a:defRPr smtClean="0"/>
            </a:lvl1pPr>
          </a:lstStyle>
          <a:p>
            <a:pPr>
              <a:defRPr/>
            </a:pPr>
            <a:fld id="{9E872300-BF9C-4B4A-8AD1-7774A1CB931B}" type="slidenum">
              <a:rPr lang="fr-FR"/>
              <a:pPr>
                <a:defRPr/>
              </a:pPr>
              <a:t>‹#›</a:t>
            </a:fld>
            <a:endParaRPr lang="fr-FR"/>
          </a:p>
        </p:txBody>
      </p:sp>
    </p:spTree>
    <p:extLst>
      <p:ext uri="{BB962C8B-B14F-4D97-AF65-F5344CB8AC3E}">
        <p14:creationId xmlns:p14="http://schemas.microsoft.com/office/powerpoint/2010/main" val="164978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4"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5" name="Rectangle 7"/>
          <p:cNvSpPr>
            <a:spLocks noGrp="1" noChangeArrowheads="1"/>
          </p:cNvSpPr>
          <p:nvPr>
            <p:ph type="sldNum" sz="quarter" idx="12"/>
          </p:nvPr>
        </p:nvSpPr>
        <p:spPr>
          <a:ln/>
        </p:spPr>
        <p:txBody>
          <a:bodyPr/>
          <a:lstStyle>
            <a:lvl1pPr>
              <a:defRPr/>
            </a:lvl1pPr>
          </a:lstStyle>
          <a:p>
            <a:pPr>
              <a:defRPr/>
            </a:pPr>
            <a:fld id="{7432B296-95ED-F74B-A9C4-428A47DC757E}" type="slidenum">
              <a:rPr lang="fr-FR"/>
              <a:pPr>
                <a:defRPr/>
              </a:pPr>
              <a:t>‹#›</a:t>
            </a:fld>
            <a:endParaRPr lang="fr-FR"/>
          </a:p>
        </p:txBody>
      </p:sp>
    </p:spTree>
    <p:extLst>
      <p:ext uri="{BB962C8B-B14F-4D97-AF65-F5344CB8AC3E}">
        <p14:creationId xmlns:p14="http://schemas.microsoft.com/office/powerpoint/2010/main" val="26986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3"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4" name="Rectangle 7"/>
          <p:cNvSpPr>
            <a:spLocks noGrp="1" noChangeArrowheads="1"/>
          </p:cNvSpPr>
          <p:nvPr>
            <p:ph type="sldNum" sz="quarter" idx="12"/>
          </p:nvPr>
        </p:nvSpPr>
        <p:spPr>
          <a:ln/>
        </p:spPr>
        <p:txBody>
          <a:bodyPr/>
          <a:lstStyle>
            <a:lvl1pPr>
              <a:defRPr/>
            </a:lvl1pPr>
          </a:lstStyle>
          <a:p>
            <a:pPr>
              <a:defRPr/>
            </a:pPr>
            <a:fld id="{903C9A43-2283-BA41-AAA0-0D41320F17A6}" type="slidenum">
              <a:rPr lang="fr-FR"/>
              <a:pPr>
                <a:defRPr/>
              </a:pPr>
              <a:t>‹#›</a:t>
            </a:fld>
            <a:endParaRPr lang="fr-FR"/>
          </a:p>
        </p:txBody>
      </p:sp>
    </p:spTree>
    <p:extLst>
      <p:ext uri="{BB962C8B-B14F-4D97-AF65-F5344CB8AC3E}">
        <p14:creationId xmlns:p14="http://schemas.microsoft.com/office/powerpoint/2010/main" val="299886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6"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7" name="Rectangle 7"/>
          <p:cNvSpPr>
            <a:spLocks noGrp="1" noChangeArrowheads="1"/>
          </p:cNvSpPr>
          <p:nvPr>
            <p:ph type="sldNum" sz="quarter" idx="12"/>
          </p:nvPr>
        </p:nvSpPr>
        <p:spPr>
          <a:ln/>
        </p:spPr>
        <p:txBody>
          <a:bodyPr/>
          <a:lstStyle>
            <a:lvl1pPr>
              <a:defRPr/>
            </a:lvl1pPr>
          </a:lstStyle>
          <a:p>
            <a:pPr>
              <a:defRPr/>
            </a:pPr>
            <a:fld id="{490019F9-3DD1-BD46-AB37-37494F1C4589}" type="slidenum">
              <a:rPr lang="fr-FR"/>
              <a:pPr>
                <a:defRPr/>
              </a:pPr>
              <a:t>‹#›</a:t>
            </a:fld>
            <a:endParaRPr lang="fr-FR"/>
          </a:p>
        </p:txBody>
      </p:sp>
    </p:spTree>
    <p:extLst>
      <p:ext uri="{BB962C8B-B14F-4D97-AF65-F5344CB8AC3E}">
        <p14:creationId xmlns:p14="http://schemas.microsoft.com/office/powerpoint/2010/main" val="296014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r>
              <a:rPr lang="fr-FR"/>
              <a:t>Erik </a:t>
            </a:r>
            <a:r>
              <a:rPr lang="fr-FR">
                <a:latin typeface="Arial" charset="0"/>
                <a:cs typeface="Arial" charset="0"/>
              </a:rPr>
              <a:t>Doerflinger</a:t>
            </a:r>
          </a:p>
        </p:txBody>
      </p:sp>
      <p:sp>
        <p:nvSpPr>
          <p:cNvPr id="6" name="Rectangle 6"/>
          <p:cNvSpPr>
            <a:spLocks noGrp="1" noChangeArrowheads="1"/>
          </p:cNvSpPr>
          <p:nvPr>
            <p:ph type="ftr" sz="quarter" idx="11"/>
          </p:nvPr>
        </p:nvSpPr>
        <p:spPr>
          <a:ln/>
        </p:spPr>
        <p:txBody>
          <a:bodyPr/>
          <a:lstStyle>
            <a:lvl1pPr>
              <a:defRPr/>
            </a:lvl1pPr>
          </a:lstStyle>
          <a:p>
            <a:pPr>
              <a:defRPr/>
            </a:pPr>
            <a:r>
              <a:rPr lang="fr-FR" dirty="0"/>
              <a:t>GPS - </a:t>
            </a:r>
            <a:r>
              <a:rPr lang="fr-FR" dirty="0" smtClean="0"/>
              <a:t>2016</a:t>
            </a:r>
            <a:endParaRPr lang="fr-FR" dirty="0"/>
          </a:p>
        </p:txBody>
      </p:sp>
      <p:sp>
        <p:nvSpPr>
          <p:cNvPr id="7" name="Rectangle 7"/>
          <p:cNvSpPr>
            <a:spLocks noGrp="1" noChangeArrowheads="1"/>
          </p:cNvSpPr>
          <p:nvPr>
            <p:ph type="sldNum" sz="quarter" idx="12"/>
          </p:nvPr>
        </p:nvSpPr>
        <p:spPr>
          <a:ln/>
        </p:spPr>
        <p:txBody>
          <a:bodyPr/>
          <a:lstStyle>
            <a:lvl1pPr>
              <a:defRPr/>
            </a:lvl1pPr>
          </a:lstStyle>
          <a:p>
            <a:pPr>
              <a:defRPr/>
            </a:pPr>
            <a:fld id="{9728AF25-D600-7045-9AFD-2784ECCCAD38}" type="slidenum">
              <a:rPr lang="fr-FR"/>
              <a:pPr>
                <a:defRPr/>
              </a:pPr>
              <a:t>‹#›</a:t>
            </a:fld>
            <a:endParaRPr lang="fr-FR"/>
          </a:p>
        </p:txBody>
      </p:sp>
    </p:spTree>
    <p:extLst>
      <p:ext uri="{BB962C8B-B14F-4D97-AF65-F5344CB8AC3E}">
        <p14:creationId xmlns:p14="http://schemas.microsoft.com/office/powerpoint/2010/main" val="39795514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676400" y="1981200"/>
            <a:ext cx="70119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7" name="Rectangle 4"/>
          <p:cNvSpPr>
            <a:spLocks noGrp="1" noChangeArrowheads="1"/>
          </p:cNvSpPr>
          <p:nvPr>
            <p:ph type="title"/>
          </p:nvPr>
        </p:nvSpPr>
        <p:spPr bwMode="auto">
          <a:xfrm>
            <a:off x="469900" y="0"/>
            <a:ext cx="8674100" cy="349250"/>
          </a:xfrm>
          <a:prstGeom prst="rect">
            <a:avLst/>
          </a:prstGeom>
          <a:gradFill rotWithShape="1">
            <a:gsLst>
              <a:gs pos="0">
                <a:srgbClr val="FFFFFF"/>
              </a:gs>
              <a:gs pos="49001">
                <a:srgbClr val="FFFFFF"/>
              </a:gs>
              <a:gs pos="100000">
                <a:srgbClr val="265A88"/>
              </a:gs>
            </a:gsLst>
            <a:lin ang="4800000"/>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fr-FR"/>
              <a:t>TECHNIQUES INSTRUMENTALES EN GEODESIE-GRAVIMETRIE</a:t>
            </a:r>
          </a:p>
        </p:txBody>
      </p:sp>
      <p:sp>
        <p:nvSpPr>
          <p:cNvPr id="251909" name="Rectangle 5"/>
          <p:cNvSpPr>
            <a:spLocks noGrp="1" noChangeArrowheads="1"/>
          </p:cNvSpPr>
          <p:nvPr>
            <p:ph type="dt" sz="half" idx="2"/>
          </p:nvPr>
        </p:nvSpPr>
        <p:spPr bwMode="auto">
          <a:xfrm rot="16200000">
            <a:off x="-237331" y="5703094"/>
            <a:ext cx="931862" cy="3111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kumimoji="0" sz="800" smtClean="0">
                <a:solidFill>
                  <a:srgbClr val="FFFFFF"/>
                </a:solidFill>
              </a:defRPr>
            </a:lvl1pPr>
          </a:lstStyle>
          <a:p>
            <a:pPr>
              <a:defRPr/>
            </a:pPr>
            <a:r>
              <a:rPr lang="fr-FR"/>
              <a:t>Erik </a:t>
            </a:r>
            <a:r>
              <a:rPr lang="fr-FR">
                <a:latin typeface="Arial" charset="0"/>
                <a:cs typeface="Arial" charset="0"/>
              </a:rPr>
              <a:t>Doerflinger</a:t>
            </a:r>
          </a:p>
        </p:txBody>
      </p:sp>
      <p:sp>
        <p:nvSpPr>
          <p:cNvPr id="251910" name="Rectangle 6"/>
          <p:cNvSpPr>
            <a:spLocks noGrp="1" noChangeArrowheads="1"/>
          </p:cNvSpPr>
          <p:nvPr>
            <p:ph type="ftr" sz="quarter" idx="3"/>
          </p:nvPr>
        </p:nvSpPr>
        <p:spPr bwMode="auto">
          <a:xfrm rot="16200000">
            <a:off x="-206375" y="504825"/>
            <a:ext cx="862013" cy="30321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50000"/>
              </a:spcBef>
              <a:defRPr kumimoji="0" sz="800" i="1" dirty="0" smtClean="0">
                <a:solidFill>
                  <a:srgbClr val="FFFFFF"/>
                </a:solidFill>
              </a:defRPr>
            </a:lvl1pPr>
          </a:lstStyle>
          <a:p>
            <a:pPr>
              <a:defRPr/>
            </a:pPr>
            <a:r>
              <a:rPr lang="fr-FR" dirty="0"/>
              <a:t>GPS - </a:t>
            </a:r>
            <a:r>
              <a:rPr lang="fr-FR" dirty="0" smtClean="0"/>
              <a:t>2016</a:t>
            </a:r>
            <a:endParaRPr lang="fr-FR" dirty="0"/>
          </a:p>
        </p:txBody>
      </p:sp>
      <p:sp>
        <p:nvSpPr>
          <p:cNvPr id="251911" name="Rectangle 7"/>
          <p:cNvSpPr>
            <a:spLocks noGrp="1" noChangeArrowheads="1"/>
          </p:cNvSpPr>
          <p:nvPr>
            <p:ph type="sldNum" sz="quarter" idx="4"/>
          </p:nvPr>
        </p:nvSpPr>
        <p:spPr bwMode="auto">
          <a:xfrm>
            <a:off x="36513" y="6554788"/>
            <a:ext cx="396875" cy="3032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800" smtClean="0">
                <a:solidFill>
                  <a:srgbClr val="FFFFFF"/>
                </a:solidFill>
              </a:defRPr>
            </a:lvl1pPr>
          </a:lstStyle>
          <a:p>
            <a:pPr>
              <a:defRPr/>
            </a:pPr>
            <a:fld id="{98BC6151-C37D-DE4C-95E8-AFDF59DAAAFB}" type="slidenum">
              <a:rPr lang="fr-FR"/>
              <a:pPr>
                <a:defRPr/>
              </a:pPr>
              <a:t>‹#›</a:t>
            </a:fld>
            <a:endParaRPr lang="fr-FR"/>
          </a:p>
        </p:txBody>
      </p:sp>
    </p:spTree>
  </p:cSld>
  <p:clrMap bg1="dk2" tx1="lt1" bg2="dk1" tx2="lt2" accent1="accent1" accent2="accent2" accent3="accent3" accent4="accent4" accent5="accent5" accent6="accent6" hlink="hlink" folHlink="folHlink"/>
  <p:sldLayoutIdLst>
    <p:sldLayoutId id="2147483787" r:id="rId1"/>
    <p:sldLayoutId id="2147483779" r:id="rId2"/>
    <p:sldLayoutId id="2147483780" r:id="rId3"/>
    <p:sldLayoutId id="2147483788" r:id="rId4"/>
    <p:sldLayoutId id="2147483789" r:id="rId5"/>
    <p:sldLayoutId id="2147483781" r:id="rId6"/>
    <p:sldLayoutId id="2147483782" r:id="rId7"/>
    <p:sldLayoutId id="2147483783" r:id="rId8"/>
    <p:sldLayoutId id="2147483784" r:id="rId9"/>
    <p:sldLayoutId id="2147483785" r:id="rId10"/>
    <p:sldLayoutId id="2147483786" r:id="rId11"/>
    <p:sldLayoutId id="2147483790" r:id="rId12"/>
    <p:sldLayoutId id="2147483791" r:id="rId13"/>
    <p:sldLayoutId id="2147483792" r:id="rId14"/>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000" b="1">
          <a:solidFill>
            <a:srgbClr val="333399"/>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2pPr>
      <a:lvl3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3pPr>
      <a:lvl4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4pPr>
      <a:lvl5pPr algn="l" rtl="0" eaLnBrk="0" fontAlgn="base" hangingPunct="0">
        <a:spcBef>
          <a:spcPct val="0"/>
        </a:spcBef>
        <a:spcAft>
          <a:spcPct val="0"/>
        </a:spcAft>
        <a:defRPr sz="2000" b="1">
          <a:solidFill>
            <a:srgbClr val="333399"/>
          </a:solidFill>
          <a:latin typeface="Arial" charset="0"/>
          <a:ea typeface="ＭＳ Ｐゴシック" pitchFamily="-65" charset="-128"/>
          <a:cs typeface="ＭＳ Ｐゴシック" pitchFamily="-65" charset="-128"/>
        </a:defRPr>
      </a:lvl5pPr>
      <a:lvl6pPr marL="457200" algn="l" rtl="0" fontAlgn="base">
        <a:spcBef>
          <a:spcPct val="0"/>
        </a:spcBef>
        <a:spcAft>
          <a:spcPct val="0"/>
        </a:spcAft>
        <a:defRPr sz="2000" b="1">
          <a:solidFill>
            <a:srgbClr val="333399"/>
          </a:solidFill>
          <a:latin typeface="Arial" charset="0"/>
        </a:defRPr>
      </a:lvl6pPr>
      <a:lvl7pPr marL="914400" algn="l" rtl="0" fontAlgn="base">
        <a:spcBef>
          <a:spcPct val="0"/>
        </a:spcBef>
        <a:spcAft>
          <a:spcPct val="0"/>
        </a:spcAft>
        <a:defRPr sz="2000" b="1">
          <a:solidFill>
            <a:srgbClr val="333399"/>
          </a:solidFill>
          <a:latin typeface="Arial" charset="0"/>
        </a:defRPr>
      </a:lvl7pPr>
      <a:lvl8pPr marL="1371600" algn="l" rtl="0" fontAlgn="base">
        <a:spcBef>
          <a:spcPct val="0"/>
        </a:spcBef>
        <a:spcAft>
          <a:spcPct val="0"/>
        </a:spcAft>
        <a:defRPr sz="2000" b="1">
          <a:solidFill>
            <a:srgbClr val="333399"/>
          </a:solidFill>
          <a:latin typeface="Arial" charset="0"/>
        </a:defRPr>
      </a:lvl8pPr>
      <a:lvl9pPr marL="1828800" algn="l" rtl="0" fontAlgn="base">
        <a:spcBef>
          <a:spcPct val="0"/>
        </a:spcBef>
        <a:spcAft>
          <a:spcPct val="0"/>
        </a:spcAft>
        <a:defRPr sz="2000" b="1">
          <a:solidFill>
            <a:srgbClr val="333399"/>
          </a:solidFill>
          <a:latin typeface="Arial" charset="0"/>
        </a:defRPr>
      </a:lvl9pPr>
    </p:titleStyle>
    <p:bodyStyle>
      <a:lvl1pPr marL="342900" indent="-342900" algn="l" rtl="0" eaLnBrk="0" fontAlgn="base" hangingPunct="0">
        <a:spcBef>
          <a:spcPct val="20000"/>
        </a:spcBef>
        <a:spcAft>
          <a:spcPct val="0"/>
        </a:spcAft>
        <a:buClr>
          <a:srgbClr val="FF9900"/>
        </a:buClr>
        <a:buFont typeface="Wingdings" charset="0"/>
        <a:buChar char="u"/>
        <a:defRPr sz="3200">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FF9900"/>
        </a:buClr>
        <a:buChar char="–"/>
        <a:defRPr sz="2800">
          <a:solidFill>
            <a:schemeClr val="bg1"/>
          </a:solidFill>
          <a:latin typeface="+mn-lt"/>
          <a:ea typeface="ＭＳ Ｐゴシック" charset="-128"/>
        </a:defRPr>
      </a:lvl2pPr>
      <a:lvl3pPr marL="1143000" indent="-228600" algn="l" rtl="0" eaLnBrk="0" fontAlgn="base" hangingPunct="0">
        <a:spcBef>
          <a:spcPct val="20000"/>
        </a:spcBef>
        <a:spcAft>
          <a:spcPct val="0"/>
        </a:spcAft>
        <a:buClr>
          <a:srgbClr val="FF9900"/>
        </a:buClr>
        <a:buFont typeface="Wingdings" charset="0"/>
        <a:buChar char="t"/>
        <a:defRPr sz="2400">
          <a:solidFill>
            <a:schemeClr val="bg1"/>
          </a:solidFill>
          <a:latin typeface="+mn-lt"/>
          <a:ea typeface="ＭＳ Ｐゴシック" charset="-128"/>
        </a:defRPr>
      </a:lvl3pPr>
      <a:lvl4pPr marL="1600200" indent="-228600" algn="l" rtl="0" eaLnBrk="0" fontAlgn="base" hangingPunct="0">
        <a:spcBef>
          <a:spcPct val="20000"/>
        </a:spcBef>
        <a:spcAft>
          <a:spcPct val="0"/>
        </a:spcAft>
        <a:buClr>
          <a:srgbClr val="FF9900"/>
        </a:buClr>
        <a:buChar char="–"/>
        <a:defRPr sz="2000">
          <a:solidFill>
            <a:schemeClr val="bg1"/>
          </a:solidFill>
          <a:latin typeface="+mn-lt"/>
          <a:ea typeface="ＭＳ Ｐゴシック" charset="-128"/>
        </a:defRPr>
      </a:lvl4pPr>
      <a:lvl5pPr marL="2057400" indent="-228600" algn="l" rtl="0" eaLnBrk="0" fontAlgn="base" hangingPunct="0">
        <a:spcBef>
          <a:spcPct val="20000"/>
        </a:spcBef>
        <a:spcAft>
          <a:spcPct val="0"/>
        </a:spcAft>
        <a:buClr>
          <a:srgbClr val="FF9900"/>
        </a:buClr>
        <a:buChar char="•"/>
        <a:defRPr sz="2000">
          <a:solidFill>
            <a:schemeClr val="bg1"/>
          </a:solidFill>
          <a:latin typeface="+mn-lt"/>
          <a:ea typeface="ＭＳ Ｐゴシック" charset="-128"/>
        </a:defRPr>
      </a:lvl5pPr>
      <a:lvl6pPr marL="25146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6pPr>
      <a:lvl7pPr marL="29718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7pPr>
      <a:lvl8pPr marL="34290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8pPr>
      <a:lvl9pPr marL="3886200" indent="-228600" algn="l" rtl="0" fontAlgn="base">
        <a:spcBef>
          <a:spcPct val="20000"/>
        </a:spcBef>
        <a:spcAft>
          <a:spcPct val="0"/>
        </a:spcAft>
        <a:buClr>
          <a:srgbClr val="FF9900"/>
        </a:buClr>
        <a:buChar char="•"/>
        <a:defRPr sz="2000">
          <a:solidFill>
            <a:schemeClr val="bg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69900" y="1381125"/>
            <a:ext cx="8674100" cy="3971925"/>
          </a:xfrm>
        </p:spPr>
        <p:txBody>
          <a:bodyPr/>
          <a:lstStyle/>
          <a:p>
            <a:pPr eaLnBrk="1" hangingPunct="1"/>
            <a:endParaRPr lang="fr-FR">
              <a:latin typeface="Arial" charset="0"/>
              <a:ea typeface="ＭＳ Ｐゴシック" charset="0"/>
              <a:cs typeface="ＭＳ Ｐゴシック" charset="0"/>
            </a:endParaRPr>
          </a:p>
        </p:txBody>
      </p:sp>
      <p:sp>
        <p:nvSpPr>
          <p:cNvPr id="18434" name="Espace réservé du contenu 2"/>
          <p:cNvSpPr>
            <a:spLocks noGrp="1"/>
          </p:cNvSpPr>
          <p:nvPr>
            <p:ph idx="1"/>
          </p:nvPr>
        </p:nvSpPr>
        <p:spPr>
          <a:xfrm>
            <a:off x="647700" y="180975"/>
            <a:ext cx="8345488" cy="6426200"/>
          </a:xfrm>
        </p:spPr>
        <p:txBody>
          <a:bodyPr/>
          <a:lstStyle/>
          <a:p>
            <a:pPr algn="ctr" eaLnBrk="1" hangingPunct="1">
              <a:buFont typeface="Wingdings" charset="0"/>
              <a:buNone/>
            </a:pPr>
            <a:r>
              <a:rPr lang="fr-FR" sz="1200" dirty="0">
                <a:solidFill>
                  <a:srgbClr val="1B4A6E"/>
                </a:solidFill>
                <a:latin typeface="Arial" charset="0"/>
                <a:ea typeface="ＭＳ Ｐゴシック" charset="0"/>
                <a:cs typeface="Arial" charset="0"/>
              </a:rPr>
              <a:t>Université Montpellier 2</a:t>
            </a:r>
          </a:p>
          <a:p>
            <a:pPr algn="ctr" eaLnBrk="1" hangingPunct="1">
              <a:buFont typeface="Wingdings" charset="0"/>
              <a:buNone/>
            </a:pPr>
            <a:r>
              <a:rPr lang="fr-FR" sz="1200" dirty="0">
                <a:solidFill>
                  <a:srgbClr val="1B4A6E"/>
                </a:solidFill>
                <a:latin typeface="Arial" charset="0"/>
                <a:ea typeface="ＭＳ Ｐゴシック" charset="0"/>
                <a:cs typeface="Arial" charset="0"/>
              </a:rPr>
              <a:t>Master Dynamique terrestre et Risques naturels</a:t>
            </a:r>
          </a:p>
          <a:p>
            <a:pPr algn="ctr" eaLnBrk="1" hangingPunct="1">
              <a:buFont typeface="Wingdings" charset="0"/>
              <a:buNone/>
            </a:pPr>
            <a:r>
              <a:rPr lang="fr-FR" sz="1200" dirty="0" smtClean="0">
                <a:solidFill>
                  <a:srgbClr val="1B4A6E"/>
                </a:solidFill>
                <a:latin typeface="Arial" charset="0"/>
                <a:ea typeface="ＭＳ Ｐゴシック" charset="0"/>
                <a:cs typeface="Arial" charset="0"/>
              </a:rPr>
              <a:t>2015 </a:t>
            </a:r>
            <a:r>
              <a:rPr lang="fr-FR" sz="1200" dirty="0">
                <a:solidFill>
                  <a:srgbClr val="1B4A6E"/>
                </a:solidFill>
                <a:latin typeface="Arial" charset="0"/>
                <a:ea typeface="ＭＳ Ｐゴシック" charset="0"/>
                <a:cs typeface="Arial" charset="0"/>
              </a:rPr>
              <a:t>/ </a:t>
            </a:r>
            <a:r>
              <a:rPr lang="fr-FR" sz="1200" dirty="0" smtClean="0">
                <a:solidFill>
                  <a:srgbClr val="1B4A6E"/>
                </a:solidFill>
                <a:latin typeface="Arial" charset="0"/>
                <a:ea typeface="ＭＳ Ｐゴシック" charset="0"/>
                <a:cs typeface="Arial" charset="0"/>
              </a:rPr>
              <a:t>2016 </a:t>
            </a:r>
            <a:r>
              <a:rPr lang="fr-FR" sz="1200" dirty="0">
                <a:solidFill>
                  <a:srgbClr val="1B4A6E"/>
                </a:solidFill>
                <a:latin typeface="Arial" charset="0"/>
                <a:ea typeface="ＭＳ Ｐゴシック" charset="0"/>
                <a:cs typeface="Arial" charset="0"/>
              </a:rPr>
              <a:t>– </a:t>
            </a:r>
            <a:r>
              <a:rPr lang="fr-FR" sz="1200" dirty="0" smtClean="0">
                <a:solidFill>
                  <a:srgbClr val="1B4A6E"/>
                </a:solidFill>
                <a:latin typeface="Arial" charset="0"/>
                <a:ea typeface="ＭＳ Ｐゴシック" charset="0"/>
                <a:cs typeface="Arial" charset="0"/>
              </a:rPr>
              <a:t>2nd </a:t>
            </a:r>
            <a:r>
              <a:rPr lang="fr-FR" sz="1200" dirty="0">
                <a:solidFill>
                  <a:srgbClr val="1B4A6E"/>
                </a:solidFill>
                <a:latin typeface="Arial" charset="0"/>
                <a:ea typeface="ＭＳ Ｐゴシック" charset="0"/>
                <a:cs typeface="Arial" charset="0"/>
              </a:rPr>
              <a:t>semestre </a:t>
            </a:r>
            <a:r>
              <a:rPr lang="fr-FR" sz="1200" dirty="0" smtClean="0">
                <a:solidFill>
                  <a:srgbClr val="1B4A6E"/>
                </a:solidFill>
                <a:latin typeface="Arial" charset="0"/>
                <a:ea typeface="ＭＳ Ｐゴシック" charset="0"/>
                <a:cs typeface="Arial" charset="0"/>
              </a:rPr>
              <a:t>M1</a:t>
            </a:r>
            <a:endParaRPr lang="fr-FR" sz="1200" dirty="0">
              <a:solidFill>
                <a:srgbClr val="1B4A6E"/>
              </a:solidFill>
              <a:latin typeface="Arial" charset="0"/>
              <a:ea typeface="ＭＳ Ｐゴシック" charset="0"/>
              <a:cs typeface="Arial" charset="0"/>
            </a:endParaRPr>
          </a:p>
          <a:p>
            <a:pPr algn="ctr" eaLnBrk="1" hangingPunct="1">
              <a:buFont typeface="Wingdings" charset="0"/>
              <a:buNone/>
            </a:pPr>
            <a:r>
              <a:rPr lang="fr-FR" sz="1800" b="1" dirty="0">
                <a:solidFill>
                  <a:srgbClr val="1B4A6E"/>
                </a:solidFill>
                <a:latin typeface="Arial" charset="0"/>
                <a:ea typeface="ＭＳ Ｐゴシック" charset="0"/>
                <a:cs typeface="Arial" charset="0"/>
              </a:rPr>
              <a:t>Module de Géodésie</a:t>
            </a:r>
            <a:endParaRPr lang="fr-FR" sz="1800" dirty="0">
              <a:solidFill>
                <a:srgbClr val="1B4A6E"/>
              </a:solidFill>
              <a:latin typeface="Arial" charset="0"/>
              <a:ea typeface="ＭＳ Ｐゴシック" charset="0"/>
              <a:cs typeface="Arial" charset="0"/>
            </a:endParaRPr>
          </a:p>
          <a:p>
            <a:pPr algn="ctr" eaLnBrk="1" hangingPunct="1">
              <a:buFont typeface="Wingdings" charset="0"/>
              <a:buNone/>
            </a:pPr>
            <a:r>
              <a:rPr lang="fr-FR" sz="1600" dirty="0">
                <a:solidFill>
                  <a:srgbClr val="1B4A6E"/>
                </a:solidFill>
                <a:latin typeface="Arial" charset="0"/>
                <a:ea typeface="ＭＳ Ｐゴシック" charset="0"/>
                <a:cs typeface="Arial" charset="0"/>
              </a:rPr>
              <a:t> </a:t>
            </a:r>
          </a:p>
          <a:p>
            <a:pPr algn="ctr" eaLnBrk="1" hangingPunct="1">
              <a:buFont typeface="Wingdings" charset="0"/>
              <a:buNone/>
            </a:pPr>
            <a:r>
              <a:rPr lang="fr-FR" sz="9600" b="1" dirty="0">
                <a:latin typeface="Courier" charset="0"/>
                <a:ea typeface="ＭＳ Ｐゴシック" charset="0"/>
                <a:cs typeface="Courier" charset="0"/>
              </a:rPr>
              <a:t>G N S S</a:t>
            </a:r>
          </a:p>
          <a:p>
            <a:pPr algn="ctr" eaLnBrk="1" hangingPunct="1">
              <a:buFont typeface="Wingdings" charset="0"/>
              <a:buNone/>
            </a:pPr>
            <a:endParaRPr lang="fr-FR" sz="2800" i="1" dirty="0">
              <a:latin typeface="Courier" charset="0"/>
              <a:ea typeface="ＭＳ Ｐゴシック" charset="0"/>
              <a:cs typeface="Courier" charset="0"/>
            </a:endParaRPr>
          </a:p>
          <a:p>
            <a:pPr algn="ctr" eaLnBrk="1" hangingPunct="1">
              <a:buFont typeface="Wingdings" charset="0"/>
              <a:buNone/>
            </a:pPr>
            <a:r>
              <a:rPr lang="fr-FR" sz="3600" i="1" dirty="0">
                <a:latin typeface="Courier" charset="0"/>
                <a:ea typeface="ＭＳ Ｐゴシック" charset="0"/>
                <a:cs typeface="Courier" charset="0"/>
              </a:rPr>
              <a:t>Les systèmes de navigation par satellite</a:t>
            </a:r>
          </a:p>
          <a:p>
            <a:pPr algn="ctr" eaLnBrk="1" hangingPunct="1">
              <a:buFont typeface="Wingdings" charset="0"/>
              <a:buNone/>
            </a:pPr>
            <a:endParaRPr lang="fr-FR" sz="4000" i="1" dirty="0">
              <a:latin typeface="Courier" charset="0"/>
              <a:ea typeface="ＭＳ Ｐゴシック" charset="0"/>
              <a:cs typeface="Courier" charset="0"/>
            </a:endParaRPr>
          </a:p>
          <a:p>
            <a:pPr algn="ctr" eaLnBrk="1" hangingPunct="1">
              <a:buFont typeface="Wingdings" charset="0"/>
              <a:buNone/>
            </a:pPr>
            <a:endParaRPr lang="fr-FR" sz="2000" i="1" dirty="0">
              <a:latin typeface="Courier" charset="0"/>
              <a:ea typeface="ＭＳ Ｐゴシック" charset="0"/>
              <a:cs typeface="Courier" charset="0"/>
            </a:endParaRPr>
          </a:p>
          <a:p>
            <a:pPr algn="ctr" eaLnBrk="1" hangingPunct="1">
              <a:spcBef>
                <a:spcPct val="0"/>
              </a:spcBef>
              <a:spcAft>
                <a:spcPct val="50000"/>
              </a:spcAft>
              <a:buClr>
                <a:srgbClr val="333399"/>
              </a:buClr>
              <a:buFont typeface="Wingdings" charset="0"/>
              <a:buNone/>
            </a:pPr>
            <a:r>
              <a:rPr kumimoji="1" lang="fr-FR" sz="1400" dirty="0">
                <a:solidFill>
                  <a:srgbClr val="1B4A6E"/>
                </a:solidFill>
                <a:latin typeface="Arial" charset="0"/>
                <a:ea typeface="ＭＳ Ｐゴシック" charset="0"/>
                <a:cs typeface="Arial" charset="0"/>
              </a:rPr>
              <a:t>Erik Doerflinger</a:t>
            </a:r>
          </a:p>
        </p:txBody>
      </p:sp>
      <p:sp>
        <p:nvSpPr>
          <p:cNvPr id="18435"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8436"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
        <p:nvSpPr>
          <p:cNvPr id="18437"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083E8097-4A97-B24E-A8FF-5E8E623A1825}" type="slidenum">
              <a:rPr kumimoji="0" lang="fr-FR" sz="800">
                <a:solidFill>
                  <a:srgbClr val="FFFFFF"/>
                </a:solidFill>
              </a:rPr>
              <a:pPr eaLnBrk="1" hangingPunct="1"/>
              <a:t>1</a:t>
            </a:fld>
            <a:endParaRPr kumimoji="0" lang="fr-FR" sz="80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765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765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F382AF2D-A08C-3443-AD0F-1D22046FE661}" type="slidenum">
              <a:rPr kumimoji="0" lang="fr-FR" sz="800">
                <a:solidFill>
                  <a:srgbClr val="FFFFFF"/>
                </a:solidFill>
              </a:rPr>
              <a:pPr eaLnBrk="1" hangingPunct="1"/>
              <a:t>10</a:t>
            </a:fld>
            <a:endParaRPr kumimoji="0" lang="fr-FR" sz="800">
              <a:solidFill>
                <a:srgbClr val="FFFFFF"/>
              </a:solidFill>
            </a:endParaRPr>
          </a:p>
        </p:txBody>
      </p:sp>
      <p:sp>
        <p:nvSpPr>
          <p:cNvPr id="27652"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000" b="1">
                <a:solidFill>
                  <a:srgbClr val="FFB870"/>
                </a:solidFill>
                <a:latin typeface="Arial" charset="0"/>
                <a:cs typeface="Arial" charset="0"/>
              </a:rPr>
              <a:t>GLONASS</a:t>
            </a:r>
            <a:r>
              <a:rPr lang="fr-FR" sz="2800" b="1">
                <a:solidFill>
                  <a:srgbClr val="800000"/>
                </a:solidFill>
                <a:latin typeface="Arial" charset="0"/>
                <a:cs typeface="Arial" charset="0"/>
              </a:rPr>
              <a:t> </a:t>
            </a:r>
            <a:r>
              <a:rPr lang="fr-FR" sz="2000" b="1">
                <a:solidFill>
                  <a:srgbClr val="FFB870"/>
                </a:solidFill>
                <a:latin typeface="Arial" charset="0"/>
                <a:cs typeface="Arial" charset="0"/>
              </a:rPr>
              <a:t>Galileo </a:t>
            </a:r>
            <a:r>
              <a:rPr lang="fr-FR" sz="2800" b="1">
                <a:solidFill>
                  <a:srgbClr val="800000"/>
                </a:solidFill>
                <a:latin typeface="Arial" charset="0"/>
                <a:cs typeface="Arial" charset="0"/>
              </a:rPr>
              <a:t>Compass  </a:t>
            </a:r>
            <a:endParaRPr lang="fr-FR" sz="2800" b="1">
              <a:solidFill>
                <a:srgbClr val="000000"/>
              </a:solidFill>
              <a:latin typeface="Arial" charset="0"/>
              <a:cs typeface="Arial" charset="0"/>
            </a:endParaRPr>
          </a:p>
        </p:txBody>
      </p:sp>
      <p:sp>
        <p:nvSpPr>
          <p:cNvPr id="27653" name="ZoneTexte 9"/>
          <p:cNvSpPr txBox="1">
            <a:spLocks noChangeArrowheads="1"/>
          </p:cNvSpPr>
          <p:nvPr/>
        </p:nvSpPr>
        <p:spPr bwMode="auto">
          <a:xfrm>
            <a:off x="730250" y="1209675"/>
            <a:ext cx="82899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r>
              <a:rPr lang="fr-FR" sz="1800" dirty="0">
                <a:solidFill>
                  <a:srgbClr val="000000"/>
                </a:solidFill>
                <a:latin typeface="Arial" charset="0"/>
              </a:rPr>
              <a:t>La Chine a indiqué son intention d’étendre son système régional </a:t>
            </a:r>
            <a:r>
              <a:rPr lang="fr-FR" sz="1800" b="1" dirty="0" err="1">
                <a:solidFill>
                  <a:srgbClr val="000000"/>
                </a:solidFill>
                <a:latin typeface="Arial" charset="0"/>
              </a:rPr>
              <a:t>Beidou</a:t>
            </a:r>
            <a:r>
              <a:rPr lang="fr-FR" sz="1800" dirty="0">
                <a:solidFill>
                  <a:srgbClr val="000000"/>
                </a:solidFill>
                <a:latin typeface="Arial" charset="0"/>
              </a:rPr>
              <a:t> en système global. Ce programme est appelé </a:t>
            </a:r>
            <a:r>
              <a:rPr lang="fr-FR" sz="1800" dirty="0" err="1">
                <a:solidFill>
                  <a:srgbClr val="000000"/>
                </a:solidFill>
                <a:latin typeface="Arial" charset="0"/>
              </a:rPr>
              <a:t>Compass</a:t>
            </a:r>
            <a:r>
              <a:rPr lang="fr-FR" sz="1800" dirty="0">
                <a:solidFill>
                  <a:srgbClr val="000000"/>
                </a:solidFill>
                <a:latin typeface="Arial" charset="0"/>
              </a:rPr>
              <a:t>.</a:t>
            </a:r>
          </a:p>
          <a:p>
            <a:pPr algn="l" eaLnBrk="1" hangingPunct="1"/>
            <a:r>
              <a:rPr lang="fr-FR" sz="1800" dirty="0">
                <a:solidFill>
                  <a:srgbClr val="000000"/>
                </a:solidFill>
                <a:latin typeface="Arial" charset="0"/>
              </a:rPr>
              <a:t>Le système </a:t>
            </a:r>
            <a:r>
              <a:rPr lang="fr-FR" sz="1800" dirty="0" err="1">
                <a:solidFill>
                  <a:srgbClr val="000000"/>
                </a:solidFill>
                <a:latin typeface="Arial" charset="0"/>
              </a:rPr>
              <a:t>Compass</a:t>
            </a:r>
            <a:r>
              <a:rPr lang="fr-FR" sz="1800" dirty="0">
                <a:solidFill>
                  <a:srgbClr val="000000"/>
                </a:solidFill>
                <a:latin typeface="Arial" charset="0"/>
              </a:rPr>
              <a:t> doit comporter 30 satellites en orbite MEO et 5 géostationnaires.</a:t>
            </a:r>
          </a:p>
          <a:p>
            <a:pPr algn="l" eaLnBrk="1" hangingPunct="1"/>
            <a:endParaRPr lang="fr-FR" sz="1800" dirty="0">
              <a:solidFill>
                <a:srgbClr val="000000"/>
              </a:solidFill>
              <a:latin typeface="Arial" charset="0"/>
            </a:endParaRPr>
          </a:p>
          <a:p>
            <a:pPr algn="l" eaLnBrk="1" hangingPunct="1"/>
            <a:r>
              <a:rPr lang="fr-FR" sz="1800" dirty="0">
                <a:solidFill>
                  <a:srgbClr val="000000"/>
                </a:solidFill>
                <a:latin typeface="Arial" charset="0"/>
              </a:rPr>
              <a:t>Cette annonce est accompagnée d’une invitation à d’autres pays désirant y collaborer, alors que la Chine est également engagée dans le programme Galileo.</a:t>
            </a:r>
          </a:p>
          <a:p>
            <a:pPr algn="l" eaLnBrk="1" hangingPunct="1"/>
            <a:endParaRPr lang="fr-FR" sz="1800" dirty="0">
              <a:solidFill>
                <a:srgbClr val="000000"/>
              </a:solidFill>
              <a:latin typeface="Arial" charset="0"/>
            </a:endParaRPr>
          </a:p>
          <a:p>
            <a:pPr algn="l" eaLnBrk="1" hangingPunct="1"/>
            <a:r>
              <a:rPr lang="fr-FR" sz="2400" b="1" dirty="0">
                <a:solidFill>
                  <a:srgbClr val="000000"/>
                </a:solidFill>
                <a:latin typeface="Arial" charset="0"/>
              </a:rPr>
              <a:t>Système régionaux</a:t>
            </a:r>
          </a:p>
          <a:p>
            <a:pPr algn="l" eaLnBrk="1" hangingPunct="1"/>
            <a:endParaRPr lang="fr-FR" sz="1800" dirty="0">
              <a:solidFill>
                <a:srgbClr val="000000"/>
              </a:solidFill>
              <a:latin typeface="Arial" charset="0"/>
            </a:endParaRPr>
          </a:p>
          <a:p>
            <a:pPr algn="l" eaLnBrk="1" hangingPunct="1"/>
            <a:r>
              <a:rPr lang="fr-FR" sz="2400" b="1" dirty="0">
                <a:solidFill>
                  <a:srgbClr val="800000"/>
                </a:solidFill>
                <a:latin typeface="Arial" charset="0"/>
                <a:cs typeface="Arial" charset="0"/>
              </a:rPr>
              <a:t>IRNSS : </a:t>
            </a:r>
            <a:r>
              <a:rPr lang="fr-FR" sz="1800" dirty="0">
                <a:solidFill>
                  <a:srgbClr val="000000"/>
                </a:solidFill>
                <a:latin typeface="Arial" charset="0"/>
                <a:cs typeface="Arial" charset="0"/>
              </a:rPr>
              <a:t>Le système IRNSS (</a:t>
            </a:r>
            <a:r>
              <a:rPr lang="fr-FR" sz="1800" dirty="0" err="1">
                <a:solidFill>
                  <a:srgbClr val="000000"/>
                </a:solidFill>
                <a:latin typeface="Arial" charset="0"/>
                <a:cs typeface="Arial" charset="0"/>
              </a:rPr>
              <a:t>Indian</a:t>
            </a:r>
            <a:r>
              <a:rPr lang="fr-FR" sz="1800" dirty="0">
                <a:solidFill>
                  <a:srgbClr val="000000"/>
                </a:solidFill>
                <a:latin typeface="Arial" charset="0"/>
                <a:cs typeface="Arial" charset="0"/>
              </a:rPr>
              <a:t> </a:t>
            </a:r>
            <a:r>
              <a:rPr lang="fr-FR" sz="1800" dirty="0" err="1">
                <a:solidFill>
                  <a:srgbClr val="000000"/>
                </a:solidFill>
                <a:latin typeface="Arial" charset="0"/>
                <a:cs typeface="Arial" charset="0"/>
              </a:rPr>
              <a:t>Regional</a:t>
            </a:r>
            <a:r>
              <a:rPr lang="fr-FR" sz="1800" dirty="0">
                <a:solidFill>
                  <a:srgbClr val="000000"/>
                </a:solidFill>
                <a:latin typeface="Arial" charset="0"/>
                <a:cs typeface="Arial" charset="0"/>
              </a:rPr>
              <a:t> </a:t>
            </a:r>
            <a:r>
              <a:rPr lang="fr-FR" sz="1800" dirty="0" err="1">
                <a:solidFill>
                  <a:srgbClr val="000000"/>
                </a:solidFill>
                <a:latin typeface="Arial" charset="0"/>
                <a:cs typeface="Arial" charset="0"/>
              </a:rPr>
              <a:t>Navigational</a:t>
            </a:r>
            <a:r>
              <a:rPr lang="fr-FR" sz="1800" dirty="0">
                <a:solidFill>
                  <a:srgbClr val="000000"/>
                </a:solidFill>
                <a:latin typeface="Arial" charset="0"/>
                <a:cs typeface="Arial" charset="0"/>
              </a:rPr>
              <a:t> Satellite System) est un projet de système autonome de navigation régionale construit et contrôlé par le gouvernement indien</a:t>
            </a:r>
          </a:p>
          <a:p>
            <a:pPr algn="l" eaLnBrk="1" hangingPunct="1"/>
            <a:endParaRPr lang="fr-FR" dirty="0">
              <a:solidFill>
                <a:srgbClr val="000000"/>
              </a:solidFill>
              <a:latin typeface="Arial" charset="0"/>
              <a:cs typeface="Arial" charset="0"/>
            </a:endParaRPr>
          </a:p>
          <a:p>
            <a:pPr algn="l" eaLnBrk="1" hangingPunct="1"/>
            <a:r>
              <a:rPr lang="fr-FR" sz="2400" b="1" dirty="0">
                <a:solidFill>
                  <a:srgbClr val="800000"/>
                </a:solidFill>
                <a:latin typeface="Arial" charset="0"/>
                <a:cs typeface="Arial" charset="0"/>
              </a:rPr>
              <a:t>QZSS </a:t>
            </a:r>
            <a:r>
              <a:rPr lang="fr-FR" sz="2400" dirty="0">
                <a:solidFill>
                  <a:srgbClr val="800000"/>
                </a:solidFill>
                <a:latin typeface="Arial" charset="0"/>
                <a:cs typeface="Arial" charset="0"/>
              </a:rPr>
              <a:t>: </a:t>
            </a:r>
            <a:r>
              <a:rPr lang="fr-FR" sz="1800" dirty="0">
                <a:solidFill>
                  <a:srgbClr val="000000"/>
                </a:solidFill>
                <a:latin typeface="Arial" charset="0"/>
                <a:cs typeface="Arial" charset="0"/>
              </a:rPr>
              <a:t>Le système QZSS ( Quasi-</a:t>
            </a:r>
            <a:r>
              <a:rPr lang="fr-FR" sz="1800" dirty="0" err="1">
                <a:solidFill>
                  <a:srgbClr val="000000"/>
                </a:solidFill>
                <a:latin typeface="Arial" charset="0"/>
                <a:cs typeface="Arial" charset="0"/>
              </a:rPr>
              <a:t>Zenith</a:t>
            </a:r>
            <a:r>
              <a:rPr lang="fr-FR" sz="1800" dirty="0">
                <a:solidFill>
                  <a:srgbClr val="000000"/>
                </a:solidFill>
                <a:latin typeface="Arial" charset="0"/>
                <a:cs typeface="Arial" charset="0"/>
              </a:rPr>
              <a:t> Satellite System) couvrira le Japon et sa région.</a:t>
            </a:r>
          </a:p>
          <a:p>
            <a:pPr algn="l" eaLnBrk="1" hangingPunct="1"/>
            <a:endParaRPr lang="fr-FR" dirty="0">
              <a:solidFill>
                <a:srgbClr val="000000"/>
              </a:solidFill>
              <a:latin typeface="Arial" charset="0"/>
              <a:cs typeface="Arial" charset="0"/>
            </a:endParaRPr>
          </a:p>
        </p:txBody>
      </p:sp>
      <p:sp>
        <p:nvSpPr>
          <p:cNvPr id="27654"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86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867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41BF92B8-E1D6-0F42-988C-3A5BB0CB2A75}" type="slidenum">
              <a:rPr kumimoji="0" lang="fr-FR" sz="800">
                <a:solidFill>
                  <a:srgbClr val="FFFFFF"/>
                </a:solidFill>
              </a:rPr>
              <a:pPr eaLnBrk="1" hangingPunct="1"/>
              <a:t>11</a:t>
            </a:fld>
            <a:endParaRPr kumimoji="0" lang="fr-FR" sz="800">
              <a:solidFill>
                <a:srgbClr val="FFFFFF"/>
              </a:solidFill>
            </a:endParaRPr>
          </a:p>
        </p:txBody>
      </p:sp>
      <p:pic>
        <p:nvPicPr>
          <p:cNvPr id="28676" name="Imag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9325" y="666750"/>
            <a:ext cx="7827963"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79450" y="2930525"/>
            <a:ext cx="8270875" cy="1852613"/>
          </a:xfrm>
          <a:prstGeom prst="rect">
            <a:avLst/>
          </a:prstGeom>
          <a:solidFill>
            <a:srgbClr val="94B3C5"/>
          </a:solidFill>
          <a:ln w="9525">
            <a:solidFill>
              <a:schemeClr val="tx1"/>
            </a:solidFill>
            <a:round/>
            <a:headEnd/>
            <a:tailEnd/>
          </a:ln>
        </p:spPr>
        <p:txBody>
          <a:bodyPr wrap="none" anchor="ctr"/>
          <a:lstStyle/>
          <a:p>
            <a:endParaRPr lang="fr-FR"/>
          </a:p>
        </p:txBody>
      </p:sp>
      <p:sp>
        <p:nvSpPr>
          <p:cNvPr id="29698"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d'augmentation de performances</a:t>
            </a:r>
          </a:p>
        </p:txBody>
      </p:sp>
      <p:sp>
        <p:nvSpPr>
          <p:cNvPr id="29699"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970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D26B90BA-2263-2E4C-BCFA-1ED6BE7316A4}" type="slidenum">
              <a:rPr kumimoji="0" lang="fr-FR" sz="800">
                <a:solidFill>
                  <a:srgbClr val="FFFFFF"/>
                </a:solidFill>
              </a:rPr>
              <a:pPr eaLnBrk="1" hangingPunct="1"/>
              <a:t>12</a:t>
            </a:fld>
            <a:endParaRPr kumimoji="0" lang="fr-FR" sz="800">
              <a:solidFill>
                <a:srgbClr val="FFFFFF"/>
              </a:solidFill>
            </a:endParaRPr>
          </a:p>
        </p:txBody>
      </p:sp>
      <p:sp>
        <p:nvSpPr>
          <p:cNvPr id="29701" name="ZoneTexte 9"/>
          <p:cNvSpPr txBox="1">
            <a:spLocks noChangeArrowheads="1"/>
          </p:cNvSpPr>
          <p:nvPr/>
        </p:nvSpPr>
        <p:spPr bwMode="auto">
          <a:xfrm>
            <a:off x="730250" y="709613"/>
            <a:ext cx="841375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r>
              <a:rPr lang="fr-FR" sz="1800">
                <a:solidFill>
                  <a:srgbClr val="000000"/>
                </a:solidFill>
                <a:latin typeface="Arial" charset="0"/>
              </a:rPr>
              <a:t>Les systèmes satellitaires existants peuvent être complétés par des systèmes dits d'augmentation ou d'overlay qui délivrent en temps réel des corrections permettant d'accroître la précision (centimétrique) ainsi que des informations permettant de garantir l'intégrité de ces corrections.</a:t>
            </a:r>
          </a:p>
          <a:p>
            <a:pPr algn="l" eaLnBrk="1" hangingPunct="1"/>
            <a:endParaRPr lang="fr-FR" sz="1800">
              <a:solidFill>
                <a:srgbClr val="000000"/>
              </a:solidFill>
              <a:latin typeface="Arial" charset="0"/>
            </a:endParaRPr>
          </a:p>
          <a:p>
            <a:pPr algn="l" eaLnBrk="1" hangingPunct="1"/>
            <a:r>
              <a:rPr lang="fr-FR" sz="1800" b="1">
                <a:solidFill>
                  <a:srgbClr val="800000"/>
                </a:solidFill>
                <a:latin typeface="Arial" charset="0"/>
              </a:rPr>
              <a:t>On classe généralement ces systèmes d'augmentation en trois catégories, selon la manière dont la correction est calculée et transmise :</a:t>
            </a:r>
          </a:p>
          <a:p>
            <a:pPr algn="l" eaLnBrk="1" hangingPunct="1"/>
            <a:endParaRPr lang="fr-FR" sz="1800">
              <a:solidFill>
                <a:srgbClr val="000000"/>
              </a:solidFill>
              <a:latin typeface="Arial" charset="0"/>
            </a:endParaRPr>
          </a:p>
          <a:p>
            <a:pPr algn="l" eaLnBrk="1" hangingPunct="1">
              <a:spcBef>
                <a:spcPts val="600"/>
              </a:spcBef>
              <a:spcAft>
                <a:spcPts val="600"/>
              </a:spcAft>
              <a:buClr>
                <a:srgbClr val="800000"/>
              </a:buClr>
              <a:buFont typeface="Wingdings" charset="0"/>
              <a:buChar char="§"/>
            </a:pPr>
            <a:r>
              <a:rPr lang="fr-FR" sz="1800">
                <a:solidFill>
                  <a:srgbClr val="000000"/>
                </a:solidFill>
                <a:latin typeface="Arial" charset="0"/>
              </a:rPr>
              <a:t> Augmentation basée sur des satellites : </a:t>
            </a:r>
          </a:p>
          <a:p>
            <a:pPr algn="l" eaLnBrk="1" hangingPunct="1">
              <a:spcAft>
                <a:spcPts val="600"/>
              </a:spcAft>
              <a:buClr>
                <a:srgbClr val="800000"/>
              </a:buClr>
            </a:pPr>
            <a:r>
              <a:rPr lang="fr-FR" sz="1800">
                <a:solidFill>
                  <a:srgbClr val="000000"/>
                </a:solidFill>
                <a:latin typeface="Arial" charset="0"/>
              </a:rPr>
              <a:t>	SBAS </a:t>
            </a:r>
            <a:r>
              <a:rPr lang="fr-FR">
                <a:solidFill>
                  <a:srgbClr val="000000"/>
                </a:solidFill>
                <a:latin typeface="Arial" charset="0"/>
              </a:rPr>
              <a:t>(Satellite-Based Augmentation System)	</a:t>
            </a:r>
          </a:p>
          <a:p>
            <a:pPr algn="l" eaLnBrk="1" hangingPunct="1">
              <a:spcAft>
                <a:spcPts val="600"/>
              </a:spcAft>
              <a:buClr>
                <a:srgbClr val="800000"/>
              </a:buClr>
            </a:pPr>
            <a:r>
              <a:rPr lang="fr-FR">
                <a:solidFill>
                  <a:srgbClr val="000000"/>
                </a:solidFill>
                <a:latin typeface="Arial" charset="0"/>
              </a:rPr>
              <a:t>	</a:t>
            </a:r>
            <a:r>
              <a:rPr lang="fr-FR" sz="1800">
                <a:solidFill>
                  <a:srgbClr val="000000"/>
                </a:solidFill>
                <a:latin typeface="Arial" charset="0"/>
              </a:rPr>
              <a:t>WAAS </a:t>
            </a:r>
            <a:r>
              <a:rPr lang="fr-FR">
                <a:solidFill>
                  <a:srgbClr val="000000"/>
                </a:solidFill>
                <a:latin typeface="Arial" charset="0"/>
              </a:rPr>
              <a:t>(Wide Area Augmentation System)</a:t>
            </a:r>
          </a:p>
          <a:p>
            <a:pPr algn="l" eaLnBrk="1" hangingPunct="1">
              <a:spcAft>
                <a:spcPts val="600"/>
              </a:spcAft>
              <a:buClr>
                <a:srgbClr val="800000"/>
              </a:buClr>
            </a:pPr>
            <a:r>
              <a:rPr lang="fr-FR" sz="1800">
                <a:solidFill>
                  <a:srgbClr val="000000"/>
                </a:solidFill>
                <a:latin typeface="Arial" charset="0"/>
              </a:rPr>
              <a:t>	EGNOS</a:t>
            </a:r>
            <a:r>
              <a:rPr lang="fr-FR">
                <a:solidFill>
                  <a:srgbClr val="000000"/>
                </a:solidFill>
                <a:latin typeface="Arial" charset="0"/>
              </a:rPr>
              <a:t> (European Geostationary Navigation Overlay Service)</a:t>
            </a:r>
          </a:p>
          <a:p>
            <a:pPr algn="l" eaLnBrk="1" hangingPunct="1">
              <a:spcAft>
                <a:spcPts val="600"/>
              </a:spcAft>
              <a:buClr>
                <a:srgbClr val="800000"/>
              </a:buClr>
            </a:pPr>
            <a:r>
              <a:rPr lang="fr-FR" sz="1800">
                <a:solidFill>
                  <a:srgbClr val="000000"/>
                </a:solidFill>
                <a:latin typeface="Arial" charset="0"/>
              </a:rPr>
              <a:t>	MSAS </a:t>
            </a:r>
            <a:r>
              <a:rPr lang="fr-FR">
                <a:solidFill>
                  <a:srgbClr val="000000"/>
                </a:solidFill>
                <a:latin typeface="Arial" charset="0"/>
              </a:rPr>
              <a:t>(Multi-functional Satellite Augmentation System)</a:t>
            </a:r>
          </a:p>
          <a:p>
            <a:pPr algn="l" eaLnBrk="1" hangingPunct="1">
              <a:spcBef>
                <a:spcPts val="1200"/>
              </a:spcBef>
              <a:spcAft>
                <a:spcPts val="600"/>
              </a:spcAft>
              <a:buClr>
                <a:srgbClr val="800000"/>
              </a:buClr>
              <a:buFont typeface="Wingdings" charset="0"/>
              <a:buChar char="§"/>
            </a:pPr>
            <a:r>
              <a:rPr lang="fr-FR" sz="1800">
                <a:solidFill>
                  <a:srgbClr val="000000"/>
                </a:solidFill>
                <a:latin typeface="Arial" charset="0"/>
              </a:rPr>
              <a:t> Augmentation basée sur des systèmes sol : GBAS </a:t>
            </a:r>
            <a:r>
              <a:rPr lang="fr-FR">
                <a:solidFill>
                  <a:srgbClr val="000000"/>
                </a:solidFill>
                <a:latin typeface="Arial" charset="0"/>
              </a:rPr>
              <a:t>(Ground-Based Augmentation syst.)</a:t>
            </a:r>
          </a:p>
          <a:p>
            <a:pPr algn="l" eaLnBrk="1" hangingPunct="1">
              <a:spcAft>
                <a:spcPts val="600"/>
              </a:spcAft>
              <a:buClr>
                <a:srgbClr val="800000"/>
              </a:buClr>
            </a:pPr>
            <a:r>
              <a:rPr lang="fr-FR" sz="1800">
                <a:solidFill>
                  <a:srgbClr val="000000"/>
                </a:solidFill>
                <a:latin typeface="Arial" charset="0"/>
              </a:rPr>
              <a:t>	DGPS </a:t>
            </a:r>
            <a:r>
              <a:rPr lang="fr-FR">
                <a:solidFill>
                  <a:srgbClr val="000000"/>
                </a:solidFill>
                <a:latin typeface="Arial" charset="0"/>
              </a:rPr>
              <a:t>(differential GPS)</a:t>
            </a:r>
          </a:p>
          <a:p>
            <a:pPr algn="l" eaLnBrk="1" hangingPunct="1">
              <a:spcAft>
                <a:spcPts val="600"/>
              </a:spcAft>
              <a:buClr>
                <a:srgbClr val="800000"/>
              </a:buClr>
            </a:pPr>
            <a:r>
              <a:rPr lang="fr-FR" sz="1800">
                <a:solidFill>
                  <a:srgbClr val="000000"/>
                </a:solidFill>
                <a:latin typeface="Arial" charset="0"/>
              </a:rPr>
              <a:t>	pseudolites </a:t>
            </a:r>
            <a:r>
              <a:rPr lang="fr-FR">
                <a:solidFill>
                  <a:srgbClr val="000000"/>
                </a:solidFill>
                <a:latin typeface="Arial" charset="0"/>
              </a:rPr>
              <a:t>(pseudo-satellites au sol)</a:t>
            </a:r>
          </a:p>
          <a:p>
            <a:pPr algn="l" eaLnBrk="1" hangingPunct="1">
              <a:spcBef>
                <a:spcPts val="1200"/>
              </a:spcBef>
              <a:buClr>
                <a:srgbClr val="800000"/>
              </a:buClr>
              <a:buFont typeface="Wingdings" charset="0"/>
              <a:buChar char="§"/>
            </a:pPr>
            <a:r>
              <a:rPr lang="fr-FR" sz="1800">
                <a:solidFill>
                  <a:srgbClr val="000000"/>
                </a:solidFill>
                <a:latin typeface="Arial" charset="0"/>
              </a:rPr>
              <a:t> Augmentation basée sur des systèmes à bord (pour les avions) : ABAS </a:t>
            </a:r>
            <a:r>
              <a:rPr lang="fr-FR">
                <a:solidFill>
                  <a:srgbClr val="000000"/>
                </a:solidFill>
                <a:latin typeface="Arial" charset="0"/>
              </a:rPr>
              <a:t>(Aircraft                </a:t>
            </a:r>
          </a:p>
          <a:p>
            <a:pPr algn="l" eaLnBrk="1" hangingPunct="1">
              <a:buClr>
                <a:srgbClr val="800000"/>
              </a:buClr>
            </a:pPr>
            <a:r>
              <a:rPr lang="fr-FR">
                <a:solidFill>
                  <a:srgbClr val="000000"/>
                </a:solidFill>
                <a:latin typeface="Arial" charset="0"/>
              </a:rPr>
              <a:t>                                                                                                                    Based Augmentation System)</a:t>
            </a:r>
            <a:endParaRPr lang="fr-FR" sz="1800">
              <a:solidFill>
                <a:srgbClr val="000000"/>
              </a:solidFill>
              <a:latin typeface="Arial" charset="0"/>
            </a:endParaRPr>
          </a:p>
          <a:p>
            <a:pPr algn="l" eaLnBrk="1" hangingPunct="1"/>
            <a:endParaRPr lang="fr-FR">
              <a:solidFill>
                <a:srgbClr val="000000"/>
              </a:solidFill>
              <a:latin typeface="Arial" charset="0"/>
            </a:endParaRPr>
          </a:p>
        </p:txBody>
      </p:sp>
      <p:sp>
        <p:nvSpPr>
          <p:cNvPr id="29702"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d'augmentation de performances : SBAS</a:t>
            </a:r>
          </a:p>
        </p:txBody>
      </p:sp>
      <p:sp>
        <p:nvSpPr>
          <p:cNvPr id="3072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3072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3A2E0F7A-A448-3E4C-9644-6CCA876D60D5}" type="slidenum">
              <a:rPr kumimoji="0" lang="fr-FR" sz="800">
                <a:solidFill>
                  <a:srgbClr val="FFFFFF"/>
                </a:solidFill>
              </a:rPr>
              <a:pPr eaLnBrk="1" hangingPunct="1"/>
              <a:t>13</a:t>
            </a:fld>
            <a:endParaRPr kumimoji="0" lang="fr-FR" sz="800">
              <a:solidFill>
                <a:srgbClr val="FFFFFF"/>
              </a:solidFill>
            </a:endParaRPr>
          </a:p>
        </p:txBody>
      </p:sp>
      <p:sp>
        <p:nvSpPr>
          <p:cNvPr id="30724" name="ZoneTexte 9"/>
          <p:cNvSpPr txBox="1">
            <a:spLocks noChangeArrowheads="1"/>
          </p:cNvSpPr>
          <p:nvPr/>
        </p:nvSpPr>
        <p:spPr bwMode="auto">
          <a:xfrm>
            <a:off x="730250" y="709613"/>
            <a:ext cx="8212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r>
              <a:rPr lang="fr-FR" sz="2000" b="1">
                <a:solidFill>
                  <a:srgbClr val="800000"/>
                </a:solidFill>
                <a:latin typeface="Arial" charset="0"/>
                <a:cs typeface="Arial" charset="0"/>
              </a:rPr>
              <a:t>Première étape dans le sens d'établir un système GNSS mondial.</a:t>
            </a:r>
          </a:p>
        </p:txBody>
      </p:sp>
      <p:pic>
        <p:nvPicPr>
          <p:cNvPr id="30725"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222375"/>
            <a:ext cx="6459538"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860425" y="5100638"/>
            <a:ext cx="7999413" cy="1570037"/>
          </a:xfrm>
          <a:prstGeom prst="rect">
            <a:avLst/>
          </a:prstGeom>
          <a:solidFill>
            <a:schemeClr val="tx2">
              <a:lumMod val="60000"/>
              <a:lumOff val="40000"/>
            </a:schemeClr>
          </a:solidFill>
          <a:ln w="9525">
            <a:noFill/>
            <a:miter lim="800000"/>
            <a:headEnd/>
            <a:tailEnd/>
          </a:ln>
        </p:spPr>
        <p:txBody>
          <a:bodyPr>
            <a:spAutoFit/>
          </a:bodyPr>
          <a:lstStyle/>
          <a:p>
            <a:pPr algn="l">
              <a:defRPr/>
            </a:pPr>
            <a:r>
              <a:rPr lang="fr-FR" sz="1600">
                <a:solidFill>
                  <a:srgbClr val="000000"/>
                </a:solidFill>
                <a:latin typeface="Arial" charset="0"/>
              </a:rPr>
              <a:t>EGNOS est un système de correction du GPS assurant la couverture d'une zone centrée sur l’Europe. Ce système a pour vocation de rendre disponible en </a:t>
            </a:r>
            <a:r>
              <a:rPr lang="fr-FR" sz="1600" b="1">
                <a:solidFill>
                  <a:srgbClr val="000000"/>
                </a:solidFill>
                <a:latin typeface="Arial" charset="0"/>
              </a:rPr>
              <a:t>temps réel</a:t>
            </a:r>
            <a:r>
              <a:rPr lang="fr-FR" sz="1600">
                <a:solidFill>
                  <a:srgbClr val="000000"/>
                </a:solidFill>
                <a:latin typeface="Arial" charset="0"/>
              </a:rPr>
              <a:t>, grâce à des satellites géostationnaires de télécommunication, </a:t>
            </a:r>
            <a:r>
              <a:rPr lang="fr-FR" sz="1600" b="1">
                <a:solidFill>
                  <a:srgbClr val="000000"/>
                </a:solidFill>
                <a:latin typeface="Arial" charset="0"/>
              </a:rPr>
              <a:t>des corrections différentielles </a:t>
            </a:r>
            <a:r>
              <a:rPr lang="fr-FR" sz="1600">
                <a:solidFill>
                  <a:srgbClr val="000000"/>
                </a:solidFill>
                <a:latin typeface="Arial" charset="0"/>
              </a:rPr>
              <a:t>(troposphère, ionosphère) ainsi qu’une information </a:t>
            </a:r>
            <a:r>
              <a:rPr lang="fr-FR" sz="1600" b="1">
                <a:solidFill>
                  <a:srgbClr val="000000"/>
                </a:solidFill>
                <a:latin typeface="Arial" charset="0"/>
              </a:rPr>
              <a:t>d’intégrité</a:t>
            </a:r>
            <a:r>
              <a:rPr lang="fr-FR" sz="1600">
                <a:solidFill>
                  <a:srgbClr val="000000"/>
                </a:solidFill>
                <a:latin typeface="Arial" charset="0"/>
              </a:rPr>
              <a:t>. L’objectif d’EGNOS est donc de permettre l’utilisation du GPS en toute sécurité (guidage d’un avion par GPS en phase finale d’atterrissage).</a:t>
            </a:r>
          </a:p>
        </p:txBody>
      </p:sp>
      <p:sp>
        <p:nvSpPr>
          <p:cNvPr id="3072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2"/>
          <p:cNvSpPr>
            <a:spLocks noChangeArrowheads="1"/>
          </p:cNvSpPr>
          <p:nvPr/>
        </p:nvSpPr>
        <p:spPr bwMode="auto">
          <a:xfrm>
            <a:off x="830263" y="2459038"/>
            <a:ext cx="7959725" cy="649287"/>
          </a:xfrm>
          <a:prstGeom prst="rect">
            <a:avLst/>
          </a:prstGeom>
          <a:solidFill>
            <a:srgbClr val="660066"/>
          </a:solidFill>
          <a:ln w="9525">
            <a:solidFill>
              <a:schemeClr val="tx1"/>
            </a:solidFill>
            <a:round/>
            <a:headEnd/>
            <a:tailEnd/>
          </a:ln>
        </p:spPr>
        <p:txBody>
          <a:bodyPr wrap="none" anchor="ctr"/>
          <a:lstStyle/>
          <a:p>
            <a:endParaRPr lang="fr-FR"/>
          </a:p>
        </p:txBody>
      </p:sp>
      <p:sp>
        <p:nvSpPr>
          <p:cNvPr id="31746"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GNSS</a:t>
            </a:r>
          </a:p>
        </p:txBody>
      </p:sp>
      <p:sp>
        <p:nvSpPr>
          <p:cNvPr id="31747"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3174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5653BCB6-5C51-9F48-9260-8A062798B1B6}" type="slidenum">
              <a:rPr kumimoji="0" lang="fr-FR" sz="800">
                <a:solidFill>
                  <a:srgbClr val="FFFFFF"/>
                </a:solidFill>
              </a:rPr>
              <a:pPr eaLnBrk="1" hangingPunct="1"/>
              <a:t>14</a:t>
            </a:fld>
            <a:endParaRPr kumimoji="0" lang="fr-FR" sz="800">
              <a:solidFill>
                <a:srgbClr val="FFFFFF"/>
              </a:solidFill>
            </a:endParaRPr>
          </a:p>
        </p:txBody>
      </p:sp>
      <p:sp>
        <p:nvSpPr>
          <p:cNvPr id="31749" name="Rectangle 10"/>
          <p:cNvSpPr>
            <a:spLocks noChangeArrowheads="1"/>
          </p:cNvSpPr>
          <p:nvPr/>
        </p:nvSpPr>
        <p:spPr bwMode="auto">
          <a:xfrm>
            <a:off x="609600" y="560388"/>
            <a:ext cx="85344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solidFill>
                  <a:srgbClr val="660066"/>
                </a:solidFill>
                <a:latin typeface="Arial" charset="0"/>
                <a:cs typeface="Arial" charset="0"/>
              </a:rPr>
              <a:t>Systèmes de navigation (GPS, …)</a:t>
            </a:r>
          </a:p>
          <a:p>
            <a:r>
              <a:rPr lang="fr-FR" sz="4000" b="1">
                <a:solidFill>
                  <a:srgbClr val="660066"/>
                </a:solidFill>
                <a:latin typeface="Arial" charset="0"/>
                <a:cs typeface="Arial" charset="0"/>
              </a:rPr>
              <a:t>+</a:t>
            </a:r>
            <a:endParaRPr lang="fr-FR" sz="4000">
              <a:solidFill>
                <a:srgbClr val="660066"/>
              </a:solidFill>
              <a:latin typeface="Arial" charset="0"/>
              <a:cs typeface="Arial" charset="0"/>
            </a:endParaRPr>
          </a:p>
          <a:p>
            <a:r>
              <a:rPr lang="fr-FR" sz="2400" b="1">
                <a:solidFill>
                  <a:srgbClr val="660066"/>
                </a:solidFill>
                <a:latin typeface="Arial" charset="0"/>
                <a:cs typeface="Arial" charset="0"/>
              </a:rPr>
              <a:t>Systèmes d'augmentation de performances (EGNOS, …)</a:t>
            </a:r>
          </a:p>
          <a:p>
            <a:r>
              <a:rPr lang="fr-FR" sz="4000" b="1">
                <a:solidFill>
                  <a:srgbClr val="660066"/>
                </a:solidFill>
                <a:latin typeface="Arial" charset="0"/>
                <a:cs typeface="Arial" charset="0"/>
              </a:rPr>
              <a:t>=</a:t>
            </a:r>
            <a:endParaRPr lang="fr-FR" sz="4000" b="1">
              <a:solidFill>
                <a:srgbClr val="94B3C5"/>
              </a:solidFill>
              <a:latin typeface="Arial" charset="0"/>
              <a:cs typeface="Arial" charset="0"/>
            </a:endParaRPr>
          </a:p>
          <a:p>
            <a:r>
              <a:rPr lang="fr-FR" sz="2400" b="1">
                <a:solidFill>
                  <a:srgbClr val="D0E3F5"/>
                </a:solidFill>
                <a:latin typeface="Arial" charset="0"/>
                <a:cs typeface="Arial" charset="0"/>
              </a:rPr>
              <a:t>Système de positionnement par satellites (GNSS)</a:t>
            </a:r>
            <a:endParaRPr lang="fr-FR" sz="2400">
              <a:solidFill>
                <a:srgbClr val="D0E3F5"/>
              </a:solidFill>
              <a:latin typeface="Arial" charset="0"/>
              <a:cs typeface="Arial" charset="0"/>
            </a:endParaRPr>
          </a:p>
        </p:txBody>
      </p:sp>
      <p:sp>
        <p:nvSpPr>
          <p:cNvPr id="31750" name="Rectangle 13"/>
          <p:cNvSpPr>
            <a:spLocks noChangeArrowheads="1"/>
          </p:cNvSpPr>
          <p:nvPr/>
        </p:nvSpPr>
        <p:spPr bwMode="auto">
          <a:xfrm>
            <a:off x="839788" y="3570288"/>
            <a:ext cx="79708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1800">
                <a:solidFill>
                  <a:schemeClr val="bg1"/>
                </a:solidFill>
                <a:latin typeface="Arial" charset="0"/>
              </a:rPr>
              <a:t>On distingue les </a:t>
            </a:r>
            <a:r>
              <a:rPr lang="fr-FR" sz="1800" b="1">
                <a:solidFill>
                  <a:schemeClr val="bg1"/>
                </a:solidFill>
                <a:latin typeface="Arial" charset="0"/>
              </a:rPr>
              <a:t>GNSS-1</a:t>
            </a:r>
            <a:r>
              <a:rPr lang="fr-FR" sz="1800">
                <a:solidFill>
                  <a:schemeClr val="bg1"/>
                </a:solidFill>
                <a:latin typeface="Arial" charset="0"/>
              </a:rPr>
              <a:t> (actuels) de la première génération (GPS et GLONASS + WAAS, EGNOS, …) des </a:t>
            </a:r>
            <a:r>
              <a:rPr lang="fr-FR" sz="1800" b="1">
                <a:solidFill>
                  <a:schemeClr val="bg1"/>
                </a:solidFill>
                <a:latin typeface="Arial" charset="0"/>
              </a:rPr>
              <a:t>GNSS-2</a:t>
            </a:r>
            <a:r>
              <a:rPr lang="fr-FR" sz="1800">
                <a:solidFill>
                  <a:schemeClr val="bg1"/>
                </a:solidFill>
                <a:latin typeface="Arial" charset="0"/>
              </a:rPr>
              <a:t> de seconde génération (Galileo, future GPS, …) capables de fournir tous les services civils.</a:t>
            </a:r>
          </a:p>
          <a:p>
            <a:pPr algn="l"/>
            <a:endParaRPr lang="fr-FR" sz="1800">
              <a:solidFill>
                <a:schemeClr val="bg1"/>
              </a:solidFill>
              <a:latin typeface="Arial" charset="0"/>
            </a:endParaRPr>
          </a:p>
          <a:p>
            <a:pPr algn="l"/>
            <a:r>
              <a:rPr lang="fr-FR" sz="1800">
                <a:solidFill>
                  <a:schemeClr val="bg1"/>
                </a:solidFill>
                <a:latin typeface="Arial" charset="0"/>
              </a:rPr>
              <a:t>Ces systèmes </a:t>
            </a:r>
            <a:r>
              <a:rPr lang="fr-FR" sz="1800" b="1">
                <a:solidFill>
                  <a:srgbClr val="000000"/>
                </a:solidFill>
                <a:latin typeface="Arial" charset="0"/>
              </a:rPr>
              <a:t>GNSS-2</a:t>
            </a:r>
            <a:r>
              <a:rPr lang="fr-FR" sz="1800">
                <a:solidFill>
                  <a:srgbClr val="000000"/>
                </a:solidFill>
                <a:latin typeface="Arial" charset="0"/>
              </a:rPr>
              <a:t> </a:t>
            </a:r>
            <a:r>
              <a:rPr lang="fr-FR" sz="1800">
                <a:solidFill>
                  <a:schemeClr val="bg1"/>
                </a:solidFill>
                <a:latin typeface="Arial" charset="0"/>
              </a:rPr>
              <a:t> procureront simultanément la précision et l’intégrité nécessaire à la navigation civile dans toutes les phases de vol et surtout d’atterrissage.</a:t>
            </a:r>
          </a:p>
        </p:txBody>
      </p:sp>
      <p:sp>
        <p:nvSpPr>
          <p:cNvPr id="15" name="ZoneTexte 14"/>
          <p:cNvSpPr txBox="1"/>
          <p:nvPr/>
        </p:nvSpPr>
        <p:spPr>
          <a:xfrm>
            <a:off x="1525588" y="5895975"/>
            <a:ext cx="6692900" cy="708025"/>
          </a:xfrm>
          <a:prstGeom prst="rect">
            <a:avLst/>
          </a:prstGeom>
          <a:solidFill>
            <a:schemeClr val="accent6">
              <a:lumMod val="50000"/>
            </a:schemeClr>
          </a:solidFill>
        </p:spPr>
        <p:txBody>
          <a:bodyPr>
            <a:spAutoFit/>
          </a:bodyPr>
          <a:lstStyle>
            <a:lvl1pPr eaLnBrk="0" hangingPunct="0">
              <a:defRPr kumimoji="1" sz="1400">
                <a:solidFill>
                  <a:schemeClr val="tx1"/>
                </a:solidFill>
                <a:latin typeface="Times New Roman" charset="0"/>
                <a:ea typeface="ＭＳ Ｐゴシック" charset="0"/>
                <a:cs typeface="ＭＳ Ｐゴシック" charset="0"/>
              </a:defRPr>
            </a:lvl1pPr>
            <a:lvl2pPr marL="37931725" indent="-37474525" eaLnBrk="0" hangingPunct="0">
              <a:defRPr kumimoji="1" sz="1400">
                <a:solidFill>
                  <a:schemeClr val="tx1"/>
                </a:solidFill>
                <a:latin typeface="Times New Roman" charset="0"/>
                <a:ea typeface="ＭＳ Ｐゴシック" charset="0"/>
              </a:defRPr>
            </a:lvl2pPr>
            <a:lvl3pPr eaLnBrk="0" hangingPunct="0">
              <a:defRPr kumimoji="1" sz="1400">
                <a:solidFill>
                  <a:schemeClr val="tx1"/>
                </a:solidFill>
                <a:latin typeface="Times New Roman" charset="0"/>
                <a:ea typeface="ＭＳ Ｐゴシック" charset="0"/>
              </a:defRPr>
            </a:lvl3pPr>
            <a:lvl4pPr eaLnBrk="0" hangingPunct="0">
              <a:defRPr kumimoji="1" sz="1400">
                <a:solidFill>
                  <a:schemeClr val="tx1"/>
                </a:solidFill>
                <a:latin typeface="Times New Roman" charset="0"/>
                <a:ea typeface="ＭＳ Ｐゴシック" charset="0"/>
              </a:defRPr>
            </a:lvl4pPr>
            <a:lvl5pPr eaLnBrk="0" hangingPunct="0">
              <a:defRPr kumimoji="1" sz="1400">
                <a:solidFill>
                  <a:schemeClr val="tx1"/>
                </a:solidFill>
                <a:latin typeface="Times New Roman" charset="0"/>
                <a:ea typeface="ＭＳ Ｐゴシック" charset="0"/>
              </a:defRPr>
            </a:lvl5pPr>
            <a:lvl6pPr marL="457200" eaLnBrk="0" fontAlgn="base" hangingPunct="0">
              <a:spcBef>
                <a:spcPct val="0"/>
              </a:spcBef>
              <a:spcAft>
                <a:spcPct val="0"/>
              </a:spcAft>
              <a:defRPr kumimoji="1" sz="1400">
                <a:solidFill>
                  <a:schemeClr val="tx1"/>
                </a:solidFill>
                <a:latin typeface="Times New Roman" charset="0"/>
                <a:ea typeface="ＭＳ Ｐゴシック" charset="0"/>
              </a:defRPr>
            </a:lvl6pPr>
            <a:lvl7pPr marL="914400" eaLnBrk="0" fontAlgn="base" hangingPunct="0">
              <a:spcBef>
                <a:spcPct val="0"/>
              </a:spcBef>
              <a:spcAft>
                <a:spcPct val="0"/>
              </a:spcAft>
              <a:defRPr kumimoji="1" sz="1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1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defRPr/>
            </a:pPr>
            <a:r>
              <a:rPr lang="fr-FR" sz="2000" b="1" smtClean="0">
                <a:solidFill>
                  <a:srgbClr val="B9D5F1"/>
                </a:solidFill>
                <a:latin typeface="Arial Black" charset="0"/>
                <a:cs typeface="Arial Black" charset="0"/>
              </a:rPr>
              <a:t>Les systèmes GNSS sont de très grand enjeux</a:t>
            </a:r>
          </a:p>
          <a:p>
            <a:pPr eaLnBrk="1" hangingPunct="1">
              <a:defRPr/>
            </a:pPr>
            <a:r>
              <a:rPr lang="fr-FR" sz="2000" b="1" smtClean="0">
                <a:solidFill>
                  <a:srgbClr val="B9D5F1"/>
                </a:solidFill>
                <a:latin typeface="Arial Black" charset="0"/>
                <a:cs typeface="Arial Black" charset="0"/>
              </a:rPr>
              <a:t> politiques et économiques</a:t>
            </a:r>
            <a:endParaRPr lang="fr-FR" sz="2000" smtClean="0">
              <a:latin typeface="Arial Black" charset="0"/>
              <a:cs typeface="Arial Black" charset="0"/>
            </a:endParaRPr>
          </a:p>
        </p:txBody>
      </p:sp>
      <p:sp>
        <p:nvSpPr>
          <p:cNvPr id="31752"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Introduction GNSS</a:t>
            </a:r>
          </a:p>
        </p:txBody>
      </p:sp>
      <p:sp>
        <p:nvSpPr>
          <p:cNvPr id="1945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1945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
        <p:nvSpPr>
          <p:cNvPr id="1946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F61381DD-6A19-A243-B485-6912DFF6171B}" type="slidenum">
              <a:rPr kumimoji="0" lang="fr-FR" sz="800">
                <a:solidFill>
                  <a:srgbClr val="FFFFFF"/>
                </a:solidFill>
              </a:rPr>
              <a:pPr eaLnBrk="1" hangingPunct="1"/>
              <a:t>2</a:t>
            </a:fld>
            <a:endParaRPr kumimoji="0" lang="fr-FR" sz="800">
              <a:solidFill>
                <a:srgbClr val="FFFFFF"/>
              </a:solidFill>
            </a:endParaRPr>
          </a:p>
        </p:txBody>
      </p:sp>
      <p:sp>
        <p:nvSpPr>
          <p:cNvPr id="10" name="Rectangle 6"/>
          <p:cNvSpPr>
            <a:spLocks noChangeArrowheads="1"/>
          </p:cNvSpPr>
          <p:nvPr/>
        </p:nvSpPr>
        <p:spPr bwMode="auto">
          <a:xfrm>
            <a:off x="795338" y="390525"/>
            <a:ext cx="81915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3000"/>
              </a:lnSpc>
            </a:pPr>
            <a:r>
              <a:rPr lang="fr-FR" sz="2800" b="1" dirty="0">
                <a:solidFill>
                  <a:srgbClr val="1B4A6E"/>
                </a:solidFill>
                <a:latin typeface="Arial" charset="0"/>
                <a:cs typeface="Arial" charset="0"/>
              </a:rPr>
              <a:t>GNSS (Global Navigation Satellite System)</a:t>
            </a:r>
          </a:p>
          <a:p>
            <a:pPr algn="ctr">
              <a:lnSpc>
                <a:spcPts val="3000"/>
              </a:lnSpc>
            </a:pPr>
            <a:endParaRPr lang="fr-FR" sz="2800" b="1" dirty="0">
              <a:solidFill>
                <a:srgbClr val="000000"/>
              </a:solidFill>
              <a:latin typeface="Arial" charset="0"/>
              <a:cs typeface="Arial" charset="0"/>
            </a:endParaRPr>
          </a:p>
          <a:p>
            <a:pPr algn="ctr">
              <a:lnSpc>
                <a:spcPts val="3000"/>
              </a:lnSpc>
            </a:pPr>
            <a:r>
              <a:rPr lang="fr-FR" sz="1800" b="1" dirty="0">
                <a:solidFill>
                  <a:srgbClr val="000000"/>
                </a:solidFill>
                <a:latin typeface="Arial" charset="0"/>
                <a:cs typeface="Arial" charset="0"/>
              </a:rPr>
              <a:t>C’est le nom général des systèmes de navigation satellitaires fournissant une couverture globale de </a:t>
            </a:r>
            <a:r>
              <a:rPr lang="fr-FR" sz="1800" b="1" dirty="0" err="1">
                <a:solidFill>
                  <a:srgbClr val="000000"/>
                </a:solidFill>
                <a:latin typeface="Arial" charset="0"/>
                <a:cs typeface="Arial" charset="0"/>
              </a:rPr>
              <a:t>géopositionnement</a:t>
            </a:r>
            <a:r>
              <a:rPr lang="fr-FR" sz="1800" b="1" dirty="0">
                <a:solidFill>
                  <a:srgbClr val="000000"/>
                </a:solidFill>
                <a:latin typeface="Arial" charset="0"/>
                <a:cs typeface="Arial" charset="0"/>
              </a:rPr>
              <a:t> à usage civil </a:t>
            </a:r>
          </a:p>
          <a:p>
            <a:endParaRPr lang="fr-FR" sz="1800" dirty="0">
              <a:solidFill>
                <a:srgbClr val="000000"/>
              </a:solidFill>
              <a:latin typeface="Arial" charset="0"/>
              <a:cs typeface="Arial" charset="0"/>
            </a:endParaRPr>
          </a:p>
          <a:p>
            <a:endParaRPr lang="fr-FR" sz="1800" dirty="0">
              <a:solidFill>
                <a:srgbClr val="000000"/>
              </a:solidFill>
              <a:latin typeface="Arial" charset="0"/>
              <a:cs typeface="Arial" charset="0"/>
            </a:endParaRPr>
          </a:p>
        </p:txBody>
      </p:sp>
      <p:sp>
        <p:nvSpPr>
          <p:cNvPr id="11" name="Rectangle 10"/>
          <p:cNvSpPr>
            <a:spLocks noChangeArrowheads="1"/>
          </p:cNvSpPr>
          <p:nvPr/>
        </p:nvSpPr>
        <p:spPr bwMode="auto">
          <a:xfrm>
            <a:off x="760413" y="4676775"/>
            <a:ext cx="81915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sz="1800">
              <a:solidFill>
                <a:srgbClr val="000000"/>
              </a:solidFill>
              <a:latin typeface="Arial" charset="0"/>
              <a:cs typeface="Arial" charset="0"/>
            </a:endParaRPr>
          </a:p>
          <a:p>
            <a:pPr>
              <a:lnSpc>
                <a:spcPct val="120000"/>
              </a:lnSpc>
            </a:pPr>
            <a:r>
              <a:rPr lang="fr-FR" sz="1600" b="1">
                <a:solidFill>
                  <a:srgbClr val="000000"/>
                </a:solidFill>
                <a:latin typeface="Arial" charset="0"/>
                <a:cs typeface="Arial" charset="0"/>
              </a:rPr>
              <a:t>Il doit en effet satisfaire des exigences :</a:t>
            </a:r>
          </a:p>
          <a:p>
            <a:pPr>
              <a:lnSpc>
                <a:spcPct val="120000"/>
              </a:lnSpc>
              <a:buFont typeface="Arial" charset="0"/>
              <a:buChar char="•"/>
            </a:pPr>
            <a:r>
              <a:rPr lang="fr-FR" sz="1600">
                <a:solidFill>
                  <a:srgbClr val="000000"/>
                </a:solidFill>
                <a:latin typeface="Arial" charset="0"/>
                <a:cs typeface="Arial" charset="0"/>
              </a:rPr>
              <a:t>  Fournir des informations de navigation en temps réel et en continue</a:t>
            </a:r>
          </a:p>
          <a:p>
            <a:pPr>
              <a:lnSpc>
                <a:spcPct val="120000"/>
              </a:lnSpc>
              <a:buFont typeface="Arial" charset="0"/>
              <a:buChar char="•"/>
            </a:pPr>
            <a:r>
              <a:rPr lang="fr-FR" sz="1600">
                <a:solidFill>
                  <a:srgbClr val="000000"/>
                </a:solidFill>
                <a:latin typeface="Arial" charset="0"/>
                <a:cs typeface="Arial" charset="0"/>
              </a:rPr>
              <a:t>  Fournir un degré de confiance à un instant donné</a:t>
            </a:r>
          </a:p>
          <a:p>
            <a:pPr>
              <a:lnSpc>
                <a:spcPct val="120000"/>
              </a:lnSpc>
              <a:buFont typeface="Arial" charset="0"/>
              <a:buChar char="•"/>
            </a:pPr>
            <a:r>
              <a:rPr lang="fr-FR" sz="1600">
                <a:solidFill>
                  <a:srgbClr val="000000"/>
                </a:solidFill>
                <a:latin typeface="Arial" charset="0"/>
                <a:cs typeface="Arial" charset="0"/>
              </a:rPr>
              <a:t>  Présenter des garanties et des responsabilités quant aux incidents éventuels    </a:t>
            </a:r>
          </a:p>
          <a:p>
            <a:pPr>
              <a:lnSpc>
                <a:spcPct val="120000"/>
              </a:lnSpc>
            </a:pPr>
            <a:r>
              <a:rPr lang="fr-FR" sz="1600">
                <a:solidFill>
                  <a:srgbClr val="000000"/>
                </a:solidFill>
                <a:latin typeface="Arial" charset="0"/>
                <a:cs typeface="Arial" charset="0"/>
              </a:rPr>
              <a:t>   de fonctionnement.</a:t>
            </a:r>
          </a:p>
        </p:txBody>
      </p:sp>
      <p:sp>
        <p:nvSpPr>
          <p:cNvPr id="12" name="Rectangle 10"/>
          <p:cNvSpPr>
            <a:spLocks noChangeArrowheads="1"/>
          </p:cNvSpPr>
          <p:nvPr/>
        </p:nvSpPr>
        <p:spPr bwMode="auto">
          <a:xfrm>
            <a:off x="839788" y="2195513"/>
            <a:ext cx="8069262" cy="2714625"/>
          </a:xfrm>
          <a:prstGeom prst="rect">
            <a:avLst/>
          </a:prstGeom>
          <a:solidFill>
            <a:srgbClr val="59246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fr-FR" sz="2400">
                <a:solidFill>
                  <a:srgbClr val="D0E3F5"/>
                </a:solidFill>
                <a:latin typeface="Arial" charset="0"/>
                <a:cs typeface="Arial" charset="0"/>
              </a:rPr>
              <a:t>Systèmes de navigation</a:t>
            </a:r>
          </a:p>
          <a:p>
            <a:pPr algn="ctr">
              <a:lnSpc>
                <a:spcPct val="120000"/>
              </a:lnSpc>
            </a:pPr>
            <a:r>
              <a:rPr lang="fr-FR" sz="1800">
                <a:solidFill>
                  <a:srgbClr val="D0E3F5"/>
                </a:solidFill>
                <a:latin typeface="Arial" charset="0"/>
                <a:cs typeface="Arial" charset="0"/>
              </a:rPr>
              <a:t>(</a:t>
            </a:r>
            <a:r>
              <a:rPr lang="en-US" sz="1800">
                <a:solidFill>
                  <a:srgbClr val="D0E3F5"/>
                </a:solidFill>
                <a:latin typeface="Arial" charset="0"/>
                <a:cs typeface="Arial" charset="0"/>
              </a:rPr>
              <a:t>GPS, GLONASS</a:t>
            </a:r>
            <a:r>
              <a:rPr lang="fr-FR" sz="1800">
                <a:solidFill>
                  <a:srgbClr val="D0E3F5"/>
                </a:solidFill>
                <a:latin typeface="Arial" charset="0"/>
                <a:cs typeface="Arial" charset="0"/>
              </a:rPr>
              <a:t>)</a:t>
            </a:r>
          </a:p>
          <a:p>
            <a:pPr algn="ctr"/>
            <a:r>
              <a:rPr lang="fr-FR" sz="2400" b="1">
                <a:solidFill>
                  <a:srgbClr val="D0E3F5"/>
                </a:solidFill>
                <a:latin typeface="Arial" charset="0"/>
                <a:cs typeface="Arial" charset="0"/>
              </a:rPr>
              <a:t>+</a:t>
            </a:r>
          </a:p>
          <a:p>
            <a:pPr algn="ctr"/>
            <a:r>
              <a:rPr lang="fr-FR" sz="2400">
                <a:solidFill>
                  <a:srgbClr val="D0E3F5"/>
                </a:solidFill>
                <a:latin typeface="Arial" charset="0"/>
                <a:cs typeface="Arial" charset="0"/>
              </a:rPr>
              <a:t>Systèmes d'augmentation de performances</a:t>
            </a:r>
          </a:p>
          <a:p>
            <a:pPr algn="ctr"/>
            <a:r>
              <a:rPr lang="fr-FR" sz="2400" b="1">
                <a:solidFill>
                  <a:srgbClr val="D0E3F5"/>
                </a:solidFill>
                <a:latin typeface="Arial" charset="0"/>
                <a:cs typeface="Arial" charset="0"/>
              </a:rPr>
              <a:t>=</a:t>
            </a:r>
          </a:p>
          <a:p>
            <a:pPr algn="ctr"/>
            <a:r>
              <a:rPr lang="fr-FR" sz="2400" b="1">
                <a:solidFill>
                  <a:srgbClr val="D0E3F5"/>
                </a:solidFill>
                <a:latin typeface="Arial" charset="0"/>
                <a:cs typeface="Arial" charset="0"/>
              </a:rPr>
              <a:t>G N S S </a:t>
            </a:r>
            <a:r>
              <a:rPr lang="fr-FR" sz="1800">
                <a:solidFill>
                  <a:srgbClr val="D0E3F5"/>
                </a:solidFill>
                <a:latin typeface="Arial" charset="0"/>
                <a:cs typeface="Arial" charset="0"/>
              </a:rPr>
              <a:t>(Future </a:t>
            </a:r>
            <a:r>
              <a:rPr lang="en-US" sz="1800">
                <a:solidFill>
                  <a:srgbClr val="D0E3F5"/>
                </a:solidFill>
                <a:latin typeface="Arial" charset="0"/>
                <a:cs typeface="Arial" charset="0"/>
              </a:rPr>
              <a:t>GPS ?, Future GLONASS ?, Galileo, Compass, </a:t>
            </a:r>
            <a:r>
              <a:rPr lang="fr-FR" sz="1800">
                <a:solidFill>
                  <a:srgbClr val="D0E3F5"/>
                </a:solidFill>
                <a:latin typeface="Arial" charset="0"/>
                <a:cs typeface="Arial" charset="0"/>
              </a:rPr>
              <a:t>…)</a:t>
            </a:r>
          </a:p>
          <a:p>
            <a:pPr algn="ctr"/>
            <a:endParaRPr lang="fr-FR" sz="2400">
              <a:solidFill>
                <a:srgbClr val="D0E3F5"/>
              </a:solidFill>
              <a:latin typeface="Arial" charset="0"/>
              <a:cs typeface="Arial" charset="0"/>
            </a:endParaRPr>
          </a:p>
        </p:txBody>
      </p:sp>
    </p:spTree>
    <p:extLst>
      <p:ext uri="{BB962C8B-B14F-4D97-AF65-F5344CB8AC3E}">
        <p14:creationId xmlns:p14="http://schemas.microsoft.com/office/powerpoint/2010/main" val="4250560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048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048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F67A9DE9-76C4-9C40-88C0-42C2E38CC477}" type="slidenum">
              <a:rPr kumimoji="0" lang="fr-FR" sz="800">
                <a:solidFill>
                  <a:srgbClr val="FFFFFF"/>
                </a:solidFill>
              </a:rPr>
              <a:pPr eaLnBrk="1" hangingPunct="1"/>
              <a:t>3</a:t>
            </a:fld>
            <a:endParaRPr kumimoji="0" lang="fr-FR" sz="800">
              <a:solidFill>
                <a:srgbClr val="FFFFFF"/>
              </a:solidFill>
            </a:endParaRPr>
          </a:p>
        </p:txBody>
      </p:sp>
      <p:sp>
        <p:nvSpPr>
          <p:cNvPr id="20484" name="Rectangle 6"/>
          <p:cNvSpPr>
            <a:spLocks noChangeArrowheads="1"/>
          </p:cNvSpPr>
          <p:nvPr/>
        </p:nvSpPr>
        <p:spPr bwMode="auto">
          <a:xfrm>
            <a:off x="698500" y="1035050"/>
            <a:ext cx="819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1800">
                <a:solidFill>
                  <a:srgbClr val="000000"/>
                </a:solidFill>
                <a:latin typeface="Arial" charset="0"/>
                <a:cs typeface="Arial" charset="0"/>
              </a:rPr>
              <a:t>Le système GPS est en 2010 le seul système de navigation satellitaire global entièrement opérationnel. </a:t>
            </a:r>
          </a:p>
        </p:txBody>
      </p:sp>
      <p:sp>
        <p:nvSpPr>
          <p:cNvPr id="20485"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800" b="1">
                <a:solidFill>
                  <a:srgbClr val="800000"/>
                </a:solidFill>
                <a:latin typeface="Arial" charset="0"/>
                <a:cs typeface="Arial" charset="0"/>
              </a:rPr>
              <a:t>GPS</a:t>
            </a:r>
            <a:endParaRPr lang="fr-FR" sz="2800" b="1">
              <a:solidFill>
                <a:srgbClr val="000000"/>
              </a:solidFill>
              <a:latin typeface="Arial" charset="0"/>
              <a:cs typeface="Arial" charset="0"/>
            </a:endParaRPr>
          </a:p>
        </p:txBody>
      </p:sp>
      <p:sp>
        <p:nvSpPr>
          <p:cNvPr id="20486"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7600" y="3598863"/>
            <a:ext cx="7297738" cy="1754187"/>
          </a:xfrm>
          <a:prstGeom prst="rect">
            <a:avLst/>
          </a:prstGeom>
        </p:spPr>
        <p:txBody>
          <a:bodyPr>
            <a:spAutoFit/>
          </a:bodyPr>
          <a:lstStyle/>
          <a:p>
            <a:pPr algn="l">
              <a:defRPr/>
            </a:pPr>
            <a:r>
              <a:rPr lang="fr-FR" sz="1800" dirty="0">
                <a:solidFill>
                  <a:schemeClr val="accent6">
                    <a:lumMod val="50000"/>
                  </a:schemeClr>
                </a:solidFill>
                <a:latin typeface="+mj-lt"/>
              </a:rPr>
              <a:t>Le 3 mai </a:t>
            </a:r>
            <a:r>
              <a:rPr lang="fr-FR" sz="1800" dirty="0" smtClean="0">
                <a:solidFill>
                  <a:schemeClr val="accent6">
                    <a:lumMod val="50000"/>
                  </a:schemeClr>
                </a:solidFill>
                <a:latin typeface="+mj-lt"/>
              </a:rPr>
              <a:t>2014, </a:t>
            </a:r>
            <a:r>
              <a:rPr lang="fr-FR" sz="1800" dirty="0">
                <a:solidFill>
                  <a:schemeClr val="accent6">
                    <a:lumMod val="50000"/>
                  </a:schemeClr>
                </a:solidFill>
                <a:latin typeface="+mj-lt"/>
              </a:rPr>
              <a:t>Samsung annonce que son </a:t>
            </a:r>
            <a:r>
              <a:rPr lang="fr-FR" sz="1800" dirty="0" err="1">
                <a:solidFill>
                  <a:schemeClr val="accent6">
                    <a:lumMod val="50000"/>
                  </a:schemeClr>
                </a:solidFill>
                <a:latin typeface="+mj-lt"/>
              </a:rPr>
              <a:t>Galaxy</a:t>
            </a:r>
            <a:r>
              <a:rPr lang="fr-FR" sz="1800" dirty="0">
                <a:solidFill>
                  <a:schemeClr val="accent6">
                    <a:lumMod val="50000"/>
                  </a:schemeClr>
                </a:solidFill>
                <a:latin typeface="+mj-lt"/>
              </a:rPr>
              <a:t> S3 sera capable de capter les signaux GLONASS6.</a:t>
            </a:r>
          </a:p>
          <a:p>
            <a:pPr algn="l">
              <a:defRPr/>
            </a:pPr>
            <a:endParaRPr lang="fr-FR" sz="1800" dirty="0">
              <a:solidFill>
                <a:schemeClr val="accent6">
                  <a:lumMod val="50000"/>
                </a:schemeClr>
              </a:solidFill>
              <a:latin typeface="+mj-lt"/>
            </a:endParaRPr>
          </a:p>
          <a:p>
            <a:pPr algn="l">
              <a:defRPr/>
            </a:pPr>
            <a:r>
              <a:rPr lang="fr-FR" sz="1800" dirty="0">
                <a:solidFill>
                  <a:schemeClr val="accent6">
                    <a:lumMod val="50000"/>
                  </a:schemeClr>
                </a:solidFill>
                <a:latin typeface="+mj-lt"/>
              </a:rPr>
              <a:t>Le 12 septembre </a:t>
            </a:r>
            <a:r>
              <a:rPr lang="fr-FR" sz="1800" dirty="0" smtClean="0">
                <a:solidFill>
                  <a:schemeClr val="accent6">
                    <a:lumMod val="50000"/>
                  </a:schemeClr>
                </a:solidFill>
                <a:latin typeface="+mj-lt"/>
              </a:rPr>
              <a:t>2014, </a:t>
            </a:r>
            <a:r>
              <a:rPr lang="fr-FR" sz="1800" dirty="0">
                <a:solidFill>
                  <a:schemeClr val="accent6">
                    <a:lumMod val="50000"/>
                  </a:schemeClr>
                </a:solidFill>
                <a:latin typeface="+mj-lt"/>
              </a:rPr>
              <a:t>Apple annonce que son iPhone 5, qui utilise un processeur fabriqué par Samsung, sera capable de capter les signaux GLONASS7.</a:t>
            </a:r>
          </a:p>
        </p:txBody>
      </p:sp>
      <p:sp>
        <p:nvSpPr>
          <p:cNvPr id="21506"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1507"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150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65E7DCA4-C692-5D44-A5C9-39B32B5AAB93}" type="slidenum">
              <a:rPr kumimoji="0" lang="fr-FR" sz="800">
                <a:solidFill>
                  <a:srgbClr val="FFFFFF"/>
                </a:solidFill>
              </a:rPr>
              <a:pPr eaLnBrk="1" hangingPunct="1"/>
              <a:t>4</a:t>
            </a:fld>
            <a:endParaRPr kumimoji="0" lang="fr-FR" sz="800">
              <a:solidFill>
                <a:srgbClr val="FFFFFF"/>
              </a:solidFill>
            </a:endParaRPr>
          </a:p>
        </p:txBody>
      </p:sp>
      <p:sp>
        <p:nvSpPr>
          <p:cNvPr id="21509" name="Rectangle 6"/>
          <p:cNvSpPr>
            <a:spLocks noChangeArrowheads="1"/>
          </p:cNvSpPr>
          <p:nvPr/>
        </p:nvSpPr>
        <p:spPr bwMode="auto">
          <a:xfrm>
            <a:off x="698500" y="1035050"/>
            <a:ext cx="8191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1600">
                <a:solidFill>
                  <a:srgbClr val="000000"/>
                </a:solidFill>
                <a:latin typeface="Arial" charset="0"/>
                <a:cs typeface="Arial" charset="0"/>
              </a:rPr>
              <a:t>Le système GLONASS (GLObal NAvigation Satellite System) de l’ex Union Soviétique, aujourd’hui </a:t>
            </a:r>
            <a:r>
              <a:rPr lang="fr-FR" sz="1600" b="1">
                <a:solidFill>
                  <a:srgbClr val="000000"/>
                </a:solidFill>
                <a:latin typeface="Arial" charset="0"/>
                <a:cs typeface="Arial" charset="0"/>
              </a:rPr>
              <a:t>Russie</a:t>
            </a:r>
            <a:r>
              <a:rPr lang="fr-FR" sz="1600">
                <a:solidFill>
                  <a:srgbClr val="000000"/>
                </a:solidFill>
                <a:latin typeface="Arial" charset="0"/>
                <a:cs typeface="Arial" charset="0"/>
              </a:rPr>
              <a:t>, est similaire au GPS. Avec l’écroulement de l’union soviétique, il ne fut plus entretenu. Depuis fin 2011 il est à nouveau opérationnel.</a:t>
            </a:r>
          </a:p>
        </p:txBody>
      </p:sp>
      <p:sp>
        <p:nvSpPr>
          <p:cNvPr id="21510"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800" b="1">
                <a:solidFill>
                  <a:srgbClr val="800000"/>
                </a:solidFill>
                <a:latin typeface="Arial" charset="0"/>
                <a:cs typeface="Arial" charset="0"/>
              </a:rPr>
              <a:t>GLONASS</a:t>
            </a:r>
            <a:r>
              <a:rPr lang="fr-FR" sz="2400" b="1">
                <a:solidFill>
                  <a:srgbClr val="800000"/>
                </a:solidFill>
                <a:latin typeface="Arial" charset="0"/>
                <a:cs typeface="Arial" charset="0"/>
              </a:rPr>
              <a:t> </a:t>
            </a:r>
            <a:endParaRPr lang="fr-FR" sz="2400" b="1">
              <a:solidFill>
                <a:srgbClr val="000000"/>
              </a:solidFill>
              <a:latin typeface="Arial" charset="0"/>
              <a:cs typeface="Arial" charset="0"/>
            </a:endParaRPr>
          </a:p>
        </p:txBody>
      </p:sp>
      <p:sp>
        <p:nvSpPr>
          <p:cNvPr id="2151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0636" y="2178271"/>
            <a:ext cx="75025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253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253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A7FC44E9-8602-1144-9152-D9A539A50F99}" type="slidenum">
              <a:rPr kumimoji="0" lang="fr-FR" sz="800">
                <a:solidFill>
                  <a:srgbClr val="FFFFFF"/>
                </a:solidFill>
              </a:rPr>
              <a:pPr eaLnBrk="1" hangingPunct="1"/>
              <a:t>5</a:t>
            </a:fld>
            <a:endParaRPr kumimoji="0" lang="fr-FR" sz="800">
              <a:solidFill>
                <a:srgbClr val="FFFFFF"/>
              </a:solidFill>
            </a:endParaRPr>
          </a:p>
        </p:txBody>
      </p:sp>
      <p:sp>
        <p:nvSpPr>
          <p:cNvPr id="22532"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800" b="1">
                <a:solidFill>
                  <a:srgbClr val="800000"/>
                </a:solidFill>
                <a:latin typeface="Arial" charset="0"/>
                <a:cs typeface="Arial" charset="0"/>
              </a:rPr>
              <a:t>GLONASS</a:t>
            </a:r>
            <a:r>
              <a:rPr lang="fr-FR" sz="2400" b="1">
                <a:solidFill>
                  <a:srgbClr val="800000"/>
                </a:solidFill>
                <a:latin typeface="Arial" charset="0"/>
                <a:cs typeface="Arial" charset="0"/>
              </a:rPr>
              <a:t> </a:t>
            </a:r>
            <a:endParaRPr lang="fr-FR" sz="2400" b="1">
              <a:solidFill>
                <a:srgbClr val="000000"/>
              </a:solidFill>
              <a:latin typeface="Arial" charset="0"/>
              <a:cs typeface="Arial" charset="0"/>
            </a:endParaRPr>
          </a:p>
        </p:txBody>
      </p:sp>
      <p:sp>
        <p:nvSpPr>
          <p:cNvPr id="22533" name="Rectangle 3"/>
          <p:cNvSpPr txBox="1">
            <a:spLocks noChangeArrowheads="1"/>
          </p:cNvSpPr>
          <p:nvPr/>
        </p:nvSpPr>
        <p:spPr bwMode="auto">
          <a:xfrm>
            <a:off x="877888" y="1249363"/>
            <a:ext cx="5534025"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61938" indent="-261938" eaLnBrk="0" hangingPunct="0">
              <a:tabLst>
                <a:tab pos="952500" algn="l"/>
                <a:tab pos="2195513" algn="l"/>
                <a:tab pos="7716838" algn="l"/>
              </a:tabLst>
              <a:defRPr kumimoji="1" sz="1400">
                <a:solidFill>
                  <a:schemeClr val="tx1"/>
                </a:solidFill>
                <a:latin typeface="Times New Roman" charset="0"/>
                <a:ea typeface="ＭＳ Ｐゴシック" charset="0"/>
                <a:cs typeface="ＭＳ Ｐゴシック" charset="0"/>
              </a:defRPr>
            </a:lvl1pPr>
            <a:lvl2pPr marL="742950" indent="-285750" eaLnBrk="0" hangingPunct="0">
              <a:tabLst>
                <a:tab pos="952500" algn="l"/>
                <a:tab pos="2195513" algn="l"/>
                <a:tab pos="7716838" algn="l"/>
              </a:tabLst>
              <a:defRPr kumimoji="1" sz="1400">
                <a:solidFill>
                  <a:schemeClr val="tx1"/>
                </a:solidFill>
                <a:latin typeface="Times New Roman" charset="0"/>
                <a:ea typeface="ＭＳ Ｐゴシック" charset="0"/>
              </a:defRPr>
            </a:lvl2pPr>
            <a:lvl3pPr marL="1143000" indent="-228600" eaLnBrk="0" hangingPunct="0">
              <a:tabLst>
                <a:tab pos="952500" algn="l"/>
                <a:tab pos="2195513" algn="l"/>
                <a:tab pos="7716838" algn="l"/>
              </a:tabLst>
              <a:defRPr kumimoji="1" sz="1400">
                <a:solidFill>
                  <a:schemeClr val="tx1"/>
                </a:solidFill>
                <a:latin typeface="Times New Roman" charset="0"/>
                <a:ea typeface="ＭＳ Ｐゴシック" charset="0"/>
              </a:defRPr>
            </a:lvl3pPr>
            <a:lvl4pPr marL="1600200" indent="-228600" eaLnBrk="0" hangingPunct="0">
              <a:tabLst>
                <a:tab pos="952500" algn="l"/>
                <a:tab pos="2195513" algn="l"/>
                <a:tab pos="7716838" algn="l"/>
              </a:tabLst>
              <a:defRPr kumimoji="1" sz="1400">
                <a:solidFill>
                  <a:schemeClr val="tx1"/>
                </a:solidFill>
                <a:latin typeface="Times New Roman" charset="0"/>
                <a:ea typeface="ＭＳ Ｐゴシック" charset="0"/>
              </a:defRPr>
            </a:lvl4pPr>
            <a:lvl5pPr marL="2057400" indent="-228600" eaLnBrk="0" hangingPunct="0">
              <a:tabLst>
                <a:tab pos="952500" algn="l"/>
                <a:tab pos="2195513" algn="l"/>
                <a:tab pos="7716838" algn="l"/>
              </a:tabLst>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tabLst>
                <a:tab pos="952500" algn="l"/>
                <a:tab pos="2195513" algn="l"/>
                <a:tab pos="7716838" algn="l"/>
              </a:tabLs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tabLst>
                <a:tab pos="952500" algn="l"/>
                <a:tab pos="2195513" algn="l"/>
                <a:tab pos="7716838" algn="l"/>
              </a:tabLs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tabLst>
                <a:tab pos="952500" algn="l"/>
                <a:tab pos="2195513" algn="l"/>
                <a:tab pos="7716838" algn="l"/>
              </a:tabLs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tabLst>
                <a:tab pos="952500" algn="l"/>
                <a:tab pos="2195513" algn="l"/>
                <a:tab pos="7716838" algn="l"/>
              </a:tabLst>
              <a:defRPr kumimoji="1" sz="1400">
                <a:solidFill>
                  <a:schemeClr val="tx1"/>
                </a:solidFill>
                <a:latin typeface="Times New Roman" charset="0"/>
                <a:ea typeface="ＭＳ Ｐゴシック" charset="0"/>
              </a:defRPr>
            </a:lvl9pPr>
          </a:lstStyle>
          <a:p>
            <a:pPr algn="l" eaLnBrk="1" hangingPunct="1">
              <a:spcBef>
                <a:spcPct val="20000"/>
              </a:spcBef>
              <a:buClr>
                <a:srgbClr val="FF9900"/>
              </a:buClr>
              <a:buFont typeface="Wingdings" charset="0"/>
              <a:buNone/>
            </a:pPr>
            <a:endParaRPr kumimoji="0" lang="fr-FR">
              <a:solidFill>
                <a:srgbClr val="333399"/>
              </a:solidFill>
              <a:latin typeface="Comic Sans MS" charset="0"/>
            </a:endParaRPr>
          </a:p>
          <a:p>
            <a:pPr algn="l" eaLnBrk="1" hangingPunct="1">
              <a:spcBef>
                <a:spcPct val="20000"/>
              </a:spcBef>
              <a:spcAft>
                <a:spcPct val="40000"/>
              </a:spcAft>
              <a:buClr>
                <a:srgbClr val="FF9900"/>
              </a:buClr>
              <a:buFont typeface="Wingdings" charset="0"/>
              <a:buNone/>
            </a:pPr>
            <a:r>
              <a:rPr kumimoji="0" lang="fr-FR" sz="1800" b="1">
                <a:solidFill>
                  <a:schemeClr val="bg1"/>
                </a:solidFill>
                <a:latin typeface="Arial" charset="0"/>
              </a:rPr>
              <a:t>Les principales différences au GPS sont </a:t>
            </a:r>
          </a:p>
          <a:p>
            <a:pPr algn="l" eaLnBrk="1" hangingPunct="1">
              <a:spcBef>
                <a:spcPct val="20000"/>
              </a:spcBef>
              <a:spcAft>
                <a:spcPct val="40000"/>
              </a:spcAft>
              <a:buClr>
                <a:srgbClr val="800000"/>
              </a:buClr>
              <a:buFont typeface="Wingdings" charset="0"/>
              <a:buChar char="§"/>
            </a:pPr>
            <a:r>
              <a:rPr kumimoji="0" lang="fr-FR" sz="1800">
                <a:solidFill>
                  <a:schemeClr val="bg1"/>
                </a:solidFill>
                <a:latin typeface="Arial" charset="0"/>
              </a:rPr>
              <a:t>Paramètres orbitaux des satellites : Meilleure géométrie pour les usagers des pôles (I’inclinaison de 1’orbite est de 64,8 degrés au lieu de 55 degrés pour le GPS).</a:t>
            </a:r>
          </a:p>
          <a:p>
            <a:pPr algn="l" eaLnBrk="1" hangingPunct="1">
              <a:spcBef>
                <a:spcPct val="20000"/>
              </a:spcBef>
              <a:spcAft>
                <a:spcPct val="40000"/>
              </a:spcAft>
              <a:buClr>
                <a:srgbClr val="800000"/>
              </a:buClr>
              <a:buFont typeface="Wingdings" charset="0"/>
              <a:buChar char="§"/>
            </a:pPr>
            <a:r>
              <a:rPr kumimoji="0" lang="fr-FR" sz="1800">
                <a:solidFill>
                  <a:schemeClr val="bg1"/>
                </a:solidFill>
                <a:latin typeface="Arial" charset="0"/>
              </a:rPr>
              <a:t>Moins d’information sur le segment des contrôles. </a:t>
            </a:r>
          </a:p>
          <a:p>
            <a:pPr algn="l" eaLnBrk="1" hangingPunct="1">
              <a:spcBef>
                <a:spcPct val="20000"/>
              </a:spcBef>
              <a:spcAft>
                <a:spcPct val="40000"/>
              </a:spcAft>
              <a:buClr>
                <a:srgbClr val="800000"/>
              </a:buClr>
              <a:buFont typeface="Wingdings" charset="0"/>
              <a:buChar char="§"/>
            </a:pPr>
            <a:r>
              <a:rPr kumimoji="0" lang="fr-FR" sz="1800">
                <a:solidFill>
                  <a:schemeClr val="bg1"/>
                </a:solidFill>
                <a:latin typeface="Arial" charset="0"/>
              </a:rPr>
              <a:t>Chaque satellite est affecté d’une paire de fréquences différente (1597-1617 MHz et 1240-1260 MHz) contrairement aux satellites GPS qui émettent sur les deux mêmes fréquences.</a:t>
            </a:r>
            <a:r>
              <a:rPr kumimoji="0" lang="fr-FR" sz="1800">
                <a:solidFill>
                  <a:schemeClr val="bg1"/>
                </a:solidFill>
                <a:latin typeface="Arial" charset="0"/>
                <a:cs typeface="Times New Roman" charset="0"/>
              </a:rPr>
              <a:t> </a:t>
            </a:r>
          </a:p>
        </p:txBody>
      </p:sp>
      <p:pic>
        <p:nvPicPr>
          <p:cNvPr id="22534" name="Picture 5" descr="satelli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389688" y="719138"/>
            <a:ext cx="2525712" cy="5541962"/>
          </a:xfrm>
          <a:noFill/>
        </p:spPr>
      </p:pic>
      <p:sp>
        <p:nvSpPr>
          <p:cNvPr id="22535"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355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355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6DA1E75C-5CD5-2F41-8499-83D2195E6418}" type="slidenum">
              <a:rPr kumimoji="0" lang="fr-FR" sz="800">
                <a:solidFill>
                  <a:srgbClr val="FFFFFF"/>
                </a:solidFill>
              </a:rPr>
              <a:pPr eaLnBrk="1" hangingPunct="1"/>
              <a:t>6</a:t>
            </a:fld>
            <a:endParaRPr kumimoji="0" lang="fr-FR" sz="800">
              <a:solidFill>
                <a:srgbClr val="FFFFFF"/>
              </a:solidFill>
            </a:endParaRPr>
          </a:p>
        </p:txBody>
      </p:sp>
      <p:sp>
        <p:nvSpPr>
          <p:cNvPr id="23556" name="Rectangle 6"/>
          <p:cNvSpPr>
            <a:spLocks noChangeArrowheads="1"/>
          </p:cNvSpPr>
          <p:nvPr/>
        </p:nvSpPr>
        <p:spPr bwMode="auto">
          <a:xfrm>
            <a:off x="698500" y="1035050"/>
            <a:ext cx="8191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1800" dirty="0">
                <a:solidFill>
                  <a:srgbClr val="000000"/>
                </a:solidFill>
                <a:latin typeface="Arial" charset="0"/>
                <a:cs typeface="Arial" charset="0"/>
              </a:rPr>
              <a:t>Galileo est un projet européen lancé en 2002. Le système devrait être opérationnel en </a:t>
            </a:r>
            <a:r>
              <a:rPr lang="fr-FR" sz="1800" dirty="0" smtClean="0">
                <a:solidFill>
                  <a:srgbClr val="000000"/>
                </a:solidFill>
                <a:latin typeface="Arial" charset="0"/>
                <a:cs typeface="Arial" charset="0"/>
              </a:rPr>
              <a:t>2015 </a:t>
            </a:r>
            <a:r>
              <a:rPr lang="fr-FR" sz="1800" dirty="0">
                <a:solidFill>
                  <a:srgbClr val="000000"/>
                </a:solidFill>
                <a:latin typeface="Arial" charset="0"/>
                <a:cs typeface="Arial" charset="0"/>
              </a:rPr>
              <a:t>et achevé en 2020.</a:t>
            </a:r>
          </a:p>
          <a:p>
            <a:pPr algn="l"/>
            <a:r>
              <a:rPr lang="fr-FR" sz="1800" dirty="0">
                <a:solidFill>
                  <a:srgbClr val="000000"/>
                </a:solidFill>
                <a:latin typeface="Arial" charset="0"/>
                <a:cs typeface="Arial" charset="0"/>
              </a:rPr>
              <a:t>Il garantira l'autonomie de l'Union européenne vis-à-vis des États-Unis et de la Russie.</a:t>
            </a:r>
          </a:p>
        </p:txBody>
      </p:sp>
      <p:sp>
        <p:nvSpPr>
          <p:cNvPr id="23557"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000" b="1">
                <a:solidFill>
                  <a:srgbClr val="FFB870"/>
                </a:solidFill>
                <a:latin typeface="Arial" charset="0"/>
                <a:cs typeface="Arial" charset="0"/>
              </a:rPr>
              <a:t>GLONASS</a:t>
            </a:r>
            <a:r>
              <a:rPr lang="fr-FR" sz="2800" b="1">
                <a:solidFill>
                  <a:srgbClr val="800000"/>
                </a:solidFill>
                <a:latin typeface="Arial" charset="0"/>
                <a:cs typeface="Arial" charset="0"/>
              </a:rPr>
              <a:t> Galileo</a:t>
            </a:r>
            <a:r>
              <a:rPr lang="fr-FR" sz="2400" b="1">
                <a:solidFill>
                  <a:srgbClr val="800000"/>
                </a:solidFill>
                <a:latin typeface="Arial" charset="0"/>
                <a:cs typeface="Arial" charset="0"/>
              </a:rPr>
              <a:t> </a:t>
            </a:r>
            <a:endParaRPr lang="fr-FR" sz="2400" b="1">
              <a:solidFill>
                <a:srgbClr val="000000"/>
              </a:solidFill>
              <a:latin typeface="Arial" charset="0"/>
              <a:cs typeface="Arial" charset="0"/>
            </a:endParaRPr>
          </a:p>
        </p:txBody>
      </p:sp>
      <p:pic>
        <p:nvPicPr>
          <p:cNvPr id="23558"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3263" y="3043238"/>
            <a:ext cx="188912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pic>
        <p:nvPicPr>
          <p:cNvPr id="23560"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0263" y="2741613"/>
            <a:ext cx="5440362" cy="3536950"/>
          </a:xfrm>
          <a:noFill/>
        </p:spPr>
      </p:pic>
      <p:sp>
        <p:nvSpPr>
          <p:cNvPr id="12" name="Rectangle 5"/>
          <p:cNvSpPr>
            <a:spLocks noChangeArrowheads="1"/>
          </p:cNvSpPr>
          <p:nvPr/>
        </p:nvSpPr>
        <p:spPr bwMode="auto">
          <a:xfrm>
            <a:off x="6540500" y="5494338"/>
            <a:ext cx="2400300" cy="738187"/>
          </a:xfrm>
          <a:prstGeom prst="rect">
            <a:avLst/>
          </a:prstGeom>
          <a:solidFill>
            <a:schemeClr val="bg2">
              <a:lumMod val="20000"/>
              <a:lumOff val="80000"/>
            </a:schemeClr>
          </a:solidFill>
          <a:ln w="9525">
            <a:noFill/>
            <a:miter lim="800000"/>
            <a:headEnd/>
            <a:tailEnd/>
          </a:ln>
        </p:spPr>
        <p:txBody>
          <a:bodyPr>
            <a:spAutoFit/>
          </a:bodyPr>
          <a:lstStyle/>
          <a:p>
            <a:pPr algn="l">
              <a:defRPr/>
            </a:pPr>
            <a:r>
              <a:rPr lang="fr-FR" dirty="0">
                <a:solidFill>
                  <a:schemeClr val="bg1"/>
                </a:solidFill>
                <a:latin typeface="Arial" charset="0"/>
                <a:cs typeface="Arial" charset="0"/>
              </a:rPr>
              <a:t>Source : Direction-Générale de l’Energie et des Transports - 2002</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457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4579"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86756803-0C7D-5C4B-95BC-8E10764B3A49}" type="slidenum">
              <a:rPr kumimoji="0" lang="fr-FR" sz="800">
                <a:solidFill>
                  <a:srgbClr val="FFFFFF"/>
                </a:solidFill>
              </a:rPr>
              <a:pPr eaLnBrk="1" hangingPunct="1"/>
              <a:t>7</a:t>
            </a:fld>
            <a:endParaRPr kumimoji="0" lang="fr-FR" sz="800">
              <a:solidFill>
                <a:srgbClr val="FFFFFF"/>
              </a:solidFill>
            </a:endParaRPr>
          </a:p>
        </p:txBody>
      </p:sp>
      <p:sp>
        <p:nvSpPr>
          <p:cNvPr id="24580" name="Rectangle 6"/>
          <p:cNvSpPr>
            <a:spLocks noChangeArrowheads="1"/>
          </p:cNvSpPr>
          <p:nvPr/>
        </p:nvSpPr>
        <p:spPr bwMode="auto">
          <a:xfrm>
            <a:off x="698500" y="1035050"/>
            <a:ext cx="8191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1800" dirty="0">
                <a:solidFill>
                  <a:srgbClr val="000000"/>
                </a:solidFill>
                <a:latin typeface="Arial" charset="0"/>
                <a:cs typeface="Arial" charset="0"/>
              </a:rPr>
              <a:t>Galileo est un projet européen lancé en 2002. Le système devrait être opérationnel en </a:t>
            </a:r>
            <a:r>
              <a:rPr lang="fr-FR" sz="1800" dirty="0" smtClean="0">
                <a:solidFill>
                  <a:srgbClr val="000000"/>
                </a:solidFill>
                <a:latin typeface="Arial" charset="0"/>
                <a:cs typeface="Arial" charset="0"/>
              </a:rPr>
              <a:t>2016 </a:t>
            </a:r>
            <a:r>
              <a:rPr lang="fr-FR" sz="1800" dirty="0">
                <a:solidFill>
                  <a:srgbClr val="000000"/>
                </a:solidFill>
                <a:latin typeface="Arial" charset="0"/>
                <a:cs typeface="Arial" charset="0"/>
              </a:rPr>
              <a:t>et achevé en 2020.</a:t>
            </a:r>
          </a:p>
          <a:p>
            <a:pPr algn="l"/>
            <a:r>
              <a:rPr lang="fr-FR" sz="1800" dirty="0">
                <a:solidFill>
                  <a:srgbClr val="000000"/>
                </a:solidFill>
                <a:latin typeface="Arial" charset="0"/>
                <a:cs typeface="Arial" charset="0"/>
              </a:rPr>
              <a:t>Il garantira l'autonomie de l'Union européenne vis-à-vis des États-Unis et de la Russie.</a:t>
            </a:r>
          </a:p>
        </p:txBody>
      </p:sp>
      <p:sp>
        <p:nvSpPr>
          <p:cNvPr id="24581"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000" b="1">
                <a:solidFill>
                  <a:srgbClr val="FFB870"/>
                </a:solidFill>
                <a:latin typeface="Arial" charset="0"/>
                <a:cs typeface="Arial" charset="0"/>
              </a:rPr>
              <a:t>GLONASS</a:t>
            </a:r>
            <a:r>
              <a:rPr lang="fr-FR" sz="2800" b="1">
                <a:solidFill>
                  <a:srgbClr val="800000"/>
                </a:solidFill>
                <a:latin typeface="Arial" charset="0"/>
                <a:cs typeface="Arial" charset="0"/>
              </a:rPr>
              <a:t> Galileo</a:t>
            </a:r>
            <a:r>
              <a:rPr lang="fr-FR" sz="2400" b="1">
                <a:solidFill>
                  <a:srgbClr val="800000"/>
                </a:solidFill>
                <a:latin typeface="Arial" charset="0"/>
                <a:cs typeface="Arial" charset="0"/>
              </a:rPr>
              <a:t> </a:t>
            </a:r>
            <a:endParaRPr lang="fr-FR" sz="2400" b="1">
              <a:solidFill>
                <a:srgbClr val="000000"/>
              </a:solidFill>
              <a:latin typeface="Arial" charset="0"/>
              <a:cs typeface="Arial" charset="0"/>
            </a:endParaRPr>
          </a:p>
        </p:txBody>
      </p:sp>
      <p:pic>
        <p:nvPicPr>
          <p:cNvPr id="24582"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3263" y="3043238"/>
            <a:ext cx="188912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
        <p:nvSpPr>
          <p:cNvPr id="11" name="Rectangle 5"/>
          <p:cNvSpPr>
            <a:spLocks noChangeArrowheads="1"/>
          </p:cNvSpPr>
          <p:nvPr/>
        </p:nvSpPr>
        <p:spPr bwMode="auto">
          <a:xfrm>
            <a:off x="6540500" y="5427663"/>
            <a:ext cx="2400300" cy="738187"/>
          </a:xfrm>
          <a:prstGeom prst="rect">
            <a:avLst/>
          </a:prstGeom>
          <a:solidFill>
            <a:schemeClr val="bg2">
              <a:lumMod val="20000"/>
              <a:lumOff val="80000"/>
            </a:schemeClr>
          </a:solidFill>
          <a:ln w="9525">
            <a:noFill/>
            <a:miter lim="800000"/>
            <a:headEnd/>
            <a:tailEnd/>
          </a:ln>
        </p:spPr>
        <p:txBody>
          <a:bodyPr>
            <a:spAutoFit/>
          </a:bodyPr>
          <a:lstStyle/>
          <a:p>
            <a:pPr algn="l">
              <a:defRPr/>
            </a:pPr>
            <a:r>
              <a:rPr lang="fr-FR">
                <a:solidFill>
                  <a:schemeClr val="bg1"/>
                </a:solidFill>
                <a:latin typeface="Arial" charset="0"/>
                <a:cs typeface="Arial" charset="0"/>
              </a:rPr>
              <a:t>Source : Direction-Générale de l’Energie et des Transports - 2002</a:t>
            </a:r>
          </a:p>
        </p:txBody>
      </p:sp>
      <p:pic>
        <p:nvPicPr>
          <p:cNvPr id="245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674938"/>
            <a:ext cx="5318125"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560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560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FF324B13-4128-C941-9E5D-13029222375B}" type="slidenum">
              <a:rPr kumimoji="0" lang="fr-FR" sz="800">
                <a:solidFill>
                  <a:srgbClr val="FFFFFF"/>
                </a:solidFill>
              </a:rPr>
              <a:pPr eaLnBrk="1" hangingPunct="1"/>
              <a:t>8</a:t>
            </a:fld>
            <a:endParaRPr kumimoji="0" lang="fr-FR" sz="800">
              <a:solidFill>
                <a:srgbClr val="FFFFFF"/>
              </a:solidFill>
            </a:endParaRPr>
          </a:p>
        </p:txBody>
      </p:sp>
      <p:sp>
        <p:nvSpPr>
          <p:cNvPr id="25604" name="Rectangle 6"/>
          <p:cNvSpPr>
            <a:spLocks noChangeArrowheads="1"/>
          </p:cNvSpPr>
          <p:nvPr/>
        </p:nvSpPr>
        <p:spPr bwMode="auto">
          <a:xfrm>
            <a:off x="698500" y="1035050"/>
            <a:ext cx="8191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1800" dirty="0">
                <a:solidFill>
                  <a:srgbClr val="000000"/>
                </a:solidFill>
                <a:latin typeface="Arial" charset="0"/>
                <a:cs typeface="Arial" charset="0"/>
              </a:rPr>
              <a:t>Galileo est un projet européen lancé en 2002. Le système </a:t>
            </a:r>
            <a:r>
              <a:rPr lang="fr-FR" sz="1800" dirty="0" smtClean="0">
                <a:solidFill>
                  <a:srgbClr val="000000"/>
                </a:solidFill>
                <a:latin typeface="Arial" charset="0"/>
                <a:cs typeface="Arial" charset="0"/>
              </a:rPr>
              <a:t>devait </a:t>
            </a:r>
            <a:r>
              <a:rPr lang="fr-FR" sz="1800" dirty="0">
                <a:solidFill>
                  <a:srgbClr val="000000"/>
                </a:solidFill>
                <a:latin typeface="Arial" charset="0"/>
                <a:cs typeface="Arial" charset="0"/>
              </a:rPr>
              <a:t>être opérationnel en </a:t>
            </a:r>
            <a:r>
              <a:rPr lang="fr-FR" sz="1800" dirty="0" smtClean="0">
                <a:solidFill>
                  <a:srgbClr val="000000"/>
                </a:solidFill>
                <a:latin typeface="Arial" charset="0"/>
                <a:cs typeface="Arial" charset="0"/>
              </a:rPr>
              <a:t>2008 puis 2014 </a:t>
            </a:r>
            <a:r>
              <a:rPr lang="fr-FR" sz="1800" dirty="0">
                <a:solidFill>
                  <a:srgbClr val="000000"/>
                </a:solidFill>
                <a:latin typeface="Arial" charset="0"/>
                <a:cs typeface="Arial" charset="0"/>
              </a:rPr>
              <a:t>et achevé en 2020.</a:t>
            </a:r>
          </a:p>
          <a:p>
            <a:pPr algn="l"/>
            <a:r>
              <a:rPr lang="fr-FR" sz="1800" dirty="0">
                <a:solidFill>
                  <a:srgbClr val="000000"/>
                </a:solidFill>
                <a:latin typeface="Arial" charset="0"/>
                <a:cs typeface="Arial" charset="0"/>
              </a:rPr>
              <a:t>Il garantira l'autonomie de l'Union européenne vis-à-vis des États-Unis et de la Russie.</a:t>
            </a:r>
          </a:p>
        </p:txBody>
      </p:sp>
      <p:sp>
        <p:nvSpPr>
          <p:cNvPr id="25605"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000" b="1">
                <a:solidFill>
                  <a:srgbClr val="FFB870"/>
                </a:solidFill>
                <a:latin typeface="Arial" charset="0"/>
                <a:cs typeface="Arial" charset="0"/>
              </a:rPr>
              <a:t>GLONASS</a:t>
            </a:r>
            <a:r>
              <a:rPr lang="fr-FR" sz="2800" b="1">
                <a:solidFill>
                  <a:srgbClr val="800000"/>
                </a:solidFill>
                <a:latin typeface="Arial" charset="0"/>
                <a:cs typeface="Arial" charset="0"/>
              </a:rPr>
              <a:t> Galileo</a:t>
            </a:r>
            <a:r>
              <a:rPr lang="fr-FR" sz="2400" b="1">
                <a:solidFill>
                  <a:srgbClr val="800000"/>
                </a:solidFill>
                <a:latin typeface="Arial" charset="0"/>
                <a:cs typeface="Arial" charset="0"/>
              </a:rPr>
              <a:t> </a:t>
            </a:r>
            <a:endParaRPr lang="fr-FR" sz="2400" b="1">
              <a:solidFill>
                <a:srgbClr val="000000"/>
              </a:solidFill>
              <a:latin typeface="Arial" charset="0"/>
              <a:cs typeface="Arial" charset="0"/>
            </a:endParaRPr>
          </a:p>
        </p:txBody>
      </p:sp>
      <p:pic>
        <p:nvPicPr>
          <p:cNvPr id="2560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3263" y="3043238"/>
            <a:ext cx="188912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pic>
        <p:nvPicPr>
          <p:cNvPr id="7" name="Image 6" descr="Capture d’écran 2012-10-23 à 15.00.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2510366"/>
            <a:ext cx="62484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9" name="Rectangle 7"/>
          <p:cNvSpPr>
            <a:spLocks noChangeArrowheads="1"/>
          </p:cNvSpPr>
          <p:nvPr/>
        </p:nvSpPr>
        <p:spPr bwMode="auto">
          <a:xfrm>
            <a:off x="1708150" y="6137275"/>
            <a:ext cx="435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i="1" dirty="0" err="1">
                <a:solidFill>
                  <a:srgbClr val="535353"/>
                </a:solidFill>
                <a:latin typeface="Verdana" charset="0"/>
              </a:rPr>
              <a:t>ZDNet</a:t>
            </a:r>
            <a:r>
              <a:rPr lang="fr-FR" sz="1200" i="1" dirty="0">
                <a:solidFill>
                  <a:srgbClr val="535353"/>
                </a:solidFill>
                <a:latin typeface="Verdana" charset="0"/>
              </a:rPr>
              <a:t> France. Publié le vendredi 21 septembre </a:t>
            </a:r>
            <a:r>
              <a:rPr lang="fr-FR" sz="1200" i="1" dirty="0" smtClean="0">
                <a:solidFill>
                  <a:srgbClr val="535353"/>
                </a:solidFill>
                <a:latin typeface="Verdana" charset="0"/>
              </a:rPr>
              <a:t>2014</a:t>
            </a:r>
            <a:endParaRPr lang="fr-FR" sz="1200" i="1"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pPr eaLnBrk="1" hangingPunct="1"/>
            <a:r>
              <a:rPr lang="fr-FR">
                <a:solidFill>
                  <a:srgbClr val="1B4A6E"/>
                </a:solidFill>
                <a:latin typeface="Arial" charset="0"/>
                <a:ea typeface="ＭＳ Ｐゴシック" charset="0"/>
                <a:cs typeface="ＭＳ Ｐゴシック" charset="0"/>
              </a:rPr>
              <a:t>   Systèmes de navigation satellitaires existants ou en développement </a:t>
            </a:r>
          </a:p>
        </p:txBody>
      </p:sp>
      <p:sp>
        <p:nvSpPr>
          <p:cNvPr id="2662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a:solidFill>
                  <a:srgbClr val="FFFFFF"/>
                </a:solidFill>
              </a:rPr>
              <a:t>Erik </a:t>
            </a:r>
            <a:r>
              <a:rPr kumimoji="0" lang="fr-FR" sz="800">
                <a:solidFill>
                  <a:srgbClr val="FFFFFF"/>
                </a:solidFill>
                <a:latin typeface="Arial" charset="0"/>
                <a:cs typeface="Arial" charset="0"/>
              </a:rPr>
              <a:t>Doerflinger</a:t>
            </a:r>
          </a:p>
        </p:txBody>
      </p:sp>
      <p:sp>
        <p:nvSpPr>
          <p:cNvPr id="26627"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fld id="{B3004883-8716-F24F-8D61-93221EBDB37E}" type="slidenum">
              <a:rPr kumimoji="0" lang="fr-FR" sz="800">
                <a:solidFill>
                  <a:srgbClr val="FFFFFF"/>
                </a:solidFill>
              </a:rPr>
              <a:pPr eaLnBrk="1" hangingPunct="1"/>
              <a:t>9</a:t>
            </a:fld>
            <a:endParaRPr kumimoji="0" lang="fr-FR" sz="800">
              <a:solidFill>
                <a:srgbClr val="FFFFFF"/>
              </a:solidFill>
            </a:endParaRPr>
          </a:p>
        </p:txBody>
      </p:sp>
      <p:sp>
        <p:nvSpPr>
          <p:cNvPr id="26628" name="Rectangle 8"/>
          <p:cNvSpPr>
            <a:spLocks noChangeArrowheads="1"/>
          </p:cNvSpPr>
          <p:nvPr/>
        </p:nvSpPr>
        <p:spPr bwMode="auto">
          <a:xfrm>
            <a:off x="676275" y="471488"/>
            <a:ext cx="812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fr-FR" sz="2000">
                <a:solidFill>
                  <a:srgbClr val="FFB870"/>
                </a:solidFill>
                <a:latin typeface="Arial" charset="0"/>
                <a:cs typeface="Arial" charset="0"/>
              </a:rPr>
              <a:t>GPS</a:t>
            </a:r>
            <a:r>
              <a:rPr lang="fr-FR" sz="2400" b="1">
                <a:solidFill>
                  <a:srgbClr val="800000"/>
                </a:solidFill>
                <a:latin typeface="Arial" charset="0"/>
                <a:cs typeface="Arial" charset="0"/>
              </a:rPr>
              <a:t> </a:t>
            </a:r>
            <a:r>
              <a:rPr lang="fr-FR" sz="2000" b="1">
                <a:solidFill>
                  <a:srgbClr val="FFB870"/>
                </a:solidFill>
                <a:latin typeface="Arial" charset="0"/>
                <a:cs typeface="Arial" charset="0"/>
              </a:rPr>
              <a:t>GLONASS</a:t>
            </a:r>
            <a:r>
              <a:rPr lang="fr-FR" sz="2800" b="1">
                <a:solidFill>
                  <a:srgbClr val="800000"/>
                </a:solidFill>
                <a:latin typeface="Arial" charset="0"/>
                <a:cs typeface="Arial" charset="0"/>
              </a:rPr>
              <a:t> Galileo</a:t>
            </a:r>
            <a:r>
              <a:rPr lang="fr-FR" sz="2400" b="1">
                <a:solidFill>
                  <a:srgbClr val="800000"/>
                </a:solidFill>
                <a:latin typeface="Arial" charset="0"/>
                <a:cs typeface="Arial" charset="0"/>
              </a:rPr>
              <a:t> </a:t>
            </a:r>
            <a:endParaRPr lang="fr-FR" sz="2400" b="1">
              <a:solidFill>
                <a:srgbClr val="000000"/>
              </a:solidFill>
              <a:latin typeface="Arial" charset="0"/>
              <a:cs typeface="Arial" charset="0"/>
            </a:endParaRPr>
          </a:p>
        </p:txBody>
      </p:sp>
      <p:sp>
        <p:nvSpPr>
          <p:cNvPr id="26629" name="ZoneTexte 10"/>
          <p:cNvSpPr txBox="1">
            <a:spLocks noChangeArrowheads="1"/>
          </p:cNvSpPr>
          <p:nvPr/>
        </p:nvSpPr>
        <p:spPr bwMode="auto">
          <a:xfrm>
            <a:off x="730250" y="1209675"/>
            <a:ext cx="82899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algn="l" eaLnBrk="1" hangingPunct="1"/>
            <a:r>
              <a:rPr lang="fr-FR" sz="1800" b="1">
                <a:solidFill>
                  <a:srgbClr val="000000"/>
                </a:solidFill>
                <a:latin typeface="Arial" charset="0"/>
              </a:rPr>
              <a:t>Sous contrôle civil </a:t>
            </a:r>
          </a:p>
          <a:p>
            <a:pPr algn="l" eaLnBrk="1" hangingPunct="1"/>
            <a:r>
              <a:rPr lang="fr-FR">
                <a:solidFill>
                  <a:srgbClr val="000000"/>
                </a:solidFill>
                <a:latin typeface="Arial" charset="0"/>
              </a:rPr>
              <a:t>Il garantira l'autonomie de l'UE vis-à-vis des USA dans le domaine stratégique, notamment dans les applications militaires et l’aviation civile.</a:t>
            </a:r>
          </a:p>
          <a:p>
            <a:pPr algn="l" eaLnBrk="1" hangingPunct="1"/>
            <a:endParaRPr lang="fr-FR" sz="1800">
              <a:solidFill>
                <a:srgbClr val="000000"/>
              </a:solidFill>
              <a:latin typeface="Arial" charset="0"/>
            </a:endParaRPr>
          </a:p>
          <a:p>
            <a:pPr algn="l" eaLnBrk="1" hangingPunct="1"/>
            <a:r>
              <a:rPr lang="fr-FR" sz="1800" b="1">
                <a:solidFill>
                  <a:srgbClr val="000000"/>
                </a:solidFill>
                <a:latin typeface="Arial" charset="0"/>
              </a:rPr>
              <a:t>Dix signaux dont six gratuits </a:t>
            </a:r>
          </a:p>
          <a:p>
            <a:pPr algn="l" eaLnBrk="1" hangingPunct="1"/>
            <a:endParaRPr lang="fr-FR">
              <a:solidFill>
                <a:srgbClr val="000000"/>
              </a:solidFill>
              <a:latin typeface="Arial" charset="0"/>
            </a:endParaRPr>
          </a:p>
          <a:p>
            <a:pPr algn="l" eaLnBrk="1" hangingPunct="1"/>
            <a:r>
              <a:rPr lang="fr-FR" sz="1800" b="1">
                <a:solidFill>
                  <a:srgbClr val="000000"/>
                </a:solidFill>
                <a:latin typeface="Arial" charset="0"/>
              </a:rPr>
              <a:t>Cinq services</a:t>
            </a:r>
          </a:p>
          <a:p>
            <a:pPr algn="l" eaLnBrk="1" hangingPunct="1"/>
            <a:r>
              <a:rPr lang="fr-FR">
                <a:solidFill>
                  <a:srgbClr val="000000"/>
                </a:solidFill>
                <a:latin typeface="Arial" charset="0"/>
              </a:rPr>
              <a:t>Service ouvert : Correspond à l'utilisation civile du GPS actuel.</a:t>
            </a:r>
          </a:p>
          <a:p>
            <a:pPr algn="l" eaLnBrk="1" hangingPunct="1"/>
            <a:r>
              <a:rPr lang="fr-FR">
                <a:solidFill>
                  <a:srgbClr val="000000"/>
                </a:solidFill>
                <a:latin typeface="Arial" charset="0"/>
              </a:rPr>
              <a:t>Service commercial : Garantie du service meilleure précision</a:t>
            </a:r>
          </a:p>
          <a:p>
            <a:pPr algn="l" eaLnBrk="1" hangingPunct="1"/>
            <a:r>
              <a:rPr lang="fr-FR">
                <a:solidFill>
                  <a:srgbClr val="000000"/>
                </a:solidFill>
                <a:latin typeface="Arial" charset="0"/>
              </a:rPr>
              <a:t>Service de sûreté de la vie : Service sécurisé, intègre et certifiable</a:t>
            </a:r>
          </a:p>
          <a:p>
            <a:pPr algn="l" eaLnBrk="1" hangingPunct="1"/>
            <a:r>
              <a:rPr lang="fr-FR">
                <a:solidFill>
                  <a:srgbClr val="000000"/>
                </a:solidFill>
                <a:latin typeface="Arial" charset="0"/>
              </a:rPr>
              <a:t>Service public réglementé: Il sera chiffré et disponible seulement sur</a:t>
            </a:r>
          </a:p>
          <a:p>
            <a:pPr algn="l" eaLnBrk="1" hangingPunct="1"/>
            <a:r>
              <a:rPr lang="fr-FR">
                <a:solidFill>
                  <a:srgbClr val="000000"/>
                </a:solidFill>
                <a:latin typeface="Arial" charset="0"/>
              </a:rPr>
              <a:t>                                           des récepteurs spécifiques.</a:t>
            </a:r>
          </a:p>
          <a:p>
            <a:pPr algn="l" eaLnBrk="1" hangingPunct="1"/>
            <a:r>
              <a:rPr lang="fr-FR">
                <a:solidFill>
                  <a:srgbClr val="000000"/>
                </a:solidFill>
                <a:latin typeface="Arial" charset="0"/>
              </a:rPr>
              <a:t>Service de recherche et secours : Il permettra de localiser des balises</a:t>
            </a:r>
          </a:p>
          <a:p>
            <a:pPr algn="l" eaLnBrk="1" hangingPunct="1"/>
            <a:r>
              <a:rPr lang="fr-FR">
                <a:solidFill>
                  <a:srgbClr val="000000"/>
                </a:solidFill>
                <a:latin typeface="Arial" charset="0"/>
              </a:rPr>
              <a:t>                                                       spécifiques.</a:t>
            </a:r>
          </a:p>
          <a:p>
            <a:pPr algn="l" eaLnBrk="1" hangingPunct="1"/>
            <a:endParaRPr lang="fr-FR">
              <a:solidFill>
                <a:srgbClr val="000000"/>
              </a:solidFill>
              <a:latin typeface="Arial" charset="0"/>
            </a:endParaRPr>
          </a:p>
          <a:p>
            <a:pPr algn="l" eaLnBrk="1" hangingPunct="1"/>
            <a:endParaRPr lang="fr-FR">
              <a:solidFill>
                <a:srgbClr val="000000"/>
              </a:solidFill>
              <a:latin typeface="Arial" charset="0"/>
            </a:endParaRPr>
          </a:p>
          <a:p>
            <a:pPr algn="l" eaLnBrk="1" hangingPunct="1"/>
            <a:endParaRPr lang="fr-FR">
              <a:solidFill>
                <a:srgbClr val="000000"/>
              </a:solidFill>
              <a:latin typeface="Arial" charset="0"/>
            </a:endParaRPr>
          </a:p>
          <a:p>
            <a:pPr algn="l" eaLnBrk="1" hangingPunct="1"/>
            <a:endParaRPr lang="fr-FR">
              <a:solidFill>
                <a:srgbClr val="000000"/>
              </a:solidFill>
              <a:latin typeface="Arial" charset="0"/>
            </a:endParaRPr>
          </a:p>
          <a:p>
            <a:pPr algn="l" eaLnBrk="1" hangingPunct="1"/>
            <a:endParaRPr lang="fr-FR">
              <a:solidFill>
                <a:srgbClr val="800000"/>
              </a:solidFill>
              <a:latin typeface="Arial" charset="0"/>
            </a:endParaRPr>
          </a:p>
          <a:p>
            <a:pPr algn="l" eaLnBrk="1" hangingPunct="1"/>
            <a:r>
              <a:rPr lang="fr-FR" sz="1800" b="1">
                <a:solidFill>
                  <a:srgbClr val="800000"/>
                </a:solidFill>
                <a:latin typeface="Arial" charset="0"/>
              </a:rPr>
              <a:t>De nombreux autres pays sont intéressés pour participer à Galileo</a:t>
            </a:r>
          </a:p>
          <a:p>
            <a:pPr algn="l" eaLnBrk="1" hangingPunct="1"/>
            <a:endParaRPr lang="fr-FR">
              <a:solidFill>
                <a:srgbClr val="000000"/>
              </a:solidFill>
              <a:latin typeface="Arial" charset="0"/>
            </a:endParaRPr>
          </a:p>
          <a:p>
            <a:pPr algn="l" eaLnBrk="1" hangingPunct="1"/>
            <a:r>
              <a:rPr lang="fr-FR">
                <a:solidFill>
                  <a:srgbClr val="000000"/>
                </a:solidFill>
                <a:latin typeface="Arial" charset="0"/>
              </a:rPr>
              <a:t>En septembre 2005 cinq pays ont signé des accords de participation à Galileo : Chine, Inde, Israël, Maroc, Ukraine. Des discussions sont en cours avec d’autres pays.</a:t>
            </a:r>
          </a:p>
        </p:txBody>
      </p:sp>
      <p:pic>
        <p:nvPicPr>
          <p:cNvPr id="26630" name="Imag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3263" y="3043238"/>
            <a:ext cx="188912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Espace réservé du pied de page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Times New Roman" charset="0"/>
                <a:ea typeface="ＭＳ Ｐゴシック" charset="0"/>
                <a:cs typeface="ＭＳ Ｐゴシック" charset="0"/>
              </a:defRPr>
            </a:lvl1pPr>
            <a:lvl2pPr marL="742950" indent="-285750" eaLnBrk="0" hangingPunct="0">
              <a:defRPr kumimoji="1" sz="1400">
                <a:solidFill>
                  <a:schemeClr val="tx1"/>
                </a:solidFill>
                <a:latin typeface="Times New Roman" charset="0"/>
                <a:ea typeface="ＭＳ Ｐゴシック" charset="0"/>
              </a:defRPr>
            </a:lvl2pPr>
            <a:lvl3pPr marL="1143000" indent="-228600" eaLnBrk="0" hangingPunct="0">
              <a:defRPr kumimoji="1" sz="1400">
                <a:solidFill>
                  <a:schemeClr val="tx1"/>
                </a:solidFill>
                <a:latin typeface="Times New Roman" charset="0"/>
                <a:ea typeface="ＭＳ Ｐゴシック" charset="0"/>
              </a:defRPr>
            </a:lvl3pPr>
            <a:lvl4pPr marL="1600200" indent="-228600" eaLnBrk="0" hangingPunct="0">
              <a:defRPr kumimoji="1" sz="1400">
                <a:solidFill>
                  <a:schemeClr val="tx1"/>
                </a:solidFill>
                <a:latin typeface="Times New Roman" charset="0"/>
                <a:ea typeface="ＭＳ Ｐゴシック" charset="0"/>
              </a:defRPr>
            </a:lvl4pPr>
            <a:lvl5pPr marL="2057400" indent="-228600" eaLnBrk="0" hangingPunct="0">
              <a:defRPr kumimoji="1" sz="1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1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1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1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1400">
                <a:solidFill>
                  <a:schemeClr val="tx1"/>
                </a:solidFill>
                <a:latin typeface="Times New Roman" charset="0"/>
                <a:ea typeface="ＭＳ Ｐゴシック" charset="0"/>
              </a:defRPr>
            </a:lvl9pPr>
          </a:lstStyle>
          <a:p>
            <a:pPr eaLnBrk="1" hangingPunct="1"/>
            <a:r>
              <a:rPr kumimoji="0" lang="fr-FR" sz="800" dirty="0">
                <a:solidFill>
                  <a:srgbClr val="FFFFFF"/>
                </a:solidFill>
              </a:rPr>
              <a:t>GPS - </a:t>
            </a:r>
            <a:r>
              <a:rPr kumimoji="0" lang="fr-FR" sz="800" dirty="0" smtClean="0">
                <a:solidFill>
                  <a:srgbClr val="FFFFFF"/>
                </a:solidFill>
              </a:rPr>
              <a:t>2016</a:t>
            </a:r>
            <a:endParaRPr kumimoji="0" lang="fr-FR" sz="8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urs_GPS_05">
  <a:themeElements>
    <a:clrScheme name="cours_GPS_05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fontScheme name="cours_GPS_05">
      <a:majorFont>
        <a:latin typeface="Arial"/>
        <a:ea typeface=""/>
        <a:cs typeface=""/>
      </a:majorFont>
      <a:minorFont>
        <a:latin typeface="Arial Narrow"/>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400" b="0" i="0" u="none" strike="noStrike" cap="none" normalizeH="0" baseline="0">
            <a:ln>
              <a:noFill/>
            </a:ln>
            <a:solidFill>
              <a:schemeClr val="tx1"/>
            </a:solidFill>
            <a:effectLst/>
            <a:latin typeface="Times New Roman" charset="0"/>
          </a:defRPr>
        </a:defPPr>
      </a:lstStyle>
    </a:lnDef>
  </a:objectDefaults>
  <a:extraClrSchemeLst>
    <a:extraClrScheme>
      <a:clrScheme name="cours_GPS_05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ours_GPS_05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ours_GPS_05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41845</TotalTime>
  <Words>1082</Words>
  <Application>Microsoft Macintosh PowerPoint</Application>
  <PresentationFormat>Présentation à l'écran (4:3)</PresentationFormat>
  <Paragraphs>165</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cours_GPS_05</vt:lpstr>
      <vt:lpstr>Présentation PowerPoint</vt:lpstr>
      <vt:lpstr>   Introduction GNSS</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de navigation satellitaires existants ou en développement </vt:lpstr>
      <vt:lpstr>   Systèmes d'augmentation de performances</vt:lpstr>
      <vt:lpstr>   Systèmes d'augmentation de performances : SBAS</vt:lpstr>
      <vt:lpstr>   GNSS</vt:lpstr>
    </vt:vector>
  </TitlesOfParts>
  <Company>GTS / CNRS /UM2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Origines de la situation</dc:title>
  <dc:creator>Erik Doerflinger</dc:creator>
  <cp:lastModifiedBy>erik doerflinger</cp:lastModifiedBy>
  <cp:revision>320</cp:revision>
  <cp:lastPrinted>1601-01-01T00:00:00Z</cp:lastPrinted>
  <dcterms:created xsi:type="dcterms:W3CDTF">2010-01-05T14:54:20Z</dcterms:created>
  <dcterms:modified xsi:type="dcterms:W3CDTF">2016-01-25T14:20:47Z</dcterms:modified>
</cp:coreProperties>
</file>