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22"/>
  </p:notesMasterIdLst>
  <p:handoutMasterIdLst>
    <p:handoutMasterId r:id="rId23"/>
  </p:handoutMasterIdLst>
  <p:sldIdLst>
    <p:sldId id="399" r:id="rId2"/>
    <p:sldId id="400" r:id="rId3"/>
    <p:sldId id="413" r:id="rId4"/>
    <p:sldId id="408" r:id="rId5"/>
    <p:sldId id="407" r:id="rId6"/>
    <p:sldId id="409" r:id="rId7"/>
    <p:sldId id="410" r:id="rId8"/>
    <p:sldId id="412" r:id="rId9"/>
    <p:sldId id="425" r:id="rId10"/>
    <p:sldId id="415" r:id="rId11"/>
    <p:sldId id="434" r:id="rId12"/>
    <p:sldId id="437" r:id="rId13"/>
    <p:sldId id="438" r:id="rId14"/>
    <p:sldId id="295" r:id="rId15"/>
    <p:sldId id="416" r:id="rId16"/>
    <p:sldId id="417" r:id="rId17"/>
    <p:sldId id="418" r:id="rId18"/>
    <p:sldId id="335" r:id="rId19"/>
    <p:sldId id="439" r:id="rId20"/>
    <p:sldId id="436" r:id="rId21"/>
  </p:sldIdLst>
  <p:sldSz cx="9144000" cy="6858000" type="screen4x3"/>
  <p:notesSz cx="6781800" cy="9918700"/>
  <p:defaultTextStyle>
    <a:defPPr>
      <a:defRPr lang="en-US"/>
    </a:defPPr>
    <a:lvl1pPr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umimoji="1" sz="1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umimoji="1" sz="1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umimoji="1" sz="1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umimoji="1" sz="1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554340"/>
    <a:srgbClr val="406274"/>
    <a:srgbClr val="1B4A6E"/>
    <a:srgbClr val="265A88"/>
    <a:srgbClr val="4C7F9D"/>
    <a:srgbClr val="0F8AC0"/>
    <a:srgbClr val="5493B6"/>
    <a:srgbClr val="94B3C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50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354"/>
    </p:cViewPr>
  </p:sorterViewPr>
  <p:notesViewPr>
    <p:cSldViewPr snapToGrid="0">
      <p:cViewPr varScale="1">
        <p:scale>
          <a:sx n="95" d="100"/>
          <a:sy n="95" d="100"/>
        </p:scale>
        <p:origin x="-3736" y="-120"/>
      </p:cViewPr>
      <p:guideLst>
        <p:guide orient="horz" pos="3124"/>
        <p:guide pos="2136"/>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l" defTabSz="946150">
              <a:defRPr sz="1200" smtClean="0"/>
            </a:lvl1pPr>
          </a:lstStyle>
          <a:p>
            <a:pPr>
              <a:defRPr/>
            </a:pPr>
            <a:endParaRPr lang="fr-FR"/>
          </a:p>
        </p:txBody>
      </p:sp>
      <p:sp>
        <p:nvSpPr>
          <p:cNvPr id="16387" name="Rectangle 3"/>
          <p:cNvSpPr>
            <a:spLocks noGrp="1" noChangeArrowheads="1"/>
          </p:cNvSpPr>
          <p:nvPr>
            <p:ph type="dt" sz="quarter" idx="1"/>
          </p:nvPr>
        </p:nvSpPr>
        <p:spPr bwMode="auto">
          <a:xfrm>
            <a:off x="3851275"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r" defTabSz="946150">
              <a:defRPr sz="1200" smtClean="0"/>
            </a:lvl1pPr>
          </a:lstStyle>
          <a:p>
            <a:pPr>
              <a:defRPr/>
            </a:pPr>
            <a:endParaRPr lang="fr-FR"/>
          </a:p>
        </p:txBody>
      </p:sp>
      <p:sp>
        <p:nvSpPr>
          <p:cNvPr id="16388" name="Rectangle 4"/>
          <p:cNvSpPr>
            <a:spLocks noGrp="1" noChangeArrowheads="1"/>
          </p:cNvSpPr>
          <p:nvPr>
            <p:ph type="ftr" sz="quarter" idx="2"/>
          </p:nvPr>
        </p:nvSpPr>
        <p:spPr bwMode="auto">
          <a:xfrm>
            <a:off x="0"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l" defTabSz="946150">
              <a:defRPr sz="1200" smtClean="0"/>
            </a:lvl1pPr>
          </a:lstStyle>
          <a:p>
            <a:pPr>
              <a:defRPr/>
            </a:pPr>
            <a:endParaRPr lang="fr-FR"/>
          </a:p>
        </p:txBody>
      </p:sp>
      <p:sp>
        <p:nvSpPr>
          <p:cNvPr id="16389" name="Rectangle 5"/>
          <p:cNvSpPr>
            <a:spLocks noGrp="1" noChangeArrowheads="1"/>
          </p:cNvSpPr>
          <p:nvPr>
            <p:ph type="sldNum" sz="quarter" idx="3"/>
          </p:nvPr>
        </p:nvSpPr>
        <p:spPr bwMode="auto">
          <a:xfrm>
            <a:off x="3851275"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r" defTabSz="946150">
              <a:defRPr sz="1200" smtClean="0"/>
            </a:lvl1pPr>
          </a:lstStyle>
          <a:p>
            <a:pPr>
              <a:defRPr/>
            </a:pPr>
            <a:fld id="{B35819CF-D004-B446-8888-9AAD21083CB2}" type="slidenum">
              <a:rPr lang="fr-FR"/>
              <a:pPr>
                <a:defRPr/>
              </a:pPr>
              <a:t>‹#›</a:t>
            </a:fld>
            <a:endParaRPr lang="fr-FR"/>
          </a:p>
        </p:txBody>
      </p:sp>
    </p:spTree>
    <p:extLst>
      <p:ext uri="{BB962C8B-B14F-4D97-AF65-F5344CB8AC3E}">
        <p14:creationId xmlns:p14="http://schemas.microsoft.com/office/powerpoint/2010/main" val="16480101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l" defTabSz="946150">
              <a:defRPr sz="1200" smtClean="0"/>
            </a:lvl1pPr>
          </a:lstStyle>
          <a:p>
            <a:pPr>
              <a:defRPr/>
            </a:pPr>
            <a:endParaRPr lang="fr-FR"/>
          </a:p>
        </p:txBody>
      </p:sp>
      <p:sp>
        <p:nvSpPr>
          <p:cNvPr id="15363" name="Rectangle 3"/>
          <p:cNvSpPr>
            <a:spLocks noGrp="1" noChangeArrowheads="1"/>
          </p:cNvSpPr>
          <p:nvPr>
            <p:ph type="dt" idx="1"/>
          </p:nvPr>
        </p:nvSpPr>
        <p:spPr bwMode="auto">
          <a:xfrm>
            <a:off x="3851275"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r" defTabSz="946150">
              <a:defRPr sz="1200" smtClean="0"/>
            </a:lvl1pPr>
          </a:lstStyle>
          <a:p>
            <a:pPr>
              <a:defRPr/>
            </a:pPr>
            <a:endParaRPr lang="fr-FR"/>
          </a:p>
        </p:txBody>
      </p:sp>
      <p:sp>
        <p:nvSpPr>
          <p:cNvPr id="8196" name="Rectangle 4"/>
          <p:cNvSpPr>
            <a:spLocks noGrp="1" noRot="1" noChangeAspect="1" noChangeArrowheads="1" noTextEdit="1"/>
          </p:cNvSpPr>
          <p:nvPr>
            <p:ph type="sldImg" idx="2"/>
          </p:nvPr>
        </p:nvSpPr>
        <p:spPr bwMode="auto">
          <a:xfrm>
            <a:off x="933450" y="739775"/>
            <a:ext cx="4929188" cy="3697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904875" y="4684713"/>
            <a:ext cx="4983163" cy="4519612"/>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5366" name="Rectangle 6"/>
          <p:cNvSpPr>
            <a:spLocks noGrp="1" noChangeArrowheads="1"/>
          </p:cNvSpPr>
          <p:nvPr>
            <p:ph type="ftr" sz="quarter" idx="4"/>
          </p:nvPr>
        </p:nvSpPr>
        <p:spPr bwMode="auto">
          <a:xfrm>
            <a:off x="0"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l" defTabSz="946150">
              <a:defRPr sz="1200" smtClean="0"/>
            </a:lvl1pPr>
          </a:lstStyle>
          <a:p>
            <a:pPr>
              <a:defRPr/>
            </a:pPr>
            <a:endParaRPr lang="fr-FR"/>
          </a:p>
        </p:txBody>
      </p:sp>
      <p:sp>
        <p:nvSpPr>
          <p:cNvPr id="15367" name="Rectangle 7"/>
          <p:cNvSpPr>
            <a:spLocks noGrp="1" noChangeArrowheads="1"/>
          </p:cNvSpPr>
          <p:nvPr>
            <p:ph type="sldNum" sz="quarter" idx="5"/>
          </p:nvPr>
        </p:nvSpPr>
        <p:spPr bwMode="auto">
          <a:xfrm>
            <a:off x="3851275"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r" defTabSz="946150">
              <a:defRPr sz="1200" smtClean="0"/>
            </a:lvl1pPr>
          </a:lstStyle>
          <a:p>
            <a:pPr>
              <a:defRPr/>
            </a:pPr>
            <a:fld id="{171FEDF9-FCFA-9647-A144-D353F0269A15}" type="slidenum">
              <a:rPr lang="fr-FR"/>
              <a:pPr>
                <a:defRPr/>
              </a:pPr>
              <a:t>‹#›</a:t>
            </a:fld>
            <a:endParaRPr lang="fr-FR"/>
          </a:p>
        </p:txBody>
      </p:sp>
    </p:spTree>
    <p:extLst>
      <p:ext uri="{BB962C8B-B14F-4D97-AF65-F5344CB8AC3E}">
        <p14:creationId xmlns:p14="http://schemas.microsoft.com/office/powerpoint/2010/main" val="550455275"/>
      </p:ext>
    </p:extLst>
  </p:cSld>
  <p:clrMap bg1="lt1" tx1="dk1" bg2="lt2" tx2="dk2" accent1="accent1" accent2="accent2" accent3="accent3" accent4="accent4" accent5="accent5" accent6="accent6" hlink="hlink" folHlink="folHlink"/>
  <p:hf hdr="0" ftr="0" dt="0"/>
  <p:notesStyle>
    <a:lvl1pPr algn="l" defTabSz="911225" rtl="0" eaLnBrk="0" fontAlgn="base" hangingPunct="0">
      <a:spcBef>
        <a:spcPct val="30000"/>
      </a:spcBef>
      <a:spcAft>
        <a:spcPct val="0"/>
      </a:spcAft>
      <a:defRPr kumimoji="1" sz="1200" kern="1200">
        <a:solidFill>
          <a:schemeClr val="tx1"/>
        </a:solidFill>
        <a:latin typeface="Times New Roman" charset="0"/>
        <a:ea typeface="ＭＳ Ｐゴシック" pitchFamily="-65" charset="-128"/>
        <a:cs typeface="ＭＳ Ｐゴシック" pitchFamily="-65" charset="-128"/>
      </a:defRPr>
    </a:lvl1pPr>
    <a:lvl2pPr marL="455613" algn="l" defTabSz="911225"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2pPr>
    <a:lvl3pPr marL="912813" algn="l" defTabSz="911225"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3pPr>
    <a:lvl4pPr marL="1368425" algn="l" defTabSz="911225"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4pPr>
    <a:lvl5pPr marL="1825625" algn="l" defTabSz="911225"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Rectangle 4"/>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fr-FR" sz="2400"/>
          </a:p>
        </p:txBody>
      </p:sp>
      <p:sp>
        <p:nvSpPr>
          <p:cNvPr id="3" name="Rectangle 5"/>
          <p:cNvSpPr txBox="1">
            <a:spLocks noChangeArrowheads="1"/>
          </p:cNvSpPr>
          <p:nvPr userDrawn="1"/>
        </p:nvSpPr>
        <p:spPr bwMode="auto">
          <a:xfrm rot="16200000">
            <a:off x="-237331" y="5703094"/>
            <a:ext cx="931862" cy="311150"/>
          </a:xfrm>
          <a:prstGeom prst="rect">
            <a:avLst/>
          </a:prstGeom>
          <a:noFill/>
          <a:ln w="9525">
            <a:noFill/>
            <a:miter lim="800000"/>
            <a:headEnd/>
            <a:tailEnd/>
          </a:ln>
          <a:effectLst/>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defRPr/>
            </a:pPr>
            <a:r>
              <a:rPr kumimoji="0" lang="fr-FR" sz="800" smtClean="0">
                <a:solidFill>
                  <a:srgbClr val="FFFFFF"/>
                </a:solidFill>
              </a:rPr>
              <a:t>Erik </a:t>
            </a:r>
            <a:r>
              <a:rPr kumimoji="0" lang="fr-FR" sz="800" smtClean="0">
                <a:solidFill>
                  <a:srgbClr val="FFFFFF"/>
                </a:solidFill>
                <a:latin typeface="Arial" charset="0"/>
                <a:cs typeface="Arial" charset="0"/>
              </a:rPr>
              <a:t>Doerflinger</a:t>
            </a:r>
          </a:p>
        </p:txBody>
      </p:sp>
      <p:sp>
        <p:nvSpPr>
          <p:cNvPr id="4" name="Rectangle 6"/>
          <p:cNvSpPr txBox="1">
            <a:spLocks noChangeArrowheads="1"/>
          </p:cNvSpPr>
          <p:nvPr userDrawn="1"/>
        </p:nvSpPr>
        <p:spPr bwMode="auto">
          <a:xfrm rot="16200000">
            <a:off x="-206375" y="504825"/>
            <a:ext cx="862013" cy="303213"/>
          </a:xfrm>
          <a:prstGeom prst="rect">
            <a:avLst/>
          </a:prstGeom>
          <a:noFill/>
          <a:ln w="9525">
            <a:noFill/>
            <a:miter lim="800000"/>
            <a:headEnd/>
            <a:tailEnd/>
          </a:ln>
          <a:effectLst/>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r" eaLnBrk="1" hangingPunct="1">
              <a:spcBef>
                <a:spcPct val="50000"/>
              </a:spcBef>
              <a:defRPr/>
            </a:pPr>
            <a:r>
              <a:rPr kumimoji="0" lang="fr-FR" sz="800" i="1" dirty="0" smtClean="0">
                <a:solidFill>
                  <a:srgbClr val="FFFFFF"/>
                </a:solidFill>
              </a:rPr>
              <a:t>GPS - 2016</a:t>
            </a:r>
          </a:p>
        </p:txBody>
      </p:sp>
      <p:sp>
        <p:nvSpPr>
          <p:cNvPr id="5" name="Rectangle 7"/>
          <p:cNvSpPr txBox="1">
            <a:spLocks noChangeArrowheads="1"/>
          </p:cNvSpPr>
          <p:nvPr userDrawn="1"/>
        </p:nvSpPr>
        <p:spPr bwMode="auto">
          <a:xfrm>
            <a:off x="36513" y="6554788"/>
            <a:ext cx="396875" cy="303212"/>
          </a:xfrm>
          <a:prstGeom prst="rect">
            <a:avLst/>
          </a:prstGeom>
          <a:noFill/>
          <a:ln w="9525">
            <a:noFill/>
            <a:miter lim="800000"/>
            <a:headEnd/>
            <a:tailEnd/>
          </a:ln>
          <a:effectLst/>
        </p:spPr>
        <p:txBody>
          <a:bodyPr wrap="none"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defRPr/>
            </a:pPr>
            <a:fld id="{81927CB6-A94C-534C-A662-59BDB9682965}" type="slidenum">
              <a:rPr kumimoji="0" lang="fr-FR" sz="800" smtClean="0">
                <a:solidFill>
                  <a:srgbClr val="FFFFFF"/>
                </a:solidFill>
              </a:rPr>
              <a:pPr eaLnBrk="1" hangingPunct="1">
                <a:defRPr/>
              </a:pPr>
              <a:t>‹#›</a:t>
            </a:fld>
            <a:endParaRPr kumimoji="0" lang="fr-FR" sz="800" smtClean="0">
              <a:solidFill>
                <a:srgbClr val="FFFFFF"/>
              </a:solidFill>
            </a:endParaRPr>
          </a:p>
        </p:txBody>
      </p:sp>
      <p:sp>
        <p:nvSpPr>
          <p:cNvPr id="6" name="Titre 1"/>
          <p:cNvSpPr txBox="1">
            <a:spLocks/>
          </p:cNvSpPr>
          <p:nvPr userDrawn="1"/>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w="9525">
            <a:noFill/>
            <a:miter lim="800000"/>
            <a:headEnd/>
            <a:tailEnd/>
          </a:ln>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defRPr/>
            </a:pPr>
            <a:endParaRPr kumimoji="0" lang="fr-FR" sz="2000" b="1" smtClean="0">
              <a:solidFill>
                <a:srgbClr val="1B4A6E"/>
              </a:solidFill>
              <a:latin typeface="Arial" charset="0"/>
            </a:endParaRPr>
          </a:p>
        </p:txBody>
      </p:sp>
      <p:sp>
        <p:nvSpPr>
          <p:cNvPr id="7" name="Rectangle 5"/>
          <p:cNvSpPr>
            <a:spLocks noGrp="1" noChangeArrowheads="1"/>
          </p:cNvSpPr>
          <p:nvPr>
            <p:ph type="dt" sz="quarter" idx="10"/>
          </p:nvPr>
        </p:nvSpPr>
        <p:spPr>
          <a:xfrm>
            <a:off x="2559050" y="6470650"/>
            <a:ext cx="1346200" cy="387350"/>
          </a:xfrm>
        </p:spPr>
        <p:txBody>
          <a:bodyPr/>
          <a:lstStyle>
            <a:lvl1pPr>
              <a:defRPr sz="1400" smtClean="0">
                <a:solidFill>
                  <a:schemeClr val="tx1"/>
                </a:solidFill>
              </a:defRPr>
            </a:lvl1pPr>
          </a:lstStyle>
          <a:p>
            <a:pPr>
              <a:defRPr/>
            </a:pPr>
            <a:r>
              <a:rPr lang="fr-FR"/>
              <a:t>Erik Doerflinger</a:t>
            </a:r>
          </a:p>
        </p:txBody>
      </p:sp>
      <p:sp>
        <p:nvSpPr>
          <p:cNvPr id="8" name="Rectangle 6"/>
          <p:cNvSpPr>
            <a:spLocks noGrp="1" noChangeArrowheads="1"/>
          </p:cNvSpPr>
          <p:nvPr>
            <p:ph type="ftr" sz="quarter" idx="11"/>
          </p:nvPr>
        </p:nvSpPr>
        <p:spPr>
          <a:xfrm>
            <a:off x="3984625" y="6477000"/>
            <a:ext cx="3540125" cy="379413"/>
          </a:xfrm>
        </p:spPr>
        <p:txBody>
          <a:bodyPr/>
          <a:lstStyle>
            <a:lvl1pPr algn="ctr">
              <a:spcBef>
                <a:spcPct val="0"/>
              </a:spcBef>
              <a:defRPr sz="1400" i="0" dirty="0" smtClean="0">
                <a:solidFill>
                  <a:schemeClr val="tx1"/>
                </a:solidFill>
              </a:defRPr>
            </a:lvl1pPr>
          </a:lstStyle>
          <a:p>
            <a:pPr>
              <a:defRPr/>
            </a:pPr>
            <a:r>
              <a:rPr lang="fr-FR" dirty="0"/>
              <a:t>GPS - </a:t>
            </a:r>
            <a:r>
              <a:rPr lang="fr-FR" dirty="0" smtClean="0"/>
              <a:t>2016</a:t>
            </a:r>
            <a:endParaRPr lang="fr-FR" dirty="0"/>
          </a:p>
        </p:txBody>
      </p:sp>
      <p:sp>
        <p:nvSpPr>
          <p:cNvPr id="9" name="Rectangle 7"/>
          <p:cNvSpPr>
            <a:spLocks noGrp="1" noChangeArrowheads="1"/>
          </p:cNvSpPr>
          <p:nvPr>
            <p:ph type="sldNum" sz="quarter" idx="12"/>
          </p:nvPr>
        </p:nvSpPr>
        <p:spPr>
          <a:xfrm>
            <a:off x="7572375" y="6477000"/>
            <a:ext cx="1250950" cy="379413"/>
          </a:xfrm>
        </p:spPr>
        <p:txBody>
          <a:bodyPr/>
          <a:lstStyle>
            <a:lvl1pPr>
              <a:defRPr sz="1400" smtClean="0">
                <a:solidFill>
                  <a:schemeClr val="tx1"/>
                </a:solidFill>
              </a:defRPr>
            </a:lvl1pPr>
          </a:lstStyle>
          <a:p>
            <a:pPr>
              <a:defRPr/>
            </a:pPr>
            <a:fld id="{478807FA-A2E2-CC49-A461-9302A5FFF256}" type="slidenum">
              <a:rPr lang="fr-FR"/>
              <a:pPr>
                <a:defRPr/>
              </a:pPr>
              <a:t>‹#›</a:t>
            </a:fld>
            <a:endParaRPr lang="fr-FR"/>
          </a:p>
        </p:txBody>
      </p:sp>
    </p:spTree>
    <p:extLst>
      <p:ext uri="{BB962C8B-B14F-4D97-AF65-F5344CB8AC3E}">
        <p14:creationId xmlns:p14="http://schemas.microsoft.com/office/powerpoint/2010/main" val="3207173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a:t>Erik Doerflinger</a:t>
            </a:r>
            <a:endParaRPr lang="fr-FR">
              <a:latin typeface="Arial" charset="0"/>
              <a:cs typeface="Arial" charset="0"/>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fr-FR" dirty="0"/>
              <a:t>GPS - </a:t>
            </a:r>
            <a:r>
              <a:rPr lang="fr-FR" dirty="0" smtClean="0"/>
              <a:t>2016</a:t>
            </a:r>
            <a:endParaRPr lang="fr-FR" dirty="0"/>
          </a:p>
        </p:txBody>
      </p:sp>
      <p:sp>
        <p:nvSpPr>
          <p:cNvPr id="6" name="Rectangle 7"/>
          <p:cNvSpPr>
            <a:spLocks noGrp="1" noChangeArrowheads="1"/>
          </p:cNvSpPr>
          <p:nvPr>
            <p:ph type="sldNum" sz="quarter" idx="12"/>
          </p:nvPr>
        </p:nvSpPr>
        <p:spPr>
          <a:ln/>
        </p:spPr>
        <p:txBody>
          <a:bodyPr/>
          <a:lstStyle>
            <a:lvl1pPr>
              <a:defRPr/>
            </a:lvl1pPr>
          </a:lstStyle>
          <a:p>
            <a:pPr>
              <a:defRPr/>
            </a:pPr>
            <a:fld id="{B087DB65-243E-4C43-8103-A82402CCE76A}" type="slidenum">
              <a:rPr lang="fr-FR"/>
              <a:pPr>
                <a:defRPr/>
              </a:pPr>
              <a:t>‹#›</a:t>
            </a:fld>
            <a:endParaRPr lang="fr-FR"/>
          </a:p>
        </p:txBody>
      </p:sp>
    </p:spTree>
    <p:extLst>
      <p:ext uri="{BB962C8B-B14F-4D97-AF65-F5344CB8AC3E}">
        <p14:creationId xmlns:p14="http://schemas.microsoft.com/office/powerpoint/2010/main" val="1845885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1676400" y="1981200"/>
            <a:ext cx="3429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57800" y="1981200"/>
            <a:ext cx="3430588"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fr-FR"/>
              <a:t>Erik Doerflinger</a:t>
            </a:r>
            <a:endParaRPr lang="fr-FR">
              <a:latin typeface="Arial" charset="0"/>
              <a:cs typeface="Arial" charset="0"/>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fr-FR" dirty="0"/>
              <a:t>GPS - </a:t>
            </a:r>
            <a:r>
              <a:rPr lang="fr-FR" dirty="0" smtClean="0"/>
              <a:t>2016</a:t>
            </a:r>
            <a:endParaRPr lang="fr-FR" dirty="0"/>
          </a:p>
        </p:txBody>
      </p:sp>
      <p:sp>
        <p:nvSpPr>
          <p:cNvPr id="7" name="Rectangle 7"/>
          <p:cNvSpPr>
            <a:spLocks noGrp="1" noChangeArrowheads="1"/>
          </p:cNvSpPr>
          <p:nvPr>
            <p:ph type="sldNum" sz="quarter" idx="12"/>
          </p:nvPr>
        </p:nvSpPr>
        <p:spPr>
          <a:ln/>
        </p:spPr>
        <p:txBody>
          <a:bodyPr/>
          <a:lstStyle>
            <a:lvl1pPr>
              <a:defRPr/>
            </a:lvl1pPr>
          </a:lstStyle>
          <a:p>
            <a:pPr>
              <a:defRPr/>
            </a:pPr>
            <a:fld id="{1D4545C4-CB85-9042-916B-834C097AFD07}" type="slidenum">
              <a:rPr lang="fr-FR"/>
              <a:pPr>
                <a:defRPr/>
              </a:pPr>
              <a:t>‹#›</a:t>
            </a:fld>
            <a:endParaRPr lang="fr-FR"/>
          </a:p>
        </p:txBody>
      </p:sp>
    </p:spTree>
    <p:extLst>
      <p:ext uri="{BB962C8B-B14F-4D97-AF65-F5344CB8AC3E}">
        <p14:creationId xmlns:p14="http://schemas.microsoft.com/office/powerpoint/2010/main" val="237408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4 contenus">
    <p:spTree>
      <p:nvGrpSpPr>
        <p:cNvPr id="1" name=""/>
        <p:cNvGrpSpPr/>
        <p:nvPr/>
      </p:nvGrpSpPr>
      <p:grpSpPr>
        <a:xfrm>
          <a:off x="0" y="0"/>
          <a:ext cx="0" cy="0"/>
          <a:chOff x="0" y="0"/>
          <a:chExt cx="0" cy="0"/>
        </a:xfrm>
      </p:grpSpPr>
      <p:sp>
        <p:nvSpPr>
          <p:cNvPr id="7" name="Titre 1"/>
          <p:cNvSpPr txBox="1">
            <a:spLocks/>
          </p:cNvSpPr>
          <p:nvPr userDrawn="1"/>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w="9525">
            <a:noFill/>
            <a:miter lim="800000"/>
            <a:headEnd/>
            <a:tailEnd/>
          </a:ln>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defRPr/>
            </a:pPr>
            <a:endParaRPr kumimoji="0" lang="fr-FR" sz="2000" b="1" smtClean="0">
              <a:solidFill>
                <a:srgbClr val="1B4A6E"/>
              </a:solidFill>
              <a:latin typeface="Arial" charset="0"/>
            </a:endParaRPr>
          </a:p>
        </p:txBody>
      </p:sp>
      <p:sp>
        <p:nvSpPr>
          <p:cNvPr id="3" name="Espace réservé du contenu 2"/>
          <p:cNvSpPr>
            <a:spLocks noGrp="1"/>
          </p:cNvSpPr>
          <p:nvPr>
            <p:ph sz="quarter" idx="1"/>
          </p:nvPr>
        </p:nvSpPr>
        <p:spPr>
          <a:xfrm>
            <a:off x="1676400" y="1981200"/>
            <a:ext cx="3429000"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5257800" y="1981200"/>
            <a:ext cx="3430588"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1676400" y="4152900"/>
            <a:ext cx="3429000"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5257800" y="4152900"/>
            <a:ext cx="3430588"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Espace réservé de la date 6"/>
          <p:cNvSpPr>
            <a:spLocks noGrp="1"/>
          </p:cNvSpPr>
          <p:nvPr>
            <p:ph type="dt" sz="half" idx="10"/>
          </p:nvPr>
        </p:nvSpPr>
        <p:spPr>
          <a:xfrm>
            <a:off x="1295400" y="6513513"/>
            <a:ext cx="1346200" cy="311150"/>
          </a:xfrm>
        </p:spPr>
        <p:txBody>
          <a:bodyPr/>
          <a:lstStyle>
            <a:lvl1pPr>
              <a:defRPr smtClean="0"/>
            </a:lvl1pPr>
          </a:lstStyle>
          <a:p>
            <a:pPr>
              <a:defRPr/>
            </a:pPr>
            <a:r>
              <a:rPr lang="fr-FR"/>
              <a:t>Erik Doerflinger</a:t>
            </a:r>
            <a:endParaRPr lang="fr-FR">
              <a:latin typeface="Arial" charset="0"/>
              <a:cs typeface="Arial" charset="0"/>
            </a:endParaRPr>
          </a:p>
        </p:txBody>
      </p:sp>
      <p:sp>
        <p:nvSpPr>
          <p:cNvPr id="9" name="Espace réservé du pied de page 7"/>
          <p:cNvSpPr>
            <a:spLocks noGrp="1"/>
          </p:cNvSpPr>
          <p:nvPr>
            <p:ph type="ftr" sz="quarter" idx="11"/>
          </p:nvPr>
        </p:nvSpPr>
        <p:spPr>
          <a:xfrm>
            <a:off x="2743200" y="6513513"/>
            <a:ext cx="5334000" cy="303212"/>
          </a:xfrm>
        </p:spPr>
        <p:txBody>
          <a:bodyPr/>
          <a:lstStyle>
            <a:lvl1pPr>
              <a:defRPr dirty="0" smtClean="0"/>
            </a:lvl1pPr>
          </a:lstStyle>
          <a:p>
            <a:pPr>
              <a:defRPr/>
            </a:pPr>
            <a:r>
              <a:rPr lang="fr-FR" dirty="0"/>
              <a:t>GPS - </a:t>
            </a:r>
            <a:r>
              <a:rPr lang="fr-FR" dirty="0" smtClean="0"/>
              <a:t>2016</a:t>
            </a:r>
            <a:endParaRPr lang="fr-FR" dirty="0"/>
          </a:p>
        </p:txBody>
      </p:sp>
      <p:sp>
        <p:nvSpPr>
          <p:cNvPr id="10" name="Espace réservé du numéro de diapositive 8"/>
          <p:cNvSpPr>
            <a:spLocks noGrp="1"/>
          </p:cNvSpPr>
          <p:nvPr>
            <p:ph type="sldNum" sz="quarter" idx="12"/>
          </p:nvPr>
        </p:nvSpPr>
        <p:spPr>
          <a:xfrm>
            <a:off x="8153400" y="6513513"/>
            <a:ext cx="717550" cy="303212"/>
          </a:xfrm>
        </p:spPr>
        <p:txBody>
          <a:bodyPr/>
          <a:lstStyle>
            <a:lvl1pPr>
              <a:defRPr smtClean="0"/>
            </a:lvl1pPr>
          </a:lstStyle>
          <a:p>
            <a:pPr>
              <a:defRPr/>
            </a:pPr>
            <a:fld id="{1527D6C0-59FD-2C4C-97E1-F3D88167995E}" type="slidenum">
              <a:rPr lang="fr-FR"/>
              <a:pPr>
                <a:defRPr/>
              </a:pPr>
              <a:t>‹#›</a:t>
            </a:fld>
            <a:endParaRPr lang="fr-FR"/>
          </a:p>
        </p:txBody>
      </p:sp>
    </p:spTree>
    <p:extLst>
      <p:ext uri="{BB962C8B-B14F-4D97-AF65-F5344CB8AC3E}">
        <p14:creationId xmlns:p14="http://schemas.microsoft.com/office/powerpoint/2010/main" val="301328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Contenu et 2 contenus">
    <p:spTree>
      <p:nvGrpSpPr>
        <p:cNvPr id="1" name=""/>
        <p:cNvGrpSpPr/>
        <p:nvPr/>
      </p:nvGrpSpPr>
      <p:grpSpPr>
        <a:xfrm>
          <a:off x="0" y="0"/>
          <a:ext cx="0" cy="0"/>
          <a:chOff x="0" y="0"/>
          <a:chExt cx="0" cy="0"/>
        </a:xfrm>
      </p:grpSpPr>
      <p:sp>
        <p:nvSpPr>
          <p:cNvPr id="6" name="Titre 1"/>
          <p:cNvSpPr txBox="1">
            <a:spLocks/>
          </p:cNvSpPr>
          <p:nvPr userDrawn="1"/>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w="9525">
            <a:noFill/>
            <a:miter lim="800000"/>
            <a:headEnd/>
            <a:tailEnd/>
          </a:ln>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defRPr/>
            </a:pPr>
            <a:endParaRPr kumimoji="0" lang="fr-FR" sz="2000" b="1" smtClean="0">
              <a:solidFill>
                <a:srgbClr val="1B4A6E"/>
              </a:solidFill>
              <a:latin typeface="Arial" charset="0"/>
            </a:endParaRPr>
          </a:p>
        </p:txBody>
      </p:sp>
      <p:sp>
        <p:nvSpPr>
          <p:cNvPr id="3" name="Espace réservé du contenu 2"/>
          <p:cNvSpPr>
            <a:spLocks noGrp="1"/>
          </p:cNvSpPr>
          <p:nvPr>
            <p:ph sz="half" idx="1"/>
          </p:nvPr>
        </p:nvSpPr>
        <p:spPr>
          <a:xfrm>
            <a:off x="1676400" y="1981200"/>
            <a:ext cx="3429000" cy="4191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5257800" y="1981200"/>
            <a:ext cx="3430588"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5257800" y="4152900"/>
            <a:ext cx="3430588"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5"/>
          <p:cNvSpPr>
            <a:spLocks noGrp="1"/>
          </p:cNvSpPr>
          <p:nvPr>
            <p:ph type="dt" sz="half" idx="10"/>
          </p:nvPr>
        </p:nvSpPr>
        <p:spPr>
          <a:xfrm>
            <a:off x="1295400" y="6513513"/>
            <a:ext cx="1346200" cy="311150"/>
          </a:xfrm>
        </p:spPr>
        <p:txBody>
          <a:bodyPr/>
          <a:lstStyle>
            <a:lvl1pPr>
              <a:defRPr smtClean="0"/>
            </a:lvl1pPr>
          </a:lstStyle>
          <a:p>
            <a:pPr>
              <a:defRPr/>
            </a:pPr>
            <a:r>
              <a:rPr lang="fr-FR"/>
              <a:t>Erik Doerflinger</a:t>
            </a:r>
            <a:endParaRPr lang="fr-FR">
              <a:latin typeface="Arial" charset="0"/>
              <a:cs typeface="Arial" charset="0"/>
            </a:endParaRPr>
          </a:p>
        </p:txBody>
      </p:sp>
      <p:sp>
        <p:nvSpPr>
          <p:cNvPr id="8" name="Espace réservé du pied de page 6"/>
          <p:cNvSpPr>
            <a:spLocks noGrp="1"/>
          </p:cNvSpPr>
          <p:nvPr>
            <p:ph type="ftr" sz="quarter" idx="11"/>
          </p:nvPr>
        </p:nvSpPr>
        <p:spPr>
          <a:xfrm>
            <a:off x="2743200" y="6513513"/>
            <a:ext cx="5334000" cy="303212"/>
          </a:xfrm>
        </p:spPr>
        <p:txBody>
          <a:bodyPr/>
          <a:lstStyle>
            <a:lvl1pPr>
              <a:defRPr dirty="0" smtClean="0"/>
            </a:lvl1pPr>
          </a:lstStyle>
          <a:p>
            <a:pPr>
              <a:defRPr/>
            </a:pPr>
            <a:r>
              <a:rPr lang="fr-FR" dirty="0"/>
              <a:t>GPS - </a:t>
            </a:r>
            <a:r>
              <a:rPr lang="fr-FR" dirty="0" smtClean="0"/>
              <a:t>2016</a:t>
            </a:r>
            <a:endParaRPr lang="fr-FR" dirty="0"/>
          </a:p>
        </p:txBody>
      </p:sp>
      <p:sp>
        <p:nvSpPr>
          <p:cNvPr id="9" name="Espace réservé du numéro de diapositive 7"/>
          <p:cNvSpPr>
            <a:spLocks noGrp="1"/>
          </p:cNvSpPr>
          <p:nvPr>
            <p:ph type="sldNum" sz="quarter" idx="12"/>
          </p:nvPr>
        </p:nvSpPr>
        <p:spPr>
          <a:xfrm>
            <a:off x="8153400" y="6513513"/>
            <a:ext cx="717550" cy="303212"/>
          </a:xfrm>
        </p:spPr>
        <p:txBody>
          <a:bodyPr/>
          <a:lstStyle>
            <a:lvl1pPr>
              <a:defRPr smtClean="0"/>
            </a:lvl1pPr>
          </a:lstStyle>
          <a:p>
            <a:pPr>
              <a:defRPr/>
            </a:pPr>
            <a:fld id="{775BD0DF-3B07-9F49-AB05-B7C1C9802723}" type="slidenum">
              <a:rPr lang="fr-FR"/>
              <a:pPr>
                <a:defRPr/>
              </a:pPr>
              <a:t>‹#›</a:t>
            </a:fld>
            <a:endParaRPr lang="fr-FR"/>
          </a:p>
        </p:txBody>
      </p:sp>
    </p:spTree>
    <p:extLst>
      <p:ext uri="{BB962C8B-B14F-4D97-AF65-F5344CB8AC3E}">
        <p14:creationId xmlns:p14="http://schemas.microsoft.com/office/powerpoint/2010/main" val="21894412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676400" y="1981200"/>
            <a:ext cx="70119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7" name="Rectangle 4"/>
          <p:cNvSpPr>
            <a:spLocks noGrp="1" noChangeArrowheads="1"/>
          </p:cNvSpPr>
          <p:nvPr>
            <p:ph type="title"/>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fr-FR"/>
              <a:t>TECHNIQUES INSTRUMENTALES EN GEODESIE-GRAVIMETRIE</a:t>
            </a:r>
          </a:p>
        </p:txBody>
      </p:sp>
      <p:sp>
        <p:nvSpPr>
          <p:cNvPr id="251909" name="Rectangle 5"/>
          <p:cNvSpPr>
            <a:spLocks noGrp="1" noChangeArrowheads="1"/>
          </p:cNvSpPr>
          <p:nvPr>
            <p:ph type="dt" sz="half" idx="2"/>
          </p:nvPr>
        </p:nvSpPr>
        <p:spPr bwMode="auto">
          <a:xfrm rot="16200000">
            <a:off x="-237331" y="5703094"/>
            <a:ext cx="931862" cy="3111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kumimoji="0" sz="800" smtClean="0">
                <a:solidFill>
                  <a:srgbClr val="FFFFFF"/>
                </a:solidFill>
              </a:defRPr>
            </a:lvl1pPr>
          </a:lstStyle>
          <a:p>
            <a:pPr>
              <a:defRPr/>
            </a:pPr>
            <a:r>
              <a:rPr lang="fr-FR"/>
              <a:t>Erik Doerflinger</a:t>
            </a:r>
            <a:endParaRPr lang="fr-FR">
              <a:latin typeface="Arial" charset="0"/>
              <a:cs typeface="Arial" charset="0"/>
            </a:endParaRPr>
          </a:p>
        </p:txBody>
      </p:sp>
      <p:sp>
        <p:nvSpPr>
          <p:cNvPr id="251910" name="Rectangle 6"/>
          <p:cNvSpPr>
            <a:spLocks noGrp="1" noChangeArrowheads="1"/>
          </p:cNvSpPr>
          <p:nvPr>
            <p:ph type="ftr" sz="quarter" idx="3"/>
          </p:nvPr>
        </p:nvSpPr>
        <p:spPr bwMode="auto">
          <a:xfrm rot="16200000">
            <a:off x="-206375" y="504825"/>
            <a:ext cx="862013" cy="3032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50000"/>
              </a:spcBef>
              <a:defRPr kumimoji="0" sz="800" i="1" dirty="0" smtClean="0">
                <a:solidFill>
                  <a:srgbClr val="FFFFFF"/>
                </a:solidFill>
              </a:defRPr>
            </a:lvl1pPr>
          </a:lstStyle>
          <a:p>
            <a:pPr>
              <a:defRPr/>
            </a:pPr>
            <a:r>
              <a:rPr lang="fr-FR" dirty="0"/>
              <a:t>GPS - </a:t>
            </a:r>
            <a:r>
              <a:rPr lang="fr-FR" dirty="0" smtClean="0"/>
              <a:t>2016</a:t>
            </a:r>
            <a:endParaRPr lang="fr-FR" dirty="0"/>
          </a:p>
        </p:txBody>
      </p:sp>
      <p:sp>
        <p:nvSpPr>
          <p:cNvPr id="251911" name="Rectangle 7"/>
          <p:cNvSpPr>
            <a:spLocks noGrp="1" noChangeArrowheads="1"/>
          </p:cNvSpPr>
          <p:nvPr>
            <p:ph type="sldNum" sz="quarter" idx="4"/>
          </p:nvPr>
        </p:nvSpPr>
        <p:spPr bwMode="auto">
          <a:xfrm>
            <a:off x="36513" y="6554788"/>
            <a:ext cx="396875" cy="30321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0" sz="800" smtClean="0">
                <a:solidFill>
                  <a:srgbClr val="FFFFFF"/>
                </a:solidFill>
              </a:defRPr>
            </a:lvl1pPr>
          </a:lstStyle>
          <a:p>
            <a:pPr>
              <a:defRPr/>
            </a:pPr>
            <a:fld id="{BC0EA67A-2411-D742-A2AC-92D83ACBF0EB}" type="slidenum">
              <a:rPr lang="fr-FR"/>
              <a:pPr>
                <a:defRPr/>
              </a:pPr>
              <a:t>‹#›</a:t>
            </a:fld>
            <a:endParaRPr lang="fr-FR"/>
          </a:p>
        </p:txBody>
      </p:sp>
    </p:spTree>
  </p:cSld>
  <p:clrMap bg1="dk2" tx1="lt1" bg2="dk1" tx2="lt2" accent1="accent1" accent2="accent2" accent3="accent3" accent4="accent4" accent5="accent5" accent6="accent6" hlink="hlink" folHlink="folHlink"/>
  <p:sldLayoutIdLst>
    <p:sldLayoutId id="2147483777" r:id="rId1"/>
    <p:sldLayoutId id="2147483775" r:id="rId2"/>
    <p:sldLayoutId id="2147483776" r:id="rId3"/>
    <p:sldLayoutId id="2147483778" r:id="rId4"/>
    <p:sldLayoutId id="2147483779" r:id="rId5"/>
  </p:sldLayoutIdLst>
  <p:timing>
    <p:tnLst>
      <p:par>
        <p:cTn xmlns:p14="http://schemas.microsoft.com/office/powerpoint/2010/main" id="1" dur="indefinite" restart="never" nodeType="tmRoot"/>
      </p:par>
    </p:tnLst>
  </p:timing>
  <p:hf hdr="0"/>
  <p:txStyles>
    <p:title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p:titleStyle>
    <p:bodyStyle>
      <a:lvl1pPr marL="342900" indent="-342900" algn="l" rtl="0" eaLnBrk="0" fontAlgn="base" hangingPunct="0">
        <a:spcBef>
          <a:spcPct val="20000"/>
        </a:spcBef>
        <a:spcAft>
          <a:spcPct val="0"/>
        </a:spcAft>
        <a:buClr>
          <a:srgbClr val="FF9900"/>
        </a:buClr>
        <a:buFont typeface="Wingdings" charset="0"/>
        <a:buChar char="u"/>
        <a:defRPr sz="3200">
          <a:solidFill>
            <a:schemeClr val="bg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rgbClr val="FF9900"/>
        </a:buClr>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lr>
          <a:srgbClr val="FF9900"/>
        </a:buClr>
        <a:buFont typeface="Wingdings" charset="0"/>
        <a:buChar char="t"/>
        <a:defRPr sz="2400">
          <a:solidFill>
            <a:schemeClr val="bg1"/>
          </a:solidFill>
          <a:latin typeface="+mn-lt"/>
          <a:ea typeface="ＭＳ Ｐゴシック" charset="-128"/>
        </a:defRPr>
      </a:lvl3pPr>
      <a:lvl4pPr marL="1600200" indent="-228600" algn="l" rtl="0" eaLnBrk="0" fontAlgn="base" hangingPunct="0">
        <a:spcBef>
          <a:spcPct val="20000"/>
        </a:spcBef>
        <a:spcAft>
          <a:spcPct val="0"/>
        </a:spcAft>
        <a:buClr>
          <a:srgbClr val="FF9900"/>
        </a:buClr>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lr>
          <a:srgbClr val="FF9900"/>
        </a:buClr>
        <a:buChar char="•"/>
        <a:defRPr sz="2000">
          <a:solidFill>
            <a:schemeClr val="bg1"/>
          </a:solidFill>
          <a:latin typeface="+mn-lt"/>
          <a:ea typeface="ＭＳ Ｐゴシック" charset="-128"/>
        </a:defRPr>
      </a:lvl5pPr>
      <a:lvl6pPr marL="25146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6pPr>
      <a:lvl7pPr marL="29718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7pPr>
      <a:lvl8pPr marL="34290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8pPr>
      <a:lvl9pPr marL="38862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w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4.png"/><Relationship Id="rId5" Type="http://schemas.openxmlformats.org/officeDocument/2006/relationships/oleObject" Target="../embeddings/oleObject2.bin"/><Relationship Id="rId6" Type="http://schemas.openxmlformats.org/officeDocument/2006/relationships/image" Target="../media/image25.png"/><Relationship Id="rId7" Type="http://schemas.openxmlformats.org/officeDocument/2006/relationships/image" Target="../media/image20.png"/><Relationship Id="rId8"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png"/><Relationship Id="rId7" Type="http://schemas.openxmlformats.org/officeDocument/2006/relationships/image" Target="../media/image32.jpeg"/><Relationship Id="rId8"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921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921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45AC6786-B32B-2A47-AE09-994027532677}" type="slidenum">
              <a:rPr kumimoji="0" lang="fr-FR" sz="800">
                <a:solidFill>
                  <a:srgbClr val="FFFFFF"/>
                </a:solidFill>
              </a:rPr>
              <a:pPr eaLnBrk="1" hangingPunct="1"/>
              <a:t>1</a:t>
            </a:fld>
            <a:endParaRPr kumimoji="0" lang="fr-FR" sz="800">
              <a:solidFill>
                <a:srgbClr val="FFFFFF"/>
              </a:solidFill>
            </a:endParaRPr>
          </a:p>
        </p:txBody>
      </p:sp>
      <p:sp>
        <p:nvSpPr>
          <p:cNvPr id="342018" name="Rectangle 2"/>
          <p:cNvSpPr>
            <a:spLocks noChangeArrowheads="1"/>
          </p:cNvSpPr>
          <p:nvPr/>
        </p:nvSpPr>
        <p:spPr bwMode="auto">
          <a:xfrm>
            <a:off x="455613" y="768350"/>
            <a:ext cx="5103812"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176213" algn="l"/>
                <a:tab pos="539750" algn="l"/>
              </a:tabLst>
            </a:pPr>
            <a:r>
              <a:rPr lang="fr-FR" b="1">
                <a:solidFill>
                  <a:schemeClr val="bg1"/>
                </a:solidFill>
                <a:latin typeface="Arial" charset="0"/>
                <a:cs typeface="Times New Roman" charset="0"/>
              </a:rPr>
              <a:t>Les trajets multiples (multitrajets) sont des signaux GPS réfléchis arrivant à l'antenne en plus du signal direct. Ces signaux indirects sont réfléchis par le sol ou des obstacles proches. </a:t>
            </a:r>
          </a:p>
          <a:p>
            <a:pPr algn="l">
              <a:spcAft>
                <a:spcPct val="35000"/>
              </a:spcAft>
              <a:buFontTx/>
              <a:buChar char="•"/>
              <a:tabLst>
                <a:tab pos="176213" algn="l"/>
                <a:tab pos="539750" algn="l"/>
              </a:tabLst>
            </a:pPr>
            <a:r>
              <a:rPr lang="fr-FR">
                <a:solidFill>
                  <a:schemeClr val="bg1"/>
                </a:solidFill>
                <a:latin typeface="Arial" charset="0"/>
                <a:cs typeface="Times New Roman" charset="0"/>
              </a:rPr>
              <a:t>  Sur les codes l’erreur peut être décamétrique</a:t>
            </a:r>
          </a:p>
          <a:p>
            <a:pPr algn="l">
              <a:buFontTx/>
              <a:buChar char="•"/>
              <a:tabLst>
                <a:tab pos="176213" algn="l"/>
                <a:tab pos="539750" algn="l"/>
              </a:tabLst>
            </a:pPr>
            <a:r>
              <a:rPr lang="fr-FR">
                <a:solidFill>
                  <a:schemeClr val="bg1"/>
                </a:solidFill>
                <a:latin typeface="Arial" charset="0"/>
                <a:cs typeface="Times New Roman" charset="0"/>
              </a:rPr>
              <a:t>  Sur la phase l'effet est au maximum décimétrique et   </a:t>
            </a:r>
          </a:p>
          <a:p>
            <a:pPr algn="l">
              <a:spcAft>
                <a:spcPct val="35000"/>
              </a:spcAft>
              <a:tabLst>
                <a:tab pos="176213" algn="l"/>
                <a:tab pos="539750" algn="l"/>
              </a:tabLst>
            </a:pPr>
            <a:r>
              <a:rPr lang="fr-FR">
                <a:solidFill>
                  <a:schemeClr val="bg1"/>
                </a:solidFill>
                <a:latin typeface="Arial" charset="0"/>
                <a:cs typeface="Times New Roman" charset="0"/>
              </a:rPr>
              <a:t>   engendre généralement de nombreux sauts de cycles</a:t>
            </a:r>
          </a:p>
        </p:txBody>
      </p:sp>
      <p:sp>
        <p:nvSpPr>
          <p:cNvPr id="9221" name="Rectangle 3"/>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Les trajets multiples </a:t>
            </a:r>
          </a:p>
        </p:txBody>
      </p:sp>
      <p:sp>
        <p:nvSpPr>
          <p:cNvPr id="9222" name="Rectangle 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9223" name="Rectangle 6"/>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pic>
        <p:nvPicPr>
          <p:cNvPr id="34202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7088" y="827088"/>
            <a:ext cx="2987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29" name="Rectangle 13"/>
          <p:cNvSpPr>
            <a:spLocks noChangeArrowheads="1"/>
          </p:cNvSpPr>
          <p:nvPr/>
        </p:nvSpPr>
        <p:spPr bwMode="auto">
          <a:xfrm>
            <a:off x="638175" y="2746375"/>
            <a:ext cx="4808538"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539750" algn="l"/>
              </a:tabLst>
            </a:pPr>
            <a:r>
              <a:rPr lang="fr-FR" b="1" dirty="0">
                <a:solidFill>
                  <a:srgbClr val="333399"/>
                </a:solidFill>
                <a:latin typeface="Arial" charset="0"/>
                <a:cs typeface="Times New Roman" charset="0"/>
              </a:rPr>
              <a:t>Il n'existe pas de modélisation de l'effet de trajet multiple car il dépend de la géométrie des obstacles. </a:t>
            </a:r>
          </a:p>
          <a:p>
            <a:pPr algn="l">
              <a:spcAft>
                <a:spcPct val="35000"/>
              </a:spcAft>
              <a:tabLst>
                <a:tab pos="539750" algn="l"/>
              </a:tabLst>
            </a:pPr>
            <a:r>
              <a:rPr lang="fr-FR" b="1" dirty="0">
                <a:solidFill>
                  <a:srgbClr val="333399"/>
                </a:solidFill>
                <a:latin typeface="Arial" charset="0"/>
                <a:cs typeface="Times New Roman" charset="0"/>
              </a:rPr>
              <a:t>Pour en minimiser les effets il est conseillé de :</a:t>
            </a:r>
          </a:p>
          <a:p>
            <a:pPr marL="268288" lvl="1" algn="l">
              <a:spcAft>
                <a:spcPct val="35000"/>
              </a:spcAft>
              <a:buFontTx/>
              <a:buChar char="•"/>
              <a:tabLst>
                <a:tab pos="539750" algn="l"/>
              </a:tabLst>
            </a:pPr>
            <a:r>
              <a:rPr lang="fr-FR" dirty="0">
                <a:solidFill>
                  <a:srgbClr val="333399"/>
                </a:solidFill>
                <a:latin typeface="Arial" charset="0"/>
                <a:cs typeface="Times New Roman" charset="0"/>
              </a:rPr>
              <a:t> Choisir le site en évitant les surfaces réfléchissantes proches.</a:t>
            </a:r>
          </a:p>
          <a:p>
            <a:pPr marL="268288" lvl="1" algn="l">
              <a:spcAft>
                <a:spcPct val="35000"/>
              </a:spcAft>
              <a:buFontTx/>
              <a:buChar char="•"/>
              <a:tabLst>
                <a:tab pos="539750" algn="l"/>
              </a:tabLst>
            </a:pPr>
            <a:r>
              <a:rPr lang="fr-FR" dirty="0">
                <a:solidFill>
                  <a:srgbClr val="333399"/>
                </a:solidFill>
                <a:latin typeface="Arial" charset="0"/>
                <a:cs typeface="Times New Roman" charset="0"/>
              </a:rPr>
              <a:t> Choisir une antenne munie d'un plan absorbant à large bande et équipée de filtres digitaux ou qui traitent la polarisation du signal.</a:t>
            </a:r>
          </a:p>
          <a:p>
            <a:pPr marL="268288" lvl="1" algn="l">
              <a:spcAft>
                <a:spcPct val="35000"/>
              </a:spcAft>
              <a:buFontTx/>
              <a:buChar char="•"/>
              <a:tabLst>
                <a:tab pos="539750" algn="l"/>
              </a:tabLst>
            </a:pPr>
            <a:r>
              <a:rPr lang="fr-FR" dirty="0">
                <a:solidFill>
                  <a:srgbClr val="333399"/>
                </a:solidFill>
                <a:latin typeface="Arial" charset="0"/>
                <a:cs typeface="Times New Roman" charset="0"/>
              </a:rPr>
              <a:t> Choisir un angle d'élévation minimum suffisant pour éliminer les satellites bas, car ils sont plus sensibles aux trajets multiples.</a:t>
            </a:r>
          </a:p>
          <a:p>
            <a:pPr marL="268288" lvl="1" algn="l">
              <a:spcAft>
                <a:spcPct val="35000"/>
              </a:spcAft>
              <a:buFontTx/>
              <a:buChar char="•"/>
              <a:tabLst>
                <a:tab pos="539750" algn="l"/>
              </a:tabLst>
            </a:pPr>
            <a:r>
              <a:rPr lang="fr-FR" dirty="0">
                <a:solidFill>
                  <a:srgbClr val="333399"/>
                </a:solidFill>
                <a:latin typeface="Arial" charset="0"/>
                <a:cs typeface="Times New Roman" charset="0"/>
              </a:rPr>
              <a:t> Augmenter significativement la durée d'observation pour partiellement éliminer les trajets multiples résiduels de façon statistique.</a:t>
            </a:r>
          </a:p>
        </p:txBody>
      </p:sp>
      <p:pic>
        <p:nvPicPr>
          <p:cNvPr id="34203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150" y="1785938"/>
            <a:ext cx="342265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38" name="Picture 22" descr="TRM296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50" y="3986213"/>
            <a:ext cx="35115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39" name="Picture 23" descr="TRM296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975" y="1565275"/>
            <a:ext cx="368935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2000"/>
                                  </p:stCondLst>
                                  <p:childTnLst>
                                    <p:animEffect transition="out" filter="fade">
                                      <p:cBhvr>
                                        <p:cTn id="6" dur="1000"/>
                                        <p:tgtEl>
                                          <p:spTgt spid="342026"/>
                                        </p:tgtEl>
                                      </p:cBhvr>
                                    </p:animEffect>
                                    <p:set>
                                      <p:cBhvr>
                                        <p:cTn id="7" dur="1" fill="hold">
                                          <p:stCondLst>
                                            <p:cond delay="999"/>
                                          </p:stCondLst>
                                        </p:cTn>
                                        <p:tgtEl>
                                          <p:spTgt spid="342026"/>
                                        </p:tgtEl>
                                        <p:attrNameLst>
                                          <p:attrName>style.visibility</p:attrName>
                                        </p:attrNameLst>
                                      </p:cBhvr>
                                      <p:to>
                                        <p:strVal val="hidden"/>
                                      </p:to>
                                    </p:se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342032"/>
                                        </p:tgtEl>
                                        <p:attrNameLst>
                                          <p:attrName>style.visibility</p:attrName>
                                        </p:attrNameLst>
                                      </p:cBhvr>
                                      <p:to>
                                        <p:strVal val="visible"/>
                                      </p:to>
                                    </p:set>
                                    <p:animEffect transition="in" filter="fade">
                                      <p:cBhvr>
                                        <p:cTn id="11" dur="2000"/>
                                        <p:tgtEl>
                                          <p:spTgt spid="3420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342018">
                                            <p:txEl>
                                              <p:pRg st="1" end="1"/>
                                            </p:txEl>
                                          </p:spTgt>
                                        </p:tgtEl>
                                        <p:attrNameLst>
                                          <p:attrName>style.visibility</p:attrName>
                                        </p:attrNameLst>
                                      </p:cBhvr>
                                      <p:to>
                                        <p:strVal val="visible"/>
                                      </p:to>
                                    </p:set>
                                    <p:anim calcmode="lin" valueType="num">
                                      <p:cBhvr additive="base">
                                        <p:cTn id="16" dur="500" fill="hold"/>
                                        <p:tgtEl>
                                          <p:spTgt spid="34201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42018">
                                            <p:txEl>
                                              <p:pRg st="1" end="1"/>
                                            </p:txEl>
                                          </p:spTgt>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2" presetClass="entr" presetSubtype="4" fill="hold" nodeType="afterEffect">
                                  <p:stCondLst>
                                    <p:cond delay="0"/>
                                  </p:stCondLst>
                                  <p:childTnLst>
                                    <p:set>
                                      <p:cBhvr>
                                        <p:cTn id="20" dur="1" fill="hold">
                                          <p:stCondLst>
                                            <p:cond delay="0"/>
                                          </p:stCondLst>
                                        </p:cTn>
                                        <p:tgtEl>
                                          <p:spTgt spid="342018">
                                            <p:txEl>
                                              <p:pRg st="2" end="2"/>
                                            </p:txEl>
                                          </p:spTgt>
                                        </p:tgtEl>
                                        <p:attrNameLst>
                                          <p:attrName>style.visibility</p:attrName>
                                        </p:attrNameLst>
                                      </p:cBhvr>
                                      <p:to>
                                        <p:strVal val="visible"/>
                                      </p:to>
                                    </p:set>
                                    <p:anim calcmode="lin" valueType="num">
                                      <p:cBhvr additive="base">
                                        <p:cTn id="21" dur="500" fill="hold"/>
                                        <p:tgtEl>
                                          <p:spTgt spid="34201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4201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42018">
                                            <p:txEl>
                                              <p:pRg st="3" end="3"/>
                                            </p:txEl>
                                          </p:spTgt>
                                        </p:tgtEl>
                                        <p:attrNameLst>
                                          <p:attrName>style.visibility</p:attrName>
                                        </p:attrNameLst>
                                      </p:cBhvr>
                                      <p:to>
                                        <p:strVal val="visible"/>
                                      </p:to>
                                    </p:set>
                                    <p:anim calcmode="lin" valueType="num">
                                      <p:cBhvr additive="base">
                                        <p:cTn id="25" dur="500" fill="hold"/>
                                        <p:tgtEl>
                                          <p:spTgt spid="34201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20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42029">
                                            <p:txEl>
                                              <p:pRg st="0" end="0"/>
                                            </p:txEl>
                                          </p:spTgt>
                                        </p:tgtEl>
                                        <p:attrNameLst>
                                          <p:attrName>style.visibility</p:attrName>
                                        </p:attrNameLst>
                                      </p:cBhvr>
                                      <p:to>
                                        <p:strVal val="visible"/>
                                      </p:to>
                                    </p:set>
                                    <p:anim calcmode="lin" valueType="num">
                                      <p:cBhvr additive="base">
                                        <p:cTn id="31" dur="500" fill="hold"/>
                                        <p:tgtEl>
                                          <p:spTgt spid="34202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2029">
                                            <p:txEl>
                                              <p:pRg st="0" end="0"/>
                                            </p:txEl>
                                          </p:spTgt>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500"/>
                            </p:stCondLst>
                            <p:childTnLst>
                              <p:par>
                                <p:cTn id="34" presetID="2" presetClass="entr" presetSubtype="4" fill="hold" nodeType="afterEffect">
                                  <p:stCondLst>
                                    <p:cond delay="3000"/>
                                  </p:stCondLst>
                                  <p:childTnLst>
                                    <p:set>
                                      <p:cBhvr>
                                        <p:cTn id="35" dur="1" fill="hold">
                                          <p:stCondLst>
                                            <p:cond delay="0"/>
                                          </p:stCondLst>
                                        </p:cTn>
                                        <p:tgtEl>
                                          <p:spTgt spid="342029">
                                            <p:txEl>
                                              <p:pRg st="1" end="1"/>
                                            </p:txEl>
                                          </p:spTgt>
                                        </p:tgtEl>
                                        <p:attrNameLst>
                                          <p:attrName>style.visibility</p:attrName>
                                        </p:attrNameLst>
                                      </p:cBhvr>
                                      <p:to>
                                        <p:strVal val="visible"/>
                                      </p:to>
                                    </p:set>
                                    <p:anim calcmode="lin" valueType="num">
                                      <p:cBhvr additive="base">
                                        <p:cTn id="36" dur="500" fill="hold"/>
                                        <p:tgtEl>
                                          <p:spTgt spid="342029">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42029">
                                            <p:txEl>
                                              <p:pRg st="1" end="1"/>
                                            </p:txEl>
                                          </p:spTgt>
                                        </p:tgtEl>
                                        <p:attrNameLst>
                                          <p:attrName>ppt_y</p:attrName>
                                        </p:attrNameLst>
                                      </p:cBhvr>
                                      <p:tavLst>
                                        <p:tav tm="0">
                                          <p:val>
                                            <p:strVal val="1+#ppt_h/2"/>
                                          </p:val>
                                        </p:tav>
                                        <p:tav tm="100000">
                                          <p:val>
                                            <p:strVal val="#ppt_y"/>
                                          </p:val>
                                        </p:tav>
                                      </p:tavLst>
                                    </p:anim>
                                  </p:childTnLst>
                                </p:cTn>
                              </p:par>
                            </p:childTnLst>
                          </p:cTn>
                        </p:par>
                        <p:par>
                          <p:cTn id="38" fill="hold" nodeType="afterGroup">
                            <p:stCondLst>
                              <p:cond delay="4000"/>
                            </p:stCondLst>
                            <p:childTnLst>
                              <p:par>
                                <p:cTn id="39" presetID="2" presetClass="entr" presetSubtype="4" fill="hold" nodeType="afterEffect">
                                  <p:stCondLst>
                                    <p:cond delay="3000"/>
                                  </p:stCondLst>
                                  <p:childTnLst>
                                    <p:set>
                                      <p:cBhvr>
                                        <p:cTn id="40" dur="1" fill="hold">
                                          <p:stCondLst>
                                            <p:cond delay="0"/>
                                          </p:stCondLst>
                                        </p:cTn>
                                        <p:tgtEl>
                                          <p:spTgt spid="342029">
                                            <p:txEl>
                                              <p:pRg st="2" end="2"/>
                                            </p:txEl>
                                          </p:spTgt>
                                        </p:tgtEl>
                                        <p:attrNameLst>
                                          <p:attrName>style.visibility</p:attrName>
                                        </p:attrNameLst>
                                      </p:cBhvr>
                                      <p:to>
                                        <p:strVal val="visible"/>
                                      </p:to>
                                    </p:set>
                                    <p:anim calcmode="lin" valueType="num">
                                      <p:cBhvr additive="base">
                                        <p:cTn id="41" dur="500" fill="hold"/>
                                        <p:tgtEl>
                                          <p:spTgt spid="342029">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42029">
                                            <p:txEl>
                                              <p:pRg st="2" end="2"/>
                                            </p:txEl>
                                          </p:spTgt>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7500"/>
                            </p:stCondLst>
                            <p:childTnLst>
                              <p:par>
                                <p:cTn id="44" presetID="2" presetClass="entr" presetSubtype="4" fill="hold" nodeType="afterEffect">
                                  <p:stCondLst>
                                    <p:cond delay="3000"/>
                                  </p:stCondLst>
                                  <p:childTnLst>
                                    <p:set>
                                      <p:cBhvr>
                                        <p:cTn id="45" dur="1" fill="hold">
                                          <p:stCondLst>
                                            <p:cond delay="0"/>
                                          </p:stCondLst>
                                        </p:cTn>
                                        <p:tgtEl>
                                          <p:spTgt spid="342029">
                                            <p:txEl>
                                              <p:pRg st="3" end="3"/>
                                            </p:txEl>
                                          </p:spTgt>
                                        </p:tgtEl>
                                        <p:attrNameLst>
                                          <p:attrName>style.visibility</p:attrName>
                                        </p:attrNameLst>
                                      </p:cBhvr>
                                      <p:to>
                                        <p:strVal val="visible"/>
                                      </p:to>
                                    </p:set>
                                    <p:anim calcmode="lin" valueType="num">
                                      <p:cBhvr additive="base">
                                        <p:cTn id="46" dur="500" fill="hold"/>
                                        <p:tgtEl>
                                          <p:spTgt spid="342029">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42029">
                                            <p:txEl>
                                              <p:pRg st="3" end="3"/>
                                            </p:txEl>
                                          </p:spTgt>
                                        </p:tgtEl>
                                        <p:attrNameLst>
                                          <p:attrName>ppt_y</p:attrName>
                                        </p:attrNameLst>
                                      </p:cBhvr>
                                      <p:tavLst>
                                        <p:tav tm="0">
                                          <p:val>
                                            <p:strVal val="1+#ppt_h/2"/>
                                          </p:val>
                                        </p:tav>
                                        <p:tav tm="100000">
                                          <p:val>
                                            <p:strVal val="#ppt_y"/>
                                          </p:val>
                                        </p:tav>
                                      </p:tavLst>
                                    </p:anim>
                                  </p:childTnLst>
                                </p:cTn>
                              </p:par>
                              <p:par>
                                <p:cTn id="48" presetID="10" presetClass="entr" presetSubtype="0" fill="hold" nodeType="withEffect">
                                  <p:stCondLst>
                                    <p:cond delay="3000"/>
                                  </p:stCondLst>
                                  <p:childTnLst>
                                    <p:set>
                                      <p:cBhvr>
                                        <p:cTn id="49" dur="1" fill="hold">
                                          <p:stCondLst>
                                            <p:cond delay="0"/>
                                          </p:stCondLst>
                                        </p:cTn>
                                        <p:tgtEl>
                                          <p:spTgt spid="342039"/>
                                        </p:tgtEl>
                                        <p:attrNameLst>
                                          <p:attrName>style.visibility</p:attrName>
                                        </p:attrNameLst>
                                      </p:cBhvr>
                                      <p:to>
                                        <p:strVal val="visible"/>
                                      </p:to>
                                    </p:set>
                                    <p:animEffect transition="in" filter="fade">
                                      <p:cBhvr>
                                        <p:cTn id="50" dur="2000"/>
                                        <p:tgtEl>
                                          <p:spTgt spid="342039"/>
                                        </p:tgtEl>
                                      </p:cBhvr>
                                    </p:animEffect>
                                  </p:childTnLst>
                                </p:cTn>
                              </p:par>
                              <p:par>
                                <p:cTn id="51" presetID="10" presetClass="entr" presetSubtype="0" fill="hold" nodeType="withEffect">
                                  <p:stCondLst>
                                    <p:cond delay="3000"/>
                                  </p:stCondLst>
                                  <p:childTnLst>
                                    <p:set>
                                      <p:cBhvr>
                                        <p:cTn id="52" dur="1" fill="hold">
                                          <p:stCondLst>
                                            <p:cond delay="0"/>
                                          </p:stCondLst>
                                        </p:cTn>
                                        <p:tgtEl>
                                          <p:spTgt spid="342038"/>
                                        </p:tgtEl>
                                        <p:attrNameLst>
                                          <p:attrName>style.visibility</p:attrName>
                                        </p:attrNameLst>
                                      </p:cBhvr>
                                      <p:to>
                                        <p:strVal val="visible"/>
                                      </p:to>
                                    </p:set>
                                    <p:animEffect transition="in" filter="fade">
                                      <p:cBhvr>
                                        <p:cTn id="53" dur="2000"/>
                                        <p:tgtEl>
                                          <p:spTgt spid="342038"/>
                                        </p:tgtEl>
                                      </p:cBhvr>
                                    </p:animEffect>
                                  </p:childTnLst>
                                </p:cTn>
                              </p:par>
                            </p:childTnLst>
                          </p:cTn>
                        </p:par>
                        <p:par>
                          <p:cTn id="54" fill="hold" nodeType="afterGroup">
                            <p:stCondLst>
                              <p:cond delay="12500"/>
                            </p:stCondLst>
                            <p:childTnLst>
                              <p:par>
                                <p:cTn id="55" presetID="2" presetClass="entr" presetSubtype="4" fill="hold" nodeType="afterEffect">
                                  <p:stCondLst>
                                    <p:cond delay="3000"/>
                                  </p:stCondLst>
                                  <p:childTnLst>
                                    <p:set>
                                      <p:cBhvr>
                                        <p:cTn id="56" dur="1" fill="hold">
                                          <p:stCondLst>
                                            <p:cond delay="0"/>
                                          </p:stCondLst>
                                        </p:cTn>
                                        <p:tgtEl>
                                          <p:spTgt spid="342029">
                                            <p:txEl>
                                              <p:pRg st="4" end="4"/>
                                            </p:txEl>
                                          </p:spTgt>
                                        </p:tgtEl>
                                        <p:attrNameLst>
                                          <p:attrName>style.visibility</p:attrName>
                                        </p:attrNameLst>
                                      </p:cBhvr>
                                      <p:to>
                                        <p:strVal val="visible"/>
                                      </p:to>
                                    </p:set>
                                    <p:anim calcmode="lin" valueType="num">
                                      <p:cBhvr additive="base">
                                        <p:cTn id="57" dur="500" fill="hold"/>
                                        <p:tgtEl>
                                          <p:spTgt spid="342029">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42029">
                                            <p:txEl>
                                              <p:pRg st="4" end="4"/>
                                            </p:txEl>
                                          </p:spTgt>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16000"/>
                            </p:stCondLst>
                            <p:childTnLst>
                              <p:par>
                                <p:cTn id="60" presetID="2" presetClass="entr" presetSubtype="4" fill="hold" nodeType="afterEffect">
                                  <p:stCondLst>
                                    <p:cond delay="3000"/>
                                  </p:stCondLst>
                                  <p:childTnLst>
                                    <p:set>
                                      <p:cBhvr>
                                        <p:cTn id="61" dur="1" fill="hold">
                                          <p:stCondLst>
                                            <p:cond delay="0"/>
                                          </p:stCondLst>
                                        </p:cTn>
                                        <p:tgtEl>
                                          <p:spTgt spid="342029">
                                            <p:txEl>
                                              <p:pRg st="5" end="5"/>
                                            </p:txEl>
                                          </p:spTgt>
                                        </p:tgtEl>
                                        <p:attrNameLst>
                                          <p:attrName>style.visibility</p:attrName>
                                        </p:attrNameLst>
                                      </p:cBhvr>
                                      <p:to>
                                        <p:strVal val="visible"/>
                                      </p:to>
                                    </p:set>
                                    <p:anim calcmode="lin" valueType="num">
                                      <p:cBhvr additive="base">
                                        <p:cTn id="62" dur="500" fill="hold"/>
                                        <p:tgtEl>
                                          <p:spTgt spid="342029">
                                            <p:txEl>
                                              <p:pRg st="5" end="5"/>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4202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8434"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843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E45A6929-1B40-A849-9B73-B1FFCECA12DC}" type="slidenum">
              <a:rPr kumimoji="0" lang="fr-FR" sz="800">
                <a:solidFill>
                  <a:srgbClr val="FFFFFF"/>
                </a:solidFill>
              </a:rPr>
              <a:pPr eaLnBrk="1" hangingPunct="1"/>
              <a:t>10</a:t>
            </a:fld>
            <a:endParaRPr kumimoji="0" lang="fr-FR" sz="800">
              <a:solidFill>
                <a:srgbClr val="FFFFFF"/>
              </a:solidFill>
            </a:endParaRPr>
          </a:p>
        </p:txBody>
      </p:sp>
      <p:sp>
        <p:nvSpPr>
          <p:cNvPr id="18436" name="Rectangle 2"/>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a:latin typeface="Arial" charset="0"/>
                <a:ea typeface="ＭＳ Ｐゴシック" charset="0"/>
                <a:cs typeface="ＭＳ Ｐゴシック" charset="0"/>
              </a:rPr>
              <a:t>Les effets relativistes</a:t>
            </a:r>
          </a:p>
        </p:txBody>
      </p:sp>
      <p:sp>
        <p:nvSpPr>
          <p:cNvPr id="18437" name="Rectangle 3"/>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8438" name="Rectangle 4"/>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8439" name="Rectangle 5"/>
          <p:cNvSpPr>
            <a:spLocks noChangeArrowheads="1"/>
          </p:cNvSpPr>
          <p:nvPr/>
        </p:nvSpPr>
        <p:spPr bwMode="auto">
          <a:xfrm>
            <a:off x="722313" y="762000"/>
            <a:ext cx="8112125"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363538" algn="l"/>
                <a:tab pos="2147888" algn="l"/>
                <a:tab pos="3227388" algn="l"/>
              </a:tabLst>
            </a:pPr>
            <a:r>
              <a:rPr lang="fr-FR" sz="1600">
                <a:solidFill>
                  <a:schemeClr val="folHlink"/>
                </a:solidFill>
                <a:latin typeface="Arial" charset="0"/>
                <a:cs typeface="Times New Roman" charset="0"/>
              </a:rPr>
              <a:t>Etant donné la précision des mesures et l'utilisation conjointe d'horloges situées à la fois sur le sol terrestre et à bord de satellites orbitant autour de la terre, une modélisation de l'effet relativiste est nécessaire. </a:t>
            </a:r>
          </a:p>
          <a:p>
            <a:pPr algn="l">
              <a:spcAft>
                <a:spcPct val="35000"/>
              </a:spcAft>
              <a:tabLst>
                <a:tab pos="363538" algn="l"/>
                <a:tab pos="2147888" algn="l"/>
                <a:tab pos="3227388" algn="l"/>
              </a:tabLst>
            </a:pPr>
            <a:endParaRPr lang="fr-FR" sz="1600">
              <a:solidFill>
                <a:schemeClr val="folHlink"/>
              </a:solidFill>
              <a:latin typeface="Arial" charset="0"/>
              <a:cs typeface="Times New Roman" charset="0"/>
            </a:endParaRPr>
          </a:p>
          <a:p>
            <a:pPr algn="l">
              <a:spcAft>
                <a:spcPct val="35000"/>
              </a:spcAft>
              <a:tabLst>
                <a:tab pos="363538" algn="l"/>
                <a:tab pos="2147888" algn="l"/>
                <a:tab pos="3227388" algn="l"/>
              </a:tabLst>
            </a:pPr>
            <a:r>
              <a:rPr lang="fr-FR" sz="1600">
                <a:solidFill>
                  <a:srgbClr val="333399"/>
                </a:solidFill>
                <a:latin typeface="Arial" charset="0"/>
                <a:cs typeface="Times New Roman" charset="0"/>
              </a:rPr>
              <a:t>Les principaux effets sont :</a:t>
            </a:r>
          </a:p>
          <a:p>
            <a:pPr marL="542925" lvl="1" algn="l">
              <a:spcAft>
                <a:spcPct val="35000"/>
              </a:spcAft>
              <a:buFontTx/>
              <a:buChar char="•"/>
              <a:tabLst>
                <a:tab pos="363538" algn="l"/>
                <a:tab pos="2147888" algn="l"/>
                <a:tab pos="3227388" algn="l"/>
              </a:tabLst>
            </a:pPr>
            <a:r>
              <a:rPr lang="fr-FR" sz="1600">
                <a:solidFill>
                  <a:srgbClr val="000000"/>
                </a:solidFill>
                <a:latin typeface="Arial" charset="0"/>
                <a:cs typeface="Times New Roman" charset="0"/>
              </a:rPr>
              <a:t> Sur la conversion des temps propres des horloges à bord en temps GPS</a:t>
            </a:r>
          </a:p>
          <a:p>
            <a:pPr marL="542925" lvl="1" algn="l">
              <a:spcAft>
                <a:spcPct val="35000"/>
              </a:spcAft>
              <a:buFontTx/>
              <a:buChar char="•"/>
              <a:tabLst>
                <a:tab pos="363538" algn="l"/>
                <a:tab pos="2147888" algn="l"/>
                <a:tab pos="3227388" algn="l"/>
              </a:tabLst>
            </a:pPr>
            <a:r>
              <a:rPr lang="fr-FR" sz="1600">
                <a:solidFill>
                  <a:srgbClr val="000000"/>
                </a:solidFill>
                <a:latin typeface="Arial" charset="0"/>
                <a:cs typeface="Times New Roman" charset="0"/>
              </a:rPr>
              <a:t> Sur la conversion pour les horloges des récepteurs au sol</a:t>
            </a:r>
          </a:p>
          <a:p>
            <a:pPr marL="542925" lvl="1" algn="l">
              <a:spcAft>
                <a:spcPct val="35000"/>
              </a:spcAft>
              <a:buFontTx/>
              <a:buChar char="•"/>
              <a:tabLst>
                <a:tab pos="363538" algn="l"/>
                <a:tab pos="2147888" algn="l"/>
                <a:tab pos="3227388" algn="l"/>
              </a:tabLst>
            </a:pPr>
            <a:r>
              <a:rPr lang="fr-FR" sz="1600">
                <a:solidFill>
                  <a:srgbClr val="000000"/>
                </a:solidFill>
                <a:latin typeface="Arial" charset="0"/>
                <a:cs typeface="Times New Roman" charset="0"/>
              </a:rPr>
              <a:t> Sur la propagation des signaux entre satellites et le sol (courbures et retard dus   à la gravitation terrestre)</a:t>
            </a:r>
          </a:p>
          <a:p>
            <a:pPr marL="542925" lvl="1" algn="l">
              <a:spcAft>
                <a:spcPct val="35000"/>
              </a:spcAft>
              <a:buFontTx/>
              <a:buChar char="•"/>
              <a:tabLst>
                <a:tab pos="363538" algn="l"/>
                <a:tab pos="2147888" algn="l"/>
                <a:tab pos="3227388" algn="l"/>
              </a:tabLst>
            </a:pPr>
            <a:r>
              <a:rPr lang="fr-FR" sz="1600">
                <a:solidFill>
                  <a:srgbClr val="000000"/>
                </a:solidFill>
                <a:latin typeface="Arial" charset="0"/>
                <a:cs typeface="Times New Roman" charset="0"/>
              </a:rPr>
              <a:t> Sur le modèle dynamique de forces s'appliquant sur les satellites GPS</a:t>
            </a:r>
          </a:p>
          <a:p>
            <a:pPr marL="542925" lvl="1" algn="l">
              <a:spcAft>
                <a:spcPct val="35000"/>
              </a:spcAft>
              <a:buFontTx/>
              <a:buChar char="•"/>
              <a:tabLst>
                <a:tab pos="363538" algn="l"/>
                <a:tab pos="2147888" algn="l"/>
                <a:tab pos="3227388" algn="l"/>
              </a:tabLst>
            </a:pPr>
            <a:r>
              <a:rPr lang="fr-FR" sz="1600">
                <a:solidFill>
                  <a:srgbClr val="000000"/>
                </a:solidFill>
                <a:latin typeface="Arial" charset="0"/>
                <a:cs typeface="Times New Roman" charset="0"/>
              </a:rPr>
              <a:t> Sur l'expression des positions dans un système géocentrique tournant</a:t>
            </a:r>
          </a:p>
          <a:p>
            <a:pPr marL="542925" lvl="1" algn="l">
              <a:spcAft>
                <a:spcPct val="35000"/>
              </a:spcAft>
              <a:tabLst>
                <a:tab pos="363538" algn="l"/>
                <a:tab pos="2147888" algn="l"/>
                <a:tab pos="3227388" algn="l"/>
              </a:tabLst>
            </a:pPr>
            <a:endParaRPr lang="fr-FR" sz="1600">
              <a:solidFill>
                <a:schemeClr val="bg1"/>
              </a:solidFill>
              <a:latin typeface="Arial" charset="0"/>
              <a:cs typeface="Times New Roman" charset="0"/>
            </a:endParaRPr>
          </a:p>
          <a:p>
            <a:pPr algn="l">
              <a:spcAft>
                <a:spcPct val="35000"/>
              </a:spcAft>
              <a:tabLst>
                <a:tab pos="363538" algn="l"/>
                <a:tab pos="2147888" algn="l"/>
                <a:tab pos="3227388" algn="l"/>
              </a:tabLst>
            </a:pPr>
            <a:r>
              <a:rPr lang="fr-FR" sz="1600">
                <a:solidFill>
                  <a:srgbClr val="333399"/>
                </a:solidFill>
                <a:latin typeface="Arial" charset="0"/>
                <a:cs typeface="Times New Roman" charset="0"/>
              </a:rPr>
              <a:t>Ces effets sont pris en compte à différents niveaux :</a:t>
            </a:r>
          </a:p>
          <a:p>
            <a:pPr marL="542925" lvl="1" algn="l">
              <a:spcAft>
                <a:spcPct val="35000"/>
              </a:spcAft>
              <a:buFontTx/>
              <a:buChar char="•"/>
              <a:tabLst>
                <a:tab pos="363538" algn="l"/>
                <a:tab pos="2147888" algn="l"/>
                <a:tab pos="3227388" algn="l"/>
              </a:tabLst>
            </a:pPr>
            <a:r>
              <a:rPr lang="fr-FR" sz="1600">
                <a:solidFill>
                  <a:srgbClr val="000000"/>
                </a:solidFill>
                <a:latin typeface="Arial" charset="0"/>
                <a:cs typeface="Times New Roman" charset="0"/>
              </a:rPr>
              <a:t> Dans les éphémérides des satellites</a:t>
            </a:r>
          </a:p>
          <a:p>
            <a:pPr marL="542925" lvl="1" algn="l">
              <a:spcAft>
                <a:spcPct val="35000"/>
              </a:spcAft>
              <a:buFontTx/>
              <a:buChar char="•"/>
              <a:tabLst>
                <a:tab pos="363538" algn="l"/>
                <a:tab pos="2147888" algn="l"/>
                <a:tab pos="3227388" algn="l"/>
              </a:tabLst>
            </a:pPr>
            <a:r>
              <a:rPr lang="fr-FR" sz="1600">
                <a:solidFill>
                  <a:srgbClr val="000000"/>
                </a:solidFill>
                <a:latin typeface="Arial" charset="0"/>
                <a:cs typeface="Times New Roman" charset="0"/>
              </a:rPr>
              <a:t> Dans les récepteurs (logiciel ou fréquence d'émission corrigée)</a:t>
            </a:r>
          </a:p>
          <a:p>
            <a:pPr marL="542925" lvl="1" algn="l">
              <a:spcAft>
                <a:spcPct val="35000"/>
              </a:spcAft>
              <a:buFontTx/>
              <a:buChar char="•"/>
              <a:tabLst>
                <a:tab pos="363538" algn="l"/>
                <a:tab pos="2147888" algn="l"/>
                <a:tab pos="3227388" algn="l"/>
              </a:tabLst>
            </a:pPr>
            <a:r>
              <a:rPr lang="fr-FR" sz="1600">
                <a:solidFill>
                  <a:srgbClr val="000000"/>
                </a:solidFill>
                <a:latin typeface="Arial" charset="0"/>
                <a:cs typeface="Times New Roman" charset="0"/>
              </a:rPr>
              <a:t> Dans les paramètres d'horloge radiodiffusés</a:t>
            </a:r>
          </a:p>
          <a:p>
            <a:pPr marL="542925" lvl="1" algn="l">
              <a:spcAft>
                <a:spcPct val="35000"/>
              </a:spcAft>
              <a:buFontTx/>
              <a:buChar char="•"/>
              <a:tabLst>
                <a:tab pos="363538" algn="l"/>
                <a:tab pos="2147888" algn="l"/>
                <a:tab pos="3227388" algn="l"/>
              </a:tabLst>
            </a:pPr>
            <a:r>
              <a:rPr lang="fr-FR" sz="1600">
                <a:solidFill>
                  <a:srgbClr val="000000"/>
                </a:solidFill>
                <a:latin typeface="Arial" charset="0"/>
                <a:cs typeface="Times New Roman" charset="0"/>
              </a:rPr>
              <a:t> Comme correction dans les relations d'observations</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945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945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1D25692D-CF22-D84C-B043-C9D555C60FB1}" type="slidenum">
              <a:rPr kumimoji="0" lang="fr-FR" sz="800">
                <a:solidFill>
                  <a:srgbClr val="FFFFFF"/>
                </a:solidFill>
              </a:rPr>
              <a:pPr eaLnBrk="1" hangingPunct="1"/>
              <a:t>11</a:t>
            </a:fld>
            <a:endParaRPr kumimoji="0" lang="fr-FR" sz="800">
              <a:solidFill>
                <a:srgbClr val="FFFFFF"/>
              </a:solidFill>
            </a:endParaRPr>
          </a:p>
        </p:txBody>
      </p:sp>
      <p:sp>
        <p:nvSpPr>
          <p:cNvPr id="19460" name="Rectangle 2"/>
          <p:cNvSpPr>
            <a:spLocks noChangeArrowheads="1"/>
          </p:cNvSpPr>
          <p:nvPr/>
        </p:nvSpPr>
        <p:spPr bwMode="auto">
          <a:xfrm>
            <a:off x="1123950" y="4362450"/>
            <a:ext cx="6940550" cy="485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19461" name="Rectangle 3"/>
          <p:cNvSpPr>
            <a:spLocks noGrp="1" noChangeArrowheads="1"/>
          </p:cNvSpPr>
          <p:nvPr>
            <p:ph type="title"/>
          </p:nvPr>
        </p:nvSpPr>
        <p:spPr>
          <a:xfrm>
            <a:off x="1187450" y="88900"/>
            <a:ext cx="8077200" cy="533400"/>
          </a:xfrm>
        </p:spPr>
        <p:txBody>
          <a:bodyPr/>
          <a:lstStyle/>
          <a:p>
            <a:pPr eaLnBrk="1" hangingPunct="1"/>
            <a:r>
              <a:rPr kumimoji="1" lang="fr-FR">
                <a:latin typeface="Arial" charset="0"/>
                <a:ea typeface="ＭＳ Ｐゴシック" charset="0"/>
                <a:cs typeface="ＭＳ Ｐゴシック" charset="0"/>
              </a:rPr>
              <a:t>PLAN</a:t>
            </a:r>
            <a:endParaRPr lang="fr-FR">
              <a:latin typeface="Arial" charset="0"/>
              <a:ea typeface="ＭＳ Ｐゴシック" charset="0"/>
              <a:cs typeface="ＭＳ Ｐゴシック" charset="0"/>
            </a:endParaRPr>
          </a:p>
        </p:txBody>
      </p:sp>
      <p:sp>
        <p:nvSpPr>
          <p:cNvPr id="19462" name="Rectangle 4"/>
          <p:cNvSpPr>
            <a:spLocks noGrp="1" noChangeArrowheads="1"/>
          </p:cNvSpPr>
          <p:nvPr>
            <p:ph type="body" idx="1"/>
          </p:nvPr>
        </p:nvSpPr>
        <p:spPr>
          <a:xfrm>
            <a:off x="1346200" y="1122363"/>
            <a:ext cx="7404100" cy="4851400"/>
          </a:xfrm>
        </p:spPr>
        <p:txBody>
          <a:bodyPr/>
          <a:lstStyle/>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Description du système</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Principe du positionnement</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Structure des signaux GPS</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Positionnement absolu et Positionnement différentiel</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les codes </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la phase</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Les source </a:t>
            </a:r>
            <a:r>
              <a:rPr lang="fr-FR" sz="1800" b="1" dirty="0" smtClean="0">
                <a:solidFill>
                  <a:srgbClr val="333399"/>
                </a:solidFill>
                <a:latin typeface="Arial" charset="0"/>
                <a:ea typeface="ＭＳ Ｐゴシック" charset="0"/>
                <a:cs typeface="Arial" charset="0"/>
              </a:rPr>
              <a:t>d’erreur</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FFFF00"/>
                </a:solidFill>
                <a:latin typeface="Arial" charset="0"/>
                <a:ea typeface="ＭＳ Ｐゴシック" charset="0"/>
                <a:cs typeface="Arial" charset="0"/>
              </a:rPr>
              <a:t>Le positionnement absolu avec la méthode PPP</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000090"/>
                </a:solidFill>
                <a:latin typeface="Arial" charset="0"/>
                <a:ea typeface="ＭＳ Ｐゴシック" charset="0"/>
                <a:cs typeface="Arial" charset="0"/>
              </a:rPr>
              <a:t>Notion de précision et de répétabilité</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945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945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1D25692D-CF22-D84C-B043-C9D555C60FB1}" type="slidenum">
              <a:rPr kumimoji="0" lang="fr-FR" sz="800">
                <a:solidFill>
                  <a:srgbClr val="FFFFFF"/>
                </a:solidFill>
              </a:rPr>
              <a:pPr eaLnBrk="1" hangingPunct="1"/>
              <a:t>12</a:t>
            </a:fld>
            <a:endParaRPr kumimoji="0" lang="fr-FR" sz="800">
              <a:solidFill>
                <a:srgbClr val="FFFFFF"/>
              </a:solidFill>
            </a:endParaRPr>
          </a:p>
        </p:txBody>
      </p:sp>
      <p:sp>
        <p:nvSpPr>
          <p:cNvPr id="19461" name="Rectangle 3"/>
          <p:cNvSpPr>
            <a:spLocks noGrp="1" noChangeArrowheads="1"/>
          </p:cNvSpPr>
          <p:nvPr>
            <p:ph type="title"/>
          </p:nvPr>
        </p:nvSpPr>
        <p:spPr>
          <a:xfrm>
            <a:off x="1187450" y="88900"/>
            <a:ext cx="8077200" cy="533400"/>
          </a:xfrm>
        </p:spPr>
        <p:txBody>
          <a:bodyPr/>
          <a:lstStyle/>
          <a:p>
            <a:pPr eaLnBrk="1" hangingPunct="1"/>
            <a:r>
              <a:rPr lang="fr-FR" dirty="0">
                <a:latin typeface="Arial" charset="0"/>
                <a:ea typeface="ＭＳ Ｐゴシック" charset="0"/>
                <a:cs typeface="ＭＳ Ｐゴシック" charset="0"/>
              </a:rPr>
              <a:t>Le positionnement absolu avec la méthode PPP</a:t>
            </a:r>
          </a:p>
        </p:txBody>
      </p:sp>
      <p:sp>
        <p:nvSpPr>
          <p:cNvPr id="2" name="Rectangle 1"/>
          <p:cNvSpPr/>
          <p:nvPr/>
        </p:nvSpPr>
        <p:spPr>
          <a:xfrm>
            <a:off x="968142" y="773514"/>
            <a:ext cx="8175858" cy="5990359"/>
          </a:xfrm>
          <a:prstGeom prst="rect">
            <a:avLst/>
          </a:prstGeom>
        </p:spPr>
        <p:txBody>
          <a:bodyPr wrap="square">
            <a:spAutoFit/>
          </a:bodyPr>
          <a:lstStyle/>
          <a:p>
            <a:pPr algn="l">
              <a:lnSpc>
                <a:spcPct val="140000"/>
              </a:lnSpc>
              <a:spcBef>
                <a:spcPct val="50000"/>
              </a:spcBef>
              <a:defRPr/>
            </a:pPr>
            <a:r>
              <a:rPr lang="fr-FR" sz="1800" b="1" dirty="0">
                <a:solidFill>
                  <a:schemeClr val="bg1"/>
                </a:solidFill>
                <a:latin typeface="Arial" charset="0"/>
                <a:cs typeface="Arial" charset="0"/>
              </a:rPr>
              <a:t>Permet de calculer le positionnement d'un point à l'aide d'un seul récepteur GPS et des modèles des différentes sources de </a:t>
            </a:r>
            <a:r>
              <a:rPr lang="fr-FR" sz="1800" b="1" dirty="0" smtClean="0">
                <a:solidFill>
                  <a:schemeClr val="bg1"/>
                </a:solidFill>
                <a:latin typeface="Arial" charset="0"/>
                <a:cs typeface="Arial" charset="0"/>
              </a:rPr>
              <a:t>perturbations</a:t>
            </a:r>
          </a:p>
          <a:p>
            <a:pPr algn="l">
              <a:lnSpc>
                <a:spcPct val="140000"/>
              </a:lnSpc>
              <a:spcBef>
                <a:spcPct val="50000"/>
              </a:spcBef>
              <a:defRPr/>
            </a:pPr>
            <a:r>
              <a:rPr lang="fr-FR" sz="1800" b="1" dirty="0" smtClean="0">
                <a:solidFill>
                  <a:schemeClr val="bg1"/>
                </a:solidFill>
                <a:latin typeface="Arial" charset="0"/>
                <a:cs typeface="Arial" charset="0"/>
              </a:rPr>
              <a:t>(Traitement sur la phase) </a:t>
            </a:r>
            <a:r>
              <a:rPr lang="fr-FR" b="1" dirty="0" smtClean="0">
                <a:solidFill>
                  <a:schemeClr val="bg1"/>
                </a:solidFill>
                <a:latin typeface="Arial" charset="0"/>
                <a:cs typeface="Arial" charset="0"/>
              </a:rPr>
              <a:t> </a:t>
            </a:r>
            <a:r>
              <a:rPr lang="fr-FR" b="1" dirty="0">
                <a:solidFill>
                  <a:schemeClr val="bg1"/>
                </a:solidFill>
                <a:latin typeface="Arial" charset="0"/>
                <a:cs typeface="Arial" charset="0"/>
              </a:rPr>
              <a:t>:</a:t>
            </a:r>
          </a:p>
          <a:p>
            <a:pPr marL="742950" lvl="1" indent="-285750" algn="l">
              <a:spcBef>
                <a:spcPct val="50000"/>
              </a:spcBef>
              <a:buFont typeface="Arial"/>
              <a:buChar char="•"/>
              <a:defRPr/>
            </a:pPr>
            <a:r>
              <a:rPr lang="fr-FR" sz="1600" dirty="0">
                <a:solidFill>
                  <a:schemeClr val="bg1"/>
                </a:solidFill>
                <a:latin typeface="Arial" charset="0"/>
                <a:cs typeface="Arial" charset="0"/>
              </a:rPr>
              <a:t>Erreurs d'éphémérides</a:t>
            </a:r>
          </a:p>
          <a:p>
            <a:pPr marL="742950" lvl="1" indent="-285750" algn="l">
              <a:spcBef>
                <a:spcPct val="50000"/>
              </a:spcBef>
              <a:buFont typeface="Arial"/>
              <a:buChar char="•"/>
              <a:defRPr/>
            </a:pPr>
            <a:r>
              <a:rPr lang="fr-FR" sz="1600" b="1" dirty="0">
                <a:solidFill>
                  <a:schemeClr val="bg1"/>
                </a:solidFill>
                <a:latin typeface="Arial" charset="0"/>
                <a:cs typeface="Arial" charset="0"/>
              </a:rPr>
              <a:t>Erreurs d'horloges des satellites</a:t>
            </a:r>
          </a:p>
          <a:p>
            <a:pPr marL="742950" lvl="1" indent="-285750" algn="l">
              <a:spcBef>
                <a:spcPct val="50000"/>
              </a:spcBef>
              <a:buFont typeface="Arial"/>
              <a:buChar char="•"/>
              <a:defRPr/>
            </a:pPr>
            <a:r>
              <a:rPr lang="fr-FR" sz="1600" dirty="0">
                <a:solidFill>
                  <a:schemeClr val="bg1"/>
                </a:solidFill>
                <a:latin typeface="Arial" charset="0"/>
                <a:cs typeface="Arial" charset="0"/>
              </a:rPr>
              <a:t>Paramètres de rotation de la Terre</a:t>
            </a:r>
          </a:p>
          <a:p>
            <a:pPr marL="742950" lvl="1" indent="-285750" algn="l">
              <a:spcBef>
                <a:spcPct val="50000"/>
              </a:spcBef>
              <a:buFont typeface="Arial"/>
              <a:buChar char="•"/>
              <a:defRPr/>
            </a:pPr>
            <a:r>
              <a:rPr lang="fr-FR" sz="1600" dirty="0">
                <a:solidFill>
                  <a:schemeClr val="bg1"/>
                </a:solidFill>
                <a:latin typeface="Arial" charset="0"/>
                <a:cs typeface="Arial" charset="0"/>
              </a:rPr>
              <a:t>Surcharges océaniques</a:t>
            </a:r>
          </a:p>
          <a:p>
            <a:pPr marL="742950" lvl="1" indent="-285750" algn="l">
              <a:spcBef>
                <a:spcPct val="50000"/>
              </a:spcBef>
              <a:buFont typeface="Arial"/>
              <a:buChar char="•"/>
              <a:defRPr/>
            </a:pPr>
            <a:r>
              <a:rPr lang="fr-FR" sz="1600" dirty="0">
                <a:solidFill>
                  <a:schemeClr val="bg1"/>
                </a:solidFill>
                <a:latin typeface="Arial" charset="0"/>
                <a:cs typeface="Arial" charset="0"/>
              </a:rPr>
              <a:t>Retard moyen du à l’atmosphère</a:t>
            </a:r>
          </a:p>
          <a:p>
            <a:pPr marL="742950" lvl="1" indent="-285750" algn="l">
              <a:spcBef>
                <a:spcPct val="50000"/>
              </a:spcBef>
              <a:buFont typeface="Arial"/>
              <a:buChar char="•"/>
              <a:defRPr/>
            </a:pPr>
            <a:r>
              <a:rPr lang="fr-FR" sz="1600" dirty="0">
                <a:solidFill>
                  <a:schemeClr val="bg1"/>
                </a:solidFill>
                <a:latin typeface="Arial" charset="0"/>
                <a:cs typeface="Arial" charset="0"/>
              </a:rPr>
              <a:t>Variations du centre de phase des antennes</a:t>
            </a:r>
          </a:p>
          <a:p>
            <a:pPr marL="742950" lvl="1" indent="-285750" algn="l">
              <a:lnSpc>
                <a:spcPct val="120000"/>
              </a:lnSpc>
              <a:spcBef>
                <a:spcPct val="50000"/>
              </a:spcBef>
              <a:buFont typeface="Arial"/>
              <a:buChar char="•"/>
              <a:defRPr/>
            </a:pPr>
            <a:endParaRPr lang="fr-FR" dirty="0">
              <a:solidFill>
                <a:schemeClr val="bg1"/>
              </a:solidFill>
              <a:latin typeface="Arial" charset="0"/>
              <a:cs typeface="Arial" charset="0"/>
            </a:endParaRPr>
          </a:p>
          <a:p>
            <a:pPr lvl="1" algn="l">
              <a:lnSpc>
                <a:spcPct val="120000"/>
              </a:lnSpc>
              <a:spcBef>
                <a:spcPct val="50000"/>
              </a:spcBef>
              <a:defRPr/>
            </a:pPr>
            <a:r>
              <a:rPr lang="fr-FR" sz="1800" b="1" dirty="0">
                <a:solidFill>
                  <a:srgbClr val="660066"/>
                </a:solidFill>
                <a:latin typeface="Arial" charset="0"/>
                <a:cs typeface="Arial" charset="0"/>
              </a:rPr>
              <a:t>L’intérêt de cette méthode : </a:t>
            </a:r>
          </a:p>
          <a:p>
            <a:pPr marL="742950" lvl="1" indent="-285750" algn="l">
              <a:lnSpc>
                <a:spcPct val="120000"/>
              </a:lnSpc>
              <a:spcBef>
                <a:spcPct val="50000"/>
              </a:spcBef>
              <a:buFont typeface="Arial"/>
              <a:buChar char="•"/>
              <a:defRPr/>
            </a:pPr>
            <a:r>
              <a:rPr lang="fr-FR" sz="1600" dirty="0">
                <a:solidFill>
                  <a:srgbClr val="660066"/>
                </a:solidFill>
                <a:latin typeface="Arial" charset="0"/>
                <a:cs typeface="Arial" charset="0"/>
              </a:rPr>
              <a:t>Précisions quasi équivalents à un positionnement relatif si                        longues observations (plusieurs heures) et post-traitement. </a:t>
            </a:r>
          </a:p>
          <a:p>
            <a:pPr marL="742950" lvl="1" indent="-285750" algn="l">
              <a:lnSpc>
                <a:spcPct val="120000"/>
              </a:lnSpc>
              <a:spcBef>
                <a:spcPct val="50000"/>
              </a:spcBef>
              <a:buFont typeface="Arial"/>
              <a:buChar char="•"/>
              <a:defRPr/>
            </a:pPr>
            <a:r>
              <a:rPr lang="fr-FR" sz="1600" dirty="0">
                <a:solidFill>
                  <a:srgbClr val="660066"/>
                </a:solidFill>
                <a:latin typeface="Arial" charset="0"/>
                <a:cs typeface="Arial" charset="0"/>
              </a:rPr>
              <a:t>Faible temps de calcul </a:t>
            </a:r>
          </a:p>
          <a:p>
            <a:pPr marL="742950" lvl="1" indent="-285750" algn="l">
              <a:lnSpc>
                <a:spcPct val="120000"/>
              </a:lnSpc>
              <a:spcBef>
                <a:spcPct val="50000"/>
              </a:spcBef>
              <a:buFont typeface="Arial"/>
              <a:buChar char="•"/>
              <a:defRPr/>
            </a:pPr>
            <a:r>
              <a:rPr lang="fr-FR" sz="1600" dirty="0">
                <a:solidFill>
                  <a:srgbClr val="660066"/>
                </a:solidFill>
                <a:latin typeface="Arial" charset="0"/>
                <a:cs typeface="Arial" charset="0"/>
              </a:rPr>
              <a:t>Logiciels gratuits (CSRSPPP, APPS) directement utilisables sur internet</a:t>
            </a:r>
          </a:p>
        </p:txBody>
      </p:sp>
    </p:spTree>
    <p:extLst>
      <p:ext uri="{BB962C8B-B14F-4D97-AF65-F5344CB8AC3E}">
        <p14:creationId xmlns:p14="http://schemas.microsoft.com/office/powerpoint/2010/main" val="7205348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945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945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1D25692D-CF22-D84C-B043-C9D555C60FB1}" type="slidenum">
              <a:rPr kumimoji="0" lang="fr-FR" sz="800">
                <a:solidFill>
                  <a:srgbClr val="FFFFFF"/>
                </a:solidFill>
              </a:rPr>
              <a:pPr eaLnBrk="1" hangingPunct="1"/>
              <a:t>13</a:t>
            </a:fld>
            <a:endParaRPr kumimoji="0" lang="fr-FR" sz="800">
              <a:solidFill>
                <a:srgbClr val="FFFFFF"/>
              </a:solidFill>
            </a:endParaRPr>
          </a:p>
        </p:txBody>
      </p:sp>
      <p:sp>
        <p:nvSpPr>
          <p:cNvPr id="19460" name="Rectangle 2"/>
          <p:cNvSpPr>
            <a:spLocks noChangeArrowheads="1"/>
          </p:cNvSpPr>
          <p:nvPr/>
        </p:nvSpPr>
        <p:spPr bwMode="auto">
          <a:xfrm>
            <a:off x="1123950" y="4778890"/>
            <a:ext cx="6940550" cy="485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19461" name="Rectangle 3"/>
          <p:cNvSpPr>
            <a:spLocks noGrp="1" noChangeArrowheads="1"/>
          </p:cNvSpPr>
          <p:nvPr>
            <p:ph type="title"/>
          </p:nvPr>
        </p:nvSpPr>
        <p:spPr>
          <a:xfrm>
            <a:off x="1187450" y="88900"/>
            <a:ext cx="8077200" cy="533400"/>
          </a:xfrm>
        </p:spPr>
        <p:txBody>
          <a:bodyPr/>
          <a:lstStyle/>
          <a:p>
            <a:pPr eaLnBrk="1" hangingPunct="1"/>
            <a:r>
              <a:rPr kumimoji="1" lang="fr-FR" dirty="0" smtClean="0">
                <a:latin typeface="Arial" charset="0"/>
                <a:ea typeface="ＭＳ Ｐゴシック" charset="0"/>
                <a:cs typeface="ＭＳ Ｐゴシック" charset="0"/>
              </a:rPr>
              <a:t>PLAN</a:t>
            </a:r>
            <a:endParaRPr lang="fr-FR" dirty="0">
              <a:latin typeface="Arial" charset="0"/>
              <a:ea typeface="ＭＳ Ｐゴシック" charset="0"/>
              <a:cs typeface="ＭＳ Ｐゴシック" charset="0"/>
            </a:endParaRPr>
          </a:p>
        </p:txBody>
      </p:sp>
      <p:sp>
        <p:nvSpPr>
          <p:cNvPr id="19462" name="Rectangle 4"/>
          <p:cNvSpPr>
            <a:spLocks noGrp="1" noChangeArrowheads="1"/>
          </p:cNvSpPr>
          <p:nvPr>
            <p:ph type="body" idx="1"/>
          </p:nvPr>
        </p:nvSpPr>
        <p:spPr>
          <a:xfrm>
            <a:off x="1346200" y="1122363"/>
            <a:ext cx="7404100" cy="4851400"/>
          </a:xfrm>
        </p:spPr>
        <p:txBody>
          <a:bodyPr/>
          <a:lstStyle/>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Description du système</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Principe du positionnement</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Structure des signaux GPS</a:t>
            </a:r>
          </a:p>
          <a:p>
            <a:pPr marL="387350" indent="-387350"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Positionnement absolu et Positionnement différentiel</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les codes </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La mesure sur la phase</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Les source </a:t>
            </a:r>
            <a:r>
              <a:rPr lang="fr-FR" sz="1800" b="1" dirty="0" smtClean="0">
                <a:solidFill>
                  <a:srgbClr val="333399"/>
                </a:solidFill>
                <a:latin typeface="Arial" charset="0"/>
                <a:ea typeface="ＭＳ Ｐゴシック" charset="0"/>
                <a:cs typeface="Arial" charset="0"/>
              </a:rPr>
              <a:t>d’erreur</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333399"/>
                </a:solidFill>
                <a:latin typeface="Arial" charset="0"/>
                <a:ea typeface="ＭＳ Ｐゴシック" charset="0"/>
                <a:cs typeface="Arial" charset="0"/>
              </a:rPr>
              <a:t>Le positionnement absolu avec la méthode PPP</a:t>
            </a:r>
          </a:p>
          <a:p>
            <a:pPr marL="387350" indent="-387350" algn="just" eaLnBrk="1" hangingPunct="1">
              <a:spcBef>
                <a:spcPct val="0"/>
              </a:spcBef>
              <a:spcAft>
                <a:spcPct val="70000"/>
              </a:spcAft>
              <a:buClr>
                <a:srgbClr val="333399"/>
              </a:buClr>
              <a:tabLst>
                <a:tab pos="952500" algn="l"/>
                <a:tab pos="2195513" algn="l"/>
                <a:tab pos="7716838" algn="l"/>
              </a:tabLst>
            </a:pPr>
            <a:r>
              <a:rPr lang="fr-FR" sz="1800" b="1" dirty="0">
                <a:solidFill>
                  <a:srgbClr val="FFFF00"/>
                </a:solidFill>
                <a:latin typeface="Arial" charset="0"/>
                <a:ea typeface="ＭＳ Ｐゴシック" charset="0"/>
                <a:cs typeface="Arial" charset="0"/>
              </a:rPr>
              <a:t>Notion de précision et de répétabilité</a:t>
            </a:r>
          </a:p>
        </p:txBody>
      </p:sp>
    </p:spTree>
    <p:extLst>
      <p:ext uri="{BB962C8B-B14F-4D97-AF65-F5344CB8AC3E}">
        <p14:creationId xmlns:p14="http://schemas.microsoft.com/office/powerpoint/2010/main" val="21003884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048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048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DD93E77D-3AFD-714A-968D-27C6EBB9A3FC}" type="slidenum">
              <a:rPr kumimoji="0" lang="fr-FR" sz="800">
                <a:solidFill>
                  <a:srgbClr val="FFFFFF"/>
                </a:solidFill>
              </a:rPr>
              <a:pPr eaLnBrk="1" hangingPunct="1"/>
              <a:t>14</a:t>
            </a:fld>
            <a:endParaRPr kumimoji="0" lang="fr-FR" sz="800">
              <a:solidFill>
                <a:srgbClr val="FFFFFF"/>
              </a:solidFill>
            </a:endParaRPr>
          </a:p>
        </p:txBody>
      </p:sp>
      <p:sp>
        <p:nvSpPr>
          <p:cNvPr id="20484" name="Rectangle 2"/>
          <p:cNvSpPr>
            <a:spLocks noGrp="1" noChangeArrowheads="1"/>
          </p:cNvSpPr>
          <p:nvPr>
            <p:ph type="title"/>
          </p:nvPr>
        </p:nvSpPr>
        <p:spPr>
          <a:xfrm>
            <a:off x="1187450" y="889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600">
                <a:latin typeface="Arial" charset="0"/>
                <a:ea typeface="ＭＳ Ｐゴシック" charset="0"/>
                <a:cs typeface="Times New Roman" charset="0"/>
              </a:rPr>
              <a:t>LE CAS PARTICULIER DE LA COMPOSANTE GPS VERTICALE</a:t>
            </a:r>
            <a:endParaRPr lang="fr-FR" sz="1600" b="0">
              <a:latin typeface="Arial" charset="0"/>
              <a:ea typeface="ＭＳ Ｐゴシック" charset="0"/>
              <a:cs typeface="Times New Roman" charset="0"/>
            </a:endParaRPr>
          </a:p>
        </p:txBody>
      </p:sp>
      <p:sp>
        <p:nvSpPr>
          <p:cNvPr id="20485" name="Rectangle 11"/>
          <p:cNvSpPr>
            <a:spLocks noChangeArrowheads="1"/>
          </p:cNvSpPr>
          <p:nvPr/>
        </p:nvSpPr>
        <p:spPr bwMode="auto">
          <a:xfrm>
            <a:off x="1217613" y="744538"/>
            <a:ext cx="7064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800" b="1">
                <a:solidFill>
                  <a:schemeClr val="folHlink"/>
                </a:solidFill>
                <a:latin typeface="Arial" charset="0"/>
                <a:cs typeface="Times New Roman" charset="0"/>
              </a:rPr>
              <a:t>Projection des signaux satellites/récepteur dans les plans des composantes GPS qui les contient</a:t>
            </a:r>
            <a:r>
              <a:rPr lang="en-US" sz="1800">
                <a:solidFill>
                  <a:schemeClr val="folHlink"/>
                </a:solidFill>
                <a:latin typeface="Arial" charset="0"/>
                <a:cs typeface="Times New Roman" charset="0"/>
              </a:rPr>
              <a:t> </a:t>
            </a:r>
          </a:p>
        </p:txBody>
      </p:sp>
      <p:pic>
        <p:nvPicPr>
          <p:cNvPr id="103440"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413" y="1490663"/>
            <a:ext cx="322897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4" name="Text Box 20"/>
          <p:cNvSpPr txBox="1">
            <a:spLocks noChangeArrowheads="1"/>
          </p:cNvSpPr>
          <p:nvPr/>
        </p:nvSpPr>
        <p:spPr bwMode="auto">
          <a:xfrm>
            <a:off x="1247775" y="4662488"/>
            <a:ext cx="31686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lang="fr-FR" b="1">
                <a:solidFill>
                  <a:schemeClr val="bg1"/>
                </a:solidFill>
                <a:latin typeface="Arial" charset="0"/>
                <a:cs typeface="Arial" charset="0"/>
              </a:rPr>
              <a:t>Les composantes planimétriques sont contraintes suivant toutes les directions du plan</a:t>
            </a:r>
          </a:p>
        </p:txBody>
      </p:sp>
      <p:pic>
        <p:nvPicPr>
          <p:cNvPr id="10344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477963"/>
            <a:ext cx="323215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5" name="Text Box 21"/>
          <p:cNvSpPr txBox="1">
            <a:spLocks noChangeArrowheads="1"/>
          </p:cNvSpPr>
          <p:nvPr/>
        </p:nvSpPr>
        <p:spPr bwMode="auto">
          <a:xfrm>
            <a:off x="5568950" y="4662488"/>
            <a:ext cx="30273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lang="fr-FR" b="1">
                <a:solidFill>
                  <a:schemeClr val="bg1"/>
                </a:solidFill>
                <a:latin typeface="Arial" charset="0"/>
                <a:cs typeface="Arial" charset="0"/>
              </a:rPr>
              <a:t>La composante altimétrique est uniquement contrainte par le demi-plan supérieur</a:t>
            </a:r>
          </a:p>
        </p:txBody>
      </p:sp>
      <p:sp>
        <p:nvSpPr>
          <p:cNvPr id="103450" name="Rectangle 26"/>
          <p:cNvSpPr>
            <a:spLocks noChangeArrowheads="1"/>
          </p:cNvSpPr>
          <p:nvPr/>
        </p:nvSpPr>
        <p:spPr bwMode="auto">
          <a:xfrm>
            <a:off x="1295400" y="5576888"/>
            <a:ext cx="7332663" cy="69215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spAutoFit/>
          </a:bodyPr>
          <a:lstStyle/>
          <a:p>
            <a:pPr>
              <a:spcBef>
                <a:spcPct val="50000"/>
              </a:spcBef>
              <a:tabLst>
                <a:tab pos="952500" algn="l"/>
                <a:tab pos="2195513" algn="l"/>
                <a:tab pos="7716838" algn="l"/>
              </a:tabLst>
            </a:pPr>
            <a:r>
              <a:rPr lang="en-US" sz="1800" b="1">
                <a:solidFill>
                  <a:srgbClr val="FFFFB7"/>
                </a:solidFill>
                <a:latin typeface="Arial" charset="0"/>
                <a:cs typeface="Arial" charset="0"/>
              </a:rPr>
              <a:t>L'erreur sur la Composante verticale est de 3 fois (de 2 à 10 fois) supérieure à celle des composantes planimétriques</a:t>
            </a:r>
            <a:endParaRPr lang="fr-FR" sz="1800" b="1">
              <a:solidFill>
                <a:srgbClr val="FFFFB7"/>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40"/>
                                        </p:tgtEl>
                                        <p:attrNameLst>
                                          <p:attrName>style.visibility</p:attrName>
                                        </p:attrNameLst>
                                      </p:cBhvr>
                                      <p:to>
                                        <p:strVal val="visible"/>
                                      </p:to>
                                    </p:set>
                                    <p:anim calcmode="lin" valueType="num">
                                      <p:cBhvr additive="base">
                                        <p:cTn id="7" dur="500" fill="hold"/>
                                        <p:tgtEl>
                                          <p:spTgt spid="103440"/>
                                        </p:tgtEl>
                                        <p:attrNameLst>
                                          <p:attrName>ppt_x</p:attrName>
                                        </p:attrNameLst>
                                      </p:cBhvr>
                                      <p:tavLst>
                                        <p:tav tm="0">
                                          <p:val>
                                            <p:strVal val="#ppt_x"/>
                                          </p:val>
                                        </p:tav>
                                        <p:tav tm="100000">
                                          <p:val>
                                            <p:strVal val="#ppt_x"/>
                                          </p:val>
                                        </p:tav>
                                      </p:tavLst>
                                    </p:anim>
                                    <p:anim calcmode="lin" valueType="num">
                                      <p:cBhvr additive="base">
                                        <p:cTn id="8" dur="500" fill="hold"/>
                                        <p:tgtEl>
                                          <p:spTgt spid="1034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3444"/>
                                        </p:tgtEl>
                                        <p:attrNameLst>
                                          <p:attrName>style.visibility</p:attrName>
                                        </p:attrNameLst>
                                      </p:cBhvr>
                                      <p:to>
                                        <p:strVal val="visible"/>
                                      </p:to>
                                    </p:set>
                                    <p:anim calcmode="lin" valueType="num">
                                      <p:cBhvr additive="base">
                                        <p:cTn id="11" dur="500" fill="hold"/>
                                        <p:tgtEl>
                                          <p:spTgt spid="103444"/>
                                        </p:tgtEl>
                                        <p:attrNameLst>
                                          <p:attrName>ppt_x</p:attrName>
                                        </p:attrNameLst>
                                      </p:cBhvr>
                                      <p:tavLst>
                                        <p:tav tm="0">
                                          <p:val>
                                            <p:strVal val="#ppt_x"/>
                                          </p:val>
                                        </p:tav>
                                        <p:tav tm="100000">
                                          <p:val>
                                            <p:strVal val="#ppt_x"/>
                                          </p:val>
                                        </p:tav>
                                      </p:tavLst>
                                    </p:anim>
                                    <p:anim calcmode="lin" valueType="num">
                                      <p:cBhvr additive="base">
                                        <p:cTn id="12" dur="500" fill="hold"/>
                                        <p:tgtEl>
                                          <p:spTgt spid="10344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3441"/>
                                        </p:tgtEl>
                                        <p:attrNameLst>
                                          <p:attrName>style.visibility</p:attrName>
                                        </p:attrNameLst>
                                      </p:cBhvr>
                                      <p:to>
                                        <p:strVal val="visible"/>
                                      </p:to>
                                    </p:set>
                                    <p:anim calcmode="lin" valueType="num">
                                      <p:cBhvr additive="base">
                                        <p:cTn id="17" dur="500" fill="hold"/>
                                        <p:tgtEl>
                                          <p:spTgt spid="103441"/>
                                        </p:tgtEl>
                                        <p:attrNameLst>
                                          <p:attrName>ppt_x</p:attrName>
                                        </p:attrNameLst>
                                      </p:cBhvr>
                                      <p:tavLst>
                                        <p:tav tm="0">
                                          <p:val>
                                            <p:strVal val="#ppt_x"/>
                                          </p:val>
                                        </p:tav>
                                        <p:tav tm="100000">
                                          <p:val>
                                            <p:strVal val="#ppt_x"/>
                                          </p:val>
                                        </p:tav>
                                      </p:tavLst>
                                    </p:anim>
                                    <p:anim calcmode="lin" valueType="num">
                                      <p:cBhvr additive="base">
                                        <p:cTn id="18" dur="500" fill="hold"/>
                                        <p:tgtEl>
                                          <p:spTgt spid="10344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3445"/>
                                        </p:tgtEl>
                                        <p:attrNameLst>
                                          <p:attrName>style.visibility</p:attrName>
                                        </p:attrNameLst>
                                      </p:cBhvr>
                                      <p:to>
                                        <p:strVal val="visible"/>
                                      </p:to>
                                    </p:set>
                                    <p:anim calcmode="lin" valueType="num">
                                      <p:cBhvr additive="base">
                                        <p:cTn id="21" dur="500" fill="hold"/>
                                        <p:tgtEl>
                                          <p:spTgt spid="103445"/>
                                        </p:tgtEl>
                                        <p:attrNameLst>
                                          <p:attrName>ppt_x</p:attrName>
                                        </p:attrNameLst>
                                      </p:cBhvr>
                                      <p:tavLst>
                                        <p:tav tm="0">
                                          <p:val>
                                            <p:strVal val="#ppt_x"/>
                                          </p:val>
                                        </p:tav>
                                        <p:tav tm="100000">
                                          <p:val>
                                            <p:strVal val="#ppt_x"/>
                                          </p:val>
                                        </p:tav>
                                      </p:tavLst>
                                    </p:anim>
                                    <p:anim calcmode="lin" valueType="num">
                                      <p:cBhvr additive="base">
                                        <p:cTn id="22" dur="500" fill="hold"/>
                                        <p:tgtEl>
                                          <p:spTgt spid="10344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3450"/>
                                        </p:tgtEl>
                                        <p:attrNameLst>
                                          <p:attrName>style.visibility</p:attrName>
                                        </p:attrNameLst>
                                      </p:cBhvr>
                                      <p:to>
                                        <p:strVal val="visible"/>
                                      </p:to>
                                    </p:set>
                                    <p:animEffect transition="in" filter="fade">
                                      <p:cBhvr>
                                        <p:cTn id="27" dur="2000"/>
                                        <p:tgtEl>
                                          <p:spTgt spid="103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44" grpId="0"/>
      <p:bldP spid="103445" grpId="0"/>
      <p:bldP spid="1034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150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150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D70EC503-B604-064A-89BE-25EA0F12F12F}" type="slidenum">
              <a:rPr kumimoji="0" lang="fr-FR" sz="800">
                <a:solidFill>
                  <a:srgbClr val="FFFFFF"/>
                </a:solidFill>
              </a:rPr>
              <a:pPr eaLnBrk="1" hangingPunct="1"/>
              <a:t>15</a:t>
            </a:fld>
            <a:endParaRPr kumimoji="0" lang="fr-FR" sz="800">
              <a:solidFill>
                <a:srgbClr val="FFFFFF"/>
              </a:solidFill>
            </a:endParaRPr>
          </a:p>
        </p:txBody>
      </p:sp>
      <p:sp>
        <p:nvSpPr>
          <p:cNvPr id="21508" name="Rectangle 2"/>
          <p:cNvSpPr>
            <a:spLocks noGrp="1" noChangeArrowheads="1"/>
          </p:cNvSpPr>
          <p:nvPr>
            <p:ph type="title"/>
          </p:nvPr>
        </p:nvSpPr>
        <p:spPr>
          <a:xfrm>
            <a:off x="1187450" y="889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Notion de précision</a:t>
            </a:r>
            <a:endParaRPr lang="fr-FR" sz="1800" b="0">
              <a:latin typeface="Arial" charset="0"/>
              <a:ea typeface="ＭＳ Ｐゴシック" charset="0"/>
              <a:cs typeface="Times New Roman" charset="0"/>
            </a:endParaRPr>
          </a:p>
        </p:txBody>
      </p:sp>
      <p:sp>
        <p:nvSpPr>
          <p:cNvPr id="362507" name="Rectangle 11"/>
          <p:cNvSpPr>
            <a:spLocks noChangeArrowheads="1"/>
          </p:cNvSpPr>
          <p:nvPr/>
        </p:nvSpPr>
        <p:spPr bwMode="auto">
          <a:xfrm>
            <a:off x="677863" y="1027113"/>
            <a:ext cx="8278812" cy="5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l">
              <a:tabLst>
                <a:tab pos="4130675" algn="l"/>
              </a:tabLst>
            </a:pPr>
            <a:r>
              <a:rPr lang="fr-FR" sz="1600" b="1">
                <a:solidFill>
                  <a:schemeClr val="folHlink"/>
                </a:solidFill>
                <a:latin typeface="Arial" charset="0"/>
                <a:cs typeface="Arial" charset="0"/>
              </a:rPr>
              <a:t>On peut définir la précision (ou exactitude) d'une mesure physique, comme étant la capacité à être conforme à la quantité mesurée par un apareil idéal (accuracy).</a:t>
            </a:r>
          </a:p>
          <a:p>
            <a:pPr algn="l">
              <a:tabLst>
                <a:tab pos="4130675" algn="l"/>
              </a:tabLst>
            </a:pPr>
            <a:endParaRPr lang="fr-FR" sz="1600" b="1">
              <a:solidFill>
                <a:schemeClr val="folHlink"/>
              </a:solidFill>
              <a:latin typeface="Arial" charset="0"/>
              <a:cs typeface="Arial" charset="0"/>
            </a:endParaRPr>
          </a:p>
          <a:p>
            <a:pPr algn="l">
              <a:spcBef>
                <a:spcPct val="50000"/>
              </a:spcBef>
              <a:tabLst>
                <a:tab pos="4130675" algn="l"/>
              </a:tabLst>
            </a:pPr>
            <a:r>
              <a:rPr lang="fr-FR">
                <a:solidFill>
                  <a:schemeClr val="bg1"/>
                </a:solidFill>
                <a:latin typeface="Arial" charset="0"/>
                <a:cs typeface="Arial" charset="0"/>
              </a:rPr>
              <a:t>Cette définition sous-entend que la quantité mesurée soit parfaitement connue ce qui est rarement le cas. En l’absence de référence standard, on peut quantifier la précision d'un système de mesure en la comparant avec un autre système indépendant de précision équivalente ou supérieure.</a:t>
            </a:r>
          </a:p>
          <a:p>
            <a:pPr algn="l">
              <a:spcBef>
                <a:spcPct val="50000"/>
              </a:spcBef>
              <a:tabLst>
                <a:tab pos="4130675" algn="l"/>
              </a:tabLst>
            </a:pPr>
            <a:endParaRPr lang="fr-FR">
              <a:solidFill>
                <a:schemeClr val="bg1"/>
              </a:solidFill>
              <a:latin typeface="Arial" charset="0"/>
              <a:cs typeface="Arial" charset="0"/>
            </a:endParaRPr>
          </a:p>
          <a:p>
            <a:pPr algn="l">
              <a:spcBef>
                <a:spcPct val="50000"/>
              </a:spcBef>
              <a:tabLst>
                <a:tab pos="4130675" algn="l"/>
              </a:tabLst>
            </a:pPr>
            <a:r>
              <a:rPr lang="fr-FR">
                <a:solidFill>
                  <a:schemeClr val="bg1"/>
                </a:solidFill>
                <a:latin typeface="Arial" charset="0"/>
                <a:cs typeface="Arial" charset="0"/>
              </a:rPr>
              <a:t>Dans le cas du GPS en mode différentiel, la quantité physique à mesurer est le vecteur ligne de base séparant deux points. </a:t>
            </a:r>
          </a:p>
          <a:p>
            <a:pPr algn="l">
              <a:spcBef>
                <a:spcPct val="50000"/>
              </a:spcBef>
              <a:buFontTx/>
              <a:buChar char="•"/>
              <a:tabLst>
                <a:tab pos="4130675" algn="l"/>
              </a:tabLst>
            </a:pPr>
            <a:r>
              <a:rPr lang="fr-FR">
                <a:solidFill>
                  <a:schemeClr val="bg1"/>
                </a:solidFill>
                <a:latin typeface="Arial" charset="0"/>
                <a:cs typeface="Arial" charset="0"/>
              </a:rPr>
              <a:t> Pour les très courtes lignes de base (&lt; 10 km) : 	Outils classiques de la topographie </a:t>
            </a:r>
          </a:p>
          <a:p>
            <a:pPr algn="l">
              <a:spcBef>
                <a:spcPct val="50000"/>
              </a:spcBef>
              <a:buFontTx/>
              <a:buChar char="•"/>
              <a:tabLst>
                <a:tab pos="4130675" algn="l"/>
              </a:tabLst>
            </a:pPr>
            <a:r>
              <a:rPr lang="fr-FR">
                <a:solidFill>
                  <a:schemeClr val="bg1"/>
                </a:solidFill>
                <a:latin typeface="Arial" charset="0"/>
                <a:cs typeface="Arial" charset="0"/>
              </a:rPr>
              <a:t> Pour les longues lignes de base (&gt; 100 km), :	VLBI  (Very Long Baseline Interferometry)</a:t>
            </a:r>
          </a:p>
          <a:p>
            <a:pPr algn="l">
              <a:spcBef>
                <a:spcPct val="50000"/>
              </a:spcBef>
              <a:tabLst>
                <a:tab pos="4130675" algn="l"/>
              </a:tabLst>
            </a:pPr>
            <a:r>
              <a:rPr lang="fr-FR">
                <a:solidFill>
                  <a:schemeClr val="bg1"/>
                </a:solidFill>
                <a:latin typeface="Arial" charset="0"/>
                <a:cs typeface="Arial" charset="0"/>
              </a:rPr>
              <a:t>	SLR (Satellite Laser Ranging). </a:t>
            </a:r>
          </a:p>
          <a:p>
            <a:pPr algn="l">
              <a:spcBef>
                <a:spcPct val="50000"/>
              </a:spcBef>
              <a:tabLst>
                <a:tab pos="4130675" algn="l"/>
              </a:tabLst>
            </a:pPr>
            <a:r>
              <a:rPr lang="fr-FR">
                <a:solidFill>
                  <a:schemeClr val="bg1"/>
                </a:solidFill>
                <a:latin typeface="Arial" charset="0"/>
                <a:cs typeface="Arial" charset="0"/>
              </a:rPr>
              <a:t>Ces différents systèmes ne permettent généralement pas d'obtenir des précisions équivalentes au GPS pour des lignes de base inférieures au millier de kilomètres. </a:t>
            </a:r>
          </a:p>
          <a:p>
            <a:pPr algn="l">
              <a:spcBef>
                <a:spcPct val="50000"/>
              </a:spcBef>
              <a:tabLst>
                <a:tab pos="4130675" algn="l"/>
              </a:tabLst>
            </a:pPr>
            <a:endParaRPr lang="fr-FR" b="1">
              <a:solidFill>
                <a:schemeClr val="bg1"/>
              </a:solidFill>
              <a:latin typeface="Arial" charset="0"/>
              <a:cs typeface="Arial" charset="0"/>
            </a:endParaRPr>
          </a:p>
          <a:p>
            <a:pPr algn="l">
              <a:spcBef>
                <a:spcPct val="50000"/>
              </a:spcBef>
              <a:tabLst>
                <a:tab pos="4130675" algn="l"/>
              </a:tabLst>
            </a:pPr>
            <a:r>
              <a:rPr lang="fr-FR" b="1">
                <a:solidFill>
                  <a:schemeClr val="bg1"/>
                </a:solidFill>
                <a:latin typeface="Arial" charset="0"/>
                <a:cs typeface="Arial" charset="0"/>
              </a:rPr>
              <a:t>En comparaison des autres techniques, la mesure GPS est simple à mettre en oeuvre, elle demande des temps d'observation courts et sont coût est généralement faible. Pour ces différentes raisons, le GPS est devenu le système de positionnement de référence et ne cesse d'être amélioré, sa précision en particulier.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62507">
                                            <p:txEl>
                                              <p:pRg st="4" end="4"/>
                                            </p:txEl>
                                          </p:spTgt>
                                        </p:tgtEl>
                                        <p:attrNameLst>
                                          <p:attrName>style.visibility</p:attrName>
                                        </p:attrNameLst>
                                      </p:cBhvr>
                                      <p:to>
                                        <p:strVal val="visible"/>
                                      </p:to>
                                    </p:set>
                                    <p:anim calcmode="lin" valueType="num">
                                      <p:cBhvr additive="base">
                                        <p:cTn id="7" dur="500" fill="hold"/>
                                        <p:tgtEl>
                                          <p:spTgt spid="36250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2507">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2507">
                                            <p:txEl>
                                              <p:pRg st="5" end="5"/>
                                            </p:txEl>
                                          </p:spTgt>
                                        </p:tgtEl>
                                        <p:attrNameLst>
                                          <p:attrName>style.visibility</p:attrName>
                                        </p:attrNameLst>
                                      </p:cBhvr>
                                      <p:to>
                                        <p:strVal val="visible"/>
                                      </p:to>
                                    </p:set>
                                    <p:anim calcmode="lin" valueType="num">
                                      <p:cBhvr additive="base">
                                        <p:cTn id="11" dur="500" fill="hold"/>
                                        <p:tgtEl>
                                          <p:spTgt spid="362507">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62507">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62507">
                                            <p:txEl>
                                              <p:pRg st="6" end="6"/>
                                            </p:txEl>
                                          </p:spTgt>
                                        </p:tgtEl>
                                        <p:attrNameLst>
                                          <p:attrName>style.visibility</p:attrName>
                                        </p:attrNameLst>
                                      </p:cBhvr>
                                      <p:to>
                                        <p:strVal val="visible"/>
                                      </p:to>
                                    </p:set>
                                    <p:anim calcmode="lin" valueType="num">
                                      <p:cBhvr additive="base">
                                        <p:cTn id="15" dur="500" fill="hold"/>
                                        <p:tgtEl>
                                          <p:spTgt spid="362507">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62507">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62507">
                                            <p:txEl>
                                              <p:pRg st="7" end="7"/>
                                            </p:txEl>
                                          </p:spTgt>
                                        </p:tgtEl>
                                        <p:attrNameLst>
                                          <p:attrName>style.visibility</p:attrName>
                                        </p:attrNameLst>
                                      </p:cBhvr>
                                      <p:to>
                                        <p:strVal val="visible"/>
                                      </p:to>
                                    </p:set>
                                    <p:anim calcmode="lin" valueType="num">
                                      <p:cBhvr additive="base">
                                        <p:cTn id="19" dur="500" fill="hold"/>
                                        <p:tgtEl>
                                          <p:spTgt spid="362507">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2507">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62507">
                                            <p:txEl>
                                              <p:pRg st="8" end="8"/>
                                            </p:txEl>
                                          </p:spTgt>
                                        </p:tgtEl>
                                        <p:attrNameLst>
                                          <p:attrName>style.visibility</p:attrName>
                                        </p:attrNameLst>
                                      </p:cBhvr>
                                      <p:to>
                                        <p:strVal val="visible"/>
                                      </p:to>
                                    </p:set>
                                    <p:anim calcmode="lin" valueType="num">
                                      <p:cBhvr additive="base">
                                        <p:cTn id="23" dur="500" fill="hold"/>
                                        <p:tgtEl>
                                          <p:spTgt spid="362507">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6250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62507">
                                            <p:txEl>
                                              <p:pRg st="10" end="10"/>
                                            </p:txEl>
                                          </p:spTgt>
                                        </p:tgtEl>
                                        <p:attrNameLst>
                                          <p:attrName>style.visibility</p:attrName>
                                        </p:attrNameLst>
                                      </p:cBhvr>
                                      <p:to>
                                        <p:strVal val="visible"/>
                                      </p:to>
                                    </p:set>
                                    <p:anim calcmode="lin" valueType="num">
                                      <p:cBhvr additive="base">
                                        <p:cTn id="29" dur="500" fill="hold"/>
                                        <p:tgtEl>
                                          <p:spTgt spid="362507">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6250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253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253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7CE0961-AAAB-F847-AD20-F042AB7F3AE7}" type="slidenum">
              <a:rPr kumimoji="0" lang="fr-FR" sz="800">
                <a:solidFill>
                  <a:srgbClr val="FFFFFF"/>
                </a:solidFill>
              </a:rPr>
              <a:pPr eaLnBrk="1" hangingPunct="1"/>
              <a:t>16</a:t>
            </a:fld>
            <a:endParaRPr kumimoji="0" lang="fr-FR" sz="800">
              <a:solidFill>
                <a:srgbClr val="FFFFFF"/>
              </a:solidFill>
            </a:endParaRPr>
          </a:p>
        </p:txBody>
      </p:sp>
      <p:sp>
        <p:nvSpPr>
          <p:cNvPr id="22532" name="Rectangle 2"/>
          <p:cNvSpPr>
            <a:spLocks noGrp="1" noChangeArrowheads="1"/>
          </p:cNvSpPr>
          <p:nvPr>
            <p:ph type="title"/>
          </p:nvPr>
        </p:nvSpPr>
        <p:spPr>
          <a:xfrm>
            <a:off x="1187450" y="889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Notion de précision</a:t>
            </a:r>
            <a:endParaRPr lang="fr-FR" sz="1800" b="0">
              <a:latin typeface="Arial" charset="0"/>
              <a:ea typeface="ＭＳ Ｐゴシック" charset="0"/>
              <a:cs typeface="Times New Roman" charset="0"/>
            </a:endParaRPr>
          </a:p>
        </p:txBody>
      </p:sp>
      <p:sp>
        <p:nvSpPr>
          <p:cNvPr id="363524" name="Rectangle 4"/>
          <p:cNvSpPr>
            <a:spLocks noChangeArrowheads="1"/>
          </p:cNvSpPr>
          <p:nvPr/>
        </p:nvSpPr>
        <p:spPr bwMode="auto">
          <a:xfrm>
            <a:off x="479425" y="1044575"/>
            <a:ext cx="8278813"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l">
              <a:spcBef>
                <a:spcPct val="50000"/>
              </a:spcBef>
            </a:pPr>
            <a:r>
              <a:rPr lang="fr-FR" sz="1800" b="1">
                <a:solidFill>
                  <a:schemeClr val="folHlink"/>
                </a:solidFill>
                <a:latin typeface="Arial" charset="0"/>
                <a:cs typeface="Arial" charset="0"/>
              </a:rPr>
              <a:t>DOP : Facteurs de qualité fonction de la géométrie satellitaire</a:t>
            </a:r>
          </a:p>
          <a:p>
            <a:pPr algn="l">
              <a:spcBef>
                <a:spcPct val="50000"/>
              </a:spcBef>
            </a:pPr>
            <a:r>
              <a:rPr lang="fr-FR" b="1">
                <a:solidFill>
                  <a:schemeClr val="bg1"/>
                </a:solidFill>
                <a:latin typeface="Arial" charset="0"/>
                <a:cs typeface="Arial" charset="0"/>
              </a:rPr>
              <a:t>Si les satellites sont bien répartis sur la demi-sphère céleste, la précision des mesures GPS sera bien meilleure que si les satellites sont concentrés sur un faible espace. </a:t>
            </a:r>
          </a:p>
          <a:p>
            <a:pPr algn="l">
              <a:spcBef>
                <a:spcPct val="50000"/>
              </a:spcBef>
            </a:pPr>
            <a:endParaRPr lang="fr-FR" b="1">
              <a:solidFill>
                <a:schemeClr val="bg1"/>
              </a:solidFill>
              <a:latin typeface="Arial" charset="0"/>
              <a:cs typeface="Arial" charset="0"/>
            </a:endParaRPr>
          </a:p>
          <a:p>
            <a:pPr algn="l">
              <a:spcBef>
                <a:spcPct val="50000"/>
              </a:spcBef>
            </a:pPr>
            <a:endParaRPr lang="fr-FR" b="1">
              <a:solidFill>
                <a:schemeClr val="bg1"/>
              </a:solidFill>
              <a:latin typeface="Arial" charset="0"/>
              <a:cs typeface="Arial" charset="0"/>
            </a:endParaRPr>
          </a:p>
          <a:p>
            <a:pPr algn="l">
              <a:spcBef>
                <a:spcPct val="50000"/>
              </a:spcBef>
            </a:pPr>
            <a:endParaRPr lang="fr-FR" b="1">
              <a:solidFill>
                <a:schemeClr val="bg1"/>
              </a:solidFill>
              <a:latin typeface="Arial" charset="0"/>
              <a:cs typeface="Arial" charset="0"/>
            </a:endParaRPr>
          </a:p>
          <a:p>
            <a:pPr algn="l">
              <a:spcBef>
                <a:spcPct val="50000"/>
              </a:spcBef>
            </a:pPr>
            <a:endParaRPr lang="fr-FR" b="1">
              <a:solidFill>
                <a:schemeClr val="bg1"/>
              </a:solidFill>
              <a:latin typeface="Arial" charset="0"/>
              <a:cs typeface="Arial" charset="0"/>
            </a:endParaRPr>
          </a:p>
          <a:p>
            <a:pPr algn="l">
              <a:spcBef>
                <a:spcPct val="50000"/>
              </a:spcBef>
            </a:pPr>
            <a:endParaRPr lang="fr-FR" b="1">
              <a:solidFill>
                <a:schemeClr val="bg1"/>
              </a:solidFill>
              <a:latin typeface="Arial" charset="0"/>
              <a:cs typeface="Arial" charset="0"/>
            </a:endParaRPr>
          </a:p>
          <a:p>
            <a:pPr algn="l">
              <a:spcBef>
                <a:spcPct val="50000"/>
              </a:spcBef>
            </a:pPr>
            <a:endParaRPr lang="fr-FR" b="1">
              <a:solidFill>
                <a:schemeClr val="bg1"/>
              </a:solidFill>
              <a:latin typeface="Arial" charset="0"/>
              <a:cs typeface="Arial" charset="0"/>
            </a:endParaRPr>
          </a:p>
          <a:p>
            <a:pPr algn="l">
              <a:spcBef>
                <a:spcPct val="50000"/>
              </a:spcBef>
            </a:pPr>
            <a:endParaRPr lang="fr-FR" b="1">
              <a:solidFill>
                <a:schemeClr val="bg1"/>
              </a:solidFill>
              <a:latin typeface="Arial" charset="0"/>
              <a:cs typeface="Arial" charset="0"/>
            </a:endParaRPr>
          </a:p>
          <a:p>
            <a:pPr algn="l">
              <a:spcBef>
                <a:spcPct val="50000"/>
              </a:spcBef>
            </a:pPr>
            <a:endParaRPr lang="fr-FR" b="1">
              <a:solidFill>
                <a:schemeClr val="bg1"/>
              </a:solidFill>
              <a:latin typeface="Arial" charset="0"/>
              <a:cs typeface="Arial" charset="0"/>
            </a:endParaRPr>
          </a:p>
          <a:p>
            <a:pPr algn="l">
              <a:spcBef>
                <a:spcPct val="50000"/>
              </a:spcBef>
            </a:pPr>
            <a:endParaRPr lang="fr-FR" b="1">
              <a:solidFill>
                <a:schemeClr val="bg1"/>
              </a:solidFill>
              <a:latin typeface="Arial" charset="0"/>
              <a:cs typeface="Arial" charset="0"/>
            </a:endParaRPr>
          </a:p>
          <a:p>
            <a:pPr algn="l">
              <a:spcBef>
                <a:spcPct val="50000"/>
              </a:spcBef>
            </a:pPr>
            <a:endParaRPr lang="fr-FR" b="1">
              <a:solidFill>
                <a:schemeClr val="bg1"/>
              </a:solidFill>
              <a:latin typeface="Arial" charset="0"/>
              <a:cs typeface="Arial" charset="0"/>
            </a:endParaRPr>
          </a:p>
          <a:p>
            <a:pPr algn="l">
              <a:spcBef>
                <a:spcPct val="50000"/>
              </a:spcBef>
            </a:pPr>
            <a:endParaRPr lang="fr-FR" b="1">
              <a:solidFill>
                <a:schemeClr val="bg1"/>
              </a:solidFill>
              <a:latin typeface="Arial" charset="0"/>
              <a:cs typeface="Arial" charset="0"/>
            </a:endParaRPr>
          </a:p>
          <a:p>
            <a:pPr algn="l">
              <a:spcBef>
                <a:spcPct val="50000"/>
              </a:spcBef>
            </a:pPr>
            <a:r>
              <a:rPr lang="fr-FR" b="1">
                <a:solidFill>
                  <a:schemeClr val="bg1"/>
                </a:solidFill>
                <a:latin typeface="Arial" charset="0"/>
                <a:cs typeface="Arial" charset="0"/>
              </a:rPr>
              <a:t>Les différents logiciels de traitement GPS offrent généralement d'autres critères statistiques pour caractériser les résultats GPS. </a:t>
            </a:r>
            <a:endParaRPr lang="en-US">
              <a:solidFill>
                <a:schemeClr val="bg1"/>
              </a:solidFill>
              <a:latin typeface="Arial" charset="0"/>
              <a:cs typeface="Arial" charset="0"/>
            </a:endParaRPr>
          </a:p>
        </p:txBody>
      </p:sp>
      <p:pic>
        <p:nvPicPr>
          <p:cNvPr id="363525" name="Picture 5" descr="gps_2d_r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4788" y="2271713"/>
            <a:ext cx="2328862"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6" name="Rectangle 6"/>
          <p:cNvSpPr>
            <a:spLocks noChangeArrowheads="1"/>
          </p:cNvSpPr>
          <p:nvPr/>
        </p:nvSpPr>
        <p:spPr bwMode="auto">
          <a:xfrm>
            <a:off x="479425" y="2251075"/>
            <a:ext cx="626268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l">
              <a:spcBef>
                <a:spcPct val="50000"/>
              </a:spcBef>
            </a:pPr>
            <a:r>
              <a:rPr lang="fr-FR" sz="1800" b="1">
                <a:solidFill>
                  <a:schemeClr val="folHlink"/>
                </a:solidFill>
                <a:latin typeface="Arial" charset="0"/>
                <a:cs typeface="Arial" charset="0"/>
              </a:rPr>
              <a:t>Déviation standard</a:t>
            </a:r>
            <a:r>
              <a:rPr lang="fr-FR">
                <a:cs typeface="Arial" charset="0"/>
              </a:rPr>
              <a:t> </a:t>
            </a:r>
          </a:p>
          <a:p>
            <a:pPr algn="l">
              <a:spcBef>
                <a:spcPct val="50000"/>
              </a:spcBef>
            </a:pPr>
            <a:r>
              <a:rPr lang="fr-FR" b="1">
                <a:solidFill>
                  <a:schemeClr val="bg1"/>
                </a:solidFill>
                <a:latin typeface="Arial" charset="0"/>
                <a:cs typeface="Arial" charset="0"/>
              </a:rPr>
              <a:t>L'écart moyen quadratique (RMS - Root Mean Square) est un critère de précision très utilisée en GPS. </a:t>
            </a:r>
          </a:p>
          <a:p>
            <a:pPr algn="l">
              <a:spcBef>
                <a:spcPct val="50000"/>
              </a:spcBef>
            </a:pPr>
            <a:r>
              <a:rPr lang="fr-FR" b="1">
                <a:solidFill>
                  <a:schemeClr val="bg1"/>
                </a:solidFill>
                <a:latin typeface="Arial" charset="0"/>
                <a:cs typeface="Arial" charset="0"/>
              </a:rPr>
              <a:t>Ce critère statistique décrit la probabilité qu'une position soit située dans une ellipse de confiance dont le centre est la position moyenne (généralement 68.3 % pour 1 </a:t>
            </a:r>
            <a:r>
              <a:rPr lang="fr-FR" b="1">
                <a:solidFill>
                  <a:schemeClr val="bg1"/>
                </a:solidFill>
                <a:latin typeface="Symbol" charset="0"/>
                <a:cs typeface="Arial" charset="0"/>
              </a:rPr>
              <a:t></a:t>
            </a:r>
            <a:r>
              <a:rPr lang="fr-FR" b="1">
                <a:solidFill>
                  <a:schemeClr val="bg1"/>
                </a:solidFill>
                <a:latin typeface="Arial" charset="0"/>
                <a:cs typeface="Arial" charset="0"/>
              </a:rPr>
              <a:t>, 95.5 % pour 2 </a:t>
            </a:r>
            <a:r>
              <a:rPr lang="fr-FR" b="1">
                <a:solidFill>
                  <a:schemeClr val="bg1"/>
                </a:solidFill>
                <a:latin typeface="Symbol" charset="0"/>
                <a:cs typeface="Arial" charset="0"/>
              </a:rPr>
              <a:t></a:t>
            </a:r>
            <a:r>
              <a:rPr lang="fr-FR" b="1">
                <a:solidFill>
                  <a:schemeClr val="bg1"/>
                </a:solidFill>
                <a:latin typeface="Arial" charset="0"/>
                <a:cs typeface="Arial" charset="0"/>
              </a:rPr>
              <a:t> et 99.7 % pour 3 </a:t>
            </a:r>
            <a:r>
              <a:rPr lang="fr-FR" b="1">
                <a:solidFill>
                  <a:schemeClr val="bg1"/>
                </a:solidFill>
                <a:latin typeface="Symbol" charset="0"/>
                <a:cs typeface="Arial" charset="0"/>
              </a:rPr>
              <a:t></a:t>
            </a:r>
            <a:r>
              <a:rPr lang="fr-FR" b="1">
                <a:solidFill>
                  <a:schemeClr val="bg1"/>
                </a:solidFill>
                <a:latin typeface="Arial" charset="0"/>
                <a:cs typeface="Arial" charset="0"/>
              </a:rPr>
              <a:t>).</a:t>
            </a:r>
          </a:p>
          <a:p>
            <a:pPr algn="l">
              <a:spcBef>
                <a:spcPct val="50000"/>
              </a:spcBef>
            </a:pPr>
            <a:endParaRPr lang="fr-FR" b="1">
              <a:solidFill>
                <a:schemeClr val="bg1"/>
              </a:solidFill>
              <a:latin typeface="Arial" charset="0"/>
              <a:cs typeface="Arial" charset="0"/>
            </a:endParaRPr>
          </a:p>
          <a:p>
            <a:pPr algn="l">
              <a:spcBef>
                <a:spcPct val="50000"/>
              </a:spcBef>
            </a:pPr>
            <a:endParaRPr lang="fr-FR" b="1">
              <a:solidFill>
                <a:schemeClr val="bg1"/>
              </a:solidFill>
              <a:latin typeface="Arial" charset="0"/>
              <a:cs typeface="Arial" charset="0"/>
            </a:endParaRPr>
          </a:p>
          <a:p>
            <a:pPr algn="l">
              <a:spcBef>
                <a:spcPct val="50000"/>
              </a:spcBef>
            </a:pPr>
            <a:r>
              <a:rPr lang="fr-FR" b="1">
                <a:solidFill>
                  <a:srgbClr val="333399"/>
                </a:solidFill>
                <a:latin typeface="Arial" charset="0"/>
                <a:cs typeface="Arial" charset="0"/>
              </a:rPr>
              <a:t>Il convient d'être très prudent si on veut comparer les critère issus de différents logiciels pour une même mesure, car leurs calculs peuvent comporter certaines différences.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63526">
                                            <p:txEl>
                                              <p:pRg st="0" end="0"/>
                                            </p:txEl>
                                          </p:spTgt>
                                        </p:tgtEl>
                                        <p:attrNameLst>
                                          <p:attrName>style.visibility</p:attrName>
                                        </p:attrNameLst>
                                      </p:cBhvr>
                                      <p:to>
                                        <p:strVal val="visible"/>
                                      </p:to>
                                    </p:set>
                                    <p:anim calcmode="lin" valueType="num">
                                      <p:cBhvr additive="base">
                                        <p:cTn id="7" dur="500" fill="hold"/>
                                        <p:tgtEl>
                                          <p:spTgt spid="3635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352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3526">
                                            <p:txEl>
                                              <p:pRg st="1" end="1"/>
                                            </p:txEl>
                                          </p:spTgt>
                                        </p:tgtEl>
                                        <p:attrNameLst>
                                          <p:attrName>style.visibility</p:attrName>
                                        </p:attrNameLst>
                                      </p:cBhvr>
                                      <p:to>
                                        <p:strVal val="visible"/>
                                      </p:to>
                                    </p:set>
                                    <p:anim calcmode="lin" valueType="num">
                                      <p:cBhvr additive="base">
                                        <p:cTn id="11" dur="500" fill="hold"/>
                                        <p:tgtEl>
                                          <p:spTgt spid="36352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6352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63526">
                                            <p:txEl>
                                              <p:pRg st="2" end="2"/>
                                            </p:txEl>
                                          </p:spTgt>
                                        </p:tgtEl>
                                        <p:attrNameLst>
                                          <p:attrName>style.visibility</p:attrName>
                                        </p:attrNameLst>
                                      </p:cBhvr>
                                      <p:to>
                                        <p:strVal val="visible"/>
                                      </p:to>
                                    </p:set>
                                    <p:anim calcmode="lin" valueType="num">
                                      <p:cBhvr additive="base">
                                        <p:cTn id="15" dur="500" fill="hold"/>
                                        <p:tgtEl>
                                          <p:spTgt spid="36352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635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63525"/>
                                        </p:tgtEl>
                                        <p:attrNameLst>
                                          <p:attrName>style.visibility</p:attrName>
                                        </p:attrNameLst>
                                      </p:cBhvr>
                                      <p:to>
                                        <p:strVal val="visible"/>
                                      </p:to>
                                    </p:set>
                                    <p:animEffect transition="in" filter="fade">
                                      <p:cBhvr>
                                        <p:cTn id="21" dur="2000"/>
                                        <p:tgtEl>
                                          <p:spTgt spid="36352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63526">
                                            <p:txEl>
                                              <p:pRg st="5" end="5"/>
                                            </p:txEl>
                                          </p:spTgt>
                                        </p:tgtEl>
                                        <p:attrNameLst>
                                          <p:attrName>style.visibility</p:attrName>
                                        </p:attrNameLst>
                                      </p:cBhvr>
                                      <p:to>
                                        <p:strVal val="visible"/>
                                      </p:to>
                                    </p:set>
                                    <p:anim calcmode="lin" valueType="num">
                                      <p:cBhvr additive="base">
                                        <p:cTn id="26" dur="500" fill="hold"/>
                                        <p:tgtEl>
                                          <p:spTgt spid="363526">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63526">
                                            <p:txEl>
                                              <p:pRg st="5" end="5"/>
                                            </p:txEl>
                                          </p:spTgt>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500"/>
                            </p:stCondLst>
                            <p:childTnLst>
                              <p:par>
                                <p:cTn id="29" presetID="2" presetClass="entr" presetSubtype="4" fill="hold" nodeType="afterEffect">
                                  <p:stCondLst>
                                    <p:cond delay="0"/>
                                  </p:stCondLst>
                                  <p:childTnLst>
                                    <p:set>
                                      <p:cBhvr>
                                        <p:cTn id="30" dur="1" fill="hold">
                                          <p:stCondLst>
                                            <p:cond delay="0"/>
                                          </p:stCondLst>
                                        </p:cTn>
                                        <p:tgtEl>
                                          <p:spTgt spid="363524">
                                            <p:txEl>
                                              <p:pRg st="13" end="13"/>
                                            </p:txEl>
                                          </p:spTgt>
                                        </p:tgtEl>
                                        <p:attrNameLst>
                                          <p:attrName>style.visibility</p:attrName>
                                        </p:attrNameLst>
                                      </p:cBhvr>
                                      <p:to>
                                        <p:strVal val="visible"/>
                                      </p:to>
                                    </p:set>
                                    <p:anim calcmode="lin" valueType="num">
                                      <p:cBhvr additive="base">
                                        <p:cTn id="31" dur="500" fill="hold"/>
                                        <p:tgtEl>
                                          <p:spTgt spid="363524">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352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3554"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355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C554E9CE-FEC6-3140-8399-E8DD3E799FFC}" type="slidenum">
              <a:rPr kumimoji="0" lang="fr-FR" sz="800">
                <a:solidFill>
                  <a:srgbClr val="FFFFFF"/>
                </a:solidFill>
              </a:rPr>
              <a:pPr eaLnBrk="1" hangingPunct="1"/>
              <a:t>17</a:t>
            </a:fld>
            <a:endParaRPr kumimoji="0" lang="fr-FR" sz="800">
              <a:solidFill>
                <a:srgbClr val="FFFFFF"/>
              </a:solidFill>
            </a:endParaRPr>
          </a:p>
        </p:txBody>
      </p:sp>
      <p:sp>
        <p:nvSpPr>
          <p:cNvPr id="23556" name="Rectangle 2"/>
          <p:cNvSpPr>
            <a:spLocks noGrp="1" noChangeArrowheads="1"/>
          </p:cNvSpPr>
          <p:nvPr>
            <p:ph type="title"/>
          </p:nvPr>
        </p:nvSpPr>
        <p:spPr>
          <a:xfrm>
            <a:off x="1187450" y="88900"/>
            <a:ext cx="807720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sz="1800">
                <a:latin typeface="Arial" charset="0"/>
                <a:ea typeface="ＭＳ Ｐゴシック" charset="0"/>
                <a:cs typeface="Times New Roman" charset="0"/>
              </a:rPr>
              <a:t>Notion de répétabilité</a:t>
            </a:r>
            <a:endParaRPr lang="fr-FR" sz="1800" b="0">
              <a:latin typeface="Arial" charset="0"/>
              <a:ea typeface="ＭＳ Ｐゴシック" charset="0"/>
              <a:cs typeface="Times New Roman" charset="0"/>
            </a:endParaRPr>
          </a:p>
        </p:txBody>
      </p:sp>
      <p:sp>
        <p:nvSpPr>
          <p:cNvPr id="364548" name="Rectangle 4"/>
          <p:cNvSpPr>
            <a:spLocks noChangeArrowheads="1"/>
          </p:cNvSpPr>
          <p:nvPr/>
        </p:nvSpPr>
        <p:spPr bwMode="auto">
          <a:xfrm>
            <a:off x="601592" y="989428"/>
            <a:ext cx="4158653" cy="547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l">
              <a:spcBef>
                <a:spcPct val="50000"/>
              </a:spcBef>
            </a:pPr>
            <a:r>
              <a:rPr lang="fr-FR" sz="1800" b="1" dirty="0">
                <a:solidFill>
                  <a:schemeClr val="folHlink"/>
                </a:solidFill>
                <a:latin typeface="Arial" charset="0"/>
                <a:cs typeface="Arial" charset="0"/>
              </a:rPr>
              <a:t>On peut définir la répétabilité, ou la dispersion, de la mesure GPS comme étant la capacité à reproduire une solution à différents moments en considérant un vecteur ligne de base parfaitement constant dans le temps.</a:t>
            </a:r>
            <a:endParaRPr lang="fr-FR" b="1" dirty="0">
              <a:solidFill>
                <a:schemeClr val="bg1"/>
              </a:solidFill>
              <a:latin typeface="Arial" charset="0"/>
              <a:cs typeface="Arial" charset="0"/>
            </a:endParaRPr>
          </a:p>
          <a:p>
            <a:pPr algn="l">
              <a:spcBef>
                <a:spcPct val="50000"/>
              </a:spcBef>
            </a:pPr>
            <a:endParaRPr lang="fr-FR" b="1" dirty="0">
              <a:solidFill>
                <a:schemeClr val="bg1"/>
              </a:solidFill>
              <a:latin typeface="Arial" charset="0"/>
              <a:cs typeface="Arial" charset="0"/>
            </a:endParaRPr>
          </a:p>
          <a:p>
            <a:pPr algn="l">
              <a:spcBef>
                <a:spcPct val="50000"/>
              </a:spcBef>
            </a:pPr>
            <a:r>
              <a:rPr lang="fr-FR" dirty="0">
                <a:solidFill>
                  <a:schemeClr val="bg1"/>
                </a:solidFill>
                <a:latin typeface="Arial" charset="0"/>
                <a:cs typeface="Arial" charset="0"/>
              </a:rPr>
              <a:t>Il ne s’agit plus de quantifier la conformité à la réalité de la quantité mesurée, mais la constance des mesures effectuées à différentes époques. La référence est dans ce cas la moyenne des différentes mesures, et la répétabilité est l'écart type à cette moyenne (ou la déviation standard). </a:t>
            </a:r>
          </a:p>
          <a:p>
            <a:pPr algn="l"/>
            <a:endParaRPr lang="fr-FR" b="1" dirty="0">
              <a:solidFill>
                <a:schemeClr val="bg1"/>
              </a:solidFill>
              <a:latin typeface="Arial" charset="0"/>
              <a:cs typeface="Arial" charset="0"/>
            </a:endParaRPr>
          </a:p>
          <a:p>
            <a:pPr algn="l"/>
            <a:endParaRPr lang="fr-FR" b="1" dirty="0">
              <a:solidFill>
                <a:schemeClr val="bg1"/>
              </a:solidFill>
              <a:latin typeface="Arial" charset="0"/>
              <a:cs typeface="Arial" charset="0"/>
            </a:endParaRPr>
          </a:p>
          <a:p>
            <a:pPr algn="l"/>
            <a:endParaRPr lang="fr-FR" b="1" dirty="0">
              <a:solidFill>
                <a:schemeClr val="bg1"/>
              </a:solidFill>
              <a:latin typeface="Arial" charset="0"/>
              <a:cs typeface="Arial" charset="0"/>
            </a:endParaRPr>
          </a:p>
          <a:p>
            <a:pPr algn="l"/>
            <a:r>
              <a:rPr lang="fr-FR" b="1" dirty="0">
                <a:solidFill>
                  <a:schemeClr val="bg1"/>
                </a:solidFill>
                <a:latin typeface="Arial" charset="0"/>
                <a:cs typeface="Arial" charset="0"/>
              </a:rPr>
              <a:t>C'est principalement sur cette répétabilité qu'est basé la mesure des déformations tectoniques, meilleure sera la répétabilité, meilleure sera la précision de la quantification de la déformation.</a:t>
            </a:r>
          </a:p>
        </p:txBody>
      </p:sp>
      <p:pic>
        <p:nvPicPr>
          <p:cNvPr id="3645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550" y="695325"/>
            <a:ext cx="4037013"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64548">
                                            <p:txEl>
                                              <p:pRg st="6" end="6"/>
                                            </p:txEl>
                                          </p:spTgt>
                                        </p:tgtEl>
                                        <p:attrNameLst>
                                          <p:attrName>style.visibility</p:attrName>
                                        </p:attrNameLst>
                                      </p:cBhvr>
                                      <p:to>
                                        <p:strVal val="visible"/>
                                      </p:to>
                                    </p:set>
                                    <p:anim calcmode="lin" valueType="num">
                                      <p:cBhvr additive="base">
                                        <p:cTn id="7" dur="500" fill="hold"/>
                                        <p:tgtEl>
                                          <p:spTgt spid="364548">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4548">
                                            <p:txEl>
                                              <p:pRg st="6" end="6"/>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364551"/>
                                        </p:tgtEl>
                                        <p:attrNameLst>
                                          <p:attrName>style.visibility</p:attrName>
                                        </p:attrNameLst>
                                      </p:cBhvr>
                                      <p:to>
                                        <p:strVal val="visible"/>
                                      </p:to>
                                    </p:set>
                                    <p:animEffect transition="in" filter="fade">
                                      <p:cBhvr>
                                        <p:cTn id="12" dur="2000"/>
                                        <p:tgtEl>
                                          <p:spTgt spid="364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457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457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FF7B9F34-A614-1C46-A1AF-48399E57D2B1}" type="slidenum">
              <a:rPr kumimoji="0" lang="fr-FR" sz="800">
                <a:solidFill>
                  <a:srgbClr val="FFFFFF"/>
                </a:solidFill>
              </a:rPr>
              <a:pPr eaLnBrk="1" hangingPunct="1"/>
              <a:t>18</a:t>
            </a:fld>
            <a:endParaRPr kumimoji="0" lang="fr-FR" sz="800">
              <a:solidFill>
                <a:srgbClr val="FFFFFF"/>
              </a:solidFill>
            </a:endParaRPr>
          </a:p>
        </p:txBody>
      </p:sp>
      <p:sp>
        <p:nvSpPr>
          <p:cNvPr id="24580" name="Rectangle 2"/>
          <p:cNvSpPr>
            <a:spLocks noGrp="1" noChangeArrowheads="1"/>
          </p:cNvSpPr>
          <p:nvPr>
            <p:ph type="title"/>
          </p:nvPr>
        </p:nvSpPr>
        <p:spPr/>
        <p:txBody>
          <a:bodyPr/>
          <a:lstStyle/>
          <a:p>
            <a:pPr eaLnBrk="1" hangingPunct="1"/>
            <a:r>
              <a:rPr lang="fr-FR">
                <a:latin typeface="Arial" charset="0"/>
                <a:ea typeface="ＭＳ Ｐゴシック" charset="0"/>
                <a:cs typeface="Times New Roman" charset="0"/>
              </a:rPr>
              <a:t>Notion de répétabilité</a:t>
            </a:r>
          </a:p>
        </p:txBody>
      </p:sp>
      <p:sp>
        <p:nvSpPr>
          <p:cNvPr id="24581" name="Rectangle 4"/>
          <p:cNvSpPr>
            <a:spLocks noChangeArrowheads="1"/>
          </p:cNvSpPr>
          <p:nvPr/>
        </p:nvSpPr>
        <p:spPr bwMode="auto">
          <a:xfrm>
            <a:off x="484188" y="661988"/>
            <a:ext cx="8494712"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sz="1800" b="1">
                <a:solidFill>
                  <a:schemeClr val="folHlink"/>
                </a:solidFill>
                <a:latin typeface="Arial" charset="0"/>
                <a:cs typeface="Arial" charset="0"/>
              </a:rPr>
              <a:t>Amélioration de la répétabilitiés des coordonnées hebdomadaires de la station CODE depuis 1996.</a:t>
            </a:r>
          </a:p>
          <a:p>
            <a:pPr algn="l"/>
            <a:endParaRPr lang="fr-FR" sz="1800" b="1">
              <a:solidFill>
                <a:schemeClr val="folHlink"/>
              </a:solidFill>
              <a:latin typeface="Arial" charset="0"/>
              <a:cs typeface="Arial" charset="0"/>
            </a:endParaRPr>
          </a:p>
          <a:p>
            <a:pPr algn="l"/>
            <a:r>
              <a:rPr lang="fr-FR">
                <a:solidFill>
                  <a:schemeClr val="bg1"/>
                </a:solidFill>
                <a:latin typeface="Arial" charset="0"/>
                <a:cs typeface="Arial" charset="0"/>
              </a:rPr>
              <a:t>On remarque une remarquable amélioration liée au traitement. En particulièrement sur la composant est.  </a:t>
            </a:r>
          </a:p>
          <a:p>
            <a:pPr algn="l"/>
            <a:r>
              <a:rPr lang="fr-FR">
                <a:solidFill>
                  <a:schemeClr val="bg1"/>
                </a:solidFill>
                <a:latin typeface="Arial" charset="0"/>
                <a:cs typeface="Arial" charset="0"/>
              </a:rPr>
              <a:t>L’amélioration de la qualité des données s’observe sur le retraitement de l’ensemble des données. </a:t>
            </a:r>
          </a:p>
        </p:txBody>
      </p:sp>
      <p:pic>
        <p:nvPicPr>
          <p:cNvPr id="24582" name="Picture 5" descr="rep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63" y="2068513"/>
            <a:ext cx="7540625"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457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457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FF7B9F34-A614-1C46-A1AF-48399E57D2B1}" type="slidenum">
              <a:rPr kumimoji="0" lang="fr-FR" sz="800">
                <a:solidFill>
                  <a:srgbClr val="FFFFFF"/>
                </a:solidFill>
              </a:rPr>
              <a:pPr eaLnBrk="1" hangingPunct="1"/>
              <a:t>19</a:t>
            </a:fld>
            <a:endParaRPr kumimoji="0" lang="fr-FR" sz="800">
              <a:solidFill>
                <a:srgbClr val="FFFFFF"/>
              </a:solidFill>
            </a:endParaRPr>
          </a:p>
        </p:txBody>
      </p:sp>
      <p:sp>
        <p:nvSpPr>
          <p:cNvPr id="9" name="Titre 1"/>
          <p:cNvSpPr>
            <a:spLocks noGrp="1"/>
          </p:cNvSpPr>
          <p:nvPr>
            <p:ph type="title"/>
          </p:nvPr>
        </p:nvSpPr>
        <p:spPr>
          <a:xfrm>
            <a:off x="469900" y="0"/>
            <a:ext cx="8674100" cy="349250"/>
          </a:xfrm>
        </p:spPr>
        <p:txBody>
          <a:bodyPr/>
          <a:lstStyle/>
          <a:p>
            <a:pPr eaLnBrk="1" hangingPunct="1"/>
            <a:r>
              <a:rPr lang="fr-FR">
                <a:solidFill>
                  <a:srgbClr val="1B4A6E"/>
                </a:solidFill>
                <a:latin typeface="Arial" charset="0"/>
                <a:ea typeface="ＭＳ Ｐゴシック" charset="0"/>
                <a:cs typeface="ＭＳ Ｐゴシック" charset="0"/>
              </a:rPr>
              <a:t> Précision du positionnement par différentes techniques géodésiques</a:t>
            </a:r>
          </a:p>
        </p:txBody>
      </p:sp>
      <p:pic>
        <p:nvPicPr>
          <p:cNvPr id="10" name="Picture 10" descr="ac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88" y="831850"/>
            <a:ext cx="6453187"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2"/>
          <p:cNvSpPr txBox="1">
            <a:spLocks noChangeArrowheads="1"/>
          </p:cNvSpPr>
          <p:nvPr/>
        </p:nvSpPr>
        <p:spPr bwMode="auto">
          <a:xfrm>
            <a:off x="7116763" y="1179513"/>
            <a:ext cx="1630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chemeClr val="bg1"/>
                </a:solidFill>
                <a:latin typeface="Arial" charset="0"/>
                <a:cs typeface="Arial" charset="0"/>
              </a:rPr>
              <a:t>1993</a:t>
            </a:r>
          </a:p>
        </p:txBody>
      </p:sp>
      <p:sp>
        <p:nvSpPr>
          <p:cNvPr id="12" name="Text Box 13"/>
          <p:cNvSpPr txBox="1">
            <a:spLocks noChangeArrowheads="1"/>
          </p:cNvSpPr>
          <p:nvPr/>
        </p:nvSpPr>
        <p:spPr bwMode="auto">
          <a:xfrm>
            <a:off x="7121525" y="1673225"/>
            <a:ext cx="1630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dirty="0" smtClean="0">
                <a:solidFill>
                  <a:srgbClr val="CC0000"/>
                </a:solidFill>
                <a:latin typeface="Arial" charset="0"/>
                <a:cs typeface="Arial" charset="0"/>
              </a:rPr>
              <a:t>2014</a:t>
            </a:r>
            <a:endParaRPr lang="fr-FR" sz="2400" b="1" dirty="0">
              <a:solidFill>
                <a:srgbClr val="CC0000"/>
              </a:solidFill>
              <a:latin typeface="Arial" charset="0"/>
              <a:cs typeface="Arial" charset="0"/>
            </a:endParaRPr>
          </a:p>
        </p:txBody>
      </p:sp>
    </p:spTree>
    <p:extLst>
      <p:ext uri="{BB962C8B-B14F-4D97-AF65-F5344CB8AC3E}">
        <p14:creationId xmlns:p14="http://schemas.microsoft.com/office/powerpoint/2010/main" val="2387719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024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024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84B0FE-647A-BF4F-B203-F2BB8F136894}" type="slidenum">
              <a:rPr kumimoji="0" lang="fr-FR" sz="800">
                <a:solidFill>
                  <a:srgbClr val="FFFFFF"/>
                </a:solidFill>
              </a:rPr>
              <a:pPr eaLnBrk="1" hangingPunct="1"/>
              <a:t>2</a:t>
            </a:fld>
            <a:endParaRPr kumimoji="0" lang="fr-FR" sz="800">
              <a:solidFill>
                <a:srgbClr val="FFFFFF"/>
              </a:solidFill>
            </a:endParaRPr>
          </a:p>
        </p:txBody>
      </p:sp>
      <p:sp>
        <p:nvSpPr>
          <p:cNvPr id="10244" name="Rectangle 3"/>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a:latin typeface="Arial" charset="0"/>
                <a:ea typeface="ＭＳ Ｐゴシック" charset="0"/>
                <a:cs typeface="ＭＳ Ｐゴシック" charset="0"/>
              </a:rPr>
              <a:t>Les biais propres aux antennes</a:t>
            </a:r>
          </a:p>
        </p:txBody>
      </p:sp>
      <p:sp>
        <p:nvSpPr>
          <p:cNvPr id="10245" name="Rectangle 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0246" name="Rectangle 5"/>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pic>
        <p:nvPicPr>
          <p:cNvPr id="1024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0" y="839788"/>
            <a:ext cx="2987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ctangle 20"/>
          <p:cNvSpPr>
            <a:spLocks noChangeArrowheads="1"/>
          </p:cNvSpPr>
          <p:nvPr/>
        </p:nvSpPr>
        <p:spPr bwMode="auto">
          <a:xfrm>
            <a:off x="468313" y="792163"/>
            <a:ext cx="494982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176213" algn="l"/>
                <a:tab pos="539750" algn="l"/>
              </a:tabLst>
            </a:pPr>
            <a:r>
              <a:rPr lang="fr-FR" sz="1600" b="1">
                <a:solidFill>
                  <a:schemeClr val="folHlink"/>
                </a:solidFill>
                <a:latin typeface="Arial" charset="0"/>
                <a:cs typeface="Times New Roman" charset="0"/>
              </a:rPr>
              <a:t>II existe différents types d’antennes </a:t>
            </a:r>
          </a:p>
          <a:p>
            <a:pPr algn="l">
              <a:spcAft>
                <a:spcPct val="35000"/>
              </a:spcAft>
              <a:tabLst>
                <a:tab pos="176213" algn="l"/>
                <a:tab pos="539750" algn="l"/>
              </a:tabLst>
            </a:pPr>
            <a:r>
              <a:rPr lang="fr-FR" sz="1600">
                <a:solidFill>
                  <a:srgbClr val="000000"/>
                </a:solidFill>
                <a:latin typeface="Arial" charset="0"/>
                <a:cs typeface="Times New Roman" charset="0"/>
              </a:rPr>
              <a:t>En fonction de la précision des mesures souhaitées et des contraintes opérationnelles, on peut utiliser différents types d’antennes GPS</a:t>
            </a:r>
          </a:p>
        </p:txBody>
      </p:sp>
      <p:pic>
        <p:nvPicPr>
          <p:cNvPr id="343061" name="Picture 21" descr="dam157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3905250"/>
            <a:ext cx="24939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62" name="Picture 22" descr="gp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3" y="2838450"/>
            <a:ext cx="25177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63" name="Picture 23" descr="dm_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038" y="2725738"/>
            <a:ext cx="2944812"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64" name="Picture 24" descr="DSC020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8675" y="4383088"/>
            <a:ext cx="2930525"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65" name="Picture 25" descr="TRM334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2741613"/>
            <a:ext cx="266382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66" name="Picture 26" descr="TRM334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4988" y="4764088"/>
            <a:ext cx="2740025"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3062"/>
                                        </p:tgtEl>
                                        <p:attrNameLst>
                                          <p:attrName>style.visibility</p:attrName>
                                        </p:attrNameLst>
                                      </p:cBhvr>
                                      <p:to>
                                        <p:strVal val="visible"/>
                                      </p:to>
                                    </p:set>
                                    <p:animEffect transition="in" filter="fade">
                                      <p:cBhvr>
                                        <p:cTn id="7" dur="2000"/>
                                        <p:tgtEl>
                                          <p:spTgt spid="3430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43061"/>
                                        </p:tgtEl>
                                        <p:attrNameLst>
                                          <p:attrName>style.visibility</p:attrName>
                                        </p:attrNameLst>
                                      </p:cBhvr>
                                      <p:to>
                                        <p:strVal val="visible"/>
                                      </p:to>
                                    </p:set>
                                    <p:animEffect transition="in" filter="fade">
                                      <p:cBhvr>
                                        <p:cTn id="12" dur="2000"/>
                                        <p:tgtEl>
                                          <p:spTgt spid="3430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43065"/>
                                        </p:tgtEl>
                                        <p:attrNameLst>
                                          <p:attrName>style.visibility</p:attrName>
                                        </p:attrNameLst>
                                      </p:cBhvr>
                                      <p:to>
                                        <p:strVal val="visible"/>
                                      </p:to>
                                    </p:set>
                                    <p:animEffect transition="in" filter="fade">
                                      <p:cBhvr>
                                        <p:cTn id="17" dur="2000"/>
                                        <p:tgtEl>
                                          <p:spTgt spid="343065"/>
                                        </p:tgtEl>
                                      </p:cBhvr>
                                    </p:animEffect>
                                  </p:childTnLst>
                                </p:cTn>
                              </p:par>
                              <p:par>
                                <p:cTn id="18" presetID="10" presetClass="entr" presetSubtype="0" fill="hold" nodeType="withEffect">
                                  <p:stCondLst>
                                    <p:cond delay="0"/>
                                  </p:stCondLst>
                                  <p:childTnLst>
                                    <p:set>
                                      <p:cBhvr>
                                        <p:cTn id="19" dur="1" fill="hold">
                                          <p:stCondLst>
                                            <p:cond delay="0"/>
                                          </p:stCondLst>
                                        </p:cTn>
                                        <p:tgtEl>
                                          <p:spTgt spid="343066"/>
                                        </p:tgtEl>
                                        <p:attrNameLst>
                                          <p:attrName>style.visibility</p:attrName>
                                        </p:attrNameLst>
                                      </p:cBhvr>
                                      <p:to>
                                        <p:strVal val="visible"/>
                                      </p:to>
                                    </p:set>
                                    <p:animEffect transition="in" filter="fade">
                                      <p:cBhvr>
                                        <p:cTn id="20" dur="2000"/>
                                        <p:tgtEl>
                                          <p:spTgt spid="34306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43063"/>
                                        </p:tgtEl>
                                        <p:attrNameLst>
                                          <p:attrName>style.visibility</p:attrName>
                                        </p:attrNameLst>
                                      </p:cBhvr>
                                      <p:to>
                                        <p:strVal val="visible"/>
                                      </p:to>
                                    </p:set>
                                    <p:animEffect transition="in" filter="fade">
                                      <p:cBhvr>
                                        <p:cTn id="25" dur="2000"/>
                                        <p:tgtEl>
                                          <p:spTgt spid="343063"/>
                                        </p:tgtEl>
                                      </p:cBhvr>
                                    </p:animEffect>
                                  </p:childTnLst>
                                </p:cTn>
                              </p:par>
                              <p:par>
                                <p:cTn id="26" presetID="10" presetClass="entr" presetSubtype="0" fill="hold" nodeType="withEffect">
                                  <p:stCondLst>
                                    <p:cond delay="0"/>
                                  </p:stCondLst>
                                  <p:childTnLst>
                                    <p:set>
                                      <p:cBhvr>
                                        <p:cTn id="27" dur="1" fill="hold">
                                          <p:stCondLst>
                                            <p:cond delay="0"/>
                                          </p:stCondLst>
                                        </p:cTn>
                                        <p:tgtEl>
                                          <p:spTgt spid="343064"/>
                                        </p:tgtEl>
                                        <p:attrNameLst>
                                          <p:attrName>style.visibility</p:attrName>
                                        </p:attrNameLst>
                                      </p:cBhvr>
                                      <p:to>
                                        <p:strVal val="visible"/>
                                      </p:to>
                                    </p:set>
                                    <p:animEffect transition="in" filter="fade">
                                      <p:cBhvr>
                                        <p:cTn id="28" dur="2000"/>
                                        <p:tgtEl>
                                          <p:spTgt spid="343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2560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2560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A8EB862F-B140-394C-87A2-F50CF6B29094}" type="slidenum">
              <a:rPr kumimoji="0" lang="fr-FR" sz="800">
                <a:solidFill>
                  <a:srgbClr val="FFFFFF"/>
                </a:solidFill>
              </a:rPr>
              <a:pPr eaLnBrk="1" hangingPunct="1"/>
              <a:t>20</a:t>
            </a:fld>
            <a:endParaRPr kumimoji="0" lang="fr-FR" sz="800">
              <a:solidFill>
                <a:srgbClr val="FFFFFF"/>
              </a:solidFill>
            </a:endParaRPr>
          </a:p>
        </p:txBody>
      </p:sp>
      <p:sp>
        <p:nvSpPr>
          <p:cNvPr id="388098" name="Rectangle 2"/>
          <p:cNvSpPr>
            <a:spLocks noGrp="1" noChangeArrowheads="1"/>
          </p:cNvSpPr>
          <p:nvPr>
            <p:ph type="body" idx="1"/>
          </p:nvPr>
        </p:nvSpPr>
        <p:spPr>
          <a:xfrm>
            <a:off x="269875" y="576263"/>
            <a:ext cx="8623300" cy="5737225"/>
          </a:xfrm>
        </p:spPr>
        <p:txBody>
          <a:bodyPr/>
          <a:lstStyle/>
          <a:p>
            <a:pPr marL="387350" indent="-387350" algn="ctr" eaLnBrk="1" hangingPunct="1">
              <a:spcBef>
                <a:spcPct val="0"/>
              </a:spcBef>
              <a:spcAft>
                <a:spcPct val="50000"/>
              </a:spcAft>
              <a:buClr>
                <a:srgbClr val="333399"/>
              </a:buClr>
              <a:buFont typeface="Wingdings" charset="0"/>
              <a:buNone/>
              <a:tabLst>
                <a:tab pos="952500" algn="l"/>
                <a:tab pos="2195513" algn="l"/>
                <a:tab pos="7716838" algn="l"/>
              </a:tabLst>
            </a:pPr>
            <a:r>
              <a:rPr kumimoji="1" lang="fr-FR" b="1" dirty="0">
                <a:latin typeface="Comic Sans MS" charset="0"/>
                <a:ea typeface="ＭＳ Ｐゴシック" charset="0"/>
                <a:cs typeface="ＭＳ Ｐゴシック" charset="0"/>
              </a:rPr>
              <a:t>Le système GPS </a:t>
            </a:r>
          </a:p>
          <a:p>
            <a:pPr marL="387350" indent="-387350" algn="ctr" eaLnBrk="1" hangingPunct="1">
              <a:spcBef>
                <a:spcPct val="0"/>
              </a:spcBef>
              <a:spcAft>
                <a:spcPct val="50000"/>
              </a:spcAft>
              <a:buClr>
                <a:srgbClr val="333399"/>
              </a:buClr>
              <a:buFont typeface="Wingdings" charset="0"/>
              <a:buNone/>
              <a:tabLst>
                <a:tab pos="952500" algn="l"/>
                <a:tab pos="2195513" algn="l"/>
                <a:tab pos="7716838" algn="l"/>
              </a:tabLst>
            </a:pPr>
            <a:r>
              <a:rPr kumimoji="1" lang="fr-FR" b="1" dirty="0">
                <a:latin typeface="Comic Sans MS" charset="0"/>
                <a:ea typeface="ＭＳ Ｐゴシック" charset="0"/>
                <a:cs typeface="ＭＳ Ｐゴシック" charset="0"/>
              </a:rPr>
              <a:t>Principe de base et</a:t>
            </a:r>
            <a:r>
              <a:rPr kumimoji="1" lang="fr-FR" sz="3600" b="1" dirty="0">
                <a:latin typeface="Comic Sans MS" charset="0"/>
                <a:ea typeface="ＭＳ Ｐゴシック" charset="0"/>
                <a:cs typeface="ＭＳ Ｐゴシック" charset="0"/>
              </a:rPr>
              <a:t> + …</a:t>
            </a:r>
          </a:p>
          <a:p>
            <a:pPr marL="387350" indent="-387350" algn="ctr" eaLnBrk="1" hangingPunct="1">
              <a:spcBef>
                <a:spcPct val="0"/>
              </a:spcBef>
              <a:spcAft>
                <a:spcPct val="50000"/>
              </a:spcAft>
              <a:buClr>
                <a:srgbClr val="333399"/>
              </a:buClr>
              <a:buFont typeface="Wingdings" charset="0"/>
              <a:buNone/>
              <a:tabLst>
                <a:tab pos="952500" algn="l"/>
                <a:tab pos="2195513" algn="l"/>
                <a:tab pos="7716838" algn="l"/>
              </a:tabLst>
            </a:pPr>
            <a:endParaRPr kumimoji="1" lang="fr-FR" sz="3600" b="1" dirty="0">
              <a:latin typeface="Comic Sans MS" charset="0"/>
              <a:ea typeface="ＭＳ Ｐゴシック" charset="0"/>
              <a:cs typeface="ＭＳ Ｐゴシック" charset="0"/>
            </a:endParaRPr>
          </a:p>
          <a:p>
            <a:pPr marL="387350" indent="-387350" algn="ctr" eaLnBrk="1" hangingPunct="1">
              <a:spcBef>
                <a:spcPct val="0"/>
              </a:spcBef>
              <a:spcAft>
                <a:spcPct val="50000"/>
              </a:spcAft>
              <a:buClr>
                <a:srgbClr val="333399"/>
              </a:buClr>
              <a:buFont typeface="Wingdings" charset="0"/>
              <a:buNone/>
              <a:tabLst>
                <a:tab pos="952500" algn="l"/>
                <a:tab pos="2195513" algn="l"/>
                <a:tab pos="7716838" algn="l"/>
              </a:tabLst>
            </a:pPr>
            <a:endParaRPr kumimoji="1" lang="fr-FR" sz="2400" b="1" dirty="0">
              <a:latin typeface="Comic Sans MS" charset="0"/>
              <a:ea typeface="ＭＳ Ｐゴシック" charset="0"/>
              <a:cs typeface="ＭＳ Ｐゴシック" charset="0"/>
            </a:endParaRPr>
          </a:p>
          <a:p>
            <a:pPr marL="387350" indent="-387350" algn="ctr" eaLnBrk="1" hangingPunct="1">
              <a:spcBef>
                <a:spcPct val="0"/>
              </a:spcBef>
              <a:spcAft>
                <a:spcPct val="50000"/>
              </a:spcAft>
              <a:buClr>
                <a:srgbClr val="333399"/>
              </a:buClr>
              <a:buFont typeface="Wingdings" charset="0"/>
              <a:buNone/>
              <a:tabLst>
                <a:tab pos="952500" algn="l"/>
                <a:tab pos="2195513" algn="l"/>
                <a:tab pos="7716838" algn="l"/>
              </a:tabLst>
            </a:pPr>
            <a:endParaRPr kumimoji="1" lang="fr-FR" sz="2400" b="1" dirty="0">
              <a:latin typeface="Comic Sans MS" charset="0"/>
              <a:ea typeface="ＭＳ Ｐゴシック" charset="0"/>
              <a:cs typeface="ＭＳ Ｐゴシック" charset="0"/>
            </a:endParaRPr>
          </a:p>
          <a:p>
            <a:pPr marL="387350" indent="-387350" algn="ctr" eaLnBrk="1" hangingPunct="1">
              <a:spcBef>
                <a:spcPct val="0"/>
              </a:spcBef>
              <a:spcAft>
                <a:spcPct val="50000"/>
              </a:spcAft>
              <a:buClr>
                <a:srgbClr val="333399"/>
              </a:buClr>
              <a:buFont typeface="Wingdings" charset="0"/>
              <a:buNone/>
              <a:tabLst>
                <a:tab pos="952500" algn="l"/>
                <a:tab pos="2195513" algn="l"/>
                <a:tab pos="7716838" algn="l"/>
              </a:tabLst>
            </a:pPr>
            <a:r>
              <a:rPr kumimoji="1" lang="fr-FR" sz="3600" dirty="0">
                <a:solidFill>
                  <a:srgbClr val="333399"/>
                </a:solidFill>
                <a:latin typeface="Tahoma" charset="0"/>
                <a:ea typeface="ＭＳ Ｐゴシック" charset="0"/>
                <a:cs typeface="ＭＳ Ｐゴシック" charset="0"/>
              </a:rPr>
              <a:t>FIN</a:t>
            </a:r>
          </a:p>
          <a:p>
            <a:pPr marL="387350" indent="-387350" algn="ctr" eaLnBrk="1" hangingPunct="1">
              <a:spcBef>
                <a:spcPct val="0"/>
              </a:spcBef>
              <a:spcAft>
                <a:spcPct val="50000"/>
              </a:spcAft>
              <a:buClr>
                <a:srgbClr val="333399"/>
              </a:buClr>
              <a:buFont typeface="Wingdings" charset="0"/>
              <a:buNone/>
              <a:tabLst>
                <a:tab pos="952500" algn="l"/>
                <a:tab pos="2195513" algn="l"/>
                <a:tab pos="7716838" algn="l"/>
              </a:tabLst>
            </a:pPr>
            <a:endParaRPr kumimoji="1" lang="fr-FR" sz="3600" dirty="0">
              <a:solidFill>
                <a:srgbClr val="333399"/>
              </a:solidFill>
              <a:latin typeface="Tahoma" charset="0"/>
              <a:ea typeface="ＭＳ Ｐゴシック" charset="0"/>
              <a:cs typeface="ＭＳ Ｐゴシック" charset="0"/>
            </a:endParaRPr>
          </a:p>
          <a:p>
            <a:pPr marL="387350" indent="-387350" algn="ctr" eaLnBrk="1" hangingPunct="1">
              <a:spcBef>
                <a:spcPct val="0"/>
              </a:spcBef>
              <a:spcAft>
                <a:spcPct val="50000"/>
              </a:spcAft>
              <a:buClr>
                <a:srgbClr val="333399"/>
              </a:buClr>
              <a:buFont typeface="Wingdings" charset="0"/>
              <a:buNone/>
              <a:tabLst>
                <a:tab pos="952500" algn="l"/>
                <a:tab pos="2195513" algn="l"/>
                <a:tab pos="7716838" algn="l"/>
              </a:tabLst>
            </a:pPr>
            <a:endParaRPr kumimoji="1" lang="fr-FR" sz="1800" dirty="0">
              <a:solidFill>
                <a:srgbClr val="333399"/>
              </a:solidFill>
              <a:latin typeface="Tahoma" charset="0"/>
              <a:ea typeface="ＭＳ Ｐゴシック" charset="0"/>
              <a:cs typeface="ＭＳ Ｐゴシック" charset="0"/>
            </a:endParaRPr>
          </a:p>
          <a:p>
            <a:pPr marL="387350" indent="-387350" algn="ctr" eaLnBrk="1" hangingPunct="1">
              <a:spcBef>
                <a:spcPct val="0"/>
              </a:spcBef>
              <a:spcAft>
                <a:spcPct val="50000"/>
              </a:spcAft>
              <a:buClr>
                <a:srgbClr val="333399"/>
              </a:buClr>
              <a:buFont typeface="Wingdings" charset="0"/>
              <a:buNone/>
              <a:tabLst>
                <a:tab pos="952500" algn="l"/>
                <a:tab pos="2195513" algn="l"/>
                <a:tab pos="7716838" algn="l"/>
              </a:tabLst>
            </a:pPr>
            <a:r>
              <a:rPr kumimoji="1" lang="fr-FR" sz="1400" dirty="0">
                <a:latin typeface="Comic Sans MS" charset="0"/>
                <a:ea typeface="ＭＳ Ｐゴシック" charset="0"/>
                <a:cs typeface="ＭＳ Ｐゴシック" charset="0"/>
              </a:rPr>
              <a:t>Erik Doerflinger</a:t>
            </a:r>
          </a:p>
          <a:p>
            <a:pPr marL="387350" indent="-387350" algn="ctr" eaLnBrk="1" hangingPunct="1">
              <a:spcBef>
                <a:spcPct val="0"/>
              </a:spcBef>
              <a:spcAft>
                <a:spcPct val="50000"/>
              </a:spcAft>
              <a:buClr>
                <a:srgbClr val="333399"/>
              </a:buClr>
              <a:buFont typeface="Wingdings" charset="0"/>
              <a:buNone/>
              <a:tabLst>
                <a:tab pos="952500" algn="l"/>
                <a:tab pos="2195513" algn="l"/>
                <a:tab pos="7716838" algn="l"/>
              </a:tabLst>
            </a:pPr>
            <a:r>
              <a:rPr kumimoji="1" lang="fr-FR" sz="1400" dirty="0" smtClean="0">
                <a:latin typeface="Comic Sans MS" charset="0"/>
                <a:ea typeface="ＭＳ Ｐゴシック" charset="0"/>
                <a:cs typeface="ＭＳ Ｐゴシック" charset="0"/>
              </a:rPr>
              <a:t>2016</a:t>
            </a:r>
            <a:endParaRPr kumimoji="1" lang="fr-FR" sz="1400" dirty="0">
              <a:latin typeface="Comic Sans M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388098">
                                            <p:txEl>
                                              <p:pRg st="5" end="5"/>
                                            </p:txEl>
                                          </p:spTgt>
                                        </p:tgtEl>
                                      </p:cBhvr>
                                      <p:by x="1000000" y="10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Espace réservé de la date 3"/>
          <p:cNvSpPr>
            <a:spLocks noGrp="1"/>
          </p:cNvSpPr>
          <p:nvPr>
            <p:ph type="dt" sz="quarter" idx="10"/>
          </p:nvPr>
        </p:nvSpPr>
        <p:spPr>
          <a:xfrm rot="16200000">
            <a:off x="24606" y="5974557"/>
            <a:ext cx="931863"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126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126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E1B6629-0A7C-1749-9490-430A081F3337}" type="slidenum">
              <a:rPr kumimoji="0" lang="fr-FR" sz="800">
                <a:solidFill>
                  <a:srgbClr val="FFFFFF"/>
                </a:solidFill>
              </a:rPr>
              <a:pPr eaLnBrk="1" hangingPunct="1"/>
              <a:t>3</a:t>
            </a:fld>
            <a:endParaRPr kumimoji="0" lang="fr-FR" sz="800">
              <a:solidFill>
                <a:srgbClr val="FFFFFF"/>
              </a:solidFill>
            </a:endParaRPr>
          </a:p>
        </p:txBody>
      </p:sp>
      <p:sp>
        <p:nvSpPr>
          <p:cNvPr id="11268" name="Rectangle 2"/>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a:latin typeface="Arial" charset="0"/>
                <a:ea typeface="ＭＳ Ｐゴシック" charset="0"/>
                <a:cs typeface="ＭＳ Ｐゴシック" charset="0"/>
              </a:rPr>
              <a:t>Les biais propres aux antennes</a:t>
            </a:r>
          </a:p>
        </p:txBody>
      </p:sp>
      <p:sp>
        <p:nvSpPr>
          <p:cNvPr id="11269" name="Rectangle 3"/>
          <p:cNvSpPr>
            <a:spLocks noChangeArrowheads="1"/>
          </p:cNvSpPr>
          <p:nvPr/>
        </p:nvSpPr>
        <p:spPr bwMode="auto">
          <a:xfrm>
            <a:off x="261938"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1270" name="Rectangle 4"/>
          <p:cNvSpPr>
            <a:spLocks noChangeArrowheads="1"/>
          </p:cNvSpPr>
          <p:nvPr/>
        </p:nvSpPr>
        <p:spPr bwMode="auto">
          <a:xfrm>
            <a:off x="261938" y="38957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pic>
        <p:nvPicPr>
          <p:cNvPr id="3594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0" y="839788"/>
            <a:ext cx="2987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0" name="Picture 6" descr="dm_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2486025"/>
            <a:ext cx="7859713"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1" name="Picture 7" descr="Sans titre -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6463" y="2882900"/>
            <a:ext cx="2049462"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2" name="Picture 8" descr="Sans titre -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921000"/>
            <a:ext cx="8124825"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33" name="Rectangle 9"/>
          <p:cNvSpPr>
            <a:spLocks noChangeArrowheads="1"/>
          </p:cNvSpPr>
          <p:nvPr/>
        </p:nvSpPr>
        <p:spPr bwMode="auto">
          <a:xfrm>
            <a:off x="455613" y="692150"/>
            <a:ext cx="494982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176213" algn="l"/>
                <a:tab pos="539750" algn="l"/>
              </a:tabLst>
            </a:pPr>
            <a:r>
              <a:rPr lang="fr-FR" sz="1600" b="1">
                <a:solidFill>
                  <a:schemeClr val="folHlink"/>
                </a:solidFill>
                <a:latin typeface="Arial" charset="0"/>
                <a:cs typeface="Times New Roman" charset="0"/>
              </a:rPr>
              <a:t>Excentrement du centre de phase de l'antenne</a:t>
            </a:r>
          </a:p>
          <a:p>
            <a:pPr algn="l">
              <a:spcAft>
                <a:spcPct val="35000"/>
              </a:spcAft>
              <a:tabLst>
                <a:tab pos="176213" algn="l"/>
                <a:tab pos="539750" algn="l"/>
              </a:tabLst>
            </a:pPr>
            <a:r>
              <a:rPr lang="fr-FR">
                <a:solidFill>
                  <a:srgbClr val="000000"/>
                </a:solidFill>
                <a:latin typeface="Arial" charset="0"/>
                <a:cs typeface="Times New Roman" charset="0"/>
              </a:rPr>
              <a:t>La mesure du signal GPS s'effectue exactement au niveau du </a:t>
            </a:r>
            <a:r>
              <a:rPr lang="fr-FR" b="1">
                <a:solidFill>
                  <a:srgbClr val="333399"/>
                </a:solidFill>
                <a:latin typeface="Arial" charset="0"/>
                <a:cs typeface="Times New Roman" charset="0"/>
              </a:rPr>
              <a:t>centre de phase électrique</a:t>
            </a:r>
            <a:r>
              <a:rPr lang="fr-FR">
                <a:solidFill>
                  <a:srgbClr val="000000"/>
                </a:solidFill>
                <a:latin typeface="Arial" charset="0"/>
                <a:cs typeface="Times New Roman" charset="0"/>
              </a:rPr>
              <a:t>, or celui-ci n'est pas </a:t>
            </a:r>
            <a:r>
              <a:rPr lang="fr-FR" b="1">
                <a:solidFill>
                  <a:srgbClr val="333399"/>
                </a:solidFill>
                <a:latin typeface="Arial" charset="0"/>
                <a:cs typeface="Times New Roman" charset="0"/>
              </a:rPr>
              <a:t>forcement confondu avec le centre physique de l'antenne</a:t>
            </a:r>
            <a:r>
              <a:rPr lang="fr-FR">
                <a:solidFill>
                  <a:srgbClr val="333399"/>
                </a:solidFill>
                <a:latin typeface="Arial" charset="0"/>
                <a:cs typeface="Times New Roman" charset="0"/>
              </a:rPr>
              <a:t>.</a:t>
            </a:r>
            <a:r>
              <a:rPr lang="fr-FR">
                <a:solidFill>
                  <a:srgbClr val="000000"/>
                </a:solidFill>
                <a:latin typeface="Arial" charset="0"/>
                <a:cs typeface="Times New Roman" charset="0"/>
              </a:rPr>
              <a:t> De plus les centres de phase électriques pour les deux porteuses </a:t>
            </a:r>
            <a:r>
              <a:rPr lang="fr-FR" b="1">
                <a:solidFill>
                  <a:srgbClr val="000000"/>
                </a:solidFill>
                <a:latin typeface="Arial" charset="0"/>
                <a:cs typeface="Times New Roman" charset="0"/>
              </a:rPr>
              <a:t>L1 et L2 ne sont pas non plus confondus.</a:t>
            </a:r>
          </a:p>
          <a:p>
            <a:pPr algn="l">
              <a:spcAft>
                <a:spcPct val="35000"/>
              </a:spcAft>
              <a:tabLst>
                <a:tab pos="176213" algn="l"/>
                <a:tab pos="539750" algn="l"/>
              </a:tabLst>
            </a:pPr>
            <a:r>
              <a:rPr lang="fr-FR">
                <a:solidFill>
                  <a:srgbClr val="000000"/>
                </a:solidFill>
                <a:latin typeface="Arial" charset="0"/>
                <a:cs typeface="Times New Roman" charset="0"/>
              </a:rPr>
              <a:t>Ces différences sont de quelques millimètres sur les antennes récentes. Ces écarts sont fournis par les fabriquants, mais il est aussi possible de </a:t>
            </a:r>
            <a:r>
              <a:rPr lang="fr-FR" b="1">
                <a:solidFill>
                  <a:srgbClr val="000000"/>
                </a:solidFill>
                <a:latin typeface="Arial" charset="0"/>
                <a:cs typeface="Times New Roman" charset="0"/>
              </a:rPr>
              <a:t>calibrer</a:t>
            </a:r>
            <a:r>
              <a:rPr lang="fr-FR">
                <a:solidFill>
                  <a:srgbClr val="000000"/>
                </a:solidFill>
                <a:latin typeface="Arial" charset="0"/>
                <a:cs typeface="Times New Roman" charset="0"/>
              </a:rPr>
              <a:t> soi-même les antennes.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359429"/>
                                        </p:tgtEl>
                                      </p:cBhvr>
                                    </p:animEffect>
                                    <p:set>
                                      <p:cBhvr>
                                        <p:cTn id="7" dur="1" fill="hold">
                                          <p:stCondLst>
                                            <p:cond delay="999"/>
                                          </p:stCondLst>
                                        </p:cTn>
                                        <p:tgtEl>
                                          <p:spTgt spid="359429"/>
                                        </p:tgtEl>
                                        <p:attrNameLst>
                                          <p:attrName>style.visibility</p:attrName>
                                        </p:attrNameLst>
                                      </p:cBhvr>
                                      <p:to>
                                        <p:strVal val="hidden"/>
                                      </p:to>
                                    </p:se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59430"/>
                                        </p:tgtEl>
                                        <p:attrNameLst>
                                          <p:attrName>style.visibility</p:attrName>
                                        </p:attrNameLst>
                                      </p:cBhvr>
                                      <p:to>
                                        <p:strVal val="visible"/>
                                      </p:to>
                                    </p:set>
                                    <p:animEffect transition="in" filter="fade">
                                      <p:cBhvr>
                                        <p:cTn id="11" dur="1000"/>
                                        <p:tgtEl>
                                          <p:spTgt spid="3594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59431"/>
                                        </p:tgtEl>
                                        <p:attrNameLst>
                                          <p:attrName>style.visibility</p:attrName>
                                        </p:attrNameLst>
                                      </p:cBhvr>
                                      <p:to>
                                        <p:strVal val="visible"/>
                                      </p:to>
                                    </p:set>
                                    <p:animEffect transition="in" filter="fade">
                                      <p:cBhvr>
                                        <p:cTn id="16" dur="2000"/>
                                        <p:tgtEl>
                                          <p:spTgt spid="3594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2000"/>
                                        <p:tgtEl>
                                          <p:spTgt spid="359430"/>
                                        </p:tgtEl>
                                      </p:cBhvr>
                                    </p:animEffect>
                                    <p:set>
                                      <p:cBhvr>
                                        <p:cTn id="21" dur="1" fill="hold">
                                          <p:stCondLst>
                                            <p:cond delay="1999"/>
                                          </p:stCondLst>
                                        </p:cTn>
                                        <p:tgtEl>
                                          <p:spTgt spid="359430"/>
                                        </p:tgtEl>
                                        <p:attrNameLst>
                                          <p:attrName>style.visibility</p:attrName>
                                        </p:attrNameLst>
                                      </p:cBhvr>
                                      <p:to>
                                        <p:strVal val="hidden"/>
                                      </p:to>
                                    </p:set>
                                  </p:childTnLst>
                                </p:cTn>
                              </p:par>
                              <p:par>
                                <p:cTn id="22" presetID="6" presetClass="emph" presetSubtype="0" fill="hold" nodeType="withEffect">
                                  <p:stCondLst>
                                    <p:cond delay="0"/>
                                  </p:stCondLst>
                                  <p:childTnLst>
                                    <p:animScale>
                                      <p:cBhvr>
                                        <p:cTn id="23" dur="2000" fill="hold"/>
                                        <p:tgtEl>
                                          <p:spTgt spid="359431"/>
                                        </p:tgtEl>
                                      </p:cBhvr>
                                      <p:by x="350000" y="350000"/>
                                    </p:animScale>
                                  </p:childTnLst>
                                </p:cTn>
                              </p:par>
                              <p:par>
                                <p:cTn id="24" presetID="42" presetClass="path" presetSubtype="0" accel="50000" decel="50000" fill="hold" nodeType="withEffect">
                                  <p:stCondLst>
                                    <p:cond delay="0"/>
                                  </p:stCondLst>
                                  <p:childTnLst>
                                    <p:animMotion origin="layout" path="M -3.05556E-6 -2.80824E-6 L 0.02292 0.22878 " pathEditMode="relative" rAng="0" ptsTypes="AA">
                                      <p:cBhvr>
                                        <p:cTn id="25" dur="2000" fill="hold"/>
                                        <p:tgtEl>
                                          <p:spTgt spid="359431"/>
                                        </p:tgtEl>
                                        <p:attrNameLst>
                                          <p:attrName>ppt_x</p:attrName>
                                          <p:attrName>ppt_y</p:attrName>
                                        </p:attrNameLst>
                                      </p:cBhvr>
                                      <p:rCtr x="1146" y="11427"/>
                                    </p:animMotion>
                                  </p:childTnLst>
                                </p:cTn>
                              </p:par>
                            </p:childTnLst>
                          </p:cTn>
                        </p:par>
                        <p:par>
                          <p:cTn id="26" fill="hold" nodeType="afterGroup">
                            <p:stCondLst>
                              <p:cond delay="2000"/>
                            </p:stCondLst>
                            <p:childTnLst>
                              <p:par>
                                <p:cTn id="27" presetID="10" presetClass="entr" presetSubtype="0" fill="hold" nodeType="afterEffect">
                                  <p:stCondLst>
                                    <p:cond delay="0"/>
                                  </p:stCondLst>
                                  <p:childTnLst>
                                    <p:set>
                                      <p:cBhvr>
                                        <p:cTn id="28" dur="1" fill="hold">
                                          <p:stCondLst>
                                            <p:cond delay="0"/>
                                          </p:stCondLst>
                                        </p:cTn>
                                        <p:tgtEl>
                                          <p:spTgt spid="359432"/>
                                        </p:tgtEl>
                                        <p:attrNameLst>
                                          <p:attrName>style.visibility</p:attrName>
                                        </p:attrNameLst>
                                      </p:cBhvr>
                                      <p:to>
                                        <p:strVal val="visible"/>
                                      </p:to>
                                    </p:set>
                                    <p:animEffect transition="in" filter="fade">
                                      <p:cBhvr>
                                        <p:cTn id="29" dur="500"/>
                                        <p:tgtEl>
                                          <p:spTgt spid="35943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2000"/>
                                        <p:tgtEl>
                                          <p:spTgt spid="359431"/>
                                        </p:tgtEl>
                                      </p:cBhvr>
                                    </p:animEffect>
                                    <p:set>
                                      <p:cBhvr>
                                        <p:cTn id="34" dur="1" fill="hold">
                                          <p:stCondLst>
                                            <p:cond delay="1999"/>
                                          </p:stCondLst>
                                        </p:cTn>
                                        <p:tgtEl>
                                          <p:spTgt spid="35943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359432"/>
                                        </p:tgtEl>
                                      </p:cBhvr>
                                    </p:animEffect>
                                    <p:set>
                                      <p:cBhvr>
                                        <p:cTn id="37" dur="1" fill="hold">
                                          <p:stCondLst>
                                            <p:cond delay="1999"/>
                                          </p:stCondLst>
                                        </p:cTn>
                                        <p:tgtEl>
                                          <p:spTgt spid="359432"/>
                                        </p:tgtEl>
                                        <p:attrNameLst>
                                          <p:attrName>style.visibility</p:attrName>
                                        </p:attrNameLst>
                                      </p:cBhvr>
                                      <p:to>
                                        <p:strVal val="hidden"/>
                                      </p:to>
                                    </p:set>
                                  </p:childTnLst>
                                </p:cTn>
                              </p:par>
                              <p:par>
                                <p:cTn id="38" presetID="2" presetClass="entr" presetSubtype="4" fill="hold" nodeType="withEffect">
                                  <p:stCondLst>
                                    <p:cond delay="0"/>
                                  </p:stCondLst>
                                  <p:childTnLst>
                                    <p:set>
                                      <p:cBhvr>
                                        <p:cTn id="39" dur="1" fill="hold">
                                          <p:stCondLst>
                                            <p:cond delay="0"/>
                                          </p:stCondLst>
                                        </p:cTn>
                                        <p:tgtEl>
                                          <p:spTgt spid="359433">
                                            <p:txEl>
                                              <p:pRg st="2" end="2"/>
                                            </p:txEl>
                                          </p:spTgt>
                                        </p:tgtEl>
                                        <p:attrNameLst>
                                          <p:attrName>style.visibility</p:attrName>
                                        </p:attrNameLst>
                                      </p:cBhvr>
                                      <p:to>
                                        <p:strVal val="visible"/>
                                      </p:to>
                                    </p:set>
                                    <p:anim calcmode="lin" valueType="num">
                                      <p:cBhvr additive="base">
                                        <p:cTn id="40" dur="500" fill="hold"/>
                                        <p:tgtEl>
                                          <p:spTgt spid="359433">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5943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229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229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3C9061CD-BD91-3A42-9849-44C2B1BF8CF6}" type="slidenum">
              <a:rPr kumimoji="0" lang="fr-FR" sz="800">
                <a:solidFill>
                  <a:srgbClr val="FFFFFF"/>
                </a:solidFill>
              </a:rPr>
              <a:pPr eaLnBrk="1" hangingPunct="1"/>
              <a:t>4</a:t>
            </a:fld>
            <a:endParaRPr kumimoji="0" lang="fr-FR" sz="800">
              <a:solidFill>
                <a:srgbClr val="FFFFFF"/>
              </a:solidFill>
            </a:endParaRPr>
          </a:p>
        </p:txBody>
      </p:sp>
      <p:sp>
        <p:nvSpPr>
          <p:cNvPr id="12292" name="Rectangle 5"/>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a:latin typeface="Arial" charset="0"/>
                <a:ea typeface="ＭＳ Ｐゴシック" charset="0"/>
                <a:cs typeface="ＭＳ Ｐゴシック" charset="0"/>
              </a:rPr>
              <a:t>Les biais propres aux antennes</a:t>
            </a:r>
          </a:p>
        </p:txBody>
      </p:sp>
      <p:sp>
        <p:nvSpPr>
          <p:cNvPr id="12293" name="Rectangle 6"/>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2294" name="Rectangle 7"/>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2295" name="Rectangle 9"/>
          <p:cNvSpPr>
            <a:spLocks noChangeArrowheads="1"/>
          </p:cNvSpPr>
          <p:nvPr/>
        </p:nvSpPr>
        <p:spPr bwMode="auto">
          <a:xfrm>
            <a:off x="0" y="-1258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lang="fr-FR" sz="2400"/>
          </a:p>
        </p:txBody>
      </p:sp>
      <p:sp>
        <p:nvSpPr>
          <p:cNvPr id="12296" name="Rectangle 10"/>
          <p:cNvSpPr>
            <a:spLocks noChangeArrowheads="1"/>
          </p:cNvSpPr>
          <p:nvPr/>
        </p:nvSpPr>
        <p:spPr bwMode="auto">
          <a:xfrm>
            <a:off x="0" y="8115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lang="fr-FR" sz="2400"/>
          </a:p>
        </p:txBody>
      </p:sp>
      <p:graphicFrame>
        <p:nvGraphicFramePr>
          <p:cNvPr id="354515" name="Group 211"/>
          <p:cNvGraphicFramePr>
            <a:graphicFrameLocks noGrp="1"/>
          </p:cNvGraphicFramePr>
          <p:nvPr/>
        </p:nvGraphicFramePr>
        <p:xfrm>
          <a:off x="496888" y="3384550"/>
          <a:ext cx="3602041" cy="1804988"/>
        </p:xfrm>
        <a:graphic>
          <a:graphicData uri="http://schemas.openxmlformats.org/drawingml/2006/table">
            <a:tbl>
              <a:tblPr/>
              <a:tblGrid>
                <a:gridCol w="1219009"/>
                <a:gridCol w="97388"/>
                <a:gridCol w="257135"/>
                <a:gridCol w="641250"/>
                <a:gridCol w="719026"/>
                <a:gridCol w="668233"/>
              </a:tblGrid>
              <a:tr h="4378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Type</a:t>
                      </a:r>
                      <a:endParaRPr kumimoji="1" lang="en-US" sz="1200" b="0" i="0" u="none" strike="noStrike" cap="none" normalizeH="0" baseline="0">
                        <a:ln>
                          <a:noFill/>
                        </a:ln>
                        <a:solidFill>
                          <a:srgbClr val="FFFF66"/>
                        </a:solidFill>
                        <a:effectLst/>
                        <a:latin typeface="Times New Roman" charset="0"/>
                        <a:ea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d'antenne</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4" marR="35994" marT="36008" marB="36008" horzOverflow="overflow">
                    <a:lnL>
                      <a:noFill/>
                    </a:lnL>
                    <a:lnR w="38100" cap="flat" cmpd="sng" algn="ctr">
                      <a:solidFill>
                        <a:srgbClr val="FFFFFF"/>
                      </a:solidFill>
                      <a:prstDash val="solid"/>
                      <a:round/>
                      <a:headEnd type="none" w="med" len="med"/>
                      <a:tailEnd type="none" w="med" len="med"/>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fr-FR" sz="1200" b="0" i="0" u="none" strike="noStrike" cap="none" normalizeH="0" baseline="0">
                        <a:ln>
                          <a:noFill/>
                        </a:ln>
                        <a:solidFill>
                          <a:srgbClr val="FFFF66"/>
                        </a:solidFill>
                        <a:effectLst/>
                        <a:latin typeface="Times New Roman" charset="0"/>
                        <a:ea typeface="ＭＳ Ｐゴシック" charset="0"/>
                        <a:cs typeface="Times New Roman" charset="0"/>
                      </a:endParaRPr>
                    </a:p>
                  </a:txBody>
                  <a:tcPr marL="35994" marR="35994" marT="36008" marB="36008" horzOverflow="overflow">
                    <a:lnL w="381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sz="1200" b="1" i="0" u="none" strike="noStrike" cap="none" normalizeH="0" baseline="0">
                        <a:ln>
                          <a:noFill/>
                        </a:ln>
                        <a:solidFill>
                          <a:srgbClr val="FFFF66"/>
                        </a:solidFill>
                        <a:effectLst/>
                        <a:latin typeface="Arial"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f</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4" marR="35994" marT="36008" marB="36008" horzOverflow="overflow">
                    <a:lnL>
                      <a:noFill/>
                    </a:lnL>
                    <a:lnR w="38100" cap="flat" cmpd="sng" algn="ctr">
                      <a:solidFill>
                        <a:srgbClr val="FFFFFF"/>
                      </a:solidFill>
                      <a:prstDash val="solid"/>
                      <a:round/>
                      <a:headEnd type="none" w="med" len="med"/>
                      <a:tailEnd type="none" w="med" len="med"/>
                    </a:lnR>
                    <a:lnT>
                      <a:noFill/>
                    </a:lnT>
                    <a:lnB>
                      <a:noFill/>
                    </a:lnB>
                    <a:lnTlToBr>
                      <a:noFill/>
                    </a:lnTlToBr>
                    <a:lnBlToTr>
                      <a:noFill/>
                    </a:lnBlToTr>
                    <a:solidFill>
                      <a:srgbClr val="0000FF"/>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Excentr. du centre</a:t>
                      </a:r>
                      <a:endParaRPr kumimoji="1" lang="en-US" sz="1200" b="0" i="0" u="none" strike="noStrike" cap="none" normalizeH="0" baseline="0">
                        <a:ln>
                          <a:noFill/>
                        </a:ln>
                        <a:solidFill>
                          <a:srgbClr val="FFFF66"/>
                        </a:solidFill>
                        <a:effectLst/>
                        <a:latin typeface="Times New Roman" charset="0"/>
                        <a:ea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de phase (m)</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4" marR="35994" marT="36008" marB="36008" horzOverflow="overflow">
                    <a:lnL w="381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rgbClr val="0000FF"/>
                    </a:solidFill>
                  </a:tcPr>
                </a:tc>
                <a:tc hMerge="1">
                  <a:txBody>
                    <a:bodyPr/>
                    <a:lstStyle/>
                    <a:p>
                      <a:endParaRPr lang="fr-FR"/>
                    </a:p>
                  </a:txBody>
                  <a:tcPr/>
                </a:tc>
                <a:tc hMerge="1">
                  <a:txBody>
                    <a:bodyPr/>
                    <a:lstStyle/>
                    <a:p>
                      <a:endParaRPr lang="fr-FR"/>
                    </a:p>
                  </a:txBody>
                  <a:tcPr/>
                </a:tc>
              </a:tr>
              <a:tr h="2683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Ashtech</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4" marR="35994" marT="36008" marB="36008" horzOverflow="overflow">
                    <a:lnL>
                      <a:noFill/>
                    </a:lnL>
                    <a:lnR w="38100" cap="flat" cmpd="sng" algn="ctr">
                      <a:solidFill>
                        <a:srgbClr val="FFFFFF"/>
                      </a:solidFill>
                      <a:prstDash val="solid"/>
                      <a:round/>
                      <a:headEnd type="none" w="med" len="med"/>
                      <a:tailEnd type="none" w="med" len="med"/>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fr-FR" sz="1200" b="0" i="0" u="none" strike="noStrike" cap="none" normalizeH="0" baseline="0">
                        <a:ln>
                          <a:noFill/>
                        </a:ln>
                        <a:solidFill>
                          <a:srgbClr val="FFFF66"/>
                        </a:solidFill>
                        <a:effectLst/>
                        <a:latin typeface="Times New Roman" charset="0"/>
                        <a:ea typeface="ＭＳ Ｐゴシック" charset="0"/>
                        <a:cs typeface="Times New Roman" charset="0"/>
                      </a:endParaRPr>
                    </a:p>
                  </a:txBody>
                  <a:tcPr marL="35994" marR="35994" marT="36008" marB="36008" horzOverflow="overflow">
                    <a:lnL w="38100" cap="flat" cmpd="sng" algn="ctr">
                      <a:solidFill>
                        <a:srgbClr val="FFFFFF"/>
                      </a:solidFill>
                      <a:prstDash val="solid"/>
                      <a:round/>
                      <a:headEnd type="none" w="med" len="med"/>
                      <a:tailEnd type="none" w="med" len="med"/>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
                          <a:srgbClr val="FF9900"/>
                        </a:buClr>
                        <a:buSzTx/>
                        <a:buFont typeface="Wingdings" charset="0"/>
                        <a:buNone/>
                        <a:tabLst/>
                      </a:pPr>
                      <a:endParaRPr kumimoji="0" lang="fr-FR" sz="1200" b="0" i="0" u="none" strike="noStrike" cap="none" normalizeH="0" baseline="0">
                        <a:ln>
                          <a:noFill/>
                        </a:ln>
                        <a:solidFill>
                          <a:srgbClr val="FFFF66"/>
                        </a:solidFill>
                        <a:effectLst/>
                        <a:latin typeface="Arial Narrow" charset="0"/>
                        <a:ea typeface="ＭＳ Ｐゴシック" charset="0"/>
                        <a:cs typeface="ＭＳ Ｐゴシック" charset="0"/>
                      </a:endParaRPr>
                    </a:p>
                  </a:txBody>
                  <a:tcPr marL="35994" marR="35994" marT="36008" marB="36008" horzOverflow="overflow">
                    <a:lnL>
                      <a:noFill/>
                    </a:lnL>
                    <a:lnR w="38100" cap="flat" cmpd="sng" algn="ctr">
                      <a:solidFill>
                        <a:srgbClr val="FFFFFF"/>
                      </a:solidFill>
                      <a:prstDash val="solid"/>
                      <a:round/>
                      <a:headEnd type="none" w="med" len="med"/>
                      <a:tailEnd type="none" w="med" len="med"/>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Nord</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4" marR="35994" marT="36008" marB="36008" horzOverflow="overflow">
                    <a:lnL w="38100" cap="flat" cmpd="sng" algn="ctr">
                      <a:solidFill>
                        <a:srgbClr val="FFFFFF"/>
                      </a:solidFill>
                      <a:prstDash val="solid"/>
                      <a:round/>
                      <a:headEnd type="none" w="med" len="med"/>
                      <a:tailEnd type="none" w="med" len="med"/>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Est</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4" marR="35994"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Alti.</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4" marR="35994"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r>
              <a:tr h="274697">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Choke ring</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sz="1400" b="0" i="0" u="none" strike="noStrike" cap="none" normalizeH="0" baseline="0">
                          <a:ln>
                            <a:noFill/>
                          </a:ln>
                          <a:solidFill>
                            <a:srgbClr val="FFFF66"/>
                          </a:solidFill>
                          <a:effectLst/>
                          <a:latin typeface="Times New Roman" charset="0"/>
                          <a:ea typeface="Times New Roman" charset="0"/>
                          <a:cs typeface="Times New Roman" charset="0"/>
                        </a:rPr>
                        <a:t>ASHTECH</a:t>
                      </a:r>
                      <a:endParaRPr kumimoji="1" lang="en-US" sz="1200" b="0" i="0" u="none" strike="noStrike" cap="none" normalizeH="0" baseline="0">
                        <a:ln>
                          <a:noFill/>
                        </a:ln>
                        <a:solidFill>
                          <a:srgbClr val="FFFF66"/>
                        </a:solidFill>
                        <a:effectLst/>
                        <a:latin typeface="Times New Roman" charset="0"/>
                        <a:ea typeface="ＭＳ Ｐゴシック" charset="0"/>
                        <a:cs typeface="Times New Roman" charset="0"/>
                      </a:endParaRPr>
                    </a:p>
                  </a:txBody>
                  <a:tcPr marL="35994" marR="35994" marT="36008" marB="36008" horzOverflow="overflow">
                    <a:lnL>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fr-FR" sz="1200" b="0" i="0" u="none" strike="noStrike" cap="none" normalizeH="0" baseline="0">
                        <a:ln>
                          <a:noFill/>
                        </a:ln>
                        <a:solidFill>
                          <a:srgbClr val="FFFF66"/>
                        </a:solidFill>
                        <a:effectLst/>
                        <a:latin typeface="Times New Roman" charset="0"/>
                        <a:ea typeface="ＭＳ Ｐゴシック" charset="0"/>
                        <a:cs typeface="Times New Roman" charset="0"/>
                      </a:endParaRPr>
                    </a:p>
                  </a:txBody>
                  <a:tcPr marL="35994" marR="35994" marT="36008" marB="36008" horzOverflow="overflow">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1</a:t>
                      </a:r>
                    </a:p>
                  </a:txBody>
                  <a:tcPr marL="35994" marR="35994" marT="36008" marB="36008" horzOverflow="overflow">
                    <a:lnL>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-0.0002</a:t>
                      </a:r>
                    </a:p>
                  </a:txBody>
                  <a:tcPr marL="35994" marR="35994" marT="36008" marB="36008" horzOverflow="overflow">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-0.0010</a:t>
                      </a:r>
                    </a:p>
                  </a:txBody>
                  <a:tcPr marL="35994" marR="35994"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0.0168</a:t>
                      </a:r>
                    </a:p>
                  </a:txBody>
                  <a:tcPr marL="35994" marR="35994"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r>
              <a:tr h="274697">
                <a:tc vMerge="1">
                  <a:txBody>
                    <a:bodyPr/>
                    <a:lstStyle/>
                    <a:p>
                      <a:endParaRPr lang="fr-FR"/>
                    </a:p>
                  </a:txBody>
                  <a:tcPr/>
                </a:tc>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4" marR="35994" marT="36008" marB="36008" horzOverflow="overflow">
                    <a:lnL>
                      <a:noFill/>
                    </a:lnL>
                    <a:lnR w="381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-0.0019</a:t>
                      </a:r>
                    </a:p>
                  </a:txBody>
                  <a:tcPr marL="35994" marR="35994" marT="36008" marB="36008" horzOverflow="overflow">
                    <a:lnL w="381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 0.0038</a:t>
                      </a:r>
                    </a:p>
                  </a:txBody>
                  <a:tcPr marL="35994" marR="35994"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0.0138</a:t>
                      </a:r>
                    </a:p>
                  </a:txBody>
                  <a:tcPr marL="35994" marR="35994"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r>
              <a:tr h="274697">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Geo. III ASHTECH</a:t>
                      </a:r>
                    </a:p>
                  </a:txBody>
                  <a:tcPr marL="35994" marR="35994" marT="36008" marB="36008" horzOverflow="overflow">
                    <a:lnL>
                      <a:noFill/>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fr-FR" sz="1200" b="0" i="0" u="none" strike="noStrike" cap="none" normalizeH="0" baseline="0">
                        <a:ln>
                          <a:noFill/>
                        </a:ln>
                        <a:solidFill>
                          <a:srgbClr val="FFFF66"/>
                        </a:solidFill>
                        <a:effectLst/>
                        <a:latin typeface="Times New Roman" charset="0"/>
                        <a:ea typeface="ＭＳ Ｐゴシック" charset="0"/>
                        <a:cs typeface="Times New Roman" charset="0"/>
                      </a:endParaRPr>
                    </a:p>
                  </a:txBody>
                  <a:tcPr marL="35994" marR="35994" marT="36008" marB="36008" horzOverflow="overflow">
                    <a:lnL w="381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1</a:t>
                      </a:r>
                    </a:p>
                  </a:txBody>
                  <a:tcPr marL="35994" marR="35994" marT="36008" marB="36008" horzOverflow="overflow">
                    <a:lnL>
                      <a:noFill/>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 0.0034</a:t>
                      </a:r>
                    </a:p>
                  </a:txBody>
                  <a:tcPr marL="35994" marR="35994" marT="36008" marB="36008" horzOverflow="overflow">
                    <a:lnL w="381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 0.0010</a:t>
                      </a:r>
                    </a:p>
                  </a:txBody>
                  <a:tcPr marL="35994" marR="35994"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0.0402</a:t>
                      </a:r>
                    </a:p>
                  </a:txBody>
                  <a:tcPr marL="35994" marR="35994"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r>
              <a:tr h="274697">
                <a:tc vMerge="1">
                  <a:txBody>
                    <a:bodyPr/>
                    <a:lstStyle/>
                    <a:p>
                      <a:endParaRPr lang="fr-FR"/>
                    </a:p>
                  </a:txBody>
                  <a:tcPr/>
                </a:tc>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4" marR="35994" marT="36008" marB="36008" horzOverflow="overflow">
                    <a:lnL>
                      <a:noFill/>
                    </a:lnL>
                    <a:lnR w="38100" cap="flat" cmpd="sng" algn="ctr">
                      <a:solidFill>
                        <a:srgbClr val="FFFFFF"/>
                      </a:solidFill>
                      <a:prstDash val="solid"/>
                      <a:round/>
                      <a:headEnd type="none" w="med" len="med"/>
                      <a:tailEnd type="none" w="med" len="med"/>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 0.0031</a:t>
                      </a:r>
                    </a:p>
                  </a:txBody>
                  <a:tcPr marL="35994" marR="35994" marT="36008" marB="36008" horzOverflow="overflow">
                    <a:lnL w="381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-0.0013</a:t>
                      </a:r>
                    </a:p>
                  </a:txBody>
                  <a:tcPr marL="35994" marR="35994"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0.0163</a:t>
                      </a:r>
                    </a:p>
                  </a:txBody>
                  <a:tcPr marL="35994" marR="35994" marT="36008" marB="36008" horzOverflow="overflow">
                    <a:lnL>
                      <a:noFill/>
                    </a:lnL>
                    <a:lnR>
                      <a:noFill/>
                    </a:lnR>
                    <a:lnT>
                      <a:noFill/>
                    </a:lnT>
                    <a:lnB>
                      <a:noFill/>
                    </a:lnB>
                    <a:lnTlToBr>
                      <a:noFill/>
                    </a:lnTlToBr>
                    <a:lnBlToTr>
                      <a:noFill/>
                    </a:lnBlToTr>
                    <a:solidFill>
                      <a:srgbClr val="0000FF"/>
                    </a:solidFill>
                  </a:tcPr>
                </a:tc>
              </a:tr>
            </a:tbl>
          </a:graphicData>
        </a:graphic>
      </p:graphicFrame>
      <p:sp>
        <p:nvSpPr>
          <p:cNvPr id="354512" name="Rectangle 208"/>
          <p:cNvSpPr>
            <a:spLocks noChangeArrowheads="1"/>
          </p:cNvSpPr>
          <p:nvPr/>
        </p:nvSpPr>
        <p:spPr bwMode="auto">
          <a:xfrm>
            <a:off x="501650" y="5392738"/>
            <a:ext cx="4214813" cy="942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ct val="35000"/>
              </a:spcAft>
              <a:tabLst>
                <a:tab pos="176213" algn="l"/>
                <a:tab pos="539750" algn="l"/>
              </a:tabLst>
            </a:pPr>
            <a:r>
              <a:rPr lang="fr-FR" b="1">
                <a:solidFill>
                  <a:srgbClr val="0000FF"/>
                </a:solidFill>
                <a:latin typeface="Arial" charset="0"/>
                <a:cs typeface="Times New Roman" charset="0"/>
              </a:rPr>
              <a:t>Pour les observations relatives entre deux époques différentes, il est conseillé d'utiliser en chacun des points les mêmes antennes et de les orienter de façon identique.</a:t>
            </a:r>
          </a:p>
        </p:txBody>
      </p:sp>
      <p:pic>
        <p:nvPicPr>
          <p:cNvPr id="354513" name="Picture 209" descr="dm_t_rob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488" y="1003300"/>
            <a:ext cx="3309937"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4" name="Rectangle 212"/>
          <p:cNvSpPr>
            <a:spLocks noChangeArrowheads="1"/>
          </p:cNvSpPr>
          <p:nvPr/>
        </p:nvSpPr>
        <p:spPr bwMode="auto">
          <a:xfrm>
            <a:off x="455613" y="692150"/>
            <a:ext cx="49498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176213" algn="l"/>
                <a:tab pos="539750" algn="l"/>
              </a:tabLst>
            </a:pPr>
            <a:r>
              <a:rPr lang="fr-FR" sz="1600" b="1">
                <a:solidFill>
                  <a:schemeClr val="folHlink"/>
                </a:solidFill>
                <a:latin typeface="Arial" charset="0"/>
                <a:cs typeface="Times New Roman" charset="0"/>
              </a:rPr>
              <a:t>Excentrement du centre de phase de l'antenne</a:t>
            </a:r>
          </a:p>
          <a:p>
            <a:pPr algn="l">
              <a:spcAft>
                <a:spcPct val="35000"/>
              </a:spcAft>
              <a:tabLst>
                <a:tab pos="176213" algn="l"/>
                <a:tab pos="539750" algn="l"/>
              </a:tabLst>
            </a:pPr>
            <a:r>
              <a:rPr lang="fr-FR">
                <a:solidFill>
                  <a:srgbClr val="000000"/>
                </a:solidFill>
                <a:latin typeface="Arial" charset="0"/>
                <a:cs typeface="Times New Roman" charset="0"/>
              </a:rPr>
              <a:t>La mesure du signal GPS s'effectue exactement au niveau du </a:t>
            </a:r>
            <a:r>
              <a:rPr lang="fr-FR" b="1">
                <a:solidFill>
                  <a:srgbClr val="333399"/>
                </a:solidFill>
                <a:latin typeface="Arial" charset="0"/>
                <a:cs typeface="Times New Roman" charset="0"/>
              </a:rPr>
              <a:t>centre de phase électrique</a:t>
            </a:r>
            <a:r>
              <a:rPr lang="fr-FR">
                <a:solidFill>
                  <a:srgbClr val="000000"/>
                </a:solidFill>
                <a:latin typeface="Arial" charset="0"/>
                <a:cs typeface="Times New Roman" charset="0"/>
              </a:rPr>
              <a:t>, or celui-ci n'est pas </a:t>
            </a:r>
            <a:r>
              <a:rPr lang="fr-FR" b="1">
                <a:solidFill>
                  <a:srgbClr val="333399"/>
                </a:solidFill>
                <a:latin typeface="Arial" charset="0"/>
                <a:cs typeface="Times New Roman" charset="0"/>
              </a:rPr>
              <a:t>forcement confondu avec le centre physique de l'antenne</a:t>
            </a:r>
            <a:r>
              <a:rPr lang="fr-FR">
                <a:solidFill>
                  <a:srgbClr val="333399"/>
                </a:solidFill>
                <a:latin typeface="Arial" charset="0"/>
                <a:cs typeface="Times New Roman" charset="0"/>
              </a:rPr>
              <a:t>.</a:t>
            </a:r>
            <a:r>
              <a:rPr lang="fr-FR">
                <a:solidFill>
                  <a:srgbClr val="000000"/>
                </a:solidFill>
                <a:latin typeface="Arial" charset="0"/>
                <a:cs typeface="Times New Roman" charset="0"/>
              </a:rPr>
              <a:t> De plus les centres de phase électriques pour les deux porteuses </a:t>
            </a:r>
            <a:r>
              <a:rPr lang="fr-FR" b="1">
                <a:solidFill>
                  <a:srgbClr val="000000"/>
                </a:solidFill>
                <a:latin typeface="Arial" charset="0"/>
                <a:cs typeface="Times New Roman" charset="0"/>
              </a:rPr>
              <a:t>L1 et L2 ne sont pas non plus confondus.</a:t>
            </a:r>
          </a:p>
          <a:p>
            <a:pPr algn="l">
              <a:spcAft>
                <a:spcPct val="35000"/>
              </a:spcAft>
              <a:tabLst>
                <a:tab pos="176213" algn="l"/>
                <a:tab pos="539750" algn="l"/>
              </a:tabLst>
            </a:pPr>
            <a:r>
              <a:rPr lang="fr-FR">
                <a:solidFill>
                  <a:srgbClr val="000000"/>
                </a:solidFill>
                <a:latin typeface="Arial" charset="0"/>
                <a:cs typeface="Times New Roman" charset="0"/>
              </a:rPr>
              <a:t>Ces différences sont de quelques millimètres sur les antennes récentes. Ces écarts sont fournis par les fabriquants, mais il est aussi possible de </a:t>
            </a:r>
            <a:r>
              <a:rPr lang="fr-FR" b="1">
                <a:solidFill>
                  <a:srgbClr val="000000"/>
                </a:solidFill>
                <a:latin typeface="Arial" charset="0"/>
                <a:cs typeface="Times New Roman" charset="0"/>
              </a:rPr>
              <a:t>calibrer</a:t>
            </a:r>
            <a:r>
              <a:rPr lang="fr-FR">
                <a:solidFill>
                  <a:srgbClr val="000000"/>
                </a:solidFill>
                <a:latin typeface="Arial" charset="0"/>
                <a:cs typeface="Times New Roman" charset="0"/>
              </a:rPr>
              <a:t> soi-même les antennes.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354513"/>
                                        </p:tgtEl>
                                        <p:attrNameLst>
                                          <p:attrName>style.visibility</p:attrName>
                                        </p:attrNameLst>
                                      </p:cBhvr>
                                      <p:to>
                                        <p:strVal val="visible"/>
                                      </p:to>
                                    </p:set>
                                    <p:animEffect transition="in" filter="fade">
                                      <p:cBhvr>
                                        <p:cTn id="7" dur="1000"/>
                                        <p:tgtEl>
                                          <p:spTgt spid="3545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54515"/>
                                        </p:tgtEl>
                                        <p:attrNameLst>
                                          <p:attrName>style.visibility</p:attrName>
                                        </p:attrNameLst>
                                      </p:cBhvr>
                                      <p:to>
                                        <p:strVal val="visible"/>
                                      </p:to>
                                    </p:set>
                                    <p:anim calcmode="lin" valueType="num">
                                      <p:cBhvr additive="base">
                                        <p:cTn id="12" dur="500" fill="hold"/>
                                        <p:tgtEl>
                                          <p:spTgt spid="354515"/>
                                        </p:tgtEl>
                                        <p:attrNameLst>
                                          <p:attrName>ppt_x</p:attrName>
                                        </p:attrNameLst>
                                      </p:cBhvr>
                                      <p:tavLst>
                                        <p:tav tm="0">
                                          <p:val>
                                            <p:strVal val="#ppt_x"/>
                                          </p:val>
                                        </p:tav>
                                        <p:tav tm="100000">
                                          <p:val>
                                            <p:strVal val="#ppt_x"/>
                                          </p:val>
                                        </p:tav>
                                      </p:tavLst>
                                    </p:anim>
                                    <p:anim calcmode="lin" valueType="num">
                                      <p:cBhvr additive="base">
                                        <p:cTn id="13" dur="500" fill="hold"/>
                                        <p:tgtEl>
                                          <p:spTgt spid="35451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54512"/>
                                        </p:tgtEl>
                                        <p:attrNameLst>
                                          <p:attrName>style.visibility</p:attrName>
                                        </p:attrNameLst>
                                      </p:cBhvr>
                                      <p:to>
                                        <p:strVal val="visible"/>
                                      </p:to>
                                    </p:set>
                                    <p:anim calcmode="lin" valueType="num">
                                      <p:cBhvr additive="base">
                                        <p:cTn id="18" dur="500" fill="hold"/>
                                        <p:tgtEl>
                                          <p:spTgt spid="354512"/>
                                        </p:tgtEl>
                                        <p:attrNameLst>
                                          <p:attrName>ppt_x</p:attrName>
                                        </p:attrNameLst>
                                      </p:cBhvr>
                                      <p:tavLst>
                                        <p:tav tm="0">
                                          <p:val>
                                            <p:strVal val="#ppt_x"/>
                                          </p:val>
                                        </p:tav>
                                        <p:tav tm="100000">
                                          <p:val>
                                            <p:strVal val="#ppt_x"/>
                                          </p:val>
                                        </p:tav>
                                      </p:tavLst>
                                    </p:anim>
                                    <p:anim calcmode="lin" valueType="num">
                                      <p:cBhvr additive="base">
                                        <p:cTn id="19" dur="500" fill="hold"/>
                                        <p:tgtEl>
                                          <p:spTgt spid="3545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5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3314"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331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A059230F-F9BC-0E4D-AF33-4AC0EB3E9A88}" type="slidenum">
              <a:rPr kumimoji="0" lang="fr-FR" sz="800">
                <a:solidFill>
                  <a:srgbClr val="FFFFFF"/>
                </a:solidFill>
              </a:rPr>
              <a:pPr eaLnBrk="1" hangingPunct="1"/>
              <a:t>5</a:t>
            </a:fld>
            <a:endParaRPr kumimoji="0" lang="fr-FR" sz="800">
              <a:solidFill>
                <a:srgbClr val="FFFFFF"/>
              </a:solidFill>
            </a:endParaRPr>
          </a:p>
        </p:txBody>
      </p:sp>
      <p:sp>
        <p:nvSpPr>
          <p:cNvPr id="13316" name="Rectangle 5"/>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a:latin typeface="Arial" charset="0"/>
                <a:ea typeface="ＭＳ Ｐゴシック" charset="0"/>
                <a:cs typeface="ＭＳ Ｐゴシック" charset="0"/>
              </a:rPr>
              <a:t>Les biais propres aux antennes</a:t>
            </a:r>
          </a:p>
        </p:txBody>
      </p:sp>
      <p:sp>
        <p:nvSpPr>
          <p:cNvPr id="13317" name="Rectangle 6"/>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3318" name="Rectangle 7"/>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3319" name="Rectangle 8"/>
          <p:cNvSpPr>
            <a:spLocks noChangeArrowheads="1"/>
          </p:cNvSpPr>
          <p:nvPr/>
        </p:nvSpPr>
        <p:spPr bwMode="auto">
          <a:xfrm>
            <a:off x="496888" y="661988"/>
            <a:ext cx="4264025"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176213" algn="l"/>
                <a:tab pos="539750" algn="l"/>
              </a:tabLst>
            </a:pPr>
            <a:r>
              <a:rPr lang="fr-FR" sz="1600" b="1">
                <a:solidFill>
                  <a:schemeClr val="folHlink"/>
                </a:solidFill>
                <a:latin typeface="Arial" charset="0"/>
                <a:cs typeface="Times New Roman" charset="0"/>
              </a:rPr>
              <a:t>Migration du centre de phase de l'antenne</a:t>
            </a:r>
          </a:p>
          <a:p>
            <a:pPr algn="l">
              <a:spcAft>
                <a:spcPct val="35000"/>
              </a:spcAft>
              <a:tabLst>
                <a:tab pos="176213" algn="l"/>
                <a:tab pos="539750" algn="l"/>
              </a:tabLst>
            </a:pPr>
            <a:r>
              <a:rPr lang="fr-FR">
                <a:solidFill>
                  <a:srgbClr val="000000"/>
                </a:solidFill>
                <a:latin typeface="Arial" charset="0"/>
                <a:cs typeface="Times New Roman" charset="0"/>
              </a:rPr>
              <a:t>Il existe aussi une </a:t>
            </a:r>
            <a:r>
              <a:rPr lang="fr-FR" b="1">
                <a:solidFill>
                  <a:srgbClr val="000000"/>
                </a:solidFill>
                <a:latin typeface="Arial" charset="0"/>
                <a:cs typeface="Times New Roman" charset="0"/>
              </a:rPr>
              <a:t>migration (ou variation) du centre de phase qui est principalement fonction de l'élévation des satellites</a:t>
            </a:r>
            <a:r>
              <a:rPr lang="fr-FR">
                <a:solidFill>
                  <a:srgbClr val="000000"/>
                </a:solidFill>
                <a:latin typeface="Arial" charset="0"/>
                <a:cs typeface="Times New Roman" charset="0"/>
              </a:rPr>
              <a:t>. </a:t>
            </a:r>
          </a:p>
          <a:p>
            <a:pPr algn="l">
              <a:spcAft>
                <a:spcPct val="35000"/>
              </a:spcAft>
              <a:tabLst>
                <a:tab pos="176213" algn="l"/>
                <a:tab pos="539750" algn="l"/>
              </a:tabLst>
            </a:pPr>
            <a:r>
              <a:rPr lang="fr-FR">
                <a:solidFill>
                  <a:srgbClr val="000000"/>
                </a:solidFill>
                <a:latin typeface="Arial" charset="0"/>
                <a:cs typeface="Times New Roman" charset="0"/>
              </a:rPr>
              <a:t>Ces variations sont généralement de quelques millimètres. Ces écarts sont généralement fournis par les fabriquants, ou obtenus après </a:t>
            </a:r>
            <a:r>
              <a:rPr lang="fr-FR" b="1">
                <a:solidFill>
                  <a:srgbClr val="000000"/>
                </a:solidFill>
                <a:latin typeface="Arial" charset="0"/>
                <a:cs typeface="Times New Roman" charset="0"/>
              </a:rPr>
              <a:t>calibration</a:t>
            </a:r>
            <a:r>
              <a:rPr lang="fr-FR">
                <a:solidFill>
                  <a:srgbClr val="000000"/>
                </a:solidFill>
                <a:latin typeface="Arial" charset="0"/>
                <a:cs typeface="Times New Roman" charset="0"/>
              </a:rPr>
              <a:t> des antennes. </a:t>
            </a:r>
          </a:p>
        </p:txBody>
      </p:sp>
      <p:sp>
        <p:nvSpPr>
          <p:cNvPr id="13320" name="Rectangle 9"/>
          <p:cNvSpPr>
            <a:spLocks noChangeArrowheads="1"/>
          </p:cNvSpPr>
          <p:nvPr/>
        </p:nvSpPr>
        <p:spPr bwMode="auto">
          <a:xfrm>
            <a:off x="0" y="-1258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lang="fr-FR" sz="2400"/>
          </a:p>
        </p:txBody>
      </p:sp>
      <p:sp>
        <p:nvSpPr>
          <p:cNvPr id="13321" name="Rectangle 10"/>
          <p:cNvSpPr>
            <a:spLocks noChangeArrowheads="1"/>
          </p:cNvSpPr>
          <p:nvPr/>
        </p:nvSpPr>
        <p:spPr bwMode="auto">
          <a:xfrm>
            <a:off x="0" y="8115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lang="fr-FR" sz="2400"/>
          </a:p>
        </p:txBody>
      </p:sp>
      <p:graphicFrame>
        <p:nvGraphicFramePr>
          <p:cNvPr id="353469" name="Group 189"/>
          <p:cNvGraphicFramePr>
            <a:graphicFrameLocks noGrp="1"/>
          </p:cNvGraphicFramePr>
          <p:nvPr/>
        </p:nvGraphicFramePr>
        <p:xfrm>
          <a:off x="619125" y="4551363"/>
          <a:ext cx="6556374" cy="1804988"/>
        </p:xfrm>
        <a:graphic>
          <a:graphicData uri="http://schemas.openxmlformats.org/drawingml/2006/table">
            <a:tbl>
              <a:tblPr/>
              <a:tblGrid>
                <a:gridCol w="1219096"/>
                <a:gridCol w="97394"/>
                <a:gridCol w="257153"/>
                <a:gridCol w="288900"/>
                <a:gridCol w="265089"/>
                <a:gridCol w="266677"/>
                <a:gridCol w="244454"/>
                <a:gridCol w="311123"/>
                <a:gridCol w="255566"/>
                <a:gridCol w="266677"/>
                <a:gridCol w="252390"/>
                <a:gridCol w="253978"/>
                <a:gridCol w="279376"/>
                <a:gridCol w="252391"/>
                <a:gridCol w="255565"/>
                <a:gridCol w="241279"/>
                <a:gridCol w="242867"/>
                <a:gridCol w="252390"/>
                <a:gridCol w="268265"/>
                <a:gridCol w="266677"/>
                <a:gridCol w="252390"/>
                <a:gridCol w="266677"/>
              </a:tblGrid>
              <a:tr h="4378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a:ln>
                            <a:noFill/>
                          </a:ln>
                          <a:solidFill>
                            <a:srgbClr val="FFFF66"/>
                          </a:solidFill>
                          <a:effectLst/>
                          <a:latin typeface="Arial" charset="0"/>
                          <a:ea typeface="Times New Roman" charset="0"/>
                        </a:rPr>
                        <a:t>Type</a:t>
                      </a:r>
                      <a:endParaRPr kumimoji="1" lang="en-US" sz="1200" b="0" i="0" u="none" strike="noStrike" cap="none" normalizeH="0" baseline="0" dirty="0">
                        <a:ln>
                          <a:noFill/>
                        </a:ln>
                        <a:solidFill>
                          <a:srgbClr val="FFFF66"/>
                        </a:solidFill>
                        <a:effectLst/>
                        <a:latin typeface="Times New Roman" charset="0"/>
                        <a:ea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sz="1200" b="1" i="0" u="none" strike="noStrike" cap="none" normalizeH="0" baseline="0" dirty="0" err="1">
                          <a:ln>
                            <a:noFill/>
                          </a:ln>
                          <a:solidFill>
                            <a:srgbClr val="FFFF66"/>
                          </a:solidFill>
                          <a:effectLst/>
                          <a:latin typeface="Arial" charset="0"/>
                          <a:ea typeface="Times New Roman" charset="0"/>
                        </a:rPr>
                        <a:t>d'antenne</a:t>
                      </a:r>
                      <a:endParaRPr kumimoji="1" lang="en-US" sz="1200" b="0" i="0" u="none" strike="noStrike" cap="none" normalizeH="0" baseline="0" dirty="0">
                        <a:ln>
                          <a:noFill/>
                        </a:ln>
                        <a:solidFill>
                          <a:srgbClr val="FFFF66"/>
                        </a:solidFill>
                        <a:effectLst/>
                        <a:latin typeface="Times New Roman" charset="0"/>
                        <a:ea typeface="Times New Roman" charset="0"/>
                      </a:endParaRPr>
                    </a:p>
                  </a:txBody>
                  <a:tcPr marL="35997" marR="35997" marT="36008" marB="36008" horzOverflow="overflow">
                    <a:lnL>
                      <a:noFill/>
                    </a:lnL>
                    <a:lnR w="38100" cap="flat" cmpd="sng" algn="ctr">
                      <a:solidFill>
                        <a:srgbClr val="FFFFFF"/>
                      </a:solidFill>
                      <a:prstDash val="solid"/>
                      <a:round/>
                      <a:headEnd type="none" w="med" len="med"/>
                      <a:tailEnd type="none" w="med" len="med"/>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fr-FR" sz="1200" b="0" i="0" u="none" strike="noStrike" cap="none" normalizeH="0" baseline="0">
                        <a:ln>
                          <a:noFill/>
                        </a:ln>
                        <a:solidFill>
                          <a:srgbClr val="FFFF66"/>
                        </a:solidFill>
                        <a:effectLst/>
                        <a:latin typeface="Times New Roman" charset="0"/>
                        <a:ea typeface="ＭＳ Ｐゴシック" charset="0"/>
                        <a:cs typeface="Times New Roman" charset="0"/>
                      </a:endParaRPr>
                    </a:p>
                  </a:txBody>
                  <a:tcPr marL="35997" marR="35997" marT="36008" marB="36008" horzOverflow="overflow">
                    <a:lnL w="381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sz="1200" b="1" i="0" u="none" strike="noStrike" cap="none" normalizeH="0" baseline="0">
                        <a:ln>
                          <a:noFill/>
                        </a:ln>
                        <a:solidFill>
                          <a:srgbClr val="FFFF66"/>
                        </a:solidFill>
                        <a:effectLst/>
                        <a:latin typeface="Arial"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f</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w="38100" cap="flat" cmpd="sng" algn="ctr">
                      <a:solidFill>
                        <a:srgbClr val="FFFFFF"/>
                      </a:solidFill>
                      <a:prstDash val="solid"/>
                      <a:round/>
                      <a:headEnd type="none" w="med" len="med"/>
                      <a:tailEnd type="none" w="med" len="med"/>
                    </a:lnR>
                    <a:lnT>
                      <a:noFill/>
                    </a:lnT>
                    <a:lnB>
                      <a:noFill/>
                    </a:lnB>
                    <a:lnTlToBr>
                      <a:noFill/>
                    </a:lnTlToBr>
                    <a:lnBlToTr>
                      <a:noFill/>
                    </a:lnBlToTr>
                    <a:solidFill>
                      <a:srgbClr val="0000FF"/>
                    </a:solidFill>
                  </a:tcPr>
                </a:tc>
                <a:tc gridSpan="19">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Variation du centre de phase (mm)</a:t>
                      </a:r>
                      <a:endParaRPr kumimoji="1" lang="en-US" sz="1200" b="0" i="0" u="none" strike="noStrike" cap="none" normalizeH="0" baseline="0">
                        <a:ln>
                          <a:noFill/>
                        </a:ln>
                        <a:solidFill>
                          <a:srgbClr val="FFFF66"/>
                        </a:solidFill>
                        <a:effectLst/>
                        <a:latin typeface="Times New Roman" charset="0"/>
                        <a:ea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suivant l'élévation (°)</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w="381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rgbClr val="0000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683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Ashtech</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w="38100" cap="flat" cmpd="sng" algn="ctr">
                      <a:solidFill>
                        <a:srgbClr val="FFFFFF"/>
                      </a:solidFill>
                      <a:prstDash val="solid"/>
                      <a:round/>
                      <a:headEnd type="none" w="med" len="med"/>
                      <a:tailEnd type="none" w="med" len="med"/>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fr-FR" sz="1200" b="0" i="0" u="none" strike="noStrike" cap="none" normalizeH="0" baseline="0">
                        <a:ln>
                          <a:noFill/>
                        </a:ln>
                        <a:solidFill>
                          <a:srgbClr val="FFFF66"/>
                        </a:solidFill>
                        <a:effectLst/>
                        <a:latin typeface="Times New Roman" charset="0"/>
                        <a:ea typeface="ＭＳ Ｐゴシック" charset="0"/>
                        <a:cs typeface="Times New Roman" charset="0"/>
                      </a:endParaRPr>
                    </a:p>
                  </a:txBody>
                  <a:tcPr marL="35997" marR="35997" marT="36008" marB="36008" horzOverflow="overflow">
                    <a:lnL w="38100" cap="flat" cmpd="sng" algn="ctr">
                      <a:solidFill>
                        <a:srgbClr val="FFFFFF"/>
                      </a:solidFill>
                      <a:prstDash val="solid"/>
                      <a:round/>
                      <a:headEnd type="none" w="med" len="med"/>
                      <a:tailEnd type="none" w="med" len="med"/>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
                          <a:srgbClr val="FF9900"/>
                        </a:buClr>
                        <a:buSzTx/>
                        <a:buFont typeface="Wingdings" charset="0"/>
                        <a:buNone/>
                        <a:tabLst/>
                      </a:pPr>
                      <a:endParaRPr kumimoji="0" lang="fr-FR" sz="1200" b="0" i="0" u="none" strike="noStrike" cap="none" normalizeH="0" baseline="0">
                        <a:ln>
                          <a:noFill/>
                        </a:ln>
                        <a:solidFill>
                          <a:srgbClr val="FFFF66"/>
                        </a:solidFill>
                        <a:effectLst/>
                        <a:latin typeface="Arial Narrow" charset="0"/>
                        <a:ea typeface="ＭＳ Ｐゴシック" charset="0"/>
                        <a:cs typeface="ＭＳ Ｐゴシック" charset="0"/>
                      </a:endParaRPr>
                    </a:p>
                  </a:txBody>
                  <a:tcPr marL="35997" marR="35997" marT="36008" marB="36008" horzOverflow="overflow">
                    <a:lnL>
                      <a:noFill/>
                    </a:lnL>
                    <a:lnR w="38100" cap="flat" cmpd="sng" algn="ctr">
                      <a:solidFill>
                        <a:srgbClr val="FFFFFF"/>
                      </a:solidFill>
                      <a:prstDash val="solid"/>
                      <a:round/>
                      <a:headEnd type="none" w="med" len="med"/>
                      <a:tailEnd type="none" w="med" len="med"/>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90</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w="38100" cap="flat" cmpd="sng" algn="ctr">
                      <a:solidFill>
                        <a:srgbClr val="FFFFFF"/>
                      </a:solidFill>
                      <a:prstDash val="solid"/>
                      <a:round/>
                      <a:headEnd type="none" w="med" len="med"/>
                      <a:tailEnd type="none" w="med" len="med"/>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85</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80</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75</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70</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65</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60</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55</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50</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45</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40</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35</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30</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25</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20</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15</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10</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5</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a:ln>
                            <a:noFill/>
                          </a:ln>
                          <a:solidFill>
                            <a:srgbClr val="FFFF66"/>
                          </a:solidFill>
                          <a:effectLst/>
                          <a:latin typeface="Arial" charset="0"/>
                          <a:ea typeface="Times New Roman" charset="0"/>
                        </a:rPr>
                        <a:t>0</a:t>
                      </a:r>
                      <a:endParaRPr kumimoji="1" lang="en-US" sz="1200" b="0" i="0" u="none" strike="noStrike" cap="none" normalizeH="0" baseline="0">
                        <a:ln>
                          <a:noFill/>
                        </a:ln>
                        <a:solidFill>
                          <a:srgbClr val="FFFF66"/>
                        </a:solidFill>
                        <a:effectLst/>
                        <a:latin typeface="Times New Roman" charset="0"/>
                        <a:ea typeface="Times New Roman" charset="0"/>
                      </a:endParaRPr>
                    </a:p>
                  </a:txBody>
                  <a:tcPr marL="35997" marR="35997" marT="36008" marB="36008"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0000FF"/>
                    </a:solidFill>
                  </a:tcPr>
                </a:tc>
              </a:tr>
              <a:tr h="274697">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Choke ring</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sz="1400" b="0" i="0" u="none" strike="noStrike" cap="none" normalizeH="0" baseline="0">
                          <a:ln>
                            <a:noFill/>
                          </a:ln>
                          <a:solidFill>
                            <a:srgbClr val="FFFF66"/>
                          </a:solidFill>
                          <a:effectLst/>
                          <a:latin typeface="Times New Roman" charset="0"/>
                          <a:ea typeface="Times New Roman" charset="0"/>
                          <a:cs typeface="Times New Roman" charset="0"/>
                        </a:rPr>
                        <a:t>ASHTECH</a:t>
                      </a:r>
                      <a:endParaRPr kumimoji="1" lang="en-US" sz="1200" b="0" i="0" u="none" strike="noStrike" cap="none" normalizeH="0" baseline="0">
                        <a:ln>
                          <a:noFill/>
                        </a:ln>
                        <a:solidFill>
                          <a:srgbClr val="FFFF66"/>
                        </a:solidFill>
                        <a:effectLst/>
                        <a:latin typeface="Times New Roman" charset="0"/>
                        <a:ea typeface="ＭＳ Ｐゴシック" charset="0"/>
                        <a:cs typeface="Times New Roman" charset="0"/>
                      </a:endParaRPr>
                    </a:p>
                  </a:txBody>
                  <a:tcPr marL="35997" marR="35997" marT="36008" marB="36008" horzOverflow="overflow">
                    <a:lnL>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fr-FR" sz="1200" b="0" i="0" u="none" strike="noStrike" cap="none" normalizeH="0" baseline="0">
                        <a:ln>
                          <a:noFill/>
                        </a:ln>
                        <a:solidFill>
                          <a:srgbClr val="FFFF66"/>
                        </a:solidFill>
                        <a:effectLst/>
                        <a:latin typeface="Times New Roman" charset="0"/>
                        <a:ea typeface="ＭＳ Ｐゴシック" charset="0"/>
                        <a:cs typeface="Times New Roman" charset="0"/>
                      </a:endParaRPr>
                    </a:p>
                  </a:txBody>
                  <a:tcPr marL="35997" marR="35997" marT="36008" marB="36008" horzOverflow="overflow">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1</a:t>
                      </a:r>
                    </a:p>
                  </a:txBody>
                  <a:tcPr marL="35997" marR="35997" marT="36008" marB="36008" horzOverflow="overflow">
                    <a:lnL>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a:t>
                      </a:r>
                    </a:p>
                  </a:txBody>
                  <a:tcPr marL="35997" marR="35997" marT="36008" marB="36008" horzOverflow="overflow">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1</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1</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1</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a:t>
                      </a:r>
                    </a:p>
                  </a:txBody>
                  <a:tcPr marL="35997" marR="35997" marT="36008" marB="36008"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r>
              <a:tr h="274697">
                <a:tc vMerge="1">
                  <a:txBody>
                    <a:bodyPr/>
                    <a:lstStyle/>
                    <a:p>
                      <a:endParaRPr lang="fr-FR"/>
                    </a:p>
                  </a:txBody>
                  <a:tcPr/>
                </a:tc>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w="381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a:t>
                      </a:r>
                    </a:p>
                  </a:txBody>
                  <a:tcPr marL="35997" marR="35997" marT="36008" marB="36008" horzOverflow="overflow">
                    <a:lnL w="381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-1</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a:t>
                      </a:r>
                    </a:p>
                  </a:txBody>
                  <a:tcPr marL="35997" marR="35997" marT="36008" marB="36008"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r>
              <a:tr h="274697">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Geo. III ASHTECH</a:t>
                      </a:r>
                    </a:p>
                  </a:txBody>
                  <a:tcPr marL="35997" marR="35997" marT="36008" marB="36008" horzOverflow="overflow">
                    <a:lnL>
                      <a:noFill/>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fr-FR" sz="1200" b="0" i="0" u="none" strike="noStrike" cap="none" normalizeH="0" baseline="0">
                        <a:ln>
                          <a:noFill/>
                        </a:ln>
                        <a:solidFill>
                          <a:srgbClr val="FFFF66"/>
                        </a:solidFill>
                        <a:effectLst/>
                        <a:latin typeface="Times New Roman" charset="0"/>
                        <a:ea typeface="ＭＳ Ｐゴシック" charset="0"/>
                        <a:cs typeface="Times New Roman" charset="0"/>
                      </a:endParaRPr>
                    </a:p>
                  </a:txBody>
                  <a:tcPr marL="35997" marR="35997" marT="36008" marB="36008" horzOverflow="overflow">
                    <a:lnL w="381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1</a:t>
                      </a:r>
                    </a:p>
                  </a:txBody>
                  <a:tcPr marL="35997" marR="35997" marT="36008" marB="36008" horzOverflow="overflow">
                    <a:lnL>
                      <a:noFill/>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a:t>
                      </a:r>
                    </a:p>
                  </a:txBody>
                  <a:tcPr marL="35997" marR="35997" marT="36008" marB="36008" horzOverflow="overflow">
                    <a:lnL w="381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1</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5</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6</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8</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9</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9</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10</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9</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8</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7</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5</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1</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-1</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a:t>
                      </a:r>
                    </a:p>
                  </a:txBody>
                  <a:tcPr marL="35997" marR="35997" marT="36008" marB="36008"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r>
              <a:tr h="274697">
                <a:tc vMerge="1">
                  <a:txBody>
                    <a:bodyPr/>
                    <a:lstStyle/>
                    <a:p>
                      <a:endParaRPr lang="fr-FR"/>
                    </a:p>
                  </a:txBody>
                  <a:tcPr/>
                </a:tc>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w="38100" cap="flat" cmpd="sng" algn="ctr">
                      <a:solidFill>
                        <a:srgbClr val="FFFFFF"/>
                      </a:solidFill>
                      <a:prstDash val="solid"/>
                      <a:round/>
                      <a:headEnd type="none" w="med" len="med"/>
                      <a:tailEnd type="none" w="med" len="med"/>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a:t>
                      </a:r>
                    </a:p>
                  </a:txBody>
                  <a:tcPr marL="35997" marR="35997" marT="36008" marB="36008" horzOverflow="overflow">
                    <a:lnL w="381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-2</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-4</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-5</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-6</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-6</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-7</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-7</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-7</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-7</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-7</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-7</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-7</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-6</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-5</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-3</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-1</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a:ln>
                            <a:noFill/>
                          </a:ln>
                          <a:solidFill>
                            <a:srgbClr val="FFFF66"/>
                          </a:solidFill>
                          <a:effectLst/>
                          <a:latin typeface="Times New Roman" charset="0"/>
                          <a:ea typeface="ＭＳ Ｐゴシック" charset="0"/>
                          <a:cs typeface="Times New Roman" charset="0"/>
                        </a:rPr>
                        <a:t>0</a:t>
                      </a:r>
                    </a:p>
                  </a:txBody>
                  <a:tcPr marL="35997" marR="35997" marT="36008" marB="36008"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dirty="0">
                          <a:ln>
                            <a:noFill/>
                          </a:ln>
                          <a:solidFill>
                            <a:srgbClr val="FFFF66"/>
                          </a:solidFill>
                          <a:effectLst/>
                          <a:latin typeface="Times New Roman" charset="0"/>
                          <a:ea typeface="ＭＳ Ｐゴシック" charset="0"/>
                          <a:cs typeface="Times New Roman" charset="0"/>
                        </a:rPr>
                        <a:t>0</a:t>
                      </a:r>
                    </a:p>
                  </a:txBody>
                  <a:tcPr marL="35997" marR="35997" marT="36008" marB="36008" horzOverflow="overflow">
                    <a:lnL>
                      <a:noFill/>
                    </a:lnL>
                    <a:lnR>
                      <a:noFill/>
                    </a:lnR>
                    <a:lnT>
                      <a:noFill/>
                    </a:lnT>
                    <a:lnB>
                      <a:noFill/>
                    </a:lnB>
                    <a:lnTlToBr>
                      <a:noFill/>
                    </a:lnTlToBr>
                    <a:lnBlToTr>
                      <a:noFill/>
                    </a:lnBlToTr>
                    <a:solidFill>
                      <a:srgbClr val="0000FF"/>
                    </a:solidFill>
                  </a:tcPr>
                </a:tc>
              </a:tr>
            </a:tbl>
          </a:graphicData>
        </a:graphic>
      </p:graphicFrame>
      <p:sp>
        <p:nvSpPr>
          <p:cNvPr id="353465" name="Rectangle 185"/>
          <p:cNvSpPr>
            <a:spLocks noChangeArrowheads="1"/>
          </p:cNvSpPr>
          <p:nvPr/>
        </p:nvSpPr>
        <p:spPr bwMode="auto">
          <a:xfrm>
            <a:off x="593725" y="3059113"/>
            <a:ext cx="3783013" cy="7302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ct val="35000"/>
              </a:spcAft>
              <a:tabLst>
                <a:tab pos="176213" algn="l"/>
                <a:tab pos="539750" algn="l"/>
              </a:tabLst>
            </a:pPr>
            <a:r>
              <a:rPr lang="fr-FR" b="1">
                <a:solidFill>
                  <a:srgbClr val="0000FF"/>
                </a:solidFill>
                <a:latin typeface="Arial" charset="0"/>
                <a:cs typeface="Times New Roman" charset="0"/>
              </a:rPr>
              <a:t>Ces biais peuvent être éliminés au traitement si les logiciels utilisés permettent de les prendre en compte.</a:t>
            </a:r>
          </a:p>
        </p:txBody>
      </p:sp>
      <p:pic>
        <p:nvPicPr>
          <p:cNvPr id="353466" name="Picture 1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850" y="801688"/>
            <a:ext cx="4243388"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468" name="AutoShape 188"/>
          <p:cNvSpPr>
            <a:spLocks noChangeArrowheads="1"/>
          </p:cNvSpPr>
          <p:nvPr/>
        </p:nvSpPr>
        <p:spPr bwMode="auto">
          <a:xfrm>
            <a:off x="7362825" y="4672013"/>
            <a:ext cx="1138238" cy="1008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FF00"/>
          </a:solidFill>
          <a:ln w="38100">
            <a:solidFill>
              <a:srgbClr val="0000FF"/>
            </a:solidFill>
            <a:miter lim="800000"/>
            <a:headEnd/>
            <a:tailEnd/>
          </a:ln>
        </p:spPr>
        <p:txBody>
          <a:bodyPr wrap="none" anchor="ctr"/>
          <a:lstStyle/>
          <a:p>
            <a:endParaRPr lang="fr-F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3469"/>
                                        </p:tgtEl>
                                        <p:attrNameLst>
                                          <p:attrName>style.visibility</p:attrName>
                                        </p:attrNameLst>
                                      </p:cBhvr>
                                      <p:to>
                                        <p:strVal val="visible"/>
                                      </p:to>
                                    </p:set>
                                    <p:anim calcmode="lin" valueType="num">
                                      <p:cBhvr additive="base">
                                        <p:cTn id="7" dur="500" fill="hold"/>
                                        <p:tgtEl>
                                          <p:spTgt spid="353469"/>
                                        </p:tgtEl>
                                        <p:attrNameLst>
                                          <p:attrName>ppt_x</p:attrName>
                                        </p:attrNameLst>
                                      </p:cBhvr>
                                      <p:tavLst>
                                        <p:tav tm="0">
                                          <p:val>
                                            <p:strVal val="#ppt_x"/>
                                          </p:val>
                                        </p:tav>
                                        <p:tav tm="100000">
                                          <p:val>
                                            <p:strVal val="#ppt_x"/>
                                          </p:val>
                                        </p:tav>
                                      </p:tavLst>
                                    </p:anim>
                                    <p:anim calcmode="lin" valueType="num">
                                      <p:cBhvr additive="base">
                                        <p:cTn id="8" dur="500" fill="hold"/>
                                        <p:tgtEl>
                                          <p:spTgt spid="35346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53468"/>
                                        </p:tgtEl>
                                        <p:attrNameLst>
                                          <p:attrName>style.visibility</p:attrName>
                                        </p:attrNameLst>
                                      </p:cBhvr>
                                      <p:to>
                                        <p:strVal val="visible"/>
                                      </p:to>
                                    </p:set>
                                    <p:animEffect transition="in" filter="fade">
                                      <p:cBhvr>
                                        <p:cTn id="13" dur="2000"/>
                                        <p:tgtEl>
                                          <p:spTgt spid="353468"/>
                                        </p:tgtEl>
                                      </p:cBhvr>
                                    </p:animEffect>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353466"/>
                                        </p:tgtEl>
                                        <p:attrNameLst>
                                          <p:attrName>style.visibility</p:attrName>
                                        </p:attrNameLst>
                                      </p:cBhvr>
                                      <p:to>
                                        <p:strVal val="visible"/>
                                      </p:to>
                                    </p:set>
                                    <p:animEffect transition="in" filter="fade">
                                      <p:cBhvr>
                                        <p:cTn id="17" dur="2000"/>
                                        <p:tgtEl>
                                          <p:spTgt spid="3534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53465"/>
                                        </p:tgtEl>
                                        <p:attrNameLst>
                                          <p:attrName>style.visibility</p:attrName>
                                        </p:attrNameLst>
                                      </p:cBhvr>
                                      <p:to>
                                        <p:strVal val="visible"/>
                                      </p:to>
                                    </p:set>
                                    <p:anim calcmode="lin" valueType="num">
                                      <p:cBhvr additive="base">
                                        <p:cTn id="22" dur="500" fill="hold"/>
                                        <p:tgtEl>
                                          <p:spTgt spid="353465"/>
                                        </p:tgtEl>
                                        <p:attrNameLst>
                                          <p:attrName>ppt_x</p:attrName>
                                        </p:attrNameLst>
                                      </p:cBhvr>
                                      <p:tavLst>
                                        <p:tav tm="0">
                                          <p:val>
                                            <p:strVal val="#ppt_x"/>
                                          </p:val>
                                        </p:tav>
                                        <p:tav tm="100000">
                                          <p:val>
                                            <p:strVal val="#ppt_x"/>
                                          </p:val>
                                        </p:tav>
                                      </p:tavLst>
                                    </p:anim>
                                    <p:anim calcmode="lin" valueType="num">
                                      <p:cBhvr additive="base">
                                        <p:cTn id="23" dur="500" fill="hold"/>
                                        <p:tgtEl>
                                          <p:spTgt spid="3534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465" grpId="0" animBg="1"/>
      <p:bldP spid="3534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4338"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4339"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EA00F482-5385-3E4C-AC4F-07CCD7A82921}" type="slidenum">
              <a:rPr kumimoji="0" lang="fr-FR" sz="800">
                <a:solidFill>
                  <a:srgbClr val="FFFFFF"/>
                </a:solidFill>
              </a:rPr>
              <a:pPr eaLnBrk="1" hangingPunct="1"/>
              <a:t>6</a:t>
            </a:fld>
            <a:endParaRPr kumimoji="0" lang="fr-FR" sz="800">
              <a:solidFill>
                <a:srgbClr val="FFFFFF"/>
              </a:solidFill>
            </a:endParaRPr>
          </a:p>
        </p:txBody>
      </p:sp>
      <p:sp>
        <p:nvSpPr>
          <p:cNvPr id="14340" name="Rectangle 2"/>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a:latin typeface="Arial" charset="0"/>
                <a:ea typeface="ＭＳ Ｐゴシック" charset="0"/>
                <a:cs typeface="ＭＳ Ｐゴシック" charset="0"/>
              </a:rPr>
              <a:t>Les biais propres aux antennes</a:t>
            </a:r>
          </a:p>
        </p:txBody>
      </p:sp>
      <p:sp>
        <p:nvSpPr>
          <p:cNvPr id="14341" name="Rectangle 3"/>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4342" name="Rectangle 4"/>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4343" name="Rectangle 5"/>
          <p:cNvSpPr>
            <a:spLocks noChangeArrowheads="1"/>
          </p:cNvSpPr>
          <p:nvPr/>
        </p:nvSpPr>
        <p:spPr bwMode="auto">
          <a:xfrm>
            <a:off x="395288" y="661988"/>
            <a:ext cx="847248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176213" algn="l"/>
                <a:tab pos="539750" algn="l"/>
              </a:tabLst>
            </a:pPr>
            <a:r>
              <a:rPr lang="fr-FR" sz="1800" b="1">
                <a:solidFill>
                  <a:schemeClr val="folHlink"/>
                </a:solidFill>
                <a:latin typeface="Arial" charset="0"/>
                <a:cs typeface="Times New Roman" charset="0"/>
              </a:rPr>
              <a:t>Mesure de la hauteur d’antenne</a:t>
            </a:r>
          </a:p>
          <a:p>
            <a:pPr algn="l">
              <a:spcAft>
                <a:spcPct val="35000"/>
              </a:spcAft>
              <a:tabLst>
                <a:tab pos="176213" algn="l"/>
                <a:tab pos="539750" algn="l"/>
              </a:tabLst>
            </a:pPr>
            <a:r>
              <a:rPr lang="fr-FR" b="1">
                <a:solidFill>
                  <a:srgbClr val="000000"/>
                </a:solidFill>
                <a:latin typeface="Arial" charset="0"/>
                <a:cs typeface="Times New Roman" charset="0"/>
              </a:rPr>
              <a:t>Généralement la position d’un point de référence à mesurer n’est pas confondu avec le centre de phase de l’antenne. </a:t>
            </a:r>
          </a:p>
          <a:p>
            <a:pPr algn="l">
              <a:spcAft>
                <a:spcPct val="35000"/>
              </a:spcAft>
              <a:tabLst>
                <a:tab pos="176213" algn="l"/>
                <a:tab pos="539750" algn="l"/>
              </a:tabLst>
            </a:pPr>
            <a:r>
              <a:rPr lang="fr-FR" b="1">
                <a:solidFill>
                  <a:srgbClr val="000000"/>
                </a:solidFill>
                <a:latin typeface="Arial" charset="0"/>
                <a:cs typeface="Times New Roman" charset="0"/>
              </a:rPr>
              <a:t>Il faut donc mesurer le déport sur les 3 composante (N-S, E-W et hauteur) entre le point de référence et le centre de phase de l’antenne avec une grande précision.</a:t>
            </a:r>
          </a:p>
          <a:p>
            <a:pPr algn="l">
              <a:spcAft>
                <a:spcPct val="35000"/>
              </a:spcAft>
              <a:tabLst>
                <a:tab pos="176213" algn="l"/>
                <a:tab pos="539750" algn="l"/>
              </a:tabLst>
            </a:pPr>
            <a:r>
              <a:rPr lang="fr-FR" b="1">
                <a:solidFill>
                  <a:srgbClr val="000000"/>
                </a:solidFill>
                <a:latin typeface="Arial" charset="0"/>
                <a:cs typeface="Times New Roman" charset="0"/>
              </a:rPr>
              <a:t>Généralement on s’arrange pour positionner le centre de phase de l’antenne à la verticale du point de référence. Seule la hauteur d’antenne est alors à mesurer</a:t>
            </a:r>
          </a:p>
        </p:txBody>
      </p:sp>
      <p:sp>
        <p:nvSpPr>
          <p:cNvPr id="14344" name="Rectangle 6"/>
          <p:cNvSpPr>
            <a:spLocks noChangeArrowheads="1"/>
          </p:cNvSpPr>
          <p:nvPr/>
        </p:nvSpPr>
        <p:spPr bwMode="auto">
          <a:xfrm>
            <a:off x="0" y="-1258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lang="fr-FR" sz="2400"/>
          </a:p>
        </p:txBody>
      </p:sp>
      <p:sp>
        <p:nvSpPr>
          <p:cNvPr id="14345" name="Rectangle 7"/>
          <p:cNvSpPr>
            <a:spLocks noChangeArrowheads="1"/>
          </p:cNvSpPr>
          <p:nvPr/>
        </p:nvSpPr>
        <p:spPr bwMode="auto">
          <a:xfrm>
            <a:off x="0" y="8115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lang="fr-FR" sz="2400"/>
          </a:p>
        </p:txBody>
      </p:sp>
      <p:pic>
        <p:nvPicPr>
          <p:cNvPr id="355578" name="Picture 250" descr="mtpl_r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3" y="2655888"/>
            <a:ext cx="540385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579" name="Picture 251" descr="mtpl_p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963" y="2640013"/>
            <a:ext cx="252412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581" name="Picture 253" descr="Sans titre -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617788"/>
            <a:ext cx="359727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5579"/>
                                        </p:tgtEl>
                                        <p:attrNameLst>
                                          <p:attrName>style.visibility</p:attrName>
                                        </p:attrNameLst>
                                      </p:cBhvr>
                                      <p:to>
                                        <p:strVal val="visible"/>
                                      </p:to>
                                    </p:set>
                                    <p:animEffect transition="in" filter="fade">
                                      <p:cBhvr>
                                        <p:cTn id="7" dur="2000"/>
                                        <p:tgtEl>
                                          <p:spTgt spid="3555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5578"/>
                                        </p:tgtEl>
                                        <p:attrNameLst>
                                          <p:attrName>style.visibility</p:attrName>
                                        </p:attrNameLst>
                                      </p:cBhvr>
                                      <p:to>
                                        <p:strVal val="visible"/>
                                      </p:to>
                                    </p:set>
                                    <p:animEffect transition="in" filter="fade">
                                      <p:cBhvr>
                                        <p:cTn id="12" dur="2000"/>
                                        <p:tgtEl>
                                          <p:spTgt spid="3555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55581"/>
                                        </p:tgtEl>
                                        <p:attrNameLst>
                                          <p:attrName>style.visibility</p:attrName>
                                        </p:attrNameLst>
                                      </p:cBhvr>
                                      <p:to>
                                        <p:strVal val="visible"/>
                                      </p:to>
                                    </p:set>
                                    <p:animEffect transition="in" filter="fade">
                                      <p:cBhvr>
                                        <p:cTn id="17" dur="2000"/>
                                        <p:tgtEl>
                                          <p:spTgt spid="355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5362"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536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185274A2-007A-4B45-AE8C-C0375DD9E271}" type="slidenum">
              <a:rPr kumimoji="0" lang="fr-FR" sz="800">
                <a:solidFill>
                  <a:srgbClr val="FFFFFF"/>
                </a:solidFill>
              </a:rPr>
              <a:pPr eaLnBrk="1" hangingPunct="1"/>
              <a:t>7</a:t>
            </a:fld>
            <a:endParaRPr kumimoji="0" lang="fr-FR" sz="800">
              <a:solidFill>
                <a:srgbClr val="FFFFFF"/>
              </a:solidFill>
            </a:endParaRPr>
          </a:p>
        </p:txBody>
      </p:sp>
      <p:sp>
        <p:nvSpPr>
          <p:cNvPr id="356428" name="Text Box 76"/>
          <p:cNvSpPr txBox="1">
            <a:spLocks noChangeArrowheads="1"/>
          </p:cNvSpPr>
          <p:nvPr/>
        </p:nvSpPr>
        <p:spPr bwMode="auto">
          <a:xfrm>
            <a:off x="1554163" y="1454150"/>
            <a:ext cx="3040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chemeClr val="bg1"/>
                </a:solidFill>
                <a:latin typeface="Arial" charset="0"/>
                <a:cs typeface="Arial" charset="0"/>
              </a:rPr>
              <a:t>Adaptateur</a:t>
            </a:r>
          </a:p>
        </p:txBody>
      </p:sp>
      <p:sp>
        <p:nvSpPr>
          <p:cNvPr id="356431" name="Text Box 79"/>
          <p:cNvSpPr txBox="1">
            <a:spLocks noChangeArrowheads="1"/>
          </p:cNvSpPr>
          <p:nvPr/>
        </p:nvSpPr>
        <p:spPr bwMode="auto">
          <a:xfrm>
            <a:off x="1462088" y="1438275"/>
            <a:ext cx="3040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chemeClr val="bg1"/>
                </a:solidFill>
                <a:latin typeface="Arial" charset="0"/>
                <a:cs typeface="Arial" charset="0"/>
              </a:rPr>
              <a:t>Mise en station</a:t>
            </a:r>
          </a:p>
        </p:txBody>
      </p:sp>
      <p:sp>
        <p:nvSpPr>
          <p:cNvPr id="15366" name="Rectangle 3"/>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a:latin typeface="Arial" charset="0"/>
                <a:ea typeface="ＭＳ Ｐゴシック" charset="0"/>
                <a:cs typeface="ＭＳ Ｐゴシック" charset="0"/>
              </a:rPr>
              <a:t>Les biais propres aux antennes</a:t>
            </a:r>
          </a:p>
        </p:txBody>
      </p:sp>
      <p:sp>
        <p:nvSpPr>
          <p:cNvPr id="15367" name="Rectangle 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5368" name="Rectangle 5"/>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5369" name="Rectangle 6"/>
          <p:cNvSpPr>
            <a:spLocks noChangeArrowheads="1"/>
          </p:cNvSpPr>
          <p:nvPr/>
        </p:nvSpPr>
        <p:spPr bwMode="auto">
          <a:xfrm>
            <a:off x="522288" y="661988"/>
            <a:ext cx="84724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176213" algn="l"/>
                <a:tab pos="539750" algn="l"/>
              </a:tabLst>
            </a:pPr>
            <a:r>
              <a:rPr lang="fr-FR" sz="1800" b="1">
                <a:solidFill>
                  <a:schemeClr val="folHlink"/>
                </a:solidFill>
                <a:latin typeface="Arial" charset="0"/>
                <a:cs typeface="Times New Roman" charset="0"/>
              </a:rPr>
              <a:t>Mesure de la hauteur d’antenne </a:t>
            </a:r>
          </a:p>
        </p:txBody>
      </p:sp>
      <p:sp>
        <p:nvSpPr>
          <p:cNvPr id="15370" name="Rectangle 7"/>
          <p:cNvSpPr>
            <a:spLocks noChangeArrowheads="1"/>
          </p:cNvSpPr>
          <p:nvPr/>
        </p:nvSpPr>
        <p:spPr bwMode="auto">
          <a:xfrm>
            <a:off x="0" y="-1258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lang="fr-FR" sz="2400"/>
          </a:p>
        </p:txBody>
      </p:sp>
      <p:sp>
        <p:nvSpPr>
          <p:cNvPr id="15371" name="Rectangle 8"/>
          <p:cNvSpPr>
            <a:spLocks noChangeArrowheads="1"/>
          </p:cNvSpPr>
          <p:nvPr/>
        </p:nvSpPr>
        <p:spPr bwMode="auto">
          <a:xfrm>
            <a:off x="0" y="8115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lang="fr-FR" sz="2400"/>
          </a:p>
        </p:txBody>
      </p:sp>
      <p:grpSp>
        <p:nvGrpSpPr>
          <p:cNvPr id="2" name="Group 73"/>
          <p:cNvGrpSpPr>
            <a:grpSpLocks/>
          </p:cNvGrpSpPr>
          <p:nvPr/>
        </p:nvGrpSpPr>
        <p:grpSpPr bwMode="auto">
          <a:xfrm>
            <a:off x="6246813" y="4794250"/>
            <a:ext cx="2441575" cy="1638300"/>
            <a:chOff x="3935" y="3020"/>
            <a:chExt cx="1538" cy="1032"/>
          </a:xfrm>
        </p:grpSpPr>
        <p:sp>
          <p:nvSpPr>
            <p:cNvPr id="15380" name="Rectangle 14"/>
            <p:cNvSpPr>
              <a:spLocks noChangeArrowheads="1"/>
            </p:cNvSpPr>
            <p:nvPr/>
          </p:nvSpPr>
          <p:spPr bwMode="auto">
            <a:xfrm>
              <a:off x="5002" y="3606"/>
              <a:ext cx="471" cy="209"/>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p>
              <a:r>
                <a:rPr lang="en-US" sz="1200" b="1">
                  <a:solidFill>
                    <a:schemeClr val="bg1"/>
                  </a:solidFill>
                  <a:cs typeface="Times New Roman" charset="0"/>
                </a:rPr>
                <a:t>H oblique</a:t>
              </a:r>
              <a:endParaRPr lang="en-US" sz="2400">
                <a:solidFill>
                  <a:schemeClr val="bg1"/>
                </a:solidFill>
                <a:cs typeface="Times New Roman" charset="0"/>
              </a:endParaRPr>
            </a:p>
          </p:txBody>
        </p:sp>
        <p:grpSp>
          <p:nvGrpSpPr>
            <p:cNvPr id="15381" name="Group 29"/>
            <p:cNvGrpSpPr>
              <a:grpSpLocks/>
            </p:cNvGrpSpPr>
            <p:nvPr/>
          </p:nvGrpSpPr>
          <p:grpSpPr bwMode="auto">
            <a:xfrm>
              <a:off x="4376" y="3020"/>
              <a:ext cx="796" cy="1032"/>
              <a:chOff x="-1" y="1"/>
              <a:chExt cx="20002" cy="20000"/>
            </a:xfrm>
          </p:grpSpPr>
          <p:sp>
            <p:nvSpPr>
              <p:cNvPr id="15383" name="Line 30"/>
              <p:cNvSpPr>
                <a:spLocks noChangeShapeType="1"/>
              </p:cNvSpPr>
              <p:nvPr/>
            </p:nvSpPr>
            <p:spPr bwMode="auto">
              <a:xfrm flipH="1" flipV="1">
                <a:off x="10980" y="5543"/>
                <a:ext cx="4998" cy="12628"/>
              </a:xfrm>
              <a:prstGeom prst="line">
                <a:avLst/>
              </a:prstGeom>
              <a:noFill/>
              <a:ln w="25400">
                <a:solidFill>
                  <a:srgbClr val="80808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fr-FR"/>
              </a:p>
            </p:txBody>
          </p:sp>
          <p:sp>
            <p:nvSpPr>
              <p:cNvPr id="15384" name="Line 31"/>
              <p:cNvSpPr>
                <a:spLocks noChangeShapeType="1"/>
              </p:cNvSpPr>
              <p:nvPr/>
            </p:nvSpPr>
            <p:spPr bwMode="auto">
              <a:xfrm flipH="1">
                <a:off x="2935" y="5543"/>
                <a:ext cx="4676" cy="12628"/>
              </a:xfrm>
              <a:prstGeom prst="line">
                <a:avLst/>
              </a:prstGeom>
              <a:noFill/>
              <a:ln w="25400">
                <a:solidFill>
                  <a:srgbClr val="80808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fr-FR"/>
              </a:p>
            </p:txBody>
          </p:sp>
          <p:sp>
            <p:nvSpPr>
              <p:cNvPr id="15385" name="Line 32"/>
              <p:cNvSpPr>
                <a:spLocks noChangeShapeType="1"/>
              </p:cNvSpPr>
              <p:nvPr/>
            </p:nvSpPr>
            <p:spPr bwMode="auto">
              <a:xfrm flipH="1">
                <a:off x="9270" y="3210"/>
                <a:ext cx="6426" cy="15217"/>
              </a:xfrm>
              <a:prstGeom prst="line">
                <a:avLst/>
              </a:prstGeom>
              <a:noFill/>
              <a:ln w="19050">
                <a:solidFill>
                  <a:srgbClr val="000000"/>
                </a:solidFill>
                <a:round/>
                <a:headEnd type="triangle" w="sm" len="lg"/>
                <a:tailEnd type="triangle" w="sm" len="lg"/>
              </a:ln>
              <a:extLst>
                <a:ext uri="{909E8E84-426E-40dd-AFC4-6F175D3DCCD1}">
                  <a14:hiddenFill xmlns:a14="http://schemas.microsoft.com/office/drawing/2010/main">
                    <a:noFill/>
                  </a14:hiddenFill>
                </a:ext>
              </a:extLst>
            </p:spPr>
            <p:txBody>
              <a:bodyPr/>
              <a:lstStyle/>
              <a:p>
                <a:endParaRPr lang="fr-FR"/>
              </a:p>
            </p:txBody>
          </p:sp>
          <p:sp>
            <p:nvSpPr>
              <p:cNvPr id="15386" name="Line 33"/>
              <p:cNvSpPr>
                <a:spLocks noChangeShapeType="1"/>
              </p:cNvSpPr>
              <p:nvPr/>
            </p:nvSpPr>
            <p:spPr bwMode="auto">
              <a:xfrm>
                <a:off x="-1" y="18349"/>
                <a:ext cx="20002" cy="8"/>
              </a:xfrm>
              <a:prstGeom prst="line">
                <a:avLst/>
              </a:prstGeom>
              <a:noFill/>
              <a:ln w="12700">
                <a:solidFill>
                  <a:srgbClr val="00000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fr-FR"/>
              </a:p>
            </p:txBody>
          </p:sp>
          <p:sp>
            <p:nvSpPr>
              <p:cNvPr id="15387" name="Rectangle 34"/>
              <p:cNvSpPr>
                <a:spLocks noChangeArrowheads="1"/>
              </p:cNvSpPr>
              <p:nvPr/>
            </p:nvSpPr>
            <p:spPr bwMode="auto">
              <a:xfrm>
                <a:off x="8808" y="18357"/>
                <a:ext cx="875" cy="1101"/>
              </a:xfrm>
              <a:prstGeom prst="rect">
                <a:avLst/>
              </a:prstGeom>
              <a:solidFill>
                <a:srgbClr val="000000"/>
              </a:solidFill>
              <a:ln w="12700">
                <a:solidFill>
                  <a:srgbClr val="000000"/>
                </a:solidFill>
                <a:miter lim="800000"/>
                <a:headEnd/>
                <a:tailEnd/>
              </a:ln>
            </p:spPr>
            <p:txBody>
              <a:bodyPr/>
              <a:lstStyle/>
              <a:p>
                <a:endParaRPr lang="fr-FR"/>
              </a:p>
            </p:txBody>
          </p:sp>
          <p:sp>
            <p:nvSpPr>
              <p:cNvPr id="15388" name="Line 35"/>
              <p:cNvSpPr>
                <a:spLocks noChangeShapeType="1"/>
              </p:cNvSpPr>
              <p:nvPr/>
            </p:nvSpPr>
            <p:spPr bwMode="auto">
              <a:xfrm flipH="1">
                <a:off x="9291" y="489"/>
                <a:ext cx="50" cy="19512"/>
              </a:xfrm>
              <a:prstGeom prst="line">
                <a:avLst/>
              </a:prstGeom>
              <a:noFill/>
              <a:ln w="3175">
                <a:solidFill>
                  <a:srgbClr val="000000"/>
                </a:solidFill>
                <a:prstDash val="sysDash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15389" name="Rectangle 36"/>
              <p:cNvSpPr>
                <a:spLocks noChangeArrowheads="1"/>
              </p:cNvSpPr>
              <p:nvPr/>
            </p:nvSpPr>
            <p:spPr bwMode="auto">
              <a:xfrm>
                <a:off x="7883" y="4675"/>
                <a:ext cx="573" cy="44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390" name="Rectangle 37"/>
              <p:cNvSpPr>
                <a:spLocks noChangeArrowheads="1"/>
              </p:cNvSpPr>
              <p:nvPr/>
            </p:nvSpPr>
            <p:spPr bwMode="auto">
              <a:xfrm>
                <a:off x="10136" y="4675"/>
                <a:ext cx="573" cy="44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391" name="Rectangle 38"/>
              <p:cNvSpPr>
                <a:spLocks noChangeArrowheads="1"/>
              </p:cNvSpPr>
              <p:nvPr/>
            </p:nvSpPr>
            <p:spPr bwMode="auto">
              <a:xfrm>
                <a:off x="7038" y="5109"/>
                <a:ext cx="4516" cy="442"/>
              </a:xfrm>
              <a:prstGeom prst="rect">
                <a:avLst/>
              </a:prstGeom>
              <a:solidFill>
                <a:srgbClr val="000000"/>
              </a:solidFill>
              <a:ln w="9525">
                <a:solidFill>
                  <a:srgbClr val="000000"/>
                </a:solidFill>
                <a:miter lim="800000"/>
                <a:headEnd/>
                <a:tailEnd/>
              </a:ln>
            </p:spPr>
            <p:txBody>
              <a:bodyPr/>
              <a:lstStyle/>
              <a:p>
                <a:endParaRPr lang="fr-FR"/>
              </a:p>
            </p:txBody>
          </p:sp>
          <p:sp>
            <p:nvSpPr>
              <p:cNvPr id="15392" name="Rectangle 39"/>
              <p:cNvSpPr>
                <a:spLocks noChangeArrowheads="1"/>
              </p:cNvSpPr>
              <p:nvPr/>
            </p:nvSpPr>
            <p:spPr bwMode="auto">
              <a:xfrm>
                <a:off x="7602" y="4063"/>
                <a:ext cx="3389" cy="659"/>
              </a:xfrm>
              <a:prstGeom prst="rect">
                <a:avLst/>
              </a:prstGeom>
              <a:solidFill>
                <a:srgbClr val="FFFFFF"/>
              </a:solidFill>
              <a:ln w="3175">
                <a:solidFill>
                  <a:srgbClr val="000000"/>
                </a:solidFill>
                <a:miter lim="800000"/>
                <a:headEnd/>
                <a:tailEnd/>
              </a:ln>
            </p:spPr>
            <p:txBody>
              <a:bodyPr/>
              <a:lstStyle/>
              <a:p>
                <a:endParaRPr lang="fr-FR"/>
              </a:p>
            </p:txBody>
          </p:sp>
          <p:grpSp>
            <p:nvGrpSpPr>
              <p:cNvPr id="15393" name="Group 40"/>
              <p:cNvGrpSpPr>
                <a:grpSpLocks/>
              </p:cNvGrpSpPr>
              <p:nvPr/>
            </p:nvGrpSpPr>
            <p:grpSpPr bwMode="auto">
              <a:xfrm>
                <a:off x="3016" y="1"/>
                <a:ext cx="12621" cy="4054"/>
                <a:chOff x="1" y="0"/>
                <a:chExt cx="19999" cy="20000"/>
              </a:xfrm>
            </p:grpSpPr>
            <p:sp>
              <p:nvSpPr>
                <p:cNvPr id="15394" name="Oval 41"/>
                <p:cNvSpPr>
                  <a:spLocks noChangeArrowheads="1"/>
                </p:cNvSpPr>
                <p:nvPr/>
              </p:nvSpPr>
              <p:spPr bwMode="auto">
                <a:xfrm>
                  <a:off x="7044" y="0"/>
                  <a:ext cx="5784" cy="13118"/>
                </a:xfrm>
                <a:prstGeom prst="ellipse">
                  <a:avLst/>
                </a:prstGeom>
                <a:solidFill>
                  <a:srgbClr val="FFFFFF"/>
                </a:solidFill>
                <a:ln w="9525">
                  <a:solidFill>
                    <a:srgbClr val="000000"/>
                  </a:solidFill>
                  <a:round/>
                  <a:headEnd/>
                  <a:tailEnd/>
                </a:ln>
              </p:spPr>
              <p:txBody>
                <a:bodyPr/>
                <a:lstStyle/>
                <a:p>
                  <a:endParaRPr lang="fr-FR"/>
                </a:p>
              </p:txBody>
            </p:sp>
            <p:sp>
              <p:nvSpPr>
                <p:cNvPr id="15395" name="Rectangle 42"/>
                <p:cNvSpPr>
                  <a:spLocks noChangeArrowheads="1"/>
                </p:cNvSpPr>
                <p:nvPr/>
              </p:nvSpPr>
              <p:spPr bwMode="auto">
                <a:xfrm>
                  <a:off x="861" y="5698"/>
                  <a:ext cx="18261" cy="9181"/>
                </a:xfrm>
                <a:prstGeom prst="rect">
                  <a:avLst/>
                </a:prstGeom>
                <a:solidFill>
                  <a:srgbClr val="FFFFFF"/>
                </a:solidFill>
                <a:ln w="9525">
                  <a:solidFill>
                    <a:srgbClr val="000000"/>
                  </a:solidFill>
                  <a:miter lim="800000"/>
                  <a:headEnd/>
                  <a:tailEnd/>
                </a:ln>
              </p:spPr>
              <p:txBody>
                <a:bodyPr/>
                <a:lstStyle/>
                <a:p>
                  <a:endParaRPr lang="fr-FR"/>
                </a:p>
              </p:txBody>
            </p:sp>
            <p:sp>
              <p:nvSpPr>
                <p:cNvPr id="15396" name="Rectangle 43"/>
                <p:cNvSpPr>
                  <a:spLocks noChangeArrowheads="1"/>
                </p:cNvSpPr>
                <p:nvPr/>
              </p:nvSpPr>
              <p:spPr bwMode="auto">
                <a:xfrm>
                  <a:off x="7139" y="15412"/>
                  <a:ext cx="5786" cy="4588"/>
                </a:xfrm>
                <a:prstGeom prst="rect">
                  <a:avLst/>
                </a:prstGeom>
                <a:solidFill>
                  <a:srgbClr val="FFFFFF"/>
                </a:solidFill>
                <a:ln w="9525">
                  <a:solidFill>
                    <a:srgbClr val="000000"/>
                  </a:solidFill>
                  <a:miter lim="800000"/>
                  <a:headEnd/>
                  <a:tailEnd/>
                </a:ln>
              </p:spPr>
              <p:txBody>
                <a:bodyPr/>
                <a:lstStyle/>
                <a:p>
                  <a:endParaRPr lang="fr-FR"/>
                </a:p>
              </p:txBody>
            </p:sp>
            <p:sp>
              <p:nvSpPr>
                <p:cNvPr id="15397" name="Rectangle 44"/>
                <p:cNvSpPr>
                  <a:spLocks noChangeArrowheads="1"/>
                </p:cNvSpPr>
                <p:nvPr/>
              </p:nvSpPr>
              <p:spPr bwMode="auto">
                <a:xfrm>
                  <a:off x="1" y="14302"/>
                  <a:ext cx="19999" cy="1149"/>
                </a:xfrm>
                <a:prstGeom prst="rect">
                  <a:avLst/>
                </a:prstGeom>
                <a:solidFill>
                  <a:srgbClr val="FFFFFF"/>
                </a:solidFill>
                <a:ln w="9525">
                  <a:solidFill>
                    <a:srgbClr val="000000"/>
                  </a:solidFill>
                  <a:miter lim="800000"/>
                  <a:headEnd/>
                  <a:tailEnd/>
                </a:ln>
              </p:spPr>
              <p:txBody>
                <a:bodyPr/>
                <a:lstStyle/>
                <a:p>
                  <a:endParaRPr lang="fr-FR"/>
                </a:p>
              </p:txBody>
            </p:sp>
          </p:grpSp>
        </p:grpSp>
        <p:sp>
          <p:nvSpPr>
            <p:cNvPr id="15382" name="Rectangle 66"/>
            <p:cNvSpPr>
              <a:spLocks noChangeArrowheads="1"/>
            </p:cNvSpPr>
            <p:nvPr/>
          </p:nvSpPr>
          <p:spPr bwMode="auto">
            <a:xfrm>
              <a:off x="3935" y="3427"/>
              <a:ext cx="807"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0" tIns="0" rIns="0" bIns="0"/>
            <a:lstStyle/>
            <a:p>
              <a:pPr algn="l"/>
              <a:r>
                <a:rPr lang="en-US" sz="1600" b="1" u="sng">
                  <a:solidFill>
                    <a:schemeClr val="bg1"/>
                  </a:solidFill>
                  <a:latin typeface="Arial" charset="0"/>
                  <a:cs typeface="Times New Roman" charset="0"/>
                </a:rPr>
                <a:t>Trépied</a:t>
              </a:r>
              <a:endParaRPr lang="en-US" sz="1600" b="1">
                <a:solidFill>
                  <a:schemeClr val="bg1"/>
                </a:solidFill>
                <a:latin typeface="Arial" charset="0"/>
                <a:cs typeface="Times New Roman" charset="0"/>
              </a:endParaRPr>
            </a:p>
          </p:txBody>
        </p:sp>
      </p:grpSp>
      <p:pic>
        <p:nvPicPr>
          <p:cNvPr id="15373" name="Picture 70" descr="DSCN287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300" y="1039813"/>
            <a:ext cx="2698750"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420" name="Picture 68" descr="khos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2016125"/>
            <a:ext cx="5756275" cy="4318000"/>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356426" name="Oval 74"/>
          <p:cNvSpPr>
            <a:spLocks noChangeArrowheads="1"/>
          </p:cNvSpPr>
          <p:nvPr/>
        </p:nvSpPr>
        <p:spPr bwMode="auto">
          <a:xfrm>
            <a:off x="7491413" y="2324100"/>
            <a:ext cx="319087" cy="19843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56427" name="AutoShape 75"/>
          <p:cNvSpPr>
            <a:spLocks noChangeArrowheads="1"/>
          </p:cNvSpPr>
          <p:nvPr/>
        </p:nvSpPr>
        <p:spPr bwMode="auto">
          <a:xfrm rot="-2563083">
            <a:off x="5378450" y="3259138"/>
            <a:ext cx="2406650" cy="261937"/>
          </a:xfrm>
          <a:prstGeom prst="leftArrow">
            <a:avLst>
              <a:gd name="adj1" fmla="val 49676"/>
              <a:gd name="adj2" fmla="val 23008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pic>
        <p:nvPicPr>
          <p:cNvPr id="356362" name="Picture 10" descr="DH97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8" y="2006600"/>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430" name="Text Box 78"/>
          <p:cNvSpPr txBox="1">
            <a:spLocks noChangeArrowheads="1"/>
          </p:cNvSpPr>
          <p:nvPr/>
        </p:nvSpPr>
        <p:spPr bwMode="auto">
          <a:xfrm>
            <a:off x="195263" y="998538"/>
            <a:ext cx="578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400" b="1">
                <a:solidFill>
                  <a:schemeClr val="bg1"/>
                </a:solidFill>
                <a:latin typeface="Arial" charset="0"/>
                <a:cs typeface="Arial" charset="0"/>
              </a:rPr>
              <a:t>Mesure de la hauteur d’antenne</a:t>
            </a:r>
          </a:p>
        </p:txBody>
      </p:sp>
      <p:pic>
        <p:nvPicPr>
          <p:cNvPr id="356363" name="Picture 11" descr="liz_ruben_heigh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0325" y="1471613"/>
            <a:ext cx="3692525"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6426"/>
                                        </p:tgtEl>
                                        <p:attrNameLst>
                                          <p:attrName>style.visibility</p:attrName>
                                        </p:attrNameLst>
                                      </p:cBhvr>
                                      <p:to>
                                        <p:strVal val="visible"/>
                                      </p:to>
                                    </p:set>
                                    <p:animEffect transition="in" filter="fade">
                                      <p:cBhvr>
                                        <p:cTn id="12" dur="2000"/>
                                        <p:tgtEl>
                                          <p:spTgt spid="356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6427"/>
                                        </p:tgtEl>
                                        <p:attrNameLst>
                                          <p:attrName>style.visibility</p:attrName>
                                        </p:attrNameLst>
                                      </p:cBhvr>
                                      <p:to>
                                        <p:strVal val="visible"/>
                                      </p:to>
                                    </p:set>
                                    <p:animEffect transition="in" filter="fade">
                                      <p:cBhvr>
                                        <p:cTn id="15" dur="2000"/>
                                        <p:tgtEl>
                                          <p:spTgt spid="356427"/>
                                        </p:tgtEl>
                                      </p:cBhvr>
                                    </p:animEffect>
                                  </p:childTnLst>
                                </p:cTn>
                              </p:par>
                              <p:par>
                                <p:cTn id="16" presetID="10" presetClass="entr" presetSubtype="0" fill="hold" nodeType="withEffect">
                                  <p:stCondLst>
                                    <p:cond delay="0"/>
                                  </p:stCondLst>
                                  <p:childTnLst>
                                    <p:set>
                                      <p:cBhvr>
                                        <p:cTn id="17" dur="1" fill="hold">
                                          <p:stCondLst>
                                            <p:cond delay="0"/>
                                          </p:stCondLst>
                                        </p:cTn>
                                        <p:tgtEl>
                                          <p:spTgt spid="356420"/>
                                        </p:tgtEl>
                                        <p:attrNameLst>
                                          <p:attrName>style.visibility</p:attrName>
                                        </p:attrNameLst>
                                      </p:cBhvr>
                                      <p:to>
                                        <p:strVal val="visible"/>
                                      </p:to>
                                    </p:set>
                                    <p:animEffect transition="in" filter="fade">
                                      <p:cBhvr>
                                        <p:cTn id="18" dur="2000"/>
                                        <p:tgtEl>
                                          <p:spTgt spid="356420"/>
                                        </p:tgtEl>
                                      </p:cBhvr>
                                    </p:animEffect>
                                  </p:childTnLst>
                                </p:cTn>
                              </p:par>
                              <p:par>
                                <p:cTn id="19" presetID="10" presetClass="entr" presetSubtype="0" fill="hold" nodeType="withEffect">
                                  <p:stCondLst>
                                    <p:cond delay="0"/>
                                  </p:stCondLst>
                                  <p:childTnLst>
                                    <p:set>
                                      <p:cBhvr>
                                        <p:cTn id="20" dur="1" fill="hold">
                                          <p:stCondLst>
                                            <p:cond delay="0"/>
                                          </p:stCondLst>
                                        </p:cTn>
                                        <p:tgtEl>
                                          <p:spTgt spid="356428">
                                            <p:txEl>
                                              <p:pRg st="0" end="0"/>
                                            </p:txEl>
                                          </p:spTgt>
                                        </p:tgtEl>
                                        <p:attrNameLst>
                                          <p:attrName>style.visibility</p:attrName>
                                        </p:attrNameLst>
                                      </p:cBhvr>
                                      <p:to>
                                        <p:strVal val="visible"/>
                                      </p:to>
                                    </p:set>
                                    <p:animEffect transition="in" filter="fade">
                                      <p:cBhvr>
                                        <p:cTn id="21" dur="2000"/>
                                        <p:tgtEl>
                                          <p:spTgt spid="356428">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2000"/>
                                        <p:tgtEl>
                                          <p:spTgt spid="356426"/>
                                        </p:tgtEl>
                                      </p:cBhvr>
                                    </p:animEffect>
                                    <p:set>
                                      <p:cBhvr>
                                        <p:cTn id="26" dur="1" fill="hold">
                                          <p:stCondLst>
                                            <p:cond delay="1999"/>
                                          </p:stCondLst>
                                        </p:cTn>
                                        <p:tgtEl>
                                          <p:spTgt spid="356426"/>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356427"/>
                                        </p:tgtEl>
                                      </p:cBhvr>
                                    </p:animEffect>
                                    <p:set>
                                      <p:cBhvr>
                                        <p:cTn id="29" dur="1" fill="hold">
                                          <p:stCondLst>
                                            <p:cond delay="1999"/>
                                          </p:stCondLst>
                                        </p:cTn>
                                        <p:tgtEl>
                                          <p:spTgt spid="35642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356420"/>
                                        </p:tgtEl>
                                      </p:cBhvr>
                                    </p:animEffect>
                                    <p:set>
                                      <p:cBhvr>
                                        <p:cTn id="32" dur="1" fill="hold">
                                          <p:stCondLst>
                                            <p:cond delay="1999"/>
                                          </p:stCondLst>
                                        </p:cTn>
                                        <p:tgtEl>
                                          <p:spTgt spid="35642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000"/>
                                        <p:tgtEl>
                                          <p:spTgt spid="356428">
                                            <p:txEl>
                                              <p:pRg st="0" end="0"/>
                                            </p:txEl>
                                          </p:spTgt>
                                        </p:tgtEl>
                                      </p:cBhvr>
                                    </p:animEffect>
                                    <p:set>
                                      <p:cBhvr>
                                        <p:cTn id="35" dur="1" fill="hold">
                                          <p:stCondLst>
                                            <p:cond delay="1999"/>
                                          </p:stCondLst>
                                        </p:cTn>
                                        <p:tgtEl>
                                          <p:spTgt spid="356428">
                                            <p:txEl>
                                              <p:pRg st="0" end="0"/>
                                            </p:txEl>
                                          </p:spTgt>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356362"/>
                                        </p:tgtEl>
                                        <p:attrNameLst>
                                          <p:attrName>style.visibility</p:attrName>
                                        </p:attrNameLst>
                                      </p:cBhvr>
                                      <p:to>
                                        <p:strVal val="visible"/>
                                      </p:to>
                                    </p:set>
                                    <p:animEffect transition="in" filter="fade">
                                      <p:cBhvr>
                                        <p:cTn id="38" dur="2000"/>
                                        <p:tgtEl>
                                          <p:spTgt spid="356362"/>
                                        </p:tgtEl>
                                      </p:cBhvr>
                                    </p:animEffect>
                                  </p:childTnLst>
                                </p:cTn>
                              </p:par>
                              <p:par>
                                <p:cTn id="39" presetID="10" presetClass="entr" presetSubtype="0" fill="hold" nodeType="withEffect">
                                  <p:stCondLst>
                                    <p:cond delay="0"/>
                                  </p:stCondLst>
                                  <p:childTnLst>
                                    <p:set>
                                      <p:cBhvr>
                                        <p:cTn id="40" dur="1" fill="hold">
                                          <p:stCondLst>
                                            <p:cond delay="0"/>
                                          </p:stCondLst>
                                        </p:cTn>
                                        <p:tgtEl>
                                          <p:spTgt spid="356431">
                                            <p:txEl>
                                              <p:pRg st="0" end="0"/>
                                            </p:txEl>
                                          </p:spTgt>
                                        </p:tgtEl>
                                        <p:attrNameLst>
                                          <p:attrName>style.visibility</p:attrName>
                                        </p:attrNameLst>
                                      </p:cBhvr>
                                      <p:to>
                                        <p:strVal val="visible"/>
                                      </p:to>
                                    </p:set>
                                    <p:animEffect transition="in" filter="fade">
                                      <p:cBhvr>
                                        <p:cTn id="41" dur="2000"/>
                                        <p:tgtEl>
                                          <p:spTgt spid="356431">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2000"/>
                                        <p:tgtEl>
                                          <p:spTgt spid="356431">
                                            <p:txEl>
                                              <p:pRg st="0" end="0"/>
                                            </p:txEl>
                                          </p:spTgt>
                                        </p:tgtEl>
                                      </p:cBhvr>
                                    </p:animEffect>
                                    <p:set>
                                      <p:cBhvr>
                                        <p:cTn id="46" dur="1" fill="hold">
                                          <p:stCondLst>
                                            <p:cond delay="1999"/>
                                          </p:stCondLst>
                                        </p:cTn>
                                        <p:tgtEl>
                                          <p:spTgt spid="356431">
                                            <p:txEl>
                                              <p:pRg st="0" end="0"/>
                                            </p:txEl>
                                          </p:spTgt>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2000"/>
                                        <p:tgtEl>
                                          <p:spTgt spid="356362"/>
                                        </p:tgtEl>
                                      </p:cBhvr>
                                    </p:animEffect>
                                    <p:set>
                                      <p:cBhvr>
                                        <p:cTn id="49" dur="1" fill="hold">
                                          <p:stCondLst>
                                            <p:cond delay="1999"/>
                                          </p:stCondLst>
                                        </p:cTn>
                                        <p:tgtEl>
                                          <p:spTgt spid="356362"/>
                                        </p:tgtEl>
                                        <p:attrNameLst>
                                          <p:attrName>style.visibility</p:attrName>
                                        </p:attrNameLst>
                                      </p:cBhvr>
                                      <p:to>
                                        <p:strVal val="hidden"/>
                                      </p:to>
                                    </p:set>
                                  </p:childTnLst>
                                </p:cTn>
                              </p:par>
                            </p:childTnLst>
                          </p:cTn>
                        </p:par>
                        <p:par>
                          <p:cTn id="50" fill="hold" nodeType="afterGroup">
                            <p:stCondLst>
                              <p:cond delay="2000"/>
                            </p:stCondLst>
                            <p:childTnLst>
                              <p:par>
                                <p:cTn id="51" presetID="10" presetClass="entr" presetSubtype="0" fill="hold" nodeType="afterEffect">
                                  <p:stCondLst>
                                    <p:cond delay="0"/>
                                  </p:stCondLst>
                                  <p:childTnLst>
                                    <p:set>
                                      <p:cBhvr>
                                        <p:cTn id="52" dur="1" fill="hold">
                                          <p:stCondLst>
                                            <p:cond delay="0"/>
                                          </p:stCondLst>
                                        </p:cTn>
                                        <p:tgtEl>
                                          <p:spTgt spid="356363"/>
                                        </p:tgtEl>
                                        <p:attrNameLst>
                                          <p:attrName>style.visibility</p:attrName>
                                        </p:attrNameLst>
                                      </p:cBhvr>
                                      <p:to>
                                        <p:strVal val="visible"/>
                                      </p:to>
                                    </p:set>
                                    <p:animEffect transition="in" filter="fade">
                                      <p:cBhvr>
                                        <p:cTn id="53" dur="2000"/>
                                        <p:tgtEl>
                                          <p:spTgt spid="35636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56430">
                                            <p:txEl>
                                              <p:pRg st="0" end="0"/>
                                            </p:txEl>
                                          </p:spTgt>
                                        </p:tgtEl>
                                        <p:attrNameLst>
                                          <p:attrName>style.visibility</p:attrName>
                                        </p:attrNameLst>
                                      </p:cBhvr>
                                      <p:to>
                                        <p:strVal val="visible"/>
                                      </p:to>
                                    </p:set>
                                    <p:animEffect transition="in" filter="fade">
                                      <p:cBhvr>
                                        <p:cTn id="56" dur="2000"/>
                                        <p:tgtEl>
                                          <p:spTgt spid="356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426" grpId="0" animBg="1"/>
      <p:bldP spid="356426" grpId="1" animBg="1"/>
      <p:bldP spid="356427" grpId="0" animBg="1"/>
      <p:bldP spid="356427" grpId="1" animBg="1"/>
      <p:bldP spid="356430"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71" name="Object 3"/>
          <p:cNvGraphicFramePr>
            <a:graphicFrameLocks/>
          </p:cNvGraphicFramePr>
          <p:nvPr>
            <p:extLst>
              <p:ext uri="{D42A27DB-BD31-4B8C-83A1-F6EECF244321}">
                <p14:modId xmlns:p14="http://schemas.microsoft.com/office/powerpoint/2010/main" val="1593989465"/>
              </p:ext>
            </p:extLst>
          </p:nvPr>
        </p:nvGraphicFramePr>
        <p:xfrm>
          <a:off x="646137" y="1765477"/>
          <a:ext cx="2698750" cy="3598862"/>
        </p:xfrm>
        <a:graphic>
          <a:graphicData uri="http://schemas.openxmlformats.org/presentationml/2006/ole">
            <mc:AlternateContent xmlns:mc="http://schemas.openxmlformats.org/markup-compatibility/2006">
              <mc:Choice xmlns:v="urn:schemas-microsoft-com:vml" Requires="v">
                <p:oleObj spid="_x0000_s16483" name="Image" r:id="rId3" imgW="8844335" imgH="12491352" progId="Photoshop.Image.4">
                  <p:embed/>
                </p:oleObj>
              </mc:Choice>
              <mc:Fallback>
                <p:oleObj name="Image" r:id="rId3" imgW="8844335" imgH="12491352" progId="Photoshop.Image.4">
                  <p:embed/>
                  <p:pic>
                    <p:nvPicPr>
                      <p:cNvPr id="0" name="Objec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37" y="1765477"/>
                        <a:ext cx="2698750" cy="3598862"/>
                      </a:xfrm>
                      <a:prstGeom prst="rect">
                        <a:avLst/>
                      </a:prstGeom>
                      <a:noFill/>
                      <a:ln>
                        <a:noFill/>
                      </a:ln>
                      <a:effectLst/>
                      <a:extLst/>
                    </p:spPr>
                  </p:pic>
                </p:oleObj>
              </mc:Fallback>
            </mc:AlternateContent>
          </a:graphicData>
        </a:graphic>
      </p:graphicFrame>
      <p:sp>
        <p:nvSpPr>
          <p:cNvPr id="4" name="Rectangle 3"/>
          <p:cNvSpPr/>
          <p:nvPr/>
        </p:nvSpPr>
        <p:spPr bwMode="auto">
          <a:xfrm>
            <a:off x="506077" y="4640429"/>
            <a:ext cx="2988719" cy="821146"/>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638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6386"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6387"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6C021BB0-73BA-A64A-A0F4-46D45F751C65}" type="slidenum">
              <a:rPr kumimoji="0" lang="fr-FR" sz="800">
                <a:solidFill>
                  <a:srgbClr val="FFFFFF"/>
                </a:solidFill>
              </a:rPr>
              <a:pPr eaLnBrk="1" hangingPunct="1"/>
              <a:t>8</a:t>
            </a:fld>
            <a:endParaRPr kumimoji="0" lang="fr-FR" sz="800">
              <a:solidFill>
                <a:srgbClr val="FFFFFF"/>
              </a:solidFill>
            </a:endParaRPr>
          </a:p>
        </p:txBody>
      </p:sp>
      <p:graphicFrame>
        <p:nvGraphicFramePr>
          <p:cNvPr id="358402" name="Object 2"/>
          <p:cNvGraphicFramePr>
            <a:graphicFrameLocks/>
          </p:cNvGraphicFramePr>
          <p:nvPr/>
        </p:nvGraphicFramePr>
        <p:xfrm>
          <a:off x="3473450" y="1039813"/>
          <a:ext cx="2698750" cy="3598862"/>
        </p:xfrm>
        <a:graphic>
          <a:graphicData uri="http://schemas.openxmlformats.org/presentationml/2006/ole">
            <mc:AlternateContent xmlns:mc="http://schemas.openxmlformats.org/markup-compatibility/2006">
              <mc:Choice xmlns:v="urn:schemas-microsoft-com:vml" Requires="v">
                <p:oleObj spid="_x0000_s16484" name="Image" r:id="rId5" imgW="12885281" imgH="17332863" progId="Photoshop.Image.4">
                  <p:embed/>
                </p:oleObj>
              </mc:Choice>
              <mc:Fallback>
                <p:oleObj name="Image" r:id="rId5" imgW="12885281" imgH="17332863" progId="Photoshop.Image.4">
                  <p:embed/>
                  <p:pic>
                    <p:nvPicPr>
                      <p:cNvPr id="0" name="Objec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3450" y="1039813"/>
                        <a:ext cx="269875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389" name="Rectangle 3"/>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a:latin typeface="Arial" charset="0"/>
                <a:ea typeface="ＭＳ Ｐゴシック" charset="0"/>
                <a:cs typeface="ＭＳ Ｐゴシック" charset="0"/>
              </a:rPr>
              <a:t>Les biais propres aux antennes</a:t>
            </a:r>
          </a:p>
        </p:txBody>
      </p:sp>
      <p:sp>
        <p:nvSpPr>
          <p:cNvPr id="16390" name="Rectangle 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6391" name="Rectangle 5"/>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6392" name="Rectangle 6"/>
          <p:cNvSpPr>
            <a:spLocks noChangeArrowheads="1"/>
          </p:cNvSpPr>
          <p:nvPr/>
        </p:nvSpPr>
        <p:spPr bwMode="auto">
          <a:xfrm>
            <a:off x="522288" y="661988"/>
            <a:ext cx="84724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176213" algn="l"/>
                <a:tab pos="539750" algn="l"/>
              </a:tabLst>
            </a:pPr>
            <a:r>
              <a:rPr lang="fr-FR" sz="1800" b="1">
                <a:solidFill>
                  <a:schemeClr val="folHlink"/>
                </a:solidFill>
                <a:latin typeface="Arial" charset="0"/>
                <a:cs typeface="Times New Roman" charset="0"/>
              </a:rPr>
              <a:t>Mesure de la hauteur d’antenne</a:t>
            </a:r>
          </a:p>
        </p:txBody>
      </p:sp>
      <p:sp>
        <p:nvSpPr>
          <p:cNvPr id="16393" name="Rectangle 7"/>
          <p:cNvSpPr>
            <a:spLocks noChangeArrowheads="1"/>
          </p:cNvSpPr>
          <p:nvPr/>
        </p:nvSpPr>
        <p:spPr bwMode="auto">
          <a:xfrm>
            <a:off x="0" y="-1258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lang="fr-FR" sz="2400"/>
          </a:p>
        </p:txBody>
      </p:sp>
      <p:sp>
        <p:nvSpPr>
          <p:cNvPr id="16394" name="Rectangle 8"/>
          <p:cNvSpPr>
            <a:spLocks noChangeArrowheads="1"/>
          </p:cNvSpPr>
          <p:nvPr/>
        </p:nvSpPr>
        <p:spPr bwMode="auto">
          <a:xfrm>
            <a:off x="0" y="8115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lang="fr-FR" sz="2400"/>
          </a:p>
        </p:txBody>
      </p:sp>
      <p:grpSp>
        <p:nvGrpSpPr>
          <p:cNvPr id="2" name="Group 12"/>
          <p:cNvGrpSpPr>
            <a:grpSpLocks/>
          </p:cNvGrpSpPr>
          <p:nvPr/>
        </p:nvGrpSpPr>
        <p:grpSpPr bwMode="auto">
          <a:xfrm>
            <a:off x="1198563" y="5014913"/>
            <a:ext cx="1728787" cy="1343025"/>
            <a:chOff x="755" y="3159"/>
            <a:chExt cx="1089" cy="846"/>
          </a:xfrm>
        </p:grpSpPr>
        <p:sp>
          <p:nvSpPr>
            <p:cNvPr id="16438" name="Rectangle 13"/>
            <p:cNvSpPr>
              <a:spLocks noChangeArrowheads="1"/>
            </p:cNvSpPr>
            <p:nvPr/>
          </p:nvSpPr>
          <p:spPr bwMode="auto">
            <a:xfrm>
              <a:off x="1373" y="3697"/>
              <a:ext cx="471" cy="209"/>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p>
              <a:r>
                <a:rPr lang="en-US" sz="1200" b="1">
                  <a:solidFill>
                    <a:schemeClr val="bg1"/>
                  </a:solidFill>
                  <a:cs typeface="Times New Roman" charset="0"/>
                </a:rPr>
                <a:t>H vertical</a:t>
              </a:r>
              <a:endParaRPr lang="en-US" sz="2400">
                <a:solidFill>
                  <a:schemeClr val="bg1"/>
                </a:solidFill>
                <a:cs typeface="Times New Roman" charset="0"/>
              </a:endParaRPr>
            </a:p>
          </p:txBody>
        </p:sp>
        <p:sp>
          <p:nvSpPr>
            <p:cNvPr id="16439" name="Rectangle 14"/>
            <p:cNvSpPr>
              <a:spLocks noChangeArrowheads="1"/>
            </p:cNvSpPr>
            <p:nvPr/>
          </p:nvSpPr>
          <p:spPr bwMode="auto">
            <a:xfrm>
              <a:off x="755" y="3159"/>
              <a:ext cx="807"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0" tIns="0" rIns="0" bIns="0"/>
            <a:lstStyle/>
            <a:p>
              <a:r>
                <a:rPr lang="en-US" sz="1600" b="1" u="sng">
                  <a:solidFill>
                    <a:schemeClr val="bg1"/>
                  </a:solidFill>
                  <a:latin typeface="Arial" charset="0"/>
                  <a:cs typeface="Times New Roman" charset="0"/>
                </a:rPr>
                <a:t>Adaptateur</a:t>
              </a:r>
              <a:endParaRPr lang="en-US" sz="1600" b="1">
                <a:solidFill>
                  <a:schemeClr val="bg1"/>
                </a:solidFill>
                <a:latin typeface="Arial" charset="0"/>
                <a:cs typeface="Times New Roman" charset="0"/>
              </a:endParaRPr>
            </a:p>
          </p:txBody>
        </p:sp>
        <p:sp>
          <p:nvSpPr>
            <p:cNvPr id="16440" name="Line 15"/>
            <p:cNvSpPr>
              <a:spLocks noChangeShapeType="1"/>
            </p:cNvSpPr>
            <p:nvPr/>
          </p:nvSpPr>
          <p:spPr bwMode="auto">
            <a:xfrm>
              <a:off x="760" y="3954"/>
              <a:ext cx="796" cy="0"/>
            </a:xfrm>
            <a:prstGeom prst="line">
              <a:avLst/>
            </a:prstGeom>
            <a:noFill/>
            <a:ln w="12700">
              <a:solidFill>
                <a:srgbClr val="00000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fr-FR"/>
            </a:p>
          </p:txBody>
        </p:sp>
        <p:grpSp>
          <p:nvGrpSpPr>
            <p:cNvPr id="16441" name="Group 16"/>
            <p:cNvGrpSpPr>
              <a:grpSpLocks/>
            </p:cNvGrpSpPr>
            <p:nvPr/>
          </p:nvGrpSpPr>
          <p:grpSpPr bwMode="auto">
            <a:xfrm>
              <a:off x="911" y="3455"/>
              <a:ext cx="502" cy="209"/>
              <a:chOff x="0" y="0"/>
              <a:chExt cx="20000" cy="20000"/>
            </a:xfrm>
          </p:grpSpPr>
          <p:sp>
            <p:nvSpPr>
              <p:cNvPr id="16453" name="Oval 17"/>
              <p:cNvSpPr>
                <a:spLocks noChangeArrowheads="1"/>
              </p:cNvSpPr>
              <p:nvPr/>
            </p:nvSpPr>
            <p:spPr bwMode="auto">
              <a:xfrm>
                <a:off x="7044" y="0"/>
                <a:ext cx="5785" cy="13117"/>
              </a:xfrm>
              <a:prstGeom prst="ellipse">
                <a:avLst/>
              </a:prstGeom>
              <a:solidFill>
                <a:srgbClr val="FFFFFF"/>
              </a:solidFill>
              <a:ln w="9525">
                <a:solidFill>
                  <a:srgbClr val="000000"/>
                </a:solidFill>
                <a:round/>
                <a:headEnd/>
                <a:tailEnd/>
              </a:ln>
            </p:spPr>
            <p:txBody>
              <a:bodyPr/>
              <a:lstStyle/>
              <a:p>
                <a:endParaRPr lang="fr-FR"/>
              </a:p>
            </p:txBody>
          </p:sp>
          <p:sp>
            <p:nvSpPr>
              <p:cNvPr id="16454" name="Rectangle 18"/>
              <p:cNvSpPr>
                <a:spLocks noChangeArrowheads="1"/>
              </p:cNvSpPr>
              <p:nvPr/>
            </p:nvSpPr>
            <p:spPr bwMode="auto">
              <a:xfrm>
                <a:off x="861" y="5698"/>
                <a:ext cx="18263" cy="9178"/>
              </a:xfrm>
              <a:prstGeom prst="rect">
                <a:avLst/>
              </a:prstGeom>
              <a:solidFill>
                <a:srgbClr val="FFFFFF"/>
              </a:solidFill>
              <a:ln w="9525">
                <a:solidFill>
                  <a:srgbClr val="000000"/>
                </a:solidFill>
                <a:miter lim="800000"/>
                <a:headEnd/>
                <a:tailEnd/>
              </a:ln>
            </p:spPr>
            <p:txBody>
              <a:bodyPr/>
              <a:lstStyle/>
              <a:p>
                <a:endParaRPr lang="fr-FR"/>
              </a:p>
            </p:txBody>
          </p:sp>
          <p:sp>
            <p:nvSpPr>
              <p:cNvPr id="16455" name="Rectangle 19"/>
              <p:cNvSpPr>
                <a:spLocks noChangeArrowheads="1"/>
              </p:cNvSpPr>
              <p:nvPr/>
            </p:nvSpPr>
            <p:spPr bwMode="auto">
              <a:xfrm>
                <a:off x="7140" y="15411"/>
                <a:ext cx="5785" cy="4589"/>
              </a:xfrm>
              <a:prstGeom prst="rect">
                <a:avLst/>
              </a:prstGeom>
              <a:solidFill>
                <a:srgbClr val="FFFFFF"/>
              </a:solidFill>
              <a:ln w="9525">
                <a:solidFill>
                  <a:srgbClr val="000000"/>
                </a:solidFill>
                <a:miter lim="800000"/>
                <a:headEnd/>
                <a:tailEnd/>
              </a:ln>
            </p:spPr>
            <p:txBody>
              <a:bodyPr/>
              <a:lstStyle/>
              <a:p>
                <a:endParaRPr lang="fr-FR"/>
              </a:p>
            </p:txBody>
          </p:sp>
          <p:sp>
            <p:nvSpPr>
              <p:cNvPr id="16456" name="Rectangle 20"/>
              <p:cNvSpPr>
                <a:spLocks noChangeArrowheads="1"/>
              </p:cNvSpPr>
              <p:nvPr/>
            </p:nvSpPr>
            <p:spPr bwMode="auto">
              <a:xfrm>
                <a:off x="0" y="14302"/>
                <a:ext cx="20000" cy="1147"/>
              </a:xfrm>
              <a:prstGeom prst="rect">
                <a:avLst/>
              </a:prstGeom>
              <a:solidFill>
                <a:srgbClr val="FFFFFF"/>
              </a:solidFill>
              <a:ln w="9525">
                <a:solidFill>
                  <a:srgbClr val="000000"/>
                </a:solidFill>
                <a:miter lim="800000"/>
                <a:headEnd/>
                <a:tailEnd/>
              </a:ln>
            </p:spPr>
            <p:txBody>
              <a:bodyPr/>
              <a:lstStyle/>
              <a:p>
                <a:endParaRPr lang="fr-FR"/>
              </a:p>
            </p:txBody>
          </p:sp>
        </p:grpSp>
        <p:sp>
          <p:nvSpPr>
            <p:cNvPr id="16442" name="Rectangle 21"/>
            <p:cNvSpPr>
              <a:spLocks noChangeArrowheads="1"/>
            </p:cNvSpPr>
            <p:nvPr/>
          </p:nvSpPr>
          <p:spPr bwMode="auto">
            <a:xfrm>
              <a:off x="1136" y="3903"/>
              <a:ext cx="47" cy="102"/>
            </a:xfrm>
            <a:prstGeom prst="rect">
              <a:avLst/>
            </a:prstGeom>
            <a:solidFill>
              <a:srgbClr val="000000"/>
            </a:solidFill>
            <a:ln w="12700">
              <a:solidFill>
                <a:srgbClr val="000000"/>
              </a:solidFill>
              <a:miter lim="800000"/>
              <a:headEnd/>
              <a:tailEnd/>
            </a:ln>
          </p:spPr>
          <p:txBody>
            <a:bodyPr/>
            <a:lstStyle/>
            <a:p>
              <a:endParaRPr lang="fr-FR"/>
            </a:p>
          </p:txBody>
        </p:sp>
        <p:sp>
          <p:nvSpPr>
            <p:cNvPr id="16443" name="Rectangle 22"/>
            <p:cNvSpPr>
              <a:spLocks noChangeArrowheads="1"/>
            </p:cNvSpPr>
            <p:nvPr/>
          </p:nvSpPr>
          <p:spPr bwMode="auto">
            <a:xfrm>
              <a:off x="1134" y="3707"/>
              <a:ext cx="52" cy="196"/>
            </a:xfrm>
            <a:prstGeom prst="rect">
              <a:avLst/>
            </a:prstGeom>
            <a:solidFill>
              <a:srgbClr val="C0C0C0"/>
            </a:solidFill>
            <a:ln w="3175">
              <a:solidFill>
                <a:srgbClr val="000000"/>
              </a:solidFill>
              <a:miter lim="800000"/>
              <a:headEnd/>
              <a:tailEnd/>
            </a:ln>
          </p:spPr>
          <p:txBody>
            <a:bodyPr/>
            <a:lstStyle/>
            <a:p>
              <a:endParaRPr lang="fr-FR"/>
            </a:p>
          </p:txBody>
        </p:sp>
        <p:sp>
          <p:nvSpPr>
            <p:cNvPr id="16444" name="Rectangle 23"/>
            <p:cNvSpPr>
              <a:spLocks noChangeArrowheads="1"/>
            </p:cNvSpPr>
            <p:nvPr/>
          </p:nvSpPr>
          <p:spPr bwMode="auto">
            <a:xfrm>
              <a:off x="1134" y="3666"/>
              <a:ext cx="52" cy="40"/>
            </a:xfrm>
            <a:prstGeom prst="rect">
              <a:avLst/>
            </a:prstGeom>
            <a:solidFill>
              <a:srgbClr val="000000"/>
            </a:solidFill>
            <a:ln w="3175">
              <a:solidFill>
                <a:srgbClr val="000000"/>
              </a:solidFill>
              <a:miter lim="800000"/>
              <a:headEnd/>
              <a:tailEnd/>
            </a:ln>
          </p:spPr>
          <p:txBody>
            <a:bodyPr/>
            <a:lstStyle/>
            <a:p>
              <a:endParaRPr lang="fr-FR"/>
            </a:p>
          </p:txBody>
        </p:sp>
        <p:sp>
          <p:nvSpPr>
            <p:cNvPr id="16445" name="Rectangle 24"/>
            <p:cNvSpPr>
              <a:spLocks noChangeArrowheads="1"/>
            </p:cNvSpPr>
            <p:nvPr/>
          </p:nvSpPr>
          <p:spPr bwMode="auto">
            <a:xfrm>
              <a:off x="1123" y="3678"/>
              <a:ext cx="75" cy="10"/>
            </a:xfrm>
            <a:prstGeom prst="rect">
              <a:avLst/>
            </a:prstGeom>
            <a:solidFill>
              <a:srgbClr val="000000"/>
            </a:solidFill>
            <a:ln w="3175">
              <a:solidFill>
                <a:srgbClr val="000000"/>
              </a:solidFill>
              <a:miter lim="800000"/>
              <a:headEnd/>
              <a:tailEnd/>
            </a:ln>
          </p:spPr>
          <p:txBody>
            <a:bodyPr/>
            <a:lstStyle/>
            <a:p>
              <a:endParaRPr lang="fr-FR"/>
            </a:p>
          </p:txBody>
        </p:sp>
        <p:sp>
          <p:nvSpPr>
            <p:cNvPr id="16446" name="Rectangle 25"/>
            <p:cNvSpPr>
              <a:spLocks noChangeArrowheads="1"/>
            </p:cNvSpPr>
            <p:nvPr/>
          </p:nvSpPr>
          <p:spPr bwMode="auto">
            <a:xfrm>
              <a:off x="1152" y="3707"/>
              <a:ext cx="15" cy="22"/>
            </a:xfrm>
            <a:prstGeom prst="rect">
              <a:avLst/>
            </a:prstGeom>
            <a:solidFill>
              <a:srgbClr val="000000"/>
            </a:solidFill>
            <a:ln w="3175">
              <a:solidFill>
                <a:srgbClr val="000000"/>
              </a:solidFill>
              <a:miter lim="800000"/>
              <a:headEnd/>
              <a:tailEnd/>
            </a:ln>
          </p:spPr>
          <p:txBody>
            <a:bodyPr/>
            <a:lstStyle/>
            <a:p>
              <a:endParaRPr lang="fr-FR"/>
            </a:p>
          </p:txBody>
        </p:sp>
        <p:sp>
          <p:nvSpPr>
            <p:cNvPr id="16447" name="Rectangle 26"/>
            <p:cNvSpPr>
              <a:spLocks noChangeArrowheads="1"/>
            </p:cNvSpPr>
            <p:nvPr/>
          </p:nvSpPr>
          <p:spPr bwMode="auto">
            <a:xfrm>
              <a:off x="1151" y="3899"/>
              <a:ext cx="19" cy="38"/>
            </a:xfrm>
            <a:prstGeom prst="rect">
              <a:avLst/>
            </a:prstGeom>
            <a:solidFill>
              <a:srgbClr val="C0C0C0"/>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endParaRPr lang="fr-FR"/>
            </a:p>
          </p:txBody>
        </p:sp>
        <p:sp>
          <p:nvSpPr>
            <p:cNvPr id="16448" name="Line 27"/>
            <p:cNvSpPr>
              <a:spLocks noChangeShapeType="1"/>
            </p:cNvSpPr>
            <p:nvPr/>
          </p:nvSpPr>
          <p:spPr bwMode="auto">
            <a:xfrm>
              <a:off x="1187" y="3902"/>
              <a:ext cx="147" cy="1"/>
            </a:xfrm>
            <a:prstGeom prst="line">
              <a:avLst/>
            </a:prstGeom>
            <a:noFill/>
            <a:ln w="6350">
              <a:solidFill>
                <a:srgbClr val="000000"/>
              </a:solidFill>
              <a:prstDash val="sysDot"/>
              <a:round/>
              <a:headEnd type="none" w="sm" len="med"/>
              <a:tailEnd type="none" w="sm" len="med"/>
            </a:ln>
            <a:extLst>
              <a:ext uri="{909E8E84-426E-40dd-AFC4-6F175D3DCCD1}">
                <a14:hiddenFill xmlns:a14="http://schemas.microsoft.com/office/drawing/2010/main">
                  <a:noFill/>
                </a14:hiddenFill>
              </a:ext>
            </a:extLst>
          </p:spPr>
          <p:txBody>
            <a:bodyPr/>
            <a:lstStyle/>
            <a:p>
              <a:endParaRPr lang="fr-FR"/>
            </a:p>
          </p:txBody>
        </p:sp>
        <p:sp>
          <p:nvSpPr>
            <p:cNvPr id="16449" name="Line 28"/>
            <p:cNvSpPr>
              <a:spLocks noChangeShapeType="1"/>
            </p:cNvSpPr>
            <p:nvPr/>
          </p:nvSpPr>
          <p:spPr bwMode="auto">
            <a:xfrm>
              <a:off x="1330" y="3601"/>
              <a:ext cx="1" cy="36"/>
            </a:xfrm>
            <a:prstGeom prst="line">
              <a:avLst/>
            </a:prstGeom>
            <a:noFill/>
            <a:ln w="1905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16450" name="Line 29"/>
            <p:cNvSpPr>
              <a:spLocks noChangeShapeType="1"/>
            </p:cNvSpPr>
            <p:nvPr/>
          </p:nvSpPr>
          <p:spPr bwMode="auto">
            <a:xfrm>
              <a:off x="1209" y="3635"/>
              <a:ext cx="146" cy="0"/>
            </a:xfrm>
            <a:prstGeom prst="line">
              <a:avLst/>
            </a:prstGeom>
            <a:noFill/>
            <a:ln w="6350">
              <a:solidFill>
                <a:srgbClr val="000000"/>
              </a:solidFill>
              <a:prstDash val="sysDot"/>
              <a:round/>
              <a:headEnd type="none" w="sm" len="med"/>
              <a:tailEnd type="none" w="sm" len="med"/>
            </a:ln>
            <a:extLst>
              <a:ext uri="{909E8E84-426E-40dd-AFC4-6F175D3DCCD1}">
                <a14:hiddenFill xmlns:a14="http://schemas.microsoft.com/office/drawing/2010/main">
                  <a:noFill/>
                </a14:hiddenFill>
              </a:ext>
            </a:extLst>
          </p:spPr>
          <p:txBody>
            <a:bodyPr/>
            <a:lstStyle/>
            <a:p>
              <a:endParaRPr lang="fr-FR"/>
            </a:p>
          </p:txBody>
        </p:sp>
        <p:sp>
          <p:nvSpPr>
            <p:cNvPr id="16451" name="Line 30"/>
            <p:cNvSpPr>
              <a:spLocks noChangeShapeType="1"/>
            </p:cNvSpPr>
            <p:nvPr/>
          </p:nvSpPr>
          <p:spPr bwMode="auto">
            <a:xfrm flipH="1" flipV="1">
              <a:off x="1332" y="3860"/>
              <a:ext cx="0" cy="36"/>
            </a:xfrm>
            <a:prstGeom prst="line">
              <a:avLst/>
            </a:prstGeom>
            <a:noFill/>
            <a:ln w="1905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16452" name="Line 31"/>
            <p:cNvSpPr>
              <a:spLocks noChangeShapeType="1"/>
            </p:cNvSpPr>
            <p:nvPr/>
          </p:nvSpPr>
          <p:spPr bwMode="auto">
            <a:xfrm flipH="1">
              <a:off x="1331" y="3621"/>
              <a:ext cx="1" cy="2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6396" name="Group 32"/>
          <p:cNvGrpSpPr>
            <a:grpSpLocks/>
          </p:cNvGrpSpPr>
          <p:nvPr/>
        </p:nvGrpSpPr>
        <p:grpSpPr bwMode="auto">
          <a:xfrm>
            <a:off x="6246813" y="4794250"/>
            <a:ext cx="2441575" cy="1638300"/>
            <a:chOff x="3935" y="3020"/>
            <a:chExt cx="1538" cy="1032"/>
          </a:xfrm>
        </p:grpSpPr>
        <p:sp>
          <p:nvSpPr>
            <p:cNvPr id="16420" name="Rectangle 33"/>
            <p:cNvSpPr>
              <a:spLocks noChangeArrowheads="1"/>
            </p:cNvSpPr>
            <p:nvPr/>
          </p:nvSpPr>
          <p:spPr bwMode="auto">
            <a:xfrm>
              <a:off x="5002" y="3606"/>
              <a:ext cx="471" cy="209"/>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p>
              <a:r>
                <a:rPr lang="en-US" sz="1200" b="1">
                  <a:solidFill>
                    <a:schemeClr val="bg1"/>
                  </a:solidFill>
                  <a:cs typeface="Times New Roman" charset="0"/>
                </a:rPr>
                <a:t>H oblique</a:t>
              </a:r>
              <a:endParaRPr lang="en-US" sz="2400">
                <a:solidFill>
                  <a:schemeClr val="bg1"/>
                </a:solidFill>
                <a:cs typeface="Times New Roman" charset="0"/>
              </a:endParaRPr>
            </a:p>
          </p:txBody>
        </p:sp>
        <p:grpSp>
          <p:nvGrpSpPr>
            <p:cNvPr id="16421" name="Group 34"/>
            <p:cNvGrpSpPr>
              <a:grpSpLocks/>
            </p:cNvGrpSpPr>
            <p:nvPr/>
          </p:nvGrpSpPr>
          <p:grpSpPr bwMode="auto">
            <a:xfrm>
              <a:off x="4376" y="3020"/>
              <a:ext cx="796" cy="1032"/>
              <a:chOff x="-1" y="1"/>
              <a:chExt cx="20002" cy="20000"/>
            </a:xfrm>
          </p:grpSpPr>
          <p:sp>
            <p:nvSpPr>
              <p:cNvPr id="16423" name="Line 35"/>
              <p:cNvSpPr>
                <a:spLocks noChangeShapeType="1"/>
              </p:cNvSpPr>
              <p:nvPr/>
            </p:nvSpPr>
            <p:spPr bwMode="auto">
              <a:xfrm flipH="1" flipV="1">
                <a:off x="10980" y="5543"/>
                <a:ext cx="4998" cy="12628"/>
              </a:xfrm>
              <a:prstGeom prst="line">
                <a:avLst/>
              </a:prstGeom>
              <a:noFill/>
              <a:ln w="25400">
                <a:solidFill>
                  <a:srgbClr val="80808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fr-FR"/>
              </a:p>
            </p:txBody>
          </p:sp>
          <p:sp>
            <p:nvSpPr>
              <p:cNvPr id="16424" name="Line 36"/>
              <p:cNvSpPr>
                <a:spLocks noChangeShapeType="1"/>
              </p:cNvSpPr>
              <p:nvPr/>
            </p:nvSpPr>
            <p:spPr bwMode="auto">
              <a:xfrm flipH="1">
                <a:off x="2935" y="5543"/>
                <a:ext cx="4676" cy="12628"/>
              </a:xfrm>
              <a:prstGeom prst="line">
                <a:avLst/>
              </a:prstGeom>
              <a:noFill/>
              <a:ln w="25400">
                <a:solidFill>
                  <a:srgbClr val="80808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fr-FR"/>
              </a:p>
            </p:txBody>
          </p:sp>
          <p:sp>
            <p:nvSpPr>
              <p:cNvPr id="16425" name="Line 37"/>
              <p:cNvSpPr>
                <a:spLocks noChangeShapeType="1"/>
              </p:cNvSpPr>
              <p:nvPr/>
            </p:nvSpPr>
            <p:spPr bwMode="auto">
              <a:xfrm flipH="1">
                <a:off x="9270" y="3210"/>
                <a:ext cx="6426" cy="15217"/>
              </a:xfrm>
              <a:prstGeom prst="line">
                <a:avLst/>
              </a:prstGeom>
              <a:noFill/>
              <a:ln w="19050">
                <a:solidFill>
                  <a:srgbClr val="000000"/>
                </a:solidFill>
                <a:round/>
                <a:headEnd type="triangle" w="sm" len="lg"/>
                <a:tailEnd type="triangle" w="sm" len="lg"/>
              </a:ln>
              <a:extLst>
                <a:ext uri="{909E8E84-426E-40dd-AFC4-6F175D3DCCD1}">
                  <a14:hiddenFill xmlns:a14="http://schemas.microsoft.com/office/drawing/2010/main">
                    <a:noFill/>
                  </a14:hiddenFill>
                </a:ext>
              </a:extLst>
            </p:spPr>
            <p:txBody>
              <a:bodyPr/>
              <a:lstStyle/>
              <a:p>
                <a:endParaRPr lang="fr-FR"/>
              </a:p>
            </p:txBody>
          </p:sp>
          <p:sp>
            <p:nvSpPr>
              <p:cNvPr id="16426" name="Line 38"/>
              <p:cNvSpPr>
                <a:spLocks noChangeShapeType="1"/>
              </p:cNvSpPr>
              <p:nvPr/>
            </p:nvSpPr>
            <p:spPr bwMode="auto">
              <a:xfrm>
                <a:off x="-1" y="18349"/>
                <a:ext cx="20002" cy="8"/>
              </a:xfrm>
              <a:prstGeom prst="line">
                <a:avLst/>
              </a:prstGeom>
              <a:noFill/>
              <a:ln w="12700">
                <a:solidFill>
                  <a:srgbClr val="00000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fr-FR"/>
              </a:p>
            </p:txBody>
          </p:sp>
          <p:sp>
            <p:nvSpPr>
              <p:cNvPr id="16427" name="Rectangle 39"/>
              <p:cNvSpPr>
                <a:spLocks noChangeArrowheads="1"/>
              </p:cNvSpPr>
              <p:nvPr/>
            </p:nvSpPr>
            <p:spPr bwMode="auto">
              <a:xfrm>
                <a:off x="8808" y="18357"/>
                <a:ext cx="875" cy="1101"/>
              </a:xfrm>
              <a:prstGeom prst="rect">
                <a:avLst/>
              </a:prstGeom>
              <a:solidFill>
                <a:srgbClr val="000000"/>
              </a:solidFill>
              <a:ln w="12700">
                <a:solidFill>
                  <a:srgbClr val="000000"/>
                </a:solidFill>
                <a:miter lim="800000"/>
                <a:headEnd/>
                <a:tailEnd/>
              </a:ln>
            </p:spPr>
            <p:txBody>
              <a:bodyPr/>
              <a:lstStyle/>
              <a:p>
                <a:endParaRPr lang="fr-FR"/>
              </a:p>
            </p:txBody>
          </p:sp>
          <p:sp>
            <p:nvSpPr>
              <p:cNvPr id="16428" name="Line 40"/>
              <p:cNvSpPr>
                <a:spLocks noChangeShapeType="1"/>
              </p:cNvSpPr>
              <p:nvPr/>
            </p:nvSpPr>
            <p:spPr bwMode="auto">
              <a:xfrm flipH="1">
                <a:off x="9291" y="489"/>
                <a:ext cx="50" cy="19512"/>
              </a:xfrm>
              <a:prstGeom prst="line">
                <a:avLst/>
              </a:prstGeom>
              <a:noFill/>
              <a:ln w="3175">
                <a:solidFill>
                  <a:srgbClr val="000000"/>
                </a:solidFill>
                <a:prstDash val="sysDash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16429" name="Rectangle 41"/>
              <p:cNvSpPr>
                <a:spLocks noChangeArrowheads="1"/>
              </p:cNvSpPr>
              <p:nvPr/>
            </p:nvSpPr>
            <p:spPr bwMode="auto">
              <a:xfrm>
                <a:off x="7883" y="4675"/>
                <a:ext cx="573" cy="44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430" name="Rectangle 42"/>
              <p:cNvSpPr>
                <a:spLocks noChangeArrowheads="1"/>
              </p:cNvSpPr>
              <p:nvPr/>
            </p:nvSpPr>
            <p:spPr bwMode="auto">
              <a:xfrm>
                <a:off x="10136" y="4675"/>
                <a:ext cx="573" cy="44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431" name="Rectangle 43"/>
              <p:cNvSpPr>
                <a:spLocks noChangeArrowheads="1"/>
              </p:cNvSpPr>
              <p:nvPr/>
            </p:nvSpPr>
            <p:spPr bwMode="auto">
              <a:xfrm>
                <a:off x="7038" y="5109"/>
                <a:ext cx="4516" cy="442"/>
              </a:xfrm>
              <a:prstGeom prst="rect">
                <a:avLst/>
              </a:prstGeom>
              <a:solidFill>
                <a:srgbClr val="000000"/>
              </a:solidFill>
              <a:ln w="9525">
                <a:solidFill>
                  <a:srgbClr val="000000"/>
                </a:solidFill>
                <a:miter lim="800000"/>
                <a:headEnd/>
                <a:tailEnd/>
              </a:ln>
            </p:spPr>
            <p:txBody>
              <a:bodyPr/>
              <a:lstStyle/>
              <a:p>
                <a:endParaRPr lang="fr-FR"/>
              </a:p>
            </p:txBody>
          </p:sp>
          <p:sp>
            <p:nvSpPr>
              <p:cNvPr id="16432" name="Rectangle 44"/>
              <p:cNvSpPr>
                <a:spLocks noChangeArrowheads="1"/>
              </p:cNvSpPr>
              <p:nvPr/>
            </p:nvSpPr>
            <p:spPr bwMode="auto">
              <a:xfrm>
                <a:off x="7602" y="4063"/>
                <a:ext cx="3389" cy="659"/>
              </a:xfrm>
              <a:prstGeom prst="rect">
                <a:avLst/>
              </a:prstGeom>
              <a:solidFill>
                <a:srgbClr val="FFFFFF"/>
              </a:solidFill>
              <a:ln w="3175">
                <a:solidFill>
                  <a:srgbClr val="000000"/>
                </a:solidFill>
                <a:miter lim="800000"/>
                <a:headEnd/>
                <a:tailEnd/>
              </a:ln>
            </p:spPr>
            <p:txBody>
              <a:bodyPr/>
              <a:lstStyle/>
              <a:p>
                <a:endParaRPr lang="fr-FR"/>
              </a:p>
            </p:txBody>
          </p:sp>
          <p:grpSp>
            <p:nvGrpSpPr>
              <p:cNvPr id="16433" name="Group 45"/>
              <p:cNvGrpSpPr>
                <a:grpSpLocks/>
              </p:cNvGrpSpPr>
              <p:nvPr/>
            </p:nvGrpSpPr>
            <p:grpSpPr bwMode="auto">
              <a:xfrm>
                <a:off x="3016" y="1"/>
                <a:ext cx="12621" cy="4054"/>
                <a:chOff x="1" y="0"/>
                <a:chExt cx="19999" cy="20000"/>
              </a:xfrm>
            </p:grpSpPr>
            <p:sp>
              <p:nvSpPr>
                <p:cNvPr id="16434" name="Oval 46"/>
                <p:cNvSpPr>
                  <a:spLocks noChangeArrowheads="1"/>
                </p:cNvSpPr>
                <p:nvPr/>
              </p:nvSpPr>
              <p:spPr bwMode="auto">
                <a:xfrm>
                  <a:off x="7044" y="0"/>
                  <a:ext cx="5784" cy="13118"/>
                </a:xfrm>
                <a:prstGeom prst="ellipse">
                  <a:avLst/>
                </a:prstGeom>
                <a:solidFill>
                  <a:srgbClr val="FFFFFF"/>
                </a:solidFill>
                <a:ln w="9525">
                  <a:solidFill>
                    <a:srgbClr val="000000"/>
                  </a:solidFill>
                  <a:round/>
                  <a:headEnd/>
                  <a:tailEnd/>
                </a:ln>
              </p:spPr>
              <p:txBody>
                <a:bodyPr/>
                <a:lstStyle/>
                <a:p>
                  <a:endParaRPr lang="fr-FR"/>
                </a:p>
              </p:txBody>
            </p:sp>
            <p:sp>
              <p:nvSpPr>
                <p:cNvPr id="16435" name="Rectangle 47"/>
                <p:cNvSpPr>
                  <a:spLocks noChangeArrowheads="1"/>
                </p:cNvSpPr>
                <p:nvPr/>
              </p:nvSpPr>
              <p:spPr bwMode="auto">
                <a:xfrm>
                  <a:off x="861" y="5698"/>
                  <a:ext cx="18261" cy="9181"/>
                </a:xfrm>
                <a:prstGeom prst="rect">
                  <a:avLst/>
                </a:prstGeom>
                <a:solidFill>
                  <a:srgbClr val="FFFFFF"/>
                </a:solidFill>
                <a:ln w="9525">
                  <a:solidFill>
                    <a:srgbClr val="000000"/>
                  </a:solidFill>
                  <a:miter lim="800000"/>
                  <a:headEnd/>
                  <a:tailEnd/>
                </a:ln>
              </p:spPr>
              <p:txBody>
                <a:bodyPr/>
                <a:lstStyle/>
                <a:p>
                  <a:endParaRPr lang="fr-FR"/>
                </a:p>
              </p:txBody>
            </p:sp>
            <p:sp>
              <p:nvSpPr>
                <p:cNvPr id="16436" name="Rectangle 48"/>
                <p:cNvSpPr>
                  <a:spLocks noChangeArrowheads="1"/>
                </p:cNvSpPr>
                <p:nvPr/>
              </p:nvSpPr>
              <p:spPr bwMode="auto">
                <a:xfrm>
                  <a:off x="7139" y="15412"/>
                  <a:ext cx="5786" cy="4588"/>
                </a:xfrm>
                <a:prstGeom prst="rect">
                  <a:avLst/>
                </a:prstGeom>
                <a:solidFill>
                  <a:srgbClr val="FFFFFF"/>
                </a:solidFill>
                <a:ln w="9525">
                  <a:solidFill>
                    <a:srgbClr val="000000"/>
                  </a:solidFill>
                  <a:miter lim="800000"/>
                  <a:headEnd/>
                  <a:tailEnd/>
                </a:ln>
              </p:spPr>
              <p:txBody>
                <a:bodyPr/>
                <a:lstStyle/>
                <a:p>
                  <a:endParaRPr lang="fr-FR"/>
                </a:p>
              </p:txBody>
            </p:sp>
            <p:sp>
              <p:nvSpPr>
                <p:cNvPr id="16437" name="Rectangle 49"/>
                <p:cNvSpPr>
                  <a:spLocks noChangeArrowheads="1"/>
                </p:cNvSpPr>
                <p:nvPr/>
              </p:nvSpPr>
              <p:spPr bwMode="auto">
                <a:xfrm>
                  <a:off x="1" y="14302"/>
                  <a:ext cx="19999" cy="1149"/>
                </a:xfrm>
                <a:prstGeom prst="rect">
                  <a:avLst/>
                </a:prstGeom>
                <a:solidFill>
                  <a:srgbClr val="FFFFFF"/>
                </a:solidFill>
                <a:ln w="9525">
                  <a:solidFill>
                    <a:srgbClr val="000000"/>
                  </a:solidFill>
                  <a:miter lim="800000"/>
                  <a:headEnd/>
                  <a:tailEnd/>
                </a:ln>
              </p:spPr>
              <p:txBody>
                <a:bodyPr/>
                <a:lstStyle/>
                <a:p>
                  <a:endParaRPr lang="fr-FR"/>
                </a:p>
              </p:txBody>
            </p:sp>
          </p:grpSp>
        </p:grpSp>
        <p:sp>
          <p:nvSpPr>
            <p:cNvPr id="16422" name="Rectangle 50"/>
            <p:cNvSpPr>
              <a:spLocks noChangeArrowheads="1"/>
            </p:cNvSpPr>
            <p:nvPr/>
          </p:nvSpPr>
          <p:spPr bwMode="auto">
            <a:xfrm>
              <a:off x="3935" y="3427"/>
              <a:ext cx="807"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0" tIns="0" rIns="0" bIns="0"/>
            <a:lstStyle/>
            <a:p>
              <a:pPr algn="l"/>
              <a:r>
                <a:rPr lang="en-US" sz="1600" b="1" u="sng">
                  <a:solidFill>
                    <a:schemeClr val="bg1"/>
                  </a:solidFill>
                  <a:latin typeface="Arial" charset="0"/>
                  <a:cs typeface="Times New Roman" charset="0"/>
                </a:rPr>
                <a:t>Trépied</a:t>
              </a:r>
              <a:endParaRPr lang="en-US" sz="1600" b="1">
                <a:solidFill>
                  <a:schemeClr val="bg1"/>
                </a:solidFill>
                <a:latin typeface="Arial" charset="0"/>
                <a:cs typeface="Times New Roman" charset="0"/>
              </a:endParaRPr>
            </a:p>
          </p:txBody>
        </p:sp>
      </p:grpSp>
      <p:grpSp>
        <p:nvGrpSpPr>
          <p:cNvPr id="7" name="Group 51"/>
          <p:cNvGrpSpPr>
            <a:grpSpLocks/>
          </p:cNvGrpSpPr>
          <p:nvPr/>
        </p:nvGrpSpPr>
        <p:grpSpPr bwMode="auto">
          <a:xfrm>
            <a:off x="3419475" y="4787900"/>
            <a:ext cx="1893888" cy="1506538"/>
            <a:chOff x="2154" y="3016"/>
            <a:chExt cx="1193" cy="949"/>
          </a:xfrm>
        </p:grpSpPr>
        <p:sp>
          <p:nvSpPr>
            <p:cNvPr id="16401" name="Rectangle 52"/>
            <p:cNvSpPr>
              <a:spLocks noChangeArrowheads="1"/>
            </p:cNvSpPr>
            <p:nvPr/>
          </p:nvSpPr>
          <p:spPr bwMode="auto">
            <a:xfrm>
              <a:off x="2154" y="3180"/>
              <a:ext cx="471" cy="209"/>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p>
              <a:r>
                <a:rPr lang="en-US" sz="1200" b="1">
                  <a:solidFill>
                    <a:schemeClr val="bg1"/>
                  </a:solidFill>
                  <a:cs typeface="Times New Roman" charset="0"/>
                </a:rPr>
                <a:t>H vertical</a:t>
              </a:r>
              <a:endParaRPr lang="en-US" sz="2400">
                <a:solidFill>
                  <a:schemeClr val="bg1"/>
                </a:solidFill>
                <a:cs typeface="Times New Roman" charset="0"/>
              </a:endParaRPr>
            </a:p>
          </p:txBody>
        </p:sp>
        <p:sp>
          <p:nvSpPr>
            <p:cNvPr id="16402" name="Rectangle 53"/>
            <p:cNvSpPr>
              <a:spLocks noChangeArrowheads="1"/>
            </p:cNvSpPr>
            <p:nvPr/>
          </p:nvSpPr>
          <p:spPr bwMode="auto">
            <a:xfrm>
              <a:off x="2904" y="3242"/>
              <a:ext cx="35" cy="57"/>
            </a:xfrm>
            <a:prstGeom prst="rect">
              <a:avLst/>
            </a:prstGeom>
            <a:solidFill>
              <a:srgbClr val="000000"/>
            </a:solidFill>
            <a:ln w="12700">
              <a:solidFill>
                <a:srgbClr val="000000"/>
              </a:solidFill>
              <a:miter lim="800000"/>
              <a:headEnd/>
              <a:tailEnd/>
            </a:ln>
          </p:spPr>
          <p:txBody>
            <a:bodyPr/>
            <a:lstStyle/>
            <a:p>
              <a:endParaRPr lang="fr-FR"/>
            </a:p>
          </p:txBody>
        </p:sp>
        <p:sp>
          <p:nvSpPr>
            <p:cNvPr id="16403" name="Rectangle 54"/>
            <p:cNvSpPr>
              <a:spLocks noChangeArrowheads="1"/>
            </p:cNvSpPr>
            <p:nvPr/>
          </p:nvSpPr>
          <p:spPr bwMode="auto">
            <a:xfrm>
              <a:off x="2741" y="3300"/>
              <a:ext cx="353" cy="663"/>
            </a:xfrm>
            <a:prstGeom prst="rect">
              <a:avLst/>
            </a:prstGeom>
            <a:solidFill>
              <a:srgbClr val="808080"/>
            </a:solidFill>
            <a:ln w="9525">
              <a:solidFill>
                <a:srgbClr val="000000"/>
              </a:solidFill>
              <a:miter lim="800000"/>
              <a:headEnd/>
              <a:tailEnd/>
            </a:ln>
          </p:spPr>
          <p:txBody>
            <a:bodyPr/>
            <a:lstStyle/>
            <a:p>
              <a:endParaRPr lang="fr-FR"/>
            </a:p>
          </p:txBody>
        </p:sp>
        <p:sp>
          <p:nvSpPr>
            <p:cNvPr id="16404" name="Rectangle 55"/>
            <p:cNvSpPr>
              <a:spLocks noChangeArrowheads="1"/>
            </p:cNvSpPr>
            <p:nvPr/>
          </p:nvSpPr>
          <p:spPr bwMode="auto">
            <a:xfrm>
              <a:off x="2854" y="3226"/>
              <a:ext cx="135" cy="34"/>
            </a:xfrm>
            <a:prstGeom prst="rect">
              <a:avLst/>
            </a:prstGeom>
            <a:solidFill>
              <a:srgbClr val="FFFFFF"/>
            </a:solidFill>
            <a:ln w="3175">
              <a:solidFill>
                <a:srgbClr val="000000"/>
              </a:solidFill>
              <a:miter lim="800000"/>
              <a:headEnd/>
              <a:tailEnd/>
            </a:ln>
          </p:spPr>
          <p:txBody>
            <a:bodyPr/>
            <a:lstStyle/>
            <a:p>
              <a:endParaRPr lang="fr-FR"/>
            </a:p>
          </p:txBody>
        </p:sp>
        <p:sp>
          <p:nvSpPr>
            <p:cNvPr id="16405" name="Line 56"/>
            <p:cNvSpPr>
              <a:spLocks noChangeShapeType="1"/>
            </p:cNvSpPr>
            <p:nvPr/>
          </p:nvSpPr>
          <p:spPr bwMode="auto">
            <a:xfrm>
              <a:off x="2737" y="3166"/>
              <a:ext cx="1" cy="50"/>
            </a:xfrm>
            <a:prstGeom prst="line">
              <a:avLst/>
            </a:prstGeom>
            <a:noFill/>
            <a:ln w="1905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16406" name="Line 57"/>
            <p:cNvSpPr>
              <a:spLocks noChangeShapeType="1"/>
            </p:cNvSpPr>
            <p:nvPr/>
          </p:nvSpPr>
          <p:spPr bwMode="auto">
            <a:xfrm>
              <a:off x="2551" y="3965"/>
              <a:ext cx="796" cy="0"/>
            </a:xfrm>
            <a:prstGeom prst="line">
              <a:avLst/>
            </a:prstGeom>
            <a:noFill/>
            <a:ln w="12700">
              <a:solidFill>
                <a:srgbClr val="00000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fr-FR"/>
            </a:p>
          </p:txBody>
        </p:sp>
        <p:sp>
          <p:nvSpPr>
            <p:cNvPr id="16407" name="Rectangle 58"/>
            <p:cNvSpPr>
              <a:spLocks noChangeArrowheads="1"/>
            </p:cNvSpPr>
            <p:nvPr/>
          </p:nvSpPr>
          <p:spPr bwMode="auto">
            <a:xfrm>
              <a:off x="2865" y="3259"/>
              <a:ext cx="23" cy="2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408" name="Rectangle 59"/>
            <p:cNvSpPr>
              <a:spLocks noChangeArrowheads="1"/>
            </p:cNvSpPr>
            <p:nvPr/>
          </p:nvSpPr>
          <p:spPr bwMode="auto">
            <a:xfrm>
              <a:off x="2954" y="3259"/>
              <a:ext cx="23" cy="2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409" name="Rectangle 60"/>
            <p:cNvSpPr>
              <a:spLocks noChangeArrowheads="1"/>
            </p:cNvSpPr>
            <p:nvPr/>
          </p:nvSpPr>
          <p:spPr bwMode="auto">
            <a:xfrm>
              <a:off x="2782" y="3282"/>
              <a:ext cx="279" cy="19"/>
            </a:xfrm>
            <a:prstGeom prst="rect">
              <a:avLst/>
            </a:prstGeom>
            <a:solidFill>
              <a:srgbClr val="000000"/>
            </a:solidFill>
            <a:ln w="9525">
              <a:solidFill>
                <a:srgbClr val="000000"/>
              </a:solidFill>
              <a:miter lim="800000"/>
              <a:headEnd/>
              <a:tailEnd/>
            </a:ln>
          </p:spPr>
          <p:txBody>
            <a:bodyPr/>
            <a:lstStyle/>
            <a:p>
              <a:endParaRPr lang="fr-FR"/>
            </a:p>
          </p:txBody>
        </p:sp>
        <p:grpSp>
          <p:nvGrpSpPr>
            <p:cNvPr id="16410" name="Group 61"/>
            <p:cNvGrpSpPr>
              <a:grpSpLocks/>
            </p:cNvGrpSpPr>
            <p:nvPr/>
          </p:nvGrpSpPr>
          <p:grpSpPr bwMode="auto">
            <a:xfrm>
              <a:off x="2669" y="3016"/>
              <a:ext cx="502" cy="209"/>
              <a:chOff x="0" y="0"/>
              <a:chExt cx="20000" cy="20000"/>
            </a:xfrm>
          </p:grpSpPr>
          <p:sp>
            <p:nvSpPr>
              <p:cNvPr id="16416" name="Oval 62"/>
              <p:cNvSpPr>
                <a:spLocks noChangeArrowheads="1"/>
              </p:cNvSpPr>
              <p:nvPr/>
            </p:nvSpPr>
            <p:spPr bwMode="auto">
              <a:xfrm>
                <a:off x="7044" y="0"/>
                <a:ext cx="5785" cy="13117"/>
              </a:xfrm>
              <a:prstGeom prst="ellipse">
                <a:avLst/>
              </a:prstGeom>
              <a:solidFill>
                <a:srgbClr val="FFFFFF"/>
              </a:solidFill>
              <a:ln w="9525">
                <a:solidFill>
                  <a:srgbClr val="000000"/>
                </a:solidFill>
                <a:round/>
                <a:headEnd/>
                <a:tailEnd/>
              </a:ln>
            </p:spPr>
            <p:txBody>
              <a:bodyPr/>
              <a:lstStyle/>
              <a:p>
                <a:endParaRPr lang="fr-FR"/>
              </a:p>
            </p:txBody>
          </p:sp>
          <p:sp>
            <p:nvSpPr>
              <p:cNvPr id="16417" name="Rectangle 63"/>
              <p:cNvSpPr>
                <a:spLocks noChangeArrowheads="1"/>
              </p:cNvSpPr>
              <p:nvPr/>
            </p:nvSpPr>
            <p:spPr bwMode="auto">
              <a:xfrm>
                <a:off x="861" y="5698"/>
                <a:ext cx="18263" cy="9178"/>
              </a:xfrm>
              <a:prstGeom prst="rect">
                <a:avLst/>
              </a:prstGeom>
              <a:solidFill>
                <a:srgbClr val="FFFFFF"/>
              </a:solidFill>
              <a:ln w="9525">
                <a:solidFill>
                  <a:srgbClr val="000000"/>
                </a:solidFill>
                <a:miter lim="800000"/>
                <a:headEnd/>
                <a:tailEnd/>
              </a:ln>
            </p:spPr>
            <p:txBody>
              <a:bodyPr/>
              <a:lstStyle/>
              <a:p>
                <a:endParaRPr lang="fr-FR"/>
              </a:p>
            </p:txBody>
          </p:sp>
          <p:sp>
            <p:nvSpPr>
              <p:cNvPr id="16418" name="Rectangle 64"/>
              <p:cNvSpPr>
                <a:spLocks noChangeArrowheads="1"/>
              </p:cNvSpPr>
              <p:nvPr/>
            </p:nvSpPr>
            <p:spPr bwMode="auto">
              <a:xfrm>
                <a:off x="7140" y="15411"/>
                <a:ext cx="5785" cy="4589"/>
              </a:xfrm>
              <a:prstGeom prst="rect">
                <a:avLst/>
              </a:prstGeom>
              <a:solidFill>
                <a:srgbClr val="FFFFFF"/>
              </a:solidFill>
              <a:ln w="9525">
                <a:solidFill>
                  <a:srgbClr val="000000"/>
                </a:solidFill>
                <a:miter lim="800000"/>
                <a:headEnd/>
                <a:tailEnd/>
              </a:ln>
            </p:spPr>
            <p:txBody>
              <a:bodyPr/>
              <a:lstStyle/>
              <a:p>
                <a:endParaRPr lang="fr-FR"/>
              </a:p>
            </p:txBody>
          </p:sp>
          <p:sp>
            <p:nvSpPr>
              <p:cNvPr id="16419" name="Rectangle 65"/>
              <p:cNvSpPr>
                <a:spLocks noChangeArrowheads="1"/>
              </p:cNvSpPr>
              <p:nvPr/>
            </p:nvSpPr>
            <p:spPr bwMode="auto">
              <a:xfrm>
                <a:off x="0" y="14302"/>
                <a:ext cx="20000" cy="1147"/>
              </a:xfrm>
              <a:prstGeom prst="rect">
                <a:avLst/>
              </a:prstGeom>
              <a:solidFill>
                <a:srgbClr val="FFFFFF"/>
              </a:solidFill>
              <a:ln w="9525">
                <a:solidFill>
                  <a:srgbClr val="000000"/>
                </a:solidFill>
                <a:miter lim="800000"/>
                <a:headEnd/>
                <a:tailEnd/>
              </a:ln>
            </p:spPr>
            <p:txBody>
              <a:bodyPr/>
              <a:lstStyle/>
              <a:p>
                <a:endParaRPr lang="fr-FR"/>
              </a:p>
            </p:txBody>
          </p:sp>
        </p:grpSp>
        <p:sp>
          <p:nvSpPr>
            <p:cNvPr id="16411" name="Line 66"/>
            <p:cNvSpPr>
              <a:spLocks noChangeShapeType="1"/>
            </p:cNvSpPr>
            <p:nvPr/>
          </p:nvSpPr>
          <p:spPr bwMode="auto">
            <a:xfrm>
              <a:off x="2720" y="3262"/>
              <a:ext cx="147" cy="0"/>
            </a:xfrm>
            <a:prstGeom prst="line">
              <a:avLst/>
            </a:prstGeom>
            <a:noFill/>
            <a:ln w="6350">
              <a:solidFill>
                <a:srgbClr val="000000"/>
              </a:solidFill>
              <a:prstDash val="sysDot"/>
              <a:round/>
              <a:headEnd type="none" w="sm" len="med"/>
              <a:tailEnd type="none" w="sm" len="med"/>
            </a:ln>
            <a:extLst>
              <a:ext uri="{909E8E84-426E-40dd-AFC4-6F175D3DCCD1}">
                <a14:hiddenFill xmlns:a14="http://schemas.microsoft.com/office/drawing/2010/main">
                  <a:noFill/>
                </a14:hiddenFill>
              </a:ext>
            </a:extLst>
          </p:spPr>
          <p:txBody>
            <a:bodyPr/>
            <a:lstStyle/>
            <a:p>
              <a:endParaRPr lang="fr-FR"/>
            </a:p>
          </p:txBody>
        </p:sp>
        <p:sp>
          <p:nvSpPr>
            <p:cNvPr id="16412" name="Line 67"/>
            <p:cNvSpPr>
              <a:spLocks noChangeShapeType="1"/>
            </p:cNvSpPr>
            <p:nvPr/>
          </p:nvSpPr>
          <p:spPr bwMode="auto">
            <a:xfrm>
              <a:off x="2731" y="3214"/>
              <a:ext cx="147" cy="1"/>
            </a:xfrm>
            <a:prstGeom prst="line">
              <a:avLst/>
            </a:prstGeom>
            <a:noFill/>
            <a:ln w="6350">
              <a:solidFill>
                <a:srgbClr val="000000"/>
              </a:solidFill>
              <a:prstDash val="sysDot"/>
              <a:round/>
              <a:headEnd type="none" w="sm" len="med"/>
              <a:tailEnd type="none" w="sm" len="med"/>
            </a:ln>
            <a:extLst>
              <a:ext uri="{909E8E84-426E-40dd-AFC4-6F175D3DCCD1}">
                <a14:hiddenFill xmlns:a14="http://schemas.microsoft.com/office/drawing/2010/main">
                  <a:noFill/>
                </a14:hiddenFill>
              </a:ext>
            </a:extLst>
          </p:spPr>
          <p:txBody>
            <a:bodyPr/>
            <a:lstStyle/>
            <a:p>
              <a:endParaRPr lang="fr-FR"/>
            </a:p>
          </p:txBody>
        </p:sp>
        <p:sp>
          <p:nvSpPr>
            <p:cNvPr id="16413" name="Line 68"/>
            <p:cNvSpPr>
              <a:spLocks noChangeShapeType="1"/>
            </p:cNvSpPr>
            <p:nvPr/>
          </p:nvSpPr>
          <p:spPr bwMode="auto">
            <a:xfrm flipH="1" flipV="1">
              <a:off x="2738" y="3259"/>
              <a:ext cx="1" cy="52"/>
            </a:xfrm>
            <a:prstGeom prst="line">
              <a:avLst/>
            </a:prstGeom>
            <a:noFill/>
            <a:ln w="1905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16414" name="Line 69"/>
            <p:cNvSpPr>
              <a:spLocks noChangeShapeType="1"/>
            </p:cNvSpPr>
            <p:nvPr/>
          </p:nvSpPr>
          <p:spPr bwMode="auto">
            <a:xfrm>
              <a:off x="2738" y="3210"/>
              <a:ext cx="0" cy="1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415" name="Rectangle 70"/>
            <p:cNvSpPr>
              <a:spLocks noChangeArrowheads="1"/>
            </p:cNvSpPr>
            <p:nvPr/>
          </p:nvSpPr>
          <p:spPr bwMode="auto">
            <a:xfrm>
              <a:off x="2177" y="3451"/>
              <a:ext cx="807"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0" tIns="0" rIns="0" bIns="0"/>
            <a:lstStyle/>
            <a:p>
              <a:pPr algn="l"/>
              <a:r>
                <a:rPr lang="en-US" sz="1600" b="1" u="sng">
                  <a:solidFill>
                    <a:schemeClr val="bg1"/>
                  </a:solidFill>
                  <a:latin typeface="Arial" charset="0"/>
                  <a:cs typeface="Times New Roman" charset="0"/>
                </a:rPr>
                <a:t>Pilier</a:t>
              </a:r>
              <a:endParaRPr lang="en-US" sz="1600" b="1">
                <a:solidFill>
                  <a:schemeClr val="bg1"/>
                </a:solidFill>
                <a:latin typeface="Arial" charset="0"/>
                <a:cs typeface="Times New Roman" charset="0"/>
              </a:endParaRPr>
            </a:p>
          </p:txBody>
        </p:sp>
      </p:grpSp>
      <p:pic>
        <p:nvPicPr>
          <p:cNvPr id="16399" name="Picture 72" descr="DSCN287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4438" y="1039813"/>
            <a:ext cx="2698750"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ectangle 75"/>
          <p:cNvSpPr/>
          <p:nvPr/>
        </p:nvSpPr>
        <p:spPr bwMode="auto">
          <a:xfrm>
            <a:off x="629396" y="993014"/>
            <a:ext cx="2753860" cy="2167556"/>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pic>
        <p:nvPicPr>
          <p:cNvPr id="3" name="Image 2" descr="Capture d’écran 2016-01-14 à 16.54.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758" y="1044327"/>
            <a:ext cx="2711809" cy="2009311"/>
          </a:xfrm>
          <a:prstGeom prst="rect">
            <a:avLst/>
          </a:prstGeom>
          <a:ln>
            <a:noFill/>
          </a:ln>
        </p:spPr>
      </p:pic>
      <p:sp>
        <p:nvSpPr>
          <p:cNvPr id="358409" name="Rectangle 9"/>
          <p:cNvSpPr>
            <a:spLocks noChangeArrowheads="1"/>
          </p:cNvSpPr>
          <p:nvPr/>
        </p:nvSpPr>
        <p:spPr bwMode="auto">
          <a:xfrm>
            <a:off x="1178104" y="2413680"/>
            <a:ext cx="7373937" cy="923330"/>
          </a:xfrm>
          <a:prstGeom prst="rect">
            <a:avLst/>
          </a:prstGeom>
          <a:solidFill>
            <a:srgbClr val="FFFF00"/>
          </a:solidFill>
          <a:ln w="63500">
            <a:solidFill>
              <a:srgbClr val="FFFFFF"/>
            </a:solidFill>
            <a:miter lim="800000"/>
            <a:headEnd/>
            <a:tailEnd/>
          </a:ln>
        </p:spPr>
        <p:txBody>
          <a:bodyPr>
            <a:spAutoFit/>
          </a:bodyPr>
          <a:lstStyle/>
          <a:p>
            <a:pPr>
              <a:spcAft>
                <a:spcPct val="35000"/>
              </a:spcAft>
              <a:tabLst>
                <a:tab pos="176213" algn="l"/>
                <a:tab pos="539750" algn="l"/>
              </a:tabLst>
            </a:pPr>
            <a:r>
              <a:rPr lang="fr-FR" sz="1800" b="1" dirty="0">
                <a:solidFill>
                  <a:srgbClr val="0000FF"/>
                </a:solidFill>
                <a:latin typeface="Arial" charset="0"/>
                <a:cs typeface="Times New Roman" charset="0"/>
              </a:rPr>
              <a:t>La mesure de la hauteur d’antenne (et des éventuels </a:t>
            </a:r>
            <a:r>
              <a:rPr lang="fr-FR" sz="1800" b="1" dirty="0" smtClean="0">
                <a:solidFill>
                  <a:srgbClr val="0000FF"/>
                </a:solidFill>
                <a:latin typeface="Arial" charset="0"/>
                <a:cs typeface="Times New Roman" charset="0"/>
              </a:rPr>
              <a:t>déports </a:t>
            </a:r>
            <a:r>
              <a:rPr lang="fr-FR" sz="1800" b="1" dirty="0">
                <a:solidFill>
                  <a:srgbClr val="0000FF"/>
                </a:solidFill>
                <a:latin typeface="Arial" charset="0"/>
                <a:cs typeface="Times New Roman" charset="0"/>
              </a:rPr>
              <a:t>horizontaux) est fondamentale. Si cette mesure est erronée, l’erreur sera directement reportée sur le résultats des calculs.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02"/>
                                        </p:tgtEl>
                                        <p:attrNameLst>
                                          <p:attrName>style.visibility</p:attrName>
                                        </p:attrNameLst>
                                      </p:cBhvr>
                                      <p:to>
                                        <p:strVal val="visible"/>
                                      </p:to>
                                    </p:set>
                                    <p:animEffect transition="in" filter="fade">
                                      <p:cBhvr>
                                        <p:cTn id="7" dur="500"/>
                                        <p:tgtEl>
                                          <p:spTgt spid="35840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8471"/>
                                        </p:tgtEl>
                                        <p:attrNameLst>
                                          <p:attrName>style.visibility</p:attrName>
                                        </p:attrNameLst>
                                      </p:cBhvr>
                                      <p:to>
                                        <p:strVal val="visible"/>
                                      </p:to>
                                    </p:set>
                                    <p:animEffect transition="in" filter="fade">
                                      <p:cBhvr>
                                        <p:cTn id="15" dur="500"/>
                                        <p:tgtEl>
                                          <p:spTgt spid="358471"/>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58409"/>
                                        </p:tgtEl>
                                        <p:attrNameLst>
                                          <p:attrName>style.visibility</p:attrName>
                                        </p:attrNameLst>
                                      </p:cBhvr>
                                      <p:to>
                                        <p:strVal val="visible"/>
                                      </p:to>
                                    </p:set>
                                    <p:animEffect transition="in" filter="fade">
                                      <p:cBhvr>
                                        <p:cTn id="28" dur="500"/>
                                        <p:tgtEl>
                                          <p:spTgt spid="358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Doerflinger</a:t>
            </a:r>
            <a:endParaRPr kumimoji="0" lang="fr-FR" sz="800">
              <a:solidFill>
                <a:srgbClr val="FFFFFF"/>
              </a:solidFill>
              <a:latin typeface="Arial" charset="0"/>
              <a:cs typeface="Arial" charset="0"/>
            </a:endParaRPr>
          </a:p>
        </p:txBody>
      </p:sp>
      <p:sp>
        <p:nvSpPr>
          <p:cNvPr id="17410" name="Espace réservé du pied de page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GPS - </a:t>
            </a:r>
            <a:r>
              <a:rPr kumimoji="0" lang="fr-FR" sz="800" dirty="0" smtClean="0">
                <a:solidFill>
                  <a:srgbClr val="FFFFFF"/>
                </a:solidFill>
              </a:rPr>
              <a:t>2016</a:t>
            </a:r>
            <a:endParaRPr kumimoji="0" lang="fr-FR" sz="800" dirty="0">
              <a:solidFill>
                <a:srgbClr val="FFFFFF"/>
              </a:solidFill>
            </a:endParaRPr>
          </a:p>
        </p:txBody>
      </p:sp>
      <p:sp>
        <p:nvSpPr>
          <p:cNvPr id="1741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AA6CCA7-D3C1-2A4C-8F42-C7D9178551F3}" type="slidenum">
              <a:rPr kumimoji="0" lang="fr-FR" sz="800">
                <a:solidFill>
                  <a:srgbClr val="FFFFFF"/>
                </a:solidFill>
              </a:rPr>
              <a:pPr eaLnBrk="1" hangingPunct="1"/>
              <a:t>9</a:t>
            </a:fld>
            <a:endParaRPr kumimoji="0" lang="fr-FR" sz="800">
              <a:solidFill>
                <a:srgbClr val="FFFFFF"/>
              </a:solidFill>
            </a:endParaRPr>
          </a:p>
        </p:txBody>
      </p:sp>
      <p:sp>
        <p:nvSpPr>
          <p:cNvPr id="17412" name="Rectangle 2"/>
          <p:cNvSpPr>
            <a:spLocks noGrp="1" noChangeArrowheads="1"/>
          </p:cNvSpPr>
          <p:nvPr>
            <p:ph type="title"/>
          </p:nvPr>
        </p:nvSpPr>
        <p:spPr>
          <a:xfrm>
            <a:off x="1193800" y="88900"/>
            <a:ext cx="8070850" cy="533400"/>
          </a:xfrm>
          <a:noFill/>
          <a:extLst>
            <a:ext uri="{909E8E84-426E-40dd-AFC4-6F175D3DCCD1}">
              <a14:hiddenFill xmlns:a14="http://schemas.microsoft.com/office/drawing/2010/main">
                <a:gradFill rotWithShape="1">
                  <a:gsLst>
                    <a:gs pos="0">
                      <a:srgbClr val="FFFFFF"/>
                    </a:gs>
                    <a:gs pos="49001">
                      <a:srgbClr val="FFFFFF"/>
                    </a:gs>
                    <a:gs pos="100000">
                      <a:srgbClr val="265A88"/>
                    </a:gs>
                  </a:gsLst>
                  <a:lin ang="4800000"/>
                </a:gradFill>
              </a14:hiddenFill>
            </a:ext>
          </a:extLst>
        </p:spPr>
        <p:txBody>
          <a:bodyPr/>
          <a:lstStyle/>
          <a:p>
            <a:pPr eaLnBrk="1" hangingPunct="1"/>
            <a:r>
              <a:rPr lang="fr-FR">
                <a:latin typeface="Arial" charset="0"/>
                <a:ea typeface="ＭＳ Ｐゴシック" charset="0"/>
                <a:cs typeface="ＭＳ Ｐゴシック" charset="0"/>
              </a:rPr>
              <a:t>Les biais propres aux récepteurs</a:t>
            </a:r>
          </a:p>
        </p:txBody>
      </p:sp>
      <p:sp>
        <p:nvSpPr>
          <p:cNvPr id="17413" name="Rectangle 3"/>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17414" name="Rectangle 4"/>
          <p:cNvSpPr>
            <a:spLocks noChangeArrowheads="1"/>
          </p:cNvSpPr>
          <p:nvPr/>
        </p:nvSpPr>
        <p:spPr bwMode="auto">
          <a:xfrm>
            <a:off x="0" y="362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sp>
        <p:nvSpPr>
          <p:cNvPr id="374789" name="Rectangle 5"/>
          <p:cNvSpPr>
            <a:spLocks noChangeArrowheads="1"/>
          </p:cNvSpPr>
          <p:nvPr/>
        </p:nvSpPr>
        <p:spPr bwMode="auto">
          <a:xfrm>
            <a:off x="468313" y="792163"/>
            <a:ext cx="551180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ct val="35000"/>
              </a:spcAft>
              <a:tabLst>
                <a:tab pos="176213" algn="l"/>
                <a:tab pos="539750" algn="l"/>
                <a:tab pos="2147888" algn="l"/>
                <a:tab pos="3227388" algn="l"/>
              </a:tabLst>
            </a:pPr>
            <a:r>
              <a:rPr lang="fr-FR" sz="1600">
                <a:solidFill>
                  <a:srgbClr val="000000"/>
                </a:solidFill>
                <a:latin typeface="Arial" charset="0"/>
                <a:cs typeface="Times New Roman" charset="0"/>
              </a:rPr>
              <a:t>Le bruit d’un récepteur est caractérisé par son rapport signal/bruit. En règle générale on considère que les récepteurs classiques permettent d'avoir une résolution inférieure 1 % de la longueur d'onde du signal. Pour les signaux GPS nous avons donc :</a:t>
            </a:r>
          </a:p>
          <a:p>
            <a:pPr algn="l">
              <a:spcAft>
                <a:spcPct val="35000"/>
              </a:spcAft>
              <a:tabLst>
                <a:tab pos="176213" algn="l"/>
                <a:tab pos="539750" algn="l"/>
                <a:tab pos="2147888" algn="l"/>
                <a:tab pos="3227388" algn="l"/>
              </a:tabLst>
            </a:pPr>
            <a:endParaRPr lang="fr-FR" sz="1600">
              <a:solidFill>
                <a:srgbClr val="000000"/>
              </a:solidFill>
              <a:latin typeface="Arial" charset="0"/>
              <a:cs typeface="Times New Roman" charset="0"/>
            </a:endParaRPr>
          </a:p>
          <a:p>
            <a:pPr algn="l">
              <a:spcAft>
                <a:spcPct val="35000"/>
              </a:spcAft>
              <a:tabLst>
                <a:tab pos="176213" algn="l"/>
                <a:tab pos="539750" algn="l"/>
                <a:tab pos="2147888" algn="l"/>
                <a:tab pos="3227388" algn="l"/>
              </a:tabLst>
            </a:pPr>
            <a:endParaRPr lang="fr-FR" sz="1600">
              <a:solidFill>
                <a:srgbClr val="000000"/>
              </a:solidFill>
              <a:latin typeface="Arial" charset="0"/>
              <a:cs typeface="Times New Roman" charset="0"/>
            </a:endParaRPr>
          </a:p>
          <a:p>
            <a:pPr algn="l">
              <a:spcAft>
                <a:spcPct val="35000"/>
              </a:spcAft>
              <a:tabLst>
                <a:tab pos="176213" algn="l"/>
                <a:tab pos="539750" algn="l"/>
                <a:tab pos="2147888" algn="l"/>
                <a:tab pos="3227388" algn="l"/>
              </a:tabLst>
            </a:pPr>
            <a:endParaRPr lang="fr-FR" sz="1600">
              <a:solidFill>
                <a:srgbClr val="000000"/>
              </a:solidFill>
              <a:latin typeface="Arial" charset="0"/>
              <a:cs typeface="Times New Roman" charset="0"/>
            </a:endParaRPr>
          </a:p>
          <a:p>
            <a:pPr algn="l">
              <a:spcAft>
                <a:spcPct val="35000"/>
              </a:spcAft>
              <a:tabLst>
                <a:tab pos="176213" algn="l"/>
                <a:tab pos="539750" algn="l"/>
                <a:tab pos="2147888" algn="l"/>
                <a:tab pos="3227388" algn="l"/>
              </a:tabLst>
            </a:pPr>
            <a:endParaRPr lang="fr-FR" sz="1600">
              <a:solidFill>
                <a:srgbClr val="000000"/>
              </a:solidFill>
              <a:latin typeface="Arial" charset="0"/>
              <a:cs typeface="Times New Roman" charset="0"/>
            </a:endParaRPr>
          </a:p>
          <a:p>
            <a:pPr algn="l">
              <a:spcAft>
                <a:spcPct val="35000"/>
              </a:spcAft>
              <a:tabLst>
                <a:tab pos="176213" algn="l"/>
                <a:tab pos="539750" algn="l"/>
                <a:tab pos="2147888" algn="l"/>
                <a:tab pos="3227388" algn="l"/>
              </a:tabLst>
            </a:pPr>
            <a:endParaRPr lang="fr-FR" sz="1600">
              <a:solidFill>
                <a:srgbClr val="000000"/>
              </a:solidFill>
              <a:latin typeface="Arial" charset="0"/>
              <a:cs typeface="Times New Roman" charset="0"/>
            </a:endParaRPr>
          </a:p>
          <a:p>
            <a:pPr algn="l">
              <a:spcAft>
                <a:spcPct val="35000"/>
              </a:spcAft>
              <a:tabLst>
                <a:tab pos="176213" algn="l"/>
                <a:tab pos="539750" algn="l"/>
                <a:tab pos="2147888" algn="l"/>
                <a:tab pos="3227388" algn="l"/>
              </a:tabLst>
            </a:pPr>
            <a:endParaRPr lang="fr-FR" sz="1600">
              <a:solidFill>
                <a:srgbClr val="000000"/>
              </a:solidFill>
              <a:latin typeface="Arial" charset="0"/>
              <a:cs typeface="Times New Roman" charset="0"/>
            </a:endParaRPr>
          </a:p>
          <a:p>
            <a:pPr algn="l">
              <a:spcAft>
                <a:spcPct val="35000"/>
              </a:spcAft>
              <a:tabLst>
                <a:tab pos="176213" algn="l"/>
                <a:tab pos="539750" algn="l"/>
                <a:tab pos="2147888" algn="l"/>
                <a:tab pos="3227388" algn="l"/>
              </a:tabLst>
            </a:pPr>
            <a:endParaRPr lang="fr-FR" sz="1600">
              <a:solidFill>
                <a:srgbClr val="000000"/>
              </a:solidFill>
              <a:latin typeface="Arial" charset="0"/>
              <a:cs typeface="Times New Roman" charset="0"/>
            </a:endParaRPr>
          </a:p>
          <a:p>
            <a:pPr algn="l">
              <a:spcAft>
                <a:spcPct val="35000"/>
              </a:spcAft>
              <a:tabLst>
                <a:tab pos="176213" algn="l"/>
                <a:tab pos="539750" algn="l"/>
                <a:tab pos="2147888" algn="l"/>
                <a:tab pos="3227388" algn="l"/>
              </a:tabLst>
            </a:pPr>
            <a:endParaRPr lang="fr-FR" sz="1600">
              <a:solidFill>
                <a:srgbClr val="000000"/>
              </a:solidFill>
              <a:latin typeface="Arial" charset="0"/>
              <a:cs typeface="Times New Roman" charset="0"/>
            </a:endParaRPr>
          </a:p>
          <a:p>
            <a:pPr algn="l">
              <a:spcAft>
                <a:spcPct val="35000"/>
              </a:spcAft>
              <a:tabLst>
                <a:tab pos="176213" algn="l"/>
                <a:tab pos="539750" algn="l"/>
                <a:tab pos="2147888" algn="l"/>
                <a:tab pos="3227388" algn="l"/>
              </a:tabLst>
            </a:pPr>
            <a:endParaRPr lang="fr-FR" sz="1600">
              <a:solidFill>
                <a:srgbClr val="000000"/>
              </a:solidFill>
              <a:latin typeface="Arial" charset="0"/>
              <a:cs typeface="Times New Roman" charset="0"/>
            </a:endParaRPr>
          </a:p>
          <a:p>
            <a:pPr algn="l">
              <a:spcAft>
                <a:spcPct val="35000"/>
              </a:spcAft>
              <a:tabLst>
                <a:tab pos="176213" algn="l"/>
                <a:tab pos="539750" algn="l"/>
                <a:tab pos="2147888" algn="l"/>
                <a:tab pos="3227388" algn="l"/>
              </a:tabLst>
            </a:pPr>
            <a:endParaRPr lang="fr-FR" sz="1600">
              <a:solidFill>
                <a:srgbClr val="000000"/>
              </a:solidFill>
              <a:latin typeface="Arial" charset="0"/>
              <a:cs typeface="Times New Roman" charset="0"/>
            </a:endParaRPr>
          </a:p>
          <a:p>
            <a:pPr algn="l">
              <a:spcAft>
                <a:spcPct val="35000"/>
              </a:spcAft>
              <a:tabLst>
                <a:tab pos="176213" algn="l"/>
                <a:tab pos="539750" algn="l"/>
                <a:tab pos="2147888" algn="l"/>
                <a:tab pos="3227388" algn="l"/>
              </a:tabLst>
            </a:pPr>
            <a:r>
              <a:rPr lang="fr-FR" sz="1800">
                <a:solidFill>
                  <a:srgbClr val="333399"/>
                </a:solidFill>
                <a:latin typeface="Arial" charset="0"/>
                <a:cs typeface="Times New Roman" charset="0"/>
              </a:rPr>
              <a:t>Les récepteurs modernes permettent de rendre le bruit sur la phase bien inférieur à 1 mm, en particulier sur la porteuse L2.</a:t>
            </a:r>
          </a:p>
        </p:txBody>
      </p:sp>
      <p:pic>
        <p:nvPicPr>
          <p:cNvPr id="1741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238" y="828675"/>
            <a:ext cx="2987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1" name="Picture 7" descr="1s_N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4178300"/>
            <a:ext cx="14287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2" name="Picture 8" descr="g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806950"/>
            <a:ext cx="2143125"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3" name="Picture 9" descr="gps-mod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4283075"/>
            <a:ext cx="175577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4" name="Picture 10" descr="odysse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150" y="5297488"/>
            <a:ext cx="1381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5" name="Picture 11" descr="magellan_meridian_gold_lar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1113" y="4338638"/>
            <a:ext cx="1177925"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6" name="Picture 12" descr="dl4l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1913" y="3136900"/>
            <a:ext cx="252253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0" y="2805113"/>
            <a:ext cx="9144000" cy="2500312"/>
            <a:chOff x="0" y="1928"/>
            <a:chExt cx="5760" cy="1575"/>
          </a:xfrm>
        </p:grpSpPr>
        <p:sp>
          <p:nvSpPr>
            <p:cNvPr id="17424" name="Rectangle 14"/>
            <p:cNvSpPr>
              <a:spLocks noChangeArrowheads="1"/>
            </p:cNvSpPr>
            <p:nvPr/>
          </p:nvSpPr>
          <p:spPr bwMode="auto">
            <a:xfrm>
              <a:off x="0" y="1928"/>
              <a:ext cx="5760" cy="1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17425" name="Rectangle 15"/>
            <p:cNvSpPr>
              <a:spLocks noChangeArrowheads="1"/>
            </p:cNvSpPr>
            <p:nvPr/>
          </p:nvSpPr>
          <p:spPr bwMode="auto">
            <a:xfrm>
              <a:off x="944" y="2497"/>
              <a:ext cx="4816" cy="826"/>
            </a:xfrm>
            <a:prstGeom prst="rect">
              <a:avLst/>
            </a:prstGeom>
            <a:gradFill rotWithShape="1">
              <a:gsLst>
                <a:gs pos="0">
                  <a:srgbClr val="B22A00">
                    <a:alpha val="70000"/>
                  </a:srgbClr>
                </a:gs>
                <a:gs pos="100000">
                  <a:srgbClr val="B22A00">
                    <a:alpha val="7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17426" name="Rectangle 16"/>
            <p:cNvSpPr>
              <a:spLocks noChangeArrowheads="1"/>
            </p:cNvSpPr>
            <p:nvPr/>
          </p:nvSpPr>
          <p:spPr bwMode="auto">
            <a:xfrm>
              <a:off x="0" y="2379"/>
              <a:ext cx="4809" cy="611"/>
            </a:xfrm>
            <a:prstGeom prst="rect">
              <a:avLst/>
            </a:prstGeom>
            <a:gradFill rotWithShape="1">
              <a:gsLst>
                <a:gs pos="0">
                  <a:srgbClr val="333399">
                    <a:alpha val="70000"/>
                  </a:srgbClr>
                </a:gs>
                <a:gs pos="100000">
                  <a:srgbClr val="333399">
                    <a:alpha val="7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2600"/>
            </a:p>
          </p:txBody>
        </p:sp>
        <p:sp>
          <p:nvSpPr>
            <p:cNvPr id="17427" name="Rectangle 17"/>
            <p:cNvSpPr>
              <a:spLocks noChangeArrowheads="1"/>
            </p:cNvSpPr>
            <p:nvPr/>
          </p:nvSpPr>
          <p:spPr bwMode="auto">
            <a:xfrm>
              <a:off x="958" y="2023"/>
              <a:ext cx="4025"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25000"/>
                </a:spcBef>
                <a:tabLst>
                  <a:tab pos="2147888" algn="l"/>
                  <a:tab pos="4660900" algn="l"/>
                </a:tabLst>
              </a:pPr>
              <a:r>
                <a:rPr lang="fr-FR" sz="2000" b="1">
                  <a:solidFill>
                    <a:srgbClr val="FFFF00"/>
                  </a:solidFill>
                  <a:latin typeface="Arial" charset="0"/>
                  <a:cs typeface="Arial" charset="0"/>
                </a:rPr>
                <a:t>Signal GPS 	Longueur d'onde 	      Bruit</a:t>
              </a:r>
            </a:p>
            <a:p>
              <a:pPr algn="l">
                <a:spcBef>
                  <a:spcPct val="25000"/>
                </a:spcBef>
                <a:tabLst>
                  <a:tab pos="2147888" algn="l"/>
                  <a:tab pos="4660900" algn="l"/>
                </a:tabLst>
              </a:pPr>
              <a:endParaRPr lang="fr-FR" sz="2000" b="1">
                <a:solidFill>
                  <a:srgbClr val="FFFF00"/>
                </a:solidFill>
                <a:latin typeface="Arial" charset="0"/>
                <a:cs typeface="Arial" charset="0"/>
              </a:endParaRPr>
            </a:p>
            <a:p>
              <a:pPr algn="l">
                <a:spcBef>
                  <a:spcPct val="25000"/>
                </a:spcBef>
                <a:tabLst>
                  <a:tab pos="2147888" algn="l"/>
                  <a:tab pos="4660900" algn="l"/>
                </a:tabLst>
              </a:pPr>
              <a:r>
                <a:rPr lang="fr-FR" sz="2000">
                  <a:solidFill>
                    <a:srgbClr val="FFFF00"/>
                  </a:solidFill>
                  <a:latin typeface="Arial" charset="0"/>
                  <a:cs typeface="Arial" charset="0"/>
                </a:rPr>
                <a:t>Code C\A 	300 m 	      1 à 3 m</a:t>
              </a:r>
            </a:p>
            <a:p>
              <a:pPr algn="l">
                <a:spcBef>
                  <a:spcPct val="25000"/>
                </a:spcBef>
                <a:tabLst>
                  <a:tab pos="2147888" algn="l"/>
                  <a:tab pos="4660900" algn="l"/>
                </a:tabLst>
              </a:pPr>
              <a:r>
                <a:rPr lang="fr-FR" sz="2000">
                  <a:solidFill>
                    <a:srgbClr val="FFFF00"/>
                  </a:solidFill>
                  <a:latin typeface="Arial" charset="0"/>
                  <a:cs typeface="Arial" charset="0"/>
                </a:rPr>
                <a:t>Code P 	  30 m 	0.1 à 0.3 m</a:t>
              </a:r>
            </a:p>
            <a:p>
              <a:pPr algn="l">
                <a:spcBef>
                  <a:spcPct val="25000"/>
                </a:spcBef>
                <a:tabLst>
                  <a:tab pos="2147888" algn="l"/>
                  <a:tab pos="4660900" algn="l"/>
                </a:tabLst>
              </a:pPr>
              <a:r>
                <a:rPr lang="fr-FR" sz="2000">
                  <a:solidFill>
                    <a:srgbClr val="FFFF00"/>
                  </a:solidFill>
                  <a:latin typeface="Arial" charset="0"/>
                  <a:cs typeface="Arial" charset="0"/>
                </a:rPr>
                <a:t>Phase 	 0,2 m 	         1 mm</a:t>
              </a:r>
            </a:p>
          </p:txBody>
        </p:sp>
        <p:sp>
          <p:nvSpPr>
            <p:cNvPr id="17428" name="Text Box 18"/>
            <p:cNvSpPr txBox="1">
              <a:spLocks noChangeArrowheads="1"/>
            </p:cNvSpPr>
            <p:nvPr/>
          </p:nvSpPr>
          <p:spPr bwMode="auto">
            <a:xfrm>
              <a:off x="47" y="2599"/>
              <a:ext cx="833" cy="252"/>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8000" tIns="18000" rIns="18000" bIns="18000">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lang="fr-FR" sz="2400" b="1">
                  <a:solidFill>
                    <a:srgbClr val="FFFFFF"/>
                  </a:solidFill>
                  <a:latin typeface="Arial" charset="0"/>
                  <a:cs typeface="Arial" charset="0"/>
                </a:rPr>
                <a:t>ABSOLU</a:t>
              </a:r>
            </a:p>
          </p:txBody>
        </p:sp>
        <p:sp>
          <p:nvSpPr>
            <p:cNvPr id="17429" name="Text Box 19"/>
            <p:cNvSpPr txBox="1">
              <a:spLocks noChangeArrowheads="1"/>
            </p:cNvSpPr>
            <p:nvPr/>
          </p:nvSpPr>
          <p:spPr bwMode="auto">
            <a:xfrm>
              <a:off x="4869" y="2600"/>
              <a:ext cx="832" cy="252"/>
            </a:xfrm>
            <a:prstGeom prst="rect">
              <a:avLst/>
            </a:prstGeom>
            <a:solidFill>
              <a:srgbClr val="B22A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8000" tIns="18000" rIns="18000" bIns="18000">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lang="fr-FR" sz="2400" b="1">
                  <a:solidFill>
                    <a:srgbClr val="FFFFFF"/>
                  </a:solidFill>
                  <a:latin typeface="Arial" charset="0"/>
                  <a:cs typeface="Arial" charset="0"/>
                </a:rPr>
                <a:t>RELATIF</a:t>
              </a:r>
            </a:p>
          </p:txBody>
        </p:sp>
        <p:sp>
          <p:nvSpPr>
            <p:cNvPr id="17430" name="Line 20"/>
            <p:cNvSpPr>
              <a:spLocks noChangeShapeType="1"/>
            </p:cNvSpPr>
            <p:nvPr/>
          </p:nvSpPr>
          <p:spPr bwMode="auto">
            <a:xfrm>
              <a:off x="2103" y="2005"/>
              <a:ext cx="0" cy="1395"/>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31" name="Line 21"/>
            <p:cNvSpPr>
              <a:spLocks noChangeShapeType="1"/>
            </p:cNvSpPr>
            <p:nvPr/>
          </p:nvSpPr>
          <p:spPr bwMode="auto">
            <a:xfrm>
              <a:off x="3849" y="2002"/>
              <a:ext cx="0" cy="1395"/>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32" name="Line 22"/>
            <p:cNvSpPr>
              <a:spLocks noChangeShapeType="1"/>
            </p:cNvSpPr>
            <p:nvPr/>
          </p:nvSpPr>
          <p:spPr bwMode="auto">
            <a:xfrm flipH="1">
              <a:off x="875" y="2278"/>
              <a:ext cx="3984" cy="6"/>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74789">
                                            <p:txEl>
                                              <p:pRg st="11" end="11"/>
                                            </p:txEl>
                                          </p:spTgt>
                                        </p:tgtEl>
                                        <p:attrNameLst>
                                          <p:attrName>style.visibility</p:attrName>
                                        </p:attrNameLst>
                                      </p:cBhvr>
                                      <p:to>
                                        <p:strVal val="visible"/>
                                      </p:to>
                                    </p:set>
                                    <p:anim calcmode="lin" valueType="num">
                                      <p:cBhvr additive="base">
                                        <p:cTn id="12" dur="500" fill="hold"/>
                                        <p:tgtEl>
                                          <p:spTgt spid="374789">
                                            <p:txEl>
                                              <p:pRg st="11" end="1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7478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mph" presetSubtype="0" fill="hold" nodeType="clickEffect">
                                  <p:stCondLst>
                                    <p:cond delay="0"/>
                                  </p:stCondLst>
                                  <p:childTnLst>
                                    <p:animScale>
                                      <p:cBhvr>
                                        <p:cTn id="17" dur="2000" fill="hold"/>
                                        <p:tgtEl>
                                          <p:spTgt spid="2"/>
                                        </p:tgtEl>
                                      </p:cBhvr>
                                      <p:by x="60000" y="60000"/>
                                    </p:animScale>
                                  </p:childTnLst>
                                </p:cTn>
                              </p:par>
                              <p:par>
                                <p:cTn id="18" presetID="64" presetClass="path" presetSubtype="0" accel="50000" decel="50000" fill="hold" nodeType="withEffect">
                                  <p:stCondLst>
                                    <p:cond delay="0"/>
                                  </p:stCondLst>
                                  <p:childTnLst>
                                    <p:animMotion origin="layout" path="M 0.0 -3.43049E-6 L -0.16997 -0.14527 " pathEditMode="relative" rAng="0" ptsTypes="AA">
                                      <p:cBhvr>
                                        <p:cTn id="19" dur="2000" fill="hold"/>
                                        <p:tgtEl>
                                          <p:spTgt spid="2"/>
                                        </p:tgtEl>
                                        <p:attrNameLst>
                                          <p:attrName>ppt_x</p:attrName>
                                          <p:attrName>ppt_y</p:attrName>
                                        </p:attrNameLst>
                                      </p:cBhvr>
                                      <p:rCtr x="-8507" y="-7263"/>
                                    </p:animMotion>
                                  </p:childTnLst>
                                </p:cTn>
                              </p:par>
                              <p:par>
                                <p:cTn id="20" presetID="10" presetClass="exit" presetSubtype="0" fill="hold" nodeType="withEffect">
                                  <p:stCondLst>
                                    <p:cond delay="0"/>
                                  </p:stCondLst>
                                  <p:childTnLst>
                                    <p:animEffect transition="out" filter="fade">
                                      <p:cBhvr>
                                        <p:cTn id="21" dur="2000"/>
                                        <p:tgtEl>
                                          <p:spTgt spid="374789">
                                            <p:txEl>
                                              <p:pRg st="11" end="11"/>
                                            </p:txEl>
                                          </p:spTgt>
                                        </p:tgtEl>
                                      </p:cBhvr>
                                    </p:animEffect>
                                    <p:set>
                                      <p:cBhvr>
                                        <p:cTn id="22" dur="1" fill="hold">
                                          <p:stCondLst>
                                            <p:cond delay="1999"/>
                                          </p:stCondLst>
                                        </p:cTn>
                                        <p:tgtEl>
                                          <p:spTgt spid="374789">
                                            <p:txEl>
                                              <p:pRg st="11" end="11"/>
                                            </p:txEl>
                                          </p:spTgt>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374794"/>
                                        </p:tgtEl>
                                        <p:attrNameLst>
                                          <p:attrName>style.visibility</p:attrName>
                                        </p:attrNameLst>
                                      </p:cBhvr>
                                      <p:to>
                                        <p:strVal val="visible"/>
                                      </p:to>
                                    </p:set>
                                    <p:animEffect transition="in" filter="fade">
                                      <p:cBhvr>
                                        <p:cTn id="25" dur="2000"/>
                                        <p:tgtEl>
                                          <p:spTgt spid="374794"/>
                                        </p:tgtEl>
                                      </p:cBhvr>
                                    </p:animEffect>
                                  </p:childTnLst>
                                </p:cTn>
                              </p:par>
                            </p:childTnLst>
                          </p:cTn>
                        </p:par>
                        <p:par>
                          <p:cTn id="26" fill="hold" nodeType="afterGroup">
                            <p:stCondLst>
                              <p:cond delay="2000"/>
                            </p:stCondLst>
                            <p:childTnLst>
                              <p:par>
                                <p:cTn id="27" presetID="10" presetClass="entr" presetSubtype="0" fill="hold" nodeType="afterEffect">
                                  <p:stCondLst>
                                    <p:cond delay="0"/>
                                  </p:stCondLst>
                                  <p:childTnLst>
                                    <p:set>
                                      <p:cBhvr>
                                        <p:cTn id="28" dur="1" fill="hold">
                                          <p:stCondLst>
                                            <p:cond delay="0"/>
                                          </p:stCondLst>
                                        </p:cTn>
                                        <p:tgtEl>
                                          <p:spTgt spid="374793"/>
                                        </p:tgtEl>
                                        <p:attrNameLst>
                                          <p:attrName>style.visibility</p:attrName>
                                        </p:attrNameLst>
                                      </p:cBhvr>
                                      <p:to>
                                        <p:strVal val="visible"/>
                                      </p:to>
                                    </p:set>
                                    <p:animEffect transition="in" filter="fade">
                                      <p:cBhvr>
                                        <p:cTn id="29" dur="2000"/>
                                        <p:tgtEl>
                                          <p:spTgt spid="374793"/>
                                        </p:tgtEl>
                                      </p:cBhvr>
                                    </p:animEffect>
                                  </p:childTnLst>
                                </p:cTn>
                              </p:par>
                            </p:childTnLst>
                          </p:cTn>
                        </p:par>
                        <p:par>
                          <p:cTn id="30" fill="hold" nodeType="afterGroup">
                            <p:stCondLst>
                              <p:cond delay="4000"/>
                            </p:stCondLst>
                            <p:childTnLst>
                              <p:par>
                                <p:cTn id="31" presetID="10" presetClass="entr" presetSubtype="0" fill="hold" nodeType="afterEffect">
                                  <p:stCondLst>
                                    <p:cond delay="0"/>
                                  </p:stCondLst>
                                  <p:childTnLst>
                                    <p:set>
                                      <p:cBhvr>
                                        <p:cTn id="32" dur="1" fill="hold">
                                          <p:stCondLst>
                                            <p:cond delay="0"/>
                                          </p:stCondLst>
                                        </p:cTn>
                                        <p:tgtEl>
                                          <p:spTgt spid="374795"/>
                                        </p:tgtEl>
                                        <p:attrNameLst>
                                          <p:attrName>style.visibility</p:attrName>
                                        </p:attrNameLst>
                                      </p:cBhvr>
                                      <p:to>
                                        <p:strVal val="visible"/>
                                      </p:to>
                                    </p:set>
                                    <p:animEffect transition="in" filter="fade">
                                      <p:cBhvr>
                                        <p:cTn id="33" dur="2000"/>
                                        <p:tgtEl>
                                          <p:spTgt spid="374795"/>
                                        </p:tgtEl>
                                      </p:cBhvr>
                                    </p:animEffect>
                                  </p:childTnLst>
                                </p:cTn>
                              </p:par>
                            </p:childTnLst>
                          </p:cTn>
                        </p:par>
                        <p:par>
                          <p:cTn id="34" fill="hold" nodeType="afterGroup">
                            <p:stCondLst>
                              <p:cond delay="6000"/>
                            </p:stCondLst>
                            <p:childTnLst>
                              <p:par>
                                <p:cTn id="35" presetID="10" presetClass="entr" presetSubtype="0" fill="hold" nodeType="afterEffect">
                                  <p:stCondLst>
                                    <p:cond delay="0"/>
                                  </p:stCondLst>
                                  <p:childTnLst>
                                    <p:set>
                                      <p:cBhvr>
                                        <p:cTn id="36" dur="1" fill="hold">
                                          <p:stCondLst>
                                            <p:cond delay="0"/>
                                          </p:stCondLst>
                                        </p:cTn>
                                        <p:tgtEl>
                                          <p:spTgt spid="374791"/>
                                        </p:tgtEl>
                                        <p:attrNameLst>
                                          <p:attrName>style.visibility</p:attrName>
                                        </p:attrNameLst>
                                      </p:cBhvr>
                                      <p:to>
                                        <p:strVal val="visible"/>
                                      </p:to>
                                    </p:set>
                                    <p:animEffect transition="in" filter="fade">
                                      <p:cBhvr>
                                        <p:cTn id="37" dur="2000"/>
                                        <p:tgtEl>
                                          <p:spTgt spid="374791"/>
                                        </p:tgtEl>
                                      </p:cBhvr>
                                    </p:animEffect>
                                  </p:childTnLst>
                                </p:cTn>
                              </p:par>
                            </p:childTnLst>
                          </p:cTn>
                        </p:par>
                        <p:par>
                          <p:cTn id="38" fill="hold" nodeType="afterGroup">
                            <p:stCondLst>
                              <p:cond delay="8000"/>
                            </p:stCondLst>
                            <p:childTnLst>
                              <p:par>
                                <p:cTn id="39" presetID="10" presetClass="entr" presetSubtype="0" fill="hold" nodeType="afterEffect">
                                  <p:stCondLst>
                                    <p:cond delay="0"/>
                                  </p:stCondLst>
                                  <p:childTnLst>
                                    <p:set>
                                      <p:cBhvr>
                                        <p:cTn id="40" dur="1" fill="hold">
                                          <p:stCondLst>
                                            <p:cond delay="0"/>
                                          </p:stCondLst>
                                        </p:cTn>
                                        <p:tgtEl>
                                          <p:spTgt spid="374796"/>
                                        </p:tgtEl>
                                        <p:attrNameLst>
                                          <p:attrName>style.visibility</p:attrName>
                                        </p:attrNameLst>
                                      </p:cBhvr>
                                      <p:to>
                                        <p:strVal val="visible"/>
                                      </p:to>
                                    </p:set>
                                    <p:animEffect transition="in" filter="fade">
                                      <p:cBhvr>
                                        <p:cTn id="41" dur="2000"/>
                                        <p:tgtEl>
                                          <p:spTgt spid="374796"/>
                                        </p:tgtEl>
                                      </p:cBhvr>
                                    </p:animEffect>
                                  </p:childTnLst>
                                </p:cTn>
                              </p:par>
                            </p:childTnLst>
                          </p:cTn>
                        </p:par>
                        <p:par>
                          <p:cTn id="42" fill="hold" nodeType="afterGroup">
                            <p:stCondLst>
                              <p:cond delay="10000"/>
                            </p:stCondLst>
                            <p:childTnLst>
                              <p:par>
                                <p:cTn id="43" presetID="10" presetClass="entr" presetSubtype="0" fill="hold" nodeType="afterEffect">
                                  <p:stCondLst>
                                    <p:cond delay="0"/>
                                  </p:stCondLst>
                                  <p:childTnLst>
                                    <p:set>
                                      <p:cBhvr>
                                        <p:cTn id="44" dur="1" fill="hold">
                                          <p:stCondLst>
                                            <p:cond delay="0"/>
                                          </p:stCondLst>
                                        </p:cTn>
                                        <p:tgtEl>
                                          <p:spTgt spid="374792"/>
                                        </p:tgtEl>
                                        <p:attrNameLst>
                                          <p:attrName>style.visibility</p:attrName>
                                        </p:attrNameLst>
                                      </p:cBhvr>
                                      <p:to>
                                        <p:strVal val="visible"/>
                                      </p:to>
                                    </p:set>
                                    <p:animEffect transition="in" filter="fade">
                                      <p:cBhvr>
                                        <p:cTn id="45" dur="2000"/>
                                        <p:tgtEl>
                                          <p:spTgt spid="374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urs_GPS_05">
  <a:themeElements>
    <a:clrScheme name="cours_GPS_05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urs_GPS_05">
      <a:majorFont>
        <a:latin typeface="Arial"/>
        <a:ea typeface=""/>
        <a:cs typeface=""/>
      </a:majorFont>
      <a:minorFont>
        <a:latin typeface="Arial Narrow"/>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1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1400" b="0" i="0" u="none" strike="noStrike" cap="none" normalizeH="0" baseline="0">
            <a:ln>
              <a:noFill/>
            </a:ln>
            <a:solidFill>
              <a:schemeClr val="tx1"/>
            </a:solidFill>
            <a:effectLst/>
            <a:latin typeface="Times New Roman" charset="0"/>
          </a:defRPr>
        </a:defPPr>
      </a:lstStyle>
    </a:lnDef>
  </a:objectDefaults>
  <a:extraClrSchemeLst>
    <a:extraClrScheme>
      <a:clrScheme name="cours_GPS_05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urs_GPS_05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urs_GPS_05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42759</TotalTime>
  <Words>1936</Words>
  <Application>Microsoft Macintosh PowerPoint</Application>
  <PresentationFormat>Présentation à l'écran (4:3)</PresentationFormat>
  <Paragraphs>380</Paragraphs>
  <Slides>20</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20</vt:i4>
      </vt:variant>
    </vt:vector>
  </HeadingPairs>
  <TitlesOfParts>
    <vt:vector size="22" baseType="lpstr">
      <vt:lpstr>cours_GPS_05</vt:lpstr>
      <vt:lpstr>Image</vt:lpstr>
      <vt:lpstr>Les trajets multiples </vt:lpstr>
      <vt:lpstr>Les biais propres aux antennes</vt:lpstr>
      <vt:lpstr>Les biais propres aux antennes</vt:lpstr>
      <vt:lpstr>Les biais propres aux antennes</vt:lpstr>
      <vt:lpstr>Les biais propres aux antennes</vt:lpstr>
      <vt:lpstr>Les biais propres aux antennes</vt:lpstr>
      <vt:lpstr>Les biais propres aux antennes</vt:lpstr>
      <vt:lpstr>Les biais propres aux antennes</vt:lpstr>
      <vt:lpstr>Les biais propres aux récepteurs</vt:lpstr>
      <vt:lpstr>Les effets relativistes</vt:lpstr>
      <vt:lpstr>PLAN</vt:lpstr>
      <vt:lpstr>Le positionnement absolu avec la méthode PPP</vt:lpstr>
      <vt:lpstr>PLAN</vt:lpstr>
      <vt:lpstr>LE CAS PARTICULIER DE LA COMPOSANTE GPS VERTICALE</vt:lpstr>
      <vt:lpstr>Notion de précision</vt:lpstr>
      <vt:lpstr>Notion de précision</vt:lpstr>
      <vt:lpstr>Notion de répétabilité</vt:lpstr>
      <vt:lpstr>Notion de répétabilité</vt:lpstr>
      <vt:lpstr> Précision du positionnement par différentes techniques géodésiques</vt:lpstr>
      <vt:lpstr>Présentation PowerPoint</vt:lpstr>
    </vt:vector>
  </TitlesOfParts>
  <Company>GTS / CNRS /UM2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Origines de la situation</dc:title>
  <dc:creator>Erik Doerflinger</dc:creator>
  <cp:lastModifiedBy>erik doerflinger</cp:lastModifiedBy>
  <cp:revision>316</cp:revision>
  <cp:lastPrinted>1601-01-01T00:00:00Z</cp:lastPrinted>
  <dcterms:created xsi:type="dcterms:W3CDTF">2010-01-07T15:01:48Z</dcterms:created>
  <dcterms:modified xsi:type="dcterms:W3CDTF">2016-01-26T13:31:17Z</dcterms:modified>
</cp:coreProperties>
</file>