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Lst>
  <p:notesMasterIdLst>
    <p:notesMasterId r:id="rId72"/>
  </p:notesMasterIdLst>
  <p:handoutMasterIdLst>
    <p:handoutMasterId r:id="rId73"/>
  </p:handoutMasterIdLst>
  <p:sldIdLst>
    <p:sldId id="450" r:id="rId2"/>
    <p:sldId id="284" r:id="rId3"/>
    <p:sldId id="423" r:id="rId4"/>
    <p:sldId id="426" r:id="rId5"/>
    <p:sldId id="342" r:id="rId6"/>
    <p:sldId id="346" r:id="rId7"/>
    <p:sldId id="451" r:id="rId8"/>
    <p:sldId id="339" r:id="rId9"/>
    <p:sldId id="302" r:id="rId10"/>
    <p:sldId id="381" r:id="rId11"/>
    <p:sldId id="452" r:id="rId12"/>
    <p:sldId id="347" r:id="rId13"/>
    <p:sldId id="348" r:id="rId14"/>
    <p:sldId id="341" r:id="rId15"/>
    <p:sldId id="301" r:id="rId16"/>
    <p:sldId id="352" r:id="rId17"/>
    <p:sldId id="427" r:id="rId18"/>
    <p:sldId id="349" r:id="rId19"/>
    <p:sldId id="299" r:id="rId20"/>
    <p:sldId id="428" r:id="rId21"/>
    <p:sldId id="354" r:id="rId22"/>
    <p:sldId id="355" r:id="rId23"/>
    <p:sldId id="356" r:id="rId24"/>
    <p:sldId id="353" r:id="rId25"/>
    <p:sldId id="429" r:id="rId26"/>
    <p:sldId id="359" r:id="rId27"/>
    <p:sldId id="279" r:id="rId28"/>
    <p:sldId id="358" r:id="rId29"/>
    <p:sldId id="439" r:id="rId30"/>
    <p:sldId id="440" r:id="rId31"/>
    <p:sldId id="441" r:id="rId32"/>
    <p:sldId id="449" r:id="rId33"/>
    <p:sldId id="445" r:id="rId34"/>
    <p:sldId id="446" r:id="rId35"/>
    <p:sldId id="447" r:id="rId36"/>
    <p:sldId id="448" r:id="rId37"/>
    <p:sldId id="453" r:id="rId38"/>
    <p:sldId id="454" r:id="rId39"/>
    <p:sldId id="455" r:id="rId40"/>
    <p:sldId id="456" r:id="rId41"/>
    <p:sldId id="457" r:id="rId42"/>
    <p:sldId id="458" r:id="rId43"/>
    <p:sldId id="459" r:id="rId44"/>
    <p:sldId id="460" r:id="rId45"/>
    <p:sldId id="461" r:id="rId46"/>
    <p:sldId id="462" r:id="rId47"/>
    <p:sldId id="463" r:id="rId48"/>
    <p:sldId id="464" r:id="rId49"/>
    <p:sldId id="465" r:id="rId50"/>
    <p:sldId id="466" r:id="rId51"/>
    <p:sldId id="467" r:id="rId52"/>
    <p:sldId id="468" r:id="rId53"/>
    <p:sldId id="469" r:id="rId54"/>
    <p:sldId id="470" r:id="rId55"/>
    <p:sldId id="471" r:id="rId56"/>
    <p:sldId id="472" r:id="rId57"/>
    <p:sldId id="473" r:id="rId58"/>
    <p:sldId id="474" r:id="rId59"/>
    <p:sldId id="484" r:id="rId60"/>
    <p:sldId id="485" r:id="rId61"/>
    <p:sldId id="486" r:id="rId62"/>
    <p:sldId id="475" r:id="rId63"/>
    <p:sldId id="483" r:id="rId64"/>
    <p:sldId id="476" r:id="rId65"/>
    <p:sldId id="477" r:id="rId66"/>
    <p:sldId id="478" r:id="rId67"/>
    <p:sldId id="479" r:id="rId68"/>
    <p:sldId id="480" r:id="rId69"/>
    <p:sldId id="481" r:id="rId70"/>
    <p:sldId id="482" r:id="rId71"/>
  </p:sldIdLst>
  <p:sldSz cx="9144000" cy="6858000" type="screen4x3"/>
  <p:notesSz cx="6781800" cy="9918700"/>
  <p:defaultTextStyle>
    <a:defPPr>
      <a:defRPr lang="en-US"/>
    </a:defPPr>
    <a:lvl1pPr algn="ctr" rtl="0" fontAlgn="base">
      <a:spcBef>
        <a:spcPct val="0"/>
      </a:spcBef>
      <a:spcAft>
        <a:spcPct val="0"/>
      </a:spcAft>
      <a:defRPr kumimoji="1" sz="1400" kern="1200">
        <a:solidFill>
          <a:schemeClr val="tx1"/>
        </a:solidFill>
        <a:latin typeface="Times New Roman" charset="0"/>
        <a:ea typeface="ＭＳ Ｐゴシック" charset="0"/>
        <a:cs typeface="ＭＳ Ｐゴシック" charset="0"/>
      </a:defRPr>
    </a:lvl1pPr>
    <a:lvl2pPr marL="457200" algn="ctr" rtl="0" fontAlgn="base">
      <a:spcBef>
        <a:spcPct val="0"/>
      </a:spcBef>
      <a:spcAft>
        <a:spcPct val="0"/>
      </a:spcAft>
      <a:defRPr kumimoji="1" sz="1400" kern="1200">
        <a:solidFill>
          <a:schemeClr val="tx1"/>
        </a:solidFill>
        <a:latin typeface="Times New Roman" charset="0"/>
        <a:ea typeface="ＭＳ Ｐゴシック" charset="0"/>
        <a:cs typeface="ＭＳ Ｐゴシック" charset="0"/>
      </a:defRPr>
    </a:lvl2pPr>
    <a:lvl3pPr marL="914400" algn="ctr" rtl="0" fontAlgn="base">
      <a:spcBef>
        <a:spcPct val="0"/>
      </a:spcBef>
      <a:spcAft>
        <a:spcPct val="0"/>
      </a:spcAft>
      <a:defRPr kumimoji="1" sz="1400" kern="1200">
        <a:solidFill>
          <a:schemeClr val="tx1"/>
        </a:solidFill>
        <a:latin typeface="Times New Roman" charset="0"/>
        <a:ea typeface="ＭＳ Ｐゴシック" charset="0"/>
        <a:cs typeface="ＭＳ Ｐゴシック" charset="0"/>
      </a:defRPr>
    </a:lvl3pPr>
    <a:lvl4pPr marL="1371600" algn="ctr" rtl="0" fontAlgn="base">
      <a:spcBef>
        <a:spcPct val="0"/>
      </a:spcBef>
      <a:spcAft>
        <a:spcPct val="0"/>
      </a:spcAft>
      <a:defRPr kumimoji="1" sz="1400" kern="1200">
        <a:solidFill>
          <a:schemeClr val="tx1"/>
        </a:solidFill>
        <a:latin typeface="Times New Roman" charset="0"/>
        <a:ea typeface="ＭＳ Ｐゴシック" charset="0"/>
        <a:cs typeface="ＭＳ Ｐゴシック" charset="0"/>
      </a:defRPr>
    </a:lvl4pPr>
    <a:lvl5pPr marL="1828800" algn="ctr" rtl="0" fontAlgn="base">
      <a:spcBef>
        <a:spcPct val="0"/>
      </a:spcBef>
      <a:spcAft>
        <a:spcPct val="0"/>
      </a:spcAft>
      <a:defRPr kumimoji="1" sz="1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kumimoji="1" sz="1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kumimoji="1" sz="1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kumimoji="1" sz="1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kumimoji="1" sz="1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554340"/>
    <a:srgbClr val="406274"/>
    <a:srgbClr val="1B4A6E"/>
    <a:srgbClr val="265A88"/>
    <a:srgbClr val="4C7F9D"/>
    <a:srgbClr val="0F8AC0"/>
    <a:srgbClr val="5493B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3" d="100"/>
          <a:sy n="133" d="100"/>
        </p:scale>
        <p:origin x="-1752"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354"/>
    </p:cViewPr>
  </p:sorterViewPr>
  <p:notesViewPr>
    <p:cSldViewPr snapToGrid="0">
      <p:cViewPr varScale="1">
        <p:scale>
          <a:sx n="95" d="100"/>
          <a:sy n="95" d="100"/>
        </p:scale>
        <p:origin x="-3736" y="-120"/>
      </p:cViewPr>
      <p:guideLst>
        <p:guide orient="horz" pos="3124"/>
        <p:guide pos="21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handoutMaster" Target="handoutMasters/handout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8.wmf"/><Relationship Id="rId2" Type="http://schemas.openxmlformats.org/officeDocument/2006/relationships/image" Target="../media/image119.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21.wmf"/><Relationship Id="rId4" Type="http://schemas.openxmlformats.org/officeDocument/2006/relationships/image" Target="../media/image119.wmf"/><Relationship Id="rId5" Type="http://schemas.openxmlformats.org/officeDocument/2006/relationships/image" Target="../media/image122.wmf"/><Relationship Id="rId1" Type="http://schemas.openxmlformats.org/officeDocument/2006/relationships/image" Target="../media/image118.wmf"/><Relationship Id="rId2" Type="http://schemas.openxmlformats.org/officeDocument/2006/relationships/image" Target="../media/image120.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25.wmf"/><Relationship Id="rId4" Type="http://schemas.openxmlformats.org/officeDocument/2006/relationships/image" Target="../media/image126.wmf"/><Relationship Id="rId5" Type="http://schemas.openxmlformats.org/officeDocument/2006/relationships/image" Target="../media/image127.wmf"/><Relationship Id="rId6" Type="http://schemas.openxmlformats.org/officeDocument/2006/relationships/image" Target="../media/image128.wmf"/><Relationship Id="rId7" Type="http://schemas.openxmlformats.org/officeDocument/2006/relationships/image" Target="../media/image129.wmf"/><Relationship Id="rId1" Type="http://schemas.openxmlformats.org/officeDocument/2006/relationships/image" Target="../media/image123.wmf"/><Relationship Id="rId2" Type="http://schemas.openxmlformats.org/officeDocument/2006/relationships/image" Target="../media/image124.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32.wmf"/><Relationship Id="rId4" Type="http://schemas.openxmlformats.org/officeDocument/2006/relationships/image" Target="../media/image133.wmf"/><Relationship Id="rId1" Type="http://schemas.openxmlformats.org/officeDocument/2006/relationships/image" Target="../media/image130.wmf"/><Relationship Id="rId2" Type="http://schemas.openxmlformats.org/officeDocument/2006/relationships/image" Target="../media/image131.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4.wmf"/><Relationship Id="rId2" Type="http://schemas.openxmlformats.org/officeDocument/2006/relationships/image" Target="../media/image135.wmf"/><Relationship Id="rId3" Type="http://schemas.openxmlformats.org/officeDocument/2006/relationships/image" Target="../media/image136.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39.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39.wmf"/><Relationship Id="rId2" Type="http://schemas.openxmlformats.org/officeDocument/2006/relationships/image" Target="../media/image141.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4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png"/><Relationship Id="rId3" Type="http://schemas.openxmlformats.org/officeDocument/2006/relationships/image" Target="../media/image4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png"/><Relationship Id="rId3" Type="http://schemas.openxmlformats.org/officeDocument/2006/relationships/image" Target="../media/image4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43225" cy="492125"/>
          </a:xfrm>
          <a:prstGeom prst="rect">
            <a:avLst/>
          </a:prstGeom>
          <a:noFill/>
          <a:ln w="9525">
            <a:noFill/>
            <a:miter lim="800000"/>
            <a:headEnd/>
            <a:tailEnd/>
          </a:ln>
          <a:effectLst/>
        </p:spPr>
        <p:txBody>
          <a:bodyPr vert="horz" wrap="square" lIns="94616" tIns="47306" rIns="94616" bIns="47306" numCol="1" anchor="t" anchorCtr="0" compatLnSpc="1">
            <a:prstTxWarp prst="textNoShape">
              <a:avLst/>
            </a:prstTxWarp>
          </a:bodyPr>
          <a:lstStyle>
            <a:lvl1pPr algn="l" defTabSz="946150">
              <a:defRPr sz="1200"/>
            </a:lvl1pPr>
          </a:lstStyle>
          <a:p>
            <a:pPr>
              <a:defRPr/>
            </a:pPr>
            <a:endParaRPr lang="fr-FR"/>
          </a:p>
        </p:txBody>
      </p:sp>
      <p:sp>
        <p:nvSpPr>
          <p:cNvPr id="16387" name="Rectangle 3"/>
          <p:cNvSpPr>
            <a:spLocks noGrp="1" noChangeArrowheads="1"/>
          </p:cNvSpPr>
          <p:nvPr>
            <p:ph type="dt" sz="quarter" idx="1"/>
          </p:nvPr>
        </p:nvSpPr>
        <p:spPr bwMode="auto">
          <a:xfrm>
            <a:off x="3851275" y="0"/>
            <a:ext cx="2943225" cy="492125"/>
          </a:xfrm>
          <a:prstGeom prst="rect">
            <a:avLst/>
          </a:prstGeom>
          <a:noFill/>
          <a:ln w="9525">
            <a:noFill/>
            <a:miter lim="800000"/>
            <a:headEnd/>
            <a:tailEnd/>
          </a:ln>
          <a:effectLst/>
        </p:spPr>
        <p:txBody>
          <a:bodyPr vert="horz" wrap="square" lIns="94616" tIns="47306" rIns="94616" bIns="47306" numCol="1" anchor="t" anchorCtr="0" compatLnSpc="1">
            <a:prstTxWarp prst="textNoShape">
              <a:avLst/>
            </a:prstTxWarp>
          </a:bodyPr>
          <a:lstStyle>
            <a:lvl1pPr algn="r" defTabSz="946150">
              <a:defRPr sz="1200"/>
            </a:lvl1pPr>
          </a:lstStyle>
          <a:p>
            <a:pPr>
              <a:defRPr/>
            </a:pPr>
            <a:endParaRPr lang="fr-FR"/>
          </a:p>
        </p:txBody>
      </p:sp>
      <p:sp>
        <p:nvSpPr>
          <p:cNvPr id="16388" name="Rectangle 4"/>
          <p:cNvSpPr>
            <a:spLocks noGrp="1" noChangeArrowheads="1"/>
          </p:cNvSpPr>
          <p:nvPr>
            <p:ph type="ftr" sz="quarter" idx="2"/>
          </p:nvPr>
        </p:nvSpPr>
        <p:spPr bwMode="auto">
          <a:xfrm>
            <a:off x="0" y="9451975"/>
            <a:ext cx="2943225" cy="492125"/>
          </a:xfrm>
          <a:prstGeom prst="rect">
            <a:avLst/>
          </a:prstGeom>
          <a:noFill/>
          <a:ln w="9525">
            <a:noFill/>
            <a:miter lim="800000"/>
            <a:headEnd/>
            <a:tailEnd/>
          </a:ln>
          <a:effectLst/>
        </p:spPr>
        <p:txBody>
          <a:bodyPr vert="horz" wrap="square" lIns="94616" tIns="47306" rIns="94616" bIns="47306" numCol="1" anchor="b" anchorCtr="0" compatLnSpc="1">
            <a:prstTxWarp prst="textNoShape">
              <a:avLst/>
            </a:prstTxWarp>
          </a:bodyPr>
          <a:lstStyle>
            <a:lvl1pPr algn="l" defTabSz="946150">
              <a:defRPr sz="1200"/>
            </a:lvl1pPr>
          </a:lstStyle>
          <a:p>
            <a:pPr>
              <a:defRPr/>
            </a:pPr>
            <a:endParaRPr lang="fr-FR"/>
          </a:p>
        </p:txBody>
      </p:sp>
      <p:sp>
        <p:nvSpPr>
          <p:cNvPr id="16389" name="Rectangle 5"/>
          <p:cNvSpPr>
            <a:spLocks noGrp="1" noChangeArrowheads="1"/>
          </p:cNvSpPr>
          <p:nvPr>
            <p:ph type="sldNum" sz="quarter" idx="3"/>
          </p:nvPr>
        </p:nvSpPr>
        <p:spPr bwMode="auto">
          <a:xfrm>
            <a:off x="3851275" y="9451975"/>
            <a:ext cx="2943225" cy="492125"/>
          </a:xfrm>
          <a:prstGeom prst="rect">
            <a:avLst/>
          </a:prstGeom>
          <a:noFill/>
          <a:ln w="9525">
            <a:noFill/>
            <a:miter lim="800000"/>
            <a:headEnd/>
            <a:tailEnd/>
          </a:ln>
          <a:effectLst/>
        </p:spPr>
        <p:txBody>
          <a:bodyPr vert="horz" wrap="square" lIns="94616" tIns="47306" rIns="94616" bIns="47306" numCol="1" anchor="b" anchorCtr="0" compatLnSpc="1">
            <a:prstTxWarp prst="textNoShape">
              <a:avLst/>
            </a:prstTxWarp>
          </a:bodyPr>
          <a:lstStyle>
            <a:lvl1pPr algn="r" defTabSz="946150">
              <a:defRPr sz="1200"/>
            </a:lvl1pPr>
          </a:lstStyle>
          <a:p>
            <a:pPr>
              <a:defRPr/>
            </a:pPr>
            <a:fld id="{E222D229-B967-8F49-A66B-D346CFD9DB26}" type="slidenum">
              <a:rPr lang="fr-FR"/>
              <a:pPr>
                <a:defRPr/>
              </a:pPr>
              <a:t>‹#›</a:t>
            </a:fld>
            <a:endParaRPr lang="fr-FR"/>
          </a:p>
        </p:txBody>
      </p:sp>
    </p:spTree>
    <p:extLst>
      <p:ext uri="{BB962C8B-B14F-4D97-AF65-F5344CB8AC3E}">
        <p14:creationId xmlns:p14="http://schemas.microsoft.com/office/powerpoint/2010/main" val="562305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43225" cy="492125"/>
          </a:xfrm>
          <a:prstGeom prst="rect">
            <a:avLst/>
          </a:prstGeom>
          <a:noFill/>
          <a:ln w="9525">
            <a:noFill/>
            <a:miter lim="800000"/>
            <a:headEnd/>
            <a:tailEnd/>
          </a:ln>
          <a:effectLst/>
        </p:spPr>
        <p:txBody>
          <a:bodyPr vert="horz" wrap="square" lIns="94616" tIns="47306" rIns="94616" bIns="47306" numCol="1" anchor="t" anchorCtr="0" compatLnSpc="1">
            <a:prstTxWarp prst="textNoShape">
              <a:avLst/>
            </a:prstTxWarp>
          </a:bodyPr>
          <a:lstStyle>
            <a:lvl1pPr algn="l" defTabSz="946150">
              <a:defRPr sz="1200"/>
            </a:lvl1pPr>
          </a:lstStyle>
          <a:p>
            <a:pPr>
              <a:defRPr/>
            </a:pPr>
            <a:endParaRPr lang="fr-FR"/>
          </a:p>
        </p:txBody>
      </p:sp>
      <p:sp>
        <p:nvSpPr>
          <p:cNvPr id="15363" name="Rectangle 3"/>
          <p:cNvSpPr>
            <a:spLocks noGrp="1" noChangeArrowheads="1"/>
          </p:cNvSpPr>
          <p:nvPr>
            <p:ph type="dt" idx="1"/>
          </p:nvPr>
        </p:nvSpPr>
        <p:spPr bwMode="auto">
          <a:xfrm>
            <a:off x="3851275" y="0"/>
            <a:ext cx="2943225" cy="492125"/>
          </a:xfrm>
          <a:prstGeom prst="rect">
            <a:avLst/>
          </a:prstGeom>
          <a:noFill/>
          <a:ln w="9525">
            <a:noFill/>
            <a:miter lim="800000"/>
            <a:headEnd/>
            <a:tailEnd/>
          </a:ln>
          <a:effectLst/>
        </p:spPr>
        <p:txBody>
          <a:bodyPr vert="horz" wrap="square" lIns="94616" tIns="47306" rIns="94616" bIns="47306" numCol="1" anchor="t" anchorCtr="0" compatLnSpc="1">
            <a:prstTxWarp prst="textNoShape">
              <a:avLst/>
            </a:prstTxWarp>
          </a:bodyPr>
          <a:lstStyle>
            <a:lvl1pPr algn="r" defTabSz="946150">
              <a:defRPr sz="1200"/>
            </a:lvl1pPr>
          </a:lstStyle>
          <a:p>
            <a:pPr>
              <a:defRPr/>
            </a:pPr>
            <a:endParaRPr lang="fr-FR"/>
          </a:p>
        </p:txBody>
      </p:sp>
      <p:sp>
        <p:nvSpPr>
          <p:cNvPr id="8196" name="Rectangle 4"/>
          <p:cNvSpPr>
            <a:spLocks noGrp="1" noRot="1" noChangeAspect="1" noChangeArrowheads="1" noTextEdit="1"/>
          </p:cNvSpPr>
          <p:nvPr>
            <p:ph type="sldImg" idx="2"/>
          </p:nvPr>
        </p:nvSpPr>
        <p:spPr bwMode="auto">
          <a:xfrm>
            <a:off x="933450" y="739775"/>
            <a:ext cx="4929188" cy="36972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5" name="Rectangle 5"/>
          <p:cNvSpPr>
            <a:spLocks noGrp="1" noChangeArrowheads="1"/>
          </p:cNvSpPr>
          <p:nvPr>
            <p:ph type="body" sz="quarter" idx="3"/>
          </p:nvPr>
        </p:nvSpPr>
        <p:spPr bwMode="auto">
          <a:xfrm>
            <a:off x="904875" y="4684713"/>
            <a:ext cx="4983163" cy="4519612"/>
          </a:xfrm>
          <a:prstGeom prst="rect">
            <a:avLst/>
          </a:prstGeom>
          <a:noFill/>
          <a:ln w="9525">
            <a:noFill/>
            <a:miter lim="800000"/>
            <a:headEnd/>
            <a:tailEnd/>
          </a:ln>
          <a:effectLst/>
        </p:spPr>
        <p:txBody>
          <a:bodyPr vert="horz" wrap="square" lIns="94616" tIns="47306" rIns="94616" bIns="47306"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15366" name="Rectangle 6"/>
          <p:cNvSpPr>
            <a:spLocks noGrp="1" noChangeArrowheads="1"/>
          </p:cNvSpPr>
          <p:nvPr>
            <p:ph type="ftr" sz="quarter" idx="4"/>
          </p:nvPr>
        </p:nvSpPr>
        <p:spPr bwMode="auto">
          <a:xfrm>
            <a:off x="0" y="9451975"/>
            <a:ext cx="2943225" cy="492125"/>
          </a:xfrm>
          <a:prstGeom prst="rect">
            <a:avLst/>
          </a:prstGeom>
          <a:noFill/>
          <a:ln w="9525">
            <a:noFill/>
            <a:miter lim="800000"/>
            <a:headEnd/>
            <a:tailEnd/>
          </a:ln>
          <a:effectLst/>
        </p:spPr>
        <p:txBody>
          <a:bodyPr vert="horz" wrap="square" lIns="94616" tIns="47306" rIns="94616" bIns="47306" numCol="1" anchor="b" anchorCtr="0" compatLnSpc="1">
            <a:prstTxWarp prst="textNoShape">
              <a:avLst/>
            </a:prstTxWarp>
          </a:bodyPr>
          <a:lstStyle>
            <a:lvl1pPr algn="l" defTabSz="946150">
              <a:defRPr sz="1200"/>
            </a:lvl1pPr>
          </a:lstStyle>
          <a:p>
            <a:pPr>
              <a:defRPr/>
            </a:pPr>
            <a:endParaRPr lang="fr-FR"/>
          </a:p>
        </p:txBody>
      </p:sp>
      <p:sp>
        <p:nvSpPr>
          <p:cNvPr id="15367" name="Rectangle 7"/>
          <p:cNvSpPr>
            <a:spLocks noGrp="1" noChangeArrowheads="1"/>
          </p:cNvSpPr>
          <p:nvPr>
            <p:ph type="sldNum" sz="quarter" idx="5"/>
          </p:nvPr>
        </p:nvSpPr>
        <p:spPr bwMode="auto">
          <a:xfrm>
            <a:off x="3851275" y="9451975"/>
            <a:ext cx="2943225" cy="492125"/>
          </a:xfrm>
          <a:prstGeom prst="rect">
            <a:avLst/>
          </a:prstGeom>
          <a:noFill/>
          <a:ln w="9525">
            <a:noFill/>
            <a:miter lim="800000"/>
            <a:headEnd/>
            <a:tailEnd/>
          </a:ln>
          <a:effectLst/>
        </p:spPr>
        <p:txBody>
          <a:bodyPr vert="horz" wrap="square" lIns="94616" tIns="47306" rIns="94616" bIns="47306" numCol="1" anchor="b" anchorCtr="0" compatLnSpc="1">
            <a:prstTxWarp prst="textNoShape">
              <a:avLst/>
            </a:prstTxWarp>
          </a:bodyPr>
          <a:lstStyle>
            <a:lvl1pPr algn="r" defTabSz="946150">
              <a:defRPr sz="1200"/>
            </a:lvl1pPr>
          </a:lstStyle>
          <a:p>
            <a:pPr>
              <a:defRPr/>
            </a:pPr>
            <a:fld id="{04A01838-7162-2A43-ADB3-683364FD79E9}" type="slidenum">
              <a:rPr lang="fr-FR"/>
              <a:pPr>
                <a:defRPr/>
              </a:pPr>
              <a:t>‹#›</a:t>
            </a:fld>
            <a:endParaRPr lang="fr-FR"/>
          </a:p>
        </p:txBody>
      </p:sp>
    </p:spTree>
    <p:extLst>
      <p:ext uri="{BB962C8B-B14F-4D97-AF65-F5344CB8AC3E}">
        <p14:creationId xmlns:p14="http://schemas.microsoft.com/office/powerpoint/2010/main" val="3798949691"/>
      </p:ext>
    </p:extLst>
  </p:cSld>
  <p:clrMap bg1="lt1" tx1="dk1" bg2="lt2" tx2="dk2" accent1="accent1" accent2="accent2" accent3="accent3" accent4="accent4" accent5="accent5" accent6="accent6" hlink="hlink" folHlink="folHlink"/>
  <p:hf hdr="0" ftr="0" dt="0"/>
  <p:notesStyle>
    <a:lvl1pPr algn="l" defTabSz="911225" rtl="0" eaLnBrk="0" fontAlgn="base" hangingPunct="0">
      <a:spcBef>
        <a:spcPct val="30000"/>
      </a:spcBef>
      <a:spcAft>
        <a:spcPct val="0"/>
      </a:spcAft>
      <a:defRPr kumimoji="1" sz="1200" kern="1200">
        <a:solidFill>
          <a:schemeClr val="tx1"/>
        </a:solidFill>
        <a:latin typeface="Times New Roman" charset="0"/>
        <a:ea typeface="ＭＳ Ｐゴシック" pitchFamily="-65" charset="-128"/>
        <a:cs typeface="ＭＳ Ｐゴシック" pitchFamily="-65" charset="-128"/>
      </a:defRPr>
    </a:lvl1pPr>
    <a:lvl2pPr marL="455613" algn="l" defTabSz="911225"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2pPr>
    <a:lvl3pPr marL="912813" algn="l" defTabSz="911225"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3pPr>
    <a:lvl4pPr marL="1368425" algn="l" defTabSz="911225"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4pPr>
    <a:lvl5pPr marL="1825625" algn="l" defTabSz="911225"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Espace réservé de l'image des diapositives 1"/>
          <p:cNvSpPr>
            <a:spLocks noGrp="1" noRot="1" noChangeAspect="1"/>
          </p:cNvSpPr>
          <p:nvPr>
            <p:ph type="sldImg"/>
          </p:nvPr>
        </p:nvSpPr>
        <p:spPr>
          <a:ln/>
        </p:spPr>
      </p:sp>
      <p:sp>
        <p:nvSpPr>
          <p:cNvPr id="1433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ea typeface="ＭＳ Ｐゴシック" charset="0"/>
              <a:cs typeface="ＭＳ Ｐゴシック" charset="0"/>
            </a:endParaRPr>
          </a:p>
        </p:txBody>
      </p:sp>
      <p:sp>
        <p:nvSpPr>
          <p:cNvPr id="1433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sz="1400">
                <a:solidFill>
                  <a:schemeClr val="tx1"/>
                </a:solidFill>
                <a:latin typeface="Times New Roman" charset="0"/>
                <a:ea typeface="ＭＳ Ｐゴシック" charset="0"/>
                <a:cs typeface="ＭＳ Ｐゴシック" charset="0"/>
              </a:defRPr>
            </a:lvl1pPr>
            <a:lvl2pPr marL="742950" indent="-285750" defTabSz="946150" eaLnBrk="0" hangingPunct="0">
              <a:defRPr kumimoji="1" sz="1400">
                <a:solidFill>
                  <a:schemeClr val="tx1"/>
                </a:solidFill>
                <a:latin typeface="Times New Roman" charset="0"/>
                <a:ea typeface="ＭＳ Ｐゴシック" charset="0"/>
              </a:defRPr>
            </a:lvl2pPr>
            <a:lvl3pPr marL="1143000" indent="-228600" defTabSz="946150" eaLnBrk="0" hangingPunct="0">
              <a:defRPr kumimoji="1" sz="1400">
                <a:solidFill>
                  <a:schemeClr val="tx1"/>
                </a:solidFill>
                <a:latin typeface="Times New Roman" charset="0"/>
                <a:ea typeface="ＭＳ Ｐゴシック" charset="0"/>
              </a:defRPr>
            </a:lvl3pPr>
            <a:lvl4pPr marL="1600200" indent="-228600" defTabSz="946150" eaLnBrk="0" hangingPunct="0">
              <a:defRPr kumimoji="1" sz="1400">
                <a:solidFill>
                  <a:schemeClr val="tx1"/>
                </a:solidFill>
                <a:latin typeface="Times New Roman" charset="0"/>
                <a:ea typeface="ＭＳ Ｐゴシック" charset="0"/>
              </a:defRPr>
            </a:lvl4pPr>
            <a:lvl5pPr marL="2057400" indent="-228600" defTabSz="946150" eaLnBrk="0" hangingPunct="0">
              <a:defRPr kumimoji="1" sz="1400">
                <a:solidFill>
                  <a:schemeClr val="tx1"/>
                </a:solidFill>
                <a:latin typeface="Times New Roman" charset="0"/>
                <a:ea typeface="ＭＳ Ｐゴシック" charset="0"/>
              </a:defRPr>
            </a:lvl5pPr>
            <a:lvl6pPr marL="2514600" indent="-228600" algn="ctr" defTabSz="946150"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defTabSz="946150"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defTabSz="946150"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defTabSz="946150"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6E2E695C-201D-C149-8E98-BA7549656280}" type="slidenum">
              <a:rPr lang="fr-FR" sz="1200"/>
              <a:pPr eaLnBrk="1" hangingPunct="1"/>
              <a:t>5</a:t>
            </a:fld>
            <a:endParaRPr lang="fr-F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Rectangle 4"/>
          <p:cNvSpPr>
            <a:spLocks noChangeArrowheads="1"/>
          </p:cNvSpPr>
          <p:nvPr/>
        </p:nvSpPr>
        <p:spPr bwMode="auto">
          <a:xfrm>
            <a:off x="2286000" y="6029325"/>
            <a:ext cx="222250" cy="827088"/>
          </a:xfrm>
          <a:prstGeom prst="rect">
            <a:avLst/>
          </a:prstGeom>
          <a:solidFill>
            <a:srgbClr val="B2B2B2">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fr-FR" sz="2400"/>
          </a:p>
        </p:txBody>
      </p:sp>
      <p:sp>
        <p:nvSpPr>
          <p:cNvPr id="3" name="Rectangle 5"/>
          <p:cNvSpPr txBox="1">
            <a:spLocks noChangeArrowheads="1"/>
          </p:cNvSpPr>
          <p:nvPr userDrawn="1"/>
        </p:nvSpPr>
        <p:spPr bwMode="auto">
          <a:xfrm rot="16200000">
            <a:off x="-237331" y="5703094"/>
            <a:ext cx="931862" cy="311150"/>
          </a:xfrm>
          <a:prstGeom prst="rect">
            <a:avLst/>
          </a:prstGeom>
          <a:noFill/>
          <a:ln w="9525">
            <a:noFill/>
            <a:miter lim="800000"/>
            <a:headEnd/>
            <a:tailEnd/>
          </a:ln>
          <a:effectLst/>
        </p:spPr>
        <p:txBody>
          <a:bodyPr lIns="92075" tIns="46038" rIns="92075" bIns="46038" anchor="ctr"/>
          <a:lstStyle>
            <a:lvl1pPr eaLnBrk="0" hangingPunct="0">
              <a:defRPr kumimoji="1" sz="1400">
                <a:solidFill>
                  <a:schemeClr val="tx1"/>
                </a:solidFill>
                <a:latin typeface="Times New Roman" charset="0"/>
                <a:ea typeface="ＭＳ Ｐゴシック" charset="0"/>
                <a:cs typeface="ＭＳ Ｐゴシック" charset="0"/>
              </a:defRPr>
            </a:lvl1pPr>
            <a:lvl2pPr marL="37931725" indent="-37474525" eaLnBrk="0" hangingPunct="0">
              <a:defRPr kumimoji="1" sz="1400">
                <a:solidFill>
                  <a:schemeClr val="tx1"/>
                </a:solidFill>
                <a:latin typeface="Times New Roman" charset="0"/>
                <a:ea typeface="ＭＳ Ｐゴシック" charset="0"/>
              </a:defRPr>
            </a:lvl2pPr>
            <a:lvl3pPr eaLnBrk="0" hangingPunct="0">
              <a:defRPr kumimoji="1" sz="1400">
                <a:solidFill>
                  <a:schemeClr val="tx1"/>
                </a:solidFill>
                <a:latin typeface="Times New Roman" charset="0"/>
                <a:ea typeface="ＭＳ Ｐゴシック" charset="0"/>
              </a:defRPr>
            </a:lvl3pPr>
            <a:lvl4pPr eaLnBrk="0" hangingPunct="0">
              <a:defRPr kumimoji="1" sz="1400">
                <a:solidFill>
                  <a:schemeClr val="tx1"/>
                </a:solidFill>
                <a:latin typeface="Times New Roman" charset="0"/>
                <a:ea typeface="ＭＳ Ｐゴシック" charset="0"/>
              </a:defRPr>
            </a:lvl4pPr>
            <a:lvl5pPr eaLnBrk="0" hangingPunct="0">
              <a:defRPr kumimoji="1" sz="1400">
                <a:solidFill>
                  <a:schemeClr val="tx1"/>
                </a:solidFill>
                <a:latin typeface="Times New Roman" charset="0"/>
                <a:ea typeface="ＭＳ Ｐゴシック" charset="0"/>
              </a:defRPr>
            </a:lvl5pPr>
            <a:lvl6pPr marL="457200" eaLnBrk="0" fontAlgn="base" hangingPunct="0">
              <a:spcBef>
                <a:spcPct val="0"/>
              </a:spcBef>
              <a:spcAft>
                <a:spcPct val="0"/>
              </a:spcAft>
              <a:defRPr kumimoji="1" sz="1400">
                <a:solidFill>
                  <a:schemeClr val="tx1"/>
                </a:solidFill>
                <a:latin typeface="Times New Roman" charset="0"/>
                <a:ea typeface="ＭＳ Ｐゴシック" charset="0"/>
              </a:defRPr>
            </a:lvl6pPr>
            <a:lvl7pPr marL="914400" eaLnBrk="0" fontAlgn="base" hangingPunct="0">
              <a:spcBef>
                <a:spcPct val="0"/>
              </a:spcBef>
              <a:spcAft>
                <a:spcPct val="0"/>
              </a:spcAft>
              <a:defRPr kumimoji="1" sz="1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1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defRPr/>
            </a:pPr>
            <a:r>
              <a:rPr kumimoji="0" lang="fr-FR" sz="800" smtClean="0">
                <a:solidFill>
                  <a:srgbClr val="FFFFFF"/>
                </a:solidFill>
              </a:rPr>
              <a:t>Erik </a:t>
            </a:r>
            <a:r>
              <a:rPr kumimoji="0" lang="fr-FR" sz="800" smtClean="0">
                <a:solidFill>
                  <a:srgbClr val="FFFFFF"/>
                </a:solidFill>
                <a:latin typeface="Arial" charset="0"/>
                <a:cs typeface="Arial" charset="0"/>
              </a:rPr>
              <a:t>Doerflinger</a:t>
            </a:r>
          </a:p>
        </p:txBody>
      </p:sp>
      <p:sp>
        <p:nvSpPr>
          <p:cNvPr id="4" name="Rectangle 6"/>
          <p:cNvSpPr txBox="1">
            <a:spLocks noChangeArrowheads="1"/>
          </p:cNvSpPr>
          <p:nvPr userDrawn="1"/>
        </p:nvSpPr>
        <p:spPr bwMode="auto">
          <a:xfrm rot="16200000">
            <a:off x="-206375" y="504825"/>
            <a:ext cx="862013" cy="303213"/>
          </a:xfrm>
          <a:prstGeom prst="rect">
            <a:avLst/>
          </a:prstGeom>
          <a:noFill/>
          <a:ln w="9525">
            <a:noFill/>
            <a:miter lim="800000"/>
            <a:headEnd/>
            <a:tailEnd/>
          </a:ln>
          <a:effectLst/>
        </p:spPr>
        <p:txBody>
          <a:bodyPr lIns="92075" tIns="46038" rIns="92075" bIns="46038" anchor="ctr"/>
          <a:lstStyle>
            <a:lvl1pPr eaLnBrk="0" hangingPunct="0">
              <a:defRPr kumimoji="1" sz="1400">
                <a:solidFill>
                  <a:schemeClr val="tx1"/>
                </a:solidFill>
                <a:latin typeface="Times New Roman" charset="0"/>
                <a:ea typeface="ＭＳ Ｐゴシック" charset="0"/>
                <a:cs typeface="ＭＳ Ｐゴシック" charset="0"/>
              </a:defRPr>
            </a:lvl1pPr>
            <a:lvl2pPr marL="37931725" indent="-37474525" eaLnBrk="0" hangingPunct="0">
              <a:defRPr kumimoji="1" sz="1400">
                <a:solidFill>
                  <a:schemeClr val="tx1"/>
                </a:solidFill>
                <a:latin typeface="Times New Roman" charset="0"/>
                <a:ea typeface="ＭＳ Ｐゴシック" charset="0"/>
              </a:defRPr>
            </a:lvl2pPr>
            <a:lvl3pPr eaLnBrk="0" hangingPunct="0">
              <a:defRPr kumimoji="1" sz="1400">
                <a:solidFill>
                  <a:schemeClr val="tx1"/>
                </a:solidFill>
                <a:latin typeface="Times New Roman" charset="0"/>
                <a:ea typeface="ＭＳ Ｐゴシック" charset="0"/>
              </a:defRPr>
            </a:lvl3pPr>
            <a:lvl4pPr eaLnBrk="0" hangingPunct="0">
              <a:defRPr kumimoji="1" sz="1400">
                <a:solidFill>
                  <a:schemeClr val="tx1"/>
                </a:solidFill>
                <a:latin typeface="Times New Roman" charset="0"/>
                <a:ea typeface="ＭＳ Ｐゴシック" charset="0"/>
              </a:defRPr>
            </a:lvl4pPr>
            <a:lvl5pPr eaLnBrk="0" hangingPunct="0">
              <a:defRPr kumimoji="1" sz="1400">
                <a:solidFill>
                  <a:schemeClr val="tx1"/>
                </a:solidFill>
                <a:latin typeface="Times New Roman" charset="0"/>
                <a:ea typeface="ＭＳ Ｐゴシック" charset="0"/>
              </a:defRPr>
            </a:lvl5pPr>
            <a:lvl6pPr marL="457200" eaLnBrk="0" fontAlgn="base" hangingPunct="0">
              <a:spcBef>
                <a:spcPct val="0"/>
              </a:spcBef>
              <a:spcAft>
                <a:spcPct val="0"/>
              </a:spcAft>
              <a:defRPr kumimoji="1" sz="1400">
                <a:solidFill>
                  <a:schemeClr val="tx1"/>
                </a:solidFill>
                <a:latin typeface="Times New Roman" charset="0"/>
                <a:ea typeface="ＭＳ Ｐゴシック" charset="0"/>
              </a:defRPr>
            </a:lvl6pPr>
            <a:lvl7pPr marL="914400" eaLnBrk="0" fontAlgn="base" hangingPunct="0">
              <a:spcBef>
                <a:spcPct val="0"/>
              </a:spcBef>
              <a:spcAft>
                <a:spcPct val="0"/>
              </a:spcAft>
              <a:defRPr kumimoji="1" sz="1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1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r" eaLnBrk="1" hangingPunct="1">
              <a:spcBef>
                <a:spcPct val="50000"/>
              </a:spcBef>
              <a:defRPr/>
            </a:pPr>
            <a:r>
              <a:rPr kumimoji="0" lang="fr-FR" sz="800" i="1" dirty="0" smtClean="0">
                <a:solidFill>
                  <a:srgbClr val="FFFFFF"/>
                </a:solidFill>
              </a:rPr>
              <a:t>GPS - 2016</a:t>
            </a:r>
          </a:p>
        </p:txBody>
      </p:sp>
      <p:sp>
        <p:nvSpPr>
          <p:cNvPr id="5" name="Rectangle 7"/>
          <p:cNvSpPr txBox="1">
            <a:spLocks noChangeArrowheads="1"/>
          </p:cNvSpPr>
          <p:nvPr userDrawn="1"/>
        </p:nvSpPr>
        <p:spPr bwMode="auto">
          <a:xfrm>
            <a:off x="36513" y="6554788"/>
            <a:ext cx="396875" cy="303212"/>
          </a:xfrm>
          <a:prstGeom prst="rect">
            <a:avLst/>
          </a:prstGeom>
          <a:noFill/>
          <a:ln w="9525">
            <a:noFill/>
            <a:miter lim="800000"/>
            <a:headEnd/>
            <a:tailEnd/>
          </a:ln>
          <a:effectLst/>
        </p:spPr>
        <p:txBody>
          <a:bodyPr wrap="none" lIns="92075" tIns="46038" rIns="92075" bIns="46038" anchor="ctr"/>
          <a:lstStyle>
            <a:lvl1pPr eaLnBrk="0" hangingPunct="0">
              <a:defRPr kumimoji="1" sz="1400">
                <a:solidFill>
                  <a:schemeClr val="tx1"/>
                </a:solidFill>
                <a:latin typeface="Times New Roman" charset="0"/>
                <a:ea typeface="ＭＳ Ｐゴシック" charset="0"/>
                <a:cs typeface="ＭＳ Ｐゴシック" charset="0"/>
              </a:defRPr>
            </a:lvl1pPr>
            <a:lvl2pPr marL="37931725" indent="-37474525" eaLnBrk="0" hangingPunct="0">
              <a:defRPr kumimoji="1" sz="1400">
                <a:solidFill>
                  <a:schemeClr val="tx1"/>
                </a:solidFill>
                <a:latin typeface="Times New Roman" charset="0"/>
                <a:ea typeface="ＭＳ Ｐゴシック" charset="0"/>
              </a:defRPr>
            </a:lvl2pPr>
            <a:lvl3pPr eaLnBrk="0" hangingPunct="0">
              <a:defRPr kumimoji="1" sz="1400">
                <a:solidFill>
                  <a:schemeClr val="tx1"/>
                </a:solidFill>
                <a:latin typeface="Times New Roman" charset="0"/>
                <a:ea typeface="ＭＳ Ｐゴシック" charset="0"/>
              </a:defRPr>
            </a:lvl3pPr>
            <a:lvl4pPr eaLnBrk="0" hangingPunct="0">
              <a:defRPr kumimoji="1" sz="1400">
                <a:solidFill>
                  <a:schemeClr val="tx1"/>
                </a:solidFill>
                <a:latin typeface="Times New Roman" charset="0"/>
                <a:ea typeface="ＭＳ Ｐゴシック" charset="0"/>
              </a:defRPr>
            </a:lvl4pPr>
            <a:lvl5pPr eaLnBrk="0" hangingPunct="0">
              <a:defRPr kumimoji="1" sz="1400">
                <a:solidFill>
                  <a:schemeClr val="tx1"/>
                </a:solidFill>
                <a:latin typeface="Times New Roman" charset="0"/>
                <a:ea typeface="ＭＳ Ｐゴシック" charset="0"/>
              </a:defRPr>
            </a:lvl5pPr>
            <a:lvl6pPr marL="457200" eaLnBrk="0" fontAlgn="base" hangingPunct="0">
              <a:spcBef>
                <a:spcPct val="0"/>
              </a:spcBef>
              <a:spcAft>
                <a:spcPct val="0"/>
              </a:spcAft>
              <a:defRPr kumimoji="1" sz="1400">
                <a:solidFill>
                  <a:schemeClr val="tx1"/>
                </a:solidFill>
                <a:latin typeface="Times New Roman" charset="0"/>
                <a:ea typeface="ＭＳ Ｐゴシック" charset="0"/>
              </a:defRPr>
            </a:lvl6pPr>
            <a:lvl7pPr marL="914400" eaLnBrk="0" fontAlgn="base" hangingPunct="0">
              <a:spcBef>
                <a:spcPct val="0"/>
              </a:spcBef>
              <a:spcAft>
                <a:spcPct val="0"/>
              </a:spcAft>
              <a:defRPr kumimoji="1" sz="1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1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defRPr/>
            </a:pPr>
            <a:fld id="{953CF759-C1B9-C249-A425-6AAC6B2C81E4}" type="slidenum">
              <a:rPr kumimoji="0" lang="fr-FR" sz="800" smtClean="0">
                <a:solidFill>
                  <a:srgbClr val="FFFFFF"/>
                </a:solidFill>
              </a:rPr>
              <a:pPr eaLnBrk="1" hangingPunct="1">
                <a:defRPr/>
              </a:pPr>
              <a:t>‹#›</a:t>
            </a:fld>
            <a:endParaRPr kumimoji="0" lang="fr-FR" sz="800" smtClean="0">
              <a:solidFill>
                <a:srgbClr val="FFFFFF"/>
              </a:solidFill>
            </a:endParaRPr>
          </a:p>
        </p:txBody>
      </p:sp>
      <p:sp>
        <p:nvSpPr>
          <p:cNvPr id="6" name="Titre 1"/>
          <p:cNvSpPr txBox="1">
            <a:spLocks/>
          </p:cNvSpPr>
          <p:nvPr userDrawn="1"/>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w="9525">
            <a:noFill/>
            <a:miter lim="800000"/>
            <a:headEnd/>
            <a:tailEnd/>
          </a:ln>
        </p:spPr>
        <p:txBody>
          <a:bodyPr lIns="92075" tIns="46038" rIns="92075" bIns="46038" anchor="ctr"/>
          <a:lstStyle>
            <a:lvl1pPr eaLnBrk="0" hangingPunct="0">
              <a:defRPr kumimoji="1" sz="1400">
                <a:solidFill>
                  <a:schemeClr val="tx1"/>
                </a:solidFill>
                <a:latin typeface="Times New Roman" charset="0"/>
                <a:ea typeface="ＭＳ Ｐゴシック" charset="0"/>
                <a:cs typeface="ＭＳ Ｐゴシック" charset="0"/>
              </a:defRPr>
            </a:lvl1pPr>
            <a:lvl2pPr marL="37931725" indent="-37474525" eaLnBrk="0" hangingPunct="0">
              <a:defRPr kumimoji="1" sz="1400">
                <a:solidFill>
                  <a:schemeClr val="tx1"/>
                </a:solidFill>
                <a:latin typeface="Times New Roman" charset="0"/>
                <a:ea typeface="ＭＳ Ｐゴシック" charset="0"/>
              </a:defRPr>
            </a:lvl2pPr>
            <a:lvl3pPr eaLnBrk="0" hangingPunct="0">
              <a:defRPr kumimoji="1" sz="1400">
                <a:solidFill>
                  <a:schemeClr val="tx1"/>
                </a:solidFill>
                <a:latin typeface="Times New Roman" charset="0"/>
                <a:ea typeface="ＭＳ Ｐゴシック" charset="0"/>
              </a:defRPr>
            </a:lvl3pPr>
            <a:lvl4pPr eaLnBrk="0" hangingPunct="0">
              <a:defRPr kumimoji="1" sz="1400">
                <a:solidFill>
                  <a:schemeClr val="tx1"/>
                </a:solidFill>
                <a:latin typeface="Times New Roman" charset="0"/>
                <a:ea typeface="ＭＳ Ｐゴシック" charset="0"/>
              </a:defRPr>
            </a:lvl4pPr>
            <a:lvl5pPr eaLnBrk="0" hangingPunct="0">
              <a:defRPr kumimoji="1" sz="1400">
                <a:solidFill>
                  <a:schemeClr val="tx1"/>
                </a:solidFill>
                <a:latin typeface="Times New Roman" charset="0"/>
                <a:ea typeface="ＭＳ Ｐゴシック" charset="0"/>
              </a:defRPr>
            </a:lvl5pPr>
            <a:lvl6pPr marL="457200" eaLnBrk="0" fontAlgn="base" hangingPunct="0">
              <a:spcBef>
                <a:spcPct val="0"/>
              </a:spcBef>
              <a:spcAft>
                <a:spcPct val="0"/>
              </a:spcAft>
              <a:defRPr kumimoji="1" sz="1400">
                <a:solidFill>
                  <a:schemeClr val="tx1"/>
                </a:solidFill>
                <a:latin typeface="Times New Roman" charset="0"/>
                <a:ea typeface="ＭＳ Ｐゴシック" charset="0"/>
              </a:defRPr>
            </a:lvl6pPr>
            <a:lvl7pPr marL="914400" eaLnBrk="0" fontAlgn="base" hangingPunct="0">
              <a:spcBef>
                <a:spcPct val="0"/>
              </a:spcBef>
              <a:spcAft>
                <a:spcPct val="0"/>
              </a:spcAft>
              <a:defRPr kumimoji="1" sz="1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1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defRPr/>
            </a:pPr>
            <a:endParaRPr kumimoji="0" lang="fr-FR" sz="2000" b="1" smtClean="0">
              <a:solidFill>
                <a:srgbClr val="1B4A6E"/>
              </a:solidFill>
              <a:latin typeface="Arial" charset="0"/>
            </a:endParaRPr>
          </a:p>
        </p:txBody>
      </p:sp>
      <p:sp>
        <p:nvSpPr>
          <p:cNvPr id="7" name="Rectangle 5"/>
          <p:cNvSpPr>
            <a:spLocks noGrp="1" noChangeArrowheads="1"/>
          </p:cNvSpPr>
          <p:nvPr>
            <p:ph type="dt" sz="quarter" idx="10"/>
          </p:nvPr>
        </p:nvSpPr>
        <p:spPr>
          <a:xfrm>
            <a:off x="2559050" y="6470650"/>
            <a:ext cx="1346200" cy="387350"/>
          </a:xfrm>
        </p:spPr>
        <p:txBody>
          <a:bodyPr/>
          <a:lstStyle>
            <a:lvl1pPr>
              <a:defRPr sz="1400">
                <a:solidFill>
                  <a:schemeClr val="tx1"/>
                </a:solidFill>
              </a:defRPr>
            </a:lvl1pPr>
          </a:lstStyle>
          <a:p>
            <a:pPr>
              <a:defRPr/>
            </a:pPr>
            <a:r>
              <a:rPr lang="fr-FR"/>
              <a:t>Erik Doerflinger</a:t>
            </a:r>
          </a:p>
        </p:txBody>
      </p:sp>
      <p:sp>
        <p:nvSpPr>
          <p:cNvPr id="8" name="Rectangle 6"/>
          <p:cNvSpPr>
            <a:spLocks noGrp="1" noChangeArrowheads="1"/>
          </p:cNvSpPr>
          <p:nvPr>
            <p:ph type="ftr" sz="quarter" idx="11"/>
          </p:nvPr>
        </p:nvSpPr>
        <p:spPr>
          <a:xfrm>
            <a:off x="3984625" y="6477000"/>
            <a:ext cx="3540125" cy="379413"/>
          </a:xfrm>
        </p:spPr>
        <p:txBody>
          <a:bodyPr/>
          <a:lstStyle>
            <a:lvl1pPr algn="ctr">
              <a:spcBef>
                <a:spcPct val="0"/>
              </a:spcBef>
              <a:defRPr sz="1400" i="0">
                <a:solidFill>
                  <a:schemeClr val="tx1"/>
                </a:solidFill>
              </a:defRPr>
            </a:lvl1pPr>
          </a:lstStyle>
          <a:p>
            <a:pPr>
              <a:defRPr/>
            </a:pPr>
            <a:r>
              <a:rPr lang="fr-FR" dirty="0"/>
              <a:t>GPS - </a:t>
            </a:r>
            <a:r>
              <a:rPr lang="fr-FR" dirty="0" smtClean="0"/>
              <a:t>2016</a:t>
            </a:r>
            <a:endParaRPr lang="fr-FR" dirty="0"/>
          </a:p>
        </p:txBody>
      </p:sp>
      <p:sp>
        <p:nvSpPr>
          <p:cNvPr id="9" name="Rectangle 7"/>
          <p:cNvSpPr>
            <a:spLocks noGrp="1" noChangeArrowheads="1"/>
          </p:cNvSpPr>
          <p:nvPr>
            <p:ph type="sldNum" sz="quarter" idx="12"/>
          </p:nvPr>
        </p:nvSpPr>
        <p:spPr>
          <a:xfrm>
            <a:off x="7572375" y="6477000"/>
            <a:ext cx="1250950" cy="379413"/>
          </a:xfrm>
        </p:spPr>
        <p:txBody>
          <a:bodyPr/>
          <a:lstStyle>
            <a:lvl1pPr>
              <a:defRPr sz="1400">
                <a:solidFill>
                  <a:schemeClr val="tx1"/>
                </a:solidFill>
              </a:defRPr>
            </a:lvl1pPr>
          </a:lstStyle>
          <a:p>
            <a:pPr>
              <a:defRPr/>
            </a:pPr>
            <a:fld id="{0050C12A-44FA-CD46-A511-BA31C1BC80BE}" type="slidenum">
              <a:rPr lang="fr-FR"/>
              <a:pPr>
                <a:defRPr/>
              </a:pPr>
              <a:t>‹#›</a:t>
            </a:fld>
            <a:endParaRPr lang="fr-FR"/>
          </a:p>
        </p:txBody>
      </p:sp>
    </p:spTree>
    <p:extLst>
      <p:ext uri="{BB962C8B-B14F-4D97-AF65-F5344CB8AC3E}">
        <p14:creationId xmlns:p14="http://schemas.microsoft.com/office/powerpoint/2010/main" val="25912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fr-FR"/>
              <a:t>Erik Doerflinger</a:t>
            </a:r>
            <a:endParaRPr lang="fr-FR">
              <a:latin typeface="Arial" charset="0"/>
              <a:cs typeface="Arial" charset="0"/>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fr-FR" dirty="0"/>
              <a:t>GPS - </a:t>
            </a:r>
            <a:r>
              <a:rPr lang="fr-FR" dirty="0" smtClean="0"/>
              <a:t>2016</a:t>
            </a:r>
            <a:endParaRPr lang="fr-FR" dirty="0"/>
          </a:p>
        </p:txBody>
      </p:sp>
      <p:sp>
        <p:nvSpPr>
          <p:cNvPr id="6" name="Rectangle 7"/>
          <p:cNvSpPr>
            <a:spLocks noGrp="1" noChangeArrowheads="1"/>
          </p:cNvSpPr>
          <p:nvPr>
            <p:ph type="sldNum" sz="quarter" idx="12"/>
          </p:nvPr>
        </p:nvSpPr>
        <p:spPr>
          <a:ln/>
        </p:spPr>
        <p:txBody>
          <a:bodyPr/>
          <a:lstStyle>
            <a:lvl1pPr>
              <a:defRPr/>
            </a:lvl1pPr>
          </a:lstStyle>
          <a:p>
            <a:pPr>
              <a:defRPr/>
            </a:pPr>
            <a:fld id="{2146C69E-5D5D-6D44-A7D8-E35C9BE22DD7}" type="slidenum">
              <a:rPr lang="fr-FR"/>
              <a:pPr>
                <a:defRPr/>
              </a:pPr>
              <a:t>‹#›</a:t>
            </a:fld>
            <a:endParaRPr lang="fr-FR"/>
          </a:p>
        </p:txBody>
      </p:sp>
    </p:spTree>
    <p:extLst>
      <p:ext uri="{BB962C8B-B14F-4D97-AF65-F5344CB8AC3E}">
        <p14:creationId xmlns:p14="http://schemas.microsoft.com/office/powerpoint/2010/main" val="3043245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1676400" y="1981200"/>
            <a:ext cx="3429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257800" y="1981200"/>
            <a:ext cx="3430588"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5"/>
          <p:cNvSpPr>
            <a:spLocks noGrp="1" noChangeArrowheads="1"/>
          </p:cNvSpPr>
          <p:nvPr>
            <p:ph type="dt" sz="half" idx="10"/>
          </p:nvPr>
        </p:nvSpPr>
        <p:spPr>
          <a:ln/>
        </p:spPr>
        <p:txBody>
          <a:bodyPr/>
          <a:lstStyle>
            <a:lvl1pPr>
              <a:defRPr/>
            </a:lvl1pPr>
          </a:lstStyle>
          <a:p>
            <a:pPr>
              <a:defRPr/>
            </a:pPr>
            <a:r>
              <a:rPr lang="fr-FR"/>
              <a:t>Erik Doerflinger</a:t>
            </a:r>
            <a:endParaRPr lang="fr-FR">
              <a:latin typeface="Arial" charset="0"/>
              <a:cs typeface="Arial" charset="0"/>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fr-FR" dirty="0"/>
              <a:t>GPS - </a:t>
            </a:r>
            <a:r>
              <a:rPr lang="fr-FR" dirty="0" smtClean="0"/>
              <a:t>2016</a:t>
            </a:r>
            <a:endParaRPr lang="fr-FR" dirty="0"/>
          </a:p>
        </p:txBody>
      </p:sp>
      <p:sp>
        <p:nvSpPr>
          <p:cNvPr id="7" name="Rectangle 7"/>
          <p:cNvSpPr>
            <a:spLocks noGrp="1" noChangeArrowheads="1"/>
          </p:cNvSpPr>
          <p:nvPr>
            <p:ph type="sldNum" sz="quarter" idx="12"/>
          </p:nvPr>
        </p:nvSpPr>
        <p:spPr>
          <a:ln/>
        </p:spPr>
        <p:txBody>
          <a:bodyPr/>
          <a:lstStyle>
            <a:lvl1pPr>
              <a:defRPr/>
            </a:lvl1pPr>
          </a:lstStyle>
          <a:p>
            <a:pPr>
              <a:defRPr/>
            </a:pPr>
            <a:fld id="{1947C7C5-5776-064C-B26F-117E61F54B79}" type="slidenum">
              <a:rPr lang="fr-FR"/>
              <a:pPr>
                <a:defRPr/>
              </a:pPr>
              <a:t>‹#›</a:t>
            </a:fld>
            <a:endParaRPr lang="fr-FR"/>
          </a:p>
        </p:txBody>
      </p:sp>
    </p:spTree>
    <p:extLst>
      <p:ext uri="{BB962C8B-B14F-4D97-AF65-F5344CB8AC3E}">
        <p14:creationId xmlns:p14="http://schemas.microsoft.com/office/powerpoint/2010/main" val="2254241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4 contenus">
    <p:spTree>
      <p:nvGrpSpPr>
        <p:cNvPr id="1" name=""/>
        <p:cNvGrpSpPr/>
        <p:nvPr/>
      </p:nvGrpSpPr>
      <p:grpSpPr>
        <a:xfrm>
          <a:off x="0" y="0"/>
          <a:ext cx="0" cy="0"/>
          <a:chOff x="0" y="0"/>
          <a:chExt cx="0" cy="0"/>
        </a:xfrm>
      </p:grpSpPr>
      <p:sp>
        <p:nvSpPr>
          <p:cNvPr id="7" name="Titre 1"/>
          <p:cNvSpPr txBox="1">
            <a:spLocks/>
          </p:cNvSpPr>
          <p:nvPr userDrawn="1"/>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w="9525">
            <a:noFill/>
            <a:miter lim="800000"/>
            <a:headEnd/>
            <a:tailEnd/>
          </a:ln>
        </p:spPr>
        <p:txBody>
          <a:bodyPr lIns="92075" tIns="46038" rIns="92075" bIns="46038" anchor="ctr"/>
          <a:lstStyle>
            <a:lvl1pPr eaLnBrk="0" hangingPunct="0">
              <a:defRPr kumimoji="1" sz="1400">
                <a:solidFill>
                  <a:schemeClr val="tx1"/>
                </a:solidFill>
                <a:latin typeface="Times New Roman" charset="0"/>
                <a:ea typeface="ＭＳ Ｐゴシック" charset="0"/>
                <a:cs typeface="ＭＳ Ｐゴシック" charset="0"/>
              </a:defRPr>
            </a:lvl1pPr>
            <a:lvl2pPr marL="37931725" indent="-37474525" eaLnBrk="0" hangingPunct="0">
              <a:defRPr kumimoji="1" sz="1400">
                <a:solidFill>
                  <a:schemeClr val="tx1"/>
                </a:solidFill>
                <a:latin typeface="Times New Roman" charset="0"/>
                <a:ea typeface="ＭＳ Ｐゴシック" charset="0"/>
              </a:defRPr>
            </a:lvl2pPr>
            <a:lvl3pPr eaLnBrk="0" hangingPunct="0">
              <a:defRPr kumimoji="1" sz="1400">
                <a:solidFill>
                  <a:schemeClr val="tx1"/>
                </a:solidFill>
                <a:latin typeface="Times New Roman" charset="0"/>
                <a:ea typeface="ＭＳ Ｐゴシック" charset="0"/>
              </a:defRPr>
            </a:lvl3pPr>
            <a:lvl4pPr eaLnBrk="0" hangingPunct="0">
              <a:defRPr kumimoji="1" sz="1400">
                <a:solidFill>
                  <a:schemeClr val="tx1"/>
                </a:solidFill>
                <a:latin typeface="Times New Roman" charset="0"/>
                <a:ea typeface="ＭＳ Ｐゴシック" charset="0"/>
              </a:defRPr>
            </a:lvl4pPr>
            <a:lvl5pPr eaLnBrk="0" hangingPunct="0">
              <a:defRPr kumimoji="1" sz="1400">
                <a:solidFill>
                  <a:schemeClr val="tx1"/>
                </a:solidFill>
                <a:latin typeface="Times New Roman" charset="0"/>
                <a:ea typeface="ＭＳ Ｐゴシック" charset="0"/>
              </a:defRPr>
            </a:lvl5pPr>
            <a:lvl6pPr marL="457200" eaLnBrk="0" fontAlgn="base" hangingPunct="0">
              <a:spcBef>
                <a:spcPct val="0"/>
              </a:spcBef>
              <a:spcAft>
                <a:spcPct val="0"/>
              </a:spcAft>
              <a:defRPr kumimoji="1" sz="1400">
                <a:solidFill>
                  <a:schemeClr val="tx1"/>
                </a:solidFill>
                <a:latin typeface="Times New Roman" charset="0"/>
                <a:ea typeface="ＭＳ Ｐゴシック" charset="0"/>
              </a:defRPr>
            </a:lvl6pPr>
            <a:lvl7pPr marL="914400" eaLnBrk="0" fontAlgn="base" hangingPunct="0">
              <a:spcBef>
                <a:spcPct val="0"/>
              </a:spcBef>
              <a:spcAft>
                <a:spcPct val="0"/>
              </a:spcAft>
              <a:defRPr kumimoji="1" sz="1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1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defRPr/>
            </a:pPr>
            <a:endParaRPr kumimoji="0" lang="fr-FR" sz="2000" b="1" smtClean="0">
              <a:solidFill>
                <a:srgbClr val="1B4A6E"/>
              </a:solidFill>
              <a:latin typeface="Arial" charset="0"/>
            </a:endParaRPr>
          </a:p>
        </p:txBody>
      </p:sp>
      <p:sp>
        <p:nvSpPr>
          <p:cNvPr id="3" name="Espace réservé du contenu 2"/>
          <p:cNvSpPr>
            <a:spLocks noGrp="1"/>
          </p:cNvSpPr>
          <p:nvPr>
            <p:ph sz="quarter" idx="1"/>
          </p:nvPr>
        </p:nvSpPr>
        <p:spPr>
          <a:xfrm>
            <a:off x="1676400" y="1981200"/>
            <a:ext cx="3429000" cy="20193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5257800" y="1981200"/>
            <a:ext cx="3430588" cy="20193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1676400" y="4152900"/>
            <a:ext cx="3429000" cy="20193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5257800" y="4152900"/>
            <a:ext cx="3430588" cy="20193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8" name="Espace réservé de la date 6"/>
          <p:cNvSpPr>
            <a:spLocks noGrp="1"/>
          </p:cNvSpPr>
          <p:nvPr>
            <p:ph type="dt" sz="half" idx="10"/>
          </p:nvPr>
        </p:nvSpPr>
        <p:spPr>
          <a:xfrm>
            <a:off x="1295400" y="6513513"/>
            <a:ext cx="1346200" cy="311150"/>
          </a:xfrm>
        </p:spPr>
        <p:txBody>
          <a:bodyPr/>
          <a:lstStyle>
            <a:lvl1pPr>
              <a:defRPr/>
            </a:lvl1pPr>
          </a:lstStyle>
          <a:p>
            <a:pPr>
              <a:defRPr/>
            </a:pPr>
            <a:r>
              <a:rPr lang="fr-FR"/>
              <a:t>Erik Doerflinger</a:t>
            </a:r>
            <a:endParaRPr lang="fr-FR">
              <a:latin typeface="Arial" charset="0"/>
              <a:cs typeface="Arial" charset="0"/>
            </a:endParaRPr>
          </a:p>
        </p:txBody>
      </p:sp>
      <p:sp>
        <p:nvSpPr>
          <p:cNvPr id="9" name="Espace réservé du pied de page 7"/>
          <p:cNvSpPr>
            <a:spLocks noGrp="1"/>
          </p:cNvSpPr>
          <p:nvPr>
            <p:ph type="ftr" sz="quarter" idx="11"/>
          </p:nvPr>
        </p:nvSpPr>
        <p:spPr>
          <a:xfrm>
            <a:off x="2743200" y="6513513"/>
            <a:ext cx="5334000" cy="303212"/>
          </a:xfrm>
        </p:spPr>
        <p:txBody>
          <a:bodyPr/>
          <a:lstStyle>
            <a:lvl1pPr>
              <a:defRPr/>
            </a:lvl1pPr>
          </a:lstStyle>
          <a:p>
            <a:pPr>
              <a:defRPr/>
            </a:pPr>
            <a:r>
              <a:rPr lang="fr-FR" dirty="0"/>
              <a:t>GPS - </a:t>
            </a:r>
            <a:r>
              <a:rPr lang="fr-FR" dirty="0" smtClean="0"/>
              <a:t>2016</a:t>
            </a:r>
            <a:endParaRPr lang="fr-FR" dirty="0"/>
          </a:p>
        </p:txBody>
      </p:sp>
      <p:sp>
        <p:nvSpPr>
          <p:cNvPr id="10" name="Espace réservé du numéro de diapositive 8"/>
          <p:cNvSpPr>
            <a:spLocks noGrp="1"/>
          </p:cNvSpPr>
          <p:nvPr>
            <p:ph type="sldNum" sz="quarter" idx="12"/>
          </p:nvPr>
        </p:nvSpPr>
        <p:spPr>
          <a:xfrm>
            <a:off x="8153400" y="6513513"/>
            <a:ext cx="717550" cy="303212"/>
          </a:xfrm>
        </p:spPr>
        <p:txBody>
          <a:bodyPr/>
          <a:lstStyle>
            <a:lvl1pPr>
              <a:defRPr/>
            </a:lvl1pPr>
          </a:lstStyle>
          <a:p>
            <a:pPr>
              <a:defRPr/>
            </a:pPr>
            <a:fld id="{84C54009-F508-1248-94DB-9C4AE8D0E553}" type="slidenum">
              <a:rPr lang="fr-FR"/>
              <a:pPr>
                <a:defRPr/>
              </a:pPr>
              <a:t>‹#›</a:t>
            </a:fld>
            <a:endParaRPr lang="fr-FR"/>
          </a:p>
        </p:txBody>
      </p:sp>
    </p:spTree>
    <p:extLst>
      <p:ext uri="{BB962C8B-B14F-4D97-AF65-F5344CB8AC3E}">
        <p14:creationId xmlns:p14="http://schemas.microsoft.com/office/powerpoint/2010/main" val="3820702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Contenu et 2 contenus">
    <p:spTree>
      <p:nvGrpSpPr>
        <p:cNvPr id="1" name=""/>
        <p:cNvGrpSpPr/>
        <p:nvPr/>
      </p:nvGrpSpPr>
      <p:grpSpPr>
        <a:xfrm>
          <a:off x="0" y="0"/>
          <a:ext cx="0" cy="0"/>
          <a:chOff x="0" y="0"/>
          <a:chExt cx="0" cy="0"/>
        </a:xfrm>
      </p:grpSpPr>
      <p:sp>
        <p:nvSpPr>
          <p:cNvPr id="6" name="Titre 1"/>
          <p:cNvSpPr txBox="1">
            <a:spLocks/>
          </p:cNvSpPr>
          <p:nvPr userDrawn="1"/>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w="9525">
            <a:noFill/>
            <a:miter lim="800000"/>
            <a:headEnd/>
            <a:tailEnd/>
          </a:ln>
        </p:spPr>
        <p:txBody>
          <a:bodyPr lIns="92075" tIns="46038" rIns="92075" bIns="46038" anchor="ctr"/>
          <a:lstStyle>
            <a:lvl1pPr eaLnBrk="0" hangingPunct="0">
              <a:defRPr kumimoji="1" sz="1400">
                <a:solidFill>
                  <a:schemeClr val="tx1"/>
                </a:solidFill>
                <a:latin typeface="Times New Roman" charset="0"/>
                <a:ea typeface="ＭＳ Ｐゴシック" charset="0"/>
                <a:cs typeface="ＭＳ Ｐゴシック" charset="0"/>
              </a:defRPr>
            </a:lvl1pPr>
            <a:lvl2pPr marL="37931725" indent="-37474525" eaLnBrk="0" hangingPunct="0">
              <a:defRPr kumimoji="1" sz="1400">
                <a:solidFill>
                  <a:schemeClr val="tx1"/>
                </a:solidFill>
                <a:latin typeface="Times New Roman" charset="0"/>
                <a:ea typeface="ＭＳ Ｐゴシック" charset="0"/>
              </a:defRPr>
            </a:lvl2pPr>
            <a:lvl3pPr eaLnBrk="0" hangingPunct="0">
              <a:defRPr kumimoji="1" sz="1400">
                <a:solidFill>
                  <a:schemeClr val="tx1"/>
                </a:solidFill>
                <a:latin typeface="Times New Roman" charset="0"/>
                <a:ea typeface="ＭＳ Ｐゴシック" charset="0"/>
              </a:defRPr>
            </a:lvl3pPr>
            <a:lvl4pPr eaLnBrk="0" hangingPunct="0">
              <a:defRPr kumimoji="1" sz="1400">
                <a:solidFill>
                  <a:schemeClr val="tx1"/>
                </a:solidFill>
                <a:latin typeface="Times New Roman" charset="0"/>
                <a:ea typeface="ＭＳ Ｐゴシック" charset="0"/>
              </a:defRPr>
            </a:lvl4pPr>
            <a:lvl5pPr eaLnBrk="0" hangingPunct="0">
              <a:defRPr kumimoji="1" sz="1400">
                <a:solidFill>
                  <a:schemeClr val="tx1"/>
                </a:solidFill>
                <a:latin typeface="Times New Roman" charset="0"/>
                <a:ea typeface="ＭＳ Ｐゴシック" charset="0"/>
              </a:defRPr>
            </a:lvl5pPr>
            <a:lvl6pPr marL="457200" eaLnBrk="0" fontAlgn="base" hangingPunct="0">
              <a:spcBef>
                <a:spcPct val="0"/>
              </a:spcBef>
              <a:spcAft>
                <a:spcPct val="0"/>
              </a:spcAft>
              <a:defRPr kumimoji="1" sz="1400">
                <a:solidFill>
                  <a:schemeClr val="tx1"/>
                </a:solidFill>
                <a:latin typeface="Times New Roman" charset="0"/>
                <a:ea typeface="ＭＳ Ｐゴシック" charset="0"/>
              </a:defRPr>
            </a:lvl6pPr>
            <a:lvl7pPr marL="914400" eaLnBrk="0" fontAlgn="base" hangingPunct="0">
              <a:spcBef>
                <a:spcPct val="0"/>
              </a:spcBef>
              <a:spcAft>
                <a:spcPct val="0"/>
              </a:spcAft>
              <a:defRPr kumimoji="1" sz="1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1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defRPr/>
            </a:pPr>
            <a:endParaRPr kumimoji="0" lang="fr-FR" sz="2000" b="1" smtClean="0">
              <a:solidFill>
                <a:srgbClr val="1B4A6E"/>
              </a:solidFill>
              <a:latin typeface="Arial" charset="0"/>
            </a:endParaRPr>
          </a:p>
        </p:txBody>
      </p:sp>
      <p:sp>
        <p:nvSpPr>
          <p:cNvPr id="3" name="Espace réservé du contenu 2"/>
          <p:cNvSpPr>
            <a:spLocks noGrp="1"/>
          </p:cNvSpPr>
          <p:nvPr>
            <p:ph sz="half" idx="1"/>
          </p:nvPr>
        </p:nvSpPr>
        <p:spPr>
          <a:xfrm>
            <a:off x="1676400" y="1981200"/>
            <a:ext cx="3429000" cy="41910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5257800" y="1981200"/>
            <a:ext cx="3430588" cy="20193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5257800" y="4152900"/>
            <a:ext cx="3430588" cy="20193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5"/>
          <p:cNvSpPr>
            <a:spLocks noGrp="1"/>
          </p:cNvSpPr>
          <p:nvPr>
            <p:ph type="dt" sz="half" idx="10"/>
          </p:nvPr>
        </p:nvSpPr>
        <p:spPr>
          <a:xfrm>
            <a:off x="1295400" y="6513513"/>
            <a:ext cx="1346200" cy="311150"/>
          </a:xfrm>
        </p:spPr>
        <p:txBody>
          <a:bodyPr/>
          <a:lstStyle>
            <a:lvl1pPr>
              <a:defRPr/>
            </a:lvl1pPr>
          </a:lstStyle>
          <a:p>
            <a:pPr>
              <a:defRPr/>
            </a:pPr>
            <a:r>
              <a:rPr lang="fr-FR"/>
              <a:t>Erik Doerflinger</a:t>
            </a:r>
            <a:endParaRPr lang="fr-FR">
              <a:latin typeface="Arial" charset="0"/>
              <a:cs typeface="Arial" charset="0"/>
            </a:endParaRPr>
          </a:p>
        </p:txBody>
      </p:sp>
      <p:sp>
        <p:nvSpPr>
          <p:cNvPr id="8" name="Espace réservé du pied de page 6"/>
          <p:cNvSpPr>
            <a:spLocks noGrp="1"/>
          </p:cNvSpPr>
          <p:nvPr>
            <p:ph type="ftr" sz="quarter" idx="11"/>
          </p:nvPr>
        </p:nvSpPr>
        <p:spPr>
          <a:xfrm>
            <a:off x="2743200" y="6513513"/>
            <a:ext cx="5334000" cy="303212"/>
          </a:xfrm>
        </p:spPr>
        <p:txBody>
          <a:bodyPr/>
          <a:lstStyle>
            <a:lvl1pPr>
              <a:defRPr/>
            </a:lvl1pPr>
          </a:lstStyle>
          <a:p>
            <a:pPr>
              <a:defRPr/>
            </a:pPr>
            <a:r>
              <a:rPr lang="fr-FR" dirty="0"/>
              <a:t>GPS - </a:t>
            </a:r>
            <a:r>
              <a:rPr lang="fr-FR" dirty="0" smtClean="0"/>
              <a:t>2016</a:t>
            </a:r>
            <a:endParaRPr lang="fr-FR" dirty="0"/>
          </a:p>
        </p:txBody>
      </p:sp>
      <p:sp>
        <p:nvSpPr>
          <p:cNvPr id="9" name="Espace réservé du numéro de diapositive 7"/>
          <p:cNvSpPr>
            <a:spLocks noGrp="1"/>
          </p:cNvSpPr>
          <p:nvPr>
            <p:ph type="sldNum" sz="quarter" idx="12"/>
          </p:nvPr>
        </p:nvSpPr>
        <p:spPr>
          <a:xfrm>
            <a:off x="8153400" y="6513513"/>
            <a:ext cx="717550" cy="303212"/>
          </a:xfrm>
        </p:spPr>
        <p:txBody>
          <a:bodyPr/>
          <a:lstStyle>
            <a:lvl1pPr>
              <a:defRPr/>
            </a:lvl1pPr>
          </a:lstStyle>
          <a:p>
            <a:pPr>
              <a:defRPr/>
            </a:pPr>
            <a:fld id="{65728C1A-7F65-1D4E-8C49-2AF0B6872364}" type="slidenum">
              <a:rPr lang="fr-FR"/>
              <a:pPr>
                <a:defRPr/>
              </a:pPr>
              <a:t>‹#›</a:t>
            </a:fld>
            <a:endParaRPr lang="fr-FR"/>
          </a:p>
        </p:txBody>
      </p:sp>
    </p:spTree>
    <p:extLst>
      <p:ext uri="{BB962C8B-B14F-4D97-AF65-F5344CB8AC3E}">
        <p14:creationId xmlns:p14="http://schemas.microsoft.com/office/powerpoint/2010/main" val="5675348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676400" y="1981200"/>
            <a:ext cx="701198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7" name="Rectangle 4"/>
          <p:cNvSpPr>
            <a:spLocks noGrp="1" noChangeArrowheads="1"/>
          </p:cNvSpPr>
          <p:nvPr>
            <p:ph type="title"/>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fr-FR"/>
              <a:t>TECHNIQUES INSTRUMENTALES EN GEODESIE-GRAVIMETRIE</a:t>
            </a:r>
          </a:p>
        </p:txBody>
      </p:sp>
      <p:sp>
        <p:nvSpPr>
          <p:cNvPr id="251909" name="Rectangle 5"/>
          <p:cNvSpPr>
            <a:spLocks noGrp="1" noChangeArrowheads="1"/>
          </p:cNvSpPr>
          <p:nvPr>
            <p:ph type="dt" sz="half" idx="2"/>
          </p:nvPr>
        </p:nvSpPr>
        <p:spPr bwMode="auto">
          <a:xfrm rot="16200000">
            <a:off x="-237331" y="5703094"/>
            <a:ext cx="931862" cy="3111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kumimoji="0" sz="800">
                <a:solidFill>
                  <a:srgbClr val="FFFFFF"/>
                </a:solidFill>
              </a:defRPr>
            </a:lvl1pPr>
          </a:lstStyle>
          <a:p>
            <a:pPr>
              <a:defRPr/>
            </a:pPr>
            <a:r>
              <a:rPr lang="fr-FR"/>
              <a:t>Erik Doerflinger</a:t>
            </a:r>
            <a:endParaRPr lang="fr-FR">
              <a:latin typeface="Arial" charset="0"/>
              <a:cs typeface="Arial" charset="0"/>
            </a:endParaRPr>
          </a:p>
        </p:txBody>
      </p:sp>
      <p:sp>
        <p:nvSpPr>
          <p:cNvPr id="251910" name="Rectangle 6"/>
          <p:cNvSpPr>
            <a:spLocks noGrp="1" noChangeArrowheads="1"/>
          </p:cNvSpPr>
          <p:nvPr>
            <p:ph type="ftr" sz="quarter" idx="3"/>
          </p:nvPr>
        </p:nvSpPr>
        <p:spPr bwMode="auto">
          <a:xfrm rot="16200000">
            <a:off x="-206375" y="504825"/>
            <a:ext cx="862013" cy="3032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spcBef>
                <a:spcPct val="50000"/>
              </a:spcBef>
              <a:defRPr kumimoji="0" sz="800" i="1">
                <a:solidFill>
                  <a:srgbClr val="FFFFFF"/>
                </a:solidFill>
              </a:defRPr>
            </a:lvl1pPr>
          </a:lstStyle>
          <a:p>
            <a:pPr>
              <a:defRPr/>
            </a:pPr>
            <a:r>
              <a:rPr lang="fr-FR" dirty="0"/>
              <a:t>GPS - </a:t>
            </a:r>
            <a:r>
              <a:rPr lang="fr-FR" dirty="0" smtClean="0"/>
              <a:t>2016</a:t>
            </a:r>
            <a:endParaRPr lang="fr-FR" dirty="0"/>
          </a:p>
        </p:txBody>
      </p:sp>
      <p:sp>
        <p:nvSpPr>
          <p:cNvPr id="251911" name="Rectangle 7"/>
          <p:cNvSpPr>
            <a:spLocks noGrp="1" noChangeArrowheads="1"/>
          </p:cNvSpPr>
          <p:nvPr>
            <p:ph type="sldNum" sz="quarter" idx="4"/>
          </p:nvPr>
        </p:nvSpPr>
        <p:spPr bwMode="auto">
          <a:xfrm>
            <a:off x="36513" y="6554788"/>
            <a:ext cx="396875" cy="303212"/>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0" sz="800">
                <a:solidFill>
                  <a:srgbClr val="FFFFFF"/>
                </a:solidFill>
              </a:defRPr>
            </a:lvl1pPr>
          </a:lstStyle>
          <a:p>
            <a:pPr>
              <a:defRPr/>
            </a:pPr>
            <a:fld id="{86EA786D-74CA-C04C-B48E-5222ABC96D27}" type="slidenum">
              <a:rPr lang="fr-FR"/>
              <a:pPr>
                <a:defRPr/>
              </a:pPr>
              <a:t>‹#›</a:t>
            </a:fld>
            <a:endParaRPr lang="fr-FR"/>
          </a:p>
        </p:txBody>
      </p:sp>
    </p:spTree>
  </p:cSld>
  <p:clrMap bg1="dk2" tx1="lt1" bg2="dk1" tx2="lt2" accent1="accent1" accent2="accent2" accent3="accent3" accent4="accent4" accent5="accent5" accent6="accent6" hlink="hlink" folHlink="folHlink"/>
  <p:sldLayoutIdLst>
    <p:sldLayoutId id="2147483821" r:id="rId1"/>
    <p:sldLayoutId id="2147483819" r:id="rId2"/>
    <p:sldLayoutId id="2147483820" r:id="rId3"/>
    <p:sldLayoutId id="2147483822" r:id="rId4"/>
    <p:sldLayoutId id="2147483823" r:id="rId5"/>
  </p:sldLayoutIdLst>
  <p:timing>
    <p:tnLst>
      <p:par>
        <p:cTn xmlns:p14="http://schemas.microsoft.com/office/powerpoint/2010/main" id="1" dur="indefinite" restart="never" nodeType="tmRoot"/>
      </p:par>
    </p:tnLst>
  </p:timing>
  <p:hf hdr="0"/>
  <p:txStyles>
    <p:title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p:titleStyle>
    <p:bodyStyle>
      <a:lvl1pPr marL="342900" indent="-342900" algn="l" rtl="0" eaLnBrk="0" fontAlgn="base" hangingPunct="0">
        <a:spcBef>
          <a:spcPct val="20000"/>
        </a:spcBef>
        <a:spcAft>
          <a:spcPct val="0"/>
        </a:spcAft>
        <a:buClr>
          <a:srgbClr val="FF9900"/>
        </a:buClr>
        <a:buFont typeface="Wingdings" charset="0"/>
        <a:buChar char="u"/>
        <a:defRPr sz="3200">
          <a:solidFill>
            <a:schemeClr val="bg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rgbClr val="FF9900"/>
        </a:buClr>
        <a:buChar char="–"/>
        <a:defRPr sz="2800">
          <a:solidFill>
            <a:schemeClr val="bg1"/>
          </a:solidFill>
          <a:latin typeface="+mn-lt"/>
          <a:ea typeface="ＭＳ Ｐゴシック" charset="-128"/>
        </a:defRPr>
      </a:lvl2pPr>
      <a:lvl3pPr marL="1143000" indent="-228600" algn="l" rtl="0" eaLnBrk="0" fontAlgn="base" hangingPunct="0">
        <a:spcBef>
          <a:spcPct val="20000"/>
        </a:spcBef>
        <a:spcAft>
          <a:spcPct val="0"/>
        </a:spcAft>
        <a:buClr>
          <a:srgbClr val="FF9900"/>
        </a:buClr>
        <a:buFont typeface="Wingdings" charset="0"/>
        <a:buChar char="t"/>
        <a:defRPr sz="2400">
          <a:solidFill>
            <a:schemeClr val="bg1"/>
          </a:solidFill>
          <a:latin typeface="+mn-lt"/>
          <a:ea typeface="ＭＳ Ｐゴシック" charset="-128"/>
        </a:defRPr>
      </a:lvl3pPr>
      <a:lvl4pPr marL="1600200" indent="-228600" algn="l" rtl="0" eaLnBrk="0" fontAlgn="base" hangingPunct="0">
        <a:spcBef>
          <a:spcPct val="20000"/>
        </a:spcBef>
        <a:spcAft>
          <a:spcPct val="0"/>
        </a:spcAft>
        <a:buClr>
          <a:srgbClr val="FF9900"/>
        </a:buClr>
        <a:buChar char="–"/>
        <a:defRPr sz="2000">
          <a:solidFill>
            <a:schemeClr val="bg1"/>
          </a:solidFill>
          <a:latin typeface="+mn-lt"/>
          <a:ea typeface="ＭＳ Ｐゴシック" charset="-128"/>
        </a:defRPr>
      </a:lvl4pPr>
      <a:lvl5pPr marL="2057400" indent="-228600" algn="l" rtl="0" eaLnBrk="0" fontAlgn="base" hangingPunct="0">
        <a:spcBef>
          <a:spcPct val="20000"/>
        </a:spcBef>
        <a:spcAft>
          <a:spcPct val="0"/>
        </a:spcAft>
        <a:buClr>
          <a:srgbClr val="FF9900"/>
        </a:buClr>
        <a:buChar char="•"/>
        <a:defRPr sz="2000">
          <a:solidFill>
            <a:schemeClr val="bg1"/>
          </a:solidFill>
          <a:latin typeface="+mn-lt"/>
          <a:ea typeface="ＭＳ Ｐゴシック" charset="-128"/>
        </a:defRPr>
      </a:lvl5pPr>
      <a:lvl6pPr marL="2514600" indent="-228600" algn="l" rtl="0" fontAlgn="base">
        <a:spcBef>
          <a:spcPct val="20000"/>
        </a:spcBef>
        <a:spcAft>
          <a:spcPct val="0"/>
        </a:spcAft>
        <a:buClr>
          <a:srgbClr val="FF9900"/>
        </a:buClr>
        <a:buChar char="•"/>
        <a:defRPr sz="2000">
          <a:solidFill>
            <a:schemeClr val="bg1"/>
          </a:solidFill>
          <a:latin typeface="+mn-lt"/>
          <a:ea typeface="ＭＳ Ｐゴシック" charset="-128"/>
        </a:defRPr>
      </a:lvl6pPr>
      <a:lvl7pPr marL="2971800" indent="-228600" algn="l" rtl="0" fontAlgn="base">
        <a:spcBef>
          <a:spcPct val="20000"/>
        </a:spcBef>
        <a:spcAft>
          <a:spcPct val="0"/>
        </a:spcAft>
        <a:buClr>
          <a:srgbClr val="FF9900"/>
        </a:buClr>
        <a:buChar char="•"/>
        <a:defRPr sz="2000">
          <a:solidFill>
            <a:schemeClr val="bg1"/>
          </a:solidFill>
          <a:latin typeface="+mn-lt"/>
          <a:ea typeface="ＭＳ Ｐゴシック" charset="-128"/>
        </a:defRPr>
      </a:lvl7pPr>
      <a:lvl8pPr marL="3429000" indent="-228600" algn="l" rtl="0" fontAlgn="base">
        <a:spcBef>
          <a:spcPct val="20000"/>
        </a:spcBef>
        <a:spcAft>
          <a:spcPct val="0"/>
        </a:spcAft>
        <a:buClr>
          <a:srgbClr val="FF9900"/>
        </a:buClr>
        <a:buChar char="•"/>
        <a:defRPr sz="2000">
          <a:solidFill>
            <a:schemeClr val="bg1"/>
          </a:solidFill>
          <a:latin typeface="+mn-lt"/>
          <a:ea typeface="ＭＳ Ｐゴシック" charset="-128"/>
        </a:defRPr>
      </a:lvl8pPr>
      <a:lvl9pPr marL="3886200" indent="-228600" algn="l" rtl="0" fontAlgn="base">
        <a:spcBef>
          <a:spcPct val="20000"/>
        </a:spcBef>
        <a:spcAft>
          <a:spcPct val="0"/>
        </a:spcAft>
        <a:buClr>
          <a:srgbClr val="FF9900"/>
        </a:buClr>
        <a:buChar char="•"/>
        <a:defRPr sz="2000">
          <a:solidFill>
            <a:schemeClr val="bg1"/>
          </a:solidFill>
          <a:latin typeface="+mn-lt"/>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oleObject" Target="../embeddings/oleObject1.bin"/><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1.png"/><Relationship Id="rId1" Type="http://schemas.openxmlformats.org/officeDocument/2006/relationships/vmlDrawing" Target="../drawings/vmlDrawing2.vml"/><Relationship Id="rId2"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22.png"/><Relationship Id="rId1" Type="http://schemas.openxmlformats.org/officeDocument/2006/relationships/vmlDrawing" Target="../drawings/vmlDrawing3.vml"/><Relationship Id="rId2"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8.gif"/></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37.png"/><Relationship Id="rId5" Type="http://schemas.openxmlformats.org/officeDocument/2006/relationships/oleObject" Target="../embeddings/oleObject5.bin"/><Relationship Id="rId6" Type="http://schemas.openxmlformats.org/officeDocument/2006/relationships/image" Target="../media/image38.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39.png"/><Relationship Id="rId5" Type="http://schemas.openxmlformats.org/officeDocument/2006/relationships/oleObject" Target="../embeddings/oleObject7.bin"/><Relationship Id="rId6" Type="http://schemas.openxmlformats.org/officeDocument/2006/relationships/image" Target="../media/image40.png"/><Relationship Id="rId7" Type="http://schemas.openxmlformats.org/officeDocument/2006/relationships/oleObject" Target="../embeddings/oleObject8.bin"/><Relationship Id="rId8" Type="http://schemas.openxmlformats.org/officeDocument/2006/relationships/image" Target="../media/image41.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39.png"/><Relationship Id="rId5" Type="http://schemas.openxmlformats.org/officeDocument/2006/relationships/oleObject" Target="../embeddings/oleObject10.bin"/><Relationship Id="rId6" Type="http://schemas.openxmlformats.org/officeDocument/2006/relationships/image" Target="../media/image40.png"/><Relationship Id="rId7" Type="http://schemas.openxmlformats.org/officeDocument/2006/relationships/oleObject" Target="../embeddings/oleObject11.bin"/><Relationship Id="rId8" Type="http://schemas.openxmlformats.org/officeDocument/2006/relationships/image" Target="../media/image41.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png"/><Relationship Id="rId1" Type="http://schemas.openxmlformats.org/officeDocument/2006/relationships/slideLayout" Target="../slideLayouts/slideLayout4.xml"/><Relationship Id="rId2" Type="http://schemas.openxmlformats.org/officeDocument/2006/relationships/image" Target="../media/image4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52.jpeg"/><Relationship Id="rId7" Type="http://schemas.openxmlformats.org/officeDocument/2006/relationships/image" Target="../media/image48.jpeg"/><Relationship Id="rId8" Type="http://schemas.openxmlformats.org/officeDocument/2006/relationships/image" Target="../media/image49.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 Type="http://schemas.openxmlformats.org/officeDocument/2006/relationships/slideLayout" Target="../slideLayouts/slideLayout4.xml"/><Relationship Id="rId2" Type="http://schemas.openxmlformats.org/officeDocument/2006/relationships/image" Target="../media/image5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0.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1.png"/><Relationship Id="rId8"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65.png"/><Relationship Id="rId5" Type="http://schemas.openxmlformats.org/officeDocument/2006/relationships/image" Target="../media/image66.jpeg"/><Relationship Id="rId6" Type="http://schemas.openxmlformats.org/officeDocument/2006/relationships/image" Target="../media/image67.png"/><Relationship Id="rId7" Type="http://schemas.openxmlformats.org/officeDocument/2006/relationships/image" Target="../media/image68.jpeg"/><Relationship Id="rId8" Type="http://schemas.openxmlformats.org/officeDocument/2006/relationships/image" Target="../media/image69.jpeg"/><Relationship Id="rId1" Type="http://schemas.openxmlformats.org/officeDocument/2006/relationships/slideLayout" Target="../slideLayouts/slideLayout4.xml"/><Relationship Id="rId2" Type="http://schemas.openxmlformats.org/officeDocument/2006/relationships/image" Target="../media/image4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71.w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5.xml"/><Relationship Id="rId2" Type="http://schemas.openxmlformats.org/officeDocument/2006/relationships/image" Target="../media/image7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78.wmf"/><Relationship Id="rId5" Type="http://schemas.openxmlformats.org/officeDocument/2006/relationships/image" Target="../media/image79.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80.wmf"/><Relationship Id="rId5" Type="http://schemas.openxmlformats.org/officeDocument/2006/relationships/image" Target="../media/image81.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82.wmf"/><Relationship Id="rId5" Type="http://schemas.openxmlformats.org/officeDocument/2006/relationships/image" Target="../media/image83.png"/><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wmf"/><Relationship Id="rId6" Type="http://schemas.openxmlformats.org/officeDocument/2006/relationships/image" Target="../media/image94.wmf"/><Relationship Id="rId7" Type="http://schemas.openxmlformats.org/officeDocument/2006/relationships/image" Target="../media/image95.wmf"/><Relationship Id="rId8"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103.png"/><Relationship Id="rId9"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oleObject" Target="../embeddings/oleObject16.bin"/><Relationship Id="rId5" Type="http://schemas.openxmlformats.org/officeDocument/2006/relationships/image" Target="../media/image105.w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58.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11.jpeg"/><Relationship Id="rId5" Type="http://schemas.openxmlformats.org/officeDocument/2006/relationships/image" Target="../media/image112.jpeg"/><Relationship Id="rId1" Type="http://schemas.openxmlformats.org/officeDocument/2006/relationships/slideLayout" Target="../slideLayouts/slideLayout2.xml"/><Relationship Id="rId2" Type="http://schemas.openxmlformats.org/officeDocument/2006/relationships/hyperlink" Target="ftp://rgpdata.ign.fr/pub/products/ionosphere"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 Id="rId3" Type="http://schemas.openxmlformats.org/officeDocument/2006/relationships/image" Target="../media/image1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5" Type="http://schemas.openxmlformats.org/officeDocument/2006/relationships/image" Target="../media/image3.png"/><Relationship Id="rId1" Type="http://schemas.microsoft.com/office/2007/relationships/media" Target="file://localhost/Users/erik/Pictures/GPS/dessin/gps1.gif" TargetMode="External"/><Relationship Id="rId2" Type="http://schemas.openxmlformats.org/officeDocument/2006/relationships/video" Target="file://localhost/Users/erik/Pictures/GPS/dessin/gps1.gif"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61.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118.wmf"/><Relationship Id="rId5" Type="http://schemas.openxmlformats.org/officeDocument/2006/relationships/oleObject" Target="../embeddings/oleObject18.bin"/><Relationship Id="rId6" Type="http://schemas.openxmlformats.org/officeDocument/2006/relationships/image" Target="../media/image119.w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1" Type="http://schemas.openxmlformats.org/officeDocument/2006/relationships/oleObject" Target="../embeddings/oleObject23.bin"/><Relationship Id="rId12" Type="http://schemas.openxmlformats.org/officeDocument/2006/relationships/image" Target="../media/image122.wmf"/><Relationship Id="rId1" Type="http://schemas.openxmlformats.org/officeDocument/2006/relationships/vmlDrawing" Target="../drawings/vmlDrawing13.vml"/><Relationship Id="rId2" Type="http://schemas.openxmlformats.org/officeDocument/2006/relationships/slideLayout" Target="../slideLayouts/slideLayout2.xml"/><Relationship Id="rId3" Type="http://schemas.openxmlformats.org/officeDocument/2006/relationships/oleObject" Target="../embeddings/oleObject19.bin"/><Relationship Id="rId4" Type="http://schemas.openxmlformats.org/officeDocument/2006/relationships/image" Target="../media/image118.wmf"/><Relationship Id="rId5" Type="http://schemas.openxmlformats.org/officeDocument/2006/relationships/oleObject" Target="../embeddings/oleObject20.bin"/><Relationship Id="rId6" Type="http://schemas.openxmlformats.org/officeDocument/2006/relationships/image" Target="../media/image120.wmf"/><Relationship Id="rId7" Type="http://schemas.openxmlformats.org/officeDocument/2006/relationships/oleObject" Target="../embeddings/oleObject21.bin"/><Relationship Id="rId8" Type="http://schemas.openxmlformats.org/officeDocument/2006/relationships/image" Target="../media/image121.wmf"/><Relationship Id="rId9" Type="http://schemas.openxmlformats.org/officeDocument/2006/relationships/oleObject" Target="../embeddings/oleObject22.bin"/><Relationship Id="rId10" Type="http://schemas.openxmlformats.org/officeDocument/2006/relationships/image" Target="../media/image119.wmf"/></Relationships>
</file>

<file path=ppt/slides/_rels/slide64.xml.rels><?xml version="1.0" encoding="UTF-8" standalone="yes"?>
<Relationships xmlns="http://schemas.openxmlformats.org/package/2006/relationships"><Relationship Id="rId11" Type="http://schemas.openxmlformats.org/officeDocument/2006/relationships/oleObject" Target="../embeddings/oleObject28.bin"/><Relationship Id="rId12" Type="http://schemas.openxmlformats.org/officeDocument/2006/relationships/image" Target="../media/image127.wmf"/><Relationship Id="rId13" Type="http://schemas.openxmlformats.org/officeDocument/2006/relationships/oleObject" Target="../embeddings/oleObject29.bin"/><Relationship Id="rId14" Type="http://schemas.openxmlformats.org/officeDocument/2006/relationships/image" Target="../media/image128.wmf"/><Relationship Id="rId15" Type="http://schemas.openxmlformats.org/officeDocument/2006/relationships/oleObject" Target="../embeddings/oleObject30.bin"/><Relationship Id="rId16" Type="http://schemas.openxmlformats.org/officeDocument/2006/relationships/image" Target="../media/image129.wmf"/><Relationship Id="rId1" Type="http://schemas.openxmlformats.org/officeDocument/2006/relationships/vmlDrawing" Target="../drawings/vmlDrawing14.vml"/><Relationship Id="rId2" Type="http://schemas.openxmlformats.org/officeDocument/2006/relationships/slideLayout" Target="../slideLayouts/slideLayout2.xml"/><Relationship Id="rId3" Type="http://schemas.openxmlformats.org/officeDocument/2006/relationships/oleObject" Target="../embeddings/oleObject24.bin"/><Relationship Id="rId4" Type="http://schemas.openxmlformats.org/officeDocument/2006/relationships/image" Target="../media/image123.wmf"/><Relationship Id="rId5" Type="http://schemas.openxmlformats.org/officeDocument/2006/relationships/oleObject" Target="../embeddings/oleObject25.bin"/><Relationship Id="rId6" Type="http://schemas.openxmlformats.org/officeDocument/2006/relationships/image" Target="../media/image124.wmf"/><Relationship Id="rId7" Type="http://schemas.openxmlformats.org/officeDocument/2006/relationships/oleObject" Target="../embeddings/oleObject26.bin"/><Relationship Id="rId8" Type="http://schemas.openxmlformats.org/officeDocument/2006/relationships/image" Target="../media/image125.wmf"/><Relationship Id="rId9" Type="http://schemas.openxmlformats.org/officeDocument/2006/relationships/oleObject" Target="../embeddings/oleObject27.bin"/><Relationship Id="rId10" Type="http://schemas.openxmlformats.org/officeDocument/2006/relationships/image" Target="../media/image126.w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31.bin"/><Relationship Id="rId4" Type="http://schemas.openxmlformats.org/officeDocument/2006/relationships/image" Target="../media/image130.wmf"/><Relationship Id="rId5" Type="http://schemas.openxmlformats.org/officeDocument/2006/relationships/oleObject" Target="../embeddings/oleObject32.bin"/><Relationship Id="rId6" Type="http://schemas.openxmlformats.org/officeDocument/2006/relationships/image" Target="../media/image131.wmf"/><Relationship Id="rId7" Type="http://schemas.openxmlformats.org/officeDocument/2006/relationships/oleObject" Target="../embeddings/oleObject33.bin"/><Relationship Id="rId8" Type="http://schemas.openxmlformats.org/officeDocument/2006/relationships/image" Target="../media/image132.wmf"/><Relationship Id="rId9" Type="http://schemas.openxmlformats.org/officeDocument/2006/relationships/oleObject" Target="../embeddings/oleObject34.bin"/><Relationship Id="rId10" Type="http://schemas.openxmlformats.org/officeDocument/2006/relationships/image" Target="../media/image133.w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5.bin"/><Relationship Id="rId4" Type="http://schemas.openxmlformats.org/officeDocument/2006/relationships/image" Target="../media/image134.wmf"/><Relationship Id="rId5" Type="http://schemas.openxmlformats.org/officeDocument/2006/relationships/oleObject" Target="../embeddings/oleObject36.bin"/><Relationship Id="rId6" Type="http://schemas.openxmlformats.org/officeDocument/2006/relationships/image" Target="../media/image135.wmf"/><Relationship Id="rId7" Type="http://schemas.openxmlformats.org/officeDocument/2006/relationships/oleObject" Target="../embeddings/oleObject37.bin"/><Relationship Id="rId8" Type="http://schemas.openxmlformats.org/officeDocument/2006/relationships/image" Target="../media/image136.w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png"/><Relationship Id="rId3" Type="http://schemas.openxmlformats.org/officeDocument/2006/relationships/image" Target="../media/image138.png"/></Relationships>
</file>

<file path=ppt/slides/_rels/slide68.xml.rels><?xml version="1.0" encoding="UTF-8" standalone="yes"?>
<Relationships xmlns="http://schemas.openxmlformats.org/package/2006/relationships"><Relationship Id="rId3" Type="http://schemas.openxmlformats.org/officeDocument/2006/relationships/image" Target="../media/image140.wmf"/><Relationship Id="rId4" Type="http://schemas.openxmlformats.org/officeDocument/2006/relationships/oleObject" Target="../embeddings/oleObject38.bin"/><Relationship Id="rId5" Type="http://schemas.openxmlformats.org/officeDocument/2006/relationships/image" Target="../media/image139.w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0.wmf"/><Relationship Id="rId4" Type="http://schemas.openxmlformats.org/officeDocument/2006/relationships/oleObject" Target="../embeddings/oleObject39.bin"/><Relationship Id="rId5" Type="http://schemas.openxmlformats.org/officeDocument/2006/relationships/image" Target="../media/image139.wmf"/><Relationship Id="rId6" Type="http://schemas.openxmlformats.org/officeDocument/2006/relationships/oleObject" Target="../embeddings/oleObject40.bin"/><Relationship Id="rId7" Type="http://schemas.openxmlformats.org/officeDocument/2006/relationships/image" Target="../media/image141.w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5" Type="http://schemas.openxmlformats.org/officeDocument/2006/relationships/image" Target="../media/image3.png"/><Relationship Id="rId1" Type="http://schemas.microsoft.com/office/2007/relationships/media" Target="file://localhost/Users/erik/Pictures/GPS/dessin/gps1.gif" TargetMode="External"/><Relationship Id="rId2" Type="http://schemas.openxmlformats.org/officeDocument/2006/relationships/video" Target="file://localhost/Users/erik/Pictures/GPS/dessin/gps1.gif"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oleObject" Target="../embeddings/oleObject41.bin"/><Relationship Id="rId5" Type="http://schemas.openxmlformats.org/officeDocument/2006/relationships/image" Target="../media/image142.png"/><Relationship Id="rId6" Type="http://schemas.openxmlformats.org/officeDocument/2006/relationships/image" Target="../media/image144.png"/><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5.png"/><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a:xfrm>
            <a:off x="469900" y="1381125"/>
            <a:ext cx="8674100" cy="3971925"/>
          </a:xfrm>
        </p:spPr>
        <p:txBody>
          <a:bodyPr/>
          <a:lstStyle/>
          <a:p>
            <a:pPr eaLnBrk="1" hangingPunct="1"/>
            <a:endParaRPr lang="fr-FR">
              <a:latin typeface="Arial" charset="0"/>
              <a:ea typeface="ＭＳ Ｐゴシック" charset="0"/>
              <a:cs typeface="ＭＳ Ｐゴシック" charset="0"/>
            </a:endParaRPr>
          </a:p>
        </p:txBody>
      </p:sp>
      <p:sp>
        <p:nvSpPr>
          <p:cNvPr id="9218" name="Espace réservé du contenu 2"/>
          <p:cNvSpPr>
            <a:spLocks noGrp="1"/>
          </p:cNvSpPr>
          <p:nvPr>
            <p:ph idx="1"/>
          </p:nvPr>
        </p:nvSpPr>
        <p:spPr>
          <a:xfrm>
            <a:off x="647700" y="180975"/>
            <a:ext cx="8345488" cy="6426200"/>
          </a:xfrm>
        </p:spPr>
        <p:txBody>
          <a:bodyPr/>
          <a:lstStyle/>
          <a:p>
            <a:pPr algn="ctr" eaLnBrk="1" hangingPunct="1">
              <a:buFont typeface="Wingdings" charset="0"/>
              <a:buNone/>
            </a:pPr>
            <a:r>
              <a:rPr lang="fr-FR" sz="1200" dirty="0">
                <a:solidFill>
                  <a:srgbClr val="1B4A6E"/>
                </a:solidFill>
                <a:latin typeface="Arial" charset="0"/>
                <a:ea typeface="ＭＳ Ｐゴシック" charset="0"/>
                <a:cs typeface="Arial" charset="0"/>
              </a:rPr>
              <a:t>Université Montpellier 2</a:t>
            </a:r>
          </a:p>
          <a:p>
            <a:pPr algn="ctr" eaLnBrk="1" hangingPunct="1">
              <a:buFont typeface="Wingdings" charset="0"/>
              <a:buNone/>
            </a:pPr>
            <a:r>
              <a:rPr lang="fr-FR" sz="1200" dirty="0">
                <a:solidFill>
                  <a:srgbClr val="1B4A6E"/>
                </a:solidFill>
                <a:latin typeface="Arial" charset="0"/>
                <a:ea typeface="ＭＳ Ｐゴシック" charset="0"/>
                <a:cs typeface="Arial" charset="0"/>
              </a:rPr>
              <a:t>Master Dynamique terrestre et Risques naturels</a:t>
            </a:r>
          </a:p>
          <a:p>
            <a:pPr algn="ctr" eaLnBrk="1" hangingPunct="1">
              <a:buFont typeface="Wingdings" charset="0"/>
              <a:buNone/>
            </a:pPr>
            <a:r>
              <a:rPr lang="fr-FR" sz="1200" dirty="0" smtClean="0">
                <a:solidFill>
                  <a:srgbClr val="1B4A6E"/>
                </a:solidFill>
                <a:latin typeface="Arial" charset="0"/>
                <a:ea typeface="ＭＳ Ｐゴシック" charset="0"/>
                <a:cs typeface="Arial" charset="0"/>
              </a:rPr>
              <a:t>2015 </a:t>
            </a:r>
            <a:r>
              <a:rPr lang="fr-FR" sz="1200" dirty="0">
                <a:solidFill>
                  <a:srgbClr val="1B4A6E"/>
                </a:solidFill>
                <a:latin typeface="Arial" charset="0"/>
                <a:ea typeface="ＭＳ Ｐゴシック" charset="0"/>
                <a:cs typeface="Arial" charset="0"/>
              </a:rPr>
              <a:t>/ </a:t>
            </a:r>
            <a:r>
              <a:rPr lang="fr-FR" sz="1200" dirty="0" smtClean="0">
                <a:solidFill>
                  <a:srgbClr val="1B4A6E"/>
                </a:solidFill>
                <a:latin typeface="Arial" charset="0"/>
                <a:ea typeface="ＭＳ Ｐゴシック" charset="0"/>
                <a:cs typeface="Arial" charset="0"/>
              </a:rPr>
              <a:t>2016 </a:t>
            </a:r>
            <a:r>
              <a:rPr lang="fr-FR" sz="1200" dirty="0">
                <a:solidFill>
                  <a:srgbClr val="1B4A6E"/>
                </a:solidFill>
                <a:latin typeface="Arial" charset="0"/>
                <a:ea typeface="ＭＳ Ｐゴシック" charset="0"/>
                <a:cs typeface="Arial" charset="0"/>
              </a:rPr>
              <a:t>– 1er semestre </a:t>
            </a:r>
            <a:r>
              <a:rPr lang="fr-FR" sz="1200" dirty="0" smtClean="0">
                <a:solidFill>
                  <a:srgbClr val="1B4A6E"/>
                </a:solidFill>
                <a:latin typeface="Arial" charset="0"/>
                <a:ea typeface="ＭＳ Ｐゴシック" charset="0"/>
                <a:cs typeface="Arial" charset="0"/>
              </a:rPr>
              <a:t>M1</a:t>
            </a:r>
            <a:endParaRPr lang="fr-FR" sz="1200" dirty="0">
              <a:solidFill>
                <a:srgbClr val="1B4A6E"/>
              </a:solidFill>
              <a:latin typeface="Arial" charset="0"/>
              <a:ea typeface="ＭＳ Ｐゴシック" charset="0"/>
              <a:cs typeface="Arial" charset="0"/>
            </a:endParaRPr>
          </a:p>
          <a:p>
            <a:pPr algn="ctr" eaLnBrk="1" hangingPunct="1">
              <a:buFont typeface="Wingdings" charset="0"/>
              <a:buNone/>
            </a:pPr>
            <a:endParaRPr lang="fr-FR" sz="800" dirty="0">
              <a:solidFill>
                <a:srgbClr val="1B4A6E"/>
              </a:solidFill>
              <a:latin typeface="Arial" charset="0"/>
              <a:ea typeface="ＭＳ Ｐゴシック" charset="0"/>
              <a:cs typeface="Arial" charset="0"/>
            </a:endParaRPr>
          </a:p>
          <a:p>
            <a:pPr algn="ctr" eaLnBrk="1" hangingPunct="1">
              <a:buFont typeface="Wingdings" charset="0"/>
              <a:buNone/>
            </a:pPr>
            <a:r>
              <a:rPr lang="fr-FR" sz="1800" b="1" dirty="0">
                <a:solidFill>
                  <a:srgbClr val="1B4A6E"/>
                </a:solidFill>
                <a:latin typeface="Arial" charset="0"/>
                <a:ea typeface="ＭＳ Ｐゴシック" charset="0"/>
                <a:cs typeface="Arial" charset="0"/>
              </a:rPr>
              <a:t>Module de Géodésie</a:t>
            </a:r>
            <a:endParaRPr lang="fr-FR" sz="1800" dirty="0">
              <a:solidFill>
                <a:srgbClr val="1B4A6E"/>
              </a:solidFill>
              <a:latin typeface="Arial" charset="0"/>
              <a:ea typeface="ＭＳ Ｐゴシック" charset="0"/>
              <a:cs typeface="Arial" charset="0"/>
            </a:endParaRPr>
          </a:p>
          <a:p>
            <a:pPr algn="ctr" eaLnBrk="1" hangingPunct="1">
              <a:buFont typeface="Wingdings" charset="0"/>
              <a:buNone/>
            </a:pPr>
            <a:endParaRPr lang="fr-FR" sz="1600" dirty="0">
              <a:latin typeface="Arial" charset="0"/>
              <a:ea typeface="ＭＳ Ｐゴシック" charset="0"/>
              <a:cs typeface="Arial" charset="0"/>
            </a:endParaRPr>
          </a:p>
          <a:p>
            <a:pPr algn="ctr" eaLnBrk="1" hangingPunct="1">
              <a:spcBef>
                <a:spcPct val="0"/>
              </a:spcBef>
              <a:spcAft>
                <a:spcPct val="50000"/>
              </a:spcAft>
              <a:buClr>
                <a:srgbClr val="333399"/>
              </a:buClr>
              <a:buFont typeface="Wingdings" charset="0"/>
              <a:buNone/>
            </a:pPr>
            <a:r>
              <a:rPr kumimoji="1" lang="fr-FR" sz="9600" b="1" dirty="0">
                <a:latin typeface="Courier" charset="0"/>
                <a:ea typeface="ＭＳ Ｐゴシック" charset="0"/>
                <a:cs typeface="Courier" charset="0"/>
              </a:rPr>
              <a:t>G P S</a:t>
            </a:r>
            <a:endParaRPr kumimoji="1" lang="fr-FR" sz="6000" b="1" dirty="0">
              <a:latin typeface="Courier" charset="0"/>
              <a:ea typeface="ＭＳ Ｐゴシック" charset="0"/>
              <a:cs typeface="Courier" charset="0"/>
            </a:endParaRPr>
          </a:p>
          <a:p>
            <a:pPr algn="ctr" eaLnBrk="1" hangingPunct="1">
              <a:spcBef>
                <a:spcPct val="0"/>
              </a:spcBef>
              <a:spcAft>
                <a:spcPct val="50000"/>
              </a:spcAft>
              <a:buClr>
                <a:srgbClr val="333399"/>
              </a:buClr>
              <a:buFont typeface="Wingdings" charset="0"/>
              <a:buNone/>
            </a:pPr>
            <a:endParaRPr kumimoji="1" lang="fr-FR" sz="1800" dirty="0">
              <a:latin typeface="Courier" charset="0"/>
              <a:ea typeface="ＭＳ Ｐゴシック" charset="0"/>
              <a:cs typeface="Courier" charset="0"/>
            </a:endParaRPr>
          </a:p>
          <a:p>
            <a:pPr algn="ctr" eaLnBrk="1" hangingPunct="1">
              <a:spcBef>
                <a:spcPct val="0"/>
              </a:spcBef>
              <a:spcAft>
                <a:spcPct val="50000"/>
              </a:spcAft>
              <a:buClr>
                <a:srgbClr val="333399"/>
              </a:buClr>
              <a:buFont typeface="Wingdings" charset="0"/>
              <a:buNone/>
            </a:pPr>
            <a:r>
              <a:rPr kumimoji="1" lang="fr-FR" sz="3600" dirty="0">
                <a:latin typeface="Courier" charset="0"/>
                <a:ea typeface="ＭＳ Ｐゴシック" charset="0"/>
                <a:cs typeface="Courier" charset="0"/>
              </a:rPr>
              <a:t>Principe de base et + …</a:t>
            </a:r>
          </a:p>
          <a:p>
            <a:pPr algn="ctr" eaLnBrk="1" hangingPunct="1">
              <a:buFont typeface="Wingdings" charset="0"/>
              <a:buNone/>
            </a:pPr>
            <a:endParaRPr lang="fr-FR" sz="4000" i="1" dirty="0">
              <a:latin typeface="Courier" charset="0"/>
              <a:ea typeface="ＭＳ Ｐゴシック" charset="0"/>
              <a:cs typeface="Courier" charset="0"/>
            </a:endParaRPr>
          </a:p>
          <a:p>
            <a:pPr algn="ctr" eaLnBrk="1" hangingPunct="1">
              <a:buFont typeface="Wingdings" charset="0"/>
              <a:buNone/>
            </a:pPr>
            <a:endParaRPr lang="fr-FR" sz="2000" i="1" dirty="0">
              <a:latin typeface="Courier" charset="0"/>
              <a:ea typeface="ＭＳ Ｐゴシック" charset="0"/>
              <a:cs typeface="Courier" charset="0"/>
            </a:endParaRPr>
          </a:p>
          <a:p>
            <a:pPr algn="ctr" eaLnBrk="1" hangingPunct="1">
              <a:spcBef>
                <a:spcPct val="0"/>
              </a:spcBef>
              <a:spcAft>
                <a:spcPct val="50000"/>
              </a:spcAft>
              <a:buClr>
                <a:srgbClr val="333399"/>
              </a:buClr>
              <a:buFont typeface="Wingdings" charset="0"/>
              <a:buNone/>
            </a:pPr>
            <a:r>
              <a:rPr kumimoji="1" lang="fr-FR" sz="1400" dirty="0">
                <a:solidFill>
                  <a:srgbClr val="1B4A6E"/>
                </a:solidFill>
                <a:latin typeface="Arial" charset="0"/>
                <a:ea typeface="ＭＳ Ｐゴシック" charset="0"/>
                <a:cs typeface="Arial" charset="0"/>
              </a:rPr>
              <a:t>Erik Doerflinger</a:t>
            </a:r>
          </a:p>
          <a:p>
            <a:pPr algn="ctr" eaLnBrk="1" hangingPunct="1">
              <a:buFont typeface="Wingdings" charset="0"/>
              <a:buNone/>
            </a:pPr>
            <a:endParaRPr lang="fr-FR" sz="2800" dirty="0">
              <a:latin typeface="Courier" charset="0"/>
              <a:ea typeface="ＭＳ Ｐゴシック" charset="0"/>
              <a:cs typeface="Courier" charset="0"/>
            </a:endParaRPr>
          </a:p>
        </p:txBody>
      </p:sp>
      <p:sp>
        <p:nvSpPr>
          <p:cNvPr id="9219"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9220"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9221"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rPr>
              <a:pPr eaLnBrk="1" hangingPunct="1"/>
              <a:t>1</a:t>
            </a:fld>
            <a:endParaRPr kumimoji="0" lang="fr-FR" sz="80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Espace réservé de la date 6"/>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19458" name="Espace réservé du pied de page 7"/>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19459" name="Espace réservé du numéro de diapositive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F9F19381-DB89-564C-AC08-82EBD44B0F8A}" type="slidenum">
              <a:rPr kumimoji="0" lang="fr-FR" sz="800">
                <a:solidFill>
                  <a:srgbClr val="FFFFFF"/>
                </a:solidFill>
              </a:rPr>
              <a:pPr eaLnBrk="1" hangingPunct="1"/>
              <a:t>10</a:t>
            </a:fld>
            <a:endParaRPr kumimoji="0" lang="fr-FR" sz="800">
              <a:solidFill>
                <a:srgbClr val="FFFFFF"/>
              </a:solidFill>
            </a:endParaRPr>
          </a:p>
        </p:txBody>
      </p:sp>
      <p:sp>
        <p:nvSpPr>
          <p:cNvPr id="19460" name="Rectangle 2"/>
          <p:cNvSpPr>
            <a:spLocks noChangeArrowheads="1"/>
          </p:cNvSpPr>
          <p:nvPr/>
        </p:nvSpPr>
        <p:spPr bwMode="auto">
          <a:xfrm>
            <a:off x="2997200" y="220663"/>
            <a:ext cx="5692775" cy="64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p>
        </p:txBody>
      </p:sp>
      <p:pic>
        <p:nvPicPr>
          <p:cNvPr id="19461"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573088"/>
            <a:ext cx="2670175"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26"/>
          <p:cNvSpPr txBox="1">
            <a:spLocks noChangeArrowheads="1"/>
          </p:cNvSpPr>
          <p:nvPr/>
        </p:nvSpPr>
        <p:spPr bwMode="auto">
          <a:xfrm>
            <a:off x="3667125" y="590550"/>
            <a:ext cx="5233988"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r>
              <a:rPr lang="fr-FR" sz="2000">
                <a:solidFill>
                  <a:srgbClr val="333399"/>
                </a:solidFill>
                <a:latin typeface="Arial" charset="0"/>
                <a:cs typeface="Arial" charset="0"/>
              </a:rPr>
              <a:t>Les </a:t>
            </a:r>
            <a:r>
              <a:rPr lang="fr-FR" sz="2000" b="1">
                <a:solidFill>
                  <a:srgbClr val="333399"/>
                </a:solidFill>
                <a:latin typeface="Arial" charset="0"/>
                <a:cs typeface="Arial" charset="0"/>
              </a:rPr>
              <a:t>orbites </a:t>
            </a:r>
            <a:r>
              <a:rPr lang="fr-FR" sz="2000">
                <a:solidFill>
                  <a:srgbClr val="333399"/>
                </a:solidFill>
                <a:latin typeface="Arial" charset="0"/>
                <a:cs typeface="Arial" charset="0"/>
              </a:rPr>
              <a:t>des satellites GPS sont </a:t>
            </a:r>
            <a:r>
              <a:rPr kumimoji="0" lang="fr-FR" sz="2000">
                <a:solidFill>
                  <a:srgbClr val="333399"/>
                </a:solidFill>
                <a:latin typeface="Arial" charset="0"/>
                <a:cs typeface="Arial" charset="0"/>
              </a:rPr>
              <a:t>quasi circulaire et </a:t>
            </a:r>
            <a:r>
              <a:rPr kumimoji="0" lang="fr-FR" sz="2000" b="1">
                <a:solidFill>
                  <a:srgbClr val="333399"/>
                </a:solidFill>
                <a:latin typeface="Arial" charset="0"/>
                <a:cs typeface="Arial" charset="0"/>
              </a:rPr>
              <a:t>inclinées de 55° </a:t>
            </a:r>
            <a:r>
              <a:rPr kumimoji="0" lang="fr-FR" sz="2000">
                <a:solidFill>
                  <a:srgbClr val="333399"/>
                </a:solidFill>
                <a:latin typeface="Arial" charset="0"/>
                <a:cs typeface="Arial" charset="0"/>
              </a:rPr>
              <a:t>par rapport à l’équateur. </a:t>
            </a:r>
          </a:p>
          <a:p>
            <a:pPr algn="l" eaLnBrk="1" hangingPunct="1"/>
            <a:endParaRPr kumimoji="0" lang="fr-FR" sz="2000">
              <a:solidFill>
                <a:srgbClr val="333399"/>
              </a:solidFill>
              <a:latin typeface="Arial" charset="0"/>
              <a:cs typeface="Arial" charset="0"/>
            </a:endParaRPr>
          </a:p>
          <a:p>
            <a:pPr algn="l" eaLnBrk="1" hangingPunct="1"/>
            <a:r>
              <a:rPr kumimoji="0" lang="fr-FR" sz="2000">
                <a:solidFill>
                  <a:srgbClr val="333399"/>
                </a:solidFill>
                <a:latin typeface="Arial" charset="0"/>
                <a:cs typeface="Arial" charset="0"/>
              </a:rPr>
              <a:t>Pour cette raison et e</a:t>
            </a:r>
            <a:r>
              <a:rPr lang="fr-FR" sz="2000">
                <a:solidFill>
                  <a:srgbClr val="333399"/>
                </a:solidFill>
                <a:latin typeface="Arial" charset="0"/>
                <a:cs typeface="Arial" charset="0"/>
              </a:rPr>
              <a:t>n fonction de la position géographique certaines zones du ciel ne sont pas couvertes par les satellites GPS</a:t>
            </a:r>
          </a:p>
        </p:txBody>
      </p:sp>
      <p:sp>
        <p:nvSpPr>
          <p:cNvPr id="19463" name="Rectangle 3"/>
          <p:cNvSpPr txBox="1">
            <a:spLocks noChangeArrowheads="1"/>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marL="360363"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r>
              <a:rPr kumimoji="0" lang="fr-FR" sz="2000" b="1">
                <a:solidFill>
                  <a:srgbClr val="1B4A6E"/>
                </a:solidFill>
                <a:latin typeface="Arial" charset="0"/>
              </a:rPr>
              <a:t>Plan du ciel GPS</a:t>
            </a:r>
          </a:p>
        </p:txBody>
      </p:sp>
      <p:pic>
        <p:nvPicPr>
          <p:cNvPr id="19464" name="Imag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0263" y="3622675"/>
            <a:ext cx="3494087"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429000"/>
            <a:ext cx="45085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5"/>
          <p:cNvSpPr>
            <a:spLocks noChangeArrowheads="1"/>
          </p:cNvSpPr>
          <p:nvPr/>
        </p:nvSpPr>
        <p:spPr bwMode="auto">
          <a:xfrm>
            <a:off x="627063" y="3429000"/>
            <a:ext cx="8516937" cy="2790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20482" name="Espace réservé de la date 6"/>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20483" name="Espace réservé du pied de page 7"/>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20484" name="Espace réservé du numéro de diapositive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E0C4A5F9-716C-5B48-B5C2-EFC02BA8924F}" type="slidenum">
              <a:rPr kumimoji="0" lang="fr-FR" sz="800">
                <a:solidFill>
                  <a:srgbClr val="FFFFFF"/>
                </a:solidFill>
              </a:rPr>
              <a:pPr eaLnBrk="1" hangingPunct="1"/>
              <a:t>11</a:t>
            </a:fld>
            <a:endParaRPr kumimoji="0" lang="fr-FR" sz="800">
              <a:solidFill>
                <a:srgbClr val="FFFFFF"/>
              </a:solidFill>
            </a:endParaRPr>
          </a:p>
        </p:txBody>
      </p:sp>
      <p:sp>
        <p:nvSpPr>
          <p:cNvPr id="20485" name="Rectangle 2"/>
          <p:cNvSpPr>
            <a:spLocks noChangeArrowheads="1"/>
          </p:cNvSpPr>
          <p:nvPr/>
        </p:nvSpPr>
        <p:spPr bwMode="auto">
          <a:xfrm>
            <a:off x="2997200" y="220663"/>
            <a:ext cx="5692775" cy="64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p>
        </p:txBody>
      </p:sp>
      <p:pic>
        <p:nvPicPr>
          <p:cNvPr id="2048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 y="573088"/>
            <a:ext cx="2670175"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487" name="Object 2"/>
          <p:cNvGraphicFramePr>
            <a:graphicFrameLocks noChangeAspect="1"/>
          </p:cNvGraphicFramePr>
          <p:nvPr/>
        </p:nvGraphicFramePr>
        <p:xfrm>
          <a:off x="560388" y="3429000"/>
          <a:ext cx="8583612" cy="2814638"/>
        </p:xfrm>
        <a:graphic>
          <a:graphicData uri="http://schemas.openxmlformats.org/presentationml/2006/ole">
            <mc:AlternateContent xmlns:mc="http://schemas.openxmlformats.org/markup-compatibility/2006">
              <mc:Choice xmlns:v="urn:schemas-microsoft-com:vml" Requires="v">
                <p:oleObj spid="_x0000_s20509" name="Image" r:id="rId4" imgW="4573171" imgH="1499746" progId="Photoshop.Image.4">
                  <p:embed/>
                </p:oleObj>
              </mc:Choice>
              <mc:Fallback>
                <p:oleObj name="Image" r:id="rId4" imgW="4573171" imgH="1499746" progId="Photoshop.Image.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388" y="3429000"/>
                        <a:ext cx="8583612" cy="281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3" name="Rectangle 24"/>
          <p:cNvSpPr>
            <a:spLocks noChangeArrowheads="1"/>
          </p:cNvSpPr>
          <p:nvPr/>
        </p:nvSpPr>
        <p:spPr bwMode="auto">
          <a:xfrm>
            <a:off x="6334125" y="3429000"/>
            <a:ext cx="2809875" cy="28495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pic>
        <p:nvPicPr>
          <p:cNvPr id="296983"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8413" y="3798888"/>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4" name="Rectangle 24"/>
          <p:cNvSpPr>
            <a:spLocks noChangeArrowheads="1"/>
          </p:cNvSpPr>
          <p:nvPr/>
        </p:nvSpPr>
        <p:spPr bwMode="auto">
          <a:xfrm>
            <a:off x="539750" y="3429000"/>
            <a:ext cx="2809875" cy="28495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20491" name="Text Box 26"/>
          <p:cNvSpPr txBox="1">
            <a:spLocks noChangeArrowheads="1"/>
          </p:cNvSpPr>
          <p:nvPr/>
        </p:nvSpPr>
        <p:spPr bwMode="auto">
          <a:xfrm>
            <a:off x="3667125" y="590550"/>
            <a:ext cx="5233988"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r>
              <a:rPr lang="fr-FR" sz="2000">
                <a:solidFill>
                  <a:srgbClr val="333399"/>
                </a:solidFill>
                <a:latin typeface="Arial" charset="0"/>
                <a:cs typeface="Arial" charset="0"/>
              </a:rPr>
              <a:t>Les </a:t>
            </a:r>
            <a:r>
              <a:rPr lang="fr-FR" sz="2000" b="1">
                <a:solidFill>
                  <a:srgbClr val="333399"/>
                </a:solidFill>
                <a:latin typeface="Arial" charset="0"/>
                <a:cs typeface="Arial" charset="0"/>
              </a:rPr>
              <a:t>orbites </a:t>
            </a:r>
            <a:r>
              <a:rPr lang="fr-FR" sz="2000">
                <a:solidFill>
                  <a:srgbClr val="333399"/>
                </a:solidFill>
                <a:latin typeface="Arial" charset="0"/>
                <a:cs typeface="Arial" charset="0"/>
              </a:rPr>
              <a:t>des satellites GPS sont </a:t>
            </a:r>
            <a:r>
              <a:rPr kumimoji="0" lang="fr-FR" sz="2000">
                <a:solidFill>
                  <a:srgbClr val="333399"/>
                </a:solidFill>
                <a:latin typeface="Arial" charset="0"/>
                <a:cs typeface="Arial" charset="0"/>
              </a:rPr>
              <a:t>quasi circulaire et </a:t>
            </a:r>
            <a:r>
              <a:rPr kumimoji="0" lang="fr-FR" sz="2000" b="1">
                <a:solidFill>
                  <a:srgbClr val="333399"/>
                </a:solidFill>
                <a:latin typeface="Arial" charset="0"/>
                <a:cs typeface="Arial" charset="0"/>
              </a:rPr>
              <a:t>inclinées de 55° </a:t>
            </a:r>
            <a:r>
              <a:rPr kumimoji="0" lang="fr-FR" sz="2000">
                <a:solidFill>
                  <a:srgbClr val="333399"/>
                </a:solidFill>
                <a:latin typeface="Arial" charset="0"/>
                <a:cs typeface="Arial" charset="0"/>
              </a:rPr>
              <a:t>par rapport à l’équateur. </a:t>
            </a:r>
          </a:p>
          <a:p>
            <a:pPr algn="l" eaLnBrk="1" hangingPunct="1"/>
            <a:endParaRPr kumimoji="0" lang="fr-FR" sz="2000">
              <a:solidFill>
                <a:srgbClr val="333399"/>
              </a:solidFill>
              <a:latin typeface="Arial" charset="0"/>
              <a:cs typeface="Arial" charset="0"/>
            </a:endParaRPr>
          </a:p>
          <a:p>
            <a:pPr algn="l" eaLnBrk="1" hangingPunct="1"/>
            <a:r>
              <a:rPr kumimoji="0" lang="fr-FR" sz="2000">
                <a:solidFill>
                  <a:srgbClr val="333399"/>
                </a:solidFill>
                <a:latin typeface="Arial" charset="0"/>
                <a:cs typeface="Arial" charset="0"/>
              </a:rPr>
              <a:t>Pour cette raison et e</a:t>
            </a:r>
            <a:r>
              <a:rPr lang="fr-FR" sz="2000">
                <a:solidFill>
                  <a:srgbClr val="333399"/>
                </a:solidFill>
                <a:latin typeface="Arial" charset="0"/>
                <a:cs typeface="Arial" charset="0"/>
              </a:rPr>
              <a:t>n fonction de la position géographique certaines zones du ciel ne sont pas couvertes par les satellites GPS</a:t>
            </a:r>
          </a:p>
        </p:txBody>
      </p:sp>
      <p:sp>
        <p:nvSpPr>
          <p:cNvPr id="20492" name="Rectangle 3"/>
          <p:cNvSpPr txBox="1">
            <a:spLocks noChangeArrowheads="1"/>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marL="360363"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r>
              <a:rPr kumimoji="0" lang="fr-FR" sz="2000" b="1">
                <a:solidFill>
                  <a:srgbClr val="1B4A6E"/>
                </a:solidFill>
                <a:latin typeface="Arial" charset="0"/>
              </a:rPr>
              <a:t>Plan du ciel GPS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296983"/>
                                        </p:tgtEl>
                                      </p:cBhvr>
                                    </p:animEffect>
                                    <p:set>
                                      <p:cBhvr>
                                        <p:cTn id="7" dur="1" fill="hold">
                                          <p:stCondLst>
                                            <p:cond delay="1999"/>
                                          </p:stCondLst>
                                        </p:cTn>
                                        <p:tgtEl>
                                          <p:spTgt spid="29698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296984"/>
                                        </p:tgtEl>
                                      </p:cBhvr>
                                    </p:animEffect>
                                    <p:set>
                                      <p:cBhvr>
                                        <p:cTn id="17" dur="1" fill="hold">
                                          <p:stCondLst>
                                            <p:cond delay="499"/>
                                          </p:stCondLst>
                                        </p:cTn>
                                        <p:tgtEl>
                                          <p:spTgt spid="2969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9698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21506"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21507"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5D9C5529-ECA8-974C-B4AD-E9CC7D2A8AA6}" type="slidenum">
              <a:rPr kumimoji="0" lang="fr-FR" sz="800">
                <a:solidFill>
                  <a:srgbClr val="FFFFFF"/>
                </a:solidFill>
              </a:rPr>
              <a:pPr eaLnBrk="1" hangingPunct="1"/>
              <a:t>12</a:t>
            </a:fld>
            <a:endParaRPr kumimoji="0" lang="fr-FR" sz="800">
              <a:solidFill>
                <a:srgbClr val="FFFFFF"/>
              </a:solidFill>
            </a:endParaRPr>
          </a:p>
        </p:txBody>
      </p:sp>
      <p:sp>
        <p:nvSpPr>
          <p:cNvPr id="21508" name="Rectangle 7"/>
          <p:cNvSpPr>
            <a:spLocks noChangeArrowheads="1"/>
          </p:cNvSpPr>
          <p:nvPr/>
        </p:nvSpPr>
        <p:spPr bwMode="auto">
          <a:xfrm>
            <a:off x="3481388" y="1857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p>
        </p:txBody>
      </p:sp>
      <p:sp>
        <p:nvSpPr>
          <p:cNvPr id="21509" name="Rectangle 25"/>
          <p:cNvSpPr>
            <a:spLocks noChangeArrowheads="1"/>
          </p:cNvSpPr>
          <p:nvPr/>
        </p:nvSpPr>
        <p:spPr bwMode="auto">
          <a:xfrm>
            <a:off x="677863" y="912813"/>
            <a:ext cx="82962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fr-FR" sz="1800">
                <a:solidFill>
                  <a:schemeClr val="bg1"/>
                </a:solidFill>
                <a:latin typeface="Arial" charset="0"/>
                <a:cs typeface="Arial" charset="0"/>
              </a:rPr>
              <a:t>Le secteur de contrôle dépend de l'armée américaine et doit maintenir en permanence le système GPS opérationnel. Pour cela 5 stations de poursuites observent 24h/24 les satellites GPS, contrôlent et modifient si besoin leurs trajectoires et leurs transmettent les informations qui seront diffusées par le message de navigation.</a:t>
            </a:r>
          </a:p>
        </p:txBody>
      </p:sp>
      <p:pic>
        <p:nvPicPr>
          <p:cNvPr id="21510" name="Picture 26" descr="ControlSeg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0" y="2630488"/>
            <a:ext cx="5454650"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Rectangle 29"/>
          <p:cNvSpPr>
            <a:spLocks noChangeArrowheads="1"/>
          </p:cNvSpPr>
          <p:nvPr/>
        </p:nvSpPr>
        <p:spPr bwMode="auto">
          <a:xfrm>
            <a:off x="742950" y="2770188"/>
            <a:ext cx="27876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fr-FR" sz="1800" b="1">
                <a:solidFill>
                  <a:schemeClr val="bg1"/>
                </a:solidFill>
                <a:latin typeface="Arial" charset="0"/>
                <a:cs typeface="Arial" charset="0"/>
              </a:rPr>
              <a:t>Les cinq stations sont :</a:t>
            </a:r>
          </a:p>
          <a:p>
            <a:pPr algn="l"/>
            <a:endParaRPr lang="fr-FR" sz="800">
              <a:solidFill>
                <a:schemeClr val="bg1"/>
              </a:solidFill>
              <a:latin typeface="Arial" charset="0"/>
              <a:cs typeface="Arial" charset="0"/>
            </a:endParaRPr>
          </a:p>
          <a:p>
            <a:pPr algn="l">
              <a:buFontTx/>
              <a:buChar char="•"/>
            </a:pPr>
            <a:r>
              <a:rPr lang="fr-FR" sz="1600">
                <a:solidFill>
                  <a:schemeClr val="bg1"/>
                </a:solidFill>
                <a:latin typeface="Arial" charset="0"/>
                <a:cs typeface="Arial" charset="0"/>
              </a:rPr>
              <a:t>Colorado Spring</a:t>
            </a:r>
          </a:p>
          <a:p>
            <a:pPr algn="l">
              <a:buFontTx/>
              <a:buChar char="•"/>
            </a:pPr>
            <a:r>
              <a:rPr lang="fr-FR" sz="1600">
                <a:solidFill>
                  <a:schemeClr val="bg1"/>
                </a:solidFill>
                <a:latin typeface="Arial" charset="0"/>
                <a:cs typeface="Arial" charset="0"/>
              </a:rPr>
              <a:t>Ascension</a:t>
            </a:r>
          </a:p>
          <a:p>
            <a:pPr algn="l">
              <a:buFontTx/>
              <a:buChar char="•"/>
            </a:pPr>
            <a:r>
              <a:rPr lang="fr-FR" sz="1600">
                <a:solidFill>
                  <a:schemeClr val="bg1"/>
                </a:solidFill>
                <a:latin typeface="Arial" charset="0"/>
                <a:cs typeface="Arial" charset="0"/>
              </a:rPr>
              <a:t>Diego Garcia</a:t>
            </a:r>
          </a:p>
          <a:p>
            <a:pPr algn="l">
              <a:buFontTx/>
              <a:buChar char="•"/>
            </a:pPr>
            <a:r>
              <a:rPr lang="fr-FR" sz="1600">
                <a:solidFill>
                  <a:schemeClr val="bg1"/>
                </a:solidFill>
                <a:latin typeface="Arial" charset="0"/>
                <a:cs typeface="Arial" charset="0"/>
              </a:rPr>
              <a:t>Kwajalein</a:t>
            </a:r>
          </a:p>
          <a:p>
            <a:pPr algn="l">
              <a:buFontTx/>
              <a:buChar char="•"/>
            </a:pPr>
            <a:r>
              <a:rPr lang="fr-FR" sz="1600">
                <a:solidFill>
                  <a:schemeClr val="bg1"/>
                </a:solidFill>
                <a:latin typeface="Arial" charset="0"/>
                <a:cs typeface="Arial" charset="0"/>
              </a:rPr>
              <a:t>Hawaii</a:t>
            </a:r>
          </a:p>
          <a:p>
            <a:pPr algn="l"/>
            <a:endParaRPr lang="fr-FR" sz="1600">
              <a:solidFill>
                <a:schemeClr val="bg1"/>
              </a:solidFill>
              <a:latin typeface="Arial" charset="0"/>
              <a:cs typeface="Arial" charset="0"/>
            </a:endParaRPr>
          </a:p>
          <a:p>
            <a:pPr algn="l"/>
            <a:endParaRPr lang="fr-FR" sz="1600">
              <a:solidFill>
                <a:schemeClr val="bg1"/>
              </a:solidFill>
              <a:latin typeface="Arial" charset="0"/>
              <a:cs typeface="Arial" charset="0"/>
            </a:endParaRPr>
          </a:p>
          <a:p>
            <a:pPr algn="l"/>
            <a:r>
              <a:rPr lang="fr-FR" sz="1600">
                <a:solidFill>
                  <a:schemeClr val="bg1"/>
                </a:solidFill>
                <a:latin typeface="Arial" charset="0"/>
                <a:cs typeface="Arial" charset="0"/>
              </a:rPr>
              <a:t>Colorado Spring est la station maîtresse, c'est entre autres ici que le temps GPS est généré.</a:t>
            </a:r>
          </a:p>
        </p:txBody>
      </p:sp>
      <p:sp>
        <p:nvSpPr>
          <p:cNvPr id="21512" name="Rectangle 3"/>
          <p:cNvSpPr txBox="1">
            <a:spLocks noChangeArrowheads="1"/>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marL="360363"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r>
              <a:rPr kumimoji="0" lang="fr-FR" sz="2000" b="1">
                <a:solidFill>
                  <a:srgbClr val="1B4A6E"/>
                </a:solidFill>
                <a:latin typeface="Arial" charset="0"/>
              </a:rPr>
              <a:t>Le secteur de contrôle</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22530"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22531"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0E82BF5C-5E60-8649-8CA7-26EE4BE5C4E1}" type="slidenum">
              <a:rPr kumimoji="0" lang="fr-FR" sz="800">
                <a:solidFill>
                  <a:srgbClr val="FFFFFF"/>
                </a:solidFill>
              </a:rPr>
              <a:pPr eaLnBrk="1" hangingPunct="1"/>
              <a:t>13</a:t>
            </a:fld>
            <a:endParaRPr kumimoji="0" lang="fr-FR" sz="800">
              <a:solidFill>
                <a:srgbClr val="FFFFFF"/>
              </a:solidFill>
            </a:endParaRPr>
          </a:p>
        </p:txBody>
      </p:sp>
      <p:sp>
        <p:nvSpPr>
          <p:cNvPr id="22532" name="Rectangle 10"/>
          <p:cNvSpPr>
            <a:spLocks noChangeArrowheads="1"/>
          </p:cNvSpPr>
          <p:nvPr/>
        </p:nvSpPr>
        <p:spPr bwMode="auto">
          <a:xfrm>
            <a:off x="3481388" y="1857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p>
        </p:txBody>
      </p:sp>
      <p:sp>
        <p:nvSpPr>
          <p:cNvPr id="259100" name="Rectangle 28"/>
          <p:cNvSpPr>
            <a:spLocks noChangeArrowheads="1"/>
          </p:cNvSpPr>
          <p:nvPr/>
        </p:nvSpPr>
        <p:spPr bwMode="auto">
          <a:xfrm>
            <a:off x="544513" y="708025"/>
            <a:ext cx="8294687" cy="567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tabLst>
                <a:tab pos="363538" algn="l"/>
              </a:tabLst>
            </a:pPr>
            <a:r>
              <a:rPr lang="fr-FR" sz="1600" b="1">
                <a:solidFill>
                  <a:srgbClr val="333399"/>
                </a:solidFill>
                <a:latin typeface="Arial" charset="0"/>
                <a:cs typeface="Arial" charset="0"/>
              </a:rPr>
              <a:t>Le secteur utilisateur représente l'ensemble des utilisateurs du système GPS</a:t>
            </a:r>
          </a:p>
          <a:p>
            <a:pPr algn="l">
              <a:tabLst>
                <a:tab pos="363538" algn="l"/>
              </a:tabLst>
            </a:pPr>
            <a:endParaRPr lang="fr-FR" sz="1600" b="1">
              <a:solidFill>
                <a:srgbClr val="333399"/>
              </a:solidFill>
              <a:latin typeface="Arial" charset="0"/>
              <a:cs typeface="Arial" charset="0"/>
            </a:endParaRPr>
          </a:p>
          <a:p>
            <a:pPr algn="l">
              <a:tabLst>
                <a:tab pos="363538" algn="l"/>
              </a:tabLst>
            </a:pPr>
            <a:r>
              <a:rPr lang="fr-FR" sz="1600" b="1">
                <a:solidFill>
                  <a:schemeClr val="bg1"/>
                </a:solidFill>
                <a:latin typeface="Arial" charset="0"/>
                <a:cs typeface="Arial" charset="0"/>
              </a:rPr>
              <a:t>En mode navigation (souvent appelé "mode absolu"), on distingue deux types de service:</a:t>
            </a:r>
          </a:p>
          <a:p>
            <a:pPr algn="l">
              <a:tabLst>
                <a:tab pos="363538" algn="l"/>
              </a:tabLst>
            </a:pPr>
            <a:endParaRPr lang="fr-FR" sz="1600" b="1">
              <a:solidFill>
                <a:srgbClr val="333399"/>
              </a:solidFill>
              <a:latin typeface="Arial" charset="0"/>
              <a:cs typeface="Arial" charset="0"/>
            </a:endParaRPr>
          </a:p>
          <a:p>
            <a:pPr algn="l">
              <a:buFont typeface="Wingdings" charset="0"/>
              <a:buChar char="§"/>
              <a:tabLst>
                <a:tab pos="363538" algn="l"/>
              </a:tabLst>
            </a:pPr>
            <a:r>
              <a:rPr lang="fr-FR" b="1">
                <a:solidFill>
                  <a:schemeClr val="bg1"/>
                </a:solidFill>
                <a:latin typeface="Arial" charset="0"/>
                <a:cs typeface="Arial" charset="0"/>
              </a:rPr>
              <a:t>  Le service SPS (Standart Positioning Service) :</a:t>
            </a:r>
          </a:p>
          <a:p>
            <a:pPr algn="l">
              <a:buFont typeface="Wingdings" charset="0"/>
              <a:buNone/>
              <a:tabLst>
                <a:tab pos="363538" algn="l"/>
              </a:tabLst>
            </a:pPr>
            <a:endParaRPr lang="fr-FR" b="1">
              <a:solidFill>
                <a:schemeClr val="bg1"/>
              </a:solidFill>
              <a:latin typeface="Arial" charset="0"/>
              <a:cs typeface="Arial" charset="0"/>
            </a:endParaRPr>
          </a:p>
          <a:p>
            <a:pPr algn="l">
              <a:tabLst>
                <a:tab pos="363538" algn="l"/>
              </a:tabLst>
            </a:pPr>
            <a:r>
              <a:rPr lang="fr-FR">
                <a:solidFill>
                  <a:schemeClr val="bg1"/>
                </a:solidFill>
                <a:latin typeface="Arial" charset="0"/>
                <a:cs typeface="Arial" charset="0"/>
              </a:rPr>
              <a:t>	Tous les utilisateurs disposant d'un récepteur GPS y ont accès. Ce mode est gratuit et anonyme, 	les Américains n'ont actuellement aucune possibilité de connaître le nombre d'utilisateurs ni de les 	identifier.</a:t>
            </a:r>
          </a:p>
          <a:p>
            <a:pPr algn="l">
              <a:tabLst>
                <a:tab pos="363538" algn="l"/>
              </a:tabLst>
            </a:pPr>
            <a:endParaRPr lang="fr-FR" sz="800">
              <a:solidFill>
                <a:schemeClr val="bg1"/>
              </a:solidFill>
              <a:latin typeface="Arial" charset="0"/>
              <a:cs typeface="Arial" charset="0"/>
            </a:endParaRPr>
          </a:p>
          <a:p>
            <a:pPr algn="l">
              <a:tabLst>
                <a:tab pos="363538" algn="l"/>
              </a:tabLst>
            </a:pPr>
            <a:r>
              <a:rPr lang="fr-FR">
                <a:solidFill>
                  <a:schemeClr val="bg1"/>
                </a:solidFill>
                <a:latin typeface="Arial" charset="0"/>
                <a:cs typeface="Arial" charset="0"/>
              </a:rPr>
              <a:t>	Par contre les utilisateurs sont soumis aux dégradations volontaires imposées par les 	Américains. Deux types de dégradations existent :</a:t>
            </a:r>
          </a:p>
          <a:p>
            <a:pPr algn="l">
              <a:tabLst>
                <a:tab pos="363538" algn="l"/>
              </a:tabLst>
            </a:pPr>
            <a:endParaRPr lang="fr-FR" sz="800">
              <a:solidFill>
                <a:schemeClr val="bg1"/>
              </a:solidFill>
              <a:latin typeface="Arial" charset="0"/>
              <a:cs typeface="Arial" charset="0"/>
            </a:endParaRPr>
          </a:p>
          <a:p>
            <a:pPr lvl="1" algn="l">
              <a:spcBef>
                <a:spcPct val="25000"/>
              </a:spcBef>
              <a:buFontTx/>
              <a:buChar char="•"/>
              <a:tabLst>
                <a:tab pos="363538" algn="l"/>
              </a:tabLst>
            </a:pPr>
            <a:r>
              <a:rPr lang="fr-FR">
                <a:solidFill>
                  <a:schemeClr val="bg1"/>
                </a:solidFill>
                <a:latin typeface="Arial" charset="0"/>
                <a:cs typeface="Arial" charset="0"/>
              </a:rPr>
              <a:t> </a:t>
            </a:r>
            <a:r>
              <a:rPr lang="fr-FR" b="1">
                <a:solidFill>
                  <a:schemeClr val="bg1"/>
                </a:solidFill>
                <a:latin typeface="Arial" charset="0"/>
                <a:cs typeface="Arial" charset="0"/>
              </a:rPr>
              <a:t>L'A.S. (antispoofing)</a:t>
            </a:r>
            <a:r>
              <a:rPr lang="fr-FR">
                <a:solidFill>
                  <a:schemeClr val="bg1"/>
                </a:solidFill>
                <a:latin typeface="Arial" charset="0"/>
                <a:cs typeface="Arial" charset="0"/>
              </a:rPr>
              <a:t> anti leurage en français, est une protection destinée à éviter le leurrage du système GPS par un utilisateur qui enverrait un signal proche du signal GPS pour créer une erreur dans la position d'un utilisateur. Concrètement le P code originel est remplacé par le Y code inconnu</a:t>
            </a:r>
          </a:p>
          <a:p>
            <a:pPr algn="l">
              <a:tabLst>
                <a:tab pos="363538" algn="l"/>
              </a:tabLst>
            </a:pPr>
            <a:endParaRPr lang="fr-FR" sz="800">
              <a:solidFill>
                <a:schemeClr val="bg1"/>
              </a:solidFill>
              <a:latin typeface="Arial" charset="0"/>
              <a:cs typeface="Arial" charset="0"/>
            </a:endParaRPr>
          </a:p>
          <a:p>
            <a:pPr lvl="1" algn="l">
              <a:spcBef>
                <a:spcPct val="25000"/>
              </a:spcBef>
              <a:buFontTx/>
              <a:buChar char="•"/>
              <a:tabLst>
                <a:tab pos="363538" algn="l"/>
              </a:tabLst>
            </a:pPr>
            <a:r>
              <a:rPr lang="fr-FR">
                <a:solidFill>
                  <a:schemeClr val="bg1"/>
                </a:solidFill>
                <a:latin typeface="Arial" charset="0"/>
                <a:cs typeface="Arial" charset="0"/>
              </a:rPr>
              <a:t>  </a:t>
            </a:r>
            <a:r>
              <a:rPr lang="fr-FR" b="1">
                <a:solidFill>
                  <a:schemeClr val="bg1"/>
                </a:solidFill>
                <a:latin typeface="Arial" charset="0"/>
                <a:cs typeface="Arial" charset="0"/>
              </a:rPr>
              <a:t>La S.A. (Selective Avability)</a:t>
            </a:r>
            <a:r>
              <a:rPr lang="fr-FR">
                <a:solidFill>
                  <a:schemeClr val="bg1"/>
                </a:solidFill>
                <a:latin typeface="Arial" charset="0"/>
                <a:cs typeface="Arial" charset="0"/>
              </a:rPr>
              <a:t> accès sélectif en français, qui consiste à dégrader les performances nominales du système pour interdire aux utilisateurs non autorisés d'avoir la qualité nominale du système pour le positionnement. Pour cela, les militaires américains peuvent dégrader des éléments d'orbites et d'horloges dans le message de navigation et/ou dégrader la fréquence des horloges des satellites par ajout d'un bruit blanc. </a:t>
            </a:r>
            <a:r>
              <a:rPr lang="fr-FR" b="1">
                <a:solidFill>
                  <a:schemeClr val="bg1"/>
                </a:solidFill>
                <a:latin typeface="Arial" charset="0"/>
                <a:cs typeface="Arial" charset="0"/>
              </a:rPr>
              <a:t>Cette dégradation a été désactivée sur l'ensemble des satellites le 2 mai 2000.</a:t>
            </a:r>
          </a:p>
          <a:p>
            <a:pPr lvl="1" algn="l">
              <a:spcBef>
                <a:spcPct val="25000"/>
              </a:spcBef>
              <a:tabLst>
                <a:tab pos="363538" algn="l"/>
              </a:tabLst>
            </a:pPr>
            <a:endParaRPr lang="fr-FR" b="1">
              <a:solidFill>
                <a:schemeClr val="bg1"/>
              </a:solidFill>
              <a:latin typeface="Arial" charset="0"/>
              <a:cs typeface="Arial" charset="0"/>
            </a:endParaRPr>
          </a:p>
        </p:txBody>
      </p:sp>
      <p:sp>
        <p:nvSpPr>
          <p:cNvPr id="22534" name="Rectangle 3"/>
          <p:cNvSpPr txBox="1">
            <a:spLocks noChangeArrowheads="1"/>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marL="360363"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r>
              <a:rPr kumimoji="0" lang="fr-FR" sz="2000" b="1">
                <a:solidFill>
                  <a:srgbClr val="1B4A6E"/>
                </a:solidFill>
                <a:latin typeface="Arial" charset="0"/>
              </a:rPr>
              <a:t>Le secteur utilisateur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9100">
                                            <p:txEl>
                                              <p:pRg st="8" end="8"/>
                                            </p:txEl>
                                          </p:spTgt>
                                        </p:tgtEl>
                                        <p:attrNameLst>
                                          <p:attrName>style.visibility</p:attrName>
                                        </p:attrNameLst>
                                      </p:cBhvr>
                                      <p:to>
                                        <p:strVal val="visible"/>
                                      </p:to>
                                    </p:set>
                                    <p:anim calcmode="lin" valueType="num">
                                      <p:cBhvr additive="base">
                                        <p:cTn id="7" dur="500" fill="hold"/>
                                        <p:tgtEl>
                                          <p:spTgt spid="259100">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910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59100">
                                            <p:txEl>
                                              <p:pRg st="10" end="10"/>
                                            </p:txEl>
                                          </p:spTgt>
                                        </p:tgtEl>
                                        <p:attrNameLst>
                                          <p:attrName>style.visibility</p:attrName>
                                        </p:attrNameLst>
                                      </p:cBhvr>
                                      <p:to>
                                        <p:strVal val="visible"/>
                                      </p:to>
                                    </p:set>
                                    <p:anim calcmode="lin" valueType="num">
                                      <p:cBhvr additive="base">
                                        <p:cTn id="13" dur="500" fill="hold"/>
                                        <p:tgtEl>
                                          <p:spTgt spid="259100">
                                            <p:txEl>
                                              <p:pRg st="10" end="1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9100">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59100">
                                            <p:txEl>
                                              <p:pRg st="12" end="12"/>
                                            </p:txEl>
                                          </p:spTgt>
                                        </p:tgtEl>
                                        <p:attrNameLst>
                                          <p:attrName>style.visibility</p:attrName>
                                        </p:attrNameLst>
                                      </p:cBhvr>
                                      <p:to>
                                        <p:strVal val="visible"/>
                                      </p:to>
                                    </p:set>
                                    <p:anim calcmode="lin" valueType="num">
                                      <p:cBhvr additive="base">
                                        <p:cTn id="19" dur="500" fill="hold"/>
                                        <p:tgtEl>
                                          <p:spTgt spid="259100">
                                            <p:txEl>
                                              <p:pRg st="12" end="1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9100">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a date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23554" name="Espace réservé du pied de page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23555" name="Espace réservé du numéro de diapositive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35445C95-2016-3448-BB0C-7C6EDBF01D7A}" type="slidenum">
              <a:rPr kumimoji="0" lang="fr-FR" sz="800">
                <a:solidFill>
                  <a:srgbClr val="FFFFFF"/>
                </a:solidFill>
              </a:rPr>
              <a:pPr eaLnBrk="1" hangingPunct="1"/>
              <a:t>14</a:t>
            </a:fld>
            <a:endParaRPr kumimoji="0" lang="fr-FR" sz="800">
              <a:solidFill>
                <a:srgbClr val="FFFFFF"/>
              </a:solidFill>
            </a:endParaRPr>
          </a:p>
        </p:txBody>
      </p:sp>
      <p:sp>
        <p:nvSpPr>
          <p:cNvPr id="23556" name="Rectangle 2"/>
          <p:cNvSpPr>
            <a:spLocks noChangeArrowheads="1"/>
          </p:cNvSpPr>
          <p:nvPr/>
        </p:nvSpPr>
        <p:spPr bwMode="auto">
          <a:xfrm>
            <a:off x="2997200" y="220663"/>
            <a:ext cx="5692775" cy="64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p>
        </p:txBody>
      </p:sp>
      <p:sp>
        <p:nvSpPr>
          <p:cNvPr id="23557" name="Rectangle 3"/>
          <p:cNvSpPr>
            <a:spLocks noGrp="1" noChangeArrowheads="1"/>
          </p:cNvSpPr>
          <p:nvPr>
            <p:ph type="title"/>
          </p:nvPr>
        </p:nvSpPr>
        <p:spPr/>
        <p:txBody>
          <a:bodyPr/>
          <a:lstStyle/>
          <a:p>
            <a:pPr marL="360363" eaLnBrk="1" hangingPunct="1"/>
            <a:r>
              <a:rPr lang="fr-FR">
                <a:solidFill>
                  <a:srgbClr val="1B4A6E"/>
                </a:solidFill>
                <a:latin typeface="Arial" charset="0"/>
                <a:ea typeface="ＭＳ Ｐゴシック" charset="0"/>
                <a:cs typeface="ＭＳ Ｐゴシック" charset="0"/>
              </a:rPr>
              <a:t>Impact de l’accès sélectif (SA) : station CORS (Kentucky – EU)</a:t>
            </a:r>
          </a:p>
        </p:txBody>
      </p:sp>
      <p:sp>
        <p:nvSpPr>
          <p:cNvPr id="23558" name="Text Box 5"/>
          <p:cNvSpPr txBox="1">
            <a:spLocks noChangeArrowheads="1"/>
          </p:cNvSpPr>
          <p:nvPr/>
        </p:nvSpPr>
        <p:spPr bwMode="auto">
          <a:xfrm>
            <a:off x="349250" y="858838"/>
            <a:ext cx="31273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1600" b="1">
                <a:solidFill>
                  <a:schemeClr val="folHlink"/>
                </a:solidFill>
                <a:latin typeface="Arial" charset="0"/>
                <a:cs typeface="Arial" charset="0"/>
              </a:rPr>
              <a:t>Avec l’accès sélectif (SA)</a:t>
            </a:r>
          </a:p>
          <a:p>
            <a:pPr eaLnBrk="1" hangingPunct="1">
              <a:lnSpc>
                <a:spcPct val="50000"/>
              </a:lnSpc>
              <a:spcBef>
                <a:spcPct val="50000"/>
              </a:spcBef>
            </a:pPr>
            <a:r>
              <a:rPr lang="fr-FR" sz="1600" b="1">
                <a:solidFill>
                  <a:schemeClr val="folHlink"/>
                </a:solidFill>
                <a:latin typeface="Arial" charset="0"/>
                <a:cs typeface="Arial" charset="0"/>
              </a:rPr>
              <a:t>02 mai 2000 avant 4h05 UTM</a:t>
            </a:r>
          </a:p>
        </p:txBody>
      </p:sp>
      <p:sp>
        <p:nvSpPr>
          <p:cNvPr id="23559" name="Text Box 6"/>
          <p:cNvSpPr txBox="1">
            <a:spLocks noChangeArrowheads="1"/>
          </p:cNvSpPr>
          <p:nvPr/>
        </p:nvSpPr>
        <p:spPr bwMode="auto">
          <a:xfrm>
            <a:off x="3440113" y="903288"/>
            <a:ext cx="33274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lnSpc>
                <a:spcPct val="70000"/>
              </a:lnSpc>
              <a:spcBef>
                <a:spcPct val="50000"/>
              </a:spcBef>
            </a:pPr>
            <a:r>
              <a:rPr lang="fr-FR" sz="1600" b="1">
                <a:solidFill>
                  <a:schemeClr val="folHlink"/>
                </a:solidFill>
                <a:latin typeface="Arial" charset="0"/>
                <a:cs typeface="Arial" charset="0"/>
              </a:rPr>
              <a:t>Sans l’accès sélectif (SA)</a:t>
            </a:r>
          </a:p>
          <a:p>
            <a:pPr eaLnBrk="1" hangingPunct="1">
              <a:lnSpc>
                <a:spcPct val="60000"/>
              </a:lnSpc>
              <a:spcBef>
                <a:spcPct val="50000"/>
              </a:spcBef>
            </a:pPr>
            <a:r>
              <a:rPr lang="fr-FR" sz="1600" b="1">
                <a:solidFill>
                  <a:schemeClr val="folHlink"/>
                </a:solidFill>
                <a:latin typeface="Arial" charset="0"/>
                <a:cs typeface="Arial" charset="0"/>
              </a:rPr>
              <a:t>02 mai 2000 après 4h05 UTM</a:t>
            </a:r>
          </a:p>
        </p:txBody>
      </p:sp>
      <p:sp>
        <p:nvSpPr>
          <p:cNvPr id="23560" name="Text Box 7"/>
          <p:cNvSpPr txBox="1">
            <a:spLocks noChangeArrowheads="1"/>
          </p:cNvSpPr>
          <p:nvPr/>
        </p:nvSpPr>
        <p:spPr bwMode="auto">
          <a:xfrm>
            <a:off x="552450" y="5518150"/>
            <a:ext cx="88011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619250" algn="l"/>
              </a:tabLst>
              <a:defRPr kumimoji="1" sz="1400">
                <a:solidFill>
                  <a:schemeClr val="tx1"/>
                </a:solidFill>
                <a:latin typeface="Times New Roman" charset="0"/>
                <a:ea typeface="ＭＳ Ｐゴシック" charset="0"/>
                <a:cs typeface="ＭＳ Ｐゴシック" charset="0"/>
              </a:defRPr>
            </a:lvl1pPr>
            <a:lvl2pPr marL="742950" indent="-285750" eaLnBrk="0" hangingPunct="0">
              <a:tabLst>
                <a:tab pos="1619250" algn="l"/>
              </a:tabLst>
              <a:defRPr kumimoji="1" sz="1400">
                <a:solidFill>
                  <a:schemeClr val="tx1"/>
                </a:solidFill>
                <a:latin typeface="Times New Roman" charset="0"/>
                <a:ea typeface="ＭＳ Ｐゴシック" charset="0"/>
              </a:defRPr>
            </a:lvl2pPr>
            <a:lvl3pPr marL="1143000" indent="-228600" eaLnBrk="0" hangingPunct="0">
              <a:tabLst>
                <a:tab pos="1619250" algn="l"/>
              </a:tabLst>
              <a:defRPr kumimoji="1" sz="1400">
                <a:solidFill>
                  <a:schemeClr val="tx1"/>
                </a:solidFill>
                <a:latin typeface="Times New Roman" charset="0"/>
                <a:ea typeface="ＭＳ Ｐゴシック" charset="0"/>
              </a:defRPr>
            </a:lvl3pPr>
            <a:lvl4pPr marL="1600200" indent="-228600" eaLnBrk="0" hangingPunct="0">
              <a:tabLst>
                <a:tab pos="1619250" algn="l"/>
              </a:tabLst>
              <a:defRPr kumimoji="1" sz="1400">
                <a:solidFill>
                  <a:schemeClr val="tx1"/>
                </a:solidFill>
                <a:latin typeface="Times New Roman" charset="0"/>
                <a:ea typeface="ＭＳ Ｐゴシック" charset="0"/>
              </a:defRPr>
            </a:lvl4pPr>
            <a:lvl5pPr marL="2057400" indent="-228600" eaLnBrk="0" hangingPunct="0">
              <a:tabLst>
                <a:tab pos="1619250" algn="l"/>
              </a:tabLst>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1619250" algn="l"/>
              </a:tabLs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1619250" algn="l"/>
              </a:tabLs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1619250" algn="l"/>
              </a:tabLs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1619250" algn="l"/>
              </a:tabLst>
              <a:defRPr kumimoji="1" sz="1400">
                <a:solidFill>
                  <a:schemeClr val="tx1"/>
                </a:solidFill>
                <a:latin typeface="Times New Roman" charset="0"/>
                <a:ea typeface="ＭＳ Ｐゴシック" charset="0"/>
              </a:defRPr>
            </a:lvl9pPr>
          </a:lstStyle>
          <a:p>
            <a:pPr algn="l" eaLnBrk="1" hangingPunct="1">
              <a:spcBef>
                <a:spcPct val="50000"/>
              </a:spcBef>
            </a:pPr>
            <a:r>
              <a:rPr lang="fr-FR" sz="1500">
                <a:solidFill>
                  <a:schemeClr val="folHlink"/>
                </a:solidFill>
                <a:latin typeface="Arial" charset="0"/>
                <a:cs typeface="Arial" charset="0"/>
              </a:rPr>
              <a:t>Les tracés montrent que </a:t>
            </a:r>
            <a:r>
              <a:rPr lang="fr-FR" sz="1500" b="1">
                <a:solidFill>
                  <a:schemeClr val="folHlink"/>
                </a:solidFill>
                <a:latin typeface="Arial" charset="0"/>
                <a:cs typeface="Arial" charset="0"/>
              </a:rPr>
              <a:t>95% des points</a:t>
            </a:r>
            <a:r>
              <a:rPr lang="fr-FR" sz="1500">
                <a:solidFill>
                  <a:schemeClr val="folHlink"/>
                </a:solidFill>
                <a:latin typeface="Arial" charset="0"/>
                <a:cs typeface="Arial" charset="0"/>
              </a:rPr>
              <a:t> sont dans un rayon de </a:t>
            </a:r>
            <a:r>
              <a:rPr lang="fr-FR" sz="1500" b="1">
                <a:solidFill>
                  <a:schemeClr val="folHlink"/>
                </a:solidFill>
                <a:latin typeface="Arial" charset="0"/>
                <a:cs typeface="Arial" charset="0"/>
              </a:rPr>
              <a:t>95.0 m avec l’accès sélectif (SA),                                        </a:t>
            </a:r>
            <a:r>
              <a:rPr lang="fr-FR" sz="1500">
                <a:solidFill>
                  <a:schemeClr val="folHlink"/>
                </a:solidFill>
                <a:latin typeface="Arial" charset="0"/>
                <a:cs typeface="Arial" charset="0"/>
              </a:rPr>
              <a:t>                                                          	alors </a:t>
            </a:r>
            <a:r>
              <a:rPr lang="fr-FR" sz="1500" b="1">
                <a:solidFill>
                  <a:schemeClr val="folHlink"/>
                </a:solidFill>
                <a:latin typeface="Arial" charset="0"/>
                <a:cs typeface="Arial" charset="0"/>
              </a:rPr>
              <a:t>95% des points</a:t>
            </a:r>
            <a:r>
              <a:rPr lang="fr-FR" sz="1500">
                <a:solidFill>
                  <a:schemeClr val="folHlink"/>
                </a:solidFill>
                <a:latin typeface="Arial" charset="0"/>
                <a:cs typeface="Arial" charset="0"/>
              </a:rPr>
              <a:t> sont dans un rayon de </a:t>
            </a:r>
            <a:r>
              <a:rPr lang="fr-FR" sz="1500" b="1">
                <a:solidFill>
                  <a:schemeClr val="folHlink"/>
                </a:solidFill>
                <a:latin typeface="Arial" charset="0"/>
                <a:cs typeface="Arial" charset="0"/>
              </a:rPr>
              <a:t>19.3 m sans l’accès sélectif (SA)</a:t>
            </a:r>
          </a:p>
        </p:txBody>
      </p:sp>
      <p:graphicFrame>
        <p:nvGraphicFramePr>
          <p:cNvPr id="23561" name="Object 2"/>
          <p:cNvGraphicFramePr>
            <a:graphicFrameLocks noChangeAspect="1"/>
          </p:cNvGraphicFramePr>
          <p:nvPr/>
        </p:nvGraphicFramePr>
        <p:xfrm>
          <a:off x="1573213" y="1595438"/>
          <a:ext cx="7610475" cy="3798887"/>
        </p:xfrm>
        <a:graphic>
          <a:graphicData uri="http://schemas.openxmlformats.org/presentationml/2006/ole">
            <mc:AlternateContent xmlns:mc="http://schemas.openxmlformats.org/markup-compatibility/2006">
              <mc:Choice xmlns:v="urn:schemas-microsoft-com:vml" Requires="v">
                <p:oleObj spid="_x0000_s23579" name="Image" r:id="rId3" imgW="7609756" imgH="3798780" progId="Photoshop.Image.4">
                  <p:embed/>
                </p:oleObj>
              </mc:Choice>
              <mc:Fallback>
                <p:oleObj name="Image" r:id="rId3" imgW="7609756" imgH="3798780" progId="Photoshop.Image.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3213" y="1595438"/>
                        <a:ext cx="7610475" cy="3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3562" name="Line 9"/>
          <p:cNvSpPr>
            <a:spLocks noChangeShapeType="1"/>
          </p:cNvSpPr>
          <p:nvPr/>
        </p:nvSpPr>
        <p:spPr bwMode="auto">
          <a:xfrm flipH="1" flipV="1">
            <a:off x="3468688" y="850900"/>
            <a:ext cx="7937" cy="4013200"/>
          </a:xfrm>
          <a:prstGeom prst="line">
            <a:avLst/>
          </a:prstGeom>
          <a:noFill/>
          <a:ln w="222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Espace réservé de la date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24578" name="Espace réservé du pied de page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24579" name="Espace réservé du numéro de diapositive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50A845FA-1491-1742-9FC9-AC2B201E0C49}" type="slidenum">
              <a:rPr kumimoji="0" lang="fr-FR" sz="800">
                <a:solidFill>
                  <a:srgbClr val="FFFFFF"/>
                </a:solidFill>
              </a:rPr>
              <a:pPr eaLnBrk="1" hangingPunct="1"/>
              <a:t>15</a:t>
            </a:fld>
            <a:endParaRPr kumimoji="0" lang="fr-FR" sz="800">
              <a:solidFill>
                <a:srgbClr val="FFFFFF"/>
              </a:solidFill>
            </a:endParaRPr>
          </a:p>
        </p:txBody>
      </p:sp>
      <p:sp>
        <p:nvSpPr>
          <p:cNvPr id="24580" name="Rectangle 2"/>
          <p:cNvSpPr>
            <a:spLocks noChangeArrowheads="1"/>
          </p:cNvSpPr>
          <p:nvPr/>
        </p:nvSpPr>
        <p:spPr bwMode="auto">
          <a:xfrm>
            <a:off x="2997200" y="220663"/>
            <a:ext cx="5692775" cy="64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p>
        </p:txBody>
      </p:sp>
      <p:sp>
        <p:nvSpPr>
          <p:cNvPr id="24581" name="Rectangle 3"/>
          <p:cNvSpPr>
            <a:spLocks noGrp="1" noChangeArrowheads="1"/>
          </p:cNvSpPr>
          <p:nvPr>
            <p:ph type="title"/>
          </p:nvPr>
        </p:nvSpPr>
        <p:spPr/>
        <p:txBody>
          <a:bodyPr/>
          <a:lstStyle/>
          <a:p>
            <a:pPr marL="360363" eaLnBrk="1" hangingPunct="1"/>
            <a:r>
              <a:rPr lang="fr-FR">
                <a:solidFill>
                  <a:srgbClr val="1B4A6E"/>
                </a:solidFill>
                <a:latin typeface="Arial" charset="0"/>
                <a:ea typeface="ＭＳ Ｐゴシック" charset="0"/>
                <a:cs typeface="ＭＳ Ｐゴシック" charset="0"/>
              </a:rPr>
              <a:t>Impact de l’accès sélectif (SA) : station CORS (Kentucky – EU)</a:t>
            </a:r>
          </a:p>
        </p:txBody>
      </p:sp>
      <p:graphicFrame>
        <p:nvGraphicFramePr>
          <p:cNvPr id="24582" name="Object 2"/>
          <p:cNvGraphicFramePr>
            <a:graphicFrameLocks noChangeAspect="1"/>
          </p:cNvGraphicFramePr>
          <p:nvPr/>
        </p:nvGraphicFramePr>
        <p:xfrm>
          <a:off x="865188" y="1481138"/>
          <a:ext cx="7415212" cy="3895725"/>
        </p:xfrm>
        <a:graphic>
          <a:graphicData uri="http://schemas.openxmlformats.org/presentationml/2006/ole">
            <mc:AlternateContent xmlns:mc="http://schemas.openxmlformats.org/markup-compatibility/2006">
              <mc:Choice xmlns:v="urn:schemas-microsoft-com:vml" Requires="v">
                <p:oleObj spid="_x0000_s24602" name="Image" r:id="rId3" imgW="7414634" imgH="3896341" progId="Photoshop.Image.4">
                  <p:embed/>
                </p:oleObj>
              </mc:Choice>
              <mc:Fallback>
                <p:oleObj name="Image" r:id="rId3" imgW="7414634" imgH="3896341" progId="Photoshop.Image.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188" y="1481138"/>
                        <a:ext cx="7415212"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4583" name="Text Box 9"/>
          <p:cNvSpPr txBox="1">
            <a:spLocks noChangeArrowheads="1"/>
          </p:cNvSpPr>
          <p:nvPr/>
        </p:nvSpPr>
        <p:spPr bwMode="auto">
          <a:xfrm>
            <a:off x="1016000" y="850900"/>
            <a:ext cx="332740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lnSpc>
                <a:spcPct val="60000"/>
              </a:lnSpc>
              <a:spcBef>
                <a:spcPct val="50000"/>
              </a:spcBef>
            </a:pPr>
            <a:r>
              <a:rPr lang="fr-FR" sz="1600" b="1">
                <a:solidFill>
                  <a:schemeClr val="folHlink"/>
                </a:solidFill>
                <a:latin typeface="Arial" charset="0"/>
                <a:cs typeface="Arial" charset="0"/>
              </a:rPr>
              <a:t>Avec l’accès sélectif (SA)</a:t>
            </a:r>
          </a:p>
          <a:p>
            <a:pPr eaLnBrk="1" hangingPunct="1">
              <a:spcBef>
                <a:spcPct val="50000"/>
              </a:spcBef>
            </a:pPr>
            <a:r>
              <a:rPr lang="fr-FR" sz="1600" b="1">
                <a:solidFill>
                  <a:schemeClr val="folHlink"/>
                </a:solidFill>
                <a:latin typeface="Arial" charset="0"/>
                <a:cs typeface="Arial" charset="0"/>
              </a:rPr>
              <a:t>01 mai 2000</a:t>
            </a:r>
          </a:p>
        </p:txBody>
      </p:sp>
      <p:sp>
        <p:nvSpPr>
          <p:cNvPr id="24584" name="Text Box 10"/>
          <p:cNvSpPr txBox="1">
            <a:spLocks noChangeArrowheads="1"/>
          </p:cNvSpPr>
          <p:nvPr/>
        </p:nvSpPr>
        <p:spPr bwMode="auto">
          <a:xfrm>
            <a:off x="4872038" y="836613"/>
            <a:ext cx="33274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lnSpc>
                <a:spcPct val="60000"/>
              </a:lnSpc>
              <a:spcBef>
                <a:spcPct val="50000"/>
              </a:spcBef>
            </a:pPr>
            <a:r>
              <a:rPr lang="fr-FR" sz="1600" b="1">
                <a:solidFill>
                  <a:schemeClr val="folHlink"/>
                </a:solidFill>
                <a:latin typeface="Arial" charset="0"/>
                <a:cs typeface="Arial" charset="0"/>
              </a:rPr>
              <a:t>Sans l’accès sélectif (SA)</a:t>
            </a:r>
          </a:p>
          <a:p>
            <a:pPr eaLnBrk="1" hangingPunct="1">
              <a:spcBef>
                <a:spcPct val="50000"/>
              </a:spcBef>
            </a:pPr>
            <a:r>
              <a:rPr lang="fr-FR" sz="1600" b="1">
                <a:solidFill>
                  <a:schemeClr val="folHlink"/>
                </a:solidFill>
                <a:latin typeface="Arial" charset="0"/>
                <a:cs typeface="Arial" charset="0"/>
              </a:rPr>
              <a:t>03 mai 2000</a:t>
            </a:r>
          </a:p>
        </p:txBody>
      </p:sp>
      <p:sp>
        <p:nvSpPr>
          <p:cNvPr id="24585" name="Text Box 11"/>
          <p:cNvSpPr txBox="1">
            <a:spLocks noChangeArrowheads="1"/>
          </p:cNvSpPr>
          <p:nvPr/>
        </p:nvSpPr>
        <p:spPr bwMode="auto">
          <a:xfrm>
            <a:off x="509588" y="5518150"/>
            <a:ext cx="8634412"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1500">
                <a:solidFill>
                  <a:schemeClr val="folHlink"/>
                </a:solidFill>
                <a:latin typeface="Arial" charset="0"/>
                <a:cs typeface="Arial" charset="0"/>
              </a:rPr>
              <a:t>Les tracés montrent que 95% des points sont dans un rayon de </a:t>
            </a:r>
            <a:r>
              <a:rPr lang="fr-FR" sz="1500" b="1">
                <a:solidFill>
                  <a:schemeClr val="folHlink"/>
                </a:solidFill>
                <a:latin typeface="Arial" charset="0"/>
                <a:cs typeface="Arial" charset="0"/>
              </a:rPr>
              <a:t>45.0 m avec l’accès sélectif (SA),</a:t>
            </a:r>
            <a:r>
              <a:rPr lang="fr-FR" sz="1500">
                <a:solidFill>
                  <a:schemeClr val="folHlink"/>
                </a:solidFill>
                <a:latin typeface="Arial" charset="0"/>
                <a:cs typeface="Arial" charset="0"/>
              </a:rPr>
              <a:t>  </a:t>
            </a:r>
          </a:p>
          <a:p>
            <a:pPr eaLnBrk="1" hangingPunct="1">
              <a:spcBef>
                <a:spcPct val="50000"/>
              </a:spcBef>
            </a:pPr>
            <a:r>
              <a:rPr lang="fr-FR" sz="1500">
                <a:solidFill>
                  <a:schemeClr val="folHlink"/>
                </a:solidFill>
                <a:latin typeface="Arial" charset="0"/>
                <a:cs typeface="Arial" charset="0"/>
              </a:rPr>
              <a:t>                               alors </a:t>
            </a:r>
            <a:r>
              <a:rPr lang="fr-FR" sz="1500" b="1">
                <a:solidFill>
                  <a:schemeClr val="folHlink"/>
                </a:solidFill>
                <a:latin typeface="Arial" charset="0"/>
                <a:cs typeface="Arial" charset="0"/>
              </a:rPr>
              <a:t>95% des points</a:t>
            </a:r>
            <a:r>
              <a:rPr lang="fr-FR" sz="1500">
                <a:solidFill>
                  <a:schemeClr val="folHlink"/>
                </a:solidFill>
                <a:latin typeface="Arial" charset="0"/>
                <a:cs typeface="Arial" charset="0"/>
              </a:rPr>
              <a:t> sont dans un rayon de   </a:t>
            </a:r>
            <a:r>
              <a:rPr lang="fr-FR" sz="1500" b="1">
                <a:solidFill>
                  <a:schemeClr val="folHlink"/>
                </a:solidFill>
                <a:latin typeface="Arial" charset="0"/>
                <a:cs typeface="Arial" charset="0"/>
              </a:rPr>
              <a:t>6.3 m sans l’accès sélectif (SA)</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1520825" y="5492750"/>
            <a:ext cx="1989138" cy="1365250"/>
          </a:xfrm>
          <a:prstGeom prst="rect">
            <a:avLst/>
          </a:prstGeom>
          <a:ln>
            <a:noFill/>
          </a:ln>
          <a:effectLst>
            <a:outerShdw blurRad="292100" dist="139700" dir="2700000" algn="tl" rotWithShape="0">
              <a:srgbClr val="333333">
                <a:alpha val="65000"/>
              </a:srgbClr>
            </a:outerShdw>
          </a:effectLst>
        </p:spPr>
      </p:pic>
      <p:sp>
        <p:nvSpPr>
          <p:cNvPr id="25602"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25603"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25604"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69119715-C663-6049-A9FB-3895CB993B0A}" type="slidenum">
              <a:rPr kumimoji="0" lang="fr-FR" sz="800">
                <a:solidFill>
                  <a:srgbClr val="FFFFFF"/>
                </a:solidFill>
              </a:rPr>
              <a:pPr eaLnBrk="1" hangingPunct="1"/>
              <a:t>16</a:t>
            </a:fld>
            <a:endParaRPr kumimoji="0" lang="fr-FR" sz="800">
              <a:solidFill>
                <a:srgbClr val="FFFFFF"/>
              </a:solidFill>
            </a:endParaRPr>
          </a:p>
        </p:txBody>
      </p:sp>
      <p:sp>
        <p:nvSpPr>
          <p:cNvPr id="25605" name="Rectangle 4"/>
          <p:cNvSpPr>
            <a:spLocks noChangeArrowheads="1"/>
          </p:cNvSpPr>
          <p:nvPr/>
        </p:nvSpPr>
        <p:spPr bwMode="auto">
          <a:xfrm>
            <a:off x="723289" y="611075"/>
            <a:ext cx="8294687"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tabLst>
                <a:tab pos="363538" algn="l"/>
              </a:tabLst>
            </a:pPr>
            <a:r>
              <a:rPr lang="fr-FR" sz="2400" b="1" dirty="0">
                <a:solidFill>
                  <a:srgbClr val="333399"/>
                </a:solidFill>
                <a:latin typeface="Arial" charset="0"/>
                <a:cs typeface="Arial" charset="0"/>
              </a:rPr>
              <a:t>Le secteur utilisateur représente l'ensemble des utilisateurs du système GPS</a:t>
            </a:r>
          </a:p>
          <a:p>
            <a:pPr algn="l">
              <a:tabLst>
                <a:tab pos="363538" algn="l"/>
              </a:tabLst>
            </a:pPr>
            <a:endParaRPr lang="fr-FR" sz="2400" b="1" dirty="0">
              <a:solidFill>
                <a:srgbClr val="333399"/>
              </a:solidFill>
              <a:latin typeface="Arial" charset="0"/>
              <a:cs typeface="Arial" charset="0"/>
            </a:endParaRPr>
          </a:p>
        </p:txBody>
      </p:sp>
      <p:sp>
        <p:nvSpPr>
          <p:cNvPr id="25606" name="Rectangle 3"/>
          <p:cNvSpPr>
            <a:spLocks noChangeArrowheads="1"/>
          </p:cNvSpPr>
          <p:nvPr/>
        </p:nvSpPr>
        <p:spPr bwMode="auto">
          <a:xfrm>
            <a:off x="3481388" y="1857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p>
        </p:txBody>
      </p:sp>
      <p:sp>
        <p:nvSpPr>
          <p:cNvPr id="263174" name="Rectangle 6"/>
          <p:cNvSpPr>
            <a:spLocks noChangeArrowheads="1"/>
          </p:cNvSpPr>
          <p:nvPr/>
        </p:nvSpPr>
        <p:spPr bwMode="auto">
          <a:xfrm>
            <a:off x="748091" y="1861235"/>
            <a:ext cx="58148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tabLst>
                <a:tab pos="363538" algn="l"/>
              </a:tabLst>
            </a:pPr>
            <a:r>
              <a:rPr lang="fr-FR" sz="1800" b="1" dirty="0">
                <a:solidFill>
                  <a:schemeClr val="bg1"/>
                </a:solidFill>
                <a:latin typeface="Arial" charset="0"/>
                <a:cs typeface="Arial" charset="0"/>
              </a:rPr>
              <a:t>Il existe aujourd'hui de nombreux constructeurs de récepteur de navigation.</a:t>
            </a:r>
          </a:p>
        </p:txBody>
      </p:sp>
      <p:sp>
        <p:nvSpPr>
          <p:cNvPr id="263177" name="Rectangle 9"/>
          <p:cNvSpPr>
            <a:spLocks noChangeArrowheads="1"/>
          </p:cNvSpPr>
          <p:nvPr/>
        </p:nvSpPr>
        <p:spPr bwMode="auto">
          <a:xfrm>
            <a:off x="736938" y="2783123"/>
            <a:ext cx="265601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tabLst>
                <a:tab pos="363538" algn="l"/>
              </a:tabLst>
            </a:pPr>
            <a:r>
              <a:rPr lang="fr-FR" sz="1800" dirty="0" smtClean="0">
                <a:solidFill>
                  <a:schemeClr val="bg1"/>
                </a:solidFill>
                <a:latin typeface="Arial" charset="0"/>
                <a:cs typeface="Arial" charset="0"/>
              </a:rPr>
              <a:t>Leur </a:t>
            </a:r>
            <a:r>
              <a:rPr lang="fr-FR" sz="1800" dirty="0">
                <a:solidFill>
                  <a:schemeClr val="bg1"/>
                </a:solidFill>
                <a:latin typeface="Arial" charset="0"/>
                <a:cs typeface="Arial" charset="0"/>
              </a:rPr>
              <a:t>prix n'a cessé de baisser et leur encombrement de se réduire. Aujourd'hui il est possible de trouver des appareils de 150€ à </a:t>
            </a:r>
            <a:r>
              <a:rPr lang="fr-FR" sz="1800" dirty="0" smtClean="0">
                <a:solidFill>
                  <a:schemeClr val="bg1"/>
                </a:solidFill>
                <a:latin typeface="Arial" charset="0"/>
                <a:cs typeface="Arial" charset="0"/>
              </a:rPr>
              <a:t>10000</a:t>
            </a:r>
            <a:r>
              <a:rPr lang="fr-FR" sz="1800" dirty="0">
                <a:solidFill>
                  <a:schemeClr val="bg1"/>
                </a:solidFill>
                <a:latin typeface="Arial" charset="0"/>
                <a:cs typeface="Arial" charset="0"/>
              </a:rPr>
              <a:t>€</a:t>
            </a:r>
          </a:p>
        </p:txBody>
      </p:sp>
      <p:sp>
        <p:nvSpPr>
          <p:cNvPr id="25609" name="Rectangle 3"/>
          <p:cNvSpPr txBox="1">
            <a:spLocks noChangeArrowheads="1"/>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marL="360363"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r>
              <a:rPr kumimoji="0" lang="fr-FR" sz="2000" b="1">
                <a:solidFill>
                  <a:srgbClr val="1B4A6E"/>
                </a:solidFill>
                <a:latin typeface="Arial" charset="0"/>
              </a:rPr>
              <a:t>Le secteur utilisateur</a:t>
            </a:r>
          </a:p>
        </p:txBody>
      </p:sp>
      <p:pic>
        <p:nvPicPr>
          <p:cNvPr id="2" name="Image 1"/>
          <p:cNvPicPr>
            <a:picLocks noChangeAspect="1"/>
          </p:cNvPicPr>
          <p:nvPr/>
        </p:nvPicPr>
        <p:blipFill rotWithShape="1">
          <a:blip r:embed="rId3"/>
          <a:srcRect r="53680"/>
          <a:stretch/>
        </p:blipFill>
        <p:spPr>
          <a:xfrm>
            <a:off x="7412038" y="1887538"/>
            <a:ext cx="1530350" cy="2838450"/>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nvPicPr>
        <p:blipFill>
          <a:blip r:embed="rId4"/>
          <a:stretch>
            <a:fillRect/>
          </a:stretch>
        </p:blipFill>
        <p:spPr>
          <a:xfrm>
            <a:off x="3594100" y="4314825"/>
            <a:ext cx="5549900" cy="2543175"/>
          </a:xfrm>
          <a:prstGeom prst="rect">
            <a:avLst/>
          </a:prstGeom>
          <a:ln>
            <a:noFill/>
          </a:ln>
          <a:effectLst>
            <a:outerShdw blurRad="292100" dist="139700" dir="2700000" algn="tl" rotWithShape="0">
              <a:srgbClr val="333333">
                <a:alpha val="65000"/>
              </a:srgbClr>
            </a:outerShdw>
          </a:effectLst>
        </p:spPr>
      </p:pic>
      <p:pic>
        <p:nvPicPr>
          <p:cNvPr id="7" name="Image 6"/>
          <p:cNvPicPr>
            <a:picLocks noChangeAspect="1"/>
          </p:cNvPicPr>
          <p:nvPr/>
        </p:nvPicPr>
        <p:blipFill rotWithShape="1">
          <a:blip r:embed="rId5"/>
          <a:srcRect l="23381" t="5748" r="23040" b="6676"/>
          <a:stretch/>
        </p:blipFill>
        <p:spPr>
          <a:xfrm>
            <a:off x="3576638" y="3887788"/>
            <a:ext cx="1822450" cy="2970212"/>
          </a:xfrm>
          <a:prstGeom prst="rect">
            <a:avLst/>
          </a:prstGeom>
          <a:ln>
            <a:noFill/>
          </a:ln>
          <a:effectLst>
            <a:outerShdw blurRad="292100" dist="139700" dir="2700000" algn="tl" rotWithShape="0">
              <a:srgbClr val="333333">
                <a:alpha val="65000"/>
              </a:srgbClr>
            </a:outerShdw>
          </a:effectLst>
        </p:spPr>
      </p:pic>
      <p:pic>
        <p:nvPicPr>
          <p:cNvPr id="263176" name="Picture 8" descr="GPS_gard"/>
          <p:cNvPicPr>
            <a:picLocks noChangeAspect="1" noChangeArrowheads="1"/>
          </p:cNvPicPr>
          <p:nvPr/>
        </p:nvPicPr>
        <p:blipFill>
          <a:blip r:embed="rId6">
            <a:alphaModFix/>
            <a:extLst>
              <a:ext uri="{28A0092B-C50C-407E-A947-70E740481C1C}">
                <a14:useLocalDpi xmlns:a14="http://schemas.microsoft.com/office/drawing/2010/main" val="0"/>
              </a:ext>
            </a:extLst>
          </a:blip>
          <a:srcRect/>
          <a:stretch>
            <a:fillRect/>
          </a:stretch>
        </p:blipFill>
        <p:spPr bwMode="auto">
          <a:xfrm>
            <a:off x="4658205" y="3453929"/>
            <a:ext cx="2538630" cy="3147031"/>
          </a:xfrm>
          <a:prstGeom prst="rect">
            <a:avLst/>
          </a:prstGeom>
          <a:solidFill>
            <a:srgbClr val="FFFFFF">
              <a:shade val="85000"/>
            </a:srgbClr>
          </a:solidFill>
          <a:ln w="38100" cmpd="sng">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3174">
                                            <p:txEl>
                                              <p:pRg st="0" end="0"/>
                                            </p:txEl>
                                          </p:spTgt>
                                        </p:tgtEl>
                                        <p:attrNameLst>
                                          <p:attrName>style.visibility</p:attrName>
                                        </p:attrNameLst>
                                      </p:cBhvr>
                                      <p:to>
                                        <p:strVal val="visible"/>
                                      </p:to>
                                    </p:set>
                                    <p:anim calcmode="lin" valueType="num">
                                      <p:cBhvr additive="base">
                                        <p:cTn id="7" dur="500" fill="hold"/>
                                        <p:tgtEl>
                                          <p:spTgt spid="26317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317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3177">
                                            <p:txEl>
                                              <p:pRg st="0" end="0"/>
                                            </p:txEl>
                                          </p:spTgt>
                                        </p:tgtEl>
                                        <p:attrNameLst>
                                          <p:attrName>style.visibility</p:attrName>
                                        </p:attrNameLst>
                                      </p:cBhvr>
                                      <p:to>
                                        <p:strVal val="visible"/>
                                      </p:to>
                                    </p:set>
                                    <p:anim calcmode="lin" valueType="num">
                                      <p:cBhvr additive="base">
                                        <p:cTn id="11" dur="500" fill="hold"/>
                                        <p:tgtEl>
                                          <p:spTgt spid="26317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6317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63176"/>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26626"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26627"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C8933934-E5C0-4845-A2D1-2866A32CC915}" type="slidenum">
              <a:rPr kumimoji="0" lang="fr-FR" sz="800">
                <a:solidFill>
                  <a:srgbClr val="FFFFFF"/>
                </a:solidFill>
              </a:rPr>
              <a:pPr eaLnBrk="1" hangingPunct="1"/>
              <a:t>17</a:t>
            </a:fld>
            <a:endParaRPr kumimoji="0" lang="fr-FR" sz="800">
              <a:solidFill>
                <a:srgbClr val="FFFFFF"/>
              </a:solidFill>
            </a:endParaRPr>
          </a:p>
        </p:txBody>
      </p:sp>
      <p:sp>
        <p:nvSpPr>
          <p:cNvPr id="26628" name="Rectangle 2"/>
          <p:cNvSpPr>
            <a:spLocks noChangeArrowheads="1"/>
          </p:cNvSpPr>
          <p:nvPr/>
        </p:nvSpPr>
        <p:spPr bwMode="auto">
          <a:xfrm>
            <a:off x="1123950" y="1527175"/>
            <a:ext cx="6940550" cy="48577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26629" name="Rectangle 4"/>
          <p:cNvSpPr>
            <a:spLocks noGrp="1" noChangeArrowheads="1"/>
          </p:cNvSpPr>
          <p:nvPr>
            <p:ph type="body" idx="1"/>
          </p:nvPr>
        </p:nvSpPr>
        <p:spPr>
          <a:xfrm>
            <a:off x="1346200" y="1122363"/>
            <a:ext cx="7404100" cy="4851400"/>
          </a:xfrm>
        </p:spPr>
        <p:txBody>
          <a:bodyPr/>
          <a:lstStyle/>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Description du système</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FFFF00"/>
                </a:solidFill>
                <a:latin typeface="Arial" charset="0"/>
                <a:ea typeface="ＭＳ Ｐゴシック" charset="0"/>
                <a:cs typeface="Arial" charset="0"/>
              </a:rPr>
              <a:t>Principe du positionnement</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Structure des signaux GPS</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Positionnement absolu et Positionnement différentiel</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La mesure sur les codes </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La mesure sur la phase</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Les source </a:t>
            </a:r>
            <a:r>
              <a:rPr lang="fr-FR" sz="1800" b="1" dirty="0" smtClean="0">
                <a:solidFill>
                  <a:srgbClr val="333399"/>
                </a:solidFill>
                <a:latin typeface="Arial" charset="0"/>
                <a:ea typeface="ＭＳ Ｐゴシック" charset="0"/>
                <a:cs typeface="Arial" charset="0"/>
              </a:rPr>
              <a:t>d’erreur</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Le positionnement absolu avec la méthode PPP</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smtClean="0">
                <a:solidFill>
                  <a:srgbClr val="333399"/>
                </a:solidFill>
                <a:latin typeface="Arial" charset="0"/>
                <a:ea typeface="ＭＳ Ｐゴシック" charset="0"/>
                <a:cs typeface="Arial" charset="0"/>
              </a:rPr>
              <a:t>Notion </a:t>
            </a:r>
            <a:r>
              <a:rPr lang="fr-FR" sz="1800" b="1" dirty="0">
                <a:solidFill>
                  <a:srgbClr val="333399"/>
                </a:solidFill>
                <a:latin typeface="Arial" charset="0"/>
                <a:ea typeface="ＭＳ Ｐゴシック" charset="0"/>
                <a:cs typeface="Arial" charset="0"/>
              </a:rPr>
              <a:t>de précision et de répétabilité</a:t>
            </a:r>
          </a:p>
        </p:txBody>
      </p:sp>
      <p:sp>
        <p:nvSpPr>
          <p:cNvPr id="26630" name="Titre 7"/>
          <p:cNvSpPr>
            <a:spLocks noGrp="1"/>
          </p:cNvSpPr>
          <p:nvPr>
            <p:ph type="title"/>
          </p:nvPr>
        </p:nvSpPr>
        <p:spPr/>
        <p:txBody>
          <a:bodyPr/>
          <a:lstStyle/>
          <a:p>
            <a:pPr marL="360363"/>
            <a:r>
              <a:rPr lang="fr-FR">
                <a:solidFill>
                  <a:srgbClr val="1B4A6E"/>
                </a:solidFill>
                <a:latin typeface="Arial" charset="0"/>
                <a:ea typeface="ＭＳ Ｐゴシック" charset="0"/>
                <a:cs typeface="ＭＳ Ｐゴシック" charset="0"/>
              </a:rPr>
              <a:t>PLAN</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27650"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27651"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E214A4F-78C9-8E4D-9104-F909A971FF7D}" type="slidenum">
              <a:rPr kumimoji="0" lang="fr-FR" sz="800">
                <a:solidFill>
                  <a:srgbClr val="FFFFFF"/>
                </a:solidFill>
              </a:rPr>
              <a:pPr eaLnBrk="1" hangingPunct="1"/>
              <a:t>18</a:t>
            </a:fld>
            <a:endParaRPr kumimoji="0" lang="fr-FR" sz="800">
              <a:solidFill>
                <a:srgbClr val="FFFFFF"/>
              </a:solidFill>
            </a:endParaRPr>
          </a:p>
        </p:txBody>
      </p:sp>
      <p:grpSp>
        <p:nvGrpSpPr>
          <p:cNvPr id="2" name="Group 2"/>
          <p:cNvGrpSpPr>
            <a:grpSpLocks/>
          </p:cNvGrpSpPr>
          <p:nvPr/>
        </p:nvGrpSpPr>
        <p:grpSpPr bwMode="auto">
          <a:xfrm>
            <a:off x="3971925" y="2016125"/>
            <a:ext cx="4194175" cy="4164013"/>
            <a:chOff x="2502" y="1069"/>
            <a:chExt cx="2824" cy="2824"/>
          </a:xfrm>
        </p:grpSpPr>
        <p:pic>
          <p:nvPicPr>
            <p:cNvPr id="27673" name="Picture 3" descr="a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02" y="1069"/>
              <a:ext cx="2824" cy="2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4" name="Rectangle 4"/>
            <p:cNvSpPr>
              <a:spLocks noChangeArrowheads="1"/>
            </p:cNvSpPr>
            <p:nvPr/>
          </p:nvSpPr>
          <p:spPr bwMode="auto">
            <a:xfrm>
              <a:off x="2560" y="3529"/>
              <a:ext cx="695" cy="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grpSp>
      <p:pic>
        <p:nvPicPr>
          <p:cNvPr id="260101" name="Picture 5" descr="SATELL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825" y="2332038"/>
            <a:ext cx="2012950"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2" name="Picture 6" descr="meridia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3225" y="3929063"/>
            <a:ext cx="1919288"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3" name="Picture 7" descr="purple_bi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7038" y="4090988"/>
            <a:ext cx="1925637"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Rectangle 9"/>
          <p:cNvSpPr>
            <a:spLocks noGrp="1" noChangeArrowheads="1"/>
          </p:cNvSpPr>
          <p:nvPr>
            <p:ph type="body" idx="1"/>
          </p:nvPr>
        </p:nvSpPr>
        <p:spPr>
          <a:xfrm>
            <a:off x="1219200" y="750888"/>
            <a:ext cx="7924800" cy="1027112"/>
          </a:xfrm>
        </p:spPr>
        <p:txBody>
          <a:bodyPr/>
          <a:lstStyle/>
          <a:p>
            <a:pPr marL="0" indent="0" eaLnBrk="1" hangingPunct="1">
              <a:spcBef>
                <a:spcPct val="0"/>
              </a:spcBef>
              <a:spcAft>
                <a:spcPct val="30000"/>
              </a:spcAft>
              <a:buFont typeface="Wingdings" charset="0"/>
              <a:buNone/>
              <a:tabLst>
                <a:tab pos="952500" algn="l"/>
              </a:tabLst>
            </a:pPr>
            <a:r>
              <a:rPr lang="fr-FR" sz="1400" b="1">
                <a:latin typeface="Arial" charset="0"/>
                <a:ea typeface="ＭＳ Ｐゴシック" charset="0"/>
                <a:cs typeface="Times New Roman" charset="0"/>
              </a:rPr>
              <a:t>Pourquoi ?</a:t>
            </a:r>
            <a:r>
              <a:rPr lang="fr-FR" sz="1400">
                <a:latin typeface="Comic Sans MS" charset="0"/>
                <a:ea typeface="ＭＳ Ｐゴシック" charset="0"/>
                <a:cs typeface="Times New Roman" charset="0"/>
              </a:rPr>
              <a:t>	Le positionnement, la navigation, et les transferts de temps</a:t>
            </a:r>
          </a:p>
          <a:p>
            <a:pPr marL="0" indent="0" eaLnBrk="1" hangingPunct="1">
              <a:spcBef>
                <a:spcPct val="0"/>
              </a:spcBef>
              <a:spcAft>
                <a:spcPct val="30000"/>
              </a:spcAft>
              <a:buFont typeface="Wingdings" charset="0"/>
              <a:buNone/>
              <a:tabLst>
                <a:tab pos="952500" algn="l"/>
              </a:tabLst>
            </a:pPr>
            <a:r>
              <a:rPr lang="fr-FR" sz="1400" b="1">
                <a:latin typeface="Arial" charset="0"/>
                <a:ea typeface="ＭＳ Ｐゴシック" charset="0"/>
                <a:cs typeface="Times New Roman" charset="0"/>
              </a:rPr>
              <a:t>Qui ?</a:t>
            </a:r>
            <a:r>
              <a:rPr lang="fr-FR" sz="1400" b="1">
                <a:latin typeface="Comic Sans MS" charset="0"/>
                <a:ea typeface="ＭＳ Ｐゴシック" charset="0"/>
                <a:cs typeface="Times New Roman" charset="0"/>
              </a:rPr>
              <a:t>	</a:t>
            </a:r>
            <a:r>
              <a:rPr lang="fr-FR" sz="1400">
                <a:latin typeface="Comic Sans MS" charset="0"/>
                <a:ea typeface="ＭＳ Ｐゴシック" charset="0"/>
                <a:cs typeface="Times New Roman" charset="0"/>
              </a:rPr>
              <a:t>Le département de la défense américaine (USDoD)</a:t>
            </a:r>
          </a:p>
          <a:p>
            <a:pPr marL="0" indent="0" eaLnBrk="1" hangingPunct="1">
              <a:spcBef>
                <a:spcPct val="0"/>
              </a:spcBef>
              <a:spcAft>
                <a:spcPct val="30000"/>
              </a:spcAft>
              <a:buFont typeface="Wingdings" charset="0"/>
              <a:buNone/>
              <a:tabLst>
                <a:tab pos="952500" algn="l"/>
              </a:tabLst>
            </a:pPr>
            <a:r>
              <a:rPr lang="fr-FR" sz="1400" b="1">
                <a:latin typeface="Arial" charset="0"/>
                <a:ea typeface="ＭＳ Ｐゴシック" charset="0"/>
                <a:cs typeface="Times New Roman" charset="0"/>
              </a:rPr>
              <a:t>Quand ?</a:t>
            </a:r>
            <a:r>
              <a:rPr lang="fr-FR" sz="1400">
                <a:latin typeface="Comic Sans MS" charset="0"/>
                <a:ea typeface="ＭＳ Ｐゴシック" charset="0"/>
                <a:cs typeface="Times New Roman" charset="0"/>
              </a:rPr>
              <a:t>	1978 : Lancement du premier satellite, 1994 : Système pleinement opérationnel</a:t>
            </a:r>
            <a:endParaRPr lang="fr-FR" sz="1400" i="1">
              <a:latin typeface="Comic Sans MS" charset="0"/>
              <a:ea typeface="ＭＳ Ｐゴシック" charset="0"/>
              <a:cs typeface="Times New Roman" charset="0"/>
            </a:endParaRPr>
          </a:p>
        </p:txBody>
      </p:sp>
      <p:sp>
        <p:nvSpPr>
          <p:cNvPr id="27657" name="Rectangle 10"/>
          <p:cNvSpPr>
            <a:spLocks noChangeArrowheads="1"/>
          </p:cNvSpPr>
          <p:nvPr/>
        </p:nvSpPr>
        <p:spPr bwMode="auto">
          <a:xfrm>
            <a:off x="3481388" y="1857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p>
        </p:txBody>
      </p:sp>
      <p:sp>
        <p:nvSpPr>
          <p:cNvPr id="260107" name="Text Box 11"/>
          <p:cNvSpPr txBox="1">
            <a:spLocks noChangeArrowheads="1"/>
          </p:cNvSpPr>
          <p:nvPr/>
        </p:nvSpPr>
        <p:spPr bwMode="auto">
          <a:xfrm>
            <a:off x="889000" y="1919288"/>
            <a:ext cx="2828925"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spcAft>
                <a:spcPct val="30000"/>
              </a:spcAft>
              <a:buClr>
                <a:srgbClr val="FF9900"/>
              </a:buClr>
              <a:buFont typeface="Wingdings" charset="0"/>
              <a:buNone/>
            </a:pPr>
            <a:r>
              <a:rPr kumimoji="0" lang="fr-FR" sz="1800" b="1">
                <a:solidFill>
                  <a:srgbClr val="333399"/>
                </a:solidFill>
                <a:latin typeface="Arial" charset="0"/>
                <a:cs typeface="Times New Roman" charset="0"/>
              </a:rPr>
              <a:t>Satellites GPS</a:t>
            </a:r>
            <a:endParaRPr kumimoji="0" lang="fr-FR" sz="1800">
              <a:solidFill>
                <a:srgbClr val="333399"/>
              </a:solidFill>
              <a:latin typeface="Arial" charset="0"/>
              <a:cs typeface="Times New Roman" charset="0"/>
            </a:endParaRPr>
          </a:p>
          <a:p>
            <a:pPr algn="l" eaLnBrk="1" hangingPunct="1">
              <a:spcAft>
                <a:spcPct val="30000"/>
              </a:spcAft>
              <a:buClr>
                <a:srgbClr val="FF9900"/>
              </a:buClr>
              <a:buFont typeface="Wingdings" charset="0"/>
              <a:buNone/>
            </a:pPr>
            <a:r>
              <a:rPr kumimoji="0" lang="fr-FR">
                <a:solidFill>
                  <a:schemeClr val="bg1"/>
                </a:solidFill>
                <a:latin typeface="Comic Sans MS" charset="0"/>
                <a:cs typeface="Times New Roman" charset="0"/>
              </a:rPr>
              <a:t> </a:t>
            </a:r>
          </a:p>
          <a:p>
            <a:pPr algn="l" eaLnBrk="1" hangingPunct="1">
              <a:spcAft>
                <a:spcPct val="30000"/>
              </a:spcAft>
              <a:buClr>
                <a:srgbClr val="FF9900"/>
              </a:buClr>
              <a:buFont typeface="Wingdings" charset="0"/>
              <a:buNone/>
            </a:pP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endParaRPr kumimoji="0" lang="fr-FR">
              <a:solidFill>
                <a:schemeClr val="bg1"/>
              </a:solidFill>
              <a:latin typeface="Comic Sans MS" charset="0"/>
              <a:cs typeface="Times New Roman" charset="0"/>
            </a:endParaRPr>
          </a:p>
          <a:p>
            <a:pPr algn="l" eaLnBrk="1" hangingPunct="1">
              <a:lnSpc>
                <a:spcPct val="80000"/>
              </a:lnSpc>
              <a:spcAft>
                <a:spcPct val="30000"/>
              </a:spcAft>
              <a:buClr>
                <a:srgbClr val="FF9900"/>
              </a:buClr>
              <a:buFont typeface="Wingdings" charset="0"/>
              <a:buNone/>
            </a:pPr>
            <a:r>
              <a:rPr kumimoji="0" lang="fr-FR" b="1">
                <a:solidFill>
                  <a:srgbClr val="800000"/>
                </a:solidFill>
                <a:latin typeface="Comic Sans MS" charset="0"/>
                <a:cs typeface="Times New Roman" charset="0"/>
              </a:rPr>
              <a:t>Constellation :</a:t>
            </a:r>
            <a:r>
              <a:rPr kumimoji="0" lang="fr-FR">
                <a:solidFill>
                  <a:srgbClr val="800000"/>
                </a:solidFill>
                <a:latin typeface="Comic Sans MS" charset="0"/>
                <a:cs typeface="Times New Roman" charset="0"/>
              </a:rPr>
              <a:t> 28 satellites</a:t>
            </a:r>
            <a:endParaRPr kumimoji="0" lang="fr-FR">
              <a:solidFill>
                <a:schemeClr val="bg1"/>
              </a:solidFill>
              <a:latin typeface="Comic Sans MS" charset="0"/>
              <a:cs typeface="Times New Roman" charset="0"/>
            </a:endParaRPr>
          </a:p>
          <a:p>
            <a:pPr algn="l" eaLnBrk="1" hangingPunct="1">
              <a:lnSpc>
                <a:spcPct val="80000"/>
              </a:lnSpc>
              <a:spcAft>
                <a:spcPct val="30000"/>
              </a:spcAft>
              <a:buClr>
                <a:srgbClr val="FF9900"/>
              </a:buClr>
              <a:buFont typeface="Wingdings" charset="0"/>
              <a:buNone/>
            </a:pPr>
            <a:r>
              <a:rPr kumimoji="0" lang="fr-FR" b="1">
                <a:solidFill>
                  <a:srgbClr val="800000"/>
                </a:solidFill>
                <a:latin typeface="Comic Sans MS" charset="0"/>
                <a:cs typeface="Times New Roman" charset="0"/>
              </a:rPr>
              <a:t>Altitude</a:t>
            </a:r>
            <a:r>
              <a:rPr kumimoji="0" lang="fr-FR">
                <a:solidFill>
                  <a:srgbClr val="800000"/>
                </a:solidFill>
                <a:latin typeface="Comic Sans MS" charset="0"/>
                <a:cs typeface="Times New Roman" charset="0"/>
              </a:rPr>
              <a:t> : 	20200 km</a:t>
            </a:r>
            <a:endParaRPr kumimoji="0" lang="fr-FR">
              <a:solidFill>
                <a:schemeClr val="bg1"/>
              </a:solidFill>
              <a:latin typeface="Comic Sans MS" charset="0"/>
              <a:cs typeface="Times New Roman" charset="0"/>
            </a:endParaRPr>
          </a:p>
          <a:p>
            <a:pPr algn="l" eaLnBrk="1" hangingPunct="1">
              <a:lnSpc>
                <a:spcPct val="80000"/>
              </a:lnSpc>
              <a:spcAft>
                <a:spcPct val="30000"/>
              </a:spcAft>
              <a:buClr>
                <a:srgbClr val="FF9900"/>
              </a:buClr>
              <a:buFont typeface="Wingdings" charset="0"/>
              <a:buNone/>
            </a:pPr>
            <a:r>
              <a:rPr kumimoji="0" lang="fr-FR" b="1">
                <a:solidFill>
                  <a:srgbClr val="800000"/>
                </a:solidFill>
                <a:latin typeface="Comic Sans MS" charset="0"/>
                <a:cs typeface="Times New Roman" charset="0"/>
              </a:rPr>
              <a:t>Période</a:t>
            </a:r>
            <a:r>
              <a:rPr kumimoji="0" lang="fr-FR">
                <a:solidFill>
                  <a:srgbClr val="800000"/>
                </a:solidFill>
                <a:latin typeface="Comic Sans MS" charset="0"/>
                <a:cs typeface="Times New Roman" charset="0"/>
              </a:rPr>
              <a:t> : 	11h 58mn</a:t>
            </a:r>
          </a:p>
          <a:p>
            <a:pPr algn="l" eaLnBrk="1" hangingPunct="1">
              <a:lnSpc>
                <a:spcPct val="80000"/>
              </a:lnSpc>
              <a:spcAft>
                <a:spcPct val="30000"/>
              </a:spcAft>
              <a:buClr>
                <a:srgbClr val="FF9900"/>
              </a:buClr>
              <a:buFont typeface="Wingdings" charset="0"/>
              <a:buNone/>
            </a:pPr>
            <a:r>
              <a:rPr kumimoji="0" lang="fr-FR" b="1">
                <a:solidFill>
                  <a:srgbClr val="800000"/>
                </a:solidFill>
                <a:latin typeface="Comic Sans MS" charset="0"/>
                <a:cs typeface="Times New Roman" charset="0"/>
              </a:rPr>
              <a:t>Orbite </a:t>
            </a:r>
            <a:r>
              <a:rPr kumimoji="0" lang="fr-FR">
                <a:solidFill>
                  <a:srgbClr val="800000"/>
                </a:solidFill>
                <a:latin typeface="Comic Sans MS" charset="0"/>
                <a:cs typeface="Times New Roman" charset="0"/>
              </a:rPr>
              <a:t>: quasi circulaire – 55°</a:t>
            </a:r>
          </a:p>
          <a:p>
            <a:pPr algn="l" eaLnBrk="1" hangingPunct="1">
              <a:spcAft>
                <a:spcPct val="30000"/>
              </a:spcAft>
              <a:buClr>
                <a:srgbClr val="FF9900"/>
              </a:buClr>
              <a:buFont typeface="Wingdings" charset="0"/>
              <a:buNone/>
            </a:pPr>
            <a:endParaRPr lang="fr-FR" sz="1800">
              <a:latin typeface="Comic Sans MS" charset="0"/>
              <a:cs typeface="Times New Roman" charset="0"/>
            </a:endParaRPr>
          </a:p>
          <a:p>
            <a:pPr algn="l" eaLnBrk="1" hangingPunct="1">
              <a:spcAft>
                <a:spcPct val="30000"/>
              </a:spcAft>
              <a:buClr>
                <a:srgbClr val="FF9900"/>
              </a:buClr>
              <a:buFont typeface="Wingdings" charset="0"/>
              <a:buNone/>
            </a:pPr>
            <a:r>
              <a:rPr kumimoji="0" lang="fr-FR">
                <a:solidFill>
                  <a:schemeClr val="bg1"/>
                </a:solidFill>
                <a:latin typeface="Comic Sans MS" charset="0"/>
                <a:cs typeface="Times New Roman" charset="0"/>
              </a:rPr>
              <a:t> </a:t>
            </a:r>
          </a:p>
        </p:txBody>
      </p:sp>
      <p:sp>
        <p:nvSpPr>
          <p:cNvPr id="260108" name="Text Box 12"/>
          <p:cNvSpPr txBox="1">
            <a:spLocks noChangeArrowheads="1"/>
          </p:cNvSpPr>
          <p:nvPr/>
        </p:nvSpPr>
        <p:spPr bwMode="auto">
          <a:xfrm>
            <a:off x="995363" y="5545138"/>
            <a:ext cx="2519362" cy="64135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1800" b="1" u="sng">
                <a:solidFill>
                  <a:srgbClr val="FFFFFF"/>
                </a:solidFill>
                <a:latin typeface="Arial" charset="0"/>
                <a:cs typeface="Times New Roman" charset="0"/>
              </a:rPr>
              <a:t>Positions</a:t>
            </a:r>
            <a:r>
              <a:rPr lang="fr-FR" sz="1800" b="1">
                <a:solidFill>
                  <a:srgbClr val="FFFFFF"/>
                </a:solidFill>
                <a:latin typeface="Arial" charset="0"/>
                <a:cs typeface="Times New Roman" charset="0"/>
              </a:rPr>
              <a:t> des satellites</a:t>
            </a:r>
            <a:r>
              <a:rPr lang="fr-FR" sz="1800" b="1">
                <a:solidFill>
                  <a:srgbClr val="FF0000"/>
                </a:solidFill>
                <a:latin typeface="Arial" charset="0"/>
                <a:cs typeface="Times New Roman" charset="0"/>
              </a:rPr>
              <a:t> </a:t>
            </a:r>
            <a:r>
              <a:rPr lang="fr-FR" sz="1800" b="1" u="sng">
                <a:solidFill>
                  <a:srgbClr val="FFFF00"/>
                </a:solidFill>
                <a:latin typeface="Arial" charset="0"/>
                <a:cs typeface="Times New Roman" charset="0"/>
              </a:rPr>
              <a:t>connues</a:t>
            </a:r>
          </a:p>
        </p:txBody>
      </p:sp>
      <p:grpSp>
        <p:nvGrpSpPr>
          <p:cNvPr id="3" name="Group 13"/>
          <p:cNvGrpSpPr>
            <a:grpSpLocks/>
          </p:cNvGrpSpPr>
          <p:nvPr/>
        </p:nvGrpSpPr>
        <p:grpSpPr bwMode="auto">
          <a:xfrm>
            <a:off x="3597275" y="1917700"/>
            <a:ext cx="2713038" cy="4243388"/>
            <a:chOff x="2266" y="1208"/>
            <a:chExt cx="1709" cy="2673"/>
          </a:xfrm>
        </p:grpSpPr>
        <p:grpSp>
          <p:nvGrpSpPr>
            <p:cNvPr id="27667" name="Group 14"/>
            <p:cNvGrpSpPr>
              <a:grpSpLocks/>
            </p:cNvGrpSpPr>
            <p:nvPr/>
          </p:nvGrpSpPr>
          <p:grpSpPr bwMode="auto">
            <a:xfrm>
              <a:off x="2266" y="1208"/>
              <a:ext cx="1662" cy="2673"/>
              <a:chOff x="2266" y="1208"/>
              <a:chExt cx="1662" cy="2673"/>
            </a:xfrm>
          </p:grpSpPr>
          <p:grpSp>
            <p:nvGrpSpPr>
              <p:cNvPr id="27669" name="Group 15"/>
              <p:cNvGrpSpPr>
                <a:grpSpLocks/>
              </p:cNvGrpSpPr>
              <p:nvPr/>
            </p:nvGrpSpPr>
            <p:grpSpPr bwMode="auto">
              <a:xfrm>
                <a:off x="2266" y="1208"/>
                <a:ext cx="1662" cy="2607"/>
                <a:chOff x="2266" y="1208"/>
                <a:chExt cx="1662" cy="2607"/>
              </a:xfrm>
            </p:grpSpPr>
            <p:sp>
              <p:nvSpPr>
                <p:cNvPr id="27671" name="Text Box 16"/>
                <p:cNvSpPr txBox="1">
                  <a:spLocks noChangeArrowheads="1"/>
                </p:cNvSpPr>
                <p:nvPr/>
              </p:nvSpPr>
              <p:spPr bwMode="auto">
                <a:xfrm>
                  <a:off x="2266" y="1208"/>
                  <a:ext cx="1662" cy="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buClr>
                      <a:srgbClr val="FF9900"/>
                    </a:buClr>
                    <a:buFont typeface="Wingdings" charset="0"/>
                    <a:buNone/>
                  </a:pPr>
                  <a:r>
                    <a:rPr lang="fr-FR" sz="1800" b="1">
                      <a:solidFill>
                        <a:srgbClr val="333399"/>
                      </a:solidFill>
                      <a:latin typeface="Arial" charset="0"/>
                      <a:cs typeface="Times New Roman" charset="0"/>
                    </a:rPr>
                    <a:t>Signaux émis par</a:t>
                  </a:r>
                </a:p>
                <a:p>
                  <a:pPr eaLnBrk="1" hangingPunct="1">
                    <a:spcAft>
                      <a:spcPct val="30000"/>
                    </a:spcAft>
                    <a:buClr>
                      <a:srgbClr val="FF9900"/>
                    </a:buClr>
                    <a:buFont typeface="Wingdings" charset="0"/>
                    <a:buNone/>
                  </a:pPr>
                  <a:r>
                    <a:rPr lang="fr-FR" sz="1800" b="1">
                      <a:solidFill>
                        <a:srgbClr val="333399"/>
                      </a:solidFill>
                      <a:latin typeface="Arial" charset="0"/>
                      <a:cs typeface="Times New Roman" charset="0"/>
                    </a:rPr>
                    <a:t>les satellites GPS</a:t>
                  </a:r>
                  <a:endParaRPr lang="fr-FR">
                    <a:solidFill>
                      <a:srgbClr val="333399"/>
                    </a:solidFill>
                    <a:latin typeface="Arial" charset="0"/>
                    <a:cs typeface="Times New Roman" charset="0"/>
                  </a:endParaRPr>
                </a:p>
                <a:p>
                  <a:pPr algn="l" eaLnBrk="1" hangingPunct="1">
                    <a:spcAft>
                      <a:spcPct val="30000"/>
                    </a:spcAft>
                    <a:buClr>
                      <a:srgbClr val="FF9900"/>
                    </a:buClr>
                    <a:buFont typeface="Wingdings" charset="0"/>
                    <a:buNone/>
                  </a:pPr>
                  <a:endParaRPr lang="fr-FR">
                    <a:solidFill>
                      <a:srgbClr val="333399"/>
                    </a:solidFill>
                    <a:latin typeface="Comic Sans MS" charset="0"/>
                    <a:cs typeface="Times New Roman" charset="0"/>
                  </a:endParaRPr>
                </a:p>
                <a:p>
                  <a:pPr algn="l" eaLnBrk="1" hangingPunct="1">
                    <a:buClr>
                      <a:srgbClr val="FF9900"/>
                    </a:buClr>
                    <a:buFont typeface="Wingdings" charset="0"/>
                    <a:buNone/>
                  </a:pPr>
                  <a:r>
                    <a:rPr lang="fr-FR">
                      <a:solidFill>
                        <a:srgbClr val="800000"/>
                      </a:solidFill>
                      <a:latin typeface="Comic Sans MS" charset="0"/>
                      <a:cs typeface="Times New Roman" charset="0"/>
                    </a:rPr>
                    <a:t>Date d'émission du signal :</a:t>
                  </a:r>
                </a:p>
                <a:p>
                  <a:pPr algn="l" eaLnBrk="1" hangingPunct="1">
                    <a:spcAft>
                      <a:spcPct val="30000"/>
                    </a:spcAft>
                    <a:buClr>
                      <a:srgbClr val="FF9900"/>
                    </a:buClr>
                    <a:buFont typeface="Wingdings" charset="0"/>
                    <a:buNone/>
                  </a:pPr>
                  <a:r>
                    <a:rPr lang="fr-FR">
                      <a:solidFill>
                        <a:srgbClr val="800000"/>
                      </a:solidFill>
                      <a:latin typeface="Comic Sans MS" charset="0"/>
                      <a:cs typeface="Times New Roman" charset="0"/>
                    </a:rPr>
                    <a:t>    connu (horloge atomique)</a:t>
                  </a:r>
                  <a:endParaRPr lang="fr-FR">
                    <a:latin typeface="Comic Sans MS" charset="0"/>
                    <a:cs typeface="Times New Roman" charset="0"/>
                  </a:endParaRPr>
                </a:p>
                <a:p>
                  <a:pPr algn="l" eaLnBrk="1" hangingPunct="1">
                    <a:buClr>
                      <a:srgbClr val="FF9900"/>
                    </a:buClr>
                    <a:buFont typeface="Wingdings" charset="0"/>
                    <a:buNone/>
                  </a:pPr>
                  <a:r>
                    <a:rPr lang="fr-FR">
                      <a:solidFill>
                        <a:srgbClr val="800000"/>
                      </a:solidFill>
                      <a:latin typeface="Comic Sans MS" charset="0"/>
                      <a:cs typeface="Times New Roman" charset="0"/>
                    </a:rPr>
                    <a:t>Date d'arrivée au récepteur :</a:t>
                  </a:r>
                </a:p>
                <a:p>
                  <a:pPr algn="l" eaLnBrk="1" hangingPunct="1">
                    <a:spcAft>
                      <a:spcPct val="30000"/>
                    </a:spcAft>
                    <a:buClr>
                      <a:srgbClr val="FF9900"/>
                    </a:buClr>
                    <a:buFont typeface="Wingdings" charset="0"/>
                    <a:buNone/>
                  </a:pPr>
                  <a:r>
                    <a:rPr lang="fr-FR">
                      <a:solidFill>
                        <a:srgbClr val="800000"/>
                      </a:solidFill>
                      <a:latin typeface="Comic Sans MS" charset="0"/>
                      <a:cs typeface="Times New Roman" charset="0"/>
                    </a:rPr>
                    <a:t>    mesurés</a:t>
                  </a:r>
                </a:p>
                <a:p>
                  <a:pPr algn="l" eaLnBrk="1" hangingPunct="1">
                    <a:spcAft>
                      <a:spcPct val="30000"/>
                    </a:spcAft>
                    <a:buClr>
                      <a:srgbClr val="FF9900"/>
                    </a:buClr>
                    <a:buFont typeface="Wingdings" charset="0"/>
                    <a:buNone/>
                  </a:pPr>
                  <a:endParaRPr lang="fr-FR">
                    <a:latin typeface="Comic Sans MS" charset="0"/>
                    <a:cs typeface="Times New Roman" charset="0"/>
                  </a:endParaRPr>
                </a:p>
                <a:p>
                  <a:pPr algn="l" eaLnBrk="1" hangingPunct="1">
                    <a:spcAft>
                      <a:spcPct val="30000"/>
                    </a:spcAft>
                    <a:buClr>
                      <a:srgbClr val="FF9900"/>
                    </a:buClr>
                    <a:buFont typeface="Wingdings" charset="0"/>
                    <a:buNone/>
                  </a:pPr>
                  <a:endParaRPr lang="fr-FR" sz="1800">
                    <a:latin typeface="Comic Sans MS" charset="0"/>
                    <a:cs typeface="Times New Roman" charset="0"/>
                  </a:endParaRPr>
                </a:p>
              </p:txBody>
            </p:sp>
            <p:sp>
              <p:nvSpPr>
                <p:cNvPr id="27672" name="Text Box 17"/>
                <p:cNvSpPr txBox="1">
                  <a:spLocks noChangeArrowheads="1"/>
                </p:cNvSpPr>
                <p:nvPr/>
              </p:nvSpPr>
              <p:spPr bwMode="auto">
                <a:xfrm>
                  <a:off x="2331" y="2542"/>
                  <a:ext cx="1587" cy="754"/>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Aft>
                      <a:spcPct val="30000"/>
                    </a:spcAft>
                    <a:buClr>
                      <a:srgbClr val="FF9900"/>
                    </a:buClr>
                    <a:buFont typeface="Wingdings" charset="0"/>
                    <a:buNone/>
                  </a:pPr>
                  <a:r>
                    <a:rPr lang="fr-FR" sz="1800" b="1" u="sng">
                      <a:solidFill>
                        <a:srgbClr val="FFFFFF"/>
                      </a:solidFill>
                      <a:latin typeface="Arial" charset="0"/>
                      <a:cs typeface="Times New Roman" charset="0"/>
                    </a:rPr>
                    <a:t>Distances</a:t>
                  </a:r>
                  <a:endParaRPr lang="fr-FR" sz="1800">
                    <a:solidFill>
                      <a:srgbClr val="FFFFFF"/>
                    </a:solidFill>
                    <a:latin typeface="Arial" charset="0"/>
                    <a:cs typeface="Times New Roman" charset="0"/>
                  </a:endParaRPr>
                </a:p>
                <a:p>
                  <a:pPr eaLnBrk="1" hangingPunct="1">
                    <a:spcAft>
                      <a:spcPct val="30000"/>
                    </a:spcAft>
                    <a:buClr>
                      <a:srgbClr val="FF9900"/>
                    </a:buClr>
                    <a:buFont typeface="Wingdings" charset="0"/>
                    <a:buNone/>
                  </a:pPr>
                  <a:r>
                    <a:rPr lang="fr-FR" sz="1800" b="1">
                      <a:solidFill>
                        <a:srgbClr val="FFFFFF"/>
                      </a:solidFill>
                      <a:latin typeface="Arial" charset="0"/>
                      <a:cs typeface="Times New Roman" charset="0"/>
                    </a:rPr>
                    <a:t>satellites/récepteurs</a:t>
                  </a:r>
                  <a:endParaRPr lang="fr-FR" sz="1800">
                    <a:solidFill>
                      <a:srgbClr val="FFFFFF"/>
                    </a:solidFill>
                    <a:latin typeface="Arial" charset="0"/>
                    <a:cs typeface="Times New Roman" charset="0"/>
                  </a:endParaRPr>
                </a:p>
                <a:p>
                  <a:pPr eaLnBrk="1" hangingPunct="1">
                    <a:spcAft>
                      <a:spcPct val="30000"/>
                    </a:spcAft>
                    <a:buClr>
                      <a:srgbClr val="FF9900"/>
                    </a:buClr>
                    <a:buFont typeface="Wingdings" charset="0"/>
                    <a:buNone/>
                  </a:pPr>
                  <a:r>
                    <a:rPr lang="fr-FR" sz="1800" b="1" u="sng">
                      <a:solidFill>
                        <a:srgbClr val="FFFF00"/>
                      </a:solidFill>
                      <a:latin typeface="Arial" charset="0"/>
                      <a:cs typeface="Times New Roman" charset="0"/>
                    </a:rPr>
                    <a:t>mesurées</a:t>
                  </a:r>
                </a:p>
              </p:txBody>
            </p:sp>
          </p:grpSp>
          <p:sp>
            <p:nvSpPr>
              <p:cNvPr id="27670" name="Line 18"/>
              <p:cNvSpPr>
                <a:spLocks noChangeShapeType="1"/>
              </p:cNvSpPr>
              <p:nvPr/>
            </p:nvSpPr>
            <p:spPr bwMode="auto">
              <a:xfrm>
                <a:off x="2276" y="1387"/>
                <a:ext cx="0" cy="2494"/>
              </a:xfrm>
              <a:prstGeom prst="line">
                <a:avLst/>
              </a:prstGeom>
              <a:noFill/>
              <a:ln w="38100">
                <a:solidFill>
                  <a:srgbClr val="B7B7E7"/>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7668" name="Line 19"/>
            <p:cNvSpPr>
              <a:spLocks noChangeShapeType="1"/>
            </p:cNvSpPr>
            <p:nvPr/>
          </p:nvSpPr>
          <p:spPr bwMode="auto">
            <a:xfrm>
              <a:off x="3975" y="1387"/>
              <a:ext cx="0" cy="2494"/>
            </a:xfrm>
            <a:prstGeom prst="line">
              <a:avLst/>
            </a:prstGeom>
            <a:noFill/>
            <a:ln w="38100">
              <a:solidFill>
                <a:srgbClr val="B7B7E7"/>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60116" name="Text Box 20"/>
          <p:cNvSpPr txBox="1">
            <a:spLocks noChangeArrowheads="1"/>
          </p:cNvSpPr>
          <p:nvPr/>
        </p:nvSpPr>
        <p:spPr bwMode="auto">
          <a:xfrm>
            <a:off x="6524625" y="1917700"/>
            <a:ext cx="2638425"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spcAft>
                <a:spcPct val="30000"/>
              </a:spcAft>
              <a:buClr>
                <a:srgbClr val="FF9900"/>
              </a:buClr>
              <a:buFont typeface="Wingdings" charset="0"/>
              <a:buNone/>
            </a:pPr>
            <a:r>
              <a:rPr kumimoji="0" lang="fr-FR" sz="1800" b="1">
                <a:solidFill>
                  <a:srgbClr val="333399"/>
                </a:solidFill>
                <a:latin typeface="Arial" charset="0"/>
                <a:cs typeface="Times New Roman" charset="0"/>
              </a:rPr>
              <a:t>Les récepteurs GPS</a:t>
            </a:r>
            <a:endParaRPr kumimoji="0" lang="fr-FR" sz="1800">
              <a:solidFill>
                <a:srgbClr val="333399"/>
              </a:solidFill>
              <a:latin typeface="Arial" charset="0"/>
              <a:cs typeface="Times New Roman" charset="0"/>
            </a:endParaRPr>
          </a:p>
          <a:p>
            <a:pPr algn="l" eaLnBrk="1" hangingPunct="1">
              <a:spcAft>
                <a:spcPct val="30000"/>
              </a:spcAft>
              <a:buClr>
                <a:srgbClr val="FF9900"/>
              </a:buClr>
              <a:buFont typeface="Wingdings" charset="0"/>
              <a:buNone/>
            </a:pPr>
            <a:endParaRPr kumimoji="0" lang="fr-FR" sz="400">
              <a:solidFill>
                <a:srgbClr val="800000"/>
              </a:solidFill>
              <a:latin typeface="Comic Sans MS" charset="0"/>
              <a:cs typeface="Times New Roman" charset="0"/>
            </a:endParaRPr>
          </a:p>
          <a:p>
            <a:pPr algn="l" eaLnBrk="1" hangingPunct="1">
              <a:spcAft>
                <a:spcPct val="30000"/>
              </a:spcAft>
              <a:buClr>
                <a:srgbClr val="FF9900"/>
              </a:buClr>
              <a:buFont typeface="Wingdings" charset="0"/>
              <a:buNone/>
            </a:pPr>
            <a:r>
              <a:rPr kumimoji="0" lang="fr-FR">
                <a:solidFill>
                  <a:srgbClr val="800000"/>
                </a:solidFill>
                <a:latin typeface="Comic Sans MS" charset="0"/>
                <a:cs typeface="Times New Roman" charset="0"/>
              </a:rPr>
              <a:t>Méthode de triangulation sphérique avec au moins 4 satellites </a:t>
            </a:r>
            <a:endParaRPr kumimoji="0" lang="fr-FR">
              <a:solidFill>
                <a:schemeClr val="bg1"/>
              </a:solidFill>
              <a:latin typeface="Comic Sans MS" charset="0"/>
              <a:cs typeface="Times New Roman" charset="0"/>
            </a:endParaRPr>
          </a:p>
          <a:p>
            <a:pPr eaLnBrk="1" hangingPunct="1">
              <a:spcAft>
                <a:spcPct val="30000"/>
              </a:spcAft>
            </a:pPr>
            <a:endParaRPr lang="fr-FR">
              <a:latin typeface="Comic Sans MS" charset="0"/>
              <a:cs typeface="Times New Roman" charset="0"/>
            </a:endParaRPr>
          </a:p>
        </p:txBody>
      </p:sp>
      <p:sp>
        <p:nvSpPr>
          <p:cNvPr id="260117" name="Text Box 21"/>
          <p:cNvSpPr txBox="1">
            <a:spLocks noChangeArrowheads="1"/>
          </p:cNvSpPr>
          <p:nvPr/>
        </p:nvSpPr>
        <p:spPr bwMode="auto">
          <a:xfrm>
            <a:off x="6429375" y="3141663"/>
            <a:ext cx="2519363" cy="64135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kumimoji="0" lang="fr-FR" sz="1800" b="1" u="sng">
                <a:solidFill>
                  <a:srgbClr val="FFFFFF"/>
                </a:solidFill>
                <a:latin typeface="Arial" charset="0"/>
                <a:cs typeface="Times New Roman" charset="0"/>
              </a:rPr>
              <a:t>Position</a:t>
            </a:r>
            <a:r>
              <a:rPr kumimoji="0" lang="fr-FR" sz="1800">
                <a:solidFill>
                  <a:srgbClr val="FFFFFF"/>
                </a:solidFill>
                <a:latin typeface="Arial" charset="0"/>
                <a:cs typeface="Times New Roman" charset="0"/>
              </a:rPr>
              <a:t> (X Y Z) et </a:t>
            </a:r>
            <a:r>
              <a:rPr kumimoji="0" lang="fr-FR" sz="1800" b="1" u="sng">
                <a:solidFill>
                  <a:srgbClr val="FFFFFF"/>
                </a:solidFill>
                <a:latin typeface="Arial" charset="0"/>
                <a:cs typeface="Times New Roman" charset="0"/>
              </a:rPr>
              <a:t>Temps</a:t>
            </a:r>
            <a:r>
              <a:rPr kumimoji="0" lang="fr-FR" sz="1800" b="1">
                <a:solidFill>
                  <a:srgbClr val="FFFFFF"/>
                </a:solidFill>
                <a:latin typeface="Arial" charset="0"/>
                <a:cs typeface="Times New Roman" charset="0"/>
              </a:rPr>
              <a:t> GPS</a:t>
            </a:r>
            <a:r>
              <a:rPr kumimoji="0" lang="fr-FR" sz="1800" b="1">
                <a:solidFill>
                  <a:srgbClr val="FF0000"/>
                </a:solidFill>
                <a:latin typeface="Arial" charset="0"/>
                <a:cs typeface="Times New Roman" charset="0"/>
              </a:rPr>
              <a:t> </a:t>
            </a:r>
            <a:r>
              <a:rPr kumimoji="0" lang="fr-FR" sz="1800" b="1" u="sng">
                <a:solidFill>
                  <a:srgbClr val="FFFF00"/>
                </a:solidFill>
                <a:latin typeface="Arial" charset="0"/>
                <a:cs typeface="Times New Roman" charset="0"/>
              </a:rPr>
              <a:t>calculée</a:t>
            </a:r>
          </a:p>
        </p:txBody>
      </p:sp>
      <p:pic>
        <p:nvPicPr>
          <p:cNvPr id="260118" name="Picture 22" descr="FP2_3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3800" y="2290763"/>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19" name="Picture 23" descr="GPS_gar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0525" y="3771900"/>
            <a:ext cx="19669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5" name="Titre 7"/>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marL="360363"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a:r>
              <a:rPr kumimoji="0" lang="fr-FR" sz="2000" b="1">
                <a:solidFill>
                  <a:srgbClr val="1B4A6E"/>
                </a:solidFill>
                <a:latin typeface="Arial" charset="0"/>
              </a:rPr>
              <a:t>PRINCIPE DU POSITIONNEMENT</a:t>
            </a:r>
          </a:p>
        </p:txBody>
      </p:sp>
      <p:sp>
        <p:nvSpPr>
          <p:cNvPr id="27666" name="Titre 27"/>
          <p:cNvSpPr>
            <a:spLocks noGrp="1"/>
          </p:cNvSpPr>
          <p:nvPr>
            <p:ph type="title"/>
          </p:nvPr>
        </p:nvSpPr>
        <p:spPr/>
        <p:txBody>
          <a:bodyPr/>
          <a:lstStyle/>
          <a:p>
            <a:pPr marL="360363"/>
            <a:r>
              <a:rPr lang="fr-FR">
                <a:solidFill>
                  <a:srgbClr val="1B4A6E"/>
                </a:solidFill>
                <a:latin typeface="Arial" charset="0"/>
                <a:ea typeface="ＭＳ Ｐゴシック" charset="0"/>
                <a:cs typeface="Times New Roman" charset="0"/>
              </a:rPr>
              <a:t>PRINCIPE DU POSITIONNEMENT</a:t>
            </a:r>
            <a:endParaRPr lang="fr-FR">
              <a:solidFill>
                <a:srgbClr val="1B4A6E"/>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010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60101"/>
                                        </p:tgtEl>
                                        <p:attrNameLst>
                                          <p:attrName>style.visibility</p:attrName>
                                        </p:attrNameLst>
                                      </p:cBhvr>
                                      <p:to>
                                        <p:strVal val="visible"/>
                                      </p:to>
                                    </p:set>
                                    <p:animEffect transition="in" filter="fade">
                                      <p:cBhvr>
                                        <p:cTn id="9" dur="2000"/>
                                        <p:tgtEl>
                                          <p:spTgt spid="260101"/>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26010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mph" presetSubtype="0" fill="hold" nodeType="clickEffect">
                                  <p:stCondLst>
                                    <p:cond delay="0"/>
                                  </p:stCondLst>
                                  <p:childTnLst>
                                    <p:animScale>
                                      <p:cBhvr>
                                        <p:cTn id="17" dur="2000" fill="hold"/>
                                        <p:tgtEl>
                                          <p:spTgt spid="2"/>
                                        </p:tgtEl>
                                      </p:cBhvr>
                                      <p:by x="25000" y="25000"/>
                                    </p:animScale>
                                  </p:childTnLst>
                                </p:cTn>
                              </p:par>
                              <p:par>
                                <p:cTn id="18" presetID="63" presetClass="path" presetSubtype="0" accel="50000" decel="50000" fill="hold" nodeType="withEffect">
                                  <p:stCondLst>
                                    <p:cond delay="0"/>
                                  </p:stCondLst>
                                  <p:childTnLst>
                                    <p:animMotion origin="layout" path="M 4.72222E-6 -3.00578E-6 L -0.41841 -0.10982 " pathEditMode="relative" rAng="0" ptsTypes="AA">
                                      <p:cBhvr>
                                        <p:cTn id="19" dur="2000" fill="hold"/>
                                        <p:tgtEl>
                                          <p:spTgt spid="2"/>
                                        </p:tgtEl>
                                        <p:attrNameLst>
                                          <p:attrName>ppt_x</p:attrName>
                                          <p:attrName>ppt_y</p:attrName>
                                        </p:attrNameLst>
                                      </p:cBhvr>
                                      <p:rCtr x="-20920" y="-5503"/>
                                    </p:animMotion>
                                  </p:childTnLst>
                                </p:cTn>
                              </p:par>
                              <p:par>
                                <p:cTn id="20" presetID="55" presetClass="entr" presetSubtype="0" fill="hold" nodeType="withEffect">
                                  <p:stCondLst>
                                    <p:cond delay="0"/>
                                  </p:stCondLst>
                                  <p:childTnLst>
                                    <p:set>
                                      <p:cBhvr>
                                        <p:cTn id="21" dur="1" fill="hold">
                                          <p:stCondLst>
                                            <p:cond delay="0"/>
                                          </p:stCondLst>
                                        </p:cTn>
                                        <p:tgtEl>
                                          <p:spTgt spid="260118"/>
                                        </p:tgtEl>
                                        <p:attrNameLst>
                                          <p:attrName>style.visibility</p:attrName>
                                        </p:attrNameLst>
                                      </p:cBhvr>
                                      <p:to>
                                        <p:strVal val="visible"/>
                                      </p:to>
                                    </p:set>
                                    <p:anim calcmode="lin" valueType="num">
                                      <p:cBhvr>
                                        <p:cTn id="22" dur="1000" fill="hold"/>
                                        <p:tgtEl>
                                          <p:spTgt spid="260118"/>
                                        </p:tgtEl>
                                        <p:attrNameLst>
                                          <p:attrName>ppt_w</p:attrName>
                                        </p:attrNameLst>
                                      </p:cBhvr>
                                      <p:tavLst>
                                        <p:tav tm="0">
                                          <p:val>
                                            <p:strVal val="#ppt_w*0.70"/>
                                          </p:val>
                                        </p:tav>
                                        <p:tav tm="100000">
                                          <p:val>
                                            <p:strVal val="#ppt_w"/>
                                          </p:val>
                                        </p:tav>
                                      </p:tavLst>
                                    </p:anim>
                                    <p:anim calcmode="lin" valueType="num">
                                      <p:cBhvr>
                                        <p:cTn id="23" dur="1000" fill="hold"/>
                                        <p:tgtEl>
                                          <p:spTgt spid="260118"/>
                                        </p:tgtEl>
                                        <p:attrNameLst>
                                          <p:attrName>ppt_h</p:attrName>
                                        </p:attrNameLst>
                                      </p:cBhvr>
                                      <p:tavLst>
                                        <p:tav tm="0">
                                          <p:val>
                                            <p:strVal val="#ppt_h"/>
                                          </p:val>
                                        </p:tav>
                                        <p:tav tm="100000">
                                          <p:val>
                                            <p:strVal val="#ppt_h"/>
                                          </p:val>
                                        </p:tav>
                                      </p:tavLst>
                                    </p:anim>
                                    <p:animEffect transition="in" filter="fade">
                                      <p:cBhvr>
                                        <p:cTn id="24" dur="1000"/>
                                        <p:tgtEl>
                                          <p:spTgt spid="260118"/>
                                        </p:tgtEl>
                                      </p:cBhvr>
                                    </p:animEffect>
                                  </p:childTnLst>
                                </p:cTn>
                              </p:par>
                            </p:childTnLst>
                          </p:cTn>
                        </p:par>
                        <p:par>
                          <p:cTn id="25" fill="hold" nodeType="afterGroup">
                            <p:stCondLst>
                              <p:cond delay="2000"/>
                            </p:stCondLst>
                            <p:childTnLst>
                              <p:par>
                                <p:cTn id="26" presetID="55"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strVal val="#ppt_w*0.70"/>
                                          </p:val>
                                        </p:tav>
                                        <p:tav tm="100000">
                                          <p:val>
                                            <p:strVal val="#ppt_w"/>
                                          </p:val>
                                        </p:tav>
                                      </p:tavLst>
                                    </p:anim>
                                    <p:anim calcmode="lin" valueType="num">
                                      <p:cBhvr>
                                        <p:cTn id="29" dur="1000" fill="hold"/>
                                        <p:tgtEl>
                                          <p:spTgt spid="3"/>
                                        </p:tgtEl>
                                        <p:attrNameLst>
                                          <p:attrName>ppt_h</p:attrName>
                                        </p:attrNameLst>
                                      </p:cBhvr>
                                      <p:tavLst>
                                        <p:tav tm="0">
                                          <p:val>
                                            <p:strVal val="#ppt_h"/>
                                          </p:val>
                                        </p:tav>
                                        <p:tav tm="100000">
                                          <p:val>
                                            <p:strVal val="#ppt_h"/>
                                          </p:val>
                                        </p:tav>
                                      </p:tavLst>
                                    </p:anim>
                                    <p:animEffect transition="in" filter="fade">
                                      <p:cBhvr>
                                        <p:cTn id="30" dur="10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60117"/>
                                        </p:tgtEl>
                                        <p:attrNameLst>
                                          <p:attrName>style.visibility</p:attrName>
                                        </p:attrNameLst>
                                      </p:cBhvr>
                                      <p:to>
                                        <p:strVal val="visible"/>
                                      </p:to>
                                    </p:set>
                                    <p:anim calcmode="lin" valueType="num">
                                      <p:cBhvr>
                                        <p:cTn id="35" dur="1000" fill="hold"/>
                                        <p:tgtEl>
                                          <p:spTgt spid="260117"/>
                                        </p:tgtEl>
                                        <p:attrNameLst>
                                          <p:attrName>ppt_w</p:attrName>
                                        </p:attrNameLst>
                                      </p:cBhvr>
                                      <p:tavLst>
                                        <p:tav tm="0">
                                          <p:val>
                                            <p:strVal val="#ppt_w*0.70"/>
                                          </p:val>
                                        </p:tav>
                                        <p:tav tm="100000">
                                          <p:val>
                                            <p:strVal val="#ppt_w"/>
                                          </p:val>
                                        </p:tav>
                                      </p:tavLst>
                                    </p:anim>
                                    <p:anim calcmode="lin" valueType="num">
                                      <p:cBhvr>
                                        <p:cTn id="36" dur="1000" fill="hold"/>
                                        <p:tgtEl>
                                          <p:spTgt spid="260117"/>
                                        </p:tgtEl>
                                        <p:attrNameLst>
                                          <p:attrName>ppt_h</p:attrName>
                                        </p:attrNameLst>
                                      </p:cBhvr>
                                      <p:tavLst>
                                        <p:tav tm="0">
                                          <p:val>
                                            <p:strVal val="#ppt_h"/>
                                          </p:val>
                                        </p:tav>
                                        <p:tav tm="100000">
                                          <p:val>
                                            <p:strVal val="#ppt_h"/>
                                          </p:val>
                                        </p:tav>
                                      </p:tavLst>
                                    </p:anim>
                                    <p:animEffect transition="in" filter="fade">
                                      <p:cBhvr>
                                        <p:cTn id="37" dur="1000"/>
                                        <p:tgtEl>
                                          <p:spTgt spid="260117"/>
                                        </p:tgtEl>
                                      </p:cBhvr>
                                    </p:animEffect>
                                  </p:childTnLst>
                                </p:cTn>
                              </p:par>
                              <p:par>
                                <p:cTn id="38" presetID="55" presetClass="entr" presetSubtype="0" fill="hold" grpId="0" nodeType="withEffect">
                                  <p:stCondLst>
                                    <p:cond delay="0"/>
                                  </p:stCondLst>
                                  <p:childTnLst>
                                    <p:set>
                                      <p:cBhvr>
                                        <p:cTn id="39" dur="1" fill="hold">
                                          <p:stCondLst>
                                            <p:cond delay="0"/>
                                          </p:stCondLst>
                                        </p:cTn>
                                        <p:tgtEl>
                                          <p:spTgt spid="260116"/>
                                        </p:tgtEl>
                                        <p:attrNameLst>
                                          <p:attrName>style.visibility</p:attrName>
                                        </p:attrNameLst>
                                      </p:cBhvr>
                                      <p:to>
                                        <p:strVal val="visible"/>
                                      </p:to>
                                    </p:set>
                                    <p:anim calcmode="lin" valueType="num">
                                      <p:cBhvr>
                                        <p:cTn id="40" dur="1000" fill="hold"/>
                                        <p:tgtEl>
                                          <p:spTgt spid="260116"/>
                                        </p:tgtEl>
                                        <p:attrNameLst>
                                          <p:attrName>ppt_w</p:attrName>
                                        </p:attrNameLst>
                                      </p:cBhvr>
                                      <p:tavLst>
                                        <p:tav tm="0">
                                          <p:val>
                                            <p:strVal val="#ppt_w*0.70"/>
                                          </p:val>
                                        </p:tav>
                                        <p:tav tm="100000">
                                          <p:val>
                                            <p:strVal val="#ppt_w"/>
                                          </p:val>
                                        </p:tav>
                                      </p:tavLst>
                                    </p:anim>
                                    <p:anim calcmode="lin" valueType="num">
                                      <p:cBhvr>
                                        <p:cTn id="41" dur="1000" fill="hold"/>
                                        <p:tgtEl>
                                          <p:spTgt spid="260116"/>
                                        </p:tgtEl>
                                        <p:attrNameLst>
                                          <p:attrName>ppt_h</p:attrName>
                                        </p:attrNameLst>
                                      </p:cBhvr>
                                      <p:tavLst>
                                        <p:tav tm="0">
                                          <p:val>
                                            <p:strVal val="#ppt_h"/>
                                          </p:val>
                                        </p:tav>
                                        <p:tav tm="100000">
                                          <p:val>
                                            <p:strVal val="#ppt_h"/>
                                          </p:val>
                                        </p:tav>
                                      </p:tavLst>
                                    </p:anim>
                                    <p:animEffect transition="in" filter="fade">
                                      <p:cBhvr>
                                        <p:cTn id="42" dur="1000"/>
                                        <p:tgtEl>
                                          <p:spTgt spid="260116"/>
                                        </p:tgtEl>
                                      </p:cBhvr>
                                    </p:animEffect>
                                  </p:childTnLst>
                                </p:cTn>
                              </p:par>
                              <p:par>
                                <p:cTn id="43" presetID="55" presetClass="entr" presetSubtype="0" fill="hold" nodeType="withEffect">
                                  <p:stCondLst>
                                    <p:cond delay="0"/>
                                  </p:stCondLst>
                                  <p:childTnLst>
                                    <p:set>
                                      <p:cBhvr>
                                        <p:cTn id="44" dur="1" fill="hold">
                                          <p:stCondLst>
                                            <p:cond delay="0"/>
                                          </p:stCondLst>
                                        </p:cTn>
                                        <p:tgtEl>
                                          <p:spTgt spid="260102"/>
                                        </p:tgtEl>
                                        <p:attrNameLst>
                                          <p:attrName>style.visibility</p:attrName>
                                        </p:attrNameLst>
                                      </p:cBhvr>
                                      <p:to>
                                        <p:strVal val="visible"/>
                                      </p:to>
                                    </p:set>
                                    <p:anim calcmode="lin" valueType="num">
                                      <p:cBhvr>
                                        <p:cTn id="45" dur="1000" fill="hold"/>
                                        <p:tgtEl>
                                          <p:spTgt spid="260102"/>
                                        </p:tgtEl>
                                        <p:attrNameLst>
                                          <p:attrName>ppt_w</p:attrName>
                                        </p:attrNameLst>
                                      </p:cBhvr>
                                      <p:tavLst>
                                        <p:tav tm="0">
                                          <p:val>
                                            <p:strVal val="#ppt_w*0.70"/>
                                          </p:val>
                                        </p:tav>
                                        <p:tav tm="100000">
                                          <p:val>
                                            <p:strVal val="#ppt_w"/>
                                          </p:val>
                                        </p:tav>
                                      </p:tavLst>
                                    </p:anim>
                                    <p:anim calcmode="lin" valueType="num">
                                      <p:cBhvr>
                                        <p:cTn id="46" dur="1000" fill="hold"/>
                                        <p:tgtEl>
                                          <p:spTgt spid="260102"/>
                                        </p:tgtEl>
                                        <p:attrNameLst>
                                          <p:attrName>ppt_h</p:attrName>
                                        </p:attrNameLst>
                                      </p:cBhvr>
                                      <p:tavLst>
                                        <p:tav tm="0">
                                          <p:val>
                                            <p:strVal val="#ppt_h"/>
                                          </p:val>
                                        </p:tav>
                                        <p:tav tm="100000">
                                          <p:val>
                                            <p:strVal val="#ppt_h"/>
                                          </p:val>
                                        </p:tav>
                                      </p:tavLst>
                                    </p:anim>
                                    <p:animEffect transition="in" filter="fade">
                                      <p:cBhvr>
                                        <p:cTn id="47" dur="1000"/>
                                        <p:tgtEl>
                                          <p:spTgt spid="260102"/>
                                        </p:tgtEl>
                                      </p:cBhvr>
                                    </p:animEffect>
                                  </p:childTnLst>
                                </p:cTn>
                              </p:par>
                            </p:childTnLst>
                          </p:cTn>
                        </p:par>
                        <p:par>
                          <p:cTn id="48" fill="hold" nodeType="afterGroup">
                            <p:stCondLst>
                              <p:cond delay="1000"/>
                            </p:stCondLst>
                            <p:childTnLst>
                              <p:par>
                                <p:cTn id="49" presetID="1" presetClass="exit" presetSubtype="0" fill="hold" nodeType="afterEffect">
                                  <p:stCondLst>
                                    <p:cond delay="4000"/>
                                  </p:stCondLst>
                                  <p:childTnLst>
                                    <p:set>
                                      <p:cBhvr>
                                        <p:cTn id="50" dur="1" fill="hold">
                                          <p:stCondLst>
                                            <p:cond delay="0"/>
                                          </p:stCondLst>
                                        </p:cTn>
                                        <p:tgtEl>
                                          <p:spTgt spid="260102"/>
                                        </p:tgtEl>
                                        <p:attrNameLst>
                                          <p:attrName>style.visibility</p:attrName>
                                        </p:attrNameLst>
                                      </p:cBhvr>
                                      <p:to>
                                        <p:strVal val="hidden"/>
                                      </p:to>
                                    </p:set>
                                  </p:childTnLst>
                                </p:cTn>
                              </p:par>
                              <p:par>
                                <p:cTn id="51" presetID="10" presetClass="entr" presetSubtype="0" fill="hold" nodeType="withEffect">
                                  <p:stCondLst>
                                    <p:cond delay="2500"/>
                                  </p:stCondLst>
                                  <p:childTnLst>
                                    <p:set>
                                      <p:cBhvr>
                                        <p:cTn id="52" dur="1" fill="hold">
                                          <p:stCondLst>
                                            <p:cond delay="0"/>
                                          </p:stCondLst>
                                        </p:cTn>
                                        <p:tgtEl>
                                          <p:spTgt spid="260103"/>
                                        </p:tgtEl>
                                        <p:attrNameLst>
                                          <p:attrName>style.visibility</p:attrName>
                                        </p:attrNameLst>
                                      </p:cBhvr>
                                      <p:to>
                                        <p:strVal val="visible"/>
                                      </p:to>
                                    </p:set>
                                    <p:animEffect transition="in" filter="fade">
                                      <p:cBhvr>
                                        <p:cTn id="53" dur="2000"/>
                                        <p:tgtEl>
                                          <p:spTgt spid="260103"/>
                                        </p:tgtEl>
                                      </p:cBhvr>
                                    </p:animEffect>
                                  </p:childTnLst>
                                </p:cTn>
                              </p:par>
                            </p:childTnLst>
                          </p:cTn>
                        </p:par>
                        <p:par>
                          <p:cTn id="54" fill="hold" nodeType="afterGroup">
                            <p:stCondLst>
                              <p:cond delay="5500"/>
                            </p:stCondLst>
                            <p:childTnLst>
                              <p:par>
                                <p:cTn id="55" presetID="55" presetClass="entr" presetSubtype="0" fill="hold" nodeType="afterEffect">
                                  <p:stCondLst>
                                    <p:cond delay="2500"/>
                                  </p:stCondLst>
                                  <p:childTnLst>
                                    <p:set>
                                      <p:cBhvr>
                                        <p:cTn id="56" dur="1" fill="hold">
                                          <p:stCondLst>
                                            <p:cond delay="0"/>
                                          </p:stCondLst>
                                        </p:cTn>
                                        <p:tgtEl>
                                          <p:spTgt spid="260119"/>
                                        </p:tgtEl>
                                        <p:attrNameLst>
                                          <p:attrName>style.visibility</p:attrName>
                                        </p:attrNameLst>
                                      </p:cBhvr>
                                      <p:to>
                                        <p:strVal val="visible"/>
                                      </p:to>
                                    </p:set>
                                    <p:anim calcmode="lin" valueType="num">
                                      <p:cBhvr>
                                        <p:cTn id="57" dur="1000" fill="hold"/>
                                        <p:tgtEl>
                                          <p:spTgt spid="260119"/>
                                        </p:tgtEl>
                                        <p:attrNameLst>
                                          <p:attrName>ppt_w</p:attrName>
                                        </p:attrNameLst>
                                      </p:cBhvr>
                                      <p:tavLst>
                                        <p:tav tm="0">
                                          <p:val>
                                            <p:strVal val="#ppt_w*0.70"/>
                                          </p:val>
                                        </p:tav>
                                        <p:tav tm="100000">
                                          <p:val>
                                            <p:strVal val="#ppt_w"/>
                                          </p:val>
                                        </p:tav>
                                      </p:tavLst>
                                    </p:anim>
                                    <p:anim calcmode="lin" valueType="num">
                                      <p:cBhvr>
                                        <p:cTn id="58" dur="1000" fill="hold"/>
                                        <p:tgtEl>
                                          <p:spTgt spid="260119"/>
                                        </p:tgtEl>
                                        <p:attrNameLst>
                                          <p:attrName>ppt_h</p:attrName>
                                        </p:attrNameLst>
                                      </p:cBhvr>
                                      <p:tavLst>
                                        <p:tav tm="0">
                                          <p:val>
                                            <p:strVal val="#ppt_h"/>
                                          </p:val>
                                        </p:tav>
                                        <p:tav tm="100000">
                                          <p:val>
                                            <p:strVal val="#ppt_h"/>
                                          </p:val>
                                        </p:tav>
                                      </p:tavLst>
                                    </p:anim>
                                    <p:animEffect transition="in" filter="fade">
                                      <p:cBhvr>
                                        <p:cTn id="59" dur="1000"/>
                                        <p:tgtEl>
                                          <p:spTgt spid="260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7" grpId="0"/>
      <p:bldP spid="260108" grpId="0" animBg="1"/>
      <p:bldP spid="260116" grpId="0"/>
      <p:bldP spid="26011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3" name="Espace réservé de la date 6"/>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28674" name="Espace réservé du pied de page 7"/>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28675" name="Espace réservé du numéro de diapositive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C9E5331C-EE30-224D-8A7A-73FF5AE087E2}" type="slidenum">
              <a:rPr kumimoji="0" lang="fr-FR" sz="800">
                <a:solidFill>
                  <a:srgbClr val="FFFFFF"/>
                </a:solidFill>
              </a:rPr>
              <a:pPr eaLnBrk="1" hangingPunct="1"/>
              <a:t>19</a:t>
            </a:fld>
            <a:endParaRPr kumimoji="0" lang="fr-FR" sz="800">
              <a:solidFill>
                <a:srgbClr val="FFFFFF"/>
              </a:solidFill>
            </a:endParaRPr>
          </a:p>
        </p:txBody>
      </p:sp>
      <p:sp>
        <p:nvSpPr>
          <p:cNvPr id="28676" name="Rectangle 2"/>
          <p:cNvSpPr>
            <a:spLocks noChangeArrowheads="1"/>
          </p:cNvSpPr>
          <p:nvPr/>
        </p:nvSpPr>
        <p:spPr bwMode="auto">
          <a:xfrm>
            <a:off x="0" y="831850"/>
            <a:ext cx="9144000" cy="5638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pic>
        <p:nvPicPr>
          <p:cNvPr id="2867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1484313"/>
            <a:ext cx="5740400" cy="49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94" name="Picture 38"/>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1466850" y="1484313"/>
            <a:ext cx="5740400" cy="4913312"/>
          </a:xfrm>
          <a:noFill/>
        </p:spPr>
      </p:pic>
      <p:pic>
        <p:nvPicPr>
          <p:cNvPr id="147492" name="Picture 36"/>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466850" y="1484313"/>
            <a:ext cx="5740400" cy="4913312"/>
          </a:xfrm>
          <a:noFill/>
        </p:spPr>
      </p:pic>
      <p:pic>
        <p:nvPicPr>
          <p:cNvPr id="147488" name="Picture 32"/>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1466850" y="1484313"/>
            <a:ext cx="5740400" cy="4913312"/>
          </a:xfrm>
          <a:noFill/>
        </p:spPr>
      </p:pic>
      <p:pic>
        <p:nvPicPr>
          <p:cNvPr id="147490" name="Picture 34"/>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1466850" y="1484313"/>
            <a:ext cx="5740400" cy="4913312"/>
          </a:xfrm>
          <a:noFill/>
        </p:spPr>
      </p:pic>
      <p:grpSp>
        <p:nvGrpSpPr>
          <p:cNvPr id="2" name="Group 9"/>
          <p:cNvGrpSpPr>
            <a:grpSpLocks/>
          </p:cNvGrpSpPr>
          <p:nvPr/>
        </p:nvGrpSpPr>
        <p:grpSpPr bwMode="auto">
          <a:xfrm>
            <a:off x="5818188" y="5111750"/>
            <a:ext cx="3089275" cy="1163638"/>
            <a:chOff x="3665" y="3126"/>
            <a:chExt cx="1946" cy="733"/>
          </a:xfrm>
        </p:grpSpPr>
        <p:sp>
          <p:nvSpPr>
            <p:cNvPr id="28697" name="Text Box 10"/>
            <p:cNvSpPr txBox="1">
              <a:spLocks noChangeArrowheads="1"/>
            </p:cNvSpPr>
            <p:nvPr/>
          </p:nvSpPr>
          <p:spPr bwMode="auto">
            <a:xfrm>
              <a:off x="3665" y="3426"/>
              <a:ext cx="1946"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r" eaLnBrk="1" hangingPunct="1">
                <a:spcBef>
                  <a:spcPct val="50000"/>
                </a:spcBef>
              </a:pPr>
              <a:r>
                <a:rPr lang="fr-FR" sz="1300" i="1">
                  <a:solidFill>
                    <a:srgbClr val="FFFFFF"/>
                  </a:solidFill>
                  <a:latin typeface="Comic Sans MS" charset="0"/>
                  <a:cs typeface="Times New Roman" charset="0"/>
                </a:rPr>
                <a:t>Les satellites supplémentaires permettent de diminuer le temps des mesures et d’en améliorer la précision</a:t>
              </a:r>
            </a:p>
          </p:txBody>
        </p:sp>
        <p:sp>
          <p:nvSpPr>
            <p:cNvPr id="28698" name="Text Box 11"/>
            <p:cNvSpPr txBox="1">
              <a:spLocks noChangeArrowheads="1"/>
            </p:cNvSpPr>
            <p:nvPr/>
          </p:nvSpPr>
          <p:spPr bwMode="auto">
            <a:xfrm>
              <a:off x="4828" y="3126"/>
              <a:ext cx="737" cy="227"/>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4000" tIns="0" rIns="54000" bIns="0" anchor="ct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1800" b="1">
                  <a:solidFill>
                    <a:srgbClr val="FFFF00"/>
                  </a:solidFill>
                  <a:latin typeface="Arial" charset="0"/>
                </a:rPr>
                <a:t>… et plus</a:t>
              </a:r>
            </a:p>
          </p:txBody>
        </p:sp>
      </p:grpSp>
      <p:grpSp>
        <p:nvGrpSpPr>
          <p:cNvPr id="3" name="Group 12"/>
          <p:cNvGrpSpPr>
            <a:grpSpLocks/>
          </p:cNvGrpSpPr>
          <p:nvPr/>
        </p:nvGrpSpPr>
        <p:grpSpPr bwMode="auto">
          <a:xfrm>
            <a:off x="6811963" y="1908175"/>
            <a:ext cx="2068512" cy="2762250"/>
            <a:chOff x="4291" y="1108"/>
            <a:chExt cx="1303" cy="1740"/>
          </a:xfrm>
        </p:grpSpPr>
        <p:sp>
          <p:nvSpPr>
            <p:cNvPr id="28695" name="Text Box 13"/>
            <p:cNvSpPr txBox="1">
              <a:spLocks noChangeArrowheads="1"/>
            </p:cNvSpPr>
            <p:nvPr/>
          </p:nvSpPr>
          <p:spPr bwMode="auto">
            <a:xfrm>
              <a:off x="4291" y="1415"/>
              <a:ext cx="1303" cy="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r" eaLnBrk="1" hangingPunct="1"/>
              <a:r>
                <a:rPr lang="fr-FR" sz="1300" i="1">
                  <a:solidFill>
                    <a:srgbClr val="FFFFFF"/>
                  </a:solidFill>
                  <a:latin typeface="Comic Sans MS" charset="0"/>
                  <a:cs typeface="Times New Roman" charset="0"/>
                </a:rPr>
                <a:t>Un quatrième satellite est nécessaire à la synchronisation</a:t>
              </a:r>
            </a:p>
            <a:p>
              <a:pPr algn="r" eaLnBrk="1" hangingPunct="1"/>
              <a:r>
                <a:rPr lang="fr-FR" sz="1300" i="1">
                  <a:solidFill>
                    <a:srgbClr val="FFFFFF"/>
                  </a:solidFill>
                  <a:latin typeface="Comic Sans MS" charset="0"/>
                  <a:cs typeface="Times New Roman" charset="0"/>
                </a:rPr>
                <a:t>des horloges satellite/récepteur</a:t>
              </a:r>
            </a:p>
            <a:p>
              <a:pPr algn="r" eaLnBrk="1" hangingPunct="1"/>
              <a:endParaRPr lang="fr-FR" sz="1300">
                <a:solidFill>
                  <a:srgbClr val="FFFFFF"/>
                </a:solidFill>
                <a:latin typeface="Comic Sans MS" charset="0"/>
                <a:cs typeface="Times New Roman" charset="0"/>
              </a:endParaRPr>
            </a:p>
            <a:p>
              <a:pPr algn="r" eaLnBrk="1" hangingPunct="1"/>
              <a:r>
                <a:rPr lang="fr-FR" sz="1300" i="1">
                  <a:solidFill>
                    <a:srgbClr val="FFFFFF"/>
                  </a:solidFill>
                  <a:latin typeface="Comic Sans MS" charset="0"/>
                  <a:cs typeface="Times New Roman" charset="0"/>
                </a:rPr>
                <a:t>Il permet le</a:t>
              </a:r>
            </a:p>
            <a:p>
              <a:pPr algn="r" eaLnBrk="1" hangingPunct="1"/>
              <a:r>
                <a:rPr lang="fr-FR" sz="1300" i="1">
                  <a:solidFill>
                    <a:srgbClr val="FFFFFF"/>
                  </a:solidFill>
                  <a:latin typeface="Comic Sans MS" charset="0"/>
                  <a:cs typeface="Times New Roman" charset="0"/>
                </a:rPr>
                <a:t>Transfert de temps GPS (GPST)</a:t>
              </a:r>
            </a:p>
            <a:p>
              <a:pPr algn="r" eaLnBrk="1" hangingPunct="1"/>
              <a:r>
                <a:rPr lang="fr-FR" sz="1300" i="1">
                  <a:solidFill>
                    <a:srgbClr val="FFFFFF"/>
                  </a:solidFill>
                  <a:latin typeface="Comic Sans MS" charset="0"/>
                  <a:cs typeface="Times New Roman" charset="0"/>
                </a:rPr>
                <a:t>et élimine les points aberrants</a:t>
              </a:r>
              <a:r>
                <a:rPr lang="fr-FR" sz="1300">
                  <a:solidFill>
                    <a:srgbClr val="FFFFFF"/>
                  </a:solidFill>
                  <a:latin typeface="Comic Sans MS" charset="0"/>
                  <a:cs typeface="Times New Roman" charset="0"/>
                </a:rPr>
                <a:t> </a:t>
              </a:r>
            </a:p>
          </p:txBody>
        </p:sp>
        <p:sp>
          <p:nvSpPr>
            <p:cNvPr id="28696" name="Text Box 14"/>
            <p:cNvSpPr txBox="1">
              <a:spLocks noChangeArrowheads="1"/>
            </p:cNvSpPr>
            <p:nvPr/>
          </p:nvSpPr>
          <p:spPr bwMode="auto">
            <a:xfrm>
              <a:off x="4349" y="1108"/>
              <a:ext cx="1219" cy="227"/>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4000" tIns="0" rIns="54000" bIns="0" anchor="ct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1800" b="1">
                  <a:solidFill>
                    <a:srgbClr val="FFFF00"/>
                  </a:solidFill>
                  <a:latin typeface="Arial" charset="0"/>
                </a:rPr>
                <a:t>Avec 4 Satellites</a:t>
              </a:r>
            </a:p>
          </p:txBody>
        </p:sp>
      </p:grpSp>
      <p:grpSp>
        <p:nvGrpSpPr>
          <p:cNvPr id="4" name="Group 15"/>
          <p:cNvGrpSpPr>
            <a:grpSpLocks/>
          </p:cNvGrpSpPr>
          <p:nvPr/>
        </p:nvGrpSpPr>
        <p:grpSpPr bwMode="auto">
          <a:xfrm>
            <a:off x="273050" y="4918075"/>
            <a:ext cx="2344738" cy="1379538"/>
            <a:chOff x="172" y="3004"/>
            <a:chExt cx="1477" cy="869"/>
          </a:xfrm>
        </p:grpSpPr>
        <p:sp>
          <p:nvSpPr>
            <p:cNvPr id="28693" name="Text Box 16"/>
            <p:cNvSpPr txBox="1">
              <a:spLocks noChangeArrowheads="1"/>
            </p:cNvSpPr>
            <p:nvPr/>
          </p:nvSpPr>
          <p:spPr bwMode="auto">
            <a:xfrm>
              <a:off x="172" y="3315"/>
              <a:ext cx="1477"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r>
                <a:rPr lang="fr-FR" sz="1300" i="1">
                  <a:solidFill>
                    <a:srgbClr val="FFFFFF"/>
                  </a:solidFill>
                  <a:latin typeface="Comic Sans MS" charset="0"/>
                  <a:cs typeface="Times New Roman" charset="0"/>
                </a:rPr>
                <a:t>La position du récepteur se réduit à deux points formé par l’intersection des trois sphères</a:t>
              </a:r>
            </a:p>
          </p:txBody>
        </p:sp>
        <p:sp>
          <p:nvSpPr>
            <p:cNvPr id="28694" name="Text Box 17"/>
            <p:cNvSpPr txBox="1">
              <a:spLocks noChangeArrowheads="1"/>
            </p:cNvSpPr>
            <p:nvPr/>
          </p:nvSpPr>
          <p:spPr bwMode="auto">
            <a:xfrm>
              <a:off x="226" y="3004"/>
              <a:ext cx="1219" cy="227"/>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4000" tIns="0" rIns="54000" bIns="0" anchor="ct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spcBef>
                  <a:spcPct val="50000"/>
                </a:spcBef>
              </a:pPr>
              <a:r>
                <a:rPr lang="fr-FR" sz="1800" b="1">
                  <a:solidFill>
                    <a:srgbClr val="FFFF00"/>
                  </a:solidFill>
                  <a:latin typeface="Arial" charset="0"/>
                </a:rPr>
                <a:t>Avec 3 Satellites</a:t>
              </a:r>
            </a:p>
          </p:txBody>
        </p:sp>
      </p:grpSp>
      <p:grpSp>
        <p:nvGrpSpPr>
          <p:cNvPr id="5" name="Group 18"/>
          <p:cNvGrpSpPr>
            <a:grpSpLocks/>
          </p:cNvGrpSpPr>
          <p:nvPr/>
        </p:nvGrpSpPr>
        <p:grpSpPr bwMode="auto">
          <a:xfrm>
            <a:off x="3136900" y="1004888"/>
            <a:ext cx="5935663" cy="488950"/>
            <a:chOff x="1976" y="539"/>
            <a:chExt cx="3739" cy="308"/>
          </a:xfrm>
        </p:grpSpPr>
        <p:sp>
          <p:nvSpPr>
            <p:cNvPr id="28691" name="Text Box 19"/>
            <p:cNvSpPr txBox="1">
              <a:spLocks noChangeArrowheads="1"/>
            </p:cNvSpPr>
            <p:nvPr/>
          </p:nvSpPr>
          <p:spPr bwMode="auto">
            <a:xfrm>
              <a:off x="3242" y="539"/>
              <a:ext cx="2473"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r>
                <a:rPr lang="fr-FR" sz="1300" i="1">
                  <a:solidFill>
                    <a:srgbClr val="FFFFFF"/>
                  </a:solidFill>
                  <a:latin typeface="Comic Sans MS" charset="0"/>
                  <a:cs typeface="Times New Roman" charset="0"/>
                </a:rPr>
                <a:t>Le récepteur se situe sur un cercle formé par l’intersection des deux sphères</a:t>
              </a:r>
            </a:p>
          </p:txBody>
        </p:sp>
        <p:sp>
          <p:nvSpPr>
            <p:cNvPr id="28692" name="Text Box 20"/>
            <p:cNvSpPr txBox="1">
              <a:spLocks noChangeArrowheads="1"/>
            </p:cNvSpPr>
            <p:nvPr/>
          </p:nvSpPr>
          <p:spPr bwMode="auto">
            <a:xfrm>
              <a:off x="1976" y="566"/>
              <a:ext cx="1219" cy="227"/>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4000" tIns="0" rIns="54000" bIns="0" anchor="ct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1800" b="1">
                  <a:solidFill>
                    <a:srgbClr val="FFFF00"/>
                  </a:solidFill>
                  <a:latin typeface="Arial" charset="0"/>
                </a:rPr>
                <a:t>Avec 2 Satellites</a:t>
              </a:r>
            </a:p>
          </p:txBody>
        </p:sp>
      </p:grpSp>
      <p:grpSp>
        <p:nvGrpSpPr>
          <p:cNvPr id="6" name="Group 21"/>
          <p:cNvGrpSpPr>
            <a:grpSpLocks/>
          </p:cNvGrpSpPr>
          <p:nvPr/>
        </p:nvGrpSpPr>
        <p:grpSpPr bwMode="auto">
          <a:xfrm>
            <a:off x="273050" y="1047750"/>
            <a:ext cx="1885950" cy="1779588"/>
            <a:chOff x="172" y="566"/>
            <a:chExt cx="1188" cy="1121"/>
          </a:xfrm>
        </p:grpSpPr>
        <p:sp>
          <p:nvSpPr>
            <p:cNvPr id="28689" name="Text Box 22"/>
            <p:cNvSpPr txBox="1">
              <a:spLocks noChangeArrowheads="1"/>
            </p:cNvSpPr>
            <p:nvPr/>
          </p:nvSpPr>
          <p:spPr bwMode="auto">
            <a:xfrm>
              <a:off x="226" y="566"/>
              <a:ext cx="1134" cy="227"/>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4000" tIns="0" rIns="54000" bIns="0" anchor="ct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spcBef>
                  <a:spcPct val="50000"/>
                </a:spcBef>
              </a:pPr>
              <a:r>
                <a:rPr lang="fr-FR" sz="1800" b="1">
                  <a:solidFill>
                    <a:srgbClr val="FFFF00"/>
                  </a:solidFill>
                  <a:latin typeface="Arial" charset="0"/>
                </a:rPr>
                <a:t>Avec 1 Satellite</a:t>
              </a:r>
            </a:p>
          </p:txBody>
        </p:sp>
        <p:sp>
          <p:nvSpPr>
            <p:cNvPr id="28690" name="Text Box 23"/>
            <p:cNvSpPr txBox="1">
              <a:spLocks noChangeArrowheads="1"/>
            </p:cNvSpPr>
            <p:nvPr/>
          </p:nvSpPr>
          <p:spPr bwMode="auto">
            <a:xfrm>
              <a:off x="172" y="879"/>
              <a:ext cx="946" cy="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spcBef>
                  <a:spcPct val="50000"/>
                </a:spcBef>
              </a:pPr>
              <a:r>
                <a:rPr lang="fr-FR" sz="1300" i="1">
                  <a:solidFill>
                    <a:srgbClr val="FFFFFF"/>
                  </a:solidFill>
                  <a:latin typeface="Comic Sans MS" charset="0"/>
                  <a:cs typeface="Times New Roman" charset="0"/>
                </a:rPr>
                <a:t>Le récepteur se situe sur une sphère de diamètres D centrée  sur le satellite</a:t>
              </a:r>
            </a:p>
          </p:txBody>
        </p:sp>
      </p:grpSp>
      <p:sp>
        <p:nvSpPr>
          <p:cNvPr id="147480" name="Oval 24"/>
          <p:cNvSpPr>
            <a:spLocks noChangeArrowheads="1"/>
          </p:cNvSpPr>
          <p:nvPr/>
        </p:nvSpPr>
        <p:spPr bwMode="auto">
          <a:xfrm>
            <a:off x="3609975" y="3676650"/>
            <a:ext cx="360363" cy="3603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8688" name="Titre 27"/>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marL="360363"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a:r>
              <a:rPr kumimoji="0" lang="fr-FR" sz="1800" b="1">
                <a:solidFill>
                  <a:srgbClr val="1B4A6E"/>
                </a:solidFill>
                <a:latin typeface="Arial" charset="0"/>
                <a:cs typeface="Times New Roman" charset="0"/>
              </a:rPr>
              <a:t>PRINCIPE DU POSITIONNEMENT GPS PAR TRIANGULATION SPHERIQUE</a:t>
            </a:r>
            <a:endParaRPr kumimoji="0" lang="fr-FR" sz="1800" b="1">
              <a:solidFill>
                <a:srgbClr val="1B4A6E"/>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fill="hold" grpId="0" nodeType="withEffect">
                                  <p:stCondLst>
                                    <p:cond delay="0"/>
                                  </p:stCondLst>
                                  <p:childTnLst>
                                    <p:animScale>
                                      <p:cBhvr>
                                        <p:cTn id="6" dur="1500" fill="hold"/>
                                        <p:tgtEl>
                                          <p:spTgt spid="147480"/>
                                        </p:tgtEl>
                                      </p:cBhvr>
                                      <p:by x="25000" y="25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147494"/>
                                        </p:tgtEl>
                                        <p:attrNameLst>
                                          <p:attrName>style.visibility</p:attrName>
                                        </p:attrNameLst>
                                      </p:cBhvr>
                                      <p:to>
                                        <p:strVal val="visible"/>
                                      </p:to>
                                    </p:set>
                                    <p:animEffect transition="in" filter="fade">
                                      <p:cBhvr>
                                        <p:cTn id="11" dur="2000"/>
                                        <p:tgtEl>
                                          <p:spTgt spid="147494"/>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xit" presetSubtype="0" fill="hold" nodeType="clickEffect">
                                  <p:stCondLst>
                                    <p:cond delay="0"/>
                                  </p:stCondLst>
                                  <p:childTnLst>
                                    <p:animEffect transition="out" filter="fade">
                                      <p:cBhvr>
                                        <p:cTn id="18" dur="2000"/>
                                        <p:tgtEl>
                                          <p:spTgt spid="147494"/>
                                        </p:tgtEl>
                                      </p:cBhvr>
                                    </p:animEffect>
                                    <p:set>
                                      <p:cBhvr>
                                        <p:cTn id="19" dur="1" fill="hold">
                                          <p:stCondLst>
                                            <p:cond delay="1999"/>
                                          </p:stCondLst>
                                        </p:cTn>
                                        <p:tgtEl>
                                          <p:spTgt spid="147494"/>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47492"/>
                                        </p:tgtEl>
                                        <p:attrNameLst>
                                          <p:attrName>style.visibility</p:attrName>
                                        </p:attrNameLst>
                                      </p:cBhvr>
                                      <p:to>
                                        <p:strVal val="visible"/>
                                      </p:to>
                                    </p:set>
                                    <p:animEffect transition="in" filter="fade">
                                      <p:cBhvr>
                                        <p:cTn id="22" dur="2000"/>
                                        <p:tgtEl>
                                          <p:spTgt spid="147492"/>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000"/>
                                        <p:tgtEl>
                                          <p:spTgt spid="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xit" presetSubtype="0" fill="hold" nodeType="clickEffect">
                                  <p:stCondLst>
                                    <p:cond delay="0"/>
                                  </p:stCondLst>
                                  <p:childTnLst>
                                    <p:animEffect transition="out" filter="fade">
                                      <p:cBhvr>
                                        <p:cTn id="29" dur="2000"/>
                                        <p:tgtEl>
                                          <p:spTgt spid="147492"/>
                                        </p:tgtEl>
                                      </p:cBhvr>
                                    </p:animEffect>
                                    <p:set>
                                      <p:cBhvr>
                                        <p:cTn id="30" dur="1" fill="hold">
                                          <p:stCondLst>
                                            <p:cond delay="1999"/>
                                          </p:stCondLst>
                                        </p:cTn>
                                        <p:tgtEl>
                                          <p:spTgt spid="147492"/>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47488"/>
                                        </p:tgtEl>
                                        <p:attrNameLst>
                                          <p:attrName>style.visibility</p:attrName>
                                        </p:attrNameLst>
                                      </p:cBhvr>
                                      <p:to>
                                        <p:strVal val="visible"/>
                                      </p:to>
                                    </p:set>
                                    <p:animEffect transition="in" filter="fade">
                                      <p:cBhvr>
                                        <p:cTn id="33" dur="2000"/>
                                        <p:tgtEl>
                                          <p:spTgt spid="147488"/>
                                        </p:tgtEl>
                                      </p:cBhvr>
                                    </p:animEffect>
                                  </p:childTnLst>
                                </p:cTn>
                              </p:par>
                              <p:par>
                                <p:cTn id="34" presetID="10"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2000"/>
                                        <p:tgtEl>
                                          <p:spTgt spid="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xit" presetSubtype="0" fill="hold" nodeType="clickEffect">
                                  <p:stCondLst>
                                    <p:cond delay="0"/>
                                  </p:stCondLst>
                                  <p:childTnLst>
                                    <p:animEffect transition="out" filter="fade">
                                      <p:cBhvr>
                                        <p:cTn id="40" dur="2000"/>
                                        <p:tgtEl>
                                          <p:spTgt spid="147488"/>
                                        </p:tgtEl>
                                      </p:cBhvr>
                                    </p:animEffect>
                                    <p:set>
                                      <p:cBhvr>
                                        <p:cTn id="41" dur="1" fill="hold">
                                          <p:stCondLst>
                                            <p:cond delay="1999"/>
                                          </p:stCondLst>
                                        </p:cTn>
                                        <p:tgtEl>
                                          <p:spTgt spid="147488"/>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147490"/>
                                        </p:tgtEl>
                                        <p:attrNameLst>
                                          <p:attrName>style.visibility</p:attrName>
                                        </p:attrNameLst>
                                      </p:cBhvr>
                                      <p:to>
                                        <p:strVal val="visible"/>
                                      </p:to>
                                    </p:set>
                                    <p:animEffect transition="in" filter="fade">
                                      <p:cBhvr>
                                        <p:cTn id="44" dur="2000"/>
                                        <p:tgtEl>
                                          <p:spTgt spid="147490"/>
                                        </p:tgtEl>
                                      </p:cBhvr>
                                    </p:animEffect>
                                  </p:childTnLst>
                                </p:cTn>
                              </p:par>
                              <p:par>
                                <p:cTn id="45" presetID="10"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2000"/>
                                        <p:tgtEl>
                                          <p:spTgt spid="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8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10242"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10243"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888C48E2-373E-164B-B934-410FC9B6E165}" type="slidenum">
              <a:rPr kumimoji="0" lang="fr-FR" sz="800">
                <a:solidFill>
                  <a:srgbClr val="FFFFFF"/>
                </a:solidFill>
              </a:rPr>
              <a:pPr eaLnBrk="1" hangingPunct="1"/>
              <a:t>2</a:t>
            </a:fld>
            <a:endParaRPr kumimoji="0" lang="fr-FR" sz="800">
              <a:solidFill>
                <a:srgbClr val="FFFFFF"/>
              </a:solidFill>
            </a:endParaRPr>
          </a:p>
        </p:txBody>
      </p:sp>
      <p:sp>
        <p:nvSpPr>
          <p:cNvPr id="10244" name="Freeform 1026"/>
          <p:cNvSpPr>
            <a:spLocks/>
          </p:cNvSpPr>
          <p:nvPr/>
        </p:nvSpPr>
        <p:spPr bwMode="auto">
          <a:xfrm>
            <a:off x="7926388" y="1339850"/>
            <a:ext cx="1047750" cy="4435475"/>
          </a:xfrm>
          <a:custGeom>
            <a:avLst/>
            <a:gdLst>
              <a:gd name="T0" fmla="*/ 0 w 1914"/>
              <a:gd name="T1" fmla="*/ 0 h 1794"/>
              <a:gd name="T2" fmla="*/ 2147483647 w 1914"/>
              <a:gd name="T3" fmla="*/ 0 h 1794"/>
              <a:gd name="T4" fmla="*/ 2147483647 w 1914"/>
              <a:gd name="T5" fmla="*/ 2147483647 h 1794"/>
              <a:gd name="T6" fmla="*/ 0 w 1914"/>
              <a:gd name="T7" fmla="*/ 0 h 1794"/>
              <a:gd name="T8" fmla="*/ 0 60000 65536"/>
              <a:gd name="T9" fmla="*/ 0 60000 65536"/>
              <a:gd name="T10" fmla="*/ 0 60000 65536"/>
              <a:gd name="T11" fmla="*/ 0 60000 65536"/>
              <a:gd name="T12" fmla="*/ 0 w 1914"/>
              <a:gd name="T13" fmla="*/ 0 h 1794"/>
              <a:gd name="T14" fmla="*/ 1914 w 1914"/>
              <a:gd name="T15" fmla="*/ 1794 h 1794"/>
            </a:gdLst>
            <a:ahLst/>
            <a:cxnLst>
              <a:cxn ang="T8">
                <a:pos x="T0" y="T1"/>
              </a:cxn>
              <a:cxn ang="T9">
                <a:pos x="T2" y="T3"/>
              </a:cxn>
              <a:cxn ang="T10">
                <a:pos x="T4" y="T5"/>
              </a:cxn>
              <a:cxn ang="T11">
                <a:pos x="T6" y="T7"/>
              </a:cxn>
            </a:cxnLst>
            <a:rect l="T12" t="T13" r="T14" b="T15"/>
            <a:pathLst>
              <a:path w="1914" h="1794">
                <a:moveTo>
                  <a:pt x="0" y="0"/>
                </a:moveTo>
                <a:lnTo>
                  <a:pt x="1914" y="0"/>
                </a:lnTo>
                <a:lnTo>
                  <a:pt x="960" y="1794"/>
                </a:lnTo>
                <a:lnTo>
                  <a:pt x="0" y="0"/>
                </a:lnTo>
                <a:close/>
              </a:path>
            </a:pathLst>
          </a:custGeom>
          <a:gradFill rotWithShape="0">
            <a:gsLst>
              <a:gs pos="0">
                <a:srgbClr val="FFFF00"/>
              </a:gs>
              <a:gs pos="100000">
                <a:srgbClr val="FF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p>
        </p:txBody>
      </p:sp>
      <p:sp>
        <p:nvSpPr>
          <p:cNvPr id="10245" name="Rectangle 1027"/>
          <p:cNvSpPr>
            <a:spLocks noChangeArrowheads="1"/>
          </p:cNvSpPr>
          <p:nvPr/>
        </p:nvSpPr>
        <p:spPr bwMode="auto">
          <a:xfrm>
            <a:off x="7918450" y="5740400"/>
            <a:ext cx="1047750" cy="3079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10246" name="Rectangle 1028"/>
          <p:cNvSpPr>
            <a:spLocks noChangeArrowheads="1"/>
          </p:cNvSpPr>
          <p:nvPr/>
        </p:nvSpPr>
        <p:spPr bwMode="auto">
          <a:xfrm>
            <a:off x="7927975" y="984250"/>
            <a:ext cx="1047750" cy="307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10247" name="Rectangle 1029"/>
          <p:cNvSpPr>
            <a:spLocks noGrp="1" noChangeArrowheads="1"/>
          </p:cNvSpPr>
          <p:nvPr>
            <p:ph type="title"/>
          </p:nvPr>
        </p:nvSpPr>
        <p:spPr>
          <a:xfrm>
            <a:off x="482600" y="0"/>
            <a:ext cx="8661400" cy="403225"/>
          </a:xfrm>
        </p:spPr>
        <p:txBody>
          <a:bodyPr/>
          <a:lstStyle/>
          <a:p>
            <a:pPr marL="357188" eaLnBrk="1" hangingPunct="1">
              <a:tabLst>
                <a:tab pos="357188" algn="l"/>
              </a:tabLst>
            </a:pPr>
            <a:r>
              <a:rPr kumimoji="1" lang="fr-FR">
                <a:solidFill>
                  <a:srgbClr val="1B4A6E"/>
                </a:solidFill>
                <a:latin typeface="Arial" charset="0"/>
                <a:ea typeface="ＭＳ Ｐゴシック" charset="0"/>
                <a:cs typeface="ＭＳ Ｐゴシック" charset="0"/>
              </a:rPr>
              <a:t>LE POSITIONEMENT GPS EN SCIENCES DE LA TERRE</a:t>
            </a:r>
            <a:endParaRPr lang="fr-FR">
              <a:solidFill>
                <a:srgbClr val="1B4A6E"/>
              </a:solidFill>
              <a:latin typeface="Arial" charset="0"/>
              <a:ea typeface="ＭＳ Ｐゴシック" charset="0"/>
              <a:cs typeface="ＭＳ Ｐゴシック" charset="0"/>
            </a:endParaRPr>
          </a:p>
        </p:txBody>
      </p:sp>
      <p:sp>
        <p:nvSpPr>
          <p:cNvPr id="10248" name="Rectangle 1030"/>
          <p:cNvSpPr>
            <a:spLocks noGrp="1" noChangeArrowheads="1"/>
          </p:cNvSpPr>
          <p:nvPr>
            <p:ph type="body" idx="1"/>
          </p:nvPr>
        </p:nvSpPr>
        <p:spPr>
          <a:xfrm>
            <a:off x="1368425" y="1001713"/>
            <a:ext cx="6764338" cy="5181600"/>
          </a:xfrm>
        </p:spPr>
        <p:txBody>
          <a:bodyPr/>
          <a:lstStyle/>
          <a:p>
            <a:pPr marL="387350" indent="-387350" eaLnBrk="1" hangingPunct="1">
              <a:lnSpc>
                <a:spcPct val="90000"/>
              </a:lnSpc>
              <a:buClr>
                <a:srgbClr val="FF6600"/>
              </a:buClr>
              <a:tabLst>
                <a:tab pos="952500" algn="l"/>
                <a:tab pos="2195513" algn="l"/>
                <a:tab pos="7716838" algn="l"/>
              </a:tabLst>
            </a:pPr>
            <a:r>
              <a:rPr lang="fr-FR" sz="1800" b="1">
                <a:solidFill>
                  <a:srgbClr val="FF6600"/>
                </a:solidFill>
                <a:latin typeface="Arial" charset="0"/>
                <a:ea typeface="ＭＳ Ｐゴシック" charset="0"/>
                <a:cs typeface="Times New Roman" charset="0"/>
              </a:rPr>
              <a:t>Positionnement de points de mesure                    (géologique, sismique, gravimétrie, …)</a:t>
            </a:r>
          </a:p>
          <a:p>
            <a:pPr marL="387350" indent="-387350" eaLnBrk="1" hangingPunct="1">
              <a:lnSpc>
                <a:spcPct val="90000"/>
              </a:lnSpc>
              <a:buClr>
                <a:srgbClr val="FF6600"/>
              </a:buClr>
              <a:tabLst>
                <a:tab pos="952500" algn="l"/>
                <a:tab pos="2195513" algn="l"/>
                <a:tab pos="7716838" algn="l"/>
              </a:tabLst>
            </a:pPr>
            <a:endParaRPr lang="fr-FR" sz="1800" b="1">
              <a:solidFill>
                <a:srgbClr val="FF0000"/>
              </a:solidFill>
              <a:latin typeface="Arial" charset="0"/>
              <a:ea typeface="ＭＳ Ｐゴシック" charset="0"/>
              <a:cs typeface="Times New Roman" charset="0"/>
            </a:endParaRPr>
          </a:p>
          <a:p>
            <a:pPr marL="387350" indent="-387350" eaLnBrk="1" hangingPunct="1">
              <a:lnSpc>
                <a:spcPct val="90000"/>
              </a:lnSpc>
              <a:spcAft>
                <a:spcPct val="50000"/>
              </a:spcAft>
              <a:buClr>
                <a:srgbClr val="FF0000"/>
              </a:buClr>
              <a:tabLst>
                <a:tab pos="952500" algn="l"/>
                <a:tab pos="2195513" algn="l"/>
                <a:tab pos="7716838" algn="l"/>
              </a:tabLst>
            </a:pPr>
            <a:r>
              <a:rPr lang="fr-FR" sz="1800" b="1">
                <a:solidFill>
                  <a:srgbClr val="FF0000"/>
                </a:solidFill>
                <a:latin typeface="Arial" charset="0"/>
                <a:ea typeface="ＭＳ Ｐゴシック" charset="0"/>
                <a:cs typeface="Times New Roman" charset="0"/>
              </a:rPr>
              <a:t>Réalisation de Models Numériques de Terrain (MNT)</a:t>
            </a:r>
          </a:p>
          <a:p>
            <a:pPr marL="387350" indent="-387350" eaLnBrk="1" hangingPunct="1">
              <a:lnSpc>
                <a:spcPct val="90000"/>
              </a:lnSpc>
              <a:spcAft>
                <a:spcPct val="50000"/>
              </a:spcAft>
              <a:buClr>
                <a:srgbClr val="FF0000"/>
              </a:buClr>
              <a:tabLst>
                <a:tab pos="952500" algn="l"/>
                <a:tab pos="2195513" algn="l"/>
                <a:tab pos="7716838" algn="l"/>
              </a:tabLst>
            </a:pPr>
            <a:r>
              <a:rPr lang="fr-FR" sz="1800" b="1">
                <a:solidFill>
                  <a:srgbClr val="FF0000"/>
                </a:solidFill>
                <a:latin typeface="Arial" charset="0"/>
                <a:ea typeface="ＭＳ Ｐゴシック" charset="0"/>
                <a:cs typeface="Times New Roman" charset="0"/>
              </a:rPr>
              <a:t>Détermination de géoïdes de grande précision  (informations sur les structures profondes)</a:t>
            </a:r>
          </a:p>
          <a:p>
            <a:pPr marL="387350" indent="-387350" eaLnBrk="1" hangingPunct="1">
              <a:lnSpc>
                <a:spcPct val="90000"/>
              </a:lnSpc>
              <a:spcAft>
                <a:spcPct val="50000"/>
              </a:spcAft>
              <a:buClr>
                <a:srgbClr val="333399"/>
              </a:buClr>
              <a:buFont typeface="Wingdings" charset="0"/>
              <a:buNone/>
              <a:tabLst>
                <a:tab pos="952500" algn="l"/>
                <a:tab pos="2195513" algn="l"/>
                <a:tab pos="7716838" algn="l"/>
              </a:tabLst>
            </a:pPr>
            <a:endParaRPr lang="fr-FR" sz="1800" b="1">
              <a:solidFill>
                <a:srgbClr val="FF0000"/>
              </a:solidFill>
              <a:latin typeface="Arial" charset="0"/>
              <a:ea typeface="ＭＳ Ｐゴシック" charset="0"/>
              <a:cs typeface="Times New Roman" charset="0"/>
            </a:endParaRPr>
          </a:p>
          <a:p>
            <a:pPr marL="387350" indent="-387350" eaLnBrk="1" hangingPunct="1">
              <a:lnSpc>
                <a:spcPct val="90000"/>
              </a:lnSpc>
              <a:spcAft>
                <a:spcPct val="50000"/>
              </a:spcAft>
              <a:buClr>
                <a:srgbClr val="CC0000"/>
              </a:buClr>
              <a:tabLst>
                <a:tab pos="952500" algn="l"/>
                <a:tab pos="2195513" algn="l"/>
                <a:tab pos="7716838" algn="l"/>
              </a:tabLst>
            </a:pPr>
            <a:r>
              <a:rPr lang="fr-FR" sz="1800" b="1">
                <a:solidFill>
                  <a:srgbClr val="CC0000"/>
                </a:solidFill>
                <a:latin typeface="Arial" charset="0"/>
                <a:ea typeface="ＭＳ Ｐゴシック" charset="0"/>
                <a:cs typeface="Times New Roman" charset="0"/>
              </a:rPr>
              <a:t>Quantification des rebonds post-glaciaires</a:t>
            </a:r>
          </a:p>
          <a:p>
            <a:pPr marL="387350" indent="-387350" eaLnBrk="1" hangingPunct="1">
              <a:lnSpc>
                <a:spcPct val="90000"/>
              </a:lnSpc>
              <a:spcAft>
                <a:spcPct val="50000"/>
              </a:spcAft>
              <a:buClr>
                <a:srgbClr val="CC0000"/>
              </a:buClr>
              <a:tabLst>
                <a:tab pos="952500" algn="l"/>
                <a:tab pos="2195513" algn="l"/>
                <a:tab pos="7716838" algn="l"/>
              </a:tabLst>
            </a:pPr>
            <a:r>
              <a:rPr lang="fr-FR" sz="1800" b="1">
                <a:solidFill>
                  <a:srgbClr val="CC0000"/>
                </a:solidFill>
                <a:latin typeface="Arial" charset="0"/>
                <a:ea typeface="ＭＳ Ｐゴシック" charset="0"/>
                <a:cs typeface="Times New Roman" charset="0"/>
              </a:rPr>
              <a:t>Surveillance des risques naturels                         (volcanisme, glissement de terrain, ...)</a:t>
            </a:r>
          </a:p>
          <a:p>
            <a:pPr marL="387350" indent="-387350" eaLnBrk="1" hangingPunct="1">
              <a:lnSpc>
                <a:spcPct val="90000"/>
              </a:lnSpc>
              <a:spcAft>
                <a:spcPct val="50000"/>
              </a:spcAft>
              <a:buClr>
                <a:srgbClr val="CC0000"/>
              </a:buClr>
              <a:tabLst>
                <a:tab pos="952500" algn="l"/>
                <a:tab pos="2195513" algn="l"/>
                <a:tab pos="7716838" algn="l"/>
              </a:tabLst>
            </a:pPr>
            <a:r>
              <a:rPr lang="fr-FR" sz="1800" b="1">
                <a:solidFill>
                  <a:srgbClr val="CC0000"/>
                </a:solidFill>
                <a:latin typeface="Arial" charset="0"/>
                <a:ea typeface="ＭＳ Ｐゴシック" charset="0"/>
                <a:cs typeface="Times New Roman" charset="0"/>
              </a:rPr>
              <a:t>Quantification des déformations tectoniques</a:t>
            </a:r>
          </a:p>
          <a:p>
            <a:pPr marL="387350" indent="-387350" eaLnBrk="1" hangingPunct="1">
              <a:lnSpc>
                <a:spcPct val="90000"/>
              </a:lnSpc>
              <a:spcAft>
                <a:spcPct val="50000"/>
              </a:spcAft>
              <a:buClr>
                <a:srgbClr val="CC0000"/>
              </a:buClr>
              <a:tabLst>
                <a:tab pos="952500" algn="l"/>
                <a:tab pos="2195513" algn="l"/>
                <a:tab pos="7716838" algn="l"/>
              </a:tabLst>
            </a:pPr>
            <a:r>
              <a:rPr lang="fr-FR" sz="1800" b="1">
                <a:solidFill>
                  <a:srgbClr val="CC0000"/>
                </a:solidFill>
                <a:latin typeface="Arial" charset="0"/>
                <a:ea typeface="ＭＳ Ｐゴシック" charset="0"/>
                <a:cs typeface="Times New Roman" charset="0"/>
              </a:rPr>
              <a:t>Quantification des déformations co et post-sismique</a:t>
            </a:r>
          </a:p>
          <a:p>
            <a:pPr marL="387350" indent="-387350" eaLnBrk="1" hangingPunct="1">
              <a:lnSpc>
                <a:spcPct val="90000"/>
              </a:lnSpc>
              <a:spcAft>
                <a:spcPct val="50000"/>
              </a:spcAft>
              <a:buClr>
                <a:srgbClr val="CC0000"/>
              </a:buClr>
              <a:tabLst>
                <a:tab pos="952500" algn="l"/>
                <a:tab pos="2195513" algn="l"/>
                <a:tab pos="7716838" algn="l"/>
              </a:tabLst>
            </a:pPr>
            <a:r>
              <a:rPr lang="fr-FR" sz="1800" b="1">
                <a:solidFill>
                  <a:srgbClr val="CC0000"/>
                </a:solidFill>
                <a:latin typeface="Arial" charset="0"/>
                <a:ea typeface="ＭＳ Ｐゴシック" charset="0"/>
                <a:cs typeface="Times New Roman" charset="0"/>
              </a:rPr>
              <a:t>Détermination du niveau absolu des mers</a:t>
            </a:r>
          </a:p>
          <a:p>
            <a:pPr marL="387350" indent="-387350" algn="just" eaLnBrk="1" hangingPunct="1">
              <a:lnSpc>
                <a:spcPct val="90000"/>
              </a:lnSpc>
              <a:spcAft>
                <a:spcPct val="50000"/>
              </a:spcAft>
              <a:buClr>
                <a:srgbClr val="333399"/>
              </a:buClr>
              <a:buFont typeface="Wingdings" charset="0"/>
              <a:buNone/>
              <a:tabLst>
                <a:tab pos="952500" algn="l"/>
                <a:tab pos="2195513" algn="l"/>
                <a:tab pos="7716838" algn="l"/>
              </a:tabLst>
            </a:pPr>
            <a:r>
              <a:rPr lang="fr-FR" sz="1900" b="1">
                <a:solidFill>
                  <a:srgbClr val="333399"/>
                </a:solidFill>
                <a:latin typeface="Arial" charset="0"/>
                <a:ea typeface="ＭＳ Ｐゴシック" charset="0"/>
                <a:cs typeface="Times New Roman" charset="0"/>
              </a:rPr>
              <a:t> </a:t>
            </a:r>
          </a:p>
        </p:txBody>
      </p:sp>
      <p:sp>
        <p:nvSpPr>
          <p:cNvPr id="10249" name="Text Box 1031"/>
          <p:cNvSpPr txBox="1">
            <a:spLocks noChangeArrowheads="1"/>
          </p:cNvSpPr>
          <p:nvPr/>
        </p:nvSpPr>
        <p:spPr bwMode="auto">
          <a:xfrm>
            <a:off x="7861300" y="939800"/>
            <a:ext cx="1182688"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10000"/>
              </a:spcBef>
            </a:pPr>
            <a:r>
              <a:rPr lang="fr-FR" sz="2000" b="1">
                <a:solidFill>
                  <a:schemeClr val="bg1"/>
                </a:solidFill>
                <a:latin typeface="Comic Sans MS" charset="0"/>
              </a:rPr>
              <a:t>~ 10 m</a:t>
            </a:r>
          </a:p>
          <a:p>
            <a:pPr eaLnBrk="1" hangingPunct="1">
              <a:spcBef>
                <a:spcPct val="10000"/>
              </a:spcBef>
            </a:pPr>
            <a:endParaRPr lang="fr-FR" sz="2000" b="1">
              <a:solidFill>
                <a:schemeClr val="bg1"/>
              </a:solidFill>
              <a:latin typeface="Comic Sans MS" charset="0"/>
            </a:endParaRPr>
          </a:p>
          <a:p>
            <a:pPr eaLnBrk="1" hangingPunct="1">
              <a:spcBef>
                <a:spcPct val="10000"/>
              </a:spcBef>
            </a:pPr>
            <a:r>
              <a:rPr lang="fr-FR" sz="2000" b="1">
                <a:solidFill>
                  <a:schemeClr val="bg1"/>
                </a:solidFill>
                <a:latin typeface="Comic Sans MS" charset="0"/>
              </a:rPr>
              <a:t>P</a:t>
            </a:r>
          </a:p>
          <a:p>
            <a:pPr eaLnBrk="1" hangingPunct="1">
              <a:spcBef>
                <a:spcPct val="10000"/>
              </a:spcBef>
            </a:pPr>
            <a:r>
              <a:rPr lang="fr-FR" sz="2000" b="1">
                <a:solidFill>
                  <a:schemeClr val="bg1"/>
                </a:solidFill>
                <a:latin typeface="Comic Sans MS" charset="0"/>
              </a:rPr>
              <a:t>R</a:t>
            </a:r>
          </a:p>
          <a:p>
            <a:pPr eaLnBrk="1" hangingPunct="1">
              <a:spcBef>
                <a:spcPct val="10000"/>
              </a:spcBef>
            </a:pPr>
            <a:r>
              <a:rPr lang="fr-FR" sz="2000" b="1">
                <a:solidFill>
                  <a:schemeClr val="bg1"/>
                </a:solidFill>
                <a:latin typeface="Comic Sans MS" charset="0"/>
              </a:rPr>
              <a:t>E</a:t>
            </a:r>
          </a:p>
          <a:p>
            <a:pPr eaLnBrk="1" hangingPunct="1">
              <a:spcBef>
                <a:spcPct val="10000"/>
              </a:spcBef>
            </a:pPr>
            <a:r>
              <a:rPr lang="fr-FR" sz="2000" b="1">
                <a:solidFill>
                  <a:schemeClr val="bg1"/>
                </a:solidFill>
                <a:latin typeface="Comic Sans MS" charset="0"/>
              </a:rPr>
              <a:t>C</a:t>
            </a:r>
          </a:p>
          <a:p>
            <a:pPr eaLnBrk="1" hangingPunct="1">
              <a:spcBef>
                <a:spcPct val="10000"/>
              </a:spcBef>
            </a:pPr>
            <a:r>
              <a:rPr lang="fr-FR" sz="2000" b="1">
                <a:solidFill>
                  <a:schemeClr val="bg1"/>
                </a:solidFill>
                <a:latin typeface="Comic Sans MS" charset="0"/>
              </a:rPr>
              <a:t>I</a:t>
            </a:r>
          </a:p>
          <a:p>
            <a:pPr eaLnBrk="1" hangingPunct="1">
              <a:spcBef>
                <a:spcPct val="10000"/>
              </a:spcBef>
            </a:pPr>
            <a:r>
              <a:rPr lang="fr-FR" sz="2000" b="1">
                <a:solidFill>
                  <a:schemeClr val="bg1"/>
                </a:solidFill>
                <a:latin typeface="Comic Sans MS" charset="0"/>
              </a:rPr>
              <a:t>S</a:t>
            </a:r>
          </a:p>
          <a:p>
            <a:pPr eaLnBrk="1" hangingPunct="1">
              <a:spcBef>
                <a:spcPct val="10000"/>
              </a:spcBef>
            </a:pPr>
            <a:r>
              <a:rPr lang="fr-FR" sz="2000" b="1">
                <a:solidFill>
                  <a:schemeClr val="bg1"/>
                </a:solidFill>
                <a:latin typeface="Comic Sans MS" charset="0"/>
              </a:rPr>
              <a:t>I</a:t>
            </a:r>
          </a:p>
          <a:p>
            <a:pPr eaLnBrk="1" hangingPunct="1">
              <a:spcBef>
                <a:spcPct val="10000"/>
              </a:spcBef>
            </a:pPr>
            <a:r>
              <a:rPr lang="fr-FR" sz="2000" b="1">
                <a:solidFill>
                  <a:schemeClr val="bg1"/>
                </a:solidFill>
                <a:latin typeface="Comic Sans MS" charset="0"/>
              </a:rPr>
              <a:t>O</a:t>
            </a:r>
          </a:p>
          <a:p>
            <a:pPr eaLnBrk="1" hangingPunct="1">
              <a:spcBef>
                <a:spcPct val="10000"/>
              </a:spcBef>
            </a:pPr>
            <a:r>
              <a:rPr lang="fr-FR" sz="2000" b="1">
                <a:solidFill>
                  <a:schemeClr val="bg1"/>
                </a:solidFill>
                <a:latin typeface="Comic Sans MS" charset="0"/>
              </a:rPr>
              <a:t>N</a:t>
            </a:r>
          </a:p>
          <a:p>
            <a:pPr eaLnBrk="1" hangingPunct="1">
              <a:spcBef>
                <a:spcPct val="10000"/>
              </a:spcBef>
            </a:pPr>
            <a:endParaRPr lang="fr-FR" sz="2000" b="1">
              <a:solidFill>
                <a:schemeClr val="bg1"/>
              </a:solidFill>
              <a:latin typeface="Comic Sans MS" charset="0"/>
            </a:endParaRPr>
          </a:p>
          <a:p>
            <a:pPr eaLnBrk="1" hangingPunct="1">
              <a:spcBef>
                <a:spcPct val="10000"/>
              </a:spcBef>
            </a:pPr>
            <a:endParaRPr lang="fr-FR" sz="2000" b="1">
              <a:solidFill>
                <a:schemeClr val="bg1"/>
              </a:solidFill>
              <a:latin typeface="Comic Sans MS" charset="0"/>
            </a:endParaRPr>
          </a:p>
          <a:p>
            <a:pPr eaLnBrk="1" hangingPunct="1">
              <a:spcBef>
                <a:spcPct val="10000"/>
              </a:spcBef>
            </a:pPr>
            <a:endParaRPr lang="fr-FR" sz="400" b="1">
              <a:solidFill>
                <a:schemeClr val="bg1"/>
              </a:solidFill>
              <a:latin typeface="Comic Sans MS" charset="0"/>
            </a:endParaRPr>
          </a:p>
          <a:p>
            <a:pPr eaLnBrk="1" hangingPunct="1">
              <a:spcBef>
                <a:spcPct val="10000"/>
              </a:spcBef>
            </a:pPr>
            <a:endParaRPr lang="fr-FR" sz="400" b="1">
              <a:solidFill>
                <a:schemeClr val="bg1"/>
              </a:solidFill>
              <a:latin typeface="Comic Sans MS" charset="0"/>
            </a:endParaRPr>
          </a:p>
          <a:p>
            <a:pPr eaLnBrk="1" hangingPunct="1">
              <a:spcBef>
                <a:spcPct val="10000"/>
              </a:spcBef>
            </a:pPr>
            <a:endParaRPr lang="fr-FR" sz="400" b="1">
              <a:solidFill>
                <a:schemeClr val="bg1"/>
              </a:solidFill>
              <a:latin typeface="Comic Sans MS" charset="0"/>
            </a:endParaRPr>
          </a:p>
          <a:p>
            <a:pPr eaLnBrk="1" hangingPunct="1">
              <a:spcBef>
                <a:spcPct val="10000"/>
              </a:spcBef>
            </a:pPr>
            <a:endParaRPr lang="fr-FR" sz="400" b="1">
              <a:solidFill>
                <a:schemeClr val="bg1"/>
              </a:solidFill>
              <a:latin typeface="Comic Sans MS" charset="0"/>
            </a:endParaRPr>
          </a:p>
          <a:p>
            <a:pPr eaLnBrk="1" hangingPunct="1">
              <a:spcBef>
                <a:spcPct val="10000"/>
              </a:spcBef>
            </a:pPr>
            <a:endParaRPr lang="fr-FR" sz="400" b="1">
              <a:solidFill>
                <a:schemeClr val="bg1"/>
              </a:solidFill>
              <a:latin typeface="Comic Sans MS" charset="0"/>
            </a:endParaRPr>
          </a:p>
          <a:p>
            <a:pPr eaLnBrk="1" hangingPunct="1">
              <a:spcBef>
                <a:spcPct val="10000"/>
              </a:spcBef>
            </a:pPr>
            <a:endParaRPr lang="fr-FR" sz="400" b="1">
              <a:solidFill>
                <a:schemeClr val="bg1"/>
              </a:solidFill>
              <a:latin typeface="Comic Sans MS" charset="0"/>
            </a:endParaRPr>
          </a:p>
          <a:p>
            <a:pPr eaLnBrk="1" hangingPunct="1">
              <a:spcBef>
                <a:spcPct val="10000"/>
              </a:spcBef>
            </a:pPr>
            <a:r>
              <a:rPr lang="fr-FR" sz="2000" b="1">
                <a:solidFill>
                  <a:schemeClr val="bg1"/>
                </a:solidFill>
                <a:latin typeface="Comic Sans MS" charset="0"/>
              </a:rPr>
              <a:t>~ 1 mm</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29698"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29699"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AF169CC0-C9FE-BF43-B54F-8B9C458E1600}" type="slidenum">
              <a:rPr kumimoji="0" lang="fr-FR" sz="800">
                <a:solidFill>
                  <a:srgbClr val="FFFFFF"/>
                </a:solidFill>
              </a:rPr>
              <a:pPr eaLnBrk="1" hangingPunct="1"/>
              <a:t>20</a:t>
            </a:fld>
            <a:endParaRPr kumimoji="0" lang="fr-FR" sz="800">
              <a:solidFill>
                <a:srgbClr val="FFFFFF"/>
              </a:solidFill>
            </a:endParaRPr>
          </a:p>
        </p:txBody>
      </p:sp>
      <p:sp>
        <p:nvSpPr>
          <p:cNvPr id="29700" name="Rectangle 2"/>
          <p:cNvSpPr>
            <a:spLocks noChangeArrowheads="1"/>
          </p:cNvSpPr>
          <p:nvPr/>
        </p:nvSpPr>
        <p:spPr bwMode="auto">
          <a:xfrm>
            <a:off x="1123950" y="1984375"/>
            <a:ext cx="6940550" cy="48577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29701" name="Rectangle 4"/>
          <p:cNvSpPr>
            <a:spLocks noGrp="1" noChangeArrowheads="1"/>
          </p:cNvSpPr>
          <p:nvPr>
            <p:ph type="body" idx="1"/>
          </p:nvPr>
        </p:nvSpPr>
        <p:spPr>
          <a:xfrm>
            <a:off x="1346200" y="1122363"/>
            <a:ext cx="7404100" cy="4851400"/>
          </a:xfrm>
        </p:spPr>
        <p:txBody>
          <a:bodyPr/>
          <a:lstStyle/>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Description du système</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Principe du positionnement</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FFFF00"/>
                </a:solidFill>
                <a:latin typeface="Arial" charset="0"/>
                <a:ea typeface="ＭＳ Ｐゴシック" charset="0"/>
                <a:cs typeface="Arial" charset="0"/>
              </a:rPr>
              <a:t>Structure des signaux GPS</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Positionnement absolu et Positionnement différentiel</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La mesure sur les codes </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La mesure sur la phase</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Les source </a:t>
            </a:r>
            <a:r>
              <a:rPr lang="fr-FR" sz="1800" b="1" dirty="0" smtClean="0">
                <a:solidFill>
                  <a:srgbClr val="333399"/>
                </a:solidFill>
                <a:latin typeface="Arial" charset="0"/>
                <a:ea typeface="ＭＳ Ｐゴシック" charset="0"/>
                <a:cs typeface="Arial" charset="0"/>
              </a:rPr>
              <a:t>d’erreur</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Le positionnement absolu avec la méthode </a:t>
            </a:r>
            <a:r>
              <a:rPr lang="fr-FR" sz="1800" b="1" dirty="0" smtClean="0">
                <a:solidFill>
                  <a:srgbClr val="333399"/>
                </a:solidFill>
                <a:latin typeface="Arial" charset="0"/>
                <a:ea typeface="ＭＳ Ｐゴシック" charset="0"/>
                <a:cs typeface="Arial" charset="0"/>
              </a:rPr>
              <a:t>PPP</a:t>
            </a:r>
            <a:endParaRPr lang="fr-FR" sz="1800" b="1" dirty="0">
              <a:solidFill>
                <a:srgbClr val="333399"/>
              </a:solidFill>
              <a:latin typeface="Arial" charset="0"/>
              <a:ea typeface="ＭＳ Ｐゴシック" charset="0"/>
              <a:cs typeface="Arial" charset="0"/>
            </a:endParaRP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Notion de précision et de répétabilité</a:t>
            </a:r>
          </a:p>
        </p:txBody>
      </p:sp>
      <p:sp>
        <p:nvSpPr>
          <p:cNvPr id="29702" name="Titre 7"/>
          <p:cNvSpPr>
            <a:spLocks noGrp="1"/>
          </p:cNvSpPr>
          <p:nvPr>
            <p:ph type="title"/>
          </p:nvPr>
        </p:nvSpPr>
        <p:spPr/>
        <p:txBody>
          <a:bodyPr/>
          <a:lstStyle/>
          <a:p>
            <a:pPr marL="360363"/>
            <a:r>
              <a:rPr lang="fr-FR">
                <a:solidFill>
                  <a:srgbClr val="1B4A6E"/>
                </a:solidFill>
                <a:latin typeface="Arial" charset="0"/>
                <a:ea typeface="ＭＳ Ｐゴシック" charset="0"/>
                <a:cs typeface="ＭＳ Ｐゴシック" charset="0"/>
              </a:rPr>
              <a:t>PLAN</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30722"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30723"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FF039CDF-0709-3645-8B1A-2F00859AE215}" type="slidenum">
              <a:rPr kumimoji="0" lang="fr-FR" sz="800">
                <a:solidFill>
                  <a:srgbClr val="FFFFFF"/>
                </a:solidFill>
              </a:rPr>
              <a:pPr eaLnBrk="1" hangingPunct="1"/>
              <a:t>21</a:t>
            </a:fld>
            <a:endParaRPr kumimoji="0" lang="fr-FR" sz="800">
              <a:solidFill>
                <a:srgbClr val="FFFFFF"/>
              </a:solidFill>
            </a:endParaRPr>
          </a:p>
        </p:txBody>
      </p:sp>
      <p:sp>
        <p:nvSpPr>
          <p:cNvPr id="30724" name="Rectangle 2"/>
          <p:cNvSpPr>
            <a:spLocks noGrp="1" noChangeArrowheads="1"/>
          </p:cNvSpPr>
          <p:nvPr>
            <p:ph type="title"/>
          </p:nvPr>
        </p:nvSpPr>
        <p:spPr>
          <a:xfrm>
            <a:off x="1201738" y="88900"/>
            <a:ext cx="8062912"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a:latin typeface="Arial" charset="0"/>
                <a:ea typeface="ＭＳ Ｐゴシック" charset="0"/>
                <a:cs typeface="Times New Roman" charset="0"/>
              </a:rPr>
              <a:t>Structure des signaux GPS</a:t>
            </a:r>
          </a:p>
        </p:txBody>
      </p:sp>
      <p:sp>
        <p:nvSpPr>
          <p:cNvPr id="265219" name="Rectangle 3"/>
          <p:cNvSpPr>
            <a:spLocks noChangeArrowheads="1"/>
          </p:cNvSpPr>
          <p:nvPr/>
        </p:nvSpPr>
        <p:spPr bwMode="auto">
          <a:xfrm>
            <a:off x="717550" y="766763"/>
            <a:ext cx="8426450" cy="550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tabLst>
                <a:tab pos="363538" algn="l"/>
              </a:tabLst>
            </a:pPr>
            <a:r>
              <a:rPr lang="fr-FR" sz="1800" b="1" u="sng">
                <a:solidFill>
                  <a:schemeClr val="bg1"/>
                </a:solidFill>
                <a:latin typeface="Arial" charset="0"/>
                <a:cs typeface="Arial" charset="0"/>
              </a:rPr>
              <a:t>Les différents types de signaux émis</a:t>
            </a:r>
          </a:p>
          <a:p>
            <a:pPr algn="l">
              <a:tabLst>
                <a:tab pos="363538" algn="l"/>
              </a:tabLst>
            </a:pPr>
            <a:endParaRPr lang="fr-FR" sz="1600" b="1">
              <a:solidFill>
                <a:schemeClr val="bg1"/>
              </a:solidFill>
              <a:latin typeface="Arial" charset="0"/>
              <a:cs typeface="Arial" charset="0"/>
            </a:endParaRPr>
          </a:p>
          <a:p>
            <a:pPr algn="l">
              <a:tabLst>
                <a:tab pos="363538" algn="l"/>
              </a:tabLst>
            </a:pPr>
            <a:r>
              <a:rPr lang="fr-FR" i="1">
                <a:solidFill>
                  <a:schemeClr val="bg1"/>
                </a:solidFill>
                <a:latin typeface="Arial" charset="0"/>
                <a:cs typeface="Arial" charset="0"/>
              </a:rPr>
              <a:t>Chaque satellite possède plusieurs horloges atomiques ce qui permet d'assurer aux signaux générés une grande stabilité. La précision des horloges internes est de l'ordre de 10</a:t>
            </a:r>
            <a:r>
              <a:rPr lang="fr-FR" i="1" baseline="30000">
                <a:solidFill>
                  <a:schemeClr val="bg1"/>
                </a:solidFill>
                <a:latin typeface="Arial" charset="0"/>
                <a:cs typeface="Arial" charset="0"/>
              </a:rPr>
              <a:t>-12</a:t>
            </a:r>
            <a:r>
              <a:rPr lang="fr-FR" i="1">
                <a:solidFill>
                  <a:schemeClr val="bg1"/>
                </a:solidFill>
                <a:latin typeface="Arial" charset="0"/>
                <a:cs typeface="Arial" charset="0"/>
              </a:rPr>
              <a:t> à 10</a:t>
            </a:r>
            <a:r>
              <a:rPr lang="fr-FR" i="1" baseline="30000">
                <a:solidFill>
                  <a:schemeClr val="bg1"/>
                </a:solidFill>
                <a:latin typeface="Arial" charset="0"/>
                <a:cs typeface="Arial" charset="0"/>
              </a:rPr>
              <a:t>-13</a:t>
            </a:r>
            <a:r>
              <a:rPr lang="fr-FR" i="1">
                <a:solidFill>
                  <a:schemeClr val="bg1"/>
                </a:solidFill>
                <a:latin typeface="Arial" charset="0"/>
                <a:cs typeface="Arial" charset="0"/>
              </a:rPr>
              <a:t> (dt/t) sur un jour.</a:t>
            </a:r>
          </a:p>
          <a:p>
            <a:pPr algn="l">
              <a:tabLst>
                <a:tab pos="363538" algn="l"/>
              </a:tabLst>
            </a:pPr>
            <a:endParaRPr lang="fr-FR" b="1" i="1">
              <a:solidFill>
                <a:schemeClr val="bg1"/>
              </a:solidFill>
              <a:latin typeface="Arial" charset="0"/>
              <a:cs typeface="Arial" charset="0"/>
            </a:endParaRPr>
          </a:p>
          <a:p>
            <a:pPr algn="l">
              <a:tabLst>
                <a:tab pos="363538" algn="l"/>
              </a:tabLst>
            </a:pPr>
            <a:r>
              <a:rPr lang="fr-FR" b="1" i="1">
                <a:solidFill>
                  <a:schemeClr val="bg1"/>
                </a:solidFill>
                <a:latin typeface="Arial" charset="0"/>
                <a:cs typeface="Arial" charset="0"/>
              </a:rPr>
              <a:t>Pour l'ensemble des satellites la fréquence fondamentale est f0 = 10,23 Mhz</a:t>
            </a:r>
          </a:p>
          <a:p>
            <a:pPr algn="l">
              <a:tabLst>
                <a:tab pos="363538" algn="l"/>
              </a:tabLst>
            </a:pPr>
            <a:r>
              <a:rPr lang="fr-FR" i="1">
                <a:solidFill>
                  <a:schemeClr val="bg1"/>
                </a:solidFill>
                <a:latin typeface="Arial" charset="0"/>
                <a:cs typeface="Arial" charset="0"/>
              </a:rPr>
              <a:t>A partir de la fréquence fondamentale, chaque satellite génère deux ondes porteuses qui seront modulées par des codes pseudo aléatoires et qui seront transmis en direction de la Terre. Ce sont ces ondes ainsi que les informations qu'ils véhiculent qui permettront de se positionner</a:t>
            </a:r>
            <a:r>
              <a:rPr lang="fr-FR">
                <a:solidFill>
                  <a:schemeClr val="bg1"/>
                </a:solidFill>
                <a:latin typeface="Arial" charset="0"/>
                <a:cs typeface="Arial" charset="0"/>
              </a:rPr>
              <a:t>.</a:t>
            </a:r>
          </a:p>
          <a:p>
            <a:pPr algn="l">
              <a:tabLst>
                <a:tab pos="363538" algn="l"/>
              </a:tabLst>
            </a:pPr>
            <a:endParaRPr lang="fr-FR">
              <a:solidFill>
                <a:schemeClr val="bg1"/>
              </a:solidFill>
              <a:latin typeface="Arial" charset="0"/>
              <a:cs typeface="Arial" charset="0"/>
            </a:endParaRPr>
          </a:p>
          <a:p>
            <a:pPr algn="l">
              <a:tabLst>
                <a:tab pos="363538" algn="l"/>
              </a:tabLst>
            </a:pPr>
            <a:endParaRPr lang="fr-FR">
              <a:solidFill>
                <a:schemeClr val="bg1"/>
              </a:solidFill>
              <a:latin typeface="Arial" charset="0"/>
              <a:cs typeface="Arial" charset="0"/>
            </a:endParaRPr>
          </a:p>
          <a:p>
            <a:pPr algn="l">
              <a:tabLst>
                <a:tab pos="363538" algn="l"/>
              </a:tabLst>
            </a:pPr>
            <a:r>
              <a:rPr lang="fr-FR" b="1">
                <a:solidFill>
                  <a:schemeClr val="bg1"/>
                </a:solidFill>
                <a:latin typeface="Arial" charset="0"/>
                <a:cs typeface="Arial" charset="0"/>
              </a:rPr>
              <a:t>Les deux ondes porteuses sont :</a:t>
            </a:r>
          </a:p>
          <a:p>
            <a:pPr algn="l">
              <a:tabLst>
                <a:tab pos="363538" algn="l"/>
              </a:tabLst>
            </a:pPr>
            <a:endParaRPr lang="fr-FR" b="1">
              <a:solidFill>
                <a:schemeClr val="bg1"/>
              </a:solidFill>
              <a:latin typeface="Arial" charset="0"/>
              <a:cs typeface="Arial" charset="0"/>
            </a:endParaRPr>
          </a:p>
          <a:p>
            <a:pPr algn="l">
              <a:tabLst>
                <a:tab pos="363538" algn="l"/>
              </a:tabLst>
            </a:pPr>
            <a:r>
              <a:rPr lang="fr-FR" b="1">
                <a:solidFill>
                  <a:schemeClr val="bg1"/>
                </a:solidFill>
                <a:latin typeface="Arial" charset="0"/>
                <a:cs typeface="Arial" charset="0"/>
                <a:sym typeface="Wingdings" charset="0"/>
              </a:rPr>
              <a:t>	</a:t>
            </a:r>
            <a:r>
              <a:rPr lang="fr-FR" b="1">
                <a:solidFill>
                  <a:srgbClr val="333399"/>
                </a:solidFill>
                <a:latin typeface="Arial" charset="0"/>
                <a:cs typeface="Arial" charset="0"/>
                <a:sym typeface="Wingdings" charset="0"/>
              </a:rPr>
              <a:t>  </a:t>
            </a:r>
            <a:r>
              <a:rPr lang="fr-FR" b="1">
                <a:solidFill>
                  <a:srgbClr val="333399"/>
                </a:solidFill>
                <a:latin typeface="Arial" charset="0"/>
                <a:cs typeface="Arial" charset="0"/>
              </a:rPr>
              <a:t>L1 = 154.f0 = 1575,42 Mhz </a:t>
            </a:r>
            <a:r>
              <a:rPr lang="fr-FR">
                <a:solidFill>
                  <a:srgbClr val="333399"/>
                </a:solidFill>
                <a:latin typeface="Arial" charset="0"/>
                <a:cs typeface="Arial" charset="0"/>
              </a:rPr>
              <a:t>(longueur d'onde d'environ 19.05 cm)</a:t>
            </a:r>
          </a:p>
          <a:p>
            <a:pPr algn="l">
              <a:tabLst>
                <a:tab pos="363538" algn="l"/>
              </a:tabLst>
            </a:pPr>
            <a:endParaRPr lang="fr-FR">
              <a:solidFill>
                <a:srgbClr val="333399"/>
              </a:solidFill>
              <a:latin typeface="Arial" charset="0"/>
              <a:cs typeface="Arial" charset="0"/>
            </a:endParaRPr>
          </a:p>
          <a:p>
            <a:pPr algn="l">
              <a:tabLst>
                <a:tab pos="363538" algn="l"/>
              </a:tabLst>
            </a:pPr>
            <a:endParaRPr lang="fr-FR">
              <a:solidFill>
                <a:srgbClr val="333399"/>
              </a:solidFill>
              <a:latin typeface="Arial" charset="0"/>
              <a:cs typeface="Arial" charset="0"/>
            </a:endParaRPr>
          </a:p>
          <a:p>
            <a:pPr algn="l">
              <a:tabLst>
                <a:tab pos="363538" algn="l"/>
              </a:tabLst>
            </a:pPr>
            <a:endParaRPr lang="fr-FR">
              <a:solidFill>
                <a:srgbClr val="333399"/>
              </a:solidFill>
              <a:latin typeface="Arial" charset="0"/>
              <a:cs typeface="Arial" charset="0"/>
            </a:endParaRPr>
          </a:p>
          <a:p>
            <a:pPr algn="l">
              <a:tabLst>
                <a:tab pos="363538" algn="l"/>
              </a:tabLst>
            </a:pPr>
            <a:endParaRPr lang="fr-FR">
              <a:solidFill>
                <a:srgbClr val="333399"/>
              </a:solidFill>
              <a:latin typeface="Arial" charset="0"/>
              <a:cs typeface="Arial" charset="0"/>
            </a:endParaRPr>
          </a:p>
          <a:p>
            <a:pPr algn="l">
              <a:tabLst>
                <a:tab pos="363538" algn="l"/>
              </a:tabLst>
            </a:pPr>
            <a:r>
              <a:rPr lang="fr-FR" b="1">
                <a:solidFill>
                  <a:schemeClr val="bg1"/>
                </a:solidFill>
                <a:latin typeface="Arial" charset="0"/>
                <a:cs typeface="Arial" charset="0"/>
                <a:sym typeface="Wingdings" charset="0"/>
              </a:rPr>
              <a:t>	</a:t>
            </a:r>
            <a:r>
              <a:rPr lang="fr-FR" b="1">
                <a:solidFill>
                  <a:srgbClr val="333399"/>
                </a:solidFill>
                <a:latin typeface="Arial" charset="0"/>
                <a:cs typeface="Arial" charset="0"/>
                <a:sym typeface="Wingdings" charset="0"/>
              </a:rPr>
              <a:t>  </a:t>
            </a:r>
            <a:r>
              <a:rPr lang="fr-FR" b="1">
                <a:solidFill>
                  <a:srgbClr val="333399"/>
                </a:solidFill>
                <a:latin typeface="Arial" charset="0"/>
                <a:cs typeface="Arial" charset="0"/>
              </a:rPr>
              <a:t>L2 = 120.f0 = 1227,60 Mhz </a:t>
            </a:r>
            <a:r>
              <a:rPr lang="fr-FR">
                <a:solidFill>
                  <a:srgbClr val="333399"/>
                </a:solidFill>
                <a:latin typeface="Arial" charset="0"/>
                <a:cs typeface="Arial" charset="0"/>
              </a:rPr>
              <a:t>(longueur d'onde d'environ 24.45 cm)</a:t>
            </a:r>
          </a:p>
          <a:p>
            <a:pPr algn="l">
              <a:tabLst>
                <a:tab pos="363538" algn="l"/>
              </a:tabLst>
            </a:pPr>
            <a:endParaRPr lang="fr-FR">
              <a:solidFill>
                <a:srgbClr val="333399"/>
              </a:solidFill>
              <a:latin typeface="Arial" charset="0"/>
              <a:cs typeface="Arial" charset="0"/>
            </a:endParaRPr>
          </a:p>
          <a:p>
            <a:pPr algn="l">
              <a:tabLst>
                <a:tab pos="363538" algn="l"/>
              </a:tabLst>
            </a:pPr>
            <a:endParaRPr lang="fr-FR">
              <a:solidFill>
                <a:srgbClr val="333399"/>
              </a:solidFill>
              <a:latin typeface="Arial" charset="0"/>
              <a:cs typeface="Arial" charset="0"/>
            </a:endParaRPr>
          </a:p>
          <a:p>
            <a:pPr algn="l">
              <a:tabLst>
                <a:tab pos="363538" algn="l"/>
              </a:tabLst>
            </a:pPr>
            <a:endParaRPr lang="fr-FR">
              <a:solidFill>
                <a:srgbClr val="333399"/>
              </a:solidFill>
              <a:latin typeface="Arial" charset="0"/>
              <a:cs typeface="Arial" charset="0"/>
            </a:endParaRPr>
          </a:p>
          <a:p>
            <a:pPr algn="l">
              <a:tabLst>
                <a:tab pos="363538" algn="l"/>
              </a:tabLst>
            </a:pPr>
            <a:endParaRPr lang="fr-FR">
              <a:solidFill>
                <a:srgbClr val="333399"/>
              </a:solidFill>
              <a:latin typeface="Arial" charset="0"/>
              <a:cs typeface="Arial" charset="0"/>
            </a:endParaRPr>
          </a:p>
          <a:p>
            <a:pPr algn="l">
              <a:tabLst>
                <a:tab pos="363538" algn="l"/>
              </a:tabLst>
            </a:pPr>
            <a:r>
              <a:rPr lang="fr-FR">
                <a:solidFill>
                  <a:schemeClr val="bg1"/>
                </a:solidFill>
                <a:latin typeface="Arial" charset="0"/>
                <a:cs typeface="Arial" charset="0"/>
              </a:rPr>
              <a:t>Le système GPS comme presque tous les systèmes de radio positionnement par satellite émettent sur deux fréquences. Cela permet d'éliminer les effets de l'ionosphère</a:t>
            </a:r>
          </a:p>
        </p:txBody>
      </p:sp>
      <p:sp>
        <p:nvSpPr>
          <p:cNvPr id="30726" name="Rectangle 4"/>
          <p:cNvSpPr>
            <a:spLocks noChangeArrowheads="1"/>
          </p:cNvSpPr>
          <p:nvPr/>
        </p:nvSpPr>
        <p:spPr bwMode="auto">
          <a:xfrm>
            <a:off x="1366838" y="2944813"/>
            <a:ext cx="6753225" cy="65087"/>
          </a:xfrm>
          <a:prstGeom prst="rect">
            <a:avLst/>
          </a:prstGeom>
          <a:gradFill rotWithShape="1">
            <a:gsLst>
              <a:gs pos="0">
                <a:srgbClr val="FFFFFF"/>
              </a:gs>
              <a:gs pos="100000">
                <a:srgbClr val="3333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graphicFrame>
        <p:nvGraphicFramePr>
          <p:cNvPr id="265221" name="Object 2"/>
          <p:cNvGraphicFramePr>
            <a:graphicFrameLocks noChangeAspect="1"/>
          </p:cNvGraphicFramePr>
          <p:nvPr/>
        </p:nvGraphicFramePr>
        <p:xfrm>
          <a:off x="4087813" y="4003675"/>
          <a:ext cx="4752975" cy="514350"/>
        </p:xfrm>
        <a:graphic>
          <a:graphicData uri="http://schemas.openxmlformats.org/presentationml/2006/ole">
            <mc:AlternateContent xmlns:mc="http://schemas.openxmlformats.org/markup-compatibility/2006">
              <mc:Choice xmlns:v="urn:schemas-microsoft-com:vml" Requires="v">
                <p:oleObj spid="_x0000_s30756" name="Image" r:id="rId3" imgW="8907872" imgH="965420" progId="Photoshop.Image.4">
                  <p:embed/>
                </p:oleObj>
              </mc:Choice>
              <mc:Fallback>
                <p:oleObj name="Image" r:id="rId3" imgW="8907872" imgH="965420" progId="Photoshop.Image.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7813" y="4003675"/>
                        <a:ext cx="475297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65225" name="Object 3"/>
          <p:cNvGraphicFramePr>
            <a:graphicFrameLocks noChangeAspect="1"/>
          </p:cNvGraphicFramePr>
          <p:nvPr/>
        </p:nvGraphicFramePr>
        <p:xfrm>
          <a:off x="4087813" y="5070475"/>
          <a:ext cx="4792662" cy="536575"/>
        </p:xfrm>
        <a:graphic>
          <a:graphicData uri="http://schemas.openxmlformats.org/presentationml/2006/ole">
            <mc:AlternateContent xmlns:mc="http://schemas.openxmlformats.org/markup-compatibility/2006">
              <mc:Choice xmlns:v="urn:schemas-microsoft-com:vml" Requires="v">
                <p:oleObj spid="_x0000_s30757" name="Image" r:id="rId5" imgW="8958701" imgH="1003529" progId="Photoshop.Image.4">
                  <p:embed/>
                </p:oleObj>
              </mc:Choice>
              <mc:Fallback>
                <p:oleObj name="Image" r:id="rId5" imgW="8958701" imgH="1003529" progId="Photoshop.Image.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7813" y="5070475"/>
                        <a:ext cx="4792662"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5219">
                                            <p:txEl>
                                              <p:pRg st="8" end="8"/>
                                            </p:txEl>
                                          </p:spTgt>
                                        </p:tgtEl>
                                        <p:attrNameLst>
                                          <p:attrName>style.visibility</p:attrName>
                                        </p:attrNameLst>
                                      </p:cBhvr>
                                      <p:to>
                                        <p:strVal val="visible"/>
                                      </p:to>
                                    </p:set>
                                    <p:anim calcmode="lin" valueType="num">
                                      <p:cBhvr additive="base">
                                        <p:cTn id="7" dur="500" fill="hold"/>
                                        <p:tgtEl>
                                          <p:spTgt spid="265219">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5219">
                                            <p:txEl>
                                              <p:pRg st="8" end="8"/>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5219">
                                            <p:txEl>
                                              <p:pRg st="10" end="10"/>
                                            </p:txEl>
                                          </p:spTgt>
                                        </p:tgtEl>
                                        <p:attrNameLst>
                                          <p:attrName>style.visibility</p:attrName>
                                        </p:attrNameLst>
                                      </p:cBhvr>
                                      <p:to>
                                        <p:strVal val="visible"/>
                                      </p:to>
                                    </p:set>
                                    <p:anim calcmode="lin" valueType="num">
                                      <p:cBhvr additive="base">
                                        <p:cTn id="11" dur="500" fill="hold"/>
                                        <p:tgtEl>
                                          <p:spTgt spid="265219">
                                            <p:txEl>
                                              <p:pRg st="10" end="1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65219">
                                            <p:txEl>
                                              <p:pRg st="10" end="10"/>
                                            </p:txEl>
                                          </p:spTgt>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265221"/>
                                        </p:tgtEl>
                                        <p:attrNameLst>
                                          <p:attrName>style.visibility</p:attrName>
                                        </p:attrNameLst>
                                      </p:cBhvr>
                                      <p:to>
                                        <p:strVal val="visible"/>
                                      </p:to>
                                    </p:set>
                                    <p:animEffect transition="in" filter="fade">
                                      <p:cBhvr>
                                        <p:cTn id="16" dur="2000"/>
                                        <p:tgtEl>
                                          <p:spTgt spid="26522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65219">
                                            <p:txEl>
                                              <p:pRg st="15" end="15"/>
                                            </p:txEl>
                                          </p:spTgt>
                                        </p:tgtEl>
                                        <p:attrNameLst>
                                          <p:attrName>style.visibility</p:attrName>
                                        </p:attrNameLst>
                                      </p:cBhvr>
                                      <p:to>
                                        <p:strVal val="visible"/>
                                      </p:to>
                                    </p:set>
                                    <p:anim calcmode="lin" valueType="num">
                                      <p:cBhvr additive="base">
                                        <p:cTn id="21" dur="500" fill="hold"/>
                                        <p:tgtEl>
                                          <p:spTgt spid="265219">
                                            <p:txEl>
                                              <p:pRg st="15" end="1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65219">
                                            <p:txEl>
                                              <p:pRg st="15" end="15"/>
                                            </p:txEl>
                                          </p:spTgt>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500"/>
                            </p:stCondLst>
                            <p:childTnLst>
                              <p:par>
                                <p:cTn id="24" presetID="10" presetClass="entr" presetSubtype="0" fill="hold" nodeType="afterEffect">
                                  <p:stCondLst>
                                    <p:cond delay="0"/>
                                  </p:stCondLst>
                                  <p:childTnLst>
                                    <p:set>
                                      <p:cBhvr>
                                        <p:cTn id="25" dur="1" fill="hold">
                                          <p:stCondLst>
                                            <p:cond delay="0"/>
                                          </p:stCondLst>
                                        </p:cTn>
                                        <p:tgtEl>
                                          <p:spTgt spid="265225"/>
                                        </p:tgtEl>
                                        <p:attrNameLst>
                                          <p:attrName>style.visibility</p:attrName>
                                        </p:attrNameLst>
                                      </p:cBhvr>
                                      <p:to>
                                        <p:strVal val="visible"/>
                                      </p:to>
                                    </p:set>
                                    <p:animEffect transition="in" filter="fade">
                                      <p:cBhvr>
                                        <p:cTn id="26" dur="2000"/>
                                        <p:tgtEl>
                                          <p:spTgt spid="26522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65219">
                                            <p:txEl>
                                              <p:pRg st="20" end="20"/>
                                            </p:txEl>
                                          </p:spTgt>
                                        </p:tgtEl>
                                        <p:attrNameLst>
                                          <p:attrName>style.visibility</p:attrName>
                                        </p:attrNameLst>
                                      </p:cBhvr>
                                      <p:to>
                                        <p:strVal val="visible"/>
                                      </p:to>
                                    </p:set>
                                    <p:anim calcmode="lin" valueType="num">
                                      <p:cBhvr additive="base">
                                        <p:cTn id="31" dur="500" fill="hold"/>
                                        <p:tgtEl>
                                          <p:spTgt spid="265219">
                                            <p:txEl>
                                              <p:pRg st="20" end="2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5219">
                                            <p:txEl>
                                              <p:pRg st="20" end="2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31746"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31747"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48AA15C2-A8E3-F449-9DAC-C3A445581D7B}" type="slidenum">
              <a:rPr kumimoji="0" lang="fr-FR" sz="800">
                <a:solidFill>
                  <a:srgbClr val="FFFFFF"/>
                </a:solidFill>
              </a:rPr>
              <a:pPr eaLnBrk="1" hangingPunct="1"/>
              <a:t>22</a:t>
            </a:fld>
            <a:endParaRPr kumimoji="0" lang="fr-FR" sz="800">
              <a:solidFill>
                <a:srgbClr val="FFFFFF"/>
              </a:solidFill>
            </a:endParaRPr>
          </a:p>
        </p:txBody>
      </p:sp>
      <p:sp>
        <p:nvSpPr>
          <p:cNvPr id="31748" name="Rectangle 2"/>
          <p:cNvSpPr>
            <a:spLocks noGrp="1" noChangeArrowheads="1"/>
          </p:cNvSpPr>
          <p:nvPr>
            <p:ph type="title"/>
          </p:nvPr>
        </p:nvSpPr>
        <p:spPr>
          <a:xfrm>
            <a:off x="1201738" y="88900"/>
            <a:ext cx="8062912"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a:latin typeface="Arial" charset="0"/>
                <a:ea typeface="ＭＳ Ｐゴシック" charset="0"/>
                <a:cs typeface="Times New Roman" charset="0"/>
              </a:rPr>
              <a:t>Structure des signaux GPS</a:t>
            </a:r>
            <a:endParaRPr lang="fr-FR" sz="1800" b="0">
              <a:latin typeface="Arial" charset="0"/>
              <a:ea typeface="ＭＳ Ｐゴシック" charset="0"/>
              <a:cs typeface="Times New Roman" charset="0"/>
            </a:endParaRPr>
          </a:p>
        </p:txBody>
      </p:sp>
      <p:sp>
        <p:nvSpPr>
          <p:cNvPr id="266243" name="Rectangle 3"/>
          <p:cNvSpPr>
            <a:spLocks noChangeArrowheads="1"/>
          </p:cNvSpPr>
          <p:nvPr/>
        </p:nvSpPr>
        <p:spPr bwMode="auto">
          <a:xfrm>
            <a:off x="717550" y="668338"/>
            <a:ext cx="842645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tabLst>
                <a:tab pos="363538" algn="l"/>
              </a:tabLst>
            </a:pPr>
            <a:r>
              <a:rPr lang="fr-FR" b="1">
                <a:solidFill>
                  <a:schemeClr val="bg1"/>
                </a:solidFill>
                <a:latin typeface="Arial" charset="0"/>
                <a:cs typeface="Arial" charset="0"/>
              </a:rPr>
              <a:t>Les deux porteuses sont modulées par des codes pseudo aléatoires:</a:t>
            </a:r>
          </a:p>
          <a:p>
            <a:pPr algn="l">
              <a:tabLst>
                <a:tab pos="363538" algn="l"/>
              </a:tabLst>
            </a:pPr>
            <a:endParaRPr lang="fr-FR" b="1">
              <a:solidFill>
                <a:schemeClr val="bg1"/>
              </a:solidFill>
              <a:latin typeface="Arial" charset="0"/>
              <a:cs typeface="Arial" charset="0"/>
            </a:endParaRPr>
          </a:p>
          <a:p>
            <a:pPr algn="l">
              <a:tabLst>
                <a:tab pos="363538" algn="l"/>
              </a:tabLst>
            </a:pPr>
            <a:r>
              <a:rPr lang="fr-FR" b="1">
                <a:solidFill>
                  <a:schemeClr val="bg1"/>
                </a:solidFill>
                <a:latin typeface="Arial" charset="0"/>
                <a:cs typeface="Arial" charset="0"/>
              </a:rPr>
              <a:t>	</a:t>
            </a:r>
            <a:r>
              <a:rPr lang="fr-FR" b="1">
                <a:solidFill>
                  <a:srgbClr val="333399"/>
                </a:solidFill>
                <a:latin typeface="Arial" charset="0"/>
                <a:cs typeface="Arial" charset="0"/>
                <a:sym typeface="Wingdings" charset="0"/>
              </a:rPr>
              <a:t>  </a:t>
            </a:r>
            <a:r>
              <a:rPr lang="fr-FR" b="1">
                <a:solidFill>
                  <a:srgbClr val="333399"/>
                </a:solidFill>
                <a:latin typeface="Arial" charset="0"/>
                <a:cs typeface="Arial" charset="0"/>
              </a:rPr>
              <a:t>Le C/A code</a:t>
            </a:r>
            <a:r>
              <a:rPr lang="fr-FR">
                <a:solidFill>
                  <a:srgbClr val="333399"/>
                </a:solidFill>
                <a:latin typeface="Arial" charset="0"/>
                <a:cs typeface="Arial" charset="0"/>
              </a:rPr>
              <a:t> est une série pseudo aléatoire de +-1 définie d'une façon déterministe par une fonction mathématique de période 1ms à une fréquence de f0/10 =1,023 Mhz. La courte période de ce signal permet au récepteur une acquisition rapide des satellites. Un code spécifique est attribué à chaque satellite afin que le récepteur puisse les identifier d'une façon univoque. Le C/A code n'est transmis que sur L1 et n'est pas crypté.</a:t>
            </a:r>
          </a:p>
          <a:p>
            <a:pPr algn="l">
              <a:tabLst>
                <a:tab pos="363538" algn="l"/>
              </a:tabLst>
            </a:pPr>
            <a:endParaRPr lang="fr-FR">
              <a:solidFill>
                <a:srgbClr val="333399"/>
              </a:solidFill>
              <a:latin typeface="Arial" charset="0"/>
              <a:cs typeface="Arial" charset="0"/>
            </a:endParaRPr>
          </a:p>
          <a:p>
            <a:pPr algn="l">
              <a:tabLst>
                <a:tab pos="363538" algn="l"/>
              </a:tabLst>
            </a:pPr>
            <a:endParaRPr lang="fr-FR">
              <a:solidFill>
                <a:srgbClr val="333399"/>
              </a:solidFill>
              <a:latin typeface="Arial" charset="0"/>
              <a:cs typeface="Arial" charset="0"/>
            </a:endParaRPr>
          </a:p>
          <a:p>
            <a:pPr algn="l">
              <a:tabLst>
                <a:tab pos="363538" algn="l"/>
              </a:tabLst>
            </a:pPr>
            <a:endParaRPr lang="fr-FR">
              <a:solidFill>
                <a:srgbClr val="333399"/>
              </a:solidFill>
              <a:latin typeface="Arial" charset="0"/>
              <a:cs typeface="Arial" charset="0"/>
            </a:endParaRPr>
          </a:p>
          <a:p>
            <a:pPr algn="l">
              <a:tabLst>
                <a:tab pos="363538" algn="l"/>
              </a:tabLst>
            </a:pPr>
            <a:r>
              <a:rPr lang="fr-FR" b="1">
                <a:solidFill>
                  <a:srgbClr val="333399"/>
                </a:solidFill>
                <a:latin typeface="Arial" charset="0"/>
                <a:cs typeface="Arial" charset="0"/>
              </a:rPr>
              <a:t>	</a:t>
            </a:r>
            <a:r>
              <a:rPr lang="fr-FR" b="1">
                <a:solidFill>
                  <a:srgbClr val="333399"/>
                </a:solidFill>
                <a:latin typeface="Arial" charset="0"/>
                <a:cs typeface="Arial" charset="0"/>
                <a:sym typeface="Wingdings" charset="0"/>
              </a:rPr>
              <a:t>  </a:t>
            </a:r>
            <a:r>
              <a:rPr lang="fr-FR" b="1">
                <a:solidFill>
                  <a:srgbClr val="333399"/>
                </a:solidFill>
                <a:latin typeface="Arial" charset="0"/>
                <a:cs typeface="Arial" charset="0"/>
              </a:rPr>
              <a:t>Le P code </a:t>
            </a:r>
            <a:r>
              <a:rPr lang="fr-FR">
                <a:solidFill>
                  <a:srgbClr val="333399"/>
                </a:solidFill>
                <a:latin typeface="Arial" charset="0"/>
                <a:cs typeface="Arial" charset="0"/>
              </a:rPr>
              <a:t>est une série pseudo aléatoire de période 267 jours et de fréquence f0=10,23 Mhz. Il est modulé sur les deux fréquences L1 et L2. Afin de ne pas se faire leurrer, les militaires américains ont remplacé le P code par le Y code. Ses caractéristiques sont inconnues et il est donc impossible de le reproduire. Ce code n'est accessible qu'aux utilisateurs possédant des clés de décryptage comme l'armée américaine et certains de ses alliées.</a:t>
            </a:r>
          </a:p>
          <a:p>
            <a:pPr algn="l">
              <a:tabLst>
                <a:tab pos="363538" algn="l"/>
              </a:tabLst>
            </a:pPr>
            <a:endParaRPr lang="fr-FR">
              <a:solidFill>
                <a:srgbClr val="333399"/>
              </a:solidFill>
              <a:latin typeface="Arial" charset="0"/>
              <a:cs typeface="Arial" charset="0"/>
            </a:endParaRPr>
          </a:p>
          <a:p>
            <a:pPr algn="l">
              <a:tabLst>
                <a:tab pos="363538" algn="l"/>
              </a:tabLst>
            </a:pPr>
            <a:endParaRPr lang="fr-FR">
              <a:solidFill>
                <a:srgbClr val="333399"/>
              </a:solidFill>
              <a:latin typeface="Arial" charset="0"/>
              <a:cs typeface="Arial" charset="0"/>
            </a:endParaRPr>
          </a:p>
          <a:p>
            <a:pPr algn="l">
              <a:tabLst>
                <a:tab pos="363538" algn="l"/>
              </a:tabLst>
            </a:pPr>
            <a:endParaRPr lang="fr-FR">
              <a:solidFill>
                <a:srgbClr val="333399"/>
              </a:solidFill>
              <a:latin typeface="Arial" charset="0"/>
              <a:cs typeface="Arial" charset="0"/>
            </a:endParaRPr>
          </a:p>
          <a:p>
            <a:pPr algn="l">
              <a:tabLst>
                <a:tab pos="363538" algn="l"/>
              </a:tabLst>
            </a:pPr>
            <a:r>
              <a:rPr lang="fr-FR" b="1">
                <a:solidFill>
                  <a:schemeClr val="bg1"/>
                </a:solidFill>
                <a:latin typeface="Arial" charset="0"/>
                <a:cs typeface="Arial" charset="0"/>
              </a:rPr>
              <a:t>Information supplémentaires : </a:t>
            </a:r>
          </a:p>
          <a:p>
            <a:pPr algn="l">
              <a:tabLst>
                <a:tab pos="363538" algn="l"/>
              </a:tabLst>
            </a:pPr>
            <a:endParaRPr lang="fr-FR" b="1">
              <a:solidFill>
                <a:schemeClr val="bg1"/>
              </a:solidFill>
              <a:latin typeface="Arial" charset="0"/>
              <a:cs typeface="Arial" charset="0"/>
            </a:endParaRPr>
          </a:p>
          <a:p>
            <a:pPr algn="l">
              <a:tabLst>
                <a:tab pos="363538" algn="l"/>
              </a:tabLst>
            </a:pPr>
            <a:r>
              <a:rPr lang="fr-FR" b="1">
                <a:solidFill>
                  <a:srgbClr val="333399"/>
                </a:solidFill>
                <a:latin typeface="Arial" charset="0"/>
                <a:cs typeface="Arial" charset="0"/>
              </a:rPr>
              <a:t>	</a:t>
            </a:r>
            <a:r>
              <a:rPr lang="fr-FR" b="1">
                <a:solidFill>
                  <a:srgbClr val="333399"/>
                </a:solidFill>
                <a:latin typeface="Arial" charset="0"/>
                <a:cs typeface="Arial" charset="0"/>
                <a:sym typeface="Wingdings" charset="0"/>
              </a:rPr>
              <a:t>  </a:t>
            </a:r>
            <a:r>
              <a:rPr lang="fr-FR" b="1">
                <a:solidFill>
                  <a:srgbClr val="333399"/>
                </a:solidFill>
                <a:latin typeface="Arial" charset="0"/>
                <a:cs typeface="Arial" charset="0"/>
              </a:rPr>
              <a:t>Le message de navigation, </a:t>
            </a:r>
            <a:r>
              <a:rPr lang="fr-FR">
                <a:solidFill>
                  <a:srgbClr val="333399"/>
                </a:solidFill>
                <a:latin typeface="Arial" charset="0"/>
                <a:cs typeface="Arial" charset="0"/>
              </a:rPr>
              <a:t>de fréquence de 50 Hz est modulé sur les deux fréquences. Ce message contient les informations spécifiques au satellite ainsi que des données communes à l'ensemble des satellites et des informations générales sur le système (voir paragraphesuivant).</a:t>
            </a:r>
          </a:p>
        </p:txBody>
      </p:sp>
      <p:graphicFrame>
        <p:nvGraphicFramePr>
          <p:cNvPr id="266246" name="Object 2"/>
          <p:cNvGraphicFramePr>
            <a:graphicFrameLocks noChangeAspect="1"/>
          </p:cNvGraphicFramePr>
          <p:nvPr/>
        </p:nvGraphicFramePr>
        <p:xfrm>
          <a:off x="4103688" y="2159000"/>
          <a:ext cx="4794250" cy="509588"/>
        </p:xfrm>
        <a:graphic>
          <a:graphicData uri="http://schemas.openxmlformats.org/presentationml/2006/ole">
            <mc:AlternateContent xmlns:mc="http://schemas.openxmlformats.org/markup-compatibility/2006">
              <mc:Choice xmlns:v="urn:schemas-microsoft-com:vml" Requires="v">
                <p:oleObj spid="_x0000_s31791" name="Image" r:id="rId3" imgW="8958701" imgH="953053" progId="Photoshop.Image.4">
                  <p:embed/>
                </p:oleObj>
              </mc:Choice>
              <mc:Fallback>
                <p:oleObj name="Image" r:id="rId3" imgW="8958701" imgH="953053" progId="Photoshop.Image.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3688" y="2159000"/>
                        <a:ext cx="4794250" cy="50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66247" name="Object 3"/>
          <p:cNvGraphicFramePr>
            <a:graphicFrameLocks noChangeAspect="1"/>
          </p:cNvGraphicFramePr>
          <p:nvPr/>
        </p:nvGraphicFramePr>
        <p:xfrm>
          <a:off x="4103688" y="5783263"/>
          <a:ext cx="4783137" cy="534987"/>
        </p:xfrm>
        <a:graphic>
          <a:graphicData uri="http://schemas.openxmlformats.org/presentationml/2006/ole">
            <mc:AlternateContent xmlns:mc="http://schemas.openxmlformats.org/markup-compatibility/2006">
              <mc:Choice xmlns:v="urn:schemas-microsoft-com:vml" Requires="v">
                <p:oleObj spid="_x0000_s31792" name="Image" r:id="rId5" imgW="8958701" imgH="1003529" progId="Photoshop.Image.4">
                  <p:embed/>
                </p:oleObj>
              </mc:Choice>
              <mc:Fallback>
                <p:oleObj name="Image" r:id="rId5" imgW="8958701" imgH="1003529" progId="Photoshop.Image.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3688" y="5783263"/>
                        <a:ext cx="4783137" cy="53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66248" name="Object 4"/>
          <p:cNvGraphicFramePr>
            <a:graphicFrameLocks noChangeAspect="1"/>
          </p:cNvGraphicFramePr>
          <p:nvPr/>
        </p:nvGraphicFramePr>
        <p:xfrm>
          <a:off x="4103688" y="3956050"/>
          <a:ext cx="4794250" cy="536575"/>
        </p:xfrm>
        <a:graphic>
          <a:graphicData uri="http://schemas.openxmlformats.org/presentationml/2006/ole">
            <mc:AlternateContent xmlns:mc="http://schemas.openxmlformats.org/markup-compatibility/2006">
              <mc:Choice xmlns:v="urn:schemas-microsoft-com:vml" Requires="v">
                <p:oleObj spid="_x0000_s31793" name="Image" r:id="rId7" imgW="8958701" imgH="1003529" progId="Photoshop.Image.4">
                  <p:embed/>
                </p:oleObj>
              </mc:Choice>
              <mc:Fallback>
                <p:oleObj name="Image" r:id="rId7" imgW="8958701" imgH="1003529" progId="Photoshop.Image.4">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3688" y="3956050"/>
                        <a:ext cx="479425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66243">
                                            <p:txEl>
                                              <p:pRg st="2" end="2"/>
                                            </p:txEl>
                                          </p:spTgt>
                                        </p:tgtEl>
                                        <p:attrNameLst>
                                          <p:attrName>style.visibility</p:attrName>
                                        </p:attrNameLst>
                                      </p:cBhvr>
                                      <p:to>
                                        <p:strVal val="visible"/>
                                      </p:to>
                                    </p:set>
                                    <p:anim calcmode="lin" valueType="num">
                                      <p:cBhvr additive="base">
                                        <p:cTn id="7" dur="500" fill="hold"/>
                                        <p:tgtEl>
                                          <p:spTgt spid="26624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43">
                                            <p:txEl>
                                              <p:pRg st="2" end="2"/>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266246"/>
                                        </p:tgtEl>
                                        <p:attrNameLst>
                                          <p:attrName>style.visibility</p:attrName>
                                        </p:attrNameLst>
                                      </p:cBhvr>
                                      <p:to>
                                        <p:strVal val="visible"/>
                                      </p:to>
                                    </p:set>
                                    <p:animEffect transition="in" filter="fade">
                                      <p:cBhvr>
                                        <p:cTn id="12" dur="2000"/>
                                        <p:tgtEl>
                                          <p:spTgt spid="2662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66243">
                                            <p:txEl>
                                              <p:pRg st="6" end="6"/>
                                            </p:txEl>
                                          </p:spTgt>
                                        </p:tgtEl>
                                        <p:attrNameLst>
                                          <p:attrName>style.visibility</p:attrName>
                                        </p:attrNameLst>
                                      </p:cBhvr>
                                      <p:to>
                                        <p:strVal val="visible"/>
                                      </p:to>
                                    </p:set>
                                    <p:anim calcmode="lin" valueType="num">
                                      <p:cBhvr additive="base">
                                        <p:cTn id="17" dur="500" fill="hold"/>
                                        <p:tgtEl>
                                          <p:spTgt spid="26624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66243">
                                            <p:txEl>
                                              <p:pRg st="6" end="6"/>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
                            </p:stCondLst>
                            <p:childTnLst>
                              <p:par>
                                <p:cTn id="20" presetID="10" presetClass="entr" presetSubtype="0" fill="hold" nodeType="afterEffect">
                                  <p:stCondLst>
                                    <p:cond delay="0"/>
                                  </p:stCondLst>
                                  <p:childTnLst>
                                    <p:set>
                                      <p:cBhvr>
                                        <p:cTn id="21" dur="1" fill="hold">
                                          <p:stCondLst>
                                            <p:cond delay="0"/>
                                          </p:stCondLst>
                                        </p:cTn>
                                        <p:tgtEl>
                                          <p:spTgt spid="266248"/>
                                        </p:tgtEl>
                                        <p:attrNameLst>
                                          <p:attrName>style.visibility</p:attrName>
                                        </p:attrNameLst>
                                      </p:cBhvr>
                                      <p:to>
                                        <p:strVal val="visible"/>
                                      </p:to>
                                    </p:set>
                                    <p:animEffect transition="in" filter="fade">
                                      <p:cBhvr>
                                        <p:cTn id="22" dur="2000"/>
                                        <p:tgtEl>
                                          <p:spTgt spid="26624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66243">
                                            <p:txEl>
                                              <p:pRg st="10" end="10"/>
                                            </p:txEl>
                                          </p:spTgt>
                                        </p:tgtEl>
                                        <p:attrNameLst>
                                          <p:attrName>style.visibility</p:attrName>
                                        </p:attrNameLst>
                                      </p:cBhvr>
                                      <p:to>
                                        <p:strVal val="visible"/>
                                      </p:to>
                                    </p:set>
                                    <p:anim calcmode="lin" valueType="num">
                                      <p:cBhvr additive="base">
                                        <p:cTn id="27" dur="500" fill="hold"/>
                                        <p:tgtEl>
                                          <p:spTgt spid="266243">
                                            <p:txEl>
                                              <p:pRg st="10" end="1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66243">
                                            <p:txEl>
                                              <p:pRg st="10" end="1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66243">
                                            <p:txEl>
                                              <p:pRg st="12" end="12"/>
                                            </p:txEl>
                                          </p:spTgt>
                                        </p:tgtEl>
                                        <p:attrNameLst>
                                          <p:attrName>style.visibility</p:attrName>
                                        </p:attrNameLst>
                                      </p:cBhvr>
                                      <p:to>
                                        <p:strVal val="visible"/>
                                      </p:to>
                                    </p:set>
                                    <p:anim calcmode="lin" valueType="num">
                                      <p:cBhvr additive="base">
                                        <p:cTn id="31" dur="500" fill="hold"/>
                                        <p:tgtEl>
                                          <p:spTgt spid="266243">
                                            <p:txEl>
                                              <p:pRg st="12" end="1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6243">
                                            <p:txEl>
                                              <p:pRg st="12" end="12"/>
                                            </p:txEl>
                                          </p:spTgt>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500"/>
                            </p:stCondLst>
                            <p:childTnLst>
                              <p:par>
                                <p:cTn id="34" presetID="10" presetClass="entr" presetSubtype="0" fill="hold" nodeType="afterEffect">
                                  <p:stCondLst>
                                    <p:cond delay="0"/>
                                  </p:stCondLst>
                                  <p:childTnLst>
                                    <p:set>
                                      <p:cBhvr>
                                        <p:cTn id="35" dur="1" fill="hold">
                                          <p:stCondLst>
                                            <p:cond delay="0"/>
                                          </p:stCondLst>
                                        </p:cTn>
                                        <p:tgtEl>
                                          <p:spTgt spid="266247"/>
                                        </p:tgtEl>
                                        <p:attrNameLst>
                                          <p:attrName>style.visibility</p:attrName>
                                        </p:attrNameLst>
                                      </p:cBhvr>
                                      <p:to>
                                        <p:strVal val="visible"/>
                                      </p:to>
                                    </p:set>
                                    <p:animEffect transition="in" filter="fade">
                                      <p:cBhvr>
                                        <p:cTn id="36" dur="2000"/>
                                        <p:tgtEl>
                                          <p:spTgt spid="266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32770"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32771"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91A61694-AFF9-AF4B-AFC0-2EED8A96EC9B}" type="slidenum">
              <a:rPr kumimoji="0" lang="fr-FR" sz="800">
                <a:solidFill>
                  <a:srgbClr val="FFFFFF"/>
                </a:solidFill>
              </a:rPr>
              <a:pPr eaLnBrk="1" hangingPunct="1"/>
              <a:t>23</a:t>
            </a:fld>
            <a:endParaRPr kumimoji="0" lang="fr-FR" sz="800">
              <a:solidFill>
                <a:srgbClr val="FFFFFF"/>
              </a:solidFill>
            </a:endParaRPr>
          </a:p>
        </p:txBody>
      </p:sp>
      <p:grpSp>
        <p:nvGrpSpPr>
          <p:cNvPr id="2" name="Group 8"/>
          <p:cNvGrpSpPr>
            <a:grpSpLocks/>
          </p:cNvGrpSpPr>
          <p:nvPr/>
        </p:nvGrpSpPr>
        <p:grpSpPr bwMode="auto">
          <a:xfrm>
            <a:off x="717550" y="668338"/>
            <a:ext cx="8426450" cy="9447212"/>
            <a:chOff x="452" y="421"/>
            <a:chExt cx="5308" cy="5951"/>
          </a:xfrm>
        </p:grpSpPr>
        <p:sp>
          <p:nvSpPr>
            <p:cNvPr id="32776" name="Rectangle 3"/>
            <p:cNvSpPr>
              <a:spLocks noChangeArrowheads="1"/>
            </p:cNvSpPr>
            <p:nvPr/>
          </p:nvSpPr>
          <p:spPr bwMode="auto">
            <a:xfrm>
              <a:off x="452" y="421"/>
              <a:ext cx="5308" cy="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tabLst>
                  <a:tab pos="363538" algn="l"/>
                </a:tabLst>
              </a:pPr>
              <a:r>
                <a:rPr lang="fr-FR" b="1">
                  <a:solidFill>
                    <a:schemeClr val="bg1"/>
                  </a:solidFill>
                  <a:latin typeface="Arial" charset="0"/>
                  <a:cs typeface="Arial" charset="0"/>
                </a:rPr>
                <a:t>Les deux porteuses sont modulées par des codes pseudo aléatoires:</a:t>
              </a:r>
            </a:p>
            <a:p>
              <a:pPr algn="l">
                <a:tabLst>
                  <a:tab pos="363538" algn="l"/>
                </a:tabLst>
              </a:pPr>
              <a:endParaRPr lang="fr-FR" b="1">
                <a:solidFill>
                  <a:schemeClr val="bg1"/>
                </a:solidFill>
                <a:latin typeface="Arial" charset="0"/>
                <a:cs typeface="Arial" charset="0"/>
              </a:endParaRPr>
            </a:p>
            <a:p>
              <a:pPr algn="l">
                <a:tabLst>
                  <a:tab pos="363538" algn="l"/>
                </a:tabLst>
              </a:pPr>
              <a:r>
                <a:rPr lang="fr-FR" b="1">
                  <a:solidFill>
                    <a:schemeClr val="bg1"/>
                  </a:solidFill>
                  <a:latin typeface="Arial" charset="0"/>
                  <a:cs typeface="Arial" charset="0"/>
                </a:rPr>
                <a:t>	</a:t>
              </a:r>
              <a:r>
                <a:rPr lang="fr-FR" b="1">
                  <a:solidFill>
                    <a:srgbClr val="333399"/>
                  </a:solidFill>
                  <a:latin typeface="Arial" charset="0"/>
                  <a:cs typeface="Arial" charset="0"/>
                  <a:sym typeface="Wingdings" charset="0"/>
                </a:rPr>
                <a:t>  </a:t>
              </a:r>
              <a:r>
                <a:rPr lang="fr-FR" b="1">
                  <a:solidFill>
                    <a:srgbClr val="333399"/>
                  </a:solidFill>
                  <a:latin typeface="Arial" charset="0"/>
                  <a:cs typeface="Arial" charset="0"/>
                </a:rPr>
                <a:t>Le C/A code</a:t>
              </a:r>
              <a:r>
                <a:rPr lang="fr-FR">
                  <a:solidFill>
                    <a:srgbClr val="333399"/>
                  </a:solidFill>
                  <a:latin typeface="Arial" charset="0"/>
                  <a:cs typeface="Arial" charset="0"/>
                </a:rPr>
                <a:t> est une série pseudo aléatoire de +-1 définie d'une façon déterministe par une fonction mathématique de période 1ms à une fréquence de f0/10 =1,023 Mhz. La courte période de ce signal permet au récepteur une acquisition rapide des satellites. Un code spécifique est attribué à chaque satellite afin que le récepteur puisse les identifier d'une façon univoque. Le C/A code n'est transmis que sur L1 et n'est pas crypté.</a:t>
              </a:r>
            </a:p>
            <a:p>
              <a:pPr algn="l">
                <a:tabLst>
                  <a:tab pos="363538" algn="l"/>
                </a:tabLst>
              </a:pPr>
              <a:endParaRPr lang="fr-FR">
                <a:solidFill>
                  <a:srgbClr val="333399"/>
                </a:solidFill>
                <a:latin typeface="Arial" charset="0"/>
                <a:cs typeface="Arial" charset="0"/>
              </a:endParaRPr>
            </a:p>
            <a:p>
              <a:pPr algn="l">
                <a:tabLst>
                  <a:tab pos="363538" algn="l"/>
                </a:tabLst>
              </a:pPr>
              <a:endParaRPr lang="fr-FR">
                <a:solidFill>
                  <a:srgbClr val="333399"/>
                </a:solidFill>
                <a:latin typeface="Arial" charset="0"/>
                <a:cs typeface="Arial" charset="0"/>
              </a:endParaRPr>
            </a:p>
            <a:p>
              <a:pPr algn="l">
                <a:tabLst>
                  <a:tab pos="363538" algn="l"/>
                </a:tabLst>
              </a:pPr>
              <a:endParaRPr lang="fr-FR">
                <a:solidFill>
                  <a:srgbClr val="333399"/>
                </a:solidFill>
                <a:latin typeface="Arial" charset="0"/>
                <a:cs typeface="Arial" charset="0"/>
              </a:endParaRPr>
            </a:p>
            <a:p>
              <a:pPr algn="l">
                <a:tabLst>
                  <a:tab pos="363538" algn="l"/>
                </a:tabLst>
              </a:pPr>
              <a:r>
                <a:rPr lang="fr-FR" b="1">
                  <a:solidFill>
                    <a:srgbClr val="333399"/>
                  </a:solidFill>
                  <a:latin typeface="Arial" charset="0"/>
                  <a:cs typeface="Arial" charset="0"/>
                </a:rPr>
                <a:t>	</a:t>
              </a:r>
              <a:r>
                <a:rPr lang="fr-FR" b="1">
                  <a:solidFill>
                    <a:srgbClr val="333399"/>
                  </a:solidFill>
                  <a:latin typeface="Arial" charset="0"/>
                  <a:cs typeface="Arial" charset="0"/>
                  <a:sym typeface="Wingdings" charset="0"/>
                </a:rPr>
                <a:t>  </a:t>
              </a:r>
              <a:r>
                <a:rPr lang="fr-FR" b="1">
                  <a:solidFill>
                    <a:srgbClr val="333399"/>
                  </a:solidFill>
                  <a:latin typeface="Arial" charset="0"/>
                  <a:cs typeface="Arial" charset="0"/>
                </a:rPr>
                <a:t>Le P code </a:t>
              </a:r>
              <a:r>
                <a:rPr lang="fr-FR">
                  <a:solidFill>
                    <a:srgbClr val="333399"/>
                  </a:solidFill>
                  <a:latin typeface="Arial" charset="0"/>
                  <a:cs typeface="Arial" charset="0"/>
                </a:rPr>
                <a:t>est une série pseudo aléatoire de période 267 jours et de fréquence f0=10,23 Mhz. Il est modulé sur les deux fréquences L1 et L2. Afin de ne pas se faire leurrer, les militaires américains ont remplacé le P code par le Y code. Ses caractéristiques sont inconnues et il est donc impossible de le reproduire. Ce code n'est accessible qu'aux utilisateurs possédant des clés de décryptage comme l'armée américaine et certains de ses alliées.</a:t>
              </a:r>
            </a:p>
            <a:p>
              <a:pPr algn="l">
                <a:tabLst>
                  <a:tab pos="363538" algn="l"/>
                </a:tabLst>
              </a:pPr>
              <a:endParaRPr lang="fr-FR">
                <a:solidFill>
                  <a:srgbClr val="333399"/>
                </a:solidFill>
                <a:latin typeface="Arial" charset="0"/>
                <a:cs typeface="Arial" charset="0"/>
              </a:endParaRPr>
            </a:p>
            <a:p>
              <a:pPr algn="l">
                <a:tabLst>
                  <a:tab pos="363538" algn="l"/>
                </a:tabLst>
              </a:pPr>
              <a:endParaRPr lang="fr-FR">
                <a:solidFill>
                  <a:srgbClr val="333399"/>
                </a:solidFill>
                <a:latin typeface="Arial" charset="0"/>
                <a:cs typeface="Arial" charset="0"/>
              </a:endParaRPr>
            </a:p>
            <a:p>
              <a:pPr algn="l">
                <a:tabLst>
                  <a:tab pos="363538" algn="l"/>
                </a:tabLst>
              </a:pPr>
              <a:endParaRPr lang="fr-FR">
                <a:solidFill>
                  <a:srgbClr val="333399"/>
                </a:solidFill>
                <a:latin typeface="Arial" charset="0"/>
                <a:cs typeface="Arial" charset="0"/>
              </a:endParaRPr>
            </a:p>
            <a:p>
              <a:pPr algn="l">
                <a:tabLst>
                  <a:tab pos="363538" algn="l"/>
                </a:tabLst>
              </a:pPr>
              <a:r>
                <a:rPr lang="fr-FR" b="1">
                  <a:solidFill>
                    <a:schemeClr val="bg1"/>
                  </a:solidFill>
                  <a:latin typeface="Arial" charset="0"/>
                  <a:cs typeface="Arial" charset="0"/>
                </a:rPr>
                <a:t>Information supplémentaires : </a:t>
              </a:r>
            </a:p>
            <a:p>
              <a:pPr algn="l">
                <a:tabLst>
                  <a:tab pos="363538" algn="l"/>
                </a:tabLst>
              </a:pPr>
              <a:endParaRPr lang="fr-FR" b="1">
                <a:solidFill>
                  <a:schemeClr val="bg1"/>
                </a:solidFill>
                <a:latin typeface="Arial" charset="0"/>
                <a:cs typeface="Arial" charset="0"/>
              </a:endParaRPr>
            </a:p>
            <a:p>
              <a:pPr algn="l">
                <a:tabLst>
                  <a:tab pos="363538" algn="l"/>
                </a:tabLst>
              </a:pPr>
              <a:r>
                <a:rPr lang="fr-FR" b="1">
                  <a:solidFill>
                    <a:srgbClr val="333399"/>
                  </a:solidFill>
                  <a:latin typeface="Arial" charset="0"/>
                  <a:cs typeface="Arial" charset="0"/>
                </a:rPr>
                <a:t>	</a:t>
              </a:r>
              <a:r>
                <a:rPr lang="fr-FR" b="1">
                  <a:solidFill>
                    <a:srgbClr val="333399"/>
                  </a:solidFill>
                  <a:latin typeface="Arial" charset="0"/>
                  <a:cs typeface="Arial" charset="0"/>
                  <a:sym typeface="Wingdings" charset="0"/>
                </a:rPr>
                <a:t>  </a:t>
              </a:r>
              <a:r>
                <a:rPr lang="fr-FR" b="1">
                  <a:solidFill>
                    <a:srgbClr val="333399"/>
                  </a:solidFill>
                  <a:latin typeface="Arial" charset="0"/>
                  <a:cs typeface="Arial" charset="0"/>
                </a:rPr>
                <a:t>Le message de navigation, </a:t>
              </a:r>
              <a:r>
                <a:rPr lang="fr-FR">
                  <a:solidFill>
                    <a:srgbClr val="333399"/>
                  </a:solidFill>
                  <a:latin typeface="Arial" charset="0"/>
                  <a:cs typeface="Arial" charset="0"/>
                </a:rPr>
                <a:t>de fréquence de 50 Hz est modulé sur les deux fréquences. Ce message contient les informations spécifiques au satellite ainsi que des données communes à l'ensemble des satellites et des informations générales sur le système (voir paragraphesuivant)</a:t>
              </a:r>
            </a:p>
            <a:p>
              <a:pPr algn="l">
                <a:tabLst>
                  <a:tab pos="363538" algn="l"/>
                </a:tabLst>
              </a:pPr>
              <a:endParaRPr lang="fr-FR">
                <a:solidFill>
                  <a:srgbClr val="333399"/>
                </a:solidFill>
                <a:latin typeface="Arial" charset="0"/>
                <a:cs typeface="Arial" charset="0"/>
              </a:endParaRPr>
            </a:p>
            <a:p>
              <a:pPr algn="l">
                <a:tabLst>
                  <a:tab pos="363538" algn="l"/>
                </a:tabLst>
              </a:pPr>
              <a:endParaRPr lang="fr-FR">
                <a:solidFill>
                  <a:srgbClr val="333399"/>
                </a:solidFill>
                <a:latin typeface="Arial" charset="0"/>
                <a:cs typeface="Arial" charset="0"/>
              </a:endParaRPr>
            </a:p>
            <a:p>
              <a:pPr algn="l">
                <a:tabLst>
                  <a:tab pos="363538" algn="l"/>
                </a:tabLst>
              </a:pPr>
              <a:endParaRPr lang="fr-FR">
                <a:solidFill>
                  <a:srgbClr val="333399"/>
                </a:solidFill>
                <a:latin typeface="Arial" charset="0"/>
                <a:cs typeface="Arial" charset="0"/>
              </a:endParaRPr>
            </a:p>
            <a:p>
              <a:pPr algn="l">
                <a:tabLst>
                  <a:tab pos="363538" algn="l"/>
                </a:tabLst>
              </a:pPr>
              <a:endParaRPr lang="fr-FR">
                <a:solidFill>
                  <a:srgbClr val="333399"/>
                </a:solidFill>
                <a:latin typeface="Arial" charset="0"/>
                <a:cs typeface="Arial" charset="0"/>
              </a:endParaRPr>
            </a:p>
            <a:p>
              <a:pPr algn="l">
                <a:spcBef>
                  <a:spcPct val="50000"/>
                </a:spcBef>
                <a:tabLst>
                  <a:tab pos="363538" algn="l"/>
                </a:tabLst>
              </a:pPr>
              <a:r>
                <a:rPr lang="fr-FR" b="1" u="sng">
                  <a:solidFill>
                    <a:schemeClr val="bg1"/>
                  </a:solidFill>
                  <a:latin typeface="Arial" charset="0"/>
                  <a:cs typeface="Arial" charset="0"/>
                </a:rPr>
                <a:t>Le message de navigation contient les informations suivantes :</a:t>
              </a:r>
            </a:p>
            <a:p>
              <a:pPr algn="l">
                <a:spcBef>
                  <a:spcPct val="50000"/>
                </a:spcBef>
                <a:buFont typeface="Wingdings" charset="0"/>
                <a:buChar char="§"/>
                <a:tabLst>
                  <a:tab pos="363538" algn="l"/>
                </a:tabLst>
              </a:pPr>
              <a:r>
                <a:rPr lang="fr-FR" sz="1200" b="1">
                  <a:solidFill>
                    <a:schemeClr val="bg1"/>
                  </a:solidFill>
                  <a:latin typeface="Arial" charset="0"/>
                  <a:cs typeface="Arial" charset="0"/>
                </a:rPr>
                <a:t>Une indication de temps</a:t>
              </a:r>
              <a:r>
                <a:rPr lang="fr-FR" sz="1200">
                  <a:solidFill>
                    <a:schemeClr val="bg1"/>
                  </a:solidFill>
                  <a:latin typeface="Arial" charset="0"/>
                  <a:cs typeface="Arial" charset="0"/>
                </a:rPr>
                <a:t>, la semaine GPS et le moment dans la semaine GPS que les récepteurs utilisent pour synchroniser en première approximation leur horloge interne</a:t>
              </a:r>
            </a:p>
            <a:p>
              <a:pPr algn="l">
                <a:spcBef>
                  <a:spcPct val="50000"/>
                </a:spcBef>
                <a:buFont typeface="Wingdings" charset="0"/>
                <a:buChar char="§"/>
                <a:tabLst>
                  <a:tab pos="363538" algn="l"/>
                </a:tabLst>
              </a:pPr>
              <a:r>
                <a:rPr lang="fr-FR" sz="1200" b="1">
                  <a:solidFill>
                    <a:schemeClr val="bg1"/>
                  </a:solidFill>
                  <a:latin typeface="Arial" charset="0"/>
                  <a:cs typeface="Arial" charset="0"/>
                </a:rPr>
                <a:t>Les corrections d’horloge du satellite</a:t>
              </a:r>
              <a:r>
                <a:rPr lang="fr-FR" sz="1200">
                  <a:solidFill>
                    <a:schemeClr val="bg1"/>
                  </a:solidFill>
                  <a:latin typeface="Arial" charset="0"/>
                  <a:cs typeface="Arial" charset="0"/>
                </a:rPr>
                <a:t>, qui permettent mathématiquement à l'aide d'un polynôme d'ordre 2 de convertir le temps satellite dans l'échelle de temps GPS</a:t>
              </a:r>
            </a:p>
            <a:p>
              <a:pPr algn="l">
                <a:spcBef>
                  <a:spcPct val="50000"/>
                </a:spcBef>
                <a:buFont typeface="Wingdings" charset="0"/>
                <a:buChar char="§"/>
                <a:tabLst>
                  <a:tab pos="363538" algn="l"/>
                </a:tabLst>
              </a:pPr>
              <a:r>
                <a:rPr lang="fr-FR" sz="1200" b="1">
                  <a:solidFill>
                    <a:schemeClr val="bg1"/>
                  </a:solidFill>
                  <a:latin typeface="Arial" charset="0"/>
                  <a:cs typeface="Arial" charset="0"/>
                </a:rPr>
                <a:t>les éphémérides du satellite</a:t>
              </a:r>
            </a:p>
            <a:p>
              <a:pPr algn="l">
                <a:spcBef>
                  <a:spcPct val="50000"/>
                </a:spcBef>
                <a:buFont typeface="Wingdings" charset="0"/>
                <a:buChar char="§"/>
                <a:tabLst>
                  <a:tab pos="363538" algn="l"/>
                </a:tabLst>
              </a:pPr>
              <a:r>
                <a:rPr lang="fr-FR" sz="1200" b="1">
                  <a:solidFill>
                    <a:schemeClr val="bg1"/>
                  </a:solidFill>
                  <a:latin typeface="Arial" charset="0"/>
                  <a:cs typeface="Arial" charset="0"/>
                </a:rPr>
                <a:t>un modèle mondial d’ionosphère</a:t>
              </a:r>
            </a:p>
            <a:p>
              <a:pPr algn="l">
                <a:spcBef>
                  <a:spcPct val="50000"/>
                </a:spcBef>
                <a:buFont typeface="Wingdings" charset="0"/>
                <a:buChar char="§"/>
                <a:tabLst>
                  <a:tab pos="363538" algn="l"/>
                </a:tabLst>
              </a:pPr>
              <a:r>
                <a:rPr lang="fr-FR" sz="1200" b="1">
                  <a:solidFill>
                    <a:schemeClr val="bg1"/>
                  </a:solidFill>
                  <a:latin typeface="Arial" charset="0"/>
                  <a:cs typeface="Arial" charset="0"/>
                </a:rPr>
                <a:t>la différence UTC et temps GPS</a:t>
              </a:r>
            </a:p>
            <a:p>
              <a:pPr algn="l">
                <a:spcBef>
                  <a:spcPct val="50000"/>
                </a:spcBef>
                <a:buFont typeface="Wingdings" charset="0"/>
                <a:buChar char="§"/>
                <a:tabLst>
                  <a:tab pos="363538" algn="l"/>
                </a:tabLst>
              </a:pPr>
              <a:r>
                <a:rPr lang="fr-FR" sz="1200" b="1">
                  <a:solidFill>
                    <a:schemeClr val="bg1"/>
                  </a:solidFill>
                  <a:latin typeface="Arial" charset="0"/>
                  <a:cs typeface="Arial" charset="0"/>
                </a:rPr>
                <a:t>les almanachs de l’ensemble des satellites</a:t>
              </a:r>
              <a:r>
                <a:rPr lang="fr-FR" sz="1200">
                  <a:solidFill>
                    <a:schemeClr val="bg1"/>
                  </a:solidFill>
                  <a:latin typeface="Arial" charset="0"/>
                  <a:cs typeface="Arial" charset="0"/>
                </a:rPr>
                <a:t> opérationnels, ce sont des éphémérides et des corrections d'horloges dégradées. Les récepteurs les utilisent pour connaître approximativement la position des satellites dans le ciel, ce qui leur permet de les capter plus facilement et plus rapidement. Ils sont aussi utilisés par les logiciels pour les prédictions de passages de satellites en un lieu donné.</a:t>
              </a:r>
            </a:p>
            <a:p>
              <a:pPr algn="l">
                <a:spcBef>
                  <a:spcPct val="50000"/>
                </a:spcBef>
                <a:tabLst>
                  <a:tab pos="363538" algn="l"/>
                </a:tabLst>
              </a:pPr>
              <a:r>
                <a:rPr lang="fr-FR" sz="1200">
                  <a:solidFill>
                    <a:srgbClr val="333399"/>
                  </a:solidFill>
                  <a:latin typeface="Arial" charset="0"/>
                  <a:cs typeface="Arial" charset="0"/>
                </a:rPr>
                <a:t>Les informations spécifiques à chaque satellite, comme les corrections d’horloge et les éphémérides des satellites, sont transmises en totalité toutes les 30 secondes sur une période de 18 secondes.</a:t>
              </a:r>
            </a:p>
            <a:p>
              <a:pPr algn="l">
                <a:spcBef>
                  <a:spcPct val="50000"/>
                </a:spcBef>
                <a:tabLst>
                  <a:tab pos="363538" algn="l"/>
                </a:tabLst>
              </a:pPr>
              <a:r>
                <a:rPr lang="fr-FR" sz="1200">
                  <a:solidFill>
                    <a:srgbClr val="333399"/>
                  </a:solidFill>
                  <a:latin typeface="Arial" charset="0"/>
                  <a:cs typeface="Arial" charset="0"/>
                </a:rPr>
                <a:t>Le message de navigation est, quant à lui, transmis dans sa totalité en 12 minutes et 30 secondes</a:t>
              </a:r>
              <a:r>
                <a:rPr lang="fr-FR" sz="1200">
                  <a:solidFill>
                    <a:schemeClr val="bg1"/>
                  </a:solidFill>
                  <a:latin typeface="Arial" charset="0"/>
                  <a:cs typeface="Arial" charset="0"/>
                </a:rPr>
                <a:t>.</a:t>
              </a:r>
              <a:endParaRPr lang="fr-FR">
                <a:solidFill>
                  <a:srgbClr val="333399"/>
                </a:solidFill>
                <a:latin typeface="Arial" charset="0"/>
                <a:cs typeface="Arial" charset="0"/>
              </a:endParaRPr>
            </a:p>
          </p:txBody>
        </p:sp>
        <p:graphicFrame>
          <p:nvGraphicFramePr>
            <p:cNvPr id="32777" name="Object 2"/>
            <p:cNvGraphicFramePr>
              <a:graphicFrameLocks noChangeAspect="1"/>
            </p:cNvGraphicFramePr>
            <p:nvPr/>
          </p:nvGraphicFramePr>
          <p:xfrm>
            <a:off x="2585" y="1360"/>
            <a:ext cx="3020" cy="321"/>
          </p:xfrm>
          <a:graphic>
            <a:graphicData uri="http://schemas.openxmlformats.org/presentationml/2006/ole">
              <mc:AlternateContent xmlns:mc="http://schemas.openxmlformats.org/markup-compatibility/2006">
                <mc:Choice xmlns:v="urn:schemas-microsoft-com:vml" Requires="v">
                  <p:oleObj spid="_x0000_s32818" name="Image" r:id="rId3" imgW="8958701" imgH="953053" progId="Photoshop.Image.4">
                    <p:embed/>
                  </p:oleObj>
                </mc:Choice>
                <mc:Fallback>
                  <p:oleObj name="Image" r:id="rId3" imgW="8958701" imgH="953053" progId="Photoshop.Image.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5" y="1360"/>
                          <a:ext cx="3020" cy="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2778" name="Object 3"/>
            <p:cNvGraphicFramePr>
              <a:graphicFrameLocks noChangeAspect="1"/>
            </p:cNvGraphicFramePr>
            <p:nvPr/>
          </p:nvGraphicFramePr>
          <p:xfrm>
            <a:off x="2585" y="3643"/>
            <a:ext cx="3013" cy="337"/>
          </p:xfrm>
          <a:graphic>
            <a:graphicData uri="http://schemas.openxmlformats.org/presentationml/2006/ole">
              <mc:AlternateContent xmlns:mc="http://schemas.openxmlformats.org/markup-compatibility/2006">
                <mc:Choice xmlns:v="urn:schemas-microsoft-com:vml" Requires="v">
                  <p:oleObj spid="_x0000_s32819" name="Image" r:id="rId5" imgW="8958701" imgH="1003529" progId="Photoshop.Image.4">
                    <p:embed/>
                  </p:oleObj>
                </mc:Choice>
                <mc:Fallback>
                  <p:oleObj name="Image" r:id="rId5" imgW="8958701" imgH="1003529" progId="Photoshop.Image.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5" y="3643"/>
                          <a:ext cx="3013"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2779" name="Object 4"/>
            <p:cNvGraphicFramePr>
              <a:graphicFrameLocks noChangeAspect="1"/>
            </p:cNvGraphicFramePr>
            <p:nvPr/>
          </p:nvGraphicFramePr>
          <p:xfrm>
            <a:off x="2585" y="2492"/>
            <a:ext cx="3020" cy="338"/>
          </p:xfrm>
          <a:graphic>
            <a:graphicData uri="http://schemas.openxmlformats.org/presentationml/2006/ole">
              <mc:AlternateContent xmlns:mc="http://schemas.openxmlformats.org/markup-compatibility/2006">
                <mc:Choice xmlns:v="urn:schemas-microsoft-com:vml" Requires="v">
                  <p:oleObj spid="_x0000_s32820" name="Image" r:id="rId7" imgW="8958701" imgH="1003529" progId="Photoshop.Image.4">
                    <p:embed/>
                  </p:oleObj>
                </mc:Choice>
                <mc:Fallback>
                  <p:oleObj name="Image" r:id="rId7" imgW="8958701" imgH="1003529" progId="Photoshop.Image.4">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85" y="2492"/>
                          <a:ext cx="3020" cy="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32773" name="Rectangle 9"/>
          <p:cNvSpPr>
            <a:spLocks noChangeArrowheads="1"/>
          </p:cNvSpPr>
          <p:nvPr/>
        </p:nvSpPr>
        <p:spPr bwMode="auto">
          <a:xfrm>
            <a:off x="573088" y="0"/>
            <a:ext cx="8747125" cy="649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32774" name="Rectangle 2"/>
          <p:cNvSpPr>
            <a:spLocks noGrp="1" noChangeArrowheads="1"/>
          </p:cNvSpPr>
          <p:nvPr>
            <p:ph type="title"/>
          </p:nvPr>
        </p:nvSpPr>
        <p:spPr>
          <a:xfrm>
            <a:off x="1201738" y="88900"/>
            <a:ext cx="8062912"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a:latin typeface="Arial" charset="0"/>
                <a:ea typeface="ＭＳ Ｐゴシック" charset="0"/>
                <a:cs typeface="Times New Roman" charset="0"/>
              </a:rPr>
              <a:t>Structure des signaux GPS</a:t>
            </a:r>
          </a:p>
        </p:txBody>
      </p:sp>
      <p:sp>
        <p:nvSpPr>
          <p:cNvPr id="32775" name="Rectangle 10"/>
          <p:cNvSpPr>
            <a:spLocks noChangeArrowheads="1"/>
          </p:cNvSpPr>
          <p:nvPr/>
        </p:nvSpPr>
        <p:spPr bwMode="auto">
          <a:xfrm>
            <a:off x="1216025" y="506413"/>
            <a:ext cx="7377113" cy="36512"/>
          </a:xfrm>
          <a:prstGeom prst="rect">
            <a:avLst/>
          </a:prstGeom>
          <a:gradFill rotWithShape="1">
            <a:gsLst>
              <a:gs pos="0">
                <a:srgbClr val="FFFFFF"/>
              </a:gs>
              <a:gs pos="100000">
                <a:srgbClr val="333399">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fr-FR" sz="240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nodeType="withEffect">
                                  <p:stCondLst>
                                    <p:cond delay="0"/>
                                  </p:stCondLst>
                                  <p:childTnLst>
                                    <p:animMotion origin="layout" path="M 3.88889E-6 4.14758E-6 L 3.88889E-6 -0.57044 " pathEditMode="relative" rAng="0" ptsTypes="AA">
                                      <p:cBhvr>
                                        <p:cTn id="6" dur="2000" fill="hold"/>
                                        <p:tgtEl>
                                          <p:spTgt spid="2"/>
                                        </p:tgtEl>
                                        <p:attrNameLst>
                                          <p:attrName>ppt_x</p:attrName>
                                          <p:attrName>ppt_y</p:attrName>
                                        </p:attrNameLst>
                                      </p:cBhvr>
                                      <p:rCtr x="0" y="-285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33794"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33795"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43FC5BD9-EA56-D044-BCE9-66F6E41CA853}" type="slidenum">
              <a:rPr kumimoji="0" lang="fr-FR" sz="800">
                <a:solidFill>
                  <a:srgbClr val="FFFFFF"/>
                </a:solidFill>
              </a:rPr>
              <a:pPr eaLnBrk="1" hangingPunct="1"/>
              <a:t>24</a:t>
            </a:fld>
            <a:endParaRPr kumimoji="0" lang="fr-FR" sz="800">
              <a:solidFill>
                <a:srgbClr val="FFFFFF"/>
              </a:solidFill>
            </a:endParaRPr>
          </a:p>
        </p:txBody>
      </p:sp>
      <p:sp>
        <p:nvSpPr>
          <p:cNvPr id="33796" name="Rectangle 2"/>
          <p:cNvSpPr>
            <a:spLocks noGrp="1" noChangeArrowheads="1"/>
          </p:cNvSpPr>
          <p:nvPr>
            <p:ph type="title"/>
          </p:nvPr>
        </p:nvSpPr>
        <p:spPr>
          <a:xfrm>
            <a:off x="1201738" y="88900"/>
            <a:ext cx="8062912"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a:latin typeface="Arial" charset="0"/>
                <a:ea typeface="ＭＳ Ｐゴシック" charset="0"/>
                <a:cs typeface="Times New Roman" charset="0"/>
              </a:rPr>
              <a:t>Structure des signaux GPS</a:t>
            </a:r>
          </a:p>
        </p:txBody>
      </p:sp>
      <p:pic>
        <p:nvPicPr>
          <p:cNvPr id="3379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738188"/>
            <a:ext cx="8183563" cy="556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Rectangle 4"/>
          <p:cNvSpPr>
            <a:spLocks noChangeArrowheads="1"/>
          </p:cNvSpPr>
          <p:nvPr/>
        </p:nvSpPr>
        <p:spPr bwMode="auto">
          <a:xfrm>
            <a:off x="3335338" y="4799013"/>
            <a:ext cx="146208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l"/>
            <a:r>
              <a:rPr lang="en-US" sz="1200">
                <a:solidFill>
                  <a:schemeClr val="bg1"/>
                </a:solidFill>
                <a:latin typeface="Arial" charset="0"/>
                <a:cs typeface="Arial" charset="0"/>
              </a:rPr>
              <a:t>A chaque fois que le message binaire change d'état passant du 0 au 1 ou du 1 au 0, la phase est inversée</a:t>
            </a:r>
          </a:p>
        </p:txBody>
      </p:sp>
      <p:sp>
        <p:nvSpPr>
          <p:cNvPr id="33799" name="Rectangle 5"/>
          <p:cNvSpPr>
            <a:spLocks noChangeArrowheads="1"/>
          </p:cNvSpPr>
          <p:nvPr/>
        </p:nvSpPr>
        <p:spPr bwMode="auto">
          <a:xfrm>
            <a:off x="5357813" y="4989513"/>
            <a:ext cx="10556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l"/>
            <a:r>
              <a:rPr lang="en-US" sz="1200">
                <a:solidFill>
                  <a:schemeClr val="bg1"/>
                </a:solidFill>
                <a:latin typeface="Arial" charset="0"/>
                <a:cs typeface="Arial" charset="0"/>
              </a:rPr>
              <a:t>0 + 0 = 0</a:t>
            </a:r>
          </a:p>
          <a:p>
            <a:pPr algn="l"/>
            <a:r>
              <a:rPr lang="en-US" sz="1200">
                <a:solidFill>
                  <a:schemeClr val="bg1"/>
                </a:solidFill>
                <a:latin typeface="Arial" charset="0"/>
                <a:cs typeface="Arial" charset="0"/>
              </a:rPr>
              <a:t>0 + 1 = 1</a:t>
            </a:r>
          </a:p>
          <a:p>
            <a:pPr algn="l"/>
            <a:r>
              <a:rPr lang="en-US" sz="1200">
                <a:solidFill>
                  <a:schemeClr val="bg1"/>
                </a:solidFill>
                <a:latin typeface="Arial" charset="0"/>
                <a:cs typeface="Arial" charset="0"/>
              </a:rPr>
              <a:t>1 + 0 = 1</a:t>
            </a:r>
          </a:p>
          <a:p>
            <a:pPr algn="l"/>
            <a:r>
              <a:rPr lang="en-US" sz="1200">
                <a:solidFill>
                  <a:schemeClr val="bg1"/>
                </a:solidFill>
                <a:latin typeface="Arial" charset="0"/>
                <a:cs typeface="Arial" charset="0"/>
              </a:rPr>
              <a:t>1 + 1 = 0</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34818"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34819"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DE31DCA3-451D-6A48-A725-3AF56DF55300}" type="slidenum">
              <a:rPr kumimoji="0" lang="fr-FR" sz="800">
                <a:solidFill>
                  <a:srgbClr val="FFFFFF"/>
                </a:solidFill>
              </a:rPr>
              <a:pPr eaLnBrk="1" hangingPunct="1"/>
              <a:t>25</a:t>
            </a:fld>
            <a:endParaRPr kumimoji="0" lang="fr-FR" sz="800">
              <a:solidFill>
                <a:srgbClr val="FFFFFF"/>
              </a:solidFill>
            </a:endParaRPr>
          </a:p>
        </p:txBody>
      </p:sp>
      <p:sp>
        <p:nvSpPr>
          <p:cNvPr id="34820" name="Rectangle 2"/>
          <p:cNvSpPr>
            <a:spLocks noChangeArrowheads="1"/>
          </p:cNvSpPr>
          <p:nvPr/>
        </p:nvSpPr>
        <p:spPr bwMode="auto">
          <a:xfrm>
            <a:off x="1123950" y="2451100"/>
            <a:ext cx="6940550" cy="48577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34821" name="Rectangle 3"/>
          <p:cNvSpPr>
            <a:spLocks noGrp="1" noChangeArrowheads="1"/>
          </p:cNvSpPr>
          <p:nvPr>
            <p:ph type="title"/>
          </p:nvPr>
        </p:nvSpPr>
        <p:spPr>
          <a:xfrm>
            <a:off x="1187450" y="88900"/>
            <a:ext cx="8077200" cy="533400"/>
          </a:xfrm>
        </p:spPr>
        <p:txBody>
          <a:bodyPr/>
          <a:lstStyle/>
          <a:p>
            <a:pPr eaLnBrk="1" hangingPunct="1"/>
            <a:r>
              <a:rPr kumimoji="1" lang="fr-FR">
                <a:latin typeface="Arial" charset="0"/>
                <a:ea typeface="ＭＳ Ｐゴシック" charset="0"/>
                <a:cs typeface="ＭＳ Ｐゴシック" charset="0"/>
              </a:rPr>
              <a:t>PLAN</a:t>
            </a:r>
            <a:endParaRPr lang="fr-FR">
              <a:latin typeface="Arial" charset="0"/>
              <a:ea typeface="ＭＳ Ｐゴシック" charset="0"/>
              <a:cs typeface="ＭＳ Ｐゴシック" charset="0"/>
            </a:endParaRPr>
          </a:p>
        </p:txBody>
      </p:sp>
      <p:sp>
        <p:nvSpPr>
          <p:cNvPr id="34822" name="Rectangle 4"/>
          <p:cNvSpPr>
            <a:spLocks noGrp="1" noChangeArrowheads="1"/>
          </p:cNvSpPr>
          <p:nvPr>
            <p:ph type="body" idx="1"/>
          </p:nvPr>
        </p:nvSpPr>
        <p:spPr>
          <a:xfrm>
            <a:off x="1346200" y="1122363"/>
            <a:ext cx="7404100" cy="4851400"/>
          </a:xfrm>
        </p:spPr>
        <p:txBody>
          <a:bodyPr/>
          <a:lstStyle/>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Description du système</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Principe du positionnement</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Structure des signaux GPS</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FFFF00"/>
                </a:solidFill>
                <a:latin typeface="Arial" charset="0"/>
                <a:ea typeface="ＭＳ Ｐゴシック" charset="0"/>
                <a:cs typeface="Arial" charset="0"/>
              </a:rPr>
              <a:t>Positionnement absolu et Positionnement différentiel</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La mesure sur les codes </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La mesure sur la phase</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Positionnement absolu et différentiel : Exemples</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Les source </a:t>
            </a:r>
            <a:r>
              <a:rPr lang="fr-FR" sz="1800" b="1" dirty="0" smtClean="0">
                <a:solidFill>
                  <a:srgbClr val="333399"/>
                </a:solidFill>
                <a:latin typeface="Arial" charset="0"/>
                <a:ea typeface="ＭＳ Ｐゴシック" charset="0"/>
                <a:cs typeface="Arial" charset="0"/>
              </a:rPr>
              <a:t>d’erreur</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Le positionnement absolu avec la méthode </a:t>
            </a:r>
            <a:r>
              <a:rPr lang="fr-FR" sz="1800" b="1" dirty="0" smtClean="0">
                <a:solidFill>
                  <a:srgbClr val="333399"/>
                </a:solidFill>
                <a:latin typeface="Arial" charset="0"/>
                <a:ea typeface="ＭＳ Ｐゴシック" charset="0"/>
                <a:cs typeface="Arial" charset="0"/>
              </a:rPr>
              <a:t>PPP</a:t>
            </a:r>
            <a:endParaRPr lang="fr-FR" sz="1800" b="1" dirty="0">
              <a:solidFill>
                <a:srgbClr val="333399"/>
              </a:solidFill>
              <a:latin typeface="Arial" charset="0"/>
              <a:ea typeface="ＭＳ Ｐゴシック" charset="0"/>
              <a:cs typeface="Arial" charset="0"/>
            </a:endParaRP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Notion de précision et de répétabilité</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35842"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35843"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6EF6BD3A-C059-A344-8144-C590CEDE968D}" type="slidenum">
              <a:rPr kumimoji="0" lang="fr-FR" sz="800">
                <a:solidFill>
                  <a:srgbClr val="FFFFFF"/>
                </a:solidFill>
              </a:rPr>
              <a:pPr eaLnBrk="1" hangingPunct="1"/>
              <a:t>26</a:t>
            </a:fld>
            <a:endParaRPr kumimoji="0" lang="fr-FR" sz="800">
              <a:solidFill>
                <a:srgbClr val="FFFFFF"/>
              </a:solidFill>
            </a:endParaRPr>
          </a:p>
        </p:txBody>
      </p:sp>
      <p:sp>
        <p:nvSpPr>
          <p:cNvPr id="272398" name="Rectangle 14"/>
          <p:cNvSpPr>
            <a:spLocks noChangeArrowheads="1"/>
          </p:cNvSpPr>
          <p:nvPr/>
        </p:nvSpPr>
        <p:spPr bwMode="auto">
          <a:xfrm>
            <a:off x="460375" y="0"/>
            <a:ext cx="8683625" cy="6858000"/>
          </a:xfrm>
          <a:prstGeom prst="rect">
            <a:avLst/>
          </a:prstGeom>
          <a:solidFill>
            <a:srgbClr val="CC0000"/>
          </a:solidFill>
          <a:ln w="9525">
            <a:solidFill>
              <a:schemeClr val="tx1"/>
            </a:solidFill>
            <a:miter lim="800000"/>
            <a:headEnd/>
            <a:tailEnd/>
          </a:ln>
        </p:spPr>
        <p:txBody>
          <a:bodyPr wrap="none" anchor="ctr"/>
          <a:lstStyle/>
          <a:p>
            <a:endParaRPr lang="fr-FR"/>
          </a:p>
        </p:txBody>
      </p:sp>
      <p:sp>
        <p:nvSpPr>
          <p:cNvPr id="35845" name="Rectangle 8"/>
          <p:cNvSpPr>
            <a:spLocks noGrp="1" noChangeArrowheads="1"/>
          </p:cNvSpPr>
          <p:nvPr>
            <p:ph type="title"/>
          </p:nvPr>
        </p:nvSpPr>
        <p:spPr>
          <a:xfrm>
            <a:off x="963613" y="88900"/>
            <a:ext cx="8301037"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a:latin typeface="Arial" charset="0"/>
                <a:ea typeface="ＭＳ Ｐゴシック" charset="0"/>
                <a:cs typeface="Times New Roman" charset="0"/>
              </a:rPr>
              <a:t>2 MODES DE POSITIONNEMENT    </a:t>
            </a:r>
            <a:r>
              <a:rPr lang="fr-FR">
                <a:latin typeface="Arial" charset="0"/>
                <a:ea typeface="ＭＳ Ｐゴシック" charset="0"/>
                <a:cs typeface="Times New Roman" charset="0"/>
                <a:sym typeface="Wingdings" charset="0"/>
              </a:rPr>
              <a:t>    </a:t>
            </a:r>
            <a:r>
              <a:rPr lang="fr-FR">
                <a:latin typeface="Arial" charset="0"/>
                <a:ea typeface="ＭＳ Ｐゴシック" charset="0"/>
                <a:cs typeface="Times New Roman" charset="0"/>
              </a:rPr>
              <a:t>2 ORDRES DE PRECISION</a:t>
            </a:r>
            <a:endParaRPr lang="fr-FR" b="0">
              <a:latin typeface="Arial" charset="0"/>
              <a:ea typeface="ＭＳ Ｐゴシック" charset="0"/>
              <a:cs typeface="Times New Roman" charset="0"/>
            </a:endParaRPr>
          </a:p>
        </p:txBody>
      </p:sp>
      <p:sp>
        <p:nvSpPr>
          <p:cNvPr id="35846" name="Text Box 9"/>
          <p:cNvSpPr txBox="1">
            <a:spLocks noChangeArrowheads="1"/>
          </p:cNvSpPr>
          <p:nvPr/>
        </p:nvSpPr>
        <p:spPr bwMode="auto">
          <a:xfrm>
            <a:off x="1238250" y="736600"/>
            <a:ext cx="3668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2400" b="1">
                <a:solidFill>
                  <a:srgbClr val="990000"/>
                </a:solidFill>
                <a:latin typeface="Arial" charset="0"/>
              </a:rPr>
              <a:t>Positionnement absolu</a:t>
            </a:r>
          </a:p>
        </p:txBody>
      </p:sp>
      <p:pic>
        <p:nvPicPr>
          <p:cNvPr id="35847"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650" y="1230313"/>
            <a:ext cx="3652838"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95" name="Rectangle 11"/>
          <p:cNvSpPr>
            <a:spLocks noChangeArrowheads="1"/>
          </p:cNvSpPr>
          <p:nvPr/>
        </p:nvSpPr>
        <p:spPr bwMode="auto">
          <a:xfrm>
            <a:off x="5183188" y="1231900"/>
            <a:ext cx="3789362"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tabLst>
                <a:tab pos="363538" algn="l"/>
              </a:tabLst>
            </a:pPr>
            <a:r>
              <a:rPr lang="fr-FR" sz="1600">
                <a:solidFill>
                  <a:schemeClr val="bg1"/>
                </a:solidFill>
                <a:latin typeface="Arial" charset="0"/>
                <a:cs typeface="Arial" charset="0"/>
              </a:rPr>
              <a:t>Le positionnement absolu nécessite  un seul récepteur.</a:t>
            </a:r>
          </a:p>
          <a:p>
            <a:pPr algn="l">
              <a:tabLst>
                <a:tab pos="363538" algn="l"/>
              </a:tabLst>
            </a:pPr>
            <a:endParaRPr lang="fr-FR" sz="1600">
              <a:solidFill>
                <a:schemeClr val="bg1"/>
              </a:solidFill>
              <a:latin typeface="Arial" charset="0"/>
              <a:cs typeface="Arial" charset="0"/>
            </a:endParaRPr>
          </a:p>
          <a:p>
            <a:pPr algn="l">
              <a:tabLst>
                <a:tab pos="363538" algn="l"/>
              </a:tabLst>
            </a:pPr>
            <a:r>
              <a:rPr lang="fr-FR" sz="1600">
                <a:solidFill>
                  <a:schemeClr val="bg1"/>
                </a:solidFill>
                <a:latin typeface="Arial" charset="0"/>
                <a:cs typeface="Arial" charset="0"/>
              </a:rPr>
              <a:t>Ce type de positionnement est </a:t>
            </a:r>
            <a:r>
              <a:rPr lang="fr-FR" sz="1600" b="1">
                <a:solidFill>
                  <a:srgbClr val="333399"/>
                </a:solidFill>
                <a:latin typeface="Arial" charset="0"/>
                <a:cs typeface="Arial" charset="0"/>
              </a:rPr>
              <a:t>peu précis</a:t>
            </a:r>
            <a:r>
              <a:rPr lang="fr-FR" sz="1600">
                <a:solidFill>
                  <a:schemeClr val="bg1"/>
                </a:solidFill>
                <a:latin typeface="Arial" charset="0"/>
                <a:cs typeface="Arial" charset="0"/>
              </a:rPr>
              <a:t>. Les coordonnées sont obtenues à partir des </a:t>
            </a:r>
            <a:r>
              <a:rPr lang="fr-FR" sz="1600" b="1">
                <a:solidFill>
                  <a:srgbClr val="333399"/>
                </a:solidFill>
                <a:latin typeface="Arial" charset="0"/>
                <a:cs typeface="Arial" charset="0"/>
              </a:rPr>
              <a:t>mesures de code</a:t>
            </a:r>
            <a:r>
              <a:rPr lang="fr-FR" sz="1600">
                <a:solidFill>
                  <a:schemeClr val="bg1"/>
                </a:solidFill>
                <a:latin typeface="Arial" charset="0"/>
                <a:cs typeface="Arial" charset="0"/>
              </a:rPr>
              <a:t> et ont une précision de l'ordre de : </a:t>
            </a:r>
          </a:p>
          <a:p>
            <a:pPr algn="l">
              <a:buFont typeface="Wingdings" charset="0"/>
              <a:buChar char="§"/>
              <a:tabLst>
                <a:tab pos="363538" algn="l"/>
              </a:tabLst>
            </a:pPr>
            <a:r>
              <a:rPr lang="fr-FR" sz="1600" b="1">
                <a:solidFill>
                  <a:srgbClr val="333399"/>
                </a:solidFill>
                <a:latin typeface="Arial" charset="0"/>
                <a:cs typeface="Arial" charset="0"/>
              </a:rPr>
              <a:t>10 m (ET = 5 m) </a:t>
            </a:r>
          </a:p>
          <a:p>
            <a:pPr algn="l">
              <a:buFont typeface="Wingdings" charset="0"/>
              <a:buNone/>
              <a:tabLst>
                <a:tab pos="363538" algn="l"/>
              </a:tabLst>
            </a:pPr>
            <a:r>
              <a:rPr lang="fr-FR" sz="1600" b="1">
                <a:solidFill>
                  <a:srgbClr val="333399"/>
                </a:solidFill>
                <a:latin typeface="Arial" charset="0"/>
                <a:cs typeface="Arial" charset="0"/>
              </a:rPr>
              <a:t>	pour la composante horizontale</a:t>
            </a:r>
          </a:p>
          <a:p>
            <a:pPr algn="l">
              <a:buFont typeface="Wingdings" charset="0"/>
              <a:buChar char="§"/>
              <a:tabLst>
                <a:tab pos="363538" algn="l"/>
              </a:tabLst>
            </a:pPr>
            <a:r>
              <a:rPr lang="fr-FR" sz="1600" b="1">
                <a:solidFill>
                  <a:srgbClr val="333399"/>
                </a:solidFill>
                <a:latin typeface="Arial" charset="0"/>
                <a:cs typeface="Arial" charset="0"/>
              </a:rPr>
              <a:t>30 m (ET = 10 m)</a:t>
            </a:r>
          </a:p>
          <a:p>
            <a:pPr algn="l">
              <a:buFont typeface="Wingdings" charset="0"/>
              <a:buNone/>
              <a:tabLst>
                <a:tab pos="363538" algn="l"/>
              </a:tabLst>
            </a:pPr>
            <a:r>
              <a:rPr lang="fr-FR" sz="1600" b="1">
                <a:solidFill>
                  <a:srgbClr val="333399"/>
                </a:solidFill>
                <a:latin typeface="Arial" charset="0"/>
                <a:cs typeface="Arial" charset="0"/>
              </a:rPr>
              <a:t>	pour la composante verticale</a:t>
            </a:r>
            <a:r>
              <a:rPr lang="fr-FR" sz="1600">
                <a:solidFill>
                  <a:schemeClr val="bg1"/>
                </a:solidFill>
                <a:latin typeface="Arial" charset="0"/>
                <a:cs typeface="Arial" charset="0"/>
              </a:rPr>
              <a:t> </a:t>
            </a:r>
          </a:p>
          <a:p>
            <a:pPr algn="l">
              <a:tabLst>
                <a:tab pos="363538" algn="l"/>
              </a:tabLst>
            </a:pPr>
            <a:endParaRPr lang="fr-FR" sz="1600">
              <a:solidFill>
                <a:schemeClr val="bg1"/>
              </a:solidFill>
              <a:latin typeface="Arial" charset="0"/>
              <a:cs typeface="Arial" charset="0"/>
            </a:endParaRPr>
          </a:p>
          <a:p>
            <a:pPr algn="l">
              <a:tabLst>
                <a:tab pos="363538" algn="l"/>
              </a:tabLst>
            </a:pPr>
            <a:r>
              <a:rPr lang="fr-FR" sz="1600">
                <a:solidFill>
                  <a:schemeClr val="bg1"/>
                </a:solidFill>
                <a:latin typeface="Arial" charset="0"/>
                <a:cs typeface="Arial" charset="0"/>
              </a:rPr>
              <a:t>L’utilisation principale de cette méthode est la navigation sur terre, en mer ou dans les airs. </a:t>
            </a:r>
          </a:p>
        </p:txBody>
      </p:sp>
      <p:sp>
        <p:nvSpPr>
          <p:cNvPr id="35849" name="Text Box 12"/>
          <p:cNvSpPr txBox="1">
            <a:spLocks noChangeArrowheads="1"/>
          </p:cNvSpPr>
          <p:nvPr/>
        </p:nvSpPr>
        <p:spPr bwMode="auto">
          <a:xfrm>
            <a:off x="1157288" y="1608138"/>
            <a:ext cx="62134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endParaRPr lang="fr-FR" sz="260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272398"/>
                                        </p:tgtEl>
                                      </p:cBhvr>
                                    </p:animEffect>
                                    <p:animScale>
                                      <p:cBhvr>
                                        <p:cTn id="7" dur="250" autoRev="1" fill="hold"/>
                                        <p:tgtEl>
                                          <p:spTgt spid="272398"/>
                                        </p:tgtEl>
                                      </p:cBhvr>
                                      <p:by x="105000" y="105000"/>
                                    </p:animScale>
                                  </p:childTnLst>
                                </p:cTn>
                              </p:par>
                            </p:childTnLst>
                          </p:cTn>
                        </p:par>
                        <p:par>
                          <p:cTn id="8" fill="hold" nodeType="afterGroup">
                            <p:stCondLst>
                              <p:cond delay="2500"/>
                            </p:stCondLst>
                            <p:childTnLst>
                              <p:par>
                                <p:cTn id="9" presetID="10" presetClass="exit" presetSubtype="0" fill="hold" grpId="1" nodeType="afterEffect">
                                  <p:stCondLst>
                                    <p:cond delay="0"/>
                                  </p:stCondLst>
                                  <p:childTnLst>
                                    <p:animEffect transition="out" filter="fade">
                                      <p:cBhvr>
                                        <p:cTn id="10" dur="2000"/>
                                        <p:tgtEl>
                                          <p:spTgt spid="272398"/>
                                        </p:tgtEl>
                                      </p:cBhvr>
                                    </p:animEffect>
                                    <p:set>
                                      <p:cBhvr>
                                        <p:cTn id="11" dur="1" fill="hold">
                                          <p:stCondLst>
                                            <p:cond delay="1999"/>
                                          </p:stCondLst>
                                        </p:cTn>
                                        <p:tgtEl>
                                          <p:spTgt spid="272398"/>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72395">
                                            <p:txEl>
                                              <p:pRg st="2" end="2"/>
                                            </p:txEl>
                                          </p:spTgt>
                                        </p:tgtEl>
                                        <p:attrNameLst>
                                          <p:attrName>style.visibility</p:attrName>
                                        </p:attrNameLst>
                                      </p:cBhvr>
                                      <p:to>
                                        <p:strVal val="visible"/>
                                      </p:to>
                                    </p:set>
                                    <p:animEffect transition="in" filter="fade">
                                      <p:cBhvr>
                                        <p:cTn id="16" dur="2000"/>
                                        <p:tgtEl>
                                          <p:spTgt spid="272395">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72395">
                                            <p:txEl>
                                              <p:pRg st="3" end="3"/>
                                            </p:txEl>
                                          </p:spTgt>
                                        </p:tgtEl>
                                        <p:attrNameLst>
                                          <p:attrName>style.visibility</p:attrName>
                                        </p:attrNameLst>
                                      </p:cBhvr>
                                      <p:to>
                                        <p:strVal val="visible"/>
                                      </p:to>
                                    </p:set>
                                    <p:animEffect transition="in" filter="fade">
                                      <p:cBhvr>
                                        <p:cTn id="19" dur="2000"/>
                                        <p:tgtEl>
                                          <p:spTgt spid="272395">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72395">
                                            <p:txEl>
                                              <p:pRg st="4" end="4"/>
                                            </p:txEl>
                                          </p:spTgt>
                                        </p:tgtEl>
                                        <p:attrNameLst>
                                          <p:attrName>style.visibility</p:attrName>
                                        </p:attrNameLst>
                                      </p:cBhvr>
                                      <p:to>
                                        <p:strVal val="visible"/>
                                      </p:to>
                                    </p:set>
                                    <p:animEffect transition="in" filter="fade">
                                      <p:cBhvr>
                                        <p:cTn id="22" dur="2000"/>
                                        <p:tgtEl>
                                          <p:spTgt spid="272395">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72395">
                                            <p:txEl>
                                              <p:pRg st="5" end="5"/>
                                            </p:txEl>
                                          </p:spTgt>
                                        </p:tgtEl>
                                        <p:attrNameLst>
                                          <p:attrName>style.visibility</p:attrName>
                                        </p:attrNameLst>
                                      </p:cBhvr>
                                      <p:to>
                                        <p:strVal val="visible"/>
                                      </p:to>
                                    </p:set>
                                    <p:animEffect transition="in" filter="fade">
                                      <p:cBhvr>
                                        <p:cTn id="25" dur="2000"/>
                                        <p:tgtEl>
                                          <p:spTgt spid="272395">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72395">
                                            <p:txEl>
                                              <p:pRg st="6" end="6"/>
                                            </p:txEl>
                                          </p:spTgt>
                                        </p:tgtEl>
                                        <p:attrNameLst>
                                          <p:attrName>style.visibility</p:attrName>
                                        </p:attrNameLst>
                                      </p:cBhvr>
                                      <p:to>
                                        <p:strVal val="visible"/>
                                      </p:to>
                                    </p:set>
                                    <p:animEffect transition="in" filter="fade">
                                      <p:cBhvr>
                                        <p:cTn id="28" dur="2000"/>
                                        <p:tgtEl>
                                          <p:spTgt spid="272395">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72395">
                                            <p:txEl>
                                              <p:pRg st="8" end="8"/>
                                            </p:txEl>
                                          </p:spTgt>
                                        </p:tgtEl>
                                        <p:attrNameLst>
                                          <p:attrName>style.visibility</p:attrName>
                                        </p:attrNameLst>
                                      </p:cBhvr>
                                      <p:to>
                                        <p:strVal val="visible"/>
                                      </p:to>
                                    </p:set>
                                    <p:animEffect transition="in" filter="fade">
                                      <p:cBhvr>
                                        <p:cTn id="31" dur="2000"/>
                                        <p:tgtEl>
                                          <p:spTgt spid="27239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8" grpId="0" animBg="1"/>
      <p:bldP spid="27239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36866"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36867"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429F09A6-F32A-884A-A6B4-22E472E5B95A}" type="slidenum">
              <a:rPr kumimoji="0" lang="fr-FR" sz="800">
                <a:solidFill>
                  <a:srgbClr val="FFFFFF"/>
                </a:solidFill>
              </a:rPr>
              <a:pPr eaLnBrk="1" hangingPunct="1"/>
              <a:t>27</a:t>
            </a:fld>
            <a:endParaRPr kumimoji="0" lang="fr-FR" sz="800">
              <a:solidFill>
                <a:srgbClr val="FFFFFF"/>
              </a:solidFill>
            </a:endParaRPr>
          </a:p>
        </p:txBody>
      </p:sp>
      <p:pic>
        <p:nvPicPr>
          <p:cNvPr id="36868" name="Picture 4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4463" y="1241425"/>
            <a:ext cx="3652837"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667" name="Picture 4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050" y="1239838"/>
            <a:ext cx="3652838"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2"/>
          <p:cNvSpPr>
            <a:spLocks noGrp="1" noChangeArrowheads="1"/>
          </p:cNvSpPr>
          <p:nvPr>
            <p:ph type="title"/>
          </p:nvPr>
        </p:nvSpPr>
        <p:spPr>
          <a:xfrm>
            <a:off x="963613" y="88900"/>
            <a:ext cx="8301037"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a:latin typeface="Arial" charset="0"/>
                <a:ea typeface="ＭＳ Ｐゴシック" charset="0"/>
                <a:cs typeface="Times New Roman" charset="0"/>
              </a:rPr>
              <a:t>2 MODES DE POSITIONNEMENT    </a:t>
            </a:r>
            <a:r>
              <a:rPr lang="fr-FR">
                <a:latin typeface="Arial" charset="0"/>
                <a:ea typeface="ＭＳ Ｐゴシック" charset="0"/>
                <a:cs typeface="Times New Roman" charset="0"/>
                <a:sym typeface="Wingdings" charset="0"/>
              </a:rPr>
              <a:t>    </a:t>
            </a:r>
            <a:r>
              <a:rPr lang="fr-FR">
                <a:latin typeface="Arial" charset="0"/>
                <a:ea typeface="ＭＳ Ｐゴシック" charset="0"/>
                <a:cs typeface="Times New Roman" charset="0"/>
              </a:rPr>
              <a:t>2 ORDRES DE PRECISION</a:t>
            </a:r>
            <a:endParaRPr lang="fr-FR" b="0">
              <a:latin typeface="Arial" charset="0"/>
              <a:ea typeface="ＭＳ Ｐゴシック" charset="0"/>
              <a:cs typeface="Times New Roman" charset="0"/>
            </a:endParaRPr>
          </a:p>
        </p:txBody>
      </p:sp>
      <p:sp>
        <p:nvSpPr>
          <p:cNvPr id="36871" name="Text Box 40"/>
          <p:cNvSpPr txBox="1">
            <a:spLocks noChangeArrowheads="1"/>
          </p:cNvSpPr>
          <p:nvPr/>
        </p:nvSpPr>
        <p:spPr bwMode="auto">
          <a:xfrm>
            <a:off x="1238250" y="736600"/>
            <a:ext cx="7734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r" eaLnBrk="1" hangingPunct="1">
              <a:spcBef>
                <a:spcPct val="50000"/>
              </a:spcBef>
            </a:pPr>
            <a:r>
              <a:rPr lang="fr-FR" sz="2400" b="1">
                <a:solidFill>
                  <a:srgbClr val="990000"/>
                </a:solidFill>
                <a:latin typeface="Arial" charset="0"/>
              </a:rPr>
              <a:t>Positionnement relatif ou différentiel</a:t>
            </a:r>
          </a:p>
        </p:txBody>
      </p:sp>
      <p:sp>
        <p:nvSpPr>
          <p:cNvPr id="93675" name="Rectangle 491"/>
          <p:cNvSpPr>
            <a:spLocks noChangeArrowheads="1"/>
          </p:cNvSpPr>
          <p:nvPr/>
        </p:nvSpPr>
        <p:spPr bwMode="auto">
          <a:xfrm>
            <a:off x="582613" y="1230313"/>
            <a:ext cx="467201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l"/>
            <a:r>
              <a:rPr lang="en-US" sz="1600">
                <a:solidFill>
                  <a:schemeClr val="bg1"/>
                </a:solidFill>
                <a:latin typeface="Arial" charset="0"/>
                <a:cs typeface="Arial" charset="0"/>
              </a:rPr>
              <a:t>On observe </a:t>
            </a:r>
            <a:r>
              <a:rPr lang="en-US" sz="1600" b="1">
                <a:solidFill>
                  <a:srgbClr val="333399"/>
                </a:solidFill>
                <a:latin typeface="Arial" charset="0"/>
                <a:cs typeface="Arial" charset="0"/>
              </a:rPr>
              <a:t>simultanément</a:t>
            </a:r>
            <a:r>
              <a:rPr lang="en-US" sz="1600">
                <a:solidFill>
                  <a:schemeClr val="bg1"/>
                </a:solidFill>
                <a:latin typeface="Arial" charset="0"/>
                <a:cs typeface="Arial" charset="0"/>
              </a:rPr>
              <a:t> les </a:t>
            </a:r>
            <a:r>
              <a:rPr lang="en-US" sz="1600" b="1">
                <a:solidFill>
                  <a:srgbClr val="333399"/>
                </a:solidFill>
                <a:latin typeface="Arial" charset="0"/>
                <a:cs typeface="Arial" charset="0"/>
              </a:rPr>
              <a:t>mêmes</a:t>
            </a:r>
            <a:r>
              <a:rPr lang="en-US" sz="1600" b="1">
                <a:solidFill>
                  <a:schemeClr val="bg1"/>
                </a:solidFill>
                <a:latin typeface="Arial" charset="0"/>
                <a:cs typeface="Arial" charset="0"/>
              </a:rPr>
              <a:t> </a:t>
            </a:r>
            <a:r>
              <a:rPr lang="en-US" sz="1600" b="1">
                <a:solidFill>
                  <a:srgbClr val="333399"/>
                </a:solidFill>
                <a:latin typeface="Arial" charset="0"/>
                <a:cs typeface="Arial" charset="0"/>
              </a:rPr>
              <a:t>satellites</a:t>
            </a:r>
            <a:r>
              <a:rPr lang="en-US" sz="1600">
                <a:solidFill>
                  <a:schemeClr val="bg1"/>
                </a:solidFill>
                <a:latin typeface="Arial" charset="0"/>
                <a:cs typeface="Arial" charset="0"/>
              </a:rPr>
              <a:t> sur </a:t>
            </a:r>
            <a:r>
              <a:rPr lang="en-US" sz="1600" b="1">
                <a:solidFill>
                  <a:srgbClr val="333399"/>
                </a:solidFill>
                <a:latin typeface="Arial" charset="0"/>
                <a:cs typeface="Arial" charset="0"/>
              </a:rPr>
              <a:t>deux stations</a:t>
            </a:r>
            <a:r>
              <a:rPr lang="en-US" sz="1600">
                <a:solidFill>
                  <a:schemeClr val="bg1"/>
                </a:solidFill>
                <a:latin typeface="Arial" charset="0"/>
                <a:cs typeface="Arial" charset="0"/>
              </a:rPr>
              <a:t> et le calcul se fait sur les </a:t>
            </a:r>
            <a:r>
              <a:rPr lang="en-US" sz="1600" b="1">
                <a:solidFill>
                  <a:srgbClr val="333399"/>
                </a:solidFill>
                <a:latin typeface="Arial" charset="0"/>
                <a:cs typeface="Arial" charset="0"/>
              </a:rPr>
              <a:t>différences des mesures</a:t>
            </a:r>
            <a:r>
              <a:rPr lang="en-US" sz="1600">
                <a:solidFill>
                  <a:srgbClr val="333399"/>
                </a:solidFill>
                <a:latin typeface="Arial" charset="0"/>
                <a:cs typeface="Arial" charset="0"/>
              </a:rPr>
              <a:t>. </a:t>
            </a:r>
            <a:r>
              <a:rPr lang="en-US" sz="1600" b="1">
                <a:solidFill>
                  <a:srgbClr val="333399"/>
                </a:solidFill>
                <a:latin typeface="Arial" charset="0"/>
                <a:cs typeface="Arial" charset="0"/>
              </a:rPr>
              <a:t>Le résultat est le vecteur entre les deux stations</a:t>
            </a:r>
            <a:r>
              <a:rPr lang="en-US" sz="1600">
                <a:solidFill>
                  <a:srgbClr val="333399"/>
                </a:solidFill>
                <a:latin typeface="Arial" charset="0"/>
                <a:cs typeface="Arial" charset="0"/>
              </a:rPr>
              <a:t>.</a:t>
            </a:r>
          </a:p>
          <a:p>
            <a:pPr algn="l"/>
            <a:endParaRPr lang="en-US" sz="1600">
              <a:solidFill>
                <a:srgbClr val="333399"/>
              </a:solidFill>
              <a:latin typeface="Arial" charset="0"/>
              <a:cs typeface="Arial" charset="0"/>
            </a:endParaRPr>
          </a:p>
          <a:p>
            <a:pPr algn="l"/>
            <a:r>
              <a:rPr lang="en-US">
                <a:solidFill>
                  <a:schemeClr val="bg1"/>
                </a:solidFill>
                <a:latin typeface="Arial" charset="0"/>
                <a:cs typeface="Arial" charset="0"/>
              </a:rPr>
              <a:t>Ce positionnement permet par différentiation de diminuer fortement l'influence des erreurs d'orbites, des corrections de propagation, des décalages des horloges satellites et récepteurs et de certains effets de dégradations volontaires du signal.</a:t>
            </a:r>
          </a:p>
          <a:p>
            <a:pPr algn="l"/>
            <a:endParaRPr lang="en-US">
              <a:solidFill>
                <a:schemeClr val="bg1"/>
              </a:solidFill>
              <a:latin typeface="Arial" charset="0"/>
              <a:cs typeface="Arial" charset="0"/>
            </a:endParaRPr>
          </a:p>
          <a:p>
            <a:pPr algn="l"/>
            <a:r>
              <a:rPr lang="en-US" sz="1600">
                <a:solidFill>
                  <a:schemeClr val="bg1"/>
                </a:solidFill>
                <a:latin typeface="Arial" charset="0"/>
                <a:cs typeface="Arial" charset="0"/>
              </a:rPr>
              <a:t>Il permet d'atteindre de </a:t>
            </a:r>
            <a:r>
              <a:rPr lang="en-US" sz="1600" b="1">
                <a:solidFill>
                  <a:srgbClr val="333399"/>
                </a:solidFill>
                <a:latin typeface="Arial" charset="0"/>
                <a:cs typeface="Arial" charset="0"/>
              </a:rPr>
              <a:t>grandes précisions relatives</a:t>
            </a:r>
            <a:r>
              <a:rPr lang="en-US" sz="1600">
                <a:solidFill>
                  <a:schemeClr val="bg1"/>
                </a:solidFill>
                <a:latin typeface="Arial" charset="0"/>
                <a:cs typeface="Arial" charset="0"/>
              </a:rPr>
              <a:t> : </a:t>
            </a:r>
          </a:p>
          <a:p>
            <a:pPr algn="l">
              <a:buFont typeface="Wingdings" charset="0"/>
              <a:buChar char="§"/>
            </a:pPr>
            <a:r>
              <a:rPr lang="en-US" sz="1600" b="1">
                <a:solidFill>
                  <a:srgbClr val="333399"/>
                </a:solidFill>
                <a:latin typeface="Arial" charset="0"/>
                <a:cs typeface="Arial" charset="0"/>
              </a:rPr>
              <a:t>quelques mètres</a:t>
            </a:r>
            <a:r>
              <a:rPr lang="en-US" sz="1600">
                <a:solidFill>
                  <a:schemeClr val="bg1"/>
                </a:solidFill>
                <a:latin typeface="Arial" charset="0"/>
                <a:cs typeface="Arial" charset="0"/>
              </a:rPr>
              <a:t> en pseudo-distance (code)</a:t>
            </a:r>
          </a:p>
          <a:p>
            <a:pPr algn="l">
              <a:buFont typeface="Wingdings" charset="0"/>
              <a:buChar char="§"/>
            </a:pPr>
            <a:r>
              <a:rPr lang="en-US" sz="1600" b="1">
                <a:solidFill>
                  <a:srgbClr val="333399"/>
                </a:solidFill>
                <a:latin typeface="Arial" charset="0"/>
                <a:cs typeface="Arial" charset="0"/>
              </a:rPr>
              <a:t>quelques millimètres</a:t>
            </a:r>
            <a:r>
              <a:rPr lang="en-US" sz="1600">
                <a:solidFill>
                  <a:schemeClr val="bg1"/>
                </a:solidFill>
                <a:latin typeface="Arial" charset="0"/>
                <a:cs typeface="Arial" charset="0"/>
              </a:rPr>
              <a:t> en mesure de phase</a:t>
            </a:r>
          </a:p>
          <a:p>
            <a:pPr algn="l">
              <a:buFont typeface="Wingdings" charset="0"/>
              <a:buChar char="§"/>
            </a:pPr>
            <a:endParaRPr lang="en-US" sz="1600">
              <a:solidFill>
                <a:schemeClr val="bg1"/>
              </a:solidFill>
              <a:latin typeface="Arial" charset="0"/>
              <a:cs typeface="Arial" charset="0"/>
            </a:endParaRPr>
          </a:p>
          <a:p>
            <a:pPr algn="l"/>
            <a:r>
              <a:rPr lang="en-US">
                <a:solidFill>
                  <a:schemeClr val="bg1"/>
                </a:solidFill>
                <a:latin typeface="Arial" charset="0"/>
                <a:cs typeface="Arial" charset="0"/>
              </a:rPr>
              <a:t>Il peut être effectué en mode </a:t>
            </a:r>
            <a:r>
              <a:rPr lang="en-US" b="1">
                <a:solidFill>
                  <a:srgbClr val="333399"/>
                </a:solidFill>
                <a:latin typeface="Arial" charset="0"/>
                <a:cs typeface="Arial" charset="0"/>
              </a:rPr>
              <a:t>statique ou dynamique, en temps réel ou différé</a:t>
            </a:r>
            <a:r>
              <a:rPr lang="en-US">
                <a:solidFill>
                  <a:srgbClr val="333399"/>
                </a:solidFill>
                <a:latin typeface="Arial" charset="0"/>
                <a:cs typeface="Arial" charset="0"/>
              </a:rPr>
              <a:t>.</a:t>
            </a:r>
          </a:p>
          <a:p>
            <a:pPr algn="l"/>
            <a:endParaRPr lang="fr-FR">
              <a:solidFill>
                <a:srgbClr val="333399"/>
              </a:solidFill>
              <a:latin typeface="Arial" charset="0"/>
              <a:cs typeface="Arial" charset="0"/>
            </a:endParaRPr>
          </a:p>
          <a:p>
            <a:pPr algn="l"/>
            <a:r>
              <a:rPr lang="fr-FR">
                <a:solidFill>
                  <a:schemeClr val="bg1"/>
                </a:solidFill>
                <a:latin typeface="Arial" charset="0"/>
                <a:cs typeface="Arial" charset="0"/>
              </a:rPr>
              <a:t>Très souvent dans la littérature GPS, </a:t>
            </a:r>
            <a:r>
              <a:rPr lang="fr-FR" b="1">
                <a:solidFill>
                  <a:srgbClr val="333399"/>
                </a:solidFill>
                <a:latin typeface="Arial" charset="0"/>
                <a:cs typeface="Arial" charset="0"/>
              </a:rPr>
              <a:t>le vecteur</a:t>
            </a:r>
            <a:r>
              <a:rPr lang="fr-FR" b="1">
                <a:solidFill>
                  <a:schemeClr val="bg1"/>
                </a:solidFill>
                <a:latin typeface="Arial" charset="0"/>
                <a:cs typeface="Arial" charset="0"/>
              </a:rPr>
              <a:t> </a:t>
            </a:r>
            <a:r>
              <a:rPr lang="fr-FR">
                <a:solidFill>
                  <a:schemeClr val="bg1"/>
                </a:solidFill>
                <a:latin typeface="Arial" charset="0"/>
                <a:cs typeface="Arial" charset="0"/>
              </a:rPr>
              <a:t>entre les deux points est appelé </a:t>
            </a:r>
            <a:r>
              <a:rPr lang="fr-FR" b="1">
                <a:solidFill>
                  <a:srgbClr val="333399"/>
                </a:solidFill>
                <a:latin typeface="Arial" charset="0"/>
                <a:cs typeface="Arial" charset="0"/>
              </a:rPr>
              <a:t>ligne de base</a:t>
            </a:r>
            <a:r>
              <a:rPr lang="fr-FR">
                <a:solidFill>
                  <a:schemeClr val="bg1"/>
                </a:solidFill>
                <a:latin typeface="Arial" charset="0"/>
                <a:cs typeface="Arial" charset="0"/>
              </a:rPr>
              <a:t>. </a:t>
            </a:r>
            <a:endParaRPr lang="en-US">
              <a:solidFill>
                <a:schemeClr val="bg1"/>
              </a:solidFill>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6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93675">
                                            <p:txEl>
                                              <p:pRg st="2" end="2"/>
                                            </p:txEl>
                                          </p:spTgt>
                                        </p:tgtEl>
                                        <p:attrNameLst>
                                          <p:attrName>style.visibility</p:attrName>
                                        </p:attrNameLst>
                                      </p:cBhvr>
                                      <p:to>
                                        <p:strVal val="visible"/>
                                      </p:to>
                                    </p:set>
                                    <p:animEffect transition="in" filter="fade">
                                      <p:cBhvr>
                                        <p:cTn id="11" dur="2000"/>
                                        <p:tgtEl>
                                          <p:spTgt spid="93675">
                                            <p:txEl>
                                              <p:pRg st="2" end="2"/>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93675">
                                            <p:txEl>
                                              <p:pRg st="4" end="4"/>
                                            </p:txEl>
                                          </p:spTgt>
                                        </p:tgtEl>
                                        <p:attrNameLst>
                                          <p:attrName>style.visibility</p:attrName>
                                        </p:attrNameLst>
                                      </p:cBhvr>
                                      <p:to>
                                        <p:strVal val="visible"/>
                                      </p:to>
                                    </p:set>
                                    <p:animEffect transition="in" filter="fade">
                                      <p:cBhvr>
                                        <p:cTn id="16" dur="2000"/>
                                        <p:tgtEl>
                                          <p:spTgt spid="93675">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3675">
                                            <p:txEl>
                                              <p:pRg st="5" end="5"/>
                                            </p:txEl>
                                          </p:spTgt>
                                        </p:tgtEl>
                                        <p:attrNameLst>
                                          <p:attrName>style.visibility</p:attrName>
                                        </p:attrNameLst>
                                      </p:cBhvr>
                                      <p:to>
                                        <p:strVal val="visible"/>
                                      </p:to>
                                    </p:set>
                                    <p:animEffect transition="in" filter="fade">
                                      <p:cBhvr>
                                        <p:cTn id="19" dur="2000"/>
                                        <p:tgtEl>
                                          <p:spTgt spid="93675">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3675">
                                            <p:txEl>
                                              <p:pRg st="6" end="6"/>
                                            </p:txEl>
                                          </p:spTgt>
                                        </p:tgtEl>
                                        <p:attrNameLst>
                                          <p:attrName>style.visibility</p:attrName>
                                        </p:attrNameLst>
                                      </p:cBhvr>
                                      <p:to>
                                        <p:strVal val="visible"/>
                                      </p:to>
                                    </p:set>
                                    <p:animEffect transition="in" filter="fade">
                                      <p:cBhvr>
                                        <p:cTn id="22" dur="2000"/>
                                        <p:tgtEl>
                                          <p:spTgt spid="93675">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3675">
                                            <p:txEl>
                                              <p:pRg st="8" end="8"/>
                                            </p:txEl>
                                          </p:spTgt>
                                        </p:tgtEl>
                                        <p:attrNameLst>
                                          <p:attrName>style.visibility</p:attrName>
                                        </p:attrNameLst>
                                      </p:cBhvr>
                                      <p:to>
                                        <p:strVal val="visible"/>
                                      </p:to>
                                    </p:set>
                                    <p:animEffect transition="in" filter="fade">
                                      <p:cBhvr>
                                        <p:cTn id="25" dur="2000"/>
                                        <p:tgtEl>
                                          <p:spTgt spid="93675">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93675">
                                            <p:txEl>
                                              <p:pRg st="10" end="10"/>
                                            </p:txEl>
                                          </p:spTgt>
                                        </p:tgtEl>
                                        <p:attrNameLst>
                                          <p:attrName>style.visibility</p:attrName>
                                        </p:attrNameLst>
                                      </p:cBhvr>
                                      <p:to>
                                        <p:strVal val="visible"/>
                                      </p:to>
                                    </p:set>
                                    <p:animEffect transition="in" filter="fade">
                                      <p:cBhvr>
                                        <p:cTn id="28" dur="2000"/>
                                        <p:tgtEl>
                                          <p:spTgt spid="9367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37890"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37891"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25035E2-7398-9849-A8F0-28026CBD0A8D}" type="slidenum">
              <a:rPr kumimoji="0" lang="fr-FR" sz="800">
                <a:solidFill>
                  <a:srgbClr val="FFFFFF"/>
                </a:solidFill>
              </a:rPr>
              <a:pPr eaLnBrk="1" hangingPunct="1"/>
              <a:t>28</a:t>
            </a:fld>
            <a:endParaRPr kumimoji="0" lang="fr-FR" sz="800">
              <a:solidFill>
                <a:srgbClr val="FFFFFF"/>
              </a:solidFill>
            </a:endParaRPr>
          </a:p>
        </p:txBody>
      </p:sp>
      <p:sp>
        <p:nvSpPr>
          <p:cNvPr id="37892" name="Rectangle 2"/>
          <p:cNvSpPr>
            <a:spLocks noChangeArrowheads="1"/>
          </p:cNvSpPr>
          <p:nvPr/>
        </p:nvSpPr>
        <p:spPr bwMode="auto">
          <a:xfrm>
            <a:off x="5183188" y="1231900"/>
            <a:ext cx="3789362"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tabLst>
                <a:tab pos="363538" algn="l"/>
              </a:tabLst>
            </a:pPr>
            <a:r>
              <a:rPr lang="fr-FR" sz="1600">
                <a:solidFill>
                  <a:schemeClr val="bg1"/>
                </a:solidFill>
                <a:latin typeface="Arial" charset="0"/>
                <a:cs typeface="Arial" charset="0"/>
              </a:rPr>
              <a:t>Le positionnement absolu nécessite  un seul récepteur.</a:t>
            </a:r>
          </a:p>
          <a:p>
            <a:pPr algn="l">
              <a:tabLst>
                <a:tab pos="363538" algn="l"/>
              </a:tabLst>
            </a:pPr>
            <a:endParaRPr lang="fr-FR" sz="1600">
              <a:solidFill>
                <a:schemeClr val="bg1"/>
              </a:solidFill>
              <a:latin typeface="Arial" charset="0"/>
              <a:cs typeface="Arial" charset="0"/>
            </a:endParaRPr>
          </a:p>
          <a:p>
            <a:pPr algn="l">
              <a:tabLst>
                <a:tab pos="363538" algn="l"/>
              </a:tabLst>
            </a:pPr>
            <a:r>
              <a:rPr lang="fr-FR" sz="1600">
                <a:solidFill>
                  <a:schemeClr val="bg1"/>
                </a:solidFill>
                <a:latin typeface="Arial" charset="0"/>
                <a:cs typeface="Arial" charset="0"/>
              </a:rPr>
              <a:t>Ce type de positionnement est </a:t>
            </a:r>
            <a:r>
              <a:rPr lang="fr-FR" sz="1600" b="1">
                <a:solidFill>
                  <a:schemeClr val="bg1"/>
                </a:solidFill>
                <a:latin typeface="Arial" charset="0"/>
                <a:cs typeface="Arial" charset="0"/>
              </a:rPr>
              <a:t>peu précis</a:t>
            </a:r>
            <a:r>
              <a:rPr lang="fr-FR" sz="1600">
                <a:solidFill>
                  <a:schemeClr val="bg1"/>
                </a:solidFill>
                <a:latin typeface="Arial" charset="0"/>
                <a:cs typeface="Arial" charset="0"/>
              </a:rPr>
              <a:t>. Les coordonnées sont obtenues à partir des </a:t>
            </a:r>
            <a:r>
              <a:rPr lang="fr-FR" sz="1600" b="1">
                <a:solidFill>
                  <a:schemeClr val="bg1"/>
                </a:solidFill>
                <a:latin typeface="Arial" charset="0"/>
                <a:cs typeface="Arial" charset="0"/>
              </a:rPr>
              <a:t>mesures de code</a:t>
            </a:r>
            <a:r>
              <a:rPr lang="fr-FR" sz="1600">
                <a:solidFill>
                  <a:schemeClr val="bg1"/>
                </a:solidFill>
                <a:latin typeface="Arial" charset="0"/>
                <a:cs typeface="Arial" charset="0"/>
              </a:rPr>
              <a:t> et ont une précision de l'ordre de : </a:t>
            </a:r>
          </a:p>
          <a:p>
            <a:pPr algn="l">
              <a:buFont typeface="Wingdings" charset="0"/>
              <a:buChar char="§"/>
              <a:tabLst>
                <a:tab pos="363538" algn="l"/>
              </a:tabLst>
            </a:pPr>
            <a:r>
              <a:rPr lang="fr-FR" sz="1600" b="1">
                <a:solidFill>
                  <a:schemeClr val="bg1"/>
                </a:solidFill>
                <a:latin typeface="Arial" charset="0"/>
                <a:cs typeface="Arial" charset="0"/>
              </a:rPr>
              <a:t>10 m (ET = 5 m) </a:t>
            </a:r>
          </a:p>
          <a:p>
            <a:pPr algn="l">
              <a:buFont typeface="Wingdings" charset="0"/>
              <a:buNone/>
              <a:tabLst>
                <a:tab pos="363538" algn="l"/>
              </a:tabLst>
            </a:pPr>
            <a:r>
              <a:rPr lang="fr-FR" sz="1600" b="1">
                <a:solidFill>
                  <a:schemeClr val="bg1"/>
                </a:solidFill>
                <a:latin typeface="Arial" charset="0"/>
                <a:cs typeface="Arial" charset="0"/>
              </a:rPr>
              <a:t>	pour la composante horizontale</a:t>
            </a:r>
          </a:p>
          <a:p>
            <a:pPr algn="l">
              <a:buFont typeface="Wingdings" charset="0"/>
              <a:buChar char="§"/>
              <a:tabLst>
                <a:tab pos="363538" algn="l"/>
              </a:tabLst>
            </a:pPr>
            <a:r>
              <a:rPr lang="fr-FR" sz="1600" b="1">
                <a:solidFill>
                  <a:schemeClr val="bg1"/>
                </a:solidFill>
                <a:latin typeface="Arial" charset="0"/>
                <a:cs typeface="Arial" charset="0"/>
              </a:rPr>
              <a:t>30 m (ET = 10 m)</a:t>
            </a:r>
          </a:p>
          <a:p>
            <a:pPr algn="l">
              <a:buFont typeface="Wingdings" charset="0"/>
              <a:buNone/>
              <a:tabLst>
                <a:tab pos="363538" algn="l"/>
              </a:tabLst>
            </a:pPr>
            <a:r>
              <a:rPr lang="fr-FR" sz="1600" b="1">
                <a:solidFill>
                  <a:schemeClr val="bg1"/>
                </a:solidFill>
                <a:latin typeface="Arial" charset="0"/>
                <a:cs typeface="Arial" charset="0"/>
              </a:rPr>
              <a:t>	pour la composante verticale</a:t>
            </a:r>
            <a:r>
              <a:rPr lang="fr-FR" sz="1600">
                <a:solidFill>
                  <a:schemeClr val="bg1"/>
                </a:solidFill>
                <a:latin typeface="Arial" charset="0"/>
                <a:cs typeface="Arial" charset="0"/>
              </a:rPr>
              <a:t> </a:t>
            </a:r>
          </a:p>
          <a:p>
            <a:pPr algn="l">
              <a:tabLst>
                <a:tab pos="363538" algn="l"/>
              </a:tabLst>
            </a:pPr>
            <a:endParaRPr lang="fr-FR" sz="1600">
              <a:solidFill>
                <a:schemeClr val="bg1"/>
              </a:solidFill>
              <a:latin typeface="Arial" charset="0"/>
              <a:cs typeface="Arial" charset="0"/>
            </a:endParaRPr>
          </a:p>
          <a:p>
            <a:pPr algn="l">
              <a:tabLst>
                <a:tab pos="363538" algn="l"/>
              </a:tabLst>
            </a:pPr>
            <a:r>
              <a:rPr lang="fr-FR" sz="1600">
                <a:solidFill>
                  <a:schemeClr val="bg1"/>
                </a:solidFill>
                <a:latin typeface="Arial" charset="0"/>
                <a:cs typeface="Arial" charset="0"/>
              </a:rPr>
              <a:t>L’utilisation principale de cette méthode est la navigation sur terre, en mer ou dans les airs. </a:t>
            </a:r>
          </a:p>
        </p:txBody>
      </p:sp>
      <p:grpSp>
        <p:nvGrpSpPr>
          <p:cNvPr id="37893" name="Group 4"/>
          <p:cNvGrpSpPr>
            <a:grpSpLocks/>
          </p:cNvGrpSpPr>
          <p:nvPr/>
        </p:nvGrpSpPr>
        <p:grpSpPr bwMode="auto">
          <a:xfrm>
            <a:off x="5197475" y="750888"/>
            <a:ext cx="3683000" cy="5446712"/>
            <a:chOff x="3274" y="473"/>
            <a:chExt cx="2320" cy="3431"/>
          </a:xfrm>
        </p:grpSpPr>
        <p:pic>
          <p:nvPicPr>
            <p:cNvPr id="3789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3" y="780"/>
              <a:ext cx="2301" cy="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9" name="Text Box 6"/>
            <p:cNvSpPr txBox="1">
              <a:spLocks noChangeArrowheads="1"/>
            </p:cNvSpPr>
            <p:nvPr/>
          </p:nvSpPr>
          <p:spPr bwMode="auto">
            <a:xfrm>
              <a:off x="3274" y="473"/>
              <a:ext cx="231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2400" b="1">
                  <a:solidFill>
                    <a:srgbClr val="990000"/>
                  </a:solidFill>
                  <a:latin typeface="Arial" charset="0"/>
                </a:rPr>
                <a:t>Positionnement relatif</a:t>
              </a:r>
            </a:p>
          </p:txBody>
        </p:sp>
      </p:grpSp>
      <p:pic>
        <p:nvPicPr>
          <p:cNvPr id="3789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050" y="1239838"/>
            <a:ext cx="3652838"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Rectangle 8"/>
          <p:cNvSpPr>
            <a:spLocks noGrp="1" noChangeArrowheads="1"/>
          </p:cNvSpPr>
          <p:nvPr>
            <p:ph type="title"/>
          </p:nvPr>
        </p:nvSpPr>
        <p:spPr>
          <a:xfrm>
            <a:off x="963613" y="88900"/>
            <a:ext cx="8301037"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a:latin typeface="Arial" charset="0"/>
                <a:ea typeface="ＭＳ Ｐゴシック" charset="0"/>
                <a:cs typeface="Times New Roman" charset="0"/>
              </a:rPr>
              <a:t>2 MODES DE POSITIONNEMENT    </a:t>
            </a:r>
            <a:r>
              <a:rPr lang="fr-FR">
                <a:latin typeface="Arial" charset="0"/>
                <a:ea typeface="ＭＳ Ｐゴシック" charset="0"/>
                <a:cs typeface="Times New Roman" charset="0"/>
                <a:sym typeface="Wingdings" charset="0"/>
              </a:rPr>
              <a:t>    </a:t>
            </a:r>
            <a:r>
              <a:rPr lang="fr-FR">
                <a:latin typeface="Arial" charset="0"/>
                <a:ea typeface="ＭＳ Ｐゴシック" charset="0"/>
                <a:cs typeface="Times New Roman" charset="0"/>
              </a:rPr>
              <a:t>2 ORDRES DE PRECISION</a:t>
            </a:r>
            <a:endParaRPr lang="fr-FR" b="0">
              <a:latin typeface="Arial" charset="0"/>
              <a:ea typeface="ＭＳ Ｐゴシック" charset="0"/>
              <a:cs typeface="Times New Roman" charset="0"/>
            </a:endParaRPr>
          </a:p>
        </p:txBody>
      </p:sp>
      <p:sp>
        <p:nvSpPr>
          <p:cNvPr id="37896" name="Text Box 9"/>
          <p:cNvSpPr txBox="1">
            <a:spLocks noChangeArrowheads="1"/>
          </p:cNvSpPr>
          <p:nvPr/>
        </p:nvSpPr>
        <p:spPr bwMode="auto">
          <a:xfrm>
            <a:off x="1238250" y="736600"/>
            <a:ext cx="3668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2400" b="1">
                <a:solidFill>
                  <a:srgbClr val="990000"/>
                </a:solidFill>
                <a:latin typeface="Arial" charset="0"/>
              </a:rPr>
              <a:t>Positionnement absolu</a:t>
            </a:r>
          </a:p>
        </p:txBody>
      </p:sp>
      <p:pic>
        <p:nvPicPr>
          <p:cNvPr id="3789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3650" y="1230313"/>
            <a:ext cx="3652838"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Espace réservé de la date 6"/>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38914" name="Espace réservé du pied de page 7"/>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38915" name="Espace réservé du numéro de diapositive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F8B2EF20-6A77-084A-9A53-4CE7711A742A}" type="slidenum">
              <a:rPr kumimoji="0" lang="fr-FR" sz="800">
                <a:solidFill>
                  <a:srgbClr val="FFFFFF"/>
                </a:solidFill>
              </a:rPr>
              <a:pPr eaLnBrk="1" hangingPunct="1"/>
              <a:t>29</a:t>
            </a:fld>
            <a:endParaRPr kumimoji="0" lang="fr-FR" sz="800">
              <a:solidFill>
                <a:srgbClr val="FFFFFF"/>
              </a:solidFill>
            </a:endParaRPr>
          </a:p>
        </p:txBody>
      </p:sp>
      <p:sp>
        <p:nvSpPr>
          <p:cNvPr id="38916" name="Text Box 2"/>
          <p:cNvSpPr txBox="1">
            <a:spLocks noChangeArrowheads="1"/>
          </p:cNvSpPr>
          <p:nvPr/>
        </p:nvSpPr>
        <p:spPr bwMode="auto">
          <a:xfrm>
            <a:off x="1270000" y="673100"/>
            <a:ext cx="3656013" cy="5732463"/>
          </a:xfrm>
          <a:prstGeom prst="rect">
            <a:avLst/>
          </a:prstGeom>
          <a:gradFill rotWithShape="0">
            <a:gsLst>
              <a:gs pos="0">
                <a:srgbClr val="FFFFFF"/>
              </a:gs>
              <a:gs pos="100000">
                <a:srgbClr val="FFFFB7"/>
              </a:gs>
            </a:gsLst>
            <a:lin ang="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endParaRPr lang="fr-FR" sz="2400"/>
          </a:p>
        </p:txBody>
      </p:sp>
      <p:sp>
        <p:nvSpPr>
          <p:cNvPr id="38917" name="Text Box 3"/>
          <p:cNvSpPr txBox="1">
            <a:spLocks noChangeArrowheads="1"/>
          </p:cNvSpPr>
          <p:nvPr/>
        </p:nvSpPr>
        <p:spPr bwMode="auto">
          <a:xfrm>
            <a:off x="5129213" y="666750"/>
            <a:ext cx="3656012" cy="5734050"/>
          </a:xfrm>
          <a:prstGeom prst="rect">
            <a:avLst/>
          </a:prstGeom>
          <a:gradFill rotWithShape="0">
            <a:gsLst>
              <a:gs pos="0">
                <a:srgbClr val="FFD9D9"/>
              </a:gs>
              <a:gs pos="100000">
                <a:srgbClr val="FFFFFF"/>
              </a:gs>
            </a:gsLst>
            <a:lin ang="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endParaRPr lang="fr-FR" sz="2400"/>
          </a:p>
        </p:txBody>
      </p:sp>
      <p:sp>
        <p:nvSpPr>
          <p:cNvPr id="38918" name="Text Box 4"/>
          <p:cNvSpPr txBox="1">
            <a:spLocks noChangeArrowheads="1"/>
          </p:cNvSpPr>
          <p:nvPr/>
        </p:nvSpPr>
        <p:spPr bwMode="auto">
          <a:xfrm>
            <a:off x="5197475" y="750888"/>
            <a:ext cx="3668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2400" b="1">
                <a:solidFill>
                  <a:srgbClr val="990000"/>
                </a:solidFill>
                <a:latin typeface="Arial" charset="0"/>
              </a:rPr>
              <a:t>Positionnement relatif</a:t>
            </a:r>
          </a:p>
        </p:txBody>
      </p:sp>
      <p:sp>
        <p:nvSpPr>
          <p:cNvPr id="38919" name="Rectangle 5"/>
          <p:cNvSpPr>
            <a:spLocks noGrp="1" noChangeArrowheads="1"/>
          </p:cNvSpPr>
          <p:nvPr>
            <p:ph type="title" sz="quarter" idx="4294967295"/>
          </p:nvPr>
        </p:nvSpPr>
        <p:spPr>
          <a:xfrm>
            <a:off x="858838" y="101600"/>
            <a:ext cx="807720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a:latin typeface="Arial" charset="0"/>
                <a:ea typeface="ＭＳ Ｐゴシック" charset="0"/>
                <a:cs typeface="Times New Roman" charset="0"/>
              </a:rPr>
              <a:t>Positionnement absolu et différentiel : Exemples</a:t>
            </a:r>
          </a:p>
        </p:txBody>
      </p:sp>
      <p:pic>
        <p:nvPicPr>
          <p:cNvPr id="38920" name="Picture 6" descr="IMGP0200"/>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436563" y="1223963"/>
            <a:ext cx="1998662" cy="1500187"/>
          </a:xfrm>
          <a:noFill/>
        </p:spPr>
      </p:pic>
      <p:sp>
        <p:nvSpPr>
          <p:cNvPr id="38921" name="Text Box 7"/>
          <p:cNvSpPr txBox="1">
            <a:spLocks noChangeArrowheads="1"/>
          </p:cNvSpPr>
          <p:nvPr/>
        </p:nvSpPr>
        <p:spPr bwMode="auto">
          <a:xfrm>
            <a:off x="1238250" y="736600"/>
            <a:ext cx="3668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2400" b="1">
                <a:solidFill>
                  <a:srgbClr val="990000"/>
                </a:solidFill>
                <a:latin typeface="Arial" charset="0"/>
              </a:rPr>
              <a:t>Positionnement absolu</a:t>
            </a:r>
          </a:p>
        </p:txBody>
      </p:sp>
      <p:pic>
        <p:nvPicPr>
          <p:cNvPr id="392200" name="Picture 8" descr="landkarten_gps_frontalansic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0488" y="1236663"/>
            <a:ext cx="2236787"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201" name="Picture 9" descr="DSCN23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 y="2892425"/>
            <a:ext cx="4427538"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202" name="Picture 10" descr="Sans%20titre%20-%2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888" y="4703763"/>
            <a:ext cx="2509837" cy="1376362"/>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92200"/>
                                        </p:tgtEl>
                                        <p:attrNameLst>
                                          <p:attrName>style.visibility</p:attrName>
                                        </p:attrNameLst>
                                      </p:cBhvr>
                                      <p:to>
                                        <p:strVal val="visible"/>
                                      </p:to>
                                    </p:set>
                                    <p:animEffect transition="in" filter="fade">
                                      <p:cBhvr>
                                        <p:cTn id="7" dur="2000"/>
                                        <p:tgtEl>
                                          <p:spTgt spid="3922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92201"/>
                                        </p:tgtEl>
                                        <p:attrNameLst>
                                          <p:attrName>style.visibility</p:attrName>
                                        </p:attrNameLst>
                                      </p:cBhvr>
                                      <p:to>
                                        <p:strVal val="visible"/>
                                      </p:to>
                                    </p:set>
                                    <p:animEffect transition="in" filter="fade">
                                      <p:cBhvr>
                                        <p:cTn id="12" dur="2000"/>
                                        <p:tgtEl>
                                          <p:spTgt spid="392201"/>
                                        </p:tgtEl>
                                      </p:cBhvr>
                                    </p:animEffect>
                                  </p:childTnLst>
                                </p:cTn>
                              </p:par>
                              <p:par>
                                <p:cTn id="13" presetID="10" presetClass="entr" presetSubtype="0" fill="hold" nodeType="withEffect">
                                  <p:stCondLst>
                                    <p:cond delay="0"/>
                                  </p:stCondLst>
                                  <p:childTnLst>
                                    <p:set>
                                      <p:cBhvr>
                                        <p:cTn id="14" dur="1" fill="hold">
                                          <p:stCondLst>
                                            <p:cond delay="0"/>
                                          </p:stCondLst>
                                        </p:cTn>
                                        <p:tgtEl>
                                          <p:spTgt spid="392202"/>
                                        </p:tgtEl>
                                        <p:attrNameLst>
                                          <p:attrName>style.visibility</p:attrName>
                                        </p:attrNameLst>
                                      </p:cBhvr>
                                      <p:to>
                                        <p:strVal val="visible"/>
                                      </p:to>
                                    </p:set>
                                    <p:animEffect transition="in" filter="fade">
                                      <p:cBhvr>
                                        <p:cTn id="15" dur="2000"/>
                                        <p:tgtEl>
                                          <p:spTgt spid="39220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mph" presetSubtype="0" fill="hold" nodeType="clickEffect">
                                  <p:stCondLst>
                                    <p:cond delay="0"/>
                                  </p:stCondLst>
                                  <p:childTnLst>
                                    <p:animScale>
                                      <p:cBhvr>
                                        <p:cTn id="19" dur="2000" fill="hold"/>
                                        <p:tgtEl>
                                          <p:spTgt spid="392201"/>
                                        </p:tgtEl>
                                      </p:cBhvr>
                                      <p:by x="60000" y="60000"/>
                                    </p:animScale>
                                  </p:childTnLst>
                                </p:cTn>
                              </p:par>
                              <p:par>
                                <p:cTn id="20" presetID="6" presetClass="emph" presetSubtype="0" fill="hold" nodeType="withEffect">
                                  <p:stCondLst>
                                    <p:cond delay="0"/>
                                  </p:stCondLst>
                                  <p:childTnLst>
                                    <p:animScale>
                                      <p:cBhvr>
                                        <p:cTn id="21" dur="2000" fill="hold"/>
                                        <p:tgtEl>
                                          <p:spTgt spid="392202"/>
                                        </p:tgtEl>
                                      </p:cBhvr>
                                      <p:by x="80000" y="80000"/>
                                    </p:animScale>
                                  </p:childTnLst>
                                </p:cTn>
                              </p:par>
                              <p:par>
                                <p:cTn id="22" presetID="49" presetClass="path" presetSubtype="0" accel="50000" decel="50000" fill="hold" nodeType="withEffect">
                                  <p:stCondLst>
                                    <p:cond delay="0"/>
                                  </p:stCondLst>
                                  <p:childTnLst>
                                    <p:animMotion origin="layout" path="M -5.55556E-7 1.82512E-6 L 0.51024 0.11728 " pathEditMode="relative" rAng="0" ptsTypes="AA">
                                      <p:cBhvr>
                                        <p:cTn id="23" dur="2000" fill="hold"/>
                                        <p:tgtEl>
                                          <p:spTgt spid="392201"/>
                                        </p:tgtEl>
                                        <p:attrNameLst>
                                          <p:attrName>ppt_x</p:attrName>
                                          <p:attrName>ppt_y</p:attrName>
                                        </p:attrNameLst>
                                      </p:cBhvr>
                                      <p:rCtr x="25503" y="5852"/>
                                    </p:animMotion>
                                  </p:childTnLst>
                                </p:cTn>
                              </p:par>
                              <p:par>
                                <p:cTn id="24" presetID="49" presetClass="path" presetSubtype="0" accel="50000" decel="50000" fill="hold" nodeType="withEffect">
                                  <p:stCondLst>
                                    <p:cond delay="0"/>
                                  </p:stCondLst>
                                  <p:childTnLst>
                                    <p:animMotion origin="layout" path="M 4.72222E-6 4.42054E-6 L 0.51996 0.05065 " pathEditMode="relative" rAng="0" ptsTypes="AA">
                                      <p:cBhvr>
                                        <p:cTn id="25" dur="2000" fill="hold"/>
                                        <p:tgtEl>
                                          <p:spTgt spid="392202"/>
                                        </p:tgtEl>
                                        <p:attrNameLst>
                                          <p:attrName>ppt_x</p:attrName>
                                          <p:attrName>ppt_y</p:attrName>
                                        </p:attrNameLst>
                                      </p:cBhvr>
                                      <p:rCtr x="25990" y="25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11266"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11267"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5C860FD7-1926-F047-8B9B-4084E08883F7}" type="slidenum">
              <a:rPr kumimoji="0" lang="fr-FR" sz="800">
                <a:solidFill>
                  <a:srgbClr val="FFFFFF"/>
                </a:solidFill>
              </a:rPr>
              <a:pPr eaLnBrk="1" hangingPunct="1"/>
              <a:t>3</a:t>
            </a:fld>
            <a:endParaRPr kumimoji="0" lang="fr-FR" sz="800">
              <a:solidFill>
                <a:srgbClr val="FFFFFF"/>
              </a:solidFill>
            </a:endParaRPr>
          </a:p>
        </p:txBody>
      </p:sp>
      <p:sp>
        <p:nvSpPr>
          <p:cNvPr id="11268" name="Rectangle 6"/>
          <p:cNvSpPr>
            <a:spLocks noGrp="1" noChangeArrowheads="1"/>
          </p:cNvSpPr>
          <p:nvPr>
            <p:ph type="body" idx="1"/>
          </p:nvPr>
        </p:nvSpPr>
        <p:spPr>
          <a:xfrm>
            <a:off x="1346200" y="1122363"/>
            <a:ext cx="7404100" cy="4851400"/>
          </a:xfrm>
        </p:spPr>
        <p:txBody>
          <a:bodyPr/>
          <a:lstStyle/>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Description du système</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Principe du positionnement</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Structure des signaux GPS</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Positionnement absolu et Positionnement différentiel</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La mesure sur les codes </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La mesure sur la phase</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Les source </a:t>
            </a:r>
            <a:r>
              <a:rPr lang="fr-FR" sz="1800" b="1" dirty="0" smtClean="0">
                <a:solidFill>
                  <a:srgbClr val="333399"/>
                </a:solidFill>
                <a:latin typeface="Arial" charset="0"/>
                <a:ea typeface="ＭＳ Ｐゴシック" charset="0"/>
                <a:cs typeface="Arial" charset="0"/>
              </a:rPr>
              <a:t>d’erreur</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Le positionnement absolu avec la méthode PPP</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smtClean="0">
                <a:solidFill>
                  <a:srgbClr val="333399"/>
                </a:solidFill>
                <a:latin typeface="Arial" charset="0"/>
                <a:ea typeface="ＭＳ Ｐゴシック" charset="0"/>
                <a:cs typeface="Arial" charset="0"/>
              </a:rPr>
              <a:t>Notion </a:t>
            </a:r>
            <a:r>
              <a:rPr lang="fr-FR" sz="1800" b="1" dirty="0">
                <a:solidFill>
                  <a:srgbClr val="333399"/>
                </a:solidFill>
                <a:latin typeface="Arial" charset="0"/>
                <a:ea typeface="ＭＳ Ｐゴシック" charset="0"/>
                <a:cs typeface="Arial" charset="0"/>
              </a:rPr>
              <a:t>de précision et de répétabilité</a:t>
            </a:r>
          </a:p>
        </p:txBody>
      </p:sp>
      <p:sp>
        <p:nvSpPr>
          <p:cNvPr id="11269" name="Titre 9"/>
          <p:cNvSpPr>
            <a:spLocks noGrp="1"/>
          </p:cNvSpPr>
          <p:nvPr>
            <p:ph type="title"/>
          </p:nvPr>
        </p:nvSpPr>
        <p:spPr/>
        <p:txBody>
          <a:bodyPr/>
          <a:lstStyle/>
          <a:p>
            <a:pPr marL="357188"/>
            <a:r>
              <a:rPr lang="fr-FR">
                <a:solidFill>
                  <a:srgbClr val="1B4A6E"/>
                </a:solidFill>
                <a:latin typeface="Arial" charset="0"/>
                <a:ea typeface="ＭＳ Ｐゴシック" charset="0"/>
                <a:cs typeface="ＭＳ Ｐゴシック" charset="0"/>
              </a:rPr>
              <a:t>PLAN</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Espace réservé de la date 6"/>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39938" name="Espace réservé du pied de page 7"/>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39939" name="Espace réservé du numéro de diapositive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DFAE93B8-89E2-8C44-87A4-B1A9E9CEB255}" type="slidenum">
              <a:rPr kumimoji="0" lang="fr-FR" sz="800">
                <a:solidFill>
                  <a:srgbClr val="FFFFFF"/>
                </a:solidFill>
              </a:rPr>
              <a:pPr eaLnBrk="1" hangingPunct="1"/>
              <a:t>30</a:t>
            </a:fld>
            <a:endParaRPr kumimoji="0" lang="fr-FR" sz="800">
              <a:solidFill>
                <a:srgbClr val="FFFFFF"/>
              </a:solidFill>
            </a:endParaRPr>
          </a:p>
        </p:txBody>
      </p:sp>
      <p:sp>
        <p:nvSpPr>
          <p:cNvPr id="39940" name="Text Box 2"/>
          <p:cNvSpPr txBox="1">
            <a:spLocks noChangeArrowheads="1"/>
          </p:cNvSpPr>
          <p:nvPr/>
        </p:nvSpPr>
        <p:spPr bwMode="auto">
          <a:xfrm>
            <a:off x="1270000" y="673100"/>
            <a:ext cx="3656013" cy="5732463"/>
          </a:xfrm>
          <a:prstGeom prst="rect">
            <a:avLst/>
          </a:prstGeom>
          <a:gradFill rotWithShape="0">
            <a:gsLst>
              <a:gs pos="0">
                <a:srgbClr val="FFFFFF"/>
              </a:gs>
              <a:gs pos="100000">
                <a:srgbClr val="FFFFB7"/>
              </a:gs>
            </a:gsLst>
            <a:lin ang="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endParaRPr lang="fr-FR" sz="2400"/>
          </a:p>
        </p:txBody>
      </p:sp>
      <p:sp>
        <p:nvSpPr>
          <p:cNvPr id="39941" name="Text Box 3"/>
          <p:cNvSpPr txBox="1">
            <a:spLocks noChangeArrowheads="1"/>
          </p:cNvSpPr>
          <p:nvPr/>
        </p:nvSpPr>
        <p:spPr bwMode="auto">
          <a:xfrm>
            <a:off x="5129213" y="666750"/>
            <a:ext cx="3656012" cy="5734050"/>
          </a:xfrm>
          <a:prstGeom prst="rect">
            <a:avLst/>
          </a:prstGeom>
          <a:gradFill rotWithShape="0">
            <a:gsLst>
              <a:gs pos="0">
                <a:srgbClr val="FFD9D9"/>
              </a:gs>
              <a:gs pos="100000">
                <a:srgbClr val="FFFFFF"/>
              </a:gs>
            </a:gsLst>
            <a:lin ang="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endParaRPr lang="fr-FR" sz="2400"/>
          </a:p>
        </p:txBody>
      </p:sp>
      <p:sp>
        <p:nvSpPr>
          <p:cNvPr id="393220" name="AutoShape 4"/>
          <p:cNvSpPr>
            <a:spLocks noChangeArrowheads="1"/>
          </p:cNvSpPr>
          <p:nvPr/>
        </p:nvSpPr>
        <p:spPr bwMode="auto">
          <a:xfrm rot="16200000" flipV="1">
            <a:off x="5625307" y="3826669"/>
            <a:ext cx="1214437" cy="733425"/>
          </a:xfrm>
          <a:prstGeom prst="curvedUpArrow">
            <a:avLst>
              <a:gd name="adj1" fmla="val 16880"/>
              <a:gd name="adj2" fmla="val 66234"/>
              <a:gd name="adj3" fmla="val 25755"/>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pic>
        <p:nvPicPr>
          <p:cNvPr id="393221" name="Picture 5" descr="ordinate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1463" y="2976563"/>
            <a:ext cx="1381125"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 Box 6"/>
          <p:cNvSpPr txBox="1">
            <a:spLocks noChangeArrowheads="1"/>
          </p:cNvSpPr>
          <p:nvPr/>
        </p:nvSpPr>
        <p:spPr bwMode="auto">
          <a:xfrm>
            <a:off x="5197475" y="750888"/>
            <a:ext cx="3668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2400" b="1">
                <a:solidFill>
                  <a:srgbClr val="990000"/>
                </a:solidFill>
                <a:latin typeface="Arial" charset="0"/>
              </a:rPr>
              <a:t>Positionnement relatif</a:t>
            </a:r>
          </a:p>
        </p:txBody>
      </p:sp>
      <p:sp>
        <p:nvSpPr>
          <p:cNvPr id="39945" name="Rectangle 7"/>
          <p:cNvSpPr>
            <a:spLocks noGrp="1" noChangeArrowheads="1"/>
          </p:cNvSpPr>
          <p:nvPr>
            <p:ph type="title" sz="quarter" idx="4294967295"/>
          </p:nvPr>
        </p:nvSpPr>
        <p:spPr>
          <a:xfrm>
            <a:off x="858838" y="101600"/>
            <a:ext cx="807720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a:latin typeface="Arial" charset="0"/>
                <a:ea typeface="ＭＳ Ｐゴシック" charset="0"/>
                <a:cs typeface="Times New Roman" charset="0"/>
              </a:rPr>
              <a:t>Positionnement absolu et différentiel : Exemples</a:t>
            </a:r>
          </a:p>
        </p:txBody>
      </p:sp>
      <p:pic>
        <p:nvPicPr>
          <p:cNvPr id="393225" name="Picture 9" descr="gps_avion"/>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30213" y="2840038"/>
            <a:ext cx="2154237" cy="1712912"/>
          </a:xfrm>
          <a:noFill/>
        </p:spPr>
      </p:pic>
      <p:pic>
        <p:nvPicPr>
          <p:cNvPr id="39948" name="Picture 10" descr="IMGP0200"/>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436563" y="1223963"/>
            <a:ext cx="1998662" cy="1500187"/>
          </a:xfrm>
          <a:noFill/>
        </p:spPr>
      </p:pic>
      <p:sp>
        <p:nvSpPr>
          <p:cNvPr id="39949" name="Text Box 11"/>
          <p:cNvSpPr txBox="1">
            <a:spLocks noChangeArrowheads="1"/>
          </p:cNvSpPr>
          <p:nvPr/>
        </p:nvSpPr>
        <p:spPr bwMode="auto">
          <a:xfrm>
            <a:off x="1238250" y="736600"/>
            <a:ext cx="3668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2400" b="1">
                <a:solidFill>
                  <a:srgbClr val="990000"/>
                </a:solidFill>
                <a:latin typeface="Arial" charset="0"/>
              </a:rPr>
              <a:t>Positionnement absolu</a:t>
            </a:r>
          </a:p>
        </p:txBody>
      </p:sp>
      <p:pic>
        <p:nvPicPr>
          <p:cNvPr id="39950" name="Picture 12" descr="landkarten_gps_frontalansic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0488" y="1247775"/>
            <a:ext cx="2236787"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229" name="Picture 13" descr="de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9238" y="2814638"/>
            <a:ext cx="20796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2" name="Picture 14" descr="DSCN230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0750" y="4306888"/>
            <a:ext cx="26924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3" name="Picture 15" descr="Sans%20titre%20-%20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4625" y="5178425"/>
            <a:ext cx="1943100" cy="1066800"/>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393232" name="AutoShape 16"/>
          <p:cNvSpPr>
            <a:spLocks noChangeArrowheads="1"/>
          </p:cNvSpPr>
          <p:nvPr/>
        </p:nvSpPr>
        <p:spPr bwMode="auto">
          <a:xfrm rot="5400000">
            <a:off x="5620544" y="2588419"/>
            <a:ext cx="1214437" cy="733425"/>
          </a:xfrm>
          <a:prstGeom prst="curvedUpArrow">
            <a:avLst>
              <a:gd name="adj1" fmla="val 16880"/>
              <a:gd name="adj2" fmla="val 66234"/>
              <a:gd name="adj3" fmla="val 25755"/>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pic>
        <p:nvPicPr>
          <p:cNvPr id="39955" name="Picture 17" descr="mtpl_g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3975" y="1254125"/>
            <a:ext cx="2290763"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3235" name="Text Box 19"/>
          <p:cNvSpPr txBox="1">
            <a:spLocks noChangeArrowheads="1"/>
          </p:cNvSpPr>
          <p:nvPr/>
        </p:nvSpPr>
        <p:spPr bwMode="auto">
          <a:xfrm rot="-1900767">
            <a:off x="952500" y="3216275"/>
            <a:ext cx="3460750" cy="923925"/>
          </a:xfrm>
          <a:prstGeom prst="rect">
            <a:avLst/>
          </a:prstGeom>
          <a:solidFill>
            <a:srgbClr val="FFFFFF"/>
          </a:solidFill>
          <a:ln w="9525">
            <a:solidFill>
              <a:schemeClr val="bg1"/>
            </a:solidFill>
            <a:miter lim="800000"/>
            <a:headEnd/>
            <a:tailEnd/>
          </a:ln>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5400" b="1">
                <a:solidFill>
                  <a:srgbClr val="CC0000"/>
                </a:solidFill>
                <a:latin typeface="Arial" charset="0"/>
                <a:cs typeface="Arial" charset="0"/>
              </a:rPr>
              <a:t>Qlq. 10 m</a:t>
            </a:r>
          </a:p>
        </p:txBody>
      </p:sp>
      <p:sp>
        <p:nvSpPr>
          <p:cNvPr id="393236" name="Text Box 20"/>
          <p:cNvSpPr txBox="1">
            <a:spLocks noChangeArrowheads="1"/>
          </p:cNvSpPr>
          <p:nvPr/>
        </p:nvSpPr>
        <p:spPr bwMode="auto">
          <a:xfrm rot="-1900767">
            <a:off x="5321300" y="3046413"/>
            <a:ext cx="3460750" cy="923925"/>
          </a:xfrm>
          <a:prstGeom prst="rect">
            <a:avLst/>
          </a:prstGeom>
          <a:solidFill>
            <a:srgbClr val="FFFFFF"/>
          </a:solidFill>
          <a:ln w="9525">
            <a:solidFill>
              <a:schemeClr val="bg1"/>
            </a:solidFill>
            <a:miter lim="800000"/>
            <a:headEnd/>
            <a:tailEnd/>
          </a:ln>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5400" b="1">
                <a:solidFill>
                  <a:srgbClr val="CC0000"/>
                </a:solidFill>
                <a:latin typeface="Arial" charset="0"/>
                <a:cs typeface="Arial" charset="0"/>
              </a:rPr>
              <a:t>Qlq. mm</a:t>
            </a:r>
          </a:p>
        </p:txBody>
      </p:sp>
      <p:pic>
        <p:nvPicPr>
          <p:cNvPr id="5" name="Espace réservé du contenu 4"/>
          <p:cNvPicPr>
            <a:picLocks noGrp="1" noChangeAspect="1"/>
          </p:cNvPicPr>
          <p:nvPr>
            <p:ph sz="quarter" idx="2"/>
          </p:nvPr>
        </p:nvPicPr>
        <p:blipFill>
          <a:blip r:embed="rId10"/>
          <a:srcRect t="1108" b="1108"/>
          <a:stretch>
            <a:fillRect/>
          </a:stretch>
        </p:blipFill>
        <p:spPr>
          <a:xfrm>
            <a:off x="445057" y="4705181"/>
            <a:ext cx="2511125" cy="1478089"/>
          </a:xfrm>
        </p:spPr>
      </p:pic>
      <p:pic>
        <p:nvPicPr>
          <p:cNvPr id="7" name="Espace réservé du contenu 6"/>
          <p:cNvPicPr>
            <a:picLocks noGrp="1" noChangeAspect="1"/>
          </p:cNvPicPr>
          <p:nvPr>
            <p:ph sz="quarter" idx="1"/>
          </p:nvPr>
        </p:nvPicPr>
        <p:blipFill>
          <a:blip r:embed="rId11"/>
          <a:srcRect t="6513" b="6513"/>
          <a:stretch>
            <a:fillRect/>
          </a:stretch>
        </p:blipFill>
        <p:spPr>
          <a:xfrm>
            <a:off x="3024675" y="5100590"/>
            <a:ext cx="1855128" cy="1092464"/>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393232"/>
                                        </p:tgtEl>
                                        <p:attrNameLst>
                                          <p:attrName>style.visibility</p:attrName>
                                        </p:attrNameLst>
                                      </p:cBhvr>
                                      <p:to>
                                        <p:strVal val="visible"/>
                                      </p:to>
                                    </p:set>
                                    <p:animEffect transition="in" filter="fade">
                                      <p:cBhvr>
                                        <p:cTn id="7" dur="2000"/>
                                        <p:tgtEl>
                                          <p:spTgt spid="3932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3220"/>
                                        </p:tgtEl>
                                        <p:attrNameLst>
                                          <p:attrName>style.visibility</p:attrName>
                                        </p:attrNameLst>
                                      </p:cBhvr>
                                      <p:to>
                                        <p:strVal val="visible"/>
                                      </p:to>
                                    </p:set>
                                    <p:animEffect transition="in" filter="fade">
                                      <p:cBhvr>
                                        <p:cTn id="10" dur="2000"/>
                                        <p:tgtEl>
                                          <p:spTgt spid="393220"/>
                                        </p:tgtEl>
                                      </p:cBhvr>
                                    </p:animEffect>
                                  </p:childTnLst>
                                </p:cTn>
                              </p:par>
                            </p:childTnLst>
                          </p:cTn>
                        </p:par>
                        <p:par>
                          <p:cTn id="11" fill="hold" nodeType="afterGroup">
                            <p:stCondLst>
                              <p:cond delay="4000"/>
                            </p:stCondLst>
                            <p:childTnLst>
                              <p:par>
                                <p:cTn id="12" presetID="10" presetClass="entr" presetSubtype="0" fill="hold" nodeType="afterEffect">
                                  <p:stCondLst>
                                    <p:cond delay="0"/>
                                  </p:stCondLst>
                                  <p:childTnLst>
                                    <p:set>
                                      <p:cBhvr>
                                        <p:cTn id="13" dur="1" fill="hold">
                                          <p:stCondLst>
                                            <p:cond delay="0"/>
                                          </p:stCondLst>
                                        </p:cTn>
                                        <p:tgtEl>
                                          <p:spTgt spid="393221"/>
                                        </p:tgtEl>
                                        <p:attrNameLst>
                                          <p:attrName>style.visibility</p:attrName>
                                        </p:attrNameLst>
                                      </p:cBhvr>
                                      <p:to>
                                        <p:strVal val="visible"/>
                                      </p:to>
                                    </p:set>
                                    <p:animEffect transition="in" filter="fade">
                                      <p:cBhvr>
                                        <p:cTn id="14" dur="2000"/>
                                        <p:tgtEl>
                                          <p:spTgt spid="39322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393225"/>
                                        </p:tgtEl>
                                        <p:attrNameLst>
                                          <p:attrName>style.visibility</p:attrName>
                                        </p:attrNameLst>
                                      </p:cBhvr>
                                      <p:to>
                                        <p:strVal val="visible"/>
                                      </p:to>
                                    </p:set>
                                    <p:animEffect transition="in" filter="fade">
                                      <p:cBhvr>
                                        <p:cTn id="19" dur="2000"/>
                                        <p:tgtEl>
                                          <p:spTgt spid="393225"/>
                                        </p:tgtEl>
                                      </p:cBhvr>
                                    </p:animEffect>
                                  </p:childTnLst>
                                </p:cTn>
                              </p:par>
                            </p:childTnLst>
                          </p:cTn>
                        </p:par>
                      </p:childTnLst>
                    </p:cTn>
                  </p:par>
                  <p:par>
                    <p:cTn id="20" fill="hold">
                      <p:stCondLst>
                        <p:cond delay="indefinite"/>
                      </p:stCondLst>
                      <p:childTnLst>
                        <p:par>
                          <p:cTn id="21" fill="hold" nodeType="afterGroup">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0"/>
                            </p:stCondLst>
                            <p:childTnLst>
                              <p:par>
                                <p:cTn id="29" presetID="10" presetClass="entr" presetSubtype="0" fill="hold" nodeType="afterEffect">
                                  <p:stCondLst>
                                    <p:cond delay="2000"/>
                                  </p:stCondLst>
                                  <p:childTnLst>
                                    <p:set>
                                      <p:cBhvr>
                                        <p:cTn id="30" dur="1" fill="hold">
                                          <p:stCondLst>
                                            <p:cond delay="0"/>
                                          </p:stCondLst>
                                        </p:cTn>
                                        <p:tgtEl>
                                          <p:spTgt spid="393229"/>
                                        </p:tgtEl>
                                        <p:attrNameLst>
                                          <p:attrName>style.visibility</p:attrName>
                                        </p:attrNameLst>
                                      </p:cBhvr>
                                      <p:to>
                                        <p:strVal val="visible"/>
                                      </p:to>
                                    </p:set>
                                    <p:animEffect transition="in" filter="fade">
                                      <p:cBhvr>
                                        <p:cTn id="31" dur="2000"/>
                                        <p:tgtEl>
                                          <p:spTgt spid="39322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93236"/>
                                        </p:tgtEl>
                                        <p:attrNameLst>
                                          <p:attrName>style.visibility</p:attrName>
                                        </p:attrNameLst>
                                      </p:cBhvr>
                                      <p:to>
                                        <p:strVal val="visible"/>
                                      </p:to>
                                    </p:set>
                                    <p:animEffect transition="in" filter="wipe(down)">
                                      <p:cBhvr>
                                        <p:cTn id="36" dur="500"/>
                                        <p:tgtEl>
                                          <p:spTgt spid="39323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93235"/>
                                        </p:tgtEl>
                                        <p:attrNameLst>
                                          <p:attrName>style.visibility</p:attrName>
                                        </p:attrNameLst>
                                      </p:cBhvr>
                                      <p:to>
                                        <p:strVal val="visible"/>
                                      </p:to>
                                    </p:set>
                                    <p:animEffect transition="in" filter="wipe(down)">
                                      <p:cBhvr>
                                        <p:cTn id="39" dur="500"/>
                                        <p:tgtEl>
                                          <p:spTgt spid="393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20" grpId="0" animBg="1"/>
      <p:bldP spid="393232" grpId="0" animBg="1"/>
      <p:bldP spid="393235" grpId="0" animBg="1"/>
      <p:bldP spid="3932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Espace réservé de la date 6"/>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40962" name="Espace réservé du pied de page 7"/>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40963" name="Espace réservé du numéro de diapositive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115D1607-42D4-824C-BBA0-2922707063DC}" type="slidenum">
              <a:rPr kumimoji="0" lang="fr-FR" sz="800">
                <a:solidFill>
                  <a:srgbClr val="FFFFFF"/>
                </a:solidFill>
              </a:rPr>
              <a:pPr eaLnBrk="1" hangingPunct="1"/>
              <a:t>31</a:t>
            </a:fld>
            <a:endParaRPr kumimoji="0" lang="fr-FR" sz="800">
              <a:solidFill>
                <a:srgbClr val="FFFFFF"/>
              </a:solidFill>
            </a:endParaRPr>
          </a:p>
        </p:txBody>
      </p:sp>
      <p:sp>
        <p:nvSpPr>
          <p:cNvPr id="40964" name="Text Box 2"/>
          <p:cNvSpPr txBox="1">
            <a:spLocks noChangeArrowheads="1"/>
          </p:cNvSpPr>
          <p:nvPr/>
        </p:nvSpPr>
        <p:spPr bwMode="auto">
          <a:xfrm>
            <a:off x="1270000" y="673100"/>
            <a:ext cx="3656013" cy="5732463"/>
          </a:xfrm>
          <a:prstGeom prst="rect">
            <a:avLst/>
          </a:prstGeom>
          <a:gradFill rotWithShape="0">
            <a:gsLst>
              <a:gs pos="0">
                <a:srgbClr val="FFFFFF"/>
              </a:gs>
              <a:gs pos="100000">
                <a:srgbClr val="FFFFB7"/>
              </a:gs>
            </a:gsLst>
            <a:lin ang="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endParaRPr lang="fr-FR" sz="2400"/>
          </a:p>
        </p:txBody>
      </p:sp>
      <p:sp>
        <p:nvSpPr>
          <p:cNvPr id="40965" name="Text Box 3"/>
          <p:cNvSpPr txBox="1">
            <a:spLocks noChangeArrowheads="1"/>
          </p:cNvSpPr>
          <p:nvPr/>
        </p:nvSpPr>
        <p:spPr bwMode="auto">
          <a:xfrm>
            <a:off x="1238250" y="736600"/>
            <a:ext cx="36687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2400" b="1">
                <a:solidFill>
                  <a:srgbClr val="990000"/>
                </a:solidFill>
                <a:latin typeface="Arial" charset="0"/>
              </a:rPr>
              <a:t>Positionnement absolu</a:t>
            </a:r>
          </a:p>
          <a:p>
            <a:pPr eaLnBrk="1" hangingPunct="1">
              <a:spcBef>
                <a:spcPct val="50000"/>
              </a:spcBef>
            </a:pPr>
            <a:r>
              <a:rPr lang="fr-FR" sz="2000" b="1">
                <a:solidFill>
                  <a:srgbClr val="990000"/>
                </a:solidFill>
                <a:latin typeface="Arial" charset="0"/>
              </a:rPr>
              <a:t>Amélioration de la précision</a:t>
            </a:r>
          </a:p>
          <a:p>
            <a:pPr eaLnBrk="1" hangingPunct="1">
              <a:spcBef>
                <a:spcPct val="50000"/>
              </a:spcBef>
            </a:pPr>
            <a:r>
              <a:rPr lang="fr-FR" sz="2000" b="1">
                <a:solidFill>
                  <a:srgbClr val="333399"/>
                </a:solidFill>
                <a:latin typeface="Arial" charset="0"/>
              </a:rPr>
              <a:t>                </a:t>
            </a:r>
            <a:r>
              <a:rPr lang="fr-FR" sz="2000" b="1">
                <a:solidFill>
                  <a:srgbClr val="333399"/>
                </a:solidFill>
                <a:latin typeface="Arial" charset="0"/>
                <a:sym typeface="Wingdings" charset="0"/>
              </a:rPr>
              <a:t> </a:t>
            </a:r>
            <a:r>
              <a:rPr lang="fr-FR" sz="2000" b="1">
                <a:solidFill>
                  <a:srgbClr val="333399"/>
                </a:solidFill>
                <a:latin typeface="Arial" charset="0"/>
              </a:rPr>
              <a:t>Quelques mètres</a:t>
            </a:r>
          </a:p>
        </p:txBody>
      </p:sp>
      <p:sp>
        <p:nvSpPr>
          <p:cNvPr id="40966" name="Text Box 4"/>
          <p:cNvSpPr txBox="1">
            <a:spLocks noChangeArrowheads="1"/>
          </p:cNvSpPr>
          <p:nvPr/>
        </p:nvSpPr>
        <p:spPr bwMode="auto">
          <a:xfrm>
            <a:off x="5129213" y="666750"/>
            <a:ext cx="3656012" cy="5734050"/>
          </a:xfrm>
          <a:prstGeom prst="rect">
            <a:avLst/>
          </a:prstGeom>
          <a:gradFill rotWithShape="0">
            <a:gsLst>
              <a:gs pos="0">
                <a:srgbClr val="FFD9D9"/>
              </a:gs>
              <a:gs pos="100000">
                <a:srgbClr val="FFFFFF"/>
              </a:gs>
            </a:gsLst>
            <a:lin ang="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endParaRPr lang="fr-FR" sz="2400"/>
          </a:p>
        </p:txBody>
      </p:sp>
      <p:sp>
        <p:nvSpPr>
          <p:cNvPr id="40967" name="Rectangle 6"/>
          <p:cNvSpPr>
            <a:spLocks noGrp="1" noChangeArrowheads="1"/>
          </p:cNvSpPr>
          <p:nvPr>
            <p:ph type="title" sz="quarter" idx="4294967295"/>
          </p:nvPr>
        </p:nvSpPr>
        <p:spPr>
          <a:xfrm>
            <a:off x="858838" y="101600"/>
            <a:ext cx="807720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a:latin typeface="Arial" charset="0"/>
                <a:ea typeface="ＭＳ Ｐゴシック" charset="0"/>
                <a:cs typeface="Times New Roman" charset="0"/>
              </a:rPr>
              <a:t>Positionnement absolu et différentiel : Exemples</a:t>
            </a:r>
          </a:p>
        </p:txBody>
      </p:sp>
      <p:pic>
        <p:nvPicPr>
          <p:cNvPr id="394248" name="Picture 8" descr="de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63" y="1701800"/>
            <a:ext cx="1770062"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51" name="Text Box 11"/>
          <p:cNvSpPr txBox="1">
            <a:spLocks noChangeArrowheads="1"/>
          </p:cNvSpPr>
          <p:nvPr/>
        </p:nvSpPr>
        <p:spPr bwMode="auto">
          <a:xfrm>
            <a:off x="2281238" y="2368550"/>
            <a:ext cx="267652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spcBef>
                <a:spcPct val="50000"/>
              </a:spcBef>
              <a:buFontTx/>
              <a:buChar char="•"/>
            </a:pPr>
            <a:r>
              <a:rPr lang="fr-FR" b="1">
                <a:solidFill>
                  <a:schemeClr val="bg1"/>
                </a:solidFill>
                <a:latin typeface="Arial" charset="0"/>
                <a:cs typeface="Arial" charset="0"/>
              </a:rPr>
              <a:t> Faire confiance à l’affichage</a:t>
            </a:r>
            <a:r>
              <a:rPr lang="fr-FR">
                <a:solidFill>
                  <a:schemeClr val="bg1"/>
                </a:solidFill>
                <a:latin typeface="Arial" charset="0"/>
                <a:cs typeface="Arial" charset="0"/>
              </a:rPr>
              <a:t> </a:t>
            </a:r>
            <a:r>
              <a:rPr lang="fr-FR" sz="1200" i="1">
                <a:solidFill>
                  <a:schemeClr val="bg1"/>
                </a:solidFill>
                <a:latin typeface="Arial" charset="0"/>
                <a:cs typeface="Arial" charset="0"/>
              </a:rPr>
              <a:t>PDOP : Fonction du nombre de satellites et de la géométrie dans l’espace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94248"/>
                                        </p:tgtEl>
                                        <p:attrNameLst>
                                          <p:attrName>style.visibility</p:attrName>
                                        </p:attrNameLst>
                                      </p:cBhvr>
                                      <p:to>
                                        <p:strVal val="visible"/>
                                      </p:to>
                                    </p:set>
                                    <p:animEffect transition="in" filter="fade">
                                      <p:cBhvr>
                                        <p:cTn id="7" dur="2000"/>
                                        <p:tgtEl>
                                          <p:spTgt spid="3942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4251"/>
                                        </p:tgtEl>
                                        <p:attrNameLst>
                                          <p:attrName>style.visibility</p:attrName>
                                        </p:attrNameLst>
                                      </p:cBhvr>
                                      <p:to>
                                        <p:strVal val="visible"/>
                                      </p:to>
                                    </p:set>
                                    <p:animEffect transition="in" filter="fade">
                                      <p:cBhvr>
                                        <p:cTn id="10" dur="2000"/>
                                        <p:tgtEl>
                                          <p:spTgt spid="394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5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Espace réservé de la date 6"/>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41986" name="Espace réservé du pied de page 7"/>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41987" name="Espace réservé du numéro de diapositive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5FCBAB5A-D96F-E942-832A-56942446AD0C}" type="slidenum">
              <a:rPr kumimoji="0" lang="fr-FR" sz="800">
                <a:solidFill>
                  <a:srgbClr val="FFFFFF"/>
                </a:solidFill>
              </a:rPr>
              <a:pPr eaLnBrk="1" hangingPunct="1"/>
              <a:t>32</a:t>
            </a:fld>
            <a:endParaRPr kumimoji="0" lang="fr-FR" sz="800">
              <a:solidFill>
                <a:srgbClr val="FFFFFF"/>
              </a:solidFill>
            </a:endParaRPr>
          </a:p>
        </p:txBody>
      </p:sp>
      <p:sp>
        <p:nvSpPr>
          <p:cNvPr id="41988" name="Rectangle 5"/>
          <p:cNvSpPr>
            <a:spLocks noGrp="1" noChangeArrowheads="1"/>
          </p:cNvSpPr>
          <p:nvPr>
            <p:ph type="title" sz="quarter" idx="4294967295"/>
          </p:nvPr>
        </p:nvSpPr>
        <p:spPr>
          <a:xfrm>
            <a:off x="858838" y="101600"/>
            <a:ext cx="807720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a:latin typeface="Arial" charset="0"/>
                <a:ea typeface="ＭＳ Ｐゴシック" charset="0"/>
                <a:cs typeface="Times New Roman" charset="0"/>
              </a:rPr>
              <a:t>Positionnement absolu et différentiel : Exemples</a:t>
            </a:r>
          </a:p>
        </p:txBody>
      </p:sp>
      <p:grpSp>
        <p:nvGrpSpPr>
          <p:cNvPr id="2" name="Group 8"/>
          <p:cNvGrpSpPr>
            <a:grpSpLocks/>
          </p:cNvGrpSpPr>
          <p:nvPr/>
        </p:nvGrpSpPr>
        <p:grpSpPr bwMode="auto">
          <a:xfrm>
            <a:off x="474663" y="666750"/>
            <a:ext cx="8310562" cy="5738813"/>
            <a:chOff x="299" y="420"/>
            <a:chExt cx="5235" cy="3615"/>
          </a:xfrm>
        </p:grpSpPr>
        <p:sp>
          <p:nvSpPr>
            <p:cNvPr id="41991" name="Text Box 2"/>
            <p:cNvSpPr txBox="1">
              <a:spLocks noChangeArrowheads="1"/>
            </p:cNvSpPr>
            <p:nvPr/>
          </p:nvSpPr>
          <p:spPr bwMode="auto">
            <a:xfrm>
              <a:off x="800" y="424"/>
              <a:ext cx="2303" cy="3611"/>
            </a:xfrm>
            <a:prstGeom prst="rect">
              <a:avLst/>
            </a:prstGeom>
            <a:gradFill rotWithShape="0">
              <a:gsLst>
                <a:gs pos="0">
                  <a:srgbClr val="FFFFFF"/>
                </a:gs>
                <a:gs pos="100000">
                  <a:srgbClr val="FFFFB7"/>
                </a:gs>
              </a:gsLst>
              <a:lin ang="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endParaRPr lang="fr-FR" sz="2400"/>
            </a:p>
          </p:txBody>
        </p:sp>
        <p:sp>
          <p:nvSpPr>
            <p:cNvPr id="41992" name="Text Box 3"/>
            <p:cNvSpPr txBox="1">
              <a:spLocks noChangeArrowheads="1"/>
            </p:cNvSpPr>
            <p:nvPr/>
          </p:nvSpPr>
          <p:spPr bwMode="auto">
            <a:xfrm>
              <a:off x="780" y="464"/>
              <a:ext cx="2311"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2400" b="1">
                  <a:solidFill>
                    <a:srgbClr val="990000"/>
                  </a:solidFill>
                  <a:latin typeface="Arial" charset="0"/>
                </a:rPr>
                <a:t>Positionnement absolu</a:t>
              </a:r>
            </a:p>
            <a:p>
              <a:pPr eaLnBrk="1" hangingPunct="1">
                <a:spcBef>
                  <a:spcPct val="50000"/>
                </a:spcBef>
              </a:pPr>
              <a:r>
                <a:rPr lang="fr-FR" sz="2000" b="1">
                  <a:solidFill>
                    <a:srgbClr val="990000"/>
                  </a:solidFill>
                  <a:latin typeface="Arial" charset="0"/>
                </a:rPr>
                <a:t>Amélioration de la précision</a:t>
              </a:r>
            </a:p>
            <a:p>
              <a:pPr eaLnBrk="1" hangingPunct="1">
                <a:spcBef>
                  <a:spcPct val="50000"/>
                </a:spcBef>
              </a:pPr>
              <a:r>
                <a:rPr lang="fr-FR" sz="2000" b="1">
                  <a:solidFill>
                    <a:srgbClr val="333399"/>
                  </a:solidFill>
                  <a:latin typeface="Arial" charset="0"/>
                </a:rPr>
                <a:t>                </a:t>
              </a:r>
              <a:r>
                <a:rPr lang="fr-FR" sz="2000" b="1">
                  <a:solidFill>
                    <a:srgbClr val="333399"/>
                  </a:solidFill>
                  <a:latin typeface="Arial" charset="0"/>
                  <a:sym typeface="Wingdings" charset="0"/>
                </a:rPr>
                <a:t> </a:t>
              </a:r>
              <a:r>
                <a:rPr lang="fr-FR" sz="2000" b="1">
                  <a:solidFill>
                    <a:srgbClr val="333399"/>
                  </a:solidFill>
                  <a:latin typeface="Arial" charset="0"/>
                </a:rPr>
                <a:t>Quelques mètres</a:t>
              </a:r>
            </a:p>
          </p:txBody>
        </p:sp>
        <p:sp>
          <p:nvSpPr>
            <p:cNvPr id="41993" name="Text Box 4"/>
            <p:cNvSpPr txBox="1">
              <a:spLocks noChangeArrowheads="1"/>
            </p:cNvSpPr>
            <p:nvPr/>
          </p:nvSpPr>
          <p:spPr bwMode="auto">
            <a:xfrm>
              <a:off x="3231" y="420"/>
              <a:ext cx="2303" cy="3612"/>
            </a:xfrm>
            <a:prstGeom prst="rect">
              <a:avLst/>
            </a:prstGeom>
            <a:gradFill rotWithShape="0">
              <a:gsLst>
                <a:gs pos="0">
                  <a:srgbClr val="FFD9D9"/>
                </a:gs>
                <a:gs pos="100000">
                  <a:srgbClr val="FFFFFF"/>
                </a:gs>
              </a:gsLst>
              <a:lin ang="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endParaRPr lang="fr-FR" sz="2400"/>
            </a:p>
          </p:txBody>
        </p:sp>
        <p:pic>
          <p:nvPicPr>
            <p:cNvPr id="41994" name="Picture 6" descr="de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 y="1072"/>
              <a:ext cx="1115" cy="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 Box 7"/>
            <p:cNvSpPr txBox="1">
              <a:spLocks noChangeArrowheads="1"/>
            </p:cNvSpPr>
            <p:nvPr/>
          </p:nvSpPr>
          <p:spPr bwMode="auto">
            <a:xfrm>
              <a:off x="1437" y="1492"/>
              <a:ext cx="1686"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spcBef>
                  <a:spcPct val="50000"/>
                </a:spcBef>
                <a:buFontTx/>
                <a:buChar char="•"/>
              </a:pPr>
              <a:r>
                <a:rPr lang="fr-FR" b="1">
                  <a:solidFill>
                    <a:schemeClr val="bg1"/>
                  </a:solidFill>
                  <a:latin typeface="Arial" charset="0"/>
                  <a:cs typeface="Arial" charset="0"/>
                </a:rPr>
                <a:t> Faire confiance à l’affichage</a:t>
              </a:r>
              <a:r>
                <a:rPr lang="fr-FR">
                  <a:solidFill>
                    <a:schemeClr val="bg1"/>
                  </a:solidFill>
                  <a:latin typeface="Arial" charset="0"/>
                  <a:cs typeface="Arial" charset="0"/>
                </a:rPr>
                <a:t> </a:t>
              </a:r>
              <a:r>
                <a:rPr lang="fr-FR" sz="1200" i="1">
                  <a:solidFill>
                    <a:schemeClr val="bg1"/>
                  </a:solidFill>
                  <a:latin typeface="Arial" charset="0"/>
                  <a:cs typeface="Arial" charset="0"/>
                </a:rPr>
                <a:t>PDOP : Fonction du nombre de satellites et de la géométrie dans l’espace</a:t>
              </a:r>
            </a:p>
          </p:txBody>
        </p:sp>
      </p:grpSp>
      <p:sp>
        <p:nvSpPr>
          <p:cNvPr id="405514" name="Rectangle 10"/>
          <p:cNvSpPr>
            <a:spLocks noChangeArrowheads="1"/>
          </p:cNvSpPr>
          <p:nvPr/>
        </p:nvSpPr>
        <p:spPr bwMode="auto">
          <a:xfrm>
            <a:off x="420688" y="687388"/>
            <a:ext cx="8418512"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l">
              <a:tabLst>
                <a:tab pos="4038600" algn="l"/>
              </a:tabLst>
            </a:pPr>
            <a:r>
              <a:rPr lang="fr-FR" sz="1600">
                <a:solidFill>
                  <a:schemeClr val="bg1"/>
                </a:solidFill>
                <a:latin typeface="Arial" charset="0"/>
                <a:cs typeface="Arial" charset="0"/>
              </a:rPr>
              <a:t>Une mauvaise répartition des satellites engendrera une faible précision de positionnement. Pour qualifier cette géométrie, on dispose généralement d’indicateurs notés DOP (Dilution Of Precision) et qui donnent, à un instant donné, une appréciation de l’affaiblissement de la précision pour :</a:t>
            </a:r>
          </a:p>
          <a:p>
            <a:pPr algn="l">
              <a:tabLst>
                <a:tab pos="4038600" algn="l"/>
              </a:tabLst>
            </a:pPr>
            <a:r>
              <a:rPr lang="fr-FR" sz="1600">
                <a:solidFill>
                  <a:schemeClr val="bg1"/>
                </a:solidFill>
                <a:latin typeface="Arial" charset="0"/>
                <a:cs typeface="Arial" charset="0"/>
              </a:rPr>
              <a:t>	- Un positionnement planimétrique : HDOP 	</a:t>
            </a:r>
          </a:p>
          <a:p>
            <a:pPr algn="l">
              <a:tabLst>
                <a:tab pos="4038600" algn="l"/>
              </a:tabLst>
            </a:pPr>
            <a:r>
              <a:rPr lang="fr-FR" sz="1600">
                <a:solidFill>
                  <a:schemeClr val="bg1"/>
                </a:solidFill>
                <a:latin typeface="Arial" charset="0"/>
                <a:cs typeface="Arial" charset="0"/>
              </a:rPr>
              <a:t>	- Un positionnement altimétrique : VDOP</a:t>
            </a:r>
          </a:p>
          <a:p>
            <a:pPr algn="l">
              <a:tabLst>
                <a:tab pos="4038600" algn="l"/>
              </a:tabLst>
            </a:pPr>
            <a:r>
              <a:rPr lang="fr-FR" sz="1600">
                <a:solidFill>
                  <a:schemeClr val="bg1"/>
                </a:solidFill>
                <a:latin typeface="Arial" charset="0"/>
                <a:cs typeface="Arial" charset="0"/>
              </a:rPr>
              <a:t>	- Une détermination du temps : TDOP	</a:t>
            </a:r>
          </a:p>
          <a:p>
            <a:pPr algn="l">
              <a:tabLst>
                <a:tab pos="4038600" algn="l"/>
              </a:tabLst>
            </a:pPr>
            <a:r>
              <a:rPr lang="fr-FR" sz="1600">
                <a:solidFill>
                  <a:schemeClr val="bg1"/>
                </a:solidFill>
                <a:latin typeface="Arial" charset="0"/>
                <a:cs typeface="Arial" charset="0"/>
              </a:rPr>
              <a:t>	</a:t>
            </a:r>
            <a:r>
              <a:rPr lang="fr-FR" sz="1600" b="1">
                <a:solidFill>
                  <a:schemeClr val="bg1"/>
                </a:solidFill>
                <a:latin typeface="Arial" charset="0"/>
                <a:cs typeface="Arial" charset="0"/>
              </a:rPr>
              <a:t>- Un positionnement 3D: PDOP</a:t>
            </a:r>
            <a:endParaRPr lang="en-US" sz="1600">
              <a:solidFill>
                <a:schemeClr val="bg1"/>
              </a:solidFill>
              <a:latin typeface="Arial" charset="0"/>
              <a:cs typeface="Arial" charset="0"/>
            </a:endParaRPr>
          </a:p>
          <a:p>
            <a:pPr algn="l">
              <a:tabLst>
                <a:tab pos="4038600" algn="l"/>
              </a:tabLst>
            </a:pPr>
            <a:endParaRPr lang="en-US" sz="1600">
              <a:solidFill>
                <a:schemeClr val="bg1"/>
              </a:solidFill>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0 7.40741E-7 L 1.0651 -0.00208 " pathEditMode="relative" rAng="0" ptsTypes="AA">
                                      <p:cBhvr>
                                        <p:cTn id="6" dur="3000" fill="hold"/>
                                        <p:tgtEl>
                                          <p:spTgt spid="2"/>
                                        </p:tgtEl>
                                        <p:attrNameLst>
                                          <p:attrName>ppt_x</p:attrName>
                                          <p:attrName>ppt_y</p:attrName>
                                        </p:attrNameLst>
                                      </p:cBhvr>
                                      <p:rCtr x="53247" y="-116"/>
                                    </p:animMotion>
                                  </p:childTnLst>
                                </p:cTn>
                              </p:par>
                              <p:par>
                                <p:cTn id="7" presetID="10" presetClass="entr" presetSubtype="0" fill="hold" grpId="1" nodeType="withEffect">
                                  <p:stCondLst>
                                    <p:cond delay="0"/>
                                  </p:stCondLst>
                                  <p:childTnLst>
                                    <p:set>
                                      <p:cBhvr>
                                        <p:cTn id="8" dur="1" fill="hold">
                                          <p:stCondLst>
                                            <p:cond delay="0"/>
                                          </p:stCondLst>
                                        </p:cTn>
                                        <p:tgtEl>
                                          <p:spTgt spid="405514"/>
                                        </p:tgtEl>
                                        <p:attrNameLst>
                                          <p:attrName>style.visibility</p:attrName>
                                        </p:attrNameLst>
                                      </p:cBhvr>
                                      <p:to>
                                        <p:strVal val="visible"/>
                                      </p:to>
                                    </p:set>
                                    <p:animEffect transition="in" filter="fade">
                                      <p:cBhvr>
                                        <p:cTn id="9" dur="2000"/>
                                        <p:tgtEl>
                                          <p:spTgt spid="405514"/>
                                        </p:tgtEl>
                                      </p:cBhvr>
                                    </p:animEffect>
                                  </p:childTnLst>
                                </p:cTn>
                              </p:par>
                              <p:par>
                                <p:cTn id="10" presetID="63" presetClass="path" presetSubtype="0" accel="50000" decel="50000" fill="hold" grpId="0" nodeType="withEffect">
                                  <p:stCondLst>
                                    <p:cond delay="0"/>
                                  </p:stCondLst>
                                  <p:childTnLst>
                                    <p:animMotion origin="layout" path="M -1.31007 1.85185E-6 L -2.77778E-7 1.85185E-6 " pathEditMode="relative" rAng="0" ptsTypes="AA">
                                      <p:cBhvr>
                                        <p:cTn id="11" dur="3000" fill="hold"/>
                                        <p:tgtEl>
                                          <p:spTgt spid="405514"/>
                                        </p:tgtEl>
                                        <p:attrNameLst>
                                          <p:attrName>ppt_x</p:attrName>
                                          <p:attrName>ppt_y</p:attrName>
                                        </p:attrNameLst>
                                      </p:cBhvr>
                                      <p:rCtr x="6550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14" grpId="0"/>
      <p:bldP spid="405514"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43010"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43011"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3883E959-0620-6B45-96A1-B2BB5177DED7}" type="slidenum">
              <a:rPr kumimoji="0" lang="fr-FR" sz="800">
                <a:solidFill>
                  <a:srgbClr val="FFFFFF"/>
                </a:solidFill>
              </a:rPr>
              <a:pPr eaLnBrk="1" hangingPunct="1"/>
              <a:t>33</a:t>
            </a:fld>
            <a:endParaRPr kumimoji="0" lang="fr-FR" sz="800">
              <a:solidFill>
                <a:srgbClr val="FFFFFF"/>
              </a:solidFill>
            </a:endParaRPr>
          </a:p>
        </p:txBody>
      </p:sp>
      <p:sp>
        <p:nvSpPr>
          <p:cNvPr id="43012" name="Rectangle 2"/>
          <p:cNvSpPr>
            <a:spLocks noGrp="1" noChangeArrowheads="1"/>
          </p:cNvSpPr>
          <p:nvPr>
            <p:ph type="title"/>
          </p:nvPr>
        </p:nvSpPr>
        <p:spPr>
          <a:xfrm>
            <a:off x="1187450" y="88900"/>
            <a:ext cx="807720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600">
                <a:latin typeface="Arial" charset="0"/>
                <a:ea typeface="ＭＳ Ｐゴシック" charset="0"/>
                <a:cs typeface="Times New Roman" charset="0"/>
              </a:rPr>
              <a:t>DOP : Facteurs de qualité fonction de la géométrie satellitaire</a:t>
            </a:r>
          </a:p>
        </p:txBody>
      </p:sp>
      <p:pic>
        <p:nvPicPr>
          <p:cNvPr id="401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978025"/>
            <a:ext cx="3652837"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4497388"/>
            <a:ext cx="3652838"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4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875" y="2909888"/>
            <a:ext cx="3652838"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5" name="Rectangle 7"/>
          <p:cNvSpPr>
            <a:spLocks noChangeArrowheads="1"/>
          </p:cNvSpPr>
          <p:nvPr/>
        </p:nvSpPr>
        <p:spPr bwMode="auto">
          <a:xfrm>
            <a:off x="4191000" y="5497513"/>
            <a:ext cx="4572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chemeClr val="bg1"/>
                </a:solidFill>
                <a:latin typeface="Arial" charset="0"/>
                <a:cs typeface="Arial" charset="0"/>
              </a:rPr>
              <a:t>En règle générale les récepteurs indiquent soit le facteur soit directement la précision nominale estimée d'aprés la géométrie satellitaire</a:t>
            </a:r>
          </a:p>
        </p:txBody>
      </p:sp>
      <p:sp>
        <p:nvSpPr>
          <p:cNvPr id="43017" name="Rectangle 8"/>
          <p:cNvSpPr>
            <a:spLocks noChangeArrowheads="1"/>
          </p:cNvSpPr>
          <p:nvPr/>
        </p:nvSpPr>
        <p:spPr bwMode="auto">
          <a:xfrm>
            <a:off x="420688" y="687388"/>
            <a:ext cx="8418512"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l">
              <a:tabLst>
                <a:tab pos="4038600" algn="l"/>
              </a:tabLst>
            </a:pPr>
            <a:r>
              <a:rPr lang="fr-FR" sz="1600">
                <a:solidFill>
                  <a:schemeClr val="bg1"/>
                </a:solidFill>
                <a:latin typeface="Arial" charset="0"/>
                <a:cs typeface="Arial" charset="0"/>
              </a:rPr>
              <a:t>Une mauvaise répartition des satellites engendrera une faible précision de positionnement. Pour qualifier cette géométrie, on dispose généralement d’indicateurs notés DOP (Dilution Of Precision) et qui donnent, à un instant donné, une appréciation de l’affaiblissement de la précision pour :</a:t>
            </a:r>
          </a:p>
          <a:p>
            <a:pPr algn="l">
              <a:tabLst>
                <a:tab pos="4038600" algn="l"/>
              </a:tabLst>
            </a:pPr>
            <a:r>
              <a:rPr lang="fr-FR" sz="1600">
                <a:solidFill>
                  <a:schemeClr val="bg1"/>
                </a:solidFill>
                <a:latin typeface="Arial" charset="0"/>
                <a:cs typeface="Arial" charset="0"/>
              </a:rPr>
              <a:t>	- Un positionnement planimétrique : HDOP 	</a:t>
            </a:r>
          </a:p>
          <a:p>
            <a:pPr algn="l">
              <a:tabLst>
                <a:tab pos="4038600" algn="l"/>
              </a:tabLst>
            </a:pPr>
            <a:r>
              <a:rPr lang="fr-FR" sz="1600">
                <a:solidFill>
                  <a:schemeClr val="bg1"/>
                </a:solidFill>
                <a:latin typeface="Arial" charset="0"/>
                <a:cs typeface="Arial" charset="0"/>
              </a:rPr>
              <a:t>	- Un positionnement altimétrique : VDOP</a:t>
            </a:r>
          </a:p>
          <a:p>
            <a:pPr algn="l">
              <a:tabLst>
                <a:tab pos="4038600" algn="l"/>
              </a:tabLst>
            </a:pPr>
            <a:r>
              <a:rPr lang="fr-FR" sz="1600">
                <a:solidFill>
                  <a:schemeClr val="bg1"/>
                </a:solidFill>
                <a:latin typeface="Arial" charset="0"/>
                <a:cs typeface="Arial" charset="0"/>
              </a:rPr>
              <a:t>	- Une détermination du temps : TDOP	</a:t>
            </a:r>
          </a:p>
          <a:p>
            <a:pPr algn="l">
              <a:tabLst>
                <a:tab pos="4038600" algn="l"/>
              </a:tabLst>
            </a:pPr>
            <a:r>
              <a:rPr lang="fr-FR" sz="1600">
                <a:solidFill>
                  <a:schemeClr val="bg1"/>
                </a:solidFill>
                <a:latin typeface="Arial" charset="0"/>
                <a:cs typeface="Arial" charset="0"/>
              </a:rPr>
              <a:t>	</a:t>
            </a:r>
            <a:r>
              <a:rPr lang="fr-FR" sz="1600" b="1">
                <a:solidFill>
                  <a:schemeClr val="bg1"/>
                </a:solidFill>
                <a:latin typeface="Arial" charset="0"/>
                <a:cs typeface="Arial" charset="0"/>
              </a:rPr>
              <a:t>- Un positionnement 3D: PDOP</a:t>
            </a:r>
            <a:endParaRPr lang="en-US" sz="1600">
              <a:solidFill>
                <a:schemeClr val="bg1"/>
              </a:solidFill>
              <a:latin typeface="Arial" charset="0"/>
              <a:cs typeface="Arial" charset="0"/>
            </a:endParaRPr>
          </a:p>
          <a:p>
            <a:pPr algn="l">
              <a:tabLst>
                <a:tab pos="4038600" algn="l"/>
              </a:tabLst>
            </a:pPr>
            <a:endParaRPr lang="en-US" sz="1600">
              <a:solidFill>
                <a:schemeClr val="bg1"/>
              </a:solidFill>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01412"/>
                                        </p:tgtEl>
                                        <p:attrNameLst>
                                          <p:attrName>style.visibility</p:attrName>
                                        </p:attrNameLst>
                                      </p:cBhvr>
                                      <p:to>
                                        <p:strVal val="visible"/>
                                      </p:to>
                                    </p:set>
                                    <p:anim calcmode="lin" valueType="num">
                                      <p:cBhvr additive="base">
                                        <p:cTn id="7" dur="500" fill="hold"/>
                                        <p:tgtEl>
                                          <p:spTgt spid="401412"/>
                                        </p:tgtEl>
                                        <p:attrNameLst>
                                          <p:attrName>ppt_x</p:attrName>
                                        </p:attrNameLst>
                                      </p:cBhvr>
                                      <p:tavLst>
                                        <p:tav tm="0">
                                          <p:val>
                                            <p:strVal val="#ppt_x"/>
                                          </p:val>
                                        </p:tav>
                                        <p:tav tm="100000">
                                          <p:val>
                                            <p:strVal val="#ppt_x"/>
                                          </p:val>
                                        </p:tav>
                                      </p:tavLst>
                                    </p:anim>
                                    <p:anim calcmode="lin" valueType="num">
                                      <p:cBhvr additive="base">
                                        <p:cTn id="8" dur="500" fill="hold"/>
                                        <p:tgtEl>
                                          <p:spTgt spid="40141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2000"/>
                                  </p:stCondLst>
                                  <p:childTnLst>
                                    <p:set>
                                      <p:cBhvr>
                                        <p:cTn id="11" dur="1" fill="hold">
                                          <p:stCondLst>
                                            <p:cond delay="0"/>
                                          </p:stCondLst>
                                        </p:cTn>
                                        <p:tgtEl>
                                          <p:spTgt spid="401413"/>
                                        </p:tgtEl>
                                        <p:attrNameLst>
                                          <p:attrName>style.visibility</p:attrName>
                                        </p:attrNameLst>
                                      </p:cBhvr>
                                      <p:to>
                                        <p:strVal val="visible"/>
                                      </p:to>
                                    </p:set>
                                    <p:anim calcmode="lin" valueType="num">
                                      <p:cBhvr additive="base">
                                        <p:cTn id="12" dur="500" fill="hold"/>
                                        <p:tgtEl>
                                          <p:spTgt spid="401413"/>
                                        </p:tgtEl>
                                        <p:attrNameLst>
                                          <p:attrName>ppt_x</p:attrName>
                                        </p:attrNameLst>
                                      </p:cBhvr>
                                      <p:tavLst>
                                        <p:tav tm="0">
                                          <p:val>
                                            <p:strVal val="#ppt_x"/>
                                          </p:val>
                                        </p:tav>
                                        <p:tav tm="100000">
                                          <p:val>
                                            <p:strVal val="#ppt_x"/>
                                          </p:val>
                                        </p:tav>
                                      </p:tavLst>
                                    </p:anim>
                                    <p:anim calcmode="lin" valueType="num">
                                      <p:cBhvr additive="base">
                                        <p:cTn id="13" dur="500" fill="hold"/>
                                        <p:tgtEl>
                                          <p:spTgt spid="40141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401414"/>
                                        </p:tgtEl>
                                        <p:attrNameLst>
                                          <p:attrName>style.visibility</p:attrName>
                                        </p:attrNameLst>
                                      </p:cBhvr>
                                      <p:to>
                                        <p:strVal val="visible"/>
                                      </p:to>
                                    </p:set>
                                    <p:anim calcmode="lin" valueType="num">
                                      <p:cBhvr additive="base">
                                        <p:cTn id="18" dur="500" fill="hold"/>
                                        <p:tgtEl>
                                          <p:spTgt spid="401414"/>
                                        </p:tgtEl>
                                        <p:attrNameLst>
                                          <p:attrName>ppt_x</p:attrName>
                                        </p:attrNameLst>
                                      </p:cBhvr>
                                      <p:tavLst>
                                        <p:tav tm="0">
                                          <p:val>
                                            <p:strVal val="#ppt_x"/>
                                          </p:val>
                                        </p:tav>
                                        <p:tav tm="100000">
                                          <p:val>
                                            <p:strVal val="#ppt_x"/>
                                          </p:val>
                                        </p:tav>
                                      </p:tavLst>
                                    </p:anim>
                                    <p:anim calcmode="lin" valueType="num">
                                      <p:cBhvr additive="base">
                                        <p:cTn id="19" dur="500" fill="hold"/>
                                        <p:tgtEl>
                                          <p:spTgt spid="401414"/>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01415"/>
                                        </p:tgtEl>
                                        <p:attrNameLst>
                                          <p:attrName>style.visibility</p:attrName>
                                        </p:attrNameLst>
                                      </p:cBhvr>
                                      <p:to>
                                        <p:strVal val="visible"/>
                                      </p:to>
                                    </p:set>
                                    <p:animEffect transition="in" filter="fade">
                                      <p:cBhvr>
                                        <p:cTn id="24" dur="2000"/>
                                        <p:tgtEl>
                                          <p:spTgt spid="401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44034"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44035"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70950A50-198B-3F4A-A6A8-334883F319EC}" type="slidenum">
              <a:rPr kumimoji="0" lang="fr-FR" sz="800">
                <a:solidFill>
                  <a:srgbClr val="FFFFFF"/>
                </a:solidFill>
              </a:rPr>
              <a:pPr eaLnBrk="1" hangingPunct="1"/>
              <a:t>34</a:t>
            </a:fld>
            <a:endParaRPr kumimoji="0" lang="fr-FR" sz="800">
              <a:solidFill>
                <a:srgbClr val="FFFFFF"/>
              </a:solidFill>
            </a:endParaRPr>
          </a:p>
        </p:txBody>
      </p:sp>
      <p:sp>
        <p:nvSpPr>
          <p:cNvPr id="44036" name="Rectangle 2"/>
          <p:cNvSpPr>
            <a:spLocks noGrp="1" noChangeArrowheads="1"/>
          </p:cNvSpPr>
          <p:nvPr>
            <p:ph type="title"/>
          </p:nvPr>
        </p:nvSpPr>
        <p:spPr>
          <a:xfrm>
            <a:off x="1187450" y="88900"/>
            <a:ext cx="807720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dirty="0" smtClean="0">
                <a:latin typeface="Arial" charset="0"/>
                <a:ea typeface="ＭＳ Ｐゴシック" charset="0"/>
                <a:cs typeface="Times New Roman" charset="0"/>
              </a:rPr>
              <a:t>PDOP </a:t>
            </a:r>
            <a:r>
              <a:rPr lang="fr-FR" sz="1800" dirty="0">
                <a:latin typeface="Arial" charset="0"/>
                <a:ea typeface="ＭＳ Ｐゴシック" charset="0"/>
                <a:cs typeface="Times New Roman" charset="0"/>
              </a:rPr>
              <a:t>: Facteurs de qualité fonction de la géométrie satellitaire</a:t>
            </a:r>
          </a:p>
        </p:txBody>
      </p:sp>
      <p:pic>
        <p:nvPicPr>
          <p:cNvPr id="4403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1588" y="1120775"/>
            <a:ext cx="375761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1588" y="3983038"/>
            <a:ext cx="38655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 y="1462088"/>
            <a:ext cx="4433888"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Rectangle 6"/>
          <p:cNvSpPr>
            <a:spLocks noChangeArrowheads="1"/>
          </p:cNvSpPr>
          <p:nvPr/>
        </p:nvSpPr>
        <p:spPr bwMode="auto">
          <a:xfrm>
            <a:off x="582466" y="682625"/>
            <a:ext cx="836944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fr-FR" sz="1300" b="1" dirty="0">
                <a:solidFill>
                  <a:schemeClr val="bg1"/>
                </a:solidFill>
                <a:latin typeface="Arial" charset="0"/>
                <a:cs typeface="Arial" charset="0"/>
              </a:rPr>
              <a:t>Point: Paris </a:t>
            </a:r>
            <a:r>
              <a:rPr lang="fr-FR" sz="1300" b="1" dirty="0" err="1">
                <a:solidFill>
                  <a:schemeClr val="bg1"/>
                </a:solidFill>
                <a:latin typeface="Arial" charset="0"/>
                <a:cs typeface="Arial" charset="0"/>
              </a:rPr>
              <a:t>Lat</a:t>
            </a:r>
            <a:r>
              <a:rPr lang="fr-FR" sz="1300" b="1" dirty="0">
                <a:solidFill>
                  <a:schemeClr val="bg1"/>
                </a:solidFill>
                <a:latin typeface="Arial" charset="0"/>
                <a:cs typeface="Arial" charset="0"/>
              </a:rPr>
              <a:t> 47:31:0 N </a:t>
            </a:r>
            <a:r>
              <a:rPr lang="fr-FR" sz="1300" b="1" dirty="0" err="1">
                <a:solidFill>
                  <a:schemeClr val="bg1"/>
                </a:solidFill>
                <a:latin typeface="Arial" charset="0"/>
                <a:cs typeface="Arial" charset="0"/>
              </a:rPr>
              <a:t>Lon</a:t>
            </a:r>
            <a:r>
              <a:rPr lang="fr-FR" sz="1300" b="1" dirty="0">
                <a:solidFill>
                  <a:schemeClr val="bg1"/>
                </a:solidFill>
                <a:latin typeface="Arial" charset="0"/>
                <a:cs typeface="Arial" charset="0"/>
              </a:rPr>
              <a:t> 2:02:0 E         Date: Mercredi 09 Mars 2005       Seuil d'élévation 15 (</a:t>
            </a:r>
            <a:r>
              <a:rPr lang="fr-FR" sz="1300" b="1" dirty="0" err="1">
                <a:solidFill>
                  <a:schemeClr val="bg1"/>
                </a:solidFill>
                <a:latin typeface="Arial" charset="0"/>
                <a:cs typeface="Arial" charset="0"/>
              </a:rPr>
              <a:t>deg</a:t>
            </a:r>
            <a:r>
              <a:rPr lang="fr-FR" sz="1300" b="1" dirty="0">
                <a:solidFill>
                  <a:schemeClr val="bg1"/>
                </a:solidFill>
                <a:latin typeface="Arial" charset="0"/>
                <a:cs typeface="Arial" charset="0"/>
              </a:rPr>
              <a:t>)</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7"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45058"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45059"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39A2D57B-6749-1946-B5CF-B42B0BDF1DA9}" type="slidenum">
              <a:rPr kumimoji="0" lang="fr-FR" sz="800">
                <a:solidFill>
                  <a:srgbClr val="FFFFFF"/>
                </a:solidFill>
              </a:rPr>
              <a:pPr eaLnBrk="1" hangingPunct="1"/>
              <a:t>35</a:t>
            </a:fld>
            <a:endParaRPr kumimoji="0" lang="fr-FR" sz="800">
              <a:solidFill>
                <a:srgbClr val="FFFFFF"/>
              </a:solidFill>
            </a:endParaRPr>
          </a:p>
        </p:txBody>
      </p:sp>
      <p:sp>
        <p:nvSpPr>
          <p:cNvPr id="45060" name="Rectangle 2"/>
          <p:cNvSpPr>
            <a:spLocks noGrp="1" noChangeArrowheads="1"/>
          </p:cNvSpPr>
          <p:nvPr>
            <p:ph type="title"/>
          </p:nvPr>
        </p:nvSpPr>
        <p:spPr>
          <a:xfrm>
            <a:off x="1187450" y="88900"/>
            <a:ext cx="807720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a:latin typeface="Arial" charset="0"/>
                <a:ea typeface="ＭＳ Ｐゴシック" charset="0"/>
                <a:cs typeface="Times New Roman" charset="0"/>
              </a:rPr>
              <a:t>DOP : Facteurs de qualité fonction de la géométrie satellitaire</a:t>
            </a:r>
          </a:p>
        </p:txBody>
      </p:sp>
      <p:grpSp>
        <p:nvGrpSpPr>
          <p:cNvPr id="2" name="Group 10"/>
          <p:cNvGrpSpPr>
            <a:grpSpLocks/>
          </p:cNvGrpSpPr>
          <p:nvPr/>
        </p:nvGrpSpPr>
        <p:grpSpPr bwMode="auto">
          <a:xfrm>
            <a:off x="465138" y="682625"/>
            <a:ext cx="8828087" cy="5499100"/>
            <a:chOff x="78" y="430"/>
            <a:chExt cx="5561" cy="3464"/>
          </a:xfrm>
        </p:grpSpPr>
        <p:pic>
          <p:nvPicPr>
            <p:cNvPr id="4506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6" y="1053"/>
              <a:ext cx="1645" cy="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4"/>
            <p:cNvPicPr>
              <a:picLocks noChangeAspect="1" noChangeArrowheads="1"/>
            </p:cNvPicPr>
            <p:nvPr/>
          </p:nvPicPr>
          <p:blipFill>
            <a:blip r:embed="rId3">
              <a:extLst>
                <a:ext uri="{28A0092B-C50C-407E-A947-70E740481C1C}">
                  <a14:useLocalDpi xmlns:a14="http://schemas.microsoft.com/office/drawing/2010/main" val="0"/>
                </a:ext>
              </a:extLst>
            </a:blip>
            <a:srcRect l="4608"/>
            <a:stretch>
              <a:fillRect/>
            </a:stretch>
          </p:blipFill>
          <p:spPr bwMode="auto">
            <a:xfrm>
              <a:off x="78" y="2760"/>
              <a:ext cx="1614" cy="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3" y="1053"/>
              <a:ext cx="1692" cy="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4" y="2760"/>
              <a:ext cx="1692" cy="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3" y="2760"/>
              <a:ext cx="1692" cy="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3"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 y="828"/>
              <a:ext cx="1559"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4" name="Rectangle 9"/>
            <p:cNvSpPr>
              <a:spLocks noChangeArrowheads="1"/>
            </p:cNvSpPr>
            <p:nvPr/>
          </p:nvSpPr>
          <p:spPr bwMode="auto">
            <a:xfrm>
              <a:off x="129" y="430"/>
              <a:ext cx="55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fr-FR" b="1">
                  <a:solidFill>
                    <a:schemeClr val="bg1"/>
                  </a:solidFill>
                  <a:latin typeface="Arial" charset="0"/>
                  <a:cs typeface="Arial" charset="0"/>
                </a:rPr>
                <a:t>Point: Paris Lat 47:31:0 N Lon 2:02:0 E         Date: Mercredi 09 Mars 2005       Seuil d'élévation 15 (deg)</a:t>
              </a:r>
            </a:p>
          </p:txBody>
        </p:sp>
      </p:grpSp>
      <p:grpSp>
        <p:nvGrpSpPr>
          <p:cNvPr id="3" name="Group 17"/>
          <p:cNvGrpSpPr>
            <a:grpSpLocks/>
          </p:cNvGrpSpPr>
          <p:nvPr/>
        </p:nvGrpSpPr>
        <p:grpSpPr bwMode="auto">
          <a:xfrm>
            <a:off x="9561513" y="781050"/>
            <a:ext cx="8310562" cy="5738813"/>
            <a:chOff x="299" y="420"/>
            <a:chExt cx="5235" cy="3615"/>
          </a:xfrm>
        </p:grpSpPr>
        <p:sp>
          <p:nvSpPr>
            <p:cNvPr id="45063" name="Text Box 18"/>
            <p:cNvSpPr txBox="1">
              <a:spLocks noChangeArrowheads="1"/>
            </p:cNvSpPr>
            <p:nvPr/>
          </p:nvSpPr>
          <p:spPr bwMode="auto">
            <a:xfrm>
              <a:off x="800" y="424"/>
              <a:ext cx="2303" cy="3611"/>
            </a:xfrm>
            <a:prstGeom prst="rect">
              <a:avLst/>
            </a:prstGeom>
            <a:gradFill rotWithShape="0">
              <a:gsLst>
                <a:gs pos="0">
                  <a:srgbClr val="FFFFFF"/>
                </a:gs>
                <a:gs pos="100000">
                  <a:srgbClr val="FFFFB7"/>
                </a:gs>
              </a:gsLst>
              <a:lin ang="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endParaRPr lang="fr-FR" sz="2400"/>
            </a:p>
          </p:txBody>
        </p:sp>
        <p:sp>
          <p:nvSpPr>
            <p:cNvPr id="45064" name="Text Box 19"/>
            <p:cNvSpPr txBox="1">
              <a:spLocks noChangeArrowheads="1"/>
            </p:cNvSpPr>
            <p:nvPr/>
          </p:nvSpPr>
          <p:spPr bwMode="auto">
            <a:xfrm>
              <a:off x="780" y="464"/>
              <a:ext cx="2311"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2400" b="1">
                  <a:solidFill>
                    <a:srgbClr val="990000"/>
                  </a:solidFill>
                  <a:latin typeface="Arial" charset="0"/>
                </a:rPr>
                <a:t>Positionnement absolu</a:t>
              </a:r>
            </a:p>
            <a:p>
              <a:pPr eaLnBrk="1" hangingPunct="1">
                <a:spcBef>
                  <a:spcPct val="50000"/>
                </a:spcBef>
              </a:pPr>
              <a:r>
                <a:rPr lang="fr-FR" sz="2000" b="1">
                  <a:solidFill>
                    <a:srgbClr val="990000"/>
                  </a:solidFill>
                  <a:latin typeface="Arial" charset="0"/>
                </a:rPr>
                <a:t>Amélioration de la précision</a:t>
              </a:r>
            </a:p>
            <a:p>
              <a:pPr eaLnBrk="1" hangingPunct="1">
                <a:spcBef>
                  <a:spcPct val="50000"/>
                </a:spcBef>
              </a:pPr>
              <a:r>
                <a:rPr lang="fr-FR" sz="2000" b="1">
                  <a:solidFill>
                    <a:srgbClr val="333399"/>
                  </a:solidFill>
                  <a:latin typeface="Arial" charset="0"/>
                </a:rPr>
                <a:t>                </a:t>
              </a:r>
              <a:r>
                <a:rPr lang="fr-FR" sz="2000" b="1">
                  <a:solidFill>
                    <a:srgbClr val="333399"/>
                  </a:solidFill>
                  <a:latin typeface="Arial" charset="0"/>
                  <a:sym typeface="Wingdings" charset="0"/>
                </a:rPr>
                <a:t> </a:t>
              </a:r>
              <a:r>
                <a:rPr lang="fr-FR" sz="2000" b="1">
                  <a:solidFill>
                    <a:srgbClr val="333399"/>
                  </a:solidFill>
                  <a:latin typeface="Arial" charset="0"/>
                </a:rPr>
                <a:t>Quelques mètres</a:t>
              </a:r>
            </a:p>
          </p:txBody>
        </p:sp>
        <p:sp>
          <p:nvSpPr>
            <p:cNvPr id="45065" name="Text Box 20"/>
            <p:cNvSpPr txBox="1">
              <a:spLocks noChangeArrowheads="1"/>
            </p:cNvSpPr>
            <p:nvPr/>
          </p:nvSpPr>
          <p:spPr bwMode="auto">
            <a:xfrm>
              <a:off x="3231" y="420"/>
              <a:ext cx="2303" cy="3612"/>
            </a:xfrm>
            <a:prstGeom prst="rect">
              <a:avLst/>
            </a:prstGeom>
            <a:gradFill rotWithShape="0">
              <a:gsLst>
                <a:gs pos="0">
                  <a:srgbClr val="FFD9D9"/>
                </a:gs>
                <a:gs pos="100000">
                  <a:srgbClr val="FFFFFF"/>
                </a:gs>
              </a:gsLst>
              <a:lin ang="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endParaRPr lang="fr-FR" sz="2400"/>
            </a:p>
          </p:txBody>
        </p:sp>
        <p:pic>
          <p:nvPicPr>
            <p:cNvPr id="45066" name="Picture 21" descr="des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 y="1072"/>
              <a:ext cx="1115" cy="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7" name="Text Box 22"/>
            <p:cNvSpPr txBox="1">
              <a:spLocks noChangeArrowheads="1"/>
            </p:cNvSpPr>
            <p:nvPr/>
          </p:nvSpPr>
          <p:spPr bwMode="auto">
            <a:xfrm>
              <a:off x="1437" y="1492"/>
              <a:ext cx="1686"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spcBef>
                  <a:spcPct val="50000"/>
                </a:spcBef>
                <a:buFontTx/>
                <a:buChar char="•"/>
              </a:pPr>
              <a:r>
                <a:rPr lang="fr-FR" b="1">
                  <a:solidFill>
                    <a:schemeClr val="bg1"/>
                  </a:solidFill>
                  <a:latin typeface="Arial" charset="0"/>
                  <a:cs typeface="Arial" charset="0"/>
                </a:rPr>
                <a:t> Faire confiance à l’affichage</a:t>
              </a:r>
              <a:r>
                <a:rPr lang="fr-FR">
                  <a:solidFill>
                    <a:schemeClr val="bg1"/>
                  </a:solidFill>
                  <a:latin typeface="Arial" charset="0"/>
                  <a:cs typeface="Arial" charset="0"/>
                </a:rPr>
                <a:t> </a:t>
              </a:r>
              <a:r>
                <a:rPr lang="fr-FR" sz="1200" i="1">
                  <a:solidFill>
                    <a:schemeClr val="bg1"/>
                  </a:solidFill>
                  <a:latin typeface="Arial" charset="0"/>
                  <a:cs typeface="Arial" charset="0"/>
                </a:rPr>
                <a:t>PDOP : Fonction du nombre de satellites et de la géométrie dans l’espace</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5.55556E-7 -4.39306E-6 L -1.2151 -4.39306E-6 " pathEditMode="relative" rAng="0" ptsTypes="AA">
                                      <p:cBhvr>
                                        <p:cTn id="6" dur="2000" fill="hold"/>
                                        <p:tgtEl>
                                          <p:spTgt spid="2"/>
                                        </p:tgtEl>
                                        <p:attrNameLst>
                                          <p:attrName>ppt_x</p:attrName>
                                          <p:attrName>ppt_y</p:attrName>
                                        </p:attrNameLst>
                                      </p:cBhvr>
                                      <p:rCtr x="-60747" y="0"/>
                                    </p:animMotion>
                                  </p:childTnLst>
                                </p:cTn>
                              </p:par>
                              <p:par>
                                <p:cTn id="7" presetID="63" presetClass="path" presetSubtype="0" accel="50000" decel="50000" fill="hold" nodeType="withEffect">
                                  <p:stCondLst>
                                    <p:cond delay="0"/>
                                  </p:stCondLst>
                                  <p:childTnLst>
                                    <p:animMotion origin="layout" path="M -0.01302 -0.01204 L -0.99445 -0.01505 " pathEditMode="relative" rAng="0" ptsTypes="AA">
                                      <p:cBhvr>
                                        <p:cTn id="8" dur="3000" fill="hold"/>
                                        <p:tgtEl>
                                          <p:spTgt spid="3"/>
                                        </p:tgtEl>
                                        <p:attrNameLst>
                                          <p:attrName>ppt_x</p:attrName>
                                          <p:attrName>ppt_y</p:attrName>
                                        </p:attrNameLst>
                                      </p:cBhvr>
                                      <p:rCtr x="-49080"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Espace réservé de la date 6"/>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46082" name="Espace réservé du pied de page 7"/>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46083" name="Espace réservé du numéro de diapositive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55E2F558-84B9-054C-9D34-8F4ED5EFE780}" type="slidenum">
              <a:rPr kumimoji="0" lang="fr-FR" sz="800">
                <a:solidFill>
                  <a:srgbClr val="FFFFFF"/>
                </a:solidFill>
              </a:rPr>
              <a:pPr eaLnBrk="1" hangingPunct="1"/>
              <a:t>36</a:t>
            </a:fld>
            <a:endParaRPr kumimoji="0" lang="fr-FR" sz="800">
              <a:solidFill>
                <a:srgbClr val="FFFFFF"/>
              </a:solidFill>
            </a:endParaRPr>
          </a:p>
        </p:txBody>
      </p:sp>
      <p:sp>
        <p:nvSpPr>
          <p:cNvPr id="46084" name="Text Box 2"/>
          <p:cNvSpPr txBox="1">
            <a:spLocks noChangeArrowheads="1"/>
          </p:cNvSpPr>
          <p:nvPr/>
        </p:nvSpPr>
        <p:spPr bwMode="auto">
          <a:xfrm>
            <a:off x="1270000" y="673100"/>
            <a:ext cx="3656013" cy="5732463"/>
          </a:xfrm>
          <a:prstGeom prst="rect">
            <a:avLst/>
          </a:prstGeom>
          <a:gradFill rotWithShape="0">
            <a:gsLst>
              <a:gs pos="0">
                <a:srgbClr val="FFFFFF"/>
              </a:gs>
              <a:gs pos="100000">
                <a:srgbClr val="FFFFB7"/>
              </a:gs>
            </a:gsLst>
            <a:lin ang="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endParaRPr lang="fr-FR" sz="2400"/>
          </a:p>
        </p:txBody>
      </p:sp>
      <p:sp>
        <p:nvSpPr>
          <p:cNvPr id="46085" name="Text Box 3"/>
          <p:cNvSpPr txBox="1">
            <a:spLocks noChangeArrowheads="1"/>
          </p:cNvSpPr>
          <p:nvPr/>
        </p:nvSpPr>
        <p:spPr bwMode="auto">
          <a:xfrm>
            <a:off x="1238250" y="736600"/>
            <a:ext cx="36687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2400" b="1">
                <a:solidFill>
                  <a:srgbClr val="990000"/>
                </a:solidFill>
                <a:latin typeface="Arial" charset="0"/>
              </a:rPr>
              <a:t>Positionnement absolu</a:t>
            </a:r>
          </a:p>
          <a:p>
            <a:pPr eaLnBrk="1" hangingPunct="1">
              <a:spcBef>
                <a:spcPct val="50000"/>
              </a:spcBef>
            </a:pPr>
            <a:r>
              <a:rPr lang="fr-FR" sz="2000" b="1">
                <a:solidFill>
                  <a:srgbClr val="990000"/>
                </a:solidFill>
                <a:latin typeface="Arial" charset="0"/>
              </a:rPr>
              <a:t>Amélioration de la précision</a:t>
            </a:r>
          </a:p>
          <a:p>
            <a:pPr eaLnBrk="1" hangingPunct="1">
              <a:spcBef>
                <a:spcPct val="50000"/>
              </a:spcBef>
            </a:pPr>
            <a:r>
              <a:rPr lang="fr-FR" sz="2000" b="1">
                <a:solidFill>
                  <a:srgbClr val="333399"/>
                </a:solidFill>
                <a:latin typeface="Arial" charset="0"/>
              </a:rPr>
              <a:t>                </a:t>
            </a:r>
            <a:r>
              <a:rPr lang="fr-FR" sz="2000" b="1">
                <a:solidFill>
                  <a:srgbClr val="333399"/>
                </a:solidFill>
                <a:latin typeface="Arial" charset="0"/>
                <a:sym typeface="Wingdings" charset="0"/>
              </a:rPr>
              <a:t> </a:t>
            </a:r>
            <a:r>
              <a:rPr lang="fr-FR" sz="2000" b="1">
                <a:solidFill>
                  <a:srgbClr val="333399"/>
                </a:solidFill>
                <a:latin typeface="Arial" charset="0"/>
              </a:rPr>
              <a:t>Quelques mètres</a:t>
            </a:r>
          </a:p>
        </p:txBody>
      </p:sp>
      <p:sp>
        <p:nvSpPr>
          <p:cNvPr id="46086" name="Text Box 4"/>
          <p:cNvSpPr txBox="1">
            <a:spLocks noChangeArrowheads="1"/>
          </p:cNvSpPr>
          <p:nvPr/>
        </p:nvSpPr>
        <p:spPr bwMode="auto">
          <a:xfrm>
            <a:off x="5129213" y="666750"/>
            <a:ext cx="3656012" cy="5734050"/>
          </a:xfrm>
          <a:prstGeom prst="rect">
            <a:avLst/>
          </a:prstGeom>
          <a:gradFill rotWithShape="0">
            <a:gsLst>
              <a:gs pos="0">
                <a:srgbClr val="FFD9D9"/>
              </a:gs>
              <a:gs pos="100000">
                <a:srgbClr val="FFFFFF"/>
              </a:gs>
            </a:gsLst>
            <a:lin ang="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endParaRPr lang="fr-FR" sz="2400"/>
          </a:p>
        </p:txBody>
      </p:sp>
      <p:sp>
        <p:nvSpPr>
          <p:cNvPr id="404485" name="Text Box 5"/>
          <p:cNvSpPr txBox="1">
            <a:spLocks noChangeArrowheads="1"/>
          </p:cNvSpPr>
          <p:nvPr/>
        </p:nvSpPr>
        <p:spPr bwMode="auto">
          <a:xfrm>
            <a:off x="5197475" y="750888"/>
            <a:ext cx="366871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65113" algn="l"/>
              </a:tabLst>
              <a:defRPr kumimoji="1" sz="1400">
                <a:solidFill>
                  <a:schemeClr val="tx1"/>
                </a:solidFill>
                <a:latin typeface="Times New Roman" charset="0"/>
                <a:ea typeface="ＭＳ Ｐゴシック" charset="0"/>
                <a:cs typeface="ＭＳ Ｐゴシック" charset="0"/>
              </a:defRPr>
            </a:lvl1pPr>
            <a:lvl2pPr marL="742950" indent="-285750" eaLnBrk="0" hangingPunct="0">
              <a:tabLst>
                <a:tab pos="265113" algn="l"/>
              </a:tabLst>
              <a:defRPr kumimoji="1" sz="1400">
                <a:solidFill>
                  <a:schemeClr val="tx1"/>
                </a:solidFill>
                <a:latin typeface="Times New Roman" charset="0"/>
                <a:ea typeface="ＭＳ Ｐゴシック" charset="0"/>
              </a:defRPr>
            </a:lvl2pPr>
            <a:lvl3pPr marL="1143000" indent="-228600" eaLnBrk="0" hangingPunct="0">
              <a:tabLst>
                <a:tab pos="265113" algn="l"/>
              </a:tabLst>
              <a:defRPr kumimoji="1" sz="1400">
                <a:solidFill>
                  <a:schemeClr val="tx1"/>
                </a:solidFill>
                <a:latin typeface="Times New Roman" charset="0"/>
                <a:ea typeface="ＭＳ Ｐゴシック" charset="0"/>
              </a:defRPr>
            </a:lvl3pPr>
            <a:lvl4pPr marL="1600200" indent="-228600" eaLnBrk="0" hangingPunct="0">
              <a:tabLst>
                <a:tab pos="265113" algn="l"/>
              </a:tabLst>
              <a:defRPr kumimoji="1" sz="1400">
                <a:solidFill>
                  <a:schemeClr val="tx1"/>
                </a:solidFill>
                <a:latin typeface="Times New Roman" charset="0"/>
                <a:ea typeface="ＭＳ Ｐゴシック" charset="0"/>
              </a:defRPr>
            </a:lvl4pPr>
            <a:lvl5pPr marL="2057400" indent="-228600" eaLnBrk="0" hangingPunct="0">
              <a:tabLst>
                <a:tab pos="265113" algn="l"/>
              </a:tabLst>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265113" algn="l"/>
              </a:tabLs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265113" algn="l"/>
              </a:tabLs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265113" algn="l"/>
              </a:tabLs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265113" algn="l"/>
              </a:tabLst>
              <a:defRPr kumimoji="1" sz="1400">
                <a:solidFill>
                  <a:schemeClr val="tx1"/>
                </a:solidFill>
                <a:latin typeface="Times New Roman" charset="0"/>
                <a:ea typeface="ＭＳ Ｐゴシック" charset="0"/>
              </a:defRPr>
            </a:lvl9pPr>
          </a:lstStyle>
          <a:p>
            <a:pPr eaLnBrk="1" hangingPunct="1">
              <a:spcBef>
                <a:spcPct val="50000"/>
              </a:spcBef>
            </a:pPr>
            <a:r>
              <a:rPr lang="fr-FR" sz="2400" b="1">
                <a:solidFill>
                  <a:srgbClr val="990000"/>
                </a:solidFill>
                <a:latin typeface="Arial" charset="0"/>
              </a:rPr>
              <a:t>Positionnement relatif</a:t>
            </a:r>
          </a:p>
          <a:p>
            <a:pPr algn="l" eaLnBrk="1" hangingPunct="1">
              <a:spcBef>
                <a:spcPct val="50000"/>
              </a:spcBef>
            </a:pPr>
            <a:r>
              <a:rPr lang="fr-FR" sz="2000" b="1">
                <a:solidFill>
                  <a:srgbClr val="990000"/>
                </a:solidFill>
                <a:latin typeface="Arial" charset="0"/>
              </a:rPr>
              <a:t>Différents types de matériels et de précision</a:t>
            </a:r>
          </a:p>
          <a:p>
            <a:pPr algn="l" eaLnBrk="1" hangingPunct="1">
              <a:spcBef>
                <a:spcPct val="50000"/>
              </a:spcBef>
              <a:buFont typeface="Wingdings" charset="0"/>
              <a:buChar char="Ü"/>
            </a:pPr>
            <a:r>
              <a:rPr lang="fr-FR" sz="2000" b="1">
                <a:solidFill>
                  <a:srgbClr val="333399"/>
                </a:solidFill>
                <a:latin typeface="Arial" charset="0"/>
              </a:rPr>
              <a:t> Quelques mètres à                                                                                                                                                                       	 quelques millimètres</a:t>
            </a:r>
          </a:p>
        </p:txBody>
      </p:sp>
      <p:sp>
        <p:nvSpPr>
          <p:cNvPr id="46088" name="Rectangle 6"/>
          <p:cNvSpPr>
            <a:spLocks noGrp="1" noChangeArrowheads="1"/>
          </p:cNvSpPr>
          <p:nvPr>
            <p:ph type="title" sz="quarter" idx="4294967295"/>
          </p:nvPr>
        </p:nvSpPr>
        <p:spPr>
          <a:xfrm>
            <a:off x="858838" y="101600"/>
            <a:ext cx="807720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a:latin typeface="Arial" charset="0"/>
                <a:ea typeface="ＭＳ Ｐゴシック" charset="0"/>
                <a:cs typeface="Times New Roman" charset="0"/>
              </a:rPr>
              <a:t>Positionnement absolu et différentiel : Exemples</a:t>
            </a:r>
          </a:p>
        </p:txBody>
      </p:sp>
      <p:pic>
        <p:nvPicPr>
          <p:cNvPr id="404487" name="Picture 7" descr="IMGP0200"/>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479425" y="3300413"/>
            <a:ext cx="1757363" cy="1319212"/>
          </a:xfrm>
          <a:noFill/>
        </p:spPr>
      </p:pic>
      <p:pic>
        <p:nvPicPr>
          <p:cNvPr id="46090" name="Picture 8" descr="de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3" y="1701800"/>
            <a:ext cx="1770062"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489" name="Picture 9" descr="toto"/>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488950" y="4749800"/>
            <a:ext cx="1771650" cy="1651000"/>
          </a:xfrm>
          <a:noFill/>
        </p:spPr>
      </p:pic>
      <p:sp>
        <p:nvSpPr>
          <p:cNvPr id="46092" name="Text Box 10"/>
          <p:cNvSpPr txBox="1">
            <a:spLocks noChangeArrowheads="1"/>
          </p:cNvSpPr>
          <p:nvPr/>
        </p:nvSpPr>
        <p:spPr bwMode="auto">
          <a:xfrm>
            <a:off x="3355975" y="2570163"/>
            <a:ext cx="1841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endParaRPr lang="fr-FR" sz="2600"/>
          </a:p>
        </p:txBody>
      </p:sp>
      <p:sp>
        <p:nvSpPr>
          <p:cNvPr id="46093" name="Text Box 11"/>
          <p:cNvSpPr txBox="1">
            <a:spLocks noChangeArrowheads="1"/>
          </p:cNvSpPr>
          <p:nvPr/>
        </p:nvSpPr>
        <p:spPr bwMode="auto">
          <a:xfrm>
            <a:off x="2281238" y="2368550"/>
            <a:ext cx="267652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spcBef>
                <a:spcPct val="50000"/>
              </a:spcBef>
              <a:buFontTx/>
              <a:buChar char="•"/>
            </a:pPr>
            <a:r>
              <a:rPr lang="fr-FR" b="1">
                <a:solidFill>
                  <a:schemeClr val="bg1"/>
                </a:solidFill>
                <a:latin typeface="Arial" charset="0"/>
                <a:cs typeface="Arial" charset="0"/>
              </a:rPr>
              <a:t> Faire confiance à l’affichage</a:t>
            </a:r>
            <a:r>
              <a:rPr lang="fr-FR">
                <a:solidFill>
                  <a:schemeClr val="bg1"/>
                </a:solidFill>
                <a:latin typeface="Arial" charset="0"/>
                <a:cs typeface="Arial" charset="0"/>
              </a:rPr>
              <a:t> </a:t>
            </a:r>
            <a:r>
              <a:rPr lang="fr-FR" sz="1200" i="1">
                <a:solidFill>
                  <a:schemeClr val="bg1"/>
                </a:solidFill>
                <a:latin typeface="Arial" charset="0"/>
                <a:cs typeface="Arial" charset="0"/>
              </a:rPr>
              <a:t>(PDOP) Fonction du nombre de satellites et de la géométrie dans l’espace</a:t>
            </a:r>
          </a:p>
        </p:txBody>
      </p:sp>
      <p:sp>
        <p:nvSpPr>
          <p:cNvPr id="404492" name="Text Box 12"/>
          <p:cNvSpPr txBox="1">
            <a:spLocks noChangeArrowheads="1"/>
          </p:cNvSpPr>
          <p:nvPr/>
        </p:nvSpPr>
        <p:spPr bwMode="auto">
          <a:xfrm>
            <a:off x="2278063" y="4179888"/>
            <a:ext cx="2676525"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spcBef>
                <a:spcPct val="50000"/>
              </a:spcBef>
              <a:buFontTx/>
              <a:buChar char="•"/>
            </a:pPr>
            <a:r>
              <a:rPr lang="fr-FR" b="1">
                <a:solidFill>
                  <a:schemeClr val="bg1"/>
                </a:solidFill>
                <a:latin typeface="Arial" charset="0"/>
                <a:cs typeface="Arial" charset="0"/>
              </a:rPr>
              <a:t> Moyenner les positions      </a:t>
            </a:r>
            <a:r>
              <a:rPr lang="fr-FR" sz="1200" i="1">
                <a:solidFill>
                  <a:schemeClr val="bg1"/>
                </a:solidFill>
                <a:latin typeface="Arial" charset="0"/>
                <a:cs typeface="Arial" charset="0"/>
              </a:rPr>
              <a:t>de 15 mn à plusieures heures</a:t>
            </a:r>
          </a:p>
        </p:txBody>
      </p:sp>
      <p:sp>
        <p:nvSpPr>
          <p:cNvPr id="404493" name="Text Box 13"/>
          <p:cNvSpPr txBox="1">
            <a:spLocks noChangeArrowheads="1"/>
          </p:cNvSpPr>
          <p:nvPr/>
        </p:nvSpPr>
        <p:spPr bwMode="auto">
          <a:xfrm>
            <a:off x="2273300" y="5448300"/>
            <a:ext cx="26765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spcBef>
                <a:spcPct val="50000"/>
              </a:spcBef>
              <a:buFontTx/>
              <a:buChar char="•"/>
            </a:pPr>
            <a:r>
              <a:rPr lang="fr-FR" b="1">
                <a:solidFill>
                  <a:schemeClr val="bg1"/>
                </a:solidFill>
                <a:latin typeface="Arial" charset="0"/>
                <a:cs typeface="Arial" charset="0"/>
              </a:rPr>
              <a:t> Utiliser des informations extèrieures</a:t>
            </a:r>
          </a:p>
          <a:p>
            <a:pPr algn="l" eaLnBrk="1" hangingPunct="1">
              <a:spcBef>
                <a:spcPct val="50000"/>
              </a:spcBef>
            </a:pPr>
            <a:r>
              <a:rPr lang="fr-FR" sz="1200" i="1">
                <a:solidFill>
                  <a:schemeClr val="bg1"/>
                </a:solidFill>
                <a:latin typeface="Arial" charset="0"/>
                <a:cs typeface="Arial" charset="0"/>
              </a:rPr>
              <a:t>MNT, cartes numérisées, ….</a:t>
            </a:r>
          </a:p>
        </p:txBody>
      </p:sp>
      <p:sp>
        <p:nvSpPr>
          <p:cNvPr id="404495" name="Text Box 15"/>
          <p:cNvSpPr txBox="1">
            <a:spLocks noChangeArrowheads="1"/>
          </p:cNvSpPr>
          <p:nvPr/>
        </p:nvSpPr>
        <p:spPr bwMode="auto">
          <a:xfrm>
            <a:off x="6165850" y="2838450"/>
            <a:ext cx="28432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spcBef>
                <a:spcPct val="50000"/>
              </a:spcBef>
              <a:buFontTx/>
              <a:buChar char="•"/>
            </a:pPr>
            <a:r>
              <a:rPr lang="fr-FR" b="1">
                <a:solidFill>
                  <a:schemeClr val="bg1"/>
                </a:solidFill>
                <a:latin typeface="Arial" charset="0"/>
                <a:cs typeface="Arial" charset="0"/>
              </a:rPr>
              <a:t> Différentiel calculatrice</a:t>
            </a:r>
          </a:p>
          <a:p>
            <a:pPr algn="l" eaLnBrk="1" hangingPunct="1">
              <a:spcBef>
                <a:spcPct val="50000"/>
              </a:spcBef>
            </a:pPr>
            <a:r>
              <a:rPr lang="fr-FR" sz="1200" i="1">
                <a:solidFill>
                  <a:schemeClr val="bg1"/>
                </a:solidFill>
                <a:latin typeface="Arial" charset="0"/>
                <a:cs typeface="Arial" charset="0"/>
              </a:rPr>
              <a:t>   quelques mètres à 1 mètre</a:t>
            </a:r>
          </a:p>
        </p:txBody>
      </p:sp>
      <p:pic>
        <p:nvPicPr>
          <p:cNvPr id="404496" name="Picture 16" descr="rolnictw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6688" y="2813050"/>
            <a:ext cx="8477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97" name="Text Box 17"/>
          <p:cNvSpPr txBox="1">
            <a:spLocks noChangeArrowheads="1"/>
          </p:cNvSpPr>
          <p:nvPr/>
        </p:nvSpPr>
        <p:spPr bwMode="auto">
          <a:xfrm>
            <a:off x="5168900" y="4244975"/>
            <a:ext cx="28432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spcBef>
                <a:spcPct val="50000"/>
              </a:spcBef>
              <a:buFontTx/>
              <a:buChar char="•"/>
            </a:pPr>
            <a:r>
              <a:rPr lang="fr-FR" b="1">
                <a:solidFill>
                  <a:schemeClr val="bg1"/>
                </a:solidFill>
                <a:latin typeface="Arial" charset="0"/>
                <a:cs typeface="Arial" charset="0"/>
              </a:rPr>
              <a:t> Cinématique temps réel RTK</a:t>
            </a:r>
          </a:p>
          <a:p>
            <a:pPr algn="l" eaLnBrk="1" hangingPunct="1">
              <a:spcBef>
                <a:spcPct val="50000"/>
              </a:spcBef>
            </a:pPr>
            <a:r>
              <a:rPr lang="fr-FR" sz="1200" i="1">
                <a:solidFill>
                  <a:schemeClr val="bg1"/>
                </a:solidFill>
                <a:latin typeface="Arial" charset="0"/>
                <a:cs typeface="Arial" charset="0"/>
              </a:rPr>
              <a:t>  quelques centimètres</a:t>
            </a:r>
          </a:p>
        </p:txBody>
      </p:sp>
      <p:sp>
        <p:nvSpPr>
          <p:cNvPr id="404498" name="Text Box 18"/>
          <p:cNvSpPr txBox="1">
            <a:spLocks noChangeArrowheads="1"/>
          </p:cNvSpPr>
          <p:nvPr/>
        </p:nvSpPr>
        <p:spPr bwMode="auto">
          <a:xfrm>
            <a:off x="6772275" y="5145088"/>
            <a:ext cx="21717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spcBef>
                <a:spcPct val="50000"/>
              </a:spcBef>
              <a:buFontTx/>
              <a:buChar char="•"/>
            </a:pPr>
            <a:r>
              <a:rPr lang="fr-FR" b="1">
                <a:solidFill>
                  <a:schemeClr val="bg1"/>
                </a:solidFill>
                <a:latin typeface="Arial" charset="0"/>
                <a:cs typeface="Arial" charset="0"/>
              </a:rPr>
              <a:t> GPS différentiel                  	temps réel</a:t>
            </a:r>
          </a:p>
          <a:p>
            <a:pPr algn="l" eaLnBrk="1" hangingPunct="1">
              <a:spcBef>
                <a:spcPct val="50000"/>
              </a:spcBef>
            </a:pPr>
            <a:r>
              <a:rPr lang="fr-FR" sz="1200" i="1">
                <a:solidFill>
                  <a:schemeClr val="bg1"/>
                </a:solidFill>
                <a:latin typeface="Arial" charset="0"/>
                <a:cs typeface="Arial" charset="0"/>
              </a:rPr>
              <a:t>   1 mètre à 5 centimètres</a:t>
            </a:r>
          </a:p>
        </p:txBody>
      </p:sp>
      <p:pic>
        <p:nvPicPr>
          <p:cNvPr id="404499" name="Picture 19" descr="cinematique_redu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663" y="619125"/>
            <a:ext cx="4457700"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500" name="Picture 20" descr="toku00-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727075"/>
            <a:ext cx="2268538"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501" name="Picture 21" descr="bild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8" y="2532063"/>
            <a:ext cx="5057776"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502" name="Rectangle 22"/>
          <p:cNvSpPr>
            <a:spLocks noChangeArrowheads="1"/>
          </p:cNvSpPr>
          <p:nvPr/>
        </p:nvSpPr>
        <p:spPr bwMode="auto">
          <a:xfrm>
            <a:off x="0" y="539750"/>
            <a:ext cx="5078413" cy="20050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04487"/>
                                        </p:tgtEl>
                                        <p:attrNameLst>
                                          <p:attrName>style.visibility</p:attrName>
                                        </p:attrNameLst>
                                      </p:cBhvr>
                                      <p:to>
                                        <p:strVal val="visible"/>
                                      </p:to>
                                    </p:set>
                                    <p:animEffect transition="in" filter="fade">
                                      <p:cBhvr>
                                        <p:cTn id="7" dur="2000"/>
                                        <p:tgtEl>
                                          <p:spTgt spid="40448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4492"/>
                                        </p:tgtEl>
                                        <p:attrNameLst>
                                          <p:attrName>style.visibility</p:attrName>
                                        </p:attrNameLst>
                                      </p:cBhvr>
                                      <p:to>
                                        <p:strVal val="visible"/>
                                      </p:to>
                                    </p:set>
                                    <p:animEffect transition="in" filter="fade">
                                      <p:cBhvr>
                                        <p:cTn id="10" dur="2000"/>
                                        <p:tgtEl>
                                          <p:spTgt spid="40449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04489"/>
                                        </p:tgtEl>
                                        <p:attrNameLst>
                                          <p:attrName>style.visibility</p:attrName>
                                        </p:attrNameLst>
                                      </p:cBhvr>
                                      <p:to>
                                        <p:strVal val="visible"/>
                                      </p:to>
                                    </p:set>
                                    <p:animEffect transition="in" filter="fade">
                                      <p:cBhvr>
                                        <p:cTn id="15" dur="2000"/>
                                        <p:tgtEl>
                                          <p:spTgt spid="40448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4493"/>
                                        </p:tgtEl>
                                        <p:attrNameLst>
                                          <p:attrName>style.visibility</p:attrName>
                                        </p:attrNameLst>
                                      </p:cBhvr>
                                      <p:to>
                                        <p:strVal val="visible"/>
                                      </p:to>
                                    </p:set>
                                    <p:animEffect transition="in" filter="fade">
                                      <p:cBhvr>
                                        <p:cTn id="18" dur="2000"/>
                                        <p:tgtEl>
                                          <p:spTgt spid="40449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04485"/>
                                        </p:tgtEl>
                                        <p:attrNameLst>
                                          <p:attrName>style.visibility</p:attrName>
                                        </p:attrNameLst>
                                      </p:cBhvr>
                                      <p:to>
                                        <p:strVal val="visible"/>
                                      </p:to>
                                    </p:set>
                                    <p:animEffect transition="in" filter="fade">
                                      <p:cBhvr>
                                        <p:cTn id="23" dur="2000"/>
                                        <p:tgtEl>
                                          <p:spTgt spid="40448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404496"/>
                                        </p:tgtEl>
                                        <p:attrNameLst>
                                          <p:attrName>style.visibility</p:attrName>
                                        </p:attrNameLst>
                                      </p:cBhvr>
                                      <p:to>
                                        <p:strVal val="visible"/>
                                      </p:to>
                                    </p:set>
                                    <p:animEffect transition="in" filter="fade">
                                      <p:cBhvr>
                                        <p:cTn id="28" dur="2000"/>
                                        <p:tgtEl>
                                          <p:spTgt spid="40449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4495"/>
                                        </p:tgtEl>
                                        <p:attrNameLst>
                                          <p:attrName>style.visibility</p:attrName>
                                        </p:attrNameLst>
                                      </p:cBhvr>
                                      <p:to>
                                        <p:strVal val="visible"/>
                                      </p:to>
                                    </p:set>
                                    <p:animEffect transition="in" filter="fade">
                                      <p:cBhvr>
                                        <p:cTn id="31" dur="2000"/>
                                        <p:tgtEl>
                                          <p:spTgt spid="40449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04497"/>
                                        </p:tgtEl>
                                        <p:attrNameLst>
                                          <p:attrName>style.visibility</p:attrName>
                                        </p:attrNameLst>
                                      </p:cBhvr>
                                      <p:to>
                                        <p:strVal val="visible"/>
                                      </p:to>
                                    </p:set>
                                    <p:animEffect transition="in" filter="fade">
                                      <p:cBhvr>
                                        <p:cTn id="36" dur="2000"/>
                                        <p:tgtEl>
                                          <p:spTgt spid="404497"/>
                                        </p:tgtEl>
                                      </p:cBhvr>
                                    </p:animEffect>
                                  </p:childTnLst>
                                </p:cTn>
                              </p:par>
                              <p:par>
                                <p:cTn id="37" presetID="10" presetClass="entr" presetSubtype="0" fill="hold" nodeType="withEffect">
                                  <p:stCondLst>
                                    <p:cond delay="0"/>
                                  </p:stCondLst>
                                  <p:childTnLst>
                                    <p:set>
                                      <p:cBhvr>
                                        <p:cTn id="38" dur="1" fill="hold">
                                          <p:stCondLst>
                                            <p:cond delay="0"/>
                                          </p:stCondLst>
                                        </p:cTn>
                                        <p:tgtEl>
                                          <p:spTgt spid="404499"/>
                                        </p:tgtEl>
                                        <p:attrNameLst>
                                          <p:attrName>style.visibility</p:attrName>
                                        </p:attrNameLst>
                                      </p:cBhvr>
                                      <p:to>
                                        <p:strVal val="visible"/>
                                      </p:to>
                                    </p:set>
                                    <p:animEffect transition="in" filter="fade">
                                      <p:cBhvr>
                                        <p:cTn id="39" dur="2000"/>
                                        <p:tgtEl>
                                          <p:spTgt spid="404499"/>
                                        </p:tgtEl>
                                      </p:cBhvr>
                                    </p:animEffect>
                                  </p:childTnLst>
                                </p:cTn>
                              </p:par>
                              <p:par>
                                <p:cTn id="40" presetID="10" presetClass="entr" presetSubtype="0" fill="hold" nodeType="withEffect">
                                  <p:stCondLst>
                                    <p:cond delay="0"/>
                                  </p:stCondLst>
                                  <p:childTnLst>
                                    <p:set>
                                      <p:cBhvr>
                                        <p:cTn id="41" dur="1" fill="hold">
                                          <p:stCondLst>
                                            <p:cond delay="0"/>
                                          </p:stCondLst>
                                        </p:cTn>
                                        <p:tgtEl>
                                          <p:spTgt spid="404500"/>
                                        </p:tgtEl>
                                        <p:attrNameLst>
                                          <p:attrName>style.visibility</p:attrName>
                                        </p:attrNameLst>
                                      </p:cBhvr>
                                      <p:to>
                                        <p:strVal val="visible"/>
                                      </p:to>
                                    </p:set>
                                    <p:animEffect transition="in" filter="fade">
                                      <p:cBhvr>
                                        <p:cTn id="42" dur="2000"/>
                                        <p:tgtEl>
                                          <p:spTgt spid="40450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6" presetClass="emph" presetSubtype="0" fill="hold" nodeType="clickEffect">
                                  <p:stCondLst>
                                    <p:cond delay="0"/>
                                  </p:stCondLst>
                                  <p:childTnLst>
                                    <p:animScale>
                                      <p:cBhvr>
                                        <p:cTn id="46" dur="2000" fill="hold"/>
                                        <p:tgtEl>
                                          <p:spTgt spid="404499"/>
                                        </p:tgtEl>
                                      </p:cBhvr>
                                      <p:by x="20000" y="20000"/>
                                    </p:animScale>
                                  </p:childTnLst>
                                </p:cTn>
                              </p:par>
                              <p:par>
                                <p:cTn id="47" presetID="49" presetClass="path" presetSubtype="0" accel="50000" decel="50000" fill="hold" nodeType="withEffect">
                                  <p:stCondLst>
                                    <p:cond delay="0"/>
                                  </p:stCondLst>
                                  <p:childTnLst>
                                    <p:animMotion origin="layout" path="M 2.77778E-7 1.69327E-6 L 0.61979 0.09577 " pathEditMode="relative" rAng="0" ptsTypes="AA">
                                      <p:cBhvr>
                                        <p:cTn id="48" dur="2000" fill="hold"/>
                                        <p:tgtEl>
                                          <p:spTgt spid="404499"/>
                                        </p:tgtEl>
                                        <p:attrNameLst>
                                          <p:attrName>ppt_x</p:attrName>
                                          <p:attrName>ppt_y</p:attrName>
                                        </p:attrNameLst>
                                      </p:cBhvr>
                                      <p:rCtr x="30990" y="4788"/>
                                    </p:animMotion>
                                  </p:childTnLst>
                                </p:cTn>
                              </p:par>
                              <p:par>
                                <p:cTn id="49" presetID="1" presetClass="exit" presetSubtype="0" fill="hold" nodeType="withEffect">
                                  <p:stCondLst>
                                    <p:cond delay="0"/>
                                  </p:stCondLst>
                                  <p:childTnLst>
                                    <p:set>
                                      <p:cBhvr>
                                        <p:cTn id="50" dur="1" fill="hold">
                                          <p:stCondLst>
                                            <p:cond delay="0"/>
                                          </p:stCondLst>
                                        </p:cTn>
                                        <p:tgtEl>
                                          <p:spTgt spid="404500"/>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404501"/>
                                        </p:tgtEl>
                                        <p:attrNameLst>
                                          <p:attrName>style.visibility</p:attrName>
                                        </p:attrNameLst>
                                      </p:cBhvr>
                                      <p:to>
                                        <p:strVal val="visible"/>
                                      </p:to>
                                    </p:set>
                                    <p:animEffect transition="in" filter="fade">
                                      <p:cBhvr>
                                        <p:cTn id="53" dur="2000"/>
                                        <p:tgtEl>
                                          <p:spTgt spid="40450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04502"/>
                                        </p:tgtEl>
                                        <p:attrNameLst>
                                          <p:attrName>style.visibility</p:attrName>
                                        </p:attrNameLst>
                                      </p:cBhvr>
                                      <p:to>
                                        <p:strVal val="visible"/>
                                      </p:to>
                                    </p:set>
                                    <p:animEffect transition="in" filter="fade">
                                      <p:cBhvr>
                                        <p:cTn id="56" dur="2000"/>
                                        <p:tgtEl>
                                          <p:spTgt spid="40450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04498"/>
                                        </p:tgtEl>
                                        <p:attrNameLst>
                                          <p:attrName>style.visibility</p:attrName>
                                        </p:attrNameLst>
                                      </p:cBhvr>
                                      <p:to>
                                        <p:strVal val="visible"/>
                                      </p:to>
                                    </p:set>
                                    <p:animEffect transition="in" filter="fade">
                                      <p:cBhvr>
                                        <p:cTn id="59" dur="2000"/>
                                        <p:tgtEl>
                                          <p:spTgt spid="404498"/>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404502"/>
                                        </p:tgtEl>
                                        <p:attrNameLst>
                                          <p:attrName>style.visibility</p:attrName>
                                        </p:attrNameLst>
                                      </p:cBhvr>
                                      <p:to>
                                        <p:strVal val="hidden"/>
                                      </p:to>
                                    </p:set>
                                  </p:childTnLst>
                                </p:cTn>
                              </p:par>
                              <p:par>
                                <p:cTn id="64" presetID="6" presetClass="emph" presetSubtype="0" fill="hold" nodeType="withEffect">
                                  <p:stCondLst>
                                    <p:cond delay="0"/>
                                  </p:stCondLst>
                                  <p:childTnLst>
                                    <p:animScale>
                                      <p:cBhvr>
                                        <p:cTn id="65" dur="2000" fill="hold"/>
                                        <p:tgtEl>
                                          <p:spTgt spid="404501"/>
                                        </p:tgtEl>
                                      </p:cBhvr>
                                      <p:by x="30000" y="30000"/>
                                    </p:animScale>
                                  </p:childTnLst>
                                </p:cTn>
                              </p:par>
                              <p:par>
                                <p:cTn id="66" presetID="63" presetClass="path" presetSubtype="0" accel="50000" decel="50000" fill="hold" nodeType="withEffect">
                                  <p:stCondLst>
                                    <p:cond delay="0"/>
                                  </p:stCondLst>
                                  <p:childTnLst>
                                    <p:animMotion origin="layout" path="M -2.5E-6 -3.45362E-6 L 0.38125 0.17812 " pathEditMode="relative" rAng="0" ptsTypes="AA">
                                      <p:cBhvr>
                                        <p:cTn id="67" dur="2000" fill="hold"/>
                                        <p:tgtEl>
                                          <p:spTgt spid="404501"/>
                                        </p:tgtEl>
                                        <p:attrNameLst>
                                          <p:attrName>ppt_x</p:attrName>
                                          <p:attrName>ppt_y</p:attrName>
                                        </p:attrNameLst>
                                      </p:cBhvr>
                                      <p:rCtr x="19062" y="89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5" grpId="0"/>
      <p:bldP spid="404492" grpId="0"/>
      <p:bldP spid="404493" grpId="0"/>
      <p:bldP spid="404495" grpId="0"/>
      <p:bldP spid="404497" grpId="0"/>
      <p:bldP spid="404498" grpId="0"/>
      <p:bldP spid="404502" grpId="0" animBg="1"/>
      <p:bldP spid="40450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47106"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47107"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7831DFC2-F623-4741-B03F-3D9597B3DDF1}" type="slidenum">
              <a:rPr kumimoji="0" lang="fr-FR" sz="800">
                <a:solidFill>
                  <a:srgbClr val="FFFFFF"/>
                </a:solidFill>
              </a:rPr>
              <a:pPr eaLnBrk="1" hangingPunct="1"/>
              <a:t>37</a:t>
            </a:fld>
            <a:endParaRPr kumimoji="0" lang="fr-FR" sz="800">
              <a:solidFill>
                <a:srgbClr val="FFFFFF"/>
              </a:solidFill>
            </a:endParaRPr>
          </a:p>
        </p:txBody>
      </p:sp>
      <p:sp>
        <p:nvSpPr>
          <p:cNvPr id="47108" name="Rectangle 2"/>
          <p:cNvSpPr>
            <a:spLocks noChangeArrowheads="1"/>
          </p:cNvSpPr>
          <p:nvPr/>
        </p:nvSpPr>
        <p:spPr bwMode="auto">
          <a:xfrm>
            <a:off x="1123950" y="2917825"/>
            <a:ext cx="6940550" cy="48577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47109" name="Rectangle 3"/>
          <p:cNvSpPr>
            <a:spLocks noGrp="1" noChangeArrowheads="1"/>
          </p:cNvSpPr>
          <p:nvPr>
            <p:ph type="title"/>
          </p:nvPr>
        </p:nvSpPr>
        <p:spPr>
          <a:xfrm>
            <a:off x="1187450" y="88900"/>
            <a:ext cx="8077200" cy="533400"/>
          </a:xfrm>
        </p:spPr>
        <p:txBody>
          <a:bodyPr/>
          <a:lstStyle/>
          <a:p>
            <a:pPr eaLnBrk="1" hangingPunct="1"/>
            <a:r>
              <a:rPr kumimoji="1" lang="fr-FR">
                <a:latin typeface="Arial" charset="0"/>
                <a:ea typeface="ＭＳ Ｐゴシック" charset="0"/>
                <a:cs typeface="ＭＳ Ｐゴシック" charset="0"/>
              </a:rPr>
              <a:t>PLAN</a:t>
            </a:r>
            <a:endParaRPr lang="fr-FR">
              <a:latin typeface="Arial" charset="0"/>
              <a:ea typeface="ＭＳ Ｐゴシック" charset="0"/>
              <a:cs typeface="ＭＳ Ｐゴシック" charset="0"/>
            </a:endParaRPr>
          </a:p>
        </p:txBody>
      </p:sp>
      <p:sp>
        <p:nvSpPr>
          <p:cNvPr id="47110" name="Rectangle 4"/>
          <p:cNvSpPr>
            <a:spLocks noGrp="1" noChangeArrowheads="1"/>
          </p:cNvSpPr>
          <p:nvPr>
            <p:ph type="body" idx="1"/>
          </p:nvPr>
        </p:nvSpPr>
        <p:spPr>
          <a:xfrm>
            <a:off x="1346200" y="1122363"/>
            <a:ext cx="7404100" cy="4851400"/>
          </a:xfrm>
        </p:spPr>
        <p:txBody>
          <a:bodyPr/>
          <a:lstStyle/>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Description du système</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Principe du positionnement</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Structure des signaux GPS</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Positionnement absolu et Positionnement différentiel</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FFFF00"/>
                </a:solidFill>
                <a:latin typeface="Arial" charset="0"/>
                <a:ea typeface="ＭＳ Ｐゴシック" charset="0"/>
                <a:cs typeface="Arial" charset="0"/>
              </a:rPr>
              <a:t>La mesure sur les codes </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La mesure sur la phase</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Les source </a:t>
            </a:r>
            <a:r>
              <a:rPr lang="fr-FR" sz="1800" b="1" dirty="0" smtClean="0">
                <a:solidFill>
                  <a:srgbClr val="333399"/>
                </a:solidFill>
                <a:latin typeface="Arial" charset="0"/>
                <a:ea typeface="ＭＳ Ｐゴシック" charset="0"/>
                <a:cs typeface="Arial" charset="0"/>
              </a:rPr>
              <a:t>d’erreur</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Le positionnement absolu avec la méthode PPP</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smtClean="0">
                <a:solidFill>
                  <a:srgbClr val="333399"/>
                </a:solidFill>
                <a:latin typeface="Arial" charset="0"/>
                <a:ea typeface="ＭＳ Ｐゴシック" charset="0"/>
                <a:cs typeface="Arial" charset="0"/>
              </a:rPr>
              <a:t>Notion </a:t>
            </a:r>
            <a:r>
              <a:rPr lang="fr-FR" sz="1800" b="1" dirty="0">
                <a:solidFill>
                  <a:srgbClr val="333399"/>
                </a:solidFill>
                <a:latin typeface="Arial" charset="0"/>
                <a:ea typeface="ＭＳ Ｐゴシック" charset="0"/>
                <a:cs typeface="Arial" charset="0"/>
              </a:rPr>
              <a:t>de précision et de répétabilité</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48130"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48131"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BC295E6C-286B-DB46-9063-0628FFE3A19F}" type="slidenum">
              <a:rPr kumimoji="0" lang="fr-FR" sz="800">
                <a:solidFill>
                  <a:srgbClr val="FFFFFF"/>
                </a:solidFill>
              </a:rPr>
              <a:pPr eaLnBrk="1" hangingPunct="1"/>
              <a:t>38</a:t>
            </a:fld>
            <a:endParaRPr kumimoji="0" lang="fr-FR" sz="800">
              <a:solidFill>
                <a:srgbClr val="FFFFFF"/>
              </a:solidFill>
            </a:endParaRPr>
          </a:p>
        </p:txBody>
      </p:sp>
      <p:sp>
        <p:nvSpPr>
          <p:cNvPr id="48132" name="Rectangle 2"/>
          <p:cNvSpPr>
            <a:spLocks noGrp="1" noChangeArrowheads="1"/>
          </p:cNvSpPr>
          <p:nvPr>
            <p:ph type="title"/>
          </p:nvPr>
        </p:nvSpPr>
        <p:spPr>
          <a:xfrm>
            <a:off x="1201738" y="88900"/>
            <a:ext cx="8062912"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600">
                <a:latin typeface="Arial" charset="0"/>
                <a:ea typeface="ＭＳ Ｐゴシック" charset="0"/>
                <a:cs typeface="Times New Roman" charset="0"/>
              </a:rPr>
              <a:t>LA MESURE SUR LES CODES ET LEUR TAITEMENT (1)</a:t>
            </a:r>
            <a:endParaRPr lang="fr-FR" sz="1600" b="0">
              <a:latin typeface="Arial" charset="0"/>
              <a:ea typeface="ＭＳ Ｐゴシック" charset="0"/>
              <a:cs typeface="Times New Roman" charset="0"/>
            </a:endParaRPr>
          </a:p>
        </p:txBody>
      </p:sp>
      <p:sp>
        <p:nvSpPr>
          <p:cNvPr id="48133" name="Rectangle 9"/>
          <p:cNvSpPr>
            <a:spLocks noChangeArrowheads="1"/>
          </p:cNvSpPr>
          <p:nvPr/>
        </p:nvSpPr>
        <p:spPr bwMode="auto">
          <a:xfrm>
            <a:off x="711200" y="658813"/>
            <a:ext cx="8218488"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tabLst>
                <a:tab pos="539750" algn="l"/>
              </a:tabLst>
            </a:pPr>
            <a:r>
              <a:rPr lang="fr-FR" sz="1800" b="1">
                <a:solidFill>
                  <a:schemeClr val="bg1"/>
                </a:solidFill>
                <a:latin typeface="Arial" charset="0"/>
                <a:cs typeface="Arial" charset="0"/>
              </a:rPr>
              <a:t>Comment obtenir une position absolue à l'aide des mesures de codes ?</a:t>
            </a:r>
          </a:p>
          <a:p>
            <a:pPr algn="l">
              <a:tabLst>
                <a:tab pos="539750" algn="l"/>
              </a:tabLst>
            </a:pPr>
            <a:endParaRPr lang="fr-FR" sz="1800" b="1">
              <a:solidFill>
                <a:schemeClr val="bg1"/>
              </a:solidFill>
              <a:latin typeface="Arial" charset="0"/>
              <a:cs typeface="Arial" charset="0"/>
            </a:endParaRPr>
          </a:p>
          <a:p>
            <a:pPr algn="l">
              <a:tabLst>
                <a:tab pos="539750" algn="l"/>
              </a:tabLst>
            </a:pPr>
            <a:r>
              <a:rPr lang="fr-FR" sz="1600" b="1" u="sng">
                <a:solidFill>
                  <a:schemeClr val="bg1"/>
                </a:solidFill>
                <a:latin typeface="Arial" charset="0"/>
                <a:cs typeface="Arial" charset="0"/>
              </a:rPr>
              <a:t>Principe :</a:t>
            </a:r>
          </a:p>
          <a:p>
            <a:pPr algn="l">
              <a:tabLst>
                <a:tab pos="539750" algn="l"/>
              </a:tabLst>
            </a:pPr>
            <a:endParaRPr lang="fr-FR" sz="800" b="1" u="sng">
              <a:solidFill>
                <a:schemeClr val="bg1"/>
              </a:solidFill>
              <a:latin typeface="Arial" charset="0"/>
              <a:cs typeface="Arial" charset="0"/>
            </a:endParaRPr>
          </a:p>
          <a:p>
            <a:pPr algn="l">
              <a:tabLst>
                <a:tab pos="539750" algn="l"/>
              </a:tabLst>
            </a:pPr>
            <a:r>
              <a:rPr lang="fr-FR">
                <a:solidFill>
                  <a:schemeClr val="bg1"/>
                </a:solidFill>
                <a:latin typeface="Arial" charset="0"/>
                <a:cs typeface="Arial" charset="0"/>
              </a:rPr>
              <a:t>	</a:t>
            </a:r>
            <a:r>
              <a:rPr lang="fr-FR" sz="1600">
                <a:solidFill>
                  <a:schemeClr val="bg1"/>
                </a:solidFill>
                <a:latin typeface="Arial" charset="0"/>
                <a:cs typeface="Arial" charset="0"/>
              </a:rPr>
              <a:t>Le récepteur génère dans une échelle de temps proche de l'échelle de temps GPS, 	le code d'un satellite donné. Lorsqu'il capte le code du satellite, celui-ci arrive </a:t>
            </a:r>
          </a:p>
          <a:p>
            <a:pPr algn="l">
              <a:tabLst>
                <a:tab pos="539750" algn="l"/>
              </a:tabLst>
            </a:pPr>
            <a:r>
              <a:rPr lang="fr-FR" sz="1600">
                <a:solidFill>
                  <a:schemeClr val="bg1"/>
                </a:solidFill>
                <a:latin typeface="Arial" charset="0"/>
                <a:cs typeface="Arial" charset="0"/>
              </a:rPr>
              <a:t>	avec un décalage de temps correspondant au temps de parcours de l'onde entre le 	satellite et le récepteur. Par corrélation il synchronise alors les deux signaux et en 	déduit le temps de parcours de l'onde puis la distance satellite - récepteur.</a:t>
            </a:r>
          </a:p>
        </p:txBody>
      </p:sp>
      <p:pic>
        <p:nvPicPr>
          <p:cNvPr id="4813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513" y="3127375"/>
            <a:ext cx="746760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49154"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49155"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182818E8-F3ED-B048-8F0E-567C975315D7}" type="slidenum">
              <a:rPr kumimoji="0" lang="fr-FR" sz="800">
                <a:solidFill>
                  <a:srgbClr val="FFFFFF"/>
                </a:solidFill>
              </a:rPr>
              <a:pPr eaLnBrk="1" hangingPunct="1"/>
              <a:t>39</a:t>
            </a:fld>
            <a:endParaRPr kumimoji="0" lang="fr-FR" sz="800">
              <a:solidFill>
                <a:srgbClr val="FFFFFF"/>
              </a:solidFill>
            </a:endParaRPr>
          </a:p>
        </p:txBody>
      </p:sp>
      <p:sp>
        <p:nvSpPr>
          <p:cNvPr id="49156" name="Rectangle 2"/>
          <p:cNvSpPr>
            <a:spLocks noGrp="1" noChangeArrowheads="1"/>
          </p:cNvSpPr>
          <p:nvPr>
            <p:ph type="title"/>
          </p:nvPr>
        </p:nvSpPr>
        <p:spPr>
          <a:xfrm>
            <a:off x="1201738" y="88900"/>
            <a:ext cx="8062912"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600">
                <a:latin typeface="Arial" charset="0"/>
                <a:ea typeface="ＭＳ Ｐゴシック" charset="0"/>
                <a:cs typeface="Times New Roman" charset="0"/>
              </a:rPr>
              <a:t>LA MESURE SUR LES CODES ET LEUR TAITEMENT (2)</a:t>
            </a:r>
            <a:endParaRPr lang="fr-FR" sz="1600" b="0">
              <a:latin typeface="Arial" charset="0"/>
              <a:ea typeface="ＭＳ Ｐゴシック" charset="0"/>
              <a:cs typeface="Times New Roman" charset="0"/>
            </a:endParaRPr>
          </a:p>
        </p:txBody>
      </p:sp>
      <p:sp>
        <p:nvSpPr>
          <p:cNvPr id="49157" name="Text Box 4"/>
          <p:cNvSpPr txBox="1">
            <a:spLocks noChangeArrowheads="1"/>
          </p:cNvSpPr>
          <p:nvPr/>
        </p:nvSpPr>
        <p:spPr bwMode="auto">
          <a:xfrm>
            <a:off x="1374775" y="3382963"/>
            <a:ext cx="7480300"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6175" indent="-1146175"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just" eaLnBrk="1" hangingPunct="1">
              <a:lnSpc>
                <a:spcPct val="120000"/>
              </a:lnSpc>
              <a:spcBef>
                <a:spcPct val="50000"/>
              </a:spcBef>
            </a:pPr>
            <a:r>
              <a:rPr lang="fr-FR" sz="1600">
                <a:solidFill>
                  <a:schemeClr val="bg1"/>
                </a:solidFill>
                <a:latin typeface="Arial" charset="0"/>
                <a:cs typeface="Times New Roman" charset="0"/>
              </a:rPr>
              <a:t>	</a:t>
            </a:r>
            <a:r>
              <a:rPr lang="fr-FR" sz="1600">
                <a:solidFill>
                  <a:srgbClr val="333399"/>
                </a:solidFill>
                <a:latin typeface="Arial" charset="0"/>
                <a:cs typeface="Times New Roman" charset="0"/>
              </a:rPr>
              <a:t>Il existe un écart </a:t>
            </a:r>
            <a:r>
              <a:rPr lang="fr-FR" sz="1600" b="1" i="1">
                <a:solidFill>
                  <a:srgbClr val="333399"/>
                </a:solidFill>
                <a:latin typeface="Arial" charset="0"/>
                <a:cs typeface="Times New Roman" charset="0"/>
              </a:rPr>
              <a:t>dt</a:t>
            </a:r>
            <a:r>
              <a:rPr lang="fr-FR" sz="1600" b="1" i="1" baseline="30000">
                <a:solidFill>
                  <a:srgbClr val="333399"/>
                </a:solidFill>
                <a:latin typeface="Arial" charset="0"/>
                <a:cs typeface="Times New Roman" charset="0"/>
              </a:rPr>
              <a:t>i</a:t>
            </a:r>
            <a:r>
              <a:rPr lang="fr-FR" sz="1600">
                <a:solidFill>
                  <a:srgbClr val="333399"/>
                </a:solidFill>
                <a:latin typeface="Arial" charset="0"/>
                <a:cs typeface="Times New Roman" charset="0"/>
              </a:rPr>
              <a:t> (respectivement </a:t>
            </a:r>
            <a:r>
              <a:rPr lang="fr-FR" sz="1600" b="1" i="1">
                <a:solidFill>
                  <a:srgbClr val="333399"/>
                </a:solidFill>
                <a:latin typeface="Arial" charset="0"/>
                <a:cs typeface="Times New Roman" charset="0"/>
              </a:rPr>
              <a:t>dt</a:t>
            </a:r>
            <a:r>
              <a:rPr lang="fr-FR" sz="1600" b="1" i="1" baseline="-25000">
                <a:solidFill>
                  <a:srgbClr val="333399"/>
                </a:solidFill>
                <a:latin typeface="Arial" charset="0"/>
                <a:cs typeface="Times New Roman" charset="0"/>
              </a:rPr>
              <a:t>i</a:t>
            </a:r>
            <a:r>
              <a:rPr lang="fr-FR" sz="1600">
                <a:solidFill>
                  <a:srgbClr val="333399"/>
                </a:solidFill>
                <a:latin typeface="Arial" charset="0"/>
                <a:cs typeface="Times New Roman" charset="0"/>
              </a:rPr>
              <a:t>) entre l’horloges interne du </a:t>
            </a:r>
            <a:r>
              <a:rPr lang="fr-FR" sz="1600" b="1">
                <a:solidFill>
                  <a:srgbClr val="333399"/>
                </a:solidFill>
                <a:latin typeface="Arial" charset="0"/>
                <a:cs typeface="Times New Roman" charset="0"/>
              </a:rPr>
              <a:t>satellite j</a:t>
            </a:r>
            <a:r>
              <a:rPr lang="fr-FR" sz="1600">
                <a:solidFill>
                  <a:srgbClr val="333399"/>
                </a:solidFill>
                <a:latin typeface="Arial" charset="0"/>
                <a:cs typeface="Times New Roman" charset="0"/>
              </a:rPr>
              <a:t> (respectivement du </a:t>
            </a:r>
            <a:r>
              <a:rPr lang="fr-FR" sz="1600" b="1">
                <a:solidFill>
                  <a:srgbClr val="333399"/>
                </a:solidFill>
                <a:latin typeface="Arial" charset="0"/>
                <a:cs typeface="Times New Roman" charset="0"/>
              </a:rPr>
              <a:t>récepteur i</a:t>
            </a:r>
            <a:r>
              <a:rPr lang="fr-FR" sz="1600">
                <a:solidFill>
                  <a:srgbClr val="333399"/>
                </a:solidFill>
                <a:latin typeface="Arial" charset="0"/>
                <a:cs typeface="Times New Roman" charset="0"/>
              </a:rPr>
              <a:t>) par rapport à l’échelle de temps GPS « idéale »</a:t>
            </a:r>
          </a:p>
        </p:txBody>
      </p:sp>
      <p:grpSp>
        <p:nvGrpSpPr>
          <p:cNvPr id="49158" name="Group 5"/>
          <p:cNvGrpSpPr>
            <a:grpSpLocks/>
          </p:cNvGrpSpPr>
          <p:nvPr/>
        </p:nvGrpSpPr>
        <p:grpSpPr bwMode="auto">
          <a:xfrm>
            <a:off x="1335088" y="4614863"/>
            <a:ext cx="6296025" cy="641350"/>
            <a:chOff x="973" y="3315"/>
            <a:chExt cx="3966" cy="404"/>
          </a:xfrm>
        </p:grpSpPr>
        <p:sp>
          <p:nvSpPr>
            <p:cNvPr id="49161" name="Text Box 6"/>
            <p:cNvSpPr txBox="1">
              <a:spLocks noChangeArrowheads="1"/>
            </p:cNvSpPr>
            <p:nvPr/>
          </p:nvSpPr>
          <p:spPr bwMode="auto">
            <a:xfrm>
              <a:off x="2125" y="3315"/>
              <a:ext cx="281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3600">
                  <a:solidFill>
                    <a:srgbClr val="008000"/>
                  </a:solidFill>
                  <a:latin typeface="Symbol" charset="0"/>
                </a:rPr>
                <a:t>D</a:t>
              </a:r>
              <a:r>
                <a:rPr lang="fr-FR" sz="3600">
                  <a:solidFill>
                    <a:srgbClr val="008000"/>
                  </a:solidFill>
                  <a:latin typeface="Arial" charset="0"/>
                </a:rPr>
                <a:t>t</a:t>
              </a:r>
              <a:r>
                <a:rPr lang="fr-FR" sz="3600" baseline="-25000">
                  <a:solidFill>
                    <a:srgbClr val="008000"/>
                  </a:solidFill>
                  <a:latin typeface="Arial" charset="0"/>
                </a:rPr>
                <a:t>i</a:t>
              </a:r>
              <a:r>
                <a:rPr lang="fr-FR" sz="3600" baseline="30000">
                  <a:solidFill>
                    <a:srgbClr val="008000"/>
                  </a:solidFill>
                  <a:latin typeface="Arial" charset="0"/>
                </a:rPr>
                <a:t>j</a:t>
              </a:r>
              <a:r>
                <a:rPr lang="fr-FR" sz="3600">
                  <a:solidFill>
                    <a:srgbClr val="008000"/>
                  </a:solidFill>
                  <a:latin typeface="Arial" charset="0"/>
                </a:rPr>
                <a:t> </a:t>
              </a:r>
              <a:r>
                <a:rPr lang="fr-FR" sz="3600">
                  <a:solidFill>
                    <a:schemeClr val="bg1"/>
                  </a:solidFill>
                  <a:latin typeface="Arial" charset="0"/>
                </a:rPr>
                <a:t>= (t</a:t>
              </a:r>
              <a:r>
                <a:rPr lang="fr-FR" sz="3600" baseline="-25000">
                  <a:solidFill>
                    <a:schemeClr val="bg1"/>
                  </a:solidFill>
                  <a:latin typeface="Arial" charset="0"/>
                </a:rPr>
                <a:t>i</a:t>
              </a:r>
              <a:r>
                <a:rPr lang="fr-FR" sz="3600">
                  <a:solidFill>
                    <a:schemeClr val="bg1"/>
                  </a:solidFill>
                  <a:latin typeface="Arial" charset="0"/>
                </a:rPr>
                <a:t>+dt</a:t>
              </a:r>
              <a:r>
                <a:rPr lang="fr-FR" sz="3600" baseline="-25000">
                  <a:solidFill>
                    <a:schemeClr val="bg1"/>
                  </a:solidFill>
                  <a:latin typeface="Arial" charset="0"/>
                </a:rPr>
                <a:t>i</a:t>
              </a:r>
              <a:r>
                <a:rPr lang="fr-FR" sz="3600">
                  <a:solidFill>
                    <a:schemeClr val="bg1"/>
                  </a:solidFill>
                  <a:latin typeface="Arial" charset="0"/>
                </a:rPr>
                <a:t>) – (t</a:t>
              </a:r>
              <a:r>
                <a:rPr lang="fr-FR" sz="3600" baseline="30000">
                  <a:solidFill>
                    <a:schemeClr val="bg1"/>
                  </a:solidFill>
                  <a:latin typeface="Arial" charset="0"/>
                </a:rPr>
                <a:t>j</a:t>
              </a:r>
              <a:r>
                <a:rPr lang="fr-FR" sz="3600">
                  <a:solidFill>
                    <a:schemeClr val="bg1"/>
                  </a:solidFill>
                  <a:latin typeface="Arial" charset="0"/>
                </a:rPr>
                <a:t>+dt</a:t>
              </a:r>
              <a:r>
                <a:rPr lang="fr-FR" sz="3600" baseline="30000">
                  <a:solidFill>
                    <a:schemeClr val="bg1"/>
                  </a:solidFill>
                  <a:latin typeface="Arial" charset="0"/>
                </a:rPr>
                <a:t>j</a:t>
              </a:r>
              <a:r>
                <a:rPr lang="fr-FR" sz="3600">
                  <a:solidFill>
                    <a:schemeClr val="bg1"/>
                  </a:solidFill>
                  <a:latin typeface="Arial" charset="0"/>
                </a:rPr>
                <a:t>)</a:t>
              </a:r>
            </a:p>
          </p:txBody>
        </p:sp>
        <p:sp>
          <p:nvSpPr>
            <p:cNvPr id="49162" name="AutoShape 7"/>
            <p:cNvSpPr>
              <a:spLocks noChangeArrowheads="1"/>
            </p:cNvSpPr>
            <p:nvPr/>
          </p:nvSpPr>
          <p:spPr bwMode="auto">
            <a:xfrm>
              <a:off x="973" y="3369"/>
              <a:ext cx="803"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2 w 21600"/>
                <a:gd name="T13" fmla="*/ 5433 h 21600"/>
                <a:gd name="T14" fmla="*/ 18910 w 21600"/>
                <a:gd name="T15" fmla="*/ 16233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C8D6EB"/>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fr-FR"/>
            </a:p>
          </p:txBody>
        </p:sp>
      </p:grpSp>
      <p:sp>
        <p:nvSpPr>
          <p:cNvPr id="49159" name="Rectangle 9"/>
          <p:cNvSpPr>
            <a:spLocks noChangeArrowheads="1"/>
          </p:cNvSpPr>
          <p:nvPr/>
        </p:nvSpPr>
        <p:spPr bwMode="auto">
          <a:xfrm>
            <a:off x="527050" y="2216150"/>
            <a:ext cx="8407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fr-FR" sz="2000">
                <a:solidFill>
                  <a:schemeClr val="bg1"/>
                </a:solidFill>
                <a:latin typeface="Arial" charset="0"/>
                <a:cs typeface="Arial" charset="0"/>
              </a:rPr>
              <a:t>Ce temps de propagation est entachée des erreurs des synchronisations des horloges satellite - récepteur qu'il faut corriger.</a:t>
            </a:r>
          </a:p>
        </p:txBody>
      </p:sp>
      <p:sp>
        <p:nvSpPr>
          <p:cNvPr id="49160" name="Text Box 13"/>
          <p:cNvSpPr txBox="1">
            <a:spLocks noChangeArrowheads="1"/>
          </p:cNvSpPr>
          <p:nvPr/>
        </p:nvSpPr>
        <p:spPr bwMode="auto">
          <a:xfrm>
            <a:off x="2157413" y="1071563"/>
            <a:ext cx="4467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3600">
                <a:solidFill>
                  <a:srgbClr val="008000"/>
                </a:solidFill>
                <a:latin typeface="Symbol" charset="0"/>
              </a:rPr>
              <a:t>D</a:t>
            </a:r>
            <a:r>
              <a:rPr lang="fr-FR" sz="3600">
                <a:solidFill>
                  <a:srgbClr val="008000"/>
                </a:solidFill>
                <a:latin typeface="Arial" charset="0"/>
              </a:rPr>
              <a:t>t</a:t>
            </a:r>
            <a:r>
              <a:rPr lang="fr-FR" sz="3600" baseline="-25000">
                <a:solidFill>
                  <a:srgbClr val="008000"/>
                </a:solidFill>
                <a:latin typeface="Arial" charset="0"/>
              </a:rPr>
              <a:t>i</a:t>
            </a:r>
            <a:r>
              <a:rPr lang="fr-FR" sz="3600" baseline="30000">
                <a:solidFill>
                  <a:srgbClr val="008000"/>
                </a:solidFill>
                <a:latin typeface="Arial" charset="0"/>
              </a:rPr>
              <a:t>j</a:t>
            </a:r>
            <a:r>
              <a:rPr lang="fr-FR" sz="3600">
                <a:solidFill>
                  <a:srgbClr val="008000"/>
                </a:solidFill>
                <a:latin typeface="Arial" charset="0"/>
              </a:rPr>
              <a:t> </a:t>
            </a:r>
            <a:r>
              <a:rPr lang="fr-FR" sz="3600">
                <a:solidFill>
                  <a:schemeClr val="bg1"/>
                </a:solidFill>
                <a:latin typeface="Arial" charset="0"/>
              </a:rPr>
              <a:t>= t</a:t>
            </a:r>
            <a:r>
              <a:rPr lang="fr-FR" sz="3600" baseline="-25000">
                <a:solidFill>
                  <a:schemeClr val="bg1"/>
                </a:solidFill>
                <a:latin typeface="Arial" charset="0"/>
              </a:rPr>
              <a:t>i</a:t>
            </a:r>
            <a:r>
              <a:rPr lang="fr-FR" sz="3600">
                <a:solidFill>
                  <a:schemeClr val="bg1"/>
                </a:solidFill>
                <a:latin typeface="Arial" charset="0"/>
              </a:rPr>
              <a:t> – t</a:t>
            </a:r>
            <a:r>
              <a:rPr lang="fr-FR" sz="3600" baseline="30000">
                <a:solidFill>
                  <a:schemeClr val="bg1"/>
                </a:solidFill>
                <a:latin typeface="Arial" charset="0"/>
              </a:rPr>
              <a:t>j</a:t>
            </a:r>
            <a:endParaRPr lang="fr-FR" sz="360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12290"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12291"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72CD1A04-668F-AB46-BC65-DD22C8C72421}" type="slidenum">
              <a:rPr kumimoji="0" lang="fr-FR" sz="800">
                <a:solidFill>
                  <a:srgbClr val="FFFFFF"/>
                </a:solidFill>
              </a:rPr>
              <a:pPr eaLnBrk="1" hangingPunct="1"/>
              <a:t>4</a:t>
            </a:fld>
            <a:endParaRPr kumimoji="0" lang="fr-FR" sz="800">
              <a:solidFill>
                <a:srgbClr val="FFFFFF"/>
              </a:solidFill>
            </a:endParaRPr>
          </a:p>
        </p:txBody>
      </p:sp>
      <p:sp>
        <p:nvSpPr>
          <p:cNvPr id="12292" name="Rectangle 2"/>
          <p:cNvSpPr>
            <a:spLocks noChangeArrowheads="1"/>
          </p:cNvSpPr>
          <p:nvPr/>
        </p:nvSpPr>
        <p:spPr bwMode="auto">
          <a:xfrm>
            <a:off x="1123950" y="1060450"/>
            <a:ext cx="6940550" cy="48577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12293" name="Rectangle 4"/>
          <p:cNvSpPr>
            <a:spLocks noGrp="1" noChangeArrowheads="1"/>
          </p:cNvSpPr>
          <p:nvPr>
            <p:ph type="body" idx="1"/>
          </p:nvPr>
        </p:nvSpPr>
        <p:spPr>
          <a:xfrm>
            <a:off x="1346200" y="1122363"/>
            <a:ext cx="7404100" cy="4851400"/>
          </a:xfrm>
        </p:spPr>
        <p:txBody>
          <a:bodyPr/>
          <a:lstStyle/>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FFFF00"/>
                </a:solidFill>
                <a:latin typeface="Arial" charset="0"/>
                <a:ea typeface="ＭＳ Ｐゴシック" charset="0"/>
                <a:cs typeface="Arial" charset="0"/>
              </a:rPr>
              <a:t>Description du système</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Principe du positionnement</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Structure des signaux GPS</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Positionnement absolu et Positionnement différentiel</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La mesure sur les codes </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La mesure sur la phase</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smtClean="0">
                <a:solidFill>
                  <a:srgbClr val="333399"/>
                </a:solidFill>
                <a:latin typeface="Arial" charset="0"/>
                <a:ea typeface="ＭＳ Ｐゴシック" charset="0"/>
                <a:cs typeface="Arial" charset="0"/>
              </a:rPr>
              <a:t>Les source d’erreur</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Le positionnement absolu avec la méthode PPP</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smtClean="0">
                <a:solidFill>
                  <a:srgbClr val="333399"/>
                </a:solidFill>
                <a:latin typeface="Arial" charset="0"/>
                <a:ea typeface="ＭＳ Ｐゴシック" charset="0"/>
                <a:cs typeface="Arial" charset="0"/>
              </a:rPr>
              <a:t>Notion </a:t>
            </a:r>
            <a:r>
              <a:rPr lang="fr-FR" sz="1800" b="1" dirty="0">
                <a:solidFill>
                  <a:srgbClr val="333399"/>
                </a:solidFill>
                <a:latin typeface="Arial" charset="0"/>
                <a:ea typeface="ＭＳ Ｐゴシック" charset="0"/>
                <a:cs typeface="Arial" charset="0"/>
              </a:rPr>
              <a:t>de précision et de répétabilité</a:t>
            </a:r>
          </a:p>
        </p:txBody>
      </p:sp>
      <p:sp>
        <p:nvSpPr>
          <p:cNvPr id="12294" name="Titre 9"/>
          <p:cNvSpPr>
            <a:spLocks noGrp="1"/>
          </p:cNvSpPr>
          <p:nvPr>
            <p:ph type="title"/>
          </p:nvPr>
        </p:nvSpPr>
        <p:spPr/>
        <p:txBody>
          <a:bodyPr/>
          <a:lstStyle/>
          <a:p>
            <a:pPr marL="357188"/>
            <a:r>
              <a:rPr lang="fr-FR">
                <a:solidFill>
                  <a:srgbClr val="1B4A6E"/>
                </a:solidFill>
                <a:latin typeface="Arial" charset="0"/>
                <a:ea typeface="ＭＳ Ｐゴシック" charset="0"/>
                <a:cs typeface="ＭＳ Ｐゴシック" charset="0"/>
              </a:rPr>
              <a:t>PLAN</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50178"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50179"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AFE9BA14-9E52-2242-85E2-76EDC79DEAE6}" type="slidenum">
              <a:rPr kumimoji="0" lang="fr-FR" sz="800">
                <a:solidFill>
                  <a:srgbClr val="FFFFFF"/>
                </a:solidFill>
              </a:rPr>
              <a:pPr eaLnBrk="1" hangingPunct="1"/>
              <a:t>40</a:t>
            </a:fld>
            <a:endParaRPr kumimoji="0" lang="fr-FR" sz="800">
              <a:solidFill>
                <a:srgbClr val="FFFFFF"/>
              </a:solidFill>
            </a:endParaRPr>
          </a:p>
        </p:txBody>
      </p:sp>
      <p:sp>
        <p:nvSpPr>
          <p:cNvPr id="50180" name="Rectangle 2"/>
          <p:cNvSpPr>
            <a:spLocks noGrp="1" noChangeArrowheads="1"/>
          </p:cNvSpPr>
          <p:nvPr>
            <p:ph type="title"/>
          </p:nvPr>
        </p:nvSpPr>
        <p:spPr>
          <a:xfrm>
            <a:off x="1201738" y="88900"/>
            <a:ext cx="8062912"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600">
                <a:latin typeface="Arial" charset="0"/>
                <a:ea typeface="ＭＳ Ｐゴシック" charset="0"/>
                <a:cs typeface="Times New Roman" charset="0"/>
              </a:rPr>
              <a:t>LA MESURE SUR LES CODES ET LEUR TAITEMENT (3)</a:t>
            </a:r>
            <a:endParaRPr lang="fr-FR" sz="1600" b="0">
              <a:latin typeface="Arial" charset="0"/>
              <a:ea typeface="ＭＳ Ｐゴシック" charset="0"/>
              <a:cs typeface="Times New Roman" charset="0"/>
            </a:endParaRPr>
          </a:p>
        </p:txBody>
      </p:sp>
      <p:sp>
        <p:nvSpPr>
          <p:cNvPr id="50181" name="Text Box 3"/>
          <p:cNvSpPr txBox="1">
            <a:spLocks noChangeArrowheads="1"/>
          </p:cNvSpPr>
          <p:nvPr/>
        </p:nvSpPr>
        <p:spPr bwMode="auto">
          <a:xfrm>
            <a:off x="1268413" y="893763"/>
            <a:ext cx="73882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just" eaLnBrk="1" hangingPunct="1">
              <a:lnSpc>
                <a:spcPct val="120000"/>
              </a:lnSpc>
              <a:spcBef>
                <a:spcPct val="50000"/>
              </a:spcBef>
            </a:pPr>
            <a:r>
              <a:rPr lang="fr-FR">
                <a:solidFill>
                  <a:schemeClr val="bg1"/>
                </a:solidFill>
                <a:latin typeface="Arial" charset="0"/>
                <a:cs typeface="Times New Roman" charset="0"/>
              </a:rPr>
              <a:t>En tenant compte des corrections atmosphériques </a:t>
            </a:r>
            <a:r>
              <a:rPr lang="fr-FR" b="1" i="1">
                <a:solidFill>
                  <a:schemeClr val="bg1"/>
                </a:solidFill>
                <a:latin typeface="Times" charset="0"/>
                <a:cs typeface="Times New Roman" charset="0"/>
              </a:rPr>
              <a:t>dt</a:t>
            </a:r>
            <a:r>
              <a:rPr lang="fr-FR" b="1" i="1" baseline="-25000">
                <a:solidFill>
                  <a:schemeClr val="bg1"/>
                </a:solidFill>
                <a:latin typeface="Times" charset="0"/>
                <a:cs typeface="Times New Roman" charset="0"/>
              </a:rPr>
              <a:t>atmo</a:t>
            </a:r>
            <a:r>
              <a:rPr lang="fr-FR">
                <a:solidFill>
                  <a:schemeClr val="bg1"/>
                </a:solidFill>
                <a:latin typeface="Arial" charset="0"/>
                <a:cs typeface="Times New Roman" charset="0"/>
              </a:rPr>
              <a:t> et des bruits de mesure </a:t>
            </a:r>
            <a:r>
              <a:rPr lang="fr-FR" b="1" i="1">
                <a:solidFill>
                  <a:schemeClr val="bg1"/>
                </a:solidFill>
                <a:latin typeface="Times" charset="0"/>
                <a:cs typeface="Times New Roman" charset="0"/>
              </a:rPr>
              <a:t>dt</a:t>
            </a:r>
            <a:r>
              <a:rPr lang="fr-FR" b="1" i="1" baseline="-25000">
                <a:solidFill>
                  <a:schemeClr val="bg1"/>
                </a:solidFill>
                <a:latin typeface="Times" charset="0"/>
                <a:cs typeface="Times New Roman" charset="0"/>
              </a:rPr>
              <a:t>bm</a:t>
            </a:r>
            <a:endParaRPr lang="fr-FR">
              <a:solidFill>
                <a:schemeClr val="bg1"/>
              </a:solidFill>
              <a:latin typeface="Arial" charset="0"/>
              <a:cs typeface="Times New Roman" charset="0"/>
            </a:endParaRPr>
          </a:p>
        </p:txBody>
      </p:sp>
      <p:sp>
        <p:nvSpPr>
          <p:cNvPr id="50182" name="Text Box 4"/>
          <p:cNvSpPr txBox="1">
            <a:spLocks noChangeArrowheads="1"/>
          </p:cNvSpPr>
          <p:nvPr/>
        </p:nvSpPr>
        <p:spPr bwMode="auto">
          <a:xfrm>
            <a:off x="1295400" y="1300163"/>
            <a:ext cx="73882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spcBef>
                <a:spcPct val="50000"/>
              </a:spcBef>
            </a:pPr>
            <a:r>
              <a:rPr lang="fr-FR">
                <a:solidFill>
                  <a:schemeClr val="bg1"/>
                </a:solidFill>
                <a:latin typeface="Arial" charset="0"/>
              </a:rPr>
              <a:t>Nous avons :           </a:t>
            </a:r>
            <a:r>
              <a:rPr lang="fr-FR" sz="2400">
                <a:solidFill>
                  <a:schemeClr val="bg1"/>
                </a:solidFill>
                <a:latin typeface="Symbol" charset="0"/>
              </a:rPr>
              <a:t>D</a:t>
            </a:r>
            <a:r>
              <a:rPr lang="fr-FR" sz="2400">
                <a:solidFill>
                  <a:schemeClr val="bg1"/>
                </a:solidFill>
                <a:latin typeface="Arial" charset="0"/>
              </a:rPr>
              <a:t>t</a:t>
            </a:r>
            <a:r>
              <a:rPr lang="fr-FR" sz="2400" baseline="-25000">
                <a:solidFill>
                  <a:schemeClr val="bg1"/>
                </a:solidFill>
                <a:latin typeface="Arial" charset="0"/>
              </a:rPr>
              <a:t>i</a:t>
            </a:r>
            <a:r>
              <a:rPr lang="fr-FR" sz="2400" baseline="30000">
                <a:solidFill>
                  <a:schemeClr val="bg1"/>
                </a:solidFill>
                <a:latin typeface="Arial" charset="0"/>
              </a:rPr>
              <a:t>j</a:t>
            </a:r>
            <a:r>
              <a:rPr lang="fr-FR" sz="2400">
                <a:solidFill>
                  <a:schemeClr val="bg1"/>
                </a:solidFill>
                <a:latin typeface="Arial" charset="0"/>
              </a:rPr>
              <a:t> =</a:t>
            </a:r>
            <a:r>
              <a:rPr lang="fr-FR" sz="2400">
                <a:latin typeface="Arial" charset="0"/>
              </a:rPr>
              <a:t> </a:t>
            </a:r>
            <a:r>
              <a:rPr lang="fr-FR" sz="2400">
                <a:solidFill>
                  <a:schemeClr val="bg1"/>
                </a:solidFill>
                <a:latin typeface="Arial" charset="0"/>
              </a:rPr>
              <a:t>(</a:t>
            </a:r>
            <a:r>
              <a:rPr lang="fr-FR" sz="2400">
                <a:solidFill>
                  <a:srgbClr val="008000"/>
                </a:solidFill>
                <a:latin typeface="Arial" charset="0"/>
              </a:rPr>
              <a:t>t</a:t>
            </a:r>
            <a:r>
              <a:rPr lang="fr-FR" sz="2400" baseline="-25000">
                <a:solidFill>
                  <a:srgbClr val="008000"/>
                </a:solidFill>
                <a:latin typeface="Arial" charset="0"/>
              </a:rPr>
              <a:t>i</a:t>
            </a:r>
            <a:r>
              <a:rPr lang="fr-FR" sz="2400">
                <a:solidFill>
                  <a:srgbClr val="333399"/>
                </a:solidFill>
                <a:latin typeface="Arial" charset="0"/>
              </a:rPr>
              <a:t>-t</a:t>
            </a:r>
            <a:r>
              <a:rPr lang="fr-FR" sz="2400" baseline="30000">
                <a:solidFill>
                  <a:srgbClr val="333399"/>
                </a:solidFill>
                <a:latin typeface="Arial" charset="0"/>
              </a:rPr>
              <a:t>j</a:t>
            </a:r>
            <a:r>
              <a:rPr lang="fr-FR" sz="2400" baseline="-25000">
                <a:solidFill>
                  <a:srgbClr val="008000"/>
                </a:solidFill>
                <a:latin typeface="Arial" charset="0"/>
              </a:rPr>
              <a:t> </a:t>
            </a:r>
            <a:r>
              <a:rPr lang="fr-FR" sz="2400">
                <a:solidFill>
                  <a:schemeClr val="bg1"/>
                </a:solidFill>
                <a:latin typeface="Arial" charset="0"/>
              </a:rPr>
              <a:t>) + (</a:t>
            </a:r>
            <a:r>
              <a:rPr lang="fr-FR" sz="2400">
                <a:solidFill>
                  <a:srgbClr val="008000"/>
                </a:solidFill>
                <a:latin typeface="Arial" charset="0"/>
              </a:rPr>
              <a:t>dt</a:t>
            </a:r>
            <a:r>
              <a:rPr lang="fr-FR" sz="2400" baseline="-25000">
                <a:solidFill>
                  <a:srgbClr val="008000"/>
                </a:solidFill>
                <a:latin typeface="Arial" charset="0"/>
              </a:rPr>
              <a:t>i</a:t>
            </a:r>
            <a:r>
              <a:rPr lang="fr-FR" sz="2400">
                <a:solidFill>
                  <a:schemeClr val="bg1"/>
                </a:solidFill>
                <a:latin typeface="Arial" charset="0"/>
              </a:rPr>
              <a:t>-</a:t>
            </a:r>
            <a:r>
              <a:rPr lang="fr-FR" sz="2400">
                <a:solidFill>
                  <a:srgbClr val="333399"/>
                </a:solidFill>
                <a:latin typeface="Arial" charset="0"/>
              </a:rPr>
              <a:t>dt</a:t>
            </a:r>
            <a:r>
              <a:rPr lang="fr-FR" sz="2400" baseline="30000">
                <a:solidFill>
                  <a:srgbClr val="333399"/>
                </a:solidFill>
                <a:latin typeface="Arial" charset="0"/>
              </a:rPr>
              <a:t>j</a:t>
            </a:r>
            <a:r>
              <a:rPr lang="fr-FR" sz="2400">
                <a:solidFill>
                  <a:schemeClr val="bg1"/>
                </a:solidFill>
                <a:latin typeface="Arial" charset="0"/>
              </a:rPr>
              <a:t>) + dt</a:t>
            </a:r>
            <a:r>
              <a:rPr lang="fr-FR" sz="2400" baseline="-25000">
                <a:solidFill>
                  <a:schemeClr val="bg1"/>
                </a:solidFill>
                <a:latin typeface="Arial" charset="0"/>
              </a:rPr>
              <a:t>atmo </a:t>
            </a:r>
            <a:r>
              <a:rPr lang="fr-FR" sz="2400">
                <a:solidFill>
                  <a:schemeClr val="bg1"/>
                </a:solidFill>
                <a:latin typeface="Arial" charset="0"/>
              </a:rPr>
              <a:t>+ dt</a:t>
            </a:r>
            <a:r>
              <a:rPr lang="fr-FR" sz="2400" baseline="-25000">
                <a:solidFill>
                  <a:schemeClr val="bg1"/>
                </a:solidFill>
                <a:latin typeface="Arial" charset="0"/>
              </a:rPr>
              <a:t>bm</a:t>
            </a:r>
          </a:p>
        </p:txBody>
      </p:sp>
      <p:sp>
        <p:nvSpPr>
          <p:cNvPr id="160773" name="Text Box 5"/>
          <p:cNvSpPr txBox="1">
            <a:spLocks noChangeArrowheads="1"/>
          </p:cNvSpPr>
          <p:nvPr/>
        </p:nvSpPr>
        <p:spPr bwMode="auto">
          <a:xfrm>
            <a:off x="1308100" y="2311400"/>
            <a:ext cx="738822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just" eaLnBrk="1" hangingPunct="1">
              <a:lnSpc>
                <a:spcPct val="120000"/>
              </a:lnSpc>
              <a:spcBef>
                <a:spcPct val="50000"/>
              </a:spcBef>
            </a:pPr>
            <a:r>
              <a:rPr lang="fr-FR" b="1">
                <a:solidFill>
                  <a:srgbClr val="333399"/>
                </a:solidFill>
                <a:latin typeface="Arial" charset="0"/>
                <a:cs typeface="Times New Roman" charset="0"/>
              </a:rPr>
              <a:t>En multipliant</a:t>
            </a:r>
            <a:r>
              <a:rPr lang="fr-FR" b="1" i="1">
                <a:solidFill>
                  <a:srgbClr val="333399"/>
                </a:solidFill>
                <a:latin typeface="Arial" charset="0"/>
                <a:cs typeface="Times New Roman" charset="0"/>
              </a:rPr>
              <a:t> </a:t>
            </a:r>
            <a:r>
              <a:rPr lang="fr-FR" b="1" i="1">
                <a:solidFill>
                  <a:srgbClr val="333399"/>
                </a:solidFill>
                <a:latin typeface="Symbol" charset="0"/>
                <a:cs typeface="Times New Roman" charset="0"/>
              </a:rPr>
              <a:t>D</a:t>
            </a:r>
            <a:r>
              <a:rPr lang="fr-FR" b="1" i="1">
                <a:solidFill>
                  <a:srgbClr val="333399"/>
                </a:solidFill>
                <a:latin typeface="Arial" charset="0"/>
                <a:cs typeface="Times New Roman" charset="0"/>
              </a:rPr>
              <a:t>t</a:t>
            </a:r>
            <a:r>
              <a:rPr lang="fr-FR" b="1" i="1" baseline="-25000">
                <a:solidFill>
                  <a:srgbClr val="333399"/>
                </a:solidFill>
                <a:latin typeface="Arial" charset="0"/>
                <a:cs typeface="Times New Roman" charset="0"/>
              </a:rPr>
              <a:t>i</a:t>
            </a:r>
            <a:r>
              <a:rPr lang="fr-FR" b="1" i="1" baseline="30000">
                <a:solidFill>
                  <a:srgbClr val="333399"/>
                </a:solidFill>
                <a:latin typeface="Arial" charset="0"/>
                <a:cs typeface="Times New Roman" charset="0"/>
              </a:rPr>
              <a:t>j</a:t>
            </a:r>
            <a:r>
              <a:rPr lang="fr-FR" b="1">
                <a:solidFill>
                  <a:srgbClr val="333399"/>
                </a:solidFill>
                <a:latin typeface="Arial" charset="0"/>
                <a:cs typeface="Times New Roman" charset="0"/>
              </a:rPr>
              <a:t> par la célérité de la lumière </a:t>
            </a:r>
            <a:r>
              <a:rPr lang="fr-FR" b="1" i="1">
                <a:solidFill>
                  <a:srgbClr val="333399"/>
                </a:solidFill>
                <a:latin typeface="Arial" charset="0"/>
                <a:cs typeface="Times New Roman" charset="0"/>
              </a:rPr>
              <a:t>c</a:t>
            </a:r>
            <a:r>
              <a:rPr lang="fr-FR" b="1">
                <a:solidFill>
                  <a:srgbClr val="333399"/>
                </a:solidFill>
                <a:latin typeface="Arial" charset="0"/>
                <a:cs typeface="Times New Roman" charset="0"/>
              </a:rPr>
              <a:t>, nous obtenons l’équation de la pseudo-distance </a:t>
            </a:r>
            <a:r>
              <a:rPr lang="fr-FR" b="1" i="1">
                <a:solidFill>
                  <a:srgbClr val="333399"/>
                </a:solidFill>
                <a:cs typeface="Times New Roman" charset="0"/>
              </a:rPr>
              <a:t>PD</a:t>
            </a:r>
            <a:r>
              <a:rPr lang="fr-FR" b="1" i="1" baseline="-25000">
                <a:solidFill>
                  <a:srgbClr val="333399"/>
                </a:solidFill>
                <a:cs typeface="Times New Roman" charset="0"/>
              </a:rPr>
              <a:t>i</a:t>
            </a:r>
            <a:r>
              <a:rPr lang="fr-FR" b="1" i="1" baseline="30000">
                <a:solidFill>
                  <a:srgbClr val="333399"/>
                </a:solidFill>
                <a:cs typeface="Times New Roman" charset="0"/>
              </a:rPr>
              <a:t>j</a:t>
            </a:r>
            <a:r>
              <a:rPr lang="fr-FR" b="1">
                <a:solidFill>
                  <a:srgbClr val="333399"/>
                </a:solidFill>
                <a:latin typeface="Arial" charset="0"/>
                <a:cs typeface="Times New Roman" charset="0"/>
              </a:rPr>
              <a:t> :</a:t>
            </a:r>
          </a:p>
        </p:txBody>
      </p:sp>
      <p:sp>
        <p:nvSpPr>
          <p:cNvPr id="160774" name="Rectangle 6"/>
          <p:cNvSpPr>
            <a:spLocks noChangeArrowheads="1"/>
          </p:cNvSpPr>
          <p:nvPr/>
        </p:nvSpPr>
        <p:spPr bwMode="auto">
          <a:xfrm>
            <a:off x="1341438" y="4354513"/>
            <a:ext cx="55118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758825" indent="-758825" algn="just">
              <a:tabLst>
                <a:tab pos="1708150" algn="l"/>
                <a:tab pos="2195513" algn="l"/>
                <a:tab pos="7716838" algn="l"/>
              </a:tabLst>
            </a:pPr>
            <a:r>
              <a:rPr lang="fr-FR" b="1" i="1" u="sng">
                <a:solidFill>
                  <a:srgbClr val="333399"/>
                </a:solidFill>
                <a:cs typeface="Times New Roman" charset="0"/>
              </a:rPr>
              <a:t>Avec :</a:t>
            </a:r>
            <a:r>
              <a:rPr lang="fr-FR" sz="1200" b="1" i="1">
                <a:solidFill>
                  <a:srgbClr val="333399"/>
                </a:solidFill>
                <a:cs typeface="Times New Roman" charset="0"/>
              </a:rPr>
              <a:t>	PD</a:t>
            </a:r>
            <a:r>
              <a:rPr lang="fr-FR" sz="1200" b="1" i="1" baseline="-25000">
                <a:solidFill>
                  <a:srgbClr val="333399"/>
                </a:solidFill>
                <a:cs typeface="Times New Roman" charset="0"/>
              </a:rPr>
              <a:t>i</a:t>
            </a:r>
            <a:r>
              <a:rPr lang="fr-FR" sz="1200" b="1" i="1" baseline="30000">
                <a:solidFill>
                  <a:srgbClr val="333399"/>
                </a:solidFill>
                <a:cs typeface="Times New Roman" charset="0"/>
              </a:rPr>
              <a:t>j</a:t>
            </a:r>
            <a:r>
              <a:rPr lang="fr-FR" sz="1200" i="1">
                <a:solidFill>
                  <a:srgbClr val="333399"/>
                </a:solidFill>
                <a:cs typeface="Times New Roman" charset="0"/>
              </a:rPr>
              <a:t>	</a:t>
            </a:r>
            <a:r>
              <a:rPr lang="fr-FR" sz="1200">
                <a:solidFill>
                  <a:srgbClr val="333399"/>
                </a:solidFill>
                <a:latin typeface="Times" charset="0"/>
                <a:cs typeface="Times New Roman" charset="0"/>
              </a:rPr>
              <a:t>Pseudo-distance</a:t>
            </a:r>
          </a:p>
          <a:p>
            <a:pPr marL="758825" indent="-758825" algn="just">
              <a:tabLst>
                <a:tab pos="1708150" algn="l"/>
                <a:tab pos="2195513" algn="l"/>
                <a:tab pos="7716838" algn="l"/>
              </a:tabLst>
            </a:pPr>
            <a:r>
              <a:rPr lang="fr-FR" sz="1200" i="1">
                <a:solidFill>
                  <a:srgbClr val="333399"/>
                </a:solidFill>
                <a:latin typeface="Times" charset="0"/>
                <a:cs typeface="Times New Roman" charset="0"/>
              </a:rPr>
              <a:t>	</a:t>
            </a:r>
            <a:r>
              <a:rPr lang="fr-FR" sz="1200" b="1" i="1">
                <a:solidFill>
                  <a:srgbClr val="333399"/>
                </a:solidFill>
                <a:latin typeface="Symbol" charset="0"/>
                <a:cs typeface="Times New Roman" charset="0"/>
              </a:rPr>
              <a:t>r</a:t>
            </a:r>
            <a:r>
              <a:rPr lang="fr-FR" sz="1200" b="1" i="1" baseline="-25000">
                <a:solidFill>
                  <a:srgbClr val="333399"/>
                </a:solidFill>
                <a:cs typeface="Times New Roman" charset="0"/>
              </a:rPr>
              <a:t>i</a:t>
            </a:r>
            <a:r>
              <a:rPr lang="fr-FR" sz="1200" b="1" i="1" baseline="30000">
                <a:solidFill>
                  <a:srgbClr val="333399"/>
                </a:solidFill>
                <a:cs typeface="Times New Roman" charset="0"/>
              </a:rPr>
              <a:t>j</a:t>
            </a:r>
            <a:r>
              <a:rPr lang="fr-FR" sz="1200" i="1">
                <a:solidFill>
                  <a:srgbClr val="333399"/>
                </a:solidFill>
                <a:latin typeface="Times" charset="0"/>
                <a:cs typeface="Times New Roman" charset="0"/>
              </a:rPr>
              <a:t>	Distance géométrique entre le satellite j </a:t>
            </a:r>
          </a:p>
          <a:p>
            <a:pPr marL="758825" indent="-758825" algn="just">
              <a:tabLst>
                <a:tab pos="1708150" algn="l"/>
                <a:tab pos="2195513" algn="l"/>
                <a:tab pos="7716838" algn="l"/>
              </a:tabLst>
            </a:pPr>
            <a:r>
              <a:rPr lang="fr-FR" sz="1200" i="1">
                <a:solidFill>
                  <a:srgbClr val="333399"/>
                </a:solidFill>
                <a:latin typeface="Times" charset="0"/>
                <a:cs typeface="Times New Roman" charset="0"/>
              </a:rPr>
              <a:t>		et le récepteur i</a:t>
            </a:r>
            <a:endParaRPr lang="fr-FR" sz="1200">
              <a:solidFill>
                <a:srgbClr val="333399"/>
              </a:solidFill>
              <a:cs typeface="Times New Roman" charset="0"/>
            </a:endParaRPr>
          </a:p>
          <a:p>
            <a:pPr marL="758825" indent="-758825" algn="just">
              <a:tabLst>
                <a:tab pos="1708150" algn="l"/>
                <a:tab pos="2195513" algn="l"/>
                <a:tab pos="7716838" algn="l"/>
              </a:tabLst>
            </a:pPr>
            <a:r>
              <a:rPr lang="fr-FR" sz="1200" i="1">
                <a:solidFill>
                  <a:srgbClr val="333399"/>
                </a:solidFill>
                <a:latin typeface="Times" charset="0"/>
                <a:cs typeface="Times New Roman" charset="0"/>
              </a:rPr>
              <a:t>	</a:t>
            </a:r>
            <a:r>
              <a:rPr lang="fr-FR" sz="1200" b="1" i="1">
                <a:solidFill>
                  <a:srgbClr val="333399"/>
                </a:solidFill>
                <a:latin typeface="Times" charset="0"/>
                <a:cs typeface="Times New Roman" charset="0"/>
              </a:rPr>
              <a:t>dt</a:t>
            </a:r>
            <a:r>
              <a:rPr lang="fr-FR" sz="1200" b="1" i="1" baseline="-25000">
                <a:solidFill>
                  <a:srgbClr val="333399"/>
                </a:solidFill>
                <a:cs typeface="Times New Roman" charset="0"/>
              </a:rPr>
              <a:t>i</a:t>
            </a:r>
            <a:r>
              <a:rPr lang="fr-FR" sz="1200" b="1" i="1">
                <a:solidFill>
                  <a:srgbClr val="333399"/>
                </a:solidFill>
                <a:latin typeface="Times" charset="0"/>
                <a:cs typeface="Times New Roman" charset="0"/>
              </a:rPr>
              <a:t> </a:t>
            </a:r>
            <a:r>
              <a:rPr lang="fr-FR" sz="1200" i="1">
                <a:solidFill>
                  <a:srgbClr val="333399"/>
                </a:solidFill>
                <a:latin typeface="Times" charset="0"/>
                <a:cs typeface="Times New Roman" charset="0"/>
              </a:rPr>
              <a:t>et</a:t>
            </a:r>
            <a:r>
              <a:rPr lang="fr-FR" sz="1200" b="1" i="1">
                <a:solidFill>
                  <a:srgbClr val="333399"/>
                </a:solidFill>
                <a:latin typeface="Times" charset="0"/>
                <a:cs typeface="Times New Roman" charset="0"/>
              </a:rPr>
              <a:t> dt</a:t>
            </a:r>
            <a:r>
              <a:rPr lang="fr-FR" sz="1200" b="1" i="1" baseline="30000">
                <a:solidFill>
                  <a:srgbClr val="333399"/>
                </a:solidFill>
                <a:cs typeface="Times New Roman" charset="0"/>
              </a:rPr>
              <a:t>j</a:t>
            </a:r>
            <a:r>
              <a:rPr lang="fr-FR" sz="1200" b="1" i="1">
                <a:solidFill>
                  <a:srgbClr val="333399"/>
                </a:solidFill>
                <a:latin typeface="Times" charset="0"/>
                <a:cs typeface="Times New Roman" charset="0"/>
              </a:rPr>
              <a:t> 	</a:t>
            </a:r>
            <a:r>
              <a:rPr lang="fr-FR" sz="1200" i="1">
                <a:solidFill>
                  <a:srgbClr val="333399"/>
                </a:solidFill>
                <a:latin typeface="Times" charset="0"/>
                <a:cs typeface="Times New Roman" charset="0"/>
              </a:rPr>
              <a:t>Dérives des horloges récepteurs i et satellites j</a:t>
            </a:r>
          </a:p>
          <a:p>
            <a:pPr marL="758825" indent="-758825" algn="just">
              <a:lnSpc>
                <a:spcPct val="90000"/>
              </a:lnSpc>
              <a:tabLst>
                <a:tab pos="1708150" algn="l"/>
                <a:tab pos="2195513" algn="l"/>
                <a:tab pos="7716838" algn="l"/>
              </a:tabLst>
            </a:pPr>
            <a:r>
              <a:rPr lang="fr-FR" sz="1200" b="1" i="1">
                <a:solidFill>
                  <a:srgbClr val="333399"/>
                </a:solidFill>
                <a:latin typeface="Symbol" charset="0"/>
                <a:cs typeface="Times New Roman" charset="0"/>
              </a:rPr>
              <a:t>	</a:t>
            </a:r>
            <a:r>
              <a:rPr lang="fr-FR" sz="1200" b="1" i="1">
                <a:solidFill>
                  <a:srgbClr val="333399"/>
                </a:solidFill>
                <a:latin typeface="Times" charset="0"/>
                <a:cs typeface="Times New Roman" charset="0"/>
              </a:rPr>
              <a:t>dt</a:t>
            </a:r>
            <a:r>
              <a:rPr lang="fr-FR" sz="1200" b="1" i="1" baseline="-25000">
                <a:solidFill>
                  <a:srgbClr val="333399"/>
                </a:solidFill>
                <a:latin typeface="Times" charset="0"/>
                <a:cs typeface="Times New Roman" charset="0"/>
              </a:rPr>
              <a:t>atmo</a:t>
            </a:r>
            <a:r>
              <a:rPr lang="fr-FR" sz="1200" i="1">
                <a:solidFill>
                  <a:srgbClr val="333399"/>
                </a:solidFill>
                <a:latin typeface="Times" charset="0"/>
                <a:cs typeface="Times New Roman" charset="0"/>
              </a:rPr>
              <a:t> </a:t>
            </a:r>
            <a:r>
              <a:rPr lang="fr-FR" sz="1200" i="1">
                <a:solidFill>
                  <a:srgbClr val="333399"/>
                </a:solidFill>
                <a:cs typeface="Times New Roman" charset="0"/>
              </a:rPr>
              <a:t>et </a:t>
            </a:r>
            <a:r>
              <a:rPr lang="fr-FR" sz="1200" b="1" i="1">
                <a:solidFill>
                  <a:srgbClr val="333399"/>
                </a:solidFill>
                <a:latin typeface="Times" charset="0"/>
                <a:cs typeface="Times New Roman" charset="0"/>
              </a:rPr>
              <a:t>dt</a:t>
            </a:r>
            <a:r>
              <a:rPr lang="fr-FR" sz="1200" b="1" i="1" baseline="-25000">
                <a:solidFill>
                  <a:srgbClr val="333399"/>
                </a:solidFill>
                <a:latin typeface="Times" charset="0"/>
                <a:cs typeface="Times New Roman" charset="0"/>
              </a:rPr>
              <a:t>bm</a:t>
            </a:r>
            <a:r>
              <a:rPr lang="fr-FR" sz="1200" i="1">
                <a:solidFill>
                  <a:srgbClr val="333399"/>
                </a:solidFill>
                <a:latin typeface="Times" charset="0"/>
                <a:cs typeface="Times New Roman" charset="0"/>
              </a:rPr>
              <a:t>  Corrections atmosphériques et Bruit de mesure</a:t>
            </a:r>
          </a:p>
          <a:p>
            <a:pPr marL="758825" indent="-758825" algn="just">
              <a:lnSpc>
                <a:spcPct val="90000"/>
              </a:lnSpc>
              <a:tabLst>
                <a:tab pos="1708150" algn="l"/>
                <a:tab pos="2195513" algn="l"/>
                <a:tab pos="7716838" algn="l"/>
              </a:tabLst>
            </a:pPr>
            <a:r>
              <a:rPr lang="fr-FR" sz="1200" i="1">
                <a:solidFill>
                  <a:srgbClr val="333399"/>
                </a:solidFill>
                <a:latin typeface="Times" charset="0"/>
                <a:cs typeface="Times New Roman" charset="0"/>
              </a:rPr>
              <a:t>	 </a:t>
            </a:r>
            <a:r>
              <a:rPr lang="fr-FR" sz="1200" b="1" i="1">
                <a:solidFill>
                  <a:srgbClr val="333399"/>
                </a:solidFill>
                <a:latin typeface="Times" charset="0"/>
                <a:cs typeface="Times New Roman" charset="0"/>
              </a:rPr>
              <a:t>c</a:t>
            </a:r>
            <a:r>
              <a:rPr lang="fr-FR" sz="1200" i="1">
                <a:solidFill>
                  <a:srgbClr val="333399"/>
                </a:solidFill>
                <a:latin typeface="Times" charset="0"/>
                <a:cs typeface="Times New Roman" charset="0"/>
              </a:rPr>
              <a:t>	Célérité de la lumière</a:t>
            </a:r>
          </a:p>
        </p:txBody>
      </p:sp>
      <p:sp>
        <p:nvSpPr>
          <p:cNvPr id="160775" name="Rectangle 7"/>
          <p:cNvSpPr>
            <a:spLocks noChangeArrowheads="1"/>
          </p:cNvSpPr>
          <p:nvPr/>
        </p:nvSpPr>
        <p:spPr bwMode="auto">
          <a:xfrm>
            <a:off x="1290638" y="3068638"/>
            <a:ext cx="7408862" cy="1223962"/>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spAutoFit/>
          </a:bodyPr>
          <a:lstStyle/>
          <a:p>
            <a:pPr marL="669925" indent="-669925" algn="l">
              <a:spcBef>
                <a:spcPct val="50000"/>
              </a:spcBef>
              <a:tabLst>
                <a:tab pos="952500" algn="l"/>
                <a:tab pos="2195513" algn="l"/>
                <a:tab pos="7716838" algn="l"/>
              </a:tabLst>
            </a:pPr>
            <a:r>
              <a:rPr lang="fr-FR" sz="2000" b="1" i="1" u="sng">
                <a:solidFill>
                  <a:srgbClr val="FFFF66"/>
                </a:solidFill>
                <a:cs typeface="Times New Roman" charset="0"/>
              </a:rPr>
              <a:t>Equation de la pseudo-distance</a:t>
            </a:r>
          </a:p>
          <a:p>
            <a:pPr marL="669925" indent="-669925" algn="l">
              <a:spcBef>
                <a:spcPct val="50000"/>
              </a:spcBef>
              <a:tabLst>
                <a:tab pos="952500" algn="l"/>
                <a:tab pos="2195513" algn="l"/>
                <a:tab pos="7716838" algn="l"/>
              </a:tabLst>
            </a:pPr>
            <a:r>
              <a:rPr lang="fr-FR" sz="3400" b="1" i="1">
                <a:solidFill>
                  <a:srgbClr val="FFFF66"/>
                </a:solidFill>
                <a:cs typeface="Times New Roman" charset="0"/>
              </a:rPr>
              <a:t>PD</a:t>
            </a:r>
            <a:r>
              <a:rPr lang="fr-FR" sz="3400" b="1" i="1" baseline="-25000">
                <a:solidFill>
                  <a:srgbClr val="FFFF66"/>
                </a:solidFill>
                <a:cs typeface="Times New Roman" charset="0"/>
              </a:rPr>
              <a:t>i</a:t>
            </a:r>
            <a:r>
              <a:rPr lang="fr-FR" sz="3400" b="1" i="1" baseline="30000">
                <a:solidFill>
                  <a:srgbClr val="FFFF66"/>
                </a:solidFill>
                <a:cs typeface="Times New Roman" charset="0"/>
              </a:rPr>
              <a:t>j</a:t>
            </a:r>
            <a:r>
              <a:rPr lang="fr-FR" sz="3400" b="1" i="1">
                <a:solidFill>
                  <a:srgbClr val="FFFF66"/>
                </a:solidFill>
                <a:cs typeface="Times New Roman" charset="0"/>
              </a:rPr>
              <a:t> = </a:t>
            </a:r>
            <a:r>
              <a:rPr lang="fr-FR" sz="3400" b="1" i="1">
                <a:solidFill>
                  <a:srgbClr val="FFFF66"/>
                </a:solidFill>
                <a:latin typeface="Symbol" charset="0"/>
                <a:cs typeface="Times New Roman" charset="0"/>
              </a:rPr>
              <a:t>r</a:t>
            </a:r>
            <a:r>
              <a:rPr lang="fr-FR" sz="3400" b="1" i="1" baseline="-25000">
                <a:solidFill>
                  <a:srgbClr val="FFFF66"/>
                </a:solidFill>
                <a:cs typeface="Times New Roman" charset="0"/>
              </a:rPr>
              <a:t>i</a:t>
            </a:r>
            <a:r>
              <a:rPr lang="fr-FR" sz="3400" b="1" i="1" baseline="30000">
                <a:solidFill>
                  <a:srgbClr val="FFFF66"/>
                </a:solidFill>
                <a:cs typeface="Times New Roman" charset="0"/>
              </a:rPr>
              <a:t>j</a:t>
            </a:r>
            <a:r>
              <a:rPr lang="fr-FR" sz="3400" b="1" i="1">
                <a:solidFill>
                  <a:srgbClr val="FFFF66"/>
                </a:solidFill>
                <a:cs typeface="Times New Roman" charset="0"/>
              </a:rPr>
              <a:t>  + c(dt</a:t>
            </a:r>
            <a:r>
              <a:rPr lang="fr-FR" sz="3400" b="1" i="1" baseline="-25000">
                <a:solidFill>
                  <a:srgbClr val="FFFF66"/>
                </a:solidFill>
                <a:cs typeface="Times New Roman" charset="0"/>
              </a:rPr>
              <a:t>i</a:t>
            </a:r>
            <a:r>
              <a:rPr lang="fr-FR" sz="3400" b="1" i="1">
                <a:solidFill>
                  <a:srgbClr val="FFFF66"/>
                </a:solidFill>
                <a:cs typeface="Times New Roman" charset="0"/>
              </a:rPr>
              <a:t>-dt</a:t>
            </a:r>
            <a:r>
              <a:rPr lang="fr-FR" sz="3400" b="1" i="1" baseline="30000">
                <a:solidFill>
                  <a:srgbClr val="FFFF66"/>
                </a:solidFill>
                <a:cs typeface="Times New Roman" charset="0"/>
              </a:rPr>
              <a:t>j</a:t>
            </a:r>
            <a:r>
              <a:rPr lang="fr-FR" sz="3400" b="1" i="1">
                <a:solidFill>
                  <a:srgbClr val="FFFF66"/>
                </a:solidFill>
                <a:cs typeface="Times New Roman" charset="0"/>
              </a:rPr>
              <a:t>) + cdt</a:t>
            </a:r>
            <a:r>
              <a:rPr lang="fr-FR" sz="3400" b="1" i="1" baseline="-25000">
                <a:solidFill>
                  <a:srgbClr val="FFFF66"/>
                </a:solidFill>
                <a:cs typeface="Times New Roman" charset="0"/>
              </a:rPr>
              <a:t>atmo </a:t>
            </a:r>
            <a:r>
              <a:rPr lang="fr-FR" sz="3400" b="1" i="1">
                <a:solidFill>
                  <a:srgbClr val="FFFF66"/>
                </a:solidFill>
                <a:cs typeface="Times New Roman" charset="0"/>
              </a:rPr>
              <a:t>+ cdt</a:t>
            </a:r>
            <a:r>
              <a:rPr lang="fr-FR" sz="3400" b="1" i="1" baseline="-25000">
                <a:solidFill>
                  <a:srgbClr val="FFFF66"/>
                </a:solidFill>
                <a:cs typeface="Times New Roman" charset="0"/>
              </a:rPr>
              <a:t>bm</a:t>
            </a:r>
            <a:endParaRPr lang="fr-FR" sz="3400" b="1">
              <a:solidFill>
                <a:srgbClr val="FFFF66"/>
              </a:solidFill>
              <a:latin typeface="Arial" charset="0"/>
              <a:cs typeface="Times New Roman" charset="0"/>
            </a:endParaRPr>
          </a:p>
        </p:txBody>
      </p:sp>
      <p:sp>
        <p:nvSpPr>
          <p:cNvPr id="160776" name="Text Box 8"/>
          <p:cNvSpPr txBox="1">
            <a:spLocks noChangeArrowheads="1"/>
          </p:cNvSpPr>
          <p:nvPr/>
        </p:nvSpPr>
        <p:spPr bwMode="auto">
          <a:xfrm>
            <a:off x="1339850" y="5749925"/>
            <a:ext cx="734377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just" eaLnBrk="1" hangingPunct="1">
              <a:lnSpc>
                <a:spcPct val="120000"/>
              </a:lnSpc>
              <a:spcBef>
                <a:spcPct val="50000"/>
              </a:spcBef>
            </a:pPr>
            <a:r>
              <a:rPr lang="fr-FR" b="1" i="1">
                <a:solidFill>
                  <a:srgbClr val="333399"/>
                </a:solidFill>
                <a:cs typeface="Times New Roman" charset="0"/>
              </a:rPr>
              <a:t>PD</a:t>
            </a:r>
            <a:r>
              <a:rPr lang="fr-FR" b="1" i="1" baseline="-25000">
                <a:solidFill>
                  <a:srgbClr val="333399"/>
                </a:solidFill>
                <a:cs typeface="Times New Roman" charset="0"/>
              </a:rPr>
              <a:t>i</a:t>
            </a:r>
            <a:r>
              <a:rPr lang="fr-FR" b="1" i="1" baseline="30000">
                <a:solidFill>
                  <a:srgbClr val="333399"/>
                </a:solidFill>
                <a:cs typeface="Times New Roman" charset="0"/>
              </a:rPr>
              <a:t>j</a:t>
            </a:r>
            <a:r>
              <a:rPr lang="fr-FR" i="1">
                <a:solidFill>
                  <a:srgbClr val="333399"/>
                </a:solidFill>
                <a:latin typeface="Arial" charset="0"/>
                <a:cs typeface="Times New Roman" charset="0"/>
              </a:rPr>
              <a:t> est appelé pseudo-distance car c’est une mesure de distance dans deux échelle de temps distinctes. La mesure de pseudo-distance met en jeu quatre inconnues </a:t>
            </a:r>
            <a:r>
              <a:rPr lang="fr-FR" b="1" i="1">
                <a:solidFill>
                  <a:srgbClr val="333399"/>
                </a:solidFill>
                <a:cs typeface="Times New Roman" charset="0"/>
              </a:rPr>
              <a:t>X</a:t>
            </a:r>
            <a:r>
              <a:rPr lang="fr-FR" b="1" i="1" baseline="-25000">
                <a:solidFill>
                  <a:srgbClr val="333399"/>
                </a:solidFill>
                <a:cs typeface="Times New Roman" charset="0"/>
              </a:rPr>
              <a:t>i</a:t>
            </a:r>
            <a:r>
              <a:rPr lang="fr-FR" i="1">
                <a:solidFill>
                  <a:srgbClr val="333399"/>
                </a:solidFill>
                <a:latin typeface="Arial" charset="0"/>
                <a:cs typeface="Times New Roman" charset="0"/>
              </a:rPr>
              <a:t>, </a:t>
            </a:r>
            <a:r>
              <a:rPr lang="fr-FR" b="1" i="1">
                <a:solidFill>
                  <a:srgbClr val="333399"/>
                </a:solidFill>
                <a:cs typeface="Times New Roman" charset="0"/>
              </a:rPr>
              <a:t>Y</a:t>
            </a:r>
            <a:r>
              <a:rPr lang="fr-FR" b="1" i="1" baseline="-25000">
                <a:solidFill>
                  <a:srgbClr val="333399"/>
                </a:solidFill>
                <a:cs typeface="Times New Roman" charset="0"/>
              </a:rPr>
              <a:t>i</a:t>
            </a:r>
            <a:r>
              <a:rPr lang="fr-FR" i="1">
                <a:solidFill>
                  <a:srgbClr val="333399"/>
                </a:solidFill>
                <a:latin typeface="Arial" charset="0"/>
                <a:cs typeface="Times New Roman" charset="0"/>
              </a:rPr>
              <a:t>, </a:t>
            </a:r>
            <a:r>
              <a:rPr lang="fr-FR" b="1" i="1">
                <a:solidFill>
                  <a:srgbClr val="333399"/>
                </a:solidFill>
                <a:cs typeface="Times New Roman" charset="0"/>
              </a:rPr>
              <a:t>Z</a:t>
            </a:r>
            <a:r>
              <a:rPr lang="fr-FR" b="1" i="1" baseline="-25000">
                <a:solidFill>
                  <a:srgbClr val="333399"/>
                </a:solidFill>
                <a:cs typeface="Times New Roman" charset="0"/>
              </a:rPr>
              <a:t>i</a:t>
            </a:r>
            <a:r>
              <a:rPr lang="fr-FR" i="1">
                <a:solidFill>
                  <a:srgbClr val="333399"/>
                </a:solidFill>
                <a:latin typeface="Arial" charset="0"/>
                <a:cs typeface="Times New Roman" charset="0"/>
              </a:rPr>
              <a:t> et </a:t>
            </a:r>
            <a:r>
              <a:rPr lang="fr-FR" b="1" i="1">
                <a:solidFill>
                  <a:srgbClr val="333399"/>
                </a:solidFill>
                <a:latin typeface="Arial" charset="0"/>
                <a:cs typeface="Times New Roman" charset="0"/>
              </a:rPr>
              <a:t>dt</a:t>
            </a:r>
            <a:r>
              <a:rPr lang="fr-FR" b="1" i="1" baseline="-25000">
                <a:solidFill>
                  <a:srgbClr val="333399"/>
                </a:solidFill>
                <a:latin typeface="Arial" charset="0"/>
                <a:cs typeface="Times New Roman" charset="0"/>
              </a:rPr>
              <a:t>i</a:t>
            </a:r>
            <a:r>
              <a:rPr lang="fr-FR" i="1">
                <a:solidFill>
                  <a:srgbClr val="333399"/>
                </a:solidFill>
                <a:latin typeface="Arial" charset="0"/>
                <a:cs typeface="Times New Roman" charset="0"/>
              </a:rPr>
              <a:t>.</a:t>
            </a:r>
          </a:p>
        </p:txBody>
      </p:sp>
      <p:graphicFrame>
        <p:nvGraphicFramePr>
          <p:cNvPr id="160777" name="Object 2"/>
          <p:cNvGraphicFramePr>
            <a:graphicFrameLocks noChangeAspect="1"/>
          </p:cNvGraphicFramePr>
          <p:nvPr/>
        </p:nvGraphicFramePr>
        <p:xfrm>
          <a:off x="5980113" y="4511675"/>
          <a:ext cx="3079750" cy="388938"/>
        </p:xfrm>
        <a:graphic>
          <a:graphicData uri="http://schemas.openxmlformats.org/presentationml/2006/ole">
            <mc:AlternateContent xmlns:mc="http://schemas.openxmlformats.org/markup-compatibility/2006">
              <mc:Choice xmlns:v="urn:schemas-microsoft-com:vml" Requires="v">
                <p:oleObj spid="_x0000_s50204" name="Équation" r:id="rId3" imgW="2641600" imgH="330200" progId="Equation.3">
                  <p:embed/>
                </p:oleObj>
              </mc:Choice>
              <mc:Fallback>
                <p:oleObj name="Équation" r:id="rId3" imgW="2641600" imgH="3302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113" y="4511675"/>
                        <a:ext cx="3079750" cy="388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07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07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07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07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07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3" grpId="0"/>
      <p:bldP spid="160774" grpId="0"/>
      <p:bldP spid="160775" grpId="0" animBg="1"/>
      <p:bldP spid="16077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51202"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51203"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18E1220E-B725-814F-AB5B-D36D87AE5458}" type="slidenum">
              <a:rPr kumimoji="0" lang="fr-FR" sz="800">
                <a:solidFill>
                  <a:srgbClr val="FFFFFF"/>
                </a:solidFill>
              </a:rPr>
              <a:pPr eaLnBrk="1" hangingPunct="1"/>
              <a:t>41</a:t>
            </a:fld>
            <a:endParaRPr kumimoji="0" lang="fr-FR" sz="800">
              <a:solidFill>
                <a:srgbClr val="FFFFFF"/>
              </a:solidFill>
            </a:endParaRPr>
          </a:p>
        </p:txBody>
      </p:sp>
      <p:sp>
        <p:nvSpPr>
          <p:cNvPr id="51204" name="Rectangle 2"/>
          <p:cNvSpPr>
            <a:spLocks noChangeArrowheads="1"/>
          </p:cNvSpPr>
          <p:nvPr/>
        </p:nvSpPr>
        <p:spPr bwMode="auto">
          <a:xfrm>
            <a:off x="1123950" y="3394075"/>
            <a:ext cx="6940550" cy="48577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51205" name="Rectangle 3"/>
          <p:cNvSpPr>
            <a:spLocks noGrp="1" noChangeArrowheads="1"/>
          </p:cNvSpPr>
          <p:nvPr>
            <p:ph type="title"/>
          </p:nvPr>
        </p:nvSpPr>
        <p:spPr>
          <a:xfrm>
            <a:off x="1187450" y="88900"/>
            <a:ext cx="8077200" cy="533400"/>
          </a:xfrm>
        </p:spPr>
        <p:txBody>
          <a:bodyPr/>
          <a:lstStyle/>
          <a:p>
            <a:pPr eaLnBrk="1" hangingPunct="1"/>
            <a:r>
              <a:rPr kumimoji="1" lang="fr-FR">
                <a:latin typeface="Arial" charset="0"/>
                <a:ea typeface="ＭＳ Ｐゴシック" charset="0"/>
                <a:cs typeface="ＭＳ Ｐゴシック" charset="0"/>
              </a:rPr>
              <a:t>PLAN</a:t>
            </a:r>
            <a:endParaRPr lang="fr-FR">
              <a:latin typeface="Arial" charset="0"/>
              <a:ea typeface="ＭＳ Ｐゴシック" charset="0"/>
              <a:cs typeface="ＭＳ Ｐゴシック" charset="0"/>
            </a:endParaRPr>
          </a:p>
        </p:txBody>
      </p:sp>
      <p:sp>
        <p:nvSpPr>
          <p:cNvPr id="51206" name="Rectangle 4"/>
          <p:cNvSpPr>
            <a:spLocks noGrp="1" noChangeArrowheads="1"/>
          </p:cNvSpPr>
          <p:nvPr>
            <p:ph type="body" idx="1"/>
          </p:nvPr>
        </p:nvSpPr>
        <p:spPr>
          <a:xfrm>
            <a:off x="1346200" y="1122363"/>
            <a:ext cx="7404100" cy="4851400"/>
          </a:xfrm>
        </p:spPr>
        <p:txBody>
          <a:bodyPr/>
          <a:lstStyle/>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Description du système</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Principe du positionnement</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Structure des signaux GPS</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Positionnement absolu et Positionnement différentiel</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La mesure sur les codes </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FFFF00"/>
                </a:solidFill>
                <a:latin typeface="Arial" charset="0"/>
                <a:ea typeface="ＭＳ Ｐゴシック" charset="0"/>
                <a:cs typeface="Arial" charset="0"/>
              </a:rPr>
              <a:t>La mesure sur la phase</a:t>
            </a:r>
            <a:endParaRPr lang="fr-FR" sz="1800" b="1" dirty="0">
              <a:solidFill>
                <a:srgbClr val="333399"/>
              </a:solidFill>
              <a:latin typeface="Arial" charset="0"/>
              <a:ea typeface="ＭＳ Ｐゴシック" charset="0"/>
              <a:cs typeface="Arial" charset="0"/>
            </a:endParaRP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Les source </a:t>
            </a:r>
            <a:r>
              <a:rPr lang="fr-FR" sz="1800" b="1" dirty="0" smtClean="0">
                <a:solidFill>
                  <a:srgbClr val="333399"/>
                </a:solidFill>
                <a:latin typeface="Arial" charset="0"/>
                <a:ea typeface="ＭＳ Ｐゴシック" charset="0"/>
                <a:cs typeface="Arial" charset="0"/>
              </a:rPr>
              <a:t>d’erreur</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Le positionnement absolu avec la méthode PPP</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smtClean="0">
                <a:solidFill>
                  <a:srgbClr val="333399"/>
                </a:solidFill>
                <a:latin typeface="Arial" charset="0"/>
                <a:ea typeface="ＭＳ Ｐゴシック" charset="0"/>
                <a:cs typeface="Arial" charset="0"/>
              </a:rPr>
              <a:t>Notion </a:t>
            </a:r>
            <a:r>
              <a:rPr lang="fr-FR" sz="1800" b="1" dirty="0">
                <a:solidFill>
                  <a:srgbClr val="333399"/>
                </a:solidFill>
                <a:latin typeface="Arial" charset="0"/>
                <a:ea typeface="ＭＳ Ｐゴシック" charset="0"/>
                <a:cs typeface="Arial" charset="0"/>
              </a:rPr>
              <a:t>de précision et de répétabilité</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52226"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52227"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006BF191-0D63-6843-A2AC-B95668FEBF31}" type="slidenum">
              <a:rPr kumimoji="0" lang="fr-FR" sz="800">
                <a:solidFill>
                  <a:srgbClr val="FFFFFF"/>
                </a:solidFill>
              </a:rPr>
              <a:pPr eaLnBrk="1" hangingPunct="1"/>
              <a:t>42</a:t>
            </a:fld>
            <a:endParaRPr kumimoji="0" lang="fr-FR" sz="800">
              <a:solidFill>
                <a:srgbClr val="FFFFFF"/>
              </a:solidFill>
            </a:endParaRPr>
          </a:p>
        </p:txBody>
      </p:sp>
      <p:sp>
        <p:nvSpPr>
          <p:cNvPr id="276492" name="Rectangle 12"/>
          <p:cNvSpPr>
            <a:spLocks noChangeArrowheads="1"/>
          </p:cNvSpPr>
          <p:nvPr/>
        </p:nvSpPr>
        <p:spPr bwMode="auto">
          <a:xfrm>
            <a:off x="671513" y="5022850"/>
            <a:ext cx="6577012" cy="1355725"/>
          </a:xfrm>
          <a:prstGeom prst="rect">
            <a:avLst/>
          </a:prstGeom>
          <a:solidFill>
            <a:srgbClr val="FFE8E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52229" name="Rectangle 2"/>
          <p:cNvSpPr>
            <a:spLocks noChangeArrowheads="1"/>
          </p:cNvSpPr>
          <p:nvPr/>
        </p:nvSpPr>
        <p:spPr bwMode="auto">
          <a:xfrm>
            <a:off x="793750" y="749300"/>
            <a:ext cx="8151813" cy="11795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52230" name="Rectangle 3"/>
          <p:cNvSpPr>
            <a:spLocks noGrp="1" noChangeArrowheads="1"/>
          </p:cNvSpPr>
          <p:nvPr>
            <p:ph type="title"/>
          </p:nvPr>
        </p:nvSpPr>
        <p:spPr>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600">
                <a:latin typeface="Arial" charset="0"/>
                <a:ea typeface="ＭＳ Ｐゴシック" charset="0"/>
                <a:cs typeface="Times New Roman" charset="0"/>
              </a:rPr>
              <a:t>LA MESURE DE LA PHASE ET SON TRAITEMENT (1)</a:t>
            </a:r>
            <a:endParaRPr lang="fr-FR" sz="1600" b="0">
              <a:latin typeface="Arial" charset="0"/>
              <a:ea typeface="ＭＳ Ｐゴシック" charset="0"/>
              <a:cs typeface="Times New Roman" charset="0"/>
            </a:endParaRPr>
          </a:p>
        </p:txBody>
      </p:sp>
      <p:sp>
        <p:nvSpPr>
          <p:cNvPr id="52231" name="Text Box 4"/>
          <p:cNvSpPr txBox="1">
            <a:spLocks noChangeArrowheads="1"/>
          </p:cNvSpPr>
          <p:nvPr/>
        </p:nvSpPr>
        <p:spPr bwMode="auto">
          <a:xfrm>
            <a:off x="1111250" y="822325"/>
            <a:ext cx="747712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1349375" algn="l"/>
                <a:tab pos="3948113" algn="l"/>
              </a:tabLst>
              <a:defRPr kumimoji="1" sz="1400">
                <a:solidFill>
                  <a:schemeClr val="tx1"/>
                </a:solidFill>
                <a:latin typeface="Times New Roman" charset="0"/>
                <a:ea typeface="ＭＳ Ｐゴシック" charset="0"/>
                <a:cs typeface="ＭＳ Ｐゴシック" charset="0"/>
              </a:defRPr>
            </a:lvl1pPr>
            <a:lvl2pPr marL="742950" indent="-285750" eaLnBrk="0" hangingPunct="0">
              <a:tabLst>
                <a:tab pos="1349375" algn="l"/>
                <a:tab pos="3948113" algn="l"/>
              </a:tabLst>
              <a:defRPr kumimoji="1" sz="1400">
                <a:solidFill>
                  <a:schemeClr val="tx1"/>
                </a:solidFill>
                <a:latin typeface="Times New Roman" charset="0"/>
                <a:ea typeface="ＭＳ Ｐゴシック" charset="0"/>
              </a:defRPr>
            </a:lvl2pPr>
            <a:lvl3pPr marL="1143000" indent="-228600" eaLnBrk="0" hangingPunct="0">
              <a:tabLst>
                <a:tab pos="1349375" algn="l"/>
                <a:tab pos="3948113" algn="l"/>
              </a:tabLst>
              <a:defRPr kumimoji="1" sz="1400">
                <a:solidFill>
                  <a:schemeClr val="tx1"/>
                </a:solidFill>
                <a:latin typeface="Times New Roman" charset="0"/>
                <a:ea typeface="ＭＳ Ｐゴシック" charset="0"/>
              </a:defRPr>
            </a:lvl3pPr>
            <a:lvl4pPr marL="1600200" indent="-228600" eaLnBrk="0" hangingPunct="0">
              <a:tabLst>
                <a:tab pos="1349375" algn="l"/>
                <a:tab pos="3948113" algn="l"/>
              </a:tabLst>
              <a:defRPr kumimoji="1" sz="1400">
                <a:solidFill>
                  <a:schemeClr val="tx1"/>
                </a:solidFill>
                <a:latin typeface="Times New Roman" charset="0"/>
                <a:ea typeface="ＭＳ Ｐゴシック" charset="0"/>
              </a:defRPr>
            </a:lvl4pPr>
            <a:lvl5pPr marL="2057400" indent="-228600" eaLnBrk="0" hangingPunct="0">
              <a:tabLst>
                <a:tab pos="1349375" algn="l"/>
                <a:tab pos="3948113" algn="l"/>
              </a:tabLst>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1349375" algn="l"/>
                <a:tab pos="3948113" algn="l"/>
              </a:tabLs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1349375" algn="l"/>
                <a:tab pos="3948113" algn="l"/>
              </a:tabLs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1349375" algn="l"/>
                <a:tab pos="3948113" algn="l"/>
              </a:tabLs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1349375" algn="l"/>
                <a:tab pos="3948113" algn="l"/>
              </a:tabLst>
              <a:defRPr kumimoji="1" sz="1400">
                <a:solidFill>
                  <a:schemeClr val="tx1"/>
                </a:solidFill>
                <a:latin typeface="Times New Roman" charset="0"/>
                <a:ea typeface="ＭＳ Ｐゴシック" charset="0"/>
              </a:defRPr>
            </a:lvl9pPr>
          </a:lstStyle>
          <a:p>
            <a:pPr algn="just" eaLnBrk="1" hangingPunct="1">
              <a:lnSpc>
                <a:spcPct val="120000"/>
              </a:lnSpc>
              <a:spcBef>
                <a:spcPct val="50000"/>
              </a:spcBef>
            </a:pPr>
            <a:r>
              <a:rPr lang="fr-FR" sz="1200" b="1" u="sng">
                <a:solidFill>
                  <a:schemeClr val="bg1"/>
                </a:solidFill>
                <a:latin typeface="Arial" charset="0"/>
                <a:cs typeface="Times New Roman" charset="0"/>
              </a:rPr>
              <a:t>RAPPEL :</a:t>
            </a:r>
            <a:r>
              <a:rPr lang="fr-FR" sz="1200">
                <a:solidFill>
                  <a:schemeClr val="bg1"/>
                </a:solidFill>
                <a:latin typeface="Arial" charset="0"/>
                <a:cs typeface="Times New Roman" charset="0"/>
              </a:rPr>
              <a:t>  Une fonction sinusoïdale </a:t>
            </a:r>
            <a:r>
              <a:rPr lang="fr-FR" sz="1200" b="1">
                <a:solidFill>
                  <a:schemeClr val="bg1"/>
                </a:solidFill>
                <a:latin typeface="Arial" charset="0"/>
                <a:cs typeface="Times New Roman" charset="0"/>
              </a:rPr>
              <a:t>x(t)</a:t>
            </a:r>
            <a:r>
              <a:rPr lang="fr-FR" sz="1200">
                <a:solidFill>
                  <a:schemeClr val="bg1"/>
                </a:solidFill>
                <a:latin typeface="Arial" charset="0"/>
                <a:cs typeface="Times New Roman" charset="0"/>
              </a:rPr>
              <a:t> d’amplitude </a:t>
            </a:r>
            <a:r>
              <a:rPr lang="fr-FR" sz="1200" b="1">
                <a:solidFill>
                  <a:schemeClr val="bg1"/>
                </a:solidFill>
                <a:latin typeface="Arial" charset="0"/>
                <a:cs typeface="Times New Roman" charset="0"/>
              </a:rPr>
              <a:t>A</a:t>
            </a:r>
            <a:r>
              <a:rPr lang="fr-FR" sz="1200">
                <a:solidFill>
                  <a:schemeClr val="bg1"/>
                </a:solidFill>
                <a:latin typeface="Arial" charset="0"/>
                <a:cs typeface="Times New Roman" charset="0"/>
              </a:rPr>
              <a:t> et de fréquence </a:t>
            </a:r>
            <a:r>
              <a:rPr lang="fr-FR" sz="1200" b="1">
                <a:solidFill>
                  <a:schemeClr val="bg1"/>
                </a:solidFill>
                <a:latin typeface="Arial" charset="0"/>
                <a:cs typeface="Times New Roman" charset="0"/>
              </a:rPr>
              <a:t>f </a:t>
            </a:r>
            <a:r>
              <a:rPr lang="fr-FR" sz="1200">
                <a:solidFill>
                  <a:schemeClr val="bg1"/>
                </a:solidFill>
                <a:latin typeface="Arial" charset="0"/>
                <a:cs typeface="Times New Roman" charset="0"/>
              </a:rPr>
              <a:t>s’écrit : </a:t>
            </a:r>
            <a:r>
              <a:rPr lang="fr-FR" sz="1200" b="1">
                <a:solidFill>
                  <a:schemeClr val="bg1"/>
                </a:solidFill>
                <a:latin typeface="Arial" charset="0"/>
                <a:cs typeface="Times New Roman" charset="0"/>
              </a:rPr>
              <a:t>x = A cos ( </a:t>
            </a:r>
            <a:r>
              <a:rPr lang="fr-FR" sz="1200" b="1">
                <a:solidFill>
                  <a:schemeClr val="bg1"/>
                </a:solidFill>
                <a:latin typeface="Symbol" charset="0"/>
                <a:cs typeface="Times New Roman" charset="0"/>
              </a:rPr>
              <a:t>w</a:t>
            </a:r>
            <a:r>
              <a:rPr lang="fr-FR" sz="1200" b="1">
                <a:solidFill>
                  <a:schemeClr val="bg1"/>
                </a:solidFill>
                <a:latin typeface="Arial" charset="0"/>
                <a:cs typeface="Times New Roman" charset="0"/>
              </a:rPr>
              <a:t> (t-t</a:t>
            </a:r>
            <a:r>
              <a:rPr lang="fr-FR" sz="1200" b="1" baseline="-25000">
                <a:solidFill>
                  <a:schemeClr val="bg1"/>
                </a:solidFill>
                <a:latin typeface="Arial" charset="0"/>
                <a:cs typeface="Times New Roman" charset="0"/>
              </a:rPr>
              <a:t>0</a:t>
            </a:r>
            <a:r>
              <a:rPr lang="fr-FR" sz="1200" b="1">
                <a:solidFill>
                  <a:schemeClr val="bg1"/>
                </a:solidFill>
                <a:latin typeface="Arial" charset="0"/>
                <a:cs typeface="Times New Roman" charset="0"/>
              </a:rPr>
              <a:t>) + </a:t>
            </a:r>
            <a:r>
              <a:rPr lang="fr-FR" sz="1200" b="1">
                <a:solidFill>
                  <a:schemeClr val="bg1"/>
                </a:solidFill>
                <a:latin typeface="Symbol" charset="0"/>
                <a:cs typeface="Times New Roman" charset="0"/>
              </a:rPr>
              <a:t>f</a:t>
            </a:r>
            <a:r>
              <a:rPr lang="fr-FR" sz="1200" b="1" baseline="-25000">
                <a:solidFill>
                  <a:schemeClr val="bg1"/>
                </a:solidFill>
                <a:latin typeface="Arial" charset="0"/>
                <a:cs typeface="Times New Roman" charset="0"/>
              </a:rPr>
              <a:t>0</a:t>
            </a:r>
            <a:r>
              <a:rPr lang="fr-FR" sz="1200" b="1">
                <a:solidFill>
                  <a:schemeClr val="bg1"/>
                </a:solidFill>
                <a:latin typeface="Arial" charset="0"/>
                <a:cs typeface="Times New Roman" charset="0"/>
              </a:rPr>
              <a:t> )</a:t>
            </a:r>
          </a:p>
          <a:p>
            <a:pPr algn="r" eaLnBrk="1" hangingPunct="1">
              <a:lnSpc>
                <a:spcPct val="120000"/>
              </a:lnSpc>
            </a:pPr>
            <a:r>
              <a:rPr lang="fr-FR" sz="1200">
                <a:solidFill>
                  <a:schemeClr val="bg1"/>
                </a:solidFill>
                <a:latin typeface="Arial" charset="0"/>
                <a:cs typeface="Times New Roman" charset="0"/>
              </a:rPr>
              <a:t>Avec : </a:t>
            </a:r>
            <a:r>
              <a:rPr lang="fr-FR" sz="1200">
                <a:solidFill>
                  <a:schemeClr val="bg1"/>
                </a:solidFill>
                <a:latin typeface="Symbol" charset="0"/>
                <a:cs typeface="Times New Roman" charset="0"/>
              </a:rPr>
              <a:t>w</a:t>
            </a:r>
            <a:r>
              <a:rPr lang="fr-FR" sz="1200">
                <a:solidFill>
                  <a:schemeClr val="bg1"/>
                </a:solidFill>
                <a:cs typeface="Times New Roman" charset="0"/>
              </a:rPr>
              <a:t> </a:t>
            </a:r>
            <a:r>
              <a:rPr lang="fr-FR" sz="1200">
                <a:solidFill>
                  <a:schemeClr val="bg1"/>
                </a:solidFill>
                <a:latin typeface="Arial" charset="0"/>
                <a:cs typeface="Times New Roman" charset="0"/>
              </a:rPr>
              <a:t>= 2</a:t>
            </a:r>
            <a:r>
              <a:rPr lang="fr-FR" sz="1200">
                <a:solidFill>
                  <a:schemeClr val="bg1"/>
                </a:solidFill>
                <a:latin typeface="Symbol" charset="0"/>
                <a:cs typeface="Times New Roman" charset="0"/>
              </a:rPr>
              <a:t>p</a:t>
            </a:r>
            <a:r>
              <a:rPr lang="fr-FR" sz="1200">
                <a:solidFill>
                  <a:schemeClr val="bg1"/>
                </a:solidFill>
                <a:latin typeface="Arial" charset="0"/>
                <a:cs typeface="Times New Roman" charset="0"/>
              </a:rPr>
              <a:t>f en radians par secondes et </a:t>
            </a:r>
            <a:r>
              <a:rPr lang="fr-FR" sz="1200" b="1">
                <a:solidFill>
                  <a:schemeClr val="bg1"/>
                </a:solidFill>
                <a:latin typeface="Symbol" charset="0"/>
                <a:cs typeface="Times New Roman" charset="0"/>
              </a:rPr>
              <a:t>f</a:t>
            </a:r>
            <a:r>
              <a:rPr lang="fr-FR" sz="1200" b="1" baseline="-25000">
                <a:solidFill>
                  <a:schemeClr val="bg1"/>
                </a:solidFill>
                <a:latin typeface="Arial" charset="0"/>
                <a:cs typeface="Times New Roman" charset="0"/>
              </a:rPr>
              <a:t>0</a:t>
            </a:r>
            <a:r>
              <a:rPr lang="fr-FR" sz="1200">
                <a:solidFill>
                  <a:schemeClr val="bg1"/>
                </a:solidFill>
                <a:latin typeface="Arial" charset="0"/>
                <a:cs typeface="Times New Roman" charset="0"/>
              </a:rPr>
              <a:t> la phase en radians à l’instant t</a:t>
            </a:r>
            <a:r>
              <a:rPr lang="fr-FR" sz="1200" b="1" baseline="-25000">
                <a:solidFill>
                  <a:schemeClr val="bg1"/>
                </a:solidFill>
                <a:latin typeface="Arial" charset="0"/>
                <a:cs typeface="Times New Roman" charset="0"/>
              </a:rPr>
              <a:t>0</a:t>
            </a:r>
            <a:endParaRPr lang="fr-FR" sz="1200">
              <a:solidFill>
                <a:schemeClr val="bg1"/>
              </a:solidFill>
              <a:latin typeface="Arial" charset="0"/>
              <a:cs typeface="Times New Roman" charset="0"/>
            </a:endParaRPr>
          </a:p>
          <a:p>
            <a:pPr algn="just" eaLnBrk="1" hangingPunct="1">
              <a:lnSpc>
                <a:spcPct val="120000"/>
              </a:lnSpc>
              <a:spcBef>
                <a:spcPct val="50000"/>
              </a:spcBef>
            </a:pPr>
            <a:r>
              <a:rPr lang="fr-FR" sz="1200">
                <a:solidFill>
                  <a:schemeClr val="bg1"/>
                </a:solidFill>
                <a:latin typeface="Arial" charset="0"/>
                <a:cs typeface="Times New Roman" charset="0"/>
              </a:rPr>
              <a:t>	La phase s’exprime en radian par :  	 </a:t>
            </a:r>
            <a:r>
              <a:rPr lang="fr-FR" sz="1200" b="1">
                <a:solidFill>
                  <a:schemeClr val="bg1"/>
                </a:solidFill>
                <a:latin typeface="Symbol" charset="0"/>
                <a:cs typeface="Times New Roman" charset="0"/>
              </a:rPr>
              <a:t>f</a:t>
            </a:r>
            <a:r>
              <a:rPr lang="fr-FR" sz="1200" b="1" baseline="-25000">
                <a:solidFill>
                  <a:schemeClr val="bg1"/>
                </a:solidFill>
                <a:latin typeface="Arial" charset="0"/>
                <a:cs typeface="Times New Roman" charset="0"/>
              </a:rPr>
              <a:t>radian</a:t>
            </a:r>
            <a:r>
              <a:rPr lang="fr-FR" sz="1200" b="1">
                <a:solidFill>
                  <a:schemeClr val="bg1"/>
                </a:solidFill>
                <a:latin typeface="Arial" charset="0"/>
                <a:cs typeface="Times New Roman" charset="0"/>
              </a:rPr>
              <a:t> = 2</a:t>
            </a:r>
            <a:r>
              <a:rPr lang="fr-FR" sz="1200" b="1">
                <a:solidFill>
                  <a:schemeClr val="bg1"/>
                </a:solidFill>
                <a:latin typeface="Symbol" charset="0"/>
                <a:cs typeface="Times New Roman" charset="0"/>
              </a:rPr>
              <a:t>p</a:t>
            </a:r>
            <a:r>
              <a:rPr lang="fr-FR" sz="1200" b="1">
                <a:solidFill>
                  <a:schemeClr val="bg1"/>
                </a:solidFill>
                <a:latin typeface="Arial" charset="0"/>
                <a:cs typeface="Times New Roman" charset="0"/>
              </a:rPr>
              <a:t>f (t - t</a:t>
            </a:r>
            <a:r>
              <a:rPr lang="fr-FR" sz="1200" b="1" baseline="-25000">
                <a:solidFill>
                  <a:schemeClr val="bg1"/>
                </a:solidFill>
                <a:latin typeface="Arial" charset="0"/>
                <a:cs typeface="Times New Roman" charset="0"/>
              </a:rPr>
              <a:t>0</a:t>
            </a:r>
            <a:r>
              <a:rPr lang="fr-FR" sz="1200" b="1">
                <a:solidFill>
                  <a:schemeClr val="bg1"/>
                </a:solidFill>
                <a:latin typeface="Arial" charset="0"/>
                <a:cs typeface="Times New Roman" charset="0"/>
              </a:rPr>
              <a:t>) + </a:t>
            </a:r>
            <a:r>
              <a:rPr lang="fr-FR" sz="1200" b="1">
                <a:solidFill>
                  <a:schemeClr val="bg1"/>
                </a:solidFill>
                <a:latin typeface="Symbol" charset="0"/>
                <a:cs typeface="Times New Roman" charset="0"/>
              </a:rPr>
              <a:t>f</a:t>
            </a:r>
            <a:r>
              <a:rPr lang="fr-FR" sz="1200" b="1" baseline="-25000">
                <a:solidFill>
                  <a:schemeClr val="bg1"/>
                </a:solidFill>
                <a:latin typeface="Arial" charset="0"/>
                <a:cs typeface="Times New Roman" charset="0"/>
              </a:rPr>
              <a:t>0</a:t>
            </a:r>
            <a:r>
              <a:rPr lang="fr-FR" sz="1200">
                <a:solidFill>
                  <a:schemeClr val="bg1"/>
                </a:solidFill>
                <a:latin typeface="Arial" charset="0"/>
                <a:cs typeface="Times New Roman" charset="0"/>
              </a:rPr>
              <a:t> </a:t>
            </a:r>
          </a:p>
          <a:p>
            <a:pPr algn="just" eaLnBrk="1" hangingPunct="1">
              <a:lnSpc>
                <a:spcPct val="120000"/>
              </a:lnSpc>
            </a:pPr>
            <a:r>
              <a:rPr lang="fr-FR" sz="1200">
                <a:solidFill>
                  <a:schemeClr val="bg1"/>
                </a:solidFill>
                <a:latin typeface="Arial" charset="0"/>
                <a:cs typeface="Times New Roman" charset="0"/>
              </a:rPr>
              <a:t>                                                          ou en cycles par :   	</a:t>
            </a:r>
            <a:r>
              <a:rPr lang="fr-FR" sz="1200" b="1">
                <a:solidFill>
                  <a:schemeClr val="bg1"/>
                </a:solidFill>
                <a:latin typeface="Symbol" charset="0"/>
                <a:cs typeface="Times New Roman" charset="0"/>
              </a:rPr>
              <a:t>f</a:t>
            </a:r>
            <a:r>
              <a:rPr lang="fr-FR" sz="1200" b="1" baseline="-25000">
                <a:solidFill>
                  <a:schemeClr val="bg1"/>
                </a:solidFill>
                <a:latin typeface="Arial" charset="0"/>
                <a:cs typeface="Times New Roman" charset="0"/>
              </a:rPr>
              <a:t>cycles</a:t>
            </a:r>
            <a:r>
              <a:rPr lang="fr-FR" sz="1200" b="1">
                <a:solidFill>
                  <a:schemeClr val="bg1"/>
                </a:solidFill>
                <a:latin typeface="Arial" charset="0"/>
                <a:cs typeface="Times New Roman" charset="0"/>
              </a:rPr>
              <a:t> = f (t - t</a:t>
            </a:r>
            <a:r>
              <a:rPr lang="fr-FR" sz="1200" b="1" baseline="-25000">
                <a:solidFill>
                  <a:schemeClr val="bg1"/>
                </a:solidFill>
                <a:latin typeface="Arial" charset="0"/>
                <a:cs typeface="Times New Roman" charset="0"/>
              </a:rPr>
              <a:t>0</a:t>
            </a:r>
            <a:r>
              <a:rPr lang="fr-FR" sz="1200" b="1">
                <a:solidFill>
                  <a:schemeClr val="bg1"/>
                </a:solidFill>
                <a:latin typeface="Arial" charset="0"/>
                <a:cs typeface="Times New Roman" charset="0"/>
              </a:rPr>
              <a:t>) + </a:t>
            </a:r>
            <a:r>
              <a:rPr lang="fr-FR" sz="1200" b="1">
                <a:solidFill>
                  <a:schemeClr val="bg1"/>
                </a:solidFill>
                <a:latin typeface="Symbol" charset="0"/>
                <a:cs typeface="Times New Roman" charset="0"/>
              </a:rPr>
              <a:t>f</a:t>
            </a:r>
            <a:r>
              <a:rPr lang="fr-FR" sz="1200" b="1" baseline="-25000">
                <a:solidFill>
                  <a:schemeClr val="bg1"/>
                </a:solidFill>
                <a:latin typeface="Arial" charset="0"/>
                <a:cs typeface="Times New Roman" charset="0"/>
              </a:rPr>
              <a:t>0</a:t>
            </a:r>
            <a:r>
              <a:rPr lang="fr-FR" sz="1200" b="1">
                <a:solidFill>
                  <a:schemeClr val="bg1"/>
                </a:solidFill>
                <a:latin typeface="Arial" charset="0"/>
                <a:cs typeface="Times New Roman" charset="0"/>
              </a:rPr>
              <a:t> / 2</a:t>
            </a:r>
            <a:r>
              <a:rPr lang="fr-FR" sz="1200" b="1">
                <a:solidFill>
                  <a:schemeClr val="bg1"/>
                </a:solidFill>
                <a:latin typeface="Symbol" charset="0"/>
                <a:cs typeface="Times New Roman" charset="0"/>
              </a:rPr>
              <a:t>p</a:t>
            </a:r>
            <a:endParaRPr lang="fr-FR" sz="1200" b="1">
              <a:solidFill>
                <a:schemeClr val="bg1"/>
              </a:solidFill>
              <a:latin typeface="Arial" charset="0"/>
              <a:cs typeface="Times New Roman" charset="0"/>
            </a:endParaRPr>
          </a:p>
          <a:p>
            <a:pPr algn="just" eaLnBrk="1" hangingPunct="1">
              <a:lnSpc>
                <a:spcPct val="120000"/>
              </a:lnSpc>
            </a:pPr>
            <a:endParaRPr lang="fr-FR">
              <a:solidFill>
                <a:schemeClr val="bg1"/>
              </a:solidFill>
              <a:latin typeface="Arial" charset="0"/>
              <a:cs typeface="Times New Roman" charset="0"/>
            </a:endParaRPr>
          </a:p>
          <a:p>
            <a:pPr algn="just" eaLnBrk="1" hangingPunct="1">
              <a:lnSpc>
                <a:spcPct val="120000"/>
              </a:lnSpc>
            </a:pPr>
            <a:endParaRPr lang="fr-FR" sz="1600">
              <a:solidFill>
                <a:schemeClr val="bg1"/>
              </a:solidFill>
              <a:latin typeface="Arial" charset="0"/>
              <a:cs typeface="Times New Roman" charset="0"/>
            </a:endParaRPr>
          </a:p>
        </p:txBody>
      </p:sp>
      <p:sp>
        <p:nvSpPr>
          <p:cNvPr id="276487" name="Rectangle 7"/>
          <p:cNvSpPr>
            <a:spLocks noChangeArrowheads="1"/>
          </p:cNvSpPr>
          <p:nvPr/>
        </p:nvSpPr>
        <p:spPr bwMode="auto">
          <a:xfrm>
            <a:off x="711200" y="2133600"/>
            <a:ext cx="6499225"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tabLst>
                <a:tab pos="539750" algn="l"/>
              </a:tabLst>
            </a:pPr>
            <a:r>
              <a:rPr lang="fr-FR" sz="1600" b="1" u="sng">
                <a:solidFill>
                  <a:schemeClr val="bg1"/>
                </a:solidFill>
                <a:latin typeface="Arial" charset="0"/>
                <a:cs typeface="Arial" charset="0"/>
              </a:rPr>
              <a:t>Principe :</a:t>
            </a:r>
          </a:p>
          <a:p>
            <a:pPr algn="l">
              <a:tabLst>
                <a:tab pos="539750" algn="l"/>
              </a:tabLst>
            </a:pPr>
            <a:endParaRPr lang="fr-FR" sz="800" b="1" u="sng">
              <a:solidFill>
                <a:schemeClr val="bg1"/>
              </a:solidFill>
              <a:latin typeface="Arial" charset="0"/>
              <a:cs typeface="Arial" charset="0"/>
            </a:endParaRPr>
          </a:p>
          <a:p>
            <a:pPr algn="l">
              <a:tabLst>
                <a:tab pos="539750" algn="l"/>
              </a:tabLst>
            </a:pPr>
            <a:r>
              <a:rPr lang="fr-FR" sz="1600">
                <a:solidFill>
                  <a:schemeClr val="bg1"/>
                </a:solidFill>
                <a:latin typeface="Arial" charset="0"/>
                <a:cs typeface="Arial" charset="0"/>
              </a:rPr>
              <a:t>	Le principe de la mesure de phase repose sur le calcul du 	déphasage entre le signal reçu du satellite et le signal généré 	par le récepteur. </a:t>
            </a:r>
          </a:p>
          <a:p>
            <a:pPr algn="l">
              <a:tabLst>
                <a:tab pos="539750" algn="l"/>
              </a:tabLst>
            </a:pPr>
            <a:endParaRPr lang="fr-FR" sz="1600">
              <a:solidFill>
                <a:schemeClr val="bg1"/>
              </a:solidFill>
              <a:latin typeface="Arial" charset="0"/>
              <a:cs typeface="Arial" charset="0"/>
            </a:endParaRPr>
          </a:p>
          <a:p>
            <a:pPr algn="just">
              <a:tabLst>
                <a:tab pos="539750" algn="l"/>
              </a:tabLst>
            </a:pPr>
            <a:r>
              <a:rPr lang="fr-FR" sz="1600">
                <a:solidFill>
                  <a:schemeClr val="bg1"/>
                </a:solidFill>
                <a:latin typeface="Arial" charset="0"/>
                <a:cs typeface="Times New Roman" charset="0"/>
              </a:rPr>
              <a:t>La distance L</a:t>
            </a:r>
            <a:r>
              <a:rPr lang="fr-FR" sz="1600" baseline="-25000">
                <a:solidFill>
                  <a:schemeClr val="bg1"/>
                </a:solidFill>
                <a:latin typeface="Arial" charset="0"/>
                <a:cs typeface="Times New Roman" charset="0"/>
              </a:rPr>
              <a:t>i</a:t>
            </a:r>
            <a:r>
              <a:rPr lang="fr-FR" sz="1600" baseline="30000">
                <a:solidFill>
                  <a:schemeClr val="bg1"/>
                </a:solidFill>
                <a:latin typeface="Arial" charset="0"/>
                <a:cs typeface="Times New Roman" charset="0"/>
              </a:rPr>
              <a:t>j </a:t>
            </a:r>
            <a:r>
              <a:rPr lang="fr-FR" sz="1600">
                <a:solidFill>
                  <a:schemeClr val="bg1"/>
                </a:solidFill>
                <a:latin typeface="Arial" charset="0"/>
                <a:cs typeface="Times New Roman" charset="0"/>
              </a:rPr>
              <a:t>entre le récepteur et le satellite</a:t>
            </a:r>
            <a:r>
              <a:rPr lang="fr-FR" sz="1600" b="1">
                <a:solidFill>
                  <a:schemeClr val="bg1"/>
                </a:solidFill>
                <a:latin typeface="Arial" charset="0"/>
                <a:cs typeface="Times New Roman" charset="0"/>
              </a:rPr>
              <a:t> est obtenue en </a:t>
            </a:r>
            <a:r>
              <a:rPr lang="fr-FR" sz="1600">
                <a:solidFill>
                  <a:schemeClr val="bg1"/>
                </a:solidFill>
                <a:latin typeface="Arial" charset="0"/>
                <a:cs typeface="Times New Roman" charset="0"/>
              </a:rPr>
              <a:t>en comparant la phase du signal à l’instant de la réception (tr) à la phase à l’instant démission (te) :</a:t>
            </a:r>
          </a:p>
          <a:p>
            <a:pPr algn="just">
              <a:lnSpc>
                <a:spcPct val="120000"/>
              </a:lnSpc>
              <a:spcBef>
                <a:spcPct val="30000"/>
              </a:spcBef>
              <a:tabLst>
                <a:tab pos="539750" algn="l"/>
              </a:tabLst>
            </a:pPr>
            <a:r>
              <a:rPr lang="fr-FR" sz="1800" b="1">
                <a:solidFill>
                  <a:schemeClr val="bg1"/>
                </a:solidFill>
                <a:latin typeface="Symbol" charset="0"/>
                <a:cs typeface="Times New Roman" charset="0"/>
              </a:rPr>
              <a:t>	                            f</a:t>
            </a:r>
            <a:r>
              <a:rPr lang="fr-FR" sz="1800" b="1" baseline="-25000">
                <a:solidFill>
                  <a:schemeClr val="bg1"/>
                </a:solidFill>
                <a:latin typeface="Arial" charset="0"/>
                <a:cs typeface="Times New Roman" charset="0"/>
              </a:rPr>
              <a:t>(tr)</a:t>
            </a:r>
            <a:r>
              <a:rPr lang="fr-FR" sz="1800" b="1">
                <a:solidFill>
                  <a:schemeClr val="bg1"/>
                </a:solidFill>
                <a:latin typeface="Arial" charset="0"/>
                <a:cs typeface="Times New Roman" charset="0"/>
              </a:rPr>
              <a:t> - </a:t>
            </a:r>
            <a:r>
              <a:rPr lang="fr-FR" sz="1800" b="1">
                <a:solidFill>
                  <a:schemeClr val="bg1"/>
                </a:solidFill>
                <a:latin typeface="Symbol" charset="0"/>
                <a:cs typeface="Times New Roman" charset="0"/>
              </a:rPr>
              <a:t>f</a:t>
            </a:r>
            <a:r>
              <a:rPr lang="fr-FR" sz="1800" b="1" baseline="-25000">
                <a:solidFill>
                  <a:schemeClr val="bg1"/>
                </a:solidFill>
                <a:latin typeface="Arial" charset="0"/>
                <a:cs typeface="Times New Roman" charset="0"/>
              </a:rPr>
              <a:t>(te)</a:t>
            </a:r>
            <a:r>
              <a:rPr lang="fr-FR" sz="1800" b="1">
                <a:solidFill>
                  <a:schemeClr val="bg1"/>
                </a:solidFill>
                <a:latin typeface="Arial" charset="0"/>
                <a:cs typeface="Times New Roman" charset="0"/>
              </a:rPr>
              <a:t> = f (t</a:t>
            </a:r>
            <a:r>
              <a:rPr lang="fr-FR" sz="1800" b="1" baseline="-25000">
                <a:solidFill>
                  <a:schemeClr val="bg1"/>
                </a:solidFill>
                <a:latin typeface="Arial" charset="0"/>
                <a:cs typeface="Times New Roman" charset="0"/>
              </a:rPr>
              <a:t>(r)</a:t>
            </a:r>
            <a:r>
              <a:rPr lang="fr-FR" sz="1800" b="1">
                <a:solidFill>
                  <a:schemeClr val="bg1"/>
                </a:solidFill>
                <a:latin typeface="Arial" charset="0"/>
                <a:cs typeface="Times New Roman" charset="0"/>
              </a:rPr>
              <a:t> – t</a:t>
            </a:r>
            <a:r>
              <a:rPr lang="fr-FR" sz="1800" b="1" baseline="-25000">
                <a:solidFill>
                  <a:schemeClr val="bg1"/>
                </a:solidFill>
                <a:latin typeface="Arial" charset="0"/>
                <a:cs typeface="Times New Roman" charset="0"/>
              </a:rPr>
              <a:t>(e) </a:t>
            </a:r>
            <a:r>
              <a:rPr lang="fr-FR" sz="1800" b="1">
                <a:solidFill>
                  <a:schemeClr val="bg1"/>
                </a:solidFill>
                <a:latin typeface="Arial" charset="0"/>
                <a:cs typeface="Times New Roman" charset="0"/>
              </a:rPr>
              <a:t>) = f (L</a:t>
            </a:r>
            <a:r>
              <a:rPr lang="fr-FR" sz="1800" b="1" baseline="-25000">
                <a:solidFill>
                  <a:schemeClr val="bg1"/>
                </a:solidFill>
                <a:latin typeface="Arial" charset="0"/>
                <a:cs typeface="Times New Roman" charset="0"/>
              </a:rPr>
              <a:t>i</a:t>
            </a:r>
            <a:r>
              <a:rPr lang="fr-FR" sz="1800" b="1" baseline="30000">
                <a:solidFill>
                  <a:schemeClr val="bg1"/>
                </a:solidFill>
                <a:latin typeface="Arial" charset="0"/>
                <a:cs typeface="Times New Roman" charset="0"/>
              </a:rPr>
              <a:t>j</a:t>
            </a:r>
            <a:r>
              <a:rPr lang="fr-FR" sz="1800" b="1">
                <a:solidFill>
                  <a:schemeClr val="bg1"/>
                </a:solidFill>
                <a:latin typeface="Arial" charset="0"/>
                <a:cs typeface="Times New Roman" charset="0"/>
              </a:rPr>
              <a:t> / c)</a:t>
            </a:r>
            <a:endParaRPr lang="fr-FR" sz="1600" b="1">
              <a:solidFill>
                <a:schemeClr val="bg1"/>
              </a:solidFill>
              <a:latin typeface="Arial" charset="0"/>
              <a:cs typeface="Times New Roman" charset="0"/>
            </a:endParaRPr>
          </a:p>
        </p:txBody>
      </p:sp>
      <p:sp>
        <p:nvSpPr>
          <p:cNvPr id="276489" name="Rectangle 9"/>
          <p:cNvSpPr>
            <a:spLocks noChangeArrowheads="1"/>
          </p:cNvSpPr>
          <p:nvPr/>
        </p:nvSpPr>
        <p:spPr bwMode="auto">
          <a:xfrm>
            <a:off x="711200" y="5029200"/>
            <a:ext cx="6510338"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Aft>
                <a:spcPct val="50000"/>
              </a:spcAft>
              <a:tabLst>
                <a:tab pos="2060575" algn="l"/>
              </a:tabLst>
            </a:pPr>
            <a:r>
              <a:rPr lang="fr-FR" sz="1600">
                <a:solidFill>
                  <a:schemeClr val="bg1"/>
                </a:solidFill>
                <a:latin typeface="Arial" charset="0"/>
                <a:cs typeface="Times New Roman" charset="0"/>
              </a:rPr>
              <a:t>La différence de phase totale entre le satellite</a:t>
            </a:r>
            <a:r>
              <a:rPr lang="fr-FR" sz="1600" i="1">
                <a:solidFill>
                  <a:schemeClr val="bg1"/>
                </a:solidFill>
                <a:latin typeface="Arial" charset="0"/>
                <a:cs typeface="Times New Roman" charset="0"/>
              </a:rPr>
              <a:t> j</a:t>
            </a:r>
            <a:r>
              <a:rPr lang="fr-FR" sz="1600">
                <a:solidFill>
                  <a:schemeClr val="bg1"/>
                </a:solidFill>
                <a:latin typeface="Arial" charset="0"/>
                <a:cs typeface="Times New Roman" charset="0"/>
              </a:rPr>
              <a:t> et le récepteur </a:t>
            </a:r>
            <a:r>
              <a:rPr lang="fr-FR" sz="1600" i="1">
                <a:solidFill>
                  <a:schemeClr val="bg1"/>
                </a:solidFill>
                <a:latin typeface="Arial" charset="0"/>
                <a:cs typeface="Times New Roman" charset="0"/>
              </a:rPr>
              <a:t>i</a:t>
            </a:r>
            <a:r>
              <a:rPr lang="fr-FR" sz="1600">
                <a:solidFill>
                  <a:schemeClr val="bg1"/>
                </a:solidFill>
                <a:latin typeface="Arial" charset="0"/>
                <a:cs typeface="Times New Roman" charset="0"/>
              </a:rPr>
              <a:t>  est la somme  :    </a:t>
            </a:r>
            <a:r>
              <a:rPr lang="fr-FR" sz="1600" b="1">
                <a:solidFill>
                  <a:schemeClr val="bg1"/>
                </a:solidFill>
                <a:latin typeface="Arial" charset="0"/>
                <a:cs typeface="Times New Roman" charset="0"/>
              </a:rPr>
              <a:t>Partie décimale </a:t>
            </a:r>
            <a:r>
              <a:rPr lang="fr-FR" sz="1800" b="1">
                <a:solidFill>
                  <a:srgbClr val="008000"/>
                </a:solidFill>
                <a:latin typeface="Symbol" charset="0"/>
                <a:cs typeface="Times New Roman" charset="0"/>
              </a:rPr>
              <a:t>Dj</a:t>
            </a:r>
            <a:r>
              <a:rPr lang="fr-FR" sz="1800" b="1" baseline="-25000">
                <a:solidFill>
                  <a:srgbClr val="008000"/>
                </a:solidFill>
                <a:latin typeface="Arial" charset="0"/>
                <a:cs typeface="Times New Roman" charset="0"/>
              </a:rPr>
              <a:t>(tr)</a:t>
            </a:r>
            <a:r>
              <a:rPr lang="fr-FR" sz="1800" b="1" baseline="30000">
                <a:solidFill>
                  <a:schemeClr val="bg1"/>
                </a:solidFill>
                <a:latin typeface="Arial" charset="0"/>
                <a:cs typeface="Times New Roman" charset="0"/>
              </a:rPr>
              <a:t>  </a:t>
            </a:r>
            <a:r>
              <a:rPr lang="fr-FR" sz="1600" b="1">
                <a:solidFill>
                  <a:schemeClr val="bg1"/>
                </a:solidFill>
                <a:latin typeface="Arial" charset="0"/>
                <a:cs typeface="Times New Roman" charset="0"/>
              </a:rPr>
              <a:t>+  Nombre entier de cycle </a:t>
            </a:r>
            <a:r>
              <a:rPr lang="fr-FR" sz="1800" b="1">
                <a:solidFill>
                  <a:srgbClr val="333399"/>
                </a:solidFill>
                <a:latin typeface="Arial" charset="0"/>
                <a:cs typeface="Times New Roman" charset="0"/>
              </a:rPr>
              <a:t>N</a:t>
            </a:r>
            <a:r>
              <a:rPr lang="fr-FR" sz="1800" b="1" baseline="-25000">
                <a:solidFill>
                  <a:srgbClr val="333399"/>
                </a:solidFill>
                <a:latin typeface="Arial" charset="0"/>
                <a:cs typeface="Times New Roman" charset="0"/>
              </a:rPr>
              <a:t>i</a:t>
            </a:r>
            <a:r>
              <a:rPr lang="fr-FR" sz="1800" b="1" baseline="30000">
                <a:solidFill>
                  <a:srgbClr val="333399"/>
                </a:solidFill>
                <a:latin typeface="Arial" charset="0"/>
                <a:cs typeface="Times New Roman" charset="0"/>
              </a:rPr>
              <a:t>j</a:t>
            </a:r>
            <a:r>
              <a:rPr lang="fr-FR" sz="1800" b="1" baseline="-25000">
                <a:solidFill>
                  <a:srgbClr val="333399"/>
                </a:solidFill>
                <a:latin typeface="Arial" charset="0"/>
                <a:cs typeface="Times New Roman" charset="0"/>
              </a:rPr>
              <a:t>(tr)</a:t>
            </a:r>
            <a:r>
              <a:rPr lang="fr-FR" sz="1600" b="1">
                <a:solidFill>
                  <a:schemeClr val="bg1"/>
                </a:solidFill>
                <a:latin typeface="Arial" charset="0"/>
                <a:cs typeface="Times New Roman" charset="0"/>
              </a:rPr>
              <a:t> </a:t>
            </a:r>
            <a:endParaRPr lang="fr-FR" sz="1800" b="1">
              <a:solidFill>
                <a:schemeClr val="bg1"/>
              </a:solidFill>
              <a:latin typeface="Arial" charset="0"/>
              <a:cs typeface="Times New Roman" charset="0"/>
            </a:endParaRPr>
          </a:p>
          <a:p>
            <a:pPr algn="just">
              <a:lnSpc>
                <a:spcPct val="120000"/>
              </a:lnSpc>
              <a:spcBef>
                <a:spcPct val="25000"/>
              </a:spcBef>
              <a:tabLst>
                <a:tab pos="2060575" algn="l"/>
              </a:tabLst>
            </a:pPr>
            <a:r>
              <a:rPr lang="fr-FR" sz="1800" b="1">
                <a:solidFill>
                  <a:schemeClr val="bg1"/>
                </a:solidFill>
                <a:latin typeface="Symbol" charset="0"/>
                <a:cs typeface="Arial" charset="0"/>
              </a:rPr>
              <a:t>	                             f</a:t>
            </a:r>
            <a:r>
              <a:rPr lang="fr-FR" sz="1800" b="1" baseline="-25000">
                <a:solidFill>
                  <a:schemeClr val="bg1"/>
                </a:solidFill>
                <a:latin typeface="Arial" charset="0"/>
                <a:cs typeface="Times New Roman" charset="0"/>
              </a:rPr>
              <a:t>i(tr)</a:t>
            </a:r>
            <a:r>
              <a:rPr lang="fr-FR" sz="1800" b="1">
                <a:solidFill>
                  <a:schemeClr val="bg1"/>
                </a:solidFill>
                <a:latin typeface="Arial" charset="0"/>
                <a:cs typeface="Times New Roman" charset="0"/>
              </a:rPr>
              <a:t> - </a:t>
            </a:r>
            <a:r>
              <a:rPr lang="fr-FR" sz="1800" b="1">
                <a:solidFill>
                  <a:schemeClr val="bg1"/>
                </a:solidFill>
                <a:latin typeface="Symbol" charset="0"/>
                <a:cs typeface="Times New Roman" charset="0"/>
              </a:rPr>
              <a:t>f</a:t>
            </a:r>
            <a:r>
              <a:rPr lang="fr-FR" sz="1800" b="1" baseline="30000">
                <a:solidFill>
                  <a:schemeClr val="bg1"/>
                </a:solidFill>
                <a:latin typeface="Arial" charset="0"/>
                <a:cs typeface="Times New Roman" charset="0"/>
              </a:rPr>
              <a:t>j</a:t>
            </a:r>
            <a:r>
              <a:rPr lang="fr-FR" sz="1800" b="1" baseline="-25000">
                <a:solidFill>
                  <a:schemeClr val="bg1"/>
                </a:solidFill>
                <a:latin typeface="Arial" charset="0"/>
                <a:cs typeface="Times New Roman" charset="0"/>
              </a:rPr>
              <a:t>(te)</a:t>
            </a:r>
            <a:r>
              <a:rPr lang="fr-FR" sz="2400" b="1" baseline="-25000">
                <a:solidFill>
                  <a:schemeClr val="bg1"/>
                </a:solidFill>
                <a:latin typeface="Arial" charset="0"/>
                <a:cs typeface="Times New Roman" charset="0"/>
              </a:rPr>
              <a:t> </a:t>
            </a:r>
            <a:r>
              <a:rPr lang="fr-FR" sz="1800" b="1">
                <a:solidFill>
                  <a:schemeClr val="bg1"/>
                </a:solidFill>
                <a:latin typeface="Arial" charset="0"/>
                <a:cs typeface="Times New Roman" charset="0"/>
              </a:rPr>
              <a:t>= </a:t>
            </a:r>
            <a:r>
              <a:rPr lang="fr-FR" sz="1800" b="1">
                <a:solidFill>
                  <a:srgbClr val="008000"/>
                </a:solidFill>
                <a:latin typeface="Symbol" charset="0"/>
                <a:cs typeface="Times New Roman" charset="0"/>
              </a:rPr>
              <a:t>Dj</a:t>
            </a:r>
            <a:r>
              <a:rPr lang="fr-FR" sz="1800" b="1" baseline="-25000">
                <a:solidFill>
                  <a:srgbClr val="008000"/>
                </a:solidFill>
                <a:latin typeface="Arial" charset="0"/>
                <a:cs typeface="Times New Roman" charset="0"/>
              </a:rPr>
              <a:t>(tr)</a:t>
            </a:r>
            <a:r>
              <a:rPr lang="fr-FR" sz="1800" b="1" baseline="30000">
                <a:solidFill>
                  <a:schemeClr val="bg1"/>
                </a:solidFill>
                <a:latin typeface="Arial" charset="0"/>
                <a:cs typeface="Times New Roman" charset="0"/>
              </a:rPr>
              <a:t> </a:t>
            </a:r>
            <a:r>
              <a:rPr lang="fr-FR" sz="1800" b="1">
                <a:solidFill>
                  <a:schemeClr val="bg1"/>
                </a:solidFill>
                <a:latin typeface="Arial" charset="0"/>
                <a:cs typeface="Times New Roman" charset="0"/>
              </a:rPr>
              <a:t>+ </a:t>
            </a:r>
            <a:r>
              <a:rPr lang="fr-FR" sz="1800" b="1">
                <a:solidFill>
                  <a:srgbClr val="333399"/>
                </a:solidFill>
                <a:latin typeface="Arial" charset="0"/>
                <a:cs typeface="Times New Roman" charset="0"/>
              </a:rPr>
              <a:t>N</a:t>
            </a:r>
            <a:r>
              <a:rPr lang="fr-FR" sz="1800" b="1" baseline="-25000">
                <a:solidFill>
                  <a:srgbClr val="333399"/>
                </a:solidFill>
                <a:latin typeface="Arial" charset="0"/>
                <a:cs typeface="Times New Roman" charset="0"/>
              </a:rPr>
              <a:t>i</a:t>
            </a:r>
            <a:r>
              <a:rPr lang="fr-FR" sz="1800" b="1" baseline="30000">
                <a:solidFill>
                  <a:srgbClr val="333399"/>
                </a:solidFill>
                <a:latin typeface="Arial" charset="0"/>
                <a:cs typeface="Times New Roman" charset="0"/>
              </a:rPr>
              <a:t>j</a:t>
            </a:r>
            <a:r>
              <a:rPr lang="fr-FR" sz="1800" b="1" baseline="-25000">
                <a:solidFill>
                  <a:srgbClr val="333399"/>
                </a:solidFill>
                <a:latin typeface="Arial" charset="0"/>
                <a:cs typeface="Times New Roman" charset="0"/>
              </a:rPr>
              <a:t>(tr)</a:t>
            </a:r>
          </a:p>
        </p:txBody>
      </p:sp>
      <p:pic>
        <p:nvPicPr>
          <p:cNvPr id="276491"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863" y="2273300"/>
            <a:ext cx="1679575"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487"/>
                                        </p:tgtEl>
                                        <p:attrNameLst>
                                          <p:attrName>style.visibility</p:attrName>
                                        </p:attrNameLst>
                                      </p:cBhvr>
                                      <p:to>
                                        <p:strVal val="visible"/>
                                      </p:to>
                                    </p:set>
                                    <p:anim calcmode="lin" valueType="num">
                                      <p:cBhvr additive="base">
                                        <p:cTn id="7" dur="500" fill="hold"/>
                                        <p:tgtEl>
                                          <p:spTgt spid="276487"/>
                                        </p:tgtEl>
                                        <p:attrNameLst>
                                          <p:attrName>ppt_x</p:attrName>
                                        </p:attrNameLst>
                                      </p:cBhvr>
                                      <p:tavLst>
                                        <p:tav tm="0">
                                          <p:val>
                                            <p:strVal val="#ppt_x"/>
                                          </p:val>
                                        </p:tav>
                                        <p:tav tm="100000">
                                          <p:val>
                                            <p:strVal val="#ppt_x"/>
                                          </p:val>
                                        </p:tav>
                                      </p:tavLst>
                                    </p:anim>
                                    <p:anim calcmode="lin" valueType="num">
                                      <p:cBhvr additive="base">
                                        <p:cTn id="8" dur="500" fill="hold"/>
                                        <p:tgtEl>
                                          <p:spTgt spid="27648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489"/>
                                        </p:tgtEl>
                                        <p:attrNameLst>
                                          <p:attrName>style.visibility</p:attrName>
                                        </p:attrNameLst>
                                      </p:cBhvr>
                                      <p:to>
                                        <p:strVal val="visible"/>
                                      </p:to>
                                    </p:set>
                                    <p:anim calcmode="lin" valueType="num">
                                      <p:cBhvr additive="base">
                                        <p:cTn id="13" dur="500" fill="hold"/>
                                        <p:tgtEl>
                                          <p:spTgt spid="276489"/>
                                        </p:tgtEl>
                                        <p:attrNameLst>
                                          <p:attrName>ppt_x</p:attrName>
                                        </p:attrNameLst>
                                      </p:cBhvr>
                                      <p:tavLst>
                                        <p:tav tm="0">
                                          <p:val>
                                            <p:strVal val="#ppt_x"/>
                                          </p:val>
                                        </p:tav>
                                        <p:tav tm="100000">
                                          <p:val>
                                            <p:strVal val="#ppt_x"/>
                                          </p:val>
                                        </p:tav>
                                      </p:tavLst>
                                    </p:anim>
                                    <p:anim calcmode="lin" valueType="num">
                                      <p:cBhvr additive="base">
                                        <p:cTn id="14" dur="500" fill="hold"/>
                                        <p:tgtEl>
                                          <p:spTgt spid="27648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76492"/>
                                        </p:tgtEl>
                                        <p:attrNameLst>
                                          <p:attrName>style.visibility</p:attrName>
                                        </p:attrNameLst>
                                      </p:cBhvr>
                                      <p:to>
                                        <p:strVal val="visible"/>
                                      </p:to>
                                    </p:set>
                                    <p:anim calcmode="lin" valueType="num">
                                      <p:cBhvr additive="base">
                                        <p:cTn id="17" dur="500" fill="hold"/>
                                        <p:tgtEl>
                                          <p:spTgt spid="276492"/>
                                        </p:tgtEl>
                                        <p:attrNameLst>
                                          <p:attrName>ppt_x</p:attrName>
                                        </p:attrNameLst>
                                      </p:cBhvr>
                                      <p:tavLst>
                                        <p:tav tm="0">
                                          <p:val>
                                            <p:strVal val="#ppt_x"/>
                                          </p:val>
                                        </p:tav>
                                        <p:tav tm="100000">
                                          <p:val>
                                            <p:strVal val="#ppt_x"/>
                                          </p:val>
                                        </p:tav>
                                      </p:tavLst>
                                    </p:anim>
                                    <p:anim calcmode="lin" valueType="num">
                                      <p:cBhvr additive="base">
                                        <p:cTn id="18" dur="500" fill="hold"/>
                                        <p:tgtEl>
                                          <p:spTgt spid="276492"/>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
                            </p:stCondLst>
                            <p:childTnLst>
                              <p:par>
                                <p:cTn id="20" presetID="10" presetClass="entr" presetSubtype="0" fill="hold" nodeType="afterEffect">
                                  <p:stCondLst>
                                    <p:cond delay="2000"/>
                                  </p:stCondLst>
                                  <p:childTnLst>
                                    <p:set>
                                      <p:cBhvr>
                                        <p:cTn id="21" dur="1" fill="hold">
                                          <p:stCondLst>
                                            <p:cond delay="0"/>
                                          </p:stCondLst>
                                        </p:cTn>
                                        <p:tgtEl>
                                          <p:spTgt spid="276491"/>
                                        </p:tgtEl>
                                        <p:attrNameLst>
                                          <p:attrName>style.visibility</p:attrName>
                                        </p:attrNameLst>
                                      </p:cBhvr>
                                      <p:to>
                                        <p:strVal val="visible"/>
                                      </p:to>
                                    </p:set>
                                    <p:animEffect transition="in" filter="fade">
                                      <p:cBhvr>
                                        <p:cTn id="22" dur="2000"/>
                                        <p:tgtEl>
                                          <p:spTgt spid="276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2" grpId="0" animBg="1"/>
      <p:bldP spid="276487" grpId="0"/>
      <p:bldP spid="27648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53250"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53251"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CAC0B233-B375-D442-AA3B-EE4E6713AE08}" type="slidenum">
              <a:rPr kumimoji="0" lang="fr-FR" sz="800">
                <a:solidFill>
                  <a:srgbClr val="FFFFFF"/>
                </a:solidFill>
              </a:rPr>
              <a:pPr eaLnBrk="1" hangingPunct="1"/>
              <a:t>43</a:t>
            </a:fld>
            <a:endParaRPr kumimoji="0" lang="fr-FR" sz="800">
              <a:solidFill>
                <a:srgbClr val="FFFFFF"/>
              </a:solidFill>
            </a:endParaRPr>
          </a:p>
        </p:txBody>
      </p:sp>
      <p:sp>
        <p:nvSpPr>
          <p:cNvPr id="53252" name="Rectangle 2"/>
          <p:cNvSpPr>
            <a:spLocks noChangeArrowheads="1"/>
          </p:cNvSpPr>
          <p:nvPr/>
        </p:nvSpPr>
        <p:spPr bwMode="auto">
          <a:xfrm>
            <a:off x="814388" y="692150"/>
            <a:ext cx="7800975" cy="496888"/>
          </a:xfrm>
          <a:prstGeom prst="rect">
            <a:avLst/>
          </a:prstGeom>
          <a:solidFill>
            <a:srgbClr val="FFE8E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284675" name="Rectangle 3"/>
          <p:cNvSpPr>
            <a:spLocks noChangeArrowheads="1"/>
          </p:cNvSpPr>
          <p:nvPr/>
        </p:nvSpPr>
        <p:spPr bwMode="auto">
          <a:xfrm>
            <a:off x="722313" y="1474788"/>
            <a:ext cx="8107362"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tabLst>
                <a:tab pos="539750" algn="l"/>
              </a:tabLst>
            </a:pPr>
            <a:r>
              <a:rPr lang="fr-FR" sz="1600" b="1" u="sng">
                <a:solidFill>
                  <a:srgbClr val="008000"/>
                </a:solidFill>
                <a:latin typeface="Arial" charset="0"/>
                <a:cs typeface="Arial" charset="0"/>
              </a:rPr>
              <a:t>Mesure du déphasage</a:t>
            </a:r>
            <a:r>
              <a:rPr lang="fr-FR" sz="1600" b="1">
                <a:solidFill>
                  <a:srgbClr val="008000"/>
                </a:solidFill>
                <a:latin typeface="Arial" charset="0"/>
                <a:cs typeface="Arial" charset="0"/>
              </a:rPr>
              <a:t> </a:t>
            </a:r>
            <a:r>
              <a:rPr lang="fr-FR" sz="1800" b="1">
                <a:solidFill>
                  <a:srgbClr val="008000"/>
                </a:solidFill>
                <a:latin typeface="Symbol" charset="0"/>
                <a:cs typeface="Times New Roman" charset="0"/>
              </a:rPr>
              <a:t>Dj</a:t>
            </a:r>
            <a:r>
              <a:rPr lang="fr-FR" sz="1800" b="1" baseline="-25000">
                <a:solidFill>
                  <a:srgbClr val="008000"/>
                </a:solidFill>
                <a:latin typeface="Arial" charset="0"/>
                <a:cs typeface="Times New Roman" charset="0"/>
              </a:rPr>
              <a:t>(tr)</a:t>
            </a:r>
            <a:r>
              <a:rPr lang="fr-FR" sz="1800" b="1" baseline="30000">
                <a:solidFill>
                  <a:schemeClr val="bg1"/>
                </a:solidFill>
                <a:latin typeface="Arial" charset="0"/>
                <a:cs typeface="Times New Roman" charset="0"/>
              </a:rPr>
              <a:t> </a:t>
            </a:r>
            <a:endParaRPr lang="fr-FR" sz="1600" b="1" u="sng">
              <a:solidFill>
                <a:schemeClr val="bg1"/>
              </a:solidFill>
              <a:latin typeface="Arial" charset="0"/>
              <a:cs typeface="Arial" charset="0"/>
            </a:endParaRPr>
          </a:p>
          <a:p>
            <a:pPr algn="l">
              <a:tabLst>
                <a:tab pos="539750" algn="l"/>
              </a:tabLst>
            </a:pPr>
            <a:endParaRPr lang="fr-FR" sz="800" b="1" u="sng">
              <a:solidFill>
                <a:schemeClr val="bg1"/>
              </a:solidFill>
              <a:latin typeface="Arial" charset="0"/>
              <a:cs typeface="Arial" charset="0"/>
            </a:endParaRPr>
          </a:p>
          <a:p>
            <a:pPr algn="l">
              <a:tabLst>
                <a:tab pos="539750" algn="l"/>
              </a:tabLst>
            </a:pPr>
            <a:r>
              <a:rPr lang="fr-FR" sz="1600">
                <a:solidFill>
                  <a:srgbClr val="000000"/>
                </a:solidFill>
                <a:latin typeface="Arial" charset="0"/>
                <a:cs typeface="Times New Roman" charset="0"/>
              </a:rPr>
              <a:t>La mesure de la phase se fait sur les porteuses L1 et L2 de longueur d'onde respectives 19.0 cm et 24.4 cm. Le satellite émet un signal </a:t>
            </a:r>
            <a:r>
              <a:rPr lang="fr-FR" sz="1600" i="1">
                <a:solidFill>
                  <a:srgbClr val="000000"/>
                </a:solidFill>
                <a:latin typeface="Symbol" charset="0"/>
                <a:cs typeface="Times New Roman" charset="0"/>
              </a:rPr>
              <a:t>f</a:t>
            </a:r>
            <a:r>
              <a:rPr lang="fr-FR" sz="1000" i="1">
                <a:solidFill>
                  <a:srgbClr val="000000"/>
                </a:solidFill>
                <a:latin typeface="Arial" charset="0"/>
                <a:cs typeface="Times New Roman" charset="0"/>
              </a:rPr>
              <a:t>j</a:t>
            </a:r>
            <a:r>
              <a:rPr lang="fr-FR" sz="1600" i="1">
                <a:solidFill>
                  <a:srgbClr val="000000"/>
                </a:solidFill>
                <a:latin typeface="Arial" charset="0"/>
                <a:cs typeface="Times New Roman" charset="0"/>
              </a:rPr>
              <a:t>(t</a:t>
            </a:r>
            <a:r>
              <a:rPr lang="fr-FR" sz="1000" i="1">
                <a:solidFill>
                  <a:srgbClr val="000000"/>
                </a:solidFill>
                <a:latin typeface="Arial" charset="0"/>
                <a:cs typeface="Times New Roman" charset="0"/>
              </a:rPr>
              <a:t>S</a:t>
            </a:r>
            <a:r>
              <a:rPr lang="fr-FR" sz="1600" i="1">
                <a:solidFill>
                  <a:srgbClr val="000000"/>
                </a:solidFill>
                <a:latin typeface="Arial" charset="0"/>
                <a:cs typeface="Times New Roman" charset="0"/>
              </a:rPr>
              <a:t>)</a:t>
            </a:r>
            <a:r>
              <a:rPr lang="fr-FR" sz="1600">
                <a:solidFill>
                  <a:srgbClr val="000000"/>
                </a:solidFill>
                <a:latin typeface="Arial" charset="0"/>
                <a:cs typeface="Times New Roman" charset="0"/>
              </a:rPr>
              <a:t> à l'instant GPS absolu </a:t>
            </a:r>
            <a:r>
              <a:rPr lang="fr-FR" sz="1600" i="1">
                <a:solidFill>
                  <a:srgbClr val="000000"/>
                </a:solidFill>
                <a:latin typeface="Arial" charset="0"/>
                <a:cs typeface="Times New Roman" charset="0"/>
              </a:rPr>
              <a:t>t</a:t>
            </a:r>
            <a:r>
              <a:rPr lang="fr-FR" sz="1000" i="1">
                <a:solidFill>
                  <a:srgbClr val="000000"/>
                </a:solidFill>
                <a:latin typeface="Arial" charset="0"/>
                <a:cs typeface="Times New Roman" charset="0"/>
              </a:rPr>
              <a:t>S</a:t>
            </a:r>
            <a:r>
              <a:rPr lang="fr-FR" sz="1600">
                <a:solidFill>
                  <a:srgbClr val="000000"/>
                </a:solidFill>
                <a:latin typeface="Arial" charset="0"/>
                <a:cs typeface="Times New Roman" charset="0"/>
              </a:rPr>
              <a:t>. D'autre part, le récepteur génère une réplique </a:t>
            </a:r>
            <a:r>
              <a:rPr lang="fr-FR" sz="1600" i="1">
                <a:solidFill>
                  <a:srgbClr val="000000"/>
                </a:solidFill>
                <a:latin typeface="Symbol" charset="0"/>
                <a:cs typeface="Times New Roman" charset="0"/>
              </a:rPr>
              <a:t>f</a:t>
            </a:r>
            <a:r>
              <a:rPr lang="fr-FR" sz="1000" i="1">
                <a:solidFill>
                  <a:srgbClr val="000000"/>
                </a:solidFill>
                <a:latin typeface="Arial" charset="0"/>
                <a:cs typeface="Times New Roman" charset="0"/>
              </a:rPr>
              <a:t>i</a:t>
            </a:r>
            <a:r>
              <a:rPr lang="fr-FR" sz="1600" i="1">
                <a:solidFill>
                  <a:srgbClr val="000000"/>
                </a:solidFill>
                <a:latin typeface="Arial" charset="0"/>
                <a:cs typeface="Times New Roman" charset="0"/>
              </a:rPr>
              <a:t>(t</a:t>
            </a:r>
            <a:r>
              <a:rPr lang="fr-FR" sz="1000" i="1">
                <a:solidFill>
                  <a:srgbClr val="000000"/>
                </a:solidFill>
                <a:latin typeface="Arial" charset="0"/>
                <a:cs typeface="Times New Roman" charset="0"/>
              </a:rPr>
              <a:t>R</a:t>
            </a:r>
            <a:r>
              <a:rPr lang="fr-FR" sz="1600" i="1">
                <a:solidFill>
                  <a:srgbClr val="000000"/>
                </a:solidFill>
                <a:latin typeface="Arial" charset="0"/>
                <a:cs typeface="Times New Roman" charset="0"/>
              </a:rPr>
              <a:t>) </a:t>
            </a:r>
            <a:r>
              <a:rPr lang="fr-FR" sz="1600">
                <a:solidFill>
                  <a:srgbClr val="000000"/>
                </a:solidFill>
                <a:latin typeface="Arial" charset="0"/>
                <a:cs typeface="Times New Roman" charset="0"/>
              </a:rPr>
              <a:t>du signal satellite à l'instant GPS absolu </a:t>
            </a:r>
            <a:r>
              <a:rPr lang="fr-FR" sz="1600" i="1">
                <a:solidFill>
                  <a:srgbClr val="000000"/>
                </a:solidFill>
                <a:latin typeface="Arial" charset="0"/>
                <a:cs typeface="Times New Roman" charset="0"/>
              </a:rPr>
              <a:t>t</a:t>
            </a:r>
            <a:r>
              <a:rPr lang="fr-FR" sz="1000" i="1">
                <a:solidFill>
                  <a:srgbClr val="000000"/>
                </a:solidFill>
                <a:latin typeface="Arial" charset="0"/>
                <a:cs typeface="Times New Roman" charset="0"/>
              </a:rPr>
              <a:t>R</a:t>
            </a:r>
            <a:r>
              <a:rPr lang="fr-FR" sz="1600">
                <a:solidFill>
                  <a:srgbClr val="000000"/>
                </a:solidFill>
                <a:latin typeface="Arial" charset="0"/>
                <a:cs typeface="Times New Roman" charset="0"/>
              </a:rPr>
              <a:t>. Lorsque le récepteur compare la phase </a:t>
            </a:r>
            <a:r>
              <a:rPr lang="fr-FR" sz="1600" i="1">
                <a:solidFill>
                  <a:srgbClr val="000000"/>
                </a:solidFill>
                <a:latin typeface="Symbol" charset="0"/>
                <a:cs typeface="Times New Roman" charset="0"/>
              </a:rPr>
              <a:t>f</a:t>
            </a:r>
            <a:r>
              <a:rPr lang="fr-FR" sz="1000" i="1">
                <a:solidFill>
                  <a:srgbClr val="000000"/>
                </a:solidFill>
                <a:latin typeface="Arial" charset="0"/>
                <a:cs typeface="Times New Roman" charset="0"/>
              </a:rPr>
              <a:t>i</a:t>
            </a:r>
            <a:r>
              <a:rPr lang="fr-FR" sz="1600" i="1">
                <a:solidFill>
                  <a:srgbClr val="000000"/>
                </a:solidFill>
                <a:latin typeface="Arial" charset="0"/>
                <a:cs typeface="Times New Roman" charset="0"/>
              </a:rPr>
              <a:t>(t</a:t>
            </a:r>
            <a:r>
              <a:rPr lang="fr-FR" sz="1000" i="1">
                <a:solidFill>
                  <a:srgbClr val="000000"/>
                </a:solidFill>
                <a:latin typeface="Arial" charset="0"/>
                <a:cs typeface="Times New Roman" charset="0"/>
              </a:rPr>
              <a:t>R</a:t>
            </a:r>
            <a:r>
              <a:rPr lang="fr-FR" sz="1600" i="1">
                <a:solidFill>
                  <a:srgbClr val="000000"/>
                </a:solidFill>
                <a:latin typeface="Arial" charset="0"/>
                <a:cs typeface="Times New Roman" charset="0"/>
              </a:rPr>
              <a:t>)</a:t>
            </a:r>
            <a:r>
              <a:rPr lang="fr-FR" sz="1600">
                <a:solidFill>
                  <a:srgbClr val="000000"/>
                </a:solidFill>
                <a:latin typeface="Arial" charset="0"/>
                <a:cs typeface="Times New Roman" charset="0"/>
              </a:rPr>
              <a:t> de son signal à la phase </a:t>
            </a:r>
            <a:r>
              <a:rPr lang="fr-FR" sz="1600" i="1">
                <a:solidFill>
                  <a:srgbClr val="000000"/>
                </a:solidFill>
                <a:latin typeface="Symbol" charset="0"/>
                <a:cs typeface="Times New Roman" charset="0"/>
              </a:rPr>
              <a:t>f</a:t>
            </a:r>
            <a:r>
              <a:rPr lang="fr-FR" sz="1000" i="1">
                <a:solidFill>
                  <a:srgbClr val="000000"/>
                </a:solidFill>
                <a:latin typeface="Arial" charset="0"/>
                <a:cs typeface="Times New Roman" charset="0"/>
              </a:rPr>
              <a:t>j</a:t>
            </a:r>
            <a:r>
              <a:rPr lang="fr-FR" sz="1600" i="1">
                <a:solidFill>
                  <a:srgbClr val="000000"/>
                </a:solidFill>
                <a:latin typeface="Arial" charset="0"/>
                <a:cs typeface="Times New Roman" charset="0"/>
              </a:rPr>
              <a:t>(t</a:t>
            </a:r>
            <a:r>
              <a:rPr lang="fr-FR" sz="1000" i="1">
                <a:solidFill>
                  <a:srgbClr val="000000"/>
                </a:solidFill>
                <a:latin typeface="Arial" charset="0"/>
                <a:cs typeface="Times New Roman" charset="0"/>
              </a:rPr>
              <a:t>S</a:t>
            </a:r>
            <a:r>
              <a:rPr lang="fr-FR" sz="1600" i="1">
                <a:solidFill>
                  <a:srgbClr val="000000"/>
                </a:solidFill>
                <a:latin typeface="Arial" charset="0"/>
                <a:cs typeface="Times New Roman" charset="0"/>
              </a:rPr>
              <a:t>)</a:t>
            </a:r>
            <a:r>
              <a:rPr lang="fr-FR" sz="1600">
                <a:solidFill>
                  <a:srgbClr val="000000"/>
                </a:solidFill>
                <a:latin typeface="Arial" charset="0"/>
                <a:cs typeface="Times New Roman" charset="0"/>
              </a:rPr>
              <a:t> du signal qu'il reçoit, on obtient un déphasage </a:t>
            </a:r>
            <a:r>
              <a:rPr lang="fr-FR" sz="1800" b="1">
                <a:solidFill>
                  <a:srgbClr val="008000"/>
                </a:solidFill>
                <a:latin typeface="Symbol" charset="0"/>
                <a:cs typeface="Times New Roman" charset="0"/>
              </a:rPr>
              <a:t>Dj</a:t>
            </a:r>
            <a:r>
              <a:rPr lang="fr-FR" sz="1800" b="1" baseline="-25000">
                <a:solidFill>
                  <a:srgbClr val="008000"/>
                </a:solidFill>
                <a:latin typeface="Arial" charset="0"/>
                <a:cs typeface="Times New Roman" charset="0"/>
              </a:rPr>
              <a:t>(tr)</a:t>
            </a:r>
            <a:r>
              <a:rPr lang="fr-FR" sz="1800" b="1" baseline="30000">
                <a:solidFill>
                  <a:schemeClr val="bg1"/>
                </a:solidFill>
                <a:latin typeface="Arial" charset="0"/>
                <a:cs typeface="Times New Roman" charset="0"/>
              </a:rPr>
              <a:t> </a:t>
            </a:r>
            <a:r>
              <a:rPr lang="fr-FR" sz="1600">
                <a:solidFill>
                  <a:srgbClr val="000000"/>
                </a:solidFill>
                <a:latin typeface="Arial" charset="0"/>
                <a:cs typeface="Times New Roman" charset="0"/>
              </a:rPr>
              <a:t>compris entre 0 et 1 cycle.</a:t>
            </a:r>
            <a:endParaRPr lang="fr-FR" sz="1600">
              <a:solidFill>
                <a:schemeClr val="bg1"/>
              </a:solidFill>
              <a:latin typeface="Arial" charset="0"/>
              <a:cs typeface="Times New Roman" charset="0"/>
            </a:endParaRPr>
          </a:p>
        </p:txBody>
      </p:sp>
      <p:sp>
        <p:nvSpPr>
          <p:cNvPr id="53254" name="Rectangle 4"/>
          <p:cNvSpPr>
            <a:spLocks noGrp="1" noChangeArrowheads="1"/>
          </p:cNvSpPr>
          <p:nvPr>
            <p:ph type="title"/>
          </p:nvPr>
        </p:nvSpPr>
        <p:spPr>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600">
                <a:latin typeface="Arial" charset="0"/>
                <a:ea typeface="ＭＳ Ｐゴシック" charset="0"/>
                <a:cs typeface="Times New Roman" charset="0"/>
              </a:rPr>
              <a:t>LA MESURE DE LA PHASE ET SON TRAITEMENT (1)</a:t>
            </a:r>
            <a:endParaRPr lang="fr-FR" sz="1600" b="0">
              <a:latin typeface="Arial" charset="0"/>
              <a:ea typeface="ＭＳ Ｐゴシック" charset="0"/>
              <a:cs typeface="Times New Roman" charset="0"/>
            </a:endParaRPr>
          </a:p>
        </p:txBody>
      </p:sp>
      <p:sp>
        <p:nvSpPr>
          <p:cNvPr id="53255" name="Text Box 5"/>
          <p:cNvSpPr txBox="1">
            <a:spLocks noChangeArrowheads="1"/>
          </p:cNvSpPr>
          <p:nvPr/>
        </p:nvSpPr>
        <p:spPr bwMode="auto">
          <a:xfrm>
            <a:off x="1111250" y="730250"/>
            <a:ext cx="74771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1349375" algn="l"/>
                <a:tab pos="3948113" algn="l"/>
              </a:tabLst>
              <a:defRPr kumimoji="1" sz="1400">
                <a:solidFill>
                  <a:schemeClr val="tx1"/>
                </a:solidFill>
                <a:latin typeface="Times New Roman" charset="0"/>
                <a:ea typeface="ＭＳ Ｐゴシック" charset="0"/>
                <a:cs typeface="ＭＳ Ｐゴシック" charset="0"/>
              </a:defRPr>
            </a:lvl1pPr>
            <a:lvl2pPr marL="742950" indent="-285750" eaLnBrk="0" hangingPunct="0">
              <a:tabLst>
                <a:tab pos="1349375" algn="l"/>
                <a:tab pos="3948113" algn="l"/>
              </a:tabLst>
              <a:defRPr kumimoji="1" sz="1400">
                <a:solidFill>
                  <a:schemeClr val="tx1"/>
                </a:solidFill>
                <a:latin typeface="Times New Roman" charset="0"/>
                <a:ea typeface="ＭＳ Ｐゴシック" charset="0"/>
              </a:defRPr>
            </a:lvl2pPr>
            <a:lvl3pPr marL="1143000" indent="-228600" eaLnBrk="0" hangingPunct="0">
              <a:tabLst>
                <a:tab pos="1349375" algn="l"/>
                <a:tab pos="3948113" algn="l"/>
              </a:tabLst>
              <a:defRPr kumimoji="1" sz="1400">
                <a:solidFill>
                  <a:schemeClr val="tx1"/>
                </a:solidFill>
                <a:latin typeface="Times New Roman" charset="0"/>
                <a:ea typeface="ＭＳ Ｐゴシック" charset="0"/>
              </a:defRPr>
            </a:lvl3pPr>
            <a:lvl4pPr marL="1600200" indent="-228600" eaLnBrk="0" hangingPunct="0">
              <a:tabLst>
                <a:tab pos="1349375" algn="l"/>
                <a:tab pos="3948113" algn="l"/>
              </a:tabLst>
              <a:defRPr kumimoji="1" sz="1400">
                <a:solidFill>
                  <a:schemeClr val="tx1"/>
                </a:solidFill>
                <a:latin typeface="Times New Roman" charset="0"/>
                <a:ea typeface="ＭＳ Ｐゴシック" charset="0"/>
              </a:defRPr>
            </a:lvl4pPr>
            <a:lvl5pPr marL="2057400" indent="-228600" eaLnBrk="0" hangingPunct="0">
              <a:tabLst>
                <a:tab pos="1349375" algn="l"/>
                <a:tab pos="3948113" algn="l"/>
              </a:tabLst>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1349375" algn="l"/>
                <a:tab pos="3948113" algn="l"/>
              </a:tabLs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1349375" algn="l"/>
                <a:tab pos="3948113" algn="l"/>
              </a:tabLs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1349375" algn="l"/>
                <a:tab pos="3948113" algn="l"/>
              </a:tabLs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1349375" algn="l"/>
                <a:tab pos="3948113" algn="l"/>
              </a:tabLst>
              <a:defRPr kumimoji="1" sz="1400">
                <a:solidFill>
                  <a:schemeClr val="tx1"/>
                </a:solidFill>
                <a:latin typeface="Times New Roman" charset="0"/>
                <a:ea typeface="ＭＳ Ｐゴシック" charset="0"/>
              </a:defRPr>
            </a:lvl9pPr>
          </a:lstStyle>
          <a:p>
            <a:pPr algn="just" eaLnBrk="1" hangingPunct="1">
              <a:lnSpc>
                <a:spcPct val="120000"/>
              </a:lnSpc>
              <a:spcBef>
                <a:spcPct val="50000"/>
              </a:spcBef>
            </a:pPr>
            <a:r>
              <a:rPr lang="fr-FR" sz="1600">
                <a:solidFill>
                  <a:schemeClr val="bg1"/>
                </a:solidFill>
                <a:latin typeface="Arial" charset="0"/>
                <a:cs typeface="Times New Roman" charset="0"/>
              </a:rPr>
              <a:t>La</a:t>
            </a:r>
            <a:r>
              <a:rPr lang="fr-FR" sz="1600" b="1">
                <a:solidFill>
                  <a:schemeClr val="bg1"/>
                </a:solidFill>
                <a:latin typeface="Arial" charset="0"/>
                <a:cs typeface="Times New Roman" charset="0"/>
              </a:rPr>
              <a:t> </a:t>
            </a:r>
            <a:r>
              <a:rPr lang="fr-FR" sz="1600">
                <a:solidFill>
                  <a:schemeClr val="bg1"/>
                </a:solidFill>
                <a:latin typeface="Arial" charset="0"/>
                <a:cs typeface="Times New Roman" charset="0"/>
              </a:rPr>
              <a:t>différence de phase totale :</a:t>
            </a:r>
            <a:r>
              <a:rPr lang="fr-FR" sz="1800" b="1">
                <a:solidFill>
                  <a:schemeClr val="bg1"/>
                </a:solidFill>
                <a:latin typeface="Arial" charset="0"/>
                <a:cs typeface="Times New Roman" charset="0"/>
              </a:rPr>
              <a:t>          </a:t>
            </a:r>
            <a:r>
              <a:rPr lang="fr-FR" sz="1800" b="1">
                <a:solidFill>
                  <a:schemeClr val="bg1"/>
                </a:solidFill>
                <a:latin typeface="Symbol" charset="0"/>
                <a:cs typeface="Arial" charset="0"/>
              </a:rPr>
              <a:t>f</a:t>
            </a:r>
            <a:r>
              <a:rPr lang="fr-FR" sz="1800" b="1" baseline="-25000">
                <a:solidFill>
                  <a:schemeClr val="bg1"/>
                </a:solidFill>
                <a:latin typeface="Arial" charset="0"/>
                <a:cs typeface="Times New Roman" charset="0"/>
              </a:rPr>
              <a:t>i(tr)</a:t>
            </a:r>
            <a:r>
              <a:rPr lang="fr-FR" sz="1800" b="1">
                <a:solidFill>
                  <a:schemeClr val="bg1"/>
                </a:solidFill>
                <a:latin typeface="Arial" charset="0"/>
                <a:cs typeface="Times New Roman" charset="0"/>
              </a:rPr>
              <a:t> - </a:t>
            </a:r>
            <a:r>
              <a:rPr lang="fr-FR" sz="1800" b="1">
                <a:solidFill>
                  <a:schemeClr val="bg1"/>
                </a:solidFill>
                <a:latin typeface="Symbol" charset="0"/>
                <a:cs typeface="Times New Roman" charset="0"/>
              </a:rPr>
              <a:t>f</a:t>
            </a:r>
            <a:r>
              <a:rPr lang="fr-FR" sz="1800" b="1" baseline="30000">
                <a:solidFill>
                  <a:schemeClr val="bg1"/>
                </a:solidFill>
                <a:latin typeface="Arial" charset="0"/>
                <a:cs typeface="Times New Roman" charset="0"/>
              </a:rPr>
              <a:t>j</a:t>
            </a:r>
            <a:r>
              <a:rPr lang="fr-FR" sz="1800" b="1" baseline="-25000">
                <a:solidFill>
                  <a:schemeClr val="bg1"/>
                </a:solidFill>
                <a:latin typeface="Arial" charset="0"/>
                <a:cs typeface="Times New Roman" charset="0"/>
              </a:rPr>
              <a:t>(te)</a:t>
            </a:r>
            <a:r>
              <a:rPr lang="fr-FR" sz="2400" b="1" baseline="-25000">
                <a:solidFill>
                  <a:schemeClr val="bg1"/>
                </a:solidFill>
                <a:latin typeface="Arial" charset="0"/>
                <a:cs typeface="Times New Roman" charset="0"/>
              </a:rPr>
              <a:t> </a:t>
            </a:r>
            <a:r>
              <a:rPr lang="fr-FR" sz="1800" b="1">
                <a:solidFill>
                  <a:schemeClr val="bg1"/>
                </a:solidFill>
                <a:latin typeface="Arial" charset="0"/>
                <a:cs typeface="Times New Roman" charset="0"/>
              </a:rPr>
              <a:t>= </a:t>
            </a:r>
            <a:r>
              <a:rPr lang="fr-FR" sz="1800" b="1">
                <a:solidFill>
                  <a:srgbClr val="008000"/>
                </a:solidFill>
                <a:latin typeface="Symbol" charset="0"/>
                <a:cs typeface="Times New Roman" charset="0"/>
              </a:rPr>
              <a:t>Dj</a:t>
            </a:r>
            <a:r>
              <a:rPr lang="fr-FR" sz="1800" b="1" baseline="-25000">
                <a:solidFill>
                  <a:srgbClr val="008000"/>
                </a:solidFill>
                <a:latin typeface="Arial" charset="0"/>
                <a:cs typeface="Times New Roman" charset="0"/>
              </a:rPr>
              <a:t>(tr)</a:t>
            </a:r>
            <a:r>
              <a:rPr lang="fr-FR" sz="1800" b="1" baseline="30000">
                <a:solidFill>
                  <a:schemeClr val="bg1"/>
                </a:solidFill>
                <a:latin typeface="Arial" charset="0"/>
                <a:cs typeface="Times New Roman" charset="0"/>
              </a:rPr>
              <a:t> </a:t>
            </a:r>
            <a:r>
              <a:rPr lang="fr-FR" sz="1800" b="1">
                <a:solidFill>
                  <a:schemeClr val="bg1"/>
                </a:solidFill>
                <a:latin typeface="Arial" charset="0"/>
                <a:cs typeface="Times New Roman" charset="0"/>
              </a:rPr>
              <a:t>+ </a:t>
            </a:r>
            <a:r>
              <a:rPr lang="fr-FR" sz="1800" b="1">
                <a:solidFill>
                  <a:srgbClr val="333399"/>
                </a:solidFill>
                <a:latin typeface="Arial" charset="0"/>
                <a:cs typeface="Times New Roman" charset="0"/>
              </a:rPr>
              <a:t>N</a:t>
            </a:r>
            <a:r>
              <a:rPr lang="fr-FR" sz="1800" b="1" baseline="-25000">
                <a:solidFill>
                  <a:srgbClr val="333399"/>
                </a:solidFill>
                <a:latin typeface="Arial" charset="0"/>
                <a:cs typeface="Times New Roman" charset="0"/>
              </a:rPr>
              <a:t>i</a:t>
            </a:r>
            <a:r>
              <a:rPr lang="fr-FR" sz="1800" b="1" baseline="30000">
                <a:solidFill>
                  <a:srgbClr val="333399"/>
                </a:solidFill>
                <a:latin typeface="Arial" charset="0"/>
                <a:cs typeface="Times New Roman" charset="0"/>
              </a:rPr>
              <a:t>j</a:t>
            </a:r>
            <a:r>
              <a:rPr lang="fr-FR" sz="1800" b="1" baseline="-25000">
                <a:solidFill>
                  <a:srgbClr val="333399"/>
                </a:solidFill>
                <a:latin typeface="Arial" charset="0"/>
                <a:cs typeface="Times New Roman" charset="0"/>
              </a:rPr>
              <a:t>(tr)</a:t>
            </a:r>
          </a:p>
        </p:txBody>
      </p:sp>
      <p:pic>
        <p:nvPicPr>
          <p:cNvPr id="284678"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47725" y="3303588"/>
            <a:ext cx="7869238" cy="1770062"/>
          </a:xfrm>
          <a:noFill/>
        </p:spPr>
      </p:pic>
      <p:sp>
        <p:nvSpPr>
          <p:cNvPr id="284680" name="Rectangle 8"/>
          <p:cNvSpPr>
            <a:spLocks noChangeArrowheads="1"/>
          </p:cNvSpPr>
          <p:nvPr/>
        </p:nvSpPr>
        <p:spPr bwMode="auto">
          <a:xfrm>
            <a:off x="698500" y="5346700"/>
            <a:ext cx="8066088"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fr-FR" sz="1600" b="1" u="sng">
                <a:solidFill>
                  <a:srgbClr val="333399"/>
                </a:solidFill>
                <a:latin typeface="Arial" charset="0"/>
                <a:cs typeface="Arial" charset="0"/>
              </a:rPr>
              <a:t>Mesure de l’</a:t>
            </a:r>
            <a:r>
              <a:rPr lang="fr-FR" altLang="ja-JP" sz="1600" b="1" u="sng">
                <a:solidFill>
                  <a:srgbClr val="333399"/>
                </a:solidFill>
                <a:latin typeface="Arial" charset="0"/>
                <a:cs typeface="Times New Roman" charset="0"/>
              </a:rPr>
              <a:t>Ambiguïté entière</a:t>
            </a:r>
            <a:r>
              <a:rPr lang="fr-FR" altLang="ja-JP" sz="1600" b="1">
                <a:solidFill>
                  <a:schemeClr val="bg1"/>
                </a:solidFill>
                <a:latin typeface="Arial" charset="0"/>
                <a:cs typeface="Times New Roman" charset="0"/>
              </a:rPr>
              <a:t> </a:t>
            </a:r>
            <a:r>
              <a:rPr lang="fr-FR" altLang="ja-JP" sz="1800" b="1">
                <a:solidFill>
                  <a:srgbClr val="333399"/>
                </a:solidFill>
                <a:latin typeface="Arial" charset="0"/>
                <a:cs typeface="Times New Roman" charset="0"/>
              </a:rPr>
              <a:t>N</a:t>
            </a:r>
            <a:r>
              <a:rPr lang="fr-FR" altLang="ja-JP" sz="1800" b="1" baseline="-25000">
                <a:solidFill>
                  <a:srgbClr val="333399"/>
                </a:solidFill>
                <a:latin typeface="Arial" charset="0"/>
                <a:cs typeface="Times New Roman" charset="0"/>
              </a:rPr>
              <a:t>i</a:t>
            </a:r>
            <a:r>
              <a:rPr lang="fr-FR" altLang="ja-JP" sz="1800" b="1" baseline="30000">
                <a:solidFill>
                  <a:srgbClr val="333399"/>
                </a:solidFill>
                <a:latin typeface="Arial" charset="0"/>
                <a:cs typeface="Times New Roman" charset="0"/>
              </a:rPr>
              <a:t>j</a:t>
            </a:r>
            <a:r>
              <a:rPr lang="fr-FR" altLang="ja-JP" sz="1800" b="1" baseline="-25000">
                <a:solidFill>
                  <a:srgbClr val="333399"/>
                </a:solidFill>
                <a:latin typeface="Arial" charset="0"/>
                <a:cs typeface="Times New Roman" charset="0"/>
              </a:rPr>
              <a:t>(tr)</a:t>
            </a:r>
          </a:p>
          <a:p>
            <a:pPr algn="l"/>
            <a:endParaRPr lang="fr-FR" sz="800" b="1" u="sng">
              <a:solidFill>
                <a:schemeClr val="bg1"/>
              </a:solidFill>
              <a:latin typeface="Arial" charset="0"/>
              <a:cs typeface="Arial" charset="0"/>
            </a:endParaRPr>
          </a:p>
          <a:p>
            <a:pPr algn="l"/>
            <a:r>
              <a:rPr lang="fr-FR" sz="1600">
                <a:solidFill>
                  <a:schemeClr val="bg1"/>
                </a:solidFill>
                <a:latin typeface="Arial" charset="0"/>
                <a:cs typeface="Times New Roman" charset="0"/>
              </a:rPr>
              <a:t>La quantité </a:t>
            </a:r>
            <a:r>
              <a:rPr lang="fr-FR" sz="1800" b="1">
                <a:solidFill>
                  <a:srgbClr val="333399"/>
                </a:solidFill>
                <a:latin typeface="Arial" charset="0"/>
                <a:cs typeface="Times New Roman" charset="0"/>
              </a:rPr>
              <a:t>N</a:t>
            </a:r>
            <a:r>
              <a:rPr lang="fr-FR" sz="1800" b="1" baseline="-25000">
                <a:solidFill>
                  <a:srgbClr val="333399"/>
                </a:solidFill>
                <a:latin typeface="Arial" charset="0"/>
                <a:cs typeface="Times New Roman" charset="0"/>
              </a:rPr>
              <a:t>i</a:t>
            </a:r>
            <a:r>
              <a:rPr lang="fr-FR" sz="1800" b="1" baseline="30000">
                <a:solidFill>
                  <a:srgbClr val="333399"/>
                </a:solidFill>
                <a:latin typeface="Arial" charset="0"/>
                <a:cs typeface="Times New Roman" charset="0"/>
              </a:rPr>
              <a:t>j</a:t>
            </a:r>
            <a:r>
              <a:rPr lang="fr-FR" sz="1800" b="1" baseline="-25000">
                <a:solidFill>
                  <a:srgbClr val="333399"/>
                </a:solidFill>
                <a:latin typeface="Arial" charset="0"/>
                <a:cs typeface="Times New Roman" charset="0"/>
              </a:rPr>
              <a:t>(tr) </a:t>
            </a:r>
            <a:r>
              <a:rPr lang="fr-FR" sz="1600">
                <a:solidFill>
                  <a:schemeClr val="bg1"/>
                </a:solidFill>
                <a:latin typeface="Arial" charset="0"/>
                <a:cs typeface="Times New Roman" charset="0"/>
              </a:rPr>
              <a:t>qui est inconnue et qui est le nombre entier de cycle entre le satellite et le récepteur à l'instant </a:t>
            </a:r>
            <a:r>
              <a:rPr lang="fr-FR" sz="1600" i="1">
                <a:solidFill>
                  <a:schemeClr val="bg1"/>
                </a:solidFill>
                <a:latin typeface="Arial" charset="0"/>
                <a:cs typeface="Times New Roman" charset="0"/>
              </a:rPr>
              <a:t>tr</a:t>
            </a:r>
            <a:r>
              <a:rPr lang="fr-FR" sz="1600">
                <a:solidFill>
                  <a:schemeClr val="bg1"/>
                </a:solidFill>
                <a:latin typeface="Arial" charset="0"/>
                <a:cs typeface="Times New Roman" charset="0"/>
              </a:rPr>
              <a:t>. Cette quantité est appelée ambiguïté entière.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4675"/>
                                        </p:tgtEl>
                                        <p:attrNameLst>
                                          <p:attrName>style.visibility</p:attrName>
                                        </p:attrNameLst>
                                      </p:cBhvr>
                                      <p:to>
                                        <p:strVal val="visible"/>
                                      </p:to>
                                    </p:set>
                                    <p:anim calcmode="lin" valueType="num">
                                      <p:cBhvr additive="base">
                                        <p:cTn id="7" dur="500" fill="hold"/>
                                        <p:tgtEl>
                                          <p:spTgt spid="284675"/>
                                        </p:tgtEl>
                                        <p:attrNameLst>
                                          <p:attrName>ppt_x</p:attrName>
                                        </p:attrNameLst>
                                      </p:cBhvr>
                                      <p:tavLst>
                                        <p:tav tm="0">
                                          <p:val>
                                            <p:strVal val="#ppt_x"/>
                                          </p:val>
                                        </p:tav>
                                        <p:tav tm="100000">
                                          <p:val>
                                            <p:strVal val="#ppt_x"/>
                                          </p:val>
                                        </p:tav>
                                      </p:tavLst>
                                    </p:anim>
                                    <p:anim calcmode="lin" valueType="num">
                                      <p:cBhvr additive="base">
                                        <p:cTn id="8" dur="500" fill="hold"/>
                                        <p:tgtEl>
                                          <p:spTgt spid="28467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4678"/>
                                        </p:tgtEl>
                                        <p:attrNameLst>
                                          <p:attrName>style.visibility</p:attrName>
                                        </p:attrNameLst>
                                      </p:cBhvr>
                                      <p:to>
                                        <p:strVal val="visible"/>
                                      </p:to>
                                    </p:set>
                                    <p:anim calcmode="lin" valueType="num">
                                      <p:cBhvr additive="base">
                                        <p:cTn id="11" dur="500" fill="hold"/>
                                        <p:tgtEl>
                                          <p:spTgt spid="284678"/>
                                        </p:tgtEl>
                                        <p:attrNameLst>
                                          <p:attrName>ppt_x</p:attrName>
                                        </p:attrNameLst>
                                      </p:cBhvr>
                                      <p:tavLst>
                                        <p:tav tm="0">
                                          <p:val>
                                            <p:strVal val="#ppt_x"/>
                                          </p:val>
                                        </p:tav>
                                        <p:tav tm="100000">
                                          <p:val>
                                            <p:strVal val="#ppt_x"/>
                                          </p:val>
                                        </p:tav>
                                      </p:tavLst>
                                    </p:anim>
                                    <p:anim calcmode="lin" valueType="num">
                                      <p:cBhvr additive="base">
                                        <p:cTn id="12" dur="500" fill="hold"/>
                                        <p:tgtEl>
                                          <p:spTgt spid="28467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4680"/>
                                        </p:tgtEl>
                                        <p:attrNameLst>
                                          <p:attrName>style.visibility</p:attrName>
                                        </p:attrNameLst>
                                      </p:cBhvr>
                                      <p:to>
                                        <p:strVal val="visible"/>
                                      </p:to>
                                    </p:set>
                                    <p:anim calcmode="lin" valueType="num">
                                      <p:cBhvr additive="base">
                                        <p:cTn id="17" dur="500" fill="hold"/>
                                        <p:tgtEl>
                                          <p:spTgt spid="284680"/>
                                        </p:tgtEl>
                                        <p:attrNameLst>
                                          <p:attrName>ppt_x</p:attrName>
                                        </p:attrNameLst>
                                      </p:cBhvr>
                                      <p:tavLst>
                                        <p:tav tm="0">
                                          <p:val>
                                            <p:strVal val="#ppt_x"/>
                                          </p:val>
                                        </p:tav>
                                        <p:tav tm="100000">
                                          <p:val>
                                            <p:strVal val="#ppt_x"/>
                                          </p:val>
                                        </p:tav>
                                      </p:tavLst>
                                    </p:anim>
                                    <p:anim calcmode="lin" valueType="num">
                                      <p:cBhvr additive="base">
                                        <p:cTn id="18" dur="500" fill="hold"/>
                                        <p:tgtEl>
                                          <p:spTgt spid="2846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5" grpId="0"/>
      <p:bldP spid="28468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Espace réservé de la date 5"/>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54274" name="Espace réservé du pied de page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54275" name="Espace réservé du numéro de diapositive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FF04B086-0D83-6541-9E91-657BEB410E07}" type="slidenum">
              <a:rPr kumimoji="0" lang="fr-FR" sz="800">
                <a:solidFill>
                  <a:srgbClr val="FFFFFF"/>
                </a:solidFill>
              </a:rPr>
              <a:pPr eaLnBrk="1" hangingPunct="1"/>
              <a:t>44</a:t>
            </a:fld>
            <a:endParaRPr kumimoji="0" lang="fr-FR" sz="800">
              <a:solidFill>
                <a:srgbClr val="FFFFFF"/>
              </a:solidFill>
            </a:endParaRPr>
          </a:p>
        </p:txBody>
      </p:sp>
      <p:sp>
        <p:nvSpPr>
          <p:cNvPr id="232451" name="Rectangle 3"/>
          <p:cNvSpPr>
            <a:spLocks noChangeArrowheads="1"/>
          </p:cNvSpPr>
          <p:nvPr/>
        </p:nvSpPr>
        <p:spPr bwMode="auto">
          <a:xfrm>
            <a:off x="619125" y="793750"/>
            <a:ext cx="821055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fr-FR" sz="1600" b="1" u="sng">
                <a:solidFill>
                  <a:srgbClr val="333399"/>
                </a:solidFill>
                <a:latin typeface="Arial" charset="0"/>
                <a:cs typeface="Arial" charset="0"/>
              </a:rPr>
              <a:t>Mesure de l’</a:t>
            </a:r>
            <a:r>
              <a:rPr lang="fr-FR" altLang="ja-JP" sz="1600" b="1" u="sng">
                <a:solidFill>
                  <a:srgbClr val="333399"/>
                </a:solidFill>
                <a:latin typeface="Arial" charset="0"/>
                <a:cs typeface="Times New Roman" charset="0"/>
              </a:rPr>
              <a:t>Ambiguïté entière</a:t>
            </a:r>
            <a:r>
              <a:rPr lang="fr-FR" altLang="ja-JP" sz="1600" b="1">
                <a:solidFill>
                  <a:schemeClr val="bg1"/>
                </a:solidFill>
                <a:latin typeface="Arial" charset="0"/>
                <a:cs typeface="Times New Roman" charset="0"/>
              </a:rPr>
              <a:t> </a:t>
            </a:r>
            <a:r>
              <a:rPr lang="fr-FR" altLang="ja-JP" sz="1800" b="1">
                <a:solidFill>
                  <a:srgbClr val="333399"/>
                </a:solidFill>
                <a:latin typeface="Arial" charset="0"/>
                <a:cs typeface="Times New Roman" charset="0"/>
              </a:rPr>
              <a:t>N</a:t>
            </a:r>
            <a:r>
              <a:rPr lang="fr-FR" altLang="ja-JP" sz="1800" b="1" baseline="-25000">
                <a:solidFill>
                  <a:srgbClr val="333399"/>
                </a:solidFill>
                <a:latin typeface="Arial" charset="0"/>
                <a:cs typeface="Times New Roman" charset="0"/>
              </a:rPr>
              <a:t>i</a:t>
            </a:r>
            <a:r>
              <a:rPr lang="fr-FR" altLang="ja-JP" sz="1800" b="1" baseline="30000">
                <a:solidFill>
                  <a:srgbClr val="333399"/>
                </a:solidFill>
                <a:latin typeface="Arial" charset="0"/>
                <a:cs typeface="Times New Roman" charset="0"/>
              </a:rPr>
              <a:t>j</a:t>
            </a:r>
            <a:r>
              <a:rPr lang="fr-FR" altLang="ja-JP" sz="1800" b="1" baseline="-25000">
                <a:solidFill>
                  <a:srgbClr val="333399"/>
                </a:solidFill>
                <a:latin typeface="Arial" charset="0"/>
                <a:cs typeface="Times New Roman" charset="0"/>
              </a:rPr>
              <a:t>(tr)   </a:t>
            </a:r>
            <a:r>
              <a:rPr lang="fr-FR" altLang="ja-JP" sz="1800">
                <a:solidFill>
                  <a:srgbClr val="333399"/>
                </a:solidFill>
                <a:latin typeface="Arial" charset="0"/>
                <a:cs typeface="Times New Roman" charset="0"/>
              </a:rPr>
              <a:t>(suite)</a:t>
            </a:r>
          </a:p>
          <a:p>
            <a:pPr algn="l"/>
            <a:endParaRPr lang="fr-FR" sz="800">
              <a:solidFill>
                <a:srgbClr val="333399"/>
              </a:solidFill>
              <a:latin typeface="Arial" charset="0"/>
              <a:cs typeface="Times New Roman" charset="0"/>
            </a:endParaRPr>
          </a:p>
          <a:p>
            <a:pPr algn="l"/>
            <a:endParaRPr lang="fr-FR">
              <a:solidFill>
                <a:schemeClr val="bg1"/>
              </a:solidFill>
              <a:latin typeface="Arial" charset="0"/>
              <a:cs typeface="Arial" charset="0"/>
            </a:endParaRPr>
          </a:p>
          <a:p>
            <a:pPr algn="l"/>
            <a:endParaRPr lang="fr-FR">
              <a:solidFill>
                <a:schemeClr val="bg1"/>
              </a:solidFill>
              <a:latin typeface="Arial" charset="0"/>
              <a:cs typeface="Arial" charset="0"/>
            </a:endParaRPr>
          </a:p>
          <a:p>
            <a:pPr algn="l"/>
            <a:endParaRPr lang="fr-FR">
              <a:solidFill>
                <a:schemeClr val="bg1"/>
              </a:solidFill>
              <a:latin typeface="Arial" charset="0"/>
              <a:cs typeface="Arial" charset="0"/>
            </a:endParaRPr>
          </a:p>
          <a:p>
            <a:pPr algn="l"/>
            <a:endParaRPr lang="fr-FR">
              <a:solidFill>
                <a:schemeClr val="bg1"/>
              </a:solidFill>
              <a:latin typeface="Arial" charset="0"/>
              <a:cs typeface="Arial" charset="0"/>
            </a:endParaRPr>
          </a:p>
          <a:p>
            <a:pPr algn="l"/>
            <a:endParaRPr lang="fr-FR">
              <a:solidFill>
                <a:schemeClr val="bg1"/>
              </a:solidFill>
              <a:latin typeface="Arial" charset="0"/>
              <a:cs typeface="Arial" charset="0"/>
            </a:endParaRPr>
          </a:p>
          <a:p>
            <a:pPr algn="l"/>
            <a:endParaRPr lang="fr-FR">
              <a:solidFill>
                <a:schemeClr val="bg1"/>
              </a:solidFill>
              <a:latin typeface="Arial" charset="0"/>
              <a:cs typeface="Arial" charset="0"/>
            </a:endParaRPr>
          </a:p>
          <a:p>
            <a:pPr algn="l"/>
            <a:endParaRPr lang="fr-FR">
              <a:solidFill>
                <a:schemeClr val="bg1"/>
              </a:solidFill>
              <a:latin typeface="Arial" charset="0"/>
              <a:cs typeface="Arial" charset="0"/>
            </a:endParaRPr>
          </a:p>
          <a:p>
            <a:pPr algn="l"/>
            <a:endParaRPr lang="fr-FR">
              <a:solidFill>
                <a:schemeClr val="bg1"/>
              </a:solidFill>
              <a:latin typeface="Arial" charset="0"/>
              <a:cs typeface="Arial" charset="0"/>
            </a:endParaRPr>
          </a:p>
          <a:p>
            <a:pPr algn="l"/>
            <a:endParaRPr lang="fr-FR">
              <a:solidFill>
                <a:schemeClr val="bg1"/>
              </a:solidFill>
              <a:latin typeface="Arial" charset="0"/>
              <a:cs typeface="Arial" charset="0"/>
            </a:endParaRPr>
          </a:p>
          <a:p>
            <a:pPr algn="l"/>
            <a:endParaRPr lang="fr-FR">
              <a:solidFill>
                <a:schemeClr val="bg1"/>
              </a:solidFill>
              <a:latin typeface="Arial" charset="0"/>
              <a:cs typeface="Arial" charset="0"/>
            </a:endParaRPr>
          </a:p>
          <a:p>
            <a:pPr algn="l"/>
            <a:endParaRPr lang="fr-FR">
              <a:solidFill>
                <a:schemeClr val="bg1"/>
              </a:solidFill>
              <a:latin typeface="Arial" charset="0"/>
              <a:cs typeface="Arial" charset="0"/>
            </a:endParaRPr>
          </a:p>
          <a:p>
            <a:pPr algn="l"/>
            <a:endParaRPr lang="fr-FR">
              <a:solidFill>
                <a:schemeClr val="bg1"/>
              </a:solidFill>
              <a:latin typeface="Arial" charset="0"/>
              <a:cs typeface="Arial" charset="0"/>
            </a:endParaRPr>
          </a:p>
          <a:p>
            <a:pPr algn="l"/>
            <a:endParaRPr lang="fr-FR">
              <a:solidFill>
                <a:schemeClr val="bg1"/>
              </a:solidFill>
              <a:latin typeface="Arial" charset="0"/>
              <a:cs typeface="Arial" charset="0"/>
            </a:endParaRPr>
          </a:p>
          <a:p>
            <a:pPr algn="l"/>
            <a:endParaRPr lang="fr-FR">
              <a:solidFill>
                <a:schemeClr val="bg1"/>
              </a:solidFill>
              <a:latin typeface="Arial" charset="0"/>
              <a:cs typeface="Arial" charset="0"/>
            </a:endParaRPr>
          </a:p>
          <a:p>
            <a:pPr algn="l"/>
            <a:endParaRPr lang="fr-FR">
              <a:solidFill>
                <a:schemeClr val="bg1"/>
              </a:solidFill>
              <a:latin typeface="Arial" charset="0"/>
              <a:cs typeface="Arial" charset="0"/>
            </a:endParaRPr>
          </a:p>
          <a:p>
            <a:pPr algn="l"/>
            <a:endParaRPr lang="fr-FR">
              <a:solidFill>
                <a:schemeClr val="bg1"/>
              </a:solidFill>
              <a:latin typeface="Arial" charset="0"/>
              <a:cs typeface="Arial" charset="0"/>
            </a:endParaRPr>
          </a:p>
          <a:p>
            <a:pPr algn="l"/>
            <a:endParaRPr lang="fr-FR">
              <a:solidFill>
                <a:schemeClr val="bg1"/>
              </a:solidFill>
              <a:latin typeface="Arial" charset="0"/>
              <a:cs typeface="Arial" charset="0"/>
            </a:endParaRPr>
          </a:p>
          <a:p>
            <a:pPr algn="l"/>
            <a:endParaRPr lang="fr-FR">
              <a:solidFill>
                <a:schemeClr val="bg1"/>
              </a:solidFill>
              <a:latin typeface="Arial" charset="0"/>
              <a:cs typeface="Arial" charset="0"/>
            </a:endParaRPr>
          </a:p>
          <a:p>
            <a:pPr algn="l"/>
            <a:endParaRPr lang="fr-FR">
              <a:solidFill>
                <a:schemeClr val="bg1"/>
              </a:solidFill>
              <a:latin typeface="Arial" charset="0"/>
              <a:cs typeface="Arial" charset="0"/>
            </a:endParaRPr>
          </a:p>
          <a:p>
            <a:pPr algn="l"/>
            <a:r>
              <a:rPr lang="fr-FR">
                <a:solidFill>
                  <a:schemeClr val="bg1"/>
                </a:solidFill>
                <a:latin typeface="Arial" charset="0"/>
                <a:cs typeface="Arial" charset="0"/>
              </a:rPr>
              <a:t>Un compteur permet de mesurer le </a:t>
            </a:r>
            <a:r>
              <a:rPr lang="fr-FR" b="1">
                <a:solidFill>
                  <a:srgbClr val="E400E4"/>
                </a:solidFill>
                <a:latin typeface="Arial" charset="0"/>
                <a:cs typeface="Arial" charset="0"/>
              </a:rPr>
              <a:t>nombre entier de cycles entre deux instants consécutifs n(tr)</a:t>
            </a:r>
            <a:r>
              <a:rPr lang="fr-FR" b="1">
                <a:solidFill>
                  <a:schemeClr val="bg1"/>
                </a:solidFill>
                <a:latin typeface="Arial" charset="0"/>
                <a:cs typeface="Arial" charset="0"/>
              </a:rPr>
              <a:t>.</a:t>
            </a:r>
            <a:r>
              <a:rPr lang="fr-FR">
                <a:solidFill>
                  <a:schemeClr val="bg1"/>
                </a:solidFill>
                <a:latin typeface="Arial" charset="0"/>
                <a:cs typeface="Arial" charset="0"/>
              </a:rPr>
              <a:t> La somme de ce </a:t>
            </a:r>
            <a:r>
              <a:rPr lang="fr-FR" b="1">
                <a:solidFill>
                  <a:srgbClr val="E400E4"/>
                </a:solidFill>
                <a:latin typeface="Arial" charset="0"/>
                <a:cs typeface="Arial" charset="0"/>
              </a:rPr>
              <a:t>nombre de cycle</a:t>
            </a:r>
            <a:r>
              <a:rPr lang="fr-FR" b="1">
                <a:solidFill>
                  <a:schemeClr val="bg1"/>
                </a:solidFill>
                <a:latin typeface="Arial" charset="0"/>
                <a:cs typeface="Arial" charset="0"/>
              </a:rPr>
              <a:t> </a:t>
            </a:r>
            <a:r>
              <a:rPr lang="fr-FR" b="1">
                <a:solidFill>
                  <a:srgbClr val="E400E4"/>
                </a:solidFill>
                <a:latin typeface="Arial" charset="0"/>
                <a:cs typeface="Arial" charset="0"/>
              </a:rPr>
              <a:t>n</a:t>
            </a:r>
            <a:r>
              <a:rPr lang="fr-FR" b="1" baseline="-25000">
                <a:solidFill>
                  <a:srgbClr val="E400E4"/>
                </a:solidFill>
                <a:latin typeface="Arial" charset="0"/>
                <a:cs typeface="Arial" charset="0"/>
              </a:rPr>
              <a:t>(tr)</a:t>
            </a:r>
            <a:r>
              <a:rPr lang="fr-FR">
                <a:solidFill>
                  <a:schemeClr val="bg1"/>
                </a:solidFill>
                <a:latin typeface="Arial" charset="0"/>
                <a:cs typeface="Arial" charset="0"/>
              </a:rPr>
              <a:t> et la </a:t>
            </a:r>
            <a:r>
              <a:rPr lang="fr-FR" b="1">
                <a:solidFill>
                  <a:srgbClr val="008000"/>
                </a:solidFill>
                <a:latin typeface="Arial" charset="0"/>
                <a:cs typeface="Arial" charset="0"/>
              </a:rPr>
              <a:t>mesure du déphasage</a:t>
            </a:r>
            <a:r>
              <a:rPr lang="fr-FR" b="1">
                <a:solidFill>
                  <a:schemeClr val="bg1"/>
                </a:solidFill>
                <a:latin typeface="Arial" charset="0"/>
                <a:cs typeface="Arial" charset="0"/>
              </a:rPr>
              <a:t> </a:t>
            </a:r>
            <a:r>
              <a:rPr lang="fr-FR" b="1">
                <a:solidFill>
                  <a:srgbClr val="008000"/>
                </a:solidFill>
                <a:latin typeface="Symbol" charset="0"/>
                <a:cs typeface="Times New Roman" charset="0"/>
              </a:rPr>
              <a:t>Dj</a:t>
            </a:r>
            <a:r>
              <a:rPr lang="fr-FR" b="1" baseline="-25000">
                <a:solidFill>
                  <a:srgbClr val="008000"/>
                </a:solidFill>
                <a:latin typeface="Arial" charset="0"/>
                <a:cs typeface="Times New Roman" charset="0"/>
              </a:rPr>
              <a:t>(tr)</a:t>
            </a:r>
            <a:r>
              <a:rPr lang="fr-FR" b="1" baseline="30000">
                <a:solidFill>
                  <a:schemeClr val="bg1"/>
                </a:solidFill>
                <a:latin typeface="Arial" charset="0"/>
                <a:cs typeface="Times New Roman" charset="0"/>
              </a:rPr>
              <a:t> </a:t>
            </a:r>
            <a:r>
              <a:rPr lang="fr-FR">
                <a:solidFill>
                  <a:schemeClr val="bg1"/>
                </a:solidFill>
                <a:latin typeface="Arial" charset="0"/>
                <a:cs typeface="Arial" charset="0"/>
              </a:rPr>
              <a:t>à l'instant  </a:t>
            </a:r>
            <a:r>
              <a:rPr lang="fr-FR" i="1">
                <a:solidFill>
                  <a:schemeClr val="bg1"/>
                </a:solidFill>
                <a:latin typeface="Arial" charset="0"/>
                <a:cs typeface="Arial" charset="0"/>
              </a:rPr>
              <a:t>tr </a:t>
            </a:r>
            <a:r>
              <a:rPr lang="fr-FR">
                <a:solidFill>
                  <a:schemeClr val="bg1"/>
                </a:solidFill>
                <a:latin typeface="Arial" charset="0"/>
                <a:cs typeface="Arial" charset="0"/>
              </a:rPr>
              <a:t>correspond à la variation de distance entre le récepteur et le satellite. On en déduit donc que la partie inconnue de la distance satellite - récepteur </a:t>
            </a:r>
            <a:r>
              <a:rPr lang="fr-FR" b="1">
                <a:solidFill>
                  <a:srgbClr val="333399"/>
                </a:solidFill>
                <a:latin typeface="Arial" charset="0"/>
                <a:cs typeface="Arial" charset="0"/>
              </a:rPr>
              <a:t>l’</a:t>
            </a:r>
            <a:r>
              <a:rPr lang="fr-FR" altLang="ja-JP" b="1">
                <a:solidFill>
                  <a:srgbClr val="333399"/>
                </a:solidFill>
                <a:latin typeface="Arial" charset="0"/>
                <a:cs typeface="Times New Roman" charset="0"/>
              </a:rPr>
              <a:t>Ambiguïté entière</a:t>
            </a:r>
            <a:r>
              <a:rPr lang="fr-FR" altLang="ja-JP" b="1">
                <a:solidFill>
                  <a:schemeClr val="bg1"/>
                </a:solidFill>
                <a:latin typeface="Arial" charset="0"/>
                <a:cs typeface="Times New Roman" charset="0"/>
              </a:rPr>
              <a:t> </a:t>
            </a:r>
            <a:r>
              <a:rPr lang="fr-FR" altLang="ja-JP" b="1">
                <a:solidFill>
                  <a:srgbClr val="333399"/>
                </a:solidFill>
                <a:latin typeface="Arial" charset="0"/>
                <a:cs typeface="Times New Roman" charset="0"/>
              </a:rPr>
              <a:t>N</a:t>
            </a:r>
            <a:r>
              <a:rPr lang="fr-FR" altLang="ja-JP" b="1" baseline="-25000">
                <a:solidFill>
                  <a:srgbClr val="333399"/>
                </a:solidFill>
                <a:latin typeface="Arial" charset="0"/>
                <a:cs typeface="Times New Roman" charset="0"/>
              </a:rPr>
              <a:t>i</a:t>
            </a:r>
            <a:r>
              <a:rPr lang="fr-FR" altLang="ja-JP" b="1" baseline="30000">
                <a:solidFill>
                  <a:srgbClr val="333399"/>
                </a:solidFill>
                <a:latin typeface="Arial" charset="0"/>
                <a:cs typeface="Times New Roman" charset="0"/>
              </a:rPr>
              <a:t>j</a:t>
            </a:r>
            <a:r>
              <a:rPr lang="fr-FR" altLang="ja-JP" b="1" baseline="-25000">
                <a:solidFill>
                  <a:srgbClr val="333399"/>
                </a:solidFill>
                <a:latin typeface="Arial" charset="0"/>
                <a:cs typeface="Times New Roman" charset="0"/>
              </a:rPr>
              <a:t>(tr) </a:t>
            </a:r>
            <a:r>
              <a:rPr lang="fr-FR" altLang="ja-JP">
                <a:solidFill>
                  <a:schemeClr val="bg1"/>
                </a:solidFill>
                <a:latin typeface="Arial" charset="0"/>
                <a:cs typeface="Arial" charset="0"/>
              </a:rPr>
              <a:t>reste constante et est égale, tant que le récepteur ne perd pas la phase.</a:t>
            </a:r>
            <a:endParaRPr lang="fr-FR" b="1" u="sng">
              <a:solidFill>
                <a:schemeClr val="bg1"/>
              </a:solidFill>
              <a:latin typeface="Arial" charset="0"/>
              <a:cs typeface="Arial" charset="0"/>
            </a:endParaRPr>
          </a:p>
        </p:txBody>
      </p:sp>
      <p:sp>
        <p:nvSpPr>
          <p:cNvPr id="54277" name="Rectangle 10"/>
          <p:cNvSpPr>
            <a:spLocks noGrp="1" noChangeArrowheads="1"/>
          </p:cNvSpPr>
          <p:nvPr>
            <p:ph type="title" idx="4294967295"/>
          </p:nvPr>
        </p:nvSpPr>
        <p:spPr>
          <a:xfrm>
            <a:off x="858838" y="101600"/>
            <a:ext cx="807720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600">
                <a:latin typeface="Arial" charset="0"/>
                <a:ea typeface="ＭＳ Ｐゴシック" charset="0"/>
                <a:cs typeface="Times New Roman" charset="0"/>
              </a:rPr>
              <a:t>LA MESURE DE LA PHASE ET SON TRAITEMENT (2)</a:t>
            </a:r>
            <a:endParaRPr lang="fr-FR" sz="1600" b="0">
              <a:latin typeface="Arial" charset="0"/>
              <a:ea typeface="ＭＳ Ｐゴシック" charset="0"/>
              <a:cs typeface="Times New Roman" charset="0"/>
            </a:endParaRPr>
          </a:p>
        </p:txBody>
      </p:sp>
      <p:pic>
        <p:nvPicPr>
          <p:cNvPr id="54278" name="Picture 6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152525" y="1252538"/>
            <a:ext cx="7629525" cy="3941762"/>
          </a:xfrm>
          <a:noFill/>
        </p:spPr>
      </p:pic>
      <p:pic>
        <p:nvPicPr>
          <p:cNvPr id="79935" name="Picture 6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152525" y="1252538"/>
            <a:ext cx="7629525" cy="3940175"/>
          </a:xfrm>
          <a:noFill/>
        </p:spPr>
      </p:pic>
      <p:pic>
        <p:nvPicPr>
          <p:cNvPr id="79937" name="Picture 6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152525" y="1252538"/>
            <a:ext cx="7629525" cy="3940175"/>
          </a:xfr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32451">
                                            <p:txEl>
                                              <p:pRg st="21" end="21"/>
                                            </p:txEl>
                                          </p:spTgt>
                                        </p:tgtEl>
                                        <p:attrNameLst>
                                          <p:attrName>style.visibility</p:attrName>
                                        </p:attrNameLst>
                                      </p:cBhvr>
                                      <p:to>
                                        <p:strVal val="visible"/>
                                      </p:to>
                                    </p:set>
                                    <p:anim calcmode="lin" valueType="num">
                                      <p:cBhvr additive="base">
                                        <p:cTn id="7" dur="500" fill="hold"/>
                                        <p:tgtEl>
                                          <p:spTgt spid="232451">
                                            <p:txEl>
                                              <p:pRg st="21" end="2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2451">
                                            <p:txEl>
                                              <p:pRg st="21" end="21"/>
                                            </p:txEl>
                                          </p:spTgt>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79935"/>
                                        </p:tgtEl>
                                        <p:attrNameLst>
                                          <p:attrName>style.visibility</p:attrName>
                                        </p:attrNameLst>
                                      </p:cBhvr>
                                      <p:to>
                                        <p:strVal val="visible"/>
                                      </p:to>
                                    </p:set>
                                    <p:animEffect transition="in" filter="fade">
                                      <p:cBhvr>
                                        <p:cTn id="11" dur="2000"/>
                                        <p:tgtEl>
                                          <p:spTgt spid="7993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79937"/>
                                        </p:tgtEl>
                                        <p:attrNameLst>
                                          <p:attrName>style.visibility</p:attrName>
                                        </p:attrNameLst>
                                      </p:cBhvr>
                                      <p:to>
                                        <p:strVal val="visible"/>
                                      </p:to>
                                    </p:set>
                                    <p:animEffect transition="in" filter="fade">
                                      <p:cBhvr>
                                        <p:cTn id="16" dur="2000"/>
                                        <p:tgtEl>
                                          <p:spTgt spid="799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Espace réservé de la date 5"/>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55298" name="Espace réservé du pied de page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55299" name="Espace réservé du numéro de diapositive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77B0E493-66FC-8642-81B1-D92D3C0220F0}" type="slidenum">
              <a:rPr kumimoji="0" lang="fr-FR" sz="800">
                <a:solidFill>
                  <a:srgbClr val="FFFFFF"/>
                </a:solidFill>
              </a:rPr>
              <a:pPr eaLnBrk="1" hangingPunct="1"/>
              <a:t>45</a:t>
            </a:fld>
            <a:endParaRPr kumimoji="0" lang="fr-FR" sz="800">
              <a:solidFill>
                <a:srgbClr val="FFFFFF"/>
              </a:solidFill>
            </a:endParaRPr>
          </a:p>
        </p:txBody>
      </p:sp>
      <p:sp>
        <p:nvSpPr>
          <p:cNvPr id="286735" name="Rectangle 15"/>
          <p:cNvSpPr>
            <a:spLocks noChangeArrowheads="1"/>
          </p:cNvSpPr>
          <p:nvPr/>
        </p:nvSpPr>
        <p:spPr bwMode="auto">
          <a:xfrm>
            <a:off x="2973388" y="4999038"/>
            <a:ext cx="5267325" cy="641350"/>
          </a:xfrm>
          <a:prstGeom prst="rect">
            <a:avLst/>
          </a:prstGeom>
          <a:solidFill>
            <a:srgbClr val="FFE8E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286728" name="Rectangle 8"/>
          <p:cNvSpPr>
            <a:spLocks noChangeArrowheads="1"/>
          </p:cNvSpPr>
          <p:nvPr/>
        </p:nvSpPr>
        <p:spPr bwMode="auto">
          <a:xfrm>
            <a:off x="620713" y="3262313"/>
            <a:ext cx="8186737"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fr-FR" sz="1600" b="1" u="sng">
                <a:solidFill>
                  <a:schemeClr val="bg1"/>
                </a:solidFill>
                <a:latin typeface="Arial" charset="0"/>
                <a:cs typeface="Arial" charset="0"/>
              </a:rPr>
              <a:t>Mesure de la phase</a:t>
            </a:r>
          </a:p>
          <a:p>
            <a:pPr algn="l"/>
            <a:endParaRPr lang="fr-FR" sz="1600" b="1" u="sng">
              <a:solidFill>
                <a:schemeClr val="bg1"/>
              </a:solidFill>
              <a:latin typeface="Arial" charset="0"/>
              <a:cs typeface="Arial" charset="0"/>
            </a:endParaRPr>
          </a:p>
          <a:p>
            <a:pPr algn="l"/>
            <a:endParaRPr lang="fr-FR" sz="1600" b="1">
              <a:solidFill>
                <a:schemeClr val="bg1"/>
              </a:solidFill>
              <a:latin typeface="Arial" charset="0"/>
              <a:cs typeface="Arial" charset="0"/>
            </a:endParaRPr>
          </a:p>
          <a:p>
            <a:pPr algn="l"/>
            <a:endParaRPr lang="fr-FR" sz="1600" b="1">
              <a:solidFill>
                <a:schemeClr val="bg1"/>
              </a:solidFill>
              <a:latin typeface="Arial" charset="0"/>
              <a:cs typeface="Arial" charset="0"/>
            </a:endParaRPr>
          </a:p>
          <a:p>
            <a:pPr algn="l"/>
            <a:endParaRPr lang="fr-FR" sz="1600" b="1">
              <a:solidFill>
                <a:schemeClr val="bg1"/>
              </a:solidFill>
              <a:latin typeface="Arial" charset="0"/>
              <a:cs typeface="Arial" charset="0"/>
            </a:endParaRPr>
          </a:p>
          <a:p>
            <a:pPr algn="l"/>
            <a:endParaRPr lang="fr-FR" sz="1600" b="1">
              <a:solidFill>
                <a:schemeClr val="bg1"/>
              </a:solidFill>
              <a:latin typeface="Arial" charset="0"/>
              <a:cs typeface="Arial" charset="0"/>
            </a:endParaRPr>
          </a:p>
          <a:p>
            <a:pPr algn="l"/>
            <a:endParaRPr lang="fr-FR" sz="1600" b="1">
              <a:solidFill>
                <a:schemeClr val="bg1"/>
              </a:solidFill>
              <a:latin typeface="Arial" charset="0"/>
              <a:cs typeface="Arial" charset="0"/>
            </a:endParaRPr>
          </a:p>
          <a:p>
            <a:pPr algn="l"/>
            <a:endParaRPr lang="fr-FR" sz="1600" b="1">
              <a:solidFill>
                <a:schemeClr val="bg1"/>
              </a:solidFill>
              <a:latin typeface="Arial" charset="0"/>
              <a:cs typeface="Arial" charset="0"/>
            </a:endParaRPr>
          </a:p>
          <a:p>
            <a:pPr algn="l"/>
            <a:endParaRPr lang="fr-FR" sz="1600" b="1">
              <a:solidFill>
                <a:schemeClr val="bg1"/>
              </a:solidFill>
              <a:latin typeface="Arial" charset="0"/>
              <a:cs typeface="Arial" charset="0"/>
            </a:endParaRPr>
          </a:p>
          <a:p>
            <a:pPr algn="l"/>
            <a:endParaRPr lang="fr-FR" sz="1600" b="1">
              <a:solidFill>
                <a:schemeClr val="bg1"/>
              </a:solidFill>
              <a:latin typeface="Arial" charset="0"/>
              <a:cs typeface="Arial" charset="0"/>
            </a:endParaRPr>
          </a:p>
          <a:p>
            <a:endParaRPr lang="fr-FR" sz="800" b="1">
              <a:solidFill>
                <a:srgbClr val="800000"/>
              </a:solidFill>
              <a:latin typeface="Arial" charset="0"/>
              <a:cs typeface="Times New Roman" charset="0"/>
            </a:endParaRPr>
          </a:p>
          <a:p>
            <a:r>
              <a:rPr lang="fr-FR" sz="1600" b="1">
                <a:solidFill>
                  <a:srgbClr val="800000"/>
                </a:solidFill>
                <a:latin typeface="Arial" charset="0"/>
                <a:cs typeface="Times New Roman" charset="0"/>
              </a:rPr>
              <a:t>La mesure de phase diffère donc de celle du code, il ne s'agit plus d'une mesure de distance mais de variation de distance</a:t>
            </a:r>
          </a:p>
        </p:txBody>
      </p:sp>
      <p:sp>
        <p:nvSpPr>
          <p:cNvPr id="55302" name="Rectangle 2"/>
          <p:cNvSpPr>
            <a:spLocks noGrp="1" noChangeArrowheads="1"/>
          </p:cNvSpPr>
          <p:nvPr>
            <p:ph type="title" idx="4294967295"/>
          </p:nvPr>
        </p:nvSpPr>
        <p:spPr>
          <a:xfrm>
            <a:off x="858838" y="101600"/>
            <a:ext cx="807720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600">
                <a:latin typeface="Arial" charset="0"/>
                <a:ea typeface="ＭＳ Ｐゴシック" charset="0"/>
                <a:cs typeface="Times New Roman" charset="0"/>
              </a:rPr>
              <a:t>LA MESURE DE LA PHASE ET SON TRAITEMENT (2)</a:t>
            </a:r>
            <a:endParaRPr lang="fr-FR" sz="1600" b="0">
              <a:latin typeface="Arial" charset="0"/>
              <a:ea typeface="ＭＳ Ｐゴシック" charset="0"/>
              <a:cs typeface="Times New Roman" charset="0"/>
            </a:endParaRPr>
          </a:p>
        </p:txBody>
      </p:sp>
      <p:sp>
        <p:nvSpPr>
          <p:cNvPr id="286725" name="Text Box 5"/>
          <p:cNvSpPr txBox="1">
            <a:spLocks noChangeArrowheads="1"/>
          </p:cNvSpPr>
          <p:nvPr/>
        </p:nvSpPr>
        <p:spPr bwMode="auto">
          <a:xfrm>
            <a:off x="3906838" y="5060950"/>
            <a:ext cx="508317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2149475" algn="l"/>
              </a:tabLst>
              <a:defRPr kumimoji="1" sz="1400">
                <a:solidFill>
                  <a:schemeClr val="tx1"/>
                </a:solidFill>
                <a:latin typeface="Times New Roman" charset="0"/>
                <a:ea typeface="ＭＳ Ｐゴシック" charset="0"/>
                <a:cs typeface="ＭＳ Ｐゴシック" charset="0"/>
              </a:defRPr>
            </a:lvl1pPr>
            <a:lvl2pPr marL="742950" indent="-285750" eaLnBrk="0" hangingPunct="0">
              <a:tabLst>
                <a:tab pos="2149475" algn="l"/>
              </a:tabLst>
              <a:defRPr kumimoji="1" sz="1400">
                <a:solidFill>
                  <a:schemeClr val="tx1"/>
                </a:solidFill>
                <a:latin typeface="Times New Roman" charset="0"/>
                <a:ea typeface="ＭＳ Ｐゴシック" charset="0"/>
              </a:defRPr>
            </a:lvl2pPr>
            <a:lvl3pPr marL="1143000" indent="-228600" eaLnBrk="0" hangingPunct="0">
              <a:tabLst>
                <a:tab pos="2149475" algn="l"/>
              </a:tabLst>
              <a:defRPr kumimoji="1" sz="1400">
                <a:solidFill>
                  <a:schemeClr val="tx1"/>
                </a:solidFill>
                <a:latin typeface="Times New Roman" charset="0"/>
                <a:ea typeface="ＭＳ Ｐゴシック" charset="0"/>
              </a:defRPr>
            </a:lvl3pPr>
            <a:lvl4pPr marL="1600200" indent="-228600" eaLnBrk="0" hangingPunct="0">
              <a:tabLst>
                <a:tab pos="2149475" algn="l"/>
              </a:tabLst>
              <a:defRPr kumimoji="1" sz="1400">
                <a:solidFill>
                  <a:schemeClr val="tx1"/>
                </a:solidFill>
                <a:latin typeface="Times New Roman" charset="0"/>
                <a:ea typeface="ＭＳ Ｐゴシック" charset="0"/>
              </a:defRPr>
            </a:lvl4pPr>
            <a:lvl5pPr marL="2057400" indent="-228600" eaLnBrk="0" hangingPunct="0">
              <a:tabLst>
                <a:tab pos="2149475" algn="l"/>
              </a:tabLst>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2149475" algn="l"/>
              </a:tabLs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2149475" algn="l"/>
              </a:tabLs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2149475" algn="l"/>
              </a:tabLs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2149475" algn="l"/>
              </a:tabLst>
              <a:defRPr kumimoji="1" sz="1400">
                <a:solidFill>
                  <a:schemeClr val="tx1"/>
                </a:solidFill>
                <a:latin typeface="Times New Roman" charset="0"/>
                <a:ea typeface="ＭＳ Ｐゴシック" charset="0"/>
              </a:defRPr>
            </a:lvl9pPr>
          </a:lstStyle>
          <a:p>
            <a:pPr algn="l" eaLnBrk="1" hangingPunct="1">
              <a:lnSpc>
                <a:spcPct val="120000"/>
              </a:lnSpc>
              <a:spcBef>
                <a:spcPct val="25000"/>
              </a:spcBef>
            </a:pPr>
            <a:r>
              <a:rPr lang="fr-FR" sz="2000" b="1">
                <a:solidFill>
                  <a:schemeClr val="bg1"/>
                </a:solidFill>
                <a:latin typeface="Symbol" charset="0"/>
                <a:cs typeface="Arial" charset="0"/>
              </a:rPr>
              <a:t>f</a:t>
            </a:r>
            <a:r>
              <a:rPr lang="fr-FR" sz="2000" b="1" baseline="-25000">
                <a:solidFill>
                  <a:schemeClr val="bg1"/>
                </a:solidFill>
                <a:latin typeface="Arial" charset="0"/>
                <a:cs typeface="Times New Roman" charset="0"/>
              </a:rPr>
              <a:t>i(tr)</a:t>
            </a:r>
            <a:r>
              <a:rPr lang="fr-FR" sz="2000" b="1">
                <a:solidFill>
                  <a:schemeClr val="bg1"/>
                </a:solidFill>
                <a:latin typeface="Arial" charset="0"/>
                <a:cs typeface="Times New Roman" charset="0"/>
              </a:rPr>
              <a:t> - </a:t>
            </a:r>
            <a:r>
              <a:rPr lang="fr-FR" sz="2000" b="1">
                <a:solidFill>
                  <a:schemeClr val="bg1"/>
                </a:solidFill>
                <a:latin typeface="Symbol" charset="0"/>
                <a:cs typeface="Times New Roman" charset="0"/>
              </a:rPr>
              <a:t>f</a:t>
            </a:r>
            <a:r>
              <a:rPr lang="fr-FR" sz="2000" b="1" baseline="30000">
                <a:solidFill>
                  <a:schemeClr val="bg1"/>
                </a:solidFill>
                <a:latin typeface="Arial" charset="0"/>
                <a:cs typeface="Times New Roman" charset="0"/>
              </a:rPr>
              <a:t>j</a:t>
            </a:r>
            <a:r>
              <a:rPr lang="fr-FR" sz="2000" b="1" baseline="-25000">
                <a:solidFill>
                  <a:schemeClr val="bg1"/>
                </a:solidFill>
                <a:latin typeface="Arial" charset="0"/>
                <a:cs typeface="Times New Roman" charset="0"/>
              </a:rPr>
              <a:t>(te)  </a:t>
            </a:r>
            <a:r>
              <a:rPr lang="fr-FR" sz="2000" b="1">
                <a:solidFill>
                  <a:schemeClr val="bg1"/>
                </a:solidFill>
                <a:latin typeface="Arial" charset="0"/>
                <a:cs typeface="Times New Roman" charset="0"/>
              </a:rPr>
              <a:t>= </a:t>
            </a:r>
            <a:r>
              <a:rPr lang="fr-FR" sz="2000" b="1">
                <a:solidFill>
                  <a:srgbClr val="008000"/>
                </a:solidFill>
                <a:latin typeface="Symbol" charset="0"/>
                <a:cs typeface="Times New Roman" charset="0"/>
              </a:rPr>
              <a:t>Dj</a:t>
            </a:r>
            <a:r>
              <a:rPr lang="fr-FR" sz="2000" b="1" baseline="-25000">
                <a:solidFill>
                  <a:srgbClr val="008000"/>
                </a:solidFill>
                <a:latin typeface="Arial" charset="0"/>
                <a:cs typeface="Times New Roman" charset="0"/>
              </a:rPr>
              <a:t>(tr)</a:t>
            </a:r>
            <a:r>
              <a:rPr lang="fr-FR" sz="2000" b="1" baseline="30000">
                <a:solidFill>
                  <a:schemeClr val="bg1"/>
                </a:solidFill>
                <a:latin typeface="Arial" charset="0"/>
                <a:cs typeface="Times New Roman" charset="0"/>
              </a:rPr>
              <a:t> </a:t>
            </a:r>
            <a:r>
              <a:rPr lang="fr-FR" sz="2000" b="1">
                <a:solidFill>
                  <a:schemeClr val="bg1"/>
                </a:solidFill>
                <a:latin typeface="Arial" charset="0"/>
                <a:cs typeface="Times New Roman" charset="0"/>
              </a:rPr>
              <a:t>+ </a:t>
            </a:r>
            <a:r>
              <a:rPr lang="fr-FR" sz="2000" b="1">
                <a:solidFill>
                  <a:srgbClr val="333399"/>
                </a:solidFill>
                <a:latin typeface="Arial" charset="0"/>
                <a:cs typeface="Times New Roman" charset="0"/>
              </a:rPr>
              <a:t>N</a:t>
            </a:r>
            <a:r>
              <a:rPr lang="fr-FR" sz="2000" b="1" baseline="-25000">
                <a:solidFill>
                  <a:srgbClr val="333399"/>
                </a:solidFill>
                <a:latin typeface="Arial" charset="0"/>
                <a:cs typeface="Times New Roman" charset="0"/>
              </a:rPr>
              <a:t>i</a:t>
            </a:r>
            <a:r>
              <a:rPr lang="fr-FR" sz="2000" b="1" baseline="30000">
                <a:solidFill>
                  <a:srgbClr val="333399"/>
                </a:solidFill>
                <a:latin typeface="Arial" charset="0"/>
                <a:cs typeface="Times New Roman" charset="0"/>
              </a:rPr>
              <a:t>j</a:t>
            </a:r>
            <a:r>
              <a:rPr lang="fr-FR" sz="2000" b="1" baseline="-25000">
                <a:solidFill>
                  <a:srgbClr val="333399"/>
                </a:solidFill>
                <a:latin typeface="Arial" charset="0"/>
                <a:cs typeface="Times New Roman" charset="0"/>
              </a:rPr>
              <a:t>(t1)</a:t>
            </a:r>
            <a:r>
              <a:rPr lang="fr-FR" sz="2000" b="1" baseline="-25000">
                <a:solidFill>
                  <a:schemeClr val="bg1"/>
                </a:solidFill>
                <a:latin typeface="Arial" charset="0"/>
                <a:cs typeface="Times New Roman" charset="0"/>
              </a:rPr>
              <a:t> </a:t>
            </a:r>
            <a:r>
              <a:rPr lang="fr-FR" sz="2000" b="1">
                <a:solidFill>
                  <a:schemeClr val="bg1"/>
                </a:solidFill>
                <a:latin typeface="Arial" charset="0"/>
                <a:cs typeface="Times New Roman" charset="0"/>
              </a:rPr>
              <a:t>+ </a:t>
            </a:r>
            <a:r>
              <a:rPr lang="fr-FR" sz="2000" b="1">
                <a:solidFill>
                  <a:srgbClr val="E400E4"/>
                </a:solidFill>
                <a:latin typeface="Arial" charset="0"/>
                <a:cs typeface="Times New Roman" charset="0"/>
              </a:rPr>
              <a:t>n</a:t>
            </a:r>
            <a:r>
              <a:rPr lang="fr-FR" sz="2000" b="1" baseline="-25000">
                <a:solidFill>
                  <a:srgbClr val="E400E4"/>
                </a:solidFill>
                <a:latin typeface="Arial" charset="0"/>
                <a:cs typeface="Times New Roman" charset="0"/>
              </a:rPr>
              <a:t>(tr)</a:t>
            </a:r>
          </a:p>
        </p:txBody>
      </p:sp>
      <p:sp>
        <p:nvSpPr>
          <p:cNvPr id="55304" name="Rectangle 9"/>
          <p:cNvSpPr>
            <a:spLocks noChangeArrowheads="1"/>
          </p:cNvSpPr>
          <p:nvPr/>
        </p:nvSpPr>
        <p:spPr bwMode="auto">
          <a:xfrm>
            <a:off x="619125" y="828675"/>
            <a:ext cx="806608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fr-FR" sz="1600" b="1" u="sng">
                <a:solidFill>
                  <a:srgbClr val="333399"/>
                </a:solidFill>
                <a:latin typeface="Arial" charset="0"/>
                <a:cs typeface="Arial" charset="0"/>
              </a:rPr>
              <a:t>Mesure de l’</a:t>
            </a:r>
            <a:r>
              <a:rPr lang="fr-FR" altLang="ja-JP" sz="1600" b="1" u="sng">
                <a:solidFill>
                  <a:srgbClr val="333399"/>
                </a:solidFill>
                <a:latin typeface="Arial" charset="0"/>
                <a:cs typeface="Times New Roman" charset="0"/>
              </a:rPr>
              <a:t>Ambiguïté entière</a:t>
            </a:r>
            <a:r>
              <a:rPr lang="fr-FR" altLang="ja-JP" sz="1600" b="1">
                <a:solidFill>
                  <a:schemeClr val="bg1"/>
                </a:solidFill>
                <a:latin typeface="Arial" charset="0"/>
                <a:cs typeface="Times New Roman" charset="0"/>
              </a:rPr>
              <a:t> </a:t>
            </a:r>
            <a:r>
              <a:rPr lang="fr-FR" altLang="ja-JP" sz="1800" b="1">
                <a:solidFill>
                  <a:srgbClr val="333399"/>
                </a:solidFill>
                <a:latin typeface="Arial" charset="0"/>
                <a:cs typeface="Times New Roman" charset="0"/>
              </a:rPr>
              <a:t>N</a:t>
            </a:r>
            <a:r>
              <a:rPr lang="fr-FR" altLang="ja-JP" sz="1800" b="1" baseline="-25000">
                <a:solidFill>
                  <a:srgbClr val="333399"/>
                </a:solidFill>
                <a:latin typeface="Arial" charset="0"/>
                <a:cs typeface="Times New Roman" charset="0"/>
              </a:rPr>
              <a:t>i</a:t>
            </a:r>
            <a:r>
              <a:rPr lang="fr-FR" altLang="ja-JP" sz="1800" b="1" baseline="30000">
                <a:solidFill>
                  <a:srgbClr val="333399"/>
                </a:solidFill>
                <a:latin typeface="Arial" charset="0"/>
                <a:cs typeface="Times New Roman" charset="0"/>
              </a:rPr>
              <a:t>j</a:t>
            </a:r>
            <a:r>
              <a:rPr lang="fr-FR" altLang="ja-JP" sz="1800" b="1" baseline="-25000">
                <a:solidFill>
                  <a:srgbClr val="333399"/>
                </a:solidFill>
                <a:latin typeface="Arial" charset="0"/>
                <a:cs typeface="Times New Roman" charset="0"/>
              </a:rPr>
              <a:t>(tr)   </a:t>
            </a:r>
            <a:r>
              <a:rPr lang="fr-FR" altLang="ja-JP" sz="1800">
                <a:solidFill>
                  <a:srgbClr val="333399"/>
                </a:solidFill>
                <a:latin typeface="Arial" charset="0"/>
                <a:cs typeface="Times New Roman" charset="0"/>
              </a:rPr>
              <a:t>(suite)</a:t>
            </a:r>
          </a:p>
          <a:p>
            <a:pPr algn="l"/>
            <a:endParaRPr lang="fr-FR" sz="1800">
              <a:solidFill>
                <a:srgbClr val="333399"/>
              </a:solidFill>
              <a:latin typeface="Arial" charset="0"/>
              <a:cs typeface="Times New Roman" charset="0"/>
            </a:endParaRPr>
          </a:p>
          <a:p>
            <a:pPr algn="l"/>
            <a:endParaRPr lang="fr-FR" sz="800" b="1" u="sng">
              <a:solidFill>
                <a:schemeClr val="bg1"/>
              </a:solidFill>
              <a:latin typeface="Arial" charset="0"/>
              <a:cs typeface="Arial" charset="0"/>
            </a:endParaRPr>
          </a:p>
        </p:txBody>
      </p:sp>
      <p:sp>
        <p:nvSpPr>
          <p:cNvPr id="55305" name="Rectangle 10"/>
          <p:cNvSpPr>
            <a:spLocks noChangeArrowheads="1"/>
          </p:cNvSpPr>
          <p:nvPr/>
        </p:nvSpPr>
        <p:spPr bwMode="auto">
          <a:xfrm>
            <a:off x="620713" y="1311275"/>
            <a:ext cx="8097837"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fr-FR" sz="1600">
                <a:solidFill>
                  <a:schemeClr val="bg1"/>
                </a:solidFill>
                <a:latin typeface="Arial" charset="0"/>
                <a:cs typeface="Arial" charset="0"/>
              </a:rPr>
              <a:t>Lors des calculs, le terme </a:t>
            </a:r>
            <a:r>
              <a:rPr lang="fr-FR" sz="1600" b="1">
                <a:solidFill>
                  <a:srgbClr val="333399"/>
                </a:solidFill>
                <a:latin typeface="Arial" charset="0"/>
                <a:cs typeface="Arial" charset="0"/>
              </a:rPr>
              <a:t>d'ambiguïté entière sera </a:t>
            </a:r>
            <a:r>
              <a:rPr lang="fr-FR" sz="1600" b="1">
                <a:solidFill>
                  <a:srgbClr val="333399"/>
                </a:solidFill>
                <a:latin typeface="Arial" charset="0"/>
                <a:cs typeface="Times New Roman" charset="0"/>
              </a:rPr>
              <a:t>N</a:t>
            </a:r>
            <a:r>
              <a:rPr lang="fr-FR" sz="1600" b="1" baseline="-25000">
                <a:solidFill>
                  <a:srgbClr val="333399"/>
                </a:solidFill>
                <a:latin typeface="Arial" charset="0"/>
                <a:cs typeface="Times New Roman" charset="0"/>
              </a:rPr>
              <a:t>i</a:t>
            </a:r>
            <a:r>
              <a:rPr lang="fr-FR" sz="1600" b="1" baseline="30000">
                <a:solidFill>
                  <a:srgbClr val="333399"/>
                </a:solidFill>
                <a:latin typeface="Arial" charset="0"/>
                <a:cs typeface="Times New Roman" charset="0"/>
              </a:rPr>
              <a:t>j</a:t>
            </a:r>
            <a:r>
              <a:rPr lang="fr-FR" sz="1600" b="1" baseline="-25000">
                <a:solidFill>
                  <a:srgbClr val="333399"/>
                </a:solidFill>
                <a:latin typeface="Arial" charset="0"/>
                <a:cs typeface="Times New Roman" charset="0"/>
              </a:rPr>
              <a:t>(tr) </a:t>
            </a:r>
            <a:r>
              <a:rPr lang="fr-FR" sz="1600">
                <a:solidFill>
                  <a:schemeClr val="bg1"/>
                </a:solidFill>
                <a:latin typeface="Arial" charset="0"/>
                <a:cs typeface="Arial" charset="0"/>
              </a:rPr>
              <a:t>estimé comme une inconnue supplémentaire. On introduira donc au minimum une inconnue de plus par fréquence et par satellite.</a:t>
            </a:r>
          </a:p>
          <a:p>
            <a:pPr algn="l"/>
            <a:endParaRPr lang="fr-FR" sz="1600">
              <a:solidFill>
                <a:schemeClr val="bg1"/>
              </a:solidFill>
              <a:latin typeface="Arial" charset="0"/>
              <a:cs typeface="Arial" charset="0"/>
            </a:endParaRPr>
          </a:p>
          <a:p>
            <a:pPr algn="l"/>
            <a:r>
              <a:rPr lang="fr-FR">
                <a:solidFill>
                  <a:schemeClr val="bg1"/>
                </a:solidFill>
                <a:latin typeface="Arial" charset="0"/>
                <a:cs typeface="Arial" charset="0"/>
              </a:rPr>
              <a:t>Des discontinuités dans l'enregistrement des phases entre deux époques donnent un nombre de cycles aberrants, ce sont les sauts de cycle. Ils doivent être détectés et éliminés, sinon la solution est fausse.</a:t>
            </a:r>
            <a:endParaRPr lang="fr-FR">
              <a:solidFill>
                <a:srgbClr val="000000"/>
              </a:solidFill>
              <a:latin typeface="Arial" charset="0"/>
              <a:cs typeface="Times New Roman" charset="0"/>
            </a:endParaRPr>
          </a:p>
        </p:txBody>
      </p:sp>
      <p:pic>
        <p:nvPicPr>
          <p:cNvPr id="286734" name="Picture 1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50938" y="3713163"/>
            <a:ext cx="7629525" cy="995362"/>
          </a:xfr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6728">
                                            <p:txEl>
                                              <p:pRg st="0" end="0"/>
                                            </p:txEl>
                                          </p:spTgt>
                                        </p:tgtEl>
                                        <p:attrNameLst>
                                          <p:attrName>style.visibility</p:attrName>
                                        </p:attrNameLst>
                                      </p:cBhvr>
                                      <p:to>
                                        <p:strVal val="visible"/>
                                      </p:to>
                                    </p:set>
                                    <p:anim calcmode="lin" valueType="num">
                                      <p:cBhvr additive="base">
                                        <p:cTn id="7" dur="500" fill="hold"/>
                                        <p:tgtEl>
                                          <p:spTgt spid="28672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2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6725"/>
                                        </p:tgtEl>
                                        <p:attrNameLst>
                                          <p:attrName>style.visibility</p:attrName>
                                        </p:attrNameLst>
                                      </p:cBhvr>
                                      <p:to>
                                        <p:strVal val="visible"/>
                                      </p:to>
                                    </p:set>
                                    <p:anim calcmode="lin" valueType="num">
                                      <p:cBhvr additive="base">
                                        <p:cTn id="11" dur="500" fill="hold"/>
                                        <p:tgtEl>
                                          <p:spTgt spid="286725"/>
                                        </p:tgtEl>
                                        <p:attrNameLst>
                                          <p:attrName>ppt_x</p:attrName>
                                        </p:attrNameLst>
                                      </p:cBhvr>
                                      <p:tavLst>
                                        <p:tav tm="0">
                                          <p:val>
                                            <p:strVal val="#ppt_x"/>
                                          </p:val>
                                        </p:tav>
                                        <p:tav tm="100000">
                                          <p:val>
                                            <p:strVal val="#ppt_x"/>
                                          </p:val>
                                        </p:tav>
                                      </p:tavLst>
                                    </p:anim>
                                    <p:anim calcmode="lin" valueType="num">
                                      <p:cBhvr additive="base">
                                        <p:cTn id="12" dur="500" fill="hold"/>
                                        <p:tgtEl>
                                          <p:spTgt spid="2867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6734"/>
                                        </p:tgtEl>
                                        <p:attrNameLst>
                                          <p:attrName>style.visibility</p:attrName>
                                        </p:attrNameLst>
                                      </p:cBhvr>
                                      <p:to>
                                        <p:strVal val="visible"/>
                                      </p:to>
                                    </p:set>
                                    <p:anim calcmode="lin" valueType="num">
                                      <p:cBhvr additive="base">
                                        <p:cTn id="15" dur="500" fill="hold"/>
                                        <p:tgtEl>
                                          <p:spTgt spid="286734"/>
                                        </p:tgtEl>
                                        <p:attrNameLst>
                                          <p:attrName>ppt_x</p:attrName>
                                        </p:attrNameLst>
                                      </p:cBhvr>
                                      <p:tavLst>
                                        <p:tav tm="0">
                                          <p:val>
                                            <p:strVal val="#ppt_x"/>
                                          </p:val>
                                        </p:tav>
                                        <p:tav tm="100000">
                                          <p:val>
                                            <p:strVal val="#ppt_x"/>
                                          </p:val>
                                        </p:tav>
                                      </p:tavLst>
                                    </p:anim>
                                    <p:anim calcmode="lin" valueType="num">
                                      <p:cBhvr additive="base">
                                        <p:cTn id="16" dur="500" fill="hold"/>
                                        <p:tgtEl>
                                          <p:spTgt spid="28673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86735"/>
                                        </p:tgtEl>
                                        <p:attrNameLst>
                                          <p:attrName>style.visibility</p:attrName>
                                        </p:attrNameLst>
                                      </p:cBhvr>
                                      <p:to>
                                        <p:strVal val="visible"/>
                                      </p:to>
                                    </p:set>
                                    <p:anim calcmode="lin" valueType="num">
                                      <p:cBhvr additive="base">
                                        <p:cTn id="19" dur="500" fill="hold"/>
                                        <p:tgtEl>
                                          <p:spTgt spid="286735"/>
                                        </p:tgtEl>
                                        <p:attrNameLst>
                                          <p:attrName>ppt_x</p:attrName>
                                        </p:attrNameLst>
                                      </p:cBhvr>
                                      <p:tavLst>
                                        <p:tav tm="0">
                                          <p:val>
                                            <p:strVal val="#ppt_x"/>
                                          </p:val>
                                        </p:tav>
                                        <p:tav tm="100000">
                                          <p:val>
                                            <p:strVal val="#ppt_x"/>
                                          </p:val>
                                        </p:tav>
                                      </p:tavLst>
                                    </p:anim>
                                    <p:anim calcmode="lin" valueType="num">
                                      <p:cBhvr additive="base">
                                        <p:cTn id="20" dur="500" fill="hold"/>
                                        <p:tgtEl>
                                          <p:spTgt spid="28673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86728">
                                            <p:txEl>
                                              <p:pRg st="11" end="11"/>
                                            </p:txEl>
                                          </p:spTgt>
                                        </p:tgtEl>
                                        <p:attrNameLst>
                                          <p:attrName>style.visibility</p:attrName>
                                        </p:attrNameLst>
                                      </p:cBhvr>
                                      <p:to>
                                        <p:strVal val="visible"/>
                                      </p:to>
                                    </p:set>
                                    <p:anim calcmode="lin" valueType="num">
                                      <p:cBhvr additive="base">
                                        <p:cTn id="25" dur="500" fill="hold"/>
                                        <p:tgtEl>
                                          <p:spTgt spid="286728">
                                            <p:txEl>
                                              <p:pRg st="11" end="1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6728">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35" grpId="0" animBg="1"/>
      <p:bldP spid="2867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56322"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56323"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59C89D23-E1E8-9342-A9F3-357D03FD7639}" type="slidenum">
              <a:rPr kumimoji="0" lang="fr-FR" sz="800">
                <a:solidFill>
                  <a:srgbClr val="FFFFFF"/>
                </a:solidFill>
              </a:rPr>
              <a:pPr eaLnBrk="1" hangingPunct="1"/>
              <a:t>46</a:t>
            </a:fld>
            <a:endParaRPr kumimoji="0" lang="fr-FR" sz="800">
              <a:solidFill>
                <a:srgbClr val="FFFFFF"/>
              </a:solidFill>
            </a:endParaRPr>
          </a:p>
        </p:txBody>
      </p:sp>
      <p:sp>
        <p:nvSpPr>
          <p:cNvPr id="56324" name="Rectangle 2"/>
          <p:cNvSpPr>
            <a:spLocks noGrp="1" noChangeArrowheads="1"/>
          </p:cNvSpPr>
          <p:nvPr>
            <p:ph type="title"/>
          </p:nvPr>
        </p:nvSpPr>
        <p:spPr>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600">
                <a:latin typeface="Arial" charset="0"/>
                <a:ea typeface="ＭＳ Ｐゴシック" charset="0"/>
                <a:cs typeface="Times New Roman" charset="0"/>
              </a:rPr>
              <a:t>LA MESURE DE LA PHASE ET SON TRAITEMENT (2)</a:t>
            </a:r>
            <a:endParaRPr lang="fr-FR" sz="1600" b="0">
              <a:latin typeface="Arial" charset="0"/>
              <a:ea typeface="ＭＳ Ｐゴシック" charset="0"/>
              <a:cs typeface="Times New Roman" charset="0"/>
            </a:endParaRPr>
          </a:p>
        </p:txBody>
      </p:sp>
      <p:sp>
        <p:nvSpPr>
          <p:cNvPr id="118788" name="Text Box 4"/>
          <p:cNvSpPr txBox="1">
            <a:spLocks noChangeArrowheads="1"/>
          </p:cNvSpPr>
          <p:nvPr/>
        </p:nvSpPr>
        <p:spPr bwMode="auto">
          <a:xfrm>
            <a:off x="1173163" y="1814513"/>
            <a:ext cx="75422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just" eaLnBrk="1" hangingPunct="1">
              <a:lnSpc>
                <a:spcPct val="120000"/>
              </a:lnSpc>
              <a:spcBef>
                <a:spcPct val="50000"/>
              </a:spcBef>
            </a:pPr>
            <a:r>
              <a:rPr lang="fr-FR">
                <a:solidFill>
                  <a:schemeClr val="bg1"/>
                </a:solidFill>
                <a:latin typeface="Arial" charset="0"/>
                <a:cs typeface="Times New Roman" charset="0"/>
              </a:rPr>
              <a:t>En tenant compte des écarts d’horloge </a:t>
            </a:r>
            <a:r>
              <a:rPr lang="fr-FR" b="1" i="1">
                <a:solidFill>
                  <a:schemeClr val="bg1"/>
                </a:solidFill>
                <a:latin typeface="Arial" charset="0"/>
                <a:cs typeface="Times New Roman" charset="0"/>
              </a:rPr>
              <a:t>dt</a:t>
            </a:r>
            <a:r>
              <a:rPr lang="fr-FR" b="1" i="1" baseline="30000">
                <a:solidFill>
                  <a:schemeClr val="bg1"/>
                </a:solidFill>
                <a:latin typeface="Arial" charset="0"/>
                <a:cs typeface="Times New Roman" charset="0"/>
              </a:rPr>
              <a:t>i</a:t>
            </a:r>
            <a:r>
              <a:rPr lang="fr-FR">
                <a:solidFill>
                  <a:schemeClr val="bg1"/>
                </a:solidFill>
                <a:latin typeface="Arial" charset="0"/>
                <a:cs typeface="Times New Roman" charset="0"/>
              </a:rPr>
              <a:t> et </a:t>
            </a:r>
            <a:r>
              <a:rPr lang="fr-FR" b="1" i="1">
                <a:solidFill>
                  <a:schemeClr val="bg1"/>
                </a:solidFill>
                <a:latin typeface="Arial" charset="0"/>
                <a:cs typeface="Times New Roman" charset="0"/>
              </a:rPr>
              <a:t>dt</a:t>
            </a:r>
            <a:r>
              <a:rPr lang="fr-FR" b="1" i="1" baseline="-25000">
                <a:solidFill>
                  <a:schemeClr val="bg1"/>
                </a:solidFill>
                <a:latin typeface="Arial" charset="0"/>
                <a:cs typeface="Times New Roman" charset="0"/>
              </a:rPr>
              <a:t>i</a:t>
            </a:r>
            <a:r>
              <a:rPr lang="fr-FR">
                <a:solidFill>
                  <a:schemeClr val="bg1"/>
                </a:solidFill>
                <a:latin typeface="Arial" charset="0"/>
                <a:cs typeface="Times New Roman" charset="0"/>
              </a:rPr>
              <a:t> des horloges interne du </a:t>
            </a:r>
            <a:r>
              <a:rPr lang="fr-FR" b="1">
                <a:solidFill>
                  <a:schemeClr val="bg1"/>
                </a:solidFill>
                <a:latin typeface="Arial" charset="0"/>
                <a:cs typeface="Times New Roman" charset="0"/>
              </a:rPr>
              <a:t>satellite j</a:t>
            </a:r>
            <a:r>
              <a:rPr lang="fr-FR">
                <a:solidFill>
                  <a:schemeClr val="bg1"/>
                </a:solidFill>
                <a:latin typeface="Arial" charset="0"/>
                <a:cs typeface="Times New Roman" charset="0"/>
              </a:rPr>
              <a:t> et du </a:t>
            </a:r>
            <a:r>
              <a:rPr lang="fr-FR" b="1">
                <a:solidFill>
                  <a:schemeClr val="bg1"/>
                </a:solidFill>
                <a:latin typeface="Arial" charset="0"/>
                <a:cs typeface="Times New Roman" charset="0"/>
              </a:rPr>
              <a:t>récepteur i</a:t>
            </a:r>
            <a:r>
              <a:rPr lang="fr-FR">
                <a:solidFill>
                  <a:schemeClr val="bg1"/>
                </a:solidFill>
                <a:latin typeface="Arial" charset="0"/>
                <a:cs typeface="Times New Roman" charset="0"/>
              </a:rPr>
              <a:t> par rapport à l’échelle de temps GPS « idéale », nous avons : </a:t>
            </a:r>
            <a:r>
              <a:rPr lang="fr-FR" b="1">
                <a:solidFill>
                  <a:schemeClr val="bg1"/>
                </a:solidFill>
                <a:latin typeface="Symbol" charset="0"/>
                <a:cs typeface="Arial" charset="0"/>
              </a:rPr>
              <a:t>f</a:t>
            </a:r>
            <a:r>
              <a:rPr lang="fr-FR" b="1" baseline="-25000">
                <a:solidFill>
                  <a:schemeClr val="bg1"/>
                </a:solidFill>
                <a:latin typeface="Arial" charset="0"/>
                <a:cs typeface="Times New Roman" charset="0"/>
              </a:rPr>
              <a:t>i(tr)</a:t>
            </a:r>
            <a:r>
              <a:rPr lang="fr-FR" b="1">
                <a:solidFill>
                  <a:schemeClr val="bg1"/>
                </a:solidFill>
                <a:latin typeface="Arial" charset="0"/>
                <a:cs typeface="Times New Roman" charset="0"/>
              </a:rPr>
              <a:t> - </a:t>
            </a:r>
            <a:r>
              <a:rPr lang="fr-FR" b="1">
                <a:solidFill>
                  <a:schemeClr val="bg1"/>
                </a:solidFill>
                <a:latin typeface="Symbol" charset="0"/>
                <a:cs typeface="Times New Roman" charset="0"/>
              </a:rPr>
              <a:t>f</a:t>
            </a:r>
            <a:r>
              <a:rPr lang="fr-FR" b="1" baseline="30000">
                <a:solidFill>
                  <a:schemeClr val="bg1"/>
                </a:solidFill>
                <a:latin typeface="Arial" charset="0"/>
                <a:cs typeface="Times New Roman" charset="0"/>
              </a:rPr>
              <a:t>j</a:t>
            </a:r>
            <a:r>
              <a:rPr lang="fr-FR" b="1" baseline="-25000">
                <a:solidFill>
                  <a:schemeClr val="bg1"/>
                </a:solidFill>
                <a:latin typeface="Arial" charset="0"/>
                <a:cs typeface="Times New Roman" charset="0"/>
              </a:rPr>
              <a:t>(te) </a:t>
            </a:r>
            <a:r>
              <a:rPr lang="fr-FR" b="1">
                <a:solidFill>
                  <a:schemeClr val="bg1"/>
                </a:solidFill>
                <a:latin typeface="Arial" charset="0"/>
                <a:cs typeface="Times New Roman" charset="0"/>
              </a:rPr>
              <a:t>= f (dt</a:t>
            </a:r>
            <a:r>
              <a:rPr lang="fr-FR" b="1" baseline="-25000">
                <a:solidFill>
                  <a:schemeClr val="bg1"/>
                </a:solidFill>
                <a:latin typeface="Arial" charset="0"/>
                <a:cs typeface="Times New Roman" charset="0"/>
              </a:rPr>
              <a:t>i</a:t>
            </a:r>
            <a:r>
              <a:rPr lang="fr-FR" b="1">
                <a:solidFill>
                  <a:schemeClr val="bg1"/>
                </a:solidFill>
                <a:latin typeface="Arial" charset="0"/>
                <a:cs typeface="Times New Roman" charset="0"/>
              </a:rPr>
              <a:t> - dt</a:t>
            </a:r>
            <a:r>
              <a:rPr lang="fr-FR" b="1" baseline="30000">
                <a:solidFill>
                  <a:schemeClr val="bg1"/>
                </a:solidFill>
                <a:latin typeface="Arial" charset="0"/>
                <a:cs typeface="Times New Roman" charset="0"/>
              </a:rPr>
              <a:t>j</a:t>
            </a:r>
            <a:r>
              <a:rPr lang="fr-FR" b="1">
                <a:solidFill>
                  <a:schemeClr val="bg1"/>
                </a:solidFill>
                <a:latin typeface="Arial" charset="0"/>
                <a:cs typeface="Times New Roman" charset="0"/>
              </a:rPr>
              <a:t>)</a:t>
            </a:r>
          </a:p>
          <a:p>
            <a:pPr algn="just" eaLnBrk="1" hangingPunct="1">
              <a:lnSpc>
                <a:spcPct val="120000"/>
              </a:lnSpc>
              <a:spcBef>
                <a:spcPct val="50000"/>
              </a:spcBef>
            </a:pPr>
            <a:endParaRPr lang="fr-FR" b="1">
              <a:solidFill>
                <a:schemeClr val="bg1"/>
              </a:solidFill>
              <a:latin typeface="Arial" charset="0"/>
              <a:cs typeface="Times New Roman" charset="0"/>
            </a:endParaRPr>
          </a:p>
          <a:p>
            <a:pPr algn="l" eaLnBrk="1" hangingPunct="1">
              <a:lnSpc>
                <a:spcPct val="120000"/>
              </a:lnSpc>
              <a:spcBef>
                <a:spcPct val="50000"/>
              </a:spcBef>
            </a:pPr>
            <a:endParaRPr lang="fr-FR">
              <a:solidFill>
                <a:schemeClr val="bg1"/>
              </a:solidFill>
              <a:latin typeface="Arial" charset="0"/>
              <a:cs typeface="Times New Roman" charset="0"/>
            </a:endParaRPr>
          </a:p>
        </p:txBody>
      </p:sp>
      <p:sp>
        <p:nvSpPr>
          <p:cNvPr id="118789" name="Text Box 5"/>
          <p:cNvSpPr txBox="1">
            <a:spLocks noChangeArrowheads="1"/>
          </p:cNvSpPr>
          <p:nvPr/>
        </p:nvSpPr>
        <p:spPr bwMode="auto">
          <a:xfrm>
            <a:off x="3598863" y="2563813"/>
            <a:ext cx="4926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spcBef>
                <a:spcPct val="50000"/>
              </a:spcBef>
            </a:pPr>
            <a:r>
              <a:rPr lang="fr-FR" sz="2000">
                <a:solidFill>
                  <a:schemeClr val="bg1"/>
                </a:solidFill>
                <a:latin typeface="Symbol" charset="0"/>
              </a:rPr>
              <a:t>F</a:t>
            </a:r>
            <a:r>
              <a:rPr lang="fr-FR" sz="2000" baseline="-25000">
                <a:solidFill>
                  <a:schemeClr val="bg1"/>
                </a:solidFill>
                <a:latin typeface="Arial" charset="0"/>
              </a:rPr>
              <a:t> </a:t>
            </a:r>
            <a:r>
              <a:rPr lang="fr-FR" sz="2000">
                <a:solidFill>
                  <a:schemeClr val="bg1"/>
                </a:solidFill>
                <a:latin typeface="Arial" charset="0"/>
              </a:rPr>
              <a:t>= </a:t>
            </a:r>
            <a:r>
              <a:rPr lang="fr-FR" sz="2000" b="1">
                <a:solidFill>
                  <a:srgbClr val="008000"/>
                </a:solidFill>
                <a:latin typeface="Symbol" charset="0"/>
                <a:cs typeface="Times New Roman" charset="0"/>
              </a:rPr>
              <a:t>Dj</a:t>
            </a:r>
            <a:r>
              <a:rPr lang="fr-FR" sz="2000" b="1" baseline="-25000">
                <a:solidFill>
                  <a:srgbClr val="008000"/>
                </a:solidFill>
                <a:latin typeface="Arial" charset="0"/>
                <a:cs typeface="Times New Roman" charset="0"/>
              </a:rPr>
              <a:t>(tr)</a:t>
            </a:r>
            <a:r>
              <a:rPr lang="fr-FR" sz="2000" b="1" baseline="30000">
                <a:solidFill>
                  <a:schemeClr val="bg1"/>
                </a:solidFill>
                <a:latin typeface="Arial" charset="0"/>
                <a:cs typeface="Times New Roman" charset="0"/>
              </a:rPr>
              <a:t> </a:t>
            </a:r>
            <a:r>
              <a:rPr lang="fr-FR" sz="2000" b="1">
                <a:solidFill>
                  <a:schemeClr val="bg1"/>
                </a:solidFill>
                <a:latin typeface="Arial" charset="0"/>
                <a:cs typeface="Times New Roman" charset="0"/>
              </a:rPr>
              <a:t>+ </a:t>
            </a:r>
            <a:r>
              <a:rPr lang="fr-FR" sz="2000" b="1">
                <a:solidFill>
                  <a:srgbClr val="E400E4"/>
                </a:solidFill>
                <a:latin typeface="Arial" charset="0"/>
                <a:cs typeface="Times New Roman" charset="0"/>
              </a:rPr>
              <a:t>n</a:t>
            </a:r>
            <a:r>
              <a:rPr lang="fr-FR" sz="2000" b="1" baseline="-25000">
                <a:solidFill>
                  <a:srgbClr val="E400E4"/>
                </a:solidFill>
                <a:latin typeface="Arial" charset="0"/>
                <a:cs typeface="Times New Roman" charset="0"/>
              </a:rPr>
              <a:t>(tr) </a:t>
            </a:r>
            <a:r>
              <a:rPr lang="fr-FR" sz="2000" b="1">
                <a:solidFill>
                  <a:schemeClr val="bg1"/>
                </a:solidFill>
                <a:latin typeface="Arial" charset="0"/>
                <a:cs typeface="Times New Roman" charset="0"/>
              </a:rPr>
              <a:t>= </a:t>
            </a:r>
            <a:r>
              <a:rPr lang="fr-FR" sz="2000">
                <a:solidFill>
                  <a:schemeClr val="bg1"/>
                </a:solidFill>
                <a:latin typeface="Arial" charset="0"/>
                <a:cs typeface="Times New Roman" charset="0"/>
              </a:rPr>
              <a:t>f</a:t>
            </a:r>
            <a:r>
              <a:rPr lang="fr-FR" sz="2000">
                <a:solidFill>
                  <a:schemeClr val="bg1"/>
                </a:solidFill>
                <a:latin typeface="Symbol" charset="0"/>
                <a:cs typeface="Times New Roman" charset="0"/>
              </a:rPr>
              <a:t>r</a:t>
            </a:r>
            <a:r>
              <a:rPr lang="fr-FR" sz="2000" baseline="-25000">
                <a:solidFill>
                  <a:schemeClr val="bg1"/>
                </a:solidFill>
                <a:latin typeface="Arial" charset="0"/>
                <a:cs typeface="Times New Roman" charset="0"/>
              </a:rPr>
              <a:t>i</a:t>
            </a:r>
            <a:r>
              <a:rPr lang="fr-FR" sz="2000" baseline="30000">
                <a:solidFill>
                  <a:schemeClr val="bg1"/>
                </a:solidFill>
                <a:latin typeface="Arial" charset="0"/>
                <a:cs typeface="Times New Roman" charset="0"/>
              </a:rPr>
              <a:t>j</a:t>
            </a:r>
            <a:r>
              <a:rPr lang="fr-FR" sz="2000">
                <a:solidFill>
                  <a:schemeClr val="bg1"/>
                </a:solidFill>
                <a:latin typeface="Arial" charset="0"/>
                <a:cs typeface="Times New Roman" charset="0"/>
              </a:rPr>
              <a:t>/c + f(dt</a:t>
            </a:r>
            <a:r>
              <a:rPr lang="fr-FR" sz="2000" baseline="-25000">
                <a:solidFill>
                  <a:schemeClr val="bg1"/>
                </a:solidFill>
                <a:latin typeface="Arial" charset="0"/>
                <a:cs typeface="Times New Roman" charset="0"/>
              </a:rPr>
              <a:t>i</a:t>
            </a:r>
            <a:r>
              <a:rPr lang="fr-FR" sz="2000">
                <a:solidFill>
                  <a:schemeClr val="bg1"/>
                </a:solidFill>
                <a:latin typeface="Arial" charset="0"/>
                <a:cs typeface="Times New Roman" charset="0"/>
              </a:rPr>
              <a:t>-dt</a:t>
            </a:r>
            <a:r>
              <a:rPr lang="fr-FR" sz="2000" baseline="30000">
                <a:solidFill>
                  <a:schemeClr val="bg1"/>
                </a:solidFill>
                <a:latin typeface="Arial" charset="0"/>
                <a:cs typeface="Times New Roman" charset="0"/>
              </a:rPr>
              <a:t>j</a:t>
            </a:r>
            <a:r>
              <a:rPr lang="fr-FR" sz="2000">
                <a:solidFill>
                  <a:schemeClr val="bg1"/>
                </a:solidFill>
                <a:latin typeface="Arial" charset="0"/>
                <a:cs typeface="Times New Roman" charset="0"/>
              </a:rPr>
              <a:t>) - N</a:t>
            </a:r>
            <a:r>
              <a:rPr lang="fr-FR" sz="2000" baseline="-25000">
                <a:solidFill>
                  <a:schemeClr val="bg1"/>
                </a:solidFill>
                <a:latin typeface="Arial" charset="0"/>
                <a:cs typeface="Times New Roman" charset="0"/>
              </a:rPr>
              <a:t>i</a:t>
            </a:r>
            <a:r>
              <a:rPr lang="fr-FR" sz="2000" baseline="30000">
                <a:solidFill>
                  <a:schemeClr val="bg1"/>
                </a:solidFill>
                <a:latin typeface="Arial" charset="0"/>
                <a:cs typeface="Times New Roman" charset="0"/>
              </a:rPr>
              <a:t>j</a:t>
            </a:r>
          </a:p>
        </p:txBody>
      </p:sp>
      <p:grpSp>
        <p:nvGrpSpPr>
          <p:cNvPr id="2" name="Group 6"/>
          <p:cNvGrpSpPr>
            <a:grpSpLocks/>
          </p:cNvGrpSpPr>
          <p:nvPr/>
        </p:nvGrpSpPr>
        <p:grpSpPr bwMode="auto">
          <a:xfrm>
            <a:off x="750888" y="3336925"/>
            <a:ext cx="8075612" cy="2876550"/>
            <a:chOff x="473" y="2102"/>
            <a:chExt cx="5087" cy="1812"/>
          </a:xfrm>
        </p:grpSpPr>
        <p:sp>
          <p:nvSpPr>
            <p:cNvPr id="56331" name="Rectangle 7"/>
            <p:cNvSpPr>
              <a:spLocks noChangeArrowheads="1"/>
            </p:cNvSpPr>
            <p:nvPr/>
          </p:nvSpPr>
          <p:spPr bwMode="auto">
            <a:xfrm>
              <a:off x="845" y="3400"/>
              <a:ext cx="3472"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758825" indent="-758825" algn="just">
                <a:tabLst>
                  <a:tab pos="1619250" algn="l"/>
                  <a:tab pos="2195513" algn="l"/>
                  <a:tab pos="7716838" algn="l"/>
                </a:tabLst>
              </a:pPr>
              <a:r>
                <a:rPr lang="fr-FR" b="1" i="1" u="sng">
                  <a:solidFill>
                    <a:srgbClr val="333399"/>
                  </a:solidFill>
                  <a:cs typeface="Times New Roman" charset="0"/>
                </a:rPr>
                <a:t>Avec :</a:t>
              </a:r>
              <a:r>
                <a:rPr lang="fr-FR" sz="1200" b="1" i="1">
                  <a:solidFill>
                    <a:srgbClr val="333399"/>
                  </a:solidFill>
                  <a:cs typeface="Times New Roman" charset="0"/>
                </a:rPr>
                <a:t>	</a:t>
              </a:r>
              <a:r>
                <a:rPr lang="fr-FR" sz="1200" b="1" i="1">
                  <a:solidFill>
                    <a:srgbClr val="333399"/>
                  </a:solidFill>
                  <a:latin typeface="Symbol" charset="0"/>
                  <a:cs typeface="Times New Roman" charset="0"/>
                </a:rPr>
                <a:t>F</a:t>
              </a:r>
              <a:r>
                <a:rPr lang="fr-FR" sz="1200" i="1">
                  <a:solidFill>
                    <a:srgbClr val="333399"/>
                  </a:solidFill>
                  <a:cs typeface="Times New Roman" charset="0"/>
                </a:rPr>
                <a:t>	Mesure de phase</a:t>
              </a:r>
              <a:endParaRPr lang="fr-FR" sz="1200">
                <a:solidFill>
                  <a:srgbClr val="333399"/>
                </a:solidFill>
                <a:cs typeface="Times New Roman" charset="0"/>
              </a:endParaRPr>
            </a:p>
            <a:p>
              <a:pPr marL="758825" indent="-758825" algn="just">
                <a:tabLst>
                  <a:tab pos="1619250" algn="l"/>
                  <a:tab pos="2195513" algn="l"/>
                  <a:tab pos="7716838" algn="l"/>
                </a:tabLst>
              </a:pPr>
              <a:r>
                <a:rPr lang="fr-FR" sz="1200" i="1">
                  <a:solidFill>
                    <a:srgbClr val="333399"/>
                  </a:solidFill>
                  <a:latin typeface="Times" charset="0"/>
                  <a:cs typeface="Times New Roman" charset="0"/>
                </a:rPr>
                <a:t>	</a:t>
              </a:r>
              <a:r>
                <a:rPr lang="fr-FR" sz="1200" b="1" i="1">
                  <a:solidFill>
                    <a:srgbClr val="333399"/>
                  </a:solidFill>
                  <a:latin typeface="Symbol" charset="0"/>
                  <a:cs typeface="Times New Roman" charset="0"/>
                </a:rPr>
                <a:t>r</a:t>
              </a:r>
              <a:r>
                <a:rPr lang="fr-FR" sz="1200" b="1" i="1" baseline="-25000">
                  <a:solidFill>
                    <a:srgbClr val="333399"/>
                  </a:solidFill>
                  <a:cs typeface="Times New Roman" charset="0"/>
                </a:rPr>
                <a:t>i</a:t>
              </a:r>
              <a:r>
                <a:rPr lang="fr-FR" sz="1200" b="1" i="1" baseline="30000">
                  <a:solidFill>
                    <a:srgbClr val="333399"/>
                  </a:solidFill>
                  <a:cs typeface="Times New Roman" charset="0"/>
                </a:rPr>
                <a:t>j</a:t>
              </a:r>
              <a:r>
                <a:rPr lang="fr-FR" sz="1200" i="1">
                  <a:solidFill>
                    <a:srgbClr val="333399"/>
                  </a:solidFill>
                  <a:latin typeface="Times" charset="0"/>
                  <a:cs typeface="Times New Roman" charset="0"/>
                </a:rPr>
                <a:t>	Distance géométrique entre le satellite j et le récepteur i</a:t>
              </a:r>
              <a:endParaRPr lang="fr-FR" sz="1200">
                <a:solidFill>
                  <a:srgbClr val="333399"/>
                </a:solidFill>
                <a:cs typeface="Times New Roman" charset="0"/>
              </a:endParaRPr>
            </a:p>
            <a:p>
              <a:pPr marL="758825" indent="-758825" algn="just">
                <a:tabLst>
                  <a:tab pos="1619250" algn="l"/>
                  <a:tab pos="2195513" algn="l"/>
                  <a:tab pos="7716838" algn="l"/>
                </a:tabLst>
              </a:pPr>
              <a:r>
                <a:rPr lang="fr-FR" sz="1200" i="1">
                  <a:solidFill>
                    <a:srgbClr val="333399"/>
                  </a:solidFill>
                  <a:latin typeface="Times" charset="0"/>
                  <a:cs typeface="Times New Roman" charset="0"/>
                </a:rPr>
                <a:t>	</a:t>
              </a:r>
              <a:r>
                <a:rPr lang="fr-FR" sz="1200" b="1" i="1">
                  <a:solidFill>
                    <a:srgbClr val="333399"/>
                  </a:solidFill>
                  <a:latin typeface="Times" charset="0"/>
                  <a:cs typeface="Times New Roman" charset="0"/>
                </a:rPr>
                <a:t>dt</a:t>
              </a:r>
              <a:r>
                <a:rPr lang="fr-FR" sz="1200" b="1" i="1" baseline="-25000">
                  <a:solidFill>
                    <a:srgbClr val="333399"/>
                  </a:solidFill>
                  <a:cs typeface="Times New Roman" charset="0"/>
                </a:rPr>
                <a:t>i</a:t>
              </a:r>
              <a:r>
                <a:rPr lang="fr-FR" sz="1200" b="1" i="1">
                  <a:solidFill>
                    <a:srgbClr val="333399"/>
                  </a:solidFill>
                  <a:latin typeface="Times" charset="0"/>
                  <a:cs typeface="Times New Roman" charset="0"/>
                </a:rPr>
                <a:t> </a:t>
              </a:r>
              <a:r>
                <a:rPr lang="fr-FR" sz="1200" i="1">
                  <a:solidFill>
                    <a:srgbClr val="333399"/>
                  </a:solidFill>
                  <a:latin typeface="Times" charset="0"/>
                  <a:cs typeface="Times New Roman" charset="0"/>
                </a:rPr>
                <a:t>et</a:t>
              </a:r>
              <a:r>
                <a:rPr lang="fr-FR" sz="1200" b="1" i="1">
                  <a:solidFill>
                    <a:srgbClr val="333399"/>
                  </a:solidFill>
                  <a:latin typeface="Times" charset="0"/>
                  <a:cs typeface="Times New Roman" charset="0"/>
                </a:rPr>
                <a:t> dt</a:t>
              </a:r>
              <a:r>
                <a:rPr lang="fr-FR" sz="1200" b="1" i="1" baseline="30000">
                  <a:solidFill>
                    <a:srgbClr val="333399"/>
                  </a:solidFill>
                  <a:cs typeface="Times New Roman" charset="0"/>
                </a:rPr>
                <a:t>j</a:t>
              </a:r>
              <a:r>
                <a:rPr lang="fr-FR" sz="1200" b="1" i="1">
                  <a:solidFill>
                    <a:srgbClr val="333399"/>
                  </a:solidFill>
                  <a:latin typeface="Times" charset="0"/>
                  <a:cs typeface="Times New Roman" charset="0"/>
                </a:rPr>
                <a:t> 	</a:t>
              </a:r>
              <a:r>
                <a:rPr lang="fr-FR" sz="1200" i="1">
                  <a:solidFill>
                    <a:srgbClr val="333399"/>
                  </a:solidFill>
                  <a:latin typeface="Times" charset="0"/>
                  <a:cs typeface="Times New Roman" charset="0"/>
                </a:rPr>
                <a:t>Dérives des horloges récepteurs i et satellites j</a:t>
              </a:r>
            </a:p>
            <a:p>
              <a:pPr marL="758825" indent="-758825" algn="just">
                <a:lnSpc>
                  <a:spcPct val="90000"/>
                </a:lnSpc>
                <a:tabLst>
                  <a:tab pos="1619250" algn="l"/>
                  <a:tab pos="2195513" algn="l"/>
                  <a:tab pos="7716838" algn="l"/>
                </a:tabLst>
              </a:pPr>
              <a:r>
                <a:rPr lang="fr-FR" sz="1200" b="1" i="1">
                  <a:solidFill>
                    <a:srgbClr val="333399"/>
                  </a:solidFill>
                  <a:latin typeface="Symbol" charset="0"/>
                  <a:cs typeface="Times New Roman" charset="0"/>
                </a:rPr>
                <a:t>	</a:t>
              </a:r>
              <a:r>
                <a:rPr lang="fr-FR" sz="1200" b="1" i="1">
                  <a:solidFill>
                    <a:srgbClr val="333399"/>
                  </a:solidFill>
                  <a:latin typeface="Times" charset="0"/>
                  <a:cs typeface="Times New Roman" charset="0"/>
                </a:rPr>
                <a:t>dt</a:t>
              </a:r>
              <a:r>
                <a:rPr lang="fr-FR" sz="1200" b="1" i="1" baseline="-25000">
                  <a:solidFill>
                    <a:srgbClr val="333399"/>
                  </a:solidFill>
                  <a:latin typeface="Times" charset="0"/>
                  <a:cs typeface="Times New Roman" charset="0"/>
                </a:rPr>
                <a:t>atmo</a:t>
              </a:r>
              <a:r>
                <a:rPr lang="fr-FR" sz="1200" i="1">
                  <a:solidFill>
                    <a:srgbClr val="333399"/>
                  </a:solidFill>
                  <a:latin typeface="Times" charset="0"/>
                  <a:cs typeface="Times New Roman" charset="0"/>
                </a:rPr>
                <a:t> </a:t>
              </a:r>
              <a:r>
                <a:rPr lang="fr-FR" sz="1200" i="1">
                  <a:solidFill>
                    <a:srgbClr val="333399"/>
                  </a:solidFill>
                  <a:cs typeface="Times New Roman" charset="0"/>
                </a:rPr>
                <a:t>et </a:t>
              </a:r>
              <a:r>
                <a:rPr lang="fr-FR" sz="1200" b="1" i="1">
                  <a:solidFill>
                    <a:srgbClr val="333399"/>
                  </a:solidFill>
                  <a:latin typeface="Times" charset="0"/>
                  <a:cs typeface="Times New Roman" charset="0"/>
                </a:rPr>
                <a:t>dt</a:t>
              </a:r>
              <a:r>
                <a:rPr lang="fr-FR" sz="1200" b="1" i="1" baseline="-25000">
                  <a:solidFill>
                    <a:srgbClr val="333399"/>
                  </a:solidFill>
                  <a:latin typeface="Times" charset="0"/>
                  <a:cs typeface="Times New Roman" charset="0"/>
                </a:rPr>
                <a:t>bm</a:t>
              </a:r>
              <a:r>
                <a:rPr lang="fr-FR" sz="1200" i="1">
                  <a:solidFill>
                    <a:srgbClr val="333399"/>
                  </a:solidFill>
                  <a:latin typeface="Times" charset="0"/>
                  <a:cs typeface="Times New Roman" charset="0"/>
                </a:rPr>
                <a:t>	Corrections atmosphériques et Bruit de mesure</a:t>
              </a:r>
            </a:p>
          </p:txBody>
        </p:sp>
        <p:grpSp>
          <p:nvGrpSpPr>
            <p:cNvPr id="56332" name="Group 8"/>
            <p:cNvGrpSpPr>
              <a:grpSpLocks/>
            </p:cNvGrpSpPr>
            <p:nvPr/>
          </p:nvGrpSpPr>
          <p:grpSpPr bwMode="auto">
            <a:xfrm>
              <a:off x="473" y="2102"/>
              <a:ext cx="5007" cy="1259"/>
              <a:chOff x="473" y="2102"/>
              <a:chExt cx="5007" cy="1259"/>
            </a:xfrm>
          </p:grpSpPr>
          <p:sp>
            <p:nvSpPr>
              <p:cNvPr id="56334" name="Rectangle 9"/>
              <p:cNvSpPr>
                <a:spLocks noChangeArrowheads="1"/>
              </p:cNvSpPr>
              <p:nvPr/>
            </p:nvSpPr>
            <p:spPr bwMode="auto">
              <a:xfrm>
                <a:off x="473" y="2590"/>
                <a:ext cx="5007" cy="771"/>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spAutoFit/>
              </a:bodyPr>
              <a:lstStyle/>
              <a:p>
                <a:pPr marL="669925" indent="-669925" algn="l">
                  <a:spcBef>
                    <a:spcPct val="50000"/>
                  </a:spcBef>
                  <a:tabLst>
                    <a:tab pos="952500" algn="l"/>
                    <a:tab pos="2195513" algn="l"/>
                    <a:tab pos="7716838" algn="l"/>
                  </a:tabLst>
                </a:pPr>
                <a:r>
                  <a:rPr lang="fr-FR" sz="2000" b="1" i="1" u="sng">
                    <a:solidFill>
                      <a:srgbClr val="FFFF66"/>
                    </a:solidFill>
                    <a:cs typeface="Times New Roman" charset="0"/>
                  </a:rPr>
                  <a:t>Equation de la mesure de phase</a:t>
                </a:r>
              </a:p>
              <a:p>
                <a:pPr marL="669925" indent="-669925" algn="l">
                  <a:spcBef>
                    <a:spcPct val="50000"/>
                  </a:spcBef>
                  <a:tabLst>
                    <a:tab pos="952500" algn="l"/>
                    <a:tab pos="2195513" algn="l"/>
                    <a:tab pos="7716838" algn="l"/>
                  </a:tabLst>
                </a:pPr>
                <a:r>
                  <a:rPr lang="fr-FR" sz="3400" b="1" i="1">
                    <a:solidFill>
                      <a:srgbClr val="FFFF66"/>
                    </a:solidFill>
                    <a:latin typeface="Symbol" charset="0"/>
                    <a:cs typeface="Times New Roman" charset="0"/>
                  </a:rPr>
                  <a:t> lF</a:t>
                </a:r>
                <a:r>
                  <a:rPr lang="fr-FR" sz="3400" b="1" i="1">
                    <a:solidFill>
                      <a:srgbClr val="FFFF66"/>
                    </a:solidFill>
                    <a:cs typeface="Times New Roman" charset="0"/>
                  </a:rPr>
                  <a:t> = </a:t>
                </a:r>
                <a:r>
                  <a:rPr lang="fr-FR" sz="3400" b="1" i="1">
                    <a:solidFill>
                      <a:srgbClr val="FFFF66"/>
                    </a:solidFill>
                    <a:latin typeface="Symbol" charset="0"/>
                    <a:cs typeface="Times New Roman" charset="0"/>
                  </a:rPr>
                  <a:t>r</a:t>
                </a:r>
                <a:r>
                  <a:rPr lang="fr-FR" sz="3400" b="1" i="1" baseline="-25000">
                    <a:solidFill>
                      <a:srgbClr val="FFFF66"/>
                    </a:solidFill>
                    <a:cs typeface="Times New Roman" charset="0"/>
                  </a:rPr>
                  <a:t>i</a:t>
                </a:r>
                <a:r>
                  <a:rPr lang="fr-FR" sz="3400" b="1" i="1" baseline="30000">
                    <a:solidFill>
                      <a:srgbClr val="FFFF66"/>
                    </a:solidFill>
                    <a:cs typeface="Times New Roman" charset="0"/>
                  </a:rPr>
                  <a:t>j</a:t>
                </a:r>
                <a:r>
                  <a:rPr lang="fr-FR" sz="3400" b="1" i="1">
                    <a:solidFill>
                      <a:srgbClr val="FFFF66"/>
                    </a:solidFill>
                    <a:cs typeface="Times New Roman" charset="0"/>
                  </a:rPr>
                  <a:t>  + c(dt</a:t>
                </a:r>
                <a:r>
                  <a:rPr lang="fr-FR" sz="3400" b="1" i="1" baseline="-25000">
                    <a:solidFill>
                      <a:srgbClr val="FFFF66"/>
                    </a:solidFill>
                    <a:cs typeface="Times New Roman" charset="0"/>
                  </a:rPr>
                  <a:t>i</a:t>
                </a:r>
                <a:r>
                  <a:rPr lang="fr-FR" sz="3400" b="1" i="1">
                    <a:solidFill>
                      <a:srgbClr val="FFFF66"/>
                    </a:solidFill>
                    <a:cs typeface="Times New Roman" charset="0"/>
                  </a:rPr>
                  <a:t>-dt</a:t>
                </a:r>
                <a:r>
                  <a:rPr lang="fr-FR" sz="3400" b="1" i="1" baseline="30000">
                    <a:solidFill>
                      <a:srgbClr val="FFFF66"/>
                    </a:solidFill>
                    <a:cs typeface="Times New Roman" charset="0"/>
                  </a:rPr>
                  <a:t>j</a:t>
                </a:r>
                <a:r>
                  <a:rPr lang="fr-FR" sz="3400" b="1" i="1">
                    <a:solidFill>
                      <a:srgbClr val="FFFF66"/>
                    </a:solidFill>
                    <a:cs typeface="Times New Roman" charset="0"/>
                  </a:rPr>
                  <a:t>) + cdt</a:t>
                </a:r>
                <a:r>
                  <a:rPr lang="fr-FR" sz="3400" b="1" i="1" baseline="-25000">
                    <a:solidFill>
                      <a:srgbClr val="FFFF66"/>
                    </a:solidFill>
                    <a:cs typeface="Times New Roman" charset="0"/>
                  </a:rPr>
                  <a:t>atmo </a:t>
                </a:r>
                <a:r>
                  <a:rPr lang="fr-FR" sz="3400" b="1" i="1">
                    <a:solidFill>
                      <a:srgbClr val="FFFF66"/>
                    </a:solidFill>
                    <a:cs typeface="Times New Roman" charset="0"/>
                  </a:rPr>
                  <a:t>+ cdt</a:t>
                </a:r>
                <a:r>
                  <a:rPr lang="fr-FR" sz="3400" b="1" i="1" baseline="-25000">
                    <a:solidFill>
                      <a:srgbClr val="FFFF66"/>
                    </a:solidFill>
                    <a:cs typeface="Times New Roman" charset="0"/>
                  </a:rPr>
                  <a:t>bm</a:t>
                </a:r>
                <a:r>
                  <a:rPr lang="fr-FR" sz="3400" b="1" i="1">
                    <a:solidFill>
                      <a:srgbClr val="FFFF66"/>
                    </a:solidFill>
                    <a:cs typeface="Times New Roman" charset="0"/>
                  </a:rPr>
                  <a:t> -</a:t>
                </a:r>
                <a:r>
                  <a:rPr lang="fr-FR" sz="3400" b="1" i="1">
                    <a:solidFill>
                      <a:srgbClr val="FFFF66"/>
                    </a:solidFill>
                    <a:latin typeface="Symbol" charset="0"/>
                    <a:cs typeface="Times New Roman" charset="0"/>
                  </a:rPr>
                  <a:t>l</a:t>
                </a:r>
                <a:r>
                  <a:rPr lang="fr-FR" sz="3400" b="1" i="1">
                    <a:solidFill>
                      <a:srgbClr val="FFFF66"/>
                    </a:solidFill>
                    <a:cs typeface="Times New Roman" charset="0"/>
                  </a:rPr>
                  <a:t>N</a:t>
                </a:r>
                <a:r>
                  <a:rPr lang="fr-FR" sz="3400" b="1" i="1" baseline="-25000">
                    <a:solidFill>
                      <a:srgbClr val="FFFF66"/>
                    </a:solidFill>
                    <a:cs typeface="Times New Roman" charset="0"/>
                  </a:rPr>
                  <a:t>i</a:t>
                </a:r>
                <a:r>
                  <a:rPr lang="fr-FR" sz="3400" b="1" i="1" baseline="30000">
                    <a:solidFill>
                      <a:srgbClr val="FFFF66"/>
                    </a:solidFill>
                    <a:cs typeface="Times New Roman" charset="0"/>
                  </a:rPr>
                  <a:t>j</a:t>
                </a:r>
                <a:endParaRPr lang="fr-FR" sz="3400" b="1">
                  <a:solidFill>
                    <a:srgbClr val="FFFF66"/>
                  </a:solidFill>
                  <a:latin typeface="Arial" charset="0"/>
                  <a:cs typeface="Times New Roman" charset="0"/>
                </a:endParaRPr>
              </a:p>
            </p:txBody>
          </p:sp>
          <p:sp>
            <p:nvSpPr>
              <p:cNvPr id="56335" name="Text Box 10"/>
              <p:cNvSpPr txBox="1">
                <a:spLocks noChangeArrowheads="1"/>
              </p:cNvSpPr>
              <p:nvPr/>
            </p:nvSpPr>
            <p:spPr bwMode="auto">
              <a:xfrm>
                <a:off x="799" y="2102"/>
                <a:ext cx="4654"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just" eaLnBrk="1" hangingPunct="1">
                  <a:lnSpc>
                    <a:spcPct val="120000"/>
                  </a:lnSpc>
                  <a:spcBef>
                    <a:spcPct val="50000"/>
                  </a:spcBef>
                </a:pPr>
                <a:r>
                  <a:rPr lang="fr-FR" b="1">
                    <a:solidFill>
                      <a:srgbClr val="333399"/>
                    </a:solidFill>
                    <a:latin typeface="Arial" charset="0"/>
                    <a:cs typeface="Times New Roman" charset="0"/>
                  </a:rPr>
                  <a:t>En tenant compte des corrections </a:t>
                </a:r>
                <a:r>
                  <a:rPr lang="fr-FR" b="1" i="1">
                    <a:solidFill>
                      <a:srgbClr val="333399"/>
                    </a:solidFill>
                    <a:latin typeface="Times" charset="0"/>
                    <a:cs typeface="Times New Roman" charset="0"/>
                  </a:rPr>
                  <a:t>dt</a:t>
                </a:r>
                <a:r>
                  <a:rPr lang="fr-FR" b="1" i="1" baseline="-25000">
                    <a:solidFill>
                      <a:srgbClr val="333399"/>
                    </a:solidFill>
                    <a:latin typeface="Times" charset="0"/>
                    <a:cs typeface="Times New Roman" charset="0"/>
                  </a:rPr>
                  <a:t>atmo</a:t>
                </a:r>
                <a:r>
                  <a:rPr lang="fr-FR" b="1">
                    <a:solidFill>
                      <a:srgbClr val="333399"/>
                    </a:solidFill>
                    <a:latin typeface="Arial" charset="0"/>
                    <a:cs typeface="Times New Roman" charset="0"/>
                  </a:rPr>
                  <a:t> et </a:t>
                </a:r>
                <a:r>
                  <a:rPr lang="fr-FR" b="1" i="1">
                    <a:solidFill>
                      <a:srgbClr val="333399"/>
                    </a:solidFill>
                    <a:latin typeface="Times" charset="0"/>
                    <a:cs typeface="Times New Roman" charset="0"/>
                  </a:rPr>
                  <a:t>dt</a:t>
                </a:r>
                <a:r>
                  <a:rPr lang="fr-FR" b="1" i="1" baseline="-25000">
                    <a:solidFill>
                      <a:srgbClr val="333399"/>
                    </a:solidFill>
                    <a:latin typeface="Times" charset="0"/>
                    <a:cs typeface="Times New Roman" charset="0"/>
                  </a:rPr>
                  <a:t>bm</a:t>
                </a:r>
                <a:r>
                  <a:rPr lang="fr-FR" b="1">
                    <a:solidFill>
                      <a:srgbClr val="333399"/>
                    </a:solidFill>
                    <a:latin typeface="Arial" charset="0"/>
                    <a:cs typeface="Times New Roman" charset="0"/>
                  </a:rPr>
                  <a:t> , et en exprimant la mesure de phase en terme de distance en la multipliant par la longueur d’onde </a:t>
                </a:r>
                <a:r>
                  <a:rPr lang="fr-FR" b="1">
                    <a:solidFill>
                      <a:srgbClr val="333399"/>
                    </a:solidFill>
                    <a:latin typeface="Symbol" charset="0"/>
                    <a:cs typeface="Times New Roman" charset="0"/>
                  </a:rPr>
                  <a:t>l</a:t>
                </a:r>
                <a:r>
                  <a:rPr lang="fr-FR" b="1">
                    <a:solidFill>
                      <a:srgbClr val="333399"/>
                    </a:solidFill>
                    <a:latin typeface="Arial" charset="0"/>
                    <a:cs typeface="Times New Roman" charset="0"/>
                  </a:rPr>
                  <a:t>, nous avons :</a:t>
                </a:r>
              </a:p>
            </p:txBody>
          </p:sp>
        </p:grpSp>
        <p:sp>
          <p:nvSpPr>
            <p:cNvPr id="56333" name="Rectangle 11"/>
            <p:cNvSpPr>
              <a:spLocks noChangeArrowheads="1"/>
            </p:cNvSpPr>
            <p:nvPr/>
          </p:nvSpPr>
          <p:spPr bwMode="auto">
            <a:xfrm>
              <a:off x="4382" y="3400"/>
              <a:ext cx="1178"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282575" indent="-282575" algn="just">
                <a:tabLst>
                  <a:tab pos="1619250" algn="l"/>
                  <a:tab pos="2195513" algn="l"/>
                  <a:tab pos="7716838" algn="l"/>
                </a:tabLst>
              </a:pPr>
              <a:r>
                <a:rPr lang="fr-FR" sz="1200" b="1" i="1">
                  <a:solidFill>
                    <a:srgbClr val="333399"/>
                  </a:solidFill>
                  <a:latin typeface="Times" charset="0"/>
                  <a:cs typeface="Times New Roman" charset="0"/>
                </a:rPr>
                <a:t>c</a:t>
              </a:r>
              <a:r>
                <a:rPr lang="fr-FR" sz="1200" i="1">
                  <a:solidFill>
                    <a:srgbClr val="333399"/>
                  </a:solidFill>
                  <a:latin typeface="Times" charset="0"/>
                  <a:cs typeface="Times New Roman" charset="0"/>
                </a:rPr>
                <a:t>	Célérité de la lumière</a:t>
              </a:r>
              <a:endParaRPr lang="fr-FR" sz="1200">
                <a:solidFill>
                  <a:srgbClr val="333399"/>
                </a:solidFill>
                <a:cs typeface="Times New Roman" charset="0"/>
              </a:endParaRPr>
            </a:p>
            <a:p>
              <a:pPr marL="282575" indent="-282575" algn="just">
                <a:tabLst>
                  <a:tab pos="1619250" algn="l"/>
                  <a:tab pos="2195513" algn="l"/>
                  <a:tab pos="7716838" algn="l"/>
                </a:tabLst>
              </a:pPr>
              <a:r>
                <a:rPr lang="fr-FR" sz="1200" b="1" i="1">
                  <a:solidFill>
                    <a:srgbClr val="333399"/>
                  </a:solidFill>
                  <a:latin typeface="Times" charset="0"/>
                  <a:cs typeface="Times New Roman" charset="0"/>
                </a:rPr>
                <a:t>N</a:t>
              </a:r>
              <a:r>
                <a:rPr lang="fr-FR" sz="1200" b="1" i="1" baseline="-25000">
                  <a:solidFill>
                    <a:srgbClr val="333399"/>
                  </a:solidFill>
                  <a:cs typeface="Times New Roman" charset="0"/>
                </a:rPr>
                <a:t>i</a:t>
              </a:r>
              <a:r>
                <a:rPr lang="fr-FR" sz="1200" b="1" i="1" baseline="30000">
                  <a:solidFill>
                    <a:srgbClr val="333399"/>
                  </a:solidFill>
                  <a:cs typeface="Times New Roman" charset="0"/>
                </a:rPr>
                <a:t>j</a:t>
              </a:r>
              <a:r>
                <a:rPr lang="fr-FR" sz="1200" i="1">
                  <a:solidFill>
                    <a:srgbClr val="333399"/>
                  </a:solidFill>
                  <a:latin typeface="Times" charset="0"/>
                  <a:cs typeface="Times New Roman" charset="0"/>
                </a:rPr>
                <a:t>	Ambiguïté entière</a:t>
              </a:r>
              <a:endParaRPr lang="fr-FR" sz="1200">
                <a:solidFill>
                  <a:srgbClr val="333399"/>
                </a:solidFill>
                <a:cs typeface="Times New Roman" charset="0"/>
              </a:endParaRPr>
            </a:p>
            <a:p>
              <a:pPr marL="282575" indent="-282575" algn="just">
                <a:tabLst>
                  <a:tab pos="1619250" algn="l"/>
                  <a:tab pos="2195513" algn="l"/>
                  <a:tab pos="7716838" algn="l"/>
                </a:tabLst>
              </a:pPr>
              <a:r>
                <a:rPr lang="fr-FR" sz="1200" b="1" i="1">
                  <a:solidFill>
                    <a:srgbClr val="333399"/>
                  </a:solidFill>
                  <a:latin typeface="Symbol" charset="0"/>
                  <a:cs typeface="Times New Roman" charset="0"/>
                </a:rPr>
                <a:t>l</a:t>
              </a:r>
              <a:r>
                <a:rPr lang="fr-FR" sz="1200" b="1" i="1">
                  <a:solidFill>
                    <a:srgbClr val="333399"/>
                  </a:solidFill>
                  <a:latin typeface="Times" charset="0"/>
                  <a:cs typeface="Times New Roman" charset="0"/>
                </a:rPr>
                <a:t>	</a:t>
              </a:r>
              <a:r>
                <a:rPr lang="fr-FR" sz="1200" i="1">
                  <a:solidFill>
                    <a:srgbClr val="333399"/>
                  </a:solidFill>
                  <a:latin typeface="Times" charset="0"/>
                  <a:cs typeface="Times New Roman" charset="0"/>
                </a:rPr>
                <a:t>Longueur d’onde</a:t>
              </a:r>
            </a:p>
            <a:p>
              <a:pPr marL="282575" indent="-282575" algn="just">
                <a:tabLst>
                  <a:tab pos="1619250" algn="l"/>
                  <a:tab pos="2195513" algn="l"/>
                  <a:tab pos="7716838" algn="l"/>
                </a:tabLst>
              </a:pPr>
              <a:r>
                <a:rPr lang="fr-FR" sz="1200" b="1" i="1">
                  <a:solidFill>
                    <a:srgbClr val="333399"/>
                  </a:solidFill>
                  <a:cs typeface="Times New Roman" charset="0"/>
                </a:rPr>
                <a:t>f	</a:t>
              </a:r>
              <a:r>
                <a:rPr lang="fr-FR" sz="1200" i="1">
                  <a:solidFill>
                    <a:srgbClr val="333399"/>
                  </a:solidFill>
                  <a:cs typeface="Times New Roman" charset="0"/>
                </a:rPr>
                <a:t>Fréquence</a:t>
              </a:r>
            </a:p>
          </p:txBody>
        </p:sp>
      </p:grpSp>
      <p:sp>
        <p:nvSpPr>
          <p:cNvPr id="56328" name="Text Box 21"/>
          <p:cNvSpPr txBox="1">
            <a:spLocks noChangeArrowheads="1"/>
          </p:cNvSpPr>
          <p:nvPr/>
        </p:nvSpPr>
        <p:spPr bwMode="auto">
          <a:xfrm>
            <a:off x="3598863" y="735013"/>
            <a:ext cx="5145087"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2149475" algn="l"/>
              </a:tabLst>
              <a:defRPr kumimoji="1" sz="1400">
                <a:solidFill>
                  <a:schemeClr val="tx1"/>
                </a:solidFill>
                <a:latin typeface="Times New Roman" charset="0"/>
                <a:ea typeface="ＭＳ Ｐゴシック" charset="0"/>
                <a:cs typeface="ＭＳ Ｐゴシック" charset="0"/>
              </a:defRPr>
            </a:lvl1pPr>
            <a:lvl2pPr marL="742950" indent="-285750" eaLnBrk="0" hangingPunct="0">
              <a:tabLst>
                <a:tab pos="2149475" algn="l"/>
              </a:tabLst>
              <a:defRPr kumimoji="1" sz="1400">
                <a:solidFill>
                  <a:schemeClr val="tx1"/>
                </a:solidFill>
                <a:latin typeface="Times New Roman" charset="0"/>
                <a:ea typeface="ＭＳ Ｐゴシック" charset="0"/>
              </a:defRPr>
            </a:lvl2pPr>
            <a:lvl3pPr marL="1143000" indent="-228600" eaLnBrk="0" hangingPunct="0">
              <a:tabLst>
                <a:tab pos="2149475" algn="l"/>
              </a:tabLst>
              <a:defRPr kumimoji="1" sz="1400">
                <a:solidFill>
                  <a:schemeClr val="tx1"/>
                </a:solidFill>
                <a:latin typeface="Times New Roman" charset="0"/>
                <a:ea typeface="ＭＳ Ｐゴシック" charset="0"/>
              </a:defRPr>
            </a:lvl3pPr>
            <a:lvl4pPr marL="1600200" indent="-228600" eaLnBrk="0" hangingPunct="0">
              <a:tabLst>
                <a:tab pos="2149475" algn="l"/>
              </a:tabLst>
              <a:defRPr kumimoji="1" sz="1400">
                <a:solidFill>
                  <a:schemeClr val="tx1"/>
                </a:solidFill>
                <a:latin typeface="Times New Roman" charset="0"/>
                <a:ea typeface="ＭＳ Ｐゴシック" charset="0"/>
              </a:defRPr>
            </a:lvl4pPr>
            <a:lvl5pPr marL="2057400" indent="-228600" eaLnBrk="0" hangingPunct="0">
              <a:tabLst>
                <a:tab pos="2149475" algn="l"/>
              </a:tabLst>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2149475" algn="l"/>
              </a:tabLs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2149475" algn="l"/>
              </a:tabLs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2149475" algn="l"/>
              </a:tabLs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2149475" algn="l"/>
              </a:tabLst>
              <a:defRPr kumimoji="1" sz="1400">
                <a:solidFill>
                  <a:schemeClr val="tx1"/>
                </a:solidFill>
                <a:latin typeface="Times New Roman" charset="0"/>
                <a:ea typeface="ＭＳ Ｐゴシック" charset="0"/>
              </a:defRPr>
            </a:lvl9pPr>
          </a:lstStyle>
          <a:p>
            <a:pPr algn="l" eaLnBrk="1" hangingPunct="1">
              <a:lnSpc>
                <a:spcPct val="120000"/>
              </a:lnSpc>
              <a:spcBef>
                <a:spcPct val="50000"/>
              </a:spcBef>
            </a:pPr>
            <a:r>
              <a:rPr lang="fr-FR" sz="2000" b="1">
                <a:solidFill>
                  <a:schemeClr val="bg1"/>
                </a:solidFill>
                <a:latin typeface="Symbol" charset="0"/>
                <a:cs typeface="Times New Roman" charset="0"/>
              </a:rPr>
              <a:t>f</a:t>
            </a:r>
            <a:r>
              <a:rPr lang="fr-FR" sz="2000" b="1" baseline="30000">
                <a:solidFill>
                  <a:schemeClr val="bg1"/>
                </a:solidFill>
                <a:latin typeface="Arial" charset="0"/>
                <a:cs typeface="Times New Roman" charset="0"/>
              </a:rPr>
              <a:t>j</a:t>
            </a:r>
            <a:r>
              <a:rPr lang="fr-FR" sz="2000" b="1" baseline="-25000">
                <a:solidFill>
                  <a:schemeClr val="bg1"/>
                </a:solidFill>
                <a:latin typeface="Arial" charset="0"/>
                <a:cs typeface="Times New Roman" charset="0"/>
              </a:rPr>
              <a:t>(te) </a:t>
            </a:r>
            <a:r>
              <a:rPr lang="fr-FR" sz="2000" b="1">
                <a:solidFill>
                  <a:schemeClr val="bg1"/>
                </a:solidFill>
                <a:latin typeface="Arial" charset="0"/>
                <a:cs typeface="Times New Roman" charset="0"/>
              </a:rPr>
              <a:t>= </a:t>
            </a:r>
            <a:r>
              <a:rPr lang="fr-FR" sz="2000" b="1">
                <a:solidFill>
                  <a:schemeClr val="bg1"/>
                </a:solidFill>
                <a:latin typeface="Symbol" charset="0"/>
                <a:cs typeface="Arial" charset="0"/>
              </a:rPr>
              <a:t>f</a:t>
            </a:r>
            <a:r>
              <a:rPr lang="fr-FR" sz="2000" b="1" baseline="30000">
                <a:solidFill>
                  <a:schemeClr val="bg1"/>
                </a:solidFill>
                <a:latin typeface="Arial" charset="0"/>
                <a:cs typeface="Times New Roman" charset="0"/>
              </a:rPr>
              <a:t>j</a:t>
            </a:r>
            <a:r>
              <a:rPr lang="fr-FR" sz="2000" b="1" baseline="-25000">
                <a:solidFill>
                  <a:schemeClr val="bg1"/>
                </a:solidFill>
                <a:latin typeface="Arial" charset="0"/>
                <a:cs typeface="Times New Roman" charset="0"/>
              </a:rPr>
              <a:t> (tr)</a:t>
            </a:r>
            <a:r>
              <a:rPr lang="fr-FR" sz="2000" b="1">
                <a:solidFill>
                  <a:schemeClr val="bg1"/>
                </a:solidFill>
                <a:latin typeface="Arial" charset="0"/>
                <a:cs typeface="Times New Roman" charset="0"/>
              </a:rPr>
              <a:t> - f (</a:t>
            </a:r>
            <a:r>
              <a:rPr lang="fr-FR" sz="2000" b="1">
                <a:solidFill>
                  <a:schemeClr val="bg1"/>
                </a:solidFill>
                <a:latin typeface="Symbol" charset="0"/>
                <a:cs typeface="Arial" charset="0"/>
              </a:rPr>
              <a:t>r</a:t>
            </a:r>
            <a:r>
              <a:rPr lang="fr-FR" sz="2000" b="1" baseline="-25000">
                <a:solidFill>
                  <a:schemeClr val="bg1"/>
                </a:solidFill>
                <a:latin typeface="Arial" charset="0"/>
                <a:cs typeface="Arial" charset="0"/>
              </a:rPr>
              <a:t>i</a:t>
            </a:r>
            <a:r>
              <a:rPr lang="fr-FR" sz="2000" b="1" baseline="30000">
                <a:solidFill>
                  <a:schemeClr val="bg1"/>
                </a:solidFill>
                <a:latin typeface="Arial" charset="0"/>
                <a:cs typeface="Arial" charset="0"/>
              </a:rPr>
              <a:t>j</a:t>
            </a:r>
            <a:r>
              <a:rPr lang="fr-FR" sz="2000" b="1">
                <a:solidFill>
                  <a:schemeClr val="bg1"/>
                </a:solidFill>
                <a:latin typeface="Arial" charset="0"/>
                <a:cs typeface="Times New Roman" charset="0"/>
              </a:rPr>
              <a:t> / c)</a:t>
            </a:r>
          </a:p>
          <a:p>
            <a:pPr algn="l" eaLnBrk="1" hangingPunct="1">
              <a:lnSpc>
                <a:spcPct val="120000"/>
              </a:lnSpc>
              <a:spcBef>
                <a:spcPct val="25000"/>
              </a:spcBef>
            </a:pPr>
            <a:r>
              <a:rPr lang="fr-FR" sz="2000" b="1">
                <a:solidFill>
                  <a:srgbClr val="008000"/>
                </a:solidFill>
                <a:latin typeface="Symbol" charset="0"/>
                <a:cs typeface="Times New Roman" charset="0"/>
              </a:rPr>
              <a:t>Dj</a:t>
            </a:r>
            <a:r>
              <a:rPr lang="fr-FR" sz="2000" b="1" baseline="-25000">
                <a:solidFill>
                  <a:srgbClr val="008000"/>
                </a:solidFill>
                <a:latin typeface="Arial" charset="0"/>
                <a:cs typeface="Times New Roman" charset="0"/>
              </a:rPr>
              <a:t>(tr)</a:t>
            </a:r>
            <a:r>
              <a:rPr lang="fr-FR" sz="2000" b="1" baseline="30000">
                <a:solidFill>
                  <a:schemeClr val="bg1"/>
                </a:solidFill>
                <a:latin typeface="Arial" charset="0"/>
                <a:cs typeface="Times New Roman" charset="0"/>
              </a:rPr>
              <a:t> </a:t>
            </a:r>
            <a:r>
              <a:rPr lang="fr-FR" sz="2000" b="1">
                <a:solidFill>
                  <a:schemeClr val="bg1"/>
                </a:solidFill>
                <a:latin typeface="Arial" charset="0"/>
                <a:cs typeface="Times New Roman" charset="0"/>
              </a:rPr>
              <a:t>+ </a:t>
            </a:r>
            <a:r>
              <a:rPr lang="fr-FR" sz="2000" b="1">
                <a:solidFill>
                  <a:srgbClr val="E400E4"/>
                </a:solidFill>
                <a:latin typeface="Arial" charset="0"/>
                <a:cs typeface="Times New Roman" charset="0"/>
              </a:rPr>
              <a:t>n</a:t>
            </a:r>
            <a:r>
              <a:rPr lang="fr-FR" sz="2000" b="1" baseline="-25000">
                <a:solidFill>
                  <a:srgbClr val="E400E4"/>
                </a:solidFill>
                <a:latin typeface="Arial" charset="0"/>
                <a:cs typeface="Times New Roman" charset="0"/>
              </a:rPr>
              <a:t>(tr) </a:t>
            </a:r>
            <a:r>
              <a:rPr lang="fr-FR" sz="2000" b="1">
                <a:solidFill>
                  <a:schemeClr val="bg1"/>
                </a:solidFill>
                <a:latin typeface="Arial" charset="0"/>
                <a:cs typeface="Times New Roman" charset="0"/>
              </a:rPr>
              <a:t>= </a:t>
            </a:r>
            <a:r>
              <a:rPr lang="fr-FR" sz="2000" b="1">
                <a:solidFill>
                  <a:schemeClr val="bg1"/>
                </a:solidFill>
                <a:latin typeface="Symbol" charset="0"/>
                <a:cs typeface="Arial" charset="0"/>
              </a:rPr>
              <a:t>f</a:t>
            </a:r>
            <a:r>
              <a:rPr lang="fr-FR" sz="2000" b="1" baseline="-25000">
                <a:solidFill>
                  <a:schemeClr val="bg1"/>
                </a:solidFill>
                <a:latin typeface="Arial" charset="0"/>
                <a:cs typeface="Times New Roman" charset="0"/>
              </a:rPr>
              <a:t>i(tr)</a:t>
            </a:r>
            <a:r>
              <a:rPr lang="fr-FR" sz="2000" b="1">
                <a:solidFill>
                  <a:schemeClr val="bg1"/>
                </a:solidFill>
                <a:latin typeface="Arial" charset="0"/>
                <a:cs typeface="Times New Roman" charset="0"/>
              </a:rPr>
              <a:t> - </a:t>
            </a:r>
            <a:r>
              <a:rPr lang="fr-FR" sz="2000" b="1">
                <a:solidFill>
                  <a:schemeClr val="bg1"/>
                </a:solidFill>
                <a:latin typeface="Symbol" charset="0"/>
                <a:cs typeface="Times New Roman" charset="0"/>
              </a:rPr>
              <a:t>f</a:t>
            </a:r>
            <a:r>
              <a:rPr lang="fr-FR" sz="2000" b="1" baseline="30000">
                <a:solidFill>
                  <a:schemeClr val="bg1"/>
                </a:solidFill>
                <a:latin typeface="Arial" charset="0"/>
                <a:cs typeface="Times New Roman" charset="0"/>
              </a:rPr>
              <a:t>j</a:t>
            </a:r>
            <a:r>
              <a:rPr lang="fr-FR" sz="2000" b="1" baseline="-25000">
                <a:solidFill>
                  <a:schemeClr val="bg1"/>
                </a:solidFill>
                <a:latin typeface="Arial" charset="0"/>
                <a:cs typeface="Times New Roman" charset="0"/>
              </a:rPr>
              <a:t>(te) </a:t>
            </a:r>
            <a:r>
              <a:rPr lang="fr-FR" sz="2000" b="1">
                <a:solidFill>
                  <a:schemeClr val="bg1"/>
                </a:solidFill>
                <a:latin typeface="Arial" charset="0"/>
                <a:cs typeface="Times New Roman" charset="0"/>
              </a:rPr>
              <a:t>- </a:t>
            </a:r>
            <a:r>
              <a:rPr lang="fr-FR" sz="2000" b="1">
                <a:solidFill>
                  <a:srgbClr val="333399"/>
                </a:solidFill>
                <a:latin typeface="Arial" charset="0"/>
                <a:cs typeface="Times New Roman" charset="0"/>
              </a:rPr>
              <a:t>N</a:t>
            </a:r>
            <a:r>
              <a:rPr lang="fr-FR" sz="2000" b="1" baseline="-25000">
                <a:solidFill>
                  <a:srgbClr val="333399"/>
                </a:solidFill>
                <a:latin typeface="Arial" charset="0"/>
                <a:cs typeface="Times New Roman" charset="0"/>
              </a:rPr>
              <a:t>i</a:t>
            </a:r>
            <a:r>
              <a:rPr lang="fr-FR" sz="2000" b="1" baseline="30000">
                <a:solidFill>
                  <a:srgbClr val="333399"/>
                </a:solidFill>
                <a:latin typeface="Arial" charset="0"/>
                <a:cs typeface="Times New Roman" charset="0"/>
              </a:rPr>
              <a:t>j</a:t>
            </a:r>
            <a:r>
              <a:rPr lang="fr-FR" sz="2000" b="1" baseline="-25000">
                <a:solidFill>
                  <a:srgbClr val="333399"/>
                </a:solidFill>
                <a:latin typeface="Arial" charset="0"/>
                <a:cs typeface="Times New Roman" charset="0"/>
              </a:rPr>
              <a:t>(t1)</a:t>
            </a:r>
            <a:r>
              <a:rPr lang="fr-FR" sz="2000" b="1" baseline="-25000">
                <a:solidFill>
                  <a:schemeClr val="bg1"/>
                </a:solidFill>
                <a:latin typeface="Arial" charset="0"/>
                <a:cs typeface="Times New Roman" charset="0"/>
              </a:rPr>
              <a:t> </a:t>
            </a:r>
          </a:p>
        </p:txBody>
      </p:sp>
      <p:sp>
        <p:nvSpPr>
          <p:cNvPr id="118809" name="AutoShape 25"/>
          <p:cNvSpPr>
            <a:spLocks noChangeArrowheads="1"/>
          </p:cNvSpPr>
          <p:nvPr/>
        </p:nvSpPr>
        <p:spPr bwMode="auto">
          <a:xfrm>
            <a:off x="2159000" y="2616200"/>
            <a:ext cx="666750" cy="423863"/>
          </a:xfrm>
          <a:prstGeom prst="rightArrow">
            <a:avLst>
              <a:gd name="adj1" fmla="val 50000"/>
              <a:gd name="adj2" fmla="val 39326"/>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56330" name="AutoShape 27"/>
          <p:cNvSpPr>
            <a:spLocks/>
          </p:cNvSpPr>
          <p:nvPr/>
        </p:nvSpPr>
        <p:spPr bwMode="auto">
          <a:xfrm>
            <a:off x="3249613" y="769938"/>
            <a:ext cx="141287" cy="827087"/>
          </a:xfrm>
          <a:prstGeom prst="leftBrace">
            <a:avLst>
              <a:gd name="adj1" fmla="val 48783"/>
              <a:gd name="adj2" fmla="val 50000"/>
            </a:avLst>
          </a:pr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788"/>
                                        </p:tgtEl>
                                        <p:attrNameLst>
                                          <p:attrName>style.visibility</p:attrName>
                                        </p:attrNameLst>
                                      </p:cBhvr>
                                      <p:to>
                                        <p:strVal val="visible"/>
                                      </p:to>
                                    </p:set>
                                    <p:animEffect transition="in" filter="fade">
                                      <p:cBhvr>
                                        <p:cTn id="7" dur="2000"/>
                                        <p:tgtEl>
                                          <p:spTgt spid="11878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8809"/>
                                        </p:tgtEl>
                                        <p:attrNameLst>
                                          <p:attrName>style.visibility</p:attrName>
                                        </p:attrNameLst>
                                      </p:cBhvr>
                                      <p:to>
                                        <p:strVal val="visible"/>
                                      </p:to>
                                    </p:set>
                                    <p:animEffect transition="in" filter="fade">
                                      <p:cBhvr>
                                        <p:cTn id="11" dur="2000"/>
                                        <p:tgtEl>
                                          <p:spTgt spid="11880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8789"/>
                                        </p:tgtEl>
                                        <p:attrNameLst>
                                          <p:attrName>style.visibility</p:attrName>
                                        </p:attrNameLst>
                                      </p:cBhvr>
                                      <p:to>
                                        <p:strVal val="visible"/>
                                      </p:to>
                                    </p:set>
                                    <p:animEffect transition="in" filter="fade">
                                      <p:cBhvr>
                                        <p:cTn id="14" dur="2000"/>
                                        <p:tgtEl>
                                          <p:spTgt spid="11878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p:bldP spid="118789" grpId="0"/>
      <p:bldP spid="11880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57346"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57347"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920ECBEF-2930-704E-8B79-D8E3F8EB6EE9}" type="slidenum">
              <a:rPr kumimoji="0" lang="fr-FR" sz="800">
                <a:solidFill>
                  <a:srgbClr val="FFFFFF"/>
                </a:solidFill>
              </a:rPr>
              <a:pPr eaLnBrk="1" hangingPunct="1"/>
              <a:t>47</a:t>
            </a:fld>
            <a:endParaRPr kumimoji="0" lang="fr-FR" sz="800">
              <a:solidFill>
                <a:srgbClr val="FFFFFF"/>
              </a:solidFill>
            </a:endParaRPr>
          </a:p>
        </p:txBody>
      </p:sp>
      <p:sp>
        <p:nvSpPr>
          <p:cNvPr id="57348" name="Rectangle 2"/>
          <p:cNvSpPr>
            <a:spLocks noGrp="1" noChangeArrowheads="1"/>
          </p:cNvSpPr>
          <p:nvPr>
            <p:ph type="title"/>
          </p:nvPr>
        </p:nvSpPr>
        <p:spPr>
          <a:xfrm>
            <a:off x="1044575" y="88900"/>
            <a:ext cx="8062913" cy="533400"/>
          </a:xfrm>
        </p:spPr>
        <p:txBody>
          <a:bodyPr/>
          <a:lstStyle/>
          <a:p>
            <a:pPr eaLnBrk="1" hangingPunct="1"/>
            <a:r>
              <a:rPr lang="fr-FR" sz="1600">
                <a:latin typeface="Arial" charset="0"/>
                <a:ea typeface="ＭＳ Ｐゴシック" charset="0"/>
                <a:cs typeface="Times New Roman" charset="0"/>
              </a:rPr>
              <a:t>Les mesures différentielles</a:t>
            </a:r>
            <a:endParaRPr lang="fr-FR" sz="1600" b="0">
              <a:latin typeface="Arial" charset="0"/>
              <a:ea typeface="ＭＳ Ｐゴシック" charset="0"/>
              <a:cs typeface="Times New Roman" charset="0"/>
            </a:endParaRPr>
          </a:p>
        </p:txBody>
      </p:sp>
      <p:sp>
        <p:nvSpPr>
          <p:cNvPr id="57349" name="Text Box 3"/>
          <p:cNvSpPr txBox="1">
            <a:spLocks noChangeArrowheads="1"/>
          </p:cNvSpPr>
          <p:nvPr/>
        </p:nvSpPr>
        <p:spPr bwMode="auto">
          <a:xfrm>
            <a:off x="1120775" y="671513"/>
            <a:ext cx="7785100"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just" eaLnBrk="1" hangingPunct="1">
              <a:spcBef>
                <a:spcPct val="50000"/>
              </a:spcBef>
            </a:pPr>
            <a:r>
              <a:rPr lang="fr-FR" sz="1600" b="1">
                <a:solidFill>
                  <a:schemeClr val="bg1"/>
                </a:solidFill>
                <a:latin typeface="Arial" charset="0"/>
                <a:cs typeface="Times New Roman" charset="0"/>
              </a:rPr>
              <a:t>Pour déterminer les erreurs d’horloges et les ambiguïtés entières, on traite non pas les mesures de phase </a:t>
            </a:r>
            <a:r>
              <a:rPr lang="fr-FR" sz="1600" b="1">
                <a:solidFill>
                  <a:schemeClr val="bg1"/>
                </a:solidFill>
                <a:latin typeface="Symbol" charset="0"/>
                <a:cs typeface="Times New Roman" charset="0"/>
              </a:rPr>
              <a:t>F</a:t>
            </a:r>
            <a:r>
              <a:rPr lang="fr-FR" sz="1600" b="1" baseline="-25000">
                <a:solidFill>
                  <a:schemeClr val="bg1"/>
                </a:solidFill>
                <a:latin typeface="Arial" charset="0"/>
                <a:cs typeface="Times New Roman" charset="0"/>
              </a:rPr>
              <a:t>i</a:t>
            </a:r>
            <a:r>
              <a:rPr lang="fr-FR" sz="1600" b="1" baseline="30000">
                <a:solidFill>
                  <a:schemeClr val="bg1"/>
                </a:solidFill>
                <a:latin typeface="Arial" charset="0"/>
                <a:cs typeface="Times New Roman" charset="0"/>
              </a:rPr>
              <a:t>j</a:t>
            </a:r>
            <a:r>
              <a:rPr lang="fr-FR" sz="1600" b="1">
                <a:solidFill>
                  <a:schemeClr val="bg1"/>
                </a:solidFill>
                <a:latin typeface="Arial" charset="0"/>
                <a:cs typeface="Times New Roman" charset="0"/>
              </a:rPr>
              <a:t> directement, mais des différences de ces mesures.</a:t>
            </a:r>
          </a:p>
        </p:txBody>
      </p:sp>
      <p:sp>
        <p:nvSpPr>
          <p:cNvPr id="57350" name="Rectangle 5"/>
          <p:cNvSpPr>
            <a:spLocks noChangeArrowheads="1"/>
          </p:cNvSpPr>
          <p:nvPr/>
        </p:nvSpPr>
        <p:spPr bwMode="auto">
          <a:xfrm>
            <a:off x="1866900" y="32718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p>
        </p:txBody>
      </p:sp>
      <p:graphicFrame>
        <p:nvGraphicFramePr>
          <p:cNvPr id="290822" name="Object 2"/>
          <p:cNvGraphicFramePr>
            <a:graphicFrameLocks noChangeAspect="1"/>
          </p:cNvGraphicFramePr>
          <p:nvPr/>
        </p:nvGraphicFramePr>
        <p:xfrm>
          <a:off x="887413" y="5840413"/>
          <a:ext cx="7961312" cy="457200"/>
        </p:xfrm>
        <a:graphic>
          <a:graphicData uri="http://schemas.openxmlformats.org/presentationml/2006/ole">
            <mc:AlternateContent xmlns:mc="http://schemas.openxmlformats.org/markup-compatibility/2006">
              <mc:Choice xmlns:v="urn:schemas-microsoft-com:vml" Requires="v">
                <p:oleObj spid="_x0000_s57373" name="Équation" r:id="rId3" imgW="4114800" imgH="241300" progId="Equation.3">
                  <p:embed/>
                </p:oleObj>
              </mc:Choice>
              <mc:Fallback>
                <p:oleObj name="Équation" r:id="rId3" imgW="4114800" imgH="2413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413" y="5840413"/>
                        <a:ext cx="79613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0823" name="Rectangle 7"/>
          <p:cNvSpPr>
            <a:spLocks noChangeArrowheads="1"/>
          </p:cNvSpPr>
          <p:nvPr/>
        </p:nvSpPr>
        <p:spPr bwMode="auto">
          <a:xfrm>
            <a:off x="425450" y="1481138"/>
            <a:ext cx="72882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tabLst>
                <a:tab pos="193675" algn="l"/>
              </a:tabLst>
            </a:pPr>
            <a:r>
              <a:rPr lang="fr-FR" sz="1600">
                <a:solidFill>
                  <a:schemeClr val="folHlink"/>
                </a:solidFill>
                <a:latin typeface="Arial" charset="0"/>
                <a:cs typeface="Times New Roman" charset="0"/>
                <a:sym typeface="Symbol" charset="0"/>
              </a:rPr>
              <a:t></a:t>
            </a:r>
            <a:r>
              <a:rPr lang="fr-FR" sz="1600">
                <a:solidFill>
                  <a:schemeClr val="folHlink"/>
                </a:solidFill>
                <a:latin typeface="Arial" charset="0"/>
                <a:cs typeface="Times New Roman" charset="0"/>
              </a:rPr>
              <a:t>	 </a:t>
            </a:r>
            <a:r>
              <a:rPr lang="fr-FR" sz="1800" b="1" u="sng">
                <a:solidFill>
                  <a:schemeClr val="folHlink"/>
                </a:solidFill>
                <a:latin typeface="Arial" charset="0"/>
                <a:cs typeface="Times New Roman" charset="0"/>
                <a:sym typeface="Symbol" charset="0"/>
              </a:rPr>
              <a:t>Simple différence</a:t>
            </a:r>
            <a:r>
              <a:rPr lang="fr-FR" sz="1600">
                <a:solidFill>
                  <a:schemeClr val="folHlink"/>
                </a:solidFill>
                <a:latin typeface="Arial" charset="0"/>
                <a:cs typeface="Times New Roman" charset="0"/>
                <a:sym typeface="Symbol" charset="0"/>
              </a:rPr>
              <a:t> : On élimine ainsi le décalage d'horloge satellite</a:t>
            </a:r>
            <a:endParaRPr lang="en-US" sz="1600">
              <a:solidFill>
                <a:schemeClr val="folHlink"/>
              </a:solidFill>
              <a:latin typeface="Arial" charset="0"/>
              <a:cs typeface="Times New Roman" charset="0"/>
              <a:sym typeface="Symbol" charset="0"/>
            </a:endParaRPr>
          </a:p>
        </p:txBody>
      </p:sp>
      <p:grpSp>
        <p:nvGrpSpPr>
          <p:cNvPr id="2" name="Group 8"/>
          <p:cNvGrpSpPr>
            <a:grpSpLocks/>
          </p:cNvGrpSpPr>
          <p:nvPr/>
        </p:nvGrpSpPr>
        <p:grpSpPr bwMode="auto">
          <a:xfrm>
            <a:off x="5973763" y="1941513"/>
            <a:ext cx="3038475" cy="3719512"/>
            <a:chOff x="800" y="1924"/>
            <a:chExt cx="1449" cy="1920"/>
          </a:xfrm>
        </p:grpSpPr>
        <p:pic>
          <p:nvPicPr>
            <p:cNvPr id="5735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 y="1924"/>
              <a:ext cx="1449"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6" name="Text Box 10"/>
            <p:cNvSpPr txBox="1">
              <a:spLocks noChangeArrowheads="1"/>
            </p:cNvSpPr>
            <p:nvPr/>
          </p:nvSpPr>
          <p:spPr bwMode="auto">
            <a:xfrm>
              <a:off x="831" y="1943"/>
              <a:ext cx="133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1600" b="1">
                  <a:solidFill>
                    <a:schemeClr val="bg1"/>
                  </a:solidFill>
                  <a:latin typeface="Arial" charset="0"/>
                </a:rPr>
                <a:t>Simple différence</a:t>
              </a:r>
            </a:p>
          </p:txBody>
        </p:sp>
      </p:grpSp>
      <p:sp>
        <p:nvSpPr>
          <p:cNvPr id="290837" name="Rectangle 21"/>
          <p:cNvSpPr>
            <a:spLocks noChangeArrowheads="1"/>
          </p:cNvSpPr>
          <p:nvPr/>
        </p:nvSpPr>
        <p:spPr bwMode="auto">
          <a:xfrm>
            <a:off x="666750" y="1976438"/>
            <a:ext cx="5243513"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fr-FR" sz="1600">
                <a:solidFill>
                  <a:srgbClr val="333399"/>
                </a:solidFill>
                <a:latin typeface="Arial" charset="0"/>
                <a:cs typeface="Arial" charset="0"/>
              </a:rPr>
              <a:t>La simple différence consiste à former à un instant donné la différence de mesures entre un satellite et deux récepteurs. On constate que cette différence permet d'éliminer les décalages d'horloges satellites et de réduire l'influence des autres erreurs.</a:t>
            </a:r>
          </a:p>
          <a:p>
            <a:pPr algn="l"/>
            <a:endParaRPr lang="fr-FR" sz="1600">
              <a:solidFill>
                <a:srgbClr val="333399"/>
              </a:solidFill>
              <a:latin typeface="Arial" charset="0"/>
              <a:cs typeface="Arial" charset="0"/>
            </a:endParaRPr>
          </a:p>
          <a:p>
            <a:pPr algn="l"/>
            <a:r>
              <a:rPr lang="fr-FR">
                <a:solidFill>
                  <a:schemeClr val="bg1"/>
                </a:solidFill>
                <a:latin typeface="Arial" charset="0"/>
                <a:cs typeface="Arial" charset="0"/>
              </a:rPr>
              <a:t>Par contre elle impose des contraintes fortes :</a:t>
            </a:r>
          </a:p>
          <a:p>
            <a:pPr algn="l"/>
            <a:endParaRPr lang="fr-FR">
              <a:solidFill>
                <a:schemeClr val="bg1"/>
              </a:solidFill>
              <a:latin typeface="Arial" charset="0"/>
              <a:cs typeface="Arial" charset="0"/>
            </a:endParaRPr>
          </a:p>
          <a:p>
            <a:pPr algn="l">
              <a:buFontTx/>
              <a:buChar char="•"/>
            </a:pPr>
            <a:r>
              <a:rPr lang="fr-FR">
                <a:solidFill>
                  <a:schemeClr val="bg1"/>
                </a:solidFill>
                <a:latin typeface="Arial" charset="0"/>
                <a:cs typeface="Arial" charset="0"/>
              </a:rPr>
              <a:t>  Il faut disposer de deux récepteurs et faire les mesures aux mêmes époques.</a:t>
            </a:r>
          </a:p>
          <a:p>
            <a:pPr algn="l">
              <a:buFontTx/>
              <a:buChar char="•"/>
            </a:pPr>
            <a:r>
              <a:rPr lang="fr-FR">
                <a:solidFill>
                  <a:schemeClr val="bg1"/>
                </a:solidFill>
                <a:latin typeface="Arial" charset="0"/>
                <a:cs typeface="Arial" charset="0"/>
              </a:rPr>
              <a:t>  L'estimation ne portera plus sur les coordonnées d'un point mais sur </a:t>
            </a:r>
            <a:r>
              <a:rPr lang="fr-FR" b="1">
                <a:solidFill>
                  <a:schemeClr val="bg1"/>
                </a:solidFill>
                <a:latin typeface="Arial" charset="0"/>
                <a:cs typeface="Arial" charset="0"/>
              </a:rPr>
              <a:t>le vecteur entre deux points</a:t>
            </a:r>
            <a:r>
              <a:rPr lang="fr-FR">
                <a:solidFill>
                  <a:schemeClr val="bg1"/>
                </a:solidFill>
                <a:latin typeface="Arial" charset="0"/>
                <a:cs typeface="Arial" charset="0"/>
              </a:rPr>
              <a:t>, c'est du positionnement relatif.</a:t>
            </a:r>
          </a:p>
          <a:p>
            <a:pPr algn="l"/>
            <a:endParaRPr lang="fr-FR" sz="1600">
              <a:solidFill>
                <a:schemeClr val="bg1"/>
              </a:solidFill>
              <a:latin typeface="Arial" charset="0"/>
              <a:cs typeface="Arial" charset="0"/>
            </a:endParaRPr>
          </a:p>
          <a:p>
            <a:pPr algn="l"/>
            <a:endParaRPr lang="fr-FR" sz="1200">
              <a:solidFill>
                <a:schemeClr val="bg1"/>
              </a:solidFill>
              <a:latin typeface="Arial" charset="0"/>
              <a:cs typeface="Arial" charset="0"/>
            </a:endParaRPr>
          </a:p>
          <a:p>
            <a:pPr algn="l"/>
            <a:r>
              <a:rPr lang="fr-FR" sz="1600" b="1" u="sng">
                <a:solidFill>
                  <a:srgbClr val="333399"/>
                </a:solidFill>
                <a:latin typeface="Arial" charset="0"/>
                <a:cs typeface="Arial" charset="0"/>
              </a:rPr>
              <a:t>La relation d'observation devient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90823">
                                            <p:txEl>
                                              <p:pRg st="0" end="0"/>
                                            </p:txEl>
                                          </p:spTgt>
                                        </p:tgtEl>
                                        <p:attrNameLst>
                                          <p:attrName>style.visibility</p:attrName>
                                        </p:attrNameLst>
                                      </p:cBhvr>
                                      <p:to>
                                        <p:strVal val="visible"/>
                                      </p:to>
                                    </p:set>
                                    <p:anim calcmode="lin" valueType="num">
                                      <p:cBhvr additive="base">
                                        <p:cTn id="7" dur="500" fill="hold"/>
                                        <p:tgtEl>
                                          <p:spTgt spid="2908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082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0837">
                                            <p:txEl>
                                              <p:pRg st="0" end="0"/>
                                            </p:txEl>
                                          </p:spTgt>
                                        </p:tgtEl>
                                        <p:attrNameLst>
                                          <p:attrName>style.visibility</p:attrName>
                                        </p:attrNameLst>
                                      </p:cBhvr>
                                      <p:to>
                                        <p:strVal val="visible"/>
                                      </p:to>
                                    </p:set>
                                    <p:anim calcmode="lin" valueType="num">
                                      <p:cBhvr additive="base">
                                        <p:cTn id="11" dur="500" fill="hold"/>
                                        <p:tgtEl>
                                          <p:spTgt spid="29083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90837">
                                            <p:txEl>
                                              <p:pRg st="0" end="0"/>
                                            </p:txEl>
                                          </p:spTgt>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290837">
                                            <p:txEl>
                                              <p:pRg st="2" end="2"/>
                                            </p:txEl>
                                          </p:spTgt>
                                        </p:tgtEl>
                                        <p:attrNameLst>
                                          <p:attrName>style.visibility</p:attrName>
                                        </p:attrNameLst>
                                      </p:cBhvr>
                                      <p:to>
                                        <p:strVal val="visible"/>
                                      </p:to>
                                    </p:set>
                                    <p:anim calcmode="lin" valueType="num">
                                      <p:cBhvr additive="base">
                                        <p:cTn id="20" dur="500" fill="hold"/>
                                        <p:tgtEl>
                                          <p:spTgt spid="29083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90837">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90837">
                                            <p:txEl>
                                              <p:pRg st="4" end="4"/>
                                            </p:txEl>
                                          </p:spTgt>
                                        </p:tgtEl>
                                        <p:attrNameLst>
                                          <p:attrName>style.visibility</p:attrName>
                                        </p:attrNameLst>
                                      </p:cBhvr>
                                      <p:to>
                                        <p:strVal val="visible"/>
                                      </p:to>
                                    </p:set>
                                    <p:anim calcmode="lin" valueType="num">
                                      <p:cBhvr additive="base">
                                        <p:cTn id="24" dur="500" fill="hold"/>
                                        <p:tgtEl>
                                          <p:spTgt spid="290837">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90837">
                                            <p:txEl>
                                              <p:pRg st="4" end="4"/>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90837">
                                            <p:txEl>
                                              <p:pRg st="5" end="5"/>
                                            </p:txEl>
                                          </p:spTgt>
                                        </p:tgtEl>
                                        <p:attrNameLst>
                                          <p:attrName>style.visibility</p:attrName>
                                        </p:attrNameLst>
                                      </p:cBhvr>
                                      <p:to>
                                        <p:strVal val="visible"/>
                                      </p:to>
                                    </p:set>
                                    <p:anim calcmode="lin" valueType="num">
                                      <p:cBhvr additive="base">
                                        <p:cTn id="28" dur="500" fill="hold"/>
                                        <p:tgtEl>
                                          <p:spTgt spid="290837">
                                            <p:txEl>
                                              <p:pRg st="5" end="5"/>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9083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p:cTn id="33" dur="1" fill="hold">
                                          <p:stCondLst>
                                            <p:cond delay="0"/>
                                          </p:stCondLst>
                                        </p:cTn>
                                        <p:tgtEl>
                                          <p:spTgt spid="290837">
                                            <p:txEl>
                                              <p:pRg st="8" end="8"/>
                                            </p:txEl>
                                          </p:spTgt>
                                        </p:tgtEl>
                                        <p:attrNameLst>
                                          <p:attrName>style.visibility</p:attrName>
                                        </p:attrNameLst>
                                      </p:cBhvr>
                                      <p:to>
                                        <p:strVal val="visible"/>
                                      </p:to>
                                    </p:set>
                                    <p:anim calcmode="lin" valueType="num">
                                      <p:cBhvr additive="base">
                                        <p:cTn id="34" dur="500" fill="hold"/>
                                        <p:tgtEl>
                                          <p:spTgt spid="290837">
                                            <p:txEl>
                                              <p:pRg st="8" end="8"/>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90837">
                                            <p:txEl>
                                              <p:pRg st="8" end="8"/>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90822"/>
                                        </p:tgtEl>
                                        <p:attrNameLst>
                                          <p:attrName>style.visibility</p:attrName>
                                        </p:attrNameLst>
                                      </p:cBhvr>
                                      <p:to>
                                        <p:strVal val="visible"/>
                                      </p:to>
                                    </p:set>
                                    <p:anim calcmode="lin" valueType="num">
                                      <p:cBhvr additive="base">
                                        <p:cTn id="38" dur="500" fill="hold"/>
                                        <p:tgtEl>
                                          <p:spTgt spid="290822"/>
                                        </p:tgtEl>
                                        <p:attrNameLst>
                                          <p:attrName>ppt_x</p:attrName>
                                        </p:attrNameLst>
                                      </p:cBhvr>
                                      <p:tavLst>
                                        <p:tav tm="0">
                                          <p:val>
                                            <p:strVal val="#ppt_x"/>
                                          </p:val>
                                        </p:tav>
                                        <p:tav tm="100000">
                                          <p:val>
                                            <p:strVal val="#ppt_x"/>
                                          </p:val>
                                        </p:tav>
                                      </p:tavLst>
                                    </p:anim>
                                    <p:anim calcmode="lin" valueType="num">
                                      <p:cBhvr additive="base">
                                        <p:cTn id="39" dur="500" fill="hold"/>
                                        <p:tgtEl>
                                          <p:spTgt spid="2908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58370"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58371"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0742F4FD-0764-C84D-A98D-D5FB2FE0BF5A}" type="slidenum">
              <a:rPr kumimoji="0" lang="fr-FR" sz="800">
                <a:solidFill>
                  <a:srgbClr val="FFFFFF"/>
                </a:solidFill>
              </a:rPr>
              <a:pPr eaLnBrk="1" hangingPunct="1"/>
              <a:t>48</a:t>
            </a:fld>
            <a:endParaRPr kumimoji="0" lang="fr-FR" sz="800">
              <a:solidFill>
                <a:srgbClr val="FFFFFF"/>
              </a:solidFill>
            </a:endParaRPr>
          </a:p>
        </p:txBody>
      </p:sp>
      <p:graphicFrame>
        <p:nvGraphicFramePr>
          <p:cNvPr id="291851" name="Object 2"/>
          <p:cNvGraphicFramePr>
            <a:graphicFrameLocks noChangeAspect="1"/>
          </p:cNvGraphicFramePr>
          <p:nvPr/>
        </p:nvGraphicFramePr>
        <p:xfrm>
          <a:off x="744538" y="5867400"/>
          <a:ext cx="8112125" cy="414338"/>
        </p:xfrm>
        <a:graphic>
          <a:graphicData uri="http://schemas.openxmlformats.org/presentationml/2006/ole">
            <mc:AlternateContent xmlns:mc="http://schemas.openxmlformats.org/markup-compatibility/2006">
              <mc:Choice xmlns:v="urn:schemas-microsoft-com:vml" Requires="v">
                <p:oleObj spid="_x0000_s58397" name="Équation" r:id="rId3" imgW="4597400" imgH="241300" progId="Equation.3">
                  <p:embed/>
                </p:oleObj>
              </mc:Choice>
              <mc:Fallback>
                <p:oleObj name="Équation" r:id="rId3" imgW="4597400" imgH="2413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538" y="5867400"/>
                        <a:ext cx="81121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8373" name="Rectangle 2"/>
          <p:cNvSpPr>
            <a:spLocks noGrp="1" noChangeArrowheads="1"/>
          </p:cNvSpPr>
          <p:nvPr>
            <p:ph type="title"/>
          </p:nvPr>
        </p:nvSpPr>
        <p:spPr>
          <a:xfrm>
            <a:off x="1044575" y="88900"/>
            <a:ext cx="8062913" cy="533400"/>
          </a:xfrm>
        </p:spPr>
        <p:txBody>
          <a:bodyPr/>
          <a:lstStyle/>
          <a:p>
            <a:pPr eaLnBrk="1" hangingPunct="1"/>
            <a:r>
              <a:rPr lang="fr-FR" sz="1600">
                <a:latin typeface="Arial" charset="0"/>
                <a:ea typeface="ＭＳ Ｐゴシック" charset="0"/>
                <a:cs typeface="Times New Roman" charset="0"/>
              </a:rPr>
              <a:t>Les mesures différentielles</a:t>
            </a:r>
            <a:endParaRPr lang="fr-FR" sz="1600" b="0">
              <a:latin typeface="Arial" charset="0"/>
              <a:ea typeface="ＭＳ Ｐゴシック" charset="0"/>
              <a:cs typeface="Times New Roman" charset="0"/>
            </a:endParaRPr>
          </a:p>
        </p:txBody>
      </p:sp>
      <p:sp>
        <p:nvSpPr>
          <p:cNvPr id="58374" name="Text Box 3"/>
          <p:cNvSpPr txBox="1">
            <a:spLocks noChangeArrowheads="1"/>
          </p:cNvSpPr>
          <p:nvPr/>
        </p:nvSpPr>
        <p:spPr bwMode="auto">
          <a:xfrm>
            <a:off x="1120775" y="671513"/>
            <a:ext cx="7785100"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just" eaLnBrk="1" hangingPunct="1">
              <a:spcBef>
                <a:spcPct val="50000"/>
              </a:spcBef>
            </a:pPr>
            <a:r>
              <a:rPr lang="fr-FR" sz="1600" b="1">
                <a:solidFill>
                  <a:schemeClr val="bg1"/>
                </a:solidFill>
                <a:latin typeface="Arial" charset="0"/>
                <a:cs typeface="Times New Roman" charset="0"/>
              </a:rPr>
              <a:t>Pour déterminer les erreurs d’horloges et les ambiguïtés entières, on traite non pas les mesures de phase </a:t>
            </a:r>
            <a:r>
              <a:rPr lang="fr-FR" sz="1600" b="1">
                <a:solidFill>
                  <a:schemeClr val="bg1"/>
                </a:solidFill>
                <a:latin typeface="Symbol" charset="0"/>
                <a:cs typeface="Times New Roman" charset="0"/>
              </a:rPr>
              <a:t>F</a:t>
            </a:r>
            <a:r>
              <a:rPr lang="fr-FR" sz="1600" b="1" baseline="-25000">
                <a:solidFill>
                  <a:schemeClr val="bg1"/>
                </a:solidFill>
                <a:latin typeface="Arial" charset="0"/>
                <a:cs typeface="Times New Roman" charset="0"/>
              </a:rPr>
              <a:t>i</a:t>
            </a:r>
            <a:r>
              <a:rPr lang="fr-FR" sz="1600" b="1" baseline="30000">
                <a:solidFill>
                  <a:schemeClr val="bg1"/>
                </a:solidFill>
                <a:latin typeface="Arial" charset="0"/>
                <a:cs typeface="Times New Roman" charset="0"/>
              </a:rPr>
              <a:t>j</a:t>
            </a:r>
            <a:r>
              <a:rPr lang="fr-FR" sz="1600" b="1">
                <a:solidFill>
                  <a:schemeClr val="bg1"/>
                </a:solidFill>
                <a:latin typeface="Arial" charset="0"/>
                <a:cs typeface="Times New Roman" charset="0"/>
              </a:rPr>
              <a:t> directement, mais des différences de ces mesures.</a:t>
            </a:r>
          </a:p>
        </p:txBody>
      </p:sp>
      <p:sp>
        <p:nvSpPr>
          <p:cNvPr id="58375" name="Rectangle 4"/>
          <p:cNvSpPr>
            <a:spLocks noChangeArrowheads="1"/>
          </p:cNvSpPr>
          <p:nvPr/>
        </p:nvSpPr>
        <p:spPr bwMode="auto">
          <a:xfrm>
            <a:off x="1866900" y="32718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p>
        </p:txBody>
      </p:sp>
      <p:sp>
        <p:nvSpPr>
          <p:cNvPr id="291846" name="Rectangle 6"/>
          <p:cNvSpPr>
            <a:spLocks noChangeArrowheads="1"/>
          </p:cNvSpPr>
          <p:nvPr/>
        </p:nvSpPr>
        <p:spPr bwMode="auto">
          <a:xfrm>
            <a:off x="425450" y="1481138"/>
            <a:ext cx="810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tabLst>
                <a:tab pos="193675" algn="l"/>
              </a:tabLst>
            </a:pPr>
            <a:r>
              <a:rPr lang="fr-FR" sz="1600">
                <a:solidFill>
                  <a:schemeClr val="folHlink"/>
                </a:solidFill>
                <a:latin typeface="Arial" charset="0"/>
                <a:cs typeface="Times New Roman" charset="0"/>
                <a:sym typeface="Symbol" charset="0"/>
              </a:rPr>
              <a:t>  </a:t>
            </a:r>
            <a:r>
              <a:rPr lang="fr-FR" sz="1800" b="1" u="sng">
                <a:solidFill>
                  <a:schemeClr val="folHlink"/>
                </a:solidFill>
                <a:latin typeface="Arial" charset="0"/>
                <a:cs typeface="Times New Roman" charset="0"/>
                <a:sym typeface="Symbol" charset="0"/>
              </a:rPr>
              <a:t>Double différence:</a:t>
            </a:r>
            <a:r>
              <a:rPr lang="fr-FR" sz="1600">
                <a:solidFill>
                  <a:schemeClr val="folHlink"/>
                </a:solidFill>
                <a:latin typeface="Arial" charset="0"/>
                <a:cs typeface="Times New Roman" charset="0"/>
                <a:sym typeface="Symbol" charset="0"/>
              </a:rPr>
              <a:t> On élimine ainsi le décalage des horloges des récepteurs</a:t>
            </a:r>
          </a:p>
        </p:txBody>
      </p:sp>
      <p:sp>
        <p:nvSpPr>
          <p:cNvPr id="291850" name="Rectangle 10"/>
          <p:cNvSpPr>
            <a:spLocks noChangeArrowheads="1"/>
          </p:cNvSpPr>
          <p:nvPr/>
        </p:nvSpPr>
        <p:spPr bwMode="auto">
          <a:xfrm>
            <a:off x="666750" y="1976438"/>
            <a:ext cx="5243513" cy="36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fr-FR" sz="1600">
                <a:solidFill>
                  <a:srgbClr val="333399"/>
                </a:solidFill>
                <a:latin typeface="Arial" charset="0"/>
                <a:cs typeface="Arial" charset="0"/>
              </a:rPr>
              <a:t>Le double différence est la différence de deux simples différences à un instant donné entre deux satellites et deux récepteurs. Cette combinaison permet d'éliminer les erreurs d'horloges récepteur de réduire les effets des perturbations atmosphériques et des orbites.</a:t>
            </a:r>
          </a:p>
          <a:p>
            <a:pPr algn="l"/>
            <a:endParaRPr lang="fr-FR" sz="1600">
              <a:solidFill>
                <a:srgbClr val="333399"/>
              </a:solidFill>
              <a:latin typeface="Arial" charset="0"/>
              <a:cs typeface="Arial" charset="0"/>
            </a:endParaRPr>
          </a:p>
          <a:p>
            <a:pPr algn="l"/>
            <a:r>
              <a:rPr lang="fr-FR">
                <a:solidFill>
                  <a:schemeClr val="bg1"/>
                </a:solidFill>
                <a:latin typeface="Arial" charset="0"/>
                <a:cs typeface="Arial" charset="0"/>
              </a:rPr>
              <a:t>C'est la différence qui sera utilisée dans les logiciels de calculs. Il faut remarquer que les ambiguïtés entières apparaissent toujours dans cette différence. Lors des calculs, pour obtenir la meilleure précision et une meilleure confiance dans les résultats, nous serons obligés d'estimer ces paramètres puis de les fixer à leurs valeurs naturelles.</a:t>
            </a:r>
          </a:p>
          <a:p>
            <a:pPr algn="l"/>
            <a:endParaRPr lang="fr-FR">
              <a:solidFill>
                <a:schemeClr val="bg1"/>
              </a:solidFill>
              <a:latin typeface="Arial" charset="0"/>
              <a:cs typeface="Arial" charset="0"/>
            </a:endParaRPr>
          </a:p>
          <a:p>
            <a:pPr algn="l"/>
            <a:endParaRPr lang="fr-FR">
              <a:solidFill>
                <a:schemeClr val="bg1"/>
              </a:solidFill>
              <a:latin typeface="Arial" charset="0"/>
              <a:cs typeface="Arial" charset="0"/>
            </a:endParaRPr>
          </a:p>
          <a:p>
            <a:pPr algn="l"/>
            <a:endParaRPr lang="fr-FR" sz="800">
              <a:solidFill>
                <a:schemeClr val="bg1"/>
              </a:solidFill>
              <a:latin typeface="Arial" charset="0"/>
              <a:cs typeface="Arial" charset="0"/>
            </a:endParaRPr>
          </a:p>
          <a:p>
            <a:pPr algn="l"/>
            <a:r>
              <a:rPr lang="fr-FR" sz="1600" b="1" u="sng">
                <a:solidFill>
                  <a:srgbClr val="333399"/>
                </a:solidFill>
                <a:latin typeface="Arial" charset="0"/>
                <a:cs typeface="Arial" charset="0"/>
              </a:rPr>
              <a:t>La relation d'observation devient :</a:t>
            </a:r>
          </a:p>
        </p:txBody>
      </p:sp>
      <p:grpSp>
        <p:nvGrpSpPr>
          <p:cNvPr id="2" name="Group 12"/>
          <p:cNvGrpSpPr>
            <a:grpSpLocks/>
          </p:cNvGrpSpPr>
          <p:nvPr/>
        </p:nvGrpSpPr>
        <p:grpSpPr bwMode="auto">
          <a:xfrm>
            <a:off x="5973763" y="1938338"/>
            <a:ext cx="3036887" cy="3721100"/>
            <a:chOff x="2445" y="1924"/>
            <a:chExt cx="1449" cy="1919"/>
          </a:xfrm>
        </p:grpSpPr>
        <p:pic>
          <p:nvPicPr>
            <p:cNvPr id="5837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5" y="1924"/>
              <a:ext cx="1449" cy="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0" name="Rectangle 14"/>
            <p:cNvSpPr>
              <a:spLocks noChangeArrowheads="1"/>
            </p:cNvSpPr>
            <p:nvPr/>
          </p:nvSpPr>
          <p:spPr bwMode="auto">
            <a:xfrm>
              <a:off x="2683" y="1943"/>
              <a:ext cx="90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1600" b="1">
                  <a:solidFill>
                    <a:schemeClr val="bg1"/>
                  </a:solidFill>
                  <a:latin typeface="Arial" charset="0"/>
                </a:rPr>
                <a:t>Double différence</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1846"/>
                                        </p:tgtEl>
                                        <p:attrNameLst>
                                          <p:attrName>style.visibility</p:attrName>
                                        </p:attrNameLst>
                                      </p:cBhvr>
                                      <p:to>
                                        <p:strVal val="visible"/>
                                      </p:to>
                                    </p:set>
                                    <p:anim calcmode="lin" valueType="num">
                                      <p:cBhvr additive="base">
                                        <p:cTn id="7" dur="500" fill="hold"/>
                                        <p:tgtEl>
                                          <p:spTgt spid="291846"/>
                                        </p:tgtEl>
                                        <p:attrNameLst>
                                          <p:attrName>ppt_x</p:attrName>
                                        </p:attrNameLst>
                                      </p:cBhvr>
                                      <p:tavLst>
                                        <p:tav tm="0">
                                          <p:val>
                                            <p:strVal val="#ppt_x"/>
                                          </p:val>
                                        </p:tav>
                                        <p:tav tm="100000">
                                          <p:val>
                                            <p:strVal val="#ppt_x"/>
                                          </p:val>
                                        </p:tav>
                                      </p:tavLst>
                                    </p:anim>
                                    <p:anim calcmode="lin" valueType="num">
                                      <p:cBhvr additive="base">
                                        <p:cTn id="8" dur="500" fill="hold"/>
                                        <p:tgtEl>
                                          <p:spTgt spid="29184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1850">
                                            <p:txEl>
                                              <p:pRg st="0" end="0"/>
                                            </p:txEl>
                                          </p:spTgt>
                                        </p:tgtEl>
                                        <p:attrNameLst>
                                          <p:attrName>style.visibility</p:attrName>
                                        </p:attrNameLst>
                                      </p:cBhvr>
                                      <p:to>
                                        <p:strVal val="visible"/>
                                      </p:to>
                                    </p:set>
                                    <p:anim calcmode="lin" valueType="num">
                                      <p:cBhvr additive="base">
                                        <p:cTn id="15" dur="500" fill="hold"/>
                                        <p:tgtEl>
                                          <p:spTgt spid="29185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9185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91850">
                                            <p:txEl>
                                              <p:pRg st="2" end="2"/>
                                            </p:txEl>
                                          </p:spTgt>
                                        </p:tgtEl>
                                        <p:attrNameLst>
                                          <p:attrName>style.visibility</p:attrName>
                                        </p:attrNameLst>
                                      </p:cBhvr>
                                      <p:to>
                                        <p:strVal val="visible"/>
                                      </p:to>
                                    </p:set>
                                    <p:anim calcmode="lin" valueType="num">
                                      <p:cBhvr additive="base">
                                        <p:cTn id="21" dur="500" fill="hold"/>
                                        <p:tgtEl>
                                          <p:spTgt spid="291850">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9185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91850">
                                            <p:txEl>
                                              <p:pRg st="6" end="6"/>
                                            </p:txEl>
                                          </p:spTgt>
                                        </p:tgtEl>
                                        <p:attrNameLst>
                                          <p:attrName>style.visibility</p:attrName>
                                        </p:attrNameLst>
                                      </p:cBhvr>
                                      <p:to>
                                        <p:strVal val="visible"/>
                                      </p:to>
                                    </p:set>
                                    <p:anim calcmode="lin" valueType="num">
                                      <p:cBhvr additive="base">
                                        <p:cTn id="27" dur="500" fill="hold"/>
                                        <p:tgtEl>
                                          <p:spTgt spid="291850">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91850">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91851"/>
                                        </p:tgtEl>
                                        <p:attrNameLst>
                                          <p:attrName>style.visibility</p:attrName>
                                        </p:attrNameLst>
                                      </p:cBhvr>
                                      <p:to>
                                        <p:strVal val="visible"/>
                                      </p:to>
                                    </p:set>
                                    <p:anim calcmode="lin" valueType="num">
                                      <p:cBhvr additive="base">
                                        <p:cTn id="31" dur="500" fill="hold"/>
                                        <p:tgtEl>
                                          <p:spTgt spid="291851"/>
                                        </p:tgtEl>
                                        <p:attrNameLst>
                                          <p:attrName>ppt_x</p:attrName>
                                        </p:attrNameLst>
                                      </p:cBhvr>
                                      <p:tavLst>
                                        <p:tav tm="0">
                                          <p:val>
                                            <p:strVal val="#ppt_x"/>
                                          </p:val>
                                        </p:tav>
                                        <p:tav tm="100000">
                                          <p:val>
                                            <p:strVal val="#ppt_x"/>
                                          </p:val>
                                        </p:tav>
                                      </p:tavLst>
                                    </p:anim>
                                    <p:anim calcmode="lin" valueType="num">
                                      <p:cBhvr additive="base">
                                        <p:cTn id="32" dur="500" fill="hold"/>
                                        <p:tgtEl>
                                          <p:spTgt spid="2918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59394"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59395"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780F7AE7-E59E-934F-875E-A835CBD7D1C2}" type="slidenum">
              <a:rPr kumimoji="0" lang="fr-FR" sz="800">
                <a:solidFill>
                  <a:srgbClr val="FFFFFF"/>
                </a:solidFill>
              </a:rPr>
              <a:pPr eaLnBrk="1" hangingPunct="1"/>
              <a:t>49</a:t>
            </a:fld>
            <a:endParaRPr kumimoji="0" lang="fr-FR" sz="800">
              <a:solidFill>
                <a:srgbClr val="FFFFFF"/>
              </a:solidFill>
            </a:endParaRPr>
          </a:p>
        </p:txBody>
      </p:sp>
      <p:graphicFrame>
        <p:nvGraphicFramePr>
          <p:cNvPr id="292881" name="Object 2"/>
          <p:cNvGraphicFramePr>
            <a:graphicFrameLocks noChangeAspect="1"/>
          </p:cNvGraphicFramePr>
          <p:nvPr/>
        </p:nvGraphicFramePr>
        <p:xfrm>
          <a:off x="757238" y="5897563"/>
          <a:ext cx="7996237" cy="368300"/>
        </p:xfrm>
        <a:graphic>
          <a:graphicData uri="http://schemas.openxmlformats.org/presentationml/2006/ole">
            <mc:AlternateContent xmlns:mc="http://schemas.openxmlformats.org/markup-compatibility/2006">
              <mc:Choice xmlns:v="urn:schemas-microsoft-com:vml" Requires="v">
                <p:oleObj spid="_x0000_s59421" name="Équation" r:id="rId3" imgW="5168900" imgH="241300" progId="Equation.3">
                  <p:embed/>
                </p:oleObj>
              </mc:Choice>
              <mc:Fallback>
                <p:oleObj name="Équation" r:id="rId3" imgW="5168900" imgH="2413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8" y="5897563"/>
                        <a:ext cx="79962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397" name="Rectangle 3"/>
          <p:cNvSpPr>
            <a:spLocks noGrp="1" noChangeArrowheads="1"/>
          </p:cNvSpPr>
          <p:nvPr>
            <p:ph type="title"/>
          </p:nvPr>
        </p:nvSpPr>
        <p:spPr>
          <a:xfrm>
            <a:off x="1044575" y="88900"/>
            <a:ext cx="8062913" cy="533400"/>
          </a:xfrm>
        </p:spPr>
        <p:txBody>
          <a:bodyPr/>
          <a:lstStyle/>
          <a:p>
            <a:pPr eaLnBrk="1" hangingPunct="1"/>
            <a:r>
              <a:rPr lang="fr-FR" sz="1600">
                <a:latin typeface="Arial" charset="0"/>
                <a:ea typeface="ＭＳ Ｐゴシック" charset="0"/>
                <a:cs typeface="Times New Roman" charset="0"/>
              </a:rPr>
              <a:t>Les mesures différentielles</a:t>
            </a:r>
            <a:endParaRPr lang="fr-FR" sz="1600" b="0">
              <a:latin typeface="Arial" charset="0"/>
              <a:ea typeface="ＭＳ Ｐゴシック" charset="0"/>
              <a:cs typeface="Times New Roman" charset="0"/>
            </a:endParaRPr>
          </a:p>
        </p:txBody>
      </p:sp>
      <p:sp>
        <p:nvSpPr>
          <p:cNvPr id="59398" name="Text Box 4"/>
          <p:cNvSpPr txBox="1">
            <a:spLocks noChangeArrowheads="1"/>
          </p:cNvSpPr>
          <p:nvPr/>
        </p:nvSpPr>
        <p:spPr bwMode="auto">
          <a:xfrm>
            <a:off x="1120775" y="671513"/>
            <a:ext cx="7785100"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just" eaLnBrk="1" hangingPunct="1">
              <a:spcBef>
                <a:spcPct val="50000"/>
              </a:spcBef>
            </a:pPr>
            <a:r>
              <a:rPr lang="fr-FR" sz="1600" b="1">
                <a:solidFill>
                  <a:schemeClr val="bg1"/>
                </a:solidFill>
                <a:latin typeface="Arial" charset="0"/>
                <a:cs typeface="Times New Roman" charset="0"/>
              </a:rPr>
              <a:t>Pour déterminer les erreurs d’horloges et les ambiguïtés entières, on traite non pas les mesures de phase </a:t>
            </a:r>
            <a:r>
              <a:rPr lang="fr-FR" sz="1600" b="1">
                <a:solidFill>
                  <a:schemeClr val="bg1"/>
                </a:solidFill>
                <a:latin typeface="Symbol" charset="0"/>
                <a:cs typeface="Times New Roman" charset="0"/>
              </a:rPr>
              <a:t>F</a:t>
            </a:r>
            <a:r>
              <a:rPr lang="fr-FR" sz="1600" b="1" baseline="-25000">
                <a:solidFill>
                  <a:schemeClr val="bg1"/>
                </a:solidFill>
                <a:latin typeface="Arial" charset="0"/>
                <a:cs typeface="Times New Roman" charset="0"/>
              </a:rPr>
              <a:t>i</a:t>
            </a:r>
            <a:r>
              <a:rPr lang="fr-FR" sz="1600" b="1" baseline="30000">
                <a:solidFill>
                  <a:schemeClr val="bg1"/>
                </a:solidFill>
                <a:latin typeface="Arial" charset="0"/>
                <a:cs typeface="Times New Roman" charset="0"/>
              </a:rPr>
              <a:t>j</a:t>
            </a:r>
            <a:r>
              <a:rPr lang="fr-FR" sz="1600" b="1">
                <a:solidFill>
                  <a:schemeClr val="bg1"/>
                </a:solidFill>
                <a:latin typeface="Arial" charset="0"/>
                <a:cs typeface="Times New Roman" charset="0"/>
              </a:rPr>
              <a:t> directement, mais des différences de ces mesures.</a:t>
            </a:r>
          </a:p>
        </p:txBody>
      </p:sp>
      <p:sp>
        <p:nvSpPr>
          <p:cNvPr id="59399" name="Rectangle 5"/>
          <p:cNvSpPr>
            <a:spLocks noChangeArrowheads="1"/>
          </p:cNvSpPr>
          <p:nvPr/>
        </p:nvSpPr>
        <p:spPr bwMode="auto">
          <a:xfrm>
            <a:off x="1866900" y="32718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p>
        </p:txBody>
      </p:sp>
      <p:sp>
        <p:nvSpPr>
          <p:cNvPr id="292870" name="Rectangle 6"/>
          <p:cNvSpPr>
            <a:spLocks noChangeArrowheads="1"/>
          </p:cNvSpPr>
          <p:nvPr/>
        </p:nvSpPr>
        <p:spPr bwMode="auto">
          <a:xfrm>
            <a:off x="425450" y="1481138"/>
            <a:ext cx="810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tabLst>
                <a:tab pos="193675" algn="l"/>
              </a:tabLst>
            </a:pPr>
            <a:r>
              <a:rPr lang="fr-FR" sz="1800" b="1">
                <a:solidFill>
                  <a:schemeClr val="folHlink"/>
                </a:solidFill>
                <a:latin typeface="Arial" charset="0"/>
                <a:cs typeface="Times New Roman" charset="0"/>
                <a:sym typeface="Symbol" charset="0"/>
              </a:rPr>
              <a:t>	</a:t>
            </a:r>
            <a:r>
              <a:rPr lang="fr-FR" sz="1800" b="1" u="sng">
                <a:solidFill>
                  <a:schemeClr val="folHlink"/>
                </a:solidFill>
                <a:latin typeface="Arial" charset="0"/>
                <a:cs typeface="Times New Roman" charset="0"/>
                <a:sym typeface="Symbol" charset="0"/>
              </a:rPr>
              <a:t>Triple différence</a:t>
            </a:r>
            <a:r>
              <a:rPr lang="fr-FR" sz="1600">
                <a:solidFill>
                  <a:schemeClr val="folHlink"/>
                </a:solidFill>
                <a:latin typeface="Arial" charset="0"/>
                <a:cs typeface="Times New Roman" charset="0"/>
                <a:sym typeface="Symbol" charset="0"/>
              </a:rPr>
              <a:t> : élimine les ambiguïtés entière et les sauts de cycle</a:t>
            </a:r>
          </a:p>
        </p:txBody>
      </p:sp>
      <p:sp>
        <p:nvSpPr>
          <p:cNvPr id="292871" name="Rectangle 7"/>
          <p:cNvSpPr>
            <a:spLocks noChangeArrowheads="1"/>
          </p:cNvSpPr>
          <p:nvPr/>
        </p:nvSpPr>
        <p:spPr bwMode="auto">
          <a:xfrm>
            <a:off x="666750" y="1976438"/>
            <a:ext cx="5243513"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fr-FR" sz="1600">
                <a:solidFill>
                  <a:srgbClr val="333399"/>
                </a:solidFill>
                <a:latin typeface="Arial" charset="0"/>
                <a:cs typeface="Arial" charset="0"/>
              </a:rPr>
              <a:t>La triple différence est la différence de deux doubles différences pour deux époques directement  consécutives. Cette différence élimine les ambiguïtés entières et recherche et élimine les sauts de cycles.</a:t>
            </a:r>
          </a:p>
          <a:p>
            <a:pPr algn="l"/>
            <a:endParaRPr lang="fr-FR" sz="800">
              <a:solidFill>
                <a:schemeClr val="bg1"/>
              </a:solidFill>
              <a:latin typeface="Arial" charset="0"/>
              <a:cs typeface="Arial" charset="0"/>
            </a:endParaRPr>
          </a:p>
          <a:p>
            <a:pPr algn="l"/>
            <a:endParaRPr lang="fr-FR" sz="800">
              <a:solidFill>
                <a:schemeClr val="bg1"/>
              </a:solidFill>
              <a:latin typeface="Arial" charset="0"/>
              <a:cs typeface="Arial" charset="0"/>
            </a:endParaRPr>
          </a:p>
          <a:p>
            <a:pPr algn="l"/>
            <a:endParaRPr lang="fr-FR" sz="800">
              <a:solidFill>
                <a:schemeClr val="bg1"/>
              </a:solidFill>
              <a:latin typeface="Arial" charset="0"/>
              <a:cs typeface="Arial" charset="0"/>
            </a:endParaRPr>
          </a:p>
          <a:p>
            <a:pPr algn="l"/>
            <a:endParaRPr lang="fr-FR" sz="800">
              <a:solidFill>
                <a:schemeClr val="bg1"/>
              </a:solidFill>
              <a:latin typeface="Arial" charset="0"/>
              <a:cs typeface="Arial" charset="0"/>
            </a:endParaRPr>
          </a:p>
          <a:p>
            <a:pPr algn="l"/>
            <a:endParaRPr lang="fr-FR" sz="800">
              <a:solidFill>
                <a:schemeClr val="bg1"/>
              </a:solidFill>
              <a:latin typeface="Arial" charset="0"/>
              <a:cs typeface="Arial" charset="0"/>
            </a:endParaRPr>
          </a:p>
          <a:p>
            <a:pPr algn="l"/>
            <a:endParaRPr lang="fr-FR" sz="800">
              <a:solidFill>
                <a:schemeClr val="bg1"/>
              </a:solidFill>
              <a:latin typeface="Arial" charset="0"/>
              <a:cs typeface="Arial" charset="0"/>
            </a:endParaRPr>
          </a:p>
          <a:p>
            <a:pPr algn="l"/>
            <a:endParaRPr lang="fr-FR" sz="800">
              <a:solidFill>
                <a:schemeClr val="bg1"/>
              </a:solidFill>
              <a:latin typeface="Arial" charset="0"/>
              <a:cs typeface="Arial" charset="0"/>
            </a:endParaRPr>
          </a:p>
          <a:p>
            <a:pPr algn="l"/>
            <a:endParaRPr lang="fr-FR" sz="800">
              <a:solidFill>
                <a:schemeClr val="bg1"/>
              </a:solidFill>
              <a:latin typeface="Arial" charset="0"/>
              <a:cs typeface="Arial" charset="0"/>
            </a:endParaRPr>
          </a:p>
          <a:p>
            <a:pPr algn="l"/>
            <a:endParaRPr lang="fr-FR" sz="800">
              <a:solidFill>
                <a:schemeClr val="bg1"/>
              </a:solidFill>
              <a:latin typeface="Arial" charset="0"/>
              <a:cs typeface="Arial" charset="0"/>
            </a:endParaRPr>
          </a:p>
          <a:p>
            <a:pPr algn="l"/>
            <a:endParaRPr lang="fr-FR" sz="800">
              <a:solidFill>
                <a:schemeClr val="bg1"/>
              </a:solidFill>
              <a:latin typeface="Arial" charset="0"/>
              <a:cs typeface="Arial" charset="0"/>
            </a:endParaRPr>
          </a:p>
          <a:p>
            <a:pPr algn="l"/>
            <a:endParaRPr lang="fr-FR" sz="800">
              <a:solidFill>
                <a:schemeClr val="bg1"/>
              </a:solidFill>
              <a:latin typeface="Arial" charset="0"/>
              <a:cs typeface="Arial" charset="0"/>
            </a:endParaRPr>
          </a:p>
          <a:p>
            <a:pPr algn="l"/>
            <a:endParaRPr lang="fr-FR" sz="800">
              <a:solidFill>
                <a:schemeClr val="bg1"/>
              </a:solidFill>
              <a:latin typeface="Arial" charset="0"/>
              <a:cs typeface="Arial" charset="0"/>
            </a:endParaRPr>
          </a:p>
          <a:p>
            <a:pPr algn="l"/>
            <a:endParaRPr lang="fr-FR" sz="800">
              <a:solidFill>
                <a:schemeClr val="bg1"/>
              </a:solidFill>
              <a:latin typeface="Arial" charset="0"/>
              <a:cs typeface="Arial" charset="0"/>
            </a:endParaRPr>
          </a:p>
          <a:p>
            <a:pPr algn="l"/>
            <a:endParaRPr lang="fr-FR" sz="800">
              <a:solidFill>
                <a:schemeClr val="bg1"/>
              </a:solidFill>
              <a:latin typeface="Arial" charset="0"/>
              <a:cs typeface="Arial" charset="0"/>
            </a:endParaRPr>
          </a:p>
          <a:p>
            <a:pPr algn="l"/>
            <a:endParaRPr lang="fr-FR" sz="800">
              <a:solidFill>
                <a:schemeClr val="bg1"/>
              </a:solidFill>
              <a:latin typeface="Arial" charset="0"/>
              <a:cs typeface="Arial" charset="0"/>
            </a:endParaRPr>
          </a:p>
          <a:p>
            <a:pPr algn="l"/>
            <a:endParaRPr lang="fr-FR" sz="800">
              <a:solidFill>
                <a:schemeClr val="bg1"/>
              </a:solidFill>
              <a:latin typeface="Arial" charset="0"/>
              <a:cs typeface="Arial" charset="0"/>
            </a:endParaRPr>
          </a:p>
          <a:p>
            <a:pPr algn="l"/>
            <a:endParaRPr lang="fr-FR" sz="800">
              <a:solidFill>
                <a:schemeClr val="bg1"/>
              </a:solidFill>
              <a:latin typeface="Arial" charset="0"/>
              <a:cs typeface="Arial" charset="0"/>
            </a:endParaRPr>
          </a:p>
          <a:p>
            <a:pPr algn="l"/>
            <a:endParaRPr lang="fr-FR" sz="800">
              <a:solidFill>
                <a:schemeClr val="bg1"/>
              </a:solidFill>
              <a:latin typeface="Arial" charset="0"/>
              <a:cs typeface="Arial" charset="0"/>
            </a:endParaRPr>
          </a:p>
          <a:p>
            <a:pPr algn="l"/>
            <a:endParaRPr lang="fr-FR" sz="800">
              <a:solidFill>
                <a:schemeClr val="bg1"/>
              </a:solidFill>
              <a:latin typeface="Arial" charset="0"/>
              <a:cs typeface="Arial" charset="0"/>
            </a:endParaRPr>
          </a:p>
          <a:p>
            <a:pPr algn="l"/>
            <a:endParaRPr lang="fr-FR" sz="800">
              <a:solidFill>
                <a:schemeClr val="bg1"/>
              </a:solidFill>
              <a:latin typeface="Arial" charset="0"/>
              <a:cs typeface="Arial" charset="0"/>
            </a:endParaRPr>
          </a:p>
          <a:p>
            <a:pPr algn="l"/>
            <a:r>
              <a:rPr lang="fr-FR" sz="1600" b="1" u="sng">
                <a:solidFill>
                  <a:srgbClr val="333399"/>
                </a:solidFill>
                <a:latin typeface="Arial" charset="0"/>
                <a:cs typeface="Arial" charset="0"/>
              </a:rPr>
              <a:t>La relation d'observation devient :</a:t>
            </a:r>
          </a:p>
        </p:txBody>
      </p:sp>
      <p:grpSp>
        <p:nvGrpSpPr>
          <p:cNvPr id="2" name="Group 14"/>
          <p:cNvGrpSpPr>
            <a:grpSpLocks/>
          </p:cNvGrpSpPr>
          <p:nvPr/>
        </p:nvGrpSpPr>
        <p:grpSpPr bwMode="auto">
          <a:xfrm>
            <a:off x="5957888" y="1939925"/>
            <a:ext cx="2940050" cy="3719513"/>
            <a:chOff x="4085" y="1924"/>
            <a:chExt cx="1449" cy="1919"/>
          </a:xfrm>
        </p:grpSpPr>
        <p:pic>
          <p:nvPicPr>
            <p:cNvPr id="59403"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5" y="1924"/>
              <a:ext cx="1449" cy="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4" name="Rectangle 16"/>
            <p:cNvSpPr>
              <a:spLocks noChangeArrowheads="1"/>
            </p:cNvSpPr>
            <p:nvPr/>
          </p:nvSpPr>
          <p:spPr bwMode="auto">
            <a:xfrm>
              <a:off x="4341" y="1943"/>
              <a:ext cx="87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1600" b="1">
                  <a:solidFill>
                    <a:schemeClr val="bg1"/>
                  </a:solidFill>
                  <a:latin typeface="Arial" charset="0"/>
                </a:rPr>
                <a:t>Triple différence</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2870"/>
                                        </p:tgtEl>
                                        <p:attrNameLst>
                                          <p:attrName>style.visibility</p:attrName>
                                        </p:attrNameLst>
                                      </p:cBhvr>
                                      <p:to>
                                        <p:strVal val="visible"/>
                                      </p:to>
                                    </p:set>
                                    <p:anim calcmode="lin" valueType="num">
                                      <p:cBhvr additive="base">
                                        <p:cTn id="7" dur="500" fill="hold"/>
                                        <p:tgtEl>
                                          <p:spTgt spid="292870"/>
                                        </p:tgtEl>
                                        <p:attrNameLst>
                                          <p:attrName>ppt_x</p:attrName>
                                        </p:attrNameLst>
                                      </p:cBhvr>
                                      <p:tavLst>
                                        <p:tav tm="0">
                                          <p:val>
                                            <p:strVal val="#ppt_x"/>
                                          </p:val>
                                        </p:tav>
                                        <p:tav tm="100000">
                                          <p:val>
                                            <p:strVal val="#ppt_x"/>
                                          </p:val>
                                        </p:tav>
                                      </p:tavLst>
                                    </p:anim>
                                    <p:anim calcmode="lin" valueType="num">
                                      <p:cBhvr additive="base">
                                        <p:cTn id="8" dur="500" fill="hold"/>
                                        <p:tgtEl>
                                          <p:spTgt spid="29287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2871">
                                            <p:txEl>
                                              <p:pRg st="0" end="0"/>
                                            </p:txEl>
                                          </p:spTgt>
                                        </p:tgtEl>
                                        <p:attrNameLst>
                                          <p:attrName>style.visibility</p:attrName>
                                        </p:attrNameLst>
                                      </p:cBhvr>
                                      <p:to>
                                        <p:strVal val="visible"/>
                                      </p:to>
                                    </p:set>
                                    <p:anim calcmode="lin" valueType="num">
                                      <p:cBhvr additive="base">
                                        <p:cTn id="15" dur="500" fill="hold"/>
                                        <p:tgtEl>
                                          <p:spTgt spid="292871">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928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92871">
                                            <p:txEl>
                                              <p:pRg st="21" end="21"/>
                                            </p:txEl>
                                          </p:spTgt>
                                        </p:tgtEl>
                                        <p:attrNameLst>
                                          <p:attrName>style.visibility</p:attrName>
                                        </p:attrNameLst>
                                      </p:cBhvr>
                                      <p:to>
                                        <p:strVal val="visible"/>
                                      </p:to>
                                    </p:set>
                                    <p:anim calcmode="lin" valueType="num">
                                      <p:cBhvr additive="base">
                                        <p:cTn id="21" dur="500" fill="hold"/>
                                        <p:tgtEl>
                                          <p:spTgt spid="292871">
                                            <p:txEl>
                                              <p:pRg st="21" end="2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92871">
                                            <p:txEl>
                                              <p:pRg st="21" end="2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92881"/>
                                        </p:tgtEl>
                                        <p:attrNameLst>
                                          <p:attrName>style.visibility</p:attrName>
                                        </p:attrNameLst>
                                      </p:cBhvr>
                                      <p:to>
                                        <p:strVal val="visible"/>
                                      </p:to>
                                    </p:set>
                                    <p:anim calcmode="lin" valueType="num">
                                      <p:cBhvr additive="base">
                                        <p:cTn id="25" dur="500" fill="hold"/>
                                        <p:tgtEl>
                                          <p:spTgt spid="292881"/>
                                        </p:tgtEl>
                                        <p:attrNameLst>
                                          <p:attrName>ppt_x</p:attrName>
                                        </p:attrNameLst>
                                      </p:cBhvr>
                                      <p:tavLst>
                                        <p:tav tm="0">
                                          <p:val>
                                            <p:strVal val="#ppt_x"/>
                                          </p:val>
                                        </p:tav>
                                        <p:tav tm="100000">
                                          <p:val>
                                            <p:strVal val="#ppt_x"/>
                                          </p:val>
                                        </p:tav>
                                      </p:tavLst>
                                    </p:anim>
                                    <p:anim calcmode="lin" valueType="num">
                                      <p:cBhvr additive="base">
                                        <p:cTn id="26" dur="500" fill="hold"/>
                                        <p:tgtEl>
                                          <p:spTgt spid="2928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7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13314"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13315"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5470F67F-6B5C-034A-AC0E-01B6746F4054}" type="slidenum">
              <a:rPr kumimoji="0" lang="fr-FR" sz="800">
                <a:solidFill>
                  <a:srgbClr val="FFFFFF"/>
                </a:solidFill>
              </a:rPr>
              <a:pPr eaLnBrk="1" hangingPunct="1"/>
              <a:t>5</a:t>
            </a:fld>
            <a:endParaRPr kumimoji="0" lang="fr-FR" sz="800">
              <a:solidFill>
                <a:srgbClr val="FFFFFF"/>
              </a:solidFill>
            </a:endParaRPr>
          </a:p>
        </p:txBody>
      </p:sp>
      <p:sp>
        <p:nvSpPr>
          <p:cNvPr id="13316" name="Rectangle 6"/>
          <p:cNvSpPr>
            <a:spLocks noChangeArrowheads="1"/>
          </p:cNvSpPr>
          <p:nvPr/>
        </p:nvSpPr>
        <p:spPr bwMode="auto">
          <a:xfrm>
            <a:off x="3481388" y="1857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p>
        </p:txBody>
      </p:sp>
      <p:sp>
        <p:nvSpPr>
          <p:cNvPr id="248856" name="Rectangle 24"/>
          <p:cNvSpPr>
            <a:spLocks noChangeArrowheads="1"/>
          </p:cNvSpPr>
          <p:nvPr/>
        </p:nvSpPr>
        <p:spPr bwMode="auto">
          <a:xfrm>
            <a:off x="630238" y="939800"/>
            <a:ext cx="8513762"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Bef>
                <a:spcPct val="50000"/>
              </a:spcBef>
            </a:pPr>
            <a:r>
              <a:rPr lang="fr-FR">
                <a:solidFill>
                  <a:schemeClr val="bg1"/>
                </a:solidFill>
                <a:latin typeface="Arial" charset="0"/>
                <a:cs typeface="Arial" charset="0"/>
              </a:rPr>
              <a:t>Le système américain GPS est un système de </a:t>
            </a:r>
            <a:r>
              <a:rPr lang="fr-FR" b="1">
                <a:solidFill>
                  <a:schemeClr val="bg1"/>
                </a:solidFill>
                <a:latin typeface="Arial" charset="0"/>
                <a:cs typeface="Arial" charset="0"/>
              </a:rPr>
              <a:t>radio positionnement par satellites</a:t>
            </a:r>
            <a:r>
              <a:rPr lang="fr-FR">
                <a:solidFill>
                  <a:schemeClr val="bg1"/>
                </a:solidFill>
                <a:latin typeface="Arial" charset="0"/>
                <a:cs typeface="Arial" charset="0"/>
              </a:rPr>
              <a:t>. Il a été développé par </a:t>
            </a:r>
            <a:r>
              <a:rPr lang="fr-FR" b="1">
                <a:solidFill>
                  <a:schemeClr val="bg1"/>
                </a:solidFill>
                <a:latin typeface="Arial" charset="0"/>
                <a:cs typeface="Arial" charset="0"/>
              </a:rPr>
              <a:t>l’armée américaine </a:t>
            </a:r>
            <a:r>
              <a:rPr lang="fr-FR">
                <a:solidFill>
                  <a:schemeClr val="bg1"/>
                </a:solidFill>
                <a:latin typeface="Arial" charset="0"/>
                <a:cs typeface="Arial" charset="0"/>
              </a:rPr>
              <a:t>(US navy) à partir de </a:t>
            </a:r>
            <a:r>
              <a:rPr lang="fr-FR" b="1">
                <a:solidFill>
                  <a:schemeClr val="bg1"/>
                </a:solidFill>
                <a:latin typeface="Arial" charset="0"/>
                <a:cs typeface="Arial" charset="0"/>
              </a:rPr>
              <a:t>1973 </a:t>
            </a:r>
            <a:r>
              <a:rPr lang="fr-FR">
                <a:solidFill>
                  <a:schemeClr val="bg1"/>
                </a:solidFill>
                <a:latin typeface="Arial" charset="0"/>
                <a:cs typeface="Arial" charset="0"/>
              </a:rPr>
              <a:t>pour ses besoins propres. Il remplace le système TRANSIT qui fut développé à la fin des années 50 et opérationnel jusqu'au milieu des années 80.</a:t>
            </a:r>
          </a:p>
          <a:p>
            <a:pPr algn="l">
              <a:spcBef>
                <a:spcPct val="50000"/>
              </a:spcBef>
            </a:pPr>
            <a:endParaRPr lang="fr-FR" sz="800">
              <a:solidFill>
                <a:schemeClr val="bg1"/>
              </a:solidFill>
              <a:latin typeface="Arial" charset="0"/>
              <a:cs typeface="Arial" charset="0"/>
            </a:endParaRPr>
          </a:p>
          <a:p>
            <a:pPr algn="l"/>
            <a:r>
              <a:rPr lang="fr-FR" sz="1800" b="1">
                <a:solidFill>
                  <a:srgbClr val="333399"/>
                </a:solidFill>
                <a:latin typeface="Arial" charset="0"/>
                <a:cs typeface="Arial" charset="0"/>
              </a:rPr>
              <a:t>Les spécifications de départ en terme de localisation sont les suivantes :</a:t>
            </a:r>
          </a:p>
          <a:p>
            <a:pPr algn="l">
              <a:buFontTx/>
              <a:buChar char="•"/>
            </a:pPr>
            <a:r>
              <a:rPr lang="fr-FR">
                <a:solidFill>
                  <a:schemeClr val="bg1"/>
                </a:solidFill>
                <a:latin typeface="Arial" charset="0"/>
                <a:cs typeface="Arial" charset="0"/>
              </a:rPr>
              <a:t> </a:t>
            </a:r>
            <a:r>
              <a:rPr lang="fr-FR" b="1">
                <a:solidFill>
                  <a:schemeClr val="bg1"/>
                </a:solidFill>
                <a:latin typeface="Arial" charset="0"/>
                <a:cs typeface="Arial" charset="0"/>
              </a:rPr>
              <a:t>La position et la vitesse d'un mobile</a:t>
            </a:r>
            <a:r>
              <a:rPr lang="fr-FR">
                <a:solidFill>
                  <a:schemeClr val="bg1"/>
                </a:solidFill>
                <a:latin typeface="Arial" charset="0"/>
                <a:cs typeface="Arial" charset="0"/>
              </a:rPr>
              <a:t>,</a:t>
            </a:r>
          </a:p>
          <a:p>
            <a:pPr algn="l"/>
            <a:r>
              <a:rPr lang="fr-FR">
                <a:solidFill>
                  <a:schemeClr val="bg1"/>
                </a:solidFill>
                <a:latin typeface="Arial" charset="0"/>
                <a:cs typeface="Arial" charset="0"/>
              </a:rPr>
              <a:t>	- à tout instant</a:t>
            </a:r>
          </a:p>
          <a:p>
            <a:pPr algn="l"/>
            <a:r>
              <a:rPr lang="fr-FR">
                <a:solidFill>
                  <a:schemeClr val="bg1"/>
                </a:solidFill>
                <a:latin typeface="Arial" charset="0"/>
                <a:cs typeface="Arial" charset="0"/>
              </a:rPr>
              <a:t>	- en tout endroit</a:t>
            </a:r>
          </a:p>
          <a:p>
            <a:pPr algn="l"/>
            <a:r>
              <a:rPr lang="fr-FR">
                <a:solidFill>
                  <a:schemeClr val="bg1"/>
                </a:solidFill>
                <a:latin typeface="Arial" charset="0"/>
                <a:cs typeface="Arial" charset="0"/>
              </a:rPr>
              <a:t>	- dans un système de référence mondial (appelé WGS84) </a:t>
            </a:r>
          </a:p>
          <a:p>
            <a:pPr algn="l"/>
            <a:r>
              <a:rPr lang="fr-FR">
                <a:solidFill>
                  <a:schemeClr val="bg1"/>
                </a:solidFill>
                <a:latin typeface="Arial" charset="0"/>
                <a:cs typeface="Arial" charset="0"/>
              </a:rPr>
              <a:t>	   avec une précision inférieure à 10 m.</a:t>
            </a:r>
          </a:p>
          <a:p>
            <a:pPr algn="l">
              <a:buFontTx/>
              <a:buChar char="•"/>
            </a:pPr>
            <a:r>
              <a:rPr lang="fr-FR">
                <a:solidFill>
                  <a:schemeClr val="bg1"/>
                </a:solidFill>
                <a:latin typeface="Arial" charset="0"/>
                <a:cs typeface="Arial" charset="0"/>
              </a:rPr>
              <a:t> </a:t>
            </a:r>
            <a:r>
              <a:rPr lang="fr-FR" b="1">
                <a:solidFill>
                  <a:schemeClr val="bg1"/>
                </a:solidFill>
                <a:latin typeface="Arial" charset="0"/>
                <a:cs typeface="Arial" charset="0"/>
              </a:rPr>
              <a:t>Le temps à une microseconde</a:t>
            </a:r>
            <a:r>
              <a:rPr lang="fr-FR">
                <a:solidFill>
                  <a:schemeClr val="bg1"/>
                </a:solidFill>
                <a:latin typeface="Arial" charset="0"/>
                <a:cs typeface="Arial" charset="0"/>
              </a:rPr>
              <a:t> près dans l'échelle de temps GPS qui a été défini à partir de l'UTC. 	(Tutc = Tgps – 13 s en mars 2005)</a:t>
            </a:r>
          </a:p>
          <a:p>
            <a:pPr algn="l"/>
            <a:endParaRPr lang="fr-FR" sz="800">
              <a:solidFill>
                <a:schemeClr val="bg1"/>
              </a:solidFill>
              <a:latin typeface="Arial" charset="0"/>
              <a:cs typeface="Arial" charset="0"/>
            </a:endParaRPr>
          </a:p>
          <a:p>
            <a:pPr algn="l"/>
            <a:r>
              <a:rPr lang="fr-FR" sz="1800" b="1">
                <a:solidFill>
                  <a:srgbClr val="333399"/>
                </a:solidFill>
                <a:latin typeface="Arial" charset="0"/>
                <a:cs typeface="Arial" charset="0"/>
              </a:rPr>
              <a:t>Sa conception militaire a imposé des contraintes supplémentaires :</a:t>
            </a:r>
          </a:p>
          <a:p>
            <a:pPr algn="l">
              <a:buFontTx/>
              <a:buChar char="•"/>
            </a:pPr>
            <a:r>
              <a:rPr lang="fr-FR">
                <a:solidFill>
                  <a:schemeClr val="bg1"/>
                </a:solidFill>
                <a:latin typeface="Arial" charset="0"/>
                <a:cs typeface="Arial" charset="0"/>
              </a:rPr>
              <a:t> </a:t>
            </a:r>
            <a:r>
              <a:rPr lang="fr-FR" b="1">
                <a:solidFill>
                  <a:schemeClr val="bg1"/>
                </a:solidFill>
                <a:latin typeface="Arial" charset="0"/>
                <a:cs typeface="Arial" charset="0"/>
              </a:rPr>
              <a:t>Invulnérabilité du système</a:t>
            </a:r>
            <a:r>
              <a:rPr lang="fr-FR">
                <a:solidFill>
                  <a:schemeClr val="bg1"/>
                </a:solidFill>
                <a:latin typeface="Arial" charset="0"/>
                <a:cs typeface="Arial" charset="0"/>
              </a:rPr>
              <a:t> (satellites en orbites hautes)</a:t>
            </a:r>
          </a:p>
          <a:p>
            <a:pPr algn="l">
              <a:buFontTx/>
              <a:buChar char="•"/>
            </a:pPr>
            <a:r>
              <a:rPr lang="fr-FR">
                <a:solidFill>
                  <a:schemeClr val="bg1"/>
                </a:solidFill>
                <a:latin typeface="Arial" charset="0"/>
                <a:cs typeface="Arial" charset="0"/>
              </a:rPr>
              <a:t> </a:t>
            </a:r>
            <a:r>
              <a:rPr lang="fr-FR" b="1">
                <a:solidFill>
                  <a:schemeClr val="bg1"/>
                </a:solidFill>
                <a:latin typeface="Arial" charset="0"/>
                <a:cs typeface="Arial" charset="0"/>
              </a:rPr>
              <a:t>Facilité d'emploi sur le terrain</a:t>
            </a:r>
            <a:r>
              <a:rPr lang="fr-FR">
                <a:solidFill>
                  <a:schemeClr val="bg1"/>
                </a:solidFill>
                <a:latin typeface="Arial" charset="0"/>
                <a:cs typeface="Arial" charset="0"/>
              </a:rPr>
              <a:t> et récepteur indétectable. Pour cela le système est descendant, les 	satellites transmettent toute l'information nécessaire pour se positionner et les récepteurs sont 	passifs. Autre avantage de cette conception, le nombre d'utilisateurs est illimité et anonyme. Il 	suffit de posséder un récepteur pour obtenir sa position.</a:t>
            </a:r>
          </a:p>
          <a:p>
            <a:pPr algn="l"/>
            <a:endParaRPr lang="fr-FR" sz="800">
              <a:solidFill>
                <a:schemeClr val="bg1"/>
              </a:solidFill>
              <a:latin typeface="Arial" charset="0"/>
              <a:cs typeface="Arial" charset="0"/>
            </a:endParaRPr>
          </a:p>
          <a:p>
            <a:pPr algn="l"/>
            <a:r>
              <a:rPr lang="fr-FR" sz="1800" b="1">
                <a:solidFill>
                  <a:srgbClr val="333399"/>
                </a:solidFill>
                <a:latin typeface="Arial" charset="0"/>
                <a:cs typeface="Arial" charset="0"/>
              </a:rPr>
              <a:t>Les principales phases de développement sont les suivantes :</a:t>
            </a:r>
          </a:p>
          <a:p>
            <a:pPr algn="l">
              <a:buFontTx/>
              <a:buChar char="•"/>
            </a:pPr>
            <a:r>
              <a:rPr lang="fr-FR">
                <a:solidFill>
                  <a:schemeClr val="bg1"/>
                </a:solidFill>
                <a:latin typeface="Arial" charset="0"/>
                <a:cs typeface="Arial" charset="0"/>
              </a:rPr>
              <a:t> </a:t>
            </a:r>
            <a:r>
              <a:rPr lang="fr-FR" b="1">
                <a:solidFill>
                  <a:schemeClr val="bg1"/>
                </a:solidFill>
                <a:latin typeface="Arial" charset="0"/>
                <a:cs typeface="Arial" charset="0"/>
              </a:rPr>
              <a:t>1973 - 1978</a:t>
            </a:r>
            <a:r>
              <a:rPr lang="fr-FR">
                <a:solidFill>
                  <a:schemeClr val="bg1"/>
                </a:solidFill>
                <a:latin typeface="Arial" charset="0"/>
                <a:cs typeface="Arial" charset="0"/>
              </a:rPr>
              <a:t> : mise au point du concept, lancement des appels d'offres</a:t>
            </a:r>
          </a:p>
          <a:p>
            <a:pPr algn="l">
              <a:buFontTx/>
              <a:buChar char="•"/>
            </a:pPr>
            <a:r>
              <a:rPr lang="fr-FR">
                <a:solidFill>
                  <a:schemeClr val="bg1"/>
                </a:solidFill>
                <a:latin typeface="Arial" charset="0"/>
                <a:cs typeface="Arial" charset="0"/>
              </a:rPr>
              <a:t> </a:t>
            </a:r>
            <a:r>
              <a:rPr lang="fr-FR" b="1">
                <a:solidFill>
                  <a:schemeClr val="bg1"/>
                </a:solidFill>
                <a:latin typeface="Arial" charset="0"/>
                <a:cs typeface="Arial" charset="0"/>
              </a:rPr>
              <a:t>1978 - 1985</a:t>
            </a:r>
            <a:r>
              <a:rPr lang="fr-FR">
                <a:solidFill>
                  <a:schemeClr val="bg1"/>
                </a:solidFill>
                <a:latin typeface="Arial" charset="0"/>
                <a:cs typeface="Arial" charset="0"/>
              </a:rPr>
              <a:t> : phase pré-opérationnelle avec lancement de 11 satellites du block I</a:t>
            </a:r>
          </a:p>
          <a:p>
            <a:pPr algn="l">
              <a:buFontTx/>
              <a:buChar char="•"/>
            </a:pPr>
            <a:r>
              <a:rPr lang="fr-FR">
                <a:solidFill>
                  <a:schemeClr val="bg1"/>
                </a:solidFill>
                <a:latin typeface="Arial" charset="0"/>
                <a:cs typeface="Arial" charset="0"/>
              </a:rPr>
              <a:t> </a:t>
            </a:r>
            <a:r>
              <a:rPr lang="fr-FR" b="1">
                <a:solidFill>
                  <a:schemeClr val="bg1"/>
                </a:solidFill>
                <a:latin typeface="Arial" charset="0"/>
                <a:cs typeface="Arial" charset="0"/>
              </a:rPr>
              <a:t>1989 - 1997</a:t>
            </a:r>
            <a:r>
              <a:rPr lang="fr-FR">
                <a:solidFill>
                  <a:schemeClr val="bg1"/>
                </a:solidFill>
                <a:latin typeface="Arial" charset="0"/>
                <a:cs typeface="Arial" charset="0"/>
              </a:rPr>
              <a:t> : lancement de 28 satellites du block II\IIr de la phase opérationnelle.</a:t>
            </a:r>
          </a:p>
          <a:p>
            <a:pPr algn="l">
              <a:buFontTx/>
              <a:buChar char="•"/>
            </a:pPr>
            <a:r>
              <a:rPr lang="fr-FR">
                <a:solidFill>
                  <a:schemeClr val="bg1"/>
                </a:solidFill>
                <a:latin typeface="Arial" charset="0"/>
                <a:cs typeface="Arial" charset="0"/>
              </a:rPr>
              <a:t> </a:t>
            </a:r>
            <a:r>
              <a:rPr lang="fr-FR" b="1">
                <a:solidFill>
                  <a:schemeClr val="bg1"/>
                </a:solidFill>
                <a:latin typeface="Arial" charset="0"/>
                <a:cs typeface="Arial" charset="0"/>
              </a:rPr>
              <a:t>Février 1994</a:t>
            </a:r>
            <a:r>
              <a:rPr lang="fr-FR">
                <a:solidFill>
                  <a:schemeClr val="bg1"/>
                </a:solidFill>
                <a:latin typeface="Arial" charset="0"/>
                <a:cs typeface="Arial" charset="0"/>
              </a:rPr>
              <a:t> : le congrès américain le déclare opérationnel.</a:t>
            </a:r>
          </a:p>
        </p:txBody>
      </p:sp>
      <p:sp>
        <p:nvSpPr>
          <p:cNvPr id="1331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endParaRPr kumimoji="0" lang="fr-FR" sz="2000" b="1">
              <a:solidFill>
                <a:srgbClr val="1B4A6E"/>
              </a:solidFill>
              <a:latin typeface="Arial" charset="0"/>
            </a:endParaRPr>
          </a:p>
        </p:txBody>
      </p:sp>
      <p:sp>
        <p:nvSpPr>
          <p:cNvPr id="13319" name="Titre 14"/>
          <p:cNvSpPr>
            <a:spLocks noGrp="1"/>
          </p:cNvSpPr>
          <p:nvPr>
            <p:ph type="title"/>
          </p:nvPr>
        </p:nvSpPr>
        <p:spPr/>
        <p:txBody>
          <a:bodyPr/>
          <a:lstStyle/>
          <a:p>
            <a:pPr marL="357188"/>
            <a:r>
              <a:rPr lang="fr-FR">
                <a:solidFill>
                  <a:srgbClr val="1B4A6E"/>
                </a:solidFill>
                <a:latin typeface="Arial" charset="0"/>
                <a:ea typeface="ＭＳ Ｐゴシック" charset="0"/>
                <a:cs typeface="Times New Roman" charset="0"/>
              </a:rPr>
              <a:t>NAVSTAR GPS </a:t>
            </a:r>
            <a:r>
              <a:rPr lang="fr-FR" sz="1400" b="0">
                <a:solidFill>
                  <a:srgbClr val="1B4A6E"/>
                </a:solidFill>
                <a:latin typeface="Arial" charset="0"/>
                <a:ea typeface="ＭＳ Ｐゴシック" charset="0"/>
                <a:cs typeface="Times New Roman" charset="0"/>
              </a:rPr>
              <a:t>(</a:t>
            </a:r>
            <a:r>
              <a:rPr lang="fr-FR" sz="1400">
                <a:solidFill>
                  <a:srgbClr val="1B4A6E"/>
                </a:solidFill>
                <a:latin typeface="Arial" charset="0"/>
                <a:ea typeface="ＭＳ Ｐゴシック" charset="0"/>
                <a:cs typeface="Times New Roman" charset="0"/>
              </a:rPr>
              <a:t>NAV</a:t>
            </a:r>
            <a:r>
              <a:rPr lang="fr-FR" sz="1400" b="0">
                <a:solidFill>
                  <a:srgbClr val="1B4A6E"/>
                </a:solidFill>
                <a:latin typeface="Arial" charset="0"/>
                <a:ea typeface="ＭＳ Ｐゴシック" charset="0"/>
                <a:cs typeface="Times New Roman" charset="0"/>
              </a:rPr>
              <a:t>igation </a:t>
            </a:r>
            <a:r>
              <a:rPr lang="fr-FR" sz="1400">
                <a:solidFill>
                  <a:srgbClr val="1B4A6E"/>
                </a:solidFill>
                <a:latin typeface="Arial" charset="0"/>
                <a:ea typeface="ＭＳ Ｐゴシック" charset="0"/>
                <a:cs typeface="Times New Roman" charset="0"/>
              </a:rPr>
              <a:t>S</a:t>
            </a:r>
            <a:r>
              <a:rPr lang="fr-FR" sz="1400" b="0">
                <a:solidFill>
                  <a:srgbClr val="1B4A6E"/>
                </a:solidFill>
                <a:latin typeface="Arial" charset="0"/>
                <a:ea typeface="ＭＳ Ｐゴシック" charset="0"/>
                <a:cs typeface="Times New Roman" charset="0"/>
              </a:rPr>
              <a:t>ystem by </a:t>
            </a:r>
            <a:r>
              <a:rPr lang="fr-FR" sz="1400">
                <a:solidFill>
                  <a:srgbClr val="1B4A6E"/>
                </a:solidFill>
                <a:latin typeface="Arial" charset="0"/>
                <a:ea typeface="ＭＳ Ｐゴシック" charset="0"/>
                <a:cs typeface="Times New Roman" charset="0"/>
              </a:rPr>
              <a:t>T</a:t>
            </a:r>
            <a:r>
              <a:rPr lang="fr-FR" sz="1400" b="0">
                <a:solidFill>
                  <a:srgbClr val="1B4A6E"/>
                </a:solidFill>
                <a:latin typeface="Arial" charset="0"/>
                <a:ea typeface="ＭＳ Ｐゴシック" charset="0"/>
                <a:cs typeface="Times New Roman" charset="0"/>
              </a:rPr>
              <a:t>iming </a:t>
            </a:r>
            <a:r>
              <a:rPr lang="fr-FR" sz="1400">
                <a:solidFill>
                  <a:srgbClr val="1B4A6E"/>
                </a:solidFill>
                <a:latin typeface="Arial" charset="0"/>
                <a:ea typeface="ＭＳ Ｐゴシック" charset="0"/>
                <a:cs typeface="Times New Roman" charset="0"/>
              </a:rPr>
              <a:t>A</a:t>
            </a:r>
            <a:r>
              <a:rPr lang="fr-FR" sz="1400" b="0">
                <a:solidFill>
                  <a:srgbClr val="1B4A6E"/>
                </a:solidFill>
                <a:latin typeface="Arial" charset="0"/>
                <a:ea typeface="ＭＳ Ｐゴシック" charset="0"/>
                <a:cs typeface="Times New Roman" charset="0"/>
              </a:rPr>
              <a:t>nd </a:t>
            </a:r>
            <a:r>
              <a:rPr lang="fr-FR" sz="1400">
                <a:solidFill>
                  <a:srgbClr val="1B4A6E"/>
                </a:solidFill>
                <a:latin typeface="Arial" charset="0"/>
                <a:ea typeface="ＭＳ Ｐゴシック" charset="0"/>
                <a:cs typeface="Times New Roman" charset="0"/>
              </a:rPr>
              <a:t>R</a:t>
            </a:r>
            <a:r>
              <a:rPr lang="fr-FR" sz="1400" b="0">
                <a:solidFill>
                  <a:srgbClr val="1B4A6E"/>
                </a:solidFill>
                <a:latin typeface="Arial" charset="0"/>
                <a:ea typeface="ＭＳ Ｐゴシック" charset="0"/>
                <a:cs typeface="Times New Roman" charset="0"/>
              </a:rPr>
              <a:t>anging - </a:t>
            </a:r>
            <a:r>
              <a:rPr lang="fr-FR" sz="1400">
                <a:solidFill>
                  <a:srgbClr val="1B4A6E"/>
                </a:solidFill>
                <a:latin typeface="Arial" charset="0"/>
                <a:ea typeface="ＭＳ Ｐゴシック" charset="0"/>
                <a:cs typeface="Times New Roman" charset="0"/>
              </a:rPr>
              <a:t>G</a:t>
            </a:r>
            <a:r>
              <a:rPr lang="fr-FR" sz="1400" b="0">
                <a:solidFill>
                  <a:srgbClr val="1B4A6E"/>
                </a:solidFill>
                <a:latin typeface="Arial" charset="0"/>
                <a:ea typeface="ＭＳ Ｐゴシック" charset="0"/>
                <a:cs typeface="Times New Roman" charset="0"/>
              </a:rPr>
              <a:t>lobal </a:t>
            </a:r>
            <a:r>
              <a:rPr lang="fr-FR" sz="1400">
                <a:solidFill>
                  <a:srgbClr val="1B4A6E"/>
                </a:solidFill>
                <a:latin typeface="Arial" charset="0"/>
                <a:ea typeface="ＭＳ Ｐゴシック" charset="0"/>
                <a:cs typeface="Times New Roman" charset="0"/>
              </a:rPr>
              <a:t>P</a:t>
            </a:r>
            <a:r>
              <a:rPr lang="fr-FR" sz="1400" b="0">
                <a:solidFill>
                  <a:srgbClr val="1B4A6E"/>
                </a:solidFill>
                <a:latin typeface="Arial" charset="0"/>
                <a:ea typeface="ＭＳ Ｐゴシック" charset="0"/>
                <a:cs typeface="Times New Roman" charset="0"/>
              </a:rPr>
              <a:t>ositioning </a:t>
            </a:r>
            <a:r>
              <a:rPr lang="fr-FR" sz="1400">
                <a:solidFill>
                  <a:srgbClr val="1B4A6E"/>
                </a:solidFill>
                <a:latin typeface="Arial" charset="0"/>
                <a:ea typeface="ＭＳ Ｐゴシック" charset="0"/>
                <a:cs typeface="Times New Roman" charset="0"/>
              </a:rPr>
              <a:t>S</a:t>
            </a:r>
            <a:r>
              <a:rPr lang="fr-FR" sz="1400" b="0">
                <a:solidFill>
                  <a:srgbClr val="1B4A6E"/>
                </a:solidFill>
                <a:latin typeface="Arial" charset="0"/>
                <a:ea typeface="ＭＳ Ｐゴシック" charset="0"/>
                <a:cs typeface="Times New Roman" charset="0"/>
              </a:rPr>
              <a:t>ystem)</a:t>
            </a:r>
            <a:endParaRPr lang="fr-FR" sz="1400">
              <a:solidFill>
                <a:srgbClr val="1B4A6E"/>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8856">
                                            <p:txEl>
                                              <p:pRg st="2" end="2"/>
                                            </p:txEl>
                                          </p:spTgt>
                                        </p:tgtEl>
                                        <p:attrNameLst>
                                          <p:attrName>style.visibility</p:attrName>
                                        </p:attrNameLst>
                                      </p:cBhvr>
                                      <p:to>
                                        <p:strVal val="visible"/>
                                      </p:to>
                                    </p:set>
                                    <p:anim calcmode="lin" valueType="num">
                                      <p:cBhvr additive="base">
                                        <p:cTn id="7" dur="500" fill="hold"/>
                                        <p:tgtEl>
                                          <p:spTgt spid="24885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8856">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8856">
                                            <p:txEl>
                                              <p:pRg st="3" end="3"/>
                                            </p:txEl>
                                          </p:spTgt>
                                        </p:tgtEl>
                                        <p:attrNameLst>
                                          <p:attrName>style.visibility</p:attrName>
                                        </p:attrNameLst>
                                      </p:cBhvr>
                                      <p:to>
                                        <p:strVal val="visible"/>
                                      </p:to>
                                    </p:set>
                                    <p:anim calcmode="lin" valueType="num">
                                      <p:cBhvr additive="base">
                                        <p:cTn id="11" dur="500" fill="hold"/>
                                        <p:tgtEl>
                                          <p:spTgt spid="248856">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48856">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8856">
                                            <p:txEl>
                                              <p:pRg st="4" end="4"/>
                                            </p:txEl>
                                          </p:spTgt>
                                        </p:tgtEl>
                                        <p:attrNameLst>
                                          <p:attrName>style.visibility</p:attrName>
                                        </p:attrNameLst>
                                      </p:cBhvr>
                                      <p:to>
                                        <p:strVal val="visible"/>
                                      </p:to>
                                    </p:set>
                                    <p:anim calcmode="lin" valueType="num">
                                      <p:cBhvr additive="base">
                                        <p:cTn id="15" dur="500" fill="hold"/>
                                        <p:tgtEl>
                                          <p:spTgt spid="248856">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48856">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8856">
                                            <p:txEl>
                                              <p:pRg st="5" end="5"/>
                                            </p:txEl>
                                          </p:spTgt>
                                        </p:tgtEl>
                                        <p:attrNameLst>
                                          <p:attrName>style.visibility</p:attrName>
                                        </p:attrNameLst>
                                      </p:cBhvr>
                                      <p:to>
                                        <p:strVal val="visible"/>
                                      </p:to>
                                    </p:set>
                                    <p:anim calcmode="lin" valueType="num">
                                      <p:cBhvr additive="base">
                                        <p:cTn id="19" dur="500" fill="hold"/>
                                        <p:tgtEl>
                                          <p:spTgt spid="248856">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8856">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8856">
                                            <p:txEl>
                                              <p:pRg st="6" end="6"/>
                                            </p:txEl>
                                          </p:spTgt>
                                        </p:tgtEl>
                                        <p:attrNameLst>
                                          <p:attrName>style.visibility</p:attrName>
                                        </p:attrNameLst>
                                      </p:cBhvr>
                                      <p:to>
                                        <p:strVal val="visible"/>
                                      </p:to>
                                    </p:set>
                                    <p:anim calcmode="lin" valueType="num">
                                      <p:cBhvr additive="base">
                                        <p:cTn id="23" dur="500" fill="hold"/>
                                        <p:tgtEl>
                                          <p:spTgt spid="248856">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48856">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8856">
                                            <p:txEl>
                                              <p:pRg st="7" end="7"/>
                                            </p:txEl>
                                          </p:spTgt>
                                        </p:tgtEl>
                                        <p:attrNameLst>
                                          <p:attrName>style.visibility</p:attrName>
                                        </p:attrNameLst>
                                      </p:cBhvr>
                                      <p:to>
                                        <p:strVal val="visible"/>
                                      </p:to>
                                    </p:set>
                                    <p:anim calcmode="lin" valueType="num">
                                      <p:cBhvr additive="base">
                                        <p:cTn id="27" dur="500" fill="hold"/>
                                        <p:tgtEl>
                                          <p:spTgt spid="248856">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8856">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8856">
                                            <p:txEl>
                                              <p:pRg st="8" end="8"/>
                                            </p:txEl>
                                          </p:spTgt>
                                        </p:tgtEl>
                                        <p:attrNameLst>
                                          <p:attrName>style.visibility</p:attrName>
                                        </p:attrNameLst>
                                      </p:cBhvr>
                                      <p:to>
                                        <p:strVal val="visible"/>
                                      </p:to>
                                    </p:set>
                                    <p:anim calcmode="lin" valueType="num">
                                      <p:cBhvr additive="base">
                                        <p:cTn id="31" dur="500" fill="hold"/>
                                        <p:tgtEl>
                                          <p:spTgt spid="248856">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885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48856">
                                            <p:txEl>
                                              <p:pRg st="10" end="10"/>
                                            </p:txEl>
                                          </p:spTgt>
                                        </p:tgtEl>
                                        <p:attrNameLst>
                                          <p:attrName>style.visibility</p:attrName>
                                        </p:attrNameLst>
                                      </p:cBhvr>
                                      <p:to>
                                        <p:strVal val="visible"/>
                                      </p:to>
                                    </p:set>
                                    <p:anim calcmode="lin" valueType="num">
                                      <p:cBhvr additive="base">
                                        <p:cTn id="37" dur="500" fill="hold"/>
                                        <p:tgtEl>
                                          <p:spTgt spid="248856">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48856">
                                            <p:txEl>
                                              <p:pRg st="10" end="1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48856">
                                            <p:txEl>
                                              <p:pRg st="11" end="11"/>
                                            </p:txEl>
                                          </p:spTgt>
                                        </p:tgtEl>
                                        <p:attrNameLst>
                                          <p:attrName>style.visibility</p:attrName>
                                        </p:attrNameLst>
                                      </p:cBhvr>
                                      <p:to>
                                        <p:strVal val="visible"/>
                                      </p:to>
                                    </p:set>
                                    <p:anim calcmode="lin" valueType="num">
                                      <p:cBhvr additive="base">
                                        <p:cTn id="41" dur="500" fill="hold"/>
                                        <p:tgtEl>
                                          <p:spTgt spid="248856">
                                            <p:txEl>
                                              <p:pRg st="11" end="1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48856">
                                            <p:txEl>
                                              <p:pRg st="11" end="1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48856">
                                            <p:txEl>
                                              <p:pRg st="12" end="12"/>
                                            </p:txEl>
                                          </p:spTgt>
                                        </p:tgtEl>
                                        <p:attrNameLst>
                                          <p:attrName>style.visibility</p:attrName>
                                        </p:attrNameLst>
                                      </p:cBhvr>
                                      <p:to>
                                        <p:strVal val="visible"/>
                                      </p:to>
                                    </p:set>
                                    <p:anim calcmode="lin" valueType="num">
                                      <p:cBhvr additive="base">
                                        <p:cTn id="45" dur="500" fill="hold"/>
                                        <p:tgtEl>
                                          <p:spTgt spid="248856">
                                            <p:txEl>
                                              <p:pRg st="12" end="1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48856">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248856">
                                            <p:txEl>
                                              <p:pRg st="14" end="14"/>
                                            </p:txEl>
                                          </p:spTgt>
                                        </p:tgtEl>
                                        <p:attrNameLst>
                                          <p:attrName>style.visibility</p:attrName>
                                        </p:attrNameLst>
                                      </p:cBhvr>
                                      <p:to>
                                        <p:strVal val="visible"/>
                                      </p:to>
                                    </p:set>
                                    <p:anim calcmode="lin" valueType="num">
                                      <p:cBhvr additive="base">
                                        <p:cTn id="51" dur="500" fill="hold"/>
                                        <p:tgtEl>
                                          <p:spTgt spid="248856">
                                            <p:txEl>
                                              <p:pRg st="14" end="1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48856">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248856">
                                            <p:txEl>
                                              <p:pRg st="15" end="15"/>
                                            </p:txEl>
                                          </p:spTgt>
                                        </p:tgtEl>
                                        <p:attrNameLst>
                                          <p:attrName>style.visibility</p:attrName>
                                        </p:attrNameLst>
                                      </p:cBhvr>
                                      <p:to>
                                        <p:strVal val="visible"/>
                                      </p:to>
                                    </p:set>
                                    <p:anim calcmode="lin" valueType="num">
                                      <p:cBhvr additive="base">
                                        <p:cTn id="57" dur="500" fill="hold"/>
                                        <p:tgtEl>
                                          <p:spTgt spid="248856">
                                            <p:txEl>
                                              <p:pRg st="15" end="15"/>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48856">
                                            <p:txEl>
                                              <p:pRg st="15" end="15"/>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48856">
                                            <p:txEl>
                                              <p:pRg st="16" end="16"/>
                                            </p:txEl>
                                          </p:spTgt>
                                        </p:tgtEl>
                                        <p:attrNameLst>
                                          <p:attrName>style.visibility</p:attrName>
                                        </p:attrNameLst>
                                      </p:cBhvr>
                                      <p:to>
                                        <p:strVal val="visible"/>
                                      </p:to>
                                    </p:set>
                                    <p:anim calcmode="lin" valueType="num">
                                      <p:cBhvr additive="base">
                                        <p:cTn id="61" dur="500" fill="hold"/>
                                        <p:tgtEl>
                                          <p:spTgt spid="248856">
                                            <p:txEl>
                                              <p:pRg st="16" end="1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48856">
                                            <p:txEl>
                                              <p:pRg st="16" end="16"/>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48856">
                                            <p:txEl>
                                              <p:pRg st="17" end="17"/>
                                            </p:txEl>
                                          </p:spTgt>
                                        </p:tgtEl>
                                        <p:attrNameLst>
                                          <p:attrName>style.visibility</p:attrName>
                                        </p:attrNameLst>
                                      </p:cBhvr>
                                      <p:to>
                                        <p:strVal val="visible"/>
                                      </p:to>
                                    </p:set>
                                    <p:anim calcmode="lin" valueType="num">
                                      <p:cBhvr additive="base">
                                        <p:cTn id="65" dur="500" fill="hold"/>
                                        <p:tgtEl>
                                          <p:spTgt spid="248856">
                                            <p:txEl>
                                              <p:pRg st="17" end="17"/>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48856">
                                            <p:txEl>
                                              <p:pRg st="17" end="17"/>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48856">
                                            <p:txEl>
                                              <p:pRg st="18" end="18"/>
                                            </p:txEl>
                                          </p:spTgt>
                                        </p:tgtEl>
                                        <p:attrNameLst>
                                          <p:attrName>style.visibility</p:attrName>
                                        </p:attrNameLst>
                                      </p:cBhvr>
                                      <p:to>
                                        <p:strVal val="visible"/>
                                      </p:to>
                                    </p:set>
                                    <p:anim calcmode="lin" valueType="num">
                                      <p:cBhvr additive="base">
                                        <p:cTn id="69" dur="500" fill="hold"/>
                                        <p:tgtEl>
                                          <p:spTgt spid="248856">
                                            <p:txEl>
                                              <p:pRg st="18" end="18"/>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48856">
                                            <p:txEl>
                                              <p:pRg st="18" end="1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7"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60418"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60419"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02776D2D-5592-6447-A353-0B543B4F794F}" type="slidenum">
              <a:rPr kumimoji="0" lang="fr-FR" sz="800">
                <a:solidFill>
                  <a:srgbClr val="FFFFFF"/>
                </a:solidFill>
              </a:rPr>
              <a:pPr eaLnBrk="1" hangingPunct="1"/>
              <a:t>50</a:t>
            </a:fld>
            <a:endParaRPr kumimoji="0" lang="fr-FR" sz="800">
              <a:solidFill>
                <a:srgbClr val="FFFFFF"/>
              </a:solidFill>
            </a:endParaRPr>
          </a:p>
        </p:txBody>
      </p:sp>
      <p:sp>
        <p:nvSpPr>
          <p:cNvPr id="60420" name="Rectangle 3"/>
          <p:cNvSpPr>
            <a:spLocks noGrp="1" noChangeArrowheads="1"/>
          </p:cNvSpPr>
          <p:nvPr>
            <p:ph type="title"/>
          </p:nvPr>
        </p:nvSpPr>
        <p:spPr>
          <a:xfrm>
            <a:off x="1044575" y="88900"/>
            <a:ext cx="8062913" cy="533400"/>
          </a:xfrm>
        </p:spPr>
        <p:txBody>
          <a:bodyPr/>
          <a:lstStyle/>
          <a:p>
            <a:pPr eaLnBrk="1" hangingPunct="1"/>
            <a:r>
              <a:rPr lang="fr-FR" sz="1800">
                <a:latin typeface="Arial" charset="0"/>
                <a:ea typeface="ＭＳ Ｐゴシック" charset="0"/>
                <a:cs typeface="Times New Roman" charset="0"/>
              </a:rPr>
              <a:t>Fixation des ambiguïtés entières</a:t>
            </a:r>
            <a:endParaRPr lang="fr-FR" sz="1800" b="0">
              <a:latin typeface="Arial" charset="0"/>
              <a:ea typeface="ＭＳ Ｐゴシック" charset="0"/>
              <a:cs typeface="Times New Roman" charset="0"/>
            </a:endParaRPr>
          </a:p>
        </p:txBody>
      </p:sp>
      <p:sp>
        <p:nvSpPr>
          <p:cNvPr id="60421" name="Text Box 4"/>
          <p:cNvSpPr txBox="1">
            <a:spLocks noChangeArrowheads="1"/>
          </p:cNvSpPr>
          <p:nvPr/>
        </p:nvSpPr>
        <p:spPr bwMode="auto">
          <a:xfrm>
            <a:off x="1120775" y="736600"/>
            <a:ext cx="77851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just" eaLnBrk="1" hangingPunct="1">
              <a:spcBef>
                <a:spcPct val="50000"/>
              </a:spcBef>
            </a:pPr>
            <a:endParaRPr lang="fr-FR" sz="1600" b="1">
              <a:solidFill>
                <a:schemeClr val="bg1"/>
              </a:solidFill>
              <a:latin typeface="Arial" charset="0"/>
              <a:cs typeface="Times New Roman" charset="0"/>
            </a:endParaRPr>
          </a:p>
        </p:txBody>
      </p:sp>
      <p:sp>
        <p:nvSpPr>
          <p:cNvPr id="60422" name="Rectangle 5"/>
          <p:cNvSpPr>
            <a:spLocks noChangeArrowheads="1"/>
          </p:cNvSpPr>
          <p:nvPr/>
        </p:nvSpPr>
        <p:spPr bwMode="auto">
          <a:xfrm>
            <a:off x="1866900" y="32718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p>
        </p:txBody>
      </p:sp>
      <p:sp>
        <p:nvSpPr>
          <p:cNvPr id="60423" name="Rectangle 6"/>
          <p:cNvSpPr>
            <a:spLocks noChangeArrowheads="1"/>
          </p:cNvSpPr>
          <p:nvPr/>
        </p:nvSpPr>
        <p:spPr bwMode="auto">
          <a:xfrm>
            <a:off x="1141413" y="752475"/>
            <a:ext cx="73866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tabLst>
                <a:tab pos="193675" algn="l"/>
              </a:tabLst>
            </a:pPr>
            <a:r>
              <a:rPr lang="fr-FR" sz="1800" b="1">
                <a:solidFill>
                  <a:schemeClr val="folHlink"/>
                </a:solidFill>
                <a:latin typeface="Arial" charset="0"/>
                <a:cs typeface="Times New Roman" charset="0"/>
                <a:sym typeface="Symbol" charset="0"/>
              </a:rPr>
              <a:t>Pourquoi et comment fixer les ambiguïtés entières ?</a:t>
            </a:r>
          </a:p>
        </p:txBody>
      </p:sp>
      <p:sp>
        <p:nvSpPr>
          <p:cNvPr id="60424" name="Rectangle 7"/>
          <p:cNvSpPr>
            <a:spLocks noChangeArrowheads="1"/>
          </p:cNvSpPr>
          <p:nvPr/>
        </p:nvSpPr>
        <p:spPr bwMode="auto">
          <a:xfrm>
            <a:off x="1157288" y="1135063"/>
            <a:ext cx="7651750"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fr-FR">
                <a:solidFill>
                  <a:schemeClr val="bg1"/>
                </a:solidFill>
                <a:latin typeface="Arial" charset="0"/>
                <a:cs typeface="Arial" charset="0"/>
              </a:rPr>
              <a:t>Lors d'un calcul de type géodésique par les doubles différences interviennent les ambiguïtés entières. Elles sont, comme nous l'avons vu, inconnues. Lors des calculs par moindres carrés de la ligne de base nous allons donc les estimer comme des paramètres au même titre que les coordonnées de la ligne de base.</a:t>
            </a:r>
          </a:p>
          <a:p>
            <a:pPr algn="l"/>
            <a:endParaRPr lang="fr-FR">
              <a:solidFill>
                <a:schemeClr val="bg1"/>
              </a:solidFill>
              <a:latin typeface="Arial" charset="0"/>
              <a:cs typeface="Arial" charset="0"/>
            </a:endParaRPr>
          </a:p>
          <a:p>
            <a:pPr algn="l"/>
            <a:r>
              <a:rPr lang="fr-FR">
                <a:solidFill>
                  <a:schemeClr val="bg1"/>
                </a:solidFill>
                <a:latin typeface="Arial" charset="0"/>
                <a:cs typeface="Arial" charset="0"/>
              </a:rPr>
              <a:t>Mais dans un calcul par moindres carrés, il est impossible d'estimer un paramètre comme un entier, il est toujours estimé comme un réel.</a:t>
            </a:r>
          </a:p>
          <a:p>
            <a:pPr algn="l"/>
            <a:endParaRPr lang="fr-FR">
              <a:solidFill>
                <a:schemeClr val="bg1"/>
              </a:solidFill>
              <a:latin typeface="Arial" charset="0"/>
              <a:cs typeface="Arial" charset="0"/>
            </a:endParaRPr>
          </a:p>
          <a:p>
            <a:pPr algn="l"/>
            <a:r>
              <a:rPr lang="fr-FR">
                <a:solidFill>
                  <a:schemeClr val="folHlink"/>
                </a:solidFill>
                <a:latin typeface="Arial" charset="0"/>
                <a:cs typeface="Arial" charset="0"/>
              </a:rPr>
              <a:t>Or l'expérience montre que si l'on estime dans une première itération les ambiguïtés à des valeurs réelles </a:t>
            </a:r>
            <a:r>
              <a:rPr lang="fr-FR" b="1">
                <a:solidFill>
                  <a:schemeClr val="folHlink"/>
                </a:solidFill>
                <a:latin typeface="Arial" charset="0"/>
                <a:cs typeface="Arial" charset="0"/>
              </a:rPr>
              <a:t>(solution flottante),</a:t>
            </a:r>
            <a:r>
              <a:rPr lang="fr-FR">
                <a:solidFill>
                  <a:schemeClr val="folHlink"/>
                </a:solidFill>
                <a:latin typeface="Arial" charset="0"/>
                <a:cs typeface="Arial" charset="0"/>
              </a:rPr>
              <a:t> qu'on les fixe à une valeur entière déduite de la valeur réelle, que l'on recalcule les observations en n'estimant que les coordonnées du vecteur, on peut gagner un facteur 10 sur la qualité de la détermination de la ligne de base et avoir une meilleure confiance dans le résultat </a:t>
            </a:r>
            <a:r>
              <a:rPr lang="fr-FR" b="1">
                <a:solidFill>
                  <a:schemeClr val="folHlink"/>
                </a:solidFill>
                <a:latin typeface="Arial" charset="0"/>
                <a:cs typeface="Arial" charset="0"/>
              </a:rPr>
              <a:t>(solution fixée).</a:t>
            </a:r>
          </a:p>
          <a:p>
            <a:pPr algn="l"/>
            <a:endParaRPr lang="fr-FR" b="1">
              <a:solidFill>
                <a:schemeClr val="folHlink"/>
              </a:solidFill>
              <a:latin typeface="Arial" charset="0"/>
              <a:cs typeface="Arial" charset="0"/>
            </a:endParaRPr>
          </a:p>
          <a:p>
            <a:pPr algn="l"/>
            <a:r>
              <a:rPr lang="fr-FR">
                <a:solidFill>
                  <a:schemeClr val="bg1"/>
                </a:solidFill>
                <a:latin typeface="Arial" charset="0"/>
                <a:cs typeface="Arial" charset="0"/>
              </a:rPr>
              <a:t>Par exemple pour un calcul standard ambiguïtés libres, la précision est de l'ordre de Distance 10</a:t>
            </a:r>
            <a:r>
              <a:rPr lang="fr-FR" baseline="30000">
                <a:solidFill>
                  <a:schemeClr val="bg1"/>
                </a:solidFill>
                <a:latin typeface="Arial" charset="0"/>
                <a:cs typeface="Arial" charset="0"/>
              </a:rPr>
              <a:t>-5</a:t>
            </a:r>
            <a:r>
              <a:rPr lang="fr-FR">
                <a:solidFill>
                  <a:schemeClr val="bg1"/>
                </a:solidFill>
                <a:latin typeface="Arial" charset="0"/>
                <a:cs typeface="Arial" charset="0"/>
              </a:rPr>
              <a:t> * Distance. En fixant les ambiguïtés la précision est de l'ordre de Distance 10</a:t>
            </a:r>
            <a:r>
              <a:rPr lang="fr-FR" baseline="30000">
                <a:solidFill>
                  <a:schemeClr val="bg1"/>
                </a:solidFill>
                <a:latin typeface="Arial" charset="0"/>
                <a:cs typeface="Arial" charset="0"/>
              </a:rPr>
              <a:t>-6</a:t>
            </a:r>
            <a:r>
              <a:rPr lang="fr-FR">
                <a:solidFill>
                  <a:schemeClr val="bg1"/>
                </a:solidFill>
                <a:latin typeface="Arial" charset="0"/>
                <a:cs typeface="Arial" charset="0"/>
              </a:rPr>
              <a:t> * Distance.</a:t>
            </a:r>
          </a:p>
          <a:p>
            <a:pPr algn="l"/>
            <a:endParaRPr lang="fr-FR">
              <a:solidFill>
                <a:schemeClr val="bg1"/>
              </a:solidFill>
              <a:latin typeface="Arial" charset="0"/>
              <a:cs typeface="Arial" charset="0"/>
            </a:endParaRPr>
          </a:p>
          <a:p>
            <a:pPr algn="l"/>
            <a:r>
              <a:rPr lang="fr-FR">
                <a:solidFill>
                  <a:schemeClr val="bg1"/>
                </a:solidFill>
                <a:latin typeface="Arial" charset="0"/>
                <a:cs typeface="Arial" charset="0"/>
              </a:rPr>
              <a:t>C'est pour cela que les constructeurs de matériel GPS de géodésie ont développé des logiciels de fixation des ambiguïtés de plus en plus sophistiqués, qui permettent de trouver les valeurs entières exactes des ambiguïtés avec un temps d'observation de plus en plus court.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1"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61442"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61443"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B6556291-12B0-FF4F-9CA7-EFA687FE75E6}" type="slidenum">
              <a:rPr kumimoji="0" lang="fr-FR" sz="800">
                <a:solidFill>
                  <a:srgbClr val="FFFFFF"/>
                </a:solidFill>
              </a:rPr>
              <a:pPr eaLnBrk="1" hangingPunct="1"/>
              <a:t>51</a:t>
            </a:fld>
            <a:endParaRPr kumimoji="0" lang="fr-FR" sz="800">
              <a:solidFill>
                <a:srgbClr val="FFFFFF"/>
              </a:solidFill>
            </a:endParaRPr>
          </a:p>
        </p:txBody>
      </p:sp>
      <p:pic>
        <p:nvPicPr>
          <p:cNvPr id="6144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5150" y="1833563"/>
            <a:ext cx="4779963"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5150" y="1833563"/>
            <a:ext cx="4779963"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5150" y="1833563"/>
            <a:ext cx="4779963"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5150" y="1833563"/>
            <a:ext cx="4779963"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50"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5150" y="1833563"/>
            <a:ext cx="4779963"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51"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5150" y="1833563"/>
            <a:ext cx="4779963"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0" name="Rectangle 2"/>
          <p:cNvSpPr>
            <a:spLocks noGrp="1" noChangeArrowheads="1"/>
          </p:cNvSpPr>
          <p:nvPr>
            <p:ph type="title"/>
          </p:nvPr>
        </p:nvSpPr>
        <p:spPr>
          <a:xfrm>
            <a:off x="1044575" y="88900"/>
            <a:ext cx="8062913" cy="533400"/>
          </a:xfrm>
        </p:spPr>
        <p:txBody>
          <a:bodyPr/>
          <a:lstStyle/>
          <a:p>
            <a:pPr eaLnBrk="1" hangingPunct="1"/>
            <a:r>
              <a:rPr lang="fr-FR" sz="1800">
                <a:latin typeface="Arial" charset="0"/>
                <a:ea typeface="ＭＳ Ｐゴシック" charset="0"/>
                <a:cs typeface="Times New Roman" charset="0"/>
              </a:rPr>
              <a:t>Fixation des ambiguïtés entières Fixation des ambiguïtés entières</a:t>
            </a:r>
          </a:p>
        </p:txBody>
      </p:sp>
      <p:sp>
        <p:nvSpPr>
          <p:cNvPr id="61451" name="Text Box 3"/>
          <p:cNvSpPr txBox="1">
            <a:spLocks noChangeArrowheads="1"/>
          </p:cNvSpPr>
          <p:nvPr/>
        </p:nvSpPr>
        <p:spPr bwMode="auto">
          <a:xfrm>
            <a:off x="1120775" y="736600"/>
            <a:ext cx="77851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just" eaLnBrk="1" hangingPunct="1">
              <a:spcBef>
                <a:spcPct val="50000"/>
              </a:spcBef>
            </a:pPr>
            <a:endParaRPr lang="fr-FR" sz="1600" b="1">
              <a:solidFill>
                <a:schemeClr val="bg1"/>
              </a:solidFill>
              <a:latin typeface="Arial" charset="0"/>
              <a:cs typeface="Times New Roman" charset="0"/>
            </a:endParaRPr>
          </a:p>
        </p:txBody>
      </p:sp>
      <p:sp>
        <p:nvSpPr>
          <p:cNvPr id="61452" name="Rectangle 4"/>
          <p:cNvSpPr>
            <a:spLocks noChangeArrowheads="1"/>
          </p:cNvSpPr>
          <p:nvPr/>
        </p:nvSpPr>
        <p:spPr bwMode="auto">
          <a:xfrm>
            <a:off x="1866900" y="32718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p>
        </p:txBody>
      </p:sp>
      <p:sp>
        <p:nvSpPr>
          <p:cNvPr id="61453" name="Rectangle 5"/>
          <p:cNvSpPr>
            <a:spLocks noChangeArrowheads="1"/>
          </p:cNvSpPr>
          <p:nvPr/>
        </p:nvSpPr>
        <p:spPr bwMode="auto">
          <a:xfrm>
            <a:off x="1141413" y="752475"/>
            <a:ext cx="73866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tabLst>
                <a:tab pos="193675" algn="l"/>
              </a:tabLst>
            </a:pPr>
            <a:r>
              <a:rPr lang="fr-FR" sz="1600" b="1">
                <a:solidFill>
                  <a:schemeClr val="folHlink"/>
                </a:solidFill>
                <a:latin typeface="Arial" charset="0"/>
                <a:cs typeface="Times New Roman" charset="0"/>
                <a:sym typeface="Symbol" charset="0"/>
              </a:rPr>
              <a:t>Illustration géométrique de la détermination des ambiguïtés entières</a:t>
            </a:r>
          </a:p>
        </p:txBody>
      </p:sp>
      <p:sp>
        <p:nvSpPr>
          <p:cNvPr id="61454" name="Rectangle 6"/>
          <p:cNvSpPr>
            <a:spLocks noChangeArrowheads="1"/>
          </p:cNvSpPr>
          <p:nvPr/>
        </p:nvSpPr>
        <p:spPr bwMode="auto">
          <a:xfrm>
            <a:off x="1157288" y="1135063"/>
            <a:ext cx="76517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fr-FR">
                <a:solidFill>
                  <a:schemeClr val="bg1"/>
                </a:solidFill>
                <a:latin typeface="Arial" charset="0"/>
                <a:cs typeface="Arial" charset="0"/>
              </a:rPr>
              <a:t>On peut interpréter la détermination géométrique en considérant la trace des fronts d’onde de dans l’éspace. Dans le cas idéal nous avons un nombre entier </a:t>
            </a:r>
            <a:r>
              <a:rPr lang="fr-FR" b="1">
                <a:solidFill>
                  <a:schemeClr val="bg1"/>
                </a:solidFill>
                <a:latin typeface="Arial" charset="0"/>
                <a:cs typeface="Arial" charset="0"/>
              </a:rPr>
              <a:t>N</a:t>
            </a:r>
            <a:r>
              <a:rPr lang="fr-FR">
                <a:solidFill>
                  <a:schemeClr val="bg1"/>
                </a:solidFill>
                <a:latin typeface="Arial" charset="0"/>
                <a:cs typeface="Arial" charset="0"/>
              </a:rPr>
              <a:t> pour chaque intersection des fronts d’onde des satellites. </a:t>
            </a:r>
          </a:p>
        </p:txBody>
      </p:sp>
      <p:sp>
        <p:nvSpPr>
          <p:cNvPr id="295953" name="Rectangle 17"/>
          <p:cNvSpPr>
            <a:spLocks noChangeArrowheads="1"/>
          </p:cNvSpPr>
          <p:nvPr/>
        </p:nvSpPr>
        <p:spPr bwMode="auto">
          <a:xfrm>
            <a:off x="796925" y="2560638"/>
            <a:ext cx="3436938"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fr-FR" sz="1800" b="1">
                <a:solidFill>
                  <a:schemeClr val="bg1"/>
                </a:solidFill>
                <a:latin typeface="Arial" charset="0"/>
                <a:cs typeface="Arial" charset="0"/>
              </a:rPr>
              <a:t>Le traitement par moindres carrés nous donne un jeu de réels proche d’entiers N*. Pour fixer les ambiguïtés entières N on dispose de différent testes dont le plus simple est :</a:t>
            </a:r>
          </a:p>
          <a:p>
            <a:pPr algn="l"/>
            <a:endParaRPr lang="fr-FR" sz="1800" b="1">
              <a:solidFill>
                <a:schemeClr val="bg1"/>
              </a:solidFill>
              <a:latin typeface="Arial" charset="0"/>
              <a:cs typeface="Arial" charset="0"/>
            </a:endParaRPr>
          </a:p>
          <a:p>
            <a:pPr algn="l"/>
            <a:r>
              <a:rPr lang="fr-FR" sz="2000" b="1">
                <a:solidFill>
                  <a:schemeClr val="bg1"/>
                </a:solidFill>
                <a:latin typeface="Arial" charset="0"/>
                <a:cs typeface="Arial" charset="0"/>
              </a:rPr>
              <a:t>| N* - N | &lt; 3 * 0.008 cycle</a:t>
            </a:r>
          </a:p>
          <a:p>
            <a:pPr algn="l"/>
            <a:endParaRPr lang="fr-FR" sz="2000">
              <a:solidFill>
                <a:schemeClr val="bg1"/>
              </a:solidFill>
              <a:latin typeface="Arial" charset="0"/>
              <a:cs typeface="Arial" charset="0"/>
            </a:endParaRPr>
          </a:p>
          <a:p>
            <a:pPr algn="l"/>
            <a:r>
              <a:rPr lang="fr-FR" sz="1000">
                <a:solidFill>
                  <a:schemeClr val="bg1"/>
                </a:solidFill>
                <a:latin typeface="Arial" charset="0"/>
                <a:cs typeface="Arial" charset="0"/>
              </a:rPr>
              <a:t>(0.008 cycle correspond au bruit de mesure de l’appareil)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000"/>
                                  </p:stCondLst>
                                  <p:childTnLst>
                                    <p:set>
                                      <p:cBhvr>
                                        <p:cTn id="6" dur="1" fill="hold">
                                          <p:stCondLst>
                                            <p:cond delay="0"/>
                                          </p:stCondLst>
                                        </p:cTn>
                                        <p:tgtEl>
                                          <p:spTgt spid="295947"/>
                                        </p:tgtEl>
                                        <p:attrNameLst>
                                          <p:attrName>style.visibility</p:attrName>
                                        </p:attrNameLst>
                                      </p:cBhvr>
                                      <p:to>
                                        <p:strVal val="visible"/>
                                      </p:to>
                                    </p:set>
                                    <p:animEffect transition="in" filter="fade">
                                      <p:cBhvr>
                                        <p:cTn id="7" dur="2000"/>
                                        <p:tgtEl>
                                          <p:spTgt spid="2959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95948"/>
                                        </p:tgtEl>
                                        <p:attrNameLst>
                                          <p:attrName>style.visibility</p:attrName>
                                        </p:attrNameLst>
                                      </p:cBhvr>
                                      <p:to>
                                        <p:strVal val="visible"/>
                                      </p:to>
                                    </p:set>
                                    <p:animEffect transition="in" filter="fade">
                                      <p:cBhvr>
                                        <p:cTn id="12" dur="2000"/>
                                        <p:tgtEl>
                                          <p:spTgt spid="295948"/>
                                        </p:tgtEl>
                                      </p:cBhvr>
                                    </p:animEffect>
                                  </p:childTnLst>
                                </p:cTn>
                              </p:par>
                            </p:childTnLst>
                          </p:cTn>
                        </p:par>
                        <p:par>
                          <p:cTn id="13" fill="hold" nodeType="afterGroup">
                            <p:stCondLst>
                              <p:cond delay="2000"/>
                            </p:stCondLst>
                            <p:childTnLst>
                              <p:par>
                                <p:cTn id="14" presetID="10" presetClass="entr" presetSubtype="0" fill="hold" nodeType="afterEffect">
                                  <p:stCondLst>
                                    <p:cond delay="2000"/>
                                  </p:stCondLst>
                                  <p:childTnLst>
                                    <p:set>
                                      <p:cBhvr>
                                        <p:cTn id="15" dur="1" fill="hold">
                                          <p:stCondLst>
                                            <p:cond delay="0"/>
                                          </p:stCondLst>
                                        </p:cTn>
                                        <p:tgtEl>
                                          <p:spTgt spid="295949"/>
                                        </p:tgtEl>
                                        <p:attrNameLst>
                                          <p:attrName>style.visibility</p:attrName>
                                        </p:attrNameLst>
                                      </p:cBhvr>
                                      <p:to>
                                        <p:strVal val="visible"/>
                                      </p:to>
                                    </p:set>
                                    <p:animEffect transition="in" filter="fade">
                                      <p:cBhvr>
                                        <p:cTn id="16" dur="2000"/>
                                        <p:tgtEl>
                                          <p:spTgt spid="29594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95950"/>
                                        </p:tgtEl>
                                        <p:attrNameLst>
                                          <p:attrName>style.visibility</p:attrName>
                                        </p:attrNameLst>
                                      </p:cBhvr>
                                      <p:to>
                                        <p:strVal val="visible"/>
                                      </p:to>
                                    </p:set>
                                    <p:animEffect transition="in" filter="fade">
                                      <p:cBhvr>
                                        <p:cTn id="21" dur="2000"/>
                                        <p:tgtEl>
                                          <p:spTgt spid="295950"/>
                                        </p:tgtEl>
                                      </p:cBhvr>
                                    </p:animEffect>
                                  </p:childTnLst>
                                </p:cTn>
                              </p:par>
                            </p:childTnLst>
                          </p:cTn>
                        </p:par>
                        <p:par>
                          <p:cTn id="22" fill="hold" nodeType="afterGroup">
                            <p:stCondLst>
                              <p:cond delay="2000"/>
                            </p:stCondLst>
                            <p:childTnLst>
                              <p:par>
                                <p:cTn id="23" presetID="10" presetClass="entr" presetSubtype="0" fill="hold" nodeType="afterEffect">
                                  <p:stCondLst>
                                    <p:cond delay="2000"/>
                                  </p:stCondLst>
                                  <p:childTnLst>
                                    <p:set>
                                      <p:cBhvr>
                                        <p:cTn id="24" dur="1" fill="hold">
                                          <p:stCondLst>
                                            <p:cond delay="0"/>
                                          </p:stCondLst>
                                        </p:cTn>
                                        <p:tgtEl>
                                          <p:spTgt spid="295951"/>
                                        </p:tgtEl>
                                        <p:attrNameLst>
                                          <p:attrName>style.visibility</p:attrName>
                                        </p:attrNameLst>
                                      </p:cBhvr>
                                      <p:to>
                                        <p:strVal val="visible"/>
                                      </p:to>
                                    </p:set>
                                    <p:animEffect transition="in" filter="fade">
                                      <p:cBhvr>
                                        <p:cTn id="25" dur="2000"/>
                                        <p:tgtEl>
                                          <p:spTgt spid="29595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95953"/>
                                        </p:tgtEl>
                                        <p:attrNameLst>
                                          <p:attrName>style.visibility</p:attrName>
                                        </p:attrNameLst>
                                      </p:cBhvr>
                                      <p:to>
                                        <p:strVal val="visible"/>
                                      </p:to>
                                    </p:set>
                                    <p:anim calcmode="lin" valueType="num">
                                      <p:cBhvr additive="base">
                                        <p:cTn id="30" dur="500" fill="hold"/>
                                        <p:tgtEl>
                                          <p:spTgt spid="295953"/>
                                        </p:tgtEl>
                                        <p:attrNameLst>
                                          <p:attrName>ppt_x</p:attrName>
                                        </p:attrNameLst>
                                      </p:cBhvr>
                                      <p:tavLst>
                                        <p:tav tm="0">
                                          <p:val>
                                            <p:strVal val="#ppt_x"/>
                                          </p:val>
                                        </p:tav>
                                        <p:tav tm="100000">
                                          <p:val>
                                            <p:strVal val="#ppt_x"/>
                                          </p:val>
                                        </p:tav>
                                      </p:tavLst>
                                    </p:anim>
                                    <p:anim calcmode="lin" valueType="num">
                                      <p:cBhvr additive="base">
                                        <p:cTn id="31" dur="500" fill="hold"/>
                                        <p:tgtEl>
                                          <p:spTgt spid="2959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5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9"/>
          <p:cNvSpPr>
            <a:spLocks noGrp="1" noChangeArrowheads="1"/>
          </p:cNvSpPr>
          <p:nvPr>
            <p:ph type="title"/>
          </p:nvPr>
        </p:nvSpPr>
        <p:spPr>
          <a:xfrm>
            <a:off x="576263" y="133350"/>
            <a:ext cx="8359775" cy="696913"/>
          </a:xfrm>
        </p:spPr>
        <p:txBody>
          <a:bodyPr/>
          <a:lstStyle/>
          <a:p>
            <a:pPr eaLnBrk="1" hangingPunct="1"/>
            <a:r>
              <a:rPr lang="fr-FR">
                <a:latin typeface="Arial" charset="0"/>
                <a:ea typeface="ＭＳ Ｐゴシック" charset="0"/>
                <a:cs typeface="ＭＳ Ｐゴシック" charset="0"/>
              </a:rPr>
              <a:t>Variations temporelles du</a:t>
            </a:r>
            <a:br>
              <a:rPr lang="fr-FR">
                <a:latin typeface="Arial" charset="0"/>
                <a:ea typeface="ＭＳ Ｐゴシック" charset="0"/>
                <a:cs typeface="ＭＳ Ｐゴシック" charset="0"/>
              </a:rPr>
            </a:br>
            <a:r>
              <a:rPr lang="fr-FR">
                <a:latin typeface="Arial" charset="0"/>
                <a:ea typeface="ＭＳ Ｐゴシック" charset="0"/>
                <a:cs typeface="ＭＳ Ｐゴシック" charset="0"/>
              </a:rPr>
              <a:t>positionnement GPS absolu</a:t>
            </a:r>
          </a:p>
        </p:txBody>
      </p:sp>
      <p:sp>
        <p:nvSpPr>
          <p:cNvPr id="62466"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62467"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62468"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9027039E-C37B-8047-9E0F-8C41E8BE3B1A}" type="slidenum">
              <a:rPr kumimoji="0" lang="fr-FR" sz="800">
                <a:solidFill>
                  <a:srgbClr val="FFFFFF"/>
                </a:solidFill>
              </a:rPr>
              <a:pPr eaLnBrk="1" hangingPunct="1"/>
              <a:t>52</a:t>
            </a:fld>
            <a:endParaRPr kumimoji="0" lang="fr-FR" sz="800">
              <a:solidFill>
                <a:srgbClr val="FFFFFF"/>
              </a:solidFill>
            </a:endParaRPr>
          </a:p>
        </p:txBody>
      </p:sp>
      <p:pic>
        <p:nvPicPr>
          <p:cNvPr id="395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63" y="1079500"/>
            <a:ext cx="3881437"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3" y="1079500"/>
            <a:ext cx="3881437"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63" y="1079500"/>
            <a:ext cx="3881437"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5269" name="Rectangle 5"/>
          <p:cNvSpPr>
            <a:spLocks noChangeArrowheads="1"/>
          </p:cNvSpPr>
          <p:nvPr/>
        </p:nvSpPr>
        <p:spPr bwMode="auto">
          <a:xfrm>
            <a:off x="4572000" y="0"/>
            <a:ext cx="4572000" cy="6858000"/>
          </a:xfrm>
          <a:prstGeom prst="rect">
            <a:avLst/>
          </a:prstGeom>
          <a:gradFill rotWithShape="1">
            <a:gsLst>
              <a:gs pos="0">
                <a:srgbClr val="E0CDE5"/>
              </a:gs>
              <a:gs pos="100000">
                <a:srgbClr val="ECF7F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pic>
        <p:nvPicPr>
          <p:cNvPr id="395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8363" y="179388"/>
            <a:ext cx="4160837" cy="64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7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8363" y="179388"/>
            <a:ext cx="4160837" cy="64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7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8363" y="179388"/>
            <a:ext cx="4160837" cy="64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6"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bIns="0" anchor="ctr">
            <a:spAutoFit/>
          </a:bodyPr>
          <a:lstStyle/>
          <a:p>
            <a:pPr algn="l"/>
            <a:endParaRPr lang="fr-FR" sz="2400"/>
          </a:p>
        </p:txBody>
      </p:sp>
      <p:sp>
        <p:nvSpPr>
          <p:cNvPr id="395275" name="Rectangle 11"/>
          <p:cNvSpPr>
            <a:spLocks noChangeArrowheads="1"/>
          </p:cNvSpPr>
          <p:nvPr/>
        </p:nvSpPr>
        <p:spPr bwMode="auto">
          <a:xfrm>
            <a:off x="4583113" y="5041900"/>
            <a:ext cx="4560887" cy="1816100"/>
          </a:xfrm>
          <a:prstGeom prst="rect">
            <a:avLst/>
          </a:prstGeom>
          <a:gradFill rotWithShape="1">
            <a:gsLst>
              <a:gs pos="0">
                <a:srgbClr val="E0CDE5"/>
              </a:gs>
              <a:gs pos="100000">
                <a:srgbClr val="ECF7F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2600"/>
          </a:p>
        </p:txBody>
      </p:sp>
      <p:sp>
        <p:nvSpPr>
          <p:cNvPr id="395276" name="Rectangle 12"/>
          <p:cNvSpPr>
            <a:spLocks noChangeArrowheads="1"/>
          </p:cNvSpPr>
          <p:nvPr/>
        </p:nvSpPr>
        <p:spPr bwMode="auto">
          <a:xfrm>
            <a:off x="576263" y="2306638"/>
            <a:ext cx="44164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l"/>
            <a:r>
              <a:rPr lang="en-US" sz="2000" b="1">
                <a:solidFill>
                  <a:srgbClr val="333399"/>
                </a:solidFill>
                <a:latin typeface="Arial" charset="0"/>
                <a:cs typeface="Arial" charset="0"/>
              </a:rPr>
              <a:t>Positionnement GPS différentiel</a:t>
            </a:r>
          </a:p>
          <a:p>
            <a:pPr algn="l"/>
            <a:r>
              <a:rPr lang="en-US" sz="2000" b="1">
                <a:solidFill>
                  <a:srgbClr val="333399"/>
                </a:solidFill>
                <a:latin typeface="Arial" charset="0"/>
                <a:cs typeface="Arial" charset="0"/>
              </a:rPr>
              <a:t>(monofréquence L1)</a:t>
            </a:r>
          </a:p>
        </p:txBody>
      </p:sp>
      <p:sp>
        <p:nvSpPr>
          <p:cNvPr id="395277" name="Rectangle 13"/>
          <p:cNvSpPr>
            <a:spLocks noChangeArrowheads="1"/>
          </p:cNvSpPr>
          <p:nvPr/>
        </p:nvSpPr>
        <p:spPr bwMode="auto">
          <a:xfrm>
            <a:off x="795338" y="4424363"/>
            <a:ext cx="3268662"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nchor="ctr">
            <a:spAutoFit/>
          </a:bodyPr>
          <a:lstStyle/>
          <a:p>
            <a:pPr algn="l">
              <a:tabLst>
                <a:tab pos="1617663" algn="l"/>
                <a:tab pos="5130800" algn="l"/>
              </a:tabLst>
            </a:pPr>
            <a:r>
              <a:rPr lang="en-US" b="1">
                <a:solidFill>
                  <a:schemeClr val="bg1"/>
                </a:solidFill>
                <a:latin typeface="Arial" charset="0"/>
                <a:cs typeface="Arial" charset="0"/>
              </a:rPr>
              <a:t>Solutions fixées :   RMS = 0.013 m   </a:t>
            </a:r>
          </a:p>
          <a:p>
            <a:pPr algn="l">
              <a:tabLst>
                <a:tab pos="1617663" algn="l"/>
                <a:tab pos="5130800" algn="l"/>
              </a:tabLst>
            </a:pPr>
            <a:r>
              <a:rPr lang="en-US" b="1">
                <a:solidFill>
                  <a:schemeClr val="bg1"/>
                </a:solidFill>
                <a:latin typeface="Arial" charset="0"/>
                <a:cs typeface="Arial" charset="0"/>
              </a:rPr>
              <a:t>	Ratio = 99.11</a:t>
            </a:r>
          </a:p>
          <a:p>
            <a:pPr algn="l">
              <a:tabLst>
                <a:tab pos="1617663" algn="l"/>
                <a:tab pos="5130800" algn="l"/>
              </a:tabLst>
            </a:pPr>
            <a:endParaRPr lang="en-US">
              <a:solidFill>
                <a:schemeClr val="bg1"/>
              </a:solidFill>
              <a:latin typeface="Arial" charset="0"/>
              <a:cs typeface="Arial" charset="0"/>
            </a:endParaRPr>
          </a:p>
          <a:p>
            <a:pPr algn="l">
              <a:tabLst>
                <a:tab pos="1617663" algn="l"/>
                <a:tab pos="5130800" algn="l"/>
              </a:tabLst>
            </a:pPr>
            <a:r>
              <a:rPr lang="en-US" b="1">
                <a:solidFill>
                  <a:schemeClr val="bg1"/>
                </a:solidFill>
                <a:latin typeface="Arial" charset="0"/>
                <a:cs typeface="Arial" charset="0"/>
              </a:rPr>
              <a:t>Azimuts	: 90.81°</a:t>
            </a:r>
            <a:endParaRPr lang="en-US">
              <a:solidFill>
                <a:schemeClr val="bg1"/>
              </a:solidFill>
              <a:latin typeface="Arial" charset="0"/>
              <a:cs typeface="Arial" charset="0"/>
            </a:endParaRPr>
          </a:p>
          <a:p>
            <a:pPr algn="l">
              <a:tabLst>
                <a:tab pos="1617663" algn="l"/>
                <a:tab pos="5130800" algn="l"/>
              </a:tabLst>
            </a:pPr>
            <a:r>
              <a:rPr lang="en-US" b="1">
                <a:solidFill>
                  <a:schemeClr val="bg1"/>
                </a:solidFill>
                <a:latin typeface="Arial" charset="0"/>
                <a:cs typeface="Arial" charset="0"/>
              </a:rPr>
              <a:t>Elévations	:   1.88°</a:t>
            </a:r>
          </a:p>
          <a:p>
            <a:pPr algn="l">
              <a:tabLst>
                <a:tab pos="1617663" algn="l"/>
                <a:tab pos="5130800" algn="l"/>
              </a:tabLst>
            </a:pPr>
            <a:r>
              <a:rPr lang="en-US" b="1">
                <a:solidFill>
                  <a:schemeClr val="bg1"/>
                </a:solidFill>
                <a:latin typeface="Arial" charset="0"/>
                <a:cs typeface="Arial" charset="0"/>
              </a:rPr>
              <a:t>Distances	: 25.060 m</a:t>
            </a:r>
          </a:p>
          <a:p>
            <a:pPr algn="l">
              <a:tabLst>
                <a:tab pos="1617663" algn="l"/>
                <a:tab pos="5130800" algn="l"/>
              </a:tabLst>
            </a:pPr>
            <a:endParaRPr lang="en-US" b="1">
              <a:solidFill>
                <a:schemeClr val="bg1"/>
              </a:solidFill>
              <a:latin typeface="Arial" charset="0"/>
              <a:cs typeface="Arial" charset="0"/>
            </a:endParaRPr>
          </a:p>
          <a:p>
            <a:pPr algn="l">
              <a:tabLst>
                <a:tab pos="1617663" algn="l"/>
                <a:tab pos="5130800" algn="l"/>
              </a:tabLst>
            </a:pPr>
            <a:r>
              <a:rPr lang="en-US" b="1">
                <a:solidFill>
                  <a:schemeClr val="bg1"/>
                </a:solidFill>
                <a:latin typeface="Arial" charset="0"/>
                <a:cs typeface="Arial" charset="0"/>
              </a:rPr>
              <a:t>Est	: 25.044 m</a:t>
            </a:r>
          </a:p>
          <a:p>
            <a:pPr algn="l">
              <a:tabLst>
                <a:tab pos="1617663" algn="l"/>
                <a:tab pos="5130800" algn="l"/>
              </a:tabLst>
            </a:pPr>
            <a:r>
              <a:rPr lang="en-US" b="1">
                <a:solidFill>
                  <a:schemeClr val="bg1"/>
                </a:solidFill>
                <a:latin typeface="Arial" charset="0"/>
                <a:cs typeface="Arial" charset="0"/>
              </a:rPr>
              <a:t>Nord	:  -0.360 m</a:t>
            </a:r>
          </a:p>
          <a:p>
            <a:pPr algn="l">
              <a:tabLst>
                <a:tab pos="1617663" algn="l"/>
                <a:tab pos="5130800" algn="l"/>
              </a:tabLst>
            </a:pPr>
            <a:r>
              <a:rPr lang="en-US" b="1">
                <a:solidFill>
                  <a:schemeClr val="bg1"/>
                </a:solidFill>
                <a:latin typeface="Arial" charset="0"/>
                <a:cs typeface="Arial" charset="0"/>
              </a:rPr>
              <a:t>Hauteur	:   0.821 m</a:t>
            </a:r>
          </a:p>
        </p:txBody>
      </p:sp>
      <p:pic>
        <p:nvPicPr>
          <p:cNvPr id="395278"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263" y="3238500"/>
            <a:ext cx="3881437"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95266"/>
                                        </p:tgtEl>
                                        <p:attrNameLst>
                                          <p:attrName>style.visibility</p:attrName>
                                        </p:attrNameLst>
                                      </p:cBhvr>
                                      <p:to>
                                        <p:strVal val="visible"/>
                                      </p:to>
                                    </p:set>
                                    <p:animEffect transition="in" filter="fade">
                                      <p:cBhvr>
                                        <p:cTn id="7" dur="2000"/>
                                        <p:tgtEl>
                                          <p:spTgt spid="395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5269"/>
                                        </p:tgtEl>
                                        <p:attrNameLst>
                                          <p:attrName>style.visibility</p:attrName>
                                        </p:attrNameLst>
                                      </p:cBhvr>
                                      <p:to>
                                        <p:strVal val="visible"/>
                                      </p:to>
                                    </p:set>
                                    <p:animEffect transition="in" filter="fade">
                                      <p:cBhvr>
                                        <p:cTn id="10" dur="2000"/>
                                        <p:tgtEl>
                                          <p:spTgt spid="39526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5275"/>
                                        </p:tgtEl>
                                        <p:attrNameLst>
                                          <p:attrName>style.visibility</p:attrName>
                                        </p:attrNameLst>
                                      </p:cBhvr>
                                      <p:to>
                                        <p:strVal val="visible"/>
                                      </p:to>
                                    </p:set>
                                    <p:animEffect transition="in" filter="fade">
                                      <p:cBhvr>
                                        <p:cTn id="13" dur="2000"/>
                                        <p:tgtEl>
                                          <p:spTgt spid="395275"/>
                                        </p:tgtEl>
                                      </p:cBhvr>
                                    </p:animEffect>
                                  </p:childTnLst>
                                </p:cTn>
                              </p:par>
                            </p:childTnLst>
                          </p:cTn>
                        </p:par>
                        <p:par>
                          <p:cTn id="14" fill="hold" nodeType="afterGroup">
                            <p:stCondLst>
                              <p:cond delay="2000"/>
                            </p:stCondLst>
                            <p:childTnLst>
                              <p:par>
                                <p:cTn id="15" presetID="10" presetClass="entr" presetSubtype="0" fill="hold" nodeType="afterEffect">
                                  <p:stCondLst>
                                    <p:cond delay="500"/>
                                  </p:stCondLst>
                                  <p:childTnLst>
                                    <p:set>
                                      <p:cBhvr>
                                        <p:cTn id="16" dur="1" fill="hold">
                                          <p:stCondLst>
                                            <p:cond delay="0"/>
                                          </p:stCondLst>
                                        </p:cTn>
                                        <p:tgtEl>
                                          <p:spTgt spid="395270"/>
                                        </p:tgtEl>
                                        <p:attrNameLst>
                                          <p:attrName>style.visibility</p:attrName>
                                        </p:attrNameLst>
                                      </p:cBhvr>
                                      <p:to>
                                        <p:strVal val="visible"/>
                                      </p:to>
                                    </p:set>
                                    <p:animEffect transition="in" filter="fade">
                                      <p:cBhvr>
                                        <p:cTn id="17" dur="2000"/>
                                        <p:tgtEl>
                                          <p:spTgt spid="3952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1" nodeType="clickEffect">
                                  <p:stCondLst>
                                    <p:cond delay="0"/>
                                  </p:stCondLst>
                                  <p:childTnLst>
                                    <p:animEffect transition="out" filter="fade">
                                      <p:cBhvr>
                                        <p:cTn id="21" dur="2000"/>
                                        <p:tgtEl>
                                          <p:spTgt spid="395275"/>
                                        </p:tgtEl>
                                      </p:cBhvr>
                                    </p:animEffect>
                                    <p:set>
                                      <p:cBhvr>
                                        <p:cTn id="22" dur="1" fill="hold">
                                          <p:stCondLst>
                                            <p:cond delay="1999"/>
                                          </p:stCondLst>
                                        </p:cTn>
                                        <p:tgtEl>
                                          <p:spTgt spid="395275"/>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2" nodeType="clickEffect">
                                  <p:stCondLst>
                                    <p:cond delay="0"/>
                                  </p:stCondLst>
                                  <p:childTnLst>
                                    <p:set>
                                      <p:cBhvr>
                                        <p:cTn id="26" dur="1" fill="hold">
                                          <p:stCondLst>
                                            <p:cond delay="0"/>
                                          </p:stCondLst>
                                        </p:cTn>
                                        <p:tgtEl>
                                          <p:spTgt spid="395275"/>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395267"/>
                                        </p:tgtEl>
                                        <p:attrNameLst>
                                          <p:attrName>style.visibility</p:attrName>
                                        </p:attrNameLst>
                                      </p:cBhvr>
                                      <p:to>
                                        <p:strVal val="visible"/>
                                      </p:to>
                                    </p:set>
                                    <p:animEffect transition="in" filter="fade">
                                      <p:cBhvr>
                                        <p:cTn id="29" dur="2000"/>
                                        <p:tgtEl>
                                          <p:spTgt spid="395267"/>
                                        </p:tgtEl>
                                      </p:cBhvr>
                                    </p:animEffect>
                                  </p:childTnLst>
                                </p:cTn>
                              </p:par>
                              <p:par>
                                <p:cTn id="30" presetID="10" presetClass="exit" presetSubtype="0" fill="hold" nodeType="withEffect">
                                  <p:stCondLst>
                                    <p:cond delay="0"/>
                                  </p:stCondLst>
                                  <p:childTnLst>
                                    <p:animEffect transition="out" filter="fade">
                                      <p:cBhvr>
                                        <p:cTn id="31" dur="2000"/>
                                        <p:tgtEl>
                                          <p:spTgt spid="395270"/>
                                        </p:tgtEl>
                                      </p:cBhvr>
                                    </p:animEffect>
                                    <p:set>
                                      <p:cBhvr>
                                        <p:cTn id="32" dur="1" fill="hold">
                                          <p:stCondLst>
                                            <p:cond delay="1999"/>
                                          </p:stCondLst>
                                        </p:cTn>
                                        <p:tgtEl>
                                          <p:spTgt spid="395270"/>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95271"/>
                                        </p:tgtEl>
                                        <p:attrNameLst>
                                          <p:attrName>style.visibility</p:attrName>
                                        </p:attrNameLst>
                                      </p:cBhvr>
                                      <p:to>
                                        <p:strVal val="visible"/>
                                      </p:to>
                                    </p:set>
                                    <p:animEffect transition="in" filter="fade">
                                      <p:cBhvr>
                                        <p:cTn id="35" dur="2000"/>
                                        <p:tgtEl>
                                          <p:spTgt spid="39527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xit" presetSubtype="0" fill="hold" grpId="3" nodeType="clickEffect">
                                  <p:stCondLst>
                                    <p:cond delay="0"/>
                                  </p:stCondLst>
                                  <p:childTnLst>
                                    <p:animEffect transition="out" filter="fade">
                                      <p:cBhvr>
                                        <p:cTn id="39" dur="2000"/>
                                        <p:tgtEl>
                                          <p:spTgt spid="395275"/>
                                        </p:tgtEl>
                                      </p:cBhvr>
                                    </p:animEffect>
                                    <p:set>
                                      <p:cBhvr>
                                        <p:cTn id="40" dur="1" fill="hold">
                                          <p:stCondLst>
                                            <p:cond delay="1999"/>
                                          </p:stCondLst>
                                        </p:cTn>
                                        <p:tgtEl>
                                          <p:spTgt spid="395275"/>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xit" presetSubtype="0" fill="hold" nodeType="clickEffect">
                                  <p:stCondLst>
                                    <p:cond delay="0"/>
                                  </p:stCondLst>
                                  <p:childTnLst>
                                    <p:animEffect transition="out" filter="fade">
                                      <p:cBhvr>
                                        <p:cTn id="44" dur="2000"/>
                                        <p:tgtEl>
                                          <p:spTgt spid="395271"/>
                                        </p:tgtEl>
                                      </p:cBhvr>
                                    </p:animEffect>
                                    <p:set>
                                      <p:cBhvr>
                                        <p:cTn id="45" dur="1" fill="hold">
                                          <p:stCondLst>
                                            <p:cond delay="1999"/>
                                          </p:stCondLst>
                                        </p:cTn>
                                        <p:tgtEl>
                                          <p:spTgt spid="395271"/>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395268"/>
                                        </p:tgtEl>
                                        <p:attrNameLst>
                                          <p:attrName>style.visibility</p:attrName>
                                        </p:attrNameLst>
                                      </p:cBhvr>
                                      <p:to>
                                        <p:strVal val="visible"/>
                                      </p:to>
                                    </p:set>
                                    <p:animEffect transition="in" filter="fade">
                                      <p:cBhvr>
                                        <p:cTn id="48" dur="2000"/>
                                        <p:tgtEl>
                                          <p:spTgt spid="395268"/>
                                        </p:tgtEl>
                                      </p:cBhvr>
                                    </p:animEffect>
                                  </p:childTnLst>
                                </p:cTn>
                              </p:par>
                              <p:par>
                                <p:cTn id="49" presetID="10" presetClass="entr" presetSubtype="0" fill="hold" nodeType="withEffect">
                                  <p:stCondLst>
                                    <p:cond delay="0"/>
                                  </p:stCondLst>
                                  <p:childTnLst>
                                    <p:set>
                                      <p:cBhvr>
                                        <p:cTn id="50" dur="1" fill="hold">
                                          <p:stCondLst>
                                            <p:cond delay="0"/>
                                          </p:stCondLst>
                                        </p:cTn>
                                        <p:tgtEl>
                                          <p:spTgt spid="395272"/>
                                        </p:tgtEl>
                                        <p:attrNameLst>
                                          <p:attrName>style.visibility</p:attrName>
                                        </p:attrNameLst>
                                      </p:cBhvr>
                                      <p:to>
                                        <p:strVal val="visible"/>
                                      </p:to>
                                    </p:set>
                                    <p:animEffect transition="in" filter="fade">
                                      <p:cBhvr>
                                        <p:cTn id="51" dur="2000"/>
                                        <p:tgtEl>
                                          <p:spTgt spid="39527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95276"/>
                                        </p:tgtEl>
                                        <p:attrNameLst>
                                          <p:attrName>style.visibility</p:attrName>
                                        </p:attrNameLst>
                                      </p:cBhvr>
                                      <p:to>
                                        <p:strVal val="visible"/>
                                      </p:to>
                                    </p:set>
                                    <p:animEffect transition="in" filter="fade">
                                      <p:cBhvr>
                                        <p:cTn id="56" dur="2000"/>
                                        <p:tgtEl>
                                          <p:spTgt spid="395276"/>
                                        </p:tgtEl>
                                      </p:cBhvr>
                                    </p:animEffect>
                                  </p:childTnLst>
                                </p:cTn>
                              </p:par>
                              <p:par>
                                <p:cTn id="57" presetID="10" presetClass="entr" presetSubtype="0" fill="hold" nodeType="withEffect">
                                  <p:stCondLst>
                                    <p:cond delay="0"/>
                                  </p:stCondLst>
                                  <p:childTnLst>
                                    <p:set>
                                      <p:cBhvr>
                                        <p:cTn id="58" dur="1" fill="hold">
                                          <p:stCondLst>
                                            <p:cond delay="0"/>
                                          </p:stCondLst>
                                        </p:cTn>
                                        <p:tgtEl>
                                          <p:spTgt spid="395278"/>
                                        </p:tgtEl>
                                        <p:attrNameLst>
                                          <p:attrName>style.visibility</p:attrName>
                                        </p:attrNameLst>
                                      </p:cBhvr>
                                      <p:to>
                                        <p:strVal val="visible"/>
                                      </p:to>
                                    </p:set>
                                    <p:animEffect transition="in" filter="fade">
                                      <p:cBhvr>
                                        <p:cTn id="59" dur="2000"/>
                                        <p:tgtEl>
                                          <p:spTgt spid="395278"/>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nodeType="clickEffect">
                                  <p:stCondLst>
                                    <p:cond delay="0"/>
                                  </p:stCondLst>
                                  <p:childTnLst>
                                    <p:set>
                                      <p:cBhvr>
                                        <p:cTn id="63" dur="1" fill="hold">
                                          <p:stCondLst>
                                            <p:cond delay="0"/>
                                          </p:stCondLst>
                                        </p:cTn>
                                        <p:tgtEl>
                                          <p:spTgt spid="395277">
                                            <p:txEl>
                                              <p:pRg st="0" end="0"/>
                                            </p:txEl>
                                          </p:spTgt>
                                        </p:tgtEl>
                                        <p:attrNameLst>
                                          <p:attrName>style.visibility</p:attrName>
                                        </p:attrNameLst>
                                      </p:cBhvr>
                                      <p:to>
                                        <p:strVal val="visible"/>
                                      </p:to>
                                    </p:set>
                                    <p:animEffect transition="in" filter="fade">
                                      <p:cBhvr>
                                        <p:cTn id="64" dur="2000"/>
                                        <p:tgtEl>
                                          <p:spTgt spid="395277">
                                            <p:txEl>
                                              <p:pRg st="0" end="0"/>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0" presetClass="entr" presetSubtype="0" fill="hold" nodeType="clickEffect">
                                  <p:stCondLst>
                                    <p:cond delay="0"/>
                                  </p:stCondLst>
                                  <p:childTnLst>
                                    <p:set>
                                      <p:cBhvr>
                                        <p:cTn id="68" dur="1" fill="hold">
                                          <p:stCondLst>
                                            <p:cond delay="0"/>
                                          </p:stCondLst>
                                        </p:cTn>
                                        <p:tgtEl>
                                          <p:spTgt spid="395277">
                                            <p:txEl>
                                              <p:pRg st="1" end="1"/>
                                            </p:txEl>
                                          </p:spTgt>
                                        </p:tgtEl>
                                        <p:attrNameLst>
                                          <p:attrName>style.visibility</p:attrName>
                                        </p:attrNameLst>
                                      </p:cBhvr>
                                      <p:to>
                                        <p:strVal val="visible"/>
                                      </p:to>
                                    </p:set>
                                    <p:animEffect transition="in" filter="fade">
                                      <p:cBhvr>
                                        <p:cTn id="69" dur="2000"/>
                                        <p:tgtEl>
                                          <p:spTgt spid="395277">
                                            <p:txEl>
                                              <p:pRg st="1" end="1"/>
                                            </p:txEl>
                                          </p:spTgt>
                                        </p:tgtEl>
                                      </p:cBhvr>
                                    </p:animEffect>
                                  </p:childTnLst>
                                </p:cTn>
                              </p:par>
                            </p:childTnLst>
                          </p:cTn>
                        </p:par>
                        <p:par>
                          <p:cTn id="70" fill="hold" nodeType="afterGroup">
                            <p:stCondLst>
                              <p:cond delay="2000"/>
                            </p:stCondLst>
                            <p:childTnLst>
                              <p:par>
                                <p:cTn id="71" presetID="2" presetClass="entr" presetSubtype="4" fill="hold" nodeType="afterEffect">
                                  <p:stCondLst>
                                    <p:cond delay="0"/>
                                  </p:stCondLst>
                                  <p:childTnLst>
                                    <p:set>
                                      <p:cBhvr>
                                        <p:cTn id="72" dur="1" fill="hold">
                                          <p:stCondLst>
                                            <p:cond delay="0"/>
                                          </p:stCondLst>
                                        </p:cTn>
                                        <p:tgtEl>
                                          <p:spTgt spid="395277">
                                            <p:txEl>
                                              <p:pRg st="3" end="3"/>
                                            </p:txEl>
                                          </p:spTgt>
                                        </p:tgtEl>
                                        <p:attrNameLst>
                                          <p:attrName>style.visibility</p:attrName>
                                        </p:attrNameLst>
                                      </p:cBhvr>
                                      <p:to>
                                        <p:strVal val="visible"/>
                                      </p:to>
                                    </p:set>
                                    <p:anim calcmode="lin" valueType="num">
                                      <p:cBhvr additive="base">
                                        <p:cTn id="73" dur="500" fill="hold"/>
                                        <p:tgtEl>
                                          <p:spTgt spid="395277">
                                            <p:txEl>
                                              <p:pRg st="3" end="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95277">
                                            <p:txEl>
                                              <p:pRg st="3" end="3"/>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395277">
                                            <p:txEl>
                                              <p:pRg st="4" end="4"/>
                                            </p:txEl>
                                          </p:spTgt>
                                        </p:tgtEl>
                                        <p:attrNameLst>
                                          <p:attrName>style.visibility</p:attrName>
                                        </p:attrNameLst>
                                      </p:cBhvr>
                                      <p:to>
                                        <p:strVal val="visible"/>
                                      </p:to>
                                    </p:set>
                                    <p:anim calcmode="lin" valueType="num">
                                      <p:cBhvr additive="base">
                                        <p:cTn id="77" dur="500" fill="hold"/>
                                        <p:tgtEl>
                                          <p:spTgt spid="395277">
                                            <p:txEl>
                                              <p:pRg st="4" end="4"/>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395277">
                                            <p:txEl>
                                              <p:pRg st="4" end="4"/>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95277">
                                            <p:txEl>
                                              <p:pRg st="5" end="5"/>
                                            </p:txEl>
                                          </p:spTgt>
                                        </p:tgtEl>
                                        <p:attrNameLst>
                                          <p:attrName>style.visibility</p:attrName>
                                        </p:attrNameLst>
                                      </p:cBhvr>
                                      <p:to>
                                        <p:strVal val="visible"/>
                                      </p:to>
                                    </p:set>
                                    <p:anim calcmode="lin" valueType="num">
                                      <p:cBhvr additive="base">
                                        <p:cTn id="81" dur="500" fill="hold"/>
                                        <p:tgtEl>
                                          <p:spTgt spid="395277">
                                            <p:txEl>
                                              <p:pRg st="5" end="5"/>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39527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4" fill="hold" nodeType="clickEffect">
                                  <p:stCondLst>
                                    <p:cond delay="0"/>
                                  </p:stCondLst>
                                  <p:childTnLst>
                                    <p:set>
                                      <p:cBhvr>
                                        <p:cTn id="86" dur="1" fill="hold">
                                          <p:stCondLst>
                                            <p:cond delay="0"/>
                                          </p:stCondLst>
                                        </p:cTn>
                                        <p:tgtEl>
                                          <p:spTgt spid="395277">
                                            <p:txEl>
                                              <p:pRg st="7" end="7"/>
                                            </p:txEl>
                                          </p:spTgt>
                                        </p:tgtEl>
                                        <p:attrNameLst>
                                          <p:attrName>style.visibility</p:attrName>
                                        </p:attrNameLst>
                                      </p:cBhvr>
                                      <p:to>
                                        <p:strVal val="visible"/>
                                      </p:to>
                                    </p:set>
                                    <p:anim calcmode="lin" valueType="num">
                                      <p:cBhvr additive="base">
                                        <p:cTn id="87" dur="500" fill="hold"/>
                                        <p:tgtEl>
                                          <p:spTgt spid="395277">
                                            <p:txEl>
                                              <p:pRg st="7" end="7"/>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395277">
                                            <p:txEl>
                                              <p:pRg st="7" end="7"/>
                                            </p:txEl>
                                          </p:spTgt>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395277">
                                            <p:txEl>
                                              <p:pRg st="8" end="8"/>
                                            </p:txEl>
                                          </p:spTgt>
                                        </p:tgtEl>
                                        <p:attrNameLst>
                                          <p:attrName>style.visibility</p:attrName>
                                        </p:attrNameLst>
                                      </p:cBhvr>
                                      <p:to>
                                        <p:strVal val="visible"/>
                                      </p:to>
                                    </p:set>
                                    <p:anim calcmode="lin" valueType="num">
                                      <p:cBhvr additive="base">
                                        <p:cTn id="91" dur="500" fill="hold"/>
                                        <p:tgtEl>
                                          <p:spTgt spid="395277">
                                            <p:txEl>
                                              <p:pRg st="8" end="8"/>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395277">
                                            <p:txEl>
                                              <p:pRg st="8" end="8"/>
                                            </p:txEl>
                                          </p:spTgt>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395277">
                                            <p:txEl>
                                              <p:pRg st="9" end="9"/>
                                            </p:txEl>
                                          </p:spTgt>
                                        </p:tgtEl>
                                        <p:attrNameLst>
                                          <p:attrName>style.visibility</p:attrName>
                                        </p:attrNameLst>
                                      </p:cBhvr>
                                      <p:to>
                                        <p:strVal val="visible"/>
                                      </p:to>
                                    </p:set>
                                    <p:anim calcmode="lin" valueType="num">
                                      <p:cBhvr additive="base">
                                        <p:cTn id="95" dur="500" fill="hold"/>
                                        <p:tgtEl>
                                          <p:spTgt spid="395277">
                                            <p:txEl>
                                              <p:pRg st="9" end="9"/>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39527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69" grpId="0" animBg="1"/>
      <p:bldP spid="395275" grpId="0" animBg="1"/>
      <p:bldP spid="395275" grpId="1" animBg="1"/>
      <p:bldP spid="395275" grpId="2" animBg="1"/>
      <p:bldP spid="395275" grpId="3" animBg="1"/>
      <p:bldP spid="39527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63490"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63491"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99B383FF-9534-EE44-B4E3-62B862FD6D58}" type="slidenum">
              <a:rPr kumimoji="0" lang="fr-FR" sz="800">
                <a:solidFill>
                  <a:srgbClr val="FFFFFF"/>
                </a:solidFill>
              </a:rPr>
              <a:pPr eaLnBrk="1" hangingPunct="1"/>
              <a:t>53</a:t>
            </a:fld>
            <a:endParaRPr kumimoji="0" lang="fr-FR" sz="800">
              <a:solidFill>
                <a:srgbClr val="FFFFFF"/>
              </a:solidFill>
            </a:endParaRPr>
          </a:p>
        </p:txBody>
      </p:sp>
      <p:sp>
        <p:nvSpPr>
          <p:cNvPr id="63492" name="Rectangle 2"/>
          <p:cNvSpPr>
            <a:spLocks noChangeArrowheads="1"/>
          </p:cNvSpPr>
          <p:nvPr/>
        </p:nvSpPr>
        <p:spPr bwMode="auto">
          <a:xfrm>
            <a:off x="1123950" y="3875088"/>
            <a:ext cx="6940550" cy="48577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63493" name="Rectangle 3"/>
          <p:cNvSpPr>
            <a:spLocks noGrp="1" noChangeArrowheads="1"/>
          </p:cNvSpPr>
          <p:nvPr>
            <p:ph type="title"/>
          </p:nvPr>
        </p:nvSpPr>
        <p:spPr>
          <a:xfrm>
            <a:off x="1187450" y="88900"/>
            <a:ext cx="8077200" cy="533400"/>
          </a:xfrm>
        </p:spPr>
        <p:txBody>
          <a:bodyPr/>
          <a:lstStyle/>
          <a:p>
            <a:pPr eaLnBrk="1" hangingPunct="1"/>
            <a:r>
              <a:rPr kumimoji="1" lang="fr-FR">
                <a:latin typeface="Arial" charset="0"/>
                <a:ea typeface="ＭＳ Ｐゴシック" charset="0"/>
                <a:cs typeface="ＭＳ Ｐゴシック" charset="0"/>
              </a:rPr>
              <a:t>PLAN</a:t>
            </a:r>
            <a:endParaRPr lang="fr-FR">
              <a:latin typeface="Arial" charset="0"/>
              <a:ea typeface="ＭＳ Ｐゴシック" charset="0"/>
              <a:cs typeface="ＭＳ Ｐゴシック" charset="0"/>
            </a:endParaRPr>
          </a:p>
        </p:txBody>
      </p:sp>
      <p:sp>
        <p:nvSpPr>
          <p:cNvPr id="63494" name="Rectangle 4"/>
          <p:cNvSpPr>
            <a:spLocks noGrp="1" noChangeArrowheads="1"/>
          </p:cNvSpPr>
          <p:nvPr>
            <p:ph type="body" idx="1"/>
          </p:nvPr>
        </p:nvSpPr>
        <p:spPr>
          <a:xfrm>
            <a:off x="1346200" y="1122363"/>
            <a:ext cx="7404100" cy="4851400"/>
          </a:xfrm>
        </p:spPr>
        <p:txBody>
          <a:bodyPr/>
          <a:lstStyle/>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Description du système</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Principe du positionnement</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Structure des signaux GPS</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Positionnement absolu et Positionnement différentiel</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La mesure sur les codes </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La mesure sur la phase</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FFFF00"/>
                </a:solidFill>
                <a:latin typeface="Arial" charset="0"/>
                <a:ea typeface="ＭＳ Ｐゴシック" charset="0"/>
                <a:cs typeface="Arial" charset="0"/>
              </a:rPr>
              <a:t>Les source </a:t>
            </a:r>
            <a:r>
              <a:rPr lang="fr-FR" sz="1800" b="1" dirty="0" smtClean="0">
                <a:solidFill>
                  <a:srgbClr val="FFFF00"/>
                </a:solidFill>
                <a:latin typeface="Arial" charset="0"/>
                <a:ea typeface="ＭＳ Ｐゴシック" charset="0"/>
                <a:cs typeface="Arial" charset="0"/>
              </a:rPr>
              <a:t>d’erreur</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Le positionnement absolu avec la méthode </a:t>
            </a:r>
            <a:r>
              <a:rPr lang="fr-FR" sz="1800" b="1" dirty="0" smtClean="0">
                <a:solidFill>
                  <a:srgbClr val="333399"/>
                </a:solidFill>
                <a:latin typeface="Arial" charset="0"/>
                <a:ea typeface="ＭＳ Ｐゴシック" charset="0"/>
                <a:cs typeface="Arial" charset="0"/>
              </a:rPr>
              <a:t>PPP</a:t>
            </a:r>
            <a:endParaRPr lang="fr-FR" sz="1800" b="1" dirty="0">
              <a:solidFill>
                <a:srgbClr val="FFFF00"/>
              </a:solidFill>
              <a:latin typeface="Arial" charset="0"/>
              <a:ea typeface="ＭＳ Ｐゴシック" charset="0"/>
              <a:cs typeface="Arial" charset="0"/>
            </a:endParaRP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Notion de précision et de répétabilité</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Espace réservé de la date 3"/>
          <p:cNvSpPr>
            <a:spLocks noGrp="1"/>
          </p:cNvSpPr>
          <p:nvPr>
            <p:ph type="dt" sz="quarter" idx="10"/>
          </p:nvPr>
        </p:nvSpPr>
        <p:spPr>
          <a:xfrm rot="16200000">
            <a:off x="-260349" y="5743575"/>
            <a:ext cx="995362" cy="2936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64514"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64515"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0415DC9-5851-0744-B7C7-1DDEC80E634A}" type="slidenum">
              <a:rPr kumimoji="0" lang="fr-FR" sz="800">
                <a:solidFill>
                  <a:srgbClr val="FFFFFF"/>
                </a:solidFill>
              </a:rPr>
              <a:pPr eaLnBrk="1" hangingPunct="1"/>
              <a:t>54</a:t>
            </a:fld>
            <a:endParaRPr kumimoji="0" lang="fr-FR" sz="800">
              <a:solidFill>
                <a:srgbClr val="FFFFFF"/>
              </a:solidFill>
            </a:endParaRPr>
          </a:p>
        </p:txBody>
      </p:sp>
      <p:sp>
        <p:nvSpPr>
          <p:cNvPr id="64516" name="Rectangle 2"/>
          <p:cNvSpPr>
            <a:spLocks noGrp="1" noChangeArrowheads="1"/>
          </p:cNvSpPr>
          <p:nvPr>
            <p:ph type="title"/>
          </p:nvPr>
        </p:nvSpPr>
        <p:spPr>
          <a:xfrm>
            <a:off x="582466" y="222575"/>
            <a:ext cx="8393239"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600" dirty="0">
                <a:latin typeface="Arial" charset="0"/>
                <a:ea typeface="ＭＳ Ｐゴシック" charset="0"/>
                <a:cs typeface="Times New Roman" charset="0"/>
              </a:rPr>
              <a:t>LES DIFFERENTES SOURCES D’ERREUR AFFECTANT LES MESURES GPS RELATIVES</a:t>
            </a:r>
            <a:endParaRPr lang="fr-FR" sz="1600" b="0" dirty="0">
              <a:latin typeface="Arial" charset="0"/>
              <a:ea typeface="ＭＳ Ｐゴシック" charset="0"/>
              <a:cs typeface="Times New Roman" charset="0"/>
            </a:endParaRPr>
          </a:p>
        </p:txBody>
      </p:sp>
      <p:pic>
        <p:nvPicPr>
          <p:cNvPr id="64517" name="Picture 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13" y="889000"/>
            <a:ext cx="8391525" cy="576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16" name="Picture 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 y="890588"/>
            <a:ext cx="8474075" cy="57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17"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63" y="890588"/>
            <a:ext cx="8478837" cy="57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18"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263" y="890588"/>
            <a:ext cx="8478837" cy="57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19" name="Picture 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263" y="890588"/>
            <a:ext cx="8478837" cy="57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20" name="Picture 7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263" y="890588"/>
            <a:ext cx="8478837" cy="57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21" name="Picture 7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263" y="890588"/>
            <a:ext cx="8478837" cy="57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22" name="Picture 7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6263" y="890588"/>
            <a:ext cx="8478837" cy="57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8916"/>
                                        </p:tgtEl>
                                        <p:attrNameLst>
                                          <p:attrName>style.visibility</p:attrName>
                                        </p:attrNameLst>
                                      </p:cBhvr>
                                      <p:to>
                                        <p:strVal val="visible"/>
                                      </p:to>
                                    </p:set>
                                    <p:animEffect transition="in" filter="fade">
                                      <p:cBhvr>
                                        <p:cTn id="7" dur="2000"/>
                                        <p:tgtEl>
                                          <p:spTgt spid="78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8917"/>
                                        </p:tgtEl>
                                        <p:attrNameLst>
                                          <p:attrName>style.visibility</p:attrName>
                                        </p:attrNameLst>
                                      </p:cBhvr>
                                      <p:to>
                                        <p:strVal val="visible"/>
                                      </p:to>
                                    </p:set>
                                    <p:animEffect transition="in" filter="fade">
                                      <p:cBhvr>
                                        <p:cTn id="12" dur="2000"/>
                                        <p:tgtEl>
                                          <p:spTgt spid="789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8918"/>
                                        </p:tgtEl>
                                        <p:attrNameLst>
                                          <p:attrName>style.visibility</p:attrName>
                                        </p:attrNameLst>
                                      </p:cBhvr>
                                      <p:to>
                                        <p:strVal val="visible"/>
                                      </p:to>
                                    </p:set>
                                    <p:animEffect transition="in" filter="fade">
                                      <p:cBhvr>
                                        <p:cTn id="17" dur="2000"/>
                                        <p:tgtEl>
                                          <p:spTgt spid="789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8919"/>
                                        </p:tgtEl>
                                        <p:attrNameLst>
                                          <p:attrName>style.visibility</p:attrName>
                                        </p:attrNameLst>
                                      </p:cBhvr>
                                      <p:to>
                                        <p:strVal val="visible"/>
                                      </p:to>
                                    </p:set>
                                    <p:animEffect transition="in" filter="fade">
                                      <p:cBhvr>
                                        <p:cTn id="22" dur="2000"/>
                                        <p:tgtEl>
                                          <p:spTgt spid="789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8920"/>
                                        </p:tgtEl>
                                        <p:attrNameLst>
                                          <p:attrName>style.visibility</p:attrName>
                                        </p:attrNameLst>
                                      </p:cBhvr>
                                      <p:to>
                                        <p:strVal val="visible"/>
                                      </p:to>
                                    </p:set>
                                    <p:animEffect transition="in" filter="fade">
                                      <p:cBhvr>
                                        <p:cTn id="27" dur="2000"/>
                                        <p:tgtEl>
                                          <p:spTgt spid="7892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8921"/>
                                        </p:tgtEl>
                                        <p:attrNameLst>
                                          <p:attrName>style.visibility</p:attrName>
                                        </p:attrNameLst>
                                      </p:cBhvr>
                                      <p:to>
                                        <p:strVal val="visible"/>
                                      </p:to>
                                    </p:set>
                                    <p:animEffect transition="in" filter="fade">
                                      <p:cBhvr>
                                        <p:cTn id="32" dur="2000"/>
                                        <p:tgtEl>
                                          <p:spTgt spid="7892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8922"/>
                                        </p:tgtEl>
                                        <p:attrNameLst>
                                          <p:attrName>style.visibility</p:attrName>
                                        </p:attrNameLst>
                                      </p:cBhvr>
                                      <p:to>
                                        <p:strVal val="visible"/>
                                      </p:to>
                                    </p:set>
                                    <p:animEffect transition="in" filter="fade">
                                      <p:cBhvr>
                                        <p:cTn id="37" dur="2000"/>
                                        <p:tgtEl>
                                          <p:spTgt spid="78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65538"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65539"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9D8988C3-B4FE-9248-8413-D635F409E545}" type="slidenum">
              <a:rPr kumimoji="0" lang="fr-FR" sz="800">
                <a:solidFill>
                  <a:srgbClr val="FFFFFF"/>
                </a:solidFill>
              </a:rPr>
              <a:pPr eaLnBrk="1" hangingPunct="1"/>
              <a:t>55</a:t>
            </a:fld>
            <a:endParaRPr kumimoji="0" lang="fr-FR" sz="800">
              <a:solidFill>
                <a:srgbClr val="FFFFFF"/>
              </a:solidFill>
            </a:endParaRPr>
          </a:p>
        </p:txBody>
      </p:sp>
      <p:sp>
        <p:nvSpPr>
          <p:cNvPr id="65540" name="Rectangle 2"/>
          <p:cNvSpPr>
            <a:spLocks noGrp="1" noChangeArrowheads="1"/>
          </p:cNvSpPr>
          <p:nvPr>
            <p:ph type="title"/>
          </p:nvPr>
        </p:nvSpPr>
        <p:spPr>
          <a:xfrm>
            <a:off x="1193800" y="88900"/>
            <a:ext cx="807085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a:latin typeface="Arial" charset="0"/>
                <a:ea typeface="ＭＳ Ｐゴシック" charset="0"/>
                <a:cs typeface="Times New Roman" charset="0"/>
              </a:rPr>
              <a:t>Les orbites</a:t>
            </a:r>
            <a:endParaRPr lang="fr-FR" sz="1800" b="0">
              <a:latin typeface="Arial" charset="0"/>
              <a:ea typeface="ＭＳ Ｐゴシック" charset="0"/>
              <a:cs typeface="Times New Roman" charset="0"/>
            </a:endParaRPr>
          </a:p>
        </p:txBody>
      </p:sp>
      <p:pic>
        <p:nvPicPr>
          <p:cNvPr id="6554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188" y="749300"/>
            <a:ext cx="29876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Rectangle 12"/>
          <p:cNvSpPr>
            <a:spLocks noChangeArrowheads="1"/>
          </p:cNvSpPr>
          <p:nvPr/>
        </p:nvSpPr>
        <p:spPr bwMode="auto">
          <a:xfrm>
            <a:off x="1179513" y="715963"/>
            <a:ext cx="4411662"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fr-FR">
                <a:solidFill>
                  <a:schemeClr val="bg1"/>
                </a:solidFill>
                <a:latin typeface="Arial" charset="0"/>
                <a:cs typeface="Arial" charset="0"/>
              </a:rPr>
              <a:t>L'ordre de grandeur de l'erreur sur une ligne de base dû à l'erreur sur l'orbite d'un satellite est bien représenté par :</a:t>
            </a:r>
          </a:p>
          <a:p>
            <a:pPr algn="l"/>
            <a:r>
              <a:rPr lang="fr-FR">
                <a:solidFill>
                  <a:schemeClr val="bg1"/>
                </a:solidFill>
                <a:latin typeface="Arial" charset="0"/>
                <a:cs typeface="Arial" charset="0"/>
              </a:rPr>
              <a:t>		</a:t>
            </a:r>
            <a:r>
              <a:rPr lang="fr-FR" sz="1200" i="1">
                <a:solidFill>
                  <a:schemeClr val="bg1"/>
                </a:solidFill>
                <a:latin typeface="Arial" charset="0"/>
                <a:cs typeface="Arial" charset="0"/>
              </a:rPr>
              <a:t>Avec</a:t>
            </a:r>
          </a:p>
          <a:p>
            <a:pPr marL="1800225" lvl="2" algn="l">
              <a:buFontTx/>
              <a:buChar char="•"/>
            </a:pPr>
            <a:r>
              <a:rPr lang="fr-FR">
                <a:solidFill>
                  <a:schemeClr val="bg1"/>
                </a:solidFill>
                <a:latin typeface="Arial" charset="0"/>
                <a:cs typeface="Arial" charset="0"/>
              </a:rPr>
              <a:t>  </a:t>
            </a:r>
            <a:r>
              <a:rPr lang="fr-FR" sz="1200" b="1" i="1">
                <a:solidFill>
                  <a:schemeClr val="bg1"/>
                </a:solidFill>
                <a:latin typeface="Arial" charset="0"/>
                <a:cs typeface="Arial" charset="0"/>
              </a:rPr>
              <a:t>r</a:t>
            </a:r>
            <a:r>
              <a:rPr lang="fr-FR" sz="1200" i="1">
                <a:solidFill>
                  <a:schemeClr val="bg1"/>
                </a:solidFill>
                <a:latin typeface="Arial" charset="0"/>
                <a:cs typeface="Arial" charset="0"/>
              </a:rPr>
              <a:t>    </a:t>
            </a:r>
            <a:r>
              <a:rPr lang="fr-FR" sz="1200">
                <a:solidFill>
                  <a:schemeClr val="bg1"/>
                </a:solidFill>
                <a:latin typeface="Arial" charset="0"/>
                <a:cs typeface="Arial" charset="0"/>
              </a:rPr>
              <a:t>rayon de l'orbite du satellite</a:t>
            </a:r>
          </a:p>
          <a:p>
            <a:pPr marL="1800225" lvl="2" algn="l">
              <a:buFontTx/>
              <a:buChar char="•"/>
            </a:pPr>
            <a:r>
              <a:rPr lang="fr-FR" sz="1200">
                <a:solidFill>
                  <a:schemeClr val="bg1"/>
                </a:solidFill>
                <a:latin typeface="Arial" charset="0"/>
                <a:cs typeface="Arial" charset="0"/>
              </a:rPr>
              <a:t>  </a:t>
            </a:r>
            <a:r>
              <a:rPr lang="fr-FR" sz="1200" b="1" i="1">
                <a:solidFill>
                  <a:schemeClr val="bg1"/>
                </a:solidFill>
                <a:latin typeface="Arial" charset="0"/>
                <a:cs typeface="Arial" charset="0"/>
              </a:rPr>
              <a:t>dr  </a:t>
            </a:r>
            <a:r>
              <a:rPr lang="fr-FR" sz="1200">
                <a:solidFill>
                  <a:schemeClr val="bg1"/>
                </a:solidFill>
                <a:latin typeface="Arial" charset="0"/>
                <a:cs typeface="Arial" charset="0"/>
              </a:rPr>
              <a:t>erreur sur l'orbite du satellite</a:t>
            </a:r>
          </a:p>
          <a:p>
            <a:pPr marL="1800225" lvl="2" algn="l">
              <a:buFontTx/>
              <a:buChar char="•"/>
            </a:pPr>
            <a:r>
              <a:rPr lang="fr-FR" sz="1200">
                <a:solidFill>
                  <a:schemeClr val="bg1"/>
                </a:solidFill>
                <a:latin typeface="Arial" charset="0"/>
                <a:cs typeface="Arial" charset="0"/>
              </a:rPr>
              <a:t>  </a:t>
            </a:r>
            <a:r>
              <a:rPr lang="fr-FR" sz="1200" b="1" i="1">
                <a:solidFill>
                  <a:schemeClr val="bg1"/>
                </a:solidFill>
                <a:latin typeface="Arial" charset="0"/>
                <a:cs typeface="Arial" charset="0"/>
              </a:rPr>
              <a:t>b</a:t>
            </a:r>
            <a:r>
              <a:rPr lang="fr-FR" sz="1200">
                <a:solidFill>
                  <a:schemeClr val="bg1"/>
                </a:solidFill>
                <a:latin typeface="Arial" charset="0"/>
                <a:cs typeface="Arial" charset="0"/>
              </a:rPr>
              <a:t>    longueur de la ligne de base</a:t>
            </a:r>
          </a:p>
          <a:p>
            <a:pPr marL="1800225" lvl="2" algn="l">
              <a:buFontTx/>
              <a:buChar char="•"/>
            </a:pPr>
            <a:r>
              <a:rPr lang="fr-FR" sz="1200">
                <a:solidFill>
                  <a:schemeClr val="bg1"/>
                </a:solidFill>
                <a:latin typeface="Arial" charset="0"/>
                <a:cs typeface="Arial" charset="0"/>
              </a:rPr>
              <a:t>  </a:t>
            </a:r>
            <a:r>
              <a:rPr lang="fr-FR" sz="1200" b="1" i="1">
                <a:solidFill>
                  <a:schemeClr val="bg1"/>
                </a:solidFill>
                <a:latin typeface="Arial" charset="0"/>
                <a:cs typeface="Arial" charset="0"/>
              </a:rPr>
              <a:t>db</a:t>
            </a:r>
            <a:r>
              <a:rPr lang="fr-FR" sz="1200">
                <a:solidFill>
                  <a:schemeClr val="bg1"/>
                </a:solidFill>
                <a:latin typeface="Arial" charset="0"/>
                <a:cs typeface="Arial" charset="0"/>
              </a:rPr>
              <a:t>   erreur sur la ligne de base</a:t>
            </a:r>
          </a:p>
          <a:p>
            <a:pPr algn="l"/>
            <a:endParaRPr lang="fr-FR">
              <a:solidFill>
                <a:srgbClr val="333399"/>
              </a:solidFill>
              <a:latin typeface="Arial" charset="0"/>
              <a:cs typeface="Arial" charset="0"/>
            </a:endParaRPr>
          </a:p>
        </p:txBody>
      </p:sp>
      <p:sp>
        <p:nvSpPr>
          <p:cNvPr id="65543" name="Rectangle 14"/>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graphicFrame>
        <p:nvGraphicFramePr>
          <p:cNvPr id="65544" name="Object 2"/>
          <p:cNvGraphicFramePr>
            <a:graphicFrameLocks noChangeAspect="1"/>
          </p:cNvGraphicFramePr>
          <p:nvPr/>
        </p:nvGraphicFramePr>
        <p:xfrm>
          <a:off x="1370013" y="1603375"/>
          <a:ext cx="1192212" cy="852488"/>
        </p:xfrm>
        <a:graphic>
          <a:graphicData uri="http://schemas.openxmlformats.org/presentationml/2006/ole">
            <mc:AlternateContent xmlns:mc="http://schemas.openxmlformats.org/markup-compatibility/2006">
              <mc:Choice xmlns:v="urn:schemas-microsoft-com:vml" Requires="v">
                <p:oleObj spid="_x0000_s65597" name="Équation" r:id="rId4" imgW="545863" imgH="393529" progId="Equation.3">
                  <p:embed/>
                </p:oleObj>
              </mc:Choice>
              <mc:Fallback>
                <p:oleObj name="Équation" r:id="rId4" imgW="545863" imgH="393529"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0013" y="1603375"/>
                        <a:ext cx="1192212"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5545" name="Rectangle 15"/>
          <p:cNvSpPr>
            <a:spLocks noChangeArrowheads="1"/>
          </p:cNvSpPr>
          <p:nvPr/>
        </p:nvSpPr>
        <p:spPr bwMode="auto">
          <a:xfrm>
            <a:off x="0" y="3624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graphicFrame>
        <p:nvGraphicFramePr>
          <p:cNvPr id="298127" name="Group 143"/>
          <p:cNvGraphicFramePr>
            <a:graphicFrameLocks noGrp="1"/>
          </p:cNvGraphicFramePr>
          <p:nvPr/>
        </p:nvGraphicFramePr>
        <p:xfrm>
          <a:off x="1268413" y="2819400"/>
          <a:ext cx="6561137" cy="2194048"/>
        </p:xfrm>
        <a:graphic>
          <a:graphicData uri="http://schemas.openxmlformats.org/drawingml/2006/table">
            <a:tbl>
              <a:tblPr/>
              <a:tblGrid>
                <a:gridCol w="2208212"/>
                <a:gridCol w="871538"/>
                <a:gridCol w="788987"/>
                <a:gridCol w="182563"/>
                <a:gridCol w="1117600"/>
                <a:gridCol w="182562"/>
                <a:gridCol w="1209675"/>
              </a:tblGrid>
              <a:tr h="274241">
                <a:tc gridSpan="7">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3333CC"/>
                          </a:solidFill>
                          <a:effectLst/>
                          <a:latin typeface="Arial" charset="0"/>
                          <a:ea typeface="ＭＳ Ｐゴシック" charset="0"/>
                          <a:cs typeface="Arial" charset="0"/>
                        </a:rPr>
                        <a:t>IGS Product Table [GPS Broadcast values included for comparison]</a:t>
                      </a:r>
                      <a:endParaRPr kumimoji="1" lang="en-US" sz="1200" b="0" i="0" u="none" strike="noStrike" cap="none" normalizeH="0" baseline="0">
                        <a:ln>
                          <a:noFill/>
                        </a:ln>
                        <a:solidFill>
                          <a:srgbClr val="3333CC"/>
                        </a:solidFill>
                        <a:effectLst/>
                        <a:latin typeface="Arial" charset="0"/>
                        <a:ea typeface="ＭＳ Ｐゴシック" charset="0"/>
                        <a:cs typeface="Arial" charset="0"/>
                      </a:endParaRPr>
                    </a:p>
                  </a:txBody>
                  <a:tcPr marT="45688" marB="45688"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274241">
                <a:tc>
                  <a:txBody>
                    <a:bodyPr/>
                    <a:lstStyle/>
                    <a:p>
                      <a:pPr marL="0" marR="0" lvl="0" indent="0" algn="l" defTabSz="914400" rtl="0" eaLnBrk="1" fontAlgn="base" latinLnBrk="0" hangingPunct="1">
                        <a:lnSpc>
                          <a:spcPct val="100000"/>
                        </a:lnSpc>
                        <a:spcBef>
                          <a:spcPct val="20000"/>
                        </a:spcBef>
                        <a:spcAft>
                          <a:spcPct val="0"/>
                        </a:spcAft>
                        <a:buClr>
                          <a:srgbClr val="FF9900"/>
                        </a:buClr>
                        <a:buSzTx/>
                        <a:buFont typeface="Wingdings" charset="0"/>
                        <a:buNone/>
                        <a:tabLst/>
                      </a:pPr>
                      <a:endParaRPr kumimoji="0" lang="fr-FR" sz="1200" b="0" i="0" u="none" strike="noStrike" cap="none" normalizeH="0" baseline="0">
                        <a:ln>
                          <a:noFill/>
                        </a:ln>
                        <a:solidFill>
                          <a:schemeClr val="bg1"/>
                        </a:solidFill>
                        <a:effectLst/>
                        <a:latin typeface="Arial" charset="0"/>
                        <a:ea typeface="ＭＳ Ｐゴシック" charset="0"/>
                        <a:cs typeface="Arial" charset="0"/>
                      </a:endParaRPr>
                    </a:p>
                  </a:txBody>
                  <a:tcPr marT="45688" marB="45688" anchor="ctr" horzOverflow="overflow">
                    <a:lnL>
                      <a:noFill/>
                    </a:lnL>
                    <a:lnR>
                      <a:noFill/>
                    </a:lnR>
                    <a:lnT>
                      <a:noFill/>
                    </a:lnT>
                    <a:lnB>
                      <a:noFill/>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chemeClr val="bg1"/>
                          </a:solidFill>
                          <a:effectLst/>
                          <a:latin typeface="Arial" charset="0"/>
                          <a:ea typeface="ＭＳ Ｐゴシック" charset="0"/>
                          <a:cs typeface="Arial" charset="0"/>
                        </a:rPr>
                        <a:t>Accuracy</a:t>
                      </a:r>
                      <a:endParaRPr kumimoji="1" lang="en-US" sz="1200" b="0" i="0" u="none" strike="noStrike" cap="none" normalizeH="0" baseline="0">
                        <a:ln>
                          <a:noFill/>
                        </a:ln>
                        <a:solidFill>
                          <a:schemeClr val="bg1"/>
                        </a:solidFill>
                        <a:effectLst/>
                        <a:latin typeface="Arial" charset="0"/>
                        <a:ea typeface="ＭＳ Ｐゴシック" charset="0"/>
                        <a:cs typeface="Arial" charset="0"/>
                      </a:endParaRPr>
                    </a:p>
                  </a:txBody>
                  <a:tcPr marT="45688" marB="45688" anchor="ctr" horzOverflow="overflow">
                    <a:lnL>
                      <a:noFill/>
                    </a:lnL>
                    <a:lnR>
                      <a:noFill/>
                    </a:lnR>
                    <a:lnT>
                      <a:noFill/>
                    </a:lnT>
                    <a:lnB>
                      <a:noFill/>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chemeClr val="bg1"/>
                          </a:solidFill>
                          <a:effectLst/>
                          <a:latin typeface="Arial" charset="0"/>
                          <a:ea typeface="ＭＳ Ｐゴシック" charset="0"/>
                          <a:cs typeface="Arial" charset="0"/>
                        </a:rPr>
                        <a:t>Latency</a:t>
                      </a:r>
                      <a:endParaRPr kumimoji="1" lang="en-US" sz="1200" b="0" i="0" u="none" strike="noStrike" cap="none" normalizeH="0" baseline="0">
                        <a:ln>
                          <a:noFill/>
                        </a:ln>
                        <a:solidFill>
                          <a:schemeClr val="bg1"/>
                        </a:solidFill>
                        <a:effectLst/>
                        <a:latin typeface="Arial" charset="0"/>
                        <a:ea typeface="ＭＳ Ｐゴシック" charset="0"/>
                        <a:cs typeface="Arial" charset="0"/>
                      </a:endParaRPr>
                    </a:p>
                  </a:txBody>
                  <a:tcPr marT="45688" marB="45688" anchor="ctr" horzOverflow="overflow">
                    <a:lnL>
                      <a:noFill/>
                    </a:lnL>
                    <a:lnR>
                      <a:noFill/>
                    </a:lnR>
                    <a:lnT>
                      <a:noFill/>
                    </a:lnT>
                    <a:lnB>
                      <a:noFill/>
                    </a:lnB>
                    <a:lnTlToBr>
                      <a:noFill/>
                    </a:lnTlToBr>
                    <a:lnBlToTr>
                      <a:noFill/>
                    </a:lnBlToTr>
                    <a:solidFill>
                      <a:srgbClr val="CCFFFF"/>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chemeClr val="bg1"/>
                          </a:solidFill>
                          <a:effectLst/>
                          <a:latin typeface="Arial" charset="0"/>
                          <a:ea typeface="ＭＳ Ｐゴシック" charset="0"/>
                          <a:cs typeface="Arial" charset="0"/>
                        </a:rPr>
                        <a:t>Updates</a:t>
                      </a:r>
                      <a:endParaRPr kumimoji="1" lang="en-US" sz="1200" b="0" i="0" u="none" strike="noStrike" cap="none" normalizeH="0" baseline="0">
                        <a:ln>
                          <a:noFill/>
                        </a:ln>
                        <a:solidFill>
                          <a:schemeClr val="bg1"/>
                        </a:solidFill>
                        <a:effectLst/>
                        <a:latin typeface="Arial" charset="0"/>
                        <a:ea typeface="ＭＳ Ｐゴシック" charset="0"/>
                        <a:cs typeface="Arial" charset="0"/>
                      </a:endParaRPr>
                    </a:p>
                  </a:txBody>
                  <a:tcPr marT="45688" marB="45688"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chemeClr val="bg1"/>
                          </a:solidFill>
                          <a:effectLst/>
                          <a:latin typeface="Arial" charset="0"/>
                          <a:ea typeface="ＭＳ Ｐゴシック" charset="0"/>
                          <a:cs typeface="Arial" charset="0"/>
                        </a:rPr>
                        <a:t>Sample Interval</a:t>
                      </a:r>
                      <a:endParaRPr kumimoji="1" lang="en-US" sz="1200" b="0" i="0" u="none" strike="noStrike" cap="none" normalizeH="0" baseline="0">
                        <a:ln>
                          <a:noFill/>
                        </a:ln>
                        <a:solidFill>
                          <a:schemeClr val="bg1"/>
                        </a:solidFill>
                        <a:effectLst/>
                        <a:latin typeface="Arial" charset="0"/>
                        <a:ea typeface="ＭＳ Ｐゴシック" charset="0"/>
                        <a:cs typeface="Arial" charset="0"/>
                      </a:endParaRPr>
                    </a:p>
                  </a:txBody>
                  <a:tcPr marT="45688" marB="45688"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r>
              <a:tr h="2742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chemeClr val="bg1"/>
                          </a:solidFill>
                          <a:effectLst/>
                          <a:latin typeface="Arial" charset="0"/>
                          <a:ea typeface="ＭＳ Ｐゴシック" charset="0"/>
                          <a:cs typeface="Arial" charset="0"/>
                        </a:rPr>
                        <a:t>GPS Satellite Ephemerides</a:t>
                      </a:r>
                      <a:endParaRPr kumimoji="1" lang="en-US" sz="1200" b="0" i="0" u="none" strike="noStrike" cap="none" normalizeH="0" baseline="0">
                        <a:ln>
                          <a:noFill/>
                        </a:ln>
                        <a:solidFill>
                          <a:schemeClr val="bg1"/>
                        </a:solidFill>
                        <a:effectLst/>
                        <a:latin typeface="Arial" charset="0"/>
                        <a:ea typeface="ＭＳ Ｐゴシック" charset="0"/>
                        <a:cs typeface="Arial" charset="0"/>
                      </a:endParaRPr>
                    </a:p>
                  </a:txBody>
                  <a:tcPr marT="45688" marB="45688" anchor="ctr" horzOverflow="overflow">
                    <a:lnL>
                      <a:noFill/>
                    </a:lnL>
                    <a:lnR>
                      <a:noFill/>
                    </a:lnR>
                    <a:lnT>
                      <a:noFill/>
                    </a:lnT>
                    <a:lnB>
                      <a:noFill/>
                    </a:lnB>
                    <a:lnTlToBr>
                      <a:noFill/>
                    </a:lnTlToBr>
                    <a:lnBlToTr>
                      <a:noFill/>
                    </a:lnBlToTr>
                    <a:solidFill>
                      <a:srgbClr val="CCFFFF"/>
                    </a:solidFill>
                  </a:tcPr>
                </a:tc>
                <a:tc gridSpan="6">
                  <a:txBody>
                    <a:bodyPr/>
                    <a:lstStyle/>
                    <a:p>
                      <a:pPr marL="0" marR="0" lvl="0" indent="0" algn="l" defTabSz="914400" rtl="0" eaLnBrk="1" fontAlgn="base" latinLnBrk="0" hangingPunct="1">
                        <a:lnSpc>
                          <a:spcPct val="100000"/>
                        </a:lnSpc>
                        <a:spcBef>
                          <a:spcPct val="20000"/>
                        </a:spcBef>
                        <a:spcAft>
                          <a:spcPct val="0"/>
                        </a:spcAft>
                        <a:buClr>
                          <a:srgbClr val="FF9900"/>
                        </a:buClr>
                        <a:buSzTx/>
                        <a:buFont typeface="Wingdings" charset="0"/>
                        <a:buNone/>
                        <a:tabLst/>
                      </a:pPr>
                      <a:endParaRPr kumimoji="0" lang="fr-FR" sz="1200" b="0" i="0" u="none" strike="noStrike" cap="none" normalizeH="0" baseline="0">
                        <a:ln>
                          <a:noFill/>
                        </a:ln>
                        <a:solidFill>
                          <a:schemeClr val="bg1"/>
                        </a:solidFill>
                        <a:effectLst/>
                        <a:latin typeface="Arial" charset="0"/>
                        <a:ea typeface="ＭＳ Ｐゴシック" charset="0"/>
                        <a:cs typeface="Arial" charset="0"/>
                      </a:endParaRPr>
                    </a:p>
                  </a:txBody>
                  <a:tcPr marT="45688" marB="45688"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2742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chemeClr val="bg1"/>
                          </a:solidFill>
                          <a:effectLst/>
                          <a:latin typeface="Arial" charset="0"/>
                          <a:ea typeface="ＭＳ Ｐゴシック" charset="0"/>
                          <a:cs typeface="Arial" charset="0"/>
                        </a:rPr>
                        <a:t>Broadcast</a:t>
                      </a:r>
                    </a:p>
                  </a:txBody>
                  <a:tcPr marT="45688" marB="45688" anchor="ctr" horzOverflow="overflow">
                    <a:lnL>
                      <a:noFill/>
                    </a:lnL>
                    <a:lnR>
                      <a:noFill/>
                    </a:lnR>
                    <a:lnT>
                      <a:noFill/>
                    </a:lnT>
                    <a:lnB>
                      <a:noFill/>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~200 cm</a:t>
                      </a:r>
                    </a:p>
                  </a:txBody>
                  <a:tcPr marT="45688" marB="45688" anchor="ctr" horzOverflow="overflow">
                    <a:lnL>
                      <a:noFill/>
                    </a:lnL>
                    <a:lnR>
                      <a:noFill/>
                    </a:lnR>
                    <a:lnT>
                      <a:noFill/>
                    </a:lnT>
                    <a:lnB>
                      <a:noFill/>
                    </a:lnB>
                    <a:lnTlToBr>
                      <a:noFill/>
                    </a:lnTlToBr>
                    <a:lnBlToTr>
                      <a:noFill/>
                    </a:lnBlToTr>
                    <a:solidFill>
                      <a:srgbClr val="CCFFFF"/>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real time</a:t>
                      </a:r>
                    </a:p>
                  </a:txBody>
                  <a:tcPr marT="45688" marB="45688"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a:t>
                      </a:r>
                    </a:p>
                  </a:txBody>
                  <a:tcPr marT="45688" marB="45688"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daily</a:t>
                      </a:r>
                    </a:p>
                  </a:txBody>
                  <a:tcPr marT="45688" marB="45688" anchor="ctr" horzOverflow="overflow">
                    <a:lnL>
                      <a:noFill/>
                    </a:lnL>
                    <a:lnR>
                      <a:noFill/>
                    </a:lnR>
                    <a:lnT>
                      <a:noFill/>
                    </a:lnT>
                    <a:lnB>
                      <a:noFill/>
                    </a:lnB>
                    <a:lnTlToBr>
                      <a:noFill/>
                    </a:lnTlToBr>
                    <a:lnBlToTr>
                      <a:noFill/>
                    </a:lnBlToTr>
                    <a:solidFill>
                      <a:srgbClr val="CCFFFF"/>
                    </a:solidFill>
                  </a:tcPr>
                </a:tc>
              </a:tr>
              <a:tr h="2742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chemeClr val="bg1"/>
                          </a:solidFill>
                          <a:effectLst/>
                          <a:latin typeface="Arial" charset="0"/>
                          <a:ea typeface="ＭＳ Ｐゴシック" charset="0"/>
                          <a:cs typeface="Arial" charset="0"/>
                        </a:rPr>
                        <a:t>Ultra-Rapid (predicted half)</a:t>
                      </a:r>
                    </a:p>
                  </a:txBody>
                  <a:tcPr marT="45688" marB="45688" anchor="ctr" horzOverflow="overflow">
                    <a:lnL>
                      <a:noFill/>
                    </a:lnL>
                    <a:lnR>
                      <a:noFill/>
                    </a:lnR>
                    <a:lnT>
                      <a:noFill/>
                    </a:lnT>
                    <a:lnB>
                      <a:noFill/>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~10 cm</a:t>
                      </a:r>
                    </a:p>
                  </a:txBody>
                  <a:tcPr marT="45688" marB="45688" anchor="ctr" horzOverflow="overflow">
                    <a:lnL>
                      <a:noFill/>
                    </a:lnL>
                    <a:lnR>
                      <a:noFill/>
                    </a:lnR>
                    <a:lnT>
                      <a:noFill/>
                    </a:lnT>
                    <a:lnB>
                      <a:noFill/>
                    </a:lnB>
                    <a:lnTlToBr>
                      <a:noFill/>
                    </a:lnTlToBr>
                    <a:lnBlToTr>
                      <a:noFill/>
                    </a:lnBlToTr>
                    <a:solidFill>
                      <a:srgbClr val="CCFFFF"/>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real time</a:t>
                      </a:r>
                    </a:p>
                  </a:txBody>
                  <a:tcPr marT="45688" marB="45688"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four times daily</a:t>
                      </a:r>
                    </a:p>
                  </a:txBody>
                  <a:tcPr marT="45688" marB="45688"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15 min</a:t>
                      </a:r>
                    </a:p>
                  </a:txBody>
                  <a:tcPr marT="45688" marB="45688" anchor="ctr" horzOverflow="overflow">
                    <a:lnL>
                      <a:noFill/>
                    </a:lnL>
                    <a:lnR>
                      <a:noFill/>
                    </a:lnR>
                    <a:lnT>
                      <a:noFill/>
                    </a:lnT>
                    <a:lnB>
                      <a:noFill/>
                    </a:lnB>
                    <a:lnTlToBr>
                      <a:noFill/>
                    </a:lnTlToBr>
                    <a:lnBlToTr>
                      <a:noFill/>
                    </a:lnBlToTr>
                    <a:solidFill>
                      <a:srgbClr val="CCFFFF"/>
                    </a:solidFill>
                  </a:tcPr>
                </a:tc>
              </a:tr>
              <a:tr h="2742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chemeClr val="bg1"/>
                          </a:solidFill>
                          <a:effectLst/>
                          <a:latin typeface="Arial" charset="0"/>
                          <a:ea typeface="ＭＳ Ｐゴシック" charset="0"/>
                          <a:cs typeface="Arial" charset="0"/>
                        </a:rPr>
                        <a:t>Ultra-Rapid (observed half)</a:t>
                      </a:r>
                    </a:p>
                  </a:txBody>
                  <a:tcPr marT="45688" marB="45688" anchor="ctr" horzOverflow="overflow">
                    <a:lnL>
                      <a:noFill/>
                    </a:lnL>
                    <a:lnR>
                      <a:noFill/>
                    </a:lnR>
                    <a:lnT>
                      <a:noFill/>
                    </a:lnT>
                    <a:lnB>
                      <a:noFill/>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&lt;5 cm</a:t>
                      </a:r>
                    </a:p>
                  </a:txBody>
                  <a:tcPr marT="45688" marB="45688" anchor="ctr" horzOverflow="overflow">
                    <a:lnL>
                      <a:noFill/>
                    </a:lnL>
                    <a:lnR>
                      <a:noFill/>
                    </a:lnR>
                    <a:lnT>
                      <a:noFill/>
                    </a:lnT>
                    <a:lnB>
                      <a:noFill/>
                    </a:lnB>
                    <a:lnTlToBr>
                      <a:noFill/>
                    </a:lnTlToBr>
                    <a:lnBlToTr>
                      <a:noFill/>
                    </a:lnBlToTr>
                    <a:solidFill>
                      <a:srgbClr val="CCFFFF"/>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3 hours</a:t>
                      </a:r>
                    </a:p>
                  </a:txBody>
                  <a:tcPr marT="45688" marB="45688"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four times daily</a:t>
                      </a:r>
                    </a:p>
                  </a:txBody>
                  <a:tcPr marT="45688" marB="45688"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15 min</a:t>
                      </a:r>
                    </a:p>
                  </a:txBody>
                  <a:tcPr marT="45688" marB="45688" anchor="ctr" horzOverflow="overflow">
                    <a:lnL>
                      <a:noFill/>
                    </a:lnL>
                    <a:lnR>
                      <a:noFill/>
                    </a:lnR>
                    <a:lnT>
                      <a:noFill/>
                    </a:lnT>
                    <a:lnB>
                      <a:noFill/>
                    </a:lnB>
                    <a:lnTlToBr>
                      <a:noFill/>
                    </a:lnTlToBr>
                    <a:lnBlToTr>
                      <a:noFill/>
                    </a:lnBlToTr>
                    <a:solidFill>
                      <a:srgbClr val="CCFFFF"/>
                    </a:solidFill>
                  </a:tcPr>
                </a:tc>
              </a:tr>
              <a:tr h="2742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chemeClr val="bg1"/>
                          </a:solidFill>
                          <a:effectLst/>
                          <a:latin typeface="Arial" charset="0"/>
                          <a:ea typeface="ＭＳ Ｐゴシック" charset="0"/>
                          <a:cs typeface="Arial" charset="0"/>
                        </a:rPr>
                        <a:t>Rapid</a:t>
                      </a:r>
                    </a:p>
                  </a:txBody>
                  <a:tcPr marT="45688" marB="45688" anchor="ctr" horzOverflow="overflow">
                    <a:lnL>
                      <a:noFill/>
                    </a:lnL>
                    <a:lnR>
                      <a:noFill/>
                    </a:lnR>
                    <a:lnT>
                      <a:noFill/>
                    </a:lnT>
                    <a:lnB>
                      <a:noFill/>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&lt;5 cm</a:t>
                      </a:r>
                    </a:p>
                  </a:txBody>
                  <a:tcPr marT="45688" marB="45688" anchor="ctr" horzOverflow="overflow">
                    <a:lnL>
                      <a:noFill/>
                    </a:lnL>
                    <a:lnR>
                      <a:noFill/>
                    </a:lnR>
                    <a:lnT>
                      <a:noFill/>
                    </a:lnT>
                    <a:lnB>
                      <a:noFill/>
                    </a:lnB>
                    <a:lnTlToBr>
                      <a:noFill/>
                    </a:lnTlToBr>
                    <a:lnBlToTr>
                      <a:noFill/>
                    </a:lnBlToTr>
                    <a:solidFill>
                      <a:srgbClr val="CCFFFF"/>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17 hours</a:t>
                      </a:r>
                    </a:p>
                  </a:txBody>
                  <a:tcPr marT="45688" marB="45688"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daily</a:t>
                      </a:r>
                    </a:p>
                  </a:txBody>
                  <a:tcPr marT="45688" marB="45688"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15 min</a:t>
                      </a:r>
                    </a:p>
                  </a:txBody>
                  <a:tcPr marT="45688" marB="45688" anchor="ctr" horzOverflow="overflow">
                    <a:lnL>
                      <a:noFill/>
                    </a:lnL>
                    <a:lnR>
                      <a:noFill/>
                    </a:lnR>
                    <a:lnT>
                      <a:noFill/>
                    </a:lnT>
                    <a:lnB>
                      <a:noFill/>
                    </a:lnB>
                    <a:lnTlToBr>
                      <a:noFill/>
                    </a:lnTlToBr>
                    <a:lnBlToTr>
                      <a:noFill/>
                    </a:lnBlToTr>
                    <a:solidFill>
                      <a:srgbClr val="CCFFFF"/>
                    </a:solidFill>
                  </a:tcPr>
                </a:tc>
              </a:tr>
              <a:tr h="2742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chemeClr val="bg1"/>
                          </a:solidFill>
                          <a:effectLst/>
                          <a:latin typeface="Arial" charset="0"/>
                          <a:ea typeface="ＭＳ Ｐゴシック" charset="0"/>
                          <a:cs typeface="Arial" charset="0"/>
                        </a:rPr>
                        <a:t>Final</a:t>
                      </a:r>
                    </a:p>
                  </a:txBody>
                  <a:tcPr marT="45688" marB="45688" anchor="ctr" horzOverflow="overflow">
                    <a:lnL>
                      <a:noFill/>
                    </a:lnL>
                    <a:lnR>
                      <a:noFill/>
                    </a:lnR>
                    <a:lnT>
                      <a:noFill/>
                    </a:lnT>
                    <a:lnB>
                      <a:noFill/>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&lt;5 cm</a:t>
                      </a:r>
                    </a:p>
                  </a:txBody>
                  <a:tcPr marT="45688" marB="45688" anchor="ctr" horzOverflow="overflow">
                    <a:lnL>
                      <a:noFill/>
                    </a:lnL>
                    <a:lnR>
                      <a:noFill/>
                    </a:lnR>
                    <a:lnT>
                      <a:noFill/>
                    </a:lnT>
                    <a:lnB>
                      <a:noFill/>
                    </a:lnB>
                    <a:lnTlToBr>
                      <a:noFill/>
                    </a:lnTlToBr>
                    <a:lnBlToTr>
                      <a:noFill/>
                    </a:lnBlToTr>
                    <a:solidFill>
                      <a:srgbClr val="CCFFFF"/>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~13 days</a:t>
                      </a:r>
                    </a:p>
                  </a:txBody>
                  <a:tcPr marT="45688" marB="45688"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weekly</a:t>
                      </a:r>
                    </a:p>
                  </a:txBody>
                  <a:tcPr marT="45688" marB="45688"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15 min</a:t>
                      </a:r>
                    </a:p>
                  </a:txBody>
                  <a:tcPr marT="45688" marB="45688" anchor="ctr" horzOverflow="overflow">
                    <a:lnL>
                      <a:noFill/>
                    </a:lnL>
                    <a:lnR>
                      <a:noFill/>
                    </a:lnR>
                    <a:lnT>
                      <a:noFill/>
                    </a:lnT>
                    <a:lnB>
                      <a:noFill/>
                    </a:lnB>
                    <a:lnTlToBr>
                      <a:noFill/>
                    </a:lnTlToBr>
                    <a:lnBlToTr>
                      <a:noFill/>
                    </a:lnBlToTr>
                    <a:solidFill>
                      <a:srgbClr val="CCFFFF"/>
                    </a:solidFill>
                  </a:tcPr>
                </a:tc>
              </a:tr>
            </a:tbl>
          </a:graphicData>
        </a:graphic>
      </p:graphicFrame>
      <p:sp>
        <p:nvSpPr>
          <p:cNvPr id="298043" name="Rectangle 59"/>
          <p:cNvSpPr>
            <a:spLocks noChangeArrowheads="1"/>
          </p:cNvSpPr>
          <p:nvPr/>
        </p:nvSpPr>
        <p:spPr bwMode="auto">
          <a:xfrm>
            <a:off x="1174750" y="5426075"/>
            <a:ext cx="754062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Aft>
                <a:spcPct val="35000"/>
              </a:spcAft>
            </a:pPr>
            <a:r>
              <a:rPr lang="fr-FR" b="1">
                <a:solidFill>
                  <a:srgbClr val="333399"/>
                </a:solidFill>
                <a:latin typeface="Arial" charset="0"/>
                <a:cs typeface="Arial" charset="0"/>
              </a:rPr>
              <a:t>Pour une ligne de base de 100 km l’erreur sera d’environ :</a:t>
            </a:r>
          </a:p>
          <a:p>
            <a:pPr marL="1081088" lvl="1" algn="l">
              <a:spcAft>
                <a:spcPct val="35000"/>
              </a:spcAft>
              <a:buFontTx/>
              <a:buChar char="•"/>
            </a:pPr>
            <a:r>
              <a:rPr lang="fr-FR" b="1">
                <a:solidFill>
                  <a:srgbClr val="333399"/>
                </a:solidFill>
                <a:latin typeface="Arial" charset="0"/>
                <a:cs typeface="Arial" charset="0"/>
              </a:rPr>
              <a:t>    ~ 0.8 cm avec des orbites radio-diffusée </a:t>
            </a:r>
            <a:r>
              <a:rPr lang="fr-FR">
                <a:solidFill>
                  <a:srgbClr val="333399"/>
                </a:solidFill>
                <a:latin typeface="Arial" charset="0"/>
                <a:cs typeface="Arial" charset="0"/>
              </a:rPr>
              <a:t>(précision ~200 cm)</a:t>
            </a:r>
          </a:p>
          <a:p>
            <a:pPr marL="1081088" lvl="1" algn="l">
              <a:spcAft>
                <a:spcPct val="35000"/>
              </a:spcAft>
              <a:buFontTx/>
              <a:buChar char="•"/>
            </a:pPr>
            <a:r>
              <a:rPr lang="fr-FR" b="1">
                <a:solidFill>
                  <a:srgbClr val="333399"/>
                </a:solidFill>
                <a:latin typeface="Arial" charset="0"/>
                <a:cs typeface="Arial" charset="0"/>
              </a:rPr>
              <a:t>  ~ 0.02 cm avec des orbites IGS précises </a:t>
            </a:r>
            <a:r>
              <a:rPr lang="fr-FR">
                <a:solidFill>
                  <a:srgbClr val="333399"/>
                </a:solidFill>
                <a:latin typeface="Arial" charset="0"/>
                <a:cs typeface="Arial" charset="0"/>
              </a:rPr>
              <a:t>(précision &lt; 5 cm)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98127"/>
                                        </p:tgtEl>
                                        <p:attrNameLst>
                                          <p:attrName>style.visibility</p:attrName>
                                        </p:attrNameLst>
                                      </p:cBhvr>
                                      <p:to>
                                        <p:strVal val="visible"/>
                                      </p:to>
                                    </p:set>
                                    <p:anim calcmode="lin" valueType="num">
                                      <p:cBhvr additive="base">
                                        <p:cTn id="7" dur="500" fill="hold"/>
                                        <p:tgtEl>
                                          <p:spTgt spid="298127"/>
                                        </p:tgtEl>
                                        <p:attrNameLst>
                                          <p:attrName>ppt_x</p:attrName>
                                        </p:attrNameLst>
                                      </p:cBhvr>
                                      <p:tavLst>
                                        <p:tav tm="0">
                                          <p:val>
                                            <p:strVal val="#ppt_x"/>
                                          </p:val>
                                        </p:tav>
                                        <p:tav tm="100000">
                                          <p:val>
                                            <p:strVal val="#ppt_x"/>
                                          </p:val>
                                        </p:tav>
                                      </p:tavLst>
                                    </p:anim>
                                    <p:anim calcmode="lin" valueType="num">
                                      <p:cBhvr additive="base">
                                        <p:cTn id="8" dur="500" fill="hold"/>
                                        <p:tgtEl>
                                          <p:spTgt spid="2981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8043"/>
                                        </p:tgtEl>
                                        <p:attrNameLst>
                                          <p:attrName>style.visibility</p:attrName>
                                        </p:attrNameLst>
                                      </p:cBhvr>
                                      <p:to>
                                        <p:strVal val="visible"/>
                                      </p:to>
                                    </p:set>
                                    <p:anim calcmode="lin" valueType="num">
                                      <p:cBhvr additive="base">
                                        <p:cTn id="13" dur="500" fill="hold"/>
                                        <p:tgtEl>
                                          <p:spTgt spid="298043"/>
                                        </p:tgtEl>
                                        <p:attrNameLst>
                                          <p:attrName>ppt_x</p:attrName>
                                        </p:attrNameLst>
                                      </p:cBhvr>
                                      <p:tavLst>
                                        <p:tav tm="0">
                                          <p:val>
                                            <p:strVal val="#ppt_x"/>
                                          </p:val>
                                        </p:tav>
                                        <p:tav tm="100000">
                                          <p:val>
                                            <p:strVal val="#ppt_x"/>
                                          </p:val>
                                        </p:tav>
                                      </p:tavLst>
                                    </p:anim>
                                    <p:anim calcmode="lin" valueType="num">
                                      <p:cBhvr additive="base">
                                        <p:cTn id="14" dur="500" fill="hold"/>
                                        <p:tgtEl>
                                          <p:spTgt spid="2980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043"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66562"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66563"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8BD2139-6ECE-C743-AC46-193B4106A5CC}" type="slidenum">
              <a:rPr kumimoji="0" lang="fr-FR" sz="800">
                <a:solidFill>
                  <a:srgbClr val="FFFFFF"/>
                </a:solidFill>
              </a:rPr>
              <a:pPr eaLnBrk="1" hangingPunct="1"/>
              <a:t>56</a:t>
            </a:fld>
            <a:endParaRPr kumimoji="0" lang="fr-FR" sz="800">
              <a:solidFill>
                <a:srgbClr val="FFFFFF"/>
              </a:solidFill>
            </a:endParaRPr>
          </a:p>
        </p:txBody>
      </p:sp>
      <p:sp>
        <p:nvSpPr>
          <p:cNvPr id="66564" name="Rectangle 2"/>
          <p:cNvSpPr>
            <a:spLocks noGrp="1" noChangeArrowheads="1"/>
          </p:cNvSpPr>
          <p:nvPr>
            <p:ph type="title"/>
          </p:nvPr>
        </p:nvSpPr>
        <p:spPr>
          <a:xfrm>
            <a:off x="1193800" y="88900"/>
            <a:ext cx="807085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a:latin typeface="Arial" charset="0"/>
                <a:ea typeface="ＭＳ Ｐゴシック" charset="0"/>
                <a:cs typeface="Times New Roman" charset="0"/>
              </a:rPr>
              <a:t>Les Horloges satellites</a:t>
            </a:r>
            <a:endParaRPr lang="fr-FR" sz="1800" b="0">
              <a:latin typeface="Arial" charset="0"/>
              <a:ea typeface="ＭＳ Ｐゴシック" charset="0"/>
              <a:cs typeface="Times New Roman" charset="0"/>
            </a:endParaRPr>
          </a:p>
        </p:txBody>
      </p:sp>
      <p:sp>
        <p:nvSpPr>
          <p:cNvPr id="301060" name="Rectangle 4"/>
          <p:cNvSpPr>
            <a:spLocks noChangeArrowheads="1"/>
          </p:cNvSpPr>
          <p:nvPr/>
        </p:nvSpPr>
        <p:spPr bwMode="auto">
          <a:xfrm>
            <a:off x="4021138" y="673100"/>
            <a:ext cx="4786312"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76213" indent="-176213" algn="l">
              <a:spcAft>
                <a:spcPct val="35000"/>
              </a:spcAft>
            </a:pPr>
            <a:r>
              <a:rPr lang="fr-FR" b="1">
                <a:solidFill>
                  <a:srgbClr val="800000"/>
                </a:solidFill>
                <a:latin typeface="Arial" charset="0"/>
                <a:cs typeface="Times New Roman" charset="0"/>
              </a:rPr>
              <a:t>Positionnement absolu :</a:t>
            </a:r>
          </a:p>
          <a:p>
            <a:pPr marL="176213" indent="-176213" algn="l">
              <a:buFontTx/>
              <a:buChar char="•"/>
            </a:pPr>
            <a:r>
              <a:rPr lang="fr-FR">
                <a:solidFill>
                  <a:srgbClr val="000000"/>
                </a:solidFill>
                <a:latin typeface="Arial" charset="0"/>
                <a:cs typeface="Times New Roman" charset="0"/>
              </a:rPr>
              <a:t>Les </a:t>
            </a:r>
            <a:r>
              <a:rPr lang="fr-FR" b="1">
                <a:solidFill>
                  <a:srgbClr val="000000"/>
                </a:solidFill>
                <a:latin typeface="Arial" charset="0"/>
                <a:cs typeface="Times New Roman" charset="0"/>
              </a:rPr>
              <a:t>horloges récepteurs</a:t>
            </a:r>
            <a:r>
              <a:rPr lang="fr-FR">
                <a:solidFill>
                  <a:srgbClr val="000000"/>
                </a:solidFill>
                <a:latin typeface="Arial" charset="0"/>
                <a:cs typeface="Times New Roman" charset="0"/>
              </a:rPr>
              <a:t> n’ont pas de fortes contraintes. Elles peuvent être déterminées en utilisant un quatrième satellite.</a:t>
            </a:r>
          </a:p>
          <a:p>
            <a:pPr marL="176213" indent="-176213" algn="l">
              <a:buFontTx/>
              <a:buChar char="•"/>
            </a:pPr>
            <a:r>
              <a:rPr lang="fr-FR">
                <a:solidFill>
                  <a:srgbClr val="000000"/>
                </a:solidFill>
                <a:latin typeface="Arial" charset="0"/>
                <a:cs typeface="Times New Roman" charset="0"/>
              </a:rPr>
              <a:t>Les </a:t>
            </a:r>
            <a:r>
              <a:rPr lang="fr-FR" b="1">
                <a:solidFill>
                  <a:srgbClr val="000000"/>
                </a:solidFill>
                <a:latin typeface="Arial" charset="0"/>
                <a:cs typeface="Times New Roman" charset="0"/>
              </a:rPr>
              <a:t>horloges satellites</a:t>
            </a:r>
            <a:r>
              <a:rPr lang="fr-FR">
                <a:solidFill>
                  <a:srgbClr val="000000"/>
                </a:solidFill>
                <a:latin typeface="Arial" charset="0"/>
                <a:cs typeface="Times New Roman" charset="0"/>
              </a:rPr>
              <a:t> sont suffisamment stables et leur dérive bien modélisée.</a:t>
            </a:r>
          </a:p>
          <a:p>
            <a:pPr marL="176213" indent="-176213" algn="l"/>
            <a:endParaRPr lang="fr-FR">
              <a:solidFill>
                <a:srgbClr val="000000"/>
              </a:solidFill>
              <a:latin typeface="Arial" charset="0"/>
              <a:cs typeface="Times New Roman" charset="0"/>
            </a:endParaRPr>
          </a:p>
          <a:p>
            <a:pPr marL="176213" indent="-176213" algn="l">
              <a:spcAft>
                <a:spcPct val="35000"/>
              </a:spcAft>
            </a:pPr>
            <a:r>
              <a:rPr lang="fr-FR" b="1">
                <a:solidFill>
                  <a:srgbClr val="800000"/>
                </a:solidFill>
                <a:latin typeface="Arial" charset="0"/>
                <a:cs typeface="Times New Roman" charset="0"/>
              </a:rPr>
              <a:t>Positionnement relatif :</a:t>
            </a:r>
          </a:p>
          <a:p>
            <a:pPr marL="176213" indent="-176213" algn="l">
              <a:spcAft>
                <a:spcPct val="35000"/>
              </a:spcAft>
              <a:buFontTx/>
              <a:buChar char="•"/>
            </a:pPr>
            <a:r>
              <a:rPr lang="fr-FR">
                <a:solidFill>
                  <a:srgbClr val="000000"/>
                </a:solidFill>
                <a:latin typeface="Arial" charset="0"/>
                <a:cs typeface="Times New Roman" charset="0"/>
              </a:rPr>
              <a:t>Les erreurs </a:t>
            </a:r>
            <a:r>
              <a:rPr lang="fr-FR" b="1">
                <a:solidFill>
                  <a:srgbClr val="000000"/>
                </a:solidFill>
                <a:latin typeface="Arial" charset="0"/>
                <a:cs typeface="Times New Roman" charset="0"/>
              </a:rPr>
              <a:t>d’horloge récepteur</a:t>
            </a:r>
            <a:r>
              <a:rPr lang="fr-FR">
                <a:solidFill>
                  <a:srgbClr val="000000"/>
                </a:solidFill>
                <a:latin typeface="Arial" charset="0"/>
                <a:cs typeface="Times New Roman" charset="0"/>
              </a:rPr>
              <a:t> sont éliminées avec les doubles différences.</a:t>
            </a:r>
          </a:p>
          <a:p>
            <a:pPr marL="176213" indent="-176213" algn="l">
              <a:spcAft>
                <a:spcPct val="35000"/>
              </a:spcAft>
              <a:buFontTx/>
              <a:buChar char="•"/>
            </a:pPr>
            <a:r>
              <a:rPr lang="fr-FR">
                <a:solidFill>
                  <a:srgbClr val="000000"/>
                </a:solidFill>
                <a:latin typeface="Arial" charset="0"/>
                <a:cs typeface="Times New Roman" charset="0"/>
              </a:rPr>
              <a:t>Les erreurs </a:t>
            </a:r>
            <a:r>
              <a:rPr lang="fr-FR" b="1">
                <a:solidFill>
                  <a:srgbClr val="000000"/>
                </a:solidFill>
                <a:latin typeface="Arial" charset="0"/>
                <a:cs typeface="Times New Roman" charset="0"/>
              </a:rPr>
              <a:t>d’horloge satellite</a:t>
            </a:r>
            <a:r>
              <a:rPr lang="fr-FR">
                <a:solidFill>
                  <a:srgbClr val="000000"/>
                </a:solidFill>
                <a:latin typeface="Arial" charset="0"/>
                <a:cs typeface="Times New Roman" charset="0"/>
              </a:rPr>
              <a:t> sont éliminées avec les simples différences.</a:t>
            </a:r>
          </a:p>
        </p:txBody>
      </p:sp>
      <p:sp>
        <p:nvSpPr>
          <p:cNvPr id="66566" name="Rectangle 5"/>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66567" name="Rectangle 7"/>
          <p:cNvSpPr>
            <a:spLocks noChangeArrowheads="1"/>
          </p:cNvSpPr>
          <p:nvPr/>
        </p:nvSpPr>
        <p:spPr bwMode="auto">
          <a:xfrm>
            <a:off x="0" y="3624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graphicFrame>
        <p:nvGraphicFramePr>
          <p:cNvPr id="301296" name="Group 240"/>
          <p:cNvGraphicFramePr>
            <a:graphicFrameLocks noGrp="1"/>
          </p:cNvGraphicFramePr>
          <p:nvPr/>
        </p:nvGraphicFramePr>
        <p:xfrm>
          <a:off x="1268413" y="3787775"/>
          <a:ext cx="6561137" cy="2378073"/>
        </p:xfrm>
        <a:graphic>
          <a:graphicData uri="http://schemas.openxmlformats.org/drawingml/2006/table">
            <a:tbl>
              <a:tblPr/>
              <a:tblGrid>
                <a:gridCol w="2208212"/>
                <a:gridCol w="871538"/>
                <a:gridCol w="788987"/>
                <a:gridCol w="182563"/>
                <a:gridCol w="1117600"/>
                <a:gridCol w="182562"/>
                <a:gridCol w="1209675"/>
              </a:tblGrid>
              <a:tr h="274393">
                <a:tc gridSpan="7">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3333CC"/>
                          </a:solidFill>
                          <a:effectLst/>
                          <a:latin typeface="Arial" charset="0"/>
                          <a:ea typeface="ＭＳ Ｐゴシック" charset="0"/>
                          <a:cs typeface="Arial" charset="0"/>
                        </a:rPr>
                        <a:t>IGS Product Table [GPS Broadcast values included for comparison]</a:t>
                      </a:r>
                      <a:endParaRPr kumimoji="1" lang="en-US" sz="1200" b="0" i="0" u="none" strike="noStrike" cap="none" normalizeH="0" baseline="0">
                        <a:ln>
                          <a:noFill/>
                        </a:ln>
                        <a:solidFill>
                          <a:srgbClr val="3333CC"/>
                        </a:solidFill>
                        <a:effectLst/>
                        <a:latin typeface="Arial" charset="0"/>
                        <a:ea typeface="ＭＳ Ｐゴシック" charset="0"/>
                        <a:cs typeface="Arial" charset="0"/>
                      </a:endParaRPr>
                    </a:p>
                  </a:txBody>
                  <a:tcPr marT="45732" marB="45732"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274393">
                <a:tc>
                  <a:txBody>
                    <a:bodyPr/>
                    <a:lstStyle/>
                    <a:p>
                      <a:pPr marL="0" marR="0" lvl="0" indent="0" algn="l" defTabSz="914400" rtl="0" eaLnBrk="1" fontAlgn="base" latinLnBrk="0" hangingPunct="1">
                        <a:lnSpc>
                          <a:spcPct val="100000"/>
                        </a:lnSpc>
                        <a:spcBef>
                          <a:spcPct val="20000"/>
                        </a:spcBef>
                        <a:spcAft>
                          <a:spcPct val="0"/>
                        </a:spcAft>
                        <a:buClr>
                          <a:srgbClr val="FF9900"/>
                        </a:buClr>
                        <a:buSzTx/>
                        <a:buFont typeface="Wingdings" charset="0"/>
                        <a:buNone/>
                        <a:tabLst/>
                      </a:pPr>
                      <a:endParaRPr kumimoji="0" lang="fr-FR" sz="1200" b="0" i="0" u="none" strike="noStrike" cap="none" normalizeH="0" baseline="0">
                        <a:ln>
                          <a:noFill/>
                        </a:ln>
                        <a:solidFill>
                          <a:schemeClr val="bg1"/>
                        </a:solidFill>
                        <a:effectLst/>
                        <a:latin typeface="Arial" charset="0"/>
                        <a:ea typeface="ＭＳ Ｐゴシック" charset="0"/>
                        <a:cs typeface="Arial" charset="0"/>
                      </a:endParaRPr>
                    </a:p>
                  </a:txBody>
                  <a:tcPr marT="45732" marB="45732" anchor="ctr" horzOverflow="overflow">
                    <a:lnL>
                      <a:noFill/>
                    </a:lnL>
                    <a:lnR>
                      <a:noFill/>
                    </a:lnR>
                    <a:lnT>
                      <a:noFill/>
                    </a:lnT>
                    <a:lnB>
                      <a:noFill/>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chemeClr val="bg1"/>
                          </a:solidFill>
                          <a:effectLst/>
                          <a:latin typeface="Arial" charset="0"/>
                          <a:ea typeface="ＭＳ Ｐゴシック" charset="0"/>
                          <a:cs typeface="Arial" charset="0"/>
                        </a:rPr>
                        <a:t>Accuracy</a:t>
                      </a:r>
                      <a:endParaRPr kumimoji="1" lang="en-US" sz="1200" b="0" i="0" u="none" strike="noStrike" cap="none" normalizeH="0" baseline="0">
                        <a:ln>
                          <a:noFill/>
                        </a:ln>
                        <a:solidFill>
                          <a:schemeClr val="bg1"/>
                        </a:solidFill>
                        <a:effectLst/>
                        <a:latin typeface="Arial" charset="0"/>
                        <a:ea typeface="ＭＳ Ｐゴシック" charset="0"/>
                        <a:cs typeface="Arial" charset="0"/>
                      </a:endParaRPr>
                    </a:p>
                  </a:txBody>
                  <a:tcPr marT="45732" marB="45732" anchor="ctr" horzOverflow="overflow">
                    <a:lnL>
                      <a:noFill/>
                    </a:lnL>
                    <a:lnR>
                      <a:noFill/>
                    </a:lnR>
                    <a:lnT>
                      <a:noFill/>
                    </a:lnT>
                    <a:lnB>
                      <a:noFill/>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chemeClr val="bg1"/>
                          </a:solidFill>
                          <a:effectLst/>
                          <a:latin typeface="Arial" charset="0"/>
                          <a:ea typeface="ＭＳ Ｐゴシック" charset="0"/>
                          <a:cs typeface="Arial" charset="0"/>
                        </a:rPr>
                        <a:t>Latency</a:t>
                      </a:r>
                      <a:endParaRPr kumimoji="1" lang="en-US" sz="1200" b="0" i="0" u="none" strike="noStrike" cap="none" normalizeH="0" baseline="0">
                        <a:ln>
                          <a:noFill/>
                        </a:ln>
                        <a:solidFill>
                          <a:schemeClr val="bg1"/>
                        </a:solidFill>
                        <a:effectLst/>
                        <a:latin typeface="Arial" charset="0"/>
                        <a:ea typeface="ＭＳ Ｐゴシック" charset="0"/>
                        <a:cs typeface="Arial" charset="0"/>
                      </a:endParaRPr>
                    </a:p>
                  </a:txBody>
                  <a:tcPr marT="45732" marB="45732" anchor="ctr" horzOverflow="overflow">
                    <a:lnL>
                      <a:noFill/>
                    </a:lnL>
                    <a:lnR>
                      <a:noFill/>
                    </a:lnR>
                    <a:lnT>
                      <a:noFill/>
                    </a:lnT>
                    <a:lnB>
                      <a:noFill/>
                    </a:lnB>
                    <a:lnTlToBr>
                      <a:noFill/>
                    </a:lnTlToBr>
                    <a:lnBlToTr>
                      <a:noFill/>
                    </a:lnBlToTr>
                    <a:solidFill>
                      <a:srgbClr val="CCFFFF"/>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chemeClr val="bg1"/>
                          </a:solidFill>
                          <a:effectLst/>
                          <a:latin typeface="Arial" charset="0"/>
                          <a:ea typeface="ＭＳ Ｐゴシック" charset="0"/>
                          <a:cs typeface="Arial" charset="0"/>
                        </a:rPr>
                        <a:t>Updates</a:t>
                      </a:r>
                      <a:endParaRPr kumimoji="1" lang="en-US" sz="1200" b="0" i="0" u="none" strike="noStrike" cap="none" normalizeH="0" baseline="0">
                        <a:ln>
                          <a:noFill/>
                        </a:ln>
                        <a:solidFill>
                          <a:schemeClr val="bg1"/>
                        </a:solidFill>
                        <a:effectLst/>
                        <a:latin typeface="Arial" charset="0"/>
                        <a:ea typeface="ＭＳ Ｐゴシック" charset="0"/>
                        <a:cs typeface="Arial" charset="0"/>
                      </a:endParaRPr>
                    </a:p>
                  </a:txBody>
                  <a:tcPr marT="45732" marB="45732"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chemeClr val="bg1"/>
                          </a:solidFill>
                          <a:effectLst/>
                          <a:latin typeface="Arial" charset="0"/>
                          <a:ea typeface="ＭＳ Ｐゴシック" charset="0"/>
                          <a:cs typeface="Arial" charset="0"/>
                        </a:rPr>
                        <a:t>Sample Interval</a:t>
                      </a:r>
                      <a:endParaRPr kumimoji="1" lang="en-US" sz="1200" b="0" i="0" u="none" strike="noStrike" cap="none" normalizeH="0" baseline="0">
                        <a:ln>
                          <a:noFill/>
                        </a:ln>
                        <a:solidFill>
                          <a:schemeClr val="bg1"/>
                        </a:solidFill>
                        <a:effectLst/>
                        <a:latin typeface="Arial" charset="0"/>
                        <a:ea typeface="ＭＳ Ｐゴシック" charset="0"/>
                        <a:cs typeface="Arial" charset="0"/>
                      </a:endParaRPr>
                    </a:p>
                  </a:txBody>
                  <a:tcPr marT="45732" marB="45732"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r>
              <a:tr h="2743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chemeClr val="bg1"/>
                          </a:solidFill>
                          <a:effectLst/>
                          <a:latin typeface="Arial" charset="0"/>
                          <a:ea typeface="ＭＳ Ｐゴシック" charset="0"/>
                          <a:cs typeface="Arial" charset="0"/>
                        </a:rPr>
                        <a:t>GPS Satellite Ephemerides</a:t>
                      </a:r>
                      <a:endParaRPr kumimoji="1" lang="en-US" sz="1200" b="0" i="0" u="none" strike="noStrike" cap="none" normalizeH="0" baseline="0">
                        <a:ln>
                          <a:noFill/>
                        </a:ln>
                        <a:solidFill>
                          <a:schemeClr val="bg1"/>
                        </a:solidFill>
                        <a:effectLst/>
                        <a:latin typeface="Arial" charset="0"/>
                        <a:ea typeface="ＭＳ Ｐゴシック" charset="0"/>
                        <a:cs typeface="Arial" charset="0"/>
                      </a:endParaRPr>
                    </a:p>
                  </a:txBody>
                  <a:tcPr marT="45732" marB="45732" anchor="ctr" horzOverflow="overflow">
                    <a:lnL>
                      <a:noFill/>
                    </a:lnL>
                    <a:lnR>
                      <a:noFill/>
                    </a:lnR>
                    <a:lnT>
                      <a:noFill/>
                    </a:lnT>
                    <a:lnB>
                      <a:noFill/>
                    </a:lnB>
                    <a:lnTlToBr>
                      <a:noFill/>
                    </a:lnTlToBr>
                    <a:lnBlToTr>
                      <a:noFill/>
                    </a:lnBlToTr>
                    <a:solidFill>
                      <a:srgbClr val="CCFFFF"/>
                    </a:solidFill>
                  </a:tcPr>
                </a:tc>
                <a:tc gridSpan="6">
                  <a:txBody>
                    <a:bodyPr/>
                    <a:lstStyle/>
                    <a:p>
                      <a:pPr marL="0" marR="0" lvl="0" indent="0" algn="l" defTabSz="914400" rtl="0" eaLnBrk="1" fontAlgn="base" latinLnBrk="0" hangingPunct="1">
                        <a:lnSpc>
                          <a:spcPct val="100000"/>
                        </a:lnSpc>
                        <a:spcBef>
                          <a:spcPct val="20000"/>
                        </a:spcBef>
                        <a:spcAft>
                          <a:spcPct val="0"/>
                        </a:spcAft>
                        <a:buClr>
                          <a:srgbClr val="FF9900"/>
                        </a:buClr>
                        <a:buSzTx/>
                        <a:buFont typeface="Wingdings" charset="0"/>
                        <a:buNone/>
                        <a:tabLst/>
                      </a:pPr>
                      <a:endParaRPr kumimoji="0" lang="fr-FR" sz="1200" b="0" i="0" u="none" strike="noStrike" cap="none" normalizeH="0" baseline="0">
                        <a:ln>
                          <a:noFill/>
                        </a:ln>
                        <a:solidFill>
                          <a:schemeClr val="bg1"/>
                        </a:solidFill>
                        <a:effectLst/>
                        <a:latin typeface="Arial" charset="0"/>
                        <a:ea typeface="ＭＳ Ｐゴシック" charset="0"/>
                        <a:cs typeface="Arial" charset="0"/>
                      </a:endParaRPr>
                    </a:p>
                  </a:txBody>
                  <a:tcPr marT="45732" marB="45732"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2743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chemeClr val="bg1"/>
                          </a:solidFill>
                          <a:effectLst/>
                          <a:latin typeface="Arial" charset="0"/>
                          <a:ea typeface="ＭＳ Ｐゴシック" charset="0"/>
                          <a:cs typeface="Arial" charset="0"/>
                        </a:rPr>
                        <a:t>Broadcast</a:t>
                      </a:r>
                    </a:p>
                  </a:txBody>
                  <a:tcPr marT="45732" marB="45732" anchor="ctr" horzOverflow="overflow">
                    <a:lnL>
                      <a:noFill/>
                    </a:lnL>
                    <a:lnR>
                      <a:noFill/>
                    </a:lnR>
                    <a:lnT>
                      <a:noFill/>
                    </a:lnT>
                    <a:lnB>
                      <a:noFill/>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~7 ns</a:t>
                      </a:r>
                    </a:p>
                  </a:txBody>
                  <a:tcPr marT="45732" marB="45732" anchor="ctr" horzOverflow="overflow">
                    <a:lnL>
                      <a:noFill/>
                    </a:lnL>
                    <a:lnR>
                      <a:noFill/>
                    </a:lnR>
                    <a:lnT>
                      <a:noFill/>
                    </a:lnT>
                    <a:lnB>
                      <a:noFill/>
                    </a:lnB>
                    <a:lnTlToBr>
                      <a:noFill/>
                    </a:lnTlToBr>
                    <a:lnBlToTr>
                      <a:noFill/>
                    </a:lnBlToTr>
                    <a:solidFill>
                      <a:srgbClr val="CCFFFF"/>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real time</a:t>
                      </a:r>
                    </a:p>
                  </a:txBody>
                  <a:tcPr marT="45732" marB="45732"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a:t>
                      </a:r>
                    </a:p>
                  </a:txBody>
                  <a:tcPr marT="45732" marB="45732"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daily</a:t>
                      </a:r>
                    </a:p>
                  </a:txBody>
                  <a:tcPr marT="45732" marB="45732" anchor="ctr" horzOverflow="overflow">
                    <a:lnL>
                      <a:noFill/>
                    </a:lnL>
                    <a:lnR>
                      <a:noFill/>
                    </a:lnR>
                    <a:lnT>
                      <a:noFill/>
                    </a:lnT>
                    <a:lnB>
                      <a:noFill/>
                    </a:lnB>
                    <a:lnTlToBr>
                      <a:noFill/>
                    </a:lnTlToBr>
                    <a:lnBlToTr>
                      <a:noFill/>
                    </a:lnBlToTr>
                    <a:solidFill>
                      <a:srgbClr val="CCFFFF"/>
                    </a:solidFill>
                  </a:tcPr>
                </a:tc>
              </a:tr>
              <a:tr h="4573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chemeClr val="bg1"/>
                          </a:solidFill>
                          <a:effectLst/>
                          <a:latin typeface="Arial" charset="0"/>
                          <a:ea typeface="ＭＳ Ｐゴシック" charset="0"/>
                          <a:cs typeface="Arial" charset="0"/>
                        </a:rPr>
                        <a:t>Ultra-Rapid (predicted half)</a:t>
                      </a:r>
                    </a:p>
                  </a:txBody>
                  <a:tcPr marT="45732" marB="45732" anchor="ctr" horzOverflow="overflow">
                    <a:lnL>
                      <a:noFill/>
                    </a:lnL>
                    <a:lnR>
                      <a:noFill/>
                    </a:lnR>
                    <a:lnT>
                      <a:noFill/>
                    </a:lnT>
                    <a:lnB>
                      <a:noFill/>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~5 ns</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sz="1200" b="0" i="0" u="none" strike="noStrike" cap="none" normalizeH="0" baseline="0">
                        <a:ln>
                          <a:noFill/>
                        </a:ln>
                        <a:solidFill>
                          <a:schemeClr val="bg1"/>
                        </a:solidFill>
                        <a:effectLst/>
                        <a:latin typeface="Arial" charset="0"/>
                        <a:ea typeface="ＭＳ Ｐゴシック" charset="0"/>
                        <a:cs typeface="Arial" charset="0"/>
                      </a:endParaRPr>
                    </a:p>
                  </a:txBody>
                  <a:tcPr marT="45732" marB="45732" anchor="ctr" horzOverflow="overflow">
                    <a:lnL>
                      <a:noFill/>
                    </a:lnL>
                    <a:lnR>
                      <a:noFill/>
                    </a:lnR>
                    <a:lnT>
                      <a:noFill/>
                    </a:lnT>
                    <a:lnB>
                      <a:noFill/>
                    </a:lnB>
                    <a:lnTlToBr>
                      <a:noFill/>
                    </a:lnTlToBr>
                    <a:lnBlToTr>
                      <a:noFill/>
                    </a:lnBlToTr>
                    <a:solidFill>
                      <a:srgbClr val="CCFFFF"/>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real time</a:t>
                      </a:r>
                    </a:p>
                  </a:txBody>
                  <a:tcPr marT="45732" marB="45732"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four times daily</a:t>
                      </a:r>
                    </a:p>
                  </a:txBody>
                  <a:tcPr marT="45732" marB="45732"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15 min</a:t>
                      </a:r>
                    </a:p>
                  </a:txBody>
                  <a:tcPr marT="45732" marB="45732" anchor="ctr" horzOverflow="overflow">
                    <a:lnL>
                      <a:noFill/>
                    </a:lnL>
                    <a:lnR>
                      <a:noFill/>
                    </a:lnR>
                    <a:lnT>
                      <a:noFill/>
                    </a:lnT>
                    <a:lnB>
                      <a:noFill/>
                    </a:lnB>
                    <a:lnTlToBr>
                      <a:noFill/>
                    </a:lnTlToBr>
                    <a:lnBlToTr>
                      <a:noFill/>
                    </a:lnBlToTr>
                    <a:solidFill>
                      <a:srgbClr val="CCFFFF"/>
                    </a:solidFill>
                  </a:tcPr>
                </a:tc>
              </a:tr>
              <a:tr h="2743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chemeClr val="bg1"/>
                          </a:solidFill>
                          <a:effectLst/>
                          <a:latin typeface="Arial" charset="0"/>
                          <a:ea typeface="ＭＳ Ｐゴシック" charset="0"/>
                          <a:cs typeface="Arial" charset="0"/>
                        </a:rPr>
                        <a:t>Ultra-Rapid (observed half)</a:t>
                      </a:r>
                    </a:p>
                  </a:txBody>
                  <a:tcPr marT="45732" marB="45732" anchor="ctr" horzOverflow="overflow">
                    <a:lnL>
                      <a:noFill/>
                    </a:lnL>
                    <a:lnR>
                      <a:noFill/>
                    </a:lnR>
                    <a:lnT>
                      <a:noFill/>
                    </a:lnT>
                    <a:lnB>
                      <a:noFill/>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fr-FR" sz="1200" b="0" i="0" u="none" strike="noStrike" cap="none" normalizeH="0" baseline="0">
                          <a:ln>
                            <a:noFill/>
                          </a:ln>
                          <a:solidFill>
                            <a:srgbClr val="000000"/>
                          </a:solidFill>
                          <a:effectLst/>
                          <a:latin typeface="Arial" charset="0"/>
                          <a:ea typeface="ＭＳ Ｐゴシック" charset="0"/>
                          <a:cs typeface="Arial" charset="0"/>
                        </a:rPr>
                        <a:t>~0.2 ns</a:t>
                      </a:r>
                      <a:r>
                        <a:rPr kumimoji="1" lang="fr-FR" sz="1200" b="0" i="0" u="none" strike="noStrike" cap="none" normalizeH="0" baseline="0">
                          <a:ln>
                            <a:noFill/>
                          </a:ln>
                          <a:solidFill>
                            <a:schemeClr val="bg1"/>
                          </a:solidFill>
                          <a:effectLst/>
                          <a:latin typeface="Arial" charset="0"/>
                          <a:ea typeface="ＭＳ Ｐゴシック" charset="0"/>
                          <a:cs typeface="Arial" charset="0"/>
                        </a:rPr>
                        <a:t> </a:t>
                      </a:r>
                      <a:endParaRPr kumimoji="1" lang="en-US" sz="1200" b="0" i="0" u="none" strike="noStrike" cap="none" normalizeH="0" baseline="0">
                        <a:ln>
                          <a:noFill/>
                        </a:ln>
                        <a:solidFill>
                          <a:schemeClr val="bg1"/>
                        </a:solidFill>
                        <a:effectLst/>
                        <a:latin typeface="Arial" charset="0"/>
                        <a:ea typeface="ＭＳ Ｐゴシック" charset="0"/>
                        <a:cs typeface="Arial" charset="0"/>
                      </a:endParaRPr>
                    </a:p>
                  </a:txBody>
                  <a:tcPr marT="45732" marB="45732" anchor="ctr" horzOverflow="overflow">
                    <a:lnL>
                      <a:noFill/>
                    </a:lnL>
                    <a:lnR>
                      <a:noFill/>
                    </a:lnR>
                    <a:lnT>
                      <a:noFill/>
                    </a:lnT>
                    <a:lnB>
                      <a:noFill/>
                    </a:lnB>
                    <a:lnTlToBr>
                      <a:noFill/>
                    </a:lnTlToBr>
                    <a:lnBlToTr>
                      <a:noFill/>
                    </a:lnBlToTr>
                    <a:solidFill>
                      <a:srgbClr val="CCFFFF"/>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3 hours</a:t>
                      </a:r>
                    </a:p>
                  </a:txBody>
                  <a:tcPr marT="45732" marB="45732"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four times daily</a:t>
                      </a:r>
                    </a:p>
                  </a:txBody>
                  <a:tcPr marT="45732" marB="45732"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15 min</a:t>
                      </a:r>
                    </a:p>
                  </a:txBody>
                  <a:tcPr marT="45732" marB="45732" anchor="ctr" horzOverflow="overflow">
                    <a:lnL>
                      <a:noFill/>
                    </a:lnL>
                    <a:lnR>
                      <a:noFill/>
                    </a:lnR>
                    <a:lnT>
                      <a:noFill/>
                    </a:lnT>
                    <a:lnB>
                      <a:noFill/>
                    </a:lnB>
                    <a:lnTlToBr>
                      <a:noFill/>
                    </a:lnTlToBr>
                    <a:lnBlToTr>
                      <a:noFill/>
                    </a:lnBlToTr>
                    <a:solidFill>
                      <a:srgbClr val="CCFFFF"/>
                    </a:solidFill>
                  </a:tcPr>
                </a:tc>
              </a:tr>
              <a:tr h="2743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chemeClr val="bg1"/>
                          </a:solidFill>
                          <a:effectLst/>
                          <a:latin typeface="Arial" charset="0"/>
                          <a:ea typeface="ＭＳ Ｐゴシック" charset="0"/>
                          <a:cs typeface="Arial" charset="0"/>
                        </a:rPr>
                        <a:t>Rapid</a:t>
                      </a:r>
                    </a:p>
                  </a:txBody>
                  <a:tcPr marT="45732" marB="45732" anchor="ctr" horzOverflow="overflow">
                    <a:lnL>
                      <a:noFill/>
                    </a:lnL>
                    <a:lnR>
                      <a:noFill/>
                    </a:lnR>
                    <a:lnT>
                      <a:noFill/>
                    </a:lnT>
                    <a:lnB>
                      <a:noFill/>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fr-FR" sz="1200" b="0" i="0" u="none" strike="noStrike" cap="none" normalizeH="0" baseline="0">
                          <a:ln>
                            <a:noFill/>
                          </a:ln>
                          <a:solidFill>
                            <a:srgbClr val="000000"/>
                          </a:solidFill>
                          <a:effectLst/>
                          <a:latin typeface="Arial" charset="0"/>
                          <a:ea typeface="ＭＳ Ｐゴシック" charset="0"/>
                          <a:cs typeface="Arial" charset="0"/>
                        </a:rPr>
                        <a:t>0.1 ns</a:t>
                      </a:r>
                      <a:r>
                        <a:rPr kumimoji="1" lang="fr-FR" sz="1200" b="0" i="0" u="none" strike="noStrike" cap="none" normalizeH="0" baseline="0">
                          <a:ln>
                            <a:noFill/>
                          </a:ln>
                          <a:solidFill>
                            <a:schemeClr val="bg1"/>
                          </a:solidFill>
                          <a:effectLst/>
                          <a:latin typeface="Arial" charset="0"/>
                          <a:ea typeface="ＭＳ Ｐゴシック" charset="0"/>
                          <a:cs typeface="Arial" charset="0"/>
                        </a:rPr>
                        <a:t> </a:t>
                      </a:r>
                      <a:endParaRPr kumimoji="1" lang="en-US" sz="1200" b="0" i="0" u="none" strike="noStrike" cap="none" normalizeH="0" baseline="0">
                        <a:ln>
                          <a:noFill/>
                        </a:ln>
                        <a:solidFill>
                          <a:schemeClr val="bg1"/>
                        </a:solidFill>
                        <a:effectLst/>
                        <a:latin typeface="Arial" charset="0"/>
                        <a:ea typeface="ＭＳ Ｐゴシック" charset="0"/>
                        <a:cs typeface="Arial" charset="0"/>
                      </a:endParaRPr>
                    </a:p>
                  </a:txBody>
                  <a:tcPr marT="45732" marB="45732" anchor="ctr" horzOverflow="overflow">
                    <a:lnL>
                      <a:noFill/>
                    </a:lnL>
                    <a:lnR>
                      <a:noFill/>
                    </a:lnR>
                    <a:lnT>
                      <a:noFill/>
                    </a:lnT>
                    <a:lnB>
                      <a:noFill/>
                    </a:lnB>
                    <a:lnTlToBr>
                      <a:noFill/>
                    </a:lnTlToBr>
                    <a:lnBlToTr>
                      <a:noFill/>
                    </a:lnBlToTr>
                    <a:solidFill>
                      <a:srgbClr val="CCFFFF"/>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17 hours</a:t>
                      </a:r>
                    </a:p>
                  </a:txBody>
                  <a:tcPr marT="45732" marB="45732"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daily</a:t>
                      </a:r>
                    </a:p>
                  </a:txBody>
                  <a:tcPr marT="45732" marB="45732"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15 min</a:t>
                      </a:r>
                    </a:p>
                  </a:txBody>
                  <a:tcPr marT="45732" marB="45732" anchor="ctr" horzOverflow="overflow">
                    <a:lnL>
                      <a:noFill/>
                    </a:lnL>
                    <a:lnR>
                      <a:noFill/>
                    </a:lnR>
                    <a:lnT>
                      <a:noFill/>
                    </a:lnT>
                    <a:lnB>
                      <a:noFill/>
                    </a:lnB>
                    <a:lnTlToBr>
                      <a:noFill/>
                    </a:lnTlToBr>
                    <a:lnBlToTr>
                      <a:noFill/>
                    </a:lnBlToTr>
                    <a:solidFill>
                      <a:srgbClr val="CCFFFF"/>
                    </a:solidFill>
                  </a:tcPr>
                </a:tc>
              </a:tr>
              <a:tr h="2743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chemeClr val="bg1"/>
                          </a:solidFill>
                          <a:effectLst/>
                          <a:latin typeface="Arial" charset="0"/>
                          <a:ea typeface="ＭＳ Ｐゴシック" charset="0"/>
                          <a:cs typeface="Arial" charset="0"/>
                        </a:rPr>
                        <a:t>Final</a:t>
                      </a:r>
                    </a:p>
                  </a:txBody>
                  <a:tcPr marT="45732" marB="45732" anchor="ctr" horzOverflow="overflow">
                    <a:lnL>
                      <a:noFill/>
                    </a:lnL>
                    <a:lnR>
                      <a:noFill/>
                    </a:lnR>
                    <a:lnT>
                      <a:noFill/>
                    </a:lnT>
                    <a:lnB>
                      <a:noFill/>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fr-FR" sz="1200" b="0" i="0" u="none" strike="noStrike" cap="none" normalizeH="0" baseline="0">
                          <a:ln>
                            <a:noFill/>
                          </a:ln>
                          <a:solidFill>
                            <a:srgbClr val="000000"/>
                          </a:solidFill>
                          <a:effectLst/>
                          <a:latin typeface="Arial" charset="0"/>
                          <a:ea typeface="ＭＳ Ｐゴシック" charset="0"/>
                          <a:cs typeface="Arial" charset="0"/>
                        </a:rPr>
                        <a:t>&lt;0.1 ns</a:t>
                      </a:r>
                      <a:r>
                        <a:rPr kumimoji="1" lang="fr-FR" sz="1200" b="0" i="0" u="none" strike="noStrike" cap="none" normalizeH="0" baseline="0">
                          <a:ln>
                            <a:noFill/>
                          </a:ln>
                          <a:solidFill>
                            <a:schemeClr val="bg1"/>
                          </a:solidFill>
                          <a:effectLst/>
                          <a:latin typeface="Arial" charset="0"/>
                          <a:ea typeface="ＭＳ Ｐゴシック" charset="0"/>
                          <a:cs typeface="Arial" charset="0"/>
                        </a:rPr>
                        <a:t> </a:t>
                      </a:r>
                      <a:endParaRPr kumimoji="1" lang="en-US" sz="1200" b="0" i="0" u="none" strike="noStrike" cap="none" normalizeH="0" baseline="0">
                        <a:ln>
                          <a:noFill/>
                        </a:ln>
                        <a:solidFill>
                          <a:schemeClr val="bg1"/>
                        </a:solidFill>
                        <a:effectLst/>
                        <a:latin typeface="Arial" charset="0"/>
                        <a:ea typeface="ＭＳ Ｐゴシック" charset="0"/>
                        <a:cs typeface="Arial" charset="0"/>
                      </a:endParaRPr>
                    </a:p>
                  </a:txBody>
                  <a:tcPr marT="45732" marB="45732" anchor="ctr" horzOverflow="overflow">
                    <a:lnL>
                      <a:noFill/>
                    </a:lnL>
                    <a:lnR>
                      <a:noFill/>
                    </a:lnR>
                    <a:lnT>
                      <a:noFill/>
                    </a:lnT>
                    <a:lnB>
                      <a:noFill/>
                    </a:lnB>
                    <a:lnTlToBr>
                      <a:noFill/>
                    </a:lnTlToBr>
                    <a:lnBlToTr>
                      <a:noFill/>
                    </a:lnBlToTr>
                    <a:solidFill>
                      <a:srgbClr val="CCFFFF"/>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~13 days</a:t>
                      </a:r>
                    </a:p>
                  </a:txBody>
                  <a:tcPr marT="45732" marB="45732"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weekly</a:t>
                      </a:r>
                    </a:p>
                  </a:txBody>
                  <a:tcPr marT="45732" marB="45732" anchor="ctr" horzOverflow="overflow">
                    <a:lnL>
                      <a:noFill/>
                    </a:lnL>
                    <a:lnR>
                      <a:noFill/>
                    </a:lnR>
                    <a:lnT>
                      <a:noFill/>
                    </a:lnT>
                    <a:lnB>
                      <a:noFill/>
                    </a:lnB>
                    <a:lnTlToBr>
                      <a:noFill/>
                    </a:lnTlToBr>
                    <a:lnBlToTr>
                      <a:noFill/>
                    </a:lnBlToTr>
                    <a:solidFill>
                      <a:srgbClr val="CCFFFF"/>
                    </a:solidFill>
                  </a:tcPr>
                </a:tc>
                <a:tc hMerge="1">
                  <a:txBody>
                    <a:bodyPr/>
                    <a:lstStyle/>
                    <a:p>
                      <a:endParaRPr lang="fr-F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chemeClr val="bg1"/>
                          </a:solidFill>
                          <a:effectLst/>
                          <a:latin typeface="Arial" charset="0"/>
                          <a:ea typeface="ＭＳ Ｐゴシック" charset="0"/>
                          <a:cs typeface="Arial" charset="0"/>
                        </a:rPr>
                        <a:t>15 min</a:t>
                      </a:r>
                    </a:p>
                  </a:txBody>
                  <a:tcPr marT="45732" marB="45732" anchor="ctr" horzOverflow="overflow">
                    <a:lnL>
                      <a:noFill/>
                    </a:lnL>
                    <a:lnR>
                      <a:noFill/>
                    </a:lnR>
                    <a:lnT>
                      <a:noFill/>
                    </a:lnT>
                    <a:lnB>
                      <a:noFill/>
                    </a:lnB>
                    <a:lnTlToBr>
                      <a:noFill/>
                    </a:lnTlToBr>
                    <a:lnBlToTr>
                      <a:noFill/>
                    </a:lnBlToTr>
                    <a:solidFill>
                      <a:srgbClr val="CCFFFF"/>
                    </a:solidFill>
                  </a:tcPr>
                </a:tc>
              </a:tr>
            </a:tbl>
          </a:graphicData>
        </a:graphic>
      </p:graphicFrame>
      <p:pic>
        <p:nvPicPr>
          <p:cNvPr id="66602" name="Picture 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13" y="762000"/>
            <a:ext cx="29876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289" name="Text Box 233"/>
          <p:cNvSpPr txBox="1">
            <a:spLocks noChangeArrowheads="1"/>
          </p:cNvSpPr>
          <p:nvPr/>
        </p:nvSpPr>
        <p:spPr bwMode="auto">
          <a:xfrm>
            <a:off x="1460500" y="2921000"/>
            <a:ext cx="2101850" cy="406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lang="fr-FR" sz="2000" b="1">
                <a:solidFill>
                  <a:srgbClr val="000000"/>
                </a:solidFill>
                <a:latin typeface="Tahoma" charset="0"/>
              </a:rPr>
              <a:t>1 ns </a:t>
            </a:r>
            <a:r>
              <a:rPr lang="fr-FR" sz="2000" b="1">
                <a:solidFill>
                  <a:srgbClr val="000000"/>
                </a:solidFill>
                <a:latin typeface="Tahoma" charset="0"/>
                <a:sym typeface="Wingdings" charset="0"/>
              </a:rPr>
              <a:t> ~ 0.3 m</a:t>
            </a:r>
            <a:endParaRPr lang="fr-FR" sz="2000" b="1">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1060">
                                            <p:txEl>
                                              <p:pRg st="4" end="4"/>
                                            </p:txEl>
                                          </p:spTgt>
                                        </p:tgtEl>
                                        <p:attrNameLst>
                                          <p:attrName>style.visibility</p:attrName>
                                        </p:attrNameLst>
                                      </p:cBhvr>
                                      <p:to>
                                        <p:strVal val="visible"/>
                                      </p:to>
                                    </p:set>
                                    <p:anim calcmode="lin" valueType="num">
                                      <p:cBhvr additive="base">
                                        <p:cTn id="7" dur="500" fill="hold"/>
                                        <p:tgtEl>
                                          <p:spTgt spid="301060">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1060">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1060">
                                            <p:txEl>
                                              <p:pRg st="5" end="5"/>
                                            </p:txEl>
                                          </p:spTgt>
                                        </p:tgtEl>
                                        <p:attrNameLst>
                                          <p:attrName>style.visibility</p:attrName>
                                        </p:attrNameLst>
                                      </p:cBhvr>
                                      <p:to>
                                        <p:strVal val="visible"/>
                                      </p:to>
                                    </p:set>
                                    <p:anim calcmode="lin" valueType="num">
                                      <p:cBhvr additive="base">
                                        <p:cTn id="11" dur="500" fill="hold"/>
                                        <p:tgtEl>
                                          <p:spTgt spid="301060">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1060">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1060">
                                            <p:txEl>
                                              <p:pRg st="6" end="6"/>
                                            </p:txEl>
                                          </p:spTgt>
                                        </p:tgtEl>
                                        <p:attrNameLst>
                                          <p:attrName>style.visibility</p:attrName>
                                        </p:attrNameLst>
                                      </p:cBhvr>
                                      <p:to>
                                        <p:strVal val="visible"/>
                                      </p:to>
                                    </p:set>
                                    <p:anim calcmode="lin" valueType="num">
                                      <p:cBhvr additive="base">
                                        <p:cTn id="15" dur="500" fill="hold"/>
                                        <p:tgtEl>
                                          <p:spTgt spid="301060">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0106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301296"/>
                                        </p:tgtEl>
                                        <p:attrNameLst>
                                          <p:attrName>style.visibility</p:attrName>
                                        </p:attrNameLst>
                                      </p:cBhvr>
                                      <p:to>
                                        <p:strVal val="visible"/>
                                      </p:to>
                                    </p:set>
                                    <p:anim calcmode="lin" valueType="num">
                                      <p:cBhvr additive="base">
                                        <p:cTn id="21" dur="500" fill="hold"/>
                                        <p:tgtEl>
                                          <p:spTgt spid="301296"/>
                                        </p:tgtEl>
                                        <p:attrNameLst>
                                          <p:attrName>ppt_x</p:attrName>
                                        </p:attrNameLst>
                                      </p:cBhvr>
                                      <p:tavLst>
                                        <p:tav tm="0">
                                          <p:val>
                                            <p:strVal val="#ppt_x"/>
                                          </p:val>
                                        </p:tav>
                                        <p:tav tm="100000">
                                          <p:val>
                                            <p:strVal val="#ppt_x"/>
                                          </p:val>
                                        </p:tav>
                                      </p:tavLst>
                                    </p:anim>
                                    <p:anim calcmode="lin" valueType="num">
                                      <p:cBhvr additive="base">
                                        <p:cTn id="22" dur="500" fill="hold"/>
                                        <p:tgtEl>
                                          <p:spTgt spid="301296"/>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01289"/>
                                        </p:tgtEl>
                                        <p:attrNameLst>
                                          <p:attrName>style.visibility</p:attrName>
                                        </p:attrNameLst>
                                      </p:cBhvr>
                                      <p:to>
                                        <p:strVal val="visible"/>
                                      </p:to>
                                    </p:set>
                                    <p:anim calcmode="lin" valueType="num">
                                      <p:cBhvr additive="base">
                                        <p:cTn id="27" dur="500" fill="hold"/>
                                        <p:tgtEl>
                                          <p:spTgt spid="301289"/>
                                        </p:tgtEl>
                                        <p:attrNameLst>
                                          <p:attrName>ppt_x</p:attrName>
                                        </p:attrNameLst>
                                      </p:cBhvr>
                                      <p:tavLst>
                                        <p:tav tm="0">
                                          <p:val>
                                            <p:strVal val="#ppt_x"/>
                                          </p:val>
                                        </p:tav>
                                        <p:tav tm="100000">
                                          <p:val>
                                            <p:strVal val="#ppt_x"/>
                                          </p:val>
                                        </p:tav>
                                      </p:tavLst>
                                    </p:anim>
                                    <p:anim calcmode="lin" valueType="num">
                                      <p:cBhvr additive="base">
                                        <p:cTn id="28" dur="500" fill="hold"/>
                                        <p:tgtEl>
                                          <p:spTgt spid="3012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28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67586"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67587"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6168D5DB-48C3-3843-8034-7F30EE1F6340}" type="slidenum">
              <a:rPr kumimoji="0" lang="fr-FR" sz="800">
                <a:solidFill>
                  <a:srgbClr val="FFFFFF"/>
                </a:solidFill>
              </a:rPr>
              <a:pPr eaLnBrk="1" hangingPunct="1"/>
              <a:t>57</a:t>
            </a:fld>
            <a:endParaRPr kumimoji="0" lang="fr-FR" sz="800">
              <a:solidFill>
                <a:srgbClr val="FFFFFF"/>
              </a:solidFill>
            </a:endParaRPr>
          </a:p>
        </p:txBody>
      </p:sp>
      <p:sp>
        <p:nvSpPr>
          <p:cNvPr id="303159" name="Rectangle 55"/>
          <p:cNvSpPr>
            <a:spLocks noChangeArrowheads="1"/>
          </p:cNvSpPr>
          <p:nvPr/>
        </p:nvSpPr>
        <p:spPr bwMode="auto">
          <a:xfrm>
            <a:off x="709613" y="1611313"/>
            <a:ext cx="529272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Aft>
                <a:spcPct val="35000"/>
              </a:spcAft>
              <a:tabLst>
                <a:tab pos="363538" algn="l"/>
                <a:tab pos="539750" algn="l"/>
              </a:tabLst>
            </a:pPr>
            <a:r>
              <a:rPr lang="fr-FR" b="1">
                <a:solidFill>
                  <a:schemeClr val="bg1"/>
                </a:solidFill>
                <a:latin typeface="Arial" charset="0"/>
                <a:cs typeface="Times New Roman" charset="0"/>
              </a:rPr>
              <a:t>L'agitation ionosphérique n'est pas constante au court du temps et varie fonction de :</a:t>
            </a:r>
          </a:p>
          <a:p>
            <a:pPr marL="365125" lvl="1" algn="l">
              <a:spcAft>
                <a:spcPct val="35000"/>
              </a:spcAft>
              <a:buFontTx/>
              <a:buChar char="•"/>
              <a:tabLst>
                <a:tab pos="363538" algn="l"/>
                <a:tab pos="539750" algn="l"/>
              </a:tabLst>
            </a:pPr>
            <a:r>
              <a:rPr lang="fr-FR">
                <a:solidFill>
                  <a:schemeClr val="bg1"/>
                </a:solidFill>
                <a:latin typeface="Arial" charset="0"/>
                <a:cs typeface="Times New Roman" charset="0"/>
              </a:rPr>
              <a:t> La </a:t>
            </a:r>
            <a:r>
              <a:rPr lang="fr-FR" b="1">
                <a:solidFill>
                  <a:srgbClr val="800000"/>
                </a:solidFill>
                <a:latin typeface="Arial" charset="0"/>
                <a:cs typeface="Times New Roman" charset="0"/>
              </a:rPr>
              <a:t>latitude du point</a:t>
            </a:r>
            <a:r>
              <a:rPr lang="fr-FR">
                <a:solidFill>
                  <a:schemeClr val="bg1"/>
                </a:solidFill>
                <a:latin typeface="Arial" charset="0"/>
                <a:cs typeface="Times New Roman" charset="0"/>
              </a:rPr>
              <a:t>, l'ionosphère est plus agitée au pôle et à l'équateur</a:t>
            </a:r>
          </a:p>
          <a:p>
            <a:pPr marL="365125" lvl="1" algn="l">
              <a:spcAft>
                <a:spcPct val="35000"/>
              </a:spcAft>
              <a:buFontTx/>
              <a:buChar char="•"/>
              <a:tabLst>
                <a:tab pos="363538" algn="l"/>
                <a:tab pos="539750" algn="l"/>
              </a:tabLst>
            </a:pPr>
            <a:r>
              <a:rPr lang="fr-FR">
                <a:solidFill>
                  <a:schemeClr val="bg1"/>
                </a:solidFill>
                <a:latin typeface="Arial" charset="0"/>
                <a:cs typeface="Times New Roman" charset="0"/>
              </a:rPr>
              <a:t> </a:t>
            </a:r>
            <a:r>
              <a:rPr lang="fr-FR" b="1">
                <a:solidFill>
                  <a:srgbClr val="800000"/>
                </a:solidFill>
                <a:latin typeface="Arial" charset="0"/>
                <a:cs typeface="Times New Roman" charset="0"/>
              </a:rPr>
              <a:t>L'activité solaire</a:t>
            </a:r>
            <a:r>
              <a:rPr lang="fr-FR">
                <a:solidFill>
                  <a:schemeClr val="bg1"/>
                </a:solidFill>
                <a:latin typeface="Arial" charset="0"/>
                <a:cs typeface="Times New Roman" charset="0"/>
              </a:rPr>
              <a:t>. Tous les 11 ans le soleil a un pic d'activité pendant lequel les vents solaires (constitués de particules électriques) sont beaucoup plus violents et leurs interactions avec l'ionosphère la rend beaucoup plus agitée.</a:t>
            </a:r>
          </a:p>
          <a:p>
            <a:pPr marL="365125" lvl="1" algn="l">
              <a:spcAft>
                <a:spcPct val="35000"/>
              </a:spcAft>
              <a:buFontTx/>
              <a:buChar char="•"/>
              <a:tabLst>
                <a:tab pos="363538" algn="l"/>
                <a:tab pos="539750" algn="l"/>
              </a:tabLst>
            </a:pPr>
            <a:r>
              <a:rPr lang="fr-FR">
                <a:solidFill>
                  <a:schemeClr val="bg1"/>
                </a:solidFill>
                <a:latin typeface="Arial" charset="0"/>
                <a:cs typeface="Times New Roman" charset="0"/>
              </a:rPr>
              <a:t> La </a:t>
            </a:r>
            <a:r>
              <a:rPr lang="fr-FR" b="1">
                <a:solidFill>
                  <a:srgbClr val="800000"/>
                </a:solidFill>
                <a:latin typeface="Arial" charset="0"/>
                <a:cs typeface="Times New Roman" charset="0"/>
              </a:rPr>
              <a:t>période de l'année</a:t>
            </a:r>
          </a:p>
          <a:p>
            <a:pPr marL="365125" lvl="1" algn="l">
              <a:buFontTx/>
              <a:buChar char="•"/>
              <a:tabLst>
                <a:tab pos="363538" algn="l"/>
                <a:tab pos="539750" algn="l"/>
              </a:tabLst>
            </a:pPr>
            <a:r>
              <a:rPr lang="fr-FR">
                <a:solidFill>
                  <a:schemeClr val="bg1"/>
                </a:solidFill>
                <a:latin typeface="Arial" charset="0"/>
                <a:cs typeface="Times New Roman" charset="0"/>
              </a:rPr>
              <a:t> </a:t>
            </a:r>
            <a:r>
              <a:rPr lang="fr-FR" b="1">
                <a:solidFill>
                  <a:srgbClr val="800000"/>
                </a:solidFill>
                <a:latin typeface="Arial" charset="0"/>
                <a:cs typeface="Times New Roman" charset="0"/>
              </a:rPr>
              <a:t>Jour ou de la nuit</a:t>
            </a:r>
            <a:r>
              <a:rPr lang="fr-FR">
                <a:solidFill>
                  <a:schemeClr val="bg1"/>
                </a:solidFill>
                <a:latin typeface="Arial" charset="0"/>
                <a:cs typeface="Times New Roman" charset="0"/>
              </a:rPr>
              <a:t> pendant </a:t>
            </a:r>
          </a:p>
          <a:p>
            <a:pPr marL="365125" lvl="1" algn="l">
              <a:spcAft>
                <a:spcPct val="35000"/>
              </a:spcAft>
              <a:tabLst>
                <a:tab pos="363538" algn="l"/>
                <a:tab pos="539750" algn="l"/>
              </a:tabLst>
            </a:pPr>
            <a:r>
              <a:rPr lang="fr-FR">
                <a:solidFill>
                  <a:schemeClr val="bg1"/>
                </a:solidFill>
                <a:latin typeface="Arial" charset="0"/>
                <a:cs typeface="Times New Roman" charset="0"/>
              </a:rPr>
              <a:t>laquelle elle est très calme.</a:t>
            </a:r>
          </a:p>
        </p:txBody>
      </p:sp>
      <p:sp>
        <p:nvSpPr>
          <p:cNvPr id="67589" name="Rectangle 2"/>
          <p:cNvSpPr>
            <a:spLocks noGrp="1" noChangeArrowheads="1"/>
          </p:cNvSpPr>
          <p:nvPr>
            <p:ph type="title"/>
          </p:nvPr>
        </p:nvSpPr>
        <p:spPr>
          <a:xfrm>
            <a:off x="1193800" y="88900"/>
            <a:ext cx="807085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a:latin typeface="Arial" charset="0"/>
                <a:ea typeface="ＭＳ Ｐゴシック" charset="0"/>
                <a:cs typeface="Times New Roman" charset="0"/>
              </a:rPr>
              <a:t>L‘ionosphère</a:t>
            </a:r>
            <a:endParaRPr lang="fr-FR" sz="1800" b="0">
              <a:latin typeface="Arial" charset="0"/>
              <a:ea typeface="ＭＳ Ｐゴシック" charset="0"/>
              <a:cs typeface="Times New Roman" charset="0"/>
            </a:endParaRPr>
          </a:p>
        </p:txBody>
      </p:sp>
      <p:sp>
        <p:nvSpPr>
          <p:cNvPr id="67590" name="Rectangle 3"/>
          <p:cNvSpPr>
            <a:spLocks noChangeArrowheads="1"/>
          </p:cNvSpPr>
          <p:nvPr/>
        </p:nvSpPr>
        <p:spPr bwMode="auto">
          <a:xfrm>
            <a:off x="695325" y="750888"/>
            <a:ext cx="79041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Aft>
                <a:spcPct val="35000"/>
              </a:spcAft>
              <a:tabLst>
                <a:tab pos="363538" algn="l"/>
                <a:tab pos="539750" algn="l"/>
              </a:tabLst>
            </a:pPr>
            <a:r>
              <a:rPr lang="fr-FR" b="1">
                <a:solidFill>
                  <a:srgbClr val="333399"/>
                </a:solidFill>
                <a:latin typeface="Arial" charset="0"/>
                <a:cs typeface="Times New Roman" charset="0"/>
              </a:rPr>
              <a:t>L'ionosphère correspond à la couche haute de l'atmosphère comprise entre 50 et quelques centaines de kilomètres. C'est une zone chargée de particules électriques qui interagissent avec les ondes émises par les satellites GPS et en allongent le temps de trajet.</a:t>
            </a:r>
          </a:p>
        </p:txBody>
      </p:sp>
      <p:sp>
        <p:nvSpPr>
          <p:cNvPr id="67591" name="Rectangle 4"/>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67592" name="Rectangle 5"/>
          <p:cNvSpPr>
            <a:spLocks noChangeArrowheads="1"/>
          </p:cNvSpPr>
          <p:nvPr/>
        </p:nvSpPr>
        <p:spPr bwMode="auto">
          <a:xfrm>
            <a:off x="0" y="3624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pic>
        <p:nvPicPr>
          <p:cNvPr id="67593" name="Picture 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9475" y="1685925"/>
            <a:ext cx="29876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56" name="Picture 52" descr="solar-cycle-19-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8775" y="3589338"/>
            <a:ext cx="4773613"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57" name="Picture 53" descr="aur_l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913" y="4419600"/>
            <a:ext cx="307975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3159"/>
                                        </p:tgtEl>
                                        <p:attrNameLst>
                                          <p:attrName>style.visibility</p:attrName>
                                        </p:attrNameLst>
                                      </p:cBhvr>
                                      <p:to>
                                        <p:strVal val="visible"/>
                                      </p:to>
                                    </p:set>
                                    <p:anim calcmode="lin" valueType="num">
                                      <p:cBhvr additive="base">
                                        <p:cTn id="7" dur="500" fill="hold"/>
                                        <p:tgtEl>
                                          <p:spTgt spid="303159"/>
                                        </p:tgtEl>
                                        <p:attrNameLst>
                                          <p:attrName>ppt_x</p:attrName>
                                        </p:attrNameLst>
                                      </p:cBhvr>
                                      <p:tavLst>
                                        <p:tav tm="0">
                                          <p:val>
                                            <p:strVal val="#ppt_x"/>
                                          </p:val>
                                        </p:tav>
                                        <p:tav tm="100000">
                                          <p:val>
                                            <p:strVal val="#ppt_x"/>
                                          </p:val>
                                        </p:tav>
                                      </p:tavLst>
                                    </p:anim>
                                    <p:anim calcmode="lin" valueType="num">
                                      <p:cBhvr additive="base">
                                        <p:cTn id="8" dur="500" fill="hold"/>
                                        <p:tgtEl>
                                          <p:spTgt spid="30315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0" presetClass="entr" presetSubtype="0" fill="hold" nodeType="afterEffect">
                                  <p:stCondLst>
                                    <p:cond delay="5000"/>
                                  </p:stCondLst>
                                  <p:childTnLst>
                                    <p:set>
                                      <p:cBhvr>
                                        <p:cTn id="11" dur="1" fill="hold">
                                          <p:stCondLst>
                                            <p:cond delay="0"/>
                                          </p:stCondLst>
                                        </p:cTn>
                                        <p:tgtEl>
                                          <p:spTgt spid="303156"/>
                                        </p:tgtEl>
                                        <p:attrNameLst>
                                          <p:attrName>style.visibility</p:attrName>
                                        </p:attrNameLst>
                                      </p:cBhvr>
                                      <p:to>
                                        <p:strVal val="visible"/>
                                      </p:to>
                                    </p:set>
                                    <p:animEffect transition="in" filter="fade">
                                      <p:cBhvr>
                                        <p:cTn id="12" dur="2000"/>
                                        <p:tgtEl>
                                          <p:spTgt spid="303156"/>
                                        </p:tgtEl>
                                      </p:cBhvr>
                                    </p:animEffect>
                                  </p:childTnLst>
                                </p:cTn>
                              </p:par>
                              <p:par>
                                <p:cTn id="13" presetID="10" presetClass="entr" presetSubtype="0" fill="hold" nodeType="withEffect">
                                  <p:stCondLst>
                                    <p:cond delay="5000"/>
                                  </p:stCondLst>
                                  <p:childTnLst>
                                    <p:set>
                                      <p:cBhvr>
                                        <p:cTn id="14" dur="1" fill="hold">
                                          <p:stCondLst>
                                            <p:cond delay="0"/>
                                          </p:stCondLst>
                                        </p:cTn>
                                        <p:tgtEl>
                                          <p:spTgt spid="303157"/>
                                        </p:tgtEl>
                                        <p:attrNameLst>
                                          <p:attrName>style.visibility</p:attrName>
                                        </p:attrNameLst>
                                      </p:cBhvr>
                                      <p:to>
                                        <p:strVal val="visible"/>
                                      </p:to>
                                    </p:set>
                                    <p:animEffect transition="in" filter="fade">
                                      <p:cBhvr>
                                        <p:cTn id="15" dur="2000"/>
                                        <p:tgtEl>
                                          <p:spTgt spid="303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5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68610"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68611"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0E4C31FB-97A6-9947-85AE-D252B9197158}" type="slidenum">
              <a:rPr kumimoji="0" lang="fr-FR" sz="800">
                <a:solidFill>
                  <a:srgbClr val="FFFFFF"/>
                </a:solidFill>
              </a:rPr>
              <a:pPr eaLnBrk="1" hangingPunct="1"/>
              <a:t>58</a:t>
            </a:fld>
            <a:endParaRPr kumimoji="0" lang="fr-FR" sz="800">
              <a:solidFill>
                <a:srgbClr val="FFFFFF"/>
              </a:solidFill>
            </a:endParaRPr>
          </a:p>
        </p:txBody>
      </p:sp>
      <p:sp>
        <p:nvSpPr>
          <p:cNvPr id="399362" name="Rectangle 2"/>
          <p:cNvSpPr>
            <a:spLocks noChangeArrowheads="1"/>
          </p:cNvSpPr>
          <p:nvPr/>
        </p:nvSpPr>
        <p:spPr bwMode="auto">
          <a:xfrm>
            <a:off x="673100" y="762000"/>
            <a:ext cx="5292725"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363538" algn="l"/>
                <a:tab pos="539750" algn="l"/>
              </a:tabLst>
            </a:pPr>
            <a:r>
              <a:rPr lang="fr-FR" b="1">
                <a:solidFill>
                  <a:schemeClr val="bg1"/>
                </a:solidFill>
              </a:rPr>
              <a:t>Les calculs sont effectués en utilisant la combinaison linéaire L4, dite « geometry -free ». </a:t>
            </a:r>
          </a:p>
          <a:p>
            <a:pPr>
              <a:tabLst>
                <a:tab pos="363538" algn="l"/>
                <a:tab pos="539750" algn="l"/>
              </a:tabLst>
            </a:pPr>
            <a:r>
              <a:rPr lang="fr-FR" b="1">
                <a:solidFill>
                  <a:schemeClr val="bg1"/>
                </a:solidFill>
              </a:rPr>
              <a:t>L4= a I + b où a est une constante dépendant des deux fréquences et b un biais constant dépendant des ambiguîtés sur L1 et L2</a:t>
            </a:r>
          </a:p>
          <a:p>
            <a:pPr>
              <a:tabLst>
                <a:tab pos="363538" algn="l"/>
                <a:tab pos="539750" algn="l"/>
              </a:tabLst>
            </a:pPr>
            <a:endParaRPr lang="fr-FR" b="1">
              <a:solidFill>
                <a:schemeClr val="bg1"/>
              </a:solidFill>
            </a:endParaRPr>
          </a:p>
          <a:p>
            <a:pPr>
              <a:tabLst>
                <a:tab pos="363538" algn="l"/>
                <a:tab pos="539750" algn="l"/>
              </a:tabLst>
            </a:pPr>
            <a:r>
              <a:rPr lang="fr-FR" b="1">
                <a:solidFill>
                  <a:schemeClr val="bg1"/>
                </a:solidFill>
              </a:rPr>
              <a:t>Précision : 1 à 2 TECU (1 TECU env. 0.16 m sur L1)</a:t>
            </a:r>
          </a:p>
          <a:p>
            <a:pPr>
              <a:tabLst>
                <a:tab pos="363538" algn="l"/>
                <a:tab pos="539750" algn="l"/>
              </a:tabLst>
            </a:pPr>
            <a:r>
              <a:rPr lang="fr-FR" b="1">
                <a:solidFill>
                  <a:schemeClr val="bg1"/>
                </a:solidFill>
              </a:rPr>
              <a:t>Validité du modèle : 5 heures centrées sur l ’époque centrale des mesures </a:t>
            </a:r>
          </a:p>
          <a:p>
            <a:pPr>
              <a:tabLst>
                <a:tab pos="363538" algn="l"/>
                <a:tab pos="539750" algn="l"/>
              </a:tabLst>
            </a:pPr>
            <a:r>
              <a:rPr lang="fr-FR" b="1">
                <a:solidFill>
                  <a:schemeClr val="bg1"/>
                </a:solidFill>
                <a:hlinkClick r:id="rId2" action="ppaction://hlinkfile"/>
              </a:rPr>
              <a:t>ftp://rgpdata.ign.fr/pub/products/ionosphere</a:t>
            </a:r>
            <a:endParaRPr lang="fr-FR" b="1">
              <a:solidFill>
                <a:schemeClr val="bg1"/>
              </a:solidFill>
            </a:endParaRPr>
          </a:p>
          <a:p>
            <a:pPr>
              <a:tabLst>
                <a:tab pos="363538" algn="l"/>
                <a:tab pos="539750" algn="l"/>
              </a:tabLst>
            </a:pPr>
            <a:endParaRPr lang="fr-FR" b="1">
              <a:solidFill>
                <a:schemeClr val="bg1"/>
              </a:solidFill>
            </a:endParaRPr>
          </a:p>
          <a:p>
            <a:pPr algn="l">
              <a:tabLst>
                <a:tab pos="363538" algn="l"/>
                <a:tab pos="539750" algn="l"/>
              </a:tabLst>
            </a:pPr>
            <a:r>
              <a:rPr lang="fr-FR" b="1">
                <a:solidFill>
                  <a:schemeClr val="bg1"/>
                </a:solidFill>
              </a:rPr>
              <a:t>Discution sur :</a:t>
            </a:r>
          </a:p>
          <a:p>
            <a:pPr algn="l">
              <a:tabLst>
                <a:tab pos="363538" algn="l"/>
                <a:tab pos="539750" algn="l"/>
              </a:tabLst>
            </a:pPr>
            <a:r>
              <a:rPr lang="fr-FR" b="1">
                <a:solidFill>
                  <a:schemeClr val="bg1"/>
                </a:solidFill>
              </a:rPr>
              <a:t>Grandeur des perturbation en absolu et en differentiel</a:t>
            </a:r>
          </a:p>
          <a:p>
            <a:pPr algn="l">
              <a:tabLst>
                <a:tab pos="363538" algn="l"/>
                <a:tab pos="539750" algn="l"/>
              </a:tabLst>
            </a:pPr>
            <a:r>
              <a:rPr lang="fr-FR" b="1">
                <a:solidFill>
                  <a:schemeClr val="bg1"/>
                </a:solidFill>
              </a:rPr>
              <a:t>La résolution et la précision du model</a:t>
            </a:r>
          </a:p>
          <a:p>
            <a:pPr algn="l">
              <a:tabLst>
                <a:tab pos="363538" algn="l"/>
                <a:tab pos="539750" algn="l"/>
              </a:tabLst>
            </a:pPr>
            <a:r>
              <a:rPr lang="fr-FR" b="1">
                <a:solidFill>
                  <a:schemeClr val="bg1"/>
                </a:solidFill>
              </a:rPr>
              <a:t>Idem pour tropo</a:t>
            </a:r>
          </a:p>
        </p:txBody>
      </p:sp>
      <p:sp>
        <p:nvSpPr>
          <p:cNvPr id="68613" name="Rectangle 3"/>
          <p:cNvSpPr>
            <a:spLocks noGrp="1" noChangeArrowheads="1"/>
          </p:cNvSpPr>
          <p:nvPr>
            <p:ph type="title"/>
          </p:nvPr>
        </p:nvSpPr>
        <p:spPr>
          <a:xfrm>
            <a:off x="1193800" y="88900"/>
            <a:ext cx="807085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a:latin typeface="Arial" charset="0"/>
                <a:ea typeface="ＭＳ Ｐゴシック" charset="0"/>
                <a:cs typeface="Times New Roman" charset="0"/>
              </a:rPr>
              <a:t>L‘ionosphère</a:t>
            </a:r>
            <a:endParaRPr lang="fr-FR" sz="1800" b="0">
              <a:latin typeface="Arial" charset="0"/>
              <a:ea typeface="ＭＳ Ｐゴシック" charset="0"/>
              <a:cs typeface="Times New Roman" charset="0"/>
            </a:endParaRPr>
          </a:p>
        </p:txBody>
      </p:sp>
      <p:sp>
        <p:nvSpPr>
          <p:cNvPr id="68614" name="Rectangle 5"/>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68615" name="Rectangle 6"/>
          <p:cNvSpPr>
            <a:spLocks noChangeArrowheads="1"/>
          </p:cNvSpPr>
          <p:nvPr/>
        </p:nvSpPr>
        <p:spPr bwMode="auto">
          <a:xfrm>
            <a:off x="0" y="3624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pic>
        <p:nvPicPr>
          <p:cNvPr id="6861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475" y="1685925"/>
            <a:ext cx="29876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Picture 10" descr="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500" y="4013200"/>
            <a:ext cx="258762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Picture 11" descr="ion_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850" y="3940175"/>
            <a:ext cx="26797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362"/>
                                        </p:tgtEl>
                                        <p:attrNameLst>
                                          <p:attrName>style.visibility</p:attrName>
                                        </p:attrNameLst>
                                      </p:cBhvr>
                                      <p:to>
                                        <p:strVal val="visible"/>
                                      </p:to>
                                    </p:set>
                                    <p:anim calcmode="lin" valueType="num">
                                      <p:cBhvr additive="base">
                                        <p:cTn id="7" dur="500" fill="hold"/>
                                        <p:tgtEl>
                                          <p:spTgt spid="399362"/>
                                        </p:tgtEl>
                                        <p:attrNameLst>
                                          <p:attrName>ppt_x</p:attrName>
                                        </p:attrNameLst>
                                      </p:cBhvr>
                                      <p:tavLst>
                                        <p:tav tm="0">
                                          <p:val>
                                            <p:strVal val="#ppt_x"/>
                                          </p:val>
                                        </p:tav>
                                        <p:tav tm="100000">
                                          <p:val>
                                            <p:strVal val="#ppt_x"/>
                                          </p:val>
                                        </p:tav>
                                      </p:tavLst>
                                    </p:anim>
                                    <p:anim calcmode="lin" valueType="num">
                                      <p:cBhvr additive="base">
                                        <p:cTn id="8" dur="500" fill="hold"/>
                                        <p:tgtEl>
                                          <p:spTgt spid="399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re 1"/>
          <p:cNvSpPr>
            <a:spLocks noGrp="1"/>
          </p:cNvSpPr>
          <p:nvPr>
            <p:ph type="title"/>
          </p:nvPr>
        </p:nvSpPr>
        <p:spPr/>
        <p:txBody>
          <a:bodyPr/>
          <a:lstStyle/>
          <a:p>
            <a:pPr eaLnBrk="1" hangingPunct="1"/>
            <a:r>
              <a:rPr lang="fr-FR">
                <a:solidFill>
                  <a:srgbClr val="1B4A6E"/>
                </a:solidFill>
                <a:latin typeface="Arial" charset="0"/>
                <a:ea typeface="ＭＳ Ｐゴシック" charset="0"/>
                <a:cs typeface="ＭＳ Ｐゴシック" charset="0"/>
              </a:rPr>
              <a:t>   Altitudes Orbitales</a:t>
            </a:r>
          </a:p>
        </p:txBody>
      </p:sp>
      <p:sp>
        <p:nvSpPr>
          <p:cNvPr id="35842"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a:t>
            </a:r>
            <a:r>
              <a:rPr kumimoji="0" lang="fr-FR" sz="800">
                <a:solidFill>
                  <a:srgbClr val="FFFFFF"/>
                </a:solidFill>
                <a:latin typeface="Arial" charset="0"/>
                <a:cs typeface="Arial" charset="0"/>
              </a:rPr>
              <a:t>Doerflinger</a:t>
            </a:r>
          </a:p>
        </p:txBody>
      </p:sp>
      <p:sp>
        <p:nvSpPr>
          <p:cNvPr id="35843" name="Espace réservé du pied de page 4"/>
          <p:cNvSpPr>
            <a:spLocks noGrp="1"/>
          </p:cNvSpPr>
          <p:nvPr>
            <p:ph type="ftr" sz="quarter" idx="11"/>
          </p:nvPr>
        </p:nvSpPr>
        <p:spPr>
          <a:xfrm rot="16200000">
            <a:off x="-427831" y="726281"/>
            <a:ext cx="1304925"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Géodésie Spatiale – </a:t>
            </a:r>
            <a:r>
              <a:rPr kumimoji="0" lang="fr-FR" sz="800" dirty="0" smtClean="0">
                <a:solidFill>
                  <a:srgbClr val="FFFFFF"/>
                </a:solidFill>
              </a:rPr>
              <a:t>2014</a:t>
            </a:r>
            <a:endParaRPr kumimoji="0" lang="fr-FR" sz="800" dirty="0">
              <a:solidFill>
                <a:srgbClr val="FFFFFF"/>
              </a:solidFill>
            </a:endParaRPr>
          </a:p>
        </p:txBody>
      </p:sp>
      <p:sp>
        <p:nvSpPr>
          <p:cNvPr id="35844"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FE93901D-C25A-1645-9C66-56618F11DC04}" type="slidenum">
              <a:rPr kumimoji="0" lang="fr-FR" sz="800">
                <a:solidFill>
                  <a:srgbClr val="FFFFFF"/>
                </a:solidFill>
              </a:rPr>
              <a:pPr eaLnBrk="1" hangingPunct="1"/>
              <a:t>59</a:t>
            </a:fld>
            <a:endParaRPr kumimoji="0" lang="fr-FR" sz="800">
              <a:solidFill>
                <a:srgbClr val="FFFFFF"/>
              </a:solidFill>
            </a:endParaRPr>
          </a:p>
        </p:txBody>
      </p:sp>
      <p:pic>
        <p:nvPicPr>
          <p:cNvPr id="35845" name="Picture 108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006475" y="647700"/>
            <a:ext cx="7916863" cy="5378450"/>
          </a:xfrm>
          <a:noFill/>
        </p:spPr>
      </p:pic>
      <p:pic>
        <p:nvPicPr>
          <p:cNvPr id="9" name="Picture 11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475" y="647700"/>
            <a:ext cx="7916863"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01856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15362"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15363"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BE596BB4-09F7-8C4C-B32F-D842C2CF857E}" type="slidenum">
              <a:rPr kumimoji="0" lang="fr-FR" sz="800">
                <a:solidFill>
                  <a:srgbClr val="FFFFFF"/>
                </a:solidFill>
              </a:rPr>
              <a:pPr eaLnBrk="1" hangingPunct="1"/>
              <a:t>6</a:t>
            </a:fld>
            <a:endParaRPr kumimoji="0" lang="fr-FR" sz="800">
              <a:solidFill>
                <a:srgbClr val="FFFFFF"/>
              </a:solidFill>
            </a:endParaRPr>
          </a:p>
        </p:txBody>
      </p:sp>
      <p:pic>
        <p:nvPicPr>
          <p:cNvPr id="15364" name="Picture 2" descr="SATELL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075" y="1954213"/>
            <a:ext cx="2220913"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7"/>
          <p:cNvSpPr>
            <a:spLocks noChangeArrowheads="1"/>
          </p:cNvSpPr>
          <p:nvPr/>
        </p:nvSpPr>
        <p:spPr bwMode="auto">
          <a:xfrm>
            <a:off x="3481388" y="1857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p>
        </p:txBody>
      </p:sp>
      <p:sp>
        <p:nvSpPr>
          <p:cNvPr id="15366" name="Text Box 8"/>
          <p:cNvSpPr txBox="1">
            <a:spLocks noChangeArrowheads="1"/>
          </p:cNvSpPr>
          <p:nvPr/>
        </p:nvSpPr>
        <p:spPr bwMode="auto">
          <a:xfrm>
            <a:off x="933450" y="1408113"/>
            <a:ext cx="2828925"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715963" algn="l"/>
              </a:tabLst>
              <a:defRPr kumimoji="1" sz="1400">
                <a:solidFill>
                  <a:schemeClr val="tx1"/>
                </a:solidFill>
                <a:latin typeface="Times New Roman" charset="0"/>
                <a:ea typeface="ＭＳ Ｐゴシック" charset="0"/>
                <a:cs typeface="ＭＳ Ｐゴシック" charset="0"/>
              </a:defRPr>
            </a:lvl1pPr>
            <a:lvl2pPr marL="742950" indent="-285750" eaLnBrk="0" hangingPunct="0">
              <a:tabLst>
                <a:tab pos="715963" algn="l"/>
              </a:tabLst>
              <a:defRPr kumimoji="1" sz="1400">
                <a:solidFill>
                  <a:schemeClr val="tx1"/>
                </a:solidFill>
                <a:latin typeface="Times New Roman" charset="0"/>
                <a:ea typeface="ＭＳ Ｐゴシック" charset="0"/>
              </a:defRPr>
            </a:lvl2pPr>
            <a:lvl3pPr marL="1143000" indent="-228600" eaLnBrk="0" hangingPunct="0">
              <a:tabLst>
                <a:tab pos="715963" algn="l"/>
              </a:tabLst>
              <a:defRPr kumimoji="1" sz="1400">
                <a:solidFill>
                  <a:schemeClr val="tx1"/>
                </a:solidFill>
                <a:latin typeface="Times New Roman" charset="0"/>
                <a:ea typeface="ＭＳ Ｐゴシック" charset="0"/>
              </a:defRPr>
            </a:lvl3pPr>
            <a:lvl4pPr marL="1600200" indent="-228600" eaLnBrk="0" hangingPunct="0">
              <a:tabLst>
                <a:tab pos="715963" algn="l"/>
              </a:tabLst>
              <a:defRPr kumimoji="1" sz="1400">
                <a:solidFill>
                  <a:schemeClr val="tx1"/>
                </a:solidFill>
                <a:latin typeface="Times New Roman" charset="0"/>
                <a:ea typeface="ＭＳ Ｐゴシック" charset="0"/>
              </a:defRPr>
            </a:lvl4pPr>
            <a:lvl5pPr marL="2057400" indent="-228600" eaLnBrk="0" hangingPunct="0">
              <a:tabLst>
                <a:tab pos="715963" algn="l"/>
              </a:tabLst>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715963" algn="l"/>
              </a:tabLs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715963" algn="l"/>
              </a:tabLs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715963" algn="l"/>
              </a:tabLs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715963" algn="l"/>
              </a:tabLst>
              <a:defRPr kumimoji="1" sz="1400">
                <a:solidFill>
                  <a:schemeClr val="tx1"/>
                </a:solidFill>
                <a:latin typeface="Times New Roman" charset="0"/>
                <a:ea typeface="ＭＳ Ｐゴシック" charset="0"/>
              </a:defRPr>
            </a:lvl9pPr>
          </a:lstStyle>
          <a:p>
            <a:pPr algn="l" eaLnBrk="1" hangingPunct="1">
              <a:spcAft>
                <a:spcPct val="30000"/>
              </a:spcAft>
              <a:buClr>
                <a:srgbClr val="FF9900"/>
              </a:buClr>
              <a:buFont typeface="Wingdings" charset="0"/>
              <a:buNone/>
            </a:pPr>
            <a:r>
              <a:rPr kumimoji="0" lang="fr-FR" sz="1800" b="1">
                <a:solidFill>
                  <a:srgbClr val="333399"/>
                </a:solidFill>
                <a:latin typeface="Arial" charset="0"/>
                <a:cs typeface="Times New Roman" charset="0"/>
              </a:rPr>
              <a:t>Satellites GPS</a:t>
            </a:r>
            <a:endParaRPr kumimoji="0" lang="fr-FR" sz="1800">
              <a:solidFill>
                <a:srgbClr val="333399"/>
              </a:solidFill>
              <a:latin typeface="Arial" charset="0"/>
              <a:cs typeface="Times New Roman" charset="0"/>
            </a:endParaRPr>
          </a:p>
          <a:p>
            <a:pPr algn="l" eaLnBrk="1" hangingPunct="1">
              <a:spcAft>
                <a:spcPct val="30000"/>
              </a:spcAft>
              <a:buClr>
                <a:srgbClr val="FF9900"/>
              </a:buClr>
              <a:buFont typeface="Wingdings" charset="0"/>
              <a:buNone/>
            </a:pPr>
            <a:r>
              <a:rPr kumimoji="0" lang="fr-FR">
                <a:solidFill>
                  <a:schemeClr val="bg1"/>
                </a:solidFill>
                <a:latin typeface="Comic Sans MS" charset="0"/>
                <a:cs typeface="Times New Roman" charset="0"/>
              </a:rPr>
              <a:t> </a:t>
            </a:r>
          </a:p>
          <a:p>
            <a:pPr algn="l" eaLnBrk="1" hangingPunct="1">
              <a:spcAft>
                <a:spcPct val="30000"/>
              </a:spcAft>
              <a:buClr>
                <a:srgbClr val="FF9900"/>
              </a:buClr>
              <a:buFont typeface="Wingdings" charset="0"/>
              <a:buNone/>
            </a:pP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r>
              <a:rPr kumimoji="0" lang="fr-FR" b="1">
                <a:solidFill>
                  <a:srgbClr val="800000"/>
                </a:solidFill>
                <a:latin typeface="Comic Sans MS" charset="0"/>
                <a:cs typeface="Times New Roman" charset="0"/>
              </a:rPr>
              <a:t>Constellation :</a:t>
            </a:r>
            <a:r>
              <a:rPr kumimoji="0" lang="fr-FR">
                <a:solidFill>
                  <a:srgbClr val="800000"/>
                </a:solidFill>
                <a:latin typeface="Comic Sans MS" charset="0"/>
                <a:cs typeface="Times New Roman" charset="0"/>
              </a:rPr>
              <a:t> 28 satellites</a:t>
            </a: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r>
              <a:rPr kumimoji="0" lang="fr-FR" b="1">
                <a:solidFill>
                  <a:srgbClr val="800000"/>
                </a:solidFill>
                <a:latin typeface="Comic Sans MS" charset="0"/>
                <a:cs typeface="Times New Roman" charset="0"/>
              </a:rPr>
              <a:t>Altitude</a:t>
            </a:r>
            <a:r>
              <a:rPr kumimoji="0" lang="fr-FR">
                <a:solidFill>
                  <a:srgbClr val="800000"/>
                </a:solidFill>
                <a:latin typeface="Comic Sans MS" charset="0"/>
                <a:cs typeface="Times New Roman" charset="0"/>
              </a:rPr>
              <a:t> : 	20200 km</a:t>
            </a: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r>
              <a:rPr kumimoji="0" lang="fr-FR" b="1">
                <a:solidFill>
                  <a:srgbClr val="800000"/>
                </a:solidFill>
                <a:latin typeface="Comic Sans MS" charset="0"/>
                <a:cs typeface="Times New Roman" charset="0"/>
              </a:rPr>
              <a:t>Période</a:t>
            </a:r>
            <a:r>
              <a:rPr kumimoji="0" lang="fr-FR">
                <a:solidFill>
                  <a:srgbClr val="800000"/>
                </a:solidFill>
                <a:latin typeface="Comic Sans MS" charset="0"/>
                <a:cs typeface="Times New Roman" charset="0"/>
              </a:rPr>
              <a:t> : 	11h 58mn</a:t>
            </a:r>
          </a:p>
          <a:p>
            <a:pPr algn="l" eaLnBrk="1" hangingPunct="1">
              <a:spcAft>
                <a:spcPct val="30000"/>
              </a:spcAft>
              <a:buClr>
                <a:srgbClr val="FF9900"/>
              </a:buClr>
              <a:buFont typeface="Wingdings" charset="0"/>
              <a:buNone/>
            </a:pPr>
            <a:r>
              <a:rPr kumimoji="0" lang="fr-FR" b="1">
                <a:solidFill>
                  <a:srgbClr val="800000"/>
                </a:solidFill>
                <a:latin typeface="Comic Sans MS" charset="0"/>
                <a:cs typeface="Times New Roman" charset="0"/>
              </a:rPr>
              <a:t>Orbite </a:t>
            </a:r>
            <a:r>
              <a:rPr kumimoji="0" lang="fr-FR">
                <a:solidFill>
                  <a:srgbClr val="800000"/>
                </a:solidFill>
                <a:latin typeface="Comic Sans MS" charset="0"/>
                <a:cs typeface="Times New Roman" charset="0"/>
              </a:rPr>
              <a:t>: quasi circulaire</a:t>
            </a:r>
          </a:p>
          <a:p>
            <a:pPr algn="l" eaLnBrk="1" hangingPunct="1">
              <a:spcAft>
                <a:spcPct val="30000"/>
              </a:spcAft>
              <a:buClr>
                <a:srgbClr val="FF9900"/>
              </a:buClr>
              <a:buFont typeface="Wingdings" charset="0"/>
              <a:buNone/>
            </a:pPr>
            <a:r>
              <a:rPr kumimoji="0" lang="fr-FR">
                <a:solidFill>
                  <a:srgbClr val="800000"/>
                </a:solidFill>
                <a:latin typeface="Comic Sans MS" charset="0"/>
                <a:cs typeface="Times New Roman" charset="0"/>
              </a:rPr>
              <a:t>	55°  / équateur</a:t>
            </a:r>
          </a:p>
          <a:p>
            <a:pPr algn="l" eaLnBrk="1" hangingPunct="1">
              <a:spcAft>
                <a:spcPct val="30000"/>
              </a:spcAft>
              <a:buClr>
                <a:srgbClr val="FF9900"/>
              </a:buClr>
              <a:buFont typeface="Wingdings" charset="0"/>
              <a:buNone/>
            </a:pPr>
            <a:endParaRPr lang="fr-FR" sz="1800">
              <a:latin typeface="Comic Sans MS" charset="0"/>
              <a:cs typeface="Times New Roman" charset="0"/>
            </a:endParaRPr>
          </a:p>
          <a:p>
            <a:pPr algn="l" eaLnBrk="1" hangingPunct="1">
              <a:spcAft>
                <a:spcPct val="30000"/>
              </a:spcAft>
              <a:buClr>
                <a:srgbClr val="FF9900"/>
              </a:buClr>
              <a:buFont typeface="Wingdings" charset="0"/>
              <a:buNone/>
            </a:pPr>
            <a:r>
              <a:rPr kumimoji="0" lang="fr-FR">
                <a:solidFill>
                  <a:schemeClr val="bg1"/>
                </a:solidFill>
                <a:latin typeface="Comic Sans MS" charset="0"/>
                <a:cs typeface="Times New Roman" charset="0"/>
              </a:rPr>
              <a:t> </a:t>
            </a:r>
          </a:p>
        </p:txBody>
      </p:sp>
      <p:sp>
        <p:nvSpPr>
          <p:cNvPr id="15367"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r>
              <a:rPr kumimoji="0" lang="fr-FR" sz="2000" b="1">
                <a:solidFill>
                  <a:srgbClr val="1B4A6E"/>
                </a:solidFill>
                <a:latin typeface="Arial" charset="0"/>
              </a:rPr>
              <a:t>   Le secteur spatial</a:t>
            </a:r>
          </a:p>
        </p:txBody>
      </p:sp>
      <p:sp>
        <p:nvSpPr>
          <p:cNvPr id="15368" name="Titre 14"/>
          <p:cNvSpPr>
            <a:spLocks noGrp="1"/>
          </p:cNvSpPr>
          <p:nvPr>
            <p:ph type="title"/>
          </p:nvPr>
        </p:nvSpPr>
        <p:spPr/>
        <p:txBody>
          <a:bodyPr/>
          <a:lstStyle/>
          <a:p>
            <a:pPr marL="360363"/>
            <a:r>
              <a:rPr lang="fr-FR">
                <a:solidFill>
                  <a:srgbClr val="1B4A6E"/>
                </a:solidFill>
                <a:latin typeface="Arial" charset="0"/>
                <a:ea typeface="ＭＳ Ｐゴシック" charset="0"/>
                <a:cs typeface="Times New Roman" charset="0"/>
              </a:rPr>
              <a:t>Le secteur spatial</a:t>
            </a:r>
            <a:endParaRPr lang="fr-FR">
              <a:solidFill>
                <a:srgbClr val="1B4A6E"/>
              </a:solidFill>
              <a:latin typeface="Arial" charset="0"/>
              <a:ea typeface="ＭＳ Ｐゴシック" charset="0"/>
              <a:cs typeface="ＭＳ Ｐゴシック" charset="0"/>
            </a:endParaRPr>
          </a:p>
        </p:txBody>
      </p:sp>
      <p:pic>
        <p:nvPicPr>
          <p:cNvPr id="15370" name="gps1.gif" descr="/Users/erik/Pictures/GPS/dessin/gps1.gif">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3665538" y="993775"/>
            <a:ext cx="5216525"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5370"/>
                </p:tgtEl>
              </p:cMediaNode>
            </p:video>
            <p:seq concurrent="1" nextAc="seek">
              <p:cTn id="3" restart="whenNotActive" fill="hold" evtFilter="cancelBubble" nodeType="interactiveSeq">
                <p:stCondLst>
                  <p:cond evt="onClick" delay="0">
                    <p:tgtEl>
                      <p:spTgt spid="15370"/>
                    </p:tgtEl>
                  </p:cond>
                </p:stCondLst>
                <p:endSync evt="end" delay="0">
                  <p:rtn val="all"/>
                </p:endSync>
                <p:childTnLst>
                  <p:par>
                    <p:cTn id="4" fill="hold" nodeType="clickPar">
                      <p:stCondLst>
                        <p:cond delay="0"/>
                      </p:stCondLst>
                      <p:childTnLst>
                        <p:par>
                          <p:cTn id="5" fill="hold" nodeType="withGroup">
                            <p:stCondLst>
                              <p:cond delay="0"/>
                            </p:stCondLst>
                            <p:childTnLst>
                              <p:par>
                                <p:cTn id="6" presetID="2" presetClass="mediacall" presetSubtype="0" fill="hold" nodeType="clickEffect">
                                  <p:stCondLst>
                                    <p:cond delay="0"/>
                                  </p:stCondLst>
                                  <p:childTnLst>
                                    <p:cmd type="call" cmd="togglePause">
                                      <p:cBhvr>
                                        <p:cTn id="7" dur="1" fill="hold"/>
                                        <p:tgtEl>
                                          <p:spTgt spid="15370"/>
                                        </p:tgtEl>
                                      </p:cBhvr>
                                    </p:cmd>
                                  </p:childTnLst>
                                </p:cTn>
                              </p:par>
                            </p:childTnLst>
                          </p:cTn>
                        </p:par>
                      </p:childTnLst>
                    </p:cTn>
                  </p:par>
                </p:childTnLst>
              </p:cTn>
              <p:nextCondLst>
                <p:cond evt="onClick" delay="0">
                  <p:tgtEl>
                    <p:spTgt spid="15370"/>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re 1"/>
          <p:cNvSpPr>
            <a:spLocks noGrp="1"/>
          </p:cNvSpPr>
          <p:nvPr>
            <p:ph type="title"/>
          </p:nvPr>
        </p:nvSpPr>
        <p:spPr/>
        <p:txBody>
          <a:bodyPr/>
          <a:lstStyle/>
          <a:p>
            <a:pPr eaLnBrk="1" hangingPunct="1"/>
            <a:r>
              <a:rPr lang="fr-FR">
                <a:solidFill>
                  <a:srgbClr val="1B4A6E"/>
                </a:solidFill>
                <a:latin typeface="Arial" charset="0"/>
                <a:ea typeface="ＭＳ Ｐゴシック" charset="0"/>
                <a:cs typeface="ＭＳ Ｐゴシック" charset="0"/>
              </a:rPr>
              <a:t>   Altitudes Orbitales</a:t>
            </a:r>
          </a:p>
        </p:txBody>
      </p:sp>
      <p:sp>
        <p:nvSpPr>
          <p:cNvPr id="36866"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a:t>
            </a:r>
            <a:r>
              <a:rPr kumimoji="0" lang="fr-FR" sz="800">
                <a:solidFill>
                  <a:srgbClr val="FFFFFF"/>
                </a:solidFill>
                <a:latin typeface="Arial" charset="0"/>
                <a:cs typeface="Arial" charset="0"/>
              </a:rPr>
              <a:t>Doerflinger</a:t>
            </a:r>
          </a:p>
        </p:txBody>
      </p:sp>
      <p:sp>
        <p:nvSpPr>
          <p:cNvPr id="36867" name="Espace réservé du pied de page 4"/>
          <p:cNvSpPr>
            <a:spLocks noGrp="1"/>
          </p:cNvSpPr>
          <p:nvPr>
            <p:ph type="ftr" sz="quarter" idx="11"/>
          </p:nvPr>
        </p:nvSpPr>
        <p:spPr>
          <a:xfrm rot="16200000">
            <a:off x="-427831" y="726281"/>
            <a:ext cx="1304925"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Géodésie Spatiale – </a:t>
            </a:r>
            <a:r>
              <a:rPr kumimoji="0" lang="fr-FR" sz="800" dirty="0" smtClean="0">
                <a:solidFill>
                  <a:srgbClr val="FFFFFF"/>
                </a:solidFill>
              </a:rPr>
              <a:t>2014</a:t>
            </a:r>
            <a:endParaRPr kumimoji="0" lang="fr-FR" sz="800" dirty="0">
              <a:solidFill>
                <a:srgbClr val="FFFFFF"/>
              </a:solidFill>
            </a:endParaRPr>
          </a:p>
        </p:txBody>
      </p:sp>
      <p:sp>
        <p:nvSpPr>
          <p:cNvPr id="36868"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67FEA555-1BD5-374A-B4BB-DE7562014F63}" type="slidenum">
              <a:rPr kumimoji="0" lang="fr-FR" sz="800">
                <a:solidFill>
                  <a:srgbClr val="FFFFFF"/>
                </a:solidFill>
              </a:rPr>
              <a:pPr eaLnBrk="1" hangingPunct="1"/>
              <a:t>60</a:t>
            </a:fld>
            <a:endParaRPr kumimoji="0" lang="fr-FR" sz="800">
              <a:solidFill>
                <a:srgbClr val="FFFFFF"/>
              </a:solidFill>
            </a:endParaRPr>
          </a:p>
        </p:txBody>
      </p:sp>
      <p:pic>
        <p:nvPicPr>
          <p:cNvPr id="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138" y="2874963"/>
            <a:ext cx="6335712"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006475" y="647700"/>
            <a:ext cx="7916863" cy="6121400"/>
          </a:xfrm>
          <a:noFill/>
        </p:spPr>
      </p:pic>
      <p:pic>
        <p:nvPicPr>
          <p:cNvPr id="12" name="Picture 10" descr="aur_l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2188" y="192088"/>
            <a:ext cx="5435600"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31097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2000" fill="hold"/>
                                        <p:tgtEl>
                                          <p:spTgt spid="11"/>
                                        </p:tgtEl>
                                      </p:cBhvr>
                                      <p:by x="35000" y="35000"/>
                                    </p:animScale>
                                  </p:childTnLst>
                                </p:cTn>
                              </p:par>
                              <p:par>
                                <p:cTn id="7" presetID="56" presetClass="path" presetSubtype="0" accel="50000" decel="50000" fill="hold" nodeType="withEffect">
                                  <p:stCondLst>
                                    <p:cond delay="0"/>
                                  </p:stCondLst>
                                  <p:childTnLst>
                                    <p:animMotion origin="layout" path="M -1.94444E-6 5.45917E-7 L -0.37517 -0.27504 " pathEditMode="relative" rAng="0" ptsTypes="AA">
                                      <p:cBhvr>
                                        <p:cTn id="8" dur="2000" fill="hold"/>
                                        <p:tgtEl>
                                          <p:spTgt spid="11"/>
                                        </p:tgtEl>
                                        <p:attrNameLst>
                                          <p:attrName>ppt_x</p:attrName>
                                          <p:attrName>ppt_y</p:attrName>
                                        </p:attrNameLst>
                                      </p:cBhvr>
                                      <p:rCtr x="-18767" y="-13764"/>
                                    </p:animMotion>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nodeType="clickEffect">
                                  <p:stCondLst>
                                    <p:cond delay="0"/>
                                  </p:stCondLst>
                                  <p:childTnLst>
                                    <p:animEffect transition="out" filter="fade">
                                      <p:cBhvr>
                                        <p:cTn id="15" dur="2000"/>
                                        <p:tgtEl>
                                          <p:spTgt spid="12"/>
                                        </p:tgtEl>
                                      </p:cBhvr>
                                    </p:animEffect>
                                    <p:set>
                                      <p:cBhvr>
                                        <p:cTn id="16" dur="1" fill="hold">
                                          <p:stCondLst>
                                            <p:cond delay="1999"/>
                                          </p:stCondLst>
                                        </p:cTn>
                                        <p:tgtEl>
                                          <p:spTgt spid="12"/>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re 1"/>
          <p:cNvSpPr>
            <a:spLocks noGrp="1"/>
          </p:cNvSpPr>
          <p:nvPr>
            <p:ph type="title"/>
          </p:nvPr>
        </p:nvSpPr>
        <p:spPr/>
        <p:txBody>
          <a:bodyPr/>
          <a:lstStyle/>
          <a:p>
            <a:pPr eaLnBrk="1" hangingPunct="1"/>
            <a:r>
              <a:rPr lang="fr-FR">
                <a:solidFill>
                  <a:srgbClr val="1B4A6E"/>
                </a:solidFill>
                <a:latin typeface="Arial" charset="0"/>
                <a:ea typeface="ＭＳ Ｐゴシック" charset="0"/>
                <a:cs typeface="ＭＳ Ｐゴシック" charset="0"/>
              </a:rPr>
              <a:t>   Altitudes Orbitales</a:t>
            </a:r>
          </a:p>
        </p:txBody>
      </p:sp>
      <p:sp>
        <p:nvSpPr>
          <p:cNvPr id="37890"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a:t>
            </a:r>
            <a:r>
              <a:rPr kumimoji="0" lang="fr-FR" sz="800">
                <a:solidFill>
                  <a:srgbClr val="FFFFFF"/>
                </a:solidFill>
                <a:latin typeface="Arial" charset="0"/>
                <a:cs typeface="Arial" charset="0"/>
              </a:rPr>
              <a:t>Doerflinger</a:t>
            </a:r>
          </a:p>
        </p:txBody>
      </p:sp>
      <p:sp>
        <p:nvSpPr>
          <p:cNvPr id="37891" name="Espace réservé du pied de page 4"/>
          <p:cNvSpPr>
            <a:spLocks noGrp="1"/>
          </p:cNvSpPr>
          <p:nvPr>
            <p:ph type="ftr" sz="quarter" idx="11"/>
          </p:nvPr>
        </p:nvSpPr>
        <p:spPr>
          <a:xfrm rot="16200000">
            <a:off x="-427831" y="726281"/>
            <a:ext cx="1304925"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Géodésie Spatiale – </a:t>
            </a:r>
            <a:r>
              <a:rPr kumimoji="0" lang="fr-FR" sz="800" dirty="0" smtClean="0">
                <a:solidFill>
                  <a:srgbClr val="FFFFFF"/>
                </a:solidFill>
              </a:rPr>
              <a:t>2014</a:t>
            </a:r>
            <a:endParaRPr kumimoji="0" lang="fr-FR" sz="800" dirty="0">
              <a:solidFill>
                <a:srgbClr val="FFFFFF"/>
              </a:solidFill>
            </a:endParaRPr>
          </a:p>
        </p:txBody>
      </p:sp>
      <p:sp>
        <p:nvSpPr>
          <p:cNvPr id="37892"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488EC07F-2678-4240-915F-DD094A6835A4}" type="slidenum">
              <a:rPr kumimoji="0" lang="fr-FR" sz="800">
                <a:solidFill>
                  <a:srgbClr val="FFFFFF"/>
                </a:solidFill>
              </a:rPr>
              <a:pPr eaLnBrk="1" hangingPunct="1"/>
              <a:t>61</a:t>
            </a:fld>
            <a:endParaRPr kumimoji="0" lang="fr-FR" sz="800">
              <a:solidFill>
                <a:srgbClr val="FFFFFF"/>
              </a:solidFill>
            </a:endParaRPr>
          </a:p>
        </p:txBody>
      </p:sp>
      <p:pic>
        <p:nvPicPr>
          <p:cNvPr id="37893" name="Picture 4"/>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1006475" y="647700"/>
            <a:ext cx="7916863" cy="6121400"/>
          </a:xfrm>
          <a:noFill/>
        </p:spPr>
      </p:pic>
      <p:pic>
        <p:nvPicPr>
          <p:cNvPr id="11" name="Picture 7"/>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006475" y="647700"/>
            <a:ext cx="7916863" cy="6121400"/>
          </a:xfrm>
          <a:noFill/>
        </p:spPr>
      </p:pic>
      <p:pic>
        <p:nvPicPr>
          <p:cNvPr id="1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475" y="647700"/>
            <a:ext cx="7916863" cy="612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98258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69634"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69635"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E2C7F219-D6DC-9B47-9313-C38202719159}" type="slidenum">
              <a:rPr kumimoji="0" lang="fr-FR" sz="800">
                <a:solidFill>
                  <a:srgbClr val="FFFFFF"/>
                </a:solidFill>
              </a:rPr>
              <a:pPr eaLnBrk="1" hangingPunct="1"/>
              <a:t>62</a:t>
            </a:fld>
            <a:endParaRPr kumimoji="0" lang="fr-FR" sz="800">
              <a:solidFill>
                <a:srgbClr val="FFFFFF"/>
              </a:solidFill>
            </a:endParaRPr>
          </a:p>
        </p:txBody>
      </p:sp>
      <p:sp>
        <p:nvSpPr>
          <p:cNvPr id="69636" name="Rectangle 3"/>
          <p:cNvSpPr>
            <a:spLocks noGrp="1" noChangeArrowheads="1"/>
          </p:cNvSpPr>
          <p:nvPr>
            <p:ph type="title"/>
          </p:nvPr>
        </p:nvSpPr>
        <p:spPr>
          <a:xfrm>
            <a:off x="1193800" y="88900"/>
            <a:ext cx="807085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a:latin typeface="Arial" charset="0"/>
                <a:ea typeface="ＭＳ Ｐゴシック" charset="0"/>
                <a:cs typeface="Times New Roman" charset="0"/>
              </a:rPr>
              <a:t>L‘ionosphère</a:t>
            </a:r>
            <a:endParaRPr lang="fr-FR" sz="1800" b="0">
              <a:latin typeface="Arial" charset="0"/>
              <a:ea typeface="ＭＳ Ｐゴシック" charset="0"/>
              <a:cs typeface="Times New Roman" charset="0"/>
            </a:endParaRPr>
          </a:p>
        </p:txBody>
      </p:sp>
      <p:sp>
        <p:nvSpPr>
          <p:cNvPr id="69637" name="Rectangle 4"/>
          <p:cNvSpPr>
            <a:spLocks noChangeArrowheads="1"/>
          </p:cNvSpPr>
          <p:nvPr/>
        </p:nvSpPr>
        <p:spPr bwMode="auto">
          <a:xfrm>
            <a:off x="-11113" y="3195638"/>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69638" name="Rectangle 5"/>
          <p:cNvSpPr>
            <a:spLocks noChangeArrowheads="1"/>
          </p:cNvSpPr>
          <p:nvPr/>
        </p:nvSpPr>
        <p:spPr bwMode="auto">
          <a:xfrm>
            <a:off x="-11113" y="3586163"/>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329745" name="Rectangle 17"/>
          <p:cNvSpPr>
            <a:spLocks noChangeArrowheads="1"/>
          </p:cNvSpPr>
          <p:nvPr/>
        </p:nvSpPr>
        <p:spPr bwMode="auto">
          <a:xfrm>
            <a:off x="868363" y="709613"/>
            <a:ext cx="7716837"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Aft>
                <a:spcPct val="35000"/>
              </a:spcAft>
              <a:tabLst>
                <a:tab pos="363538" algn="l"/>
                <a:tab pos="539750" algn="l"/>
              </a:tabLst>
            </a:pPr>
            <a:r>
              <a:rPr lang="fr-FR">
                <a:solidFill>
                  <a:srgbClr val="333399"/>
                </a:solidFill>
                <a:latin typeface="Arial" charset="0"/>
                <a:cs typeface="Times New Roman" charset="0"/>
              </a:rPr>
              <a:t>Le </a:t>
            </a:r>
            <a:r>
              <a:rPr lang="fr-FR" b="1">
                <a:solidFill>
                  <a:srgbClr val="333399"/>
                </a:solidFill>
                <a:latin typeface="Arial" charset="0"/>
                <a:cs typeface="Times New Roman" charset="0"/>
              </a:rPr>
              <a:t>retard ionosphérique</a:t>
            </a:r>
            <a:r>
              <a:rPr lang="fr-FR">
                <a:solidFill>
                  <a:srgbClr val="333399"/>
                </a:solidFill>
                <a:latin typeface="Arial" charset="0"/>
                <a:cs typeface="Times New Roman" charset="0"/>
              </a:rPr>
              <a:t> (allongement du temps de parcours satellite - récepteur) est de </a:t>
            </a:r>
            <a:r>
              <a:rPr lang="fr-FR" b="1">
                <a:solidFill>
                  <a:srgbClr val="333399"/>
                </a:solidFill>
                <a:latin typeface="Arial" charset="0"/>
                <a:cs typeface="Times New Roman" charset="0"/>
              </a:rPr>
              <a:t>quelques mètres</a:t>
            </a:r>
            <a:r>
              <a:rPr lang="fr-FR">
                <a:solidFill>
                  <a:srgbClr val="333399"/>
                </a:solidFill>
                <a:latin typeface="Arial" charset="0"/>
                <a:cs typeface="Times New Roman" charset="0"/>
              </a:rPr>
              <a:t>. L'effet maximum est d'une cinquantaine de mètres.</a:t>
            </a:r>
          </a:p>
          <a:p>
            <a:pPr algn="l">
              <a:spcAft>
                <a:spcPct val="35000"/>
              </a:spcAft>
              <a:tabLst>
                <a:tab pos="363538" algn="l"/>
                <a:tab pos="539750" algn="l"/>
              </a:tabLst>
            </a:pPr>
            <a:endParaRPr lang="fr-FR">
              <a:solidFill>
                <a:srgbClr val="333399"/>
              </a:solidFill>
              <a:latin typeface="Arial" charset="0"/>
              <a:cs typeface="Times New Roman" charset="0"/>
            </a:endParaRPr>
          </a:p>
          <a:p>
            <a:pPr algn="l">
              <a:spcAft>
                <a:spcPct val="35000"/>
              </a:spcAft>
              <a:tabLst>
                <a:tab pos="363538" algn="l"/>
                <a:tab pos="539750" algn="l"/>
              </a:tabLst>
            </a:pPr>
            <a:r>
              <a:rPr lang="fr-FR" b="1">
                <a:solidFill>
                  <a:srgbClr val="333399"/>
                </a:solidFill>
                <a:latin typeface="Arial" charset="0"/>
                <a:cs typeface="Times New Roman" charset="0"/>
              </a:rPr>
              <a:t>L'ionosphère</a:t>
            </a:r>
            <a:r>
              <a:rPr lang="fr-FR">
                <a:solidFill>
                  <a:srgbClr val="333399"/>
                </a:solidFill>
                <a:latin typeface="Arial" charset="0"/>
                <a:cs typeface="Times New Roman" charset="0"/>
              </a:rPr>
              <a:t> a une propriété très importante, c'est un </a:t>
            </a:r>
            <a:r>
              <a:rPr lang="fr-FR" b="1">
                <a:solidFill>
                  <a:srgbClr val="333399"/>
                </a:solidFill>
                <a:latin typeface="Arial" charset="0"/>
                <a:cs typeface="Times New Roman" charset="0"/>
              </a:rPr>
              <a:t>milieu dispersif</a:t>
            </a:r>
            <a:r>
              <a:rPr lang="fr-FR">
                <a:solidFill>
                  <a:srgbClr val="333399"/>
                </a:solidFill>
                <a:latin typeface="Arial" charset="0"/>
                <a:cs typeface="Times New Roman" charset="0"/>
              </a:rPr>
              <a:t> pour les fréquences qui nous intéressent. Le retard électronique dépend de la fréquence et donc </a:t>
            </a:r>
            <a:r>
              <a:rPr lang="fr-FR" b="1">
                <a:solidFill>
                  <a:srgbClr val="333399"/>
                </a:solidFill>
                <a:latin typeface="Arial" charset="0"/>
                <a:cs typeface="Times New Roman" charset="0"/>
              </a:rPr>
              <a:t>l'utilisation de deux fréquences va permettre d'éliminer le retard ionosphérique.</a:t>
            </a:r>
          </a:p>
        </p:txBody>
      </p:sp>
      <p:sp>
        <p:nvSpPr>
          <p:cNvPr id="329752" name="Rectangle 24"/>
          <p:cNvSpPr>
            <a:spLocks noGrp="1" noChangeArrowheads="1"/>
          </p:cNvSpPr>
          <p:nvPr>
            <p:ph type="body" idx="1"/>
          </p:nvPr>
        </p:nvSpPr>
        <p:spPr>
          <a:xfrm>
            <a:off x="708001" y="2610463"/>
            <a:ext cx="7970838" cy="2358210"/>
          </a:xfrm>
          <a:noFill/>
        </p:spPr>
        <p:txBody>
          <a:bodyPr>
            <a:spAutoFit/>
          </a:bodyPr>
          <a:lstStyle/>
          <a:p>
            <a:pPr marL="0" indent="0" eaLnBrk="1" hangingPunct="1">
              <a:buFont typeface="Wingdings" charset="0"/>
              <a:buNone/>
            </a:pPr>
            <a:r>
              <a:rPr lang="fr-FR" sz="2000" b="1" dirty="0" smtClean="0">
                <a:solidFill>
                  <a:srgbClr val="800000"/>
                </a:solidFill>
                <a:latin typeface="Arial" charset="0"/>
                <a:ea typeface="ＭＳ Ｐゴシック" charset="0"/>
                <a:cs typeface="ＭＳ Ｐゴシック" charset="0"/>
              </a:rPr>
              <a:t>Correction </a:t>
            </a:r>
            <a:r>
              <a:rPr lang="fr-FR" sz="2000" b="1" dirty="0">
                <a:solidFill>
                  <a:srgbClr val="800000"/>
                </a:solidFill>
                <a:latin typeface="Arial" charset="0"/>
                <a:ea typeface="ＭＳ Ｐゴシック" charset="0"/>
                <a:cs typeface="ＭＳ Ｐゴシック" charset="0"/>
              </a:rPr>
              <a:t>ionosphérique </a:t>
            </a:r>
            <a:r>
              <a:rPr lang="fr-FR" sz="2000" b="1" dirty="0" err="1">
                <a:solidFill>
                  <a:srgbClr val="800000"/>
                </a:solidFill>
                <a:latin typeface="Arial" charset="0"/>
                <a:ea typeface="ＭＳ Ｐゴシック" charset="0"/>
                <a:cs typeface="ＭＳ Ｐゴシック" charset="0"/>
              </a:rPr>
              <a:t>bifréquence</a:t>
            </a:r>
            <a:r>
              <a:rPr lang="fr-FR" sz="2000" b="1" dirty="0">
                <a:solidFill>
                  <a:srgbClr val="800000"/>
                </a:solidFill>
                <a:latin typeface="Arial" charset="0"/>
                <a:ea typeface="ＭＳ Ｐゴシック" charset="0"/>
                <a:cs typeface="ＭＳ Ｐゴシック" charset="0"/>
              </a:rPr>
              <a:t> (pseudo-distance)</a:t>
            </a:r>
          </a:p>
          <a:p>
            <a:pPr marL="0" indent="0" eaLnBrk="1" hangingPunct="1">
              <a:buFont typeface="Wingdings" charset="0"/>
              <a:buNone/>
            </a:pPr>
            <a:r>
              <a:rPr lang="fr-FR" sz="1000" dirty="0">
                <a:solidFill>
                  <a:srgbClr val="800000"/>
                </a:solidFill>
                <a:latin typeface="Arial Narrow" charset="0"/>
                <a:ea typeface="ＭＳ Ｐゴシック" charset="0"/>
                <a:cs typeface="ＭＳ Ｐゴシック" charset="0"/>
              </a:rPr>
              <a:t> </a:t>
            </a:r>
          </a:p>
          <a:p>
            <a:pPr marL="0" indent="0" eaLnBrk="1" hangingPunct="1">
              <a:buFont typeface="Wingdings" charset="0"/>
              <a:buNone/>
            </a:pPr>
            <a:r>
              <a:rPr lang="fr-FR" sz="1600" dirty="0">
                <a:latin typeface="Arial" charset="0"/>
                <a:ea typeface="ＭＳ Ｐゴシック" charset="0"/>
                <a:cs typeface="Arial" charset="0"/>
              </a:rPr>
              <a:t>Soit </a:t>
            </a:r>
            <a:r>
              <a:rPr lang="fr-FR" sz="1600" b="1" i="1" dirty="0">
                <a:latin typeface="Symbol" charset="0"/>
                <a:ea typeface="ＭＳ Ｐゴシック" charset="0"/>
                <a:cs typeface="Arial" charset="0"/>
              </a:rPr>
              <a:t>r</a:t>
            </a:r>
            <a:r>
              <a:rPr lang="fr-FR" sz="1600" b="1" i="1" baseline="-25000" dirty="0">
                <a:latin typeface="Arial" charset="0"/>
                <a:ea typeface="ＭＳ Ｐゴシック" charset="0"/>
                <a:cs typeface="Arial" charset="0"/>
              </a:rPr>
              <a:t>1</a:t>
            </a:r>
            <a:r>
              <a:rPr lang="fr-FR" sz="1600" dirty="0">
                <a:latin typeface="Arial" charset="0"/>
                <a:ea typeface="ＭＳ Ｐゴシック" charset="0"/>
                <a:cs typeface="Arial" charset="0"/>
              </a:rPr>
              <a:t> et </a:t>
            </a:r>
            <a:r>
              <a:rPr lang="fr-FR" sz="1600" b="1" i="1" dirty="0">
                <a:latin typeface="Symbol" charset="0"/>
                <a:ea typeface="ＭＳ Ｐゴシック" charset="0"/>
                <a:cs typeface="Arial" charset="0"/>
              </a:rPr>
              <a:t>r</a:t>
            </a:r>
            <a:r>
              <a:rPr lang="fr-FR" sz="1600" b="1" i="1" baseline="-25000" dirty="0">
                <a:latin typeface="Arial" charset="0"/>
                <a:ea typeface="ＭＳ Ｐゴシック" charset="0"/>
                <a:cs typeface="Arial" charset="0"/>
              </a:rPr>
              <a:t>2</a:t>
            </a:r>
            <a:r>
              <a:rPr lang="fr-FR" sz="1600" dirty="0">
                <a:latin typeface="Arial" charset="0"/>
                <a:ea typeface="ＭＳ Ｐゴシック" charset="0"/>
                <a:cs typeface="Arial" charset="0"/>
              </a:rPr>
              <a:t> les distances mesurées sur L</a:t>
            </a:r>
            <a:r>
              <a:rPr lang="fr-FR" sz="1600" baseline="-25000" dirty="0">
                <a:latin typeface="Arial" charset="0"/>
                <a:ea typeface="ＭＳ Ｐゴシック" charset="0"/>
                <a:cs typeface="Arial" charset="0"/>
              </a:rPr>
              <a:t>1</a:t>
            </a:r>
            <a:r>
              <a:rPr lang="fr-FR" sz="1600" dirty="0">
                <a:latin typeface="Arial" charset="0"/>
                <a:ea typeface="ＭＳ Ｐゴシック" charset="0"/>
                <a:cs typeface="Arial" charset="0"/>
              </a:rPr>
              <a:t> et L</a:t>
            </a:r>
            <a:r>
              <a:rPr lang="fr-FR" sz="1600" baseline="-25000" dirty="0">
                <a:latin typeface="Arial" charset="0"/>
                <a:ea typeface="ＭＳ Ｐゴシック" charset="0"/>
                <a:cs typeface="Arial" charset="0"/>
              </a:rPr>
              <a:t>2</a:t>
            </a:r>
            <a:r>
              <a:rPr lang="fr-FR" sz="1600" dirty="0">
                <a:latin typeface="Arial" charset="0"/>
                <a:ea typeface="ＭＳ Ｐゴシック" charset="0"/>
                <a:cs typeface="Arial" charset="0"/>
              </a:rPr>
              <a:t> </a:t>
            </a:r>
          </a:p>
          <a:p>
            <a:pPr marL="0" indent="0" eaLnBrk="1" hangingPunct="1">
              <a:buFont typeface="Wingdings" charset="0"/>
              <a:buNone/>
            </a:pPr>
            <a:r>
              <a:rPr lang="fr-FR" sz="1600" dirty="0">
                <a:latin typeface="Arial" charset="0"/>
                <a:ea typeface="ＭＳ Ｐゴシック" charset="0"/>
                <a:cs typeface="Arial" charset="0"/>
              </a:rPr>
              <a:t>et </a:t>
            </a:r>
            <a:r>
              <a:rPr lang="fr-FR" sz="1600" b="1" i="1" dirty="0" err="1">
                <a:latin typeface="Symbol" charset="0"/>
                <a:ea typeface="ＭＳ Ｐゴシック" charset="0"/>
                <a:cs typeface="Arial" charset="0"/>
              </a:rPr>
              <a:t>r</a:t>
            </a:r>
            <a:r>
              <a:rPr lang="fr-FR" sz="1600" b="1" i="1" baseline="-25000" dirty="0" err="1">
                <a:latin typeface="Arial" charset="0"/>
                <a:ea typeface="ＭＳ Ｐゴシック" charset="0"/>
                <a:cs typeface="Arial" charset="0"/>
              </a:rPr>
              <a:t>t</a:t>
            </a:r>
            <a:r>
              <a:rPr lang="fr-FR" sz="1600" dirty="0">
                <a:latin typeface="Arial" charset="0"/>
                <a:ea typeface="ＭＳ Ｐゴシック" charset="0"/>
                <a:cs typeface="Arial" charset="0"/>
              </a:rPr>
              <a:t> la distance géométrique :</a:t>
            </a:r>
          </a:p>
          <a:p>
            <a:pPr marL="0" indent="0" eaLnBrk="1" hangingPunct="1">
              <a:buFont typeface="Wingdings" charset="0"/>
              <a:buNone/>
            </a:pPr>
            <a:endParaRPr lang="fr-FR" sz="1600" dirty="0">
              <a:latin typeface="Arial" charset="0"/>
              <a:ea typeface="ＭＳ Ｐゴシック" charset="0"/>
              <a:cs typeface="Arial" charset="0"/>
            </a:endParaRPr>
          </a:p>
          <a:p>
            <a:pPr marL="0" indent="0" eaLnBrk="1" hangingPunct="1">
              <a:buFont typeface="Wingdings" charset="0"/>
              <a:buNone/>
            </a:pPr>
            <a:endParaRPr lang="fr-FR" sz="1600" dirty="0">
              <a:latin typeface="Arial" charset="0"/>
              <a:ea typeface="ＭＳ Ｐゴシック" charset="0"/>
              <a:cs typeface="Arial" charset="0"/>
            </a:endParaRPr>
          </a:p>
          <a:p>
            <a:pPr marL="0" indent="0" eaLnBrk="1" hangingPunct="1">
              <a:buFont typeface="Wingdings" charset="0"/>
              <a:buNone/>
            </a:pPr>
            <a:endParaRPr lang="fr-FR" sz="1600" dirty="0">
              <a:latin typeface="Arial" charset="0"/>
              <a:ea typeface="ＭＳ Ｐゴシック" charset="0"/>
              <a:cs typeface="Arial" charset="0"/>
            </a:endParaRPr>
          </a:p>
          <a:p>
            <a:pPr marL="0" indent="0" eaLnBrk="1" hangingPunct="1">
              <a:buFont typeface="Wingdings" charset="0"/>
              <a:buNone/>
            </a:pPr>
            <a:endParaRPr lang="fr-FR" sz="1600" dirty="0">
              <a:latin typeface="Arial" charset="0"/>
              <a:ea typeface="ＭＳ Ｐゴシック" charset="0"/>
              <a:cs typeface="Arial" charset="0"/>
            </a:endParaRPr>
          </a:p>
        </p:txBody>
      </p:sp>
      <p:graphicFrame>
        <p:nvGraphicFramePr>
          <p:cNvPr id="329753" name="Object 2"/>
          <p:cNvGraphicFramePr>
            <a:graphicFrameLocks noChangeAspect="1"/>
          </p:cNvGraphicFramePr>
          <p:nvPr>
            <p:extLst>
              <p:ext uri="{D42A27DB-BD31-4B8C-83A1-F6EECF244321}">
                <p14:modId xmlns:p14="http://schemas.microsoft.com/office/powerpoint/2010/main" val="817154877"/>
              </p:ext>
            </p:extLst>
          </p:nvPr>
        </p:nvGraphicFramePr>
        <p:xfrm>
          <a:off x="5897279" y="3197954"/>
          <a:ext cx="2036762" cy="885825"/>
        </p:xfrm>
        <a:graphic>
          <a:graphicData uri="http://schemas.openxmlformats.org/presentationml/2006/ole">
            <mc:AlternateContent xmlns:mc="http://schemas.openxmlformats.org/markup-compatibility/2006">
              <mc:Choice xmlns:v="urn:schemas-microsoft-com:vml" Requires="v">
                <p:oleObj spid="_x0000_s69698" name="Equation" r:id="rId3" imgW="990170" imgH="482391" progId="Equation.3">
                  <p:embed/>
                </p:oleObj>
              </mc:Choice>
              <mc:Fallback>
                <p:oleObj name="Equation" r:id="rId3" imgW="990170" imgH="482391"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7279" y="3197954"/>
                        <a:ext cx="2036762" cy="88582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29756" name="Object 5"/>
          <p:cNvGraphicFramePr>
            <a:graphicFrameLocks noChangeAspect="1"/>
          </p:cNvGraphicFramePr>
          <p:nvPr>
            <p:extLst>
              <p:ext uri="{D42A27DB-BD31-4B8C-83A1-F6EECF244321}">
                <p14:modId xmlns:p14="http://schemas.microsoft.com/office/powerpoint/2010/main" val="2882518188"/>
              </p:ext>
            </p:extLst>
          </p:nvPr>
        </p:nvGraphicFramePr>
        <p:xfrm>
          <a:off x="1763146" y="5158419"/>
          <a:ext cx="2298700" cy="1262062"/>
        </p:xfrm>
        <a:graphic>
          <a:graphicData uri="http://schemas.openxmlformats.org/presentationml/2006/ole">
            <mc:AlternateContent xmlns:mc="http://schemas.openxmlformats.org/markup-compatibility/2006">
              <mc:Choice xmlns:v="urn:schemas-microsoft-com:vml" Requires="v">
                <p:oleObj spid="_x0000_s69699" name="Equation" r:id="rId5" imgW="1117600" imgH="685800" progId="Equation.3">
                  <p:embed/>
                </p:oleObj>
              </mc:Choice>
              <mc:Fallback>
                <p:oleObj name="Equation" r:id="rId5" imgW="1117600" imgH="6858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146" y="5158419"/>
                        <a:ext cx="2298700" cy="1262062"/>
                      </a:xfrm>
                      <a:prstGeom prst="rect">
                        <a:avLst/>
                      </a:prstGeom>
                      <a:solidFill>
                        <a:srgbClr val="CCFFFF"/>
                      </a:solidFill>
                      <a:ln w="25400">
                        <a:solidFill>
                          <a:srgbClr val="8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29757" name="Text Box 29"/>
          <p:cNvSpPr txBox="1">
            <a:spLocks noChangeArrowheads="1"/>
          </p:cNvSpPr>
          <p:nvPr/>
        </p:nvSpPr>
        <p:spPr bwMode="auto">
          <a:xfrm>
            <a:off x="5748272" y="4640248"/>
            <a:ext cx="2966041" cy="193899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lang="fr-FR" sz="2000" b="1" dirty="0" smtClean="0">
                <a:solidFill>
                  <a:srgbClr val="FFFF00"/>
                </a:solidFill>
                <a:latin typeface="Tahoma" charset="0"/>
              </a:rPr>
              <a:t>En mesurant la même distance sur </a:t>
            </a:r>
            <a:r>
              <a:rPr kumimoji="0" lang="fr-FR" sz="2000" b="1" dirty="0" smtClean="0">
                <a:solidFill>
                  <a:srgbClr val="FFFF00"/>
                </a:solidFill>
                <a:latin typeface="Tahoma" charset="0"/>
              </a:rPr>
              <a:t>L1 et L2 </a:t>
            </a:r>
            <a:r>
              <a:rPr lang="fr-FR" sz="2000" b="1" dirty="0" smtClean="0">
                <a:solidFill>
                  <a:srgbClr val="FFFF00"/>
                </a:solidFill>
                <a:latin typeface="Tahoma" charset="0"/>
              </a:rPr>
              <a:t>, on en déduit la valeur de la </a:t>
            </a:r>
            <a:r>
              <a:rPr lang="fr-FR" sz="2000" b="1" dirty="0">
                <a:solidFill>
                  <a:srgbClr val="FFFF00"/>
                </a:solidFill>
                <a:latin typeface="Tahoma" charset="0"/>
              </a:rPr>
              <a:t>correction </a:t>
            </a:r>
            <a:r>
              <a:rPr lang="fr-FR" sz="2000" b="1" dirty="0" err="1" smtClean="0">
                <a:solidFill>
                  <a:srgbClr val="FFFF00"/>
                </a:solidFill>
                <a:latin typeface="Tahoma" charset="0"/>
              </a:rPr>
              <a:t>ionosphériqueune</a:t>
            </a:r>
            <a:endParaRPr lang="fr-FR" sz="2000" b="1" dirty="0">
              <a:solidFill>
                <a:srgbClr val="FFFF00"/>
              </a:solidFill>
              <a:latin typeface="Tahoma" charset="0"/>
            </a:endParaRPr>
          </a:p>
        </p:txBody>
      </p:sp>
      <p:sp>
        <p:nvSpPr>
          <p:cNvPr id="17" name="Text Box 29"/>
          <p:cNvSpPr txBox="1">
            <a:spLocks noChangeArrowheads="1"/>
          </p:cNvSpPr>
          <p:nvPr/>
        </p:nvSpPr>
        <p:spPr bwMode="auto">
          <a:xfrm>
            <a:off x="795271" y="4219756"/>
            <a:ext cx="4243387" cy="646331"/>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lang="fr-FR" sz="1800" b="1" dirty="0" smtClean="0">
                <a:solidFill>
                  <a:srgbClr val="FFFF00"/>
                </a:solidFill>
                <a:latin typeface="Tahoma" charset="0"/>
              </a:rPr>
              <a:t>Une </a:t>
            </a:r>
            <a:r>
              <a:rPr lang="fr-FR" sz="1800" b="1" dirty="0">
                <a:solidFill>
                  <a:srgbClr val="FFFF00"/>
                </a:solidFill>
                <a:latin typeface="Tahoma" charset="0"/>
              </a:rPr>
              <a:t>méthode parmi d’autres pour éliminer l’effets </a:t>
            </a:r>
            <a:r>
              <a:rPr lang="fr-FR" sz="1800" b="1" dirty="0" smtClean="0">
                <a:solidFill>
                  <a:srgbClr val="FFFF00"/>
                </a:solidFill>
                <a:latin typeface="Tahoma" charset="0"/>
              </a:rPr>
              <a:t>ionosphérique</a:t>
            </a:r>
            <a:endParaRPr lang="fr-FR" sz="18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329745"/>
                                        </p:tgtEl>
                                      </p:cBhvr>
                                    </p:animEffect>
                                    <p:set>
                                      <p:cBhvr>
                                        <p:cTn id="7" dur="1" fill="hold">
                                          <p:stCondLst>
                                            <p:cond delay="1999"/>
                                          </p:stCondLst>
                                        </p:cTn>
                                        <p:tgtEl>
                                          <p:spTgt spid="329745"/>
                                        </p:tgtEl>
                                        <p:attrNameLst>
                                          <p:attrName>style.visibility</p:attrName>
                                        </p:attrNameLst>
                                      </p:cBhvr>
                                      <p:to>
                                        <p:strVal val="hidden"/>
                                      </p:to>
                                    </p:set>
                                  </p:childTnLst>
                                </p:cTn>
                              </p:par>
                              <p:par>
                                <p:cTn id="8" presetID="64" presetClass="path" presetSubtype="0" accel="50000" decel="50000" fill="hold" grpId="0" nodeType="withEffect">
                                  <p:stCondLst>
                                    <p:cond delay="0"/>
                                  </p:stCondLst>
                                  <p:childTnLst>
                                    <p:animMotion origin="layout" path="M 0.0 0.0  L 0.0 -0.3331  E" pathEditMode="relative" ptsTypes="">
                                      <p:cBhvr>
                                        <p:cTn id="9" dur="2000" fill="hold"/>
                                        <p:tgtEl>
                                          <p:spTgt spid="329752">
                                            <p:txEl>
                                              <p:pRg st="0" end="0"/>
                                            </p:txEl>
                                          </p:spTgt>
                                        </p:tgtEl>
                                        <p:attrNameLst>
                                          <p:attrName>ppt_x</p:attrName>
                                          <p:attrName>ppt_y</p:attrName>
                                        </p:attrNameLst>
                                      </p:cBhvr>
                                    </p:animMotion>
                                  </p:childTnLst>
                                </p:cTn>
                              </p:par>
                              <p:par>
                                <p:cTn id="10" presetID="64" presetClass="path" presetSubtype="0" accel="50000" decel="50000" fill="hold" grpId="0" nodeType="withEffect">
                                  <p:stCondLst>
                                    <p:cond delay="0"/>
                                  </p:stCondLst>
                                  <p:childTnLst>
                                    <p:animMotion origin="layout" path="M 0.0 0.0  L 0.0 -0.3331  E" pathEditMode="relative" ptsTypes="">
                                      <p:cBhvr>
                                        <p:cTn id="11" dur="2000" fill="hold"/>
                                        <p:tgtEl>
                                          <p:spTgt spid="329752">
                                            <p:txEl>
                                              <p:pRg st="1" end="1"/>
                                            </p:txEl>
                                          </p:spTgt>
                                        </p:tgtEl>
                                        <p:attrNameLst>
                                          <p:attrName>ppt_x</p:attrName>
                                          <p:attrName>ppt_y</p:attrName>
                                        </p:attrNameLst>
                                      </p:cBhvr>
                                    </p:animMotion>
                                  </p:childTnLst>
                                </p:cTn>
                              </p:par>
                              <p:par>
                                <p:cTn id="12" presetID="64" presetClass="path" presetSubtype="0" accel="50000" decel="50000" fill="hold" grpId="0" nodeType="withEffect">
                                  <p:stCondLst>
                                    <p:cond delay="0"/>
                                  </p:stCondLst>
                                  <p:childTnLst>
                                    <p:animMotion origin="layout" path="M 0.0 0.0  L 0.0 -0.3331  E" pathEditMode="relative" ptsTypes="">
                                      <p:cBhvr>
                                        <p:cTn id="13" dur="2000" fill="hold"/>
                                        <p:tgtEl>
                                          <p:spTgt spid="329752">
                                            <p:txEl>
                                              <p:pRg st="2" end="2"/>
                                            </p:txEl>
                                          </p:spTgt>
                                        </p:tgtEl>
                                        <p:attrNameLst>
                                          <p:attrName>ppt_x</p:attrName>
                                          <p:attrName>ppt_y</p:attrName>
                                        </p:attrNameLst>
                                      </p:cBhvr>
                                    </p:animMotion>
                                  </p:childTnLst>
                                </p:cTn>
                              </p:par>
                              <p:par>
                                <p:cTn id="14" presetID="64" presetClass="path" presetSubtype="0" accel="50000" decel="50000" fill="hold" grpId="0" nodeType="withEffect">
                                  <p:stCondLst>
                                    <p:cond delay="0"/>
                                  </p:stCondLst>
                                  <p:childTnLst>
                                    <p:animMotion origin="layout" path="M 0.0 0.0  L 0.0 -0.3331  E" pathEditMode="relative" ptsTypes="">
                                      <p:cBhvr>
                                        <p:cTn id="15" dur="2000" fill="hold"/>
                                        <p:tgtEl>
                                          <p:spTgt spid="329752">
                                            <p:txEl>
                                              <p:pRg st="3" end="3"/>
                                            </p:txEl>
                                          </p:spTgt>
                                        </p:tgtEl>
                                        <p:attrNameLst>
                                          <p:attrName>ppt_x</p:attrName>
                                          <p:attrName>ppt_y</p:attrName>
                                        </p:attrNameLst>
                                      </p:cBhvr>
                                    </p:animMotion>
                                  </p:childTnLst>
                                </p:cTn>
                              </p:par>
                              <p:par>
                                <p:cTn id="16" presetID="64" presetClass="path" presetSubtype="0" accel="50000" decel="50000" fill="hold" nodeType="withEffect">
                                  <p:stCondLst>
                                    <p:cond delay="0"/>
                                  </p:stCondLst>
                                  <p:childTnLst>
                                    <p:animMotion origin="layout" path="M 0.0 0.0  L 0.0 -0.3331  E" pathEditMode="relative" ptsTypes="">
                                      <p:cBhvr>
                                        <p:cTn id="17" dur="2000" fill="hold"/>
                                        <p:tgtEl>
                                          <p:spTgt spid="329753"/>
                                        </p:tgtEl>
                                        <p:attrNameLst>
                                          <p:attrName>ppt_x</p:attrName>
                                          <p:attrName>ppt_y</p:attrName>
                                        </p:attrNameLst>
                                      </p:cBhvr>
                                    </p:animMotion>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29756"/>
                                        </p:tgtEl>
                                        <p:attrNameLst>
                                          <p:attrName>style.visibility</p:attrName>
                                        </p:attrNameLst>
                                      </p:cBhvr>
                                      <p:to>
                                        <p:strVal val="visible"/>
                                      </p:to>
                                    </p:set>
                                    <p:animEffect transition="in" filter="fade">
                                      <p:cBhvr>
                                        <p:cTn id="22" dur="2000"/>
                                        <p:tgtEl>
                                          <p:spTgt spid="329756"/>
                                        </p:tgtEl>
                                      </p:cBhvr>
                                    </p:animEffect>
                                  </p:childTnLst>
                                </p:cTn>
                              </p:par>
                              <p:par>
                                <p:cTn id="23" presetID="64" presetClass="path" presetSubtype="0" accel="50000" decel="50000" fill="hold" nodeType="withEffect">
                                  <p:stCondLst>
                                    <p:cond delay="0"/>
                                  </p:stCondLst>
                                  <p:childTnLst>
                                    <p:animMotion origin="layout" path="M 0.0 0.0  L 0.0 -0.3331  E" pathEditMode="relative" ptsTypes="">
                                      <p:cBhvr>
                                        <p:cTn id="24" dur="2000" fill="hold"/>
                                        <p:tgtEl>
                                          <p:spTgt spid="329756"/>
                                        </p:tgtEl>
                                        <p:attrNameLst>
                                          <p:attrName>ppt_x</p:attrName>
                                          <p:attrName>ppt_y</p:attrName>
                                        </p:attrNameLst>
                                      </p:cBhvr>
                                    </p:animMotion>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9757"/>
                                        </p:tgtEl>
                                        <p:attrNameLst>
                                          <p:attrName>style.visibility</p:attrName>
                                        </p:attrNameLst>
                                      </p:cBhvr>
                                      <p:to>
                                        <p:strVal val="visible"/>
                                      </p:to>
                                    </p:set>
                                    <p:animEffect transition="in" filter="fade">
                                      <p:cBhvr>
                                        <p:cTn id="29" dur="2000"/>
                                        <p:tgtEl>
                                          <p:spTgt spid="32975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45" grpId="0"/>
      <p:bldP spid="329752" grpId="0" build="p"/>
      <p:bldP spid="329757" grpId="0" animBg="1"/>
      <p:bldP spid="17"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3"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69634"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69635"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E2C7F219-D6DC-9B47-9313-C38202719159}" type="slidenum">
              <a:rPr kumimoji="0" lang="fr-FR" sz="800">
                <a:solidFill>
                  <a:srgbClr val="FFFFFF"/>
                </a:solidFill>
              </a:rPr>
              <a:pPr eaLnBrk="1" hangingPunct="1"/>
              <a:t>63</a:t>
            </a:fld>
            <a:endParaRPr kumimoji="0" lang="fr-FR" sz="800">
              <a:solidFill>
                <a:srgbClr val="FFFFFF"/>
              </a:solidFill>
            </a:endParaRPr>
          </a:p>
        </p:txBody>
      </p:sp>
      <p:sp>
        <p:nvSpPr>
          <p:cNvPr id="69636" name="Rectangle 3"/>
          <p:cNvSpPr>
            <a:spLocks noGrp="1" noChangeArrowheads="1"/>
          </p:cNvSpPr>
          <p:nvPr>
            <p:ph type="title"/>
          </p:nvPr>
        </p:nvSpPr>
        <p:spPr>
          <a:xfrm>
            <a:off x="1193800" y="88900"/>
            <a:ext cx="807085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a:latin typeface="Arial" charset="0"/>
                <a:ea typeface="ＭＳ Ｐゴシック" charset="0"/>
                <a:cs typeface="Times New Roman" charset="0"/>
              </a:rPr>
              <a:t>L‘ionosphère</a:t>
            </a:r>
            <a:endParaRPr lang="fr-FR" sz="1800" b="0">
              <a:latin typeface="Arial" charset="0"/>
              <a:ea typeface="ＭＳ Ｐゴシック" charset="0"/>
              <a:cs typeface="Times New Roman" charset="0"/>
            </a:endParaRPr>
          </a:p>
        </p:txBody>
      </p:sp>
      <p:sp>
        <p:nvSpPr>
          <p:cNvPr id="69637" name="Rectangle 4"/>
          <p:cNvSpPr>
            <a:spLocks noChangeArrowheads="1"/>
          </p:cNvSpPr>
          <p:nvPr/>
        </p:nvSpPr>
        <p:spPr bwMode="auto">
          <a:xfrm>
            <a:off x="-11113" y="3195638"/>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69638" name="Rectangle 5"/>
          <p:cNvSpPr>
            <a:spLocks noChangeArrowheads="1"/>
          </p:cNvSpPr>
          <p:nvPr/>
        </p:nvSpPr>
        <p:spPr bwMode="auto">
          <a:xfrm>
            <a:off x="-11113" y="3586163"/>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329745" name="Rectangle 17"/>
          <p:cNvSpPr>
            <a:spLocks noChangeArrowheads="1"/>
          </p:cNvSpPr>
          <p:nvPr/>
        </p:nvSpPr>
        <p:spPr bwMode="auto">
          <a:xfrm>
            <a:off x="868363" y="709613"/>
            <a:ext cx="7716837"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Aft>
                <a:spcPct val="35000"/>
              </a:spcAft>
              <a:tabLst>
                <a:tab pos="363538" algn="l"/>
                <a:tab pos="539750" algn="l"/>
              </a:tabLst>
            </a:pPr>
            <a:r>
              <a:rPr lang="fr-FR">
                <a:solidFill>
                  <a:srgbClr val="333399"/>
                </a:solidFill>
                <a:latin typeface="Arial" charset="0"/>
                <a:cs typeface="Times New Roman" charset="0"/>
              </a:rPr>
              <a:t>Le </a:t>
            </a:r>
            <a:r>
              <a:rPr lang="fr-FR" b="1">
                <a:solidFill>
                  <a:srgbClr val="333399"/>
                </a:solidFill>
                <a:latin typeface="Arial" charset="0"/>
                <a:cs typeface="Times New Roman" charset="0"/>
              </a:rPr>
              <a:t>retard ionosphérique</a:t>
            </a:r>
            <a:r>
              <a:rPr lang="fr-FR">
                <a:solidFill>
                  <a:srgbClr val="333399"/>
                </a:solidFill>
                <a:latin typeface="Arial" charset="0"/>
                <a:cs typeface="Times New Roman" charset="0"/>
              </a:rPr>
              <a:t> (allongement du temps de parcours satellite - récepteur) est de </a:t>
            </a:r>
            <a:r>
              <a:rPr lang="fr-FR" b="1">
                <a:solidFill>
                  <a:srgbClr val="333399"/>
                </a:solidFill>
                <a:latin typeface="Arial" charset="0"/>
                <a:cs typeface="Times New Roman" charset="0"/>
              </a:rPr>
              <a:t>quelques mètres</a:t>
            </a:r>
            <a:r>
              <a:rPr lang="fr-FR">
                <a:solidFill>
                  <a:srgbClr val="333399"/>
                </a:solidFill>
                <a:latin typeface="Arial" charset="0"/>
                <a:cs typeface="Times New Roman" charset="0"/>
              </a:rPr>
              <a:t>. L'effet maximum est d'une cinquantaine de mètres.</a:t>
            </a:r>
          </a:p>
          <a:p>
            <a:pPr algn="l">
              <a:spcAft>
                <a:spcPct val="35000"/>
              </a:spcAft>
              <a:tabLst>
                <a:tab pos="363538" algn="l"/>
                <a:tab pos="539750" algn="l"/>
              </a:tabLst>
            </a:pPr>
            <a:endParaRPr lang="fr-FR">
              <a:solidFill>
                <a:srgbClr val="333399"/>
              </a:solidFill>
              <a:latin typeface="Arial" charset="0"/>
              <a:cs typeface="Times New Roman" charset="0"/>
            </a:endParaRPr>
          </a:p>
          <a:p>
            <a:pPr algn="l">
              <a:spcAft>
                <a:spcPct val="35000"/>
              </a:spcAft>
              <a:tabLst>
                <a:tab pos="363538" algn="l"/>
                <a:tab pos="539750" algn="l"/>
              </a:tabLst>
            </a:pPr>
            <a:r>
              <a:rPr lang="fr-FR" b="1">
                <a:solidFill>
                  <a:srgbClr val="333399"/>
                </a:solidFill>
                <a:latin typeface="Arial" charset="0"/>
                <a:cs typeface="Times New Roman" charset="0"/>
              </a:rPr>
              <a:t>L'ionosphère</a:t>
            </a:r>
            <a:r>
              <a:rPr lang="fr-FR">
                <a:solidFill>
                  <a:srgbClr val="333399"/>
                </a:solidFill>
                <a:latin typeface="Arial" charset="0"/>
                <a:cs typeface="Times New Roman" charset="0"/>
              </a:rPr>
              <a:t> a une propriété très importante, c'est un </a:t>
            </a:r>
            <a:r>
              <a:rPr lang="fr-FR" b="1">
                <a:solidFill>
                  <a:srgbClr val="333399"/>
                </a:solidFill>
                <a:latin typeface="Arial" charset="0"/>
                <a:cs typeface="Times New Roman" charset="0"/>
              </a:rPr>
              <a:t>milieu dispersif</a:t>
            </a:r>
            <a:r>
              <a:rPr lang="fr-FR">
                <a:solidFill>
                  <a:srgbClr val="333399"/>
                </a:solidFill>
                <a:latin typeface="Arial" charset="0"/>
                <a:cs typeface="Times New Roman" charset="0"/>
              </a:rPr>
              <a:t> pour les fréquences qui nous intéressent. Le retard électronique dépend de la fréquence et donc </a:t>
            </a:r>
            <a:r>
              <a:rPr lang="fr-FR" b="1">
                <a:solidFill>
                  <a:srgbClr val="333399"/>
                </a:solidFill>
                <a:latin typeface="Arial" charset="0"/>
                <a:cs typeface="Times New Roman" charset="0"/>
              </a:rPr>
              <a:t>l'utilisation de deux fréquences va permettre d'éliminer le retard ionosphérique.</a:t>
            </a:r>
          </a:p>
        </p:txBody>
      </p:sp>
      <p:sp>
        <p:nvSpPr>
          <p:cNvPr id="329752" name="Rectangle 24"/>
          <p:cNvSpPr>
            <a:spLocks noGrp="1" noChangeArrowheads="1"/>
          </p:cNvSpPr>
          <p:nvPr>
            <p:ph type="body" idx="1"/>
          </p:nvPr>
        </p:nvSpPr>
        <p:spPr>
          <a:xfrm>
            <a:off x="717550" y="3011488"/>
            <a:ext cx="7970838" cy="4935537"/>
          </a:xfrm>
          <a:noFill/>
        </p:spPr>
        <p:txBody>
          <a:bodyPr>
            <a:spAutoFit/>
          </a:bodyPr>
          <a:lstStyle/>
          <a:p>
            <a:pPr marL="0" indent="0" eaLnBrk="1" hangingPunct="1">
              <a:buFont typeface="Wingdings" charset="0"/>
              <a:buNone/>
            </a:pPr>
            <a:r>
              <a:rPr lang="fr-FR" sz="2000" b="1">
                <a:solidFill>
                  <a:srgbClr val="800000"/>
                </a:solidFill>
                <a:latin typeface="Arial" charset="0"/>
                <a:ea typeface="ＭＳ Ｐゴシック" charset="0"/>
                <a:cs typeface="ＭＳ Ｐゴシック" charset="0"/>
              </a:rPr>
              <a:t>1. Correction ionosphérique bifréquence (pseudo-distance)</a:t>
            </a:r>
          </a:p>
          <a:p>
            <a:pPr marL="0" indent="0" eaLnBrk="1" hangingPunct="1">
              <a:buFont typeface="Wingdings" charset="0"/>
              <a:buNone/>
            </a:pPr>
            <a:r>
              <a:rPr lang="fr-FR" sz="1000">
                <a:solidFill>
                  <a:srgbClr val="800000"/>
                </a:solidFill>
                <a:latin typeface="Arial Narrow" charset="0"/>
                <a:ea typeface="ＭＳ Ｐゴシック" charset="0"/>
                <a:cs typeface="ＭＳ Ｐゴシック" charset="0"/>
              </a:rPr>
              <a:t> </a:t>
            </a:r>
          </a:p>
          <a:p>
            <a:pPr marL="0" indent="0" eaLnBrk="1" hangingPunct="1">
              <a:buFont typeface="Wingdings" charset="0"/>
              <a:buNone/>
            </a:pPr>
            <a:r>
              <a:rPr lang="fr-FR" sz="1600">
                <a:latin typeface="Arial" charset="0"/>
                <a:ea typeface="ＭＳ Ｐゴシック" charset="0"/>
                <a:cs typeface="Arial" charset="0"/>
              </a:rPr>
              <a:t>Soit </a:t>
            </a:r>
            <a:r>
              <a:rPr lang="fr-FR" sz="1600" b="1" i="1">
                <a:latin typeface="Symbol" charset="0"/>
                <a:ea typeface="ＭＳ Ｐゴシック" charset="0"/>
                <a:cs typeface="Arial" charset="0"/>
              </a:rPr>
              <a:t>r</a:t>
            </a:r>
            <a:r>
              <a:rPr lang="fr-FR" sz="1600" b="1" i="1" baseline="-25000">
                <a:latin typeface="Arial" charset="0"/>
                <a:ea typeface="ＭＳ Ｐゴシック" charset="0"/>
                <a:cs typeface="Arial" charset="0"/>
              </a:rPr>
              <a:t>1</a:t>
            </a:r>
            <a:r>
              <a:rPr lang="fr-FR" sz="1600">
                <a:latin typeface="Arial" charset="0"/>
                <a:ea typeface="ＭＳ Ｐゴシック" charset="0"/>
                <a:cs typeface="Arial" charset="0"/>
              </a:rPr>
              <a:t> et </a:t>
            </a:r>
            <a:r>
              <a:rPr lang="fr-FR" sz="1600" b="1" i="1">
                <a:latin typeface="Symbol" charset="0"/>
                <a:ea typeface="ＭＳ Ｐゴシック" charset="0"/>
                <a:cs typeface="Arial" charset="0"/>
              </a:rPr>
              <a:t>r</a:t>
            </a:r>
            <a:r>
              <a:rPr lang="fr-FR" sz="1600" b="1" i="1" baseline="-25000">
                <a:latin typeface="Arial" charset="0"/>
                <a:ea typeface="ＭＳ Ｐゴシック" charset="0"/>
                <a:cs typeface="Arial" charset="0"/>
              </a:rPr>
              <a:t>2</a:t>
            </a:r>
            <a:r>
              <a:rPr lang="fr-FR" sz="1600">
                <a:latin typeface="Arial" charset="0"/>
                <a:ea typeface="ＭＳ Ｐゴシック" charset="0"/>
                <a:cs typeface="Arial" charset="0"/>
              </a:rPr>
              <a:t> les distances mesurées sur L</a:t>
            </a:r>
            <a:r>
              <a:rPr lang="fr-FR" sz="1600" baseline="-25000">
                <a:latin typeface="Arial" charset="0"/>
                <a:ea typeface="ＭＳ Ｐゴシック" charset="0"/>
                <a:cs typeface="Arial" charset="0"/>
              </a:rPr>
              <a:t>1</a:t>
            </a:r>
            <a:r>
              <a:rPr lang="fr-FR" sz="1600">
                <a:latin typeface="Arial" charset="0"/>
                <a:ea typeface="ＭＳ Ｐゴシック" charset="0"/>
                <a:cs typeface="Arial" charset="0"/>
              </a:rPr>
              <a:t> et L</a:t>
            </a:r>
            <a:r>
              <a:rPr lang="fr-FR" sz="1600" baseline="-25000">
                <a:latin typeface="Arial" charset="0"/>
                <a:ea typeface="ＭＳ Ｐゴシック" charset="0"/>
                <a:cs typeface="Arial" charset="0"/>
              </a:rPr>
              <a:t>2</a:t>
            </a:r>
            <a:r>
              <a:rPr lang="fr-FR" sz="1600">
                <a:latin typeface="Arial" charset="0"/>
                <a:ea typeface="ＭＳ Ｐゴシック" charset="0"/>
                <a:cs typeface="Arial" charset="0"/>
              </a:rPr>
              <a:t> </a:t>
            </a:r>
          </a:p>
          <a:p>
            <a:pPr marL="0" indent="0" eaLnBrk="1" hangingPunct="1">
              <a:buFont typeface="Wingdings" charset="0"/>
              <a:buNone/>
            </a:pPr>
            <a:r>
              <a:rPr lang="fr-FR" sz="1600">
                <a:latin typeface="Arial" charset="0"/>
                <a:ea typeface="ＭＳ Ｐゴシック" charset="0"/>
                <a:cs typeface="Arial" charset="0"/>
              </a:rPr>
              <a:t>et </a:t>
            </a:r>
            <a:r>
              <a:rPr lang="fr-FR" sz="1600" b="1" i="1">
                <a:latin typeface="Symbol" charset="0"/>
                <a:ea typeface="ＭＳ Ｐゴシック" charset="0"/>
                <a:cs typeface="Arial" charset="0"/>
              </a:rPr>
              <a:t>r</a:t>
            </a:r>
            <a:r>
              <a:rPr lang="fr-FR" sz="1600" b="1" i="1" baseline="-25000">
                <a:latin typeface="Arial" charset="0"/>
                <a:ea typeface="ＭＳ Ｐゴシック" charset="0"/>
                <a:cs typeface="Arial" charset="0"/>
              </a:rPr>
              <a:t>t</a:t>
            </a:r>
            <a:r>
              <a:rPr lang="fr-FR" sz="1600">
                <a:latin typeface="Arial" charset="0"/>
                <a:ea typeface="ＭＳ Ｐゴシック" charset="0"/>
                <a:cs typeface="Arial" charset="0"/>
              </a:rPr>
              <a:t> la distance géométrique :</a:t>
            </a:r>
          </a:p>
          <a:p>
            <a:pPr marL="0" indent="0" eaLnBrk="1" hangingPunct="1">
              <a:buFont typeface="Wingdings" charset="0"/>
              <a:buNone/>
            </a:pPr>
            <a:endParaRPr lang="fr-FR" sz="1600">
              <a:latin typeface="Arial" charset="0"/>
              <a:ea typeface="ＭＳ Ｐゴシック" charset="0"/>
              <a:cs typeface="Arial" charset="0"/>
            </a:endParaRPr>
          </a:p>
          <a:p>
            <a:pPr marL="0" indent="0" eaLnBrk="1" hangingPunct="1">
              <a:buFont typeface="Wingdings" charset="0"/>
              <a:buNone/>
            </a:pPr>
            <a:endParaRPr lang="fr-FR" sz="1600">
              <a:latin typeface="Arial" charset="0"/>
              <a:ea typeface="ＭＳ Ｐゴシック" charset="0"/>
              <a:cs typeface="Arial" charset="0"/>
            </a:endParaRPr>
          </a:p>
          <a:p>
            <a:pPr marL="0" indent="0" eaLnBrk="1" hangingPunct="1">
              <a:buFont typeface="Wingdings" charset="0"/>
              <a:buNone/>
            </a:pPr>
            <a:r>
              <a:rPr lang="fr-FR" sz="1600">
                <a:latin typeface="Arial" charset="0"/>
                <a:ea typeface="ＭＳ Ｐゴシック" charset="0"/>
                <a:cs typeface="Arial" charset="0"/>
              </a:rPr>
              <a:t>Les deux ondes L</a:t>
            </a:r>
            <a:r>
              <a:rPr lang="fr-FR" sz="1600" baseline="-25000">
                <a:latin typeface="Arial" charset="0"/>
                <a:ea typeface="ＭＳ Ｐゴシック" charset="0"/>
                <a:cs typeface="Arial" charset="0"/>
              </a:rPr>
              <a:t>1</a:t>
            </a:r>
            <a:r>
              <a:rPr lang="fr-FR" sz="1600">
                <a:latin typeface="Arial" charset="0"/>
                <a:ea typeface="ＭＳ Ｐゴシック" charset="0"/>
                <a:cs typeface="Arial" charset="0"/>
              </a:rPr>
              <a:t> et L</a:t>
            </a:r>
            <a:r>
              <a:rPr lang="fr-FR" sz="1600" baseline="-25000">
                <a:latin typeface="Arial" charset="0"/>
                <a:ea typeface="ＭＳ Ｐゴシック" charset="0"/>
                <a:cs typeface="Arial" charset="0"/>
              </a:rPr>
              <a:t>2</a:t>
            </a:r>
            <a:r>
              <a:rPr lang="fr-FR" sz="1600">
                <a:latin typeface="Arial" charset="0"/>
                <a:ea typeface="ＭＳ Ｐゴシック" charset="0"/>
                <a:cs typeface="Arial" charset="0"/>
              </a:rPr>
              <a:t> suivant le même trajet, la densité d’électrons est la même et on peut écrire : </a:t>
            </a:r>
          </a:p>
          <a:p>
            <a:pPr marL="0" indent="0" eaLnBrk="1" hangingPunct="1">
              <a:buFont typeface="Wingdings" charset="0"/>
              <a:buNone/>
            </a:pPr>
            <a:endParaRPr lang="fr-FR" sz="1600">
              <a:latin typeface="Arial" charset="0"/>
              <a:ea typeface="ＭＳ Ｐゴシック" charset="0"/>
              <a:cs typeface="Arial" charset="0"/>
            </a:endParaRPr>
          </a:p>
          <a:p>
            <a:pPr marL="0" indent="0" eaLnBrk="1" hangingPunct="1">
              <a:buFont typeface="Wingdings" charset="0"/>
              <a:buNone/>
            </a:pPr>
            <a:endParaRPr lang="fr-FR" sz="1600">
              <a:latin typeface="Arial" charset="0"/>
              <a:ea typeface="ＭＳ Ｐゴシック" charset="0"/>
              <a:cs typeface="Arial" charset="0"/>
            </a:endParaRPr>
          </a:p>
          <a:p>
            <a:pPr marL="0" indent="0" eaLnBrk="1" hangingPunct="1">
              <a:buFont typeface="Wingdings" charset="0"/>
              <a:buNone/>
            </a:pPr>
            <a:endParaRPr lang="fr-FR" sz="1600">
              <a:latin typeface="Arial" charset="0"/>
              <a:ea typeface="ＭＳ Ｐゴシック" charset="0"/>
              <a:cs typeface="Arial" charset="0"/>
            </a:endParaRPr>
          </a:p>
          <a:p>
            <a:pPr marL="0" indent="0" eaLnBrk="1" hangingPunct="1">
              <a:buFont typeface="Wingdings" charset="0"/>
              <a:buNone/>
            </a:pPr>
            <a:r>
              <a:rPr lang="fr-FR" sz="1600">
                <a:latin typeface="Arial" charset="0"/>
                <a:ea typeface="ＭＳ Ｐゴシック" charset="0"/>
                <a:cs typeface="Arial" charset="0"/>
              </a:rPr>
              <a:t>En combinant ces</a:t>
            </a:r>
          </a:p>
          <a:p>
            <a:pPr marL="0" indent="0" eaLnBrk="1" hangingPunct="1">
              <a:buFont typeface="Wingdings" charset="0"/>
              <a:buNone/>
            </a:pPr>
            <a:r>
              <a:rPr lang="fr-FR" sz="1600">
                <a:latin typeface="Arial" charset="0"/>
                <a:ea typeface="ＭＳ Ｐゴシック" charset="0"/>
                <a:cs typeface="Arial" charset="0"/>
              </a:rPr>
              <a:t>équations nous avons :</a:t>
            </a:r>
          </a:p>
          <a:p>
            <a:pPr marL="0" indent="0" eaLnBrk="1" hangingPunct="1">
              <a:buFont typeface="Wingdings" charset="0"/>
              <a:buNone/>
            </a:pPr>
            <a:endParaRPr lang="fr-FR" sz="1600">
              <a:latin typeface="Arial" charset="0"/>
              <a:ea typeface="ＭＳ Ｐゴシック" charset="0"/>
              <a:cs typeface="Arial" charset="0"/>
            </a:endParaRPr>
          </a:p>
          <a:p>
            <a:pPr marL="0" indent="0" eaLnBrk="1" hangingPunct="1">
              <a:buFont typeface="Wingdings" charset="0"/>
              <a:buNone/>
            </a:pPr>
            <a:endParaRPr lang="fr-FR" sz="1600">
              <a:latin typeface="Arial" charset="0"/>
              <a:ea typeface="ＭＳ Ｐゴシック" charset="0"/>
              <a:cs typeface="Arial" charset="0"/>
            </a:endParaRPr>
          </a:p>
          <a:p>
            <a:pPr marL="0" indent="0" eaLnBrk="1" hangingPunct="1">
              <a:buFont typeface="Wingdings" charset="0"/>
              <a:buNone/>
            </a:pPr>
            <a:endParaRPr lang="fr-FR" sz="1600">
              <a:latin typeface="Arial" charset="0"/>
              <a:ea typeface="ＭＳ Ｐゴシック" charset="0"/>
              <a:cs typeface="Arial" charset="0"/>
            </a:endParaRPr>
          </a:p>
          <a:p>
            <a:pPr marL="0" indent="0" eaLnBrk="1" hangingPunct="1">
              <a:buFont typeface="Wingdings" charset="0"/>
              <a:buNone/>
            </a:pPr>
            <a:r>
              <a:rPr lang="fr-FR" sz="1600">
                <a:latin typeface="Arial" charset="0"/>
                <a:ea typeface="ＭＳ Ｐゴシック" charset="0"/>
                <a:cs typeface="Arial" charset="0"/>
              </a:rPr>
              <a:t>Et donc :</a:t>
            </a:r>
          </a:p>
        </p:txBody>
      </p:sp>
      <p:graphicFrame>
        <p:nvGraphicFramePr>
          <p:cNvPr id="329753" name="Object 2"/>
          <p:cNvGraphicFramePr>
            <a:graphicFrameLocks noChangeAspect="1"/>
          </p:cNvGraphicFramePr>
          <p:nvPr/>
        </p:nvGraphicFramePr>
        <p:xfrm>
          <a:off x="6011863" y="3551238"/>
          <a:ext cx="2036762" cy="885825"/>
        </p:xfrm>
        <a:graphic>
          <a:graphicData uri="http://schemas.openxmlformats.org/presentationml/2006/ole">
            <mc:AlternateContent xmlns:mc="http://schemas.openxmlformats.org/markup-compatibility/2006">
              <mc:Choice xmlns:v="urn:schemas-microsoft-com:vml" Requires="v">
                <p:oleObj spid="_x0000_s1041" name="Equation" r:id="rId3" imgW="990170" imgH="482391" progId="Equation.3">
                  <p:embed/>
                </p:oleObj>
              </mc:Choice>
              <mc:Fallback>
                <p:oleObj name="Equation" r:id="rId3" imgW="990170" imgH="482391"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3551238"/>
                        <a:ext cx="2036762" cy="88582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29754" name="Object 3"/>
          <p:cNvGraphicFramePr>
            <a:graphicFrameLocks noChangeAspect="1"/>
          </p:cNvGraphicFramePr>
          <p:nvPr/>
        </p:nvGraphicFramePr>
        <p:xfrm>
          <a:off x="2452688" y="5080000"/>
          <a:ext cx="6161087" cy="841375"/>
        </p:xfrm>
        <a:graphic>
          <a:graphicData uri="http://schemas.openxmlformats.org/presentationml/2006/ole">
            <mc:AlternateContent xmlns:mc="http://schemas.openxmlformats.org/markup-compatibility/2006">
              <mc:Choice xmlns:v="urn:schemas-microsoft-com:vml" Requires="v">
                <p:oleObj spid="_x0000_s1042" name="Equation" r:id="rId5" imgW="3124200" imgH="457200" progId="Equation.3">
                  <p:embed/>
                </p:oleObj>
              </mc:Choice>
              <mc:Fallback>
                <p:oleObj name="Equation" r:id="rId5" imgW="3124200" imgH="457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2688" y="5080000"/>
                        <a:ext cx="6161087" cy="84137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29755" name="Object 4"/>
          <p:cNvGraphicFramePr>
            <a:graphicFrameLocks noChangeAspect="1"/>
          </p:cNvGraphicFramePr>
          <p:nvPr/>
        </p:nvGraphicFramePr>
        <p:xfrm>
          <a:off x="3359150" y="6162675"/>
          <a:ext cx="5380038" cy="887413"/>
        </p:xfrm>
        <a:graphic>
          <a:graphicData uri="http://schemas.openxmlformats.org/presentationml/2006/ole">
            <mc:AlternateContent xmlns:mc="http://schemas.openxmlformats.org/markup-compatibility/2006">
              <mc:Choice xmlns:v="urn:schemas-microsoft-com:vml" Requires="v">
                <p:oleObj spid="_x0000_s1043" name="Equation" r:id="rId7" imgW="2616200" imgH="482600" progId="Equation.3">
                  <p:embed/>
                </p:oleObj>
              </mc:Choice>
              <mc:Fallback>
                <p:oleObj name="Equation" r:id="rId7" imgW="2616200" imgH="482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9150" y="6162675"/>
                        <a:ext cx="5380038" cy="887413"/>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29756" name="Object 5"/>
          <p:cNvGraphicFramePr>
            <a:graphicFrameLocks noChangeAspect="1"/>
          </p:cNvGraphicFramePr>
          <p:nvPr/>
        </p:nvGraphicFramePr>
        <p:xfrm>
          <a:off x="1992313" y="7335838"/>
          <a:ext cx="2298700" cy="1262062"/>
        </p:xfrm>
        <a:graphic>
          <a:graphicData uri="http://schemas.openxmlformats.org/presentationml/2006/ole">
            <mc:AlternateContent xmlns:mc="http://schemas.openxmlformats.org/markup-compatibility/2006">
              <mc:Choice xmlns:v="urn:schemas-microsoft-com:vml" Requires="v">
                <p:oleObj spid="_x0000_s1044" name="Equation" r:id="rId9" imgW="1117600" imgH="685800" progId="Equation.3">
                  <p:embed/>
                </p:oleObj>
              </mc:Choice>
              <mc:Fallback>
                <p:oleObj name="Equation" r:id="rId9" imgW="1117600" imgH="685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92313" y="7335838"/>
                        <a:ext cx="2298700" cy="1262062"/>
                      </a:xfrm>
                      <a:prstGeom prst="rect">
                        <a:avLst/>
                      </a:prstGeom>
                      <a:solidFill>
                        <a:srgbClr val="CCFFFF"/>
                      </a:solidFill>
                      <a:ln w="25400">
                        <a:solidFill>
                          <a:srgbClr val="8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29757" name="Text Box 29"/>
          <p:cNvSpPr txBox="1">
            <a:spLocks noChangeArrowheads="1"/>
          </p:cNvSpPr>
          <p:nvPr/>
        </p:nvSpPr>
        <p:spPr bwMode="auto">
          <a:xfrm>
            <a:off x="4519613" y="5299075"/>
            <a:ext cx="4243387" cy="915988"/>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lang="fr-FR" sz="1800" b="1">
                <a:solidFill>
                  <a:srgbClr val="FFFF00"/>
                </a:solidFill>
                <a:latin typeface="Tahoma" charset="0"/>
              </a:rPr>
              <a:t>En mesurant la même distance sur </a:t>
            </a:r>
            <a:r>
              <a:rPr kumimoji="0" lang="fr-FR" sz="1800" b="1">
                <a:solidFill>
                  <a:srgbClr val="FFFF00"/>
                </a:solidFill>
                <a:latin typeface="Tahoma" charset="0"/>
              </a:rPr>
              <a:t>L1 et L2 </a:t>
            </a:r>
            <a:r>
              <a:rPr lang="fr-FR" sz="1800" b="1">
                <a:solidFill>
                  <a:srgbClr val="FFFF00"/>
                </a:solidFill>
                <a:latin typeface="Tahoma" charset="0"/>
              </a:rPr>
              <a:t>, on en déduit la valeur de la correction ionosphérique</a:t>
            </a:r>
          </a:p>
        </p:txBody>
      </p:sp>
      <p:graphicFrame>
        <p:nvGraphicFramePr>
          <p:cNvPr id="329759" name="Object 6"/>
          <p:cNvGraphicFramePr>
            <a:graphicFrameLocks noChangeAspect="1"/>
          </p:cNvGraphicFramePr>
          <p:nvPr/>
        </p:nvGraphicFramePr>
        <p:xfrm>
          <a:off x="6270625" y="5086350"/>
          <a:ext cx="2328863" cy="841375"/>
        </p:xfrm>
        <a:graphic>
          <a:graphicData uri="http://schemas.openxmlformats.org/presentationml/2006/ole">
            <mc:AlternateContent xmlns:mc="http://schemas.openxmlformats.org/markup-compatibility/2006">
              <mc:Choice xmlns:v="urn:schemas-microsoft-com:vml" Requires="v">
                <p:oleObj spid="_x0000_s1045" name="Équation" r:id="rId11" imgW="1181100" imgH="457200" progId="Equation.3">
                  <p:embed/>
                </p:oleObj>
              </mc:Choice>
              <mc:Fallback>
                <p:oleObj name="Équation" r:id="rId11" imgW="1181100" imgH="4572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70625" y="5086350"/>
                        <a:ext cx="2328863" cy="841375"/>
                      </a:xfrm>
                      <a:prstGeom prst="rect">
                        <a:avLst/>
                      </a:prstGeom>
                      <a:solidFill>
                        <a:srgbClr val="CCFFFF"/>
                      </a:solidFill>
                      <a:ln w="25400">
                        <a:solidFill>
                          <a:srgbClr val="8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804785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329745"/>
                                        </p:tgtEl>
                                      </p:cBhvr>
                                    </p:animEffect>
                                    <p:set>
                                      <p:cBhvr>
                                        <p:cTn id="7" dur="1" fill="hold">
                                          <p:stCondLst>
                                            <p:cond delay="1999"/>
                                          </p:stCondLst>
                                        </p:cTn>
                                        <p:tgtEl>
                                          <p:spTgt spid="32974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29752">
                                            <p:txEl>
                                              <p:pRg st="10" end="10"/>
                                            </p:txEl>
                                          </p:spTgt>
                                        </p:tgtEl>
                                        <p:attrNameLst>
                                          <p:attrName>style.visibility</p:attrName>
                                        </p:attrNameLst>
                                      </p:cBhvr>
                                      <p:to>
                                        <p:strVal val="visible"/>
                                      </p:to>
                                    </p:set>
                                    <p:animEffect transition="in" filter="fade">
                                      <p:cBhvr>
                                        <p:cTn id="10" dur="2000"/>
                                        <p:tgtEl>
                                          <p:spTgt spid="329752">
                                            <p:txEl>
                                              <p:pRg st="10" end="1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29752">
                                            <p:txEl>
                                              <p:pRg st="11" end="11"/>
                                            </p:txEl>
                                          </p:spTgt>
                                        </p:tgtEl>
                                        <p:attrNameLst>
                                          <p:attrName>style.visibility</p:attrName>
                                        </p:attrNameLst>
                                      </p:cBhvr>
                                      <p:to>
                                        <p:strVal val="visible"/>
                                      </p:to>
                                    </p:set>
                                    <p:animEffect transition="in" filter="fade">
                                      <p:cBhvr>
                                        <p:cTn id="13" dur="2000"/>
                                        <p:tgtEl>
                                          <p:spTgt spid="329752">
                                            <p:txEl>
                                              <p:pRg st="11" end="1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29752">
                                            <p:txEl>
                                              <p:pRg st="15" end="15"/>
                                            </p:txEl>
                                          </p:spTgt>
                                        </p:tgtEl>
                                        <p:attrNameLst>
                                          <p:attrName>style.visibility</p:attrName>
                                        </p:attrNameLst>
                                      </p:cBhvr>
                                      <p:to>
                                        <p:strVal val="visible"/>
                                      </p:to>
                                    </p:set>
                                    <p:animEffect transition="in" filter="fade">
                                      <p:cBhvr>
                                        <p:cTn id="16" dur="2000"/>
                                        <p:tgtEl>
                                          <p:spTgt spid="329752">
                                            <p:txEl>
                                              <p:pRg st="15" end="15"/>
                                            </p:txEl>
                                          </p:spTgt>
                                        </p:tgtEl>
                                      </p:cBhvr>
                                    </p:animEffect>
                                  </p:childTnLst>
                                </p:cTn>
                              </p:par>
                              <p:par>
                                <p:cTn id="17" presetID="64" presetClass="path" presetSubtype="0" accel="50000" decel="50000" fill="hold" grpId="0" nodeType="withEffect">
                                  <p:stCondLst>
                                    <p:cond delay="0"/>
                                  </p:stCondLst>
                                  <p:childTnLst>
                                    <p:animMotion origin="layout" path="M 0.0 0.0  L 0.0 -0.3331  E" pathEditMode="relative" ptsTypes="">
                                      <p:cBhvr>
                                        <p:cTn id="18" dur="2000" fill="hold"/>
                                        <p:tgtEl>
                                          <p:spTgt spid="329752">
                                            <p:txEl>
                                              <p:pRg st="0" end="0"/>
                                            </p:txEl>
                                          </p:spTgt>
                                        </p:tgtEl>
                                        <p:attrNameLst>
                                          <p:attrName>ppt_x</p:attrName>
                                          <p:attrName>ppt_y</p:attrName>
                                        </p:attrNameLst>
                                      </p:cBhvr>
                                    </p:animMotion>
                                  </p:childTnLst>
                                </p:cTn>
                              </p:par>
                              <p:par>
                                <p:cTn id="19" presetID="64" presetClass="path" presetSubtype="0" accel="50000" decel="50000" fill="hold" grpId="0" nodeType="withEffect">
                                  <p:stCondLst>
                                    <p:cond delay="0"/>
                                  </p:stCondLst>
                                  <p:childTnLst>
                                    <p:animMotion origin="layout" path="M 0.0 0.0  L 0.0 -0.3331  E" pathEditMode="relative" ptsTypes="">
                                      <p:cBhvr>
                                        <p:cTn id="20" dur="2000" fill="hold"/>
                                        <p:tgtEl>
                                          <p:spTgt spid="329752">
                                            <p:txEl>
                                              <p:pRg st="1" end="1"/>
                                            </p:txEl>
                                          </p:spTgt>
                                        </p:tgtEl>
                                        <p:attrNameLst>
                                          <p:attrName>ppt_x</p:attrName>
                                          <p:attrName>ppt_y</p:attrName>
                                        </p:attrNameLst>
                                      </p:cBhvr>
                                    </p:animMotion>
                                  </p:childTnLst>
                                </p:cTn>
                              </p:par>
                              <p:par>
                                <p:cTn id="21" presetID="64" presetClass="path" presetSubtype="0" accel="50000" decel="50000" fill="hold" grpId="0" nodeType="withEffect">
                                  <p:stCondLst>
                                    <p:cond delay="0"/>
                                  </p:stCondLst>
                                  <p:childTnLst>
                                    <p:animMotion origin="layout" path="M 0.0 0.0  L 0.0 -0.3331  E" pathEditMode="relative" ptsTypes="">
                                      <p:cBhvr>
                                        <p:cTn id="22" dur="2000" fill="hold"/>
                                        <p:tgtEl>
                                          <p:spTgt spid="329752">
                                            <p:txEl>
                                              <p:pRg st="2" end="2"/>
                                            </p:txEl>
                                          </p:spTgt>
                                        </p:tgtEl>
                                        <p:attrNameLst>
                                          <p:attrName>ppt_x</p:attrName>
                                          <p:attrName>ppt_y</p:attrName>
                                        </p:attrNameLst>
                                      </p:cBhvr>
                                    </p:animMotion>
                                  </p:childTnLst>
                                </p:cTn>
                              </p:par>
                              <p:par>
                                <p:cTn id="23" presetID="64" presetClass="path" presetSubtype="0" accel="50000" decel="50000" fill="hold" grpId="0" nodeType="withEffect">
                                  <p:stCondLst>
                                    <p:cond delay="0"/>
                                  </p:stCondLst>
                                  <p:childTnLst>
                                    <p:animMotion origin="layout" path="M 0.0 0.0  L 0.0 -0.3331  E" pathEditMode="relative" ptsTypes="">
                                      <p:cBhvr>
                                        <p:cTn id="24" dur="2000" fill="hold"/>
                                        <p:tgtEl>
                                          <p:spTgt spid="329752">
                                            <p:txEl>
                                              <p:pRg st="3" end="3"/>
                                            </p:txEl>
                                          </p:spTgt>
                                        </p:tgtEl>
                                        <p:attrNameLst>
                                          <p:attrName>ppt_x</p:attrName>
                                          <p:attrName>ppt_y</p:attrName>
                                        </p:attrNameLst>
                                      </p:cBhvr>
                                    </p:animMotion>
                                  </p:childTnLst>
                                </p:cTn>
                              </p:par>
                              <p:par>
                                <p:cTn id="25" presetID="64" presetClass="path" presetSubtype="0" accel="50000" decel="50000" fill="hold" grpId="0" nodeType="withEffect">
                                  <p:stCondLst>
                                    <p:cond delay="0"/>
                                  </p:stCondLst>
                                  <p:childTnLst>
                                    <p:animMotion origin="layout" path="M 0.0 0.0  L 0.0 -0.3331  E" pathEditMode="relative" ptsTypes="">
                                      <p:cBhvr>
                                        <p:cTn id="26" dur="2000" fill="hold"/>
                                        <p:tgtEl>
                                          <p:spTgt spid="329752">
                                            <p:txEl>
                                              <p:pRg st="6" end="6"/>
                                            </p:txEl>
                                          </p:spTgt>
                                        </p:tgtEl>
                                        <p:attrNameLst>
                                          <p:attrName>ppt_x</p:attrName>
                                          <p:attrName>ppt_y</p:attrName>
                                        </p:attrNameLst>
                                      </p:cBhvr>
                                    </p:animMotion>
                                  </p:childTnLst>
                                </p:cTn>
                              </p:par>
                              <p:par>
                                <p:cTn id="27" presetID="64" presetClass="path" presetSubtype="0" accel="50000" decel="50000" fill="hold" grpId="0" nodeType="withEffect">
                                  <p:stCondLst>
                                    <p:cond delay="0"/>
                                  </p:stCondLst>
                                  <p:childTnLst>
                                    <p:animMotion origin="layout" path="M 0.0 0.0  L 0.0 -0.3331  E" pathEditMode="relative" ptsTypes="">
                                      <p:cBhvr>
                                        <p:cTn id="28" dur="2000" fill="hold"/>
                                        <p:tgtEl>
                                          <p:spTgt spid="329752">
                                            <p:txEl>
                                              <p:pRg st="10" end="10"/>
                                            </p:txEl>
                                          </p:spTgt>
                                        </p:tgtEl>
                                        <p:attrNameLst>
                                          <p:attrName>ppt_x</p:attrName>
                                          <p:attrName>ppt_y</p:attrName>
                                        </p:attrNameLst>
                                      </p:cBhvr>
                                    </p:animMotion>
                                  </p:childTnLst>
                                </p:cTn>
                              </p:par>
                              <p:par>
                                <p:cTn id="29" presetID="64" presetClass="path" presetSubtype="0" accel="50000" decel="50000" fill="hold" grpId="0" nodeType="withEffect">
                                  <p:stCondLst>
                                    <p:cond delay="0"/>
                                  </p:stCondLst>
                                  <p:childTnLst>
                                    <p:animMotion origin="layout" path="M 0.0 0.0  L 0.0 -0.3331  E" pathEditMode="relative" ptsTypes="">
                                      <p:cBhvr>
                                        <p:cTn id="30" dur="2000" fill="hold"/>
                                        <p:tgtEl>
                                          <p:spTgt spid="329752">
                                            <p:txEl>
                                              <p:pRg st="11" end="11"/>
                                            </p:txEl>
                                          </p:spTgt>
                                        </p:tgtEl>
                                        <p:attrNameLst>
                                          <p:attrName>ppt_x</p:attrName>
                                          <p:attrName>ppt_y</p:attrName>
                                        </p:attrNameLst>
                                      </p:cBhvr>
                                    </p:animMotion>
                                  </p:childTnLst>
                                </p:cTn>
                              </p:par>
                              <p:par>
                                <p:cTn id="31" presetID="64" presetClass="path" presetSubtype="0" accel="50000" decel="50000" fill="hold" grpId="0" nodeType="withEffect">
                                  <p:stCondLst>
                                    <p:cond delay="0"/>
                                  </p:stCondLst>
                                  <p:childTnLst>
                                    <p:animMotion origin="layout" path="M 0.0 0.0  L 0.0 -0.3331  E" pathEditMode="relative" ptsTypes="">
                                      <p:cBhvr>
                                        <p:cTn id="32" dur="2000" fill="hold"/>
                                        <p:tgtEl>
                                          <p:spTgt spid="329752">
                                            <p:txEl>
                                              <p:pRg st="15" end="15"/>
                                            </p:txEl>
                                          </p:spTgt>
                                        </p:tgtEl>
                                        <p:attrNameLst>
                                          <p:attrName>ppt_x</p:attrName>
                                          <p:attrName>ppt_y</p:attrName>
                                        </p:attrNameLst>
                                      </p:cBhvr>
                                    </p:animMotion>
                                  </p:childTnLst>
                                </p:cTn>
                              </p:par>
                              <p:par>
                                <p:cTn id="33" presetID="10" presetClass="entr" presetSubtype="0" fill="hold" nodeType="withEffect">
                                  <p:stCondLst>
                                    <p:cond delay="0"/>
                                  </p:stCondLst>
                                  <p:childTnLst>
                                    <p:set>
                                      <p:cBhvr>
                                        <p:cTn id="34" dur="1" fill="hold">
                                          <p:stCondLst>
                                            <p:cond delay="0"/>
                                          </p:stCondLst>
                                        </p:cTn>
                                        <p:tgtEl>
                                          <p:spTgt spid="329755"/>
                                        </p:tgtEl>
                                        <p:attrNameLst>
                                          <p:attrName>style.visibility</p:attrName>
                                        </p:attrNameLst>
                                      </p:cBhvr>
                                      <p:to>
                                        <p:strVal val="visible"/>
                                      </p:to>
                                    </p:set>
                                    <p:animEffect transition="in" filter="fade">
                                      <p:cBhvr>
                                        <p:cTn id="35" dur="2000"/>
                                        <p:tgtEl>
                                          <p:spTgt spid="329755"/>
                                        </p:tgtEl>
                                      </p:cBhvr>
                                    </p:animEffect>
                                  </p:childTnLst>
                                </p:cTn>
                              </p:par>
                              <p:par>
                                <p:cTn id="36" presetID="64" presetClass="path" presetSubtype="0" accel="50000" decel="50000" fill="hold" nodeType="withEffect">
                                  <p:stCondLst>
                                    <p:cond delay="0"/>
                                  </p:stCondLst>
                                  <p:childTnLst>
                                    <p:animMotion origin="layout" path="M 0.0 0.0  L 0.0 -0.3331  E" pathEditMode="relative" ptsTypes="">
                                      <p:cBhvr>
                                        <p:cTn id="37" dur="2000" fill="hold"/>
                                        <p:tgtEl>
                                          <p:spTgt spid="329753"/>
                                        </p:tgtEl>
                                        <p:attrNameLst>
                                          <p:attrName>ppt_x</p:attrName>
                                          <p:attrName>ppt_y</p:attrName>
                                        </p:attrNameLst>
                                      </p:cBhvr>
                                    </p:animMotion>
                                  </p:childTnLst>
                                </p:cTn>
                              </p:par>
                              <p:par>
                                <p:cTn id="38" presetID="64" presetClass="path" presetSubtype="0" accel="50000" decel="50000" fill="hold" nodeType="withEffect">
                                  <p:stCondLst>
                                    <p:cond delay="0"/>
                                  </p:stCondLst>
                                  <p:childTnLst>
                                    <p:animMotion origin="layout" path="M 0.0 0.0  L 0.0 -0.3331  E" pathEditMode="relative" ptsTypes="">
                                      <p:cBhvr>
                                        <p:cTn id="39" dur="2000" fill="hold"/>
                                        <p:tgtEl>
                                          <p:spTgt spid="329754"/>
                                        </p:tgtEl>
                                        <p:attrNameLst>
                                          <p:attrName>ppt_x</p:attrName>
                                          <p:attrName>ppt_y</p:attrName>
                                        </p:attrNameLst>
                                      </p:cBhvr>
                                    </p:animMotion>
                                  </p:childTnLst>
                                </p:cTn>
                              </p:par>
                              <p:par>
                                <p:cTn id="40" presetID="64" presetClass="path" presetSubtype="0" accel="50000" decel="50000" fill="hold" nodeType="withEffect">
                                  <p:stCondLst>
                                    <p:cond delay="0"/>
                                  </p:stCondLst>
                                  <p:childTnLst>
                                    <p:animMotion origin="layout" path="M 0.0 0.0  L 0.0 -0.3331  E" pathEditMode="relative" ptsTypes="">
                                      <p:cBhvr>
                                        <p:cTn id="41" dur="2000" fill="hold"/>
                                        <p:tgtEl>
                                          <p:spTgt spid="329755"/>
                                        </p:tgtEl>
                                        <p:attrNameLst>
                                          <p:attrName>ppt_x</p:attrName>
                                          <p:attrName>ppt_y</p:attrName>
                                        </p:attrNameLst>
                                      </p:cBhvr>
                                    </p:animMotion>
                                  </p:childTnLst>
                                </p:cTn>
                              </p:par>
                              <p:par>
                                <p:cTn id="42" presetID="64" presetClass="path" presetSubtype="0" accel="50000" decel="50000" fill="hold" nodeType="withEffect">
                                  <p:stCondLst>
                                    <p:cond delay="0"/>
                                  </p:stCondLst>
                                  <p:childTnLst>
                                    <p:animMotion origin="layout" path="M 0.0 0.0  L 0.0 -0.3331  E" pathEditMode="relative" ptsTypes="">
                                      <p:cBhvr>
                                        <p:cTn id="43" dur="2000" fill="hold"/>
                                        <p:tgtEl>
                                          <p:spTgt spid="329759"/>
                                        </p:tgtEl>
                                        <p:attrNameLst>
                                          <p:attrName>ppt_x</p:attrName>
                                          <p:attrName>ppt_y</p:attrName>
                                        </p:attrNameLst>
                                      </p:cBhvr>
                                    </p:animMotion>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329756"/>
                                        </p:tgtEl>
                                        <p:attrNameLst>
                                          <p:attrName>style.visibility</p:attrName>
                                        </p:attrNameLst>
                                      </p:cBhvr>
                                      <p:to>
                                        <p:strVal val="visible"/>
                                      </p:to>
                                    </p:set>
                                    <p:animEffect transition="in" filter="fade">
                                      <p:cBhvr>
                                        <p:cTn id="48" dur="2000"/>
                                        <p:tgtEl>
                                          <p:spTgt spid="329756"/>
                                        </p:tgtEl>
                                      </p:cBhvr>
                                    </p:animEffect>
                                  </p:childTnLst>
                                </p:cTn>
                              </p:par>
                              <p:par>
                                <p:cTn id="49" presetID="64" presetClass="path" presetSubtype="0" accel="50000" decel="50000" fill="hold" nodeType="withEffect">
                                  <p:stCondLst>
                                    <p:cond delay="0"/>
                                  </p:stCondLst>
                                  <p:childTnLst>
                                    <p:animMotion origin="layout" path="M 0.0 0.0  L 0.0 -0.3331  E" pathEditMode="relative" ptsTypes="">
                                      <p:cBhvr>
                                        <p:cTn id="50" dur="2000" fill="hold"/>
                                        <p:tgtEl>
                                          <p:spTgt spid="329756"/>
                                        </p:tgtEl>
                                        <p:attrNameLst>
                                          <p:attrName>ppt_x</p:attrName>
                                          <p:attrName>ppt_y</p:attrName>
                                        </p:attrNameLst>
                                      </p:cBhvr>
                                    </p:animMotion>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29757"/>
                                        </p:tgtEl>
                                        <p:attrNameLst>
                                          <p:attrName>style.visibility</p:attrName>
                                        </p:attrNameLst>
                                      </p:cBhvr>
                                      <p:to>
                                        <p:strVal val="visible"/>
                                      </p:to>
                                    </p:set>
                                    <p:animEffect transition="in" filter="fade">
                                      <p:cBhvr>
                                        <p:cTn id="55" dur="2000"/>
                                        <p:tgtEl>
                                          <p:spTgt spid="329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45" grpId="0"/>
      <p:bldP spid="329752" grpId="0" build="p"/>
      <p:bldP spid="329757"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7"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70658"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70659"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028E81FF-7282-654E-91A3-54D5B84931A6}" type="slidenum">
              <a:rPr kumimoji="0" lang="fr-FR" sz="800">
                <a:solidFill>
                  <a:srgbClr val="FFFFFF"/>
                </a:solidFill>
              </a:rPr>
              <a:pPr eaLnBrk="1" hangingPunct="1"/>
              <a:t>64</a:t>
            </a:fld>
            <a:endParaRPr kumimoji="0" lang="fr-FR" sz="800">
              <a:solidFill>
                <a:srgbClr val="FFFFFF"/>
              </a:solidFill>
            </a:endParaRPr>
          </a:p>
        </p:txBody>
      </p:sp>
      <p:sp>
        <p:nvSpPr>
          <p:cNvPr id="331778" name="Rectangle 2"/>
          <p:cNvSpPr>
            <a:spLocks noGrp="1" noChangeArrowheads="1"/>
          </p:cNvSpPr>
          <p:nvPr>
            <p:ph type="body" idx="1"/>
          </p:nvPr>
        </p:nvSpPr>
        <p:spPr>
          <a:xfrm>
            <a:off x="850900" y="628650"/>
            <a:ext cx="7772400" cy="5816600"/>
          </a:xfrm>
          <a:noFill/>
        </p:spPr>
        <p:txBody>
          <a:bodyPr>
            <a:spAutoFit/>
          </a:bodyPr>
          <a:lstStyle/>
          <a:p>
            <a:pPr marL="0" indent="0" eaLnBrk="1" hangingPunct="1">
              <a:buFont typeface="Wingdings" charset="0"/>
              <a:buNone/>
            </a:pPr>
            <a:r>
              <a:rPr lang="fr-FR" sz="2000" b="1">
                <a:solidFill>
                  <a:srgbClr val="800000"/>
                </a:solidFill>
                <a:latin typeface="Arial" charset="0"/>
                <a:ea typeface="ＭＳ Ｐゴシック" charset="0"/>
                <a:cs typeface="ＭＳ Ｐゴシック" charset="0"/>
              </a:rPr>
              <a:t>2. Elimination de l’effet ionosphérique (phase)</a:t>
            </a:r>
            <a:endParaRPr lang="fr-FR" sz="1800">
              <a:solidFill>
                <a:srgbClr val="800000"/>
              </a:solidFill>
              <a:latin typeface="Arial Narrow" charset="0"/>
              <a:ea typeface="ＭＳ Ｐゴシック" charset="0"/>
              <a:cs typeface="ＭＳ Ｐゴシック" charset="0"/>
            </a:endParaRPr>
          </a:p>
          <a:p>
            <a:pPr marL="0" indent="0" eaLnBrk="1" hangingPunct="1">
              <a:buFont typeface="Wingdings" charset="0"/>
              <a:buNone/>
            </a:pPr>
            <a:endParaRPr lang="fr-FR" sz="1000">
              <a:solidFill>
                <a:srgbClr val="800000"/>
              </a:solidFill>
              <a:latin typeface="Arial Narrow" charset="0"/>
              <a:ea typeface="ＭＳ Ｐゴシック" charset="0"/>
              <a:cs typeface="ＭＳ Ｐゴシック" charset="0"/>
            </a:endParaRPr>
          </a:p>
          <a:p>
            <a:pPr marL="0" indent="0" eaLnBrk="1" hangingPunct="1">
              <a:buFont typeface="Wingdings" charset="0"/>
              <a:buNone/>
            </a:pPr>
            <a:r>
              <a:rPr lang="fr-FR" sz="1600">
                <a:latin typeface="Arial" charset="0"/>
                <a:ea typeface="ＭＳ Ｐゴシック" charset="0"/>
                <a:cs typeface="Arial" charset="0"/>
              </a:rPr>
              <a:t>On définit une combinaison linéaire des deux phases :</a:t>
            </a:r>
          </a:p>
          <a:p>
            <a:pPr marL="0" indent="0" eaLnBrk="1" hangingPunct="1">
              <a:buFont typeface="Wingdings" charset="0"/>
              <a:buNone/>
            </a:pPr>
            <a:endParaRPr lang="fr-FR" sz="1600">
              <a:latin typeface="Arial" charset="0"/>
              <a:ea typeface="ＭＳ Ｐゴシック" charset="0"/>
              <a:cs typeface="Arial" charset="0"/>
            </a:endParaRPr>
          </a:p>
          <a:p>
            <a:pPr marL="0" indent="0" eaLnBrk="1" hangingPunct="1">
              <a:buFont typeface="Wingdings" charset="0"/>
              <a:buNone/>
            </a:pPr>
            <a:r>
              <a:rPr lang="fr-FR" sz="1600">
                <a:latin typeface="Arial" charset="0"/>
                <a:ea typeface="ＭＳ Ｐゴシック" charset="0"/>
                <a:cs typeface="Arial" charset="0"/>
              </a:rPr>
              <a:t>ou </a:t>
            </a:r>
            <a:r>
              <a:rPr lang="fr-FR" sz="1600" b="1" i="1">
                <a:latin typeface="Arial" charset="0"/>
                <a:ea typeface="ＭＳ Ｐゴシック" charset="0"/>
                <a:cs typeface="Arial" charset="0"/>
              </a:rPr>
              <a:t>n</a:t>
            </a:r>
            <a:r>
              <a:rPr lang="fr-FR" sz="1600" b="1" i="1" baseline="-25000">
                <a:latin typeface="Arial" charset="0"/>
                <a:ea typeface="ＭＳ Ｐゴシック" charset="0"/>
                <a:cs typeface="Arial" charset="0"/>
              </a:rPr>
              <a:t>1</a:t>
            </a:r>
            <a:r>
              <a:rPr lang="fr-FR" sz="1600">
                <a:latin typeface="Arial" charset="0"/>
                <a:ea typeface="ＭＳ Ｐゴシック" charset="0"/>
                <a:cs typeface="Arial" charset="0"/>
              </a:rPr>
              <a:t> et </a:t>
            </a:r>
            <a:r>
              <a:rPr lang="fr-FR" sz="1600" b="1" i="1">
                <a:latin typeface="Arial" charset="0"/>
                <a:ea typeface="ＭＳ Ｐゴシック" charset="0"/>
                <a:cs typeface="Arial" charset="0"/>
              </a:rPr>
              <a:t>n</a:t>
            </a:r>
            <a:r>
              <a:rPr lang="fr-FR" sz="1600" b="1" i="1" baseline="-25000">
                <a:latin typeface="Arial" charset="0"/>
                <a:ea typeface="ＭＳ Ｐゴシック" charset="0"/>
                <a:cs typeface="Arial" charset="0"/>
              </a:rPr>
              <a:t>2</a:t>
            </a:r>
            <a:r>
              <a:rPr lang="fr-FR" sz="1600" b="1" i="1">
                <a:latin typeface="Arial" charset="0"/>
                <a:ea typeface="ＭＳ Ｐゴシック" charset="0"/>
                <a:cs typeface="Arial" charset="0"/>
              </a:rPr>
              <a:t> </a:t>
            </a:r>
            <a:r>
              <a:rPr lang="fr-FR" sz="1600">
                <a:latin typeface="Arial" charset="0"/>
                <a:ea typeface="ＭＳ Ｐゴシック" charset="0"/>
                <a:cs typeface="Arial" charset="0"/>
              </a:rPr>
              <a:t> sont des nombres arbitraires. Ceci s’exprime aussi en fonction des fréquences </a:t>
            </a:r>
            <a:r>
              <a:rPr lang="fr-FR" sz="1600" b="1" i="1">
                <a:latin typeface="Arial" charset="0"/>
                <a:ea typeface="ＭＳ Ｐゴシック" charset="0"/>
                <a:cs typeface="Arial" charset="0"/>
              </a:rPr>
              <a:t>f</a:t>
            </a:r>
            <a:r>
              <a:rPr lang="fr-FR" sz="1600" b="1" i="1" baseline="-25000">
                <a:latin typeface="Arial" charset="0"/>
                <a:ea typeface="ＭＳ Ｐゴシック" charset="0"/>
                <a:cs typeface="Arial" charset="0"/>
              </a:rPr>
              <a:t>1</a:t>
            </a:r>
            <a:r>
              <a:rPr lang="fr-FR" sz="1600">
                <a:latin typeface="Arial" charset="0"/>
                <a:ea typeface="ＭＳ Ｐゴシック" charset="0"/>
                <a:cs typeface="Arial" charset="0"/>
              </a:rPr>
              <a:t> et </a:t>
            </a:r>
            <a:r>
              <a:rPr lang="fr-FR" sz="1600" b="1" i="1">
                <a:latin typeface="Arial" charset="0"/>
                <a:ea typeface="ＭＳ Ｐゴシック" charset="0"/>
                <a:cs typeface="Arial" charset="0"/>
              </a:rPr>
              <a:t>f</a:t>
            </a:r>
            <a:r>
              <a:rPr lang="fr-FR" sz="1600" b="1" i="1" baseline="-25000">
                <a:latin typeface="Arial" charset="0"/>
                <a:ea typeface="ＭＳ Ｐゴシック" charset="0"/>
                <a:cs typeface="Arial" charset="0"/>
              </a:rPr>
              <a:t>2</a:t>
            </a:r>
            <a:r>
              <a:rPr lang="fr-FR" sz="1600" b="1" i="1">
                <a:latin typeface="Arial" charset="0"/>
                <a:ea typeface="ＭＳ Ｐゴシック" charset="0"/>
                <a:cs typeface="Arial" charset="0"/>
              </a:rPr>
              <a:t>  </a:t>
            </a:r>
            <a:r>
              <a:rPr lang="fr-FR" sz="1600" i="1">
                <a:latin typeface="Arial" charset="0"/>
                <a:ea typeface="ＭＳ Ｐゴシック" charset="0"/>
                <a:cs typeface="Arial" charset="0"/>
              </a:rPr>
              <a:t>par :</a:t>
            </a:r>
          </a:p>
          <a:p>
            <a:pPr marL="0" indent="0" eaLnBrk="1" hangingPunct="1">
              <a:buFont typeface="Wingdings" charset="0"/>
              <a:buNone/>
            </a:pPr>
            <a:endParaRPr lang="fr-FR" sz="1600" i="1">
              <a:latin typeface="Arial" charset="0"/>
              <a:ea typeface="ＭＳ Ｐゴシック" charset="0"/>
              <a:cs typeface="Arial" charset="0"/>
            </a:endParaRPr>
          </a:p>
          <a:p>
            <a:pPr marL="0" indent="0" eaLnBrk="1" hangingPunct="1">
              <a:buFont typeface="Wingdings" charset="0"/>
              <a:buNone/>
            </a:pPr>
            <a:endParaRPr lang="fr-FR" sz="1600" i="1">
              <a:latin typeface="Arial" charset="0"/>
              <a:ea typeface="ＭＳ Ｐゴシック" charset="0"/>
              <a:cs typeface="Arial" charset="0"/>
            </a:endParaRPr>
          </a:p>
          <a:p>
            <a:pPr marL="0" indent="0" eaLnBrk="1" hangingPunct="1">
              <a:buFont typeface="Wingdings" charset="0"/>
              <a:buNone/>
            </a:pPr>
            <a:r>
              <a:rPr lang="fr-FR" sz="1600">
                <a:latin typeface="Arial" charset="0"/>
                <a:ea typeface="ＭＳ Ｐゴシック" charset="0"/>
                <a:cs typeface="Arial" charset="0"/>
              </a:rPr>
              <a:t>D’où la fréquence :   		 et la longueur d’onde :</a:t>
            </a:r>
          </a:p>
          <a:p>
            <a:pPr marL="0" indent="0" eaLnBrk="1" hangingPunct="1">
              <a:buFont typeface="Wingdings" charset="0"/>
              <a:buNone/>
            </a:pPr>
            <a:endParaRPr lang="fr-FR" sz="1600">
              <a:latin typeface="Arial" charset="0"/>
              <a:ea typeface="ＭＳ Ｐゴシック" charset="0"/>
              <a:cs typeface="Arial" charset="0"/>
            </a:endParaRPr>
          </a:p>
          <a:p>
            <a:pPr marL="0" indent="0" eaLnBrk="1" hangingPunct="1">
              <a:buFont typeface="Wingdings" charset="0"/>
              <a:buNone/>
            </a:pPr>
            <a:r>
              <a:rPr lang="fr-FR" sz="1600">
                <a:latin typeface="Arial" charset="0"/>
                <a:ea typeface="ＭＳ Ｐゴシック" charset="0"/>
                <a:cs typeface="Arial" charset="0"/>
              </a:rPr>
              <a:t>Les combinaison de phase courantes sont : </a:t>
            </a:r>
          </a:p>
          <a:p>
            <a:pPr marL="0" indent="0" eaLnBrk="1" hangingPunct="1">
              <a:buFont typeface="Wingdings" charset="0"/>
              <a:buNone/>
            </a:pPr>
            <a:endParaRPr lang="fr-FR" sz="1600">
              <a:latin typeface="Arial" charset="0"/>
              <a:ea typeface="ＭＳ Ｐゴシック" charset="0"/>
              <a:cs typeface="Arial" charset="0"/>
            </a:endParaRPr>
          </a:p>
          <a:p>
            <a:pPr marL="0" indent="0" eaLnBrk="1" hangingPunct="1">
              <a:buFont typeface="Wingdings" charset="0"/>
              <a:buNone/>
            </a:pPr>
            <a:endParaRPr lang="fr-FR" sz="1600">
              <a:latin typeface="Arial" charset="0"/>
              <a:ea typeface="ＭＳ Ｐゴシック" charset="0"/>
              <a:cs typeface="Arial" charset="0"/>
            </a:endParaRPr>
          </a:p>
          <a:p>
            <a:pPr marL="0" indent="0" eaLnBrk="1" hangingPunct="1">
              <a:buFont typeface="Wingdings" charset="0"/>
              <a:buNone/>
            </a:pPr>
            <a:endParaRPr lang="fr-FR" sz="1600">
              <a:latin typeface="Arial" charset="0"/>
              <a:ea typeface="ＭＳ Ｐゴシック" charset="0"/>
              <a:cs typeface="Arial" charset="0"/>
            </a:endParaRPr>
          </a:p>
          <a:p>
            <a:pPr marL="0" indent="0" eaLnBrk="1" hangingPunct="1">
              <a:buFont typeface="Wingdings" charset="0"/>
              <a:buNone/>
            </a:pPr>
            <a:endParaRPr lang="fr-FR" sz="1600">
              <a:latin typeface="Arial" charset="0"/>
              <a:ea typeface="ＭＳ Ｐゴシック" charset="0"/>
              <a:cs typeface="Arial" charset="0"/>
            </a:endParaRPr>
          </a:p>
          <a:p>
            <a:pPr marL="0" indent="0" eaLnBrk="1" hangingPunct="1">
              <a:buFont typeface="Wingdings" charset="0"/>
              <a:buNone/>
            </a:pPr>
            <a:endParaRPr lang="fr-FR" sz="1600">
              <a:latin typeface="Arial" charset="0"/>
              <a:ea typeface="ＭＳ Ｐゴシック" charset="0"/>
              <a:cs typeface="Arial" charset="0"/>
            </a:endParaRPr>
          </a:p>
          <a:p>
            <a:pPr marL="0" indent="0" eaLnBrk="1" hangingPunct="1">
              <a:buFont typeface="Wingdings" charset="0"/>
              <a:buNone/>
            </a:pPr>
            <a:endParaRPr lang="fr-FR" sz="1600">
              <a:latin typeface="Arial" charset="0"/>
              <a:ea typeface="ＭＳ Ｐゴシック" charset="0"/>
              <a:cs typeface="Arial" charset="0"/>
            </a:endParaRPr>
          </a:p>
          <a:p>
            <a:pPr marL="0" indent="0" eaLnBrk="1" hangingPunct="1">
              <a:buFont typeface="Wingdings" charset="0"/>
              <a:buNone/>
            </a:pPr>
            <a:endParaRPr lang="fr-FR" sz="1600">
              <a:latin typeface="Arial" charset="0"/>
              <a:ea typeface="ＭＳ Ｐゴシック" charset="0"/>
              <a:cs typeface="Arial" charset="0"/>
            </a:endParaRPr>
          </a:p>
          <a:p>
            <a:pPr marL="0" indent="0" eaLnBrk="1" hangingPunct="1">
              <a:buFont typeface="Wingdings" charset="0"/>
              <a:buNone/>
            </a:pPr>
            <a:r>
              <a:rPr lang="fr-FR" sz="1600">
                <a:latin typeface="Arial" charset="0"/>
                <a:ea typeface="ＭＳ Ｐゴシック" charset="0"/>
                <a:cs typeface="Arial" charset="0"/>
              </a:rPr>
              <a:t>Les combinaison </a:t>
            </a:r>
            <a:r>
              <a:rPr lang="fr-FR" sz="1600" b="1" i="1">
                <a:latin typeface="Symbol" charset="0"/>
                <a:ea typeface="ＭＳ Ｐゴシック" charset="0"/>
                <a:cs typeface="Arial" charset="0"/>
              </a:rPr>
              <a:t>F</a:t>
            </a:r>
            <a:r>
              <a:rPr lang="fr-FR" sz="1600" b="1" i="1" baseline="-25000">
                <a:latin typeface="Arial" charset="0"/>
                <a:ea typeface="ＭＳ Ｐゴシック" charset="0"/>
                <a:cs typeface="Arial" charset="0"/>
              </a:rPr>
              <a:t>L1+L2</a:t>
            </a:r>
            <a:r>
              <a:rPr lang="fr-FR" sz="1600">
                <a:latin typeface="Arial" charset="0"/>
                <a:ea typeface="ＭＳ Ｐゴシック" charset="0"/>
                <a:cs typeface="Arial" charset="0"/>
              </a:rPr>
              <a:t> et </a:t>
            </a:r>
            <a:r>
              <a:rPr lang="fr-FR" sz="1600" b="1" i="1">
                <a:latin typeface="Symbol" charset="0"/>
                <a:ea typeface="ＭＳ Ｐゴシック" charset="0"/>
                <a:cs typeface="Arial" charset="0"/>
              </a:rPr>
              <a:t>F</a:t>
            </a:r>
            <a:r>
              <a:rPr lang="fr-FR" sz="1600" b="1" i="1" baseline="-25000">
                <a:latin typeface="Arial" charset="0"/>
                <a:ea typeface="ＭＳ Ｐゴシック" charset="0"/>
                <a:cs typeface="Arial" charset="0"/>
              </a:rPr>
              <a:t>L1+L2</a:t>
            </a:r>
            <a:r>
              <a:rPr lang="fr-FR" sz="1600" b="1" i="1">
                <a:latin typeface="Arial" charset="0"/>
                <a:ea typeface="ＭＳ Ｐゴシック" charset="0"/>
                <a:cs typeface="Arial" charset="0"/>
              </a:rPr>
              <a:t> </a:t>
            </a:r>
            <a:r>
              <a:rPr lang="fr-FR" sz="1600">
                <a:latin typeface="Arial" charset="0"/>
                <a:ea typeface="ＭＳ Ｐゴシック" charset="0"/>
                <a:cs typeface="Arial" charset="0"/>
              </a:rPr>
              <a:t>sont utilisées pour estimer les ambiguïtés entières</a:t>
            </a:r>
          </a:p>
          <a:p>
            <a:pPr marL="0" indent="0" eaLnBrk="1" hangingPunct="1">
              <a:buFont typeface="Wingdings" charset="0"/>
              <a:buNone/>
            </a:pPr>
            <a:r>
              <a:rPr lang="fr-FR" sz="1600">
                <a:latin typeface="Arial" charset="0"/>
                <a:ea typeface="ＭＳ Ｐゴシック" charset="0"/>
                <a:cs typeface="Arial" charset="0"/>
              </a:rPr>
              <a:t>La combinaison </a:t>
            </a:r>
            <a:r>
              <a:rPr lang="fr-FR" sz="1600" b="1" i="1">
                <a:latin typeface="Symbol" charset="0"/>
                <a:ea typeface="ＭＳ Ｐゴシック" charset="0"/>
                <a:cs typeface="Arial" charset="0"/>
              </a:rPr>
              <a:t>F</a:t>
            </a:r>
            <a:r>
              <a:rPr lang="fr-FR" sz="1600" b="1" i="1" baseline="-25000">
                <a:latin typeface="Arial" charset="0"/>
                <a:ea typeface="ＭＳ Ｐゴシック" charset="0"/>
                <a:cs typeface="Arial" charset="0"/>
              </a:rPr>
              <a:t>L3</a:t>
            </a:r>
            <a:r>
              <a:rPr lang="fr-FR" sz="1600">
                <a:latin typeface="Arial" charset="0"/>
                <a:ea typeface="ＭＳ Ｐゴシック" charset="0"/>
                <a:cs typeface="Arial" charset="0"/>
              </a:rPr>
              <a:t> éliminer les effets ionosphériques</a:t>
            </a:r>
          </a:p>
        </p:txBody>
      </p:sp>
      <p:sp>
        <p:nvSpPr>
          <p:cNvPr id="70661" name="Rectangle 3"/>
          <p:cNvSpPr>
            <a:spLocks noGrp="1" noChangeArrowheads="1"/>
          </p:cNvSpPr>
          <p:nvPr>
            <p:ph type="title"/>
          </p:nvPr>
        </p:nvSpPr>
        <p:spPr>
          <a:xfrm>
            <a:off x="1193800" y="88900"/>
            <a:ext cx="807085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a:latin typeface="Arial" charset="0"/>
                <a:ea typeface="ＭＳ Ｐゴシック" charset="0"/>
                <a:cs typeface="Times New Roman" charset="0"/>
              </a:rPr>
              <a:t>L‘ionosphère</a:t>
            </a:r>
            <a:endParaRPr lang="fr-FR" sz="1800" b="0">
              <a:latin typeface="Arial" charset="0"/>
              <a:ea typeface="ＭＳ Ｐゴシック" charset="0"/>
              <a:cs typeface="Times New Roman" charset="0"/>
            </a:endParaRPr>
          </a:p>
        </p:txBody>
      </p:sp>
      <p:sp>
        <p:nvSpPr>
          <p:cNvPr id="70662" name="Rectangle 4"/>
          <p:cNvSpPr>
            <a:spLocks noChangeArrowheads="1"/>
          </p:cNvSpPr>
          <p:nvPr/>
        </p:nvSpPr>
        <p:spPr bwMode="auto">
          <a:xfrm>
            <a:off x="-11113" y="3195638"/>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70663" name="Rectangle 5"/>
          <p:cNvSpPr>
            <a:spLocks noChangeArrowheads="1"/>
          </p:cNvSpPr>
          <p:nvPr/>
        </p:nvSpPr>
        <p:spPr bwMode="auto">
          <a:xfrm>
            <a:off x="-11113" y="3586163"/>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graphicFrame>
        <p:nvGraphicFramePr>
          <p:cNvPr id="70664" name="Object 2"/>
          <p:cNvGraphicFramePr>
            <a:graphicFrameLocks noChangeAspect="1"/>
          </p:cNvGraphicFramePr>
          <p:nvPr/>
        </p:nvGraphicFramePr>
        <p:xfrm>
          <a:off x="5986463" y="1160463"/>
          <a:ext cx="2347912" cy="441325"/>
        </p:xfrm>
        <a:graphic>
          <a:graphicData uri="http://schemas.openxmlformats.org/presentationml/2006/ole">
            <mc:AlternateContent xmlns:mc="http://schemas.openxmlformats.org/markup-compatibility/2006">
              <mc:Choice xmlns:v="urn:schemas-microsoft-com:vml" Requires="v">
                <p:oleObj spid="_x0000_s70753" name="Equation" r:id="rId3" imgW="1143000" imgH="241300" progId="Equation.3">
                  <p:embed/>
                </p:oleObj>
              </mc:Choice>
              <mc:Fallback>
                <p:oleObj name="Equation" r:id="rId3" imgW="1143000" imgH="2413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6463" y="1160463"/>
                        <a:ext cx="2347912" cy="44132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0665" name="Object 3"/>
          <p:cNvGraphicFramePr>
            <a:graphicFrameLocks noChangeAspect="1"/>
          </p:cNvGraphicFramePr>
          <p:nvPr/>
        </p:nvGraphicFramePr>
        <p:xfrm>
          <a:off x="3265488" y="2114550"/>
          <a:ext cx="2687637" cy="396875"/>
        </p:xfrm>
        <a:graphic>
          <a:graphicData uri="http://schemas.openxmlformats.org/presentationml/2006/ole">
            <mc:AlternateContent xmlns:mc="http://schemas.openxmlformats.org/markup-compatibility/2006">
              <mc:Choice xmlns:v="urn:schemas-microsoft-com:vml" Requires="v">
                <p:oleObj spid="_x0000_s70754" name="Equation" r:id="rId5" imgW="1307532" imgH="215806" progId="Equation.3">
                  <p:embed/>
                </p:oleObj>
              </mc:Choice>
              <mc:Fallback>
                <p:oleObj name="Equation" r:id="rId5" imgW="1307532" imgH="215806"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5488" y="2114550"/>
                        <a:ext cx="2687637" cy="39687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0666" name="Object 4"/>
          <p:cNvGraphicFramePr>
            <a:graphicFrameLocks noChangeAspect="1"/>
          </p:cNvGraphicFramePr>
          <p:nvPr/>
        </p:nvGraphicFramePr>
        <p:xfrm>
          <a:off x="2565400" y="2855913"/>
          <a:ext cx="1984375" cy="420687"/>
        </p:xfrm>
        <a:graphic>
          <a:graphicData uri="http://schemas.openxmlformats.org/presentationml/2006/ole">
            <mc:AlternateContent xmlns:mc="http://schemas.openxmlformats.org/markup-compatibility/2006">
              <mc:Choice xmlns:v="urn:schemas-microsoft-com:vml" Requires="v">
                <p:oleObj spid="_x0000_s70755" name="Equation" r:id="rId7" imgW="965200" imgH="228600" progId="Equation.3">
                  <p:embed/>
                </p:oleObj>
              </mc:Choice>
              <mc:Fallback>
                <p:oleObj name="Equation" r:id="rId7" imgW="965200" imgH="22860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5400" y="2855913"/>
                        <a:ext cx="1984375" cy="420687"/>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0667" name="Object 5"/>
          <p:cNvGraphicFramePr>
            <a:graphicFrameLocks noChangeAspect="1"/>
          </p:cNvGraphicFramePr>
          <p:nvPr/>
        </p:nvGraphicFramePr>
        <p:xfrm>
          <a:off x="6767513" y="2713038"/>
          <a:ext cx="2063750" cy="793750"/>
        </p:xfrm>
        <a:graphic>
          <a:graphicData uri="http://schemas.openxmlformats.org/presentationml/2006/ole">
            <mc:AlternateContent xmlns:mc="http://schemas.openxmlformats.org/markup-compatibility/2006">
              <mc:Choice xmlns:v="urn:schemas-microsoft-com:vml" Requires="v">
                <p:oleObj spid="_x0000_s70756" name="Equation" r:id="rId9" imgW="1002865" imgH="431613" progId="Equation.3">
                  <p:embed/>
                </p:oleObj>
              </mc:Choice>
              <mc:Fallback>
                <p:oleObj name="Equation" r:id="rId9" imgW="1002865" imgH="431613" progId="Equation.3">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67513" y="2713038"/>
                        <a:ext cx="2063750" cy="79375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31796" name="Object 6"/>
          <p:cNvGraphicFramePr>
            <a:graphicFrameLocks noChangeAspect="1"/>
          </p:cNvGraphicFramePr>
          <p:nvPr/>
        </p:nvGraphicFramePr>
        <p:xfrm>
          <a:off x="1200150" y="3841750"/>
          <a:ext cx="7362825" cy="442913"/>
        </p:xfrm>
        <a:graphic>
          <a:graphicData uri="http://schemas.openxmlformats.org/presentationml/2006/ole">
            <mc:AlternateContent xmlns:mc="http://schemas.openxmlformats.org/markup-compatibility/2006">
              <mc:Choice xmlns:v="urn:schemas-microsoft-com:vml" Requires="v">
                <p:oleObj spid="_x0000_s70757" name="Equation" r:id="rId11" imgW="3581400" imgH="241300" progId="Equation.3">
                  <p:embed/>
                </p:oleObj>
              </mc:Choice>
              <mc:Fallback>
                <p:oleObj name="Equation" r:id="rId11" imgW="3581400" imgH="241300" progId="Equation.3">
                  <p:embed/>
                  <p:pic>
                    <p:nvPicPr>
                      <p:cNvPr id="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00150" y="3841750"/>
                        <a:ext cx="7362825" cy="442913"/>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31797" name="Object 7"/>
          <p:cNvGraphicFramePr>
            <a:graphicFrameLocks noChangeAspect="1"/>
          </p:cNvGraphicFramePr>
          <p:nvPr/>
        </p:nvGraphicFramePr>
        <p:xfrm>
          <a:off x="1196975" y="4359275"/>
          <a:ext cx="7399338" cy="442913"/>
        </p:xfrm>
        <a:graphic>
          <a:graphicData uri="http://schemas.openxmlformats.org/presentationml/2006/ole">
            <mc:AlternateContent xmlns:mc="http://schemas.openxmlformats.org/markup-compatibility/2006">
              <mc:Choice xmlns:v="urn:schemas-microsoft-com:vml" Requires="v">
                <p:oleObj spid="_x0000_s70758" name="Equation" r:id="rId13" imgW="3683000" imgH="241300" progId="Equation.3">
                  <p:embed/>
                </p:oleObj>
              </mc:Choice>
              <mc:Fallback>
                <p:oleObj name="Equation" r:id="rId13" imgW="3683000" imgH="241300" progId="Equation.3">
                  <p:embed/>
                  <p:pic>
                    <p:nvPicPr>
                      <p:cNvPr id="0"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96975" y="4359275"/>
                        <a:ext cx="7399338" cy="442913"/>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31798" name="Object 8"/>
          <p:cNvGraphicFramePr>
            <a:graphicFrameLocks noChangeAspect="1"/>
          </p:cNvGraphicFramePr>
          <p:nvPr/>
        </p:nvGraphicFramePr>
        <p:xfrm>
          <a:off x="1200150" y="4878388"/>
          <a:ext cx="5299075" cy="887412"/>
        </p:xfrm>
        <a:graphic>
          <a:graphicData uri="http://schemas.openxmlformats.org/presentationml/2006/ole">
            <mc:AlternateContent xmlns:mc="http://schemas.openxmlformats.org/markup-compatibility/2006">
              <mc:Choice xmlns:v="urn:schemas-microsoft-com:vml" Requires="v">
                <p:oleObj spid="_x0000_s70759" name="Équation" r:id="rId15" imgW="2578100" imgH="482600" progId="Equation.3">
                  <p:embed/>
                </p:oleObj>
              </mc:Choice>
              <mc:Fallback>
                <p:oleObj name="Équation" r:id="rId15" imgW="2578100" imgH="482600" progId="Equation.3">
                  <p:embed/>
                  <p:pic>
                    <p:nvPicPr>
                      <p:cNvPr id="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00150" y="4878388"/>
                        <a:ext cx="5299075" cy="887412"/>
                      </a:xfrm>
                      <a:prstGeom prst="rect">
                        <a:avLst/>
                      </a:prstGeom>
                      <a:solidFill>
                        <a:srgbClr val="CCFFFF"/>
                      </a:solidFill>
                      <a:ln w="25400">
                        <a:solidFill>
                          <a:srgbClr val="8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31778">
                                            <p:txEl>
                                              <p:pRg st="9" end="9"/>
                                            </p:txEl>
                                          </p:spTgt>
                                        </p:tgtEl>
                                        <p:attrNameLst>
                                          <p:attrName>style.visibility</p:attrName>
                                        </p:attrNameLst>
                                      </p:cBhvr>
                                      <p:to>
                                        <p:strVal val="visible"/>
                                      </p:to>
                                    </p:set>
                                    <p:anim calcmode="lin" valueType="num">
                                      <p:cBhvr additive="base">
                                        <p:cTn id="7" dur="500" fill="hold"/>
                                        <p:tgtEl>
                                          <p:spTgt spid="331778">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1778">
                                            <p:txEl>
                                              <p:pRg st="9" end="9"/>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1796"/>
                                        </p:tgtEl>
                                        <p:attrNameLst>
                                          <p:attrName>style.visibility</p:attrName>
                                        </p:attrNameLst>
                                      </p:cBhvr>
                                      <p:to>
                                        <p:strVal val="visible"/>
                                      </p:to>
                                    </p:set>
                                    <p:anim calcmode="lin" valueType="num">
                                      <p:cBhvr additive="base">
                                        <p:cTn id="11" dur="500" fill="hold"/>
                                        <p:tgtEl>
                                          <p:spTgt spid="331796"/>
                                        </p:tgtEl>
                                        <p:attrNameLst>
                                          <p:attrName>ppt_x</p:attrName>
                                        </p:attrNameLst>
                                      </p:cBhvr>
                                      <p:tavLst>
                                        <p:tav tm="0">
                                          <p:val>
                                            <p:strVal val="#ppt_x"/>
                                          </p:val>
                                        </p:tav>
                                        <p:tav tm="100000">
                                          <p:val>
                                            <p:strVal val="#ppt_x"/>
                                          </p:val>
                                        </p:tav>
                                      </p:tavLst>
                                    </p:anim>
                                    <p:anim calcmode="lin" valueType="num">
                                      <p:cBhvr additive="base">
                                        <p:cTn id="12" dur="500" fill="hold"/>
                                        <p:tgtEl>
                                          <p:spTgt spid="33179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31797"/>
                                        </p:tgtEl>
                                        <p:attrNameLst>
                                          <p:attrName>style.visibility</p:attrName>
                                        </p:attrNameLst>
                                      </p:cBhvr>
                                      <p:to>
                                        <p:strVal val="visible"/>
                                      </p:to>
                                    </p:set>
                                    <p:anim calcmode="lin" valueType="num">
                                      <p:cBhvr additive="base">
                                        <p:cTn id="17" dur="500" fill="hold"/>
                                        <p:tgtEl>
                                          <p:spTgt spid="331797"/>
                                        </p:tgtEl>
                                        <p:attrNameLst>
                                          <p:attrName>ppt_x</p:attrName>
                                        </p:attrNameLst>
                                      </p:cBhvr>
                                      <p:tavLst>
                                        <p:tav tm="0">
                                          <p:val>
                                            <p:strVal val="#ppt_x"/>
                                          </p:val>
                                        </p:tav>
                                        <p:tav tm="100000">
                                          <p:val>
                                            <p:strVal val="#ppt_x"/>
                                          </p:val>
                                        </p:tav>
                                      </p:tavLst>
                                    </p:anim>
                                    <p:anim calcmode="lin" valueType="num">
                                      <p:cBhvr additive="base">
                                        <p:cTn id="18" dur="500" fill="hold"/>
                                        <p:tgtEl>
                                          <p:spTgt spid="331797"/>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31798"/>
                                        </p:tgtEl>
                                        <p:attrNameLst>
                                          <p:attrName>style.visibility</p:attrName>
                                        </p:attrNameLst>
                                      </p:cBhvr>
                                      <p:to>
                                        <p:strVal val="visible"/>
                                      </p:to>
                                    </p:set>
                                    <p:anim calcmode="lin" valueType="num">
                                      <p:cBhvr additive="base">
                                        <p:cTn id="23" dur="500" fill="hold"/>
                                        <p:tgtEl>
                                          <p:spTgt spid="331798"/>
                                        </p:tgtEl>
                                        <p:attrNameLst>
                                          <p:attrName>ppt_x</p:attrName>
                                        </p:attrNameLst>
                                      </p:cBhvr>
                                      <p:tavLst>
                                        <p:tav tm="0">
                                          <p:val>
                                            <p:strVal val="#ppt_x"/>
                                          </p:val>
                                        </p:tav>
                                        <p:tav tm="100000">
                                          <p:val>
                                            <p:strVal val="#ppt_x"/>
                                          </p:val>
                                        </p:tav>
                                      </p:tavLst>
                                    </p:anim>
                                    <p:anim calcmode="lin" valueType="num">
                                      <p:cBhvr additive="base">
                                        <p:cTn id="24" dur="500" fill="hold"/>
                                        <p:tgtEl>
                                          <p:spTgt spid="33179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31778">
                                            <p:txEl>
                                              <p:pRg st="17" end="17"/>
                                            </p:txEl>
                                          </p:spTgt>
                                        </p:tgtEl>
                                        <p:attrNameLst>
                                          <p:attrName>style.visibility</p:attrName>
                                        </p:attrNameLst>
                                      </p:cBhvr>
                                      <p:to>
                                        <p:strVal val="visible"/>
                                      </p:to>
                                    </p:set>
                                    <p:anim calcmode="lin" valueType="num">
                                      <p:cBhvr additive="base">
                                        <p:cTn id="27" dur="500" fill="hold"/>
                                        <p:tgtEl>
                                          <p:spTgt spid="331778">
                                            <p:txEl>
                                              <p:pRg st="17" end="1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31778">
                                            <p:txEl>
                                              <p:pRg st="17" end="1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31778">
                                            <p:txEl>
                                              <p:pRg st="18" end="18"/>
                                            </p:txEl>
                                          </p:spTgt>
                                        </p:tgtEl>
                                        <p:attrNameLst>
                                          <p:attrName>style.visibility</p:attrName>
                                        </p:attrNameLst>
                                      </p:cBhvr>
                                      <p:to>
                                        <p:strVal val="visible"/>
                                      </p:to>
                                    </p:set>
                                    <p:anim calcmode="lin" valueType="num">
                                      <p:cBhvr additive="base">
                                        <p:cTn id="31" dur="500" fill="hold"/>
                                        <p:tgtEl>
                                          <p:spTgt spid="331778">
                                            <p:txEl>
                                              <p:pRg st="18" end="1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31778">
                                            <p:txEl>
                                              <p:pRg st="18" end="1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1"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71682"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71683"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F258BB8-CC5A-B448-84DC-5543FE5541B0}" type="slidenum">
              <a:rPr kumimoji="0" lang="fr-FR" sz="800">
                <a:solidFill>
                  <a:srgbClr val="FFFFFF"/>
                </a:solidFill>
              </a:rPr>
              <a:pPr eaLnBrk="1" hangingPunct="1"/>
              <a:t>65</a:t>
            </a:fld>
            <a:endParaRPr kumimoji="0" lang="fr-FR" sz="800">
              <a:solidFill>
                <a:srgbClr val="FFFFFF"/>
              </a:solidFill>
            </a:endParaRPr>
          </a:p>
        </p:txBody>
      </p:sp>
      <p:sp>
        <p:nvSpPr>
          <p:cNvPr id="333826" name="Rectangle 2"/>
          <p:cNvSpPr>
            <a:spLocks noGrp="1" noChangeArrowheads="1"/>
          </p:cNvSpPr>
          <p:nvPr>
            <p:ph type="body" idx="1"/>
          </p:nvPr>
        </p:nvSpPr>
        <p:spPr>
          <a:xfrm>
            <a:off x="850900" y="628650"/>
            <a:ext cx="7772400" cy="3943350"/>
          </a:xfrm>
          <a:noFill/>
        </p:spPr>
        <p:txBody>
          <a:bodyPr>
            <a:spAutoFit/>
          </a:bodyPr>
          <a:lstStyle/>
          <a:p>
            <a:pPr marL="0" indent="0" eaLnBrk="1" hangingPunct="1">
              <a:buFont typeface="Wingdings" charset="0"/>
              <a:buNone/>
            </a:pPr>
            <a:r>
              <a:rPr lang="fr-FR" sz="2000" b="1">
                <a:solidFill>
                  <a:srgbClr val="800000"/>
                </a:solidFill>
                <a:latin typeface="Arial" charset="0"/>
                <a:ea typeface="ＭＳ Ｐゴシック" charset="0"/>
                <a:cs typeface="ＭＳ Ｐゴシック" charset="0"/>
              </a:rPr>
              <a:t>2. Elimination de l’effet ionosphérique (phase)</a:t>
            </a:r>
            <a:endParaRPr lang="fr-FR" sz="1800">
              <a:solidFill>
                <a:srgbClr val="800000"/>
              </a:solidFill>
              <a:latin typeface="Arial Narrow" charset="0"/>
              <a:ea typeface="ＭＳ Ｐゴシック" charset="0"/>
              <a:cs typeface="ＭＳ Ｐゴシック" charset="0"/>
            </a:endParaRPr>
          </a:p>
          <a:p>
            <a:pPr marL="0" indent="0" eaLnBrk="1" hangingPunct="1">
              <a:buFont typeface="Wingdings" charset="0"/>
              <a:buNone/>
            </a:pPr>
            <a:endParaRPr lang="fr-FR" sz="1000">
              <a:solidFill>
                <a:srgbClr val="800000"/>
              </a:solidFill>
              <a:latin typeface="Arial Narrow" charset="0"/>
              <a:ea typeface="ＭＳ Ｐゴシック" charset="0"/>
              <a:cs typeface="ＭＳ Ｐゴシック" charset="0"/>
            </a:endParaRPr>
          </a:p>
          <a:p>
            <a:pPr marL="0" indent="0" eaLnBrk="1" hangingPunct="1">
              <a:buFont typeface="Wingdings" charset="0"/>
              <a:buNone/>
            </a:pPr>
            <a:endParaRPr lang="fr-FR" sz="1000">
              <a:solidFill>
                <a:srgbClr val="800000"/>
              </a:solidFill>
              <a:latin typeface="Arial Narrow" charset="0"/>
              <a:ea typeface="ＭＳ Ｐゴシック" charset="0"/>
              <a:cs typeface="ＭＳ Ｐゴシック" charset="0"/>
            </a:endParaRPr>
          </a:p>
          <a:p>
            <a:pPr marL="0" indent="0" eaLnBrk="1" hangingPunct="1">
              <a:buFont typeface="Wingdings" charset="0"/>
              <a:buNone/>
            </a:pPr>
            <a:r>
              <a:rPr lang="fr-FR" sz="1600">
                <a:latin typeface="Arial" charset="0"/>
                <a:ea typeface="ＭＳ Ｐゴシック" charset="0"/>
                <a:cs typeface="Arial" charset="0"/>
              </a:rPr>
              <a:t>D’après l’équation de la mesure de phase :</a:t>
            </a:r>
          </a:p>
          <a:p>
            <a:pPr marL="0" indent="0" eaLnBrk="1" hangingPunct="1">
              <a:buFont typeface="Wingdings" charset="0"/>
              <a:buNone/>
            </a:pPr>
            <a:endParaRPr lang="fr-FR" sz="1600">
              <a:latin typeface="Arial" charset="0"/>
              <a:ea typeface="ＭＳ Ｐゴシック" charset="0"/>
              <a:cs typeface="Arial" charset="0"/>
            </a:endParaRPr>
          </a:p>
          <a:p>
            <a:pPr marL="0" indent="0" eaLnBrk="1" hangingPunct="1">
              <a:buFont typeface="Wingdings" charset="0"/>
              <a:buNone/>
            </a:pPr>
            <a:endParaRPr lang="fr-FR" sz="1600">
              <a:latin typeface="Arial" charset="0"/>
              <a:ea typeface="ＭＳ Ｐゴシック" charset="0"/>
              <a:cs typeface="Arial" charset="0"/>
            </a:endParaRPr>
          </a:p>
          <a:p>
            <a:pPr marL="0" indent="0" eaLnBrk="1" hangingPunct="1">
              <a:buFont typeface="Wingdings" charset="0"/>
              <a:buNone/>
            </a:pPr>
            <a:r>
              <a:rPr lang="fr-FR" sz="1600">
                <a:latin typeface="Arial" charset="0"/>
                <a:ea typeface="ＭＳ Ｐゴシック" charset="0"/>
                <a:cs typeface="Arial" charset="0"/>
              </a:rPr>
              <a:t>Nous avons :</a:t>
            </a:r>
          </a:p>
          <a:p>
            <a:pPr marL="0" indent="0" eaLnBrk="1" hangingPunct="1">
              <a:buFont typeface="Wingdings" charset="0"/>
              <a:buNone/>
            </a:pPr>
            <a:endParaRPr lang="fr-FR" sz="1600">
              <a:latin typeface="Arial" charset="0"/>
              <a:ea typeface="ＭＳ Ｐゴシック" charset="0"/>
              <a:cs typeface="Arial" charset="0"/>
            </a:endParaRPr>
          </a:p>
          <a:p>
            <a:pPr marL="0" indent="0" eaLnBrk="1" hangingPunct="1">
              <a:buFont typeface="Wingdings" charset="0"/>
              <a:buNone/>
            </a:pPr>
            <a:endParaRPr lang="fr-FR" sz="1600">
              <a:latin typeface="Arial" charset="0"/>
              <a:ea typeface="ＭＳ Ｐゴシック" charset="0"/>
              <a:cs typeface="Arial" charset="0"/>
            </a:endParaRPr>
          </a:p>
          <a:p>
            <a:pPr marL="0" indent="0" eaLnBrk="1" hangingPunct="1">
              <a:buFont typeface="Wingdings" charset="0"/>
              <a:buNone/>
            </a:pPr>
            <a:endParaRPr lang="fr-FR" sz="1600">
              <a:latin typeface="Arial" charset="0"/>
              <a:ea typeface="ＭＳ Ｐゴシック" charset="0"/>
              <a:cs typeface="Arial" charset="0"/>
            </a:endParaRPr>
          </a:p>
          <a:p>
            <a:pPr marL="0" indent="0" eaLnBrk="1" hangingPunct="1">
              <a:buFont typeface="Wingdings" charset="0"/>
              <a:buNone/>
            </a:pPr>
            <a:endParaRPr lang="fr-FR" sz="1600">
              <a:latin typeface="Arial" charset="0"/>
              <a:ea typeface="ＭＳ Ｐゴシック" charset="0"/>
              <a:cs typeface="Arial" charset="0"/>
            </a:endParaRPr>
          </a:p>
          <a:p>
            <a:pPr marL="0" indent="0" eaLnBrk="1" hangingPunct="1">
              <a:buFont typeface="Wingdings" charset="0"/>
              <a:buNone/>
            </a:pPr>
            <a:endParaRPr lang="fr-FR" sz="1600">
              <a:latin typeface="Arial" charset="0"/>
              <a:ea typeface="ＭＳ Ｐゴシック" charset="0"/>
              <a:cs typeface="Arial" charset="0"/>
            </a:endParaRPr>
          </a:p>
          <a:p>
            <a:pPr marL="0" indent="0" eaLnBrk="1" hangingPunct="1">
              <a:buFont typeface="Wingdings" charset="0"/>
              <a:buNone/>
            </a:pPr>
            <a:r>
              <a:rPr lang="fr-FR" sz="1600">
                <a:latin typeface="Arial" charset="0"/>
                <a:ea typeface="ＭＳ Ｐゴシック" charset="0"/>
                <a:cs typeface="Arial" charset="0"/>
              </a:rPr>
              <a:t>Pour d’éliminer l’effets ionosphériques on forme les combinaisons linéaires à partir de la combinaison </a:t>
            </a:r>
            <a:r>
              <a:rPr lang="fr-FR" sz="1600" b="1" i="1">
                <a:latin typeface="Arial" charset="0"/>
                <a:ea typeface="ＭＳ Ｐゴシック" charset="0"/>
                <a:cs typeface="Arial" charset="0"/>
              </a:rPr>
              <a:t>L</a:t>
            </a:r>
            <a:r>
              <a:rPr lang="fr-FR" sz="1600" b="1" i="1" baseline="-25000">
                <a:latin typeface="Arial" charset="0"/>
                <a:ea typeface="ＭＳ Ｐゴシック" charset="0"/>
                <a:cs typeface="Arial" charset="0"/>
              </a:rPr>
              <a:t>3 </a:t>
            </a:r>
            <a:r>
              <a:rPr lang="fr-FR" sz="1600">
                <a:latin typeface="Arial" charset="0"/>
                <a:ea typeface="ＭＳ Ｐゴシック" charset="0"/>
                <a:cs typeface="Arial" charset="0"/>
              </a:rPr>
              <a:t>:</a:t>
            </a:r>
          </a:p>
        </p:txBody>
      </p:sp>
      <p:sp>
        <p:nvSpPr>
          <p:cNvPr id="71685" name="Rectangle 3"/>
          <p:cNvSpPr>
            <a:spLocks noGrp="1" noChangeArrowheads="1"/>
          </p:cNvSpPr>
          <p:nvPr>
            <p:ph type="title"/>
          </p:nvPr>
        </p:nvSpPr>
        <p:spPr>
          <a:xfrm>
            <a:off x="1193800" y="88900"/>
            <a:ext cx="807085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a:latin typeface="Arial" charset="0"/>
                <a:ea typeface="ＭＳ Ｐゴシック" charset="0"/>
                <a:cs typeface="Times New Roman" charset="0"/>
              </a:rPr>
              <a:t>L‘ionosphère</a:t>
            </a:r>
            <a:endParaRPr lang="fr-FR" sz="1800" b="0">
              <a:latin typeface="Arial" charset="0"/>
              <a:ea typeface="ＭＳ Ｐゴシック" charset="0"/>
              <a:cs typeface="Times New Roman" charset="0"/>
            </a:endParaRPr>
          </a:p>
        </p:txBody>
      </p:sp>
      <p:sp>
        <p:nvSpPr>
          <p:cNvPr id="71686" name="Rectangle 4"/>
          <p:cNvSpPr>
            <a:spLocks noChangeArrowheads="1"/>
          </p:cNvSpPr>
          <p:nvPr/>
        </p:nvSpPr>
        <p:spPr bwMode="auto">
          <a:xfrm>
            <a:off x="-11113" y="3195638"/>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71687" name="Rectangle 5"/>
          <p:cNvSpPr>
            <a:spLocks noChangeArrowheads="1"/>
          </p:cNvSpPr>
          <p:nvPr/>
        </p:nvSpPr>
        <p:spPr bwMode="auto">
          <a:xfrm>
            <a:off x="-11113" y="3586163"/>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graphicFrame>
        <p:nvGraphicFramePr>
          <p:cNvPr id="71688" name="Object 2"/>
          <p:cNvGraphicFramePr>
            <a:graphicFrameLocks noChangeAspect="1"/>
          </p:cNvGraphicFramePr>
          <p:nvPr/>
        </p:nvGraphicFramePr>
        <p:xfrm>
          <a:off x="4867275" y="1247775"/>
          <a:ext cx="3941763" cy="587375"/>
        </p:xfrm>
        <a:graphic>
          <a:graphicData uri="http://schemas.openxmlformats.org/presentationml/2006/ole">
            <mc:AlternateContent xmlns:mc="http://schemas.openxmlformats.org/markup-compatibility/2006">
              <mc:Choice xmlns:v="urn:schemas-microsoft-com:vml" Requires="v">
                <p:oleObj spid="_x0000_s71741" name="Equation" r:id="rId3" imgW="2362200" imgH="393700" progId="Equation.3">
                  <p:embed/>
                </p:oleObj>
              </mc:Choice>
              <mc:Fallback>
                <p:oleObj name="Equation" r:id="rId3" imgW="2362200" imgH="3937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275" y="1247775"/>
                        <a:ext cx="3941763" cy="58737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33834" name="Object 3"/>
          <p:cNvGraphicFramePr>
            <a:graphicFrameLocks noChangeAspect="1"/>
          </p:cNvGraphicFramePr>
          <p:nvPr/>
        </p:nvGraphicFramePr>
        <p:xfrm>
          <a:off x="3108325" y="4327525"/>
          <a:ext cx="1866900" cy="598488"/>
        </p:xfrm>
        <a:graphic>
          <a:graphicData uri="http://schemas.openxmlformats.org/presentationml/2006/ole">
            <mc:AlternateContent xmlns:mc="http://schemas.openxmlformats.org/markup-compatibility/2006">
              <mc:Choice xmlns:v="urn:schemas-microsoft-com:vml" Requires="v">
                <p:oleObj spid="_x0000_s71742" name="Equation" r:id="rId5" imgW="1206500" imgH="431800" progId="Equation.3">
                  <p:embed/>
                </p:oleObj>
              </mc:Choice>
              <mc:Fallback>
                <p:oleObj name="Equation" r:id="rId5" imgW="1206500" imgH="4318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8325" y="4327525"/>
                        <a:ext cx="1866900" cy="598488"/>
                      </a:xfrm>
                      <a:prstGeom prst="rect">
                        <a:avLst/>
                      </a:prstGeom>
                      <a:solidFill>
                        <a:srgbClr val="CCFFFF"/>
                      </a:solidFill>
                      <a:ln>
                        <a:noFill/>
                      </a:ln>
                      <a:effectLst/>
                      <a:extLst>
                        <a:ext uri="{91240B29-F687-4f45-9708-019B960494DF}">
                          <a14:hiddenLine xmlns:a14="http://schemas.microsoft.com/office/drawing/2010/main" w="25400">
                            <a:solidFill>
                              <a:srgbClr val="8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33841" name="Object 4"/>
          <p:cNvGraphicFramePr>
            <a:graphicFrameLocks noChangeAspect="1"/>
          </p:cNvGraphicFramePr>
          <p:nvPr/>
        </p:nvGraphicFramePr>
        <p:xfrm>
          <a:off x="2270125" y="2243138"/>
          <a:ext cx="5483225" cy="1495425"/>
        </p:xfrm>
        <a:graphic>
          <a:graphicData uri="http://schemas.openxmlformats.org/presentationml/2006/ole">
            <mc:AlternateContent xmlns:mc="http://schemas.openxmlformats.org/markup-compatibility/2006">
              <mc:Choice xmlns:v="urn:schemas-microsoft-com:vml" Requires="v">
                <p:oleObj spid="_x0000_s71743" name="Equation" r:id="rId7" imgW="2667000" imgH="812800" progId="Equation.3">
                  <p:embed/>
                </p:oleObj>
              </mc:Choice>
              <mc:Fallback>
                <p:oleObj name="Equation" r:id="rId7" imgW="2667000" imgH="81280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0125" y="2243138"/>
                        <a:ext cx="5483225" cy="149542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33843" name="Object 5"/>
          <p:cNvGraphicFramePr>
            <a:graphicFrameLocks noChangeAspect="1"/>
          </p:cNvGraphicFramePr>
          <p:nvPr/>
        </p:nvGraphicFramePr>
        <p:xfrm>
          <a:off x="352425" y="5264150"/>
          <a:ext cx="8559800" cy="754063"/>
        </p:xfrm>
        <a:graphic>
          <a:graphicData uri="http://schemas.openxmlformats.org/presentationml/2006/ole">
            <mc:AlternateContent xmlns:mc="http://schemas.openxmlformats.org/markup-compatibility/2006">
              <mc:Choice xmlns:v="urn:schemas-microsoft-com:vml" Requires="v">
                <p:oleObj spid="_x0000_s71744" name="Équation" r:id="rId9" imgW="4902200" imgH="482600" progId="Equation.3">
                  <p:embed/>
                </p:oleObj>
              </mc:Choice>
              <mc:Fallback>
                <p:oleObj name="Équation" r:id="rId9" imgW="4902200" imgH="482600" progId="Equation.3">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425" y="5264150"/>
                        <a:ext cx="8559800" cy="754063"/>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33826">
                                            <p:txEl>
                                              <p:pRg st="6" end="6"/>
                                            </p:txEl>
                                          </p:spTgt>
                                        </p:tgtEl>
                                        <p:attrNameLst>
                                          <p:attrName>style.visibility</p:attrName>
                                        </p:attrNameLst>
                                      </p:cBhvr>
                                      <p:to>
                                        <p:strVal val="visible"/>
                                      </p:to>
                                    </p:set>
                                    <p:anim calcmode="lin" valueType="num">
                                      <p:cBhvr additive="base">
                                        <p:cTn id="7" dur="500" fill="hold"/>
                                        <p:tgtEl>
                                          <p:spTgt spid="333826">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3826">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3841"/>
                                        </p:tgtEl>
                                        <p:attrNameLst>
                                          <p:attrName>style.visibility</p:attrName>
                                        </p:attrNameLst>
                                      </p:cBhvr>
                                      <p:to>
                                        <p:strVal val="visible"/>
                                      </p:to>
                                    </p:set>
                                    <p:anim calcmode="lin" valueType="num">
                                      <p:cBhvr additive="base">
                                        <p:cTn id="11" dur="500" fill="hold"/>
                                        <p:tgtEl>
                                          <p:spTgt spid="333841"/>
                                        </p:tgtEl>
                                        <p:attrNameLst>
                                          <p:attrName>ppt_x</p:attrName>
                                        </p:attrNameLst>
                                      </p:cBhvr>
                                      <p:tavLst>
                                        <p:tav tm="0">
                                          <p:val>
                                            <p:strVal val="#ppt_x"/>
                                          </p:val>
                                        </p:tav>
                                        <p:tav tm="100000">
                                          <p:val>
                                            <p:strVal val="#ppt_x"/>
                                          </p:val>
                                        </p:tav>
                                      </p:tavLst>
                                    </p:anim>
                                    <p:anim calcmode="lin" valueType="num">
                                      <p:cBhvr additive="base">
                                        <p:cTn id="12" dur="500" fill="hold"/>
                                        <p:tgtEl>
                                          <p:spTgt spid="333841"/>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33826">
                                            <p:txEl>
                                              <p:pRg st="12" end="12"/>
                                            </p:txEl>
                                          </p:spTgt>
                                        </p:tgtEl>
                                        <p:attrNameLst>
                                          <p:attrName>style.visibility</p:attrName>
                                        </p:attrNameLst>
                                      </p:cBhvr>
                                      <p:to>
                                        <p:strVal val="visible"/>
                                      </p:to>
                                    </p:set>
                                    <p:anim calcmode="lin" valueType="num">
                                      <p:cBhvr additive="base">
                                        <p:cTn id="17" dur="500" fill="hold"/>
                                        <p:tgtEl>
                                          <p:spTgt spid="333826">
                                            <p:txEl>
                                              <p:pRg st="12" end="1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33826">
                                            <p:txEl>
                                              <p:pRg st="12" end="1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33834"/>
                                        </p:tgtEl>
                                        <p:attrNameLst>
                                          <p:attrName>style.visibility</p:attrName>
                                        </p:attrNameLst>
                                      </p:cBhvr>
                                      <p:to>
                                        <p:strVal val="visible"/>
                                      </p:to>
                                    </p:set>
                                    <p:anim calcmode="lin" valueType="num">
                                      <p:cBhvr additive="base">
                                        <p:cTn id="21" dur="500" fill="hold"/>
                                        <p:tgtEl>
                                          <p:spTgt spid="333834"/>
                                        </p:tgtEl>
                                        <p:attrNameLst>
                                          <p:attrName>ppt_x</p:attrName>
                                        </p:attrNameLst>
                                      </p:cBhvr>
                                      <p:tavLst>
                                        <p:tav tm="0">
                                          <p:val>
                                            <p:strVal val="#ppt_x"/>
                                          </p:val>
                                        </p:tav>
                                        <p:tav tm="100000">
                                          <p:val>
                                            <p:strVal val="#ppt_x"/>
                                          </p:val>
                                        </p:tav>
                                      </p:tavLst>
                                    </p:anim>
                                    <p:anim calcmode="lin" valueType="num">
                                      <p:cBhvr additive="base">
                                        <p:cTn id="22" dur="500" fill="hold"/>
                                        <p:tgtEl>
                                          <p:spTgt spid="333834"/>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33843"/>
                                        </p:tgtEl>
                                        <p:attrNameLst>
                                          <p:attrName>style.visibility</p:attrName>
                                        </p:attrNameLst>
                                      </p:cBhvr>
                                      <p:to>
                                        <p:strVal val="visible"/>
                                      </p:to>
                                    </p:set>
                                    <p:anim calcmode="lin" valueType="num">
                                      <p:cBhvr additive="base">
                                        <p:cTn id="27" dur="500" fill="hold"/>
                                        <p:tgtEl>
                                          <p:spTgt spid="333843"/>
                                        </p:tgtEl>
                                        <p:attrNameLst>
                                          <p:attrName>ppt_x</p:attrName>
                                        </p:attrNameLst>
                                      </p:cBhvr>
                                      <p:tavLst>
                                        <p:tav tm="0">
                                          <p:val>
                                            <p:strVal val="#ppt_x"/>
                                          </p:val>
                                        </p:tav>
                                        <p:tav tm="100000">
                                          <p:val>
                                            <p:strVal val="#ppt_x"/>
                                          </p:val>
                                        </p:tav>
                                      </p:tavLst>
                                    </p:anim>
                                    <p:anim calcmode="lin" valueType="num">
                                      <p:cBhvr additive="base">
                                        <p:cTn id="28" dur="500" fill="hold"/>
                                        <p:tgtEl>
                                          <p:spTgt spid="3338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5"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72706"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72707"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F56EF219-2AD8-854E-927A-0CE75720BBAA}" type="slidenum">
              <a:rPr kumimoji="0" lang="fr-FR" sz="800">
                <a:solidFill>
                  <a:srgbClr val="FFFFFF"/>
                </a:solidFill>
              </a:rPr>
              <a:pPr eaLnBrk="1" hangingPunct="1"/>
              <a:t>66</a:t>
            </a:fld>
            <a:endParaRPr kumimoji="0" lang="fr-FR" sz="800">
              <a:solidFill>
                <a:srgbClr val="FFFFFF"/>
              </a:solidFill>
            </a:endParaRPr>
          </a:p>
        </p:txBody>
      </p:sp>
      <p:sp>
        <p:nvSpPr>
          <p:cNvPr id="72708" name="Rectangle 2"/>
          <p:cNvSpPr>
            <a:spLocks noGrp="1" noChangeArrowheads="1"/>
          </p:cNvSpPr>
          <p:nvPr>
            <p:ph type="body" idx="1"/>
          </p:nvPr>
        </p:nvSpPr>
        <p:spPr>
          <a:xfrm>
            <a:off x="850900" y="628650"/>
            <a:ext cx="7772400" cy="909638"/>
          </a:xfrm>
          <a:noFill/>
        </p:spPr>
        <p:txBody>
          <a:bodyPr>
            <a:spAutoFit/>
          </a:bodyPr>
          <a:lstStyle/>
          <a:p>
            <a:pPr marL="0" indent="0" eaLnBrk="1" hangingPunct="1">
              <a:buFont typeface="Wingdings" charset="0"/>
              <a:buNone/>
            </a:pPr>
            <a:r>
              <a:rPr lang="fr-FR" sz="2000" b="1">
                <a:solidFill>
                  <a:srgbClr val="800000"/>
                </a:solidFill>
                <a:latin typeface="Arial" charset="0"/>
                <a:ea typeface="ＭＳ Ｐゴシック" charset="0"/>
                <a:cs typeface="ＭＳ Ｐゴシック" charset="0"/>
              </a:rPr>
              <a:t>2. Elimination de l’effet ionosphérique (phase)</a:t>
            </a:r>
            <a:endParaRPr lang="fr-FR" sz="1800">
              <a:solidFill>
                <a:srgbClr val="800000"/>
              </a:solidFill>
              <a:latin typeface="Arial Narrow" charset="0"/>
              <a:ea typeface="ＭＳ Ｐゴシック" charset="0"/>
              <a:cs typeface="ＭＳ Ｐゴシック" charset="0"/>
            </a:endParaRPr>
          </a:p>
          <a:p>
            <a:pPr marL="0" indent="0" eaLnBrk="1" hangingPunct="1">
              <a:buFont typeface="Wingdings" charset="0"/>
              <a:buNone/>
            </a:pPr>
            <a:endParaRPr lang="fr-FR" sz="1000">
              <a:solidFill>
                <a:srgbClr val="800000"/>
              </a:solidFill>
              <a:latin typeface="Arial Narrow" charset="0"/>
              <a:ea typeface="ＭＳ Ｐゴシック" charset="0"/>
              <a:cs typeface="ＭＳ Ｐゴシック" charset="0"/>
            </a:endParaRPr>
          </a:p>
          <a:p>
            <a:pPr marL="0" indent="0" eaLnBrk="1" hangingPunct="1">
              <a:buFont typeface="Wingdings" charset="0"/>
              <a:buNone/>
            </a:pPr>
            <a:endParaRPr lang="fr-FR" sz="1800">
              <a:latin typeface="Arial Narrow" charset="0"/>
              <a:ea typeface="ＭＳ Ｐゴシック" charset="0"/>
              <a:cs typeface="ＭＳ Ｐゴシック" charset="0"/>
            </a:endParaRPr>
          </a:p>
        </p:txBody>
      </p:sp>
      <p:sp>
        <p:nvSpPr>
          <p:cNvPr id="72709" name="Rectangle 3"/>
          <p:cNvSpPr>
            <a:spLocks noGrp="1" noChangeArrowheads="1"/>
          </p:cNvSpPr>
          <p:nvPr>
            <p:ph type="title"/>
          </p:nvPr>
        </p:nvSpPr>
        <p:spPr>
          <a:xfrm>
            <a:off x="1193800" y="88900"/>
            <a:ext cx="807085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a:latin typeface="Arial" charset="0"/>
                <a:ea typeface="ＭＳ Ｐゴシック" charset="0"/>
                <a:cs typeface="Times New Roman" charset="0"/>
              </a:rPr>
              <a:t>L‘ionosphère</a:t>
            </a:r>
            <a:endParaRPr lang="fr-FR" sz="1800" b="0">
              <a:latin typeface="Arial" charset="0"/>
              <a:ea typeface="ＭＳ Ｐゴシック" charset="0"/>
              <a:cs typeface="Times New Roman" charset="0"/>
            </a:endParaRPr>
          </a:p>
        </p:txBody>
      </p:sp>
      <p:sp>
        <p:nvSpPr>
          <p:cNvPr id="72710" name="Rectangle 4"/>
          <p:cNvSpPr>
            <a:spLocks noChangeArrowheads="1"/>
          </p:cNvSpPr>
          <p:nvPr/>
        </p:nvSpPr>
        <p:spPr bwMode="auto">
          <a:xfrm>
            <a:off x="-11113" y="3195638"/>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72711" name="Rectangle 5"/>
          <p:cNvSpPr>
            <a:spLocks noChangeArrowheads="1"/>
          </p:cNvSpPr>
          <p:nvPr/>
        </p:nvSpPr>
        <p:spPr bwMode="auto">
          <a:xfrm>
            <a:off x="-11113" y="3586163"/>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graphicFrame>
        <p:nvGraphicFramePr>
          <p:cNvPr id="335881" name="Object 2"/>
          <p:cNvGraphicFramePr>
            <a:graphicFrameLocks noChangeAspect="1"/>
          </p:cNvGraphicFramePr>
          <p:nvPr/>
        </p:nvGraphicFramePr>
        <p:xfrm>
          <a:off x="352425" y="5264150"/>
          <a:ext cx="8559800" cy="754063"/>
        </p:xfrm>
        <a:graphic>
          <a:graphicData uri="http://schemas.openxmlformats.org/presentationml/2006/ole">
            <mc:AlternateContent xmlns:mc="http://schemas.openxmlformats.org/markup-compatibility/2006">
              <mc:Choice xmlns:v="urn:schemas-microsoft-com:vml" Requires="v">
                <p:oleObj spid="_x0000_s72755" name="Equation" r:id="rId3" imgW="4902200" imgH="482600" progId="Equation.3">
                  <p:embed/>
                </p:oleObj>
              </mc:Choice>
              <mc:Fallback>
                <p:oleObj name="Equation" r:id="rId3" imgW="4902200" imgH="4826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 y="5264150"/>
                        <a:ext cx="8559800" cy="754063"/>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35882" name="Object 3"/>
          <p:cNvGraphicFramePr>
            <a:graphicFrameLocks noChangeAspect="1"/>
          </p:cNvGraphicFramePr>
          <p:nvPr/>
        </p:nvGraphicFramePr>
        <p:xfrm>
          <a:off x="1423988" y="7385050"/>
          <a:ext cx="6634162" cy="839788"/>
        </p:xfrm>
        <a:graphic>
          <a:graphicData uri="http://schemas.openxmlformats.org/presentationml/2006/ole">
            <mc:AlternateContent xmlns:mc="http://schemas.openxmlformats.org/markup-compatibility/2006">
              <mc:Choice xmlns:v="urn:schemas-microsoft-com:vml" Requires="v">
                <p:oleObj spid="_x0000_s72756" name="Equation" r:id="rId5" imgW="3225800" imgH="457200" progId="Equation.3">
                  <p:embed/>
                </p:oleObj>
              </mc:Choice>
              <mc:Fallback>
                <p:oleObj name="Equation" r:id="rId5" imgW="3225800" imgH="4572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3988" y="7385050"/>
                        <a:ext cx="6634162" cy="839788"/>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35883" name="Object 4"/>
          <p:cNvGraphicFramePr>
            <a:graphicFrameLocks noChangeAspect="1"/>
          </p:cNvGraphicFramePr>
          <p:nvPr/>
        </p:nvGraphicFramePr>
        <p:xfrm>
          <a:off x="1358900" y="9417050"/>
          <a:ext cx="7207250" cy="887413"/>
        </p:xfrm>
        <a:graphic>
          <a:graphicData uri="http://schemas.openxmlformats.org/presentationml/2006/ole">
            <mc:AlternateContent xmlns:mc="http://schemas.openxmlformats.org/markup-compatibility/2006">
              <mc:Choice xmlns:v="urn:schemas-microsoft-com:vml" Requires="v">
                <p:oleObj spid="_x0000_s72757" name="Équation" r:id="rId7" imgW="3505200" imgH="482600" progId="Equation.3">
                  <p:embed/>
                </p:oleObj>
              </mc:Choice>
              <mc:Fallback>
                <p:oleObj name="Équation" r:id="rId7" imgW="3505200" imgH="48260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58900" y="9417050"/>
                        <a:ext cx="7207250" cy="887413"/>
                      </a:xfrm>
                      <a:prstGeom prst="rect">
                        <a:avLst/>
                      </a:prstGeom>
                      <a:solidFill>
                        <a:srgbClr val="CCFFFF"/>
                      </a:solidFill>
                      <a:ln w="25400">
                        <a:solidFill>
                          <a:srgbClr val="8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35886" name="Rectangle 14"/>
          <p:cNvSpPr>
            <a:spLocks noChangeArrowheads="1"/>
          </p:cNvSpPr>
          <p:nvPr/>
        </p:nvSpPr>
        <p:spPr bwMode="auto">
          <a:xfrm>
            <a:off x="849313" y="6858000"/>
            <a:ext cx="77724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l">
              <a:spcBef>
                <a:spcPct val="20000"/>
              </a:spcBef>
              <a:buClr>
                <a:srgbClr val="FF9900"/>
              </a:buClr>
              <a:buFont typeface="Wingdings" charset="0"/>
              <a:buNone/>
            </a:pPr>
            <a:endParaRPr kumimoji="0" lang="fr-FR" sz="1600">
              <a:solidFill>
                <a:schemeClr val="bg1"/>
              </a:solidFill>
              <a:latin typeface="Arial" charset="0"/>
              <a:cs typeface="Arial" charset="0"/>
            </a:endParaRPr>
          </a:p>
          <a:p>
            <a:pPr algn="l">
              <a:spcBef>
                <a:spcPct val="20000"/>
              </a:spcBef>
              <a:buClr>
                <a:srgbClr val="FF9900"/>
              </a:buClr>
              <a:buFont typeface="Wingdings" charset="0"/>
              <a:buNone/>
            </a:pPr>
            <a:r>
              <a:rPr kumimoji="0" lang="fr-FR" sz="1600">
                <a:solidFill>
                  <a:schemeClr val="bg1"/>
                </a:solidFill>
                <a:latin typeface="Arial" charset="0"/>
                <a:cs typeface="Arial" charset="0"/>
              </a:rPr>
              <a:t>D’après la relation trouvé précédemment, nous avons</a:t>
            </a:r>
          </a:p>
          <a:p>
            <a:pPr algn="l">
              <a:spcBef>
                <a:spcPct val="20000"/>
              </a:spcBef>
              <a:buClr>
                <a:srgbClr val="FF9900"/>
              </a:buClr>
              <a:buFont typeface="Wingdings" charset="0"/>
              <a:buNone/>
            </a:pPr>
            <a:endParaRPr kumimoji="0" lang="fr-FR" sz="1600">
              <a:solidFill>
                <a:schemeClr val="bg1"/>
              </a:solidFill>
              <a:latin typeface="Arial" charset="0"/>
              <a:cs typeface="Arial" charset="0"/>
            </a:endParaRPr>
          </a:p>
          <a:p>
            <a:pPr algn="l">
              <a:spcBef>
                <a:spcPct val="20000"/>
              </a:spcBef>
              <a:buClr>
                <a:srgbClr val="FF9900"/>
              </a:buClr>
              <a:buFont typeface="Wingdings" charset="0"/>
              <a:buNone/>
            </a:pPr>
            <a:endParaRPr kumimoji="0" lang="fr-FR" sz="1600">
              <a:solidFill>
                <a:schemeClr val="bg1"/>
              </a:solidFill>
              <a:latin typeface="Arial" charset="0"/>
              <a:cs typeface="Arial" charset="0"/>
            </a:endParaRPr>
          </a:p>
          <a:p>
            <a:pPr algn="l">
              <a:spcBef>
                <a:spcPct val="20000"/>
              </a:spcBef>
              <a:buClr>
                <a:srgbClr val="FF9900"/>
              </a:buClr>
              <a:buFont typeface="Wingdings" charset="0"/>
              <a:buNone/>
            </a:pPr>
            <a:endParaRPr kumimoji="0" lang="fr-FR" sz="1600">
              <a:solidFill>
                <a:schemeClr val="bg1"/>
              </a:solidFill>
              <a:latin typeface="Arial" charset="0"/>
              <a:cs typeface="Arial" charset="0"/>
            </a:endParaRPr>
          </a:p>
          <a:p>
            <a:pPr algn="l">
              <a:spcBef>
                <a:spcPct val="20000"/>
              </a:spcBef>
              <a:buClr>
                <a:srgbClr val="FF9900"/>
              </a:buClr>
              <a:buFont typeface="Wingdings" charset="0"/>
              <a:buNone/>
            </a:pPr>
            <a:endParaRPr kumimoji="0" lang="fr-FR" sz="1600">
              <a:solidFill>
                <a:schemeClr val="bg1"/>
              </a:solidFill>
              <a:latin typeface="Arial" charset="0"/>
              <a:cs typeface="Arial" charset="0"/>
            </a:endParaRPr>
          </a:p>
          <a:p>
            <a:pPr algn="l">
              <a:spcBef>
                <a:spcPct val="20000"/>
              </a:spcBef>
              <a:buClr>
                <a:srgbClr val="FF9900"/>
              </a:buClr>
              <a:buFont typeface="Wingdings" charset="0"/>
              <a:buNone/>
            </a:pPr>
            <a:r>
              <a:rPr kumimoji="0" lang="fr-FR" sz="1600">
                <a:solidFill>
                  <a:schemeClr val="bg1"/>
                </a:solidFill>
                <a:latin typeface="Arial" charset="0"/>
                <a:cs typeface="Arial" charset="0"/>
              </a:rPr>
              <a:t>Et ainsi nous avons éliminer l’effets ionosphériques pour l’équation de la phase sur </a:t>
            </a:r>
            <a:r>
              <a:rPr kumimoji="0" lang="fr-FR" sz="1600" b="1" i="1">
                <a:solidFill>
                  <a:schemeClr val="bg1"/>
                </a:solidFill>
                <a:latin typeface="Arial" charset="0"/>
                <a:cs typeface="Arial" charset="0"/>
              </a:rPr>
              <a:t>L</a:t>
            </a:r>
            <a:r>
              <a:rPr kumimoji="0" lang="fr-FR" sz="1600" b="1" i="1" baseline="-25000">
                <a:solidFill>
                  <a:schemeClr val="bg1"/>
                </a:solidFill>
                <a:latin typeface="Arial" charset="0"/>
                <a:cs typeface="Arial" charset="0"/>
              </a:rPr>
              <a:t>3</a:t>
            </a:r>
            <a:r>
              <a:rPr kumimoji="0" lang="fr-FR" sz="1600">
                <a:solidFill>
                  <a:schemeClr val="bg1"/>
                </a:solidFill>
                <a:latin typeface="Arial" charset="0"/>
                <a:cs typeface="Arial" charset="0"/>
              </a:rPr>
              <a:t> en fonction de </a:t>
            </a:r>
            <a:r>
              <a:rPr kumimoji="0" lang="fr-FR" sz="1600" b="1" i="1">
                <a:solidFill>
                  <a:schemeClr val="bg1"/>
                </a:solidFill>
                <a:latin typeface="Arial" charset="0"/>
                <a:cs typeface="Arial" charset="0"/>
              </a:rPr>
              <a:t>f</a:t>
            </a:r>
            <a:r>
              <a:rPr kumimoji="0" lang="fr-FR" sz="1600" b="1" i="1" baseline="-25000">
                <a:solidFill>
                  <a:schemeClr val="bg1"/>
                </a:solidFill>
                <a:latin typeface="Arial" charset="0"/>
                <a:cs typeface="Arial" charset="0"/>
              </a:rPr>
              <a:t>1</a:t>
            </a:r>
            <a:r>
              <a:rPr kumimoji="0" lang="fr-FR" sz="1600">
                <a:solidFill>
                  <a:schemeClr val="bg1"/>
                </a:solidFill>
                <a:latin typeface="Arial" charset="0"/>
                <a:cs typeface="Arial" charset="0"/>
              </a:rPr>
              <a:t> et </a:t>
            </a:r>
            <a:r>
              <a:rPr kumimoji="0" lang="fr-FR" sz="1600" b="1" i="1">
                <a:solidFill>
                  <a:schemeClr val="bg1"/>
                </a:solidFill>
                <a:latin typeface="Arial" charset="0"/>
                <a:cs typeface="Arial" charset="0"/>
              </a:rPr>
              <a:t>f</a:t>
            </a:r>
            <a:r>
              <a:rPr kumimoji="0" lang="fr-FR" sz="1600" b="1" i="1" baseline="-25000">
                <a:solidFill>
                  <a:schemeClr val="bg1"/>
                </a:solidFill>
                <a:latin typeface="Arial" charset="0"/>
                <a:cs typeface="Arial" charset="0"/>
              </a:rPr>
              <a:t>2</a:t>
            </a:r>
            <a:r>
              <a:rPr kumimoji="0" lang="fr-FR" sz="1600">
                <a:solidFill>
                  <a:schemeClr val="bg1"/>
                </a:solidFill>
                <a:latin typeface="Arial" charset="0"/>
                <a:cs typeface="Arial" charset="0"/>
              </a:rPr>
              <a:t> :</a:t>
            </a:r>
          </a:p>
        </p:txBody>
      </p:sp>
      <p:sp>
        <p:nvSpPr>
          <p:cNvPr id="335889" name="Text Box 17"/>
          <p:cNvSpPr txBox="1">
            <a:spLocks noChangeArrowheads="1"/>
          </p:cNvSpPr>
          <p:nvPr/>
        </p:nvSpPr>
        <p:spPr bwMode="auto">
          <a:xfrm>
            <a:off x="1300163" y="10477500"/>
            <a:ext cx="7273925" cy="64135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lang="fr-FR" sz="1800" b="1" dirty="0">
                <a:solidFill>
                  <a:srgbClr val="FFFF00"/>
                </a:solidFill>
                <a:latin typeface="Tahoma" charset="0"/>
              </a:rPr>
              <a:t>C’est une méthode parmi d’autres pour éliminer l’effets ionosphérique sur l’équation de la phase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nodeType="withEffect">
                                  <p:stCondLst>
                                    <p:cond delay="0"/>
                                  </p:stCondLst>
                                  <p:childTnLst>
                                    <p:animMotion origin="layout" path="M 2.77778E-6 -2.75503E-6 L 2.77778E-6 -0.57367 " pathEditMode="relative" rAng="0" ptsTypes="AA">
                                      <p:cBhvr>
                                        <p:cTn id="6" dur="2000" fill="hold"/>
                                        <p:tgtEl>
                                          <p:spTgt spid="335881"/>
                                        </p:tgtEl>
                                        <p:attrNameLst>
                                          <p:attrName>ppt_x</p:attrName>
                                          <p:attrName>ppt_y</p:attrName>
                                        </p:attrNameLst>
                                      </p:cBhvr>
                                      <p:rCtr x="0" y="-28684"/>
                                    </p:animMotion>
                                  </p:childTnLst>
                                </p:cTn>
                              </p:par>
                              <p:par>
                                <p:cTn id="7" presetID="64" presetClass="path" presetSubtype="0" accel="50000" decel="50000" fill="hold" grpId="0" nodeType="withEffect">
                                  <p:stCondLst>
                                    <p:cond delay="0"/>
                                  </p:stCondLst>
                                  <p:childTnLst>
                                    <p:animMotion origin="layout" path="M -1.94444E-6 -8.18876E-7 L 0.00122 -0.69905 " pathEditMode="relative" rAng="0" ptsTypes="AA">
                                      <p:cBhvr>
                                        <p:cTn id="8" dur="2000" fill="hold"/>
                                        <p:tgtEl>
                                          <p:spTgt spid="335886"/>
                                        </p:tgtEl>
                                        <p:attrNameLst>
                                          <p:attrName>ppt_x</p:attrName>
                                          <p:attrName>ppt_y</p:attrName>
                                        </p:attrNameLst>
                                      </p:cBhvr>
                                      <p:rCtr x="52" y="-34953"/>
                                    </p:animMotion>
                                  </p:childTnLst>
                                </p:cTn>
                              </p:par>
                              <p:par>
                                <p:cTn id="9" presetID="64" presetClass="path" presetSubtype="0" accel="50000" decel="50000" fill="hold" nodeType="withEffect">
                                  <p:stCondLst>
                                    <p:cond delay="0"/>
                                  </p:stCondLst>
                                  <p:childTnLst>
                                    <p:animMotion origin="layout" path="M 1.66667E-6 -1.73722E-6 L 1.66667E-6 -0.67846 " pathEditMode="relative" rAng="0" ptsTypes="AA">
                                      <p:cBhvr>
                                        <p:cTn id="10" dur="2000" fill="hold"/>
                                        <p:tgtEl>
                                          <p:spTgt spid="335882"/>
                                        </p:tgtEl>
                                        <p:attrNameLst>
                                          <p:attrName>ppt_x</p:attrName>
                                          <p:attrName>ppt_y</p:attrName>
                                        </p:attrNameLst>
                                      </p:cBhvr>
                                      <p:rCtr x="0" y="-33935"/>
                                    </p:animMotion>
                                  </p:childTnLst>
                                </p:cTn>
                              </p:par>
                              <p:par>
                                <p:cTn id="11" presetID="64" presetClass="path" presetSubtype="0" accel="50000" decel="50000" fill="hold" nodeType="withEffect">
                                  <p:stCondLst>
                                    <p:cond delay="0"/>
                                  </p:stCondLst>
                                  <p:childTnLst>
                                    <p:animMotion origin="layout" path="M 1.66667E-6 -3.74971E-6 L 0.00121 -0.72172 " pathEditMode="relative" rAng="0" ptsTypes="AA">
                                      <p:cBhvr>
                                        <p:cTn id="12" dur="2000" fill="hold"/>
                                        <p:tgtEl>
                                          <p:spTgt spid="335883"/>
                                        </p:tgtEl>
                                        <p:attrNameLst>
                                          <p:attrName>ppt_x</p:attrName>
                                          <p:attrName>ppt_y</p:attrName>
                                        </p:attrNameLst>
                                      </p:cBhvr>
                                      <p:rCtr x="52" y="-36086"/>
                                    </p:animMotion>
                                  </p:childTnLst>
                                </p:cTn>
                              </p:par>
                              <p:par>
                                <p:cTn id="13" presetID="10" presetClass="entr" presetSubtype="0" fill="hold" grpId="0" nodeType="withEffect">
                                  <p:stCondLst>
                                    <p:cond delay="0"/>
                                  </p:stCondLst>
                                  <p:childTnLst>
                                    <p:set>
                                      <p:cBhvr>
                                        <p:cTn id="14" dur="1" fill="hold">
                                          <p:stCondLst>
                                            <p:cond delay="0"/>
                                          </p:stCondLst>
                                        </p:cTn>
                                        <p:tgtEl>
                                          <p:spTgt spid="335889"/>
                                        </p:tgtEl>
                                        <p:attrNameLst>
                                          <p:attrName>style.visibility</p:attrName>
                                        </p:attrNameLst>
                                      </p:cBhvr>
                                      <p:to>
                                        <p:strVal val="visible"/>
                                      </p:to>
                                    </p:set>
                                    <p:animEffect transition="in" filter="fade">
                                      <p:cBhvr>
                                        <p:cTn id="15" dur="2000"/>
                                        <p:tgtEl>
                                          <p:spTgt spid="335889"/>
                                        </p:tgtEl>
                                      </p:cBhvr>
                                    </p:animEffect>
                                  </p:childTnLst>
                                </p:cTn>
                              </p:par>
                              <p:par>
                                <p:cTn id="16" presetID="64" presetClass="path" presetSubtype="0" accel="50000" decel="50000" fill="hold" grpId="1" nodeType="withEffect">
                                  <p:stCondLst>
                                    <p:cond delay="0"/>
                                  </p:stCondLst>
                                  <p:childTnLst>
                                    <p:animMotion origin="layout" path="M -5.55556E-7 -4.36734E-6 L -5.55556E-7 -0.7039 " pathEditMode="relative" rAng="0" ptsTypes="AA">
                                      <p:cBhvr>
                                        <p:cTn id="17" dur="2000" fill="hold"/>
                                        <p:tgtEl>
                                          <p:spTgt spid="335889"/>
                                        </p:tgtEl>
                                        <p:attrNameLst>
                                          <p:attrName>ppt_x</p:attrName>
                                          <p:attrName>ppt_y</p:attrName>
                                        </p:attrNameLst>
                                      </p:cBhvr>
                                      <p:rCtr x="0" y="-352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86" grpId="0"/>
      <p:bldP spid="335889" grpId="0" animBg="1"/>
      <p:bldP spid="335889"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73730"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73731"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9D31EA15-F557-B540-862F-ADE52E75186E}" type="slidenum">
              <a:rPr kumimoji="0" lang="fr-FR" sz="800">
                <a:solidFill>
                  <a:srgbClr val="FFFFFF"/>
                </a:solidFill>
              </a:rPr>
              <a:pPr eaLnBrk="1" hangingPunct="1"/>
              <a:t>67</a:t>
            </a:fld>
            <a:endParaRPr kumimoji="0" lang="fr-FR" sz="800">
              <a:solidFill>
                <a:srgbClr val="FFFFFF"/>
              </a:solidFill>
            </a:endParaRPr>
          </a:p>
        </p:txBody>
      </p:sp>
      <p:sp>
        <p:nvSpPr>
          <p:cNvPr id="73732" name="Rectangle 3"/>
          <p:cNvSpPr>
            <a:spLocks noGrp="1" noChangeArrowheads="1"/>
          </p:cNvSpPr>
          <p:nvPr>
            <p:ph type="title"/>
          </p:nvPr>
        </p:nvSpPr>
        <p:spPr>
          <a:xfrm>
            <a:off x="1193800" y="88900"/>
            <a:ext cx="807085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a:latin typeface="Arial" charset="0"/>
                <a:ea typeface="ＭＳ Ｐゴシック" charset="0"/>
                <a:cs typeface="Times New Roman" charset="0"/>
              </a:rPr>
              <a:t>La troposphère</a:t>
            </a:r>
            <a:endParaRPr lang="fr-FR" sz="1800" b="0">
              <a:latin typeface="Arial" charset="0"/>
              <a:ea typeface="ＭＳ Ｐゴシック" charset="0"/>
              <a:cs typeface="Times New Roman" charset="0"/>
            </a:endParaRPr>
          </a:p>
        </p:txBody>
      </p:sp>
      <p:sp>
        <p:nvSpPr>
          <p:cNvPr id="337924" name="Rectangle 4"/>
          <p:cNvSpPr>
            <a:spLocks noChangeArrowheads="1"/>
          </p:cNvSpPr>
          <p:nvPr/>
        </p:nvSpPr>
        <p:spPr bwMode="auto">
          <a:xfrm>
            <a:off x="541338" y="762000"/>
            <a:ext cx="3321050"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Aft>
                <a:spcPct val="35000"/>
              </a:spcAft>
              <a:tabLst>
                <a:tab pos="363538" algn="l"/>
                <a:tab pos="539750" algn="l"/>
              </a:tabLst>
            </a:pPr>
            <a:r>
              <a:rPr lang="fr-FR" sz="1600">
                <a:solidFill>
                  <a:schemeClr val="bg1"/>
                </a:solidFill>
                <a:latin typeface="Arial" charset="0"/>
                <a:cs typeface="Times New Roman" charset="0"/>
              </a:rPr>
              <a:t>La troposphère est </a:t>
            </a:r>
            <a:r>
              <a:rPr lang="fr-FR" sz="1600" b="1">
                <a:solidFill>
                  <a:schemeClr val="folHlink"/>
                </a:solidFill>
                <a:latin typeface="Arial" charset="0"/>
                <a:cs typeface="Times New Roman" charset="0"/>
              </a:rPr>
              <a:t>la couche basse de l'atmosphère</a:t>
            </a:r>
            <a:r>
              <a:rPr lang="fr-FR" sz="1600">
                <a:solidFill>
                  <a:schemeClr val="bg1"/>
                </a:solidFill>
                <a:latin typeface="Arial" charset="0"/>
                <a:cs typeface="Times New Roman" charset="0"/>
              </a:rPr>
              <a:t> qui touche le sol qui s’étend du </a:t>
            </a:r>
            <a:r>
              <a:rPr lang="fr-FR" sz="1600" b="1">
                <a:solidFill>
                  <a:schemeClr val="folHlink"/>
                </a:solidFill>
                <a:latin typeface="Arial" charset="0"/>
                <a:cs typeface="Times New Roman" charset="0"/>
              </a:rPr>
              <a:t>sol à environ 10 km d'altitude</a:t>
            </a:r>
            <a:r>
              <a:rPr lang="fr-FR" sz="1600" b="1">
                <a:solidFill>
                  <a:schemeClr val="bg1"/>
                </a:solidFill>
                <a:latin typeface="Arial" charset="0"/>
                <a:cs typeface="Times New Roman" charset="0"/>
              </a:rPr>
              <a:t> </a:t>
            </a:r>
            <a:r>
              <a:rPr lang="fr-FR" sz="1600">
                <a:solidFill>
                  <a:schemeClr val="bg1"/>
                </a:solidFill>
                <a:latin typeface="Arial" charset="0"/>
                <a:cs typeface="Times New Roman" charset="0"/>
              </a:rPr>
              <a:t>(de 7 à 15 km).</a:t>
            </a:r>
          </a:p>
          <a:p>
            <a:pPr algn="l">
              <a:spcAft>
                <a:spcPct val="35000"/>
              </a:spcAft>
              <a:tabLst>
                <a:tab pos="363538" algn="l"/>
                <a:tab pos="539750" algn="l"/>
              </a:tabLst>
            </a:pPr>
            <a:endParaRPr lang="fr-FR" sz="1600">
              <a:solidFill>
                <a:schemeClr val="bg1"/>
              </a:solidFill>
              <a:latin typeface="Arial" charset="0"/>
              <a:cs typeface="Times New Roman" charset="0"/>
            </a:endParaRPr>
          </a:p>
          <a:p>
            <a:pPr algn="l">
              <a:spcAft>
                <a:spcPct val="35000"/>
              </a:spcAft>
              <a:tabLst>
                <a:tab pos="363538" algn="l"/>
                <a:tab pos="539750" algn="l"/>
              </a:tabLst>
            </a:pPr>
            <a:r>
              <a:rPr lang="fr-FR" sz="1600">
                <a:solidFill>
                  <a:schemeClr val="bg1"/>
                </a:solidFill>
                <a:latin typeface="Arial" charset="0"/>
                <a:cs typeface="Times New Roman" charset="0"/>
              </a:rPr>
              <a:t>C'est un </a:t>
            </a:r>
            <a:r>
              <a:rPr lang="fr-FR" sz="1600" b="1">
                <a:solidFill>
                  <a:schemeClr val="folHlink"/>
                </a:solidFill>
                <a:latin typeface="Arial" charset="0"/>
                <a:cs typeface="Times New Roman" charset="0"/>
              </a:rPr>
              <a:t>milieu non dispersif</a:t>
            </a:r>
            <a:r>
              <a:rPr lang="fr-FR" sz="1600">
                <a:solidFill>
                  <a:schemeClr val="bg1"/>
                </a:solidFill>
                <a:latin typeface="Arial" charset="0"/>
                <a:cs typeface="Times New Roman" charset="0"/>
              </a:rPr>
              <a:t>, le retard troposphérique ne </a:t>
            </a:r>
            <a:r>
              <a:rPr lang="fr-FR" sz="1600" b="1">
                <a:solidFill>
                  <a:schemeClr val="folHlink"/>
                </a:solidFill>
                <a:latin typeface="Arial" charset="0"/>
                <a:cs typeface="Times New Roman" charset="0"/>
              </a:rPr>
              <a:t>dépend pas de la fréquence</a:t>
            </a:r>
            <a:r>
              <a:rPr lang="fr-FR" sz="1600">
                <a:solidFill>
                  <a:schemeClr val="bg1"/>
                </a:solidFill>
                <a:latin typeface="Arial" charset="0"/>
                <a:cs typeface="Times New Roman" charset="0"/>
              </a:rPr>
              <a:t>. Contrairement à l'ionosphère cette erreur ne peut être annulée par la mesure de deux fréquences. </a:t>
            </a:r>
          </a:p>
        </p:txBody>
      </p:sp>
      <p:sp>
        <p:nvSpPr>
          <p:cNvPr id="73734" name="Rectangle 5"/>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73735" name="Rectangle 6"/>
          <p:cNvSpPr>
            <a:spLocks noChangeArrowheads="1"/>
          </p:cNvSpPr>
          <p:nvPr/>
        </p:nvSpPr>
        <p:spPr bwMode="auto">
          <a:xfrm>
            <a:off x="0" y="3624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pic>
        <p:nvPicPr>
          <p:cNvPr id="337935"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8925" y="771525"/>
            <a:ext cx="4714875"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4187825"/>
            <a:ext cx="29876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337935"/>
                                        </p:tgtEl>
                                        <p:attrNameLst>
                                          <p:attrName>style.visibility</p:attrName>
                                        </p:attrNameLst>
                                      </p:cBhvr>
                                      <p:to>
                                        <p:strVal val="visible"/>
                                      </p:to>
                                    </p:set>
                                    <p:animEffect transition="in" filter="fade">
                                      <p:cBhvr>
                                        <p:cTn id="7" dur="2000"/>
                                        <p:tgtEl>
                                          <p:spTgt spid="3379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37924">
                                            <p:txEl>
                                              <p:pRg st="2" end="2"/>
                                            </p:txEl>
                                          </p:spTgt>
                                        </p:tgtEl>
                                        <p:attrNameLst>
                                          <p:attrName>style.visibility</p:attrName>
                                        </p:attrNameLst>
                                      </p:cBhvr>
                                      <p:to>
                                        <p:strVal val="visible"/>
                                      </p:to>
                                    </p:set>
                                    <p:anim calcmode="lin" valueType="num">
                                      <p:cBhvr additive="base">
                                        <p:cTn id="12" dur="500" fill="hold"/>
                                        <p:tgtEl>
                                          <p:spTgt spid="337924">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3792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74754"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74755"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673B6221-7A39-7644-9602-0F942960FB89}" type="slidenum">
              <a:rPr kumimoji="0" lang="fr-FR" sz="800">
                <a:solidFill>
                  <a:srgbClr val="FFFFFF"/>
                </a:solidFill>
              </a:rPr>
              <a:pPr eaLnBrk="1" hangingPunct="1"/>
              <a:t>68</a:t>
            </a:fld>
            <a:endParaRPr kumimoji="0" lang="fr-FR" sz="800">
              <a:solidFill>
                <a:srgbClr val="FFFFFF"/>
              </a:solidFill>
            </a:endParaRPr>
          </a:p>
        </p:txBody>
      </p:sp>
      <p:sp>
        <p:nvSpPr>
          <p:cNvPr id="74756" name="Rectangle 2"/>
          <p:cNvSpPr>
            <a:spLocks noGrp="1" noChangeArrowheads="1"/>
          </p:cNvSpPr>
          <p:nvPr>
            <p:ph type="title"/>
          </p:nvPr>
        </p:nvSpPr>
        <p:spPr>
          <a:xfrm>
            <a:off x="1193800" y="88900"/>
            <a:ext cx="807085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a:latin typeface="Arial" charset="0"/>
                <a:ea typeface="ＭＳ Ｐゴシック" charset="0"/>
                <a:cs typeface="Times New Roman" charset="0"/>
              </a:rPr>
              <a:t>La troposphère</a:t>
            </a:r>
            <a:endParaRPr lang="fr-FR" sz="1800" b="0">
              <a:latin typeface="Arial" charset="0"/>
              <a:ea typeface="ＭＳ Ｐゴシック" charset="0"/>
              <a:cs typeface="Times New Roman" charset="0"/>
            </a:endParaRPr>
          </a:p>
        </p:txBody>
      </p:sp>
      <p:sp>
        <p:nvSpPr>
          <p:cNvPr id="74757" name="Rectangle 3"/>
          <p:cNvSpPr>
            <a:spLocks noChangeArrowheads="1"/>
          </p:cNvSpPr>
          <p:nvPr/>
        </p:nvSpPr>
        <p:spPr bwMode="auto">
          <a:xfrm>
            <a:off x="695325" y="750888"/>
            <a:ext cx="7947025"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Aft>
                <a:spcPct val="35000"/>
              </a:spcAft>
              <a:tabLst>
                <a:tab pos="363538" algn="l"/>
                <a:tab pos="539750" algn="l"/>
              </a:tabLst>
            </a:pPr>
            <a:r>
              <a:rPr lang="fr-FR">
                <a:solidFill>
                  <a:srgbClr val="333399"/>
                </a:solidFill>
                <a:latin typeface="Arial" charset="0"/>
                <a:cs typeface="Times New Roman" charset="0"/>
              </a:rPr>
              <a:t>Elle produit une réduction variable de la vitesse de l'onde transmise ce qui allonge le temps de parcours. C'est le </a:t>
            </a:r>
            <a:r>
              <a:rPr lang="fr-FR" b="1">
                <a:solidFill>
                  <a:srgbClr val="333399"/>
                </a:solidFill>
                <a:latin typeface="Arial" charset="0"/>
                <a:cs typeface="Times New Roman" charset="0"/>
              </a:rPr>
              <a:t>retard troposphérique</a:t>
            </a:r>
            <a:r>
              <a:rPr lang="fr-FR">
                <a:solidFill>
                  <a:srgbClr val="333399"/>
                </a:solidFill>
                <a:latin typeface="Arial" charset="0"/>
                <a:cs typeface="Times New Roman" charset="0"/>
              </a:rPr>
              <a:t>.</a:t>
            </a:r>
          </a:p>
          <a:p>
            <a:pPr algn="l">
              <a:spcAft>
                <a:spcPct val="35000"/>
              </a:spcAft>
              <a:tabLst>
                <a:tab pos="363538" algn="l"/>
                <a:tab pos="539750" algn="l"/>
              </a:tabLst>
            </a:pPr>
            <a:endParaRPr lang="fr-FR">
              <a:solidFill>
                <a:srgbClr val="333399"/>
              </a:solidFill>
              <a:latin typeface="Arial" charset="0"/>
              <a:cs typeface="Times New Roman" charset="0"/>
            </a:endParaRPr>
          </a:p>
          <a:p>
            <a:pPr algn="l">
              <a:spcAft>
                <a:spcPct val="35000"/>
              </a:spcAft>
              <a:tabLst>
                <a:tab pos="363538" algn="l"/>
                <a:tab pos="539750" algn="l"/>
              </a:tabLst>
            </a:pPr>
            <a:endParaRPr lang="fr-FR">
              <a:solidFill>
                <a:srgbClr val="333399"/>
              </a:solidFill>
              <a:latin typeface="Arial" charset="0"/>
              <a:cs typeface="Times New Roman" charset="0"/>
            </a:endParaRPr>
          </a:p>
          <a:p>
            <a:pPr algn="l">
              <a:spcAft>
                <a:spcPct val="35000"/>
              </a:spcAft>
              <a:tabLst>
                <a:tab pos="363538" algn="l"/>
                <a:tab pos="539750" algn="l"/>
              </a:tabLst>
            </a:pPr>
            <a:endParaRPr lang="fr-FR">
              <a:solidFill>
                <a:srgbClr val="333399"/>
              </a:solidFill>
              <a:latin typeface="Arial" charset="0"/>
              <a:cs typeface="Times New Roman" charset="0"/>
            </a:endParaRPr>
          </a:p>
          <a:p>
            <a:pPr algn="l">
              <a:spcAft>
                <a:spcPct val="35000"/>
              </a:spcAft>
              <a:tabLst>
                <a:tab pos="363538" algn="l"/>
                <a:tab pos="539750" algn="l"/>
              </a:tabLst>
            </a:pPr>
            <a:endParaRPr lang="fr-FR">
              <a:solidFill>
                <a:srgbClr val="333399"/>
              </a:solidFill>
              <a:latin typeface="Arial" charset="0"/>
              <a:cs typeface="Times New Roman" charset="0"/>
            </a:endParaRPr>
          </a:p>
          <a:p>
            <a:pPr algn="l">
              <a:spcAft>
                <a:spcPct val="35000"/>
              </a:spcAft>
              <a:tabLst>
                <a:tab pos="363538" algn="l"/>
                <a:tab pos="539750" algn="l"/>
              </a:tabLst>
            </a:pPr>
            <a:r>
              <a:rPr lang="fr-FR">
                <a:solidFill>
                  <a:srgbClr val="333399"/>
                </a:solidFill>
                <a:latin typeface="Arial" charset="0"/>
                <a:cs typeface="Times New Roman" charset="0"/>
              </a:rPr>
              <a:t>L'amplitude de la variation </a:t>
            </a:r>
            <a:r>
              <a:rPr lang="fr-FR" b="1">
                <a:solidFill>
                  <a:srgbClr val="333399"/>
                </a:solidFill>
                <a:latin typeface="Arial" charset="0"/>
                <a:cs typeface="Times New Roman" charset="0"/>
              </a:rPr>
              <a:t>dépend essentiellement des conditions météorologiques</a:t>
            </a:r>
            <a:r>
              <a:rPr lang="fr-FR">
                <a:solidFill>
                  <a:srgbClr val="333399"/>
                </a:solidFill>
                <a:latin typeface="Arial" charset="0"/>
                <a:cs typeface="Times New Roman" charset="0"/>
              </a:rPr>
              <a:t> - </a:t>
            </a:r>
            <a:r>
              <a:rPr lang="fr-FR" b="1">
                <a:solidFill>
                  <a:srgbClr val="008000"/>
                </a:solidFill>
                <a:latin typeface="Arial" charset="0"/>
                <a:cs typeface="Times New Roman" charset="0"/>
              </a:rPr>
              <a:t>pression</a:t>
            </a:r>
            <a:r>
              <a:rPr lang="fr-FR">
                <a:solidFill>
                  <a:srgbClr val="333399"/>
                </a:solidFill>
                <a:latin typeface="Arial" charset="0"/>
                <a:cs typeface="Times New Roman" charset="0"/>
              </a:rPr>
              <a:t>, </a:t>
            </a:r>
            <a:r>
              <a:rPr lang="fr-FR" b="1">
                <a:solidFill>
                  <a:schemeClr val="folHlink"/>
                </a:solidFill>
                <a:latin typeface="Arial" charset="0"/>
                <a:cs typeface="Times New Roman" charset="0"/>
              </a:rPr>
              <a:t>température sèche</a:t>
            </a:r>
            <a:r>
              <a:rPr lang="fr-FR">
                <a:solidFill>
                  <a:srgbClr val="333399"/>
                </a:solidFill>
                <a:latin typeface="Arial" charset="0"/>
                <a:cs typeface="Times New Roman" charset="0"/>
              </a:rPr>
              <a:t>, </a:t>
            </a:r>
            <a:r>
              <a:rPr lang="fr-FR" b="1">
                <a:solidFill>
                  <a:srgbClr val="CC00FF"/>
                </a:solidFill>
                <a:latin typeface="Arial" charset="0"/>
                <a:cs typeface="Times New Roman" charset="0"/>
              </a:rPr>
              <a:t>humidité</a:t>
            </a:r>
            <a:r>
              <a:rPr lang="fr-FR">
                <a:solidFill>
                  <a:srgbClr val="333399"/>
                </a:solidFill>
                <a:latin typeface="Arial" charset="0"/>
                <a:cs typeface="Times New Roman" charset="0"/>
              </a:rPr>
              <a:t> - et de l'élévation du satellite (minimum au Zénith). </a:t>
            </a:r>
          </a:p>
        </p:txBody>
      </p:sp>
      <p:sp>
        <p:nvSpPr>
          <p:cNvPr id="74758" name="Rectangle 4"/>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74759" name="Rectangle 5"/>
          <p:cNvSpPr>
            <a:spLocks noChangeArrowheads="1"/>
          </p:cNvSpPr>
          <p:nvPr/>
        </p:nvSpPr>
        <p:spPr bwMode="auto">
          <a:xfrm>
            <a:off x="0" y="3624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pic>
        <p:nvPicPr>
          <p:cNvPr id="7476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900" y="3160713"/>
            <a:ext cx="67500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4761" name="Object 2"/>
          <p:cNvGraphicFramePr>
            <a:graphicFrameLocks noChangeAspect="1"/>
          </p:cNvGraphicFramePr>
          <p:nvPr/>
        </p:nvGraphicFramePr>
        <p:xfrm>
          <a:off x="4419600" y="1162050"/>
          <a:ext cx="3454400" cy="1038225"/>
        </p:xfrm>
        <a:graphic>
          <a:graphicData uri="http://schemas.openxmlformats.org/presentationml/2006/ole">
            <mc:AlternateContent xmlns:mc="http://schemas.openxmlformats.org/markup-compatibility/2006">
              <mc:Choice xmlns:v="urn:schemas-microsoft-com:vml" Requires="v">
                <p:oleObj spid="_x0000_s74778" name="Équation" r:id="rId4" imgW="1815312" imgH="545863" progId="Equation.3">
                  <p:embed/>
                </p:oleObj>
              </mc:Choice>
              <mc:Fallback>
                <p:oleObj name="Équation" r:id="rId4" imgW="1815312" imgH="545863"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162050"/>
                        <a:ext cx="34544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75778"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75779"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57A37D47-9BB6-8A49-9B36-8C0FE95C9CA0}" type="slidenum">
              <a:rPr kumimoji="0" lang="fr-FR" sz="800">
                <a:solidFill>
                  <a:srgbClr val="FFFFFF"/>
                </a:solidFill>
              </a:rPr>
              <a:pPr eaLnBrk="1" hangingPunct="1"/>
              <a:t>69</a:t>
            </a:fld>
            <a:endParaRPr kumimoji="0" lang="fr-FR" sz="800">
              <a:solidFill>
                <a:srgbClr val="FFFFFF"/>
              </a:solidFill>
            </a:endParaRPr>
          </a:p>
        </p:txBody>
      </p:sp>
      <p:sp>
        <p:nvSpPr>
          <p:cNvPr id="75780" name="Rectangle 2"/>
          <p:cNvSpPr>
            <a:spLocks noGrp="1" noChangeArrowheads="1"/>
          </p:cNvSpPr>
          <p:nvPr>
            <p:ph type="title"/>
          </p:nvPr>
        </p:nvSpPr>
        <p:spPr>
          <a:xfrm>
            <a:off x="1193800" y="88900"/>
            <a:ext cx="807085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a:latin typeface="Arial" charset="0"/>
                <a:ea typeface="ＭＳ Ｐゴシック" charset="0"/>
                <a:cs typeface="Times New Roman" charset="0"/>
              </a:rPr>
              <a:t>La troposphère</a:t>
            </a:r>
            <a:endParaRPr lang="fr-FR" sz="1800" b="0">
              <a:latin typeface="Arial" charset="0"/>
              <a:ea typeface="ＭＳ Ｐゴシック" charset="0"/>
              <a:cs typeface="Times New Roman" charset="0"/>
            </a:endParaRPr>
          </a:p>
        </p:txBody>
      </p:sp>
      <p:sp>
        <p:nvSpPr>
          <p:cNvPr id="340995" name="Rectangle 3"/>
          <p:cNvSpPr>
            <a:spLocks noChangeArrowheads="1"/>
          </p:cNvSpPr>
          <p:nvPr/>
        </p:nvSpPr>
        <p:spPr bwMode="auto">
          <a:xfrm>
            <a:off x="695325" y="750888"/>
            <a:ext cx="7947025"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Aft>
                <a:spcPct val="35000"/>
              </a:spcAft>
              <a:tabLst>
                <a:tab pos="363538" algn="l"/>
                <a:tab pos="539750" algn="l"/>
              </a:tabLst>
            </a:pPr>
            <a:r>
              <a:rPr lang="fr-FR">
                <a:solidFill>
                  <a:srgbClr val="333399"/>
                </a:solidFill>
                <a:latin typeface="Arial" charset="0"/>
                <a:cs typeface="Times New Roman" charset="0"/>
              </a:rPr>
              <a:t>Elle produit une réduction variable de la vitesse de l'onde transmise ce qui allonge le temps de parcours. C'est le </a:t>
            </a:r>
            <a:r>
              <a:rPr lang="fr-FR" b="1">
                <a:solidFill>
                  <a:srgbClr val="333399"/>
                </a:solidFill>
                <a:latin typeface="Arial" charset="0"/>
                <a:cs typeface="Times New Roman" charset="0"/>
              </a:rPr>
              <a:t>retard troposphérique</a:t>
            </a:r>
            <a:r>
              <a:rPr lang="fr-FR">
                <a:solidFill>
                  <a:srgbClr val="333399"/>
                </a:solidFill>
                <a:latin typeface="Arial" charset="0"/>
                <a:cs typeface="Times New Roman" charset="0"/>
              </a:rPr>
              <a:t>.</a:t>
            </a:r>
          </a:p>
          <a:p>
            <a:pPr algn="l">
              <a:spcAft>
                <a:spcPct val="35000"/>
              </a:spcAft>
              <a:tabLst>
                <a:tab pos="363538" algn="l"/>
                <a:tab pos="539750" algn="l"/>
              </a:tabLst>
            </a:pPr>
            <a:endParaRPr lang="fr-FR">
              <a:solidFill>
                <a:srgbClr val="333399"/>
              </a:solidFill>
              <a:latin typeface="Arial" charset="0"/>
              <a:cs typeface="Times New Roman" charset="0"/>
            </a:endParaRPr>
          </a:p>
          <a:p>
            <a:pPr algn="l">
              <a:spcAft>
                <a:spcPct val="35000"/>
              </a:spcAft>
              <a:tabLst>
                <a:tab pos="363538" algn="l"/>
                <a:tab pos="539750" algn="l"/>
              </a:tabLst>
            </a:pPr>
            <a:endParaRPr lang="fr-FR">
              <a:solidFill>
                <a:srgbClr val="333399"/>
              </a:solidFill>
              <a:latin typeface="Arial" charset="0"/>
              <a:cs typeface="Times New Roman" charset="0"/>
            </a:endParaRPr>
          </a:p>
          <a:p>
            <a:pPr algn="l">
              <a:spcAft>
                <a:spcPct val="35000"/>
              </a:spcAft>
              <a:tabLst>
                <a:tab pos="363538" algn="l"/>
                <a:tab pos="539750" algn="l"/>
              </a:tabLst>
            </a:pPr>
            <a:endParaRPr lang="fr-FR">
              <a:solidFill>
                <a:srgbClr val="333399"/>
              </a:solidFill>
              <a:latin typeface="Arial" charset="0"/>
              <a:cs typeface="Times New Roman" charset="0"/>
            </a:endParaRPr>
          </a:p>
          <a:p>
            <a:pPr algn="l">
              <a:spcAft>
                <a:spcPct val="35000"/>
              </a:spcAft>
              <a:tabLst>
                <a:tab pos="363538" algn="l"/>
                <a:tab pos="539750" algn="l"/>
              </a:tabLst>
            </a:pPr>
            <a:endParaRPr lang="fr-FR">
              <a:solidFill>
                <a:srgbClr val="333399"/>
              </a:solidFill>
              <a:latin typeface="Arial" charset="0"/>
              <a:cs typeface="Times New Roman" charset="0"/>
            </a:endParaRPr>
          </a:p>
          <a:p>
            <a:pPr algn="l">
              <a:spcAft>
                <a:spcPct val="35000"/>
              </a:spcAft>
              <a:tabLst>
                <a:tab pos="363538" algn="l"/>
                <a:tab pos="539750" algn="l"/>
              </a:tabLst>
            </a:pPr>
            <a:r>
              <a:rPr lang="fr-FR">
                <a:solidFill>
                  <a:srgbClr val="333399"/>
                </a:solidFill>
                <a:latin typeface="Arial" charset="0"/>
                <a:cs typeface="Times New Roman" charset="0"/>
              </a:rPr>
              <a:t>L'amplitude de la variation </a:t>
            </a:r>
            <a:r>
              <a:rPr lang="fr-FR" b="1">
                <a:solidFill>
                  <a:srgbClr val="333399"/>
                </a:solidFill>
                <a:latin typeface="Arial" charset="0"/>
                <a:cs typeface="Times New Roman" charset="0"/>
              </a:rPr>
              <a:t>dépend essentiellement des conditions météorologiques</a:t>
            </a:r>
            <a:r>
              <a:rPr lang="fr-FR">
                <a:solidFill>
                  <a:srgbClr val="333399"/>
                </a:solidFill>
                <a:latin typeface="Arial" charset="0"/>
                <a:cs typeface="Times New Roman" charset="0"/>
              </a:rPr>
              <a:t> - </a:t>
            </a:r>
            <a:r>
              <a:rPr lang="fr-FR" b="1">
                <a:solidFill>
                  <a:srgbClr val="008000"/>
                </a:solidFill>
                <a:latin typeface="Arial" charset="0"/>
                <a:cs typeface="Times New Roman" charset="0"/>
              </a:rPr>
              <a:t>pression</a:t>
            </a:r>
            <a:r>
              <a:rPr lang="fr-FR">
                <a:solidFill>
                  <a:srgbClr val="333399"/>
                </a:solidFill>
                <a:latin typeface="Arial" charset="0"/>
                <a:cs typeface="Times New Roman" charset="0"/>
              </a:rPr>
              <a:t>, </a:t>
            </a:r>
            <a:r>
              <a:rPr lang="fr-FR" b="1">
                <a:solidFill>
                  <a:schemeClr val="folHlink"/>
                </a:solidFill>
                <a:latin typeface="Arial" charset="0"/>
                <a:cs typeface="Times New Roman" charset="0"/>
              </a:rPr>
              <a:t>température sèche</a:t>
            </a:r>
            <a:r>
              <a:rPr lang="fr-FR">
                <a:solidFill>
                  <a:srgbClr val="333399"/>
                </a:solidFill>
                <a:latin typeface="Arial" charset="0"/>
                <a:cs typeface="Times New Roman" charset="0"/>
              </a:rPr>
              <a:t>, </a:t>
            </a:r>
            <a:r>
              <a:rPr lang="fr-FR" b="1">
                <a:solidFill>
                  <a:srgbClr val="CC00FF"/>
                </a:solidFill>
                <a:latin typeface="Arial" charset="0"/>
                <a:cs typeface="Times New Roman" charset="0"/>
              </a:rPr>
              <a:t>humidité</a:t>
            </a:r>
            <a:r>
              <a:rPr lang="fr-FR">
                <a:solidFill>
                  <a:srgbClr val="333399"/>
                </a:solidFill>
                <a:latin typeface="Arial" charset="0"/>
                <a:cs typeface="Times New Roman" charset="0"/>
              </a:rPr>
              <a:t> - et de l'élévation du satellite (minimum au Zénith). </a:t>
            </a:r>
          </a:p>
        </p:txBody>
      </p:sp>
      <p:sp>
        <p:nvSpPr>
          <p:cNvPr id="75782" name="Rectangle 4"/>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75783" name="Rectangle 5"/>
          <p:cNvSpPr>
            <a:spLocks noChangeArrowheads="1"/>
          </p:cNvSpPr>
          <p:nvPr/>
        </p:nvSpPr>
        <p:spPr bwMode="auto">
          <a:xfrm>
            <a:off x="0" y="3624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pic>
        <p:nvPicPr>
          <p:cNvPr id="3409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900" y="3160713"/>
            <a:ext cx="67500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40999" name="Object 2"/>
          <p:cNvGraphicFramePr>
            <a:graphicFrameLocks noChangeAspect="1"/>
          </p:cNvGraphicFramePr>
          <p:nvPr/>
        </p:nvGraphicFramePr>
        <p:xfrm>
          <a:off x="4419600" y="1162050"/>
          <a:ext cx="3454400" cy="1038225"/>
        </p:xfrm>
        <a:graphic>
          <a:graphicData uri="http://schemas.openxmlformats.org/presentationml/2006/ole">
            <mc:AlternateContent xmlns:mc="http://schemas.openxmlformats.org/markup-compatibility/2006">
              <mc:Choice xmlns:v="urn:schemas-microsoft-com:vml" Requires="v">
                <p:oleObj spid="_x0000_s75814" name="Equation" r:id="rId4" imgW="1815312" imgH="545863" progId="Equation.3">
                  <p:embed/>
                </p:oleObj>
              </mc:Choice>
              <mc:Fallback>
                <p:oleObj name="Equation" r:id="rId4" imgW="1815312" imgH="545863"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162050"/>
                        <a:ext cx="34544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1000" name="Object 3"/>
          <p:cNvGraphicFramePr>
            <a:graphicFrameLocks noChangeAspect="1"/>
          </p:cNvGraphicFramePr>
          <p:nvPr/>
        </p:nvGraphicFramePr>
        <p:xfrm>
          <a:off x="935038" y="3648075"/>
          <a:ext cx="7038975" cy="2654300"/>
        </p:xfrm>
        <a:graphic>
          <a:graphicData uri="http://schemas.openxmlformats.org/presentationml/2006/ole">
            <mc:AlternateContent xmlns:mc="http://schemas.openxmlformats.org/markup-compatibility/2006">
              <mc:Choice xmlns:v="urn:schemas-microsoft-com:vml" Requires="v">
                <p:oleObj spid="_x0000_s75815" name=" Dessin Designer 3.1" r:id="rId6" imgW="4120896" imgH="1819656" progId="Designer">
                  <p:embed/>
                </p:oleObj>
              </mc:Choice>
              <mc:Fallback>
                <p:oleObj name=" Dessin Designer 3.1" r:id="rId6" imgW="4120896" imgH="1819656" progId="Designer">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5038" y="3648075"/>
                        <a:ext cx="703897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withEffect">
                                  <p:stCondLst>
                                    <p:cond delay="0"/>
                                  </p:stCondLst>
                                  <p:childTnLst>
                                    <p:animMotion origin="layout" path="M -2.77778E-7 4.42748E-6 L -0.00104 -0.24312 " pathEditMode="relative" rAng="0" ptsTypes="AA">
                                      <p:cBhvr>
                                        <p:cTn id="6" dur="2000" fill="hold"/>
                                        <p:tgtEl>
                                          <p:spTgt spid="340995"/>
                                        </p:tgtEl>
                                        <p:attrNameLst>
                                          <p:attrName>ppt_x</p:attrName>
                                          <p:attrName>ppt_y</p:attrName>
                                        </p:attrNameLst>
                                      </p:cBhvr>
                                      <p:rCtr x="-52" y="-12167"/>
                                    </p:animMotion>
                                  </p:childTnLst>
                                </p:cTn>
                              </p:par>
                              <p:par>
                                <p:cTn id="7" presetID="64" presetClass="path" presetSubtype="0" accel="50000" decel="50000" fill="hold" nodeType="withEffect">
                                  <p:stCondLst>
                                    <p:cond delay="0"/>
                                  </p:stCondLst>
                                  <p:childTnLst>
                                    <p:animMotion origin="layout" path="M 3.88889E-6 -6.7083E-8 L 0.14218 -0.33958 " pathEditMode="relative" rAng="0" ptsTypes="AA">
                                      <p:cBhvr>
                                        <p:cTn id="8" dur="2000" fill="hold"/>
                                        <p:tgtEl>
                                          <p:spTgt spid="340998"/>
                                        </p:tgtEl>
                                        <p:attrNameLst>
                                          <p:attrName>ppt_x</p:attrName>
                                          <p:attrName>ppt_y</p:attrName>
                                        </p:attrNameLst>
                                      </p:cBhvr>
                                      <p:rCtr x="7101" y="-16979"/>
                                    </p:animMotion>
                                  </p:childTnLst>
                                </p:cTn>
                              </p:par>
                              <p:par>
                                <p:cTn id="9" presetID="6" presetClass="emph" presetSubtype="0" fill="hold" nodeType="withEffect">
                                  <p:stCondLst>
                                    <p:cond delay="0"/>
                                  </p:stCondLst>
                                  <p:childTnLst>
                                    <p:animScale>
                                      <p:cBhvr>
                                        <p:cTn id="10" dur="2000" fill="hold"/>
                                        <p:tgtEl>
                                          <p:spTgt spid="340998"/>
                                        </p:tgtEl>
                                      </p:cBhvr>
                                      <p:by x="70000" y="70000"/>
                                    </p:animScale>
                                  </p:childTnLst>
                                </p:cTn>
                              </p:par>
                              <p:par>
                                <p:cTn id="11" presetID="35" presetClass="path" presetSubtype="0" accel="50000" decel="50000" fill="hold" nodeType="withEffect">
                                  <p:stCondLst>
                                    <p:cond delay="0"/>
                                  </p:stCondLst>
                                  <p:childTnLst>
                                    <p:animMotion origin="layout" path="M -2.22222E-6 1.22831E-6 L -0.43559 0.07217 " pathEditMode="relative" rAng="0" ptsTypes="AA">
                                      <p:cBhvr>
                                        <p:cTn id="12" dur="2000" fill="hold"/>
                                        <p:tgtEl>
                                          <p:spTgt spid="340999"/>
                                        </p:tgtEl>
                                        <p:attrNameLst>
                                          <p:attrName>ppt_x</p:attrName>
                                          <p:attrName>ppt_y</p:attrName>
                                        </p:attrNameLst>
                                      </p:cBhvr>
                                      <p:rCtr x="-21788" y="3609"/>
                                    </p:animMotion>
                                  </p:childTnLst>
                                </p:cTn>
                              </p:par>
                              <p:par>
                                <p:cTn id="13" presetID="6" presetClass="emph" presetSubtype="0" fill="hold" nodeType="withEffect">
                                  <p:stCondLst>
                                    <p:cond delay="0"/>
                                  </p:stCondLst>
                                  <p:childTnLst>
                                    <p:animScale>
                                      <p:cBhvr>
                                        <p:cTn id="14" dur="2000" fill="hold"/>
                                        <p:tgtEl>
                                          <p:spTgt spid="340999"/>
                                        </p:tgtEl>
                                      </p:cBhvr>
                                      <p:by x="70000" y="70000"/>
                                    </p:animScale>
                                  </p:childTnLst>
                                </p:cTn>
                              </p:par>
                            </p:childTnLst>
                          </p:cTn>
                        </p:par>
                        <p:par>
                          <p:cTn id="15" fill="hold" nodeType="afterGroup">
                            <p:stCondLst>
                              <p:cond delay="2000"/>
                            </p:stCondLst>
                            <p:childTnLst>
                              <p:par>
                                <p:cTn id="16" presetID="2" presetClass="entr" presetSubtype="4" fill="hold" nodeType="afterEffect">
                                  <p:stCondLst>
                                    <p:cond delay="0"/>
                                  </p:stCondLst>
                                  <p:childTnLst>
                                    <p:set>
                                      <p:cBhvr>
                                        <p:cTn id="17" dur="1" fill="hold">
                                          <p:stCondLst>
                                            <p:cond delay="0"/>
                                          </p:stCondLst>
                                        </p:cTn>
                                        <p:tgtEl>
                                          <p:spTgt spid="341000"/>
                                        </p:tgtEl>
                                        <p:attrNameLst>
                                          <p:attrName>style.visibility</p:attrName>
                                        </p:attrNameLst>
                                      </p:cBhvr>
                                      <p:to>
                                        <p:strVal val="visible"/>
                                      </p:to>
                                    </p:set>
                                    <p:anim calcmode="lin" valueType="num">
                                      <p:cBhvr additive="base">
                                        <p:cTn id="18" dur="500" fill="hold"/>
                                        <p:tgtEl>
                                          <p:spTgt spid="341000"/>
                                        </p:tgtEl>
                                        <p:attrNameLst>
                                          <p:attrName>ppt_x</p:attrName>
                                        </p:attrNameLst>
                                      </p:cBhvr>
                                      <p:tavLst>
                                        <p:tav tm="0">
                                          <p:val>
                                            <p:strVal val="#ppt_x"/>
                                          </p:val>
                                        </p:tav>
                                        <p:tav tm="100000">
                                          <p:val>
                                            <p:strVal val="#ppt_x"/>
                                          </p:val>
                                        </p:tav>
                                      </p:tavLst>
                                    </p:anim>
                                    <p:anim calcmode="lin" valueType="num">
                                      <p:cBhvr additive="base">
                                        <p:cTn id="19" dur="500" fill="hold"/>
                                        <p:tgtEl>
                                          <p:spTgt spid="3410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16386"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16387"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53EB207C-76B9-7B4F-AEE1-7C9CC84466C2}" type="slidenum">
              <a:rPr kumimoji="0" lang="fr-FR" sz="800">
                <a:solidFill>
                  <a:srgbClr val="FFFFFF"/>
                </a:solidFill>
              </a:rPr>
              <a:pPr eaLnBrk="1" hangingPunct="1"/>
              <a:t>7</a:t>
            </a:fld>
            <a:endParaRPr kumimoji="0" lang="fr-FR" sz="800">
              <a:solidFill>
                <a:srgbClr val="FFFFFF"/>
              </a:solidFill>
            </a:endParaRPr>
          </a:p>
        </p:txBody>
      </p:sp>
      <p:pic>
        <p:nvPicPr>
          <p:cNvPr id="16388" name="Picture 2" descr="SATELL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075" y="1954213"/>
            <a:ext cx="2220913"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7"/>
          <p:cNvSpPr>
            <a:spLocks noChangeArrowheads="1"/>
          </p:cNvSpPr>
          <p:nvPr/>
        </p:nvSpPr>
        <p:spPr bwMode="auto">
          <a:xfrm>
            <a:off x="3481388" y="1857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p>
        </p:txBody>
      </p:sp>
      <p:sp>
        <p:nvSpPr>
          <p:cNvPr id="16390" name="Text Box 8"/>
          <p:cNvSpPr txBox="1">
            <a:spLocks noChangeArrowheads="1"/>
          </p:cNvSpPr>
          <p:nvPr/>
        </p:nvSpPr>
        <p:spPr bwMode="auto">
          <a:xfrm>
            <a:off x="933450" y="1408113"/>
            <a:ext cx="2828925"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715963" algn="l"/>
              </a:tabLst>
              <a:defRPr kumimoji="1" sz="1400">
                <a:solidFill>
                  <a:schemeClr val="tx1"/>
                </a:solidFill>
                <a:latin typeface="Times New Roman" charset="0"/>
                <a:ea typeface="ＭＳ Ｐゴシック" charset="0"/>
                <a:cs typeface="ＭＳ Ｐゴシック" charset="0"/>
              </a:defRPr>
            </a:lvl1pPr>
            <a:lvl2pPr marL="742950" indent="-285750" eaLnBrk="0" hangingPunct="0">
              <a:tabLst>
                <a:tab pos="715963" algn="l"/>
              </a:tabLst>
              <a:defRPr kumimoji="1" sz="1400">
                <a:solidFill>
                  <a:schemeClr val="tx1"/>
                </a:solidFill>
                <a:latin typeface="Times New Roman" charset="0"/>
                <a:ea typeface="ＭＳ Ｐゴシック" charset="0"/>
              </a:defRPr>
            </a:lvl2pPr>
            <a:lvl3pPr marL="1143000" indent="-228600" eaLnBrk="0" hangingPunct="0">
              <a:tabLst>
                <a:tab pos="715963" algn="l"/>
              </a:tabLst>
              <a:defRPr kumimoji="1" sz="1400">
                <a:solidFill>
                  <a:schemeClr val="tx1"/>
                </a:solidFill>
                <a:latin typeface="Times New Roman" charset="0"/>
                <a:ea typeface="ＭＳ Ｐゴシック" charset="0"/>
              </a:defRPr>
            </a:lvl3pPr>
            <a:lvl4pPr marL="1600200" indent="-228600" eaLnBrk="0" hangingPunct="0">
              <a:tabLst>
                <a:tab pos="715963" algn="l"/>
              </a:tabLst>
              <a:defRPr kumimoji="1" sz="1400">
                <a:solidFill>
                  <a:schemeClr val="tx1"/>
                </a:solidFill>
                <a:latin typeface="Times New Roman" charset="0"/>
                <a:ea typeface="ＭＳ Ｐゴシック" charset="0"/>
              </a:defRPr>
            </a:lvl4pPr>
            <a:lvl5pPr marL="2057400" indent="-228600" eaLnBrk="0" hangingPunct="0">
              <a:tabLst>
                <a:tab pos="715963" algn="l"/>
              </a:tabLst>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715963" algn="l"/>
              </a:tabLs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715963" algn="l"/>
              </a:tabLs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715963" algn="l"/>
              </a:tabLs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715963" algn="l"/>
              </a:tabLst>
              <a:defRPr kumimoji="1" sz="1400">
                <a:solidFill>
                  <a:schemeClr val="tx1"/>
                </a:solidFill>
                <a:latin typeface="Times New Roman" charset="0"/>
                <a:ea typeface="ＭＳ Ｐゴシック" charset="0"/>
              </a:defRPr>
            </a:lvl9pPr>
          </a:lstStyle>
          <a:p>
            <a:pPr algn="l" eaLnBrk="1" hangingPunct="1">
              <a:spcAft>
                <a:spcPct val="30000"/>
              </a:spcAft>
              <a:buClr>
                <a:srgbClr val="FF9900"/>
              </a:buClr>
              <a:buFont typeface="Wingdings" charset="0"/>
              <a:buNone/>
            </a:pPr>
            <a:r>
              <a:rPr kumimoji="0" lang="fr-FR" sz="1800" b="1">
                <a:solidFill>
                  <a:srgbClr val="333399"/>
                </a:solidFill>
                <a:latin typeface="Arial" charset="0"/>
                <a:cs typeface="Times New Roman" charset="0"/>
              </a:rPr>
              <a:t>Satellites GPS</a:t>
            </a:r>
            <a:endParaRPr kumimoji="0" lang="fr-FR" sz="1800">
              <a:solidFill>
                <a:srgbClr val="333399"/>
              </a:solidFill>
              <a:latin typeface="Arial" charset="0"/>
              <a:cs typeface="Times New Roman" charset="0"/>
            </a:endParaRPr>
          </a:p>
          <a:p>
            <a:pPr algn="l" eaLnBrk="1" hangingPunct="1">
              <a:spcAft>
                <a:spcPct val="30000"/>
              </a:spcAft>
              <a:buClr>
                <a:srgbClr val="FF9900"/>
              </a:buClr>
              <a:buFont typeface="Wingdings" charset="0"/>
              <a:buNone/>
            </a:pPr>
            <a:r>
              <a:rPr kumimoji="0" lang="fr-FR">
                <a:solidFill>
                  <a:schemeClr val="bg1"/>
                </a:solidFill>
                <a:latin typeface="Comic Sans MS" charset="0"/>
                <a:cs typeface="Times New Roman" charset="0"/>
              </a:rPr>
              <a:t> </a:t>
            </a:r>
          </a:p>
          <a:p>
            <a:pPr algn="l" eaLnBrk="1" hangingPunct="1">
              <a:spcAft>
                <a:spcPct val="30000"/>
              </a:spcAft>
              <a:buClr>
                <a:srgbClr val="FF9900"/>
              </a:buClr>
              <a:buFont typeface="Wingdings" charset="0"/>
              <a:buNone/>
            </a:pP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r>
              <a:rPr kumimoji="0" lang="fr-FR" b="1">
                <a:solidFill>
                  <a:srgbClr val="800000"/>
                </a:solidFill>
                <a:latin typeface="Comic Sans MS" charset="0"/>
                <a:cs typeface="Times New Roman" charset="0"/>
              </a:rPr>
              <a:t>Constellation :</a:t>
            </a:r>
            <a:r>
              <a:rPr kumimoji="0" lang="fr-FR">
                <a:solidFill>
                  <a:srgbClr val="800000"/>
                </a:solidFill>
                <a:latin typeface="Comic Sans MS" charset="0"/>
                <a:cs typeface="Times New Roman" charset="0"/>
              </a:rPr>
              <a:t> 28 satellites</a:t>
            </a: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r>
              <a:rPr kumimoji="0" lang="fr-FR" b="1">
                <a:solidFill>
                  <a:srgbClr val="800000"/>
                </a:solidFill>
                <a:latin typeface="Comic Sans MS" charset="0"/>
                <a:cs typeface="Times New Roman" charset="0"/>
              </a:rPr>
              <a:t>Altitude</a:t>
            </a:r>
            <a:r>
              <a:rPr kumimoji="0" lang="fr-FR">
                <a:solidFill>
                  <a:srgbClr val="800000"/>
                </a:solidFill>
                <a:latin typeface="Comic Sans MS" charset="0"/>
                <a:cs typeface="Times New Roman" charset="0"/>
              </a:rPr>
              <a:t> : 	20200 km</a:t>
            </a:r>
            <a:endParaRPr kumimoji="0" lang="fr-FR">
              <a:solidFill>
                <a:schemeClr val="bg1"/>
              </a:solidFill>
              <a:latin typeface="Comic Sans MS" charset="0"/>
              <a:cs typeface="Times New Roman" charset="0"/>
            </a:endParaRPr>
          </a:p>
          <a:p>
            <a:pPr algn="l" eaLnBrk="1" hangingPunct="1">
              <a:spcAft>
                <a:spcPct val="30000"/>
              </a:spcAft>
              <a:buClr>
                <a:srgbClr val="FF9900"/>
              </a:buClr>
              <a:buFont typeface="Wingdings" charset="0"/>
              <a:buNone/>
            </a:pPr>
            <a:r>
              <a:rPr kumimoji="0" lang="fr-FR" b="1">
                <a:solidFill>
                  <a:srgbClr val="800000"/>
                </a:solidFill>
                <a:latin typeface="Comic Sans MS" charset="0"/>
                <a:cs typeface="Times New Roman" charset="0"/>
              </a:rPr>
              <a:t>Période</a:t>
            </a:r>
            <a:r>
              <a:rPr kumimoji="0" lang="fr-FR">
                <a:solidFill>
                  <a:srgbClr val="800000"/>
                </a:solidFill>
                <a:latin typeface="Comic Sans MS" charset="0"/>
                <a:cs typeface="Times New Roman" charset="0"/>
              </a:rPr>
              <a:t> : 	11h 58mn</a:t>
            </a:r>
          </a:p>
          <a:p>
            <a:pPr algn="l" eaLnBrk="1" hangingPunct="1">
              <a:spcAft>
                <a:spcPct val="30000"/>
              </a:spcAft>
              <a:buClr>
                <a:srgbClr val="FF9900"/>
              </a:buClr>
              <a:buFont typeface="Wingdings" charset="0"/>
              <a:buNone/>
            </a:pPr>
            <a:r>
              <a:rPr kumimoji="0" lang="fr-FR" b="1">
                <a:solidFill>
                  <a:srgbClr val="800000"/>
                </a:solidFill>
                <a:latin typeface="Comic Sans MS" charset="0"/>
                <a:cs typeface="Times New Roman" charset="0"/>
              </a:rPr>
              <a:t>Orbite </a:t>
            </a:r>
            <a:r>
              <a:rPr kumimoji="0" lang="fr-FR">
                <a:solidFill>
                  <a:srgbClr val="800000"/>
                </a:solidFill>
                <a:latin typeface="Comic Sans MS" charset="0"/>
                <a:cs typeface="Times New Roman" charset="0"/>
              </a:rPr>
              <a:t>: quasi circulaire</a:t>
            </a:r>
          </a:p>
          <a:p>
            <a:pPr algn="l" eaLnBrk="1" hangingPunct="1">
              <a:spcAft>
                <a:spcPct val="30000"/>
              </a:spcAft>
              <a:buClr>
                <a:srgbClr val="FF9900"/>
              </a:buClr>
              <a:buFont typeface="Wingdings" charset="0"/>
              <a:buNone/>
            </a:pPr>
            <a:r>
              <a:rPr kumimoji="0" lang="fr-FR">
                <a:solidFill>
                  <a:srgbClr val="800000"/>
                </a:solidFill>
                <a:latin typeface="Comic Sans MS" charset="0"/>
                <a:cs typeface="Times New Roman" charset="0"/>
              </a:rPr>
              <a:t>	55°  / équateur</a:t>
            </a:r>
          </a:p>
          <a:p>
            <a:pPr algn="l" eaLnBrk="1" hangingPunct="1">
              <a:spcAft>
                <a:spcPct val="30000"/>
              </a:spcAft>
              <a:buClr>
                <a:srgbClr val="FF9900"/>
              </a:buClr>
              <a:buFont typeface="Wingdings" charset="0"/>
              <a:buNone/>
            </a:pPr>
            <a:endParaRPr lang="fr-FR" sz="1800">
              <a:latin typeface="Comic Sans MS" charset="0"/>
              <a:cs typeface="Times New Roman" charset="0"/>
            </a:endParaRPr>
          </a:p>
          <a:p>
            <a:pPr algn="l" eaLnBrk="1" hangingPunct="1">
              <a:spcAft>
                <a:spcPct val="30000"/>
              </a:spcAft>
              <a:buClr>
                <a:srgbClr val="FF9900"/>
              </a:buClr>
              <a:buFont typeface="Wingdings" charset="0"/>
              <a:buNone/>
            </a:pPr>
            <a:r>
              <a:rPr kumimoji="0" lang="fr-FR">
                <a:solidFill>
                  <a:schemeClr val="bg1"/>
                </a:solidFill>
                <a:latin typeface="Comic Sans MS" charset="0"/>
                <a:cs typeface="Times New Roman" charset="0"/>
              </a:rPr>
              <a:t> </a:t>
            </a:r>
          </a:p>
        </p:txBody>
      </p:sp>
      <p:sp>
        <p:nvSpPr>
          <p:cNvPr id="16391" name="Rectangle 25"/>
          <p:cNvSpPr>
            <a:spLocks noChangeArrowheads="1"/>
          </p:cNvSpPr>
          <p:nvPr/>
        </p:nvSpPr>
        <p:spPr bwMode="auto">
          <a:xfrm>
            <a:off x="3951288" y="825500"/>
            <a:ext cx="45720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fr-FR" sz="1600" b="1">
                <a:solidFill>
                  <a:srgbClr val="333399"/>
                </a:solidFill>
                <a:latin typeface="Arial" charset="0"/>
                <a:cs typeface="Arial" charset="0"/>
              </a:rPr>
              <a:t>Plusieurs numérotations des satellites GPS cohabitent</a:t>
            </a:r>
          </a:p>
          <a:p>
            <a:pPr algn="l"/>
            <a:endParaRPr lang="fr-FR">
              <a:solidFill>
                <a:schemeClr val="bg1"/>
              </a:solidFill>
              <a:latin typeface="Arial" charset="0"/>
              <a:cs typeface="Arial" charset="0"/>
            </a:endParaRPr>
          </a:p>
          <a:p>
            <a:pPr algn="l">
              <a:buFontTx/>
              <a:buChar char="•"/>
            </a:pPr>
            <a:r>
              <a:rPr lang="fr-FR">
                <a:solidFill>
                  <a:schemeClr val="bg1"/>
                </a:solidFill>
                <a:latin typeface="Arial" charset="0"/>
                <a:cs typeface="Arial" charset="0"/>
              </a:rPr>
              <a:t>La numérotation du type </a:t>
            </a:r>
            <a:r>
              <a:rPr lang="fr-FR" b="1">
                <a:solidFill>
                  <a:schemeClr val="bg1"/>
                </a:solidFill>
                <a:latin typeface="Arial" charset="0"/>
                <a:cs typeface="Arial" charset="0"/>
              </a:rPr>
              <a:t>Space Vehicule</a:t>
            </a:r>
            <a:r>
              <a:rPr lang="fr-FR">
                <a:solidFill>
                  <a:schemeClr val="bg1"/>
                </a:solidFill>
                <a:latin typeface="Arial" charset="0"/>
                <a:cs typeface="Arial" charset="0"/>
              </a:rPr>
              <a:t> (SV) qui correspond à l'ordre de lancement des satellites</a:t>
            </a:r>
          </a:p>
          <a:p>
            <a:pPr algn="l"/>
            <a:endParaRPr lang="fr-FR" sz="800">
              <a:solidFill>
                <a:schemeClr val="bg1"/>
              </a:solidFill>
              <a:latin typeface="Arial" charset="0"/>
              <a:cs typeface="Arial" charset="0"/>
            </a:endParaRPr>
          </a:p>
          <a:p>
            <a:pPr algn="l">
              <a:buFontTx/>
              <a:buChar char="•"/>
            </a:pPr>
            <a:r>
              <a:rPr lang="fr-FR">
                <a:solidFill>
                  <a:schemeClr val="bg1"/>
                </a:solidFill>
                <a:latin typeface="Arial" charset="0"/>
                <a:cs typeface="Arial" charset="0"/>
              </a:rPr>
              <a:t>Le </a:t>
            </a:r>
            <a:r>
              <a:rPr lang="fr-FR" b="1">
                <a:solidFill>
                  <a:schemeClr val="bg1"/>
                </a:solidFill>
                <a:latin typeface="Arial" charset="0"/>
                <a:cs typeface="Arial" charset="0"/>
              </a:rPr>
              <a:t>numéro PRN</a:t>
            </a:r>
            <a:r>
              <a:rPr lang="fr-FR">
                <a:solidFill>
                  <a:schemeClr val="bg1"/>
                </a:solidFill>
                <a:latin typeface="Arial" charset="0"/>
                <a:cs typeface="Arial" charset="0"/>
              </a:rPr>
              <a:t> (Pseudo Range Noise) qui est celui que contient le message de navigation et qui est le plus souvent utilisé par les récepteurs et les logiciels calculs</a:t>
            </a:r>
            <a:endParaRPr lang="fr-FR" sz="800">
              <a:solidFill>
                <a:schemeClr val="bg1"/>
              </a:solidFill>
              <a:latin typeface="Arial" charset="0"/>
              <a:cs typeface="Arial" charset="0"/>
            </a:endParaRPr>
          </a:p>
          <a:p>
            <a:pPr algn="l"/>
            <a:endParaRPr lang="fr-FR" sz="800">
              <a:solidFill>
                <a:schemeClr val="bg1"/>
              </a:solidFill>
              <a:latin typeface="Arial" charset="0"/>
              <a:cs typeface="Arial" charset="0"/>
            </a:endParaRPr>
          </a:p>
          <a:p>
            <a:pPr algn="l">
              <a:buFontTx/>
              <a:buChar char="•"/>
            </a:pPr>
            <a:r>
              <a:rPr lang="fr-FR">
                <a:solidFill>
                  <a:schemeClr val="bg1"/>
                </a:solidFill>
                <a:latin typeface="Arial" charset="0"/>
                <a:cs typeface="Arial" charset="0"/>
              </a:rPr>
              <a:t>La numérotation dans le catalogue de la NASA</a:t>
            </a:r>
          </a:p>
          <a:p>
            <a:pPr algn="l"/>
            <a:endParaRPr lang="fr-FR">
              <a:solidFill>
                <a:schemeClr val="bg1"/>
              </a:solidFill>
              <a:latin typeface="Arial" charset="0"/>
              <a:cs typeface="Arial" charset="0"/>
            </a:endParaRPr>
          </a:p>
          <a:p>
            <a:pPr algn="l">
              <a:buFontTx/>
              <a:buChar char="•"/>
            </a:pPr>
            <a:r>
              <a:rPr lang="fr-FR">
                <a:solidFill>
                  <a:schemeClr val="bg1"/>
                </a:solidFill>
                <a:latin typeface="Arial" charset="0"/>
                <a:cs typeface="Arial" charset="0"/>
              </a:rPr>
              <a:t>La numérotation internationale.</a:t>
            </a:r>
          </a:p>
        </p:txBody>
      </p:sp>
      <p:sp>
        <p:nvSpPr>
          <p:cNvPr id="16392"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r>
              <a:rPr kumimoji="0" lang="fr-FR" sz="2000" b="1">
                <a:solidFill>
                  <a:srgbClr val="1B4A6E"/>
                </a:solidFill>
                <a:latin typeface="Arial" charset="0"/>
              </a:rPr>
              <a:t>   Le secteur spatial</a:t>
            </a:r>
          </a:p>
        </p:txBody>
      </p:sp>
      <p:sp>
        <p:nvSpPr>
          <p:cNvPr id="16393" name="Titre 14"/>
          <p:cNvSpPr>
            <a:spLocks noGrp="1"/>
          </p:cNvSpPr>
          <p:nvPr>
            <p:ph type="title"/>
          </p:nvPr>
        </p:nvSpPr>
        <p:spPr/>
        <p:txBody>
          <a:bodyPr/>
          <a:lstStyle/>
          <a:p>
            <a:pPr marL="360363"/>
            <a:r>
              <a:rPr lang="fr-FR">
                <a:solidFill>
                  <a:srgbClr val="1B4A6E"/>
                </a:solidFill>
                <a:latin typeface="Arial" charset="0"/>
                <a:ea typeface="ＭＳ Ｐゴシック" charset="0"/>
                <a:cs typeface="Times New Roman" charset="0"/>
              </a:rPr>
              <a:t>Le secteur spatial</a:t>
            </a:r>
            <a:endParaRPr lang="fr-FR">
              <a:solidFill>
                <a:srgbClr val="1B4A6E"/>
              </a:solidFill>
              <a:latin typeface="Arial" charset="0"/>
              <a:ea typeface="ＭＳ Ｐゴシック" charset="0"/>
              <a:cs typeface="ＭＳ Ｐゴシック" charset="0"/>
            </a:endParaRPr>
          </a:p>
        </p:txBody>
      </p:sp>
      <p:pic>
        <p:nvPicPr>
          <p:cNvPr id="16395" name="gps1.gif" descr="/Users/erik/Pictures/GPS/dessin/gps1.gif">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949825" y="3836988"/>
            <a:ext cx="2644775"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6395"/>
                </p:tgtEl>
              </p:cMediaNode>
            </p:video>
            <p:seq concurrent="1" nextAc="seek">
              <p:cTn id="3" restart="whenNotActive" fill="hold" evtFilter="cancelBubble" nodeType="interactiveSeq">
                <p:stCondLst>
                  <p:cond evt="onClick" delay="0">
                    <p:tgtEl>
                      <p:spTgt spid="16395"/>
                    </p:tgtEl>
                  </p:cond>
                </p:stCondLst>
                <p:endSync evt="end" delay="0">
                  <p:rtn val="all"/>
                </p:endSync>
                <p:childTnLst>
                  <p:par>
                    <p:cTn id="4" fill="hold" nodeType="clickPar">
                      <p:stCondLst>
                        <p:cond delay="0"/>
                      </p:stCondLst>
                      <p:childTnLst>
                        <p:par>
                          <p:cTn id="5" fill="hold" nodeType="withGroup">
                            <p:stCondLst>
                              <p:cond delay="0"/>
                            </p:stCondLst>
                            <p:childTnLst>
                              <p:par>
                                <p:cTn id="6" presetID="2" presetClass="mediacall" presetSubtype="0" fill="hold" nodeType="clickEffect">
                                  <p:stCondLst>
                                    <p:cond delay="0"/>
                                  </p:stCondLst>
                                  <p:childTnLst>
                                    <p:cmd type="call" cmd="togglePause">
                                      <p:cBhvr>
                                        <p:cTn id="7" dur="1" fill="hold"/>
                                        <p:tgtEl>
                                          <p:spTgt spid="16395"/>
                                        </p:tgtEl>
                                      </p:cBhvr>
                                    </p:cmd>
                                  </p:childTnLst>
                                </p:cTn>
                              </p:par>
                            </p:childTnLst>
                          </p:cTn>
                        </p:par>
                      </p:childTnLst>
                    </p:cTn>
                  </p:par>
                </p:childTnLst>
              </p:cTn>
              <p:nextCondLst>
                <p:cond evt="onClick" delay="0">
                  <p:tgtEl>
                    <p:spTgt spid="16395"/>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76802"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76803"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88416B2C-61C1-0D4A-89C7-E78397DEFC8C}" type="slidenum">
              <a:rPr kumimoji="0" lang="fr-FR" sz="800">
                <a:solidFill>
                  <a:srgbClr val="FFFFFF"/>
                </a:solidFill>
              </a:rPr>
              <a:pPr eaLnBrk="1" hangingPunct="1"/>
              <a:t>70</a:t>
            </a:fld>
            <a:endParaRPr kumimoji="0" lang="fr-FR" sz="800">
              <a:solidFill>
                <a:srgbClr val="FFFFFF"/>
              </a:solidFill>
            </a:endParaRPr>
          </a:p>
        </p:txBody>
      </p:sp>
      <p:sp>
        <p:nvSpPr>
          <p:cNvPr id="76804" name="Rectangle 2"/>
          <p:cNvSpPr>
            <a:spLocks noGrp="1" noChangeArrowheads="1"/>
          </p:cNvSpPr>
          <p:nvPr>
            <p:ph type="title"/>
          </p:nvPr>
        </p:nvSpPr>
        <p:spPr>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a:latin typeface="Arial" charset="0"/>
                <a:ea typeface="ＭＳ Ｐゴシック" charset="0"/>
                <a:cs typeface="Times New Roman" charset="0"/>
              </a:rPr>
              <a:t>La troposphère</a:t>
            </a:r>
            <a:endParaRPr lang="fr-FR" sz="1800" b="0">
              <a:latin typeface="Arial" charset="0"/>
              <a:ea typeface="ＭＳ Ｐゴシック" charset="0"/>
              <a:cs typeface="Times New Roman" charset="0"/>
            </a:endParaRPr>
          </a:p>
        </p:txBody>
      </p:sp>
      <p:sp>
        <p:nvSpPr>
          <p:cNvPr id="76805" name="Rectangle 4"/>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76806" name="Rectangle 5"/>
          <p:cNvSpPr>
            <a:spLocks noChangeArrowheads="1"/>
          </p:cNvSpPr>
          <p:nvPr/>
        </p:nvSpPr>
        <p:spPr bwMode="auto">
          <a:xfrm>
            <a:off x="0" y="3624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338951" name="Rectangle 7"/>
          <p:cNvSpPr>
            <a:spLocks noChangeArrowheads="1"/>
          </p:cNvSpPr>
          <p:nvPr/>
        </p:nvSpPr>
        <p:spPr bwMode="auto">
          <a:xfrm>
            <a:off x="612775" y="566738"/>
            <a:ext cx="8116888"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l">
              <a:tabLst>
                <a:tab pos="363538" algn="l"/>
                <a:tab pos="1079500" algn="l"/>
                <a:tab pos="1431925" algn="l"/>
              </a:tabLst>
            </a:pPr>
            <a:r>
              <a:rPr lang="fr-FR" sz="2400" b="1" u="sng">
                <a:solidFill>
                  <a:srgbClr val="008000"/>
                </a:solidFill>
                <a:latin typeface="Arial" charset="0"/>
                <a:cs typeface="Times New Roman" charset="0"/>
              </a:rPr>
              <a:t>Composante hydrostatique :</a:t>
            </a:r>
            <a:r>
              <a:rPr lang="fr-FR" sz="2000">
                <a:solidFill>
                  <a:srgbClr val="008000"/>
                </a:solidFill>
                <a:latin typeface="Arial" charset="0"/>
                <a:cs typeface="Times New Roman" charset="0"/>
              </a:rPr>
              <a:t> 	230 ± 10 cm   (au zénith)</a:t>
            </a:r>
            <a:endParaRPr lang="fr-FR" sz="2000">
              <a:latin typeface="Arial" charset="0"/>
              <a:cs typeface="Times New Roman" charset="0"/>
            </a:endParaRPr>
          </a:p>
          <a:p>
            <a:pPr algn="l" eaLnBrk="0" hangingPunct="0">
              <a:spcBef>
                <a:spcPct val="50000"/>
              </a:spcBef>
              <a:tabLst>
                <a:tab pos="363538" algn="l"/>
                <a:tab pos="1079500" algn="l"/>
                <a:tab pos="1431925" algn="l"/>
              </a:tabLst>
            </a:pPr>
            <a:r>
              <a:rPr lang="fr-FR" sz="2000" b="1">
                <a:latin typeface="Arial" charset="0"/>
                <a:cs typeface="Times New Roman" charset="0"/>
              </a:rPr>
              <a:t>	</a:t>
            </a:r>
            <a:r>
              <a:rPr lang="fr-FR" sz="1800" b="1">
                <a:solidFill>
                  <a:schemeClr val="bg1"/>
                </a:solidFill>
                <a:latin typeface="Arial" charset="0"/>
                <a:cs typeface="Times New Roman" charset="0"/>
              </a:rPr>
              <a:t>Baromètres    </a:t>
            </a:r>
            <a:r>
              <a:rPr lang="fr-FR" sz="1600">
                <a:solidFill>
                  <a:schemeClr val="bg1"/>
                </a:solidFill>
                <a:latin typeface="Arial" charset="0"/>
                <a:cs typeface="Times New Roman" charset="0"/>
              </a:rPr>
              <a:t>Mesure de la pression au niveau du sol</a:t>
            </a:r>
          </a:p>
          <a:p>
            <a:pPr algn="l" eaLnBrk="0" hangingPunct="0">
              <a:spcBef>
                <a:spcPct val="50000"/>
              </a:spcBef>
              <a:tabLst>
                <a:tab pos="363538" algn="l"/>
                <a:tab pos="1079500" algn="l"/>
                <a:tab pos="1431925" algn="l"/>
              </a:tabLst>
            </a:pPr>
            <a:endParaRPr lang="fr-FR" sz="2000">
              <a:solidFill>
                <a:schemeClr val="bg1"/>
              </a:solidFill>
              <a:latin typeface="Arial" charset="0"/>
              <a:cs typeface="Times New Roman" charset="0"/>
            </a:endParaRPr>
          </a:p>
          <a:p>
            <a:pPr algn="l" eaLnBrk="0" hangingPunct="0">
              <a:tabLst>
                <a:tab pos="363538" algn="l"/>
                <a:tab pos="1079500" algn="l"/>
                <a:tab pos="1431925" algn="l"/>
              </a:tabLst>
            </a:pPr>
            <a:r>
              <a:rPr lang="fr-FR" sz="2400" b="1" u="sng">
                <a:solidFill>
                  <a:srgbClr val="800080"/>
                </a:solidFill>
                <a:latin typeface="Arial" charset="0"/>
                <a:cs typeface="Times New Roman" charset="0"/>
              </a:rPr>
              <a:t>Composante humide :</a:t>
            </a:r>
            <a:r>
              <a:rPr lang="fr-FR" sz="2000">
                <a:solidFill>
                  <a:srgbClr val="800080"/>
                </a:solidFill>
                <a:latin typeface="Arial" charset="0"/>
                <a:cs typeface="Times New Roman" charset="0"/>
              </a:rPr>
              <a:t> 		15 ± 10 cm     (au zénith)</a:t>
            </a:r>
            <a:endParaRPr lang="fr-FR" sz="2000">
              <a:latin typeface="Arial" charset="0"/>
              <a:cs typeface="Times New Roman" charset="0"/>
            </a:endParaRPr>
          </a:p>
          <a:p>
            <a:pPr algn="l" eaLnBrk="0" hangingPunct="0">
              <a:spcBef>
                <a:spcPct val="50000"/>
              </a:spcBef>
              <a:tabLst>
                <a:tab pos="363538" algn="l"/>
                <a:tab pos="1079500" algn="l"/>
                <a:tab pos="1431925" algn="l"/>
              </a:tabLst>
            </a:pPr>
            <a:r>
              <a:rPr lang="fr-FR" sz="1600" i="1">
                <a:solidFill>
                  <a:srgbClr val="FF0000"/>
                </a:solidFill>
                <a:latin typeface="Arial" charset="0"/>
                <a:cs typeface="Times New Roman" charset="0"/>
              </a:rPr>
              <a:t>La composante humide ne peut pas être</a:t>
            </a:r>
          </a:p>
          <a:p>
            <a:pPr algn="l" eaLnBrk="0" hangingPunct="0">
              <a:tabLst>
                <a:tab pos="363538" algn="l"/>
                <a:tab pos="1079500" algn="l"/>
                <a:tab pos="1431925" algn="l"/>
              </a:tabLst>
            </a:pPr>
            <a:r>
              <a:rPr lang="fr-FR" sz="1600" i="1">
                <a:solidFill>
                  <a:srgbClr val="FF0000"/>
                </a:solidFill>
                <a:latin typeface="Arial" charset="0"/>
                <a:cs typeface="Times New Roman" charset="0"/>
              </a:rPr>
              <a:t>précisément estimée par les</a:t>
            </a:r>
          </a:p>
          <a:p>
            <a:pPr algn="l" eaLnBrk="0" hangingPunct="0">
              <a:tabLst>
                <a:tab pos="363538" algn="l"/>
                <a:tab pos="1079500" algn="l"/>
                <a:tab pos="1431925" algn="l"/>
              </a:tabLst>
            </a:pPr>
            <a:r>
              <a:rPr lang="fr-FR" sz="1600" i="1">
                <a:solidFill>
                  <a:srgbClr val="FF0000"/>
                </a:solidFill>
                <a:latin typeface="Arial" charset="0"/>
                <a:cs typeface="Times New Roman" charset="0"/>
              </a:rPr>
              <a:t>mesures météorologiques au sol</a:t>
            </a:r>
          </a:p>
          <a:p>
            <a:pPr algn="l" eaLnBrk="0" hangingPunct="0">
              <a:spcBef>
                <a:spcPct val="50000"/>
              </a:spcBef>
              <a:tabLst>
                <a:tab pos="363538" algn="l"/>
                <a:tab pos="1079500" algn="l"/>
                <a:tab pos="1431925" algn="l"/>
              </a:tabLst>
            </a:pPr>
            <a:r>
              <a:rPr lang="fr-FR" sz="1000" b="1">
                <a:latin typeface="Arial" charset="0"/>
                <a:cs typeface="Times New Roman" charset="0"/>
              </a:rPr>
              <a:t>	</a:t>
            </a:r>
          </a:p>
          <a:p>
            <a:pPr algn="l" eaLnBrk="0" hangingPunct="0">
              <a:spcBef>
                <a:spcPct val="50000"/>
              </a:spcBef>
              <a:tabLst>
                <a:tab pos="363538" algn="l"/>
                <a:tab pos="1079500" algn="l"/>
                <a:tab pos="1431925" algn="l"/>
              </a:tabLst>
            </a:pPr>
            <a:r>
              <a:rPr lang="fr-FR" sz="1800" b="1">
                <a:solidFill>
                  <a:schemeClr val="bg1"/>
                </a:solidFill>
                <a:latin typeface="Arial" charset="0"/>
                <a:cs typeface="Times New Roman" charset="0"/>
              </a:rPr>
              <a:t>	Modèles 	</a:t>
            </a:r>
            <a:r>
              <a:rPr lang="fr-FR" sz="1800">
                <a:solidFill>
                  <a:schemeClr val="bg1"/>
                </a:solidFill>
                <a:latin typeface="Arial" charset="0"/>
                <a:cs typeface="Times New Roman" charset="0"/>
              </a:rPr>
              <a:t>(Saastamoïnen, </a:t>
            </a:r>
          </a:p>
          <a:p>
            <a:pPr algn="l" eaLnBrk="0" hangingPunct="0">
              <a:tabLst>
                <a:tab pos="363538" algn="l"/>
                <a:tab pos="1079500" algn="l"/>
                <a:tab pos="1431925" algn="l"/>
              </a:tabLst>
            </a:pPr>
            <a:r>
              <a:rPr lang="fr-FR" sz="1800">
                <a:solidFill>
                  <a:schemeClr val="bg1"/>
                </a:solidFill>
                <a:latin typeface="Arial" charset="0"/>
                <a:cs typeface="Times New Roman" charset="0"/>
              </a:rPr>
              <a:t>			Hopfield, Marini…)</a:t>
            </a:r>
          </a:p>
          <a:p>
            <a:pPr algn="l" eaLnBrk="0" hangingPunct="0">
              <a:spcBef>
                <a:spcPct val="50000"/>
              </a:spcBef>
              <a:tabLst>
                <a:tab pos="363538" algn="l"/>
                <a:tab pos="1079500" algn="l"/>
                <a:tab pos="1431925" algn="l"/>
              </a:tabLst>
            </a:pPr>
            <a:r>
              <a:rPr lang="fr-FR" sz="1800" b="1">
                <a:solidFill>
                  <a:schemeClr val="bg1"/>
                </a:solidFill>
                <a:latin typeface="Arial" charset="0"/>
                <a:cs typeface="Times New Roman" charset="0"/>
              </a:rPr>
              <a:t>	Radiosondages</a:t>
            </a:r>
            <a:endParaRPr lang="fr-FR" sz="1800">
              <a:solidFill>
                <a:schemeClr val="bg1"/>
              </a:solidFill>
              <a:latin typeface="Arial" charset="0"/>
              <a:cs typeface="Times New Roman" charset="0"/>
            </a:endParaRPr>
          </a:p>
          <a:p>
            <a:pPr algn="l" eaLnBrk="0" hangingPunct="0">
              <a:spcBef>
                <a:spcPct val="50000"/>
              </a:spcBef>
              <a:tabLst>
                <a:tab pos="363538" algn="l"/>
                <a:tab pos="1079500" algn="l"/>
                <a:tab pos="1431925" algn="l"/>
              </a:tabLst>
            </a:pPr>
            <a:r>
              <a:rPr lang="fr-FR" sz="1800" b="1">
                <a:solidFill>
                  <a:schemeClr val="bg1"/>
                </a:solidFill>
                <a:latin typeface="Arial" charset="0"/>
                <a:cs typeface="Times New Roman" charset="0"/>
              </a:rPr>
              <a:t>	GPS	</a:t>
            </a:r>
            <a:r>
              <a:rPr lang="fr-FR" sz="1600">
                <a:solidFill>
                  <a:schemeClr val="bg1"/>
                </a:solidFill>
                <a:latin typeface="Arial" charset="0"/>
                <a:cs typeface="Times New Roman" charset="0"/>
              </a:rPr>
              <a:t>Estimation numérique de</a:t>
            </a:r>
          </a:p>
          <a:p>
            <a:pPr algn="l" eaLnBrk="0" hangingPunct="0">
              <a:tabLst>
                <a:tab pos="363538" algn="l"/>
                <a:tab pos="1079500" algn="l"/>
                <a:tab pos="1431925" algn="l"/>
              </a:tabLst>
            </a:pPr>
            <a:r>
              <a:rPr lang="fr-FR" sz="1600">
                <a:solidFill>
                  <a:schemeClr val="bg1"/>
                </a:solidFill>
                <a:latin typeface="Arial" charset="0"/>
                <a:cs typeface="Times New Roman" charset="0"/>
              </a:rPr>
              <a:t>		l'allongement troposphérique</a:t>
            </a:r>
          </a:p>
          <a:p>
            <a:pPr algn="l" eaLnBrk="0" hangingPunct="0">
              <a:tabLst>
                <a:tab pos="363538" algn="l"/>
                <a:tab pos="1079500" algn="l"/>
                <a:tab pos="1431925" algn="l"/>
              </a:tabLst>
            </a:pPr>
            <a:r>
              <a:rPr lang="fr-FR" sz="1600">
                <a:solidFill>
                  <a:schemeClr val="bg1"/>
                </a:solidFill>
                <a:latin typeface="Arial" charset="0"/>
                <a:cs typeface="Times New Roman" charset="0"/>
              </a:rPr>
              <a:t>		lors de l'inversion des données GPS</a:t>
            </a:r>
          </a:p>
          <a:p>
            <a:pPr algn="l" eaLnBrk="0" hangingPunct="0">
              <a:tabLst>
                <a:tab pos="363538" algn="l"/>
                <a:tab pos="1079500" algn="l"/>
                <a:tab pos="1431925" algn="l"/>
              </a:tabLst>
            </a:pPr>
            <a:r>
              <a:rPr lang="fr-FR" sz="1600">
                <a:solidFill>
                  <a:schemeClr val="bg1"/>
                </a:solidFill>
                <a:latin typeface="Arial" charset="0"/>
                <a:cs typeface="Times New Roman" charset="0"/>
              </a:rPr>
              <a:t>		(moindres carrés et </a:t>
            </a:r>
          </a:p>
          <a:p>
            <a:pPr algn="l" eaLnBrk="0" hangingPunct="0">
              <a:tabLst>
                <a:tab pos="363538" algn="l"/>
                <a:tab pos="1079500" algn="l"/>
                <a:tab pos="1431925" algn="l"/>
              </a:tabLst>
            </a:pPr>
            <a:r>
              <a:rPr lang="fr-FR" sz="1600">
                <a:solidFill>
                  <a:schemeClr val="bg1"/>
                </a:solidFill>
                <a:latin typeface="Arial" charset="0"/>
                <a:cs typeface="Times New Roman" charset="0"/>
              </a:rPr>
              <a:t>		filtres prédictifs de type Kalman)</a:t>
            </a:r>
          </a:p>
          <a:p>
            <a:pPr algn="l" eaLnBrk="0" hangingPunct="0">
              <a:tabLst>
                <a:tab pos="363538" algn="l"/>
                <a:tab pos="1079500" algn="l"/>
                <a:tab pos="1431925" algn="l"/>
              </a:tabLst>
            </a:pPr>
            <a:endParaRPr lang="fr-FR" sz="1600">
              <a:solidFill>
                <a:schemeClr val="bg1"/>
              </a:solidFill>
              <a:latin typeface="Arial" charset="0"/>
              <a:cs typeface="Times New Roman" charset="0"/>
            </a:endParaRPr>
          </a:p>
        </p:txBody>
      </p:sp>
      <p:pic>
        <p:nvPicPr>
          <p:cNvPr id="33895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1313" y="2449513"/>
            <a:ext cx="3235325"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38954" name="Object 2"/>
          <p:cNvGraphicFramePr>
            <a:graphicFrameLocks noGrp="1" noChangeAspect="1"/>
          </p:cNvGraphicFramePr>
          <p:nvPr>
            <p:ph idx="1"/>
          </p:nvPr>
        </p:nvGraphicFramePr>
        <p:xfrm>
          <a:off x="6300788" y="2413000"/>
          <a:ext cx="2543175" cy="4445000"/>
        </p:xfrm>
        <a:graphic>
          <a:graphicData uri="http://schemas.openxmlformats.org/presentationml/2006/ole">
            <mc:AlternateContent xmlns:mc="http://schemas.openxmlformats.org/markup-compatibility/2006">
              <mc:Choice xmlns:v="urn:schemas-microsoft-com:vml" Requires="v">
                <p:oleObj spid="_x0000_s76827" name="Image" r:id="rId4" imgW="1652439" imgH="2886951" progId="Photoshop.Image.4">
                  <p:embed/>
                </p:oleObj>
              </mc:Choice>
              <mc:Fallback>
                <p:oleObj name="Image" r:id="rId4" imgW="1652439" imgH="2886951" progId="Photoshop.Image.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2413000"/>
                        <a:ext cx="2543175" cy="44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pic>
        <p:nvPicPr>
          <p:cNvPr id="338958" name="Picture 14" descr="mtp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1700" y="2393950"/>
            <a:ext cx="2887663"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38953"/>
                                        </p:tgtEl>
                                        <p:attrNameLst>
                                          <p:attrName>style.visibility</p:attrName>
                                        </p:attrNameLst>
                                      </p:cBhvr>
                                      <p:to>
                                        <p:strVal val="visible"/>
                                      </p:to>
                                    </p:set>
                                    <p:animEffect transition="in" filter="fade">
                                      <p:cBhvr>
                                        <p:cTn id="7" dur="2000"/>
                                        <p:tgtEl>
                                          <p:spTgt spid="3389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38951">
                                            <p:txEl>
                                              <p:pRg st="7" end="7"/>
                                            </p:txEl>
                                          </p:spTgt>
                                        </p:tgtEl>
                                        <p:attrNameLst>
                                          <p:attrName>style.visibility</p:attrName>
                                        </p:attrNameLst>
                                      </p:cBhvr>
                                      <p:to>
                                        <p:strVal val="visible"/>
                                      </p:to>
                                    </p:set>
                                    <p:anim calcmode="lin" valueType="num">
                                      <p:cBhvr additive="base">
                                        <p:cTn id="12" dur="500" fill="hold"/>
                                        <p:tgtEl>
                                          <p:spTgt spid="338951">
                                            <p:txEl>
                                              <p:pRg st="7" end="7"/>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38951">
                                            <p:txEl>
                                              <p:pRg st="7" end="7"/>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
                            </p:stCondLst>
                            <p:childTnLst>
                              <p:par>
                                <p:cTn id="15" presetID="2" presetClass="entr" presetSubtype="4" fill="hold" nodeType="afterEffect">
                                  <p:stCondLst>
                                    <p:cond delay="2000"/>
                                  </p:stCondLst>
                                  <p:childTnLst>
                                    <p:set>
                                      <p:cBhvr>
                                        <p:cTn id="16" dur="1" fill="hold">
                                          <p:stCondLst>
                                            <p:cond delay="0"/>
                                          </p:stCondLst>
                                        </p:cTn>
                                        <p:tgtEl>
                                          <p:spTgt spid="338951">
                                            <p:txEl>
                                              <p:pRg st="8" end="8"/>
                                            </p:txEl>
                                          </p:spTgt>
                                        </p:tgtEl>
                                        <p:attrNameLst>
                                          <p:attrName>style.visibility</p:attrName>
                                        </p:attrNameLst>
                                      </p:cBhvr>
                                      <p:to>
                                        <p:strVal val="visible"/>
                                      </p:to>
                                    </p:set>
                                    <p:anim calcmode="lin" valueType="num">
                                      <p:cBhvr additive="base">
                                        <p:cTn id="17" dur="500" fill="hold"/>
                                        <p:tgtEl>
                                          <p:spTgt spid="338951">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38951">
                                            <p:txEl>
                                              <p:pRg st="8" end="8"/>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2000"/>
                                  </p:stCondLst>
                                  <p:childTnLst>
                                    <p:set>
                                      <p:cBhvr>
                                        <p:cTn id="20" dur="1" fill="hold">
                                          <p:stCondLst>
                                            <p:cond delay="0"/>
                                          </p:stCondLst>
                                        </p:cTn>
                                        <p:tgtEl>
                                          <p:spTgt spid="338951">
                                            <p:txEl>
                                              <p:pRg st="9" end="9"/>
                                            </p:txEl>
                                          </p:spTgt>
                                        </p:tgtEl>
                                        <p:attrNameLst>
                                          <p:attrName>style.visibility</p:attrName>
                                        </p:attrNameLst>
                                      </p:cBhvr>
                                      <p:to>
                                        <p:strVal val="visible"/>
                                      </p:to>
                                    </p:set>
                                    <p:anim calcmode="lin" valueType="num">
                                      <p:cBhvr additive="base">
                                        <p:cTn id="21" dur="500" fill="hold"/>
                                        <p:tgtEl>
                                          <p:spTgt spid="338951">
                                            <p:txEl>
                                              <p:pRg st="9" end="9"/>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3895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38951">
                                            <p:txEl>
                                              <p:pRg st="10" end="10"/>
                                            </p:txEl>
                                          </p:spTgt>
                                        </p:tgtEl>
                                        <p:attrNameLst>
                                          <p:attrName>style.visibility</p:attrName>
                                        </p:attrNameLst>
                                      </p:cBhvr>
                                      <p:to>
                                        <p:strVal val="visible"/>
                                      </p:to>
                                    </p:set>
                                    <p:anim calcmode="lin" valueType="num">
                                      <p:cBhvr additive="base">
                                        <p:cTn id="27" dur="500" fill="hold"/>
                                        <p:tgtEl>
                                          <p:spTgt spid="338951">
                                            <p:txEl>
                                              <p:pRg st="10" end="1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38951">
                                            <p:txEl>
                                              <p:pRg st="10" end="10"/>
                                            </p:txEl>
                                          </p:spTgt>
                                        </p:tgtEl>
                                        <p:attrNameLst>
                                          <p:attrName>ppt_y</p:attrName>
                                        </p:attrNameLst>
                                      </p:cBhvr>
                                      <p:tavLst>
                                        <p:tav tm="0">
                                          <p:val>
                                            <p:strVal val="1+#ppt_h/2"/>
                                          </p:val>
                                        </p:tav>
                                        <p:tav tm="100000">
                                          <p:val>
                                            <p:strVal val="#ppt_y"/>
                                          </p:val>
                                        </p:tav>
                                      </p:tavLst>
                                    </p:anim>
                                  </p:childTnLst>
                                </p:cTn>
                              </p:par>
                              <p:par>
                                <p:cTn id="29" presetID="10" presetClass="exit" presetSubtype="0" fill="hold" nodeType="withEffect">
                                  <p:stCondLst>
                                    <p:cond delay="0"/>
                                  </p:stCondLst>
                                  <p:childTnLst>
                                    <p:animEffect transition="out" filter="fade">
                                      <p:cBhvr>
                                        <p:cTn id="30" dur="500"/>
                                        <p:tgtEl>
                                          <p:spTgt spid="338953"/>
                                        </p:tgtEl>
                                      </p:cBhvr>
                                    </p:animEffect>
                                    <p:set>
                                      <p:cBhvr>
                                        <p:cTn id="31" dur="1" fill="hold">
                                          <p:stCondLst>
                                            <p:cond delay="499"/>
                                          </p:stCondLst>
                                        </p:cTn>
                                        <p:tgtEl>
                                          <p:spTgt spid="338953"/>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338954"/>
                                        </p:tgtEl>
                                        <p:attrNameLst>
                                          <p:attrName>style.visibility</p:attrName>
                                        </p:attrNameLst>
                                      </p:cBhvr>
                                      <p:to>
                                        <p:strVal val="visible"/>
                                      </p:to>
                                    </p:set>
                                    <p:animEffect transition="in" filter="fade">
                                      <p:cBhvr>
                                        <p:cTn id="34" dur="2000"/>
                                        <p:tgtEl>
                                          <p:spTgt spid="33895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338951">
                                            <p:txEl>
                                              <p:pRg st="11" end="11"/>
                                            </p:txEl>
                                          </p:spTgt>
                                        </p:tgtEl>
                                        <p:attrNameLst>
                                          <p:attrName>style.visibility</p:attrName>
                                        </p:attrNameLst>
                                      </p:cBhvr>
                                      <p:to>
                                        <p:strVal val="visible"/>
                                      </p:to>
                                    </p:set>
                                    <p:anim calcmode="lin" valueType="num">
                                      <p:cBhvr additive="base">
                                        <p:cTn id="39" dur="500" fill="hold"/>
                                        <p:tgtEl>
                                          <p:spTgt spid="338951">
                                            <p:txEl>
                                              <p:pRg st="11" end="1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38951">
                                            <p:txEl>
                                              <p:pRg st="11" end="1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38951">
                                            <p:txEl>
                                              <p:pRg st="12" end="12"/>
                                            </p:txEl>
                                          </p:spTgt>
                                        </p:tgtEl>
                                        <p:attrNameLst>
                                          <p:attrName>style.visibility</p:attrName>
                                        </p:attrNameLst>
                                      </p:cBhvr>
                                      <p:to>
                                        <p:strVal val="visible"/>
                                      </p:to>
                                    </p:set>
                                    <p:anim calcmode="lin" valueType="num">
                                      <p:cBhvr additive="base">
                                        <p:cTn id="43" dur="500" fill="hold"/>
                                        <p:tgtEl>
                                          <p:spTgt spid="338951">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38951">
                                            <p:txEl>
                                              <p:pRg st="12" end="12"/>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38951">
                                            <p:txEl>
                                              <p:pRg st="13" end="13"/>
                                            </p:txEl>
                                          </p:spTgt>
                                        </p:tgtEl>
                                        <p:attrNameLst>
                                          <p:attrName>style.visibility</p:attrName>
                                        </p:attrNameLst>
                                      </p:cBhvr>
                                      <p:to>
                                        <p:strVal val="visible"/>
                                      </p:to>
                                    </p:set>
                                    <p:anim calcmode="lin" valueType="num">
                                      <p:cBhvr additive="base">
                                        <p:cTn id="47" dur="500" fill="hold"/>
                                        <p:tgtEl>
                                          <p:spTgt spid="338951">
                                            <p:txEl>
                                              <p:pRg st="13" end="1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38951">
                                            <p:txEl>
                                              <p:pRg st="13" end="13"/>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38951">
                                            <p:txEl>
                                              <p:pRg st="14" end="14"/>
                                            </p:txEl>
                                          </p:spTgt>
                                        </p:tgtEl>
                                        <p:attrNameLst>
                                          <p:attrName>style.visibility</p:attrName>
                                        </p:attrNameLst>
                                      </p:cBhvr>
                                      <p:to>
                                        <p:strVal val="visible"/>
                                      </p:to>
                                    </p:set>
                                    <p:anim calcmode="lin" valueType="num">
                                      <p:cBhvr additive="base">
                                        <p:cTn id="51" dur="500" fill="hold"/>
                                        <p:tgtEl>
                                          <p:spTgt spid="338951">
                                            <p:txEl>
                                              <p:pRg st="14" end="1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38951">
                                            <p:txEl>
                                              <p:pRg st="14" end="14"/>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38951">
                                            <p:txEl>
                                              <p:pRg st="15" end="15"/>
                                            </p:txEl>
                                          </p:spTgt>
                                        </p:tgtEl>
                                        <p:attrNameLst>
                                          <p:attrName>style.visibility</p:attrName>
                                        </p:attrNameLst>
                                      </p:cBhvr>
                                      <p:to>
                                        <p:strVal val="visible"/>
                                      </p:to>
                                    </p:set>
                                    <p:anim calcmode="lin" valueType="num">
                                      <p:cBhvr additive="base">
                                        <p:cTn id="55" dur="500" fill="hold"/>
                                        <p:tgtEl>
                                          <p:spTgt spid="338951">
                                            <p:txEl>
                                              <p:pRg st="15" end="1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38951">
                                            <p:txEl>
                                              <p:pRg st="15" end="15"/>
                                            </p:txEl>
                                          </p:spTgt>
                                        </p:tgtEl>
                                        <p:attrNameLst>
                                          <p:attrName>ppt_y</p:attrName>
                                        </p:attrNameLst>
                                      </p:cBhvr>
                                      <p:tavLst>
                                        <p:tav tm="0">
                                          <p:val>
                                            <p:strVal val="1+#ppt_h/2"/>
                                          </p:val>
                                        </p:tav>
                                        <p:tav tm="100000">
                                          <p:val>
                                            <p:strVal val="#ppt_y"/>
                                          </p:val>
                                        </p:tav>
                                      </p:tavLst>
                                    </p:anim>
                                  </p:childTnLst>
                                </p:cTn>
                              </p:par>
                              <p:par>
                                <p:cTn id="57" presetID="1" presetClass="entr" presetSubtype="0" fill="hold" nodeType="withEffect">
                                  <p:stCondLst>
                                    <p:cond delay="0"/>
                                  </p:stCondLst>
                                  <p:childTnLst>
                                    <p:set>
                                      <p:cBhvr>
                                        <p:cTn id="58" dur="1" fill="hold">
                                          <p:stCondLst>
                                            <p:cond delay="0"/>
                                          </p:stCondLst>
                                        </p:cTn>
                                        <p:tgtEl>
                                          <p:spTgt spid="3389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Espace réservé de la date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17410" name="Espace réservé du pied de page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17411" name="Espace réservé du numéro de diapositive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C3F69F36-A1BB-964C-8021-E437FD314C07}" type="slidenum">
              <a:rPr kumimoji="0" lang="fr-FR" sz="800">
                <a:solidFill>
                  <a:srgbClr val="FFFFFF"/>
                </a:solidFill>
              </a:rPr>
              <a:pPr eaLnBrk="1" hangingPunct="1"/>
              <a:t>8</a:t>
            </a:fld>
            <a:endParaRPr kumimoji="0" lang="fr-FR" sz="800">
              <a:solidFill>
                <a:srgbClr val="FFFFFF"/>
              </a:solidFill>
            </a:endParaRPr>
          </a:p>
        </p:txBody>
      </p:sp>
      <p:sp>
        <p:nvSpPr>
          <p:cNvPr id="17412" name="Rectangle 2"/>
          <p:cNvSpPr>
            <a:spLocks noChangeArrowheads="1"/>
          </p:cNvSpPr>
          <p:nvPr/>
        </p:nvSpPr>
        <p:spPr bwMode="auto">
          <a:xfrm>
            <a:off x="2997200" y="220663"/>
            <a:ext cx="5692775" cy="64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p>
        </p:txBody>
      </p:sp>
      <p:pic>
        <p:nvPicPr>
          <p:cNvPr id="245764" name="Picture 4"/>
          <p:cNvPicPr preferRelativeResize="0">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427413" y="355600"/>
            <a:ext cx="5722937" cy="6510338"/>
          </a:xfrm>
          <a:noFill/>
        </p:spPr>
      </p:pic>
      <p:pic>
        <p:nvPicPr>
          <p:cNvPr id="245765"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479675" y="992188"/>
            <a:ext cx="5337175" cy="5283200"/>
          </a:xfrm>
          <a:noFill/>
        </p:spPr>
      </p:pic>
      <p:sp>
        <p:nvSpPr>
          <p:cNvPr id="17415" name="Rectangle 3"/>
          <p:cNvSpPr>
            <a:spLocks noGrp="1" noChangeArrowheads="1"/>
          </p:cNvSpPr>
          <p:nvPr>
            <p:ph type="title"/>
          </p:nvPr>
        </p:nvSpPr>
        <p:spPr/>
        <p:txBody>
          <a:bodyPr/>
          <a:lstStyle/>
          <a:p>
            <a:pPr marL="360363" eaLnBrk="1" hangingPunct="1"/>
            <a:r>
              <a:rPr lang="fr-FR">
                <a:solidFill>
                  <a:srgbClr val="1B4A6E"/>
                </a:solidFill>
                <a:latin typeface="Arial" charset="0"/>
                <a:ea typeface="ＭＳ Ｐゴシック" charset="0"/>
                <a:cs typeface="ＭＳ Ｐゴシック" charset="0"/>
              </a:rPr>
              <a:t>Plan du ciel GPS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245765"/>
                                        </p:tgtEl>
                                      </p:cBhvr>
                                      <p:by x="50000" y="50000"/>
                                    </p:animScale>
                                  </p:childTnLst>
                                </p:cTn>
                              </p:par>
                              <p:par>
                                <p:cTn id="7" presetID="49" presetClass="path" presetSubtype="0" accel="50000" decel="50000" fill="hold" nodeType="withEffect">
                                  <p:stCondLst>
                                    <p:cond delay="0"/>
                                  </p:stCondLst>
                                  <p:childTnLst>
                                    <p:animMotion origin="layout" path="M -2.5E-6 -1.11111E-6 L -0.34184 -0.2537 " pathEditMode="relative" rAng="0" ptsTypes="AA">
                                      <p:cBhvr>
                                        <p:cTn id="8" dur="2000" fill="hold"/>
                                        <p:tgtEl>
                                          <p:spTgt spid="245765"/>
                                        </p:tgtEl>
                                        <p:attrNameLst>
                                          <p:attrName>ppt_x</p:attrName>
                                          <p:attrName>ppt_y</p:attrName>
                                        </p:attrNameLst>
                                      </p:cBhvr>
                                      <p:rCtr x="-17101" y="-12685"/>
                                    </p:animMotion>
                                  </p:childTnLst>
                                </p:cTn>
                              </p:par>
                              <p:par>
                                <p:cTn id="9" presetID="10" presetClass="entr" presetSubtype="0" fill="hold" nodeType="withEffect">
                                  <p:stCondLst>
                                    <p:cond delay="0"/>
                                  </p:stCondLst>
                                  <p:childTnLst>
                                    <p:set>
                                      <p:cBhvr>
                                        <p:cTn id="10" dur="1" fill="hold">
                                          <p:stCondLst>
                                            <p:cond delay="0"/>
                                          </p:stCondLst>
                                        </p:cTn>
                                        <p:tgtEl>
                                          <p:spTgt spid="245764"/>
                                        </p:tgtEl>
                                        <p:attrNameLst>
                                          <p:attrName>style.visibility</p:attrName>
                                        </p:attrNameLst>
                                      </p:cBhvr>
                                      <p:to>
                                        <p:strVal val="visible"/>
                                      </p:to>
                                    </p:set>
                                    <p:animEffect transition="in" filter="fade">
                                      <p:cBhvr>
                                        <p:cTn id="11" dur="2000"/>
                                        <p:tgtEl>
                                          <p:spTgt spid="24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e la date 6"/>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18434" name="Espace réservé du pied de page 7"/>
          <p:cNvSpPr>
            <a:spLocks noGrp="1"/>
          </p:cNvSpPr>
          <p:nvPr>
            <p:ph type="ftr" sz="quarter" idx="11"/>
          </p:nvPr>
        </p:nvSpPr>
        <p:spPr>
          <a:xfrm>
            <a:off x="3182938" y="6643688"/>
            <a:ext cx="5334000"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18435" name="Espace réservé du numéro de diapositive 8"/>
          <p:cNvSpPr>
            <a:spLocks noGrp="1"/>
          </p:cNvSpPr>
          <p:nvPr>
            <p:ph type="sldNum" sz="quarter" idx="12"/>
          </p:nvPr>
        </p:nvSpPr>
        <p:spPr>
          <a:xfrm>
            <a:off x="8593138" y="6643688"/>
            <a:ext cx="717550"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EBBF81D3-5574-F446-ADB4-EC7323B4B8F5}" type="slidenum">
              <a:rPr kumimoji="0" lang="fr-FR" sz="800">
                <a:solidFill>
                  <a:srgbClr val="FFFFFF"/>
                </a:solidFill>
              </a:rPr>
              <a:pPr eaLnBrk="1" hangingPunct="1"/>
              <a:t>9</a:t>
            </a:fld>
            <a:endParaRPr kumimoji="0" lang="fr-FR" sz="800">
              <a:solidFill>
                <a:srgbClr val="FFFFFF"/>
              </a:solidFill>
            </a:endParaRPr>
          </a:p>
        </p:txBody>
      </p:sp>
      <p:sp>
        <p:nvSpPr>
          <p:cNvPr id="18436" name="Rectangle 2"/>
          <p:cNvSpPr>
            <a:spLocks noChangeArrowheads="1"/>
          </p:cNvSpPr>
          <p:nvPr/>
        </p:nvSpPr>
        <p:spPr bwMode="auto">
          <a:xfrm>
            <a:off x="3436938" y="350838"/>
            <a:ext cx="5692775" cy="64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p>
        </p:txBody>
      </p:sp>
      <p:pic>
        <p:nvPicPr>
          <p:cNvPr id="18437" name="Picture 3"/>
          <p:cNvPicPr preferRelativeResize="0">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436938" y="352425"/>
            <a:ext cx="5692775" cy="6477000"/>
          </a:xfrm>
          <a:noFill/>
        </p:spPr>
      </p:pic>
      <p:pic>
        <p:nvPicPr>
          <p:cNvPr id="18438" name="Picture 4"/>
          <p:cNvPicPr preferRelativeResize="0">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436938" y="352425"/>
            <a:ext cx="5692775" cy="6477000"/>
          </a:xfrm>
          <a:noFill/>
        </p:spPr>
      </p:pic>
      <p:pic>
        <p:nvPicPr>
          <p:cNvPr id="154629" name="Picture 5"/>
          <p:cNvPicPr preferRelativeResize="0">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435350" y="350838"/>
            <a:ext cx="5692775" cy="6477000"/>
          </a:xfrm>
          <a:noFill/>
        </p:spPr>
      </p:pic>
      <p:pic>
        <p:nvPicPr>
          <p:cNvPr id="154630" name="Picture 6"/>
          <p:cNvPicPr preferRelativeResize="0">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3436938" y="350838"/>
            <a:ext cx="5692775" cy="6477000"/>
          </a:xfrm>
          <a:noFill/>
        </p:spPr>
      </p:pic>
      <p:pic>
        <p:nvPicPr>
          <p:cNvPr id="154631" name="Picture 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5350" y="352425"/>
            <a:ext cx="5692775" cy="647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2" name="Picture 8"/>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6938" y="352425"/>
            <a:ext cx="5692775" cy="647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3" name="Picture 9"/>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5350" y="352425"/>
            <a:ext cx="5692775" cy="647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4" name="Picture 10"/>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6938" y="352425"/>
            <a:ext cx="5692775" cy="647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5" name="Picture 11"/>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36938" y="352425"/>
            <a:ext cx="5692775" cy="647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6" name="Picture 12"/>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03613" y="228600"/>
            <a:ext cx="5834062" cy="66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0250" y="3530600"/>
            <a:ext cx="2630488"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3738" y="573088"/>
            <a:ext cx="2670175"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Rectangle 3"/>
          <p:cNvSpPr txBox="1">
            <a:spLocks noChangeArrowheads="1"/>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marL="360363"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r>
              <a:rPr kumimoji="0" lang="fr-FR" sz="2000" b="1">
                <a:solidFill>
                  <a:srgbClr val="1B4A6E"/>
                </a:solidFill>
                <a:latin typeface="Arial" charset="0"/>
              </a:rPr>
              <a:t>Plan du ciel GPS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4629"/>
                                        </p:tgtEl>
                                        <p:attrNameLst>
                                          <p:attrName>style.visibility</p:attrName>
                                        </p:attrNameLst>
                                      </p:cBhvr>
                                      <p:to>
                                        <p:strVal val="visible"/>
                                      </p:to>
                                    </p:set>
                                    <p:animEffect transition="in" filter="fade">
                                      <p:cBhvr>
                                        <p:cTn id="7" dur="1000"/>
                                        <p:tgtEl>
                                          <p:spTgt spid="154629"/>
                                        </p:tgtEl>
                                      </p:cBhvr>
                                    </p:animEffect>
                                  </p:childTnLst>
                                </p:cTn>
                              </p:par>
                            </p:childTnLst>
                          </p:cTn>
                        </p:par>
                        <p:par>
                          <p:cTn id="8" fill="hold" nodeType="afterGroup">
                            <p:stCondLst>
                              <p:cond delay="1000"/>
                            </p:stCondLst>
                            <p:childTnLst>
                              <p:par>
                                <p:cTn id="9" presetID="10" presetClass="entr" presetSubtype="0" fill="hold" nodeType="afterEffect">
                                  <p:stCondLst>
                                    <p:cond delay="2000"/>
                                  </p:stCondLst>
                                  <p:childTnLst>
                                    <p:set>
                                      <p:cBhvr>
                                        <p:cTn id="10" dur="1" fill="hold">
                                          <p:stCondLst>
                                            <p:cond delay="0"/>
                                          </p:stCondLst>
                                        </p:cTn>
                                        <p:tgtEl>
                                          <p:spTgt spid="154630"/>
                                        </p:tgtEl>
                                        <p:attrNameLst>
                                          <p:attrName>style.visibility</p:attrName>
                                        </p:attrNameLst>
                                      </p:cBhvr>
                                      <p:to>
                                        <p:strVal val="visible"/>
                                      </p:to>
                                    </p:set>
                                    <p:animEffect transition="in" filter="fade">
                                      <p:cBhvr>
                                        <p:cTn id="11" dur="1000"/>
                                        <p:tgtEl>
                                          <p:spTgt spid="154630"/>
                                        </p:tgtEl>
                                      </p:cBhvr>
                                    </p:animEffect>
                                  </p:childTnLst>
                                </p:cTn>
                              </p:par>
                            </p:childTnLst>
                          </p:cTn>
                        </p:par>
                        <p:par>
                          <p:cTn id="12" fill="hold" nodeType="afterGroup">
                            <p:stCondLst>
                              <p:cond delay="4000"/>
                            </p:stCondLst>
                            <p:childTnLst>
                              <p:par>
                                <p:cTn id="13" presetID="10" presetClass="entr" presetSubtype="0" fill="hold" nodeType="afterEffect">
                                  <p:stCondLst>
                                    <p:cond delay="2000"/>
                                  </p:stCondLst>
                                  <p:childTnLst>
                                    <p:set>
                                      <p:cBhvr>
                                        <p:cTn id="14" dur="1" fill="hold">
                                          <p:stCondLst>
                                            <p:cond delay="0"/>
                                          </p:stCondLst>
                                        </p:cTn>
                                        <p:tgtEl>
                                          <p:spTgt spid="154631"/>
                                        </p:tgtEl>
                                        <p:attrNameLst>
                                          <p:attrName>style.visibility</p:attrName>
                                        </p:attrNameLst>
                                      </p:cBhvr>
                                      <p:to>
                                        <p:strVal val="visible"/>
                                      </p:to>
                                    </p:set>
                                    <p:animEffect transition="in" filter="fade">
                                      <p:cBhvr>
                                        <p:cTn id="15" dur="1000"/>
                                        <p:tgtEl>
                                          <p:spTgt spid="154631"/>
                                        </p:tgtEl>
                                      </p:cBhvr>
                                    </p:animEffect>
                                  </p:childTnLst>
                                </p:cTn>
                              </p:par>
                            </p:childTnLst>
                          </p:cTn>
                        </p:par>
                        <p:par>
                          <p:cTn id="16" fill="hold" nodeType="afterGroup">
                            <p:stCondLst>
                              <p:cond delay="7000"/>
                            </p:stCondLst>
                            <p:childTnLst>
                              <p:par>
                                <p:cTn id="17" presetID="10" presetClass="entr" presetSubtype="0" fill="hold" nodeType="afterEffect">
                                  <p:stCondLst>
                                    <p:cond delay="2000"/>
                                  </p:stCondLst>
                                  <p:childTnLst>
                                    <p:set>
                                      <p:cBhvr>
                                        <p:cTn id="18" dur="1" fill="hold">
                                          <p:stCondLst>
                                            <p:cond delay="0"/>
                                          </p:stCondLst>
                                        </p:cTn>
                                        <p:tgtEl>
                                          <p:spTgt spid="154632"/>
                                        </p:tgtEl>
                                        <p:attrNameLst>
                                          <p:attrName>style.visibility</p:attrName>
                                        </p:attrNameLst>
                                      </p:cBhvr>
                                      <p:to>
                                        <p:strVal val="visible"/>
                                      </p:to>
                                    </p:set>
                                    <p:animEffect transition="in" filter="fade">
                                      <p:cBhvr>
                                        <p:cTn id="19" dur="1000"/>
                                        <p:tgtEl>
                                          <p:spTgt spid="154632"/>
                                        </p:tgtEl>
                                      </p:cBhvr>
                                    </p:animEffect>
                                  </p:childTnLst>
                                </p:cTn>
                              </p:par>
                            </p:childTnLst>
                          </p:cTn>
                        </p:par>
                        <p:par>
                          <p:cTn id="20" fill="hold" nodeType="afterGroup">
                            <p:stCondLst>
                              <p:cond delay="10000"/>
                            </p:stCondLst>
                            <p:childTnLst>
                              <p:par>
                                <p:cTn id="21" presetID="10" presetClass="entr" presetSubtype="0" fill="hold" nodeType="afterEffect">
                                  <p:stCondLst>
                                    <p:cond delay="2000"/>
                                  </p:stCondLst>
                                  <p:childTnLst>
                                    <p:set>
                                      <p:cBhvr>
                                        <p:cTn id="22" dur="1" fill="hold">
                                          <p:stCondLst>
                                            <p:cond delay="0"/>
                                          </p:stCondLst>
                                        </p:cTn>
                                        <p:tgtEl>
                                          <p:spTgt spid="154633"/>
                                        </p:tgtEl>
                                        <p:attrNameLst>
                                          <p:attrName>style.visibility</p:attrName>
                                        </p:attrNameLst>
                                      </p:cBhvr>
                                      <p:to>
                                        <p:strVal val="visible"/>
                                      </p:to>
                                    </p:set>
                                    <p:animEffect transition="in" filter="fade">
                                      <p:cBhvr>
                                        <p:cTn id="23" dur="1000"/>
                                        <p:tgtEl>
                                          <p:spTgt spid="154633"/>
                                        </p:tgtEl>
                                      </p:cBhvr>
                                    </p:animEffect>
                                  </p:childTnLst>
                                </p:cTn>
                              </p:par>
                            </p:childTnLst>
                          </p:cTn>
                        </p:par>
                        <p:par>
                          <p:cTn id="24" fill="hold" nodeType="afterGroup">
                            <p:stCondLst>
                              <p:cond delay="13000"/>
                            </p:stCondLst>
                            <p:childTnLst>
                              <p:par>
                                <p:cTn id="25" presetID="10" presetClass="entr" presetSubtype="0" fill="hold" nodeType="afterEffect">
                                  <p:stCondLst>
                                    <p:cond delay="2000"/>
                                  </p:stCondLst>
                                  <p:childTnLst>
                                    <p:set>
                                      <p:cBhvr>
                                        <p:cTn id="26" dur="1" fill="hold">
                                          <p:stCondLst>
                                            <p:cond delay="0"/>
                                          </p:stCondLst>
                                        </p:cTn>
                                        <p:tgtEl>
                                          <p:spTgt spid="154634"/>
                                        </p:tgtEl>
                                        <p:attrNameLst>
                                          <p:attrName>style.visibility</p:attrName>
                                        </p:attrNameLst>
                                      </p:cBhvr>
                                      <p:to>
                                        <p:strVal val="visible"/>
                                      </p:to>
                                    </p:set>
                                    <p:animEffect transition="in" filter="fade">
                                      <p:cBhvr>
                                        <p:cTn id="27" dur="1000"/>
                                        <p:tgtEl>
                                          <p:spTgt spid="154634"/>
                                        </p:tgtEl>
                                      </p:cBhvr>
                                    </p:animEffect>
                                  </p:childTnLst>
                                </p:cTn>
                              </p:par>
                            </p:childTnLst>
                          </p:cTn>
                        </p:par>
                        <p:par>
                          <p:cTn id="28" fill="hold" nodeType="afterGroup">
                            <p:stCondLst>
                              <p:cond delay="16000"/>
                            </p:stCondLst>
                            <p:childTnLst>
                              <p:par>
                                <p:cTn id="29" presetID="10" presetClass="entr" presetSubtype="0" fill="hold" nodeType="afterEffect">
                                  <p:stCondLst>
                                    <p:cond delay="2000"/>
                                  </p:stCondLst>
                                  <p:childTnLst>
                                    <p:set>
                                      <p:cBhvr>
                                        <p:cTn id="30" dur="1" fill="hold">
                                          <p:stCondLst>
                                            <p:cond delay="0"/>
                                          </p:stCondLst>
                                        </p:cTn>
                                        <p:tgtEl>
                                          <p:spTgt spid="154635"/>
                                        </p:tgtEl>
                                        <p:attrNameLst>
                                          <p:attrName>style.visibility</p:attrName>
                                        </p:attrNameLst>
                                      </p:cBhvr>
                                      <p:to>
                                        <p:strVal val="visible"/>
                                      </p:to>
                                    </p:set>
                                    <p:animEffect transition="in" filter="fade">
                                      <p:cBhvr>
                                        <p:cTn id="31" dur="1000"/>
                                        <p:tgtEl>
                                          <p:spTgt spid="154635"/>
                                        </p:tgtEl>
                                      </p:cBhvr>
                                    </p:animEffect>
                                  </p:childTnLst>
                                </p:cTn>
                              </p:par>
                            </p:childTnLst>
                          </p:cTn>
                        </p:par>
                        <p:par>
                          <p:cTn id="32" fill="hold" nodeType="afterGroup">
                            <p:stCondLst>
                              <p:cond delay="19000"/>
                            </p:stCondLst>
                            <p:childTnLst>
                              <p:par>
                                <p:cTn id="33" presetID="10" presetClass="entr" presetSubtype="0" fill="hold" nodeType="afterEffect">
                                  <p:stCondLst>
                                    <p:cond delay="2000"/>
                                  </p:stCondLst>
                                  <p:childTnLst>
                                    <p:set>
                                      <p:cBhvr>
                                        <p:cTn id="34" dur="1" fill="hold">
                                          <p:stCondLst>
                                            <p:cond delay="0"/>
                                          </p:stCondLst>
                                        </p:cTn>
                                        <p:tgtEl>
                                          <p:spTgt spid="154636"/>
                                        </p:tgtEl>
                                        <p:attrNameLst>
                                          <p:attrName>style.visibility</p:attrName>
                                        </p:attrNameLst>
                                      </p:cBhvr>
                                      <p:to>
                                        <p:strVal val="visible"/>
                                      </p:to>
                                    </p:set>
                                    <p:animEffect transition="in" filter="fade">
                                      <p:cBhvr>
                                        <p:cTn id="35" dur="1000"/>
                                        <p:tgtEl>
                                          <p:spTgt spid="154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urs_GPS_05">
  <a:themeElements>
    <a:clrScheme name="cours_GPS_05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urs_GPS_05">
      <a:majorFont>
        <a:latin typeface="Arial"/>
        <a:ea typeface=""/>
        <a:cs typeface=""/>
      </a:majorFont>
      <a:minorFont>
        <a:latin typeface="Arial Narrow"/>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1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1400" b="0" i="0" u="none" strike="noStrike" cap="none" normalizeH="0" baseline="0">
            <a:ln>
              <a:noFill/>
            </a:ln>
            <a:solidFill>
              <a:schemeClr val="tx1"/>
            </a:solidFill>
            <a:effectLst/>
            <a:latin typeface="Times New Roman" charset="0"/>
          </a:defRPr>
        </a:defPPr>
      </a:lstStyle>
    </a:lnDef>
  </a:objectDefaults>
  <a:extraClrSchemeLst>
    <a:extraClrScheme>
      <a:clrScheme name="cours_GPS_05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urs_GPS_05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urs_GPS_05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42834</TotalTime>
  <Words>5148</Words>
  <Application>Microsoft Macintosh PowerPoint</Application>
  <PresentationFormat>Présentation à l'écran (4:3)</PresentationFormat>
  <Paragraphs>1071</Paragraphs>
  <Slides>70</Slides>
  <Notes>1</Notes>
  <HiddenSlides>7</HiddenSlides>
  <MMClips>2</MMClips>
  <ScaleCrop>false</ScaleCrop>
  <HeadingPairs>
    <vt:vector size="6" baseType="variant">
      <vt:variant>
        <vt:lpstr>Thème</vt:lpstr>
      </vt:variant>
      <vt:variant>
        <vt:i4>1</vt:i4>
      </vt:variant>
      <vt:variant>
        <vt:lpstr>Serveurs OLE incorporés</vt:lpstr>
      </vt:variant>
      <vt:variant>
        <vt:i4>4</vt:i4>
      </vt:variant>
      <vt:variant>
        <vt:lpstr>Titres des diapositives</vt:lpstr>
      </vt:variant>
      <vt:variant>
        <vt:i4>70</vt:i4>
      </vt:variant>
    </vt:vector>
  </HeadingPairs>
  <TitlesOfParts>
    <vt:vector size="75" baseType="lpstr">
      <vt:lpstr>cours_GPS_05</vt:lpstr>
      <vt:lpstr>Image</vt:lpstr>
      <vt:lpstr>Équation</vt:lpstr>
      <vt:lpstr>Equation</vt:lpstr>
      <vt:lpstr> Dessin Designer 3.1</vt:lpstr>
      <vt:lpstr>Présentation PowerPoint</vt:lpstr>
      <vt:lpstr>LE POSITIONEMENT GPS EN SCIENCES DE LA TERRE</vt:lpstr>
      <vt:lpstr>PLAN</vt:lpstr>
      <vt:lpstr>PLAN</vt:lpstr>
      <vt:lpstr>NAVSTAR GPS (NAVigation System by Timing And Ranging - Global Positioning System)</vt:lpstr>
      <vt:lpstr>Le secteur spatial</vt:lpstr>
      <vt:lpstr>Le secteur spatial</vt:lpstr>
      <vt:lpstr>Plan du ciel GPS</vt:lpstr>
      <vt:lpstr>Présentation PowerPoint</vt:lpstr>
      <vt:lpstr>Présentation PowerPoint</vt:lpstr>
      <vt:lpstr>Présentation PowerPoint</vt:lpstr>
      <vt:lpstr>Présentation PowerPoint</vt:lpstr>
      <vt:lpstr>Présentation PowerPoint</vt:lpstr>
      <vt:lpstr>Impact de l’accès sélectif (SA) : station CORS (Kentucky – EU)</vt:lpstr>
      <vt:lpstr>Impact de l’accès sélectif (SA) : station CORS (Kentucky – EU)</vt:lpstr>
      <vt:lpstr>Présentation PowerPoint</vt:lpstr>
      <vt:lpstr>PLAN</vt:lpstr>
      <vt:lpstr>PRINCIPE DU POSITIONNEMENT</vt:lpstr>
      <vt:lpstr>Présentation PowerPoint</vt:lpstr>
      <vt:lpstr>PLAN</vt:lpstr>
      <vt:lpstr>Structure des signaux GPS</vt:lpstr>
      <vt:lpstr>Structure des signaux GPS</vt:lpstr>
      <vt:lpstr>Structure des signaux GPS</vt:lpstr>
      <vt:lpstr>Structure des signaux GPS</vt:lpstr>
      <vt:lpstr>PLAN</vt:lpstr>
      <vt:lpstr>2 MODES DE POSITIONNEMENT        2 ORDRES DE PRECISION</vt:lpstr>
      <vt:lpstr>2 MODES DE POSITIONNEMENT        2 ORDRES DE PRECISION</vt:lpstr>
      <vt:lpstr>2 MODES DE POSITIONNEMENT        2 ORDRES DE PRECISION</vt:lpstr>
      <vt:lpstr>Positionnement absolu et différentiel : Exemples</vt:lpstr>
      <vt:lpstr>Positionnement absolu et différentiel : Exemples</vt:lpstr>
      <vt:lpstr>Positionnement absolu et différentiel : Exemples</vt:lpstr>
      <vt:lpstr>Positionnement absolu et différentiel : Exemples</vt:lpstr>
      <vt:lpstr>DOP : Facteurs de qualité fonction de la géométrie satellitaire</vt:lpstr>
      <vt:lpstr>PDOP : Facteurs de qualité fonction de la géométrie satellitaire</vt:lpstr>
      <vt:lpstr>DOP : Facteurs de qualité fonction de la géométrie satellitaire</vt:lpstr>
      <vt:lpstr>Positionnement absolu et différentiel : Exemples</vt:lpstr>
      <vt:lpstr>PLAN</vt:lpstr>
      <vt:lpstr>LA MESURE SUR LES CODES ET LEUR TAITEMENT (1)</vt:lpstr>
      <vt:lpstr>LA MESURE SUR LES CODES ET LEUR TAITEMENT (2)</vt:lpstr>
      <vt:lpstr>LA MESURE SUR LES CODES ET LEUR TAITEMENT (3)</vt:lpstr>
      <vt:lpstr>PLAN</vt:lpstr>
      <vt:lpstr>LA MESURE DE LA PHASE ET SON TRAITEMENT (1)</vt:lpstr>
      <vt:lpstr>LA MESURE DE LA PHASE ET SON TRAITEMENT (1)</vt:lpstr>
      <vt:lpstr>LA MESURE DE LA PHASE ET SON TRAITEMENT (2)</vt:lpstr>
      <vt:lpstr>LA MESURE DE LA PHASE ET SON TRAITEMENT (2)</vt:lpstr>
      <vt:lpstr>LA MESURE DE LA PHASE ET SON TRAITEMENT (2)</vt:lpstr>
      <vt:lpstr>Les mesures différentielles</vt:lpstr>
      <vt:lpstr>Les mesures différentielles</vt:lpstr>
      <vt:lpstr>Les mesures différentielles</vt:lpstr>
      <vt:lpstr>Fixation des ambiguïtés entières</vt:lpstr>
      <vt:lpstr>Fixation des ambiguïtés entières Fixation des ambiguïtés entières</vt:lpstr>
      <vt:lpstr>Variations temporelles du positionnement GPS absolu</vt:lpstr>
      <vt:lpstr>PLAN</vt:lpstr>
      <vt:lpstr>LES DIFFERENTES SOURCES D’ERREUR AFFECTANT LES MESURES GPS RELATIVES</vt:lpstr>
      <vt:lpstr>Les orbites</vt:lpstr>
      <vt:lpstr>Les Horloges satellites</vt:lpstr>
      <vt:lpstr>L‘ionosphère</vt:lpstr>
      <vt:lpstr>L‘ionosphère</vt:lpstr>
      <vt:lpstr>   Altitudes Orbitales</vt:lpstr>
      <vt:lpstr>   Altitudes Orbitales</vt:lpstr>
      <vt:lpstr>   Altitudes Orbitales</vt:lpstr>
      <vt:lpstr>L‘ionosphère</vt:lpstr>
      <vt:lpstr>L‘ionosphère</vt:lpstr>
      <vt:lpstr>L‘ionosphère</vt:lpstr>
      <vt:lpstr>L‘ionosphère</vt:lpstr>
      <vt:lpstr>L‘ionosphère</vt:lpstr>
      <vt:lpstr>La troposphère</vt:lpstr>
      <vt:lpstr>La troposphère</vt:lpstr>
      <vt:lpstr>La troposphère</vt:lpstr>
      <vt:lpstr>La troposphère</vt:lpstr>
    </vt:vector>
  </TitlesOfParts>
  <Company>GTS / CNRS /UM2</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Origines de la situation</dc:title>
  <dc:creator>Erik Doerflinger</dc:creator>
  <cp:lastModifiedBy>erik doerflinger</cp:lastModifiedBy>
  <cp:revision>322</cp:revision>
  <cp:lastPrinted>1601-01-01T00:00:00Z</cp:lastPrinted>
  <dcterms:created xsi:type="dcterms:W3CDTF">2010-01-07T15:01:48Z</dcterms:created>
  <dcterms:modified xsi:type="dcterms:W3CDTF">2016-01-14T16:10:53Z</dcterms:modified>
</cp:coreProperties>
</file>